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09" r:id="rId1"/>
  </p:sldMasterIdLst>
  <p:notesMasterIdLst>
    <p:notesMasterId r:id="rId3"/>
  </p:notesMasterIdLst>
  <p:sldIdLst>
    <p:sldId id="258" r:id="rId2"/>
  </p:sldIdLst>
  <p:sldSz cx="30275213" cy="42803763"/>
  <p:notesSz cx="6858000" cy="9144000"/>
  <p:defaultTextStyle>
    <a:defPPr>
      <a:defRPr lang="en-US"/>
    </a:defPPr>
    <a:lvl1pPr marL="0" algn="l" defTabSz="1805688" rtl="0" eaLnBrk="1" latinLnBrk="0" hangingPunct="1">
      <a:defRPr sz="7055" kern="1200">
        <a:solidFill>
          <a:schemeClr val="tx1"/>
        </a:solidFill>
        <a:latin typeface="+mn-lt"/>
        <a:ea typeface="+mn-ea"/>
        <a:cs typeface="+mn-cs"/>
      </a:defRPr>
    </a:lvl1pPr>
    <a:lvl2pPr marL="1805688" algn="l" defTabSz="1805688" rtl="0" eaLnBrk="1" latinLnBrk="0" hangingPunct="1">
      <a:defRPr sz="7055" kern="1200">
        <a:solidFill>
          <a:schemeClr val="tx1"/>
        </a:solidFill>
        <a:latin typeface="+mn-lt"/>
        <a:ea typeface="+mn-ea"/>
        <a:cs typeface="+mn-cs"/>
      </a:defRPr>
    </a:lvl2pPr>
    <a:lvl3pPr marL="3611368" algn="l" defTabSz="1805688" rtl="0" eaLnBrk="1" latinLnBrk="0" hangingPunct="1">
      <a:defRPr sz="7055" kern="1200">
        <a:solidFill>
          <a:schemeClr val="tx1"/>
        </a:solidFill>
        <a:latin typeface="+mn-lt"/>
        <a:ea typeface="+mn-ea"/>
        <a:cs typeface="+mn-cs"/>
      </a:defRPr>
    </a:lvl3pPr>
    <a:lvl4pPr marL="5417055" algn="l" defTabSz="1805688" rtl="0" eaLnBrk="1" latinLnBrk="0" hangingPunct="1">
      <a:defRPr sz="7055" kern="1200">
        <a:solidFill>
          <a:schemeClr val="tx1"/>
        </a:solidFill>
        <a:latin typeface="+mn-lt"/>
        <a:ea typeface="+mn-ea"/>
        <a:cs typeface="+mn-cs"/>
      </a:defRPr>
    </a:lvl4pPr>
    <a:lvl5pPr marL="7222732" algn="l" defTabSz="1805688" rtl="0" eaLnBrk="1" latinLnBrk="0" hangingPunct="1">
      <a:defRPr sz="7055" kern="1200">
        <a:solidFill>
          <a:schemeClr val="tx1"/>
        </a:solidFill>
        <a:latin typeface="+mn-lt"/>
        <a:ea typeface="+mn-ea"/>
        <a:cs typeface="+mn-cs"/>
      </a:defRPr>
    </a:lvl5pPr>
    <a:lvl6pPr marL="9028419" algn="l" defTabSz="1805688" rtl="0" eaLnBrk="1" latinLnBrk="0" hangingPunct="1">
      <a:defRPr sz="7055" kern="1200">
        <a:solidFill>
          <a:schemeClr val="tx1"/>
        </a:solidFill>
        <a:latin typeface="+mn-lt"/>
        <a:ea typeface="+mn-ea"/>
        <a:cs typeface="+mn-cs"/>
      </a:defRPr>
    </a:lvl6pPr>
    <a:lvl7pPr marL="10834104" algn="l" defTabSz="1805688" rtl="0" eaLnBrk="1" latinLnBrk="0" hangingPunct="1">
      <a:defRPr sz="7055" kern="1200">
        <a:solidFill>
          <a:schemeClr val="tx1"/>
        </a:solidFill>
        <a:latin typeface="+mn-lt"/>
        <a:ea typeface="+mn-ea"/>
        <a:cs typeface="+mn-cs"/>
      </a:defRPr>
    </a:lvl7pPr>
    <a:lvl8pPr marL="12639787" algn="l" defTabSz="1805688" rtl="0" eaLnBrk="1" latinLnBrk="0" hangingPunct="1">
      <a:defRPr sz="7055" kern="1200">
        <a:solidFill>
          <a:schemeClr val="tx1"/>
        </a:solidFill>
        <a:latin typeface="+mn-lt"/>
        <a:ea typeface="+mn-ea"/>
        <a:cs typeface="+mn-cs"/>
      </a:defRPr>
    </a:lvl8pPr>
    <a:lvl9pPr marL="14445472" algn="l" defTabSz="1805688" rtl="0" eaLnBrk="1" latinLnBrk="0" hangingPunct="1">
      <a:defRPr sz="70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8476" userDrawn="1">
          <p15:clr>
            <a:srgbClr val="A4A3A4"/>
          </p15:clr>
        </p15:guide>
        <p15:guide id="3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B7B7"/>
    <a:srgbClr val="FF8181"/>
    <a:srgbClr val="2C3FEB"/>
    <a:srgbClr val="0F4B59"/>
    <a:srgbClr val="FFD5D5"/>
    <a:srgbClr val="FFFFCC"/>
    <a:srgbClr val="71FFB1"/>
    <a:srgbClr val="FF6161"/>
    <a:srgbClr val="32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322" autoAdjust="0"/>
    <p:restoredTop sz="96159"/>
  </p:normalViewPr>
  <p:slideViewPr>
    <p:cSldViewPr snapToGrid="0" snapToObjects="1">
      <p:cViewPr>
        <p:scale>
          <a:sx n="33" d="100"/>
          <a:sy n="33" d="100"/>
        </p:scale>
        <p:origin x="1334" y="19"/>
      </p:cViewPr>
      <p:guideLst>
        <p:guide orient="horz" pos="13482"/>
        <p:guide pos="8476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-395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hhasan\Google%20Drive\Presentations\CROW_ISCA19\images\weak_row_probability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hhasan\Google%20Drive\Presentations\CROW_ISCA19\images\weak_row_probability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hhasan\Google%20Drive\Presentations\CROW_ISCA19\images\weak_row_probability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hhasan\Google%20Drive\Presentations\CROW_ISCA19\images\weak_row_probabilit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236915761546068"/>
          <c:y val="0.206872543371103"/>
          <c:w val="0.83691247181500683"/>
          <c:h val="0.454194225721784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crow_cache_perf!$B$3</c:f>
              <c:strCache>
                <c:ptCount val="1"/>
                <c:pt idx="0">
                  <c:v>CROW-1</c:v>
                </c:pt>
              </c:strCache>
            </c:strRef>
          </c:tx>
          <c:spPr>
            <a:solidFill>
              <a:schemeClr val="accent5">
                <a:tint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crow_cache_perf!$A$4:$A$15</c:f>
              <c:strCache>
                <c:ptCount val="12"/>
                <c:pt idx="0">
                  <c:v>leslie3d</c:v>
                </c:pt>
                <c:pt idx="1">
                  <c:v>tpch2</c:v>
                </c:pt>
                <c:pt idx="2">
                  <c:v>zeus</c:v>
                </c:pt>
                <c:pt idx="3">
                  <c:v>lbm</c:v>
                </c:pt>
                <c:pt idx="4">
                  <c:v>mcf</c:v>
                </c:pt>
                <c:pt idx="5">
                  <c:v>stream-cp</c:v>
                </c:pt>
                <c:pt idx="6">
                  <c:v>libq</c:v>
                </c:pt>
                <c:pt idx="7">
                  <c:v>h264-dec</c:v>
                </c:pt>
                <c:pt idx="8">
                  <c:v>AVERAGE (1-core)</c:v>
                </c:pt>
                <c:pt idx="10">
                  <c:v>HHHH</c:v>
                </c:pt>
                <c:pt idx="11">
                  <c:v>AVERAGE (4-core)</c:v>
                </c:pt>
              </c:strCache>
            </c:strRef>
          </c:cat>
          <c:val>
            <c:numRef>
              <c:f>crow_cache_perf!$B$4:$B$15</c:f>
              <c:numCache>
                <c:formatCode>General</c:formatCode>
                <c:ptCount val="12"/>
                <c:pt idx="0">
                  <c:v>1.099</c:v>
                </c:pt>
                <c:pt idx="1">
                  <c:v>1.0469999999999999</c:v>
                </c:pt>
                <c:pt idx="2">
                  <c:v>1.1100000000000001</c:v>
                </c:pt>
                <c:pt idx="3">
                  <c:v>1.095</c:v>
                </c:pt>
                <c:pt idx="4">
                  <c:v>1.1160000000000001</c:v>
                </c:pt>
                <c:pt idx="5">
                  <c:v>1.0980000000000001</c:v>
                </c:pt>
                <c:pt idx="6">
                  <c:v>1.0189999999999999</c:v>
                </c:pt>
                <c:pt idx="7">
                  <c:v>1.0609999999999999</c:v>
                </c:pt>
                <c:pt idx="8">
                  <c:v>1.0660000000000001</c:v>
                </c:pt>
                <c:pt idx="10">
                  <c:v>1.0069999999999999</c:v>
                </c:pt>
                <c:pt idx="11">
                  <c:v>1.012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97-448F-921F-28A7041FC289}"/>
            </c:ext>
          </c:extLst>
        </c:ser>
        <c:ser>
          <c:idx val="1"/>
          <c:order val="1"/>
          <c:tx>
            <c:strRef>
              <c:f>crow_cache_perf!$C$3</c:f>
              <c:strCache>
                <c:ptCount val="1"/>
                <c:pt idx="0">
                  <c:v>CROW-8</c:v>
                </c:pt>
              </c:strCache>
            </c:strRef>
          </c:tx>
          <c:spPr>
            <a:solidFill>
              <a:schemeClr val="accent5">
                <a:tint val="7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crow_cache_perf!$A$4:$A$15</c:f>
              <c:strCache>
                <c:ptCount val="12"/>
                <c:pt idx="0">
                  <c:v>leslie3d</c:v>
                </c:pt>
                <c:pt idx="1">
                  <c:v>tpch2</c:v>
                </c:pt>
                <c:pt idx="2">
                  <c:v>zeus</c:v>
                </c:pt>
                <c:pt idx="3">
                  <c:v>lbm</c:v>
                </c:pt>
                <c:pt idx="4">
                  <c:v>mcf</c:v>
                </c:pt>
                <c:pt idx="5">
                  <c:v>stream-cp</c:v>
                </c:pt>
                <c:pt idx="6">
                  <c:v>libq</c:v>
                </c:pt>
                <c:pt idx="7">
                  <c:v>h264-dec</c:v>
                </c:pt>
                <c:pt idx="8">
                  <c:v>AVERAGE (1-core)</c:v>
                </c:pt>
                <c:pt idx="10">
                  <c:v>HHHH</c:v>
                </c:pt>
                <c:pt idx="11">
                  <c:v>AVERAGE (4-core)</c:v>
                </c:pt>
              </c:strCache>
            </c:strRef>
          </c:cat>
          <c:val>
            <c:numRef>
              <c:f>crow_cache_perf!$C$4:$C$15</c:f>
              <c:numCache>
                <c:formatCode>General</c:formatCode>
                <c:ptCount val="12"/>
                <c:pt idx="0">
                  <c:v>1.111</c:v>
                </c:pt>
                <c:pt idx="1">
                  <c:v>1.0609999999999999</c:v>
                </c:pt>
                <c:pt idx="2">
                  <c:v>1.1240000000000001</c:v>
                </c:pt>
                <c:pt idx="3">
                  <c:v>1.1000000000000001</c:v>
                </c:pt>
                <c:pt idx="4">
                  <c:v>1.1579999999999999</c:v>
                </c:pt>
                <c:pt idx="5">
                  <c:v>1.103</c:v>
                </c:pt>
                <c:pt idx="6">
                  <c:v>1.026</c:v>
                </c:pt>
                <c:pt idx="7">
                  <c:v>1.0609999999999999</c:v>
                </c:pt>
                <c:pt idx="8">
                  <c:v>1.075</c:v>
                </c:pt>
                <c:pt idx="10">
                  <c:v>1.071</c:v>
                </c:pt>
                <c:pt idx="11">
                  <c:v>1.038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97-448F-921F-28A7041FC289}"/>
            </c:ext>
          </c:extLst>
        </c:ser>
        <c:ser>
          <c:idx val="2"/>
          <c:order val="2"/>
          <c:tx>
            <c:strRef>
              <c:f>crow_cache_perf!$D$3</c:f>
              <c:strCache>
                <c:ptCount val="1"/>
                <c:pt idx="0">
                  <c:v>CROW-64</c:v>
                </c:pt>
              </c:strCache>
            </c:strRef>
          </c:tx>
          <c:spPr>
            <a:solidFill>
              <a:schemeClr val="accent5">
                <a:tint val="9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crow_cache_perf!$A$4:$A$15</c:f>
              <c:strCache>
                <c:ptCount val="12"/>
                <c:pt idx="0">
                  <c:v>leslie3d</c:v>
                </c:pt>
                <c:pt idx="1">
                  <c:v>tpch2</c:v>
                </c:pt>
                <c:pt idx="2">
                  <c:v>zeus</c:v>
                </c:pt>
                <c:pt idx="3">
                  <c:v>lbm</c:v>
                </c:pt>
                <c:pt idx="4">
                  <c:v>mcf</c:v>
                </c:pt>
                <c:pt idx="5">
                  <c:v>stream-cp</c:v>
                </c:pt>
                <c:pt idx="6">
                  <c:v>libq</c:v>
                </c:pt>
                <c:pt idx="7">
                  <c:v>h264-dec</c:v>
                </c:pt>
                <c:pt idx="8">
                  <c:v>AVERAGE (1-core)</c:v>
                </c:pt>
                <c:pt idx="10">
                  <c:v>HHHH</c:v>
                </c:pt>
                <c:pt idx="11">
                  <c:v>AVERAGE (4-core)</c:v>
                </c:pt>
              </c:strCache>
            </c:strRef>
          </c:cat>
          <c:val>
            <c:numRef>
              <c:f>crow_cache_perf!$D$4:$D$15</c:f>
              <c:numCache>
                <c:formatCode>General</c:formatCode>
                <c:ptCount val="12"/>
                <c:pt idx="0">
                  <c:v>1.111</c:v>
                </c:pt>
                <c:pt idx="1">
                  <c:v>1.0609999999999999</c:v>
                </c:pt>
                <c:pt idx="2">
                  <c:v>1.125</c:v>
                </c:pt>
                <c:pt idx="3">
                  <c:v>1.101</c:v>
                </c:pt>
                <c:pt idx="4">
                  <c:v>1.1579999999999999</c:v>
                </c:pt>
                <c:pt idx="5">
                  <c:v>1.1100000000000001</c:v>
                </c:pt>
                <c:pt idx="6">
                  <c:v>1.026</c:v>
                </c:pt>
                <c:pt idx="7">
                  <c:v>1.0609999999999999</c:v>
                </c:pt>
                <c:pt idx="8">
                  <c:v>1.077</c:v>
                </c:pt>
                <c:pt idx="10">
                  <c:v>1.095</c:v>
                </c:pt>
                <c:pt idx="11">
                  <c:v>1.0469999999999999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97-448F-921F-28A7041FC289}"/>
            </c:ext>
          </c:extLst>
        </c:ser>
        <c:ser>
          <c:idx val="3"/>
          <c:order val="3"/>
          <c:tx>
            <c:strRef>
              <c:f>crow_cache_perf!$E$3</c:f>
              <c:strCache>
                <c:ptCount val="1"/>
                <c:pt idx="0">
                  <c:v>CROW-128</c:v>
                </c:pt>
              </c:strCache>
            </c:strRef>
          </c:tx>
          <c:spPr>
            <a:solidFill>
              <a:schemeClr val="accent5">
                <a:shade val="9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crow_cache_perf!$A$4:$A$15</c:f>
              <c:strCache>
                <c:ptCount val="12"/>
                <c:pt idx="0">
                  <c:v>leslie3d</c:v>
                </c:pt>
                <c:pt idx="1">
                  <c:v>tpch2</c:v>
                </c:pt>
                <c:pt idx="2">
                  <c:v>zeus</c:v>
                </c:pt>
                <c:pt idx="3">
                  <c:v>lbm</c:v>
                </c:pt>
                <c:pt idx="4">
                  <c:v>mcf</c:v>
                </c:pt>
                <c:pt idx="5">
                  <c:v>stream-cp</c:v>
                </c:pt>
                <c:pt idx="6">
                  <c:v>libq</c:v>
                </c:pt>
                <c:pt idx="7">
                  <c:v>h264-dec</c:v>
                </c:pt>
                <c:pt idx="8">
                  <c:v>AVERAGE (1-core)</c:v>
                </c:pt>
                <c:pt idx="10">
                  <c:v>HHHH</c:v>
                </c:pt>
                <c:pt idx="11">
                  <c:v>AVERAGE (4-core)</c:v>
                </c:pt>
              </c:strCache>
            </c:strRef>
          </c:cat>
          <c:val>
            <c:numRef>
              <c:f>crow_cache_perf!$E$4:$E$15</c:f>
              <c:numCache>
                <c:formatCode>General</c:formatCode>
                <c:ptCount val="12"/>
                <c:pt idx="0">
                  <c:v>1.111</c:v>
                </c:pt>
                <c:pt idx="1">
                  <c:v>1.0609999999999999</c:v>
                </c:pt>
                <c:pt idx="2">
                  <c:v>1.125</c:v>
                </c:pt>
                <c:pt idx="3">
                  <c:v>1.101</c:v>
                </c:pt>
                <c:pt idx="4">
                  <c:v>1.1579999999999999</c:v>
                </c:pt>
                <c:pt idx="5">
                  <c:v>1.1100000000000001</c:v>
                </c:pt>
                <c:pt idx="6">
                  <c:v>1.026</c:v>
                </c:pt>
                <c:pt idx="7">
                  <c:v>1.0609999999999999</c:v>
                </c:pt>
                <c:pt idx="8">
                  <c:v>1.0780000000000001</c:v>
                </c:pt>
                <c:pt idx="10">
                  <c:v>1.1000000000000001</c:v>
                </c:pt>
                <c:pt idx="11">
                  <c:v>1.0489999999999999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797-448F-921F-28A7041FC289}"/>
            </c:ext>
          </c:extLst>
        </c:ser>
        <c:ser>
          <c:idx val="5"/>
          <c:order val="5"/>
          <c:tx>
            <c:strRef>
              <c:f>crow_cache_perf!$G$3</c:f>
              <c:strCache>
                <c:ptCount val="1"/>
                <c:pt idx="0">
                  <c:v>Ideal CROW-cache (100% Hit Rate)</c:v>
                </c:pt>
              </c:strCache>
            </c:strRef>
          </c:tx>
          <c:spPr>
            <a:solidFill>
              <a:schemeClr val="accent5">
                <a:shade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crow_cache_perf!$A$4:$A$15</c:f>
              <c:strCache>
                <c:ptCount val="12"/>
                <c:pt idx="0">
                  <c:v>leslie3d</c:v>
                </c:pt>
                <c:pt idx="1">
                  <c:v>tpch2</c:v>
                </c:pt>
                <c:pt idx="2">
                  <c:v>zeus</c:v>
                </c:pt>
                <c:pt idx="3">
                  <c:v>lbm</c:v>
                </c:pt>
                <c:pt idx="4">
                  <c:v>mcf</c:v>
                </c:pt>
                <c:pt idx="5">
                  <c:v>stream-cp</c:v>
                </c:pt>
                <c:pt idx="6">
                  <c:v>libq</c:v>
                </c:pt>
                <c:pt idx="7">
                  <c:v>h264-dec</c:v>
                </c:pt>
                <c:pt idx="8">
                  <c:v>AVERAGE (1-core)</c:v>
                </c:pt>
                <c:pt idx="10">
                  <c:v>HHHH</c:v>
                </c:pt>
                <c:pt idx="11">
                  <c:v>AVERAGE (4-core)</c:v>
                </c:pt>
              </c:strCache>
            </c:strRef>
          </c:cat>
          <c:val>
            <c:numRef>
              <c:f>crow_cache_perf!$G$4:$G$15</c:f>
              <c:numCache>
                <c:formatCode>General</c:formatCode>
                <c:ptCount val="12"/>
                <c:pt idx="0">
                  <c:v>1.127</c:v>
                </c:pt>
                <c:pt idx="1">
                  <c:v>1.071</c:v>
                </c:pt>
                <c:pt idx="2">
                  <c:v>1.1339999999999999</c:v>
                </c:pt>
                <c:pt idx="3">
                  <c:v>1.117</c:v>
                </c:pt>
                <c:pt idx="4">
                  <c:v>1.171</c:v>
                </c:pt>
                <c:pt idx="5">
                  <c:v>1.117</c:v>
                </c:pt>
                <c:pt idx="6">
                  <c:v>1.0549999999999999</c:v>
                </c:pt>
                <c:pt idx="7">
                  <c:v>1.0589999999999999</c:v>
                </c:pt>
                <c:pt idx="8">
                  <c:v>1.091</c:v>
                </c:pt>
                <c:pt idx="10">
                  <c:v>1.123</c:v>
                </c:pt>
                <c:pt idx="11">
                  <c:v>1.0580000000000001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97-448F-921F-28A7041FC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3680936"/>
        <c:axId val="58367470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crow_cache_perf!$F$3</c15:sqref>
                        </c15:formulaRef>
                      </c:ext>
                    </c:extLst>
                    <c:strCache>
                      <c:ptCount val="1"/>
                      <c:pt idx="0">
                        <c:v>CROW-256</c:v>
                      </c:pt>
                    </c:strCache>
                  </c:strRef>
                </c:tx>
                <c:spPr>
                  <a:solidFill>
                    <a:schemeClr val="accent5">
                      <a:shade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crow_cache_perf!$A$4:$A$15</c15:sqref>
                        </c15:formulaRef>
                      </c:ext>
                    </c:extLst>
                    <c:strCache>
                      <c:ptCount val="12"/>
                      <c:pt idx="0">
                        <c:v>leslie3d</c:v>
                      </c:pt>
                      <c:pt idx="1">
                        <c:v>tpch2</c:v>
                      </c:pt>
                      <c:pt idx="2">
                        <c:v>zeus</c:v>
                      </c:pt>
                      <c:pt idx="3">
                        <c:v>lbm</c:v>
                      </c:pt>
                      <c:pt idx="4">
                        <c:v>mcf</c:v>
                      </c:pt>
                      <c:pt idx="5">
                        <c:v>stream-cp</c:v>
                      </c:pt>
                      <c:pt idx="6">
                        <c:v>libq</c:v>
                      </c:pt>
                      <c:pt idx="7">
                        <c:v>h264-dec</c:v>
                      </c:pt>
                      <c:pt idx="8">
                        <c:v>AVERAGE (1-core)</c:v>
                      </c:pt>
                      <c:pt idx="10">
                        <c:v>HHHH</c:v>
                      </c:pt>
                      <c:pt idx="11">
                        <c:v>AVERAGE (4-core)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crow_cache_perf!$F$4:$F$15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1.111</c:v>
                      </c:pt>
                      <c:pt idx="1">
                        <c:v>1.0609999999999999</c:v>
                      </c:pt>
                      <c:pt idx="2">
                        <c:v>1.125</c:v>
                      </c:pt>
                      <c:pt idx="3">
                        <c:v>1.101</c:v>
                      </c:pt>
                      <c:pt idx="4">
                        <c:v>1.1579999999999999</c:v>
                      </c:pt>
                      <c:pt idx="5">
                        <c:v>1.1100000000000001</c:v>
                      </c:pt>
                      <c:pt idx="6">
                        <c:v>1.026</c:v>
                      </c:pt>
                      <c:pt idx="7">
                        <c:v>1.0609999999999999</c:v>
                      </c:pt>
                      <c:pt idx="8">
                        <c:v>1.0780000000000001</c:v>
                      </c:pt>
                      <c:pt idx="10">
                        <c:v>1.107</c:v>
                      </c:pt>
                      <c:pt idx="11">
                        <c:v>1.0509999999999999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B797-448F-921F-28A7041FC289}"/>
                  </c:ext>
                </c:extLst>
              </c15:ser>
            </c15:filteredBarSeries>
          </c:ext>
        </c:extLst>
      </c:barChart>
      <c:catAx>
        <c:axId val="583680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583674704"/>
        <c:crosses val="autoZero"/>
        <c:auto val="1"/>
        <c:lblAlgn val="ctr"/>
        <c:lblOffset val="100"/>
        <c:noMultiLvlLbl val="0"/>
      </c:catAx>
      <c:valAx>
        <c:axId val="58367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r>
                  <a:rPr lang="en-US" sz="4000">
                    <a:solidFill>
                      <a:schemeClr val="tx1"/>
                    </a:solidFill>
                  </a:rPr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583680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551418639874317"/>
          <c:y val="1.3004591074995029E-2"/>
          <c:w val="0.82038136935469275"/>
          <c:h val="0.19663106412658929"/>
        </c:manualLayout>
      </c:layout>
      <c:overlay val="0"/>
      <c:spPr>
        <a:noFill/>
        <a:ln w="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ambria" panose="02040503050406030204" pitchFamily="18" charset="0"/>
          <a:ea typeface="Cambria" panose="02040503050406030204" pitchFamily="18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89136464324938"/>
          <c:y val="0.206872543371103"/>
          <c:w val="0.83036801250907466"/>
          <c:h val="0.45419422572178475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crow_ref_pef!$B$3</c:f>
              <c:strCache>
                <c:ptCount val="1"/>
                <c:pt idx="0">
                  <c:v>8 Gbit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crow_ref_pef!$A$4:$A$16</c:f>
              <c:strCache>
                <c:ptCount val="13"/>
                <c:pt idx="0">
                  <c:v>mcf</c:v>
                </c:pt>
                <c:pt idx="1">
                  <c:v>milc</c:v>
                </c:pt>
                <c:pt idx="2">
                  <c:v>lbm</c:v>
                </c:pt>
                <c:pt idx="3">
                  <c:v>stream_cp</c:v>
                </c:pt>
                <c:pt idx="4">
                  <c:v>cactus</c:v>
                </c:pt>
                <c:pt idx="5">
                  <c:v>tpch17</c:v>
                </c:pt>
                <c:pt idx="6">
                  <c:v>leslie3d</c:v>
                </c:pt>
                <c:pt idx="7">
                  <c:v>jp2-enc</c:v>
                </c:pt>
                <c:pt idx="8">
                  <c:v>libq</c:v>
                </c:pt>
                <c:pt idx="9">
                  <c:v>zeus</c:v>
                </c:pt>
                <c:pt idx="10">
                  <c:v>AVERAGE</c:v>
                </c:pt>
                <c:pt idx="12">
                  <c:v>HHHH</c:v>
                </c:pt>
              </c:strCache>
            </c:strRef>
          </c:cat>
          <c:val>
            <c:numRef>
              <c:f>crow_ref_pef!$B$4:$B$17</c:f>
              <c:numCache>
                <c:formatCode>General</c:formatCode>
                <c:ptCount val="14"/>
                <c:pt idx="0">
                  <c:v>1.05</c:v>
                </c:pt>
                <c:pt idx="1">
                  <c:v>1.0469999999999999</c:v>
                </c:pt>
                <c:pt idx="2">
                  <c:v>1.048</c:v>
                </c:pt>
                <c:pt idx="3">
                  <c:v>1.048</c:v>
                </c:pt>
                <c:pt idx="4">
                  <c:v>1.042</c:v>
                </c:pt>
                <c:pt idx="5">
                  <c:v>1.04</c:v>
                </c:pt>
                <c:pt idx="6">
                  <c:v>1.0449999999999999</c:v>
                </c:pt>
                <c:pt idx="7">
                  <c:v>1.0149999999999999</c:v>
                </c:pt>
                <c:pt idx="8">
                  <c:v>1.0680000000000001</c:v>
                </c:pt>
                <c:pt idx="9">
                  <c:v>1.0509999999999999</c:v>
                </c:pt>
                <c:pt idx="10">
                  <c:v>1.03</c:v>
                </c:pt>
                <c:pt idx="12">
                  <c:v>1.054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97-4272-858B-F4E9D6BB31BE}"/>
            </c:ext>
          </c:extLst>
        </c:ser>
        <c:ser>
          <c:idx val="2"/>
          <c:order val="2"/>
          <c:tx>
            <c:strRef>
              <c:f>crow_ref_pef!$C$3</c:f>
              <c:strCache>
                <c:ptCount val="1"/>
                <c:pt idx="0">
                  <c:v>16 Gbit</c:v>
                </c:pt>
              </c:strCache>
            </c:strRef>
          </c:tx>
          <c:spPr>
            <a:solidFill>
              <a:schemeClr val="accent5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crow_ref_pef!$A$4:$A$16</c:f>
              <c:strCache>
                <c:ptCount val="13"/>
                <c:pt idx="0">
                  <c:v>mcf</c:v>
                </c:pt>
                <c:pt idx="1">
                  <c:v>milc</c:v>
                </c:pt>
                <c:pt idx="2">
                  <c:v>lbm</c:v>
                </c:pt>
                <c:pt idx="3">
                  <c:v>stream_cp</c:v>
                </c:pt>
                <c:pt idx="4">
                  <c:v>cactus</c:v>
                </c:pt>
                <c:pt idx="5">
                  <c:v>tpch17</c:v>
                </c:pt>
                <c:pt idx="6">
                  <c:v>leslie3d</c:v>
                </c:pt>
                <c:pt idx="7">
                  <c:v>jp2-enc</c:v>
                </c:pt>
                <c:pt idx="8">
                  <c:v>libq</c:v>
                </c:pt>
                <c:pt idx="9">
                  <c:v>zeus</c:v>
                </c:pt>
                <c:pt idx="10">
                  <c:v>AVERAGE</c:v>
                </c:pt>
                <c:pt idx="12">
                  <c:v>HHHH</c:v>
                </c:pt>
              </c:strCache>
            </c:strRef>
          </c:cat>
          <c:val>
            <c:numRef>
              <c:f>crow_ref_pef!$C$4:$C$17</c:f>
              <c:numCache>
                <c:formatCode>General</c:formatCode>
                <c:ptCount val="14"/>
                <c:pt idx="0">
                  <c:v>1.0640000000000001</c:v>
                </c:pt>
                <c:pt idx="1">
                  <c:v>1.0620000000000001</c:v>
                </c:pt>
                <c:pt idx="2">
                  <c:v>1.0629999999999999</c:v>
                </c:pt>
                <c:pt idx="3">
                  <c:v>1.0609999999999999</c:v>
                </c:pt>
                <c:pt idx="4">
                  <c:v>1.0509999999999999</c:v>
                </c:pt>
                <c:pt idx="5">
                  <c:v>1.0529999999999999</c:v>
                </c:pt>
                <c:pt idx="6">
                  <c:v>1.0589999999999999</c:v>
                </c:pt>
                <c:pt idx="7">
                  <c:v>1.0209999999999999</c:v>
                </c:pt>
                <c:pt idx="8">
                  <c:v>1.0960000000000001</c:v>
                </c:pt>
                <c:pt idx="9">
                  <c:v>1.0660000000000001</c:v>
                </c:pt>
                <c:pt idx="10">
                  <c:v>1.0369999999999999</c:v>
                </c:pt>
                <c:pt idx="12">
                  <c:v>1.0660000000000001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97-4272-858B-F4E9D6BB31BE}"/>
            </c:ext>
          </c:extLst>
        </c:ser>
        <c:ser>
          <c:idx val="3"/>
          <c:order val="3"/>
          <c:tx>
            <c:strRef>
              <c:f>crow_ref_pef!$D$3</c:f>
              <c:strCache>
                <c:ptCount val="1"/>
                <c:pt idx="0">
                  <c:v>32 Gbit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crow_ref_pef!$A$4:$A$16</c:f>
              <c:strCache>
                <c:ptCount val="13"/>
                <c:pt idx="0">
                  <c:v>mcf</c:v>
                </c:pt>
                <c:pt idx="1">
                  <c:v>milc</c:v>
                </c:pt>
                <c:pt idx="2">
                  <c:v>lbm</c:v>
                </c:pt>
                <c:pt idx="3">
                  <c:v>stream_cp</c:v>
                </c:pt>
                <c:pt idx="4">
                  <c:v>cactus</c:v>
                </c:pt>
                <c:pt idx="5">
                  <c:v>tpch17</c:v>
                </c:pt>
                <c:pt idx="6">
                  <c:v>leslie3d</c:v>
                </c:pt>
                <c:pt idx="7">
                  <c:v>jp2-enc</c:v>
                </c:pt>
                <c:pt idx="8">
                  <c:v>libq</c:v>
                </c:pt>
                <c:pt idx="9">
                  <c:v>zeus</c:v>
                </c:pt>
                <c:pt idx="10">
                  <c:v>AVERAGE</c:v>
                </c:pt>
                <c:pt idx="12">
                  <c:v>HHHH</c:v>
                </c:pt>
              </c:strCache>
            </c:strRef>
          </c:cat>
          <c:val>
            <c:numRef>
              <c:f>crow_ref_pef!$D$4:$D$17</c:f>
              <c:numCache>
                <c:formatCode>General</c:formatCode>
                <c:ptCount val="14"/>
                <c:pt idx="0">
                  <c:v>1.0760000000000001</c:v>
                </c:pt>
                <c:pt idx="1">
                  <c:v>1.075</c:v>
                </c:pt>
                <c:pt idx="2">
                  <c:v>1.0760000000000001</c:v>
                </c:pt>
                <c:pt idx="3">
                  <c:v>1.075</c:v>
                </c:pt>
                <c:pt idx="4">
                  <c:v>1.0620000000000001</c:v>
                </c:pt>
                <c:pt idx="5">
                  <c:v>1.0660000000000001</c:v>
                </c:pt>
                <c:pt idx="6">
                  <c:v>1.071</c:v>
                </c:pt>
                <c:pt idx="7">
                  <c:v>1.0249999999999999</c:v>
                </c:pt>
                <c:pt idx="8">
                  <c:v>1.0880000000000001</c:v>
                </c:pt>
                <c:pt idx="9">
                  <c:v>1.0780000000000001</c:v>
                </c:pt>
                <c:pt idx="10">
                  <c:v>1.0429999999999999</c:v>
                </c:pt>
                <c:pt idx="12">
                  <c:v>1.081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97-4272-858B-F4E9D6BB31BE}"/>
            </c:ext>
          </c:extLst>
        </c:ser>
        <c:ser>
          <c:idx val="4"/>
          <c:order val="4"/>
          <c:tx>
            <c:strRef>
              <c:f>crow_ref_pef!$E$3</c:f>
              <c:strCache>
                <c:ptCount val="1"/>
                <c:pt idx="0">
                  <c:v>64 Gbit</c:v>
                </c:pt>
              </c:strCache>
            </c:strRef>
          </c:tx>
          <c:spPr>
            <a:solidFill>
              <a:schemeClr val="accent5">
                <a:shade val="53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crow_ref_pef!$A$4:$A$16</c:f>
              <c:strCache>
                <c:ptCount val="13"/>
                <c:pt idx="0">
                  <c:v>mcf</c:v>
                </c:pt>
                <c:pt idx="1">
                  <c:v>milc</c:v>
                </c:pt>
                <c:pt idx="2">
                  <c:v>lbm</c:v>
                </c:pt>
                <c:pt idx="3">
                  <c:v>stream_cp</c:v>
                </c:pt>
                <c:pt idx="4">
                  <c:v>cactus</c:v>
                </c:pt>
                <c:pt idx="5">
                  <c:v>tpch17</c:v>
                </c:pt>
                <c:pt idx="6">
                  <c:v>leslie3d</c:v>
                </c:pt>
                <c:pt idx="7">
                  <c:v>jp2-enc</c:v>
                </c:pt>
                <c:pt idx="8">
                  <c:v>libq</c:v>
                </c:pt>
                <c:pt idx="9">
                  <c:v>zeus</c:v>
                </c:pt>
                <c:pt idx="10">
                  <c:v>AVERAGE</c:v>
                </c:pt>
                <c:pt idx="12">
                  <c:v>HHHH</c:v>
                </c:pt>
              </c:strCache>
            </c:strRef>
          </c:cat>
          <c:val>
            <c:numRef>
              <c:f>crow_ref_pef!$E$4:$E$17</c:f>
              <c:numCache>
                <c:formatCode>General</c:formatCode>
                <c:ptCount val="14"/>
                <c:pt idx="0">
                  <c:v>1.119</c:v>
                </c:pt>
                <c:pt idx="1">
                  <c:v>1.111</c:v>
                </c:pt>
                <c:pt idx="2">
                  <c:v>1.1160000000000001</c:v>
                </c:pt>
                <c:pt idx="3">
                  <c:v>1.1160000000000001</c:v>
                </c:pt>
                <c:pt idx="4">
                  <c:v>1.0980000000000001</c:v>
                </c:pt>
                <c:pt idx="5">
                  <c:v>1.1040000000000001</c:v>
                </c:pt>
                <c:pt idx="6">
                  <c:v>1.1120000000000001</c:v>
                </c:pt>
                <c:pt idx="7">
                  <c:v>1.044</c:v>
                </c:pt>
                <c:pt idx="8">
                  <c:v>1.171</c:v>
                </c:pt>
                <c:pt idx="9">
                  <c:v>1.1200000000000001</c:v>
                </c:pt>
                <c:pt idx="10">
                  <c:v>1.071</c:v>
                </c:pt>
                <c:pt idx="12">
                  <c:v>1.119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97-4272-858B-F4E9D6BB31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3680936"/>
        <c:axId val="58367470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crow_ref_pef!$A$3</c15:sqref>
                        </c15:formulaRef>
                      </c:ext>
                    </c:extLst>
                    <c:strCache>
                      <c:ptCount val="1"/>
                      <c:pt idx="0">
                        <c:v>Workload</c:v>
                      </c:pt>
                    </c:strCache>
                  </c:strRef>
                </c:tx>
                <c:spPr>
                  <a:solidFill>
                    <a:schemeClr val="accent5">
                      <a:tint val="54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crow_ref_pef!$A$4:$A$16</c15:sqref>
                        </c15:formulaRef>
                      </c:ext>
                    </c:extLst>
                    <c:strCache>
                      <c:ptCount val="13"/>
                      <c:pt idx="0">
                        <c:v>mcf</c:v>
                      </c:pt>
                      <c:pt idx="1">
                        <c:v>milc</c:v>
                      </c:pt>
                      <c:pt idx="2">
                        <c:v>lbm</c:v>
                      </c:pt>
                      <c:pt idx="3">
                        <c:v>stream_cp</c:v>
                      </c:pt>
                      <c:pt idx="4">
                        <c:v>cactus</c:v>
                      </c:pt>
                      <c:pt idx="5">
                        <c:v>tpch17</c:v>
                      </c:pt>
                      <c:pt idx="6">
                        <c:v>leslie3d</c:v>
                      </c:pt>
                      <c:pt idx="7">
                        <c:v>jp2-enc</c:v>
                      </c:pt>
                      <c:pt idx="8">
                        <c:v>libq</c:v>
                      </c:pt>
                      <c:pt idx="9">
                        <c:v>zeus</c:v>
                      </c:pt>
                      <c:pt idx="10">
                        <c:v>AVERAGE</c:v>
                      </c:pt>
                      <c:pt idx="12">
                        <c:v>HHHH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crow_ref_pef!$A$4:$A$17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2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D697-4272-858B-F4E9D6BB31BE}"/>
                  </c:ext>
                </c:extLst>
              </c15:ser>
            </c15:filteredBarSeries>
          </c:ext>
        </c:extLst>
      </c:barChart>
      <c:catAx>
        <c:axId val="583680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583674704"/>
        <c:crosses val="autoZero"/>
        <c:auto val="1"/>
        <c:lblAlgn val="ctr"/>
        <c:lblOffset val="100"/>
        <c:noMultiLvlLbl val="0"/>
      </c:catAx>
      <c:valAx>
        <c:axId val="58367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r>
                  <a:rPr lang="en-US" sz="4000">
                    <a:solidFill>
                      <a:schemeClr val="tx1"/>
                    </a:solidFill>
                  </a:rPr>
                  <a:t>Speedup</a:t>
                </a:r>
              </a:p>
            </c:rich>
          </c:tx>
          <c:layout>
            <c:manualLayout>
              <c:xMode val="edge"/>
              <c:yMode val="edge"/>
              <c:x val="1.3318813871670287E-3"/>
              <c:y val="0.243261465273327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583680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551418639874317"/>
          <c:y val="1.3004591074995029E-2"/>
          <c:w val="0.82038136935469275"/>
          <c:h val="0.19663106412658929"/>
        </c:manualLayout>
      </c:layout>
      <c:overlay val="0"/>
      <c:spPr>
        <a:noFill/>
        <a:ln w="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ambria" panose="02040503050406030204" pitchFamily="18" charset="0"/>
          <a:ea typeface="Cambria" panose="02040503050406030204" pitchFamily="18" charset="0"/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673525427662069"/>
          <c:y val="0.24362693357087314"/>
          <c:w val="0.71192900249736568"/>
          <c:h val="0.611154393165340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'crow_cache+ref'!$B$3</c:f>
              <c:strCache>
                <c:ptCount val="1"/>
                <c:pt idx="0">
                  <c:v>CROW-(cache+ref)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 w="31750">
              <a:solidFill>
                <a:schemeClr val="tx1"/>
              </a:solidFill>
            </a:ln>
            <a:effectLst/>
          </c:spPr>
          <c:invertIfNegative val="0"/>
          <c:cat>
            <c:strRef>
              <c:f>'crow_cache+ref'!$A$4:$A$5</c:f>
              <c:strCache>
                <c:ptCount val="2"/>
                <c:pt idx="0">
                  <c:v>single-core</c:v>
                </c:pt>
                <c:pt idx="1">
                  <c:v>four-core</c:v>
                </c:pt>
              </c:strCache>
            </c:strRef>
          </c:cat>
          <c:val>
            <c:numRef>
              <c:f>'crow_cache+ref'!$B$4:$B$5</c:f>
              <c:numCache>
                <c:formatCode>General</c:formatCode>
                <c:ptCount val="2"/>
                <c:pt idx="0">
                  <c:v>1.17</c:v>
                </c:pt>
                <c:pt idx="1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3F-4ABC-8CA0-3F30BA49142B}"/>
            </c:ext>
          </c:extLst>
        </c:ser>
        <c:ser>
          <c:idx val="1"/>
          <c:order val="1"/>
          <c:tx>
            <c:strRef>
              <c:f>'crow_cache+ref'!$C$3</c:f>
              <c:strCache>
                <c:ptCount val="1"/>
                <c:pt idx="0">
                  <c:v>Ideal CROW-cache + no refresh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 w="31750">
              <a:solidFill>
                <a:schemeClr val="tx1"/>
              </a:solidFill>
            </a:ln>
            <a:effectLst/>
          </c:spPr>
          <c:invertIfNegative val="0"/>
          <c:cat>
            <c:strRef>
              <c:f>'crow_cache+ref'!$A$4:$A$5</c:f>
              <c:strCache>
                <c:ptCount val="2"/>
                <c:pt idx="0">
                  <c:v>single-core</c:v>
                </c:pt>
                <c:pt idx="1">
                  <c:v>four-core</c:v>
                </c:pt>
              </c:strCache>
            </c:strRef>
          </c:cat>
          <c:val>
            <c:numRef>
              <c:f>'crow_cache+ref'!$C$4:$C$5</c:f>
              <c:numCache>
                <c:formatCode>General</c:formatCode>
                <c:ptCount val="2"/>
                <c:pt idx="0">
                  <c:v>1.1950000000000001</c:v>
                </c:pt>
                <c:pt idx="1">
                  <c:v>1.2649999999999999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3F-4ABC-8CA0-3F30BA491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3680936"/>
        <c:axId val="583674704"/>
        <c:extLst/>
      </c:barChart>
      <c:catAx>
        <c:axId val="583680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583674704"/>
        <c:crosses val="autoZero"/>
        <c:auto val="1"/>
        <c:lblAlgn val="ctr"/>
        <c:lblOffset val="100"/>
        <c:noMultiLvlLbl val="0"/>
      </c:catAx>
      <c:valAx>
        <c:axId val="583674704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r>
                  <a:rPr lang="en-US" sz="4000">
                    <a:solidFill>
                      <a:schemeClr val="tx1"/>
                    </a:solidFill>
                  </a:rPr>
                  <a:t>Speedup</a:t>
                </a:r>
              </a:p>
            </c:rich>
          </c:tx>
          <c:layout>
            <c:manualLayout>
              <c:xMode val="edge"/>
              <c:yMode val="edge"/>
              <c:x val="6.9315205513142669E-3"/>
              <c:y val="0.305042063190723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5836809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551418639874317"/>
          <c:y val="1.3004591074995029E-2"/>
          <c:w val="0.82038136935469275"/>
          <c:h val="0.19663106412658929"/>
        </c:manualLayout>
      </c:layout>
      <c:overlay val="0"/>
      <c:spPr>
        <a:noFill/>
        <a:ln w="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ambria" panose="02040503050406030204" pitchFamily="18" charset="0"/>
          <a:ea typeface="Cambria" panose="02040503050406030204" pitchFamily="18" charset="0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7698829784286014"/>
          <c:y val="0.24490976774988607"/>
          <c:w val="0.61583888552392496"/>
          <c:h val="0.616239293523092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'crow_cache+ref'!$B$11</c:f>
              <c:strCache>
                <c:ptCount val="1"/>
                <c:pt idx="0">
                  <c:v>CROW-(cache+ref)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 w="31750">
              <a:solidFill>
                <a:schemeClr val="tx1"/>
              </a:solidFill>
            </a:ln>
            <a:effectLst/>
          </c:spPr>
          <c:invertIfNegative val="0"/>
          <c:cat>
            <c:strRef>
              <c:f>'crow_cache+ref'!$A$12:$A$13</c:f>
              <c:strCache>
                <c:ptCount val="2"/>
                <c:pt idx="0">
                  <c:v>single-core</c:v>
                </c:pt>
                <c:pt idx="1">
                  <c:v>four-core</c:v>
                </c:pt>
              </c:strCache>
            </c:strRef>
          </c:cat>
          <c:val>
            <c:numRef>
              <c:f>'crow_cache+ref'!$B$12:$B$13</c:f>
              <c:numCache>
                <c:formatCode>General</c:formatCode>
                <c:ptCount val="2"/>
                <c:pt idx="0">
                  <c:v>0.76500000000000001</c:v>
                </c:pt>
                <c:pt idx="1">
                  <c:v>0.77700000000000002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87-4236-877A-AFB99722A186}"/>
            </c:ext>
          </c:extLst>
        </c:ser>
        <c:ser>
          <c:idx val="1"/>
          <c:order val="1"/>
          <c:tx>
            <c:strRef>
              <c:f>'crow_cache+ref'!$C$11</c:f>
              <c:strCache>
                <c:ptCount val="1"/>
                <c:pt idx="0">
                  <c:v>Ideal CROW-cache + no refresh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 w="31750">
              <a:solidFill>
                <a:schemeClr val="tx1"/>
              </a:solidFill>
            </a:ln>
            <a:effectLst/>
          </c:spPr>
          <c:invertIfNegative val="0"/>
          <c:cat>
            <c:strRef>
              <c:f>'crow_cache+ref'!$A$12:$A$13</c:f>
              <c:strCache>
                <c:ptCount val="2"/>
                <c:pt idx="0">
                  <c:v>single-core</c:v>
                </c:pt>
                <c:pt idx="1">
                  <c:v>four-core</c:v>
                </c:pt>
              </c:strCache>
            </c:strRef>
          </c:cat>
          <c:val>
            <c:numRef>
              <c:f>'crow_cache+ref'!$C$12:$C$13</c:f>
              <c:numCache>
                <c:formatCode>General</c:formatCode>
                <c:ptCount val="2"/>
                <c:pt idx="0">
                  <c:v>0.751</c:v>
                </c:pt>
                <c:pt idx="1">
                  <c:v>0.76700000000000002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87-4236-877A-AFB99722A1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3680936"/>
        <c:axId val="583674704"/>
        <c:extLst/>
      </c:barChart>
      <c:catAx>
        <c:axId val="583680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583674704"/>
        <c:crosses val="autoZero"/>
        <c:auto val="1"/>
        <c:lblAlgn val="ctr"/>
        <c:lblOffset val="100"/>
        <c:noMultiLvlLbl val="0"/>
      </c:catAx>
      <c:valAx>
        <c:axId val="583674704"/>
        <c:scaling>
          <c:orientation val="minMax"/>
          <c:max val="1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r>
                  <a:rPr lang="en-US" sz="3600" dirty="0">
                    <a:solidFill>
                      <a:schemeClr val="tx1"/>
                    </a:solidFill>
                  </a:rPr>
                  <a:t>Normalized </a:t>
                </a:r>
                <a:br>
                  <a:rPr lang="en-US" sz="3600" dirty="0">
                    <a:solidFill>
                      <a:schemeClr val="tx1"/>
                    </a:solidFill>
                  </a:rPr>
                </a:br>
                <a:r>
                  <a:rPr lang="en-US" sz="3600" dirty="0">
                    <a:solidFill>
                      <a:schemeClr val="tx1"/>
                    </a:solidFill>
                  </a:rPr>
                  <a:t>DRAM</a:t>
                </a:r>
                <a:r>
                  <a:rPr lang="en-US" sz="3600" baseline="0" dirty="0">
                    <a:solidFill>
                      <a:schemeClr val="tx1"/>
                    </a:solidFill>
                  </a:rPr>
                  <a:t> Energy</a:t>
                </a:r>
                <a:endParaRPr lang="en-US" sz="36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2.6374224903636667E-2"/>
              <c:y val="0.244909767749886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583680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551418639874317"/>
          <c:y val="1.3004591074995029E-2"/>
          <c:w val="0.82038136935469275"/>
          <c:h val="0.19663106412658929"/>
        </c:manualLayout>
      </c:layout>
      <c:overlay val="0"/>
      <c:spPr>
        <a:noFill/>
        <a:ln w="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ambria" panose="02040503050406030204" pitchFamily="18" charset="0"/>
          <a:ea typeface="Cambria" panose="02040503050406030204" pitchFamily="18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623FF-30DC-E848-BCAE-8A28FF1D2B3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6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3712" rtl="0" eaLnBrk="1" latinLnBrk="0" hangingPunct="1">
      <a:defRPr sz="1159" kern="1200">
        <a:solidFill>
          <a:schemeClr val="tx1"/>
        </a:solidFill>
        <a:latin typeface="+mn-lt"/>
        <a:ea typeface="+mn-ea"/>
        <a:cs typeface="+mn-cs"/>
      </a:defRPr>
    </a:lvl1pPr>
    <a:lvl2pPr marL="441855" algn="l" defTabSz="883712" rtl="0" eaLnBrk="1" latinLnBrk="0" hangingPunct="1">
      <a:defRPr sz="1159" kern="1200">
        <a:solidFill>
          <a:schemeClr val="tx1"/>
        </a:solidFill>
        <a:latin typeface="+mn-lt"/>
        <a:ea typeface="+mn-ea"/>
        <a:cs typeface="+mn-cs"/>
      </a:defRPr>
    </a:lvl2pPr>
    <a:lvl3pPr marL="883712" algn="l" defTabSz="883712" rtl="0" eaLnBrk="1" latinLnBrk="0" hangingPunct="1">
      <a:defRPr sz="1159" kern="1200">
        <a:solidFill>
          <a:schemeClr val="tx1"/>
        </a:solidFill>
        <a:latin typeface="+mn-lt"/>
        <a:ea typeface="+mn-ea"/>
        <a:cs typeface="+mn-cs"/>
      </a:defRPr>
    </a:lvl3pPr>
    <a:lvl4pPr marL="1325567" algn="l" defTabSz="883712" rtl="0" eaLnBrk="1" latinLnBrk="0" hangingPunct="1">
      <a:defRPr sz="1159" kern="1200">
        <a:solidFill>
          <a:schemeClr val="tx1"/>
        </a:solidFill>
        <a:latin typeface="+mn-lt"/>
        <a:ea typeface="+mn-ea"/>
        <a:cs typeface="+mn-cs"/>
      </a:defRPr>
    </a:lvl4pPr>
    <a:lvl5pPr marL="1767424" algn="l" defTabSz="883712" rtl="0" eaLnBrk="1" latinLnBrk="0" hangingPunct="1">
      <a:defRPr sz="1159" kern="1200">
        <a:solidFill>
          <a:schemeClr val="tx1"/>
        </a:solidFill>
        <a:latin typeface="+mn-lt"/>
        <a:ea typeface="+mn-ea"/>
        <a:cs typeface="+mn-cs"/>
      </a:defRPr>
    </a:lvl5pPr>
    <a:lvl6pPr marL="2209279" algn="l" defTabSz="883712" rtl="0" eaLnBrk="1" latinLnBrk="0" hangingPunct="1">
      <a:defRPr sz="1159" kern="1200">
        <a:solidFill>
          <a:schemeClr val="tx1"/>
        </a:solidFill>
        <a:latin typeface="+mn-lt"/>
        <a:ea typeface="+mn-ea"/>
        <a:cs typeface="+mn-cs"/>
      </a:defRPr>
    </a:lvl6pPr>
    <a:lvl7pPr marL="2651135" algn="l" defTabSz="883712" rtl="0" eaLnBrk="1" latinLnBrk="0" hangingPunct="1">
      <a:defRPr sz="1159" kern="1200">
        <a:solidFill>
          <a:schemeClr val="tx1"/>
        </a:solidFill>
        <a:latin typeface="+mn-lt"/>
        <a:ea typeface="+mn-ea"/>
        <a:cs typeface="+mn-cs"/>
      </a:defRPr>
    </a:lvl7pPr>
    <a:lvl8pPr marL="3092991" algn="l" defTabSz="883712" rtl="0" eaLnBrk="1" latinLnBrk="0" hangingPunct="1">
      <a:defRPr sz="1159" kern="1200">
        <a:solidFill>
          <a:schemeClr val="tx1"/>
        </a:solidFill>
        <a:latin typeface="+mn-lt"/>
        <a:ea typeface="+mn-ea"/>
        <a:cs typeface="+mn-cs"/>
      </a:defRPr>
    </a:lvl8pPr>
    <a:lvl9pPr marL="3534847" algn="l" defTabSz="883712" rtl="0" eaLnBrk="1" latinLnBrk="0" hangingPunct="1">
      <a:defRPr sz="11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9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7" y="13297896"/>
            <a:ext cx="25733932" cy="9175066"/>
          </a:xfrm>
        </p:spPr>
        <p:txBody>
          <a:bodyPr/>
          <a:lstStyle/>
          <a:p>
            <a:r>
              <a:rPr lang="tr-TR" altLang="zh-TW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8" y="24255467"/>
            <a:ext cx="21192650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18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36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855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47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092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7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329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947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altLang="zh-TW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C8E0-6DD9-4302-9AA9-5177C785CB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630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altLang="zh-TW"/>
              <a:t>Click to edit Master text styles</a:t>
            </a:r>
          </a:p>
          <a:p>
            <a:pPr lvl="1"/>
            <a:r>
              <a:rPr lang="tr-TR" altLang="zh-TW"/>
              <a:t>Second level</a:t>
            </a:r>
          </a:p>
          <a:p>
            <a:pPr lvl="2"/>
            <a:r>
              <a:rPr lang="tr-TR" altLang="zh-TW"/>
              <a:t>Third level</a:t>
            </a:r>
          </a:p>
          <a:p>
            <a:pPr lvl="3"/>
            <a:r>
              <a:rPr lang="tr-TR" altLang="zh-TW"/>
              <a:t>Fourth level</a:t>
            </a:r>
          </a:p>
          <a:p>
            <a:pPr lvl="4"/>
            <a:r>
              <a:rPr lang="tr-TR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C8E0-6DD9-4302-9AA9-5177C785CB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46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29" y="1715128"/>
            <a:ext cx="6811923" cy="36521913"/>
          </a:xfrm>
        </p:spPr>
        <p:txBody>
          <a:bodyPr vert="eaVert"/>
          <a:lstStyle/>
          <a:p>
            <a:r>
              <a:rPr lang="tr-TR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2" y="1715128"/>
            <a:ext cx="19931182" cy="36521913"/>
          </a:xfrm>
        </p:spPr>
        <p:txBody>
          <a:bodyPr vert="eaVert"/>
          <a:lstStyle/>
          <a:p>
            <a:pPr lvl="0"/>
            <a:r>
              <a:rPr lang="tr-TR" altLang="zh-TW"/>
              <a:t>Click to edit Master text styles</a:t>
            </a:r>
          </a:p>
          <a:p>
            <a:pPr lvl="1"/>
            <a:r>
              <a:rPr lang="tr-TR" altLang="zh-TW"/>
              <a:t>Second level</a:t>
            </a:r>
          </a:p>
          <a:p>
            <a:pPr lvl="2"/>
            <a:r>
              <a:rPr lang="tr-TR" altLang="zh-TW"/>
              <a:t>Third level</a:t>
            </a:r>
          </a:p>
          <a:p>
            <a:pPr lvl="3"/>
            <a:r>
              <a:rPr lang="tr-TR" altLang="zh-TW"/>
              <a:t>Fourth level</a:t>
            </a:r>
          </a:p>
          <a:p>
            <a:pPr lvl="4"/>
            <a:r>
              <a:rPr lang="tr-TR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C8E0-6DD9-4302-9AA9-5177C785CB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976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altLang="zh-TW"/>
              <a:t>Click to edit Master text styles</a:t>
            </a:r>
          </a:p>
          <a:p>
            <a:pPr lvl="1"/>
            <a:r>
              <a:rPr lang="tr-TR" altLang="zh-TW"/>
              <a:t>Second level</a:t>
            </a:r>
          </a:p>
          <a:p>
            <a:pPr lvl="2"/>
            <a:r>
              <a:rPr lang="tr-TR" altLang="zh-TW"/>
              <a:t>Third level</a:t>
            </a:r>
          </a:p>
          <a:p>
            <a:pPr lvl="3"/>
            <a:r>
              <a:rPr lang="tr-TR" altLang="zh-TW"/>
              <a:t>Fourth level</a:t>
            </a:r>
          </a:p>
          <a:p>
            <a:pPr lvl="4"/>
            <a:r>
              <a:rPr lang="tr-TR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C8E0-6DD9-4302-9AA9-5177C785CB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261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6" y="27506368"/>
            <a:ext cx="25733932" cy="8501302"/>
          </a:xfrm>
        </p:spPr>
        <p:txBody>
          <a:bodyPr anchor="t"/>
          <a:lstStyle>
            <a:lvl1pPr algn="l">
              <a:defRPr sz="14275" b="1" cap="all"/>
            </a:lvl1pPr>
          </a:lstStyle>
          <a:p>
            <a:r>
              <a:rPr lang="tr-TR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6" y="18142074"/>
            <a:ext cx="25733932" cy="9363318"/>
          </a:xfrm>
        </p:spPr>
        <p:txBody>
          <a:bodyPr anchor="b"/>
          <a:lstStyle>
            <a:lvl1pPr marL="0" indent="0">
              <a:buNone/>
              <a:defRPr sz="7269">
                <a:solidFill>
                  <a:schemeClr val="tx1">
                    <a:tint val="75000"/>
                  </a:schemeClr>
                </a:solidFill>
              </a:defRPr>
            </a:lvl1pPr>
            <a:lvl2pPr marL="1618455" indent="0">
              <a:buNone/>
              <a:defRPr sz="6393">
                <a:solidFill>
                  <a:schemeClr val="tx1">
                    <a:tint val="75000"/>
                  </a:schemeClr>
                </a:solidFill>
              </a:defRPr>
            </a:lvl2pPr>
            <a:lvl3pPr marL="3236912" indent="0">
              <a:buNone/>
              <a:defRPr sz="5517">
                <a:solidFill>
                  <a:schemeClr val="tx1">
                    <a:tint val="75000"/>
                  </a:schemeClr>
                </a:solidFill>
              </a:defRPr>
            </a:lvl3pPr>
            <a:lvl4pPr marL="4855358" indent="0">
              <a:buNone/>
              <a:defRPr sz="5080">
                <a:solidFill>
                  <a:schemeClr val="tx1">
                    <a:tint val="75000"/>
                  </a:schemeClr>
                </a:solidFill>
              </a:defRPr>
            </a:lvl4pPr>
            <a:lvl5pPr marL="6473814" indent="0">
              <a:buNone/>
              <a:defRPr sz="5080">
                <a:solidFill>
                  <a:schemeClr val="tx1">
                    <a:tint val="75000"/>
                  </a:schemeClr>
                </a:solidFill>
              </a:defRPr>
            </a:lvl5pPr>
            <a:lvl6pPr marL="8092270" indent="0">
              <a:buNone/>
              <a:defRPr sz="5080">
                <a:solidFill>
                  <a:schemeClr val="tx1">
                    <a:tint val="75000"/>
                  </a:schemeClr>
                </a:solidFill>
              </a:defRPr>
            </a:lvl6pPr>
            <a:lvl7pPr marL="9710716" indent="0">
              <a:buNone/>
              <a:defRPr sz="5080">
                <a:solidFill>
                  <a:schemeClr val="tx1">
                    <a:tint val="75000"/>
                  </a:schemeClr>
                </a:solidFill>
              </a:defRPr>
            </a:lvl7pPr>
            <a:lvl8pPr marL="11329176" indent="0">
              <a:buNone/>
              <a:defRPr sz="5080">
                <a:solidFill>
                  <a:schemeClr val="tx1">
                    <a:tint val="75000"/>
                  </a:schemeClr>
                </a:solidFill>
              </a:defRPr>
            </a:lvl8pPr>
            <a:lvl9pPr marL="12947624" indent="0">
              <a:buNone/>
              <a:defRPr sz="5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C8E0-6DD9-4302-9AA9-5177C785CB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734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765" y="9987596"/>
            <a:ext cx="13371551" cy="28248506"/>
          </a:xfrm>
        </p:spPr>
        <p:txBody>
          <a:bodyPr/>
          <a:lstStyle>
            <a:lvl1pPr>
              <a:defRPr sz="9896"/>
            </a:lvl1pPr>
            <a:lvl2pPr>
              <a:defRPr sz="8758"/>
            </a:lvl2pPr>
            <a:lvl3pPr>
              <a:defRPr sz="7269"/>
            </a:lvl3pPr>
            <a:lvl4pPr>
              <a:defRPr sz="6393"/>
            </a:lvl4pPr>
            <a:lvl5pPr>
              <a:defRPr sz="6393"/>
            </a:lvl5pPr>
            <a:lvl6pPr>
              <a:defRPr sz="6393"/>
            </a:lvl6pPr>
            <a:lvl7pPr>
              <a:defRPr sz="6393"/>
            </a:lvl7pPr>
            <a:lvl8pPr>
              <a:defRPr sz="6393"/>
            </a:lvl8pPr>
            <a:lvl9pPr>
              <a:defRPr sz="6393"/>
            </a:lvl9pPr>
          </a:lstStyle>
          <a:p>
            <a:pPr lvl="0"/>
            <a:r>
              <a:rPr lang="tr-TR" altLang="zh-TW"/>
              <a:t>Click to edit Master text styles</a:t>
            </a:r>
          </a:p>
          <a:p>
            <a:pPr lvl="1"/>
            <a:r>
              <a:rPr lang="tr-TR" altLang="zh-TW"/>
              <a:t>Second level</a:t>
            </a:r>
          </a:p>
          <a:p>
            <a:pPr lvl="2"/>
            <a:r>
              <a:rPr lang="tr-TR" altLang="zh-TW"/>
              <a:t>Third level</a:t>
            </a:r>
          </a:p>
          <a:p>
            <a:pPr lvl="3"/>
            <a:r>
              <a:rPr lang="tr-TR" altLang="zh-TW"/>
              <a:t>Fourth level</a:t>
            </a:r>
          </a:p>
          <a:p>
            <a:pPr lvl="4"/>
            <a:r>
              <a:rPr lang="tr-TR" altLang="zh-TW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8" y="9987596"/>
            <a:ext cx="13371551" cy="28248506"/>
          </a:xfrm>
        </p:spPr>
        <p:txBody>
          <a:bodyPr/>
          <a:lstStyle>
            <a:lvl1pPr>
              <a:defRPr sz="9896"/>
            </a:lvl1pPr>
            <a:lvl2pPr>
              <a:defRPr sz="8758"/>
            </a:lvl2pPr>
            <a:lvl3pPr>
              <a:defRPr sz="7269"/>
            </a:lvl3pPr>
            <a:lvl4pPr>
              <a:defRPr sz="6393"/>
            </a:lvl4pPr>
            <a:lvl5pPr>
              <a:defRPr sz="6393"/>
            </a:lvl5pPr>
            <a:lvl6pPr>
              <a:defRPr sz="6393"/>
            </a:lvl6pPr>
            <a:lvl7pPr>
              <a:defRPr sz="6393"/>
            </a:lvl7pPr>
            <a:lvl8pPr>
              <a:defRPr sz="6393"/>
            </a:lvl8pPr>
            <a:lvl9pPr>
              <a:defRPr sz="6393"/>
            </a:lvl9pPr>
          </a:lstStyle>
          <a:p>
            <a:pPr lvl="0"/>
            <a:r>
              <a:rPr lang="tr-TR" altLang="zh-TW"/>
              <a:t>Click to edit Master text styles</a:t>
            </a:r>
          </a:p>
          <a:p>
            <a:pPr lvl="1"/>
            <a:r>
              <a:rPr lang="tr-TR" altLang="zh-TW"/>
              <a:t>Second level</a:t>
            </a:r>
          </a:p>
          <a:p>
            <a:pPr lvl="2"/>
            <a:r>
              <a:rPr lang="tr-TR" altLang="zh-TW"/>
              <a:t>Third level</a:t>
            </a:r>
          </a:p>
          <a:p>
            <a:pPr lvl="3"/>
            <a:r>
              <a:rPr lang="tr-TR" altLang="zh-TW"/>
              <a:t>Fourth level</a:t>
            </a:r>
          </a:p>
          <a:p>
            <a:pPr lvl="4"/>
            <a:r>
              <a:rPr lang="tr-TR" altLang="zh-TW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C8E0-6DD9-4302-9AA9-5177C785CB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34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76" y="9581316"/>
            <a:ext cx="13376809" cy="3993034"/>
          </a:xfrm>
        </p:spPr>
        <p:txBody>
          <a:bodyPr anchor="b"/>
          <a:lstStyle>
            <a:lvl1pPr marL="0" indent="0">
              <a:buNone/>
              <a:defRPr sz="8758" b="1"/>
            </a:lvl1pPr>
            <a:lvl2pPr marL="1618455" indent="0">
              <a:buNone/>
              <a:defRPr sz="7269" b="1"/>
            </a:lvl2pPr>
            <a:lvl3pPr marL="3236912" indent="0">
              <a:buNone/>
              <a:defRPr sz="6393" b="1"/>
            </a:lvl3pPr>
            <a:lvl4pPr marL="4855358" indent="0">
              <a:buNone/>
              <a:defRPr sz="5517" b="1"/>
            </a:lvl4pPr>
            <a:lvl5pPr marL="6473814" indent="0">
              <a:buNone/>
              <a:defRPr sz="5517" b="1"/>
            </a:lvl5pPr>
            <a:lvl6pPr marL="8092270" indent="0">
              <a:buNone/>
              <a:defRPr sz="5517" b="1"/>
            </a:lvl6pPr>
            <a:lvl7pPr marL="9710716" indent="0">
              <a:buNone/>
              <a:defRPr sz="5517" b="1"/>
            </a:lvl7pPr>
            <a:lvl8pPr marL="11329176" indent="0">
              <a:buNone/>
              <a:defRPr sz="5517" b="1"/>
            </a:lvl8pPr>
            <a:lvl9pPr marL="12947624" indent="0">
              <a:buNone/>
              <a:defRPr sz="5517" b="1"/>
            </a:lvl9pPr>
          </a:lstStyle>
          <a:p>
            <a:pPr lvl="0"/>
            <a:r>
              <a:rPr lang="tr-TR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76" y="13574340"/>
            <a:ext cx="13376809" cy="24661710"/>
          </a:xfrm>
        </p:spPr>
        <p:txBody>
          <a:bodyPr/>
          <a:lstStyle>
            <a:lvl1pPr>
              <a:defRPr sz="8758"/>
            </a:lvl1pPr>
            <a:lvl2pPr>
              <a:defRPr sz="7269"/>
            </a:lvl2pPr>
            <a:lvl3pPr>
              <a:defRPr sz="6393"/>
            </a:lvl3pPr>
            <a:lvl4pPr>
              <a:defRPr sz="5517"/>
            </a:lvl4pPr>
            <a:lvl5pPr>
              <a:defRPr sz="5517"/>
            </a:lvl5pPr>
            <a:lvl6pPr>
              <a:defRPr sz="5517"/>
            </a:lvl6pPr>
            <a:lvl7pPr>
              <a:defRPr sz="5517"/>
            </a:lvl7pPr>
            <a:lvl8pPr>
              <a:defRPr sz="5517"/>
            </a:lvl8pPr>
            <a:lvl9pPr>
              <a:defRPr sz="5517"/>
            </a:lvl9pPr>
          </a:lstStyle>
          <a:p>
            <a:pPr lvl="0"/>
            <a:r>
              <a:rPr lang="tr-TR" altLang="zh-TW"/>
              <a:t>Click to edit Master text styles</a:t>
            </a:r>
          </a:p>
          <a:p>
            <a:pPr lvl="1"/>
            <a:r>
              <a:rPr lang="tr-TR" altLang="zh-TW"/>
              <a:t>Second level</a:t>
            </a:r>
          </a:p>
          <a:p>
            <a:pPr lvl="2"/>
            <a:r>
              <a:rPr lang="tr-TR" altLang="zh-TW"/>
              <a:t>Third level</a:t>
            </a:r>
          </a:p>
          <a:p>
            <a:pPr lvl="3"/>
            <a:r>
              <a:rPr lang="tr-TR" altLang="zh-TW"/>
              <a:t>Fourth level</a:t>
            </a:r>
          </a:p>
          <a:p>
            <a:pPr lvl="4"/>
            <a:r>
              <a:rPr lang="tr-TR" altLang="zh-TW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585" y="9581316"/>
            <a:ext cx="13382064" cy="3993034"/>
          </a:xfrm>
        </p:spPr>
        <p:txBody>
          <a:bodyPr anchor="b"/>
          <a:lstStyle>
            <a:lvl1pPr marL="0" indent="0">
              <a:buNone/>
              <a:defRPr sz="8758" b="1"/>
            </a:lvl1pPr>
            <a:lvl2pPr marL="1618455" indent="0">
              <a:buNone/>
              <a:defRPr sz="7269" b="1"/>
            </a:lvl2pPr>
            <a:lvl3pPr marL="3236912" indent="0">
              <a:buNone/>
              <a:defRPr sz="6393" b="1"/>
            </a:lvl3pPr>
            <a:lvl4pPr marL="4855358" indent="0">
              <a:buNone/>
              <a:defRPr sz="5517" b="1"/>
            </a:lvl4pPr>
            <a:lvl5pPr marL="6473814" indent="0">
              <a:buNone/>
              <a:defRPr sz="5517" b="1"/>
            </a:lvl5pPr>
            <a:lvl6pPr marL="8092270" indent="0">
              <a:buNone/>
              <a:defRPr sz="5517" b="1"/>
            </a:lvl6pPr>
            <a:lvl7pPr marL="9710716" indent="0">
              <a:buNone/>
              <a:defRPr sz="5517" b="1"/>
            </a:lvl7pPr>
            <a:lvl8pPr marL="11329176" indent="0">
              <a:buNone/>
              <a:defRPr sz="5517" b="1"/>
            </a:lvl8pPr>
            <a:lvl9pPr marL="12947624" indent="0">
              <a:buNone/>
              <a:defRPr sz="5517" b="1"/>
            </a:lvl9pPr>
          </a:lstStyle>
          <a:p>
            <a:pPr lvl="0"/>
            <a:r>
              <a:rPr lang="tr-TR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585" y="13574340"/>
            <a:ext cx="13382064" cy="24661710"/>
          </a:xfrm>
        </p:spPr>
        <p:txBody>
          <a:bodyPr/>
          <a:lstStyle>
            <a:lvl1pPr>
              <a:defRPr sz="8758"/>
            </a:lvl1pPr>
            <a:lvl2pPr>
              <a:defRPr sz="7269"/>
            </a:lvl2pPr>
            <a:lvl3pPr>
              <a:defRPr sz="6393"/>
            </a:lvl3pPr>
            <a:lvl4pPr>
              <a:defRPr sz="5517"/>
            </a:lvl4pPr>
            <a:lvl5pPr>
              <a:defRPr sz="5517"/>
            </a:lvl5pPr>
            <a:lvl6pPr>
              <a:defRPr sz="5517"/>
            </a:lvl6pPr>
            <a:lvl7pPr>
              <a:defRPr sz="5517"/>
            </a:lvl7pPr>
            <a:lvl8pPr>
              <a:defRPr sz="5517"/>
            </a:lvl8pPr>
            <a:lvl9pPr>
              <a:defRPr sz="5517"/>
            </a:lvl9pPr>
          </a:lstStyle>
          <a:p>
            <a:pPr lvl="0"/>
            <a:r>
              <a:rPr lang="tr-TR" altLang="zh-TW"/>
              <a:t>Click to edit Master text styles</a:t>
            </a:r>
          </a:p>
          <a:p>
            <a:pPr lvl="1"/>
            <a:r>
              <a:rPr lang="tr-TR" altLang="zh-TW"/>
              <a:t>Second level</a:t>
            </a:r>
          </a:p>
          <a:p>
            <a:pPr lvl="2"/>
            <a:r>
              <a:rPr lang="tr-TR" altLang="zh-TW"/>
              <a:t>Third level</a:t>
            </a:r>
          </a:p>
          <a:p>
            <a:pPr lvl="3"/>
            <a:r>
              <a:rPr lang="tr-TR" altLang="zh-TW"/>
              <a:t>Fourth level</a:t>
            </a:r>
          </a:p>
          <a:p>
            <a:pPr lvl="4"/>
            <a:r>
              <a:rPr lang="tr-TR" altLang="zh-TW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C8E0-6DD9-4302-9AA9-5177C785CB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105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zh-TW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C8E0-6DD9-4302-9AA9-5177C785CB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110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C8E0-6DD9-4302-9AA9-5177C785CB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135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44" y="1704227"/>
            <a:ext cx="9960335" cy="7252859"/>
          </a:xfrm>
        </p:spPr>
        <p:txBody>
          <a:bodyPr anchor="b"/>
          <a:lstStyle>
            <a:lvl1pPr algn="l">
              <a:defRPr sz="7269" b="1"/>
            </a:lvl1pPr>
          </a:lstStyle>
          <a:p>
            <a:r>
              <a:rPr lang="tr-TR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73" y="1705214"/>
            <a:ext cx="16924686" cy="36531826"/>
          </a:xfrm>
        </p:spPr>
        <p:txBody>
          <a:bodyPr/>
          <a:lstStyle>
            <a:lvl1pPr>
              <a:defRPr sz="11386"/>
            </a:lvl1pPr>
            <a:lvl2pPr>
              <a:defRPr sz="9896"/>
            </a:lvl2pPr>
            <a:lvl3pPr>
              <a:defRPr sz="8758"/>
            </a:lvl3pPr>
            <a:lvl4pPr>
              <a:defRPr sz="7269"/>
            </a:lvl4pPr>
            <a:lvl5pPr>
              <a:defRPr sz="7269"/>
            </a:lvl5pPr>
            <a:lvl6pPr>
              <a:defRPr sz="7269"/>
            </a:lvl6pPr>
            <a:lvl7pPr>
              <a:defRPr sz="7269"/>
            </a:lvl7pPr>
            <a:lvl8pPr>
              <a:defRPr sz="7269"/>
            </a:lvl8pPr>
            <a:lvl9pPr>
              <a:defRPr sz="7269"/>
            </a:lvl9pPr>
          </a:lstStyle>
          <a:p>
            <a:pPr lvl="0"/>
            <a:r>
              <a:rPr lang="tr-TR" altLang="zh-TW"/>
              <a:t>Click to edit Master text styles</a:t>
            </a:r>
          </a:p>
          <a:p>
            <a:pPr lvl="1"/>
            <a:r>
              <a:rPr lang="tr-TR" altLang="zh-TW"/>
              <a:t>Second level</a:t>
            </a:r>
          </a:p>
          <a:p>
            <a:pPr lvl="2"/>
            <a:r>
              <a:rPr lang="tr-TR" altLang="zh-TW"/>
              <a:t>Third level</a:t>
            </a:r>
          </a:p>
          <a:p>
            <a:pPr lvl="3"/>
            <a:r>
              <a:rPr lang="tr-TR" altLang="zh-TW"/>
              <a:t>Fourth level</a:t>
            </a:r>
          </a:p>
          <a:p>
            <a:pPr lvl="4"/>
            <a:r>
              <a:rPr lang="tr-TR" altLang="zh-TW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944" y="8957113"/>
            <a:ext cx="9960335" cy="29278966"/>
          </a:xfrm>
        </p:spPr>
        <p:txBody>
          <a:bodyPr/>
          <a:lstStyle>
            <a:lvl1pPr marL="0" indent="0">
              <a:buNone/>
              <a:defRPr sz="5080"/>
            </a:lvl1pPr>
            <a:lvl2pPr marL="1618455" indent="0">
              <a:buNone/>
              <a:defRPr sz="4379"/>
            </a:lvl2pPr>
            <a:lvl3pPr marL="3236912" indent="0">
              <a:buNone/>
              <a:defRPr sz="3503"/>
            </a:lvl3pPr>
            <a:lvl4pPr marL="4855358" indent="0">
              <a:buNone/>
              <a:defRPr sz="3328"/>
            </a:lvl4pPr>
            <a:lvl5pPr marL="6473814" indent="0">
              <a:buNone/>
              <a:defRPr sz="3328"/>
            </a:lvl5pPr>
            <a:lvl6pPr marL="8092270" indent="0">
              <a:buNone/>
              <a:defRPr sz="3328"/>
            </a:lvl6pPr>
            <a:lvl7pPr marL="9710716" indent="0">
              <a:buNone/>
              <a:defRPr sz="3328"/>
            </a:lvl7pPr>
            <a:lvl8pPr marL="11329176" indent="0">
              <a:buNone/>
              <a:defRPr sz="3328"/>
            </a:lvl8pPr>
            <a:lvl9pPr marL="12947624" indent="0">
              <a:buNone/>
              <a:defRPr sz="3328"/>
            </a:lvl9pPr>
          </a:lstStyle>
          <a:p>
            <a:pPr lvl="0"/>
            <a:r>
              <a:rPr lang="tr-TR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C8E0-6DD9-4302-9AA9-5177C785CB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491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5" y="29962637"/>
            <a:ext cx="18165128" cy="3537259"/>
          </a:xfrm>
        </p:spPr>
        <p:txBody>
          <a:bodyPr anchor="b"/>
          <a:lstStyle>
            <a:lvl1pPr algn="l">
              <a:defRPr sz="7269" b="1"/>
            </a:lvl1pPr>
          </a:lstStyle>
          <a:p>
            <a:r>
              <a:rPr lang="tr-TR" altLang="zh-TW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5" y="3824597"/>
            <a:ext cx="18165128" cy="25682258"/>
          </a:xfrm>
        </p:spPr>
        <p:txBody>
          <a:bodyPr/>
          <a:lstStyle>
            <a:lvl1pPr marL="0" indent="0">
              <a:buNone/>
              <a:defRPr sz="11386"/>
            </a:lvl1pPr>
            <a:lvl2pPr marL="1618455" indent="0">
              <a:buNone/>
              <a:defRPr sz="9896"/>
            </a:lvl2pPr>
            <a:lvl3pPr marL="3236912" indent="0">
              <a:buNone/>
              <a:defRPr sz="8758"/>
            </a:lvl3pPr>
            <a:lvl4pPr marL="4855358" indent="0">
              <a:buNone/>
              <a:defRPr sz="7269"/>
            </a:lvl4pPr>
            <a:lvl5pPr marL="6473814" indent="0">
              <a:buNone/>
              <a:defRPr sz="7269"/>
            </a:lvl5pPr>
            <a:lvl6pPr marL="8092270" indent="0">
              <a:buNone/>
              <a:defRPr sz="7269"/>
            </a:lvl6pPr>
            <a:lvl7pPr marL="9710716" indent="0">
              <a:buNone/>
              <a:defRPr sz="7269"/>
            </a:lvl7pPr>
            <a:lvl8pPr marL="11329176" indent="0">
              <a:buNone/>
              <a:defRPr sz="7269"/>
            </a:lvl8pPr>
            <a:lvl9pPr marL="12947624" indent="0">
              <a:buNone/>
              <a:defRPr sz="7269"/>
            </a:lvl9pPr>
          </a:lstStyle>
          <a:p>
            <a:r>
              <a:rPr lang="tr-TR" altLang="zh-TW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5" y="33499900"/>
            <a:ext cx="18165128" cy="5023492"/>
          </a:xfrm>
        </p:spPr>
        <p:txBody>
          <a:bodyPr/>
          <a:lstStyle>
            <a:lvl1pPr marL="0" indent="0">
              <a:buNone/>
              <a:defRPr sz="5080"/>
            </a:lvl1pPr>
            <a:lvl2pPr marL="1618455" indent="0">
              <a:buNone/>
              <a:defRPr sz="4379"/>
            </a:lvl2pPr>
            <a:lvl3pPr marL="3236912" indent="0">
              <a:buNone/>
              <a:defRPr sz="3503"/>
            </a:lvl3pPr>
            <a:lvl4pPr marL="4855358" indent="0">
              <a:buNone/>
              <a:defRPr sz="3328"/>
            </a:lvl4pPr>
            <a:lvl5pPr marL="6473814" indent="0">
              <a:buNone/>
              <a:defRPr sz="3328"/>
            </a:lvl5pPr>
            <a:lvl6pPr marL="8092270" indent="0">
              <a:buNone/>
              <a:defRPr sz="3328"/>
            </a:lvl6pPr>
            <a:lvl7pPr marL="9710716" indent="0">
              <a:buNone/>
              <a:defRPr sz="3328"/>
            </a:lvl7pPr>
            <a:lvl8pPr marL="11329176" indent="0">
              <a:buNone/>
              <a:defRPr sz="3328"/>
            </a:lvl8pPr>
            <a:lvl9pPr marL="12947624" indent="0">
              <a:buNone/>
              <a:defRPr sz="3328"/>
            </a:lvl9pPr>
          </a:lstStyle>
          <a:p>
            <a:pPr lvl="0"/>
            <a:r>
              <a:rPr lang="tr-TR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C8E0-6DD9-4302-9AA9-5177C785CB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012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6" y="1714135"/>
            <a:ext cx="27247693" cy="7133961"/>
          </a:xfrm>
          <a:prstGeom prst="rect">
            <a:avLst/>
          </a:prstGeom>
        </p:spPr>
        <p:txBody>
          <a:bodyPr vert="horz" lIns="369730" tIns="184788" rIns="369730" bIns="184788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6" y="9987596"/>
            <a:ext cx="27247693" cy="28248506"/>
          </a:xfrm>
          <a:prstGeom prst="rect">
            <a:avLst/>
          </a:prstGeom>
        </p:spPr>
        <p:txBody>
          <a:bodyPr vert="horz" lIns="369730" tIns="184788" rIns="369730" bIns="184788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73719"/>
            <a:ext cx="7064216" cy="2278902"/>
          </a:xfrm>
          <a:prstGeom prst="rect">
            <a:avLst/>
          </a:prstGeom>
        </p:spPr>
        <p:txBody>
          <a:bodyPr vert="horz" lIns="369730" tIns="184788" rIns="369730" bIns="184788" rtlCol="0" anchor="ctr"/>
          <a:lstStyle>
            <a:lvl1pPr algn="l">
              <a:defRPr sz="43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3" y="39673719"/>
            <a:ext cx="9587151" cy="2278902"/>
          </a:xfrm>
          <a:prstGeom prst="rect">
            <a:avLst/>
          </a:prstGeom>
        </p:spPr>
        <p:txBody>
          <a:bodyPr vert="horz" lIns="369730" tIns="184788" rIns="369730" bIns="184788" rtlCol="0" anchor="ctr"/>
          <a:lstStyle>
            <a:lvl1pPr algn="ctr">
              <a:defRPr sz="43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73719"/>
            <a:ext cx="7064216" cy="2278902"/>
          </a:xfrm>
          <a:prstGeom prst="rect">
            <a:avLst/>
          </a:prstGeom>
        </p:spPr>
        <p:txBody>
          <a:bodyPr vert="horz" lIns="369730" tIns="184788" rIns="369730" bIns="184788" rtlCol="0" anchor="ctr"/>
          <a:lstStyle>
            <a:lvl1pPr algn="r">
              <a:defRPr sz="43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C8E0-6DD9-4302-9AA9-5177C785CB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078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hf hdr="0" ftr="0" dt="0"/>
  <p:txStyles>
    <p:titleStyle>
      <a:lvl1pPr algn="ctr" defTabSz="3237670" rtl="0" eaLnBrk="1" latinLnBrk="0" hangingPunct="1">
        <a:spcBef>
          <a:spcPct val="0"/>
        </a:spcBef>
        <a:buNone/>
        <a:defRPr sz="157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4124" indent="-1214124" algn="l" defTabSz="3237670" rtl="0" eaLnBrk="1" latinLnBrk="0" hangingPunct="1">
        <a:spcBef>
          <a:spcPct val="20000"/>
        </a:spcBef>
        <a:buFont typeface="Arial" pitchFamily="34" charset="0"/>
        <a:buChar char="•"/>
        <a:defRPr sz="11386" kern="1200">
          <a:solidFill>
            <a:schemeClr val="tx1"/>
          </a:solidFill>
          <a:latin typeface="+mn-lt"/>
          <a:ea typeface="+mn-ea"/>
          <a:cs typeface="+mn-cs"/>
        </a:defRPr>
      </a:lvl1pPr>
      <a:lvl2pPr marL="2630592" indent="-1011778" algn="l" defTabSz="3237670" rtl="0" eaLnBrk="1" latinLnBrk="0" hangingPunct="1">
        <a:spcBef>
          <a:spcPct val="20000"/>
        </a:spcBef>
        <a:buFont typeface="Arial" pitchFamily="34" charset="0"/>
        <a:buChar char="–"/>
        <a:defRPr sz="9896" kern="1200">
          <a:solidFill>
            <a:schemeClr val="tx1"/>
          </a:solidFill>
          <a:latin typeface="+mn-lt"/>
          <a:ea typeface="+mn-ea"/>
          <a:cs typeface="+mn-cs"/>
        </a:defRPr>
      </a:lvl2pPr>
      <a:lvl3pPr marL="4047060" indent="-809422" algn="l" defTabSz="3237670" rtl="0" eaLnBrk="1" latinLnBrk="0" hangingPunct="1">
        <a:spcBef>
          <a:spcPct val="20000"/>
        </a:spcBef>
        <a:buFont typeface="Arial" pitchFamily="34" charset="0"/>
        <a:buChar char="•"/>
        <a:defRPr sz="8758" kern="1200">
          <a:solidFill>
            <a:schemeClr val="tx1"/>
          </a:solidFill>
          <a:latin typeface="+mn-lt"/>
          <a:ea typeface="+mn-ea"/>
          <a:cs typeface="+mn-cs"/>
        </a:defRPr>
      </a:lvl3pPr>
      <a:lvl4pPr marL="5665904" indent="-809422" algn="l" defTabSz="3237670" rtl="0" eaLnBrk="1" latinLnBrk="0" hangingPunct="1">
        <a:spcBef>
          <a:spcPct val="20000"/>
        </a:spcBef>
        <a:buFont typeface="Arial" pitchFamily="34" charset="0"/>
        <a:buChar char="–"/>
        <a:defRPr sz="7269" kern="1200">
          <a:solidFill>
            <a:schemeClr val="tx1"/>
          </a:solidFill>
          <a:latin typeface="+mn-lt"/>
          <a:ea typeface="+mn-ea"/>
          <a:cs typeface="+mn-cs"/>
        </a:defRPr>
      </a:lvl4pPr>
      <a:lvl5pPr marL="7284740" indent="-809422" algn="l" defTabSz="3237670" rtl="0" eaLnBrk="1" latinLnBrk="0" hangingPunct="1">
        <a:spcBef>
          <a:spcPct val="20000"/>
        </a:spcBef>
        <a:buFont typeface="Arial" pitchFamily="34" charset="0"/>
        <a:buChar char="»"/>
        <a:defRPr sz="7269" kern="1200">
          <a:solidFill>
            <a:schemeClr val="tx1"/>
          </a:solidFill>
          <a:latin typeface="+mn-lt"/>
          <a:ea typeface="+mn-ea"/>
          <a:cs typeface="+mn-cs"/>
        </a:defRPr>
      </a:lvl5pPr>
      <a:lvl6pPr marL="8903569" indent="-809422" algn="l" defTabSz="3237670" rtl="0" eaLnBrk="1" latinLnBrk="0" hangingPunct="1">
        <a:spcBef>
          <a:spcPct val="20000"/>
        </a:spcBef>
        <a:buFont typeface="Arial" pitchFamily="34" charset="0"/>
        <a:buChar char="•"/>
        <a:defRPr sz="7269" kern="1200">
          <a:solidFill>
            <a:schemeClr val="tx1"/>
          </a:solidFill>
          <a:latin typeface="+mn-lt"/>
          <a:ea typeface="+mn-ea"/>
          <a:cs typeface="+mn-cs"/>
        </a:defRPr>
      </a:lvl6pPr>
      <a:lvl7pPr marL="10522392" indent="-809422" algn="l" defTabSz="3237670" rtl="0" eaLnBrk="1" latinLnBrk="0" hangingPunct="1">
        <a:spcBef>
          <a:spcPct val="20000"/>
        </a:spcBef>
        <a:buFont typeface="Arial" pitchFamily="34" charset="0"/>
        <a:buChar char="•"/>
        <a:defRPr sz="7269" kern="1200">
          <a:solidFill>
            <a:schemeClr val="tx1"/>
          </a:solidFill>
          <a:latin typeface="+mn-lt"/>
          <a:ea typeface="+mn-ea"/>
          <a:cs typeface="+mn-cs"/>
        </a:defRPr>
      </a:lvl7pPr>
      <a:lvl8pPr marL="12141221" indent="-809422" algn="l" defTabSz="3237670" rtl="0" eaLnBrk="1" latinLnBrk="0" hangingPunct="1">
        <a:spcBef>
          <a:spcPct val="20000"/>
        </a:spcBef>
        <a:buFont typeface="Arial" pitchFamily="34" charset="0"/>
        <a:buChar char="•"/>
        <a:defRPr sz="7269" kern="1200">
          <a:solidFill>
            <a:schemeClr val="tx1"/>
          </a:solidFill>
          <a:latin typeface="+mn-lt"/>
          <a:ea typeface="+mn-ea"/>
          <a:cs typeface="+mn-cs"/>
        </a:defRPr>
      </a:lvl8pPr>
      <a:lvl9pPr marL="13760060" indent="-809422" algn="l" defTabSz="3237670" rtl="0" eaLnBrk="1" latinLnBrk="0" hangingPunct="1">
        <a:spcBef>
          <a:spcPct val="20000"/>
        </a:spcBef>
        <a:buFont typeface="Arial" pitchFamily="34" charset="0"/>
        <a:buChar char="•"/>
        <a:defRPr sz="72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7670" rtl="0" eaLnBrk="1" latinLnBrk="0" hangingPunct="1">
        <a:defRPr sz="6393" kern="1200">
          <a:solidFill>
            <a:schemeClr val="tx1"/>
          </a:solidFill>
          <a:latin typeface="+mn-lt"/>
          <a:ea typeface="+mn-ea"/>
          <a:cs typeface="+mn-cs"/>
        </a:defRPr>
      </a:lvl1pPr>
      <a:lvl2pPr marL="1618827" algn="l" defTabSz="3237670" rtl="0" eaLnBrk="1" latinLnBrk="0" hangingPunct="1">
        <a:defRPr sz="6393" kern="1200">
          <a:solidFill>
            <a:schemeClr val="tx1"/>
          </a:solidFill>
          <a:latin typeface="+mn-lt"/>
          <a:ea typeface="+mn-ea"/>
          <a:cs typeface="+mn-cs"/>
        </a:defRPr>
      </a:lvl2pPr>
      <a:lvl3pPr marL="3237670" algn="l" defTabSz="3237670" rtl="0" eaLnBrk="1" latinLnBrk="0" hangingPunct="1">
        <a:defRPr sz="6393" kern="1200">
          <a:solidFill>
            <a:schemeClr val="tx1"/>
          </a:solidFill>
          <a:latin typeface="+mn-lt"/>
          <a:ea typeface="+mn-ea"/>
          <a:cs typeface="+mn-cs"/>
        </a:defRPr>
      </a:lvl3pPr>
      <a:lvl4pPr marL="4856488" algn="l" defTabSz="3237670" rtl="0" eaLnBrk="1" latinLnBrk="0" hangingPunct="1">
        <a:defRPr sz="6393" kern="1200">
          <a:solidFill>
            <a:schemeClr val="tx1"/>
          </a:solidFill>
          <a:latin typeface="+mn-lt"/>
          <a:ea typeface="+mn-ea"/>
          <a:cs typeface="+mn-cs"/>
        </a:defRPr>
      </a:lvl4pPr>
      <a:lvl5pPr marL="6475324" algn="l" defTabSz="3237670" rtl="0" eaLnBrk="1" latinLnBrk="0" hangingPunct="1">
        <a:defRPr sz="6393" kern="1200">
          <a:solidFill>
            <a:schemeClr val="tx1"/>
          </a:solidFill>
          <a:latin typeface="+mn-lt"/>
          <a:ea typeface="+mn-ea"/>
          <a:cs typeface="+mn-cs"/>
        </a:defRPr>
      </a:lvl5pPr>
      <a:lvl6pPr marL="8094157" algn="l" defTabSz="3237670" rtl="0" eaLnBrk="1" latinLnBrk="0" hangingPunct="1">
        <a:defRPr sz="6393" kern="1200">
          <a:solidFill>
            <a:schemeClr val="tx1"/>
          </a:solidFill>
          <a:latin typeface="+mn-lt"/>
          <a:ea typeface="+mn-ea"/>
          <a:cs typeface="+mn-cs"/>
        </a:defRPr>
      </a:lvl6pPr>
      <a:lvl7pPr marL="9712979" algn="l" defTabSz="3237670" rtl="0" eaLnBrk="1" latinLnBrk="0" hangingPunct="1">
        <a:defRPr sz="6393" kern="1200">
          <a:solidFill>
            <a:schemeClr val="tx1"/>
          </a:solidFill>
          <a:latin typeface="+mn-lt"/>
          <a:ea typeface="+mn-ea"/>
          <a:cs typeface="+mn-cs"/>
        </a:defRPr>
      </a:lvl7pPr>
      <a:lvl8pPr marL="11331821" algn="l" defTabSz="3237670" rtl="0" eaLnBrk="1" latinLnBrk="0" hangingPunct="1">
        <a:defRPr sz="6393" kern="1200">
          <a:solidFill>
            <a:schemeClr val="tx1"/>
          </a:solidFill>
          <a:latin typeface="+mn-lt"/>
          <a:ea typeface="+mn-ea"/>
          <a:cs typeface="+mn-cs"/>
        </a:defRPr>
      </a:lvl8pPr>
      <a:lvl9pPr marL="12950648" algn="l" defTabSz="3237670" rtl="0" eaLnBrk="1" latinLnBrk="0" hangingPunct="1">
        <a:defRPr sz="63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8.emf"/><Relationship Id="rId18" Type="http://schemas.openxmlformats.org/officeDocument/2006/relationships/chart" Target="../charts/chart4.xm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12" Type="http://schemas.openxmlformats.org/officeDocument/2006/relationships/image" Target="../media/image1.emf"/><Relationship Id="rId17" Type="http://schemas.openxmlformats.org/officeDocument/2006/relationships/chart" Target="../charts/chart3.xml"/><Relationship Id="rId2" Type="http://schemas.openxmlformats.org/officeDocument/2006/relationships/slideLayout" Target="../slideLayouts/slideLayout1.xml"/><Relationship Id="rId16" Type="http://schemas.openxmlformats.org/officeDocument/2006/relationships/chart" Target="../charts/char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package" Target="../embeddings/Microsoft_Visio_Drawing.vsdx"/><Relationship Id="rId5" Type="http://schemas.openxmlformats.org/officeDocument/2006/relationships/image" Target="../media/image3.png"/><Relationship Id="rId15" Type="http://schemas.openxmlformats.org/officeDocument/2006/relationships/chart" Target="../charts/chart1.xml"/><Relationship Id="rId10" Type="http://schemas.openxmlformats.org/officeDocument/2006/relationships/image" Target="../media/image7.emf"/><Relationship Id="rId4" Type="http://schemas.openxmlformats.org/officeDocument/2006/relationships/image" Target="../media/image2.png"/><Relationship Id="rId9" Type="http://schemas.openxmlformats.org/officeDocument/2006/relationships/image" Target="../media/image6.emf"/><Relationship Id="rId1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Content Placeholder 2">
            <a:extLst>
              <a:ext uri="{FF2B5EF4-FFF2-40B4-BE49-F238E27FC236}">
                <a16:creationId xmlns:a16="http://schemas.microsoft.com/office/drawing/2014/main" id="{2A6D3AD6-0195-4C58-88BA-D0361104CAC3}"/>
              </a:ext>
            </a:extLst>
          </p:cNvPr>
          <p:cNvSpPr txBox="1">
            <a:spLocks/>
          </p:cNvSpPr>
          <p:nvPr/>
        </p:nvSpPr>
        <p:spPr>
          <a:xfrm>
            <a:off x="585553" y="9006301"/>
            <a:ext cx="10126014" cy="598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Challenges of DRAM scaling: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High access latency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→ bottleneck for improving system performance/energy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Refresh overhead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→ reduces performance and consume high energy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Exposure to vulnerabilities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(e.g.,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RowHammer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Copy-Row DRAM (CROW)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Introduces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copy rows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into a subarray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Text" lastClr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The benefits of 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copy row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: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Text" lastClr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Efficiently duplicating data from regular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row to  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copy row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Text" lastClr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Quick access to a duplicated row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Text" lastClr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Remapping a regular row to 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copy row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Use cases: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CROW-cache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&amp;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CROW-ref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Text" lastClr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Mitigating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RowHammer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Text" lastClr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We hope CROW enables many other use cases going forward</a:t>
            </a:r>
          </a:p>
        </p:txBody>
      </p:sp>
      <p:sp>
        <p:nvSpPr>
          <p:cNvPr id="1129" name="Rectangle: Rounded Corners 1128">
            <a:extLst>
              <a:ext uri="{FF2B5EF4-FFF2-40B4-BE49-F238E27FC236}">
                <a16:creationId xmlns:a16="http://schemas.microsoft.com/office/drawing/2014/main" id="{A046C908-BBF4-4E1C-A982-1432443BC4D9}"/>
              </a:ext>
            </a:extLst>
          </p:cNvPr>
          <p:cNvSpPr/>
          <p:nvPr/>
        </p:nvSpPr>
        <p:spPr>
          <a:xfrm>
            <a:off x="24314872" y="24275543"/>
            <a:ext cx="3779447" cy="531292"/>
          </a:xfrm>
          <a:prstGeom prst="round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grpSp>
        <p:nvGrpSpPr>
          <p:cNvPr id="348" name="Group 147">
            <a:extLst>
              <a:ext uri="{FF2B5EF4-FFF2-40B4-BE49-F238E27FC236}">
                <a16:creationId xmlns:a16="http://schemas.microsoft.com/office/drawing/2014/main" id="{2C8BA6EE-80FA-433E-A28D-F7A3EAB3A5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301450" y="23749003"/>
            <a:ext cx="4122738" cy="4076701"/>
            <a:chOff x="15308" y="14960"/>
            <a:chExt cx="2597" cy="2568"/>
          </a:xfrm>
        </p:grpSpPr>
        <p:sp>
          <p:nvSpPr>
            <p:cNvPr id="349" name="AutoShape 146">
              <a:extLst>
                <a:ext uri="{FF2B5EF4-FFF2-40B4-BE49-F238E27FC236}">
                  <a16:creationId xmlns:a16="http://schemas.microsoft.com/office/drawing/2014/main" id="{26A953C6-9019-4E9A-B0DE-C20E45E6BCA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308" y="14960"/>
              <a:ext cx="2597" cy="2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Line 148">
              <a:extLst>
                <a:ext uri="{FF2B5EF4-FFF2-40B4-BE49-F238E27FC236}">
                  <a16:creationId xmlns:a16="http://schemas.microsoft.com/office/drawing/2014/main" id="{4BFEC12B-2A81-4567-908F-A9755F113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526" y="16928"/>
              <a:ext cx="1" cy="219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Line 149">
              <a:extLst>
                <a:ext uri="{FF2B5EF4-FFF2-40B4-BE49-F238E27FC236}">
                  <a16:creationId xmlns:a16="http://schemas.microsoft.com/office/drawing/2014/main" id="{A60E3522-5850-4EAA-950F-00DE38705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526" y="16874"/>
              <a:ext cx="0" cy="66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Line 150">
              <a:extLst>
                <a:ext uri="{FF2B5EF4-FFF2-40B4-BE49-F238E27FC236}">
                  <a16:creationId xmlns:a16="http://schemas.microsoft.com/office/drawing/2014/main" id="{F617F81F-321B-49B6-A4ED-087B27305C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956" y="16874"/>
              <a:ext cx="2" cy="66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Line 151">
              <a:extLst>
                <a:ext uri="{FF2B5EF4-FFF2-40B4-BE49-F238E27FC236}">
                  <a16:creationId xmlns:a16="http://schemas.microsoft.com/office/drawing/2014/main" id="{2A9E0BDC-ED7A-4301-AA57-E87ABAB586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69" y="16874"/>
              <a:ext cx="1" cy="66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Line 152">
              <a:extLst>
                <a:ext uri="{FF2B5EF4-FFF2-40B4-BE49-F238E27FC236}">
                  <a16:creationId xmlns:a16="http://schemas.microsoft.com/office/drawing/2014/main" id="{233C0A0A-F9C6-446E-BF9A-05675E120C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00" y="16874"/>
              <a:ext cx="1" cy="66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Line 153">
              <a:extLst>
                <a:ext uri="{FF2B5EF4-FFF2-40B4-BE49-F238E27FC236}">
                  <a16:creationId xmlns:a16="http://schemas.microsoft.com/office/drawing/2014/main" id="{CB46EED1-FA61-4798-888F-365C51B30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224" y="16874"/>
              <a:ext cx="1" cy="66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Line 154">
              <a:extLst>
                <a:ext uri="{FF2B5EF4-FFF2-40B4-BE49-F238E27FC236}">
                  <a16:creationId xmlns:a16="http://schemas.microsoft.com/office/drawing/2014/main" id="{89B18D0C-9F55-489C-9C5E-C17B1CEB3D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655" y="16874"/>
              <a:ext cx="1" cy="66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Line 155">
              <a:extLst>
                <a:ext uri="{FF2B5EF4-FFF2-40B4-BE49-F238E27FC236}">
                  <a16:creationId xmlns:a16="http://schemas.microsoft.com/office/drawing/2014/main" id="{D3CAF756-96E4-4BD9-A0FD-852BC444C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958" y="16926"/>
              <a:ext cx="1" cy="219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Line 156">
              <a:extLst>
                <a:ext uri="{FF2B5EF4-FFF2-40B4-BE49-F238E27FC236}">
                  <a16:creationId xmlns:a16="http://schemas.microsoft.com/office/drawing/2014/main" id="{65160690-EB4C-439C-962E-CEACE66D5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69" y="16925"/>
              <a:ext cx="2" cy="219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Line 157">
              <a:extLst>
                <a:ext uri="{FF2B5EF4-FFF2-40B4-BE49-F238E27FC236}">
                  <a16:creationId xmlns:a16="http://schemas.microsoft.com/office/drawing/2014/main" id="{32A8861E-9AFC-4F37-8EE7-4E7D01D0C2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01" y="16923"/>
              <a:ext cx="1" cy="22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Line 158">
              <a:extLst>
                <a:ext uri="{FF2B5EF4-FFF2-40B4-BE49-F238E27FC236}">
                  <a16:creationId xmlns:a16="http://schemas.microsoft.com/office/drawing/2014/main" id="{85C5F939-118F-4BA5-8CB8-24BBAFB531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225" y="16922"/>
              <a:ext cx="2" cy="219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Line 159">
              <a:extLst>
                <a:ext uri="{FF2B5EF4-FFF2-40B4-BE49-F238E27FC236}">
                  <a16:creationId xmlns:a16="http://schemas.microsoft.com/office/drawing/2014/main" id="{F80AF6C9-2644-4FB4-BA47-F79DC813D0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657" y="16920"/>
              <a:ext cx="1" cy="22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Line 160">
              <a:extLst>
                <a:ext uri="{FF2B5EF4-FFF2-40B4-BE49-F238E27FC236}">
                  <a16:creationId xmlns:a16="http://schemas.microsoft.com/office/drawing/2014/main" id="{CCE8CD81-0983-468D-AFBF-77D0D83CDB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524" y="16863"/>
              <a:ext cx="2" cy="219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Line 161">
              <a:extLst>
                <a:ext uri="{FF2B5EF4-FFF2-40B4-BE49-F238E27FC236}">
                  <a16:creationId xmlns:a16="http://schemas.microsoft.com/office/drawing/2014/main" id="{4188A5C2-EDF2-4C6B-B6D1-E6728C7BE3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524" y="16794"/>
              <a:ext cx="1" cy="67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Line 162">
              <a:extLst>
                <a:ext uri="{FF2B5EF4-FFF2-40B4-BE49-F238E27FC236}">
                  <a16:creationId xmlns:a16="http://schemas.microsoft.com/office/drawing/2014/main" id="{ADF3CF71-970D-41F2-98C6-8C4F53B93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955" y="16794"/>
              <a:ext cx="1" cy="66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Line 163">
              <a:extLst>
                <a:ext uri="{FF2B5EF4-FFF2-40B4-BE49-F238E27FC236}">
                  <a16:creationId xmlns:a16="http://schemas.microsoft.com/office/drawing/2014/main" id="{C667CAD4-8621-4B79-882A-1A01ABAACB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68" y="16794"/>
              <a:ext cx="0" cy="67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Line 164">
              <a:extLst>
                <a:ext uri="{FF2B5EF4-FFF2-40B4-BE49-F238E27FC236}">
                  <a16:creationId xmlns:a16="http://schemas.microsoft.com/office/drawing/2014/main" id="{C400BDE2-8C05-4483-8355-2F78B4CFC9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99" y="16794"/>
              <a:ext cx="0" cy="66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Line 165">
              <a:extLst>
                <a:ext uri="{FF2B5EF4-FFF2-40B4-BE49-F238E27FC236}">
                  <a16:creationId xmlns:a16="http://schemas.microsoft.com/office/drawing/2014/main" id="{C0A09603-7A22-4269-8888-C420E799FF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23" y="16794"/>
              <a:ext cx="0" cy="67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Line 166">
              <a:extLst>
                <a:ext uri="{FF2B5EF4-FFF2-40B4-BE49-F238E27FC236}">
                  <a16:creationId xmlns:a16="http://schemas.microsoft.com/office/drawing/2014/main" id="{19A63214-3647-433B-8A4B-94FF37CA3F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654" y="16794"/>
              <a:ext cx="1" cy="66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Line 167">
              <a:extLst>
                <a:ext uri="{FF2B5EF4-FFF2-40B4-BE49-F238E27FC236}">
                  <a16:creationId xmlns:a16="http://schemas.microsoft.com/office/drawing/2014/main" id="{B1BF0146-EA6D-4403-9BEF-AC0C6885A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956" y="16861"/>
              <a:ext cx="1" cy="22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Line 168">
              <a:extLst>
                <a:ext uri="{FF2B5EF4-FFF2-40B4-BE49-F238E27FC236}">
                  <a16:creationId xmlns:a16="http://schemas.microsoft.com/office/drawing/2014/main" id="{BF3C7803-3B98-4E7C-9C25-0456E7CA3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68" y="16860"/>
              <a:ext cx="0" cy="22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Line 169">
              <a:extLst>
                <a:ext uri="{FF2B5EF4-FFF2-40B4-BE49-F238E27FC236}">
                  <a16:creationId xmlns:a16="http://schemas.microsoft.com/office/drawing/2014/main" id="{328DF575-4C12-4ABE-BDE7-9C68243702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799" y="16858"/>
              <a:ext cx="2" cy="22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Line 170">
              <a:extLst>
                <a:ext uri="{FF2B5EF4-FFF2-40B4-BE49-F238E27FC236}">
                  <a16:creationId xmlns:a16="http://schemas.microsoft.com/office/drawing/2014/main" id="{4EED251F-5490-4D60-BD6F-199F58CD66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224" y="16857"/>
              <a:ext cx="1" cy="22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Line 171">
              <a:extLst>
                <a:ext uri="{FF2B5EF4-FFF2-40B4-BE49-F238E27FC236}">
                  <a16:creationId xmlns:a16="http://schemas.microsoft.com/office/drawing/2014/main" id="{035B76E4-206C-48C7-8971-69403F5E8A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656" y="16856"/>
              <a:ext cx="1" cy="219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172">
              <a:extLst>
                <a:ext uri="{FF2B5EF4-FFF2-40B4-BE49-F238E27FC236}">
                  <a16:creationId xmlns:a16="http://schemas.microsoft.com/office/drawing/2014/main" id="{44BB91C1-FE0F-4BC9-94C1-C1C1017EA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3" y="14985"/>
              <a:ext cx="238" cy="300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2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7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7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7" y="429"/>
                    <a:pt x="151" y="429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173">
              <a:extLst>
                <a:ext uri="{FF2B5EF4-FFF2-40B4-BE49-F238E27FC236}">
                  <a16:creationId xmlns:a16="http://schemas.microsoft.com/office/drawing/2014/main" id="{8E764A76-AF79-4D81-9FE4-44E99E898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3" y="14985"/>
              <a:ext cx="238" cy="300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2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7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7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7" y="429"/>
                    <a:pt x="151" y="429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Line 174">
              <a:extLst>
                <a:ext uri="{FF2B5EF4-FFF2-40B4-BE49-F238E27FC236}">
                  <a16:creationId xmlns:a16="http://schemas.microsoft.com/office/drawing/2014/main" id="{DC9E6815-34C2-4DE0-B940-B99A815A4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71" y="15088"/>
              <a:ext cx="181" cy="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175">
              <a:extLst>
                <a:ext uri="{FF2B5EF4-FFF2-40B4-BE49-F238E27FC236}">
                  <a16:creationId xmlns:a16="http://schemas.microsoft.com/office/drawing/2014/main" id="{8F2CE3FF-6955-4169-BB99-96B9E7B8A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9" y="14985"/>
              <a:ext cx="237" cy="300"/>
            </a:xfrm>
            <a:custGeom>
              <a:avLst/>
              <a:gdLst>
                <a:gd name="T0" fmla="*/ 151 w 340"/>
                <a:gd name="T1" fmla="*/ 429 h 429"/>
                <a:gd name="T2" fmla="*/ 188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8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8" y="429"/>
                  </a:lnTo>
                  <a:cubicBezTo>
                    <a:pt x="272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7"/>
                    <a:pt x="272" y="0"/>
                    <a:pt x="188" y="0"/>
                  </a:cubicBezTo>
                  <a:lnTo>
                    <a:pt x="151" y="0"/>
                  </a:lnTo>
                  <a:cubicBezTo>
                    <a:pt x="67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7" y="429"/>
                    <a:pt x="151" y="429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176">
              <a:extLst>
                <a:ext uri="{FF2B5EF4-FFF2-40B4-BE49-F238E27FC236}">
                  <a16:creationId xmlns:a16="http://schemas.microsoft.com/office/drawing/2014/main" id="{E971E537-8360-46A5-A624-D84C3314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" y="14985"/>
              <a:ext cx="238" cy="300"/>
            </a:xfrm>
            <a:custGeom>
              <a:avLst/>
              <a:gdLst>
                <a:gd name="T0" fmla="*/ 151 w 340"/>
                <a:gd name="T1" fmla="*/ 429 h 429"/>
                <a:gd name="T2" fmla="*/ 188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8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8" y="429"/>
                  </a:lnTo>
                  <a:cubicBezTo>
                    <a:pt x="272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7"/>
                    <a:pt x="272" y="0"/>
                    <a:pt x="188" y="0"/>
                  </a:cubicBezTo>
                  <a:lnTo>
                    <a:pt x="151" y="0"/>
                  </a:lnTo>
                  <a:cubicBezTo>
                    <a:pt x="67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7" y="429"/>
                    <a:pt x="151" y="429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Line 177">
              <a:extLst>
                <a:ext uri="{FF2B5EF4-FFF2-40B4-BE49-F238E27FC236}">
                  <a16:creationId xmlns:a16="http://schemas.microsoft.com/office/drawing/2014/main" id="{D00564DC-3C29-4F38-BA60-032AEE9764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519" y="15271"/>
              <a:ext cx="1" cy="66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Line 178">
              <a:extLst>
                <a:ext uri="{FF2B5EF4-FFF2-40B4-BE49-F238E27FC236}">
                  <a16:creationId xmlns:a16="http://schemas.microsoft.com/office/drawing/2014/main" id="{BFC82B22-CC91-4414-B0D9-C00B7CBA9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96" y="15081"/>
              <a:ext cx="181" cy="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Line 179">
              <a:extLst>
                <a:ext uri="{FF2B5EF4-FFF2-40B4-BE49-F238E27FC236}">
                  <a16:creationId xmlns:a16="http://schemas.microsoft.com/office/drawing/2014/main" id="{E6B0C992-5D4E-4E9C-B614-DFC355553C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950" y="15271"/>
              <a:ext cx="2" cy="66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180">
              <a:extLst>
                <a:ext uri="{FF2B5EF4-FFF2-40B4-BE49-F238E27FC236}">
                  <a16:creationId xmlns:a16="http://schemas.microsoft.com/office/drawing/2014/main" id="{F5D3EA0C-EFAA-4482-BAD2-E3A3D9CFA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3" y="15310"/>
              <a:ext cx="238" cy="301"/>
            </a:xfrm>
            <a:custGeom>
              <a:avLst/>
              <a:gdLst>
                <a:gd name="T0" fmla="*/ 151 w 340"/>
                <a:gd name="T1" fmla="*/ 430 h 430"/>
                <a:gd name="T2" fmla="*/ 189 w 340"/>
                <a:gd name="T3" fmla="*/ 430 h 430"/>
                <a:gd name="T4" fmla="*/ 340 w 340"/>
                <a:gd name="T5" fmla="*/ 278 h 430"/>
                <a:gd name="T6" fmla="*/ 340 w 340"/>
                <a:gd name="T7" fmla="*/ 151 h 430"/>
                <a:gd name="T8" fmla="*/ 189 w 340"/>
                <a:gd name="T9" fmla="*/ 0 h 430"/>
                <a:gd name="T10" fmla="*/ 151 w 340"/>
                <a:gd name="T11" fmla="*/ 0 h 430"/>
                <a:gd name="T12" fmla="*/ 0 w 340"/>
                <a:gd name="T13" fmla="*/ 151 h 430"/>
                <a:gd name="T14" fmla="*/ 0 w 340"/>
                <a:gd name="T15" fmla="*/ 278 h 430"/>
                <a:gd name="T16" fmla="*/ 151 w 340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30">
                  <a:moveTo>
                    <a:pt x="151" y="430"/>
                  </a:moveTo>
                  <a:lnTo>
                    <a:pt x="189" y="430"/>
                  </a:lnTo>
                  <a:cubicBezTo>
                    <a:pt x="272" y="430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8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7" y="430"/>
                    <a:pt x="151" y="430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181">
              <a:extLst>
                <a:ext uri="{FF2B5EF4-FFF2-40B4-BE49-F238E27FC236}">
                  <a16:creationId xmlns:a16="http://schemas.microsoft.com/office/drawing/2014/main" id="{B01A931A-2B2B-4D8C-B3DF-32EA44C51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3" y="15310"/>
              <a:ext cx="238" cy="300"/>
            </a:xfrm>
            <a:custGeom>
              <a:avLst/>
              <a:gdLst>
                <a:gd name="T0" fmla="*/ 151 w 340"/>
                <a:gd name="T1" fmla="*/ 430 h 430"/>
                <a:gd name="T2" fmla="*/ 189 w 340"/>
                <a:gd name="T3" fmla="*/ 430 h 430"/>
                <a:gd name="T4" fmla="*/ 340 w 340"/>
                <a:gd name="T5" fmla="*/ 278 h 430"/>
                <a:gd name="T6" fmla="*/ 340 w 340"/>
                <a:gd name="T7" fmla="*/ 151 h 430"/>
                <a:gd name="T8" fmla="*/ 189 w 340"/>
                <a:gd name="T9" fmla="*/ 0 h 430"/>
                <a:gd name="T10" fmla="*/ 151 w 340"/>
                <a:gd name="T11" fmla="*/ 0 h 430"/>
                <a:gd name="T12" fmla="*/ 0 w 340"/>
                <a:gd name="T13" fmla="*/ 151 h 430"/>
                <a:gd name="T14" fmla="*/ 0 w 340"/>
                <a:gd name="T15" fmla="*/ 278 h 430"/>
                <a:gd name="T16" fmla="*/ 151 w 340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30">
                  <a:moveTo>
                    <a:pt x="151" y="430"/>
                  </a:moveTo>
                  <a:lnTo>
                    <a:pt x="189" y="430"/>
                  </a:lnTo>
                  <a:cubicBezTo>
                    <a:pt x="272" y="430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8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7" y="430"/>
                    <a:pt x="151" y="430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Line 182">
              <a:extLst>
                <a:ext uri="{FF2B5EF4-FFF2-40B4-BE49-F238E27FC236}">
                  <a16:creationId xmlns:a16="http://schemas.microsoft.com/office/drawing/2014/main" id="{4C46B87F-170A-4949-B2B8-E97E64B75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71" y="15413"/>
              <a:ext cx="181" cy="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183">
              <a:extLst>
                <a:ext uri="{FF2B5EF4-FFF2-40B4-BE49-F238E27FC236}">
                  <a16:creationId xmlns:a16="http://schemas.microsoft.com/office/drawing/2014/main" id="{57B8A5C5-3EB6-43A5-AAFF-332ED69B5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9" y="15310"/>
              <a:ext cx="237" cy="301"/>
            </a:xfrm>
            <a:custGeom>
              <a:avLst/>
              <a:gdLst>
                <a:gd name="T0" fmla="*/ 151 w 340"/>
                <a:gd name="T1" fmla="*/ 430 h 430"/>
                <a:gd name="T2" fmla="*/ 188 w 340"/>
                <a:gd name="T3" fmla="*/ 430 h 430"/>
                <a:gd name="T4" fmla="*/ 340 w 340"/>
                <a:gd name="T5" fmla="*/ 278 h 430"/>
                <a:gd name="T6" fmla="*/ 340 w 340"/>
                <a:gd name="T7" fmla="*/ 151 h 430"/>
                <a:gd name="T8" fmla="*/ 188 w 340"/>
                <a:gd name="T9" fmla="*/ 0 h 430"/>
                <a:gd name="T10" fmla="*/ 151 w 340"/>
                <a:gd name="T11" fmla="*/ 0 h 430"/>
                <a:gd name="T12" fmla="*/ 0 w 340"/>
                <a:gd name="T13" fmla="*/ 151 h 430"/>
                <a:gd name="T14" fmla="*/ 0 w 340"/>
                <a:gd name="T15" fmla="*/ 278 h 430"/>
                <a:gd name="T16" fmla="*/ 151 w 340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30">
                  <a:moveTo>
                    <a:pt x="151" y="430"/>
                  </a:moveTo>
                  <a:lnTo>
                    <a:pt x="188" y="430"/>
                  </a:lnTo>
                  <a:cubicBezTo>
                    <a:pt x="272" y="430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8"/>
                    <a:pt x="272" y="0"/>
                    <a:pt x="188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7" y="430"/>
                    <a:pt x="151" y="430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184">
              <a:extLst>
                <a:ext uri="{FF2B5EF4-FFF2-40B4-BE49-F238E27FC236}">
                  <a16:creationId xmlns:a16="http://schemas.microsoft.com/office/drawing/2014/main" id="{2C20C7D0-12E1-4617-A7AD-29B1DFAC4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" y="15310"/>
              <a:ext cx="238" cy="300"/>
            </a:xfrm>
            <a:custGeom>
              <a:avLst/>
              <a:gdLst>
                <a:gd name="T0" fmla="*/ 151 w 340"/>
                <a:gd name="T1" fmla="*/ 430 h 430"/>
                <a:gd name="T2" fmla="*/ 188 w 340"/>
                <a:gd name="T3" fmla="*/ 430 h 430"/>
                <a:gd name="T4" fmla="*/ 340 w 340"/>
                <a:gd name="T5" fmla="*/ 278 h 430"/>
                <a:gd name="T6" fmla="*/ 340 w 340"/>
                <a:gd name="T7" fmla="*/ 151 h 430"/>
                <a:gd name="T8" fmla="*/ 188 w 340"/>
                <a:gd name="T9" fmla="*/ 0 h 430"/>
                <a:gd name="T10" fmla="*/ 151 w 340"/>
                <a:gd name="T11" fmla="*/ 0 h 430"/>
                <a:gd name="T12" fmla="*/ 0 w 340"/>
                <a:gd name="T13" fmla="*/ 151 h 430"/>
                <a:gd name="T14" fmla="*/ 0 w 340"/>
                <a:gd name="T15" fmla="*/ 278 h 430"/>
                <a:gd name="T16" fmla="*/ 151 w 340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30">
                  <a:moveTo>
                    <a:pt x="151" y="430"/>
                  </a:moveTo>
                  <a:lnTo>
                    <a:pt x="188" y="430"/>
                  </a:lnTo>
                  <a:cubicBezTo>
                    <a:pt x="272" y="430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8"/>
                    <a:pt x="272" y="0"/>
                    <a:pt x="188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7" y="430"/>
                    <a:pt x="151" y="430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Line 185">
              <a:extLst>
                <a:ext uri="{FF2B5EF4-FFF2-40B4-BE49-F238E27FC236}">
                  <a16:creationId xmlns:a16="http://schemas.microsoft.com/office/drawing/2014/main" id="{13A27B48-4638-49C8-BAF5-A01E21C245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519" y="15596"/>
              <a:ext cx="1" cy="67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Line 186">
              <a:extLst>
                <a:ext uri="{FF2B5EF4-FFF2-40B4-BE49-F238E27FC236}">
                  <a16:creationId xmlns:a16="http://schemas.microsoft.com/office/drawing/2014/main" id="{78D4B233-DCD3-43AA-8F75-E1358CC00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96" y="15407"/>
              <a:ext cx="181" cy="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Line 187">
              <a:extLst>
                <a:ext uri="{FF2B5EF4-FFF2-40B4-BE49-F238E27FC236}">
                  <a16:creationId xmlns:a16="http://schemas.microsoft.com/office/drawing/2014/main" id="{A94D815E-0507-44FB-8163-C050B5D21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950" y="15596"/>
              <a:ext cx="2" cy="66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2" name="Freeform 188">
              <a:extLst>
                <a:ext uri="{FF2B5EF4-FFF2-40B4-BE49-F238E27FC236}">
                  <a16:creationId xmlns:a16="http://schemas.microsoft.com/office/drawing/2014/main" id="{8F198D51-7962-4C3F-B9B2-E9FE2EA7D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7" y="14985"/>
              <a:ext cx="238" cy="300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2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7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7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7" y="429"/>
                    <a:pt x="151" y="429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3" name="Freeform 189">
              <a:extLst>
                <a:ext uri="{FF2B5EF4-FFF2-40B4-BE49-F238E27FC236}">
                  <a16:creationId xmlns:a16="http://schemas.microsoft.com/office/drawing/2014/main" id="{1BBC99D3-FC9A-4960-8730-2A384150D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7" y="14985"/>
              <a:ext cx="238" cy="300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2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7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7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7" y="429"/>
                    <a:pt x="151" y="429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4" name="Line 190">
              <a:extLst>
                <a:ext uri="{FF2B5EF4-FFF2-40B4-BE49-F238E27FC236}">
                  <a16:creationId xmlns:a16="http://schemas.microsoft.com/office/drawing/2014/main" id="{56DD1C21-5EFC-4CC7-AE73-E251B4617D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5" y="15088"/>
              <a:ext cx="181" cy="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5" name="Freeform 191">
              <a:extLst>
                <a:ext uri="{FF2B5EF4-FFF2-40B4-BE49-F238E27FC236}">
                  <a16:creationId xmlns:a16="http://schemas.microsoft.com/office/drawing/2014/main" id="{72BA0817-B896-4CED-9D4C-64B0B45FD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1" y="14985"/>
              <a:ext cx="239" cy="300"/>
            </a:xfrm>
            <a:custGeom>
              <a:avLst/>
              <a:gdLst>
                <a:gd name="T0" fmla="*/ 152 w 341"/>
                <a:gd name="T1" fmla="*/ 429 h 429"/>
                <a:gd name="T2" fmla="*/ 189 w 341"/>
                <a:gd name="T3" fmla="*/ 429 h 429"/>
                <a:gd name="T4" fmla="*/ 341 w 341"/>
                <a:gd name="T5" fmla="*/ 278 h 429"/>
                <a:gd name="T6" fmla="*/ 341 w 341"/>
                <a:gd name="T7" fmla="*/ 151 h 429"/>
                <a:gd name="T8" fmla="*/ 189 w 341"/>
                <a:gd name="T9" fmla="*/ 0 h 429"/>
                <a:gd name="T10" fmla="*/ 152 w 341"/>
                <a:gd name="T11" fmla="*/ 0 h 429"/>
                <a:gd name="T12" fmla="*/ 0 w 341"/>
                <a:gd name="T13" fmla="*/ 151 h 429"/>
                <a:gd name="T14" fmla="*/ 0 w 341"/>
                <a:gd name="T15" fmla="*/ 278 h 429"/>
                <a:gd name="T16" fmla="*/ 152 w 341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429">
                  <a:moveTo>
                    <a:pt x="152" y="429"/>
                  </a:moveTo>
                  <a:lnTo>
                    <a:pt x="189" y="429"/>
                  </a:lnTo>
                  <a:cubicBezTo>
                    <a:pt x="273" y="429"/>
                    <a:pt x="341" y="362"/>
                    <a:pt x="341" y="278"/>
                  </a:cubicBezTo>
                  <a:lnTo>
                    <a:pt x="341" y="151"/>
                  </a:lnTo>
                  <a:cubicBezTo>
                    <a:pt x="341" y="67"/>
                    <a:pt x="273" y="0"/>
                    <a:pt x="189" y="0"/>
                  </a:cubicBezTo>
                  <a:lnTo>
                    <a:pt x="152" y="0"/>
                  </a:lnTo>
                  <a:cubicBezTo>
                    <a:pt x="68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29"/>
                    <a:pt x="152" y="429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6" name="Freeform 192">
              <a:extLst>
                <a:ext uri="{FF2B5EF4-FFF2-40B4-BE49-F238E27FC236}">
                  <a16:creationId xmlns:a16="http://schemas.microsoft.com/office/drawing/2014/main" id="{34C212B0-B377-4D36-BAEE-6DECFF549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1" y="14985"/>
              <a:ext cx="239" cy="300"/>
            </a:xfrm>
            <a:custGeom>
              <a:avLst/>
              <a:gdLst>
                <a:gd name="T0" fmla="*/ 152 w 341"/>
                <a:gd name="T1" fmla="*/ 429 h 429"/>
                <a:gd name="T2" fmla="*/ 189 w 341"/>
                <a:gd name="T3" fmla="*/ 429 h 429"/>
                <a:gd name="T4" fmla="*/ 341 w 341"/>
                <a:gd name="T5" fmla="*/ 278 h 429"/>
                <a:gd name="T6" fmla="*/ 341 w 341"/>
                <a:gd name="T7" fmla="*/ 151 h 429"/>
                <a:gd name="T8" fmla="*/ 189 w 341"/>
                <a:gd name="T9" fmla="*/ 0 h 429"/>
                <a:gd name="T10" fmla="*/ 152 w 341"/>
                <a:gd name="T11" fmla="*/ 0 h 429"/>
                <a:gd name="T12" fmla="*/ 0 w 341"/>
                <a:gd name="T13" fmla="*/ 151 h 429"/>
                <a:gd name="T14" fmla="*/ 0 w 341"/>
                <a:gd name="T15" fmla="*/ 278 h 429"/>
                <a:gd name="T16" fmla="*/ 152 w 341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429">
                  <a:moveTo>
                    <a:pt x="152" y="429"/>
                  </a:moveTo>
                  <a:lnTo>
                    <a:pt x="189" y="429"/>
                  </a:lnTo>
                  <a:cubicBezTo>
                    <a:pt x="273" y="429"/>
                    <a:pt x="341" y="362"/>
                    <a:pt x="341" y="278"/>
                  </a:cubicBezTo>
                  <a:lnTo>
                    <a:pt x="341" y="151"/>
                  </a:lnTo>
                  <a:cubicBezTo>
                    <a:pt x="341" y="67"/>
                    <a:pt x="273" y="0"/>
                    <a:pt x="189" y="0"/>
                  </a:cubicBezTo>
                  <a:lnTo>
                    <a:pt x="152" y="0"/>
                  </a:lnTo>
                  <a:cubicBezTo>
                    <a:pt x="68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29"/>
                    <a:pt x="152" y="429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7" name="Line 193">
              <a:extLst>
                <a:ext uri="{FF2B5EF4-FFF2-40B4-BE49-F238E27FC236}">
                  <a16:creationId xmlns:a16="http://schemas.microsoft.com/office/drawing/2014/main" id="{A92C7DA0-CE5E-429E-9E27-B1EB4EF00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63" y="15271"/>
              <a:ext cx="1" cy="66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" name="Line 194">
              <a:extLst>
                <a:ext uri="{FF2B5EF4-FFF2-40B4-BE49-F238E27FC236}">
                  <a16:creationId xmlns:a16="http://schemas.microsoft.com/office/drawing/2014/main" id="{3D0D86C4-64DC-4A79-AA70-2D70A5BD4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9" y="15081"/>
              <a:ext cx="181" cy="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" name="Line 195">
              <a:extLst>
                <a:ext uri="{FF2B5EF4-FFF2-40B4-BE49-F238E27FC236}">
                  <a16:creationId xmlns:a16="http://schemas.microsoft.com/office/drawing/2014/main" id="{06F1D0AA-FCA7-4863-8F31-2D5E9C6795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794" y="15271"/>
              <a:ext cx="1" cy="66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0" name="Freeform 196">
              <a:extLst>
                <a:ext uri="{FF2B5EF4-FFF2-40B4-BE49-F238E27FC236}">
                  <a16:creationId xmlns:a16="http://schemas.microsoft.com/office/drawing/2014/main" id="{1B5DA2FA-23C2-47B9-9128-3A7F707A0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7" y="15310"/>
              <a:ext cx="238" cy="301"/>
            </a:xfrm>
            <a:custGeom>
              <a:avLst/>
              <a:gdLst>
                <a:gd name="T0" fmla="*/ 151 w 340"/>
                <a:gd name="T1" fmla="*/ 430 h 430"/>
                <a:gd name="T2" fmla="*/ 189 w 340"/>
                <a:gd name="T3" fmla="*/ 430 h 430"/>
                <a:gd name="T4" fmla="*/ 340 w 340"/>
                <a:gd name="T5" fmla="*/ 278 h 430"/>
                <a:gd name="T6" fmla="*/ 340 w 340"/>
                <a:gd name="T7" fmla="*/ 151 h 430"/>
                <a:gd name="T8" fmla="*/ 189 w 340"/>
                <a:gd name="T9" fmla="*/ 0 h 430"/>
                <a:gd name="T10" fmla="*/ 151 w 340"/>
                <a:gd name="T11" fmla="*/ 0 h 430"/>
                <a:gd name="T12" fmla="*/ 0 w 340"/>
                <a:gd name="T13" fmla="*/ 151 h 430"/>
                <a:gd name="T14" fmla="*/ 0 w 340"/>
                <a:gd name="T15" fmla="*/ 278 h 430"/>
                <a:gd name="T16" fmla="*/ 151 w 340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30">
                  <a:moveTo>
                    <a:pt x="151" y="430"/>
                  </a:moveTo>
                  <a:lnTo>
                    <a:pt x="189" y="430"/>
                  </a:lnTo>
                  <a:cubicBezTo>
                    <a:pt x="272" y="430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8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7" y="430"/>
                    <a:pt x="151" y="430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1" name="Freeform 197">
              <a:extLst>
                <a:ext uri="{FF2B5EF4-FFF2-40B4-BE49-F238E27FC236}">
                  <a16:creationId xmlns:a16="http://schemas.microsoft.com/office/drawing/2014/main" id="{BE8AE03F-711D-4889-8C59-0884C7EC0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7" y="15310"/>
              <a:ext cx="238" cy="300"/>
            </a:xfrm>
            <a:custGeom>
              <a:avLst/>
              <a:gdLst>
                <a:gd name="T0" fmla="*/ 151 w 340"/>
                <a:gd name="T1" fmla="*/ 430 h 430"/>
                <a:gd name="T2" fmla="*/ 189 w 340"/>
                <a:gd name="T3" fmla="*/ 430 h 430"/>
                <a:gd name="T4" fmla="*/ 340 w 340"/>
                <a:gd name="T5" fmla="*/ 278 h 430"/>
                <a:gd name="T6" fmla="*/ 340 w 340"/>
                <a:gd name="T7" fmla="*/ 151 h 430"/>
                <a:gd name="T8" fmla="*/ 189 w 340"/>
                <a:gd name="T9" fmla="*/ 0 h 430"/>
                <a:gd name="T10" fmla="*/ 151 w 340"/>
                <a:gd name="T11" fmla="*/ 0 h 430"/>
                <a:gd name="T12" fmla="*/ 0 w 340"/>
                <a:gd name="T13" fmla="*/ 151 h 430"/>
                <a:gd name="T14" fmla="*/ 0 w 340"/>
                <a:gd name="T15" fmla="*/ 278 h 430"/>
                <a:gd name="T16" fmla="*/ 151 w 340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30">
                  <a:moveTo>
                    <a:pt x="151" y="430"/>
                  </a:moveTo>
                  <a:lnTo>
                    <a:pt x="189" y="430"/>
                  </a:lnTo>
                  <a:cubicBezTo>
                    <a:pt x="272" y="430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8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7" y="430"/>
                    <a:pt x="151" y="430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2" name="Line 198">
              <a:extLst>
                <a:ext uri="{FF2B5EF4-FFF2-40B4-BE49-F238E27FC236}">
                  <a16:creationId xmlns:a16="http://schemas.microsoft.com/office/drawing/2014/main" id="{3D3B304F-BA53-42A9-8A06-FABD2B8D9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5" y="15413"/>
              <a:ext cx="181" cy="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3" name="Freeform 199">
              <a:extLst>
                <a:ext uri="{FF2B5EF4-FFF2-40B4-BE49-F238E27FC236}">
                  <a16:creationId xmlns:a16="http://schemas.microsoft.com/office/drawing/2014/main" id="{E42A133D-24C4-463D-BE56-9C67FA470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1" y="15310"/>
              <a:ext cx="239" cy="301"/>
            </a:xfrm>
            <a:custGeom>
              <a:avLst/>
              <a:gdLst>
                <a:gd name="T0" fmla="*/ 152 w 341"/>
                <a:gd name="T1" fmla="*/ 430 h 430"/>
                <a:gd name="T2" fmla="*/ 189 w 341"/>
                <a:gd name="T3" fmla="*/ 430 h 430"/>
                <a:gd name="T4" fmla="*/ 341 w 341"/>
                <a:gd name="T5" fmla="*/ 278 h 430"/>
                <a:gd name="T6" fmla="*/ 341 w 341"/>
                <a:gd name="T7" fmla="*/ 151 h 430"/>
                <a:gd name="T8" fmla="*/ 189 w 341"/>
                <a:gd name="T9" fmla="*/ 0 h 430"/>
                <a:gd name="T10" fmla="*/ 152 w 341"/>
                <a:gd name="T11" fmla="*/ 0 h 430"/>
                <a:gd name="T12" fmla="*/ 0 w 341"/>
                <a:gd name="T13" fmla="*/ 151 h 430"/>
                <a:gd name="T14" fmla="*/ 0 w 341"/>
                <a:gd name="T15" fmla="*/ 278 h 430"/>
                <a:gd name="T16" fmla="*/ 152 w 341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430">
                  <a:moveTo>
                    <a:pt x="152" y="430"/>
                  </a:moveTo>
                  <a:lnTo>
                    <a:pt x="189" y="430"/>
                  </a:lnTo>
                  <a:cubicBezTo>
                    <a:pt x="273" y="430"/>
                    <a:pt x="341" y="362"/>
                    <a:pt x="341" y="278"/>
                  </a:cubicBezTo>
                  <a:lnTo>
                    <a:pt x="341" y="151"/>
                  </a:lnTo>
                  <a:cubicBezTo>
                    <a:pt x="341" y="68"/>
                    <a:pt x="273" y="0"/>
                    <a:pt x="189" y="0"/>
                  </a:cubicBezTo>
                  <a:lnTo>
                    <a:pt x="152" y="0"/>
                  </a:lnTo>
                  <a:cubicBezTo>
                    <a:pt x="68" y="0"/>
                    <a:pt x="0" y="68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30"/>
                    <a:pt x="152" y="430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4" name="Freeform 200">
              <a:extLst>
                <a:ext uri="{FF2B5EF4-FFF2-40B4-BE49-F238E27FC236}">
                  <a16:creationId xmlns:a16="http://schemas.microsoft.com/office/drawing/2014/main" id="{6B59340F-4678-4390-8222-FD6FBD7AA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1" y="15310"/>
              <a:ext cx="239" cy="300"/>
            </a:xfrm>
            <a:custGeom>
              <a:avLst/>
              <a:gdLst>
                <a:gd name="T0" fmla="*/ 152 w 341"/>
                <a:gd name="T1" fmla="*/ 430 h 430"/>
                <a:gd name="T2" fmla="*/ 189 w 341"/>
                <a:gd name="T3" fmla="*/ 430 h 430"/>
                <a:gd name="T4" fmla="*/ 341 w 341"/>
                <a:gd name="T5" fmla="*/ 278 h 430"/>
                <a:gd name="T6" fmla="*/ 341 w 341"/>
                <a:gd name="T7" fmla="*/ 151 h 430"/>
                <a:gd name="T8" fmla="*/ 189 w 341"/>
                <a:gd name="T9" fmla="*/ 0 h 430"/>
                <a:gd name="T10" fmla="*/ 152 w 341"/>
                <a:gd name="T11" fmla="*/ 0 h 430"/>
                <a:gd name="T12" fmla="*/ 0 w 341"/>
                <a:gd name="T13" fmla="*/ 151 h 430"/>
                <a:gd name="T14" fmla="*/ 0 w 341"/>
                <a:gd name="T15" fmla="*/ 278 h 430"/>
                <a:gd name="T16" fmla="*/ 152 w 341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430">
                  <a:moveTo>
                    <a:pt x="152" y="430"/>
                  </a:moveTo>
                  <a:lnTo>
                    <a:pt x="189" y="430"/>
                  </a:lnTo>
                  <a:cubicBezTo>
                    <a:pt x="273" y="430"/>
                    <a:pt x="341" y="362"/>
                    <a:pt x="341" y="278"/>
                  </a:cubicBezTo>
                  <a:lnTo>
                    <a:pt x="341" y="151"/>
                  </a:lnTo>
                  <a:cubicBezTo>
                    <a:pt x="341" y="68"/>
                    <a:pt x="273" y="0"/>
                    <a:pt x="189" y="0"/>
                  </a:cubicBezTo>
                  <a:lnTo>
                    <a:pt x="152" y="0"/>
                  </a:lnTo>
                  <a:cubicBezTo>
                    <a:pt x="68" y="0"/>
                    <a:pt x="0" y="68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30"/>
                    <a:pt x="152" y="430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5" name="Line 201">
              <a:extLst>
                <a:ext uri="{FF2B5EF4-FFF2-40B4-BE49-F238E27FC236}">
                  <a16:creationId xmlns:a16="http://schemas.microsoft.com/office/drawing/2014/main" id="{1FDFE792-D5CD-45DB-99D8-D3F3F5E8E3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63" y="15596"/>
              <a:ext cx="1" cy="67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6" name="Line 202">
              <a:extLst>
                <a:ext uri="{FF2B5EF4-FFF2-40B4-BE49-F238E27FC236}">
                  <a16:creationId xmlns:a16="http://schemas.microsoft.com/office/drawing/2014/main" id="{2AA1CDE8-6B5B-45D7-9540-D487008B8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9" y="15407"/>
              <a:ext cx="181" cy="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7" name="Line 203">
              <a:extLst>
                <a:ext uri="{FF2B5EF4-FFF2-40B4-BE49-F238E27FC236}">
                  <a16:creationId xmlns:a16="http://schemas.microsoft.com/office/drawing/2014/main" id="{1D22EDC4-363B-4F8C-89FE-84C099498D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794" y="15596"/>
              <a:ext cx="1" cy="66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" name="Freeform 204">
              <a:extLst>
                <a:ext uri="{FF2B5EF4-FFF2-40B4-BE49-F238E27FC236}">
                  <a16:creationId xmlns:a16="http://schemas.microsoft.com/office/drawing/2014/main" id="{462A23DA-26D1-4036-BE43-0D8D0CC49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2" y="14985"/>
              <a:ext cx="237" cy="300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3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7"/>
                    <a:pt x="273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29"/>
                    <a:pt x="151" y="429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" name="Freeform 205">
              <a:extLst>
                <a:ext uri="{FF2B5EF4-FFF2-40B4-BE49-F238E27FC236}">
                  <a16:creationId xmlns:a16="http://schemas.microsoft.com/office/drawing/2014/main" id="{E27D338D-E41D-4E7D-9163-4FFF35404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2" y="14985"/>
              <a:ext cx="237" cy="300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3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7"/>
                    <a:pt x="273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29"/>
                    <a:pt x="151" y="429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" name="Line 206">
              <a:extLst>
                <a:ext uri="{FF2B5EF4-FFF2-40B4-BE49-F238E27FC236}">
                  <a16:creationId xmlns:a16="http://schemas.microsoft.com/office/drawing/2014/main" id="{156D14D7-80A2-415F-917F-BBEE74692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9" y="15088"/>
              <a:ext cx="182" cy="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" name="Freeform 207">
              <a:extLst>
                <a:ext uri="{FF2B5EF4-FFF2-40B4-BE49-F238E27FC236}">
                  <a16:creationId xmlns:a16="http://schemas.microsoft.com/office/drawing/2014/main" id="{0F73C3DA-324D-4834-8735-4F6D11CCF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7" y="14985"/>
              <a:ext cx="238" cy="300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2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7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29"/>
                    <a:pt x="151" y="429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" name="Freeform 208">
              <a:extLst>
                <a:ext uri="{FF2B5EF4-FFF2-40B4-BE49-F238E27FC236}">
                  <a16:creationId xmlns:a16="http://schemas.microsoft.com/office/drawing/2014/main" id="{5C0B6256-FFAE-4593-8BC5-E35807261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7" y="14985"/>
              <a:ext cx="238" cy="300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2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7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29"/>
                    <a:pt x="151" y="429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" name="Line 209">
              <a:extLst>
                <a:ext uri="{FF2B5EF4-FFF2-40B4-BE49-F238E27FC236}">
                  <a16:creationId xmlns:a16="http://schemas.microsoft.com/office/drawing/2014/main" id="{1C526521-2CEC-4069-A2E4-5CD5603E41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218" y="15271"/>
              <a:ext cx="1" cy="66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" name="Line 210">
              <a:extLst>
                <a:ext uri="{FF2B5EF4-FFF2-40B4-BE49-F238E27FC236}">
                  <a16:creationId xmlns:a16="http://schemas.microsoft.com/office/drawing/2014/main" id="{EB3978EB-C807-4DC4-83CE-1407288D82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649" y="15271"/>
              <a:ext cx="1" cy="66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" name="Freeform 211">
              <a:extLst>
                <a:ext uri="{FF2B5EF4-FFF2-40B4-BE49-F238E27FC236}">
                  <a16:creationId xmlns:a16="http://schemas.microsoft.com/office/drawing/2014/main" id="{9858674B-CBF0-47FF-B7D3-36B6B24AA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2" y="15310"/>
              <a:ext cx="237" cy="301"/>
            </a:xfrm>
            <a:custGeom>
              <a:avLst/>
              <a:gdLst>
                <a:gd name="T0" fmla="*/ 151 w 340"/>
                <a:gd name="T1" fmla="*/ 430 h 430"/>
                <a:gd name="T2" fmla="*/ 189 w 340"/>
                <a:gd name="T3" fmla="*/ 430 h 430"/>
                <a:gd name="T4" fmla="*/ 340 w 340"/>
                <a:gd name="T5" fmla="*/ 278 h 430"/>
                <a:gd name="T6" fmla="*/ 340 w 340"/>
                <a:gd name="T7" fmla="*/ 151 h 430"/>
                <a:gd name="T8" fmla="*/ 189 w 340"/>
                <a:gd name="T9" fmla="*/ 0 h 430"/>
                <a:gd name="T10" fmla="*/ 151 w 340"/>
                <a:gd name="T11" fmla="*/ 0 h 430"/>
                <a:gd name="T12" fmla="*/ 0 w 340"/>
                <a:gd name="T13" fmla="*/ 151 h 430"/>
                <a:gd name="T14" fmla="*/ 0 w 340"/>
                <a:gd name="T15" fmla="*/ 278 h 430"/>
                <a:gd name="T16" fmla="*/ 151 w 340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30">
                  <a:moveTo>
                    <a:pt x="151" y="430"/>
                  </a:moveTo>
                  <a:lnTo>
                    <a:pt x="189" y="430"/>
                  </a:lnTo>
                  <a:cubicBezTo>
                    <a:pt x="273" y="430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8"/>
                    <a:pt x="273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8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30"/>
                    <a:pt x="151" y="430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" name="Freeform 212">
              <a:extLst>
                <a:ext uri="{FF2B5EF4-FFF2-40B4-BE49-F238E27FC236}">
                  <a16:creationId xmlns:a16="http://schemas.microsoft.com/office/drawing/2014/main" id="{8988CF33-E1D7-4406-AF3F-80B95C45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2" y="15310"/>
              <a:ext cx="237" cy="300"/>
            </a:xfrm>
            <a:custGeom>
              <a:avLst/>
              <a:gdLst>
                <a:gd name="T0" fmla="*/ 151 w 340"/>
                <a:gd name="T1" fmla="*/ 430 h 430"/>
                <a:gd name="T2" fmla="*/ 189 w 340"/>
                <a:gd name="T3" fmla="*/ 430 h 430"/>
                <a:gd name="T4" fmla="*/ 340 w 340"/>
                <a:gd name="T5" fmla="*/ 278 h 430"/>
                <a:gd name="T6" fmla="*/ 340 w 340"/>
                <a:gd name="T7" fmla="*/ 151 h 430"/>
                <a:gd name="T8" fmla="*/ 189 w 340"/>
                <a:gd name="T9" fmla="*/ 0 h 430"/>
                <a:gd name="T10" fmla="*/ 151 w 340"/>
                <a:gd name="T11" fmla="*/ 0 h 430"/>
                <a:gd name="T12" fmla="*/ 0 w 340"/>
                <a:gd name="T13" fmla="*/ 151 h 430"/>
                <a:gd name="T14" fmla="*/ 0 w 340"/>
                <a:gd name="T15" fmla="*/ 278 h 430"/>
                <a:gd name="T16" fmla="*/ 151 w 340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30">
                  <a:moveTo>
                    <a:pt x="151" y="430"/>
                  </a:moveTo>
                  <a:lnTo>
                    <a:pt x="189" y="430"/>
                  </a:lnTo>
                  <a:cubicBezTo>
                    <a:pt x="273" y="430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8"/>
                    <a:pt x="273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8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30"/>
                    <a:pt x="151" y="430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" name="Line 213">
              <a:extLst>
                <a:ext uri="{FF2B5EF4-FFF2-40B4-BE49-F238E27FC236}">
                  <a16:creationId xmlns:a16="http://schemas.microsoft.com/office/drawing/2014/main" id="{E2A5AD56-A689-4C76-82B2-CFABB4AED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9" y="15413"/>
              <a:ext cx="182" cy="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8" name="Freeform 214">
              <a:extLst>
                <a:ext uri="{FF2B5EF4-FFF2-40B4-BE49-F238E27FC236}">
                  <a16:creationId xmlns:a16="http://schemas.microsoft.com/office/drawing/2014/main" id="{3D7A83A7-C017-48E3-B816-86C65D626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7" y="15310"/>
              <a:ext cx="238" cy="301"/>
            </a:xfrm>
            <a:custGeom>
              <a:avLst/>
              <a:gdLst>
                <a:gd name="T0" fmla="*/ 151 w 340"/>
                <a:gd name="T1" fmla="*/ 430 h 430"/>
                <a:gd name="T2" fmla="*/ 189 w 340"/>
                <a:gd name="T3" fmla="*/ 430 h 430"/>
                <a:gd name="T4" fmla="*/ 340 w 340"/>
                <a:gd name="T5" fmla="*/ 278 h 430"/>
                <a:gd name="T6" fmla="*/ 340 w 340"/>
                <a:gd name="T7" fmla="*/ 151 h 430"/>
                <a:gd name="T8" fmla="*/ 189 w 340"/>
                <a:gd name="T9" fmla="*/ 0 h 430"/>
                <a:gd name="T10" fmla="*/ 151 w 340"/>
                <a:gd name="T11" fmla="*/ 0 h 430"/>
                <a:gd name="T12" fmla="*/ 0 w 340"/>
                <a:gd name="T13" fmla="*/ 151 h 430"/>
                <a:gd name="T14" fmla="*/ 0 w 340"/>
                <a:gd name="T15" fmla="*/ 278 h 430"/>
                <a:gd name="T16" fmla="*/ 151 w 340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30">
                  <a:moveTo>
                    <a:pt x="151" y="430"/>
                  </a:moveTo>
                  <a:lnTo>
                    <a:pt x="189" y="430"/>
                  </a:lnTo>
                  <a:cubicBezTo>
                    <a:pt x="272" y="430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8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8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30"/>
                    <a:pt x="151" y="430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" name="Freeform 215">
              <a:extLst>
                <a:ext uri="{FF2B5EF4-FFF2-40B4-BE49-F238E27FC236}">
                  <a16:creationId xmlns:a16="http://schemas.microsoft.com/office/drawing/2014/main" id="{B5B96CA4-6A27-4974-8BCD-D95C176D7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7" y="15310"/>
              <a:ext cx="238" cy="300"/>
            </a:xfrm>
            <a:custGeom>
              <a:avLst/>
              <a:gdLst>
                <a:gd name="T0" fmla="*/ 151 w 340"/>
                <a:gd name="T1" fmla="*/ 430 h 430"/>
                <a:gd name="T2" fmla="*/ 189 w 340"/>
                <a:gd name="T3" fmla="*/ 430 h 430"/>
                <a:gd name="T4" fmla="*/ 340 w 340"/>
                <a:gd name="T5" fmla="*/ 278 h 430"/>
                <a:gd name="T6" fmla="*/ 340 w 340"/>
                <a:gd name="T7" fmla="*/ 151 h 430"/>
                <a:gd name="T8" fmla="*/ 189 w 340"/>
                <a:gd name="T9" fmla="*/ 0 h 430"/>
                <a:gd name="T10" fmla="*/ 151 w 340"/>
                <a:gd name="T11" fmla="*/ 0 h 430"/>
                <a:gd name="T12" fmla="*/ 0 w 340"/>
                <a:gd name="T13" fmla="*/ 151 h 430"/>
                <a:gd name="T14" fmla="*/ 0 w 340"/>
                <a:gd name="T15" fmla="*/ 278 h 430"/>
                <a:gd name="T16" fmla="*/ 151 w 340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30">
                  <a:moveTo>
                    <a:pt x="151" y="430"/>
                  </a:moveTo>
                  <a:lnTo>
                    <a:pt x="189" y="430"/>
                  </a:lnTo>
                  <a:cubicBezTo>
                    <a:pt x="272" y="430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8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8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30"/>
                    <a:pt x="151" y="430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" name="Line 216">
              <a:extLst>
                <a:ext uri="{FF2B5EF4-FFF2-40B4-BE49-F238E27FC236}">
                  <a16:creationId xmlns:a16="http://schemas.microsoft.com/office/drawing/2014/main" id="{8D880B12-2276-4171-9FDB-794EF119FE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218" y="15596"/>
              <a:ext cx="1" cy="67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" name="Line 217">
              <a:extLst>
                <a:ext uri="{FF2B5EF4-FFF2-40B4-BE49-F238E27FC236}">
                  <a16:creationId xmlns:a16="http://schemas.microsoft.com/office/drawing/2014/main" id="{BF2B9CED-CDAE-4EB8-934B-792A864891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649" y="15596"/>
              <a:ext cx="1" cy="66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" name="Freeform 218">
              <a:extLst>
                <a:ext uri="{FF2B5EF4-FFF2-40B4-BE49-F238E27FC236}">
                  <a16:creationId xmlns:a16="http://schemas.microsoft.com/office/drawing/2014/main" id="{B530EE5C-5D8F-4A1F-85DC-E3FBE440A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3" y="15645"/>
              <a:ext cx="238" cy="299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2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7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7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7" y="429"/>
                    <a:pt x="151" y="429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" name="Freeform 219">
              <a:extLst>
                <a:ext uri="{FF2B5EF4-FFF2-40B4-BE49-F238E27FC236}">
                  <a16:creationId xmlns:a16="http://schemas.microsoft.com/office/drawing/2014/main" id="{1960F215-E687-475D-82F1-D6554F700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3" y="15645"/>
              <a:ext cx="238" cy="299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2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7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7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7" y="429"/>
                    <a:pt x="151" y="429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" name="Line 220">
              <a:extLst>
                <a:ext uri="{FF2B5EF4-FFF2-40B4-BE49-F238E27FC236}">
                  <a16:creationId xmlns:a16="http://schemas.microsoft.com/office/drawing/2014/main" id="{19A5958D-CE94-43DB-9B3F-03DC832C5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71" y="15747"/>
              <a:ext cx="181" cy="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5" name="Freeform 221">
              <a:extLst>
                <a:ext uri="{FF2B5EF4-FFF2-40B4-BE49-F238E27FC236}">
                  <a16:creationId xmlns:a16="http://schemas.microsoft.com/office/drawing/2014/main" id="{9B28AC77-6CC2-499F-ADAA-D77E53C47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9" y="15645"/>
              <a:ext cx="237" cy="299"/>
            </a:xfrm>
            <a:custGeom>
              <a:avLst/>
              <a:gdLst>
                <a:gd name="T0" fmla="*/ 151 w 340"/>
                <a:gd name="T1" fmla="*/ 429 h 429"/>
                <a:gd name="T2" fmla="*/ 188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8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8" y="429"/>
                  </a:lnTo>
                  <a:cubicBezTo>
                    <a:pt x="272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7"/>
                    <a:pt x="272" y="0"/>
                    <a:pt x="188" y="0"/>
                  </a:cubicBezTo>
                  <a:lnTo>
                    <a:pt x="151" y="0"/>
                  </a:lnTo>
                  <a:cubicBezTo>
                    <a:pt x="67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7" y="429"/>
                    <a:pt x="151" y="429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6" name="Freeform 222">
              <a:extLst>
                <a:ext uri="{FF2B5EF4-FFF2-40B4-BE49-F238E27FC236}">
                  <a16:creationId xmlns:a16="http://schemas.microsoft.com/office/drawing/2014/main" id="{F6E65876-6C1D-4B1F-B844-FA38ADBC3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" y="15645"/>
              <a:ext cx="238" cy="299"/>
            </a:xfrm>
            <a:custGeom>
              <a:avLst/>
              <a:gdLst>
                <a:gd name="T0" fmla="*/ 151 w 340"/>
                <a:gd name="T1" fmla="*/ 429 h 429"/>
                <a:gd name="T2" fmla="*/ 188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8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8" y="429"/>
                  </a:lnTo>
                  <a:cubicBezTo>
                    <a:pt x="272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7"/>
                    <a:pt x="272" y="0"/>
                    <a:pt x="188" y="0"/>
                  </a:cubicBezTo>
                  <a:lnTo>
                    <a:pt x="151" y="0"/>
                  </a:lnTo>
                  <a:cubicBezTo>
                    <a:pt x="67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7" y="429"/>
                    <a:pt x="151" y="429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7" name="Line 223">
              <a:extLst>
                <a:ext uri="{FF2B5EF4-FFF2-40B4-BE49-F238E27FC236}">
                  <a16:creationId xmlns:a16="http://schemas.microsoft.com/office/drawing/2014/main" id="{C3BA62AC-84CC-4163-A46D-6950486289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519" y="15930"/>
              <a:ext cx="1" cy="66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8" name="Line 224">
              <a:extLst>
                <a:ext uri="{FF2B5EF4-FFF2-40B4-BE49-F238E27FC236}">
                  <a16:creationId xmlns:a16="http://schemas.microsoft.com/office/drawing/2014/main" id="{1EA32951-4F06-4B3A-8A51-772A3C778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96" y="15741"/>
              <a:ext cx="181" cy="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9" name="Line 225">
              <a:extLst>
                <a:ext uri="{FF2B5EF4-FFF2-40B4-BE49-F238E27FC236}">
                  <a16:creationId xmlns:a16="http://schemas.microsoft.com/office/drawing/2014/main" id="{9539BCA9-6376-4719-AE44-144F607BC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950" y="15929"/>
              <a:ext cx="2" cy="67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0" name="Freeform 226">
              <a:extLst>
                <a:ext uri="{FF2B5EF4-FFF2-40B4-BE49-F238E27FC236}">
                  <a16:creationId xmlns:a16="http://schemas.microsoft.com/office/drawing/2014/main" id="{9B95181B-38B4-4034-BAC7-209C373FD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3" y="15970"/>
              <a:ext cx="238" cy="299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2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8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7" y="429"/>
                    <a:pt x="151" y="429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1" name="Freeform 227">
              <a:extLst>
                <a:ext uri="{FF2B5EF4-FFF2-40B4-BE49-F238E27FC236}">
                  <a16:creationId xmlns:a16="http://schemas.microsoft.com/office/drawing/2014/main" id="{92BF3A77-9084-48AD-91B8-16A7DCD47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3" y="15970"/>
              <a:ext cx="238" cy="299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2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8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7" y="429"/>
                    <a:pt x="151" y="429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2" name="Line 228">
              <a:extLst>
                <a:ext uri="{FF2B5EF4-FFF2-40B4-BE49-F238E27FC236}">
                  <a16:creationId xmlns:a16="http://schemas.microsoft.com/office/drawing/2014/main" id="{AD310A01-C393-41B7-9DF9-F2354554C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71" y="16073"/>
              <a:ext cx="181" cy="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3" name="Freeform 229">
              <a:extLst>
                <a:ext uri="{FF2B5EF4-FFF2-40B4-BE49-F238E27FC236}">
                  <a16:creationId xmlns:a16="http://schemas.microsoft.com/office/drawing/2014/main" id="{7ECBC416-8E11-47E6-9F49-D522E8409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9" y="15970"/>
              <a:ext cx="237" cy="299"/>
            </a:xfrm>
            <a:custGeom>
              <a:avLst/>
              <a:gdLst>
                <a:gd name="T0" fmla="*/ 151 w 340"/>
                <a:gd name="T1" fmla="*/ 429 h 429"/>
                <a:gd name="T2" fmla="*/ 188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8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8" y="429"/>
                  </a:lnTo>
                  <a:cubicBezTo>
                    <a:pt x="272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8"/>
                    <a:pt x="272" y="0"/>
                    <a:pt x="188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7" y="429"/>
                    <a:pt x="151" y="429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4" name="Freeform 230">
              <a:extLst>
                <a:ext uri="{FF2B5EF4-FFF2-40B4-BE49-F238E27FC236}">
                  <a16:creationId xmlns:a16="http://schemas.microsoft.com/office/drawing/2014/main" id="{84A7105C-17DF-47CA-91C0-5A6C49D4D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" y="15970"/>
              <a:ext cx="238" cy="299"/>
            </a:xfrm>
            <a:custGeom>
              <a:avLst/>
              <a:gdLst>
                <a:gd name="T0" fmla="*/ 151 w 340"/>
                <a:gd name="T1" fmla="*/ 429 h 429"/>
                <a:gd name="T2" fmla="*/ 188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8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8" y="429"/>
                  </a:lnTo>
                  <a:cubicBezTo>
                    <a:pt x="272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8"/>
                    <a:pt x="272" y="0"/>
                    <a:pt x="188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7" y="429"/>
                    <a:pt x="151" y="429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5" name="Line 231">
              <a:extLst>
                <a:ext uri="{FF2B5EF4-FFF2-40B4-BE49-F238E27FC236}">
                  <a16:creationId xmlns:a16="http://schemas.microsoft.com/office/drawing/2014/main" id="{6CBB89F6-8006-4E74-AE71-661F965CA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96" y="16066"/>
              <a:ext cx="181" cy="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6" name="Freeform 232">
              <a:extLst>
                <a:ext uri="{FF2B5EF4-FFF2-40B4-BE49-F238E27FC236}">
                  <a16:creationId xmlns:a16="http://schemas.microsoft.com/office/drawing/2014/main" id="{E3758A00-1227-4F07-920A-A9385C758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7" y="15645"/>
              <a:ext cx="238" cy="299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2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7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7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7" y="429"/>
                    <a:pt x="151" y="429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7" name="Freeform 233">
              <a:extLst>
                <a:ext uri="{FF2B5EF4-FFF2-40B4-BE49-F238E27FC236}">
                  <a16:creationId xmlns:a16="http://schemas.microsoft.com/office/drawing/2014/main" id="{AB156EB5-2DF9-44C4-A3ED-9CA90C30A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7" y="15645"/>
              <a:ext cx="238" cy="299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2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7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7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7" y="429"/>
                    <a:pt x="151" y="429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8" name="Line 234">
              <a:extLst>
                <a:ext uri="{FF2B5EF4-FFF2-40B4-BE49-F238E27FC236}">
                  <a16:creationId xmlns:a16="http://schemas.microsoft.com/office/drawing/2014/main" id="{E28C9F2C-9B34-40D9-8D3B-6F440B492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5" y="15747"/>
              <a:ext cx="181" cy="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" name="Freeform 235">
              <a:extLst>
                <a:ext uri="{FF2B5EF4-FFF2-40B4-BE49-F238E27FC236}">
                  <a16:creationId xmlns:a16="http://schemas.microsoft.com/office/drawing/2014/main" id="{099C3E89-52A9-4E72-A495-90EEB9BBE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1" y="15645"/>
              <a:ext cx="239" cy="299"/>
            </a:xfrm>
            <a:custGeom>
              <a:avLst/>
              <a:gdLst>
                <a:gd name="T0" fmla="*/ 152 w 341"/>
                <a:gd name="T1" fmla="*/ 429 h 429"/>
                <a:gd name="T2" fmla="*/ 189 w 341"/>
                <a:gd name="T3" fmla="*/ 429 h 429"/>
                <a:gd name="T4" fmla="*/ 341 w 341"/>
                <a:gd name="T5" fmla="*/ 278 h 429"/>
                <a:gd name="T6" fmla="*/ 341 w 341"/>
                <a:gd name="T7" fmla="*/ 151 h 429"/>
                <a:gd name="T8" fmla="*/ 189 w 341"/>
                <a:gd name="T9" fmla="*/ 0 h 429"/>
                <a:gd name="T10" fmla="*/ 152 w 341"/>
                <a:gd name="T11" fmla="*/ 0 h 429"/>
                <a:gd name="T12" fmla="*/ 0 w 341"/>
                <a:gd name="T13" fmla="*/ 151 h 429"/>
                <a:gd name="T14" fmla="*/ 0 w 341"/>
                <a:gd name="T15" fmla="*/ 278 h 429"/>
                <a:gd name="T16" fmla="*/ 152 w 341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429">
                  <a:moveTo>
                    <a:pt x="152" y="429"/>
                  </a:moveTo>
                  <a:lnTo>
                    <a:pt x="189" y="429"/>
                  </a:lnTo>
                  <a:cubicBezTo>
                    <a:pt x="273" y="429"/>
                    <a:pt x="341" y="362"/>
                    <a:pt x="341" y="278"/>
                  </a:cubicBezTo>
                  <a:lnTo>
                    <a:pt x="341" y="151"/>
                  </a:lnTo>
                  <a:cubicBezTo>
                    <a:pt x="341" y="67"/>
                    <a:pt x="273" y="0"/>
                    <a:pt x="189" y="0"/>
                  </a:cubicBezTo>
                  <a:lnTo>
                    <a:pt x="152" y="0"/>
                  </a:lnTo>
                  <a:cubicBezTo>
                    <a:pt x="68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29"/>
                    <a:pt x="152" y="429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0" name="Freeform 236">
              <a:extLst>
                <a:ext uri="{FF2B5EF4-FFF2-40B4-BE49-F238E27FC236}">
                  <a16:creationId xmlns:a16="http://schemas.microsoft.com/office/drawing/2014/main" id="{F5584D05-19F3-44F2-B739-4C76343B5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1" y="15645"/>
              <a:ext cx="239" cy="299"/>
            </a:xfrm>
            <a:custGeom>
              <a:avLst/>
              <a:gdLst>
                <a:gd name="T0" fmla="*/ 152 w 341"/>
                <a:gd name="T1" fmla="*/ 429 h 429"/>
                <a:gd name="T2" fmla="*/ 189 w 341"/>
                <a:gd name="T3" fmla="*/ 429 h 429"/>
                <a:gd name="T4" fmla="*/ 341 w 341"/>
                <a:gd name="T5" fmla="*/ 278 h 429"/>
                <a:gd name="T6" fmla="*/ 341 w 341"/>
                <a:gd name="T7" fmla="*/ 151 h 429"/>
                <a:gd name="T8" fmla="*/ 189 w 341"/>
                <a:gd name="T9" fmla="*/ 0 h 429"/>
                <a:gd name="T10" fmla="*/ 152 w 341"/>
                <a:gd name="T11" fmla="*/ 0 h 429"/>
                <a:gd name="T12" fmla="*/ 0 w 341"/>
                <a:gd name="T13" fmla="*/ 151 h 429"/>
                <a:gd name="T14" fmla="*/ 0 w 341"/>
                <a:gd name="T15" fmla="*/ 278 h 429"/>
                <a:gd name="T16" fmla="*/ 152 w 341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429">
                  <a:moveTo>
                    <a:pt x="152" y="429"/>
                  </a:moveTo>
                  <a:lnTo>
                    <a:pt x="189" y="429"/>
                  </a:lnTo>
                  <a:cubicBezTo>
                    <a:pt x="273" y="429"/>
                    <a:pt x="341" y="362"/>
                    <a:pt x="341" y="278"/>
                  </a:cubicBezTo>
                  <a:lnTo>
                    <a:pt x="341" y="151"/>
                  </a:lnTo>
                  <a:cubicBezTo>
                    <a:pt x="341" y="67"/>
                    <a:pt x="273" y="0"/>
                    <a:pt x="189" y="0"/>
                  </a:cubicBezTo>
                  <a:lnTo>
                    <a:pt x="152" y="0"/>
                  </a:lnTo>
                  <a:cubicBezTo>
                    <a:pt x="68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29"/>
                    <a:pt x="152" y="429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1" name="Line 237">
              <a:extLst>
                <a:ext uri="{FF2B5EF4-FFF2-40B4-BE49-F238E27FC236}">
                  <a16:creationId xmlns:a16="http://schemas.microsoft.com/office/drawing/2014/main" id="{84B7CEF4-6381-45F5-8B00-078C0D6610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63" y="15930"/>
              <a:ext cx="1" cy="66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2" name="Line 238">
              <a:extLst>
                <a:ext uri="{FF2B5EF4-FFF2-40B4-BE49-F238E27FC236}">
                  <a16:creationId xmlns:a16="http://schemas.microsoft.com/office/drawing/2014/main" id="{7F64FCFC-2B77-4E2C-A552-7C9C3E8E8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9" y="15741"/>
              <a:ext cx="181" cy="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3" name="Line 239">
              <a:extLst>
                <a:ext uri="{FF2B5EF4-FFF2-40B4-BE49-F238E27FC236}">
                  <a16:creationId xmlns:a16="http://schemas.microsoft.com/office/drawing/2014/main" id="{084C016B-F19C-490B-9D9A-F52216D7E6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794" y="15929"/>
              <a:ext cx="1" cy="67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4" name="Freeform 240">
              <a:extLst>
                <a:ext uri="{FF2B5EF4-FFF2-40B4-BE49-F238E27FC236}">
                  <a16:creationId xmlns:a16="http://schemas.microsoft.com/office/drawing/2014/main" id="{68894261-18E1-4FA4-9598-29F10039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7" y="15970"/>
              <a:ext cx="238" cy="299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2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8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7" y="429"/>
                    <a:pt x="151" y="429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5" name="Freeform 241">
              <a:extLst>
                <a:ext uri="{FF2B5EF4-FFF2-40B4-BE49-F238E27FC236}">
                  <a16:creationId xmlns:a16="http://schemas.microsoft.com/office/drawing/2014/main" id="{DD2403D7-145B-4110-AEAC-8CA061C5E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7" y="15970"/>
              <a:ext cx="238" cy="299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2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8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7" y="429"/>
                    <a:pt x="151" y="429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6" name="Line 242">
              <a:extLst>
                <a:ext uri="{FF2B5EF4-FFF2-40B4-BE49-F238E27FC236}">
                  <a16:creationId xmlns:a16="http://schemas.microsoft.com/office/drawing/2014/main" id="{498E7BA8-A6DB-4FF1-8F72-4C5E0B884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5" y="16073"/>
              <a:ext cx="181" cy="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7" name="Freeform 243">
              <a:extLst>
                <a:ext uri="{FF2B5EF4-FFF2-40B4-BE49-F238E27FC236}">
                  <a16:creationId xmlns:a16="http://schemas.microsoft.com/office/drawing/2014/main" id="{4EA0584D-1742-4129-9261-23E9DFDD7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1" y="15970"/>
              <a:ext cx="239" cy="299"/>
            </a:xfrm>
            <a:custGeom>
              <a:avLst/>
              <a:gdLst>
                <a:gd name="T0" fmla="*/ 152 w 341"/>
                <a:gd name="T1" fmla="*/ 429 h 429"/>
                <a:gd name="T2" fmla="*/ 189 w 341"/>
                <a:gd name="T3" fmla="*/ 429 h 429"/>
                <a:gd name="T4" fmla="*/ 341 w 341"/>
                <a:gd name="T5" fmla="*/ 278 h 429"/>
                <a:gd name="T6" fmla="*/ 341 w 341"/>
                <a:gd name="T7" fmla="*/ 151 h 429"/>
                <a:gd name="T8" fmla="*/ 189 w 341"/>
                <a:gd name="T9" fmla="*/ 0 h 429"/>
                <a:gd name="T10" fmla="*/ 152 w 341"/>
                <a:gd name="T11" fmla="*/ 0 h 429"/>
                <a:gd name="T12" fmla="*/ 0 w 341"/>
                <a:gd name="T13" fmla="*/ 151 h 429"/>
                <a:gd name="T14" fmla="*/ 0 w 341"/>
                <a:gd name="T15" fmla="*/ 278 h 429"/>
                <a:gd name="T16" fmla="*/ 152 w 341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429">
                  <a:moveTo>
                    <a:pt x="152" y="429"/>
                  </a:moveTo>
                  <a:lnTo>
                    <a:pt x="189" y="429"/>
                  </a:lnTo>
                  <a:cubicBezTo>
                    <a:pt x="273" y="429"/>
                    <a:pt x="341" y="362"/>
                    <a:pt x="341" y="278"/>
                  </a:cubicBezTo>
                  <a:lnTo>
                    <a:pt x="341" y="151"/>
                  </a:lnTo>
                  <a:cubicBezTo>
                    <a:pt x="341" y="68"/>
                    <a:pt x="273" y="0"/>
                    <a:pt x="189" y="0"/>
                  </a:cubicBezTo>
                  <a:lnTo>
                    <a:pt x="152" y="0"/>
                  </a:lnTo>
                  <a:cubicBezTo>
                    <a:pt x="68" y="0"/>
                    <a:pt x="0" y="68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29"/>
                    <a:pt x="152" y="429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8" name="Freeform 244">
              <a:extLst>
                <a:ext uri="{FF2B5EF4-FFF2-40B4-BE49-F238E27FC236}">
                  <a16:creationId xmlns:a16="http://schemas.microsoft.com/office/drawing/2014/main" id="{DB220699-80BB-413E-B60A-F69DF02E1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1" y="15970"/>
              <a:ext cx="239" cy="299"/>
            </a:xfrm>
            <a:custGeom>
              <a:avLst/>
              <a:gdLst>
                <a:gd name="T0" fmla="*/ 152 w 341"/>
                <a:gd name="T1" fmla="*/ 429 h 429"/>
                <a:gd name="T2" fmla="*/ 189 w 341"/>
                <a:gd name="T3" fmla="*/ 429 h 429"/>
                <a:gd name="T4" fmla="*/ 341 w 341"/>
                <a:gd name="T5" fmla="*/ 278 h 429"/>
                <a:gd name="T6" fmla="*/ 341 w 341"/>
                <a:gd name="T7" fmla="*/ 151 h 429"/>
                <a:gd name="T8" fmla="*/ 189 w 341"/>
                <a:gd name="T9" fmla="*/ 0 h 429"/>
                <a:gd name="T10" fmla="*/ 152 w 341"/>
                <a:gd name="T11" fmla="*/ 0 h 429"/>
                <a:gd name="T12" fmla="*/ 0 w 341"/>
                <a:gd name="T13" fmla="*/ 151 h 429"/>
                <a:gd name="T14" fmla="*/ 0 w 341"/>
                <a:gd name="T15" fmla="*/ 278 h 429"/>
                <a:gd name="T16" fmla="*/ 152 w 341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429">
                  <a:moveTo>
                    <a:pt x="152" y="429"/>
                  </a:moveTo>
                  <a:lnTo>
                    <a:pt x="189" y="429"/>
                  </a:lnTo>
                  <a:cubicBezTo>
                    <a:pt x="273" y="429"/>
                    <a:pt x="341" y="362"/>
                    <a:pt x="341" y="278"/>
                  </a:cubicBezTo>
                  <a:lnTo>
                    <a:pt x="341" y="151"/>
                  </a:lnTo>
                  <a:cubicBezTo>
                    <a:pt x="341" y="68"/>
                    <a:pt x="273" y="0"/>
                    <a:pt x="189" y="0"/>
                  </a:cubicBezTo>
                  <a:lnTo>
                    <a:pt x="152" y="0"/>
                  </a:lnTo>
                  <a:cubicBezTo>
                    <a:pt x="68" y="0"/>
                    <a:pt x="0" y="68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29"/>
                    <a:pt x="152" y="429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" name="Line 245">
              <a:extLst>
                <a:ext uri="{FF2B5EF4-FFF2-40B4-BE49-F238E27FC236}">
                  <a16:creationId xmlns:a16="http://schemas.microsoft.com/office/drawing/2014/main" id="{648C568B-5161-435C-8AC6-667FFB421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9" y="16066"/>
              <a:ext cx="181" cy="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" name="Freeform 246">
              <a:extLst>
                <a:ext uri="{FF2B5EF4-FFF2-40B4-BE49-F238E27FC236}">
                  <a16:creationId xmlns:a16="http://schemas.microsoft.com/office/drawing/2014/main" id="{F5C11D31-904C-41FE-AAD1-E2B4C3564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2" y="15645"/>
              <a:ext cx="237" cy="299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3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7"/>
                    <a:pt x="273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29"/>
                    <a:pt x="151" y="429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" name="Freeform 247">
              <a:extLst>
                <a:ext uri="{FF2B5EF4-FFF2-40B4-BE49-F238E27FC236}">
                  <a16:creationId xmlns:a16="http://schemas.microsoft.com/office/drawing/2014/main" id="{8E1AD797-0EB1-49F6-AF3D-DC9BA8919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2" y="15645"/>
              <a:ext cx="237" cy="299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3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7"/>
                    <a:pt x="273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29"/>
                    <a:pt x="151" y="429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2" name="Line 248">
              <a:extLst>
                <a:ext uri="{FF2B5EF4-FFF2-40B4-BE49-F238E27FC236}">
                  <a16:creationId xmlns:a16="http://schemas.microsoft.com/office/drawing/2014/main" id="{17DF9C90-90DD-460C-8405-BF15CCDA0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9" y="15747"/>
              <a:ext cx="182" cy="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3" name="Freeform 249">
              <a:extLst>
                <a:ext uri="{FF2B5EF4-FFF2-40B4-BE49-F238E27FC236}">
                  <a16:creationId xmlns:a16="http://schemas.microsoft.com/office/drawing/2014/main" id="{CD54497E-4060-404B-B03C-8459F8047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7" y="15645"/>
              <a:ext cx="238" cy="299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2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7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29"/>
                    <a:pt x="151" y="429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4" name="Freeform 250">
              <a:extLst>
                <a:ext uri="{FF2B5EF4-FFF2-40B4-BE49-F238E27FC236}">
                  <a16:creationId xmlns:a16="http://schemas.microsoft.com/office/drawing/2014/main" id="{221323BB-7E4E-43ED-AA01-458990F5C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7" y="15645"/>
              <a:ext cx="238" cy="299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2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7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29"/>
                    <a:pt x="151" y="429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5" name="Line 251">
              <a:extLst>
                <a:ext uri="{FF2B5EF4-FFF2-40B4-BE49-F238E27FC236}">
                  <a16:creationId xmlns:a16="http://schemas.microsoft.com/office/drawing/2014/main" id="{E0577681-0265-44EC-BB77-6DA2D170C4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218" y="15930"/>
              <a:ext cx="1" cy="66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6" name="Line 252">
              <a:extLst>
                <a:ext uri="{FF2B5EF4-FFF2-40B4-BE49-F238E27FC236}">
                  <a16:creationId xmlns:a16="http://schemas.microsoft.com/office/drawing/2014/main" id="{F090B4E3-9A5B-4113-8B3A-FFCDA3A780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649" y="15929"/>
              <a:ext cx="1" cy="67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7" name="Freeform 253">
              <a:extLst>
                <a:ext uri="{FF2B5EF4-FFF2-40B4-BE49-F238E27FC236}">
                  <a16:creationId xmlns:a16="http://schemas.microsoft.com/office/drawing/2014/main" id="{28A31A62-2CBE-46BE-9CF5-C3881321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2" y="15970"/>
              <a:ext cx="237" cy="299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3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8"/>
                    <a:pt x="273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8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29"/>
                    <a:pt x="151" y="429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8" name="Freeform 254">
              <a:extLst>
                <a:ext uri="{FF2B5EF4-FFF2-40B4-BE49-F238E27FC236}">
                  <a16:creationId xmlns:a16="http://schemas.microsoft.com/office/drawing/2014/main" id="{D82C31CD-BB95-41E3-B700-5C69B76C5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2" y="15970"/>
              <a:ext cx="237" cy="299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3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8"/>
                    <a:pt x="273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8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29"/>
                    <a:pt x="151" y="429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9" name="Line 255">
              <a:extLst>
                <a:ext uri="{FF2B5EF4-FFF2-40B4-BE49-F238E27FC236}">
                  <a16:creationId xmlns:a16="http://schemas.microsoft.com/office/drawing/2014/main" id="{2196A569-7461-4354-9003-571EE8662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9" y="16073"/>
              <a:ext cx="182" cy="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0" name="Freeform 256">
              <a:extLst>
                <a:ext uri="{FF2B5EF4-FFF2-40B4-BE49-F238E27FC236}">
                  <a16:creationId xmlns:a16="http://schemas.microsoft.com/office/drawing/2014/main" id="{F52D73D6-114A-4E19-83F1-6495FBDEB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7" y="15970"/>
              <a:ext cx="238" cy="299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2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8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8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29"/>
                    <a:pt x="151" y="429"/>
                  </a:cubicBez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1" name="Freeform 257">
              <a:extLst>
                <a:ext uri="{FF2B5EF4-FFF2-40B4-BE49-F238E27FC236}">
                  <a16:creationId xmlns:a16="http://schemas.microsoft.com/office/drawing/2014/main" id="{C94874E3-A2F5-4B01-B325-24C336B8F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7" y="15970"/>
              <a:ext cx="238" cy="299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2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8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8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29"/>
                    <a:pt x="151" y="429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2" name="Line 258">
              <a:extLst>
                <a:ext uri="{FF2B5EF4-FFF2-40B4-BE49-F238E27FC236}">
                  <a16:creationId xmlns:a16="http://schemas.microsoft.com/office/drawing/2014/main" id="{42A65450-2DD1-4B97-A6F8-7E9D625BC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524" y="16251"/>
              <a:ext cx="1" cy="67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3" name="Line 259">
              <a:extLst>
                <a:ext uri="{FF2B5EF4-FFF2-40B4-BE49-F238E27FC236}">
                  <a16:creationId xmlns:a16="http://schemas.microsoft.com/office/drawing/2014/main" id="{A5032D21-96CB-4EBC-A387-230C693BE7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955" y="16251"/>
              <a:ext cx="1" cy="67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4" name="Line 260">
              <a:extLst>
                <a:ext uri="{FF2B5EF4-FFF2-40B4-BE49-F238E27FC236}">
                  <a16:creationId xmlns:a16="http://schemas.microsoft.com/office/drawing/2014/main" id="{24CA0607-9131-4B14-B373-0924E7A444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68" y="16251"/>
              <a:ext cx="0" cy="67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5" name="Line 261">
              <a:extLst>
                <a:ext uri="{FF2B5EF4-FFF2-40B4-BE49-F238E27FC236}">
                  <a16:creationId xmlns:a16="http://schemas.microsoft.com/office/drawing/2014/main" id="{152B16E2-6FCD-4DBE-BED5-A1D639AB32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99" y="16251"/>
              <a:ext cx="0" cy="67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6" name="Line 262">
              <a:extLst>
                <a:ext uri="{FF2B5EF4-FFF2-40B4-BE49-F238E27FC236}">
                  <a16:creationId xmlns:a16="http://schemas.microsoft.com/office/drawing/2014/main" id="{01040024-F70E-420C-9BC0-CD4EC0470F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23" y="16251"/>
              <a:ext cx="0" cy="67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7" name="Line 263">
              <a:extLst>
                <a:ext uri="{FF2B5EF4-FFF2-40B4-BE49-F238E27FC236}">
                  <a16:creationId xmlns:a16="http://schemas.microsoft.com/office/drawing/2014/main" id="{D886804F-66ED-44DD-ACFD-E14D348A01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654" y="16251"/>
              <a:ext cx="1" cy="67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8" name="Freeform 264">
              <a:extLst>
                <a:ext uri="{FF2B5EF4-FFF2-40B4-BE49-F238E27FC236}">
                  <a16:creationId xmlns:a16="http://schemas.microsoft.com/office/drawing/2014/main" id="{2D130641-F05B-4ADF-9537-1B96ED39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7" y="16299"/>
              <a:ext cx="238" cy="300"/>
            </a:xfrm>
            <a:custGeom>
              <a:avLst/>
              <a:gdLst>
                <a:gd name="T0" fmla="*/ 151 w 340"/>
                <a:gd name="T1" fmla="*/ 430 h 430"/>
                <a:gd name="T2" fmla="*/ 189 w 340"/>
                <a:gd name="T3" fmla="*/ 430 h 430"/>
                <a:gd name="T4" fmla="*/ 340 w 340"/>
                <a:gd name="T5" fmla="*/ 279 h 430"/>
                <a:gd name="T6" fmla="*/ 340 w 340"/>
                <a:gd name="T7" fmla="*/ 152 h 430"/>
                <a:gd name="T8" fmla="*/ 189 w 340"/>
                <a:gd name="T9" fmla="*/ 0 h 430"/>
                <a:gd name="T10" fmla="*/ 151 w 340"/>
                <a:gd name="T11" fmla="*/ 0 h 430"/>
                <a:gd name="T12" fmla="*/ 0 w 340"/>
                <a:gd name="T13" fmla="*/ 152 h 430"/>
                <a:gd name="T14" fmla="*/ 0 w 340"/>
                <a:gd name="T15" fmla="*/ 279 h 430"/>
                <a:gd name="T16" fmla="*/ 151 w 340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30">
                  <a:moveTo>
                    <a:pt x="151" y="430"/>
                  </a:moveTo>
                  <a:lnTo>
                    <a:pt x="189" y="430"/>
                  </a:lnTo>
                  <a:cubicBezTo>
                    <a:pt x="273" y="430"/>
                    <a:pt x="340" y="362"/>
                    <a:pt x="340" y="279"/>
                  </a:cubicBezTo>
                  <a:lnTo>
                    <a:pt x="340" y="152"/>
                  </a:lnTo>
                  <a:cubicBezTo>
                    <a:pt x="340" y="68"/>
                    <a:pt x="273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8"/>
                    <a:pt x="0" y="152"/>
                  </a:cubicBezTo>
                  <a:lnTo>
                    <a:pt x="0" y="279"/>
                  </a:lnTo>
                  <a:cubicBezTo>
                    <a:pt x="0" y="362"/>
                    <a:pt x="68" y="430"/>
                    <a:pt x="151" y="430"/>
                  </a:cubicBezTo>
                  <a:close/>
                </a:path>
              </a:pathLst>
            </a:custGeom>
            <a:solidFill>
              <a:srgbClr val="FFC6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9" name="Freeform 265">
              <a:extLst>
                <a:ext uri="{FF2B5EF4-FFF2-40B4-BE49-F238E27FC236}">
                  <a16:creationId xmlns:a16="http://schemas.microsoft.com/office/drawing/2014/main" id="{853A4F92-8030-48CA-97B4-39D0F8E70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7" y="16299"/>
              <a:ext cx="238" cy="300"/>
            </a:xfrm>
            <a:custGeom>
              <a:avLst/>
              <a:gdLst>
                <a:gd name="T0" fmla="*/ 151 w 340"/>
                <a:gd name="T1" fmla="*/ 430 h 430"/>
                <a:gd name="T2" fmla="*/ 189 w 340"/>
                <a:gd name="T3" fmla="*/ 430 h 430"/>
                <a:gd name="T4" fmla="*/ 340 w 340"/>
                <a:gd name="T5" fmla="*/ 279 h 430"/>
                <a:gd name="T6" fmla="*/ 340 w 340"/>
                <a:gd name="T7" fmla="*/ 152 h 430"/>
                <a:gd name="T8" fmla="*/ 189 w 340"/>
                <a:gd name="T9" fmla="*/ 0 h 430"/>
                <a:gd name="T10" fmla="*/ 151 w 340"/>
                <a:gd name="T11" fmla="*/ 0 h 430"/>
                <a:gd name="T12" fmla="*/ 0 w 340"/>
                <a:gd name="T13" fmla="*/ 152 h 430"/>
                <a:gd name="T14" fmla="*/ 0 w 340"/>
                <a:gd name="T15" fmla="*/ 279 h 430"/>
                <a:gd name="T16" fmla="*/ 151 w 340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30">
                  <a:moveTo>
                    <a:pt x="151" y="430"/>
                  </a:moveTo>
                  <a:lnTo>
                    <a:pt x="189" y="430"/>
                  </a:lnTo>
                  <a:cubicBezTo>
                    <a:pt x="273" y="430"/>
                    <a:pt x="340" y="362"/>
                    <a:pt x="340" y="279"/>
                  </a:cubicBezTo>
                  <a:lnTo>
                    <a:pt x="340" y="152"/>
                  </a:lnTo>
                  <a:cubicBezTo>
                    <a:pt x="340" y="68"/>
                    <a:pt x="273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8"/>
                    <a:pt x="0" y="152"/>
                  </a:cubicBezTo>
                  <a:lnTo>
                    <a:pt x="0" y="279"/>
                  </a:lnTo>
                  <a:cubicBezTo>
                    <a:pt x="0" y="362"/>
                    <a:pt x="68" y="430"/>
                    <a:pt x="151" y="430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" name="Line 266">
              <a:extLst>
                <a:ext uri="{FF2B5EF4-FFF2-40B4-BE49-F238E27FC236}">
                  <a16:creationId xmlns:a16="http://schemas.microsoft.com/office/drawing/2014/main" id="{FF0497D7-166B-43B3-9A80-4388F38AC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75" y="16402"/>
              <a:ext cx="181" cy="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1" name="Freeform 267">
              <a:extLst>
                <a:ext uri="{FF2B5EF4-FFF2-40B4-BE49-F238E27FC236}">
                  <a16:creationId xmlns:a16="http://schemas.microsoft.com/office/drawing/2014/main" id="{87478885-12C5-4C76-BF29-749731095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3" y="16299"/>
              <a:ext cx="238" cy="300"/>
            </a:xfrm>
            <a:custGeom>
              <a:avLst/>
              <a:gdLst>
                <a:gd name="T0" fmla="*/ 151 w 340"/>
                <a:gd name="T1" fmla="*/ 430 h 430"/>
                <a:gd name="T2" fmla="*/ 189 w 340"/>
                <a:gd name="T3" fmla="*/ 430 h 430"/>
                <a:gd name="T4" fmla="*/ 340 w 340"/>
                <a:gd name="T5" fmla="*/ 279 h 430"/>
                <a:gd name="T6" fmla="*/ 340 w 340"/>
                <a:gd name="T7" fmla="*/ 152 h 430"/>
                <a:gd name="T8" fmla="*/ 189 w 340"/>
                <a:gd name="T9" fmla="*/ 0 h 430"/>
                <a:gd name="T10" fmla="*/ 151 w 340"/>
                <a:gd name="T11" fmla="*/ 0 h 430"/>
                <a:gd name="T12" fmla="*/ 0 w 340"/>
                <a:gd name="T13" fmla="*/ 152 h 430"/>
                <a:gd name="T14" fmla="*/ 0 w 340"/>
                <a:gd name="T15" fmla="*/ 279 h 430"/>
                <a:gd name="T16" fmla="*/ 151 w 340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30">
                  <a:moveTo>
                    <a:pt x="151" y="430"/>
                  </a:moveTo>
                  <a:lnTo>
                    <a:pt x="189" y="430"/>
                  </a:lnTo>
                  <a:cubicBezTo>
                    <a:pt x="272" y="430"/>
                    <a:pt x="340" y="362"/>
                    <a:pt x="340" y="279"/>
                  </a:cubicBezTo>
                  <a:lnTo>
                    <a:pt x="340" y="152"/>
                  </a:lnTo>
                  <a:cubicBezTo>
                    <a:pt x="340" y="68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8"/>
                    <a:pt x="0" y="152"/>
                  </a:cubicBezTo>
                  <a:lnTo>
                    <a:pt x="0" y="279"/>
                  </a:lnTo>
                  <a:cubicBezTo>
                    <a:pt x="0" y="362"/>
                    <a:pt x="68" y="430"/>
                    <a:pt x="151" y="430"/>
                  </a:cubicBezTo>
                  <a:close/>
                </a:path>
              </a:pathLst>
            </a:custGeom>
            <a:solidFill>
              <a:srgbClr val="FFC6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2" name="Freeform 268">
              <a:extLst>
                <a:ext uri="{FF2B5EF4-FFF2-40B4-BE49-F238E27FC236}">
                  <a16:creationId xmlns:a16="http://schemas.microsoft.com/office/drawing/2014/main" id="{D0570C23-D035-4D0D-8F6B-82DD9531D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3" y="16299"/>
              <a:ext cx="238" cy="300"/>
            </a:xfrm>
            <a:custGeom>
              <a:avLst/>
              <a:gdLst>
                <a:gd name="T0" fmla="*/ 151 w 340"/>
                <a:gd name="T1" fmla="*/ 430 h 430"/>
                <a:gd name="T2" fmla="*/ 189 w 340"/>
                <a:gd name="T3" fmla="*/ 430 h 430"/>
                <a:gd name="T4" fmla="*/ 340 w 340"/>
                <a:gd name="T5" fmla="*/ 279 h 430"/>
                <a:gd name="T6" fmla="*/ 340 w 340"/>
                <a:gd name="T7" fmla="*/ 152 h 430"/>
                <a:gd name="T8" fmla="*/ 189 w 340"/>
                <a:gd name="T9" fmla="*/ 0 h 430"/>
                <a:gd name="T10" fmla="*/ 151 w 340"/>
                <a:gd name="T11" fmla="*/ 0 h 430"/>
                <a:gd name="T12" fmla="*/ 0 w 340"/>
                <a:gd name="T13" fmla="*/ 152 h 430"/>
                <a:gd name="T14" fmla="*/ 0 w 340"/>
                <a:gd name="T15" fmla="*/ 279 h 430"/>
                <a:gd name="T16" fmla="*/ 151 w 340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30">
                  <a:moveTo>
                    <a:pt x="151" y="430"/>
                  </a:moveTo>
                  <a:lnTo>
                    <a:pt x="189" y="430"/>
                  </a:lnTo>
                  <a:cubicBezTo>
                    <a:pt x="272" y="430"/>
                    <a:pt x="340" y="362"/>
                    <a:pt x="340" y="279"/>
                  </a:cubicBezTo>
                  <a:lnTo>
                    <a:pt x="340" y="152"/>
                  </a:lnTo>
                  <a:cubicBezTo>
                    <a:pt x="340" y="68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8"/>
                    <a:pt x="0" y="152"/>
                  </a:cubicBezTo>
                  <a:lnTo>
                    <a:pt x="0" y="279"/>
                  </a:lnTo>
                  <a:cubicBezTo>
                    <a:pt x="0" y="362"/>
                    <a:pt x="68" y="430"/>
                    <a:pt x="151" y="430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3" name="Line 269">
              <a:extLst>
                <a:ext uri="{FF2B5EF4-FFF2-40B4-BE49-F238E27FC236}">
                  <a16:creationId xmlns:a16="http://schemas.microsoft.com/office/drawing/2014/main" id="{04083FEF-B47C-4B7D-A966-7E1F62574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524" y="16584"/>
              <a:ext cx="1" cy="67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4" name="Line 270">
              <a:extLst>
                <a:ext uri="{FF2B5EF4-FFF2-40B4-BE49-F238E27FC236}">
                  <a16:creationId xmlns:a16="http://schemas.microsoft.com/office/drawing/2014/main" id="{C8DED141-4F6B-42EA-876F-88FBFF15D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1" y="16396"/>
              <a:ext cx="180" cy="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5" name="Line 271">
              <a:extLst>
                <a:ext uri="{FF2B5EF4-FFF2-40B4-BE49-F238E27FC236}">
                  <a16:creationId xmlns:a16="http://schemas.microsoft.com/office/drawing/2014/main" id="{1B0A3DA4-2A7A-4648-AF10-AC6EF222C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955" y="16584"/>
              <a:ext cx="1" cy="67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6" name="Freeform 272">
              <a:extLst>
                <a:ext uri="{FF2B5EF4-FFF2-40B4-BE49-F238E27FC236}">
                  <a16:creationId xmlns:a16="http://schemas.microsoft.com/office/drawing/2014/main" id="{A5A06A0A-A0E3-4465-89EE-A41C40F49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7" y="16625"/>
              <a:ext cx="238" cy="299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3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7"/>
                    <a:pt x="273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29"/>
                    <a:pt x="151" y="429"/>
                  </a:cubicBezTo>
                  <a:close/>
                </a:path>
              </a:pathLst>
            </a:custGeom>
            <a:solidFill>
              <a:srgbClr val="FFC6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7" name="Freeform 273">
              <a:extLst>
                <a:ext uri="{FF2B5EF4-FFF2-40B4-BE49-F238E27FC236}">
                  <a16:creationId xmlns:a16="http://schemas.microsoft.com/office/drawing/2014/main" id="{DD74E6AC-8C62-4A2D-A68A-92250C72E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7" y="16625"/>
              <a:ext cx="238" cy="299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3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7"/>
                    <a:pt x="273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29"/>
                    <a:pt x="151" y="429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8" name="Freeform 274">
              <a:extLst>
                <a:ext uri="{FF2B5EF4-FFF2-40B4-BE49-F238E27FC236}">
                  <a16:creationId xmlns:a16="http://schemas.microsoft.com/office/drawing/2014/main" id="{DF7BC58E-8A77-4116-AE24-E9315A7AF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3" y="16625"/>
              <a:ext cx="238" cy="299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2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7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29"/>
                    <a:pt x="151" y="429"/>
                  </a:cubicBezTo>
                  <a:close/>
                </a:path>
              </a:pathLst>
            </a:custGeom>
            <a:solidFill>
              <a:srgbClr val="FFC6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9" name="Freeform 275">
              <a:extLst>
                <a:ext uri="{FF2B5EF4-FFF2-40B4-BE49-F238E27FC236}">
                  <a16:creationId xmlns:a16="http://schemas.microsoft.com/office/drawing/2014/main" id="{DB21CF12-629B-4917-A1D3-AA787CFA4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3" y="16625"/>
              <a:ext cx="238" cy="299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2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7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29"/>
                    <a:pt x="151" y="429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" name="Freeform 276">
              <a:extLst>
                <a:ext uri="{FF2B5EF4-FFF2-40B4-BE49-F238E27FC236}">
                  <a16:creationId xmlns:a16="http://schemas.microsoft.com/office/drawing/2014/main" id="{85B10232-98C5-49F9-B1C5-30676E387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81" y="16299"/>
              <a:ext cx="238" cy="300"/>
            </a:xfrm>
            <a:custGeom>
              <a:avLst/>
              <a:gdLst>
                <a:gd name="T0" fmla="*/ 151 w 340"/>
                <a:gd name="T1" fmla="*/ 430 h 430"/>
                <a:gd name="T2" fmla="*/ 189 w 340"/>
                <a:gd name="T3" fmla="*/ 430 h 430"/>
                <a:gd name="T4" fmla="*/ 340 w 340"/>
                <a:gd name="T5" fmla="*/ 279 h 430"/>
                <a:gd name="T6" fmla="*/ 340 w 340"/>
                <a:gd name="T7" fmla="*/ 152 h 430"/>
                <a:gd name="T8" fmla="*/ 189 w 340"/>
                <a:gd name="T9" fmla="*/ 0 h 430"/>
                <a:gd name="T10" fmla="*/ 151 w 340"/>
                <a:gd name="T11" fmla="*/ 0 h 430"/>
                <a:gd name="T12" fmla="*/ 0 w 340"/>
                <a:gd name="T13" fmla="*/ 152 h 430"/>
                <a:gd name="T14" fmla="*/ 0 w 340"/>
                <a:gd name="T15" fmla="*/ 279 h 430"/>
                <a:gd name="T16" fmla="*/ 151 w 340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30">
                  <a:moveTo>
                    <a:pt x="151" y="430"/>
                  </a:moveTo>
                  <a:lnTo>
                    <a:pt x="189" y="430"/>
                  </a:lnTo>
                  <a:cubicBezTo>
                    <a:pt x="273" y="430"/>
                    <a:pt x="340" y="362"/>
                    <a:pt x="340" y="279"/>
                  </a:cubicBezTo>
                  <a:lnTo>
                    <a:pt x="340" y="152"/>
                  </a:lnTo>
                  <a:cubicBezTo>
                    <a:pt x="340" y="68"/>
                    <a:pt x="273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8"/>
                    <a:pt x="0" y="152"/>
                  </a:cubicBezTo>
                  <a:lnTo>
                    <a:pt x="0" y="279"/>
                  </a:lnTo>
                  <a:cubicBezTo>
                    <a:pt x="0" y="362"/>
                    <a:pt x="68" y="430"/>
                    <a:pt x="151" y="430"/>
                  </a:cubicBezTo>
                  <a:close/>
                </a:path>
              </a:pathLst>
            </a:custGeom>
            <a:solidFill>
              <a:srgbClr val="FFC6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1" name="Freeform 277">
              <a:extLst>
                <a:ext uri="{FF2B5EF4-FFF2-40B4-BE49-F238E27FC236}">
                  <a16:creationId xmlns:a16="http://schemas.microsoft.com/office/drawing/2014/main" id="{4F0F9477-DEDC-410F-A8E5-127880716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81" y="16299"/>
              <a:ext cx="238" cy="300"/>
            </a:xfrm>
            <a:custGeom>
              <a:avLst/>
              <a:gdLst>
                <a:gd name="T0" fmla="*/ 151 w 340"/>
                <a:gd name="T1" fmla="*/ 430 h 430"/>
                <a:gd name="T2" fmla="*/ 189 w 340"/>
                <a:gd name="T3" fmla="*/ 430 h 430"/>
                <a:gd name="T4" fmla="*/ 340 w 340"/>
                <a:gd name="T5" fmla="*/ 279 h 430"/>
                <a:gd name="T6" fmla="*/ 340 w 340"/>
                <a:gd name="T7" fmla="*/ 152 h 430"/>
                <a:gd name="T8" fmla="*/ 189 w 340"/>
                <a:gd name="T9" fmla="*/ 0 h 430"/>
                <a:gd name="T10" fmla="*/ 151 w 340"/>
                <a:gd name="T11" fmla="*/ 0 h 430"/>
                <a:gd name="T12" fmla="*/ 0 w 340"/>
                <a:gd name="T13" fmla="*/ 152 h 430"/>
                <a:gd name="T14" fmla="*/ 0 w 340"/>
                <a:gd name="T15" fmla="*/ 279 h 430"/>
                <a:gd name="T16" fmla="*/ 151 w 340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30">
                  <a:moveTo>
                    <a:pt x="151" y="430"/>
                  </a:moveTo>
                  <a:lnTo>
                    <a:pt x="189" y="430"/>
                  </a:lnTo>
                  <a:cubicBezTo>
                    <a:pt x="273" y="430"/>
                    <a:pt x="340" y="362"/>
                    <a:pt x="340" y="279"/>
                  </a:cubicBezTo>
                  <a:lnTo>
                    <a:pt x="340" y="152"/>
                  </a:lnTo>
                  <a:cubicBezTo>
                    <a:pt x="340" y="68"/>
                    <a:pt x="273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8"/>
                    <a:pt x="0" y="152"/>
                  </a:cubicBezTo>
                  <a:lnTo>
                    <a:pt x="0" y="279"/>
                  </a:lnTo>
                  <a:cubicBezTo>
                    <a:pt x="0" y="362"/>
                    <a:pt x="68" y="430"/>
                    <a:pt x="151" y="430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2" name="Line 278">
              <a:extLst>
                <a:ext uri="{FF2B5EF4-FFF2-40B4-BE49-F238E27FC236}">
                  <a16:creationId xmlns:a16="http://schemas.microsoft.com/office/drawing/2014/main" id="{A4015A7E-53BF-4316-B0D1-AF7AF062F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9" y="16402"/>
              <a:ext cx="181" cy="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3" name="Freeform 279">
              <a:extLst>
                <a:ext uri="{FF2B5EF4-FFF2-40B4-BE49-F238E27FC236}">
                  <a16:creationId xmlns:a16="http://schemas.microsoft.com/office/drawing/2014/main" id="{B1349F90-E561-4123-9EC6-CA783D4E3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6" y="16299"/>
              <a:ext cx="238" cy="300"/>
            </a:xfrm>
            <a:custGeom>
              <a:avLst/>
              <a:gdLst>
                <a:gd name="T0" fmla="*/ 151 w 340"/>
                <a:gd name="T1" fmla="*/ 430 h 430"/>
                <a:gd name="T2" fmla="*/ 189 w 340"/>
                <a:gd name="T3" fmla="*/ 430 h 430"/>
                <a:gd name="T4" fmla="*/ 340 w 340"/>
                <a:gd name="T5" fmla="*/ 279 h 430"/>
                <a:gd name="T6" fmla="*/ 340 w 340"/>
                <a:gd name="T7" fmla="*/ 152 h 430"/>
                <a:gd name="T8" fmla="*/ 189 w 340"/>
                <a:gd name="T9" fmla="*/ 0 h 430"/>
                <a:gd name="T10" fmla="*/ 151 w 340"/>
                <a:gd name="T11" fmla="*/ 0 h 430"/>
                <a:gd name="T12" fmla="*/ 0 w 340"/>
                <a:gd name="T13" fmla="*/ 152 h 430"/>
                <a:gd name="T14" fmla="*/ 0 w 340"/>
                <a:gd name="T15" fmla="*/ 279 h 430"/>
                <a:gd name="T16" fmla="*/ 151 w 340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30">
                  <a:moveTo>
                    <a:pt x="151" y="430"/>
                  </a:moveTo>
                  <a:lnTo>
                    <a:pt x="189" y="430"/>
                  </a:lnTo>
                  <a:cubicBezTo>
                    <a:pt x="272" y="430"/>
                    <a:pt x="340" y="362"/>
                    <a:pt x="340" y="279"/>
                  </a:cubicBezTo>
                  <a:lnTo>
                    <a:pt x="340" y="152"/>
                  </a:lnTo>
                  <a:cubicBezTo>
                    <a:pt x="340" y="68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8"/>
                    <a:pt x="0" y="152"/>
                  </a:cubicBezTo>
                  <a:lnTo>
                    <a:pt x="0" y="279"/>
                  </a:lnTo>
                  <a:cubicBezTo>
                    <a:pt x="0" y="362"/>
                    <a:pt x="68" y="430"/>
                    <a:pt x="151" y="430"/>
                  </a:cubicBezTo>
                  <a:close/>
                </a:path>
              </a:pathLst>
            </a:custGeom>
            <a:solidFill>
              <a:srgbClr val="FFC6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4" name="Freeform 280">
              <a:extLst>
                <a:ext uri="{FF2B5EF4-FFF2-40B4-BE49-F238E27FC236}">
                  <a16:creationId xmlns:a16="http://schemas.microsoft.com/office/drawing/2014/main" id="{D2776A02-0278-40AB-8A6B-B0FAD2B9E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6" y="16299"/>
              <a:ext cx="238" cy="300"/>
            </a:xfrm>
            <a:custGeom>
              <a:avLst/>
              <a:gdLst>
                <a:gd name="T0" fmla="*/ 151 w 340"/>
                <a:gd name="T1" fmla="*/ 430 h 430"/>
                <a:gd name="T2" fmla="*/ 189 w 340"/>
                <a:gd name="T3" fmla="*/ 430 h 430"/>
                <a:gd name="T4" fmla="*/ 340 w 340"/>
                <a:gd name="T5" fmla="*/ 279 h 430"/>
                <a:gd name="T6" fmla="*/ 340 w 340"/>
                <a:gd name="T7" fmla="*/ 152 h 430"/>
                <a:gd name="T8" fmla="*/ 189 w 340"/>
                <a:gd name="T9" fmla="*/ 0 h 430"/>
                <a:gd name="T10" fmla="*/ 151 w 340"/>
                <a:gd name="T11" fmla="*/ 0 h 430"/>
                <a:gd name="T12" fmla="*/ 0 w 340"/>
                <a:gd name="T13" fmla="*/ 152 h 430"/>
                <a:gd name="T14" fmla="*/ 0 w 340"/>
                <a:gd name="T15" fmla="*/ 279 h 430"/>
                <a:gd name="T16" fmla="*/ 151 w 340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30">
                  <a:moveTo>
                    <a:pt x="151" y="430"/>
                  </a:moveTo>
                  <a:lnTo>
                    <a:pt x="189" y="430"/>
                  </a:lnTo>
                  <a:cubicBezTo>
                    <a:pt x="272" y="430"/>
                    <a:pt x="340" y="362"/>
                    <a:pt x="340" y="279"/>
                  </a:cubicBezTo>
                  <a:lnTo>
                    <a:pt x="340" y="152"/>
                  </a:lnTo>
                  <a:cubicBezTo>
                    <a:pt x="340" y="68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8"/>
                    <a:pt x="0" y="152"/>
                  </a:cubicBezTo>
                  <a:lnTo>
                    <a:pt x="0" y="279"/>
                  </a:lnTo>
                  <a:cubicBezTo>
                    <a:pt x="0" y="362"/>
                    <a:pt x="68" y="430"/>
                    <a:pt x="151" y="430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5" name="Line 281">
              <a:extLst>
                <a:ext uri="{FF2B5EF4-FFF2-40B4-BE49-F238E27FC236}">
                  <a16:creationId xmlns:a16="http://schemas.microsoft.com/office/drawing/2014/main" id="{DB6379BF-E8AA-4F23-911E-B8506426FF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68" y="16584"/>
              <a:ext cx="0" cy="67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6" name="Line 282">
              <a:extLst>
                <a:ext uri="{FF2B5EF4-FFF2-40B4-BE49-F238E27FC236}">
                  <a16:creationId xmlns:a16="http://schemas.microsoft.com/office/drawing/2014/main" id="{7501ACE4-9091-47DE-B5B6-A5F21DE16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4" y="16396"/>
              <a:ext cx="181" cy="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7" name="Line 283">
              <a:extLst>
                <a:ext uri="{FF2B5EF4-FFF2-40B4-BE49-F238E27FC236}">
                  <a16:creationId xmlns:a16="http://schemas.microsoft.com/office/drawing/2014/main" id="{FD8C8FD9-95F9-4611-8BA6-66F828C4A8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99" y="16584"/>
              <a:ext cx="0" cy="67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8" name="Freeform 284">
              <a:extLst>
                <a:ext uri="{FF2B5EF4-FFF2-40B4-BE49-F238E27FC236}">
                  <a16:creationId xmlns:a16="http://schemas.microsoft.com/office/drawing/2014/main" id="{B170E64A-84A0-432D-86E4-043089816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81" y="16625"/>
              <a:ext cx="238" cy="299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3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7"/>
                    <a:pt x="273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29"/>
                    <a:pt x="151" y="429"/>
                  </a:cubicBezTo>
                  <a:close/>
                </a:path>
              </a:pathLst>
            </a:custGeom>
            <a:solidFill>
              <a:srgbClr val="FFC6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9" name="Freeform 285">
              <a:extLst>
                <a:ext uri="{FF2B5EF4-FFF2-40B4-BE49-F238E27FC236}">
                  <a16:creationId xmlns:a16="http://schemas.microsoft.com/office/drawing/2014/main" id="{2001435D-06A9-4EE5-B3B3-D8C98CA10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81" y="16625"/>
              <a:ext cx="238" cy="299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3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7"/>
                    <a:pt x="273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29"/>
                    <a:pt x="151" y="429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" name="Freeform 286">
              <a:extLst>
                <a:ext uri="{FF2B5EF4-FFF2-40B4-BE49-F238E27FC236}">
                  <a16:creationId xmlns:a16="http://schemas.microsoft.com/office/drawing/2014/main" id="{A1885760-8A3C-469A-9A9A-085A3CFDA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6" y="16625"/>
              <a:ext cx="238" cy="299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2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7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29"/>
                    <a:pt x="151" y="429"/>
                  </a:cubicBezTo>
                  <a:close/>
                </a:path>
              </a:pathLst>
            </a:custGeom>
            <a:solidFill>
              <a:srgbClr val="FFC6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" name="Freeform 287">
              <a:extLst>
                <a:ext uri="{FF2B5EF4-FFF2-40B4-BE49-F238E27FC236}">
                  <a16:creationId xmlns:a16="http://schemas.microsoft.com/office/drawing/2014/main" id="{3CFCAC2C-7F82-444F-9815-BFA729632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6" y="16625"/>
              <a:ext cx="238" cy="299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2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7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8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29"/>
                    <a:pt x="151" y="429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" name="Freeform 288">
              <a:extLst>
                <a:ext uri="{FF2B5EF4-FFF2-40B4-BE49-F238E27FC236}">
                  <a16:creationId xmlns:a16="http://schemas.microsoft.com/office/drawing/2014/main" id="{06CAC9E3-170A-40C9-9ED0-E28F64C58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7" y="16299"/>
              <a:ext cx="237" cy="300"/>
            </a:xfrm>
            <a:custGeom>
              <a:avLst/>
              <a:gdLst>
                <a:gd name="T0" fmla="*/ 151 w 340"/>
                <a:gd name="T1" fmla="*/ 430 h 430"/>
                <a:gd name="T2" fmla="*/ 189 w 340"/>
                <a:gd name="T3" fmla="*/ 430 h 430"/>
                <a:gd name="T4" fmla="*/ 340 w 340"/>
                <a:gd name="T5" fmla="*/ 279 h 430"/>
                <a:gd name="T6" fmla="*/ 340 w 340"/>
                <a:gd name="T7" fmla="*/ 152 h 430"/>
                <a:gd name="T8" fmla="*/ 189 w 340"/>
                <a:gd name="T9" fmla="*/ 0 h 430"/>
                <a:gd name="T10" fmla="*/ 151 w 340"/>
                <a:gd name="T11" fmla="*/ 0 h 430"/>
                <a:gd name="T12" fmla="*/ 0 w 340"/>
                <a:gd name="T13" fmla="*/ 152 h 430"/>
                <a:gd name="T14" fmla="*/ 0 w 340"/>
                <a:gd name="T15" fmla="*/ 279 h 430"/>
                <a:gd name="T16" fmla="*/ 151 w 340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30">
                  <a:moveTo>
                    <a:pt x="151" y="430"/>
                  </a:moveTo>
                  <a:lnTo>
                    <a:pt x="189" y="430"/>
                  </a:lnTo>
                  <a:cubicBezTo>
                    <a:pt x="272" y="430"/>
                    <a:pt x="340" y="362"/>
                    <a:pt x="340" y="279"/>
                  </a:cubicBezTo>
                  <a:lnTo>
                    <a:pt x="340" y="152"/>
                  </a:lnTo>
                  <a:cubicBezTo>
                    <a:pt x="340" y="68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2"/>
                  </a:cubicBezTo>
                  <a:lnTo>
                    <a:pt x="0" y="279"/>
                  </a:lnTo>
                  <a:cubicBezTo>
                    <a:pt x="0" y="362"/>
                    <a:pt x="67" y="430"/>
                    <a:pt x="151" y="430"/>
                  </a:cubicBezTo>
                  <a:close/>
                </a:path>
              </a:pathLst>
            </a:custGeom>
            <a:solidFill>
              <a:srgbClr val="FFC6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3" name="Freeform 289">
              <a:extLst>
                <a:ext uri="{FF2B5EF4-FFF2-40B4-BE49-F238E27FC236}">
                  <a16:creationId xmlns:a16="http://schemas.microsoft.com/office/drawing/2014/main" id="{4638505B-5FD7-405F-9BFB-3CE72A592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7" y="16299"/>
              <a:ext cx="237" cy="300"/>
            </a:xfrm>
            <a:custGeom>
              <a:avLst/>
              <a:gdLst>
                <a:gd name="T0" fmla="*/ 151 w 340"/>
                <a:gd name="T1" fmla="*/ 430 h 430"/>
                <a:gd name="T2" fmla="*/ 189 w 340"/>
                <a:gd name="T3" fmla="*/ 430 h 430"/>
                <a:gd name="T4" fmla="*/ 340 w 340"/>
                <a:gd name="T5" fmla="*/ 279 h 430"/>
                <a:gd name="T6" fmla="*/ 340 w 340"/>
                <a:gd name="T7" fmla="*/ 152 h 430"/>
                <a:gd name="T8" fmla="*/ 189 w 340"/>
                <a:gd name="T9" fmla="*/ 0 h 430"/>
                <a:gd name="T10" fmla="*/ 151 w 340"/>
                <a:gd name="T11" fmla="*/ 0 h 430"/>
                <a:gd name="T12" fmla="*/ 0 w 340"/>
                <a:gd name="T13" fmla="*/ 152 h 430"/>
                <a:gd name="T14" fmla="*/ 0 w 340"/>
                <a:gd name="T15" fmla="*/ 279 h 430"/>
                <a:gd name="T16" fmla="*/ 151 w 340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30">
                  <a:moveTo>
                    <a:pt x="151" y="430"/>
                  </a:moveTo>
                  <a:lnTo>
                    <a:pt x="189" y="430"/>
                  </a:lnTo>
                  <a:cubicBezTo>
                    <a:pt x="272" y="430"/>
                    <a:pt x="340" y="362"/>
                    <a:pt x="340" y="279"/>
                  </a:cubicBezTo>
                  <a:lnTo>
                    <a:pt x="340" y="152"/>
                  </a:lnTo>
                  <a:cubicBezTo>
                    <a:pt x="340" y="68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2"/>
                  </a:cubicBezTo>
                  <a:lnTo>
                    <a:pt x="0" y="279"/>
                  </a:lnTo>
                  <a:cubicBezTo>
                    <a:pt x="0" y="362"/>
                    <a:pt x="67" y="430"/>
                    <a:pt x="151" y="430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4" name="Line 290">
              <a:extLst>
                <a:ext uri="{FF2B5EF4-FFF2-40B4-BE49-F238E27FC236}">
                  <a16:creationId xmlns:a16="http://schemas.microsoft.com/office/drawing/2014/main" id="{B930AF58-EF90-4FA3-960E-4C727E7B7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74" y="16402"/>
              <a:ext cx="181" cy="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5" name="Freeform 291">
              <a:extLst>
                <a:ext uri="{FF2B5EF4-FFF2-40B4-BE49-F238E27FC236}">
                  <a16:creationId xmlns:a16="http://schemas.microsoft.com/office/drawing/2014/main" id="{95D210C5-1B09-43DB-85D1-DE5918B87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1" y="16299"/>
              <a:ext cx="239" cy="300"/>
            </a:xfrm>
            <a:custGeom>
              <a:avLst/>
              <a:gdLst>
                <a:gd name="T0" fmla="*/ 152 w 341"/>
                <a:gd name="T1" fmla="*/ 430 h 430"/>
                <a:gd name="T2" fmla="*/ 189 w 341"/>
                <a:gd name="T3" fmla="*/ 430 h 430"/>
                <a:gd name="T4" fmla="*/ 341 w 341"/>
                <a:gd name="T5" fmla="*/ 279 h 430"/>
                <a:gd name="T6" fmla="*/ 341 w 341"/>
                <a:gd name="T7" fmla="*/ 152 h 430"/>
                <a:gd name="T8" fmla="*/ 189 w 341"/>
                <a:gd name="T9" fmla="*/ 0 h 430"/>
                <a:gd name="T10" fmla="*/ 152 w 341"/>
                <a:gd name="T11" fmla="*/ 0 h 430"/>
                <a:gd name="T12" fmla="*/ 0 w 341"/>
                <a:gd name="T13" fmla="*/ 152 h 430"/>
                <a:gd name="T14" fmla="*/ 0 w 341"/>
                <a:gd name="T15" fmla="*/ 279 h 430"/>
                <a:gd name="T16" fmla="*/ 152 w 341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430">
                  <a:moveTo>
                    <a:pt x="152" y="430"/>
                  </a:moveTo>
                  <a:lnTo>
                    <a:pt x="189" y="430"/>
                  </a:lnTo>
                  <a:cubicBezTo>
                    <a:pt x="273" y="430"/>
                    <a:pt x="341" y="362"/>
                    <a:pt x="341" y="279"/>
                  </a:cubicBezTo>
                  <a:lnTo>
                    <a:pt x="341" y="152"/>
                  </a:lnTo>
                  <a:cubicBezTo>
                    <a:pt x="341" y="68"/>
                    <a:pt x="273" y="0"/>
                    <a:pt x="189" y="0"/>
                  </a:cubicBezTo>
                  <a:lnTo>
                    <a:pt x="152" y="0"/>
                  </a:lnTo>
                  <a:cubicBezTo>
                    <a:pt x="68" y="0"/>
                    <a:pt x="0" y="68"/>
                    <a:pt x="0" y="152"/>
                  </a:cubicBezTo>
                  <a:lnTo>
                    <a:pt x="0" y="279"/>
                  </a:lnTo>
                  <a:cubicBezTo>
                    <a:pt x="0" y="362"/>
                    <a:pt x="68" y="430"/>
                    <a:pt x="152" y="430"/>
                  </a:cubicBezTo>
                  <a:close/>
                </a:path>
              </a:pathLst>
            </a:custGeom>
            <a:solidFill>
              <a:srgbClr val="FFC6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" name="Freeform 292">
              <a:extLst>
                <a:ext uri="{FF2B5EF4-FFF2-40B4-BE49-F238E27FC236}">
                  <a16:creationId xmlns:a16="http://schemas.microsoft.com/office/drawing/2014/main" id="{7FA6789F-82B7-4016-B558-6D72E0CFB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1" y="16299"/>
              <a:ext cx="239" cy="300"/>
            </a:xfrm>
            <a:custGeom>
              <a:avLst/>
              <a:gdLst>
                <a:gd name="T0" fmla="*/ 152 w 341"/>
                <a:gd name="T1" fmla="*/ 430 h 430"/>
                <a:gd name="T2" fmla="*/ 189 w 341"/>
                <a:gd name="T3" fmla="*/ 430 h 430"/>
                <a:gd name="T4" fmla="*/ 341 w 341"/>
                <a:gd name="T5" fmla="*/ 279 h 430"/>
                <a:gd name="T6" fmla="*/ 341 w 341"/>
                <a:gd name="T7" fmla="*/ 152 h 430"/>
                <a:gd name="T8" fmla="*/ 189 w 341"/>
                <a:gd name="T9" fmla="*/ 0 h 430"/>
                <a:gd name="T10" fmla="*/ 152 w 341"/>
                <a:gd name="T11" fmla="*/ 0 h 430"/>
                <a:gd name="T12" fmla="*/ 0 w 341"/>
                <a:gd name="T13" fmla="*/ 152 h 430"/>
                <a:gd name="T14" fmla="*/ 0 w 341"/>
                <a:gd name="T15" fmla="*/ 279 h 430"/>
                <a:gd name="T16" fmla="*/ 152 w 341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430">
                  <a:moveTo>
                    <a:pt x="152" y="430"/>
                  </a:moveTo>
                  <a:lnTo>
                    <a:pt x="189" y="430"/>
                  </a:lnTo>
                  <a:cubicBezTo>
                    <a:pt x="273" y="430"/>
                    <a:pt x="341" y="362"/>
                    <a:pt x="341" y="279"/>
                  </a:cubicBezTo>
                  <a:lnTo>
                    <a:pt x="341" y="152"/>
                  </a:lnTo>
                  <a:cubicBezTo>
                    <a:pt x="341" y="68"/>
                    <a:pt x="273" y="0"/>
                    <a:pt x="189" y="0"/>
                  </a:cubicBezTo>
                  <a:lnTo>
                    <a:pt x="152" y="0"/>
                  </a:lnTo>
                  <a:cubicBezTo>
                    <a:pt x="68" y="0"/>
                    <a:pt x="0" y="68"/>
                    <a:pt x="0" y="152"/>
                  </a:cubicBezTo>
                  <a:lnTo>
                    <a:pt x="0" y="279"/>
                  </a:lnTo>
                  <a:cubicBezTo>
                    <a:pt x="0" y="362"/>
                    <a:pt x="68" y="430"/>
                    <a:pt x="152" y="430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" name="Line 293">
              <a:extLst>
                <a:ext uri="{FF2B5EF4-FFF2-40B4-BE49-F238E27FC236}">
                  <a16:creationId xmlns:a16="http://schemas.microsoft.com/office/drawing/2014/main" id="{731F8933-7F9A-4170-8E48-BF32C872D6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23" y="16584"/>
              <a:ext cx="0" cy="67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8" name="Line 294">
              <a:extLst>
                <a:ext uri="{FF2B5EF4-FFF2-40B4-BE49-F238E27FC236}">
                  <a16:creationId xmlns:a16="http://schemas.microsoft.com/office/drawing/2014/main" id="{2EEB1D83-55DC-41EA-8C3D-05CB8C3D63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654" y="16584"/>
              <a:ext cx="1" cy="67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9" name="Freeform 295">
              <a:extLst>
                <a:ext uri="{FF2B5EF4-FFF2-40B4-BE49-F238E27FC236}">
                  <a16:creationId xmlns:a16="http://schemas.microsoft.com/office/drawing/2014/main" id="{6CC4CB12-B4DD-4A7C-A907-E655F6B99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7" y="16625"/>
              <a:ext cx="237" cy="299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2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7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7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7" y="429"/>
                    <a:pt x="151" y="429"/>
                  </a:cubicBezTo>
                  <a:close/>
                </a:path>
              </a:pathLst>
            </a:custGeom>
            <a:solidFill>
              <a:srgbClr val="FFC6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0" name="Freeform 296">
              <a:extLst>
                <a:ext uri="{FF2B5EF4-FFF2-40B4-BE49-F238E27FC236}">
                  <a16:creationId xmlns:a16="http://schemas.microsoft.com/office/drawing/2014/main" id="{5672E664-0F69-4A9F-AD27-6B912680D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7" y="16625"/>
              <a:ext cx="237" cy="299"/>
            </a:xfrm>
            <a:custGeom>
              <a:avLst/>
              <a:gdLst>
                <a:gd name="T0" fmla="*/ 151 w 340"/>
                <a:gd name="T1" fmla="*/ 429 h 429"/>
                <a:gd name="T2" fmla="*/ 189 w 340"/>
                <a:gd name="T3" fmla="*/ 429 h 429"/>
                <a:gd name="T4" fmla="*/ 340 w 340"/>
                <a:gd name="T5" fmla="*/ 278 h 429"/>
                <a:gd name="T6" fmla="*/ 340 w 340"/>
                <a:gd name="T7" fmla="*/ 151 h 429"/>
                <a:gd name="T8" fmla="*/ 189 w 340"/>
                <a:gd name="T9" fmla="*/ 0 h 429"/>
                <a:gd name="T10" fmla="*/ 151 w 340"/>
                <a:gd name="T11" fmla="*/ 0 h 429"/>
                <a:gd name="T12" fmla="*/ 0 w 340"/>
                <a:gd name="T13" fmla="*/ 151 h 429"/>
                <a:gd name="T14" fmla="*/ 0 w 340"/>
                <a:gd name="T15" fmla="*/ 278 h 429"/>
                <a:gd name="T16" fmla="*/ 151 w 340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29">
                  <a:moveTo>
                    <a:pt x="151" y="429"/>
                  </a:moveTo>
                  <a:lnTo>
                    <a:pt x="189" y="429"/>
                  </a:lnTo>
                  <a:cubicBezTo>
                    <a:pt x="272" y="429"/>
                    <a:pt x="340" y="362"/>
                    <a:pt x="340" y="278"/>
                  </a:cubicBezTo>
                  <a:lnTo>
                    <a:pt x="340" y="151"/>
                  </a:lnTo>
                  <a:cubicBezTo>
                    <a:pt x="340" y="67"/>
                    <a:pt x="272" y="0"/>
                    <a:pt x="189" y="0"/>
                  </a:cubicBezTo>
                  <a:lnTo>
                    <a:pt x="151" y="0"/>
                  </a:lnTo>
                  <a:cubicBezTo>
                    <a:pt x="67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7" y="429"/>
                    <a:pt x="151" y="429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" name="Freeform 297">
              <a:extLst>
                <a:ext uri="{FF2B5EF4-FFF2-40B4-BE49-F238E27FC236}">
                  <a16:creationId xmlns:a16="http://schemas.microsoft.com/office/drawing/2014/main" id="{1204ED31-969E-482A-978D-3C06654F0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1" y="16625"/>
              <a:ext cx="239" cy="299"/>
            </a:xfrm>
            <a:custGeom>
              <a:avLst/>
              <a:gdLst>
                <a:gd name="T0" fmla="*/ 152 w 341"/>
                <a:gd name="T1" fmla="*/ 429 h 429"/>
                <a:gd name="T2" fmla="*/ 189 w 341"/>
                <a:gd name="T3" fmla="*/ 429 h 429"/>
                <a:gd name="T4" fmla="*/ 341 w 341"/>
                <a:gd name="T5" fmla="*/ 278 h 429"/>
                <a:gd name="T6" fmla="*/ 341 w 341"/>
                <a:gd name="T7" fmla="*/ 151 h 429"/>
                <a:gd name="T8" fmla="*/ 189 w 341"/>
                <a:gd name="T9" fmla="*/ 0 h 429"/>
                <a:gd name="T10" fmla="*/ 152 w 341"/>
                <a:gd name="T11" fmla="*/ 0 h 429"/>
                <a:gd name="T12" fmla="*/ 0 w 341"/>
                <a:gd name="T13" fmla="*/ 151 h 429"/>
                <a:gd name="T14" fmla="*/ 0 w 341"/>
                <a:gd name="T15" fmla="*/ 278 h 429"/>
                <a:gd name="T16" fmla="*/ 152 w 341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429">
                  <a:moveTo>
                    <a:pt x="152" y="429"/>
                  </a:moveTo>
                  <a:lnTo>
                    <a:pt x="189" y="429"/>
                  </a:lnTo>
                  <a:cubicBezTo>
                    <a:pt x="273" y="429"/>
                    <a:pt x="341" y="362"/>
                    <a:pt x="341" y="278"/>
                  </a:cubicBezTo>
                  <a:lnTo>
                    <a:pt x="341" y="151"/>
                  </a:lnTo>
                  <a:cubicBezTo>
                    <a:pt x="341" y="67"/>
                    <a:pt x="273" y="0"/>
                    <a:pt x="189" y="0"/>
                  </a:cubicBezTo>
                  <a:lnTo>
                    <a:pt x="152" y="0"/>
                  </a:lnTo>
                  <a:cubicBezTo>
                    <a:pt x="68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29"/>
                    <a:pt x="152" y="429"/>
                  </a:cubicBezTo>
                  <a:close/>
                </a:path>
              </a:pathLst>
            </a:custGeom>
            <a:solidFill>
              <a:srgbClr val="FFC6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2" name="Freeform 298">
              <a:extLst>
                <a:ext uri="{FF2B5EF4-FFF2-40B4-BE49-F238E27FC236}">
                  <a16:creationId xmlns:a16="http://schemas.microsoft.com/office/drawing/2014/main" id="{AB85D953-530C-4144-B182-262383EB2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1" y="16625"/>
              <a:ext cx="239" cy="299"/>
            </a:xfrm>
            <a:custGeom>
              <a:avLst/>
              <a:gdLst>
                <a:gd name="T0" fmla="*/ 152 w 341"/>
                <a:gd name="T1" fmla="*/ 429 h 429"/>
                <a:gd name="T2" fmla="*/ 189 w 341"/>
                <a:gd name="T3" fmla="*/ 429 h 429"/>
                <a:gd name="T4" fmla="*/ 341 w 341"/>
                <a:gd name="T5" fmla="*/ 278 h 429"/>
                <a:gd name="T6" fmla="*/ 341 w 341"/>
                <a:gd name="T7" fmla="*/ 151 h 429"/>
                <a:gd name="T8" fmla="*/ 189 w 341"/>
                <a:gd name="T9" fmla="*/ 0 h 429"/>
                <a:gd name="T10" fmla="*/ 152 w 341"/>
                <a:gd name="T11" fmla="*/ 0 h 429"/>
                <a:gd name="T12" fmla="*/ 0 w 341"/>
                <a:gd name="T13" fmla="*/ 151 h 429"/>
                <a:gd name="T14" fmla="*/ 0 w 341"/>
                <a:gd name="T15" fmla="*/ 278 h 429"/>
                <a:gd name="T16" fmla="*/ 152 w 341"/>
                <a:gd name="T17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429">
                  <a:moveTo>
                    <a:pt x="152" y="429"/>
                  </a:moveTo>
                  <a:lnTo>
                    <a:pt x="189" y="429"/>
                  </a:lnTo>
                  <a:cubicBezTo>
                    <a:pt x="273" y="429"/>
                    <a:pt x="341" y="362"/>
                    <a:pt x="341" y="278"/>
                  </a:cubicBezTo>
                  <a:lnTo>
                    <a:pt x="341" y="151"/>
                  </a:lnTo>
                  <a:cubicBezTo>
                    <a:pt x="341" y="67"/>
                    <a:pt x="273" y="0"/>
                    <a:pt x="189" y="0"/>
                  </a:cubicBezTo>
                  <a:lnTo>
                    <a:pt x="152" y="0"/>
                  </a:lnTo>
                  <a:cubicBezTo>
                    <a:pt x="68" y="0"/>
                    <a:pt x="0" y="67"/>
                    <a:pt x="0" y="151"/>
                  </a:cubicBezTo>
                  <a:lnTo>
                    <a:pt x="0" y="278"/>
                  </a:lnTo>
                  <a:cubicBezTo>
                    <a:pt x="0" y="362"/>
                    <a:pt x="68" y="429"/>
                    <a:pt x="152" y="429"/>
                  </a:cubicBezTo>
                  <a:close/>
                </a:path>
              </a:pathLst>
            </a:cu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3" name="Rectangle 299">
              <a:extLst>
                <a:ext uri="{FF2B5EF4-FFF2-40B4-BE49-F238E27FC236}">
                  <a16:creationId xmlns:a16="http://schemas.microsoft.com/office/drawing/2014/main" id="{59AEE858-4555-4123-B247-F64DEA978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7" y="17040"/>
              <a:ext cx="237" cy="37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vert270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SA</a:t>
              </a:r>
            </a:p>
          </p:txBody>
        </p:sp>
        <p:sp>
          <p:nvSpPr>
            <p:cNvPr id="1324" name="Rectangle 300">
              <a:extLst>
                <a:ext uri="{FF2B5EF4-FFF2-40B4-BE49-F238E27FC236}">
                  <a16:creationId xmlns:a16="http://schemas.microsoft.com/office/drawing/2014/main" id="{2D9ABB3C-6F8C-48DD-8880-E9EF7383E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7" y="17040"/>
              <a:ext cx="237" cy="372"/>
            </a:xfrm>
            <a:prstGeom prst="rect">
              <a:avLst/>
            </a:pr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5" name="Rectangle 301">
              <a:extLst>
                <a:ext uri="{FF2B5EF4-FFF2-40B4-BE49-F238E27FC236}">
                  <a16:creationId xmlns:a16="http://schemas.microsoft.com/office/drawing/2014/main" id="{F49104F5-CFEF-4E5B-8C0C-056BD3C0A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8" y="1735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6" name="Rectangle 302">
              <a:extLst>
                <a:ext uri="{FF2B5EF4-FFF2-40B4-BE49-F238E27FC236}">
                  <a16:creationId xmlns:a16="http://schemas.microsoft.com/office/drawing/2014/main" id="{7E56E796-66C7-4A6A-B04A-FA0F113CB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9" y="17039"/>
              <a:ext cx="237" cy="37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vert270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SA</a:t>
              </a:r>
            </a:p>
          </p:txBody>
        </p:sp>
        <p:sp>
          <p:nvSpPr>
            <p:cNvPr id="1327" name="Rectangle 303">
              <a:extLst>
                <a:ext uri="{FF2B5EF4-FFF2-40B4-BE49-F238E27FC236}">
                  <a16:creationId xmlns:a16="http://schemas.microsoft.com/office/drawing/2014/main" id="{4709F077-3E49-4B11-825F-2F9D6DE6B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9" y="17039"/>
              <a:ext cx="237" cy="372"/>
            </a:xfrm>
            <a:prstGeom prst="rect">
              <a:avLst/>
            </a:pr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8" name="Rectangle 304">
              <a:extLst>
                <a:ext uri="{FF2B5EF4-FFF2-40B4-BE49-F238E27FC236}">
                  <a16:creationId xmlns:a16="http://schemas.microsoft.com/office/drawing/2014/main" id="{DECA65F1-03E0-4B88-AF29-7DBC4CE99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0" y="1735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9" name="Rectangle 305">
              <a:extLst>
                <a:ext uri="{FF2B5EF4-FFF2-40B4-BE49-F238E27FC236}">
                  <a16:creationId xmlns:a16="http://schemas.microsoft.com/office/drawing/2014/main" id="{F774CCC4-9962-49BC-BEA3-0D26A8C70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0" y="17036"/>
              <a:ext cx="238" cy="37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vert270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SA</a:t>
              </a:r>
            </a:p>
          </p:txBody>
        </p:sp>
        <p:sp>
          <p:nvSpPr>
            <p:cNvPr id="1330" name="Rectangle 306">
              <a:extLst>
                <a:ext uri="{FF2B5EF4-FFF2-40B4-BE49-F238E27FC236}">
                  <a16:creationId xmlns:a16="http://schemas.microsoft.com/office/drawing/2014/main" id="{C3AEBF5D-6BD3-4E88-A2DF-F0AAEC8B0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0" y="17036"/>
              <a:ext cx="238" cy="372"/>
            </a:xfrm>
            <a:prstGeom prst="rect">
              <a:avLst/>
            </a:pr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" name="Rectangle 307">
              <a:extLst>
                <a:ext uri="{FF2B5EF4-FFF2-40B4-BE49-F238E27FC236}">
                  <a16:creationId xmlns:a16="http://schemas.microsoft.com/office/drawing/2014/main" id="{9396AA8E-9112-4AE7-983F-2EA11DCFD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2" y="1735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2" name="Rectangle 308">
              <a:extLst>
                <a:ext uri="{FF2B5EF4-FFF2-40B4-BE49-F238E27FC236}">
                  <a16:creationId xmlns:a16="http://schemas.microsoft.com/office/drawing/2014/main" id="{081F2415-A5A1-4962-BDB5-E0C1A362B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5" y="17036"/>
              <a:ext cx="238" cy="37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vert270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SA</a:t>
              </a:r>
            </a:p>
          </p:txBody>
        </p:sp>
        <p:sp>
          <p:nvSpPr>
            <p:cNvPr id="1333" name="Rectangle 309">
              <a:extLst>
                <a:ext uri="{FF2B5EF4-FFF2-40B4-BE49-F238E27FC236}">
                  <a16:creationId xmlns:a16="http://schemas.microsoft.com/office/drawing/2014/main" id="{677BE367-314B-4379-8A30-789939C2D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5" y="17036"/>
              <a:ext cx="238" cy="372"/>
            </a:xfrm>
            <a:prstGeom prst="rect">
              <a:avLst/>
            </a:pr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" name="Rectangle 310">
              <a:extLst>
                <a:ext uri="{FF2B5EF4-FFF2-40B4-BE49-F238E27FC236}">
                  <a16:creationId xmlns:a16="http://schemas.microsoft.com/office/drawing/2014/main" id="{E263B2C8-223D-44A0-A175-D84DEF1B8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6" y="1735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5" name="Rectangle 311">
              <a:extLst>
                <a:ext uri="{FF2B5EF4-FFF2-40B4-BE49-F238E27FC236}">
                  <a16:creationId xmlns:a16="http://schemas.microsoft.com/office/drawing/2014/main" id="{6C96324E-DF56-4022-A4E9-B236D4AA5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6" y="17034"/>
              <a:ext cx="238" cy="37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vert270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SA</a:t>
              </a:r>
            </a:p>
          </p:txBody>
        </p:sp>
        <p:sp>
          <p:nvSpPr>
            <p:cNvPr id="1336" name="Rectangle 312">
              <a:extLst>
                <a:ext uri="{FF2B5EF4-FFF2-40B4-BE49-F238E27FC236}">
                  <a16:creationId xmlns:a16="http://schemas.microsoft.com/office/drawing/2014/main" id="{2CF5CB28-BFD5-4FFB-8196-405CA9C5D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6" y="17034"/>
              <a:ext cx="238" cy="372"/>
            </a:xfrm>
            <a:prstGeom prst="rect">
              <a:avLst/>
            </a:pr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7" name="Rectangle 313">
              <a:extLst>
                <a:ext uri="{FF2B5EF4-FFF2-40B4-BE49-F238E27FC236}">
                  <a16:creationId xmlns:a16="http://schemas.microsoft.com/office/drawing/2014/main" id="{DD913A14-67D4-40CE-951A-0C02B1A64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8" y="17348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8" name="Rectangle 314">
              <a:extLst>
                <a:ext uri="{FF2B5EF4-FFF2-40B4-BE49-F238E27FC236}">
                  <a16:creationId xmlns:a16="http://schemas.microsoft.com/office/drawing/2014/main" id="{E21CE70C-4900-4017-96E1-61B2878B9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6" y="17034"/>
              <a:ext cx="238" cy="37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vert270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SA</a:t>
              </a:r>
            </a:p>
          </p:txBody>
        </p:sp>
        <p:sp>
          <p:nvSpPr>
            <p:cNvPr id="1339" name="Rectangle 315">
              <a:extLst>
                <a:ext uri="{FF2B5EF4-FFF2-40B4-BE49-F238E27FC236}">
                  <a16:creationId xmlns:a16="http://schemas.microsoft.com/office/drawing/2014/main" id="{86880EB9-A7BE-46A8-90B2-50A3D2446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6" y="17034"/>
              <a:ext cx="238" cy="372"/>
            </a:xfrm>
            <a:prstGeom prst="rect">
              <a:avLst/>
            </a:prstGeom>
            <a:noFill/>
            <a:ln w="301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" name="Rectangle 316">
              <a:extLst>
                <a:ext uri="{FF2B5EF4-FFF2-40B4-BE49-F238E27FC236}">
                  <a16:creationId xmlns:a16="http://schemas.microsoft.com/office/drawing/2014/main" id="{558741F1-D0FE-4DFB-8D6D-A2D9D4E6D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7" y="17348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1" name="Line 317">
              <a:extLst>
                <a:ext uri="{FF2B5EF4-FFF2-40B4-BE49-F238E27FC236}">
                  <a16:creationId xmlns:a16="http://schemas.microsoft.com/office/drawing/2014/main" id="{1F69AFE0-090B-475A-958E-8E5D0FDFF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75" y="16706"/>
              <a:ext cx="181" cy="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" name="Line 318">
              <a:extLst>
                <a:ext uri="{FF2B5EF4-FFF2-40B4-BE49-F238E27FC236}">
                  <a16:creationId xmlns:a16="http://schemas.microsoft.com/office/drawing/2014/main" id="{827CD415-1536-40B8-940A-6E830F90D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1" y="16699"/>
              <a:ext cx="180" cy="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" name="Line 319">
              <a:extLst>
                <a:ext uri="{FF2B5EF4-FFF2-40B4-BE49-F238E27FC236}">
                  <a16:creationId xmlns:a16="http://schemas.microsoft.com/office/drawing/2014/main" id="{D65C557D-8C6E-4D99-A4FB-472FBD118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9" y="16706"/>
              <a:ext cx="181" cy="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" name="Line 320">
              <a:extLst>
                <a:ext uri="{FF2B5EF4-FFF2-40B4-BE49-F238E27FC236}">
                  <a16:creationId xmlns:a16="http://schemas.microsoft.com/office/drawing/2014/main" id="{0D539F15-8F17-4E65-A515-A9EE5F6B8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4" y="16699"/>
              <a:ext cx="181" cy="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5" name="Line 321">
              <a:extLst>
                <a:ext uri="{FF2B5EF4-FFF2-40B4-BE49-F238E27FC236}">
                  <a16:creationId xmlns:a16="http://schemas.microsoft.com/office/drawing/2014/main" id="{C21929F1-076E-4742-96A9-A5381F620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74" y="16706"/>
              <a:ext cx="181" cy="0"/>
            </a:xfrm>
            <a:prstGeom prst="line">
              <a:avLst/>
            </a:prstGeom>
            <a:noFill/>
            <a:ln w="301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6" name="Arrow: Curved Right 1125">
            <a:extLst>
              <a:ext uri="{FF2B5EF4-FFF2-40B4-BE49-F238E27FC236}">
                <a16:creationId xmlns:a16="http://schemas.microsoft.com/office/drawing/2014/main" id="{49337026-3AE4-4A14-B194-C7B11DF6E445}"/>
              </a:ext>
            </a:extLst>
          </p:cNvPr>
          <p:cNvSpPr/>
          <p:nvPr/>
        </p:nvSpPr>
        <p:spPr>
          <a:xfrm>
            <a:off x="23531728" y="23818447"/>
            <a:ext cx="760199" cy="3112525"/>
          </a:xfrm>
          <a:prstGeom prst="curvedRightArrow">
            <a:avLst>
              <a:gd name="adj1" fmla="val 25985"/>
              <a:gd name="adj2" fmla="val 52772"/>
              <a:gd name="adj3" fmla="val 26737"/>
            </a:avLst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060" name="Arrow: Curved Right 1059">
            <a:extLst>
              <a:ext uri="{FF2B5EF4-FFF2-40B4-BE49-F238E27FC236}">
                <a16:creationId xmlns:a16="http://schemas.microsoft.com/office/drawing/2014/main" id="{2C843381-B260-4FA7-8418-0338C3637AFC}"/>
              </a:ext>
            </a:extLst>
          </p:cNvPr>
          <p:cNvSpPr/>
          <p:nvPr/>
        </p:nvSpPr>
        <p:spPr>
          <a:xfrm rot="10800000">
            <a:off x="16897962" y="19959146"/>
            <a:ext cx="783487" cy="925644"/>
          </a:xfrm>
          <a:prstGeom prst="curvedRightArrow">
            <a:avLst>
              <a:gd name="adj1" fmla="val 19065"/>
              <a:gd name="adj2" fmla="val 36593"/>
              <a:gd name="adj3" fmla="val 25278"/>
            </a:avLst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1997" y="905341"/>
            <a:ext cx="28339460" cy="3061751"/>
          </a:xfrm>
          <a:prstGeom prst="rect">
            <a:avLst/>
          </a:prstGeom>
          <a:noFill/>
        </p:spPr>
        <p:txBody>
          <a:bodyPr wrap="square" lIns="106058" tIns="53030" rIns="106058" bIns="53030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0066"/>
                </a:solidFill>
                <a:latin typeface="Cambria" panose="02040503050406030204" pitchFamily="18" charset="0"/>
                <a:cs typeface="Tahoma"/>
              </a:rPr>
              <a:t>CROW</a:t>
            </a:r>
            <a:r>
              <a:rPr lang="en-US" sz="9600" b="1" dirty="0">
                <a:solidFill>
                  <a:srgbClr val="0F4B59"/>
                </a:solidFill>
                <a:latin typeface="Cambria" panose="02040503050406030204" pitchFamily="18" charset="0"/>
                <a:cs typeface="Tahoma"/>
              </a:rPr>
              <a:t>: </a:t>
            </a:r>
            <a:r>
              <a:rPr lang="en-US" sz="9600" dirty="0">
                <a:latin typeface="Cambria" panose="02040503050406030204" pitchFamily="18" charset="0"/>
                <a:cs typeface="Tahoma"/>
              </a:rPr>
              <a:t>A Low-Cost Substrate for Improving </a:t>
            </a:r>
            <a:br>
              <a:rPr lang="en-US" sz="9600" dirty="0">
                <a:latin typeface="Cambria" panose="02040503050406030204" pitchFamily="18" charset="0"/>
                <a:cs typeface="Tahoma"/>
              </a:rPr>
            </a:br>
            <a:r>
              <a:rPr lang="en-US" sz="9600" dirty="0">
                <a:latin typeface="Cambria" panose="02040503050406030204" pitchFamily="18" charset="0"/>
                <a:cs typeface="Tahoma"/>
              </a:rPr>
              <a:t>DRAM Performance, Energy Efficiency, and Reliability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6900" y="7626719"/>
            <a:ext cx="10216717" cy="1007354"/>
          </a:xfrm>
          <a:prstGeom prst="roundRect">
            <a:avLst/>
          </a:prstGeom>
          <a:solidFill>
            <a:srgbClr val="FF0066"/>
          </a:solidFill>
          <a:ln>
            <a:noFill/>
          </a:ln>
        </p:spPr>
        <p:txBody>
          <a:bodyPr wrap="square" lIns="200207" tIns="100103" rIns="200207" bIns="100103" rtlCol="0">
            <a:spAutoFit/>
          </a:bodyPr>
          <a:lstStyle/>
          <a:p>
            <a:pPr algn="ctr"/>
            <a:r>
              <a:rPr lang="en-US" sz="4379" b="1" dirty="0">
                <a:solidFill>
                  <a:schemeClr val="bg1"/>
                </a:solidFill>
                <a:latin typeface="Cambria" panose="02040503050406030204" pitchFamily="18" charset="0"/>
              </a:rPr>
              <a:t>1: Summary</a:t>
            </a:r>
          </a:p>
        </p:txBody>
      </p:sp>
      <p:pic>
        <p:nvPicPr>
          <p:cNvPr id="24" name="Picture 23" descr="safar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302751" y="41592707"/>
            <a:ext cx="3466912" cy="89161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1159915" y="7611469"/>
            <a:ext cx="18498398" cy="1007354"/>
          </a:xfrm>
          <a:prstGeom prst="roundRect">
            <a:avLst/>
          </a:prstGeom>
          <a:solidFill>
            <a:srgbClr val="FF0066"/>
          </a:solidFill>
          <a:ln>
            <a:noFill/>
          </a:ln>
        </p:spPr>
        <p:txBody>
          <a:bodyPr wrap="square" lIns="200207" tIns="100103" rIns="200207" bIns="100103" rtlCol="0">
            <a:spAutoFit/>
          </a:bodyPr>
          <a:lstStyle/>
          <a:p>
            <a:pPr algn="ctr"/>
            <a:r>
              <a:rPr lang="en-US" sz="4379" b="1" dirty="0">
                <a:solidFill>
                  <a:schemeClr val="bg1"/>
                </a:solidFill>
                <a:latin typeface="Cambria" panose="02040503050406030204" pitchFamily="18" charset="0"/>
              </a:rPr>
              <a:t>2: DRAM Operation Basics</a:t>
            </a:r>
          </a:p>
        </p:txBody>
      </p: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10975399" y="8663995"/>
            <a:ext cx="0" cy="6170473"/>
          </a:xfrm>
          <a:prstGeom prst="line">
            <a:avLst/>
          </a:prstGeom>
          <a:ln w="76200">
            <a:solidFill>
              <a:srgbClr val="FF818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5281" y="4168755"/>
            <a:ext cx="4475417" cy="912697"/>
          </a:xfrm>
          <a:prstGeom prst="rect">
            <a:avLst/>
          </a:prstGeom>
        </p:spPr>
      </p:pic>
      <p:sp>
        <p:nvSpPr>
          <p:cNvPr id="466" name="TextBox 465"/>
          <p:cNvSpPr txBox="1"/>
          <p:nvPr/>
        </p:nvSpPr>
        <p:spPr>
          <a:xfrm>
            <a:off x="616900" y="15321479"/>
            <a:ext cx="12520152" cy="969262"/>
          </a:xfrm>
          <a:prstGeom prst="roundRect">
            <a:avLst/>
          </a:prstGeom>
          <a:solidFill>
            <a:srgbClr val="FF0066"/>
          </a:solidFill>
          <a:ln>
            <a:noFill/>
          </a:ln>
        </p:spPr>
        <p:txBody>
          <a:bodyPr wrap="square" lIns="200207" tIns="100103" rIns="200207" bIns="100103" rtlCol="0">
            <a:spAutoFit/>
          </a:bodyPr>
          <a:lstStyle/>
          <a:p>
            <a:pPr algn="ctr"/>
            <a:r>
              <a:rPr lang="en-US" sz="4379" b="1" dirty="0">
                <a:solidFill>
                  <a:schemeClr val="bg1"/>
                </a:solidFill>
                <a:latin typeface="Cambria" panose="02040503050406030204" pitchFamily="18" charset="0"/>
              </a:rPr>
              <a:t>3: The Components of CROW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6573591" y="41692602"/>
            <a:ext cx="6768841" cy="646331"/>
          </a:xfrm>
          <a:prstGeom prst="rect">
            <a:avLst/>
          </a:prstGeom>
          <a:solidFill>
            <a:srgbClr val="FFD5D5"/>
          </a:solidFill>
          <a:ln>
            <a:solidFill>
              <a:srgbClr val="0F4B59"/>
            </a:solidFill>
          </a:ln>
        </p:spPr>
        <p:txBody>
          <a:bodyPr wrap="none">
            <a:spAutoFit/>
          </a:bodyPr>
          <a:lstStyle/>
          <a:p>
            <a:r>
              <a:rPr lang="en-US" altLang="en-US" sz="3600" b="1" i="1" u="sng" dirty="0">
                <a:solidFill>
                  <a:srgbClr val="0070C0"/>
                </a:solidFill>
                <a:latin typeface="Cambria"/>
              </a:rPr>
              <a:t>github.com/CMU-SAFARI/CROW</a:t>
            </a:r>
            <a:endParaRPr lang="en-US" sz="3600" b="1" dirty="0"/>
          </a:p>
        </p:txBody>
      </p:sp>
      <p:pic>
        <p:nvPicPr>
          <p:cNvPr id="467" name="Picture 466">
            <a:extLst>
              <a:ext uri="{FF2B5EF4-FFF2-40B4-BE49-F238E27FC236}">
                <a16:creationId xmlns:a16="http://schemas.microsoft.com/office/drawing/2014/main" id="{89DF009B-46E8-4188-8F12-893DAA37E05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27"/>
          <a:stretch/>
        </p:blipFill>
        <p:spPr>
          <a:xfrm>
            <a:off x="25609414" y="5348114"/>
            <a:ext cx="3414935" cy="21159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79D34D-8E18-47E5-9C0E-1E6144BBBF70}"/>
              </a:ext>
            </a:extLst>
          </p:cNvPr>
          <p:cNvSpPr txBox="1"/>
          <p:nvPr/>
        </p:nvSpPr>
        <p:spPr>
          <a:xfrm>
            <a:off x="964271" y="4304237"/>
            <a:ext cx="23400645" cy="243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dirty="0">
                <a:latin typeface="Cambria" panose="02040503050406030204" pitchFamily="18" charset="0"/>
                <a:cs typeface="Tahoma"/>
              </a:rPr>
              <a:t>Hasan Hassan     </a:t>
            </a:r>
            <a:r>
              <a:rPr lang="en-US" sz="5400" dirty="0" err="1">
                <a:latin typeface="Cambria" panose="02040503050406030204" pitchFamily="18" charset="0"/>
                <a:cs typeface="Tahoma"/>
              </a:rPr>
              <a:t>Minesh</a:t>
            </a:r>
            <a:r>
              <a:rPr lang="en-US" sz="5400" dirty="0">
                <a:latin typeface="Cambria" panose="02040503050406030204" pitchFamily="18" charset="0"/>
                <a:cs typeface="Tahoma"/>
              </a:rPr>
              <a:t> Patel      </a:t>
            </a:r>
            <a:r>
              <a:rPr lang="en-US" sz="5400" dirty="0" err="1">
                <a:latin typeface="Cambria" panose="02040503050406030204" pitchFamily="18" charset="0"/>
                <a:cs typeface="Tahoma"/>
              </a:rPr>
              <a:t>Jeremie</a:t>
            </a:r>
            <a:r>
              <a:rPr lang="en-US" sz="5400" dirty="0">
                <a:latin typeface="Cambria" panose="02040503050406030204" pitchFamily="18" charset="0"/>
                <a:cs typeface="Tahoma"/>
              </a:rPr>
              <a:t> S. Kim      A. </a:t>
            </a:r>
            <a:r>
              <a:rPr lang="en-US" sz="5400" dirty="0" err="1">
                <a:latin typeface="Cambria" panose="02040503050406030204" pitchFamily="18" charset="0"/>
                <a:cs typeface="Tahoma"/>
              </a:rPr>
              <a:t>Giray</a:t>
            </a:r>
            <a:r>
              <a:rPr lang="en-US" sz="5400" dirty="0">
                <a:latin typeface="Cambria" panose="02040503050406030204" pitchFamily="18" charset="0"/>
                <a:cs typeface="Tahoma"/>
              </a:rPr>
              <a:t> </a:t>
            </a:r>
            <a:r>
              <a:rPr lang="en-US" sz="5400" dirty="0" err="1">
                <a:latin typeface="Cambria" panose="02040503050406030204" pitchFamily="18" charset="0"/>
                <a:cs typeface="Tahoma"/>
              </a:rPr>
              <a:t>Yaglikci</a:t>
            </a:r>
            <a:r>
              <a:rPr lang="en-US" sz="5400" dirty="0">
                <a:latin typeface="Cambria" panose="02040503050406030204" pitchFamily="18" charset="0"/>
                <a:cs typeface="Tahoma"/>
              </a:rPr>
              <a:t>      </a:t>
            </a:r>
          </a:p>
          <a:p>
            <a:pPr algn="ctr">
              <a:lnSpc>
                <a:spcPct val="150000"/>
              </a:lnSpc>
            </a:pPr>
            <a:r>
              <a:rPr lang="en-US" sz="5400" dirty="0">
                <a:latin typeface="Cambria" panose="02040503050406030204" pitchFamily="18" charset="0"/>
                <a:cs typeface="Tahoma"/>
              </a:rPr>
              <a:t>Nandita Vijaykumar	Nika Mansouri </a:t>
            </a:r>
            <a:r>
              <a:rPr lang="en-US" sz="5400" dirty="0" err="1">
                <a:latin typeface="Cambria" panose="02040503050406030204" pitchFamily="18" charset="0"/>
                <a:cs typeface="Tahoma"/>
              </a:rPr>
              <a:t>Ghiasi</a:t>
            </a:r>
            <a:r>
              <a:rPr lang="en-US" sz="5400" dirty="0">
                <a:latin typeface="Cambria" panose="02040503050406030204" pitchFamily="18" charset="0"/>
                <a:cs typeface="Tahoma"/>
              </a:rPr>
              <a:t>      </a:t>
            </a:r>
            <a:r>
              <a:rPr lang="en-US" sz="5400" dirty="0" err="1">
                <a:latin typeface="Cambria" panose="02040503050406030204" pitchFamily="18" charset="0"/>
                <a:cs typeface="Tahoma"/>
              </a:rPr>
              <a:t>Saugata</a:t>
            </a:r>
            <a:r>
              <a:rPr lang="en-US" sz="5400" dirty="0">
                <a:latin typeface="Cambria" panose="02040503050406030204" pitchFamily="18" charset="0"/>
                <a:cs typeface="Tahoma"/>
              </a:rPr>
              <a:t> Ghose      Onur Mutlu</a:t>
            </a:r>
            <a:endParaRPr lang="en-US" sz="5400" b="1" i="1" dirty="0">
              <a:latin typeface="Cambria" panose="02040503050406030204" pitchFamily="18" charset="0"/>
              <a:cs typeface="Tahoma"/>
            </a:endParaRPr>
          </a:p>
        </p:txBody>
      </p:sp>
      <p:sp>
        <p:nvSpPr>
          <p:cNvPr id="702" name="Rounded Rectangle 42">
            <a:extLst>
              <a:ext uri="{FF2B5EF4-FFF2-40B4-BE49-F238E27FC236}">
                <a16:creationId xmlns:a16="http://schemas.microsoft.com/office/drawing/2014/main" id="{FFFBC92D-7D01-400D-9659-5CB59FF0134B}"/>
              </a:ext>
            </a:extLst>
          </p:cNvPr>
          <p:cNvSpPr/>
          <p:nvPr/>
        </p:nvSpPr>
        <p:spPr bwMode="auto">
          <a:xfrm>
            <a:off x="14758491" y="9799530"/>
            <a:ext cx="2932176" cy="46389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03" name="Content Placeholder 5">
            <a:extLst>
              <a:ext uri="{FF2B5EF4-FFF2-40B4-BE49-F238E27FC236}">
                <a16:creationId xmlns:a16="http://schemas.microsoft.com/office/drawing/2014/main" id="{1DD1F3DE-EC71-41B9-8D0A-1605FAFA1C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901" y="8370081"/>
            <a:ext cx="3200400" cy="3200400"/>
          </a:xfrm>
          <a:prstGeom prst="rect">
            <a:avLst/>
          </a:prstGeom>
        </p:spPr>
      </p:pic>
      <p:sp>
        <p:nvSpPr>
          <p:cNvPr id="704" name="Rounded Rectangle 51">
            <a:extLst>
              <a:ext uri="{FF2B5EF4-FFF2-40B4-BE49-F238E27FC236}">
                <a16:creationId xmlns:a16="http://schemas.microsoft.com/office/drawing/2014/main" id="{519B68B9-BF93-48BE-A56D-CB98D2A04616}"/>
              </a:ext>
            </a:extLst>
          </p:cNvPr>
          <p:cNvSpPr/>
          <p:nvPr/>
        </p:nvSpPr>
        <p:spPr bwMode="auto">
          <a:xfrm>
            <a:off x="11329630" y="12430210"/>
            <a:ext cx="1981200" cy="1752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CPU</a:t>
            </a:r>
          </a:p>
        </p:txBody>
      </p:sp>
      <p:sp>
        <p:nvSpPr>
          <p:cNvPr id="705" name="Rounded Rectangle 53">
            <a:extLst>
              <a:ext uri="{FF2B5EF4-FFF2-40B4-BE49-F238E27FC236}">
                <a16:creationId xmlns:a16="http://schemas.microsoft.com/office/drawing/2014/main" id="{8D84F3BA-F2C9-4D9E-81BB-396C3E3B742B}"/>
              </a:ext>
            </a:extLst>
          </p:cNvPr>
          <p:cNvSpPr/>
          <p:nvPr/>
        </p:nvSpPr>
        <p:spPr bwMode="auto">
          <a:xfrm>
            <a:off x="11539265" y="12452435"/>
            <a:ext cx="1597787" cy="630009"/>
          </a:xfrm>
          <a:prstGeom prst="roundRect">
            <a:avLst/>
          </a:prstGeom>
          <a:solidFill>
            <a:srgbClr val="EEA0A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Memory Controller</a:t>
            </a:r>
          </a:p>
        </p:txBody>
      </p:sp>
      <p:sp>
        <p:nvSpPr>
          <p:cNvPr id="706" name="Up-Down Arrow 54">
            <a:extLst>
              <a:ext uri="{FF2B5EF4-FFF2-40B4-BE49-F238E27FC236}">
                <a16:creationId xmlns:a16="http://schemas.microsoft.com/office/drawing/2014/main" id="{4F8DDB6F-B487-4DB2-83A7-3B362D8CC687}"/>
              </a:ext>
            </a:extLst>
          </p:cNvPr>
          <p:cNvSpPr/>
          <p:nvPr/>
        </p:nvSpPr>
        <p:spPr bwMode="auto">
          <a:xfrm>
            <a:off x="11664050" y="10856090"/>
            <a:ext cx="737467" cy="1365884"/>
          </a:xfrm>
          <a:prstGeom prst="up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07" name="Straight Connector 706">
            <a:extLst>
              <a:ext uri="{FF2B5EF4-FFF2-40B4-BE49-F238E27FC236}">
                <a16:creationId xmlns:a16="http://schemas.microsoft.com/office/drawing/2014/main" id="{2ABF49F6-79F5-4FCB-BF22-6BDECA31C3F6}"/>
              </a:ext>
            </a:extLst>
          </p:cNvPr>
          <p:cNvCxnSpPr/>
          <p:nvPr/>
        </p:nvCxnSpPr>
        <p:spPr>
          <a:xfrm flipV="1">
            <a:off x="15083458" y="9256444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DRAM">
            <a:extLst>
              <a:ext uri="{FF2B5EF4-FFF2-40B4-BE49-F238E27FC236}">
                <a16:creationId xmlns:a16="http://schemas.microsoft.com/office/drawing/2014/main" id="{7622B2DA-BF96-4823-9B72-4886C8F463BE}"/>
              </a:ext>
            </a:extLst>
          </p:cNvPr>
          <p:cNvSpPr/>
          <p:nvPr/>
        </p:nvSpPr>
        <p:spPr>
          <a:xfrm>
            <a:off x="14854858" y="12199401"/>
            <a:ext cx="457200" cy="533400"/>
          </a:xfrm>
          <a:prstGeom prst="roundRect">
            <a:avLst>
              <a:gd name="adj" fmla="val 11319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709" name="Straight Connector 708">
            <a:extLst>
              <a:ext uri="{FF2B5EF4-FFF2-40B4-BE49-F238E27FC236}">
                <a16:creationId xmlns:a16="http://schemas.microsoft.com/office/drawing/2014/main" id="{9E547AB1-7A53-4791-BDC8-9779B0FE916C}"/>
              </a:ext>
            </a:extLst>
          </p:cNvPr>
          <p:cNvCxnSpPr/>
          <p:nvPr/>
        </p:nvCxnSpPr>
        <p:spPr>
          <a:xfrm flipV="1">
            <a:off x="15540658" y="9256444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DRAM">
            <a:extLst>
              <a:ext uri="{FF2B5EF4-FFF2-40B4-BE49-F238E27FC236}">
                <a16:creationId xmlns:a16="http://schemas.microsoft.com/office/drawing/2014/main" id="{EA23CDAE-2475-4D6F-989B-E32A689ABD14}"/>
              </a:ext>
            </a:extLst>
          </p:cNvPr>
          <p:cNvSpPr/>
          <p:nvPr/>
        </p:nvSpPr>
        <p:spPr>
          <a:xfrm>
            <a:off x="15312058" y="12199401"/>
            <a:ext cx="457200" cy="533400"/>
          </a:xfrm>
          <a:prstGeom prst="roundRect">
            <a:avLst>
              <a:gd name="adj" fmla="val 11319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711" name="Straight Connector 710">
            <a:extLst>
              <a:ext uri="{FF2B5EF4-FFF2-40B4-BE49-F238E27FC236}">
                <a16:creationId xmlns:a16="http://schemas.microsoft.com/office/drawing/2014/main" id="{2BA063FB-C00B-4E45-B5B9-4D8396E77C00}"/>
              </a:ext>
            </a:extLst>
          </p:cNvPr>
          <p:cNvCxnSpPr/>
          <p:nvPr/>
        </p:nvCxnSpPr>
        <p:spPr>
          <a:xfrm flipV="1">
            <a:off x="16000904" y="9256444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DRAM">
            <a:extLst>
              <a:ext uri="{FF2B5EF4-FFF2-40B4-BE49-F238E27FC236}">
                <a16:creationId xmlns:a16="http://schemas.microsoft.com/office/drawing/2014/main" id="{9ADC45A4-3FB1-4BAF-B28E-95346B5990A1}"/>
              </a:ext>
            </a:extLst>
          </p:cNvPr>
          <p:cNvSpPr/>
          <p:nvPr/>
        </p:nvSpPr>
        <p:spPr>
          <a:xfrm>
            <a:off x="15772304" y="12199401"/>
            <a:ext cx="457200" cy="533400"/>
          </a:xfrm>
          <a:prstGeom prst="roundRect">
            <a:avLst>
              <a:gd name="adj" fmla="val 11319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713" name="Straight Connector 712">
            <a:extLst>
              <a:ext uri="{FF2B5EF4-FFF2-40B4-BE49-F238E27FC236}">
                <a16:creationId xmlns:a16="http://schemas.microsoft.com/office/drawing/2014/main" id="{960FF263-B66A-4DE7-8E2D-6DA4E1C223E6}"/>
              </a:ext>
            </a:extLst>
          </p:cNvPr>
          <p:cNvCxnSpPr/>
          <p:nvPr/>
        </p:nvCxnSpPr>
        <p:spPr>
          <a:xfrm flipV="1">
            <a:off x="16458104" y="9256444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DRAM">
            <a:extLst>
              <a:ext uri="{FF2B5EF4-FFF2-40B4-BE49-F238E27FC236}">
                <a16:creationId xmlns:a16="http://schemas.microsoft.com/office/drawing/2014/main" id="{014942BD-D977-4A51-9A1C-AA2672E77304}"/>
              </a:ext>
            </a:extLst>
          </p:cNvPr>
          <p:cNvSpPr/>
          <p:nvPr/>
        </p:nvSpPr>
        <p:spPr>
          <a:xfrm>
            <a:off x="16229504" y="12199401"/>
            <a:ext cx="457200" cy="533400"/>
          </a:xfrm>
          <a:prstGeom prst="roundRect">
            <a:avLst>
              <a:gd name="adj" fmla="val 11319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717" name="Straight Connector 716">
            <a:extLst>
              <a:ext uri="{FF2B5EF4-FFF2-40B4-BE49-F238E27FC236}">
                <a16:creationId xmlns:a16="http://schemas.microsoft.com/office/drawing/2014/main" id="{0921DD01-2F3E-4AA5-814B-6223FD863904}"/>
              </a:ext>
            </a:extLst>
          </p:cNvPr>
          <p:cNvCxnSpPr/>
          <p:nvPr/>
        </p:nvCxnSpPr>
        <p:spPr>
          <a:xfrm flipV="1">
            <a:off x="16912258" y="9256444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DRAM">
            <a:extLst>
              <a:ext uri="{FF2B5EF4-FFF2-40B4-BE49-F238E27FC236}">
                <a16:creationId xmlns:a16="http://schemas.microsoft.com/office/drawing/2014/main" id="{CA8377B7-341C-475F-9287-9C1AD6AC4252}"/>
              </a:ext>
            </a:extLst>
          </p:cNvPr>
          <p:cNvSpPr/>
          <p:nvPr/>
        </p:nvSpPr>
        <p:spPr>
          <a:xfrm>
            <a:off x="16683658" y="12199401"/>
            <a:ext cx="457200" cy="533400"/>
          </a:xfrm>
          <a:prstGeom prst="roundRect">
            <a:avLst>
              <a:gd name="adj" fmla="val 11319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0BDAE5B6-9AC7-456D-85BA-9D8645F0FC1C}"/>
              </a:ext>
            </a:extLst>
          </p:cNvPr>
          <p:cNvCxnSpPr/>
          <p:nvPr/>
        </p:nvCxnSpPr>
        <p:spPr>
          <a:xfrm flipV="1">
            <a:off x="17366411" y="9256444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1" name="DRAM">
            <a:extLst>
              <a:ext uri="{FF2B5EF4-FFF2-40B4-BE49-F238E27FC236}">
                <a16:creationId xmlns:a16="http://schemas.microsoft.com/office/drawing/2014/main" id="{6BD8BDB6-DE21-4404-9260-92AA9535ABCA}"/>
              </a:ext>
            </a:extLst>
          </p:cNvPr>
          <p:cNvSpPr/>
          <p:nvPr/>
        </p:nvSpPr>
        <p:spPr>
          <a:xfrm>
            <a:off x="17137811" y="12199401"/>
            <a:ext cx="457200" cy="533400"/>
          </a:xfrm>
          <a:prstGeom prst="roundRect">
            <a:avLst>
              <a:gd name="adj" fmla="val 11319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grpSp>
        <p:nvGrpSpPr>
          <p:cNvPr id="742" name="Group 741">
            <a:extLst>
              <a:ext uri="{FF2B5EF4-FFF2-40B4-BE49-F238E27FC236}">
                <a16:creationId xmlns:a16="http://schemas.microsoft.com/office/drawing/2014/main" id="{67964926-ADF9-44DA-AA23-78EF3E09A1AB}"/>
              </a:ext>
            </a:extLst>
          </p:cNvPr>
          <p:cNvGrpSpPr/>
          <p:nvPr/>
        </p:nvGrpSpPr>
        <p:grpSpPr>
          <a:xfrm>
            <a:off x="14854858" y="9342330"/>
            <a:ext cx="2743200" cy="916305"/>
            <a:chOff x="4572000" y="1609886"/>
            <a:chExt cx="2743200" cy="91630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8A6CF96F-8E34-4FF4-8982-07985AF5C70F}"/>
                </a:ext>
              </a:extLst>
            </p:cNvPr>
            <p:cNvSpPr/>
            <p:nvPr/>
          </p:nvSpPr>
          <p:spPr>
            <a:xfrm>
              <a:off x="5486400" y="16117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72031E91-028E-4815-A334-F113C6619B88}"/>
                </a:ext>
              </a:extLst>
            </p:cNvPr>
            <p:cNvSpPr/>
            <p:nvPr/>
          </p:nvSpPr>
          <p:spPr>
            <a:xfrm>
              <a:off x="5486400" y="20689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0EB047B3-0D1C-4C87-B33E-D20C4AADCD77}"/>
                </a:ext>
              </a:extLst>
            </p:cNvPr>
            <p:cNvSpPr/>
            <p:nvPr/>
          </p:nvSpPr>
          <p:spPr>
            <a:xfrm>
              <a:off x="5943600" y="20689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6C73F330-C46E-4B3D-9075-32B82544C202}"/>
                </a:ext>
              </a:extLst>
            </p:cNvPr>
            <p:cNvSpPr/>
            <p:nvPr/>
          </p:nvSpPr>
          <p:spPr>
            <a:xfrm>
              <a:off x="6400800" y="16117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50" name="Oval 749">
              <a:extLst>
                <a:ext uri="{FF2B5EF4-FFF2-40B4-BE49-F238E27FC236}">
                  <a16:creationId xmlns:a16="http://schemas.microsoft.com/office/drawing/2014/main" id="{7041FDD3-D4DC-49B9-B7A3-C8C9CACE2B78}"/>
                </a:ext>
              </a:extLst>
            </p:cNvPr>
            <p:cNvSpPr/>
            <p:nvPr/>
          </p:nvSpPr>
          <p:spPr>
            <a:xfrm>
              <a:off x="6400800" y="20689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7D078110-134A-4931-A06B-0CA388E44FAB}"/>
                </a:ext>
              </a:extLst>
            </p:cNvPr>
            <p:cNvSpPr/>
            <p:nvPr/>
          </p:nvSpPr>
          <p:spPr>
            <a:xfrm>
              <a:off x="6858000" y="20670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FAE39B15-3023-4855-843E-F247D634A70A}"/>
                </a:ext>
              </a:extLst>
            </p:cNvPr>
            <p:cNvSpPr/>
            <p:nvPr/>
          </p:nvSpPr>
          <p:spPr>
            <a:xfrm>
              <a:off x="5943600" y="16117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73BAE887-6281-4543-9D61-6F2E4E0D4239}"/>
                </a:ext>
              </a:extLst>
            </p:cNvPr>
            <p:cNvSpPr/>
            <p:nvPr/>
          </p:nvSpPr>
          <p:spPr>
            <a:xfrm>
              <a:off x="6858000" y="16098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4E06EF62-13BC-4F78-99EF-1A70F6847FEA}"/>
                </a:ext>
              </a:extLst>
            </p:cNvPr>
            <p:cNvSpPr/>
            <p:nvPr/>
          </p:nvSpPr>
          <p:spPr>
            <a:xfrm>
              <a:off x="4572000" y="16098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49D1FEEC-8A2B-46D5-9E70-C52D0224BC19}"/>
                </a:ext>
              </a:extLst>
            </p:cNvPr>
            <p:cNvSpPr/>
            <p:nvPr/>
          </p:nvSpPr>
          <p:spPr>
            <a:xfrm>
              <a:off x="4572000" y="20670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FEF20FCC-9DA9-4479-951B-E6B9EE03B35E}"/>
                </a:ext>
              </a:extLst>
            </p:cNvPr>
            <p:cNvSpPr/>
            <p:nvPr/>
          </p:nvSpPr>
          <p:spPr>
            <a:xfrm>
              <a:off x="5029200" y="20670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E03BBA73-362F-4D18-9480-CDA16C54DC30}"/>
                </a:ext>
              </a:extLst>
            </p:cNvPr>
            <p:cNvSpPr/>
            <p:nvPr/>
          </p:nvSpPr>
          <p:spPr>
            <a:xfrm>
              <a:off x="5029200" y="16098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758" name="Group 757">
            <a:extLst>
              <a:ext uri="{FF2B5EF4-FFF2-40B4-BE49-F238E27FC236}">
                <a16:creationId xmlns:a16="http://schemas.microsoft.com/office/drawing/2014/main" id="{EAC87663-65A2-494E-B07C-E0B1768E43C0}"/>
              </a:ext>
            </a:extLst>
          </p:cNvPr>
          <p:cNvGrpSpPr/>
          <p:nvPr/>
        </p:nvGrpSpPr>
        <p:grpSpPr>
          <a:xfrm>
            <a:off x="14854858" y="10710120"/>
            <a:ext cx="2743200" cy="1367790"/>
            <a:chOff x="4572000" y="2977676"/>
            <a:chExt cx="2743200" cy="136779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6CEFEA26-E49A-48FA-A5EB-5986225D4FF9}"/>
                </a:ext>
              </a:extLst>
            </p:cNvPr>
            <p:cNvSpPr/>
            <p:nvPr/>
          </p:nvSpPr>
          <p:spPr>
            <a:xfrm>
              <a:off x="5486400" y="297958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9623BFC1-EC80-45FF-B241-1E16E63E5470}"/>
                </a:ext>
              </a:extLst>
            </p:cNvPr>
            <p:cNvSpPr/>
            <p:nvPr/>
          </p:nvSpPr>
          <p:spPr>
            <a:xfrm>
              <a:off x="5943600" y="297958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3163DDCE-3FC9-45F3-9628-CC2F6C5CF1A5}"/>
                </a:ext>
              </a:extLst>
            </p:cNvPr>
            <p:cNvSpPr/>
            <p:nvPr/>
          </p:nvSpPr>
          <p:spPr>
            <a:xfrm>
              <a:off x="6400800" y="297958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EECC544C-571D-4909-9A9D-E2F42DEBCEAA}"/>
                </a:ext>
              </a:extLst>
            </p:cNvPr>
            <p:cNvSpPr/>
            <p:nvPr/>
          </p:nvSpPr>
          <p:spPr>
            <a:xfrm>
              <a:off x="6858000" y="29776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7D4B953C-A6A8-43C6-AD80-0EF86D1E6847}"/>
                </a:ext>
              </a:extLst>
            </p:cNvPr>
            <p:cNvSpPr/>
            <p:nvPr/>
          </p:nvSpPr>
          <p:spPr>
            <a:xfrm>
              <a:off x="4572000" y="29776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D18CE29F-0AB5-47A8-B206-36681BDC5225}"/>
                </a:ext>
              </a:extLst>
            </p:cNvPr>
            <p:cNvSpPr/>
            <p:nvPr/>
          </p:nvSpPr>
          <p:spPr>
            <a:xfrm>
              <a:off x="5029200" y="29776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F694A8BB-3DB1-4B21-B0CB-29247240EF1E}"/>
                </a:ext>
              </a:extLst>
            </p:cNvPr>
            <p:cNvSpPr/>
            <p:nvPr/>
          </p:nvSpPr>
          <p:spPr>
            <a:xfrm>
              <a:off x="5486400" y="34348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8F14A83F-94D6-4282-AEDA-C6C34FCA854D}"/>
                </a:ext>
              </a:extLst>
            </p:cNvPr>
            <p:cNvSpPr/>
            <p:nvPr/>
          </p:nvSpPr>
          <p:spPr>
            <a:xfrm>
              <a:off x="5943600" y="34348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962E3124-6FB5-44D3-9FDB-8C21E77ACE10}"/>
                </a:ext>
              </a:extLst>
            </p:cNvPr>
            <p:cNvSpPr/>
            <p:nvPr/>
          </p:nvSpPr>
          <p:spPr>
            <a:xfrm>
              <a:off x="6400800" y="34348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E2AB0CA0-C86C-45C4-8DB4-784F83F3F82C}"/>
                </a:ext>
              </a:extLst>
            </p:cNvPr>
            <p:cNvSpPr/>
            <p:nvPr/>
          </p:nvSpPr>
          <p:spPr>
            <a:xfrm>
              <a:off x="6858000" y="343297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82D09EFC-7D53-4E8A-93CD-4EBA1431CD35}"/>
                </a:ext>
              </a:extLst>
            </p:cNvPr>
            <p:cNvSpPr/>
            <p:nvPr/>
          </p:nvSpPr>
          <p:spPr>
            <a:xfrm>
              <a:off x="5486400" y="388826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9EEA5C27-0258-4D76-8F74-E1D08B1F06CF}"/>
                </a:ext>
              </a:extLst>
            </p:cNvPr>
            <p:cNvSpPr/>
            <p:nvPr/>
          </p:nvSpPr>
          <p:spPr>
            <a:xfrm>
              <a:off x="5943600" y="388826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71" name="Oval 770">
              <a:extLst>
                <a:ext uri="{FF2B5EF4-FFF2-40B4-BE49-F238E27FC236}">
                  <a16:creationId xmlns:a16="http://schemas.microsoft.com/office/drawing/2014/main" id="{CCE4F267-8521-4FD2-914C-82578545C17F}"/>
                </a:ext>
              </a:extLst>
            </p:cNvPr>
            <p:cNvSpPr/>
            <p:nvPr/>
          </p:nvSpPr>
          <p:spPr>
            <a:xfrm>
              <a:off x="6400800" y="388826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72" name="Oval 771">
              <a:extLst>
                <a:ext uri="{FF2B5EF4-FFF2-40B4-BE49-F238E27FC236}">
                  <a16:creationId xmlns:a16="http://schemas.microsoft.com/office/drawing/2014/main" id="{C9E9915B-95B8-4F57-8D5D-78445C341096}"/>
                </a:ext>
              </a:extLst>
            </p:cNvPr>
            <p:cNvSpPr/>
            <p:nvPr/>
          </p:nvSpPr>
          <p:spPr>
            <a:xfrm>
              <a:off x="6858000" y="388636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73" name="Oval 772">
              <a:extLst>
                <a:ext uri="{FF2B5EF4-FFF2-40B4-BE49-F238E27FC236}">
                  <a16:creationId xmlns:a16="http://schemas.microsoft.com/office/drawing/2014/main" id="{CB783BED-46B1-456F-8563-CC226FEC2510}"/>
                </a:ext>
              </a:extLst>
            </p:cNvPr>
            <p:cNvSpPr/>
            <p:nvPr/>
          </p:nvSpPr>
          <p:spPr>
            <a:xfrm>
              <a:off x="4572000" y="343297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74" name="Oval 773">
              <a:extLst>
                <a:ext uri="{FF2B5EF4-FFF2-40B4-BE49-F238E27FC236}">
                  <a16:creationId xmlns:a16="http://schemas.microsoft.com/office/drawing/2014/main" id="{8457E4BD-D459-432B-A72D-9CCEFD5944DC}"/>
                </a:ext>
              </a:extLst>
            </p:cNvPr>
            <p:cNvSpPr/>
            <p:nvPr/>
          </p:nvSpPr>
          <p:spPr>
            <a:xfrm>
              <a:off x="5029200" y="343297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75" name="Oval 774">
              <a:extLst>
                <a:ext uri="{FF2B5EF4-FFF2-40B4-BE49-F238E27FC236}">
                  <a16:creationId xmlns:a16="http://schemas.microsoft.com/office/drawing/2014/main" id="{C85ADA4E-B76A-4E93-8CD3-3C320629FC98}"/>
                </a:ext>
              </a:extLst>
            </p:cNvPr>
            <p:cNvSpPr/>
            <p:nvPr/>
          </p:nvSpPr>
          <p:spPr>
            <a:xfrm>
              <a:off x="4572000" y="388636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76" name="Oval 775">
              <a:extLst>
                <a:ext uri="{FF2B5EF4-FFF2-40B4-BE49-F238E27FC236}">
                  <a16:creationId xmlns:a16="http://schemas.microsoft.com/office/drawing/2014/main" id="{8F8CCAA6-92E1-4F2F-8738-B8F8E55FE377}"/>
                </a:ext>
              </a:extLst>
            </p:cNvPr>
            <p:cNvSpPr/>
            <p:nvPr/>
          </p:nvSpPr>
          <p:spPr>
            <a:xfrm>
              <a:off x="5029200" y="388636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777" name="Group 776">
            <a:extLst>
              <a:ext uri="{FF2B5EF4-FFF2-40B4-BE49-F238E27FC236}">
                <a16:creationId xmlns:a16="http://schemas.microsoft.com/office/drawing/2014/main" id="{7A639EAF-2382-4F7E-A7EF-04B6DFDF877E}"/>
              </a:ext>
            </a:extLst>
          </p:cNvPr>
          <p:cNvGrpSpPr/>
          <p:nvPr/>
        </p:nvGrpSpPr>
        <p:grpSpPr>
          <a:xfrm>
            <a:off x="17533111" y="10238372"/>
            <a:ext cx="1710115" cy="659947"/>
            <a:chOff x="7392078" y="2030714"/>
            <a:chExt cx="1710115" cy="659947"/>
          </a:xfrm>
        </p:grpSpPr>
        <p:sp>
          <p:nvSpPr>
            <p:cNvPr id="778" name="67Text">
              <a:extLst>
                <a:ext uri="{FF2B5EF4-FFF2-40B4-BE49-F238E27FC236}">
                  <a16:creationId xmlns:a16="http://schemas.microsoft.com/office/drawing/2014/main" id="{A7AB0DC6-6D81-4B19-8841-2ACF6C5ECCDC}"/>
                </a:ext>
              </a:extLst>
            </p:cNvPr>
            <p:cNvSpPr txBox="1"/>
            <p:nvPr/>
          </p:nvSpPr>
          <p:spPr>
            <a:xfrm>
              <a:off x="7392078" y="2197949"/>
              <a:ext cx="1710115" cy="49271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000000"/>
                  </a:solidFill>
                  <a:latin typeface="Cambria" panose="02040503050406030204" pitchFamily="18" charset="0"/>
                </a:rPr>
                <a:t>DRAM Row</a:t>
              </a:r>
            </a:p>
          </p:txBody>
        </p:sp>
        <p:sp>
          <p:nvSpPr>
            <p:cNvPr id="779" name="Freeform 138">
              <a:extLst>
                <a:ext uri="{FF2B5EF4-FFF2-40B4-BE49-F238E27FC236}">
                  <a16:creationId xmlns:a16="http://schemas.microsoft.com/office/drawing/2014/main" id="{D049344D-DB77-4798-A516-622914F22AC6}"/>
                </a:ext>
              </a:extLst>
            </p:cNvPr>
            <p:cNvSpPr/>
            <p:nvPr/>
          </p:nvSpPr>
          <p:spPr>
            <a:xfrm flipV="1">
              <a:off x="7469123" y="2030714"/>
              <a:ext cx="367379" cy="480350"/>
            </a:xfrm>
            <a:custGeom>
              <a:avLst/>
              <a:gdLst>
                <a:gd name="connsiteX0" fmla="*/ 443884 w 443884"/>
                <a:gd name="connsiteY0" fmla="*/ 0 h 719091"/>
                <a:gd name="connsiteX1" fmla="*/ 168676 w 443884"/>
                <a:gd name="connsiteY1" fmla="*/ 186431 h 719091"/>
                <a:gd name="connsiteX2" fmla="*/ 0 w 443884"/>
                <a:gd name="connsiteY2" fmla="*/ 719091 h 719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3884" h="719091">
                  <a:moveTo>
                    <a:pt x="443884" y="0"/>
                  </a:moveTo>
                  <a:cubicBezTo>
                    <a:pt x="343270" y="33291"/>
                    <a:pt x="242657" y="66583"/>
                    <a:pt x="168676" y="186431"/>
                  </a:cubicBezTo>
                  <a:cubicBezTo>
                    <a:pt x="94695" y="306279"/>
                    <a:pt x="47347" y="512685"/>
                    <a:pt x="0" y="71909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780" name="Group 779">
            <a:extLst>
              <a:ext uri="{FF2B5EF4-FFF2-40B4-BE49-F238E27FC236}">
                <a16:creationId xmlns:a16="http://schemas.microsoft.com/office/drawing/2014/main" id="{5F2EF4B4-DD5D-4E6F-BCDA-4D2386B9E941}"/>
              </a:ext>
            </a:extLst>
          </p:cNvPr>
          <p:cNvGrpSpPr/>
          <p:nvPr/>
        </p:nvGrpSpPr>
        <p:grpSpPr>
          <a:xfrm>
            <a:off x="15497759" y="12544141"/>
            <a:ext cx="3089755" cy="839900"/>
            <a:chOff x="5859262" y="4811697"/>
            <a:chExt cx="3089755" cy="839900"/>
          </a:xfrm>
        </p:grpSpPr>
        <p:sp>
          <p:nvSpPr>
            <p:cNvPr id="781" name="67Text">
              <a:extLst>
                <a:ext uri="{FF2B5EF4-FFF2-40B4-BE49-F238E27FC236}">
                  <a16:creationId xmlns:a16="http://schemas.microsoft.com/office/drawing/2014/main" id="{F9177987-B3C8-4E2A-B8C5-201CCC159215}"/>
                </a:ext>
              </a:extLst>
            </p:cNvPr>
            <p:cNvSpPr txBox="1"/>
            <p:nvPr/>
          </p:nvSpPr>
          <p:spPr>
            <a:xfrm>
              <a:off x="6217248" y="5158885"/>
              <a:ext cx="2731769" cy="49271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000000"/>
                  </a:solidFill>
                  <a:latin typeface="Cambria" panose="02040503050406030204" pitchFamily="18" charset="0"/>
                </a:rPr>
                <a:t>Sense-Amplifier</a:t>
              </a:r>
            </a:p>
          </p:txBody>
        </p:sp>
        <p:sp>
          <p:nvSpPr>
            <p:cNvPr id="782" name="Freeform 141">
              <a:extLst>
                <a:ext uri="{FF2B5EF4-FFF2-40B4-BE49-F238E27FC236}">
                  <a16:creationId xmlns:a16="http://schemas.microsoft.com/office/drawing/2014/main" id="{90F9E3B5-D4AA-4E86-94C5-F6A5E4E24931}"/>
                </a:ext>
              </a:extLst>
            </p:cNvPr>
            <p:cNvSpPr/>
            <p:nvPr/>
          </p:nvSpPr>
          <p:spPr>
            <a:xfrm>
              <a:off x="5859262" y="4811697"/>
              <a:ext cx="532660" cy="612559"/>
            </a:xfrm>
            <a:custGeom>
              <a:avLst/>
              <a:gdLst>
                <a:gd name="connsiteX0" fmla="*/ 532660 w 532660"/>
                <a:gd name="connsiteY0" fmla="*/ 612559 h 612559"/>
                <a:gd name="connsiteX1" fmla="*/ 106532 w 532660"/>
                <a:gd name="connsiteY1" fmla="*/ 390618 h 612559"/>
                <a:gd name="connsiteX2" fmla="*/ 0 w 532660"/>
                <a:gd name="connsiteY2" fmla="*/ 0 h 612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2660" h="612559">
                  <a:moveTo>
                    <a:pt x="532660" y="612559"/>
                  </a:moveTo>
                  <a:cubicBezTo>
                    <a:pt x="363984" y="552635"/>
                    <a:pt x="195309" y="492711"/>
                    <a:pt x="106532" y="390618"/>
                  </a:cubicBezTo>
                  <a:cubicBezTo>
                    <a:pt x="17755" y="288525"/>
                    <a:pt x="8877" y="144262"/>
                    <a:pt x="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</p:grp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549C159B-04E6-409F-88A0-98A77E4E38A1}"/>
              </a:ext>
            </a:extLst>
          </p:cNvPr>
          <p:cNvCxnSpPr>
            <a:cxnSpLocks/>
          </p:cNvCxnSpPr>
          <p:nvPr/>
        </p:nvCxnSpPr>
        <p:spPr bwMode="auto">
          <a:xfrm flipV="1">
            <a:off x="14078903" y="9191495"/>
            <a:ext cx="619197" cy="8783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4" name="Straight Connector 783">
            <a:extLst>
              <a:ext uri="{FF2B5EF4-FFF2-40B4-BE49-F238E27FC236}">
                <a16:creationId xmlns:a16="http://schemas.microsoft.com/office/drawing/2014/main" id="{FC8D2012-1F8B-4717-9D08-5699876BECD3}"/>
              </a:ext>
            </a:extLst>
          </p:cNvPr>
          <p:cNvCxnSpPr>
            <a:cxnSpLocks/>
          </p:cNvCxnSpPr>
          <p:nvPr/>
        </p:nvCxnSpPr>
        <p:spPr bwMode="auto">
          <a:xfrm>
            <a:off x="14078903" y="10238372"/>
            <a:ext cx="506903" cy="239468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5" name="67Text">
            <a:extLst>
              <a:ext uri="{FF2B5EF4-FFF2-40B4-BE49-F238E27FC236}">
                <a16:creationId xmlns:a16="http://schemas.microsoft.com/office/drawing/2014/main" id="{368DA808-B1A4-4F81-AEB3-FF792A0F51EA}"/>
              </a:ext>
            </a:extLst>
          </p:cNvPr>
          <p:cNvSpPr txBox="1"/>
          <p:nvPr/>
        </p:nvSpPr>
        <p:spPr>
          <a:xfrm>
            <a:off x="11639105" y="11311222"/>
            <a:ext cx="2731769" cy="492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400"/>
              </a:lnSpc>
            </a:pP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Memory </a:t>
            </a:r>
          </a:p>
          <a:p>
            <a:pPr algn="ctr">
              <a:lnSpc>
                <a:spcPts val="2400"/>
              </a:lnSpc>
            </a:pP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Bus</a:t>
            </a:r>
          </a:p>
        </p:txBody>
      </p: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71E3D7FE-58F8-4406-BB5C-0E047751F745}"/>
              </a:ext>
            </a:extLst>
          </p:cNvPr>
          <p:cNvGrpSpPr/>
          <p:nvPr/>
        </p:nvGrpSpPr>
        <p:grpSpPr>
          <a:xfrm>
            <a:off x="17596534" y="9311287"/>
            <a:ext cx="1789364" cy="492712"/>
            <a:chOff x="7469123" y="1642246"/>
            <a:chExt cx="1789364" cy="492712"/>
          </a:xfrm>
        </p:grpSpPr>
        <p:sp>
          <p:nvSpPr>
            <p:cNvPr id="787" name="67Text">
              <a:extLst>
                <a:ext uri="{FF2B5EF4-FFF2-40B4-BE49-F238E27FC236}">
                  <a16:creationId xmlns:a16="http://schemas.microsoft.com/office/drawing/2014/main" id="{6BCE57B9-9727-4483-8E31-8BB502615AC4}"/>
                </a:ext>
              </a:extLst>
            </p:cNvPr>
            <p:cNvSpPr txBox="1"/>
            <p:nvPr/>
          </p:nvSpPr>
          <p:spPr>
            <a:xfrm>
              <a:off x="7548372" y="1642246"/>
              <a:ext cx="1710115" cy="49271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000000"/>
                  </a:solidFill>
                  <a:latin typeface="Cambria" panose="02040503050406030204" pitchFamily="18" charset="0"/>
                </a:rPr>
                <a:t>DRAM Cell</a:t>
              </a:r>
            </a:p>
          </p:txBody>
        </p:sp>
        <p:sp>
          <p:nvSpPr>
            <p:cNvPr id="788" name="Freeform 157">
              <a:extLst>
                <a:ext uri="{FF2B5EF4-FFF2-40B4-BE49-F238E27FC236}">
                  <a16:creationId xmlns:a16="http://schemas.microsoft.com/office/drawing/2014/main" id="{CBAC4BC4-0461-4FD4-8618-FA1C3E54AA4D}"/>
                </a:ext>
              </a:extLst>
            </p:cNvPr>
            <p:cNvSpPr/>
            <p:nvPr/>
          </p:nvSpPr>
          <p:spPr>
            <a:xfrm>
              <a:off x="7469123" y="1926860"/>
              <a:ext cx="608075" cy="103854"/>
            </a:xfrm>
            <a:custGeom>
              <a:avLst/>
              <a:gdLst>
                <a:gd name="connsiteX0" fmla="*/ 443884 w 443884"/>
                <a:gd name="connsiteY0" fmla="*/ 0 h 719091"/>
                <a:gd name="connsiteX1" fmla="*/ 168676 w 443884"/>
                <a:gd name="connsiteY1" fmla="*/ 186431 h 719091"/>
                <a:gd name="connsiteX2" fmla="*/ 0 w 443884"/>
                <a:gd name="connsiteY2" fmla="*/ 719091 h 719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3884" h="719091">
                  <a:moveTo>
                    <a:pt x="443884" y="0"/>
                  </a:moveTo>
                  <a:cubicBezTo>
                    <a:pt x="343270" y="33291"/>
                    <a:pt x="242657" y="66583"/>
                    <a:pt x="168676" y="186431"/>
                  </a:cubicBezTo>
                  <a:cubicBezTo>
                    <a:pt x="94695" y="306279"/>
                    <a:pt x="47347" y="512685"/>
                    <a:pt x="0" y="71909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789" name="Group 788">
            <a:extLst>
              <a:ext uri="{FF2B5EF4-FFF2-40B4-BE49-F238E27FC236}">
                <a16:creationId xmlns:a16="http://schemas.microsoft.com/office/drawing/2014/main" id="{70DF9994-0700-487C-98A5-1C5E6E89854A}"/>
              </a:ext>
            </a:extLst>
          </p:cNvPr>
          <p:cNvGrpSpPr/>
          <p:nvPr/>
        </p:nvGrpSpPr>
        <p:grpSpPr>
          <a:xfrm>
            <a:off x="19386929" y="10275124"/>
            <a:ext cx="2743200" cy="459105"/>
            <a:chOff x="4724400" y="2590800"/>
            <a:chExt cx="2743200" cy="459105"/>
          </a:xfrm>
          <a:noFill/>
        </p:grpSpPr>
        <p:sp>
          <p:nvSpPr>
            <p:cNvPr id="790" name="Oval 789">
              <a:extLst>
                <a:ext uri="{FF2B5EF4-FFF2-40B4-BE49-F238E27FC236}">
                  <a16:creationId xmlns:a16="http://schemas.microsoft.com/office/drawing/2014/main" id="{15F4EF5E-BC8C-41B3-82C0-FF96D65A1502}"/>
                </a:ext>
              </a:extLst>
            </p:cNvPr>
            <p:cNvSpPr/>
            <p:nvPr/>
          </p:nvSpPr>
          <p:spPr>
            <a:xfrm>
              <a:off x="5638800" y="2592705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91" name="Oval 790">
              <a:extLst>
                <a:ext uri="{FF2B5EF4-FFF2-40B4-BE49-F238E27FC236}">
                  <a16:creationId xmlns:a16="http://schemas.microsoft.com/office/drawing/2014/main" id="{0A95F60B-886D-404B-B8C5-EC90BC29E2D1}"/>
                </a:ext>
              </a:extLst>
            </p:cNvPr>
            <p:cNvSpPr/>
            <p:nvPr/>
          </p:nvSpPr>
          <p:spPr>
            <a:xfrm>
              <a:off x="6096000" y="2592705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92" name="Oval 791">
              <a:extLst>
                <a:ext uri="{FF2B5EF4-FFF2-40B4-BE49-F238E27FC236}">
                  <a16:creationId xmlns:a16="http://schemas.microsoft.com/office/drawing/2014/main" id="{BA50385C-156D-4B2F-98DD-3899AC6D62FA}"/>
                </a:ext>
              </a:extLst>
            </p:cNvPr>
            <p:cNvSpPr/>
            <p:nvPr/>
          </p:nvSpPr>
          <p:spPr>
            <a:xfrm>
              <a:off x="6553200" y="2592705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93" name="Oval 792">
              <a:extLst>
                <a:ext uri="{FF2B5EF4-FFF2-40B4-BE49-F238E27FC236}">
                  <a16:creationId xmlns:a16="http://schemas.microsoft.com/office/drawing/2014/main" id="{547EF119-8753-4D94-95B5-5AD106C69610}"/>
                </a:ext>
              </a:extLst>
            </p:cNvPr>
            <p:cNvSpPr/>
            <p:nvPr/>
          </p:nvSpPr>
          <p:spPr>
            <a:xfrm>
              <a:off x="7010400" y="2590800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94" name="Oval 793">
              <a:extLst>
                <a:ext uri="{FF2B5EF4-FFF2-40B4-BE49-F238E27FC236}">
                  <a16:creationId xmlns:a16="http://schemas.microsoft.com/office/drawing/2014/main" id="{47A15FDF-7F48-46E6-BF6B-2D0023E37E09}"/>
                </a:ext>
              </a:extLst>
            </p:cNvPr>
            <p:cNvSpPr/>
            <p:nvPr/>
          </p:nvSpPr>
          <p:spPr>
            <a:xfrm>
              <a:off x="4724400" y="2590800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95" name="Oval 794">
              <a:extLst>
                <a:ext uri="{FF2B5EF4-FFF2-40B4-BE49-F238E27FC236}">
                  <a16:creationId xmlns:a16="http://schemas.microsoft.com/office/drawing/2014/main" id="{61B7A86E-8D44-46AB-8CAE-9465CCA7A6BF}"/>
                </a:ext>
              </a:extLst>
            </p:cNvPr>
            <p:cNvSpPr/>
            <p:nvPr/>
          </p:nvSpPr>
          <p:spPr>
            <a:xfrm>
              <a:off x="5181600" y="2590800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cxnSp>
        <p:nvCxnSpPr>
          <p:cNvPr id="799" name="Straight Connector 798">
            <a:extLst>
              <a:ext uri="{FF2B5EF4-FFF2-40B4-BE49-F238E27FC236}">
                <a16:creationId xmlns:a16="http://schemas.microsoft.com/office/drawing/2014/main" id="{8F859FF6-12CF-4BF8-A44F-E7A513C23C4E}"/>
              </a:ext>
            </a:extLst>
          </p:cNvPr>
          <p:cNvCxnSpPr/>
          <p:nvPr/>
        </p:nvCxnSpPr>
        <p:spPr>
          <a:xfrm flipV="1">
            <a:off x="19618576" y="9284173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0" name="DRAM">
            <a:extLst>
              <a:ext uri="{FF2B5EF4-FFF2-40B4-BE49-F238E27FC236}">
                <a16:creationId xmlns:a16="http://schemas.microsoft.com/office/drawing/2014/main" id="{C1294B68-D015-480D-9B41-52A32BAB13EA}"/>
              </a:ext>
            </a:extLst>
          </p:cNvPr>
          <p:cNvSpPr/>
          <p:nvPr/>
        </p:nvSpPr>
        <p:spPr>
          <a:xfrm>
            <a:off x="19389976" y="12227130"/>
            <a:ext cx="457200" cy="533400"/>
          </a:xfrm>
          <a:prstGeom prst="roundRect">
            <a:avLst>
              <a:gd name="adj" fmla="val 11319"/>
            </a:avLst>
          </a:prstGeom>
          <a:solidFill>
            <a:srgbClr val="C00000"/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804" name="Straight Connector 803">
            <a:extLst>
              <a:ext uri="{FF2B5EF4-FFF2-40B4-BE49-F238E27FC236}">
                <a16:creationId xmlns:a16="http://schemas.microsoft.com/office/drawing/2014/main" id="{39126D89-7549-41C2-B7F4-2287D5845AFE}"/>
              </a:ext>
            </a:extLst>
          </p:cNvPr>
          <p:cNvCxnSpPr/>
          <p:nvPr/>
        </p:nvCxnSpPr>
        <p:spPr>
          <a:xfrm flipV="1">
            <a:off x="20075776" y="9284173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6" name="DRAM">
            <a:extLst>
              <a:ext uri="{FF2B5EF4-FFF2-40B4-BE49-F238E27FC236}">
                <a16:creationId xmlns:a16="http://schemas.microsoft.com/office/drawing/2014/main" id="{3C9FDA7B-AD91-4523-9856-C40700DE6DD0}"/>
              </a:ext>
            </a:extLst>
          </p:cNvPr>
          <p:cNvSpPr/>
          <p:nvPr/>
        </p:nvSpPr>
        <p:spPr>
          <a:xfrm>
            <a:off x="19847176" y="12227130"/>
            <a:ext cx="457200" cy="533400"/>
          </a:xfrm>
          <a:prstGeom prst="roundRect">
            <a:avLst>
              <a:gd name="adj" fmla="val 11319"/>
            </a:avLst>
          </a:prstGeom>
          <a:solidFill>
            <a:srgbClr val="C00000"/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C67F97D3-B697-42E8-8A3E-A0C06E43439B}"/>
              </a:ext>
            </a:extLst>
          </p:cNvPr>
          <p:cNvCxnSpPr/>
          <p:nvPr/>
        </p:nvCxnSpPr>
        <p:spPr>
          <a:xfrm flipV="1">
            <a:off x="20536022" y="9284173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" name="DRAM">
            <a:extLst>
              <a:ext uri="{FF2B5EF4-FFF2-40B4-BE49-F238E27FC236}">
                <a16:creationId xmlns:a16="http://schemas.microsoft.com/office/drawing/2014/main" id="{C6C11F79-6139-481B-8BBC-D162B410801D}"/>
              </a:ext>
            </a:extLst>
          </p:cNvPr>
          <p:cNvSpPr/>
          <p:nvPr/>
        </p:nvSpPr>
        <p:spPr>
          <a:xfrm>
            <a:off x="20307422" y="12227130"/>
            <a:ext cx="457200" cy="533400"/>
          </a:xfrm>
          <a:prstGeom prst="roundRect">
            <a:avLst>
              <a:gd name="adj" fmla="val 11319"/>
            </a:avLst>
          </a:prstGeom>
          <a:solidFill>
            <a:srgbClr val="C00000"/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722FB16E-40BE-4710-911B-1C0A7BD42052}"/>
              </a:ext>
            </a:extLst>
          </p:cNvPr>
          <p:cNvCxnSpPr/>
          <p:nvPr/>
        </p:nvCxnSpPr>
        <p:spPr>
          <a:xfrm flipV="1">
            <a:off x="20993222" y="9284173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0" name="DRAM">
            <a:extLst>
              <a:ext uri="{FF2B5EF4-FFF2-40B4-BE49-F238E27FC236}">
                <a16:creationId xmlns:a16="http://schemas.microsoft.com/office/drawing/2014/main" id="{DD10CD5C-897F-451E-9177-8086138A87AA}"/>
              </a:ext>
            </a:extLst>
          </p:cNvPr>
          <p:cNvSpPr/>
          <p:nvPr/>
        </p:nvSpPr>
        <p:spPr>
          <a:xfrm>
            <a:off x="20764622" y="12227130"/>
            <a:ext cx="457200" cy="533400"/>
          </a:xfrm>
          <a:prstGeom prst="roundRect">
            <a:avLst>
              <a:gd name="adj" fmla="val 11319"/>
            </a:avLst>
          </a:prstGeom>
          <a:solidFill>
            <a:srgbClr val="C00000"/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81958C16-CA20-40F8-846C-7E5A36492AF4}"/>
              </a:ext>
            </a:extLst>
          </p:cNvPr>
          <p:cNvCxnSpPr/>
          <p:nvPr/>
        </p:nvCxnSpPr>
        <p:spPr>
          <a:xfrm flipV="1">
            <a:off x="21447376" y="9284173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" name="DRAM">
            <a:extLst>
              <a:ext uri="{FF2B5EF4-FFF2-40B4-BE49-F238E27FC236}">
                <a16:creationId xmlns:a16="http://schemas.microsoft.com/office/drawing/2014/main" id="{CB262B17-967A-4B54-BF19-32377E5BCBC9}"/>
              </a:ext>
            </a:extLst>
          </p:cNvPr>
          <p:cNvSpPr/>
          <p:nvPr/>
        </p:nvSpPr>
        <p:spPr>
          <a:xfrm>
            <a:off x="21218776" y="12227130"/>
            <a:ext cx="457200" cy="533400"/>
          </a:xfrm>
          <a:prstGeom prst="roundRect">
            <a:avLst>
              <a:gd name="adj" fmla="val 11319"/>
            </a:avLst>
          </a:prstGeom>
          <a:solidFill>
            <a:srgbClr val="C00000"/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657BC51E-B6B1-451E-B616-2FA5C03F478B}"/>
              </a:ext>
            </a:extLst>
          </p:cNvPr>
          <p:cNvCxnSpPr/>
          <p:nvPr/>
        </p:nvCxnSpPr>
        <p:spPr>
          <a:xfrm flipV="1">
            <a:off x="21901529" y="9284173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4" name="DRAM">
            <a:extLst>
              <a:ext uri="{FF2B5EF4-FFF2-40B4-BE49-F238E27FC236}">
                <a16:creationId xmlns:a16="http://schemas.microsoft.com/office/drawing/2014/main" id="{FA86A077-3149-41C9-BC83-82A74D6B7B90}"/>
              </a:ext>
            </a:extLst>
          </p:cNvPr>
          <p:cNvSpPr/>
          <p:nvPr/>
        </p:nvSpPr>
        <p:spPr>
          <a:xfrm>
            <a:off x="21672929" y="12227130"/>
            <a:ext cx="457200" cy="533400"/>
          </a:xfrm>
          <a:prstGeom prst="roundRect">
            <a:avLst>
              <a:gd name="adj" fmla="val 11319"/>
            </a:avLst>
          </a:prstGeom>
          <a:solidFill>
            <a:srgbClr val="C00000"/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EAA6EFD7-60B7-463A-8BE2-27CE719E3800}"/>
              </a:ext>
            </a:extLst>
          </p:cNvPr>
          <p:cNvGrpSpPr/>
          <p:nvPr/>
        </p:nvGrpSpPr>
        <p:grpSpPr>
          <a:xfrm>
            <a:off x="19389976" y="9370059"/>
            <a:ext cx="2743200" cy="916305"/>
            <a:chOff x="4572000" y="1609886"/>
            <a:chExt cx="2743200" cy="91630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816" name="Oval 815">
              <a:extLst>
                <a:ext uri="{FF2B5EF4-FFF2-40B4-BE49-F238E27FC236}">
                  <a16:creationId xmlns:a16="http://schemas.microsoft.com/office/drawing/2014/main" id="{7FC3CA36-4578-470C-BA31-DF1C6625A4A9}"/>
                </a:ext>
              </a:extLst>
            </p:cNvPr>
            <p:cNvSpPr/>
            <p:nvPr/>
          </p:nvSpPr>
          <p:spPr>
            <a:xfrm>
              <a:off x="5486400" y="16117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17" name="Oval 816">
              <a:extLst>
                <a:ext uri="{FF2B5EF4-FFF2-40B4-BE49-F238E27FC236}">
                  <a16:creationId xmlns:a16="http://schemas.microsoft.com/office/drawing/2014/main" id="{881630F3-634D-43BF-8BB8-04AF95B7E032}"/>
                </a:ext>
              </a:extLst>
            </p:cNvPr>
            <p:cNvSpPr/>
            <p:nvPr/>
          </p:nvSpPr>
          <p:spPr>
            <a:xfrm>
              <a:off x="5486400" y="20689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18" name="Oval 817">
              <a:extLst>
                <a:ext uri="{FF2B5EF4-FFF2-40B4-BE49-F238E27FC236}">
                  <a16:creationId xmlns:a16="http://schemas.microsoft.com/office/drawing/2014/main" id="{AFDA5763-EA80-4046-8371-923C7CDB1CE4}"/>
                </a:ext>
              </a:extLst>
            </p:cNvPr>
            <p:cNvSpPr/>
            <p:nvPr/>
          </p:nvSpPr>
          <p:spPr>
            <a:xfrm>
              <a:off x="5943600" y="20689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19" name="Oval 818">
              <a:extLst>
                <a:ext uri="{FF2B5EF4-FFF2-40B4-BE49-F238E27FC236}">
                  <a16:creationId xmlns:a16="http://schemas.microsoft.com/office/drawing/2014/main" id="{EFD8C80B-9E18-455E-8310-3A27C08A7743}"/>
                </a:ext>
              </a:extLst>
            </p:cNvPr>
            <p:cNvSpPr/>
            <p:nvPr/>
          </p:nvSpPr>
          <p:spPr>
            <a:xfrm>
              <a:off x="6400800" y="16117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20" name="Oval 819">
              <a:extLst>
                <a:ext uri="{FF2B5EF4-FFF2-40B4-BE49-F238E27FC236}">
                  <a16:creationId xmlns:a16="http://schemas.microsoft.com/office/drawing/2014/main" id="{D7E60F1A-03E4-49BC-A36F-6384F129E389}"/>
                </a:ext>
              </a:extLst>
            </p:cNvPr>
            <p:cNvSpPr/>
            <p:nvPr/>
          </p:nvSpPr>
          <p:spPr>
            <a:xfrm>
              <a:off x="6400800" y="20689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21" name="Oval 820">
              <a:extLst>
                <a:ext uri="{FF2B5EF4-FFF2-40B4-BE49-F238E27FC236}">
                  <a16:creationId xmlns:a16="http://schemas.microsoft.com/office/drawing/2014/main" id="{C283DB94-BD22-4BCF-BD1A-305EF2390D44}"/>
                </a:ext>
              </a:extLst>
            </p:cNvPr>
            <p:cNvSpPr/>
            <p:nvPr/>
          </p:nvSpPr>
          <p:spPr>
            <a:xfrm>
              <a:off x="6858000" y="20670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22" name="Oval 821">
              <a:extLst>
                <a:ext uri="{FF2B5EF4-FFF2-40B4-BE49-F238E27FC236}">
                  <a16:creationId xmlns:a16="http://schemas.microsoft.com/office/drawing/2014/main" id="{235D59E8-BCB4-4FC1-8523-206B6B05CC57}"/>
                </a:ext>
              </a:extLst>
            </p:cNvPr>
            <p:cNvSpPr/>
            <p:nvPr/>
          </p:nvSpPr>
          <p:spPr>
            <a:xfrm>
              <a:off x="5943600" y="16117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337A386A-4C10-4047-A0ED-EDF815C9D168}"/>
                </a:ext>
              </a:extLst>
            </p:cNvPr>
            <p:cNvSpPr/>
            <p:nvPr/>
          </p:nvSpPr>
          <p:spPr>
            <a:xfrm>
              <a:off x="6858000" y="16098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24" name="Oval 823">
              <a:extLst>
                <a:ext uri="{FF2B5EF4-FFF2-40B4-BE49-F238E27FC236}">
                  <a16:creationId xmlns:a16="http://schemas.microsoft.com/office/drawing/2014/main" id="{7951C5A5-6C85-4849-845D-DA41A507FECF}"/>
                </a:ext>
              </a:extLst>
            </p:cNvPr>
            <p:cNvSpPr/>
            <p:nvPr/>
          </p:nvSpPr>
          <p:spPr>
            <a:xfrm>
              <a:off x="4572000" y="16098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25" name="Oval 824">
              <a:extLst>
                <a:ext uri="{FF2B5EF4-FFF2-40B4-BE49-F238E27FC236}">
                  <a16:creationId xmlns:a16="http://schemas.microsoft.com/office/drawing/2014/main" id="{293E3890-52BA-4ADF-A45C-542DC6CD9A28}"/>
                </a:ext>
              </a:extLst>
            </p:cNvPr>
            <p:cNvSpPr/>
            <p:nvPr/>
          </p:nvSpPr>
          <p:spPr>
            <a:xfrm>
              <a:off x="4572000" y="20670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26" name="Oval 825">
              <a:extLst>
                <a:ext uri="{FF2B5EF4-FFF2-40B4-BE49-F238E27FC236}">
                  <a16:creationId xmlns:a16="http://schemas.microsoft.com/office/drawing/2014/main" id="{47E4A872-B2DF-4593-88B9-DFC9961211FC}"/>
                </a:ext>
              </a:extLst>
            </p:cNvPr>
            <p:cNvSpPr/>
            <p:nvPr/>
          </p:nvSpPr>
          <p:spPr>
            <a:xfrm>
              <a:off x="5029200" y="20670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27" name="Oval 826">
              <a:extLst>
                <a:ext uri="{FF2B5EF4-FFF2-40B4-BE49-F238E27FC236}">
                  <a16:creationId xmlns:a16="http://schemas.microsoft.com/office/drawing/2014/main" id="{54DF9156-AFE3-4522-88D5-AA8314800F68}"/>
                </a:ext>
              </a:extLst>
            </p:cNvPr>
            <p:cNvSpPr/>
            <p:nvPr/>
          </p:nvSpPr>
          <p:spPr>
            <a:xfrm>
              <a:off x="5029200" y="16098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828" name="Group 827">
            <a:extLst>
              <a:ext uri="{FF2B5EF4-FFF2-40B4-BE49-F238E27FC236}">
                <a16:creationId xmlns:a16="http://schemas.microsoft.com/office/drawing/2014/main" id="{24A6886F-C122-41ED-9E16-A9F4643B3464}"/>
              </a:ext>
            </a:extLst>
          </p:cNvPr>
          <p:cNvGrpSpPr/>
          <p:nvPr/>
        </p:nvGrpSpPr>
        <p:grpSpPr>
          <a:xfrm>
            <a:off x="19389976" y="10737849"/>
            <a:ext cx="2743200" cy="1367790"/>
            <a:chOff x="4572000" y="2977676"/>
            <a:chExt cx="2743200" cy="136779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829" name="Oval 828">
              <a:extLst>
                <a:ext uri="{FF2B5EF4-FFF2-40B4-BE49-F238E27FC236}">
                  <a16:creationId xmlns:a16="http://schemas.microsoft.com/office/drawing/2014/main" id="{AEC86D22-9B28-42AD-83ED-BF41B8A3B0E3}"/>
                </a:ext>
              </a:extLst>
            </p:cNvPr>
            <p:cNvSpPr/>
            <p:nvPr/>
          </p:nvSpPr>
          <p:spPr>
            <a:xfrm>
              <a:off x="5486400" y="297958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30" name="Oval 829">
              <a:extLst>
                <a:ext uri="{FF2B5EF4-FFF2-40B4-BE49-F238E27FC236}">
                  <a16:creationId xmlns:a16="http://schemas.microsoft.com/office/drawing/2014/main" id="{C0E46C61-6CDF-4B5E-9573-F84A82E13EEB}"/>
                </a:ext>
              </a:extLst>
            </p:cNvPr>
            <p:cNvSpPr/>
            <p:nvPr/>
          </p:nvSpPr>
          <p:spPr>
            <a:xfrm>
              <a:off x="5943600" y="297958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31" name="Oval 830">
              <a:extLst>
                <a:ext uri="{FF2B5EF4-FFF2-40B4-BE49-F238E27FC236}">
                  <a16:creationId xmlns:a16="http://schemas.microsoft.com/office/drawing/2014/main" id="{3C664E9B-28C2-45DB-B98D-E3F2231FBC64}"/>
                </a:ext>
              </a:extLst>
            </p:cNvPr>
            <p:cNvSpPr/>
            <p:nvPr/>
          </p:nvSpPr>
          <p:spPr>
            <a:xfrm>
              <a:off x="6400800" y="297958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32" name="Oval 831">
              <a:extLst>
                <a:ext uri="{FF2B5EF4-FFF2-40B4-BE49-F238E27FC236}">
                  <a16:creationId xmlns:a16="http://schemas.microsoft.com/office/drawing/2014/main" id="{6C24FF75-58B2-4DB6-9BEF-F70A916D1E63}"/>
                </a:ext>
              </a:extLst>
            </p:cNvPr>
            <p:cNvSpPr/>
            <p:nvPr/>
          </p:nvSpPr>
          <p:spPr>
            <a:xfrm>
              <a:off x="6858000" y="29776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33" name="Oval 832">
              <a:extLst>
                <a:ext uri="{FF2B5EF4-FFF2-40B4-BE49-F238E27FC236}">
                  <a16:creationId xmlns:a16="http://schemas.microsoft.com/office/drawing/2014/main" id="{F7C1BD52-2327-488C-A270-E726F5283CAF}"/>
                </a:ext>
              </a:extLst>
            </p:cNvPr>
            <p:cNvSpPr/>
            <p:nvPr/>
          </p:nvSpPr>
          <p:spPr>
            <a:xfrm>
              <a:off x="4572000" y="29776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414547EF-1C26-4617-82FE-1E2D51F2DA63}"/>
                </a:ext>
              </a:extLst>
            </p:cNvPr>
            <p:cNvSpPr/>
            <p:nvPr/>
          </p:nvSpPr>
          <p:spPr>
            <a:xfrm>
              <a:off x="5029200" y="29776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B16D3601-AA18-484D-889A-661B9FD3DDD3}"/>
                </a:ext>
              </a:extLst>
            </p:cNvPr>
            <p:cNvSpPr/>
            <p:nvPr/>
          </p:nvSpPr>
          <p:spPr>
            <a:xfrm>
              <a:off x="5486400" y="34348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F18FEB56-4978-4491-9E59-781054C14AA4}"/>
                </a:ext>
              </a:extLst>
            </p:cNvPr>
            <p:cNvSpPr/>
            <p:nvPr/>
          </p:nvSpPr>
          <p:spPr>
            <a:xfrm>
              <a:off x="5943600" y="34348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32025BCD-7D25-4FF4-A2DD-1F0A2280CADE}"/>
                </a:ext>
              </a:extLst>
            </p:cNvPr>
            <p:cNvSpPr/>
            <p:nvPr/>
          </p:nvSpPr>
          <p:spPr>
            <a:xfrm>
              <a:off x="6400800" y="34348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F95E0CD4-5200-479D-9DD7-6AD320A61D14}"/>
                </a:ext>
              </a:extLst>
            </p:cNvPr>
            <p:cNvSpPr/>
            <p:nvPr/>
          </p:nvSpPr>
          <p:spPr>
            <a:xfrm>
              <a:off x="6858000" y="343297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42527EFE-B840-4D73-B729-0DC375D277DD}"/>
                </a:ext>
              </a:extLst>
            </p:cNvPr>
            <p:cNvSpPr/>
            <p:nvPr/>
          </p:nvSpPr>
          <p:spPr>
            <a:xfrm>
              <a:off x="5486400" y="388826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D17B2F17-3F90-4BD3-BCCD-0E7F837E6ED2}"/>
                </a:ext>
              </a:extLst>
            </p:cNvPr>
            <p:cNvSpPr/>
            <p:nvPr/>
          </p:nvSpPr>
          <p:spPr>
            <a:xfrm>
              <a:off x="5943600" y="388826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E509BD25-5472-4B2E-B19B-80FC53E42D4D}"/>
                </a:ext>
              </a:extLst>
            </p:cNvPr>
            <p:cNvSpPr/>
            <p:nvPr/>
          </p:nvSpPr>
          <p:spPr>
            <a:xfrm>
              <a:off x="6400800" y="388826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489C4892-B73B-4AB6-888E-42D96C1B07B3}"/>
                </a:ext>
              </a:extLst>
            </p:cNvPr>
            <p:cNvSpPr/>
            <p:nvPr/>
          </p:nvSpPr>
          <p:spPr>
            <a:xfrm>
              <a:off x="6858000" y="388636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F6774418-072C-469E-B575-CC5AD5D26194}"/>
                </a:ext>
              </a:extLst>
            </p:cNvPr>
            <p:cNvSpPr/>
            <p:nvPr/>
          </p:nvSpPr>
          <p:spPr>
            <a:xfrm>
              <a:off x="4572000" y="343297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407EB6F8-E4C3-43EC-906A-B56CB47CABA2}"/>
                </a:ext>
              </a:extLst>
            </p:cNvPr>
            <p:cNvSpPr/>
            <p:nvPr/>
          </p:nvSpPr>
          <p:spPr>
            <a:xfrm>
              <a:off x="5029200" y="343297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CBC8C3D5-7096-4343-AA2E-52FAB362AF3F}"/>
                </a:ext>
              </a:extLst>
            </p:cNvPr>
            <p:cNvSpPr/>
            <p:nvPr/>
          </p:nvSpPr>
          <p:spPr>
            <a:xfrm>
              <a:off x="4572000" y="388636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D8C764B3-CCFC-4031-88A5-AFF029015E4A}"/>
                </a:ext>
              </a:extLst>
            </p:cNvPr>
            <p:cNvSpPr/>
            <p:nvPr/>
          </p:nvSpPr>
          <p:spPr>
            <a:xfrm>
              <a:off x="5029200" y="388636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847" name="Group 846">
            <a:extLst>
              <a:ext uri="{FF2B5EF4-FFF2-40B4-BE49-F238E27FC236}">
                <a16:creationId xmlns:a16="http://schemas.microsoft.com/office/drawing/2014/main" id="{73DED036-9611-44FC-B54F-0888C55C03F4}"/>
              </a:ext>
            </a:extLst>
          </p:cNvPr>
          <p:cNvGrpSpPr/>
          <p:nvPr/>
        </p:nvGrpSpPr>
        <p:grpSpPr>
          <a:xfrm>
            <a:off x="19398359" y="10286554"/>
            <a:ext cx="2724912" cy="440817"/>
            <a:chOff x="4583430" y="2539526"/>
            <a:chExt cx="2724912" cy="440817"/>
          </a:xfrm>
          <a:solidFill>
            <a:srgbClr val="83C3FD"/>
          </a:solidFill>
        </p:grpSpPr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C08F6E9F-A9AD-423F-9B05-F0B56DB9E7EC}"/>
                </a:ext>
              </a:extLst>
            </p:cNvPr>
            <p:cNvSpPr/>
            <p:nvPr/>
          </p:nvSpPr>
          <p:spPr>
            <a:xfrm>
              <a:off x="5497830" y="2541431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43980A18-B35A-4E02-8D22-A8995FB59468}"/>
                </a:ext>
              </a:extLst>
            </p:cNvPr>
            <p:cNvSpPr/>
            <p:nvPr/>
          </p:nvSpPr>
          <p:spPr>
            <a:xfrm>
              <a:off x="5955030" y="2541431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ADE46739-EE7F-4BEB-B989-6898156347D3}"/>
                </a:ext>
              </a:extLst>
            </p:cNvPr>
            <p:cNvSpPr/>
            <p:nvPr/>
          </p:nvSpPr>
          <p:spPr>
            <a:xfrm>
              <a:off x="6412230" y="2541431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6D1C847F-79C7-4257-986D-A70AE176FE85}"/>
                </a:ext>
              </a:extLst>
            </p:cNvPr>
            <p:cNvSpPr/>
            <p:nvPr/>
          </p:nvSpPr>
          <p:spPr>
            <a:xfrm>
              <a:off x="6869430" y="2539526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EAD0AA9C-AF61-40CE-A124-2589B5BAAA58}"/>
                </a:ext>
              </a:extLst>
            </p:cNvPr>
            <p:cNvSpPr/>
            <p:nvPr/>
          </p:nvSpPr>
          <p:spPr>
            <a:xfrm>
              <a:off x="4583430" y="2539526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D36BBD68-188B-46FA-8171-7EB9D6C5265E}"/>
                </a:ext>
              </a:extLst>
            </p:cNvPr>
            <p:cNvSpPr/>
            <p:nvPr/>
          </p:nvSpPr>
          <p:spPr>
            <a:xfrm>
              <a:off x="5040630" y="2539526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854" name="Group 853">
            <a:extLst>
              <a:ext uri="{FF2B5EF4-FFF2-40B4-BE49-F238E27FC236}">
                <a16:creationId xmlns:a16="http://schemas.microsoft.com/office/drawing/2014/main" id="{C246849E-65A9-4CFC-8255-0862280CD9B0}"/>
              </a:ext>
            </a:extLst>
          </p:cNvPr>
          <p:cNvGrpSpPr/>
          <p:nvPr/>
        </p:nvGrpSpPr>
        <p:grpSpPr>
          <a:xfrm>
            <a:off x="19466176" y="10730068"/>
            <a:ext cx="2592325" cy="1455581"/>
            <a:chOff x="4648200" y="2969895"/>
            <a:chExt cx="2592325" cy="1455581"/>
          </a:xfrm>
          <a:solidFill>
            <a:srgbClr val="C00000"/>
          </a:solidFill>
        </p:grpSpPr>
        <p:sp>
          <p:nvSpPr>
            <p:cNvPr id="855" name="Down Arrow 71">
              <a:extLst>
                <a:ext uri="{FF2B5EF4-FFF2-40B4-BE49-F238E27FC236}">
                  <a16:creationId xmlns:a16="http://schemas.microsoft.com/office/drawing/2014/main" id="{840C47DC-5688-47EB-9622-594CCA290C40}"/>
                </a:ext>
              </a:extLst>
            </p:cNvPr>
            <p:cNvSpPr/>
            <p:nvPr/>
          </p:nvSpPr>
          <p:spPr>
            <a:xfrm>
              <a:off x="4648200" y="2971800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56" name="Down Arrow 72">
              <a:extLst>
                <a:ext uri="{FF2B5EF4-FFF2-40B4-BE49-F238E27FC236}">
                  <a16:creationId xmlns:a16="http://schemas.microsoft.com/office/drawing/2014/main" id="{928F9A6D-FD22-44E9-BF04-FD9FEA590181}"/>
                </a:ext>
              </a:extLst>
            </p:cNvPr>
            <p:cNvSpPr/>
            <p:nvPr/>
          </p:nvSpPr>
          <p:spPr>
            <a:xfrm>
              <a:off x="5108450" y="2969895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57" name="Down Arrow 73">
              <a:extLst>
                <a:ext uri="{FF2B5EF4-FFF2-40B4-BE49-F238E27FC236}">
                  <a16:creationId xmlns:a16="http://schemas.microsoft.com/office/drawing/2014/main" id="{BBF9E2C1-F55D-44FE-874B-0B9FC3F66CF8}"/>
                </a:ext>
              </a:extLst>
            </p:cNvPr>
            <p:cNvSpPr/>
            <p:nvPr/>
          </p:nvSpPr>
          <p:spPr>
            <a:xfrm>
              <a:off x="5562602" y="2977676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58" name="Down Arrow 74">
              <a:extLst>
                <a:ext uri="{FF2B5EF4-FFF2-40B4-BE49-F238E27FC236}">
                  <a16:creationId xmlns:a16="http://schemas.microsoft.com/office/drawing/2014/main" id="{B20B3CE5-CC60-4A9C-B209-FEB9974D0A04}"/>
                </a:ext>
              </a:extLst>
            </p:cNvPr>
            <p:cNvSpPr/>
            <p:nvPr/>
          </p:nvSpPr>
          <p:spPr>
            <a:xfrm>
              <a:off x="6022852" y="2975771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59" name="Down Arrow 75">
              <a:extLst>
                <a:ext uri="{FF2B5EF4-FFF2-40B4-BE49-F238E27FC236}">
                  <a16:creationId xmlns:a16="http://schemas.microsoft.com/office/drawing/2014/main" id="{D0D23C93-E92F-431E-AD23-4586807906A2}"/>
                </a:ext>
              </a:extLst>
            </p:cNvPr>
            <p:cNvSpPr/>
            <p:nvPr/>
          </p:nvSpPr>
          <p:spPr>
            <a:xfrm>
              <a:off x="6478523" y="2977676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60" name="Down Arrow 76">
              <a:extLst>
                <a:ext uri="{FF2B5EF4-FFF2-40B4-BE49-F238E27FC236}">
                  <a16:creationId xmlns:a16="http://schemas.microsoft.com/office/drawing/2014/main" id="{CE5C13E3-6440-4B84-955D-FB55E9D15956}"/>
                </a:ext>
              </a:extLst>
            </p:cNvPr>
            <p:cNvSpPr/>
            <p:nvPr/>
          </p:nvSpPr>
          <p:spPr>
            <a:xfrm>
              <a:off x="6938773" y="2975771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861" name="Group 860">
            <a:extLst>
              <a:ext uri="{FF2B5EF4-FFF2-40B4-BE49-F238E27FC236}">
                <a16:creationId xmlns:a16="http://schemas.microsoft.com/office/drawing/2014/main" id="{BE2F1208-64E5-49A1-A967-BAFFF0C7BCCA}"/>
              </a:ext>
            </a:extLst>
          </p:cNvPr>
          <p:cNvGrpSpPr/>
          <p:nvPr/>
        </p:nvGrpSpPr>
        <p:grpSpPr>
          <a:xfrm>
            <a:off x="19408264" y="10291156"/>
            <a:ext cx="2724912" cy="440817"/>
            <a:chOff x="4583430" y="2539526"/>
            <a:chExt cx="2724912" cy="440817"/>
          </a:xfrm>
          <a:solidFill>
            <a:srgbClr val="C00000"/>
          </a:solidFill>
        </p:grpSpPr>
        <p:sp>
          <p:nvSpPr>
            <p:cNvPr id="862" name="Oval 861">
              <a:extLst>
                <a:ext uri="{FF2B5EF4-FFF2-40B4-BE49-F238E27FC236}">
                  <a16:creationId xmlns:a16="http://schemas.microsoft.com/office/drawing/2014/main" id="{47C0C41C-1605-4B4B-AE86-E8DD179B2A4E}"/>
                </a:ext>
              </a:extLst>
            </p:cNvPr>
            <p:cNvSpPr/>
            <p:nvPr/>
          </p:nvSpPr>
          <p:spPr>
            <a:xfrm>
              <a:off x="5497830" y="2541431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63" name="Oval 862">
              <a:extLst>
                <a:ext uri="{FF2B5EF4-FFF2-40B4-BE49-F238E27FC236}">
                  <a16:creationId xmlns:a16="http://schemas.microsoft.com/office/drawing/2014/main" id="{347E8473-DD6E-41B8-9420-9F036C45A2D4}"/>
                </a:ext>
              </a:extLst>
            </p:cNvPr>
            <p:cNvSpPr/>
            <p:nvPr/>
          </p:nvSpPr>
          <p:spPr>
            <a:xfrm>
              <a:off x="5955030" y="2541431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64" name="Oval 863">
              <a:extLst>
                <a:ext uri="{FF2B5EF4-FFF2-40B4-BE49-F238E27FC236}">
                  <a16:creationId xmlns:a16="http://schemas.microsoft.com/office/drawing/2014/main" id="{E87C1D8E-B1E3-4A82-8DFC-9A242529F49B}"/>
                </a:ext>
              </a:extLst>
            </p:cNvPr>
            <p:cNvSpPr/>
            <p:nvPr/>
          </p:nvSpPr>
          <p:spPr>
            <a:xfrm>
              <a:off x="6412230" y="2541431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65" name="Oval 864">
              <a:extLst>
                <a:ext uri="{FF2B5EF4-FFF2-40B4-BE49-F238E27FC236}">
                  <a16:creationId xmlns:a16="http://schemas.microsoft.com/office/drawing/2014/main" id="{87D2890B-8090-4751-AC89-B7F65A428BF8}"/>
                </a:ext>
              </a:extLst>
            </p:cNvPr>
            <p:cNvSpPr/>
            <p:nvPr/>
          </p:nvSpPr>
          <p:spPr>
            <a:xfrm>
              <a:off x="6869430" y="2539526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66" name="Oval 865">
              <a:extLst>
                <a:ext uri="{FF2B5EF4-FFF2-40B4-BE49-F238E27FC236}">
                  <a16:creationId xmlns:a16="http://schemas.microsoft.com/office/drawing/2014/main" id="{7FA96B27-5395-472E-95B9-8BA5B8B54DB0}"/>
                </a:ext>
              </a:extLst>
            </p:cNvPr>
            <p:cNvSpPr/>
            <p:nvPr/>
          </p:nvSpPr>
          <p:spPr>
            <a:xfrm>
              <a:off x="4583430" y="2539526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67" name="Oval 866">
              <a:extLst>
                <a:ext uri="{FF2B5EF4-FFF2-40B4-BE49-F238E27FC236}">
                  <a16:creationId xmlns:a16="http://schemas.microsoft.com/office/drawing/2014/main" id="{095E0F13-821F-4A5A-B20D-C4CF1AF67C2C}"/>
                </a:ext>
              </a:extLst>
            </p:cNvPr>
            <p:cNvSpPr/>
            <p:nvPr/>
          </p:nvSpPr>
          <p:spPr>
            <a:xfrm>
              <a:off x="5040630" y="2539526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sp>
        <p:nvSpPr>
          <p:cNvPr id="868" name="Round Diagonal Corner Rectangle 105">
            <a:extLst>
              <a:ext uri="{FF2B5EF4-FFF2-40B4-BE49-F238E27FC236}">
                <a16:creationId xmlns:a16="http://schemas.microsoft.com/office/drawing/2014/main" id="{DF97E78C-19B9-4F26-8F1C-9D18DFEACED5}"/>
              </a:ext>
            </a:extLst>
          </p:cNvPr>
          <p:cNvSpPr/>
          <p:nvPr/>
        </p:nvSpPr>
        <p:spPr bwMode="auto">
          <a:xfrm>
            <a:off x="17345543" y="14117783"/>
            <a:ext cx="2724912" cy="786895"/>
          </a:xfrm>
          <a:prstGeom prst="round2Diag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Activate</a:t>
            </a:r>
          </a:p>
        </p:txBody>
      </p:sp>
      <p:sp>
        <p:nvSpPr>
          <p:cNvPr id="869" name="Arrow: Right 868">
            <a:extLst>
              <a:ext uri="{FF2B5EF4-FFF2-40B4-BE49-F238E27FC236}">
                <a16:creationId xmlns:a16="http://schemas.microsoft.com/office/drawing/2014/main" id="{7E975E9B-B8B1-44BA-9E3B-CAC66A735900}"/>
              </a:ext>
            </a:extLst>
          </p:cNvPr>
          <p:cNvSpPr/>
          <p:nvPr/>
        </p:nvSpPr>
        <p:spPr>
          <a:xfrm>
            <a:off x="18329770" y="13719321"/>
            <a:ext cx="954527" cy="358775"/>
          </a:xfrm>
          <a:prstGeom prst="rightArrow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Round Diagonal Corner Rectangle 105">
            <a:extLst>
              <a:ext uri="{FF2B5EF4-FFF2-40B4-BE49-F238E27FC236}">
                <a16:creationId xmlns:a16="http://schemas.microsoft.com/office/drawing/2014/main" id="{D897914B-511E-4C4D-8A3C-F7408C55A97F}"/>
              </a:ext>
            </a:extLst>
          </p:cNvPr>
          <p:cNvSpPr/>
          <p:nvPr/>
        </p:nvSpPr>
        <p:spPr bwMode="auto">
          <a:xfrm>
            <a:off x="21121827" y="14117783"/>
            <a:ext cx="2724912" cy="786895"/>
          </a:xfrm>
          <a:prstGeom prst="round2Diag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Read/Write</a:t>
            </a:r>
          </a:p>
        </p:txBody>
      </p:sp>
      <p:sp>
        <p:nvSpPr>
          <p:cNvPr id="871" name="Arrow: Right 870">
            <a:extLst>
              <a:ext uri="{FF2B5EF4-FFF2-40B4-BE49-F238E27FC236}">
                <a16:creationId xmlns:a16="http://schemas.microsoft.com/office/drawing/2014/main" id="{8C761702-B103-440F-87B6-1098602B3812}"/>
              </a:ext>
            </a:extLst>
          </p:cNvPr>
          <p:cNvSpPr/>
          <p:nvPr/>
        </p:nvSpPr>
        <p:spPr>
          <a:xfrm>
            <a:off x="22106054" y="13719321"/>
            <a:ext cx="954527" cy="358775"/>
          </a:xfrm>
          <a:prstGeom prst="rightArrow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2" name="Group 871">
            <a:extLst>
              <a:ext uri="{FF2B5EF4-FFF2-40B4-BE49-F238E27FC236}">
                <a16:creationId xmlns:a16="http://schemas.microsoft.com/office/drawing/2014/main" id="{19E29F31-AF0F-429F-B8FC-EBA20F700FAF}"/>
              </a:ext>
            </a:extLst>
          </p:cNvPr>
          <p:cNvGrpSpPr/>
          <p:nvPr/>
        </p:nvGrpSpPr>
        <p:grpSpPr>
          <a:xfrm>
            <a:off x="23152364" y="10275124"/>
            <a:ext cx="2743200" cy="459105"/>
            <a:chOff x="4724400" y="2590800"/>
            <a:chExt cx="2743200" cy="459105"/>
          </a:xfrm>
          <a:noFill/>
        </p:grpSpPr>
        <p:sp>
          <p:nvSpPr>
            <p:cNvPr id="873" name="Oval 872">
              <a:extLst>
                <a:ext uri="{FF2B5EF4-FFF2-40B4-BE49-F238E27FC236}">
                  <a16:creationId xmlns:a16="http://schemas.microsoft.com/office/drawing/2014/main" id="{E2974413-A04B-4C05-8454-74E6CE98581B}"/>
                </a:ext>
              </a:extLst>
            </p:cNvPr>
            <p:cNvSpPr/>
            <p:nvPr/>
          </p:nvSpPr>
          <p:spPr>
            <a:xfrm>
              <a:off x="5638800" y="2592705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74" name="Oval 873">
              <a:extLst>
                <a:ext uri="{FF2B5EF4-FFF2-40B4-BE49-F238E27FC236}">
                  <a16:creationId xmlns:a16="http://schemas.microsoft.com/office/drawing/2014/main" id="{C831E1DB-10F6-4E1F-B3A5-329B7C27C5C9}"/>
                </a:ext>
              </a:extLst>
            </p:cNvPr>
            <p:cNvSpPr/>
            <p:nvPr/>
          </p:nvSpPr>
          <p:spPr>
            <a:xfrm>
              <a:off x="6096000" y="2592705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75" name="Oval 874">
              <a:extLst>
                <a:ext uri="{FF2B5EF4-FFF2-40B4-BE49-F238E27FC236}">
                  <a16:creationId xmlns:a16="http://schemas.microsoft.com/office/drawing/2014/main" id="{0A9D1B80-DDFD-443E-92B4-8D5BFFDB3232}"/>
                </a:ext>
              </a:extLst>
            </p:cNvPr>
            <p:cNvSpPr/>
            <p:nvPr/>
          </p:nvSpPr>
          <p:spPr>
            <a:xfrm>
              <a:off x="6553200" y="2592705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76" name="Oval 875">
              <a:extLst>
                <a:ext uri="{FF2B5EF4-FFF2-40B4-BE49-F238E27FC236}">
                  <a16:creationId xmlns:a16="http://schemas.microsoft.com/office/drawing/2014/main" id="{D9BC8079-7D35-409B-98E5-170610D6BC38}"/>
                </a:ext>
              </a:extLst>
            </p:cNvPr>
            <p:cNvSpPr/>
            <p:nvPr/>
          </p:nvSpPr>
          <p:spPr>
            <a:xfrm>
              <a:off x="7010400" y="2590800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77" name="Oval 876">
              <a:extLst>
                <a:ext uri="{FF2B5EF4-FFF2-40B4-BE49-F238E27FC236}">
                  <a16:creationId xmlns:a16="http://schemas.microsoft.com/office/drawing/2014/main" id="{C1A892A3-6084-492F-85A3-D60A674EC545}"/>
                </a:ext>
              </a:extLst>
            </p:cNvPr>
            <p:cNvSpPr/>
            <p:nvPr/>
          </p:nvSpPr>
          <p:spPr>
            <a:xfrm>
              <a:off x="4724400" y="2590800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78" name="Oval 877">
              <a:extLst>
                <a:ext uri="{FF2B5EF4-FFF2-40B4-BE49-F238E27FC236}">
                  <a16:creationId xmlns:a16="http://schemas.microsoft.com/office/drawing/2014/main" id="{9C3299E9-74A0-4E7C-BBE6-21DC93BB9FDD}"/>
                </a:ext>
              </a:extLst>
            </p:cNvPr>
            <p:cNvSpPr/>
            <p:nvPr/>
          </p:nvSpPr>
          <p:spPr>
            <a:xfrm>
              <a:off x="5181600" y="2590800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cxnSp>
        <p:nvCxnSpPr>
          <p:cNvPr id="879" name="Straight Connector 878">
            <a:extLst>
              <a:ext uri="{FF2B5EF4-FFF2-40B4-BE49-F238E27FC236}">
                <a16:creationId xmlns:a16="http://schemas.microsoft.com/office/drawing/2014/main" id="{41EDF22E-6498-422D-8656-6BC7F62C9C1C}"/>
              </a:ext>
            </a:extLst>
          </p:cNvPr>
          <p:cNvCxnSpPr/>
          <p:nvPr/>
        </p:nvCxnSpPr>
        <p:spPr>
          <a:xfrm flipV="1">
            <a:off x="23384011" y="9284173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" name="DRAM">
            <a:extLst>
              <a:ext uri="{FF2B5EF4-FFF2-40B4-BE49-F238E27FC236}">
                <a16:creationId xmlns:a16="http://schemas.microsoft.com/office/drawing/2014/main" id="{B2751EFB-C51D-4135-9730-1873D72733BB}"/>
              </a:ext>
            </a:extLst>
          </p:cNvPr>
          <p:cNvSpPr/>
          <p:nvPr/>
        </p:nvSpPr>
        <p:spPr>
          <a:xfrm>
            <a:off x="23155411" y="12227130"/>
            <a:ext cx="457200" cy="533400"/>
          </a:xfrm>
          <a:prstGeom prst="roundRect">
            <a:avLst>
              <a:gd name="adj" fmla="val 11319"/>
            </a:avLst>
          </a:prstGeom>
          <a:solidFill>
            <a:srgbClr val="C00000"/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881" name="Straight Connector 880">
            <a:extLst>
              <a:ext uri="{FF2B5EF4-FFF2-40B4-BE49-F238E27FC236}">
                <a16:creationId xmlns:a16="http://schemas.microsoft.com/office/drawing/2014/main" id="{39968654-83C8-4B8A-B778-04A22DF5EE3A}"/>
              </a:ext>
            </a:extLst>
          </p:cNvPr>
          <p:cNvCxnSpPr/>
          <p:nvPr/>
        </p:nvCxnSpPr>
        <p:spPr>
          <a:xfrm flipV="1">
            <a:off x="23841211" y="9284173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DRAM">
            <a:extLst>
              <a:ext uri="{FF2B5EF4-FFF2-40B4-BE49-F238E27FC236}">
                <a16:creationId xmlns:a16="http://schemas.microsoft.com/office/drawing/2014/main" id="{AEDA0217-7CC7-4BD6-A435-DCCCED33889D}"/>
              </a:ext>
            </a:extLst>
          </p:cNvPr>
          <p:cNvSpPr/>
          <p:nvPr/>
        </p:nvSpPr>
        <p:spPr>
          <a:xfrm>
            <a:off x="23612611" y="12227130"/>
            <a:ext cx="457200" cy="533400"/>
          </a:xfrm>
          <a:prstGeom prst="roundRect">
            <a:avLst>
              <a:gd name="adj" fmla="val 11319"/>
            </a:avLst>
          </a:prstGeom>
          <a:solidFill>
            <a:srgbClr val="C00000"/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883" name="Straight Connector 882">
            <a:extLst>
              <a:ext uri="{FF2B5EF4-FFF2-40B4-BE49-F238E27FC236}">
                <a16:creationId xmlns:a16="http://schemas.microsoft.com/office/drawing/2014/main" id="{DE2BFB45-242E-4480-BF0D-9B95E0B9CFED}"/>
              </a:ext>
            </a:extLst>
          </p:cNvPr>
          <p:cNvCxnSpPr/>
          <p:nvPr/>
        </p:nvCxnSpPr>
        <p:spPr>
          <a:xfrm flipV="1">
            <a:off x="24301457" y="9284173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DRAM">
            <a:extLst>
              <a:ext uri="{FF2B5EF4-FFF2-40B4-BE49-F238E27FC236}">
                <a16:creationId xmlns:a16="http://schemas.microsoft.com/office/drawing/2014/main" id="{B9D91D00-27CE-4150-8385-D9EED30EFA32}"/>
              </a:ext>
            </a:extLst>
          </p:cNvPr>
          <p:cNvSpPr/>
          <p:nvPr/>
        </p:nvSpPr>
        <p:spPr>
          <a:xfrm>
            <a:off x="24072857" y="12227130"/>
            <a:ext cx="457200" cy="533400"/>
          </a:xfrm>
          <a:prstGeom prst="roundRect">
            <a:avLst>
              <a:gd name="adj" fmla="val 11319"/>
            </a:avLst>
          </a:prstGeom>
          <a:solidFill>
            <a:srgbClr val="C00000"/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885" name="Straight Connector 884">
            <a:extLst>
              <a:ext uri="{FF2B5EF4-FFF2-40B4-BE49-F238E27FC236}">
                <a16:creationId xmlns:a16="http://schemas.microsoft.com/office/drawing/2014/main" id="{484393FA-C7EB-4E23-9623-F81685F4525C}"/>
              </a:ext>
            </a:extLst>
          </p:cNvPr>
          <p:cNvCxnSpPr/>
          <p:nvPr/>
        </p:nvCxnSpPr>
        <p:spPr>
          <a:xfrm flipV="1">
            <a:off x="24758657" y="9284173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6" name="DRAM">
            <a:extLst>
              <a:ext uri="{FF2B5EF4-FFF2-40B4-BE49-F238E27FC236}">
                <a16:creationId xmlns:a16="http://schemas.microsoft.com/office/drawing/2014/main" id="{36109330-2E05-41ED-8548-1AD10DE5974A}"/>
              </a:ext>
            </a:extLst>
          </p:cNvPr>
          <p:cNvSpPr/>
          <p:nvPr/>
        </p:nvSpPr>
        <p:spPr>
          <a:xfrm>
            <a:off x="24530057" y="12227130"/>
            <a:ext cx="457200" cy="533400"/>
          </a:xfrm>
          <a:prstGeom prst="roundRect">
            <a:avLst>
              <a:gd name="adj" fmla="val 11319"/>
            </a:avLst>
          </a:prstGeom>
          <a:solidFill>
            <a:srgbClr val="C00000"/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4B299EE8-068F-44C9-99F0-8923985D3CCF}"/>
              </a:ext>
            </a:extLst>
          </p:cNvPr>
          <p:cNvCxnSpPr/>
          <p:nvPr/>
        </p:nvCxnSpPr>
        <p:spPr>
          <a:xfrm flipV="1">
            <a:off x="25212811" y="9284173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DRAM">
            <a:extLst>
              <a:ext uri="{FF2B5EF4-FFF2-40B4-BE49-F238E27FC236}">
                <a16:creationId xmlns:a16="http://schemas.microsoft.com/office/drawing/2014/main" id="{420AB258-846F-48CA-9534-1D351A58DF29}"/>
              </a:ext>
            </a:extLst>
          </p:cNvPr>
          <p:cNvSpPr/>
          <p:nvPr/>
        </p:nvSpPr>
        <p:spPr>
          <a:xfrm>
            <a:off x="24984211" y="12227130"/>
            <a:ext cx="457200" cy="533400"/>
          </a:xfrm>
          <a:prstGeom prst="roundRect">
            <a:avLst>
              <a:gd name="adj" fmla="val 11319"/>
            </a:avLst>
          </a:prstGeom>
          <a:solidFill>
            <a:srgbClr val="C00000"/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D281DDA6-534C-4665-8770-79899F169602}"/>
              </a:ext>
            </a:extLst>
          </p:cNvPr>
          <p:cNvCxnSpPr/>
          <p:nvPr/>
        </p:nvCxnSpPr>
        <p:spPr>
          <a:xfrm flipV="1">
            <a:off x="25666964" y="9284173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0" name="DRAM">
            <a:extLst>
              <a:ext uri="{FF2B5EF4-FFF2-40B4-BE49-F238E27FC236}">
                <a16:creationId xmlns:a16="http://schemas.microsoft.com/office/drawing/2014/main" id="{01AAEA03-BBCC-482D-80BF-496B42759E2C}"/>
              </a:ext>
            </a:extLst>
          </p:cNvPr>
          <p:cNvSpPr/>
          <p:nvPr/>
        </p:nvSpPr>
        <p:spPr>
          <a:xfrm>
            <a:off x="25438364" y="12227130"/>
            <a:ext cx="457200" cy="533400"/>
          </a:xfrm>
          <a:prstGeom prst="roundRect">
            <a:avLst>
              <a:gd name="adj" fmla="val 11319"/>
            </a:avLst>
          </a:prstGeom>
          <a:solidFill>
            <a:srgbClr val="C00000"/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grpSp>
        <p:nvGrpSpPr>
          <p:cNvPr id="891" name="Group 890">
            <a:extLst>
              <a:ext uri="{FF2B5EF4-FFF2-40B4-BE49-F238E27FC236}">
                <a16:creationId xmlns:a16="http://schemas.microsoft.com/office/drawing/2014/main" id="{2BEA9727-B6A7-45FA-8914-E719165EE71F}"/>
              </a:ext>
            </a:extLst>
          </p:cNvPr>
          <p:cNvGrpSpPr/>
          <p:nvPr/>
        </p:nvGrpSpPr>
        <p:grpSpPr>
          <a:xfrm>
            <a:off x="23155411" y="9370059"/>
            <a:ext cx="2743200" cy="916305"/>
            <a:chOff x="4572000" y="1609886"/>
            <a:chExt cx="2743200" cy="91630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892" name="Oval 891">
              <a:extLst>
                <a:ext uri="{FF2B5EF4-FFF2-40B4-BE49-F238E27FC236}">
                  <a16:creationId xmlns:a16="http://schemas.microsoft.com/office/drawing/2014/main" id="{38DFBB89-1AB6-412B-823E-8C152575B702}"/>
                </a:ext>
              </a:extLst>
            </p:cNvPr>
            <p:cNvSpPr/>
            <p:nvPr/>
          </p:nvSpPr>
          <p:spPr>
            <a:xfrm>
              <a:off x="5486400" y="16117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93" name="Oval 892">
              <a:extLst>
                <a:ext uri="{FF2B5EF4-FFF2-40B4-BE49-F238E27FC236}">
                  <a16:creationId xmlns:a16="http://schemas.microsoft.com/office/drawing/2014/main" id="{9721CC01-9A63-4CF4-96FC-DF5D1066FD2B}"/>
                </a:ext>
              </a:extLst>
            </p:cNvPr>
            <p:cNvSpPr/>
            <p:nvPr/>
          </p:nvSpPr>
          <p:spPr>
            <a:xfrm>
              <a:off x="5486400" y="20689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94" name="Oval 893">
              <a:extLst>
                <a:ext uri="{FF2B5EF4-FFF2-40B4-BE49-F238E27FC236}">
                  <a16:creationId xmlns:a16="http://schemas.microsoft.com/office/drawing/2014/main" id="{0A475EB9-B9B8-4A11-973F-B0145BF64A1F}"/>
                </a:ext>
              </a:extLst>
            </p:cNvPr>
            <p:cNvSpPr/>
            <p:nvPr/>
          </p:nvSpPr>
          <p:spPr>
            <a:xfrm>
              <a:off x="5943600" y="20689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95" name="Oval 894">
              <a:extLst>
                <a:ext uri="{FF2B5EF4-FFF2-40B4-BE49-F238E27FC236}">
                  <a16:creationId xmlns:a16="http://schemas.microsoft.com/office/drawing/2014/main" id="{A3529507-6726-4DF9-B69A-B1FAFFCB4B93}"/>
                </a:ext>
              </a:extLst>
            </p:cNvPr>
            <p:cNvSpPr/>
            <p:nvPr/>
          </p:nvSpPr>
          <p:spPr>
            <a:xfrm>
              <a:off x="6400800" y="16117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96" name="Oval 895">
              <a:extLst>
                <a:ext uri="{FF2B5EF4-FFF2-40B4-BE49-F238E27FC236}">
                  <a16:creationId xmlns:a16="http://schemas.microsoft.com/office/drawing/2014/main" id="{837649AB-8C9B-4000-B00D-ED5469A38B90}"/>
                </a:ext>
              </a:extLst>
            </p:cNvPr>
            <p:cNvSpPr/>
            <p:nvPr/>
          </p:nvSpPr>
          <p:spPr>
            <a:xfrm>
              <a:off x="6400800" y="20689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97" name="Oval 896">
              <a:extLst>
                <a:ext uri="{FF2B5EF4-FFF2-40B4-BE49-F238E27FC236}">
                  <a16:creationId xmlns:a16="http://schemas.microsoft.com/office/drawing/2014/main" id="{C83FC24C-C3C4-4F32-AA74-668D4188B598}"/>
                </a:ext>
              </a:extLst>
            </p:cNvPr>
            <p:cNvSpPr/>
            <p:nvPr/>
          </p:nvSpPr>
          <p:spPr>
            <a:xfrm>
              <a:off x="6858000" y="20670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98" name="Oval 897">
              <a:extLst>
                <a:ext uri="{FF2B5EF4-FFF2-40B4-BE49-F238E27FC236}">
                  <a16:creationId xmlns:a16="http://schemas.microsoft.com/office/drawing/2014/main" id="{98296494-0F86-4226-B49E-48A2D66844AC}"/>
                </a:ext>
              </a:extLst>
            </p:cNvPr>
            <p:cNvSpPr/>
            <p:nvPr/>
          </p:nvSpPr>
          <p:spPr>
            <a:xfrm>
              <a:off x="5943600" y="16117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99" name="Oval 898">
              <a:extLst>
                <a:ext uri="{FF2B5EF4-FFF2-40B4-BE49-F238E27FC236}">
                  <a16:creationId xmlns:a16="http://schemas.microsoft.com/office/drawing/2014/main" id="{AD0643EB-35DC-41DB-8E2A-16BFDD72928B}"/>
                </a:ext>
              </a:extLst>
            </p:cNvPr>
            <p:cNvSpPr/>
            <p:nvPr/>
          </p:nvSpPr>
          <p:spPr>
            <a:xfrm>
              <a:off x="6858000" y="16098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00" name="Oval 899">
              <a:extLst>
                <a:ext uri="{FF2B5EF4-FFF2-40B4-BE49-F238E27FC236}">
                  <a16:creationId xmlns:a16="http://schemas.microsoft.com/office/drawing/2014/main" id="{57F8BACA-0BBA-412A-8A08-8A3A379F594A}"/>
                </a:ext>
              </a:extLst>
            </p:cNvPr>
            <p:cNvSpPr/>
            <p:nvPr/>
          </p:nvSpPr>
          <p:spPr>
            <a:xfrm>
              <a:off x="4572000" y="16098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01" name="Oval 900">
              <a:extLst>
                <a:ext uri="{FF2B5EF4-FFF2-40B4-BE49-F238E27FC236}">
                  <a16:creationId xmlns:a16="http://schemas.microsoft.com/office/drawing/2014/main" id="{AB6E699A-734E-44A2-8334-D8445F56A0D4}"/>
                </a:ext>
              </a:extLst>
            </p:cNvPr>
            <p:cNvSpPr/>
            <p:nvPr/>
          </p:nvSpPr>
          <p:spPr>
            <a:xfrm>
              <a:off x="4572000" y="20670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02" name="Oval 901">
              <a:extLst>
                <a:ext uri="{FF2B5EF4-FFF2-40B4-BE49-F238E27FC236}">
                  <a16:creationId xmlns:a16="http://schemas.microsoft.com/office/drawing/2014/main" id="{BE5F5932-0DAC-4F3A-B9E8-4F483386D788}"/>
                </a:ext>
              </a:extLst>
            </p:cNvPr>
            <p:cNvSpPr/>
            <p:nvPr/>
          </p:nvSpPr>
          <p:spPr>
            <a:xfrm>
              <a:off x="5029200" y="20670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03" name="Oval 902">
              <a:extLst>
                <a:ext uri="{FF2B5EF4-FFF2-40B4-BE49-F238E27FC236}">
                  <a16:creationId xmlns:a16="http://schemas.microsoft.com/office/drawing/2014/main" id="{40F88F11-2C8D-4D8A-AB10-2F608C8C37D8}"/>
                </a:ext>
              </a:extLst>
            </p:cNvPr>
            <p:cNvSpPr/>
            <p:nvPr/>
          </p:nvSpPr>
          <p:spPr>
            <a:xfrm>
              <a:off x="5029200" y="16098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904" name="Group 903">
            <a:extLst>
              <a:ext uri="{FF2B5EF4-FFF2-40B4-BE49-F238E27FC236}">
                <a16:creationId xmlns:a16="http://schemas.microsoft.com/office/drawing/2014/main" id="{FF87CFE4-50C8-472E-8F79-B6212AFDF8B8}"/>
              </a:ext>
            </a:extLst>
          </p:cNvPr>
          <p:cNvGrpSpPr/>
          <p:nvPr/>
        </p:nvGrpSpPr>
        <p:grpSpPr>
          <a:xfrm>
            <a:off x="23155411" y="10737849"/>
            <a:ext cx="2743200" cy="1367790"/>
            <a:chOff x="4572000" y="2977676"/>
            <a:chExt cx="2743200" cy="136779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905" name="Oval 904">
              <a:extLst>
                <a:ext uri="{FF2B5EF4-FFF2-40B4-BE49-F238E27FC236}">
                  <a16:creationId xmlns:a16="http://schemas.microsoft.com/office/drawing/2014/main" id="{63575066-12F0-4C7E-A888-DA5511A287D9}"/>
                </a:ext>
              </a:extLst>
            </p:cNvPr>
            <p:cNvSpPr/>
            <p:nvPr/>
          </p:nvSpPr>
          <p:spPr>
            <a:xfrm>
              <a:off x="5486400" y="297958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06" name="Oval 905">
              <a:extLst>
                <a:ext uri="{FF2B5EF4-FFF2-40B4-BE49-F238E27FC236}">
                  <a16:creationId xmlns:a16="http://schemas.microsoft.com/office/drawing/2014/main" id="{46CFEE7D-4910-4A1A-A0B9-3A382B253D04}"/>
                </a:ext>
              </a:extLst>
            </p:cNvPr>
            <p:cNvSpPr/>
            <p:nvPr/>
          </p:nvSpPr>
          <p:spPr>
            <a:xfrm>
              <a:off x="5943600" y="297958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07" name="Oval 906">
              <a:extLst>
                <a:ext uri="{FF2B5EF4-FFF2-40B4-BE49-F238E27FC236}">
                  <a16:creationId xmlns:a16="http://schemas.microsoft.com/office/drawing/2014/main" id="{ABCD7D27-2147-4F62-BEC4-1F8A5A603F5C}"/>
                </a:ext>
              </a:extLst>
            </p:cNvPr>
            <p:cNvSpPr/>
            <p:nvPr/>
          </p:nvSpPr>
          <p:spPr>
            <a:xfrm>
              <a:off x="6400800" y="297958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08" name="Oval 907">
              <a:extLst>
                <a:ext uri="{FF2B5EF4-FFF2-40B4-BE49-F238E27FC236}">
                  <a16:creationId xmlns:a16="http://schemas.microsoft.com/office/drawing/2014/main" id="{68B1B816-9DD2-411B-A235-93B6FB07924B}"/>
                </a:ext>
              </a:extLst>
            </p:cNvPr>
            <p:cNvSpPr/>
            <p:nvPr/>
          </p:nvSpPr>
          <p:spPr>
            <a:xfrm>
              <a:off x="6858000" y="29776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09" name="Oval 908">
              <a:extLst>
                <a:ext uri="{FF2B5EF4-FFF2-40B4-BE49-F238E27FC236}">
                  <a16:creationId xmlns:a16="http://schemas.microsoft.com/office/drawing/2014/main" id="{D96724B3-2627-4AB0-BED5-0B5A65DC8391}"/>
                </a:ext>
              </a:extLst>
            </p:cNvPr>
            <p:cNvSpPr/>
            <p:nvPr/>
          </p:nvSpPr>
          <p:spPr>
            <a:xfrm>
              <a:off x="4572000" y="29776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10" name="Oval 909">
              <a:extLst>
                <a:ext uri="{FF2B5EF4-FFF2-40B4-BE49-F238E27FC236}">
                  <a16:creationId xmlns:a16="http://schemas.microsoft.com/office/drawing/2014/main" id="{0B7104D9-50A6-403D-8880-751C8D0F6DB0}"/>
                </a:ext>
              </a:extLst>
            </p:cNvPr>
            <p:cNvSpPr/>
            <p:nvPr/>
          </p:nvSpPr>
          <p:spPr>
            <a:xfrm>
              <a:off x="5029200" y="29776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11" name="Oval 910">
              <a:extLst>
                <a:ext uri="{FF2B5EF4-FFF2-40B4-BE49-F238E27FC236}">
                  <a16:creationId xmlns:a16="http://schemas.microsoft.com/office/drawing/2014/main" id="{E1EDDB20-089E-489A-AB9D-595641F90349}"/>
                </a:ext>
              </a:extLst>
            </p:cNvPr>
            <p:cNvSpPr/>
            <p:nvPr/>
          </p:nvSpPr>
          <p:spPr>
            <a:xfrm>
              <a:off x="5486400" y="34348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12" name="Oval 911">
              <a:extLst>
                <a:ext uri="{FF2B5EF4-FFF2-40B4-BE49-F238E27FC236}">
                  <a16:creationId xmlns:a16="http://schemas.microsoft.com/office/drawing/2014/main" id="{09CFA452-FCB4-4A5F-826F-7514FA5D4407}"/>
                </a:ext>
              </a:extLst>
            </p:cNvPr>
            <p:cNvSpPr/>
            <p:nvPr/>
          </p:nvSpPr>
          <p:spPr>
            <a:xfrm>
              <a:off x="5943600" y="34348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13" name="Oval 912">
              <a:extLst>
                <a:ext uri="{FF2B5EF4-FFF2-40B4-BE49-F238E27FC236}">
                  <a16:creationId xmlns:a16="http://schemas.microsoft.com/office/drawing/2014/main" id="{1938DA6A-EDAE-493F-ABED-84482A026726}"/>
                </a:ext>
              </a:extLst>
            </p:cNvPr>
            <p:cNvSpPr/>
            <p:nvPr/>
          </p:nvSpPr>
          <p:spPr>
            <a:xfrm>
              <a:off x="6400800" y="34348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14" name="Oval 913">
              <a:extLst>
                <a:ext uri="{FF2B5EF4-FFF2-40B4-BE49-F238E27FC236}">
                  <a16:creationId xmlns:a16="http://schemas.microsoft.com/office/drawing/2014/main" id="{150337C3-894E-4E07-9618-34A91D932887}"/>
                </a:ext>
              </a:extLst>
            </p:cNvPr>
            <p:cNvSpPr/>
            <p:nvPr/>
          </p:nvSpPr>
          <p:spPr>
            <a:xfrm>
              <a:off x="6858000" y="343297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15" name="Oval 914">
              <a:extLst>
                <a:ext uri="{FF2B5EF4-FFF2-40B4-BE49-F238E27FC236}">
                  <a16:creationId xmlns:a16="http://schemas.microsoft.com/office/drawing/2014/main" id="{D5524508-775A-4960-BC55-436633D2A5C4}"/>
                </a:ext>
              </a:extLst>
            </p:cNvPr>
            <p:cNvSpPr/>
            <p:nvPr/>
          </p:nvSpPr>
          <p:spPr>
            <a:xfrm>
              <a:off x="5486400" y="388826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16" name="Oval 915">
              <a:extLst>
                <a:ext uri="{FF2B5EF4-FFF2-40B4-BE49-F238E27FC236}">
                  <a16:creationId xmlns:a16="http://schemas.microsoft.com/office/drawing/2014/main" id="{D97E70E1-3286-409A-A2E1-FC856D6AC985}"/>
                </a:ext>
              </a:extLst>
            </p:cNvPr>
            <p:cNvSpPr/>
            <p:nvPr/>
          </p:nvSpPr>
          <p:spPr>
            <a:xfrm>
              <a:off x="5943600" y="388826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17" name="Oval 916">
              <a:extLst>
                <a:ext uri="{FF2B5EF4-FFF2-40B4-BE49-F238E27FC236}">
                  <a16:creationId xmlns:a16="http://schemas.microsoft.com/office/drawing/2014/main" id="{2DB52240-8830-4134-AE1B-63491BF1459B}"/>
                </a:ext>
              </a:extLst>
            </p:cNvPr>
            <p:cNvSpPr/>
            <p:nvPr/>
          </p:nvSpPr>
          <p:spPr>
            <a:xfrm>
              <a:off x="6400800" y="388826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18" name="Oval 917">
              <a:extLst>
                <a:ext uri="{FF2B5EF4-FFF2-40B4-BE49-F238E27FC236}">
                  <a16:creationId xmlns:a16="http://schemas.microsoft.com/office/drawing/2014/main" id="{BB1FF7F6-D3F4-4505-8951-0439774C1731}"/>
                </a:ext>
              </a:extLst>
            </p:cNvPr>
            <p:cNvSpPr/>
            <p:nvPr/>
          </p:nvSpPr>
          <p:spPr>
            <a:xfrm>
              <a:off x="6858000" y="388636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19" name="Oval 918">
              <a:extLst>
                <a:ext uri="{FF2B5EF4-FFF2-40B4-BE49-F238E27FC236}">
                  <a16:creationId xmlns:a16="http://schemas.microsoft.com/office/drawing/2014/main" id="{7C6A96E9-A598-4C7C-894F-8DAAC2A1636C}"/>
                </a:ext>
              </a:extLst>
            </p:cNvPr>
            <p:cNvSpPr/>
            <p:nvPr/>
          </p:nvSpPr>
          <p:spPr>
            <a:xfrm>
              <a:off x="4572000" y="343297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20" name="Oval 919">
              <a:extLst>
                <a:ext uri="{FF2B5EF4-FFF2-40B4-BE49-F238E27FC236}">
                  <a16:creationId xmlns:a16="http://schemas.microsoft.com/office/drawing/2014/main" id="{B8C53543-044B-4A47-858F-FE7403AE07CE}"/>
                </a:ext>
              </a:extLst>
            </p:cNvPr>
            <p:cNvSpPr/>
            <p:nvPr/>
          </p:nvSpPr>
          <p:spPr>
            <a:xfrm>
              <a:off x="5029200" y="343297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21" name="Oval 920">
              <a:extLst>
                <a:ext uri="{FF2B5EF4-FFF2-40B4-BE49-F238E27FC236}">
                  <a16:creationId xmlns:a16="http://schemas.microsoft.com/office/drawing/2014/main" id="{1C777ABD-28E2-4E8A-8DDD-2F4658E7F8D2}"/>
                </a:ext>
              </a:extLst>
            </p:cNvPr>
            <p:cNvSpPr/>
            <p:nvPr/>
          </p:nvSpPr>
          <p:spPr>
            <a:xfrm>
              <a:off x="4572000" y="388636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22" name="Oval 921">
              <a:extLst>
                <a:ext uri="{FF2B5EF4-FFF2-40B4-BE49-F238E27FC236}">
                  <a16:creationId xmlns:a16="http://schemas.microsoft.com/office/drawing/2014/main" id="{4D417BE1-FA8A-4BFA-A882-1F840F2748EA}"/>
                </a:ext>
              </a:extLst>
            </p:cNvPr>
            <p:cNvSpPr/>
            <p:nvPr/>
          </p:nvSpPr>
          <p:spPr>
            <a:xfrm>
              <a:off x="5029200" y="388636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923" name="Group 922">
            <a:extLst>
              <a:ext uri="{FF2B5EF4-FFF2-40B4-BE49-F238E27FC236}">
                <a16:creationId xmlns:a16="http://schemas.microsoft.com/office/drawing/2014/main" id="{9DD3B11A-739F-4F8C-96D3-E6150F3510D3}"/>
              </a:ext>
            </a:extLst>
          </p:cNvPr>
          <p:cNvGrpSpPr/>
          <p:nvPr/>
        </p:nvGrpSpPr>
        <p:grpSpPr>
          <a:xfrm>
            <a:off x="23163794" y="10286554"/>
            <a:ext cx="2724912" cy="440817"/>
            <a:chOff x="4583430" y="2539526"/>
            <a:chExt cx="2724912" cy="440817"/>
          </a:xfrm>
          <a:solidFill>
            <a:srgbClr val="83C3FD"/>
          </a:solidFill>
        </p:grpSpPr>
        <p:sp>
          <p:nvSpPr>
            <p:cNvPr id="924" name="Oval 923">
              <a:extLst>
                <a:ext uri="{FF2B5EF4-FFF2-40B4-BE49-F238E27FC236}">
                  <a16:creationId xmlns:a16="http://schemas.microsoft.com/office/drawing/2014/main" id="{E6E9E043-5475-400D-8464-81AB423D0CD4}"/>
                </a:ext>
              </a:extLst>
            </p:cNvPr>
            <p:cNvSpPr/>
            <p:nvPr/>
          </p:nvSpPr>
          <p:spPr>
            <a:xfrm>
              <a:off x="5497830" y="2541431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25" name="Oval 924">
              <a:extLst>
                <a:ext uri="{FF2B5EF4-FFF2-40B4-BE49-F238E27FC236}">
                  <a16:creationId xmlns:a16="http://schemas.microsoft.com/office/drawing/2014/main" id="{F66FFCD7-041C-44A2-9634-7F7B1DC5B567}"/>
                </a:ext>
              </a:extLst>
            </p:cNvPr>
            <p:cNvSpPr/>
            <p:nvPr/>
          </p:nvSpPr>
          <p:spPr>
            <a:xfrm>
              <a:off x="5955030" y="2541431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26" name="Oval 925">
              <a:extLst>
                <a:ext uri="{FF2B5EF4-FFF2-40B4-BE49-F238E27FC236}">
                  <a16:creationId xmlns:a16="http://schemas.microsoft.com/office/drawing/2014/main" id="{0D7FE45B-D534-45E7-9132-DF8E663DAEA0}"/>
                </a:ext>
              </a:extLst>
            </p:cNvPr>
            <p:cNvSpPr/>
            <p:nvPr/>
          </p:nvSpPr>
          <p:spPr>
            <a:xfrm>
              <a:off x="6412230" y="2541431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27" name="Oval 926">
              <a:extLst>
                <a:ext uri="{FF2B5EF4-FFF2-40B4-BE49-F238E27FC236}">
                  <a16:creationId xmlns:a16="http://schemas.microsoft.com/office/drawing/2014/main" id="{0075D804-0D07-43D9-B930-ED0398710708}"/>
                </a:ext>
              </a:extLst>
            </p:cNvPr>
            <p:cNvSpPr/>
            <p:nvPr/>
          </p:nvSpPr>
          <p:spPr>
            <a:xfrm>
              <a:off x="6869430" y="2539526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28" name="Oval 927">
              <a:extLst>
                <a:ext uri="{FF2B5EF4-FFF2-40B4-BE49-F238E27FC236}">
                  <a16:creationId xmlns:a16="http://schemas.microsoft.com/office/drawing/2014/main" id="{11D7F3E9-A9C3-429F-8148-C13DAF9494F4}"/>
                </a:ext>
              </a:extLst>
            </p:cNvPr>
            <p:cNvSpPr/>
            <p:nvPr/>
          </p:nvSpPr>
          <p:spPr>
            <a:xfrm>
              <a:off x="4583430" y="2539526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29" name="Oval 928">
              <a:extLst>
                <a:ext uri="{FF2B5EF4-FFF2-40B4-BE49-F238E27FC236}">
                  <a16:creationId xmlns:a16="http://schemas.microsoft.com/office/drawing/2014/main" id="{E17E61F1-D14B-4ACD-8928-09AFE2944F2E}"/>
                </a:ext>
              </a:extLst>
            </p:cNvPr>
            <p:cNvSpPr/>
            <p:nvPr/>
          </p:nvSpPr>
          <p:spPr>
            <a:xfrm>
              <a:off x="5040630" y="2539526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930" name="Group 929">
            <a:extLst>
              <a:ext uri="{FF2B5EF4-FFF2-40B4-BE49-F238E27FC236}">
                <a16:creationId xmlns:a16="http://schemas.microsoft.com/office/drawing/2014/main" id="{4368AE9C-F46A-4DAB-B4C5-4F09E81EBED1}"/>
              </a:ext>
            </a:extLst>
          </p:cNvPr>
          <p:cNvGrpSpPr/>
          <p:nvPr/>
        </p:nvGrpSpPr>
        <p:grpSpPr>
          <a:xfrm>
            <a:off x="23173699" y="10291156"/>
            <a:ext cx="2724912" cy="440817"/>
            <a:chOff x="4583430" y="2539526"/>
            <a:chExt cx="2724912" cy="440817"/>
          </a:xfrm>
          <a:solidFill>
            <a:srgbClr val="C00000"/>
          </a:solidFill>
        </p:grpSpPr>
        <p:sp>
          <p:nvSpPr>
            <p:cNvPr id="931" name="Oval 930">
              <a:extLst>
                <a:ext uri="{FF2B5EF4-FFF2-40B4-BE49-F238E27FC236}">
                  <a16:creationId xmlns:a16="http://schemas.microsoft.com/office/drawing/2014/main" id="{4E538BFB-C810-4609-80D4-8A0BAEE3409E}"/>
                </a:ext>
              </a:extLst>
            </p:cNvPr>
            <p:cNvSpPr/>
            <p:nvPr/>
          </p:nvSpPr>
          <p:spPr>
            <a:xfrm>
              <a:off x="5497830" y="2541431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32" name="Oval 931">
              <a:extLst>
                <a:ext uri="{FF2B5EF4-FFF2-40B4-BE49-F238E27FC236}">
                  <a16:creationId xmlns:a16="http://schemas.microsoft.com/office/drawing/2014/main" id="{BB179716-71E8-4BFE-8F56-D9180DD21AE6}"/>
                </a:ext>
              </a:extLst>
            </p:cNvPr>
            <p:cNvSpPr/>
            <p:nvPr/>
          </p:nvSpPr>
          <p:spPr>
            <a:xfrm>
              <a:off x="5955030" y="2541431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33" name="Oval 932">
              <a:extLst>
                <a:ext uri="{FF2B5EF4-FFF2-40B4-BE49-F238E27FC236}">
                  <a16:creationId xmlns:a16="http://schemas.microsoft.com/office/drawing/2014/main" id="{04AEBD0C-31F2-40A8-ACF9-F0C0EB5225E7}"/>
                </a:ext>
              </a:extLst>
            </p:cNvPr>
            <p:cNvSpPr/>
            <p:nvPr/>
          </p:nvSpPr>
          <p:spPr>
            <a:xfrm>
              <a:off x="6412230" y="2541431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34" name="Oval 933">
              <a:extLst>
                <a:ext uri="{FF2B5EF4-FFF2-40B4-BE49-F238E27FC236}">
                  <a16:creationId xmlns:a16="http://schemas.microsoft.com/office/drawing/2014/main" id="{8E4E7E1D-C1B8-4F5A-9A44-38071933FD88}"/>
                </a:ext>
              </a:extLst>
            </p:cNvPr>
            <p:cNvSpPr/>
            <p:nvPr/>
          </p:nvSpPr>
          <p:spPr>
            <a:xfrm>
              <a:off x="6869430" y="2539526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35" name="Oval 934">
              <a:extLst>
                <a:ext uri="{FF2B5EF4-FFF2-40B4-BE49-F238E27FC236}">
                  <a16:creationId xmlns:a16="http://schemas.microsoft.com/office/drawing/2014/main" id="{5F1737E2-E51D-4B3B-B5FF-FFAAED618D9B}"/>
                </a:ext>
              </a:extLst>
            </p:cNvPr>
            <p:cNvSpPr/>
            <p:nvPr/>
          </p:nvSpPr>
          <p:spPr>
            <a:xfrm>
              <a:off x="4583430" y="2539526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36" name="Oval 935">
              <a:extLst>
                <a:ext uri="{FF2B5EF4-FFF2-40B4-BE49-F238E27FC236}">
                  <a16:creationId xmlns:a16="http://schemas.microsoft.com/office/drawing/2014/main" id="{3A41DBA9-9624-4768-921E-CD7EBFACF301}"/>
                </a:ext>
              </a:extLst>
            </p:cNvPr>
            <p:cNvSpPr/>
            <p:nvPr/>
          </p:nvSpPr>
          <p:spPr>
            <a:xfrm>
              <a:off x="5040630" y="2539526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sp>
        <p:nvSpPr>
          <p:cNvPr id="937" name="Round Diagonal Corner Rectangle 105">
            <a:extLst>
              <a:ext uri="{FF2B5EF4-FFF2-40B4-BE49-F238E27FC236}">
                <a16:creationId xmlns:a16="http://schemas.microsoft.com/office/drawing/2014/main" id="{70174CE1-F7B7-4827-A6B6-E1CF3C7E2F30}"/>
              </a:ext>
            </a:extLst>
          </p:cNvPr>
          <p:cNvSpPr/>
          <p:nvPr/>
        </p:nvSpPr>
        <p:spPr bwMode="auto">
          <a:xfrm>
            <a:off x="25072084" y="14117783"/>
            <a:ext cx="2724912" cy="786895"/>
          </a:xfrm>
          <a:prstGeom prst="round2Diag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Precharge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938" name="Arrow: Right 937">
            <a:extLst>
              <a:ext uri="{FF2B5EF4-FFF2-40B4-BE49-F238E27FC236}">
                <a16:creationId xmlns:a16="http://schemas.microsoft.com/office/drawing/2014/main" id="{A7C93CDE-137E-4B23-9E37-136DA9B13103}"/>
              </a:ext>
            </a:extLst>
          </p:cNvPr>
          <p:cNvSpPr/>
          <p:nvPr/>
        </p:nvSpPr>
        <p:spPr>
          <a:xfrm>
            <a:off x="26056311" y="13719321"/>
            <a:ext cx="954527" cy="358775"/>
          </a:xfrm>
          <a:prstGeom prst="rightArrow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947DBE23-F2B9-494E-84CB-1B12B05F5305}"/>
              </a:ext>
            </a:extLst>
          </p:cNvPr>
          <p:cNvCxnSpPr/>
          <p:nvPr/>
        </p:nvCxnSpPr>
        <p:spPr>
          <a:xfrm flipV="1">
            <a:off x="27144511" y="9286870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0" name="DRAM">
            <a:extLst>
              <a:ext uri="{FF2B5EF4-FFF2-40B4-BE49-F238E27FC236}">
                <a16:creationId xmlns:a16="http://schemas.microsoft.com/office/drawing/2014/main" id="{01E35F1F-2DB6-4F03-B289-68BE9DB8D340}"/>
              </a:ext>
            </a:extLst>
          </p:cNvPr>
          <p:cNvSpPr/>
          <p:nvPr/>
        </p:nvSpPr>
        <p:spPr>
          <a:xfrm>
            <a:off x="26915911" y="12229827"/>
            <a:ext cx="457200" cy="533400"/>
          </a:xfrm>
          <a:prstGeom prst="roundRect">
            <a:avLst>
              <a:gd name="adj" fmla="val 11319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941" name="Straight Connector 940">
            <a:extLst>
              <a:ext uri="{FF2B5EF4-FFF2-40B4-BE49-F238E27FC236}">
                <a16:creationId xmlns:a16="http://schemas.microsoft.com/office/drawing/2014/main" id="{5BEFF051-28A9-45E1-93DD-E9A0F97D2A75}"/>
              </a:ext>
            </a:extLst>
          </p:cNvPr>
          <p:cNvCxnSpPr/>
          <p:nvPr/>
        </p:nvCxnSpPr>
        <p:spPr>
          <a:xfrm flipV="1">
            <a:off x="27601711" y="9286870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2" name="DRAM">
            <a:extLst>
              <a:ext uri="{FF2B5EF4-FFF2-40B4-BE49-F238E27FC236}">
                <a16:creationId xmlns:a16="http://schemas.microsoft.com/office/drawing/2014/main" id="{A0895295-C1FA-41E1-9355-F227CF7EC6B4}"/>
              </a:ext>
            </a:extLst>
          </p:cNvPr>
          <p:cNvSpPr/>
          <p:nvPr/>
        </p:nvSpPr>
        <p:spPr>
          <a:xfrm>
            <a:off x="27373111" y="12229827"/>
            <a:ext cx="457200" cy="533400"/>
          </a:xfrm>
          <a:prstGeom prst="roundRect">
            <a:avLst>
              <a:gd name="adj" fmla="val 11319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943" name="Straight Connector 942">
            <a:extLst>
              <a:ext uri="{FF2B5EF4-FFF2-40B4-BE49-F238E27FC236}">
                <a16:creationId xmlns:a16="http://schemas.microsoft.com/office/drawing/2014/main" id="{BD985B42-F3BD-4A68-B64D-2A69A350A267}"/>
              </a:ext>
            </a:extLst>
          </p:cNvPr>
          <p:cNvCxnSpPr/>
          <p:nvPr/>
        </p:nvCxnSpPr>
        <p:spPr>
          <a:xfrm flipV="1">
            <a:off x="28061957" y="9286870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4" name="DRAM">
            <a:extLst>
              <a:ext uri="{FF2B5EF4-FFF2-40B4-BE49-F238E27FC236}">
                <a16:creationId xmlns:a16="http://schemas.microsoft.com/office/drawing/2014/main" id="{D772A2CD-88B1-4B9D-83D7-14C554E9BC1B}"/>
              </a:ext>
            </a:extLst>
          </p:cNvPr>
          <p:cNvSpPr/>
          <p:nvPr/>
        </p:nvSpPr>
        <p:spPr>
          <a:xfrm>
            <a:off x="27833357" y="12229827"/>
            <a:ext cx="457200" cy="533400"/>
          </a:xfrm>
          <a:prstGeom prst="roundRect">
            <a:avLst>
              <a:gd name="adj" fmla="val 11319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945" name="Straight Connector 944">
            <a:extLst>
              <a:ext uri="{FF2B5EF4-FFF2-40B4-BE49-F238E27FC236}">
                <a16:creationId xmlns:a16="http://schemas.microsoft.com/office/drawing/2014/main" id="{8EE808EB-A09D-4536-B5DA-4D01CD55D987}"/>
              </a:ext>
            </a:extLst>
          </p:cNvPr>
          <p:cNvCxnSpPr/>
          <p:nvPr/>
        </p:nvCxnSpPr>
        <p:spPr>
          <a:xfrm flipV="1">
            <a:off x="28519157" y="9286870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6" name="DRAM">
            <a:extLst>
              <a:ext uri="{FF2B5EF4-FFF2-40B4-BE49-F238E27FC236}">
                <a16:creationId xmlns:a16="http://schemas.microsoft.com/office/drawing/2014/main" id="{B3FD7BE8-B5E5-4CE3-A0F3-914F71C90DBA}"/>
              </a:ext>
            </a:extLst>
          </p:cNvPr>
          <p:cNvSpPr/>
          <p:nvPr/>
        </p:nvSpPr>
        <p:spPr>
          <a:xfrm>
            <a:off x="28290557" y="12229827"/>
            <a:ext cx="457200" cy="533400"/>
          </a:xfrm>
          <a:prstGeom prst="roundRect">
            <a:avLst>
              <a:gd name="adj" fmla="val 11319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947" name="Straight Connector 946">
            <a:extLst>
              <a:ext uri="{FF2B5EF4-FFF2-40B4-BE49-F238E27FC236}">
                <a16:creationId xmlns:a16="http://schemas.microsoft.com/office/drawing/2014/main" id="{63553566-F921-45FC-84C6-5FED6E1FDE86}"/>
              </a:ext>
            </a:extLst>
          </p:cNvPr>
          <p:cNvCxnSpPr/>
          <p:nvPr/>
        </p:nvCxnSpPr>
        <p:spPr>
          <a:xfrm flipV="1">
            <a:off x="28973311" y="9286870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8" name="DRAM">
            <a:extLst>
              <a:ext uri="{FF2B5EF4-FFF2-40B4-BE49-F238E27FC236}">
                <a16:creationId xmlns:a16="http://schemas.microsoft.com/office/drawing/2014/main" id="{E46502B9-6F4C-4E7C-8AFF-6ED722449DAD}"/>
              </a:ext>
            </a:extLst>
          </p:cNvPr>
          <p:cNvSpPr/>
          <p:nvPr/>
        </p:nvSpPr>
        <p:spPr>
          <a:xfrm>
            <a:off x="28744711" y="12229827"/>
            <a:ext cx="457200" cy="533400"/>
          </a:xfrm>
          <a:prstGeom prst="roundRect">
            <a:avLst>
              <a:gd name="adj" fmla="val 11319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949" name="Straight Connector 948">
            <a:extLst>
              <a:ext uri="{FF2B5EF4-FFF2-40B4-BE49-F238E27FC236}">
                <a16:creationId xmlns:a16="http://schemas.microsoft.com/office/drawing/2014/main" id="{A7689ADE-DAAD-4E66-B111-412FABBC05FB}"/>
              </a:ext>
            </a:extLst>
          </p:cNvPr>
          <p:cNvCxnSpPr/>
          <p:nvPr/>
        </p:nvCxnSpPr>
        <p:spPr>
          <a:xfrm flipV="1">
            <a:off x="29427464" y="9286870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0" name="DRAM">
            <a:extLst>
              <a:ext uri="{FF2B5EF4-FFF2-40B4-BE49-F238E27FC236}">
                <a16:creationId xmlns:a16="http://schemas.microsoft.com/office/drawing/2014/main" id="{5B8AED6E-5CDA-4802-AF65-27791E74B9BF}"/>
              </a:ext>
            </a:extLst>
          </p:cNvPr>
          <p:cNvSpPr/>
          <p:nvPr/>
        </p:nvSpPr>
        <p:spPr>
          <a:xfrm>
            <a:off x="29198864" y="12229827"/>
            <a:ext cx="457200" cy="533400"/>
          </a:xfrm>
          <a:prstGeom prst="roundRect">
            <a:avLst>
              <a:gd name="adj" fmla="val 11319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grpSp>
        <p:nvGrpSpPr>
          <p:cNvPr id="951" name="Group 950">
            <a:extLst>
              <a:ext uri="{FF2B5EF4-FFF2-40B4-BE49-F238E27FC236}">
                <a16:creationId xmlns:a16="http://schemas.microsoft.com/office/drawing/2014/main" id="{AC3A2064-573D-45A9-9BCE-1BE32F6E410F}"/>
              </a:ext>
            </a:extLst>
          </p:cNvPr>
          <p:cNvGrpSpPr/>
          <p:nvPr/>
        </p:nvGrpSpPr>
        <p:grpSpPr>
          <a:xfrm>
            <a:off x="26915911" y="9372756"/>
            <a:ext cx="2743200" cy="916305"/>
            <a:chOff x="4572000" y="1609886"/>
            <a:chExt cx="2743200" cy="91630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952" name="Oval 951">
              <a:extLst>
                <a:ext uri="{FF2B5EF4-FFF2-40B4-BE49-F238E27FC236}">
                  <a16:creationId xmlns:a16="http://schemas.microsoft.com/office/drawing/2014/main" id="{F57CE900-AF9A-4844-9685-2B9E3DEA8B4D}"/>
                </a:ext>
              </a:extLst>
            </p:cNvPr>
            <p:cNvSpPr/>
            <p:nvPr/>
          </p:nvSpPr>
          <p:spPr>
            <a:xfrm>
              <a:off x="5486400" y="16117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53" name="Oval 952">
              <a:extLst>
                <a:ext uri="{FF2B5EF4-FFF2-40B4-BE49-F238E27FC236}">
                  <a16:creationId xmlns:a16="http://schemas.microsoft.com/office/drawing/2014/main" id="{E6E98BB9-F1D7-4A88-B667-738E2FC9E189}"/>
                </a:ext>
              </a:extLst>
            </p:cNvPr>
            <p:cNvSpPr/>
            <p:nvPr/>
          </p:nvSpPr>
          <p:spPr>
            <a:xfrm>
              <a:off x="5486400" y="20689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54" name="Oval 953">
              <a:extLst>
                <a:ext uri="{FF2B5EF4-FFF2-40B4-BE49-F238E27FC236}">
                  <a16:creationId xmlns:a16="http://schemas.microsoft.com/office/drawing/2014/main" id="{D7086CA5-5BC3-4821-87E1-2E811A1E0B1C}"/>
                </a:ext>
              </a:extLst>
            </p:cNvPr>
            <p:cNvSpPr/>
            <p:nvPr/>
          </p:nvSpPr>
          <p:spPr>
            <a:xfrm>
              <a:off x="5943600" y="20689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55" name="Oval 954">
              <a:extLst>
                <a:ext uri="{FF2B5EF4-FFF2-40B4-BE49-F238E27FC236}">
                  <a16:creationId xmlns:a16="http://schemas.microsoft.com/office/drawing/2014/main" id="{4E52ED7E-191B-4E09-BFB1-8F8D9B1BD93C}"/>
                </a:ext>
              </a:extLst>
            </p:cNvPr>
            <p:cNvSpPr/>
            <p:nvPr/>
          </p:nvSpPr>
          <p:spPr>
            <a:xfrm>
              <a:off x="6400800" y="16117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56" name="Oval 955">
              <a:extLst>
                <a:ext uri="{FF2B5EF4-FFF2-40B4-BE49-F238E27FC236}">
                  <a16:creationId xmlns:a16="http://schemas.microsoft.com/office/drawing/2014/main" id="{D194C01A-C2F0-48F6-A0A7-F33306370A13}"/>
                </a:ext>
              </a:extLst>
            </p:cNvPr>
            <p:cNvSpPr/>
            <p:nvPr/>
          </p:nvSpPr>
          <p:spPr>
            <a:xfrm>
              <a:off x="6400800" y="20689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57" name="Oval 956">
              <a:extLst>
                <a:ext uri="{FF2B5EF4-FFF2-40B4-BE49-F238E27FC236}">
                  <a16:creationId xmlns:a16="http://schemas.microsoft.com/office/drawing/2014/main" id="{344C665C-F8EA-46D3-A61A-FC34132B0E5E}"/>
                </a:ext>
              </a:extLst>
            </p:cNvPr>
            <p:cNvSpPr/>
            <p:nvPr/>
          </p:nvSpPr>
          <p:spPr>
            <a:xfrm>
              <a:off x="6858000" y="20670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58" name="Oval 957">
              <a:extLst>
                <a:ext uri="{FF2B5EF4-FFF2-40B4-BE49-F238E27FC236}">
                  <a16:creationId xmlns:a16="http://schemas.microsoft.com/office/drawing/2014/main" id="{4BE77C00-8215-4FF3-A9FF-7FC03C873584}"/>
                </a:ext>
              </a:extLst>
            </p:cNvPr>
            <p:cNvSpPr/>
            <p:nvPr/>
          </p:nvSpPr>
          <p:spPr>
            <a:xfrm>
              <a:off x="5943600" y="16117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59" name="Oval 958">
              <a:extLst>
                <a:ext uri="{FF2B5EF4-FFF2-40B4-BE49-F238E27FC236}">
                  <a16:creationId xmlns:a16="http://schemas.microsoft.com/office/drawing/2014/main" id="{1F9D427F-17A6-4B15-B013-67C0B2014449}"/>
                </a:ext>
              </a:extLst>
            </p:cNvPr>
            <p:cNvSpPr/>
            <p:nvPr/>
          </p:nvSpPr>
          <p:spPr>
            <a:xfrm>
              <a:off x="6858000" y="16098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60" name="Oval 959">
              <a:extLst>
                <a:ext uri="{FF2B5EF4-FFF2-40B4-BE49-F238E27FC236}">
                  <a16:creationId xmlns:a16="http://schemas.microsoft.com/office/drawing/2014/main" id="{2F60E728-1C4C-4D42-9ECC-30FC238508D5}"/>
                </a:ext>
              </a:extLst>
            </p:cNvPr>
            <p:cNvSpPr/>
            <p:nvPr/>
          </p:nvSpPr>
          <p:spPr>
            <a:xfrm>
              <a:off x="4572000" y="16098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61" name="Oval 960">
              <a:extLst>
                <a:ext uri="{FF2B5EF4-FFF2-40B4-BE49-F238E27FC236}">
                  <a16:creationId xmlns:a16="http://schemas.microsoft.com/office/drawing/2014/main" id="{ED483A08-83D5-4888-B1E6-5761E346C78E}"/>
                </a:ext>
              </a:extLst>
            </p:cNvPr>
            <p:cNvSpPr/>
            <p:nvPr/>
          </p:nvSpPr>
          <p:spPr>
            <a:xfrm>
              <a:off x="4572000" y="20670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62" name="Oval 961">
              <a:extLst>
                <a:ext uri="{FF2B5EF4-FFF2-40B4-BE49-F238E27FC236}">
                  <a16:creationId xmlns:a16="http://schemas.microsoft.com/office/drawing/2014/main" id="{BE38D312-7D88-4B15-9F31-DDBA9012B83B}"/>
                </a:ext>
              </a:extLst>
            </p:cNvPr>
            <p:cNvSpPr/>
            <p:nvPr/>
          </p:nvSpPr>
          <p:spPr>
            <a:xfrm>
              <a:off x="5029200" y="20670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63" name="Oval 962">
              <a:extLst>
                <a:ext uri="{FF2B5EF4-FFF2-40B4-BE49-F238E27FC236}">
                  <a16:creationId xmlns:a16="http://schemas.microsoft.com/office/drawing/2014/main" id="{3C55A14C-D29F-4D68-8E93-ADFCA957CDAE}"/>
                </a:ext>
              </a:extLst>
            </p:cNvPr>
            <p:cNvSpPr/>
            <p:nvPr/>
          </p:nvSpPr>
          <p:spPr>
            <a:xfrm>
              <a:off x="5029200" y="16098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964" name="Group 963">
            <a:extLst>
              <a:ext uri="{FF2B5EF4-FFF2-40B4-BE49-F238E27FC236}">
                <a16:creationId xmlns:a16="http://schemas.microsoft.com/office/drawing/2014/main" id="{71CD370B-7DAC-4DA6-8584-8ACA3B4CB5B4}"/>
              </a:ext>
            </a:extLst>
          </p:cNvPr>
          <p:cNvGrpSpPr/>
          <p:nvPr/>
        </p:nvGrpSpPr>
        <p:grpSpPr>
          <a:xfrm>
            <a:off x="26915911" y="10740546"/>
            <a:ext cx="2743200" cy="1367790"/>
            <a:chOff x="4572000" y="2977676"/>
            <a:chExt cx="2743200" cy="136779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965" name="Oval 964">
              <a:extLst>
                <a:ext uri="{FF2B5EF4-FFF2-40B4-BE49-F238E27FC236}">
                  <a16:creationId xmlns:a16="http://schemas.microsoft.com/office/drawing/2014/main" id="{860CCBFD-5F00-42ED-A152-85FC316471BE}"/>
                </a:ext>
              </a:extLst>
            </p:cNvPr>
            <p:cNvSpPr/>
            <p:nvPr/>
          </p:nvSpPr>
          <p:spPr>
            <a:xfrm>
              <a:off x="5486400" y="297958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66" name="Oval 965">
              <a:extLst>
                <a:ext uri="{FF2B5EF4-FFF2-40B4-BE49-F238E27FC236}">
                  <a16:creationId xmlns:a16="http://schemas.microsoft.com/office/drawing/2014/main" id="{4CB29E40-604E-46FF-A9FA-17B7738422BE}"/>
                </a:ext>
              </a:extLst>
            </p:cNvPr>
            <p:cNvSpPr/>
            <p:nvPr/>
          </p:nvSpPr>
          <p:spPr>
            <a:xfrm>
              <a:off x="5943600" y="297958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67" name="Oval 966">
              <a:extLst>
                <a:ext uri="{FF2B5EF4-FFF2-40B4-BE49-F238E27FC236}">
                  <a16:creationId xmlns:a16="http://schemas.microsoft.com/office/drawing/2014/main" id="{030BF069-43B1-4002-B202-61AF1D0AB313}"/>
                </a:ext>
              </a:extLst>
            </p:cNvPr>
            <p:cNvSpPr/>
            <p:nvPr/>
          </p:nvSpPr>
          <p:spPr>
            <a:xfrm>
              <a:off x="6400800" y="297958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68" name="Oval 967">
              <a:extLst>
                <a:ext uri="{FF2B5EF4-FFF2-40B4-BE49-F238E27FC236}">
                  <a16:creationId xmlns:a16="http://schemas.microsoft.com/office/drawing/2014/main" id="{324A2670-6879-485E-AC58-9717BE6F977A}"/>
                </a:ext>
              </a:extLst>
            </p:cNvPr>
            <p:cNvSpPr/>
            <p:nvPr/>
          </p:nvSpPr>
          <p:spPr>
            <a:xfrm>
              <a:off x="6858000" y="29776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69" name="Oval 968">
              <a:extLst>
                <a:ext uri="{FF2B5EF4-FFF2-40B4-BE49-F238E27FC236}">
                  <a16:creationId xmlns:a16="http://schemas.microsoft.com/office/drawing/2014/main" id="{D1CFF274-E94B-47F1-8D74-28E51F08E838}"/>
                </a:ext>
              </a:extLst>
            </p:cNvPr>
            <p:cNvSpPr/>
            <p:nvPr/>
          </p:nvSpPr>
          <p:spPr>
            <a:xfrm>
              <a:off x="4572000" y="29776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70" name="Oval 969">
              <a:extLst>
                <a:ext uri="{FF2B5EF4-FFF2-40B4-BE49-F238E27FC236}">
                  <a16:creationId xmlns:a16="http://schemas.microsoft.com/office/drawing/2014/main" id="{51F6F70F-E63C-4409-88E0-0520F8A269BD}"/>
                </a:ext>
              </a:extLst>
            </p:cNvPr>
            <p:cNvSpPr/>
            <p:nvPr/>
          </p:nvSpPr>
          <p:spPr>
            <a:xfrm>
              <a:off x="5029200" y="29776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71" name="Oval 970">
              <a:extLst>
                <a:ext uri="{FF2B5EF4-FFF2-40B4-BE49-F238E27FC236}">
                  <a16:creationId xmlns:a16="http://schemas.microsoft.com/office/drawing/2014/main" id="{2D652CBE-5BBF-4E20-A45E-1B5421726066}"/>
                </a:ext>
              </a:extLst>
            </p:cNvPr>
            <p:cNvSpPr/>
            <p:nvPr/>
          </p:nvSpPr>
          <p:spPr>
            <a:xfrm>
              <a:off x="5486400" y="34348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72" name="Oval 971">
              <a:extLst>
                <a:ext uri="{FF2B5EF4-FFF2-40B4-BE49-F238E27FC236}">
                  <a16:creationId xmlns:a16="http://schemas.microsoft.com/office/drawing/2014/main" id="{A2931C3C-9886-4473-8FFE-F87F109CDE59}"/>
                </a:ext>
              </a:extLst>
            </p:cNvPr>
            <p:cNvSpPr/>
            <p:nvPr/>
          </p:nvSpPr>
          <p:spPr>
            <a:xfrm>
              <a:off x="5943600" y="34348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73" name="Oval 972">
              <a:extLst>
                <a:ext uri="{FF2B5EF4-FFF2-40B4-BE49-F238E27FC236}">
                  <a16:creationId xmlns:a16="http://schemas.microsoft.com/office/drawing/2014/main" id="{25902FDE-59A0-4F01-BF7F-B34B23FE0F0E}"/>
                </a:ext>
              </a:extLst>
            </p:cNvPr>
            <p:cNvSpPr/>
            <p:nvPr/>
          </p:nvSpPr>
          <p:spPr>
            <a:xfrm>
              <a:off x="6400800" y="34348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74" name="Oval 973">
              <a:extLst>
                <a:ext uri="{FF2B5EF4-FFF2-40B4-BE49-F238E27FC236}">
                  <a16:creationId xmlns:a16="http://schemas.microsoft.com/office/drawing/2014/main" id="{99AFE58B-DC8E-4AF0-A61A-ABD1E4B6EBC4}"/>
                </a:ext>
              </a:extLst>
            </p:cNvPr>
            <p:cNvSpPr/>
            <p:nvPr/>
          </p:nvSpPr>
          <p:spPr>
            <a:xfrm>
              <a:off x="6858000" y="343297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75" name="Oval 974">
              <a:extLst>
                <a:ext uri="{FF2B5EF4-FFF2-40B4-BE49-F238E27FC236}">
                  <a16:creationId xmlns:a16="http://schemas.microsoft.com/office/drawing/2014/main" id="{39D98AAD-E861-4913-8CA0-94401907BC4D}"/>
                </a:ext>
              </a:extLst>
            </p:cNvPr>
            <p:cNvSpPr/>
            <p:nvPr/>
          </p:nvSpPr>
          <p:spPr>
            <a:xfrm>
              <a:off x="5486400" y="388826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76" name="Oval 975">
              <a:extLst>
                <a:ext uri="{FF2B5EF4-FFF2-40B4-BE49-F238E27FC236}">
                  <a16:creationId xmlns:a16="http://schemas.microsoft.com/office/drawing/2014/main" id="{7F61D578-B6C8-4BEC-9435-AA8827898279}"/>
                </a:ext>
              </a:extLst>
            </p:cNvPr>
            <p:cNvSpPr/>
            <p:nvPr/>
          </p:nvSpPr>
          <p:spPr>
            <a:xfrm>
              <a:off x="5943600" y="388826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77" name="Oval 976">
              <a:extLst>
                <a:ext uri="{FF2B5EF4-FFF2-40B4-BE49-F238E27FC236}">
                  <a16:creationId xmlns:a16="http://schemas.microsoft.com/office/drawing/2014/main" id="{F900868E-E397-4576-BC96-45E126769CE1}"/>
                </a:ext>
              </a:extLst>
            </p:cNvPr>
            <p:cNvSpPr/>
            <p:nvPr/>
          </p:nvSpPr>
          <p:spPr>
            <a:xfrm>
              <a:off x="6400800" y="388826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78" name="Oval 977">
              <a:extLst>
                <a:ext uri="{FF2B5EF4-FFF2-40B4-BE49-F238E27FC236}">
                  <a16:creationId xmlns:a16="http://schemas.microsoft.com/office/drawing/2014/main" id="{EADE08F7-D102-4F25-AC04-50B7FED10E46}"/>
                </a:ext>
              </a:extLst>
            </p:cNvPr>
            <p:cNvSpPr/>
            <p:nvPr/>
          </p:nvSpPr>
          <p:spPr>
            <a:xfrm>
              <a:off x="6858000" y="388636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79" name="Oval 978">
              <a:extLst>
                <a:ext uri="{FF2B5EF4-FFF2-40B4-BE49-F238E27FC236}">
                  <a16:creationId xmlns:a16="http://schemas.microsoft.com/office/drawing/2014/main" id="{F49964B6-FE6D-4EF2-AA82-DD692D7A21EB}"/>
                </a:ext>
              </a:extLst>
            </p:cNvPr>
            <p:cNvSpPr/>
            <p:nvPr/>
          </p:nvSpPr>
          <p:spPr>
            <a:xfrm>
              <a:off x="4572000" y="343297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80" name="Oval 979">
              <a:extLst>
                <a:ext uri="{FF2B5EF4-FFF2-40B4-BE49-F238E27FC236}">
                  <a16:creationId xmlns:a16="http://schemas.microsoft.com/office/drawing/2014/main" id="{B64BDB60-9CE7-442B-B739-C44DD8281AAE}"/>
                </a:ext>
              </a:extLst>
            </p:cNvPr>
            <p:cNvSpPr/>
            <p:nvPr/>
          </p:nvSpPr>
          <p:spPr>
            <a:xfrm>
              <a:off x="5029200" y="343297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81" name="Oval 980">
              <a:extLst>
                <a:ext uri="{FF2B5EF4-FFF2-40B4-BE49-F238E27FC236}">
                  <a16:creationId xmlns:a16="http://schemas.microsoft.com/office/drawing/2014/main" id="{1E428F6A-44D2-473B-AA27-07466E35A0D9}"/>
                </a:ext>
              </a:extLst>
            </p:cNvPr>
            <p:cNvSpPr/>
            <p:nvPr/>
          </p:nvSpPr>
          <p:spPr>
            <a:xfrm>
              <a:off x="4572000" y="388636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82" name="Oval 981">
              <a:extLst>
                <a:ext uri="{FF2B5EF4-FFF2-40B4-BE49-F238E27FC236}">
                  <a16:creationId xmlns:a16="http://schemas.microsoft.com/office/drawing/2014/main" id="{FD9D3929-A0DA-4C48-B478-40A9A7F23F97}"/>
                </a:ext>
              </a:extLst>
            </p:cNvPr>
            <p:cNvSpPr/>
            <p:nvPr/>
          </p:nvSpPr>
          <p:spPr>
            <a:xfrm>
              <a:off x="5029200" y="388636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sp>
        <p:nvSpPr>
          <p:cNvPr id="983" name="67Text">
            <a:extLst>
              <a:ext uri="{FF2B5EF4-FFF2-40B4-BE49-F238E27FC236}">
                <a16:creationId xmlns:a16="http://schemas.microsoft.com/office/drawing/2014/main" id="{238B3509-D64A-4D25-A94F-1FB86879C1D6}"/>
              </a:ext>
            </a:extLst>
          </p:cNvPr>
          <p:cNvSpPr txBox="1"/>
          <p:nvPr/>
        </p:nvSpPr>
        <p:spPr>
          <a:xfrm>
            <a:off x="19107971" y="13117719"/>
            <a:ext cx="3388049" cy="492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A row is opened</a:t>
            </a:r>
          </a:p>
          <a:p>
            <a:pPr algn="ctr"/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The sense amplifiers could be accessed</a:t>
            </a:r>
          </a:p>
        </p:txBody>
      </p:sp>
      <p:sp>
        <p:nvSpPr>
          <p:cNvPr id="984" name="67Text">
            <a:extLst>
              <a:ext uri="{FF2B5EF4-FFF2-40B4-BE49-F238E27FC236}">
                <a16:creationId xmlns:a16="http://schemas.microsoft.com/office/drawing/2014/main" id="{53F4921F-4F8A-4A61-9C10-2A9AA980426D}"/>
              </a:ext>
            </a:extLst>
          </p:cNvPr>
          <p:cNvSpPr txBox="1"/>
          <p:nvPr/>
        </p:nvSpPr>
        <p:spPr>
          <a:xfrm>
            <a:off x="22762136" y="13117719"/>
            <a:ext cx="3388049" cy="492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Many read/write commands can be issued to the open row</a:t>
            </a:r>
          </a:p>
        </p:txBody>
      </p:sp>
      <p:sp>
        <p:nvSpPr>
          <p:cNvPr id="985" name="67Text">
            <a:extLst>
              <a:ext uri="{FF2B5EF4-FFF2-40B4-BE49-F238E27FC236}">
                <a16:creationId xmlns:a16="http://schemas.microsoft.com/office/drawing/2014/main" id="{1689C140-11FC-4318-9252-C4E5EC434B10}"/>
              </a:ext>
            </a:extLst>
          </p:cNvPr>
          <p:cNvSpPr txBox="1"/>
          <p:nvPr/>
        </p:nvSpPr>
        <p:spPr>
          <a:xfrm>
            <a:off x="11338012" y="8734333"/>
            <a:ext cx="2731769" cy="492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i="1" dirty="0">
                <a:solidFill>
                  <a:srgbClr val="000000"/>
                </a:solidFill>
                <a:latin typeface="Cambria" panose="02040503050406030204" pitchFamily="18" charset="0"/>
              </a:rPr>
              <a:t>DRAM Module</a:t>
            </a:r>
          </a:p>
        </p:txBody>
      </p:sp>
      <p:sp>
        <p:nvSpPr>
          <p:cNvPr id="986" name="Freeform 157">
            <a:extLst>
              <a:ext uri="{FF2B5EF4-FFF2-40B4-BE49-F238E27FC236}">
                <a16:creationId xmlns:a16="http://schemas.microsoft.com/office/drawing/2014/main" id="{7DCF2F6B-15A0-4430-93A6-0AB5C8C03919}"/>
              </a:ext>
            </a:extLst>
          </p:cNvPr>
          <p:cNvSpPr/>
          <p:nvPr/>
        </p:nvSpPr>
        <p:spPr>
          <a:xfrm>
            <a:off x="14294757" y="11865044"/>
            <a:ext cx="608505" cy="1642875"/>
          </a:xfrm>
          <a:custGeom>
            <a:avLst/>
            <a:gdLst>
              <a:gd name="connsiteX0" fmla="*/ 443884 w 443884"/>
              <a:gd name="connsiteY0" fmla="*/ 0 h 719091"/>
              <a:gd name="connsiteX1" fmla="*/ 168676 w 443884"/>
              <a:gd name="connsiteY1" fmla="*/ 186431 h 719091"/>
              <a:gd name="connsiteX2" fmla="*/ 0 w 443884"/>
              <a:gd name="connsiteY2" fmla="*/ 719091 h 71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884" h="719091">
                <a:moveTo>
                  <a:pt x="443884" y="0"/>
                </a:moveTo>
                <a:cubicBezTo>
                  <a:pt x="343270" y="33291"/>
                  <a:pt x="242657" y="66583"/>
                  <a:pt x="168676" y="186431"/>
                </a:cubicBezTo>
                <a:cubicBezTo>
                  <a:pt x="94695" y="306279"/>
                  <a:pt x="47347" y="512685"/>
                  <a:pt x="0" y="719091"/>
                </a:cubicBezTo>
              </a:path>
            </a:pathLst>
          </a:custGeom>
          <a:noFill/>
          <a:ln w="25400">
            <a:solidFill>
              <a:schemeClr val="bg1">
                <a:lumMod val="50000"/>
              </a:schemeClr>
            </a:solidFill>
            <a:prstDash val="sysDot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987" name="67Text">
            <a:extLst>
              <a:ext uri="{FF2B5EF4-FFF2-40B4-BE49-F238E27FC236}">
                <a16:creationId xmlns:a16="http://schemas.microsoft.com/office/drawing/2014/main" id="{051544FB-1B56-42AE-87B7-F459A0DC633E}"/>
              </a:ext>
            </a:extLst>
          </p:cNvPr>
          <p:cNvSpPr txBox="1"/>
          <p:nvPr/>
        </p:nvSpPr>
        <p:spPr>
          <a:xfrm>
            <a:off x="13669148" y="13664386"/>
            <a:ext cx="2997414" cy="492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Each cell stores a single-bit of data</a:t>
            </a:r>
          </a:p>
        </p:txBody>
      </p:sp>
      <p:sp>
        <p:nvSpPr>
          <p:cNvPr id="988" name="67Text">
            <a:extLst>
              <a:ext uri="{FF2B5EF4-FFF2-40B4-BE49-F238E27FC236}">
                <a16:creationId xmlns:a16="http://schemas.microsoft.com/office/drawing/2014/main" id="{862AF0D4-839A-4C29-A3A8-3031DBAEB58A}"/>
              </a:ext>
            </a:extLst>
          </p:cNvPr>
          <p:cNvSpPr txBox="1"/>
          <p:nvPr/>
        </p:nvSpPr>
        <p:spPr>
          <a:xfrm>
            <a:off x="13581923" y="14196321"/>
            <a:ext cx="1368376" cy="492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Logic </a:t>
            </a:r>
            <a:r>
              <a:rPr lang="en-US" sz="2000" b="1" i="1" dirty="0">
                <a:solidFill>
                  <a:srgbClr val="000000"/>
                </a:solidFill>
                <a:latin typeface="Cambria" panose="02040503050406030204" pitchFamily="18" charset="0"/>
              </a:rPr>
              <a:t>0</a:t>
            </a:r>
          </a:p>
        </p:txBody>
      </p:sp>
      <p:sp>
        <p:nvSpPr>
          <p:cNvPr id="989" name="67Text">
            <a:extLst>
              <a:ext uri="{FF2B5EF4-FFF2-40B4-BE49-F238E27FC236}">
                <a16:creationId xmlns:a16="http://schemas.microsoft.com/office/drawing/2014/main" id="{A0456D7C-29DF-4D07-A3CA-5DB446575C01}"/>
              </a:ext>
            </a:extLst>
          </p:cNvPr>
          <p:cNvSpPr txBox="1"/>
          <p:nvPr/>
        </p:nvSpPr>
        <p:spPr>
          <a:xfrm>
            <a:off x="13581923" y="14623108"/>
            <a:ext cx="1368376" cy="492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Logic </a:t>
            </a:r>
            <a:r>
              <a:rPr lang="en-US" sz="2000" b="1" i="1" dirty="0">
                <a:solidFill>
                  <a:srgbClr val="000000"/>
                </a:solidFill>
                <a:latin typeface="Cambria" panose="02040503050406030204" pitchFamily="18" charset="0"/>
              </a:rPr>
              <a:t>1</a:t>
            </a:r>
          </a:p>
        </p:txBody>
      </p:sp>
      <p:cxnSp>
        <p:nvCxnSpPr>
          <p:cNvPr id="990" name="Straight Arrow Connector 989">
            <a:extLst>
              <a:ext uri="{FF2B5EF4-FFF2-40B4-BE49-F238E27FC236}">
                <a16:creationId xmlns:a16="http://schemas.microsoft.com/office/drawing/2014/main" id="{4A42D633-8259-4ABB-9C81-57A53F1547BC}"/>
              </a:ext>
            </a:extLst>
          </p:cNvPr>
          <p:cNvCxnSpPr>
            <a:cxnSpLocks/>
          </p:cNvCxnSpPr>
          <p:nvPr/>
        </p:nvCxnSpPr>
        <p:spPr>
          <a:xfrm>
            <a:off x="14774169" y="14442677"/>
            <a:ext cx="4141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Arrow Connector 990">
            <a:extLst>
              <a:ext uri="{FF2B5EF4-FFF2-40B4-BE49-F238E27FC236}">
                <a16:creationId xmlns:a16="http://schemas.microsoft.com/office/drawing/2014/main" id="{3BD82692-2700-4725-9DA7-8D0659162C78}"/>
              </a:ext>
            </a:extLst>
          </p:cNvPr>
          <p:cNvCxnSpPr>
            <a:cxnSpLocks/>
          </p:cNvCxnSpPr>
          <p:nvPr/>
        </p:nvCxnSpPr>
        <p:spPr>
          <a:xfrm>
            <a:off x="14774169" y="14904189"/>
            <a:ext cx="4141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67Text">
            <a:extLst>
              <a:ext uri="{FF2B5EF4-FFF2-40B4-BE49-F238E27FC236}">
                <a16:creationId xmlns:a16="http://schemas.microsoft.com/office/drawing/2014/main" id="{62EED2EA-6BA6-42B3-913D-5F25F266FAAF}"/>
              </a:ext>
            </a:extLst>
          </p:cNvPr>
          <p:cNvSpPr txBox="1"/>
          <p:nvPr/>
        </p:nvSpPr>
        <p:spPr>
          <a:xfrm>
            <a:off x="15018284" y="14164078"/>
            <a:ext cx="1749376" cy="492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Low</a:t>
            </a:r>
            <a:r>
              <a:rPr 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 Charge</a:t>
            </a:r>
          </a:p>
        </p:txBody>
      </p:sp>
      <p:sp>
        <p:nvSpPr>
          <p:cNvPr id="993" name="67Text">
            <a:extLst>
              <a:ext uri="{FF2B5EF4-FFF2-40B4-BE49-F238E27FC236}">
                <a16:creationId xmlns:a16="http://schemas.microsoft.com/office/drawing/2014/main" id="{5D660CEA-C3B0-4594-BEE6-1EE25DD50C4A}"/>
              </a:ext>
            </a:extLst>
          </p:cNvPr>
          <p:cNvSpPr txBox="1"/>
          <p:nvPr/>
        </p:nvSpPr>
        <p:spPr>
          <a:xfrm>
            <a:off x="15010521" y="14607721"/>
            <a:ext cx="1851158" cy="492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i="1" dirty="0">
                <a:solidFill>
                  <a:srgbClr val="00B050"/>
                </a:solidFill>
                <a:latin typeface="Cambria" panose="02040503050406030204" pitchFamily="18" charset="0"/>
              </a:rPr>
              <a:t>High</a:t>
            </a:r>
            <a:r>
              <a:rPr 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 Charge</a:t>
            </a:r>
          </a:p>
        </p:txBody>
      </p:sp>
      <p:sp>
        <p:nvSpPr>
          <p:cNvPr id="994" name="67Text">
            <a:extLst>
              <a:ext uri="{FF2B5EF4-FFF2-40B4-BE49-F238E27FC236}">
                <a16:creationId xmlns:a16="http://schemas.microsoft.com/office/drawing/2014/main" id="{68B9FDFA-1928-4781-87D5-825B492470F4}"/>
              </a:ext>
            </a:extLst>
          </p:cNvPr>
          <p:cNvSpPr txBox="1"/>
          <p:nvPr/>
        </p:nvSpPr>
        <p:spPr>
          <a:xfrm>
            <a:off x="26590439" y="13162346"/>
            <a:ext cx="3388049" cy="492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Ready to open (activate) a new row</a:t>
            </a:r>
          </a:p>
        </p:txBody>
      </p:sp>
      <p:grpSp>
        <p:nvGrpSpPr>
          <p:cNvPr id="995" name="Group 994">
            <a:extLst>
              <a:ext uri="{FF2B5EF4-FFF2-40B4-BE49-F238E27FC236}">
                <a16:creationId xmlns:a16="http://schemas.microsoft.com/office/drawing/2014/main" id="{E8BADEB7-E0BB-4475-9CCA-972B063F934C}"/>
              </a:ext>
            </a:extLst>
          </p:cNvPr>
          <p:cNvGrpSpPr/>
          <p:nvPr/>
        </p:nvGrpSpPr>
        <p:grpSpPr>
          <a:xfrm>
            <a:off x="14851811" y="10247395"/>
            <a:ext cx="2743200" cy="459105"/>
            <a:chOff x="4724400" y="2590800"/>
            <a:chExt cx="2743200" cy="45910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996" name="Oval 995">
              <a:extLst>
                <a:ext uri="{FF2B5EF4-FFF2-40B4-BE49-F238E27FC236}">
                  <a16:creationId xmlns:a16="http://schemas.microsoft.com/office/drawing/2014/main" id="{229D5E7E-4239-4C8A-988F-6824B5AD5F57}"/>
                </a:ext>
              </a:extLst>
            </p:cNvPr>
            <p:cNvSpPr/>
            <p:nvPr/>
          </p:nvSpPr>
          <p:spPr>
            <a:xfrm>
              <a:off x="5638800" y="2592705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97" name="Oval 996">
              <a:extLst>
                <a:ext uri="{FF2B5EF4-FFF2-40B4-BE49-F238E27FC236}">
                  <a16:creationId xmlns:a16="http://schemas.microsoft.com/office/drawing/2014/main" id="{BF6B9FE7-129F-4A52-9B32-EB46F7B15388}"/>
                </a:ext>
              </a:extLst>
            </p:cNvPr>
            <p:cNvSpPr/>
            <p:nvPr/>
          </p:nvSpPr>
          <p:spPr>
            <a:xfrm>
              <a:off x="6096000" y="2592705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98" name="Oval 997">
              <a:extLst>
                <a:ext uri="{FF2B5EF4-FFF2-40B4-BE49-F238E27FC236}">
                  <a16:creationId xmlns:a16="http://schemas.microsoft.com/office/drawing/2014/main" id="{85CA1232-4B9D-4A57-8398-FBD44FAA2006}"/>
                </a:ext>
              </a:extLst>
            </p:cNvPr>
            <p:cNvSpPr/>
            <p:nvPr/>
          </p:nvSpPr>
          <p:spPr>
            <a:xfrm>
              <a:off x="6553200" y="2592705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99" name="Oval 998">
              <a:extLst>
                <a:ext uri="{FF2B5EF4-FFF2-40B4-BE49-F238E27FC236}">
                  <a16:creationId xmlns:a16="http://schemas.microsoft.com/office/drawing/2014/main" id="{8D01E1C5-5A3E-41A7-ACDD-E24024C36C64}"/>
                </a:ext>
              </a:extLst>
            </p:cNvPr>
            <p:cNvSpPr/>
            <p:nvPr/>
          </p:nvSpPr>
          <p:spPr>
            <a:xfrm>
              <a:off x="7010400" y="2590800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000" name="Oval 999">
              <a:extLst>
                <a:ext uri="{FF2B5EF4-FFF2-40B4-BE49-F238E27FC236}">
                  <a16:creationId xmlns:a16="http://schemas.microsoft.com/office/drawing/2014/main" id="{EABB411A-18F5-4E27-AF01-8DCCEDB8AB5A}"/>
                </a:ext>
              </a:extLst>
            </p:cNvPr>
            <p:cNvSpPr/>
            <p:nvPr/>
          </p:nvSpPr>
          <p:spPr>
            <a:xfrm>
              <a:off x="4724400" y="2590800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001" name="Oval 1000">
              <a:extLst>
                <a:ext uri="{FF2B5EF4-FFF2-40B4-BE49-F238E27FC236}">
                  <a16:creationId xmlns:a16="http://schemas.microsoft.com/office/drawing/2014/main" id="{3766FB1C-3A21-45AA-A423-D5525EB5F718}"/>
                </a:ext>
              </a:extLst>
            </p:cNvPr>
            <p:cNvSpPr/>
            <p:nvPr/>
          </p:nvSpPr>
          <p:spPr>
            <a:xfrm>
              <a:off x="5181600" y="2590800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1002" name="Group 1001">
            <a:extLst>
              <a:ext uri="{FF2B5EF4-FFF2-40B4-BE49-F238E27FC236}">
                <a16:creationId xmlns:a16="http://schemas.microsoft.com/office/drawing/2014/main" id="{8F3765E4-7A80-4B42-88EB-A3556A1D442C}"/>
              </a:ext>
            </a:extLst>
          </p:cNvPr>
          <p:cNvGrpSpPr/>
          <p:nvPr/>
        </p:nvGrpSpPr>
        <p:grpSpPr>
          <a:xfrm>
            <a:off x="26912864" y="10277821"/>
            <a:ext cx="2743200" cy="459105"/>
            <a:chOff x="4724400" y="2590800"/>
            <a:chExt cx="2743200" cy="45910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003" name="Oval 1002">
              <a:extLst>
                <a:ext uri="{FF2B5EF4-FFF2-40B4-BE49-F238E27FC236}">
                  <a16:creationId xmlns:a16="http://schemas.microsoft.com/office/drawing/2014/main" id="{C68CB40C-4422-4CD1-BE21-2E942C8E6101}"/>
                </a:ext>
              </a:extLst>
            </p:cNvPr>
            <p:cNvSpPr/>
            <p:nvPr/>
          </p:nvSpPr>
          <p:spPr>
            <a:xfrm>
              <a:off x="5638800" y="2592705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004" name="Oval 1003">
              <a:extLst>
                <a:ext uri="{FF2B5EF4-FFF2-40B4-BE49-F238E27FC236}">
                  <a16:creationId xmlns:a16="http://schemas.microsoft.com/office/drawing/2014/main" id="{26C970D4-153B-48B6-983D-65A3A2E0179D}"/>
                </a:ext>
              </a:extLst>
            </p:cNvPr>
            <p:cNvSpPr/>
            <p:nvPr/>
          </p:nvSpPr>
          <p:spPr>
            <a:xfrm>
              <a:off x="6096000" y="2592705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005" name="Oval 1004">
              <a:extLst>
                <a:ext uri="{FF2B5EF4-FFF2-40B4-BE49-F238E27FC236}">
                  <a16:creationId xmlns:a16="http://schemas.microsoft.com/office/drawing/2014/main" id="{B017DD5E-1A66-4631-95E5-98FE29283AAE}"/>
                </a:ext>
              </a:extLst>
            </p:cNvPr>
            <p:cNvSpPr/>
            <p:nvPr/>
          </p:nvSpPr>
          <p:spPr>
            <a:xfrm>
              <a:off x="6553200" y="2592705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006" name="Oval 1005">
              <a:extLst>
                <a:ext uri="{FF2B5EF4-FFF2-40B4-BE49-F238E27FC236}">
                  <a16:creationId xmlns:a16="http://schemas.microsoft.com/office/drawing/2014/main" id="{E565C6D4-FA2E-4EB8-A60A-83BA7AFA0A82}"/>
                </a:ext>
              </a:extLst>
            </p:cNvPr>
            <p:cNvSpPr/>
            <p:nvPr/>
          </p:nvSpPr>
          <p:spPr>
            <a:xfrm>
              <a:off x="7010400" y="2590800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007" name="Oval 1006">
              <a:extLst>
                <a:ext uri="{FF2B5EF4-FFF2-40B4-BE49-F238E27FC236}">
                  <a16:creationId xmlns:a16="http://schemas.microsoft.com/office/drawing/2014/main" id="{98608D6A-98E3-48CC-82DB-B6735FF2152F}"/>
                </a:ext>
              </a:extLst>
            </p:cNvPr>
            <p:cNvSpPr/>
            <p:nvPr/>
          </p:nvSpPr>
          <p:spPr>
            <a:xfrm>
              <a:off x="4724400" y="2590800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008" name="Oval 1007">
              <a:extLst>
                <a:ext uri="{FF2B5EF4-FFF2-40B4-BE49-F238E27FC236}">
                  <a16:creationId xmlns:a16="http://schemas.microsoft.com/office/drawing/2014/main" id="{5A2DF3F8-B434-484B-BA7B-892216DDD941}"/>
                </a:ext>
              </a:extLst>
            </p:cNvPr>
            <p:cNvSpPr/>
            <p:nvPr/>
          </p:nvSpPr>
          <p:spPr>
            <a:xfrm>
              <a:off x="5181600" y="2590800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sp>
        <p:nvSpPr>
          <p:cNvPr id="1009" name="Rectangle 1008">
            <a:extLst>
              <a:ext uri="{FF2B5EF4-FFF2-40B4-BE49-F238E27FC236}">
                <a16:creationId xmlns:a16="http://schemas.microsoft.com/office/drawing/2014/main" id="{620370C0-692E-40D7-91D0-07C7313FB9D3}"/>
              </a:ext>
            </a:extLst>
          </p:cNvPr>
          <p:cNvSpPr/>
          <p:nvPr/>
        </p:nvSpPr>
        <p:spPr>
          <a:xfrm>
            <a:off x="3956988" y="13549860"/>
            <a:ext cx="6324600" cy="445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(20% speedup </a:t>
            </a:r>
            <a:r>
              <a:rPr lang="en-US" sz="2400" dirty="0">
                <a:solidFill>
                  <a:schemeClr val="tx1"/>
                </a:solidFill>
              </a:rPr>
              <a:t>and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22% less DRAM energy)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10" name="Picture 1009">
            <a:extLst>
              <a:ext uri="{FF2B5EF4-FFF2-40B4-BE49-F238E27FC236}">
                <a16:creationId xmlns:a16="http://schemas.microsoft.com/office/drawing/2014/main" id="{2ABFD6C4-301D-4793-AAF8-FE9197EA46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2184" y="10590433"/>
            <a:ext cx="4505679" cy="2362200"/>
          </a:xfrm>
          <a:prstGeom prst="rect">
            <a:avLst/>
          </a:prstGeom>
        </p:spPr>
      </p:pic>
      <p:sp>
        <p:nvSpPr>
          <p:cNvPr id="1011" name="Rounded Rectangle 7">
            <a:extLst>
              <a:ext uri="{FF2B5EF4-FFF2-40B4-BE49-F238E27FC236}">
                <a16:creationId xmlns:a16="http://schemas.microsoft.com/office/drawing/2014/main" id="{2CB320C1-0852-461F-BD2C-CB471FB760C0}"/>
              </a:ext>
            </a:extLst>
          </p:cNvPr>
          <p:cNvSpPr/>
          <p:nvPr/>
        </p:nvSpPr>
        <p:spPr bwMode="auto">
          <a:xfrm>
            <a:off x="7834003" y="18047050"/>
            <a:ext cx="212707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/>
              <a:t>Memory Controller</a:t>
            </a:r>
          </a:p>
        </p:txBody>
      </p:sp>
      <p:grpSp>
        <p:nvGrpSpPr>
          <p:cNvPr id="1012" name="Group 1011">
            <a:extLst>
              <a:ext uri="{FF2B5EF4-FFF2-40B4-BE49-F238E27FC236}">
                <a16:creationId xmlns:a16="http://schemas.microsoft.com/office/drawing/2014/main" id="{82D4B31D-0D3E-43F5-B61F-ACEA967638E3}"/>
              </a:ext>
            </a:extLst>
          </p:cNvPr>
          <p:cNvGrpSpPr/>
          <p:nvPr/>
        </p:nvGrpSpPr>
        <p:grpSpPr>
          <a:xfrm>
            <a:off x="10315534" y="17638743"/>
            <a:ext cx="2667000" cy="461665"/>
            <a:chOff x="7696200" y="4643735"/>
            <a:chExt cx="2667000" cy="461665"/>
          </a:xfrm>
        </p:grpSpPr>
        <p:sp>
          <p:nvSpPr>
            <p:cNvPr id="1013" name="TextBox 1012">
              <a:extLst>
                <a:ext uri="{FF2B5EF4-FFF2-40B4-BE49-F238E27FC236}">
                  <a16:creationId xmlns:a16="http://schemas.microsoft.com/office/drawing/2014/main" id="{182BB43F-7419-4601-8922-915CC33D7067}"/>
                </a:ext>
              </a:extLst>
            </p:cNvPr>
            <p:cNvSpPr txBox="1"/>
            <p:nvPr/>
          </p:nvSpPr>
          <p:spPr>
            <a:xfrm>
              <a:off x="7878956" y="4643735"/>
              <a:ext cx="23825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CROW-table</a:t>
              </a:r>
            </a:p>
          </p:txBody>
        </p:sp>
        <p:cxnSp>
          <p:nvCxnSpPr>
            <p:cNvPr id="1014" name="Straight Connector 1013">
              <a:extLst>
                <a:ext uri="{FF2B5EF4-FFF2-40B4-BE49-F238E27FC236}">
                  <a16:creationId xmlns:a16="http://schemas.microsoft.com/office/drawing/2014/main" id="{E3F75C6C-92B8-4561-BEA0-B399617C467B}"/>
                </a:ext>
              </a:extLst>
            </p:cNvPr>
            <p:cNvCxnSpPr>
              <a:cxnSpLocks/>
            </p:cNvCxnSpPr>
            <p:nvPr/>
          </p:nvCxnSpPr>
          <p:spPr>
            <a:xfrm>
              <a:off x="7696200" y="5086082"/>
              <a:ext cx="2667000" cy="0"/>
            </a:xfrm>
            <a:prstGeom prst="line">
              <a:avLst/>
            </a:prstGeom>
            <a:ln w="381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9255CD98-F9CD-422A-9637-92F5A57AE8B2}"/>
              </a:ext>
            </a:extLst>
          </p:cNvPr>
          <p:cNvGrpSpPr/>
          <p:nvPr/>
        </p:nvGrpSpPr>
        <p:grpSpPr>
          <a:xfrm>
            <a:off x="2922380" y="17520549"/>
            <a:ext cx="3187589" cy="523024"/>
            <a:chOff x="6553200" y="1802030"/>
            <a:chExt cx="2971800" cy="461665"/>
          </a:xfrm>
        </p:grpSpPr>
        <p:sp>
          <p:nvSpPr>
            <p:cNvPr id="1016" name="TextBox 1015">
              <a:extLst>
                <a:ext uri="{FF2B5EF4-FFF2-40B4-BE49-F238E27FC236}">
                  <a16:creationId xmlns:a16="http://schemas.microsoft.com/office/drawing/2014/main" id="{CA0B0960-CD98-4243-9D8D-57E09DD1857A}"/>
                </a:ext>
              </a:extLst>
            </p:cNvPr>
            <p:cNvSpPr txBox="1"/>
            <p:nvPr/>
          </p:nvSpPr>
          <p:spPr>
            <a:xfrm>
              <a:off x="6733696" y="1802030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DRAM Subarray</a:t>
              </a:r>
            </a:p>
          </p:txBody>
        </p:sp>
        <p:cxnSp>
          <p:nvCxnSpPr>
            <p:cNvPr id="1017" name="Straight Connector 1016">
              <a:extLst>
                <a:ext uri="{FF2B5EF4-FFF2-40B4-BE49-F238E27FC236}">
                  <a16:creationId xmlns:a16="http://schemas.microsoft.com/office/drawing/2014/main" id="{43B11B28-87CD-47FC-AEC8-DC0B3910EB1F}"/>
                </a:ext>
              </a:extLst>
            </p:cNvPr>
            <p:cNvCxnSpPr>
              <a:cxnSpLocks/>
            </p:cNvCxnSpPr>
            <p:nvPr/>
          </p:nvCxnSpPr>
          <p:spPr>
            <a:xfrm>
              <a:off x="6553200" y="2247310"/>
              <a:ext cx="2971800" cy="0"/>
            </a:xfrm>
            <a:prstGeom prst="line">
              <a:avLst/>
            </a:prstGeom>
            <a:ln w="381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18" name="Picture 1017" descr="dram chip">
            <a:extLst>
              <a:ext uri="{FF2B5EF4-FFF2-40B4-BE49-F238E27FC236}">
                <a16:creationId xmlns:a16="http://schemas.microsoft.com/office/drawing/2014/main" id="{46D06249-F9E0-4116-9C36-6E512B1C97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492365" y="18233554"/>
            <a:ext cx="1732730" cy="1553862"/>
          </a:xfrm>
          <a:prstGeom prst="rect">
            <a:avLst/>
          </a:prstGeom>
        </p:spPr>
      </p:pic>
      <p:cxnSp>
        <p:nvCxnSpPr>
          <p:cNvPr id="1019" name="Straight Connector 1018">
            <a:extLst>
              <a:ext uri="{FF2B5EF4-FFF2-40B4-BE49-F238E27FC236}">
                <a16:creationId xmlns:a16="http://schemas.microsoft.com/office/drawing/2014/main" id="{D3DD16C0-4299-47E9-A064-E5B03B973576}"/>
              </a:ext>
            </a:extLst>
          </p:cNvPr>
          <p:cNvCxnSpPr>
            <a:cxnSpLocks/>
          </p:cNvCxnSpPr>
          <p:nvPr/>
        </p:nvCxnSpPr>
        <p:spPr>
          <a:xfrm flipH="1" flipV="1">
            <a:off x="9772492" y="18224388"/>
            <a:ext cx="543042" cy="130142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Straight Connector 1019">
            <a:extLst>
              <a:ext uri="{FF2B5EF4-FFF2-40B4-BE49-F238E27FC236}">
                <a16:creationId xmlns:a16="http://schemas.microsoft.com/office/drawing/2014/main" id="{BD483D9D-154D-436C-941D-04B747024E2B}"/>
              </a:ext>
            </a:extLst>
          </p:cNvPr>
          <p:cNvCxnSpPr>
            <a:cxnSpLocks/>
          </p:cNvCxnSpPr>
          <p:nvPr/>
        </p:nvCxnSpPr>
        <p:spPr>
          <a:xfrm flipV="1">
            <a:off x="9772491" y="17829734"/>
            <a:ext cx="349441" cy="3946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>
            <a:extLst>
              <a:ext uri="{FF2B5EF4-FFF2-40B4-BE49-F238E27FC236}">
                <a16:creationId xmlns:a16="http://schemas.microsoft.com/office/drawing/2014/main" id="{91EBE221-FF73-4530-8995-6A256B040EF7}"/>
              </a:ext>
            </a:extLst>
          </p:cNvPr>
          <p:cNvCxnSpPr>
            <a:cxnSpLocks/>
          </p:cNvCxnSpPr>
          <p:nvPr/>
        </p:nvCxnSpPr>
        <p:spPr>
          <a:xfrm flipV="1">
            <a:off x="1843227" y="17926048"/>
            <a:ext cx="698985" cy="81294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Straight Connector 1021">
            <a:extLst>
              <a:ext uri="{FF2B5EF4-FFF2-40B4-BE49-F238E27FC236}">
                <a16:creationId xmlns:a16="http://schemas.microsoft.com/office/drawing/2014/main" id="{7D5E0DA5-A5B0-4555-82D1-E02C685AA05C}"/>
              </a:ext>
            </a:extLst>
          </p:cNvPr>
          <p:cNvCxnSpPr>
            <a:cxnSpLocks/>
          </p:cNvCxnSpPr>
          <p:nvPr/>
        </p:nvCxnSpPr>
        <p:spPr>
          <a:xfrm>
            <a:off x="1866000" y="18788994"/>
            <a:ext cx="676212" cy="143847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3" name="Picture 1022">
            <a:extLst>
              <a:ext uri="{FF2B5EF4-FFF2-40B4-BE49-F238E27FC236}">
                <a16:creationId xmlns:a16="http://schemas.microsoft.com/office/drawing/2014/main" id="{DDA2834E-B871-4C2E-8314-225CE221A2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1307" y="18129251"/>
            <a:ext cx="4886850" cy="2562037"/>
          </a:xfrm>
          <a:prstGeom prst="rect">
            <a:avLst/>
          </a:prstGeom>
        </p:spPr>
      </p:pic>
      <p:graphicFrame>
        <p:nvGraphicFramePr>
          <p:cNvPr id="1024" name="Object 1023">
            <a:extLst>
              <a:ext uri="{FF2B5EF4-FFF2-40B4-BE49-F238E27FC236}">
                <a16:creationId xmlns:a16="http://schemas.microsoft.com/office/drawing/2014/main" id="{BEEA4A42-4840-4BD7-A174-19D89A6E9F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376278"/>
              </p:ext>
            </p:extLst>
          </p:nvPr>
        </p:nvGraphicFramePr>
        <p:xfrm>
          <a:off x="10518881" y="18244690"/>
          <a:ext cx="2382527" cy="1281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" name="Visio" r:id="rId11" imgW="2125887" imgH="1143166" progId="Visio.Drawing.15">
                  <p:embed/>
                </p:oleObj>
              </mc:Choice>
              <mc:Fallback>
                <p:oleObj name="Visio" r:id="rId11" imgW="2125887" imgH="1143166" progId="Visio.Drawing.15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3B2F425-D705-4C9F-B6DE-40D068D042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518881" y="18244690"/>
                        <a:ext cx="2382527" cy="1281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TextBox 129">
            <a:extLst>
              <a:ext uri="{FF2B5EF4-FFF2-40B4-BE49-F238E27FC236}">
                <a16:creationId xmlns:a16="http://schemas.microsoft.com/office/drawing/2014/main" id="{AB1DE5A0-B7D6-4E98-A0F9-2E764C74B550}"/>
              </a:ext>
            </a:extLst>
          </p:cNvPr>
          <p:cNvSpPr txBox="1"/>
          <p:nvPr/>
        </p:nvSpPr>
        <p:spPr>
          <a:xfrm>
            <a:off x="581799" y="16387195"/>
            <a:ext cx="12555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Copy-Row DRAM (CROW)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a flexible in-DRAM substrate that can be used in multiple different ways to address the performance, energy efficiency, and reliability challenges of DRAM</a:t>
            </a:r>
          </a:p>
        </p:txBody>
      </p: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E6B8BCB2-891C-4046-A8D9-948301076FC1}"/>
              </a:ext>
            </a:extLst>
          </p:cNvPr>
          <p:cNvCxnSpPr>
            <a:cxnSpLocks/>
          </p:cNvCxnSpPr>
          <p:nvPr/>
        </p:nvCxnSpPr>
        <p:spPr>
          <a:xfrm>
            <a:off x="7692937" y="17288530"/>
            <a:ext cx="0" cy="4113351"/>
          </a:xfrm>
          <a:prstGeom prst="line">
            <a:avLst/>
          </a:prstGeom>
          <a:ln w="57150">
            <a:solidFill>
              <a:srgbClr val="FF818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6" name="Oval 1025">
            <a:extLst>
              <a:ext uri="{FF2B5EF4-FFF2-40B4-BE49-F238E27FC236}">
                <a16:creationId xmlns:a16="http://schemas.microsoft.com/office/drawing/2014/main" id="{973C2C69-A312-49E4-ACA5-333FE2EF0AB7}"/>
              </a:ext>
            </a:extLst>
          </p:cNvPr>
          <p:cNvSpPr/>
          <p:nvPr/>
        </p:nvSpPr>
        <p:spPr>
          <a:xfrm>
            <a:off x="6376557" y="17429410"/>
            <a:ext cx="698982" cy="739683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E629C530-33BB-45F7-AD6A-994E1E45D0BB}"/>
              </a:ext>
            </a:extLst>
          </p:cNvPr>
          <p:cNvSpPr/>
          <p:nvPr/>
        </p:nvSpPr>
        <p:spPr>
          <a:xfrm>
            <a:off x="12338158" y="17042378"/>
            <a:ext cx="698982" cy="739683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7F708268-BC8D-490B-9ACB-3EC3F61E65E8}"/>
              </a:ext>
            </a:extLst>
          </p:cNvPr>
          <p:cNvSpPr txBox="1"/>
          <p:nvPr/>
        </p:nvSpPr>
        <p:spPr>
          <a:xfrm>
            <a:off x="13310829" y="15318544"/>
            <a:ext cx="16348282" cy="969262"/>
          </a:xfrm>
          <a:prstGeom prst="roundRect">
            <a:avLst/>
          </a:prstGeom>
          <a:solidFill>
            <a:srgbClr val="FF0066"/>
          </a:solidFill>
          <a:ln>
            <a:noFill/>
          </a:ln>
        </p:spPr>
        <p:txBody>
          <a:bodyPr wrap="square" lIns="200207" tIns="100103" rIns="200207" bIns="100103" rtlCol="0">
            <a:spAutoFit/>
          </a:bodyPr>
          <a:lstStyle/>
          <a:p>
            <a:pPr algn="ctr"/>
            <a:r>
              <a:rPr lang="en-US" sz="4379" b="1" dirty="0">
                <a:solidFill>
                  <a:schemeClr val="bg1"/>
                </a:solidFill>
                <a:latin typeface="Cambria" panose="02040503050406030204" pitchFamily="18" charset="0"/>
              </a:rPr>
              <a:t>4: CROW Operations</a:t>
            </a:r>
          </a:p>
        </p:txBody>
      </p:sp>
      <p:sp>
        <p:nvSpPr>
          <p:cNvPr id="1045" name="Rounded Rectangle 7">
            <a:extLst>
              <a:ext uri="{FF2B5EF4-FFF2-40B4-BE49-F238E27FC236}">
                <a16:creationId xmlns:a16="http://schemas.microsoft.com/office/drawing/2014/main" id="{75EF0FF2-10F1-4B04-AACB-B9C8A89CA2E9}"/>
              </a:ext>
            </a:extLst>
          </p:cNvPr>
          <p:cNvSpPr/>
          <p:nvPr/>
        </p:nvSpPr>
        <p:spPr bwMode="auto">
          <a:xfrm>
            <a:off x="18904158" y="20654119"/>
            <a:ext cx="1783041" cy="690095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</a:rPr>
              <a:t>Memory Controller</a:t>
            </a:r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E95A0192-2A30-4228-8891-2B11D68FB8A0}"/>
              </a:ext>
            </a:extLst>
          </p:cNvPr>
          <p:cNvGrpSpPr/>
          <p:nvPr/>
        </p:nvGrpSpPr>
        <p:grpSpPr>
          <a:xfrm>
            <a:off x="14087548" y="18225496"/>
            <a:ext cx="2971800" cy="461665"/>
            <a:chOff x="6553200" y="1802030"/>
            <a:chExt cx="2971800" cy="461665"/>
          </a:xfrm>
        </p:grpSpPr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944C0A82-0331-4E6E-9498-2EC3227344EB}"/>
                </a:ext>
              </a:extLst>
            </p:cNvPr>
            <p:cNvSpPr txBox="1"/>
            <p:nvPr/>
          </p:nvSpPr>
          <p:spPr>
            <a:xfrm>
              <a:off x="6733696" y="1802030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/>
                </a:rPr>
                <a:t>DRAM Subarray</a:t>
              </a:r>
            </a:p>
          </p:txBody>
        </p: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15DA7867-C022-499C-BF38-CF5D27515109}"/>
                </a:ext>
              </a:extLst>
            </p:cNvPr>
            <p:cNvCxnSpPr>
              <a:cxnSpLocks/>
            </p:cNvCxnSpPr>
            <p:nvPr/>
          </p:nvCxnSpPr>
          <p:spPr>
            <a:xfrm>
              <a:off x="6553200" y="2247310"/>
              <a:ext cx="2971800" cy="0"/>
            </a:xfrm>
            <a:prstGeom prst="line">
              <a:avLst/>
            </a:prstGeom>
            <a:noFill/>
            <a:ln w="381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</p:cxnSp>
      </p:grpSp>
      <p:pic>
        <p:nvPicPr>
          <p:cNvPr id="1049" name="Picture 1048" descr="dram chip">
            <a:extLst>
              <a:ext uri="{FF2B5EF4-FFF2-40B4-BE49-F238E27FC236}">
                <a16:creationId xmlns:a16="http://schemas.microsoft.com/office/drawing/2014/main" id="{41721F09-2D24-42AA-BAEB-A05ABF0C14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8886570" y="18026740"/>
            <a:ext cx="1732730" cy="1553862"/>
          </a:xfrm>
          <a:prstGeom prst="rect">
            <a:avLst/>
          </a:prstGeom>
        </p:spPr>
      </p:pic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7CDBB08-AA6A-4205-A633-73C5F088BEAD}"/>
              </a:ext>
            </a:extLst>
          </p:cNvPr>
          <p:cNvSpPr/>
          <p:nvPr/>
        </p:nvSpPr>
        <p:spPr>
          <a:xfrm>
            <a:off x="19255792" y="18998068"/>
            <a:ext cx="152400" cy="176938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1116E965-D1B5-4D45-B30E-C23684364E8D}"/>
              </a:ext>
            </a:extLst>
          </p:cNvPr>
          <p:cNvSpPr txBox="1"/>
          <p:nvPr/>
        </p:nvSpPr>
        <p:spPr>
          <a:xfrm>
            <a:off x="19927558" y="20041237"/>
            <a:ext cx="102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b="1" dirty="0">
                <a:solidFill>
                  <a:srgbClr val="70AD47">
                    <a:lumMod val="75000"/>
                  </a:srgbClr>
                </a:solidFill>
                <a:latin typeface="Cambria"/>
              </a:rPr>
              <a:t>ACT-c</a:t>
            </a:r>
          </a:p>
        </p:txBody>
      </p:sp>
      <p:sp>
        <p:nvSpPr>
          <p:cNvPr id="1052" name="Arrow: Down 1051">
            <a:extLst>
              <a:ext uri="{FF2B5EF4-FFF2-40B4-BE49-F238E27FC236}">
                <a16:creationId xmlns:a16="http://schemas.microsoft.com/office/drawing/2014/main" id="{87813792-87D6-420B-BD2D-81AEF7D32BE2}"/>
              </a:ext>
            </a:extLst>
          </p:cNvPr>
          <p:cNvSpPr/>
          <p:nvPr/>
        </p:nvSpPr>
        <p:spPr>
          <a:xfrm rot="10800000">
            <a:off x="19530896" y="19761026"/>
            <a:ext cx="529567" cy="741876"/>
          </a:xfrm>
          <a:prstGeom prst="downArrow">
            <a:avLst/>
          </a:prstGeom>
          <a:solidFill>
            <a:sysClr val="window" lastClr="FFFFFF">
              <a:lumMod val="75000"/>
            </a:sys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3E8866F5-16C3-4F93-B342-9F93E7556FD1}"/>
              </a:ext>
            </a:extLst>
          </p:cNvPr>
          <p:cNvCxnSpPr>
            <a:cxnSpLocks/>
          </p:cNvCxnSpPr>
          <p:nvPr/>
        </p:nvCxnSpPr>
        <p:spPr>
          <a:xfrm flipH="1" flipV="1">
            <a:off x="17745148" y="18501186"/>
            <a:ext cx="1663044" cy="496882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0EB58593-AEEE-46D8-B314-02A614E46E6A}"/>
              </a:ext>
            </a:extLst>
          </p:cNvPr>
          <p:cNvCxnSpPr>
            <a:cxnSpLocks/>
          </p:cNvCxnSpPr>
          <p:nvPr/>
        </p:nvCxnSpPr>
        <p:spPr>
          <a:xfrm flipH="1">
            <a:off x="17745148" y="19163203"/>
            <a:ext cx="1683206" cy="1684328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055" name="Rectangle: Rounded Corners 1054">
            <a:extLst>
              <a:ext uri="{FF2B5EF4-FFF2-40B4-BE49-F238E27FC236}">
                <a16:creationId xmlns:a16="http://schemas.microsoft.com/office/drawing/2014/main" id="{A02223D9-A9C5-4032-AFEC-13064A3FE075}"/>
              </a:ext>
            </a:extLst>
          </p:cNvPr>
          <p:cNvSpPr/>
          <p:nvPr/>
        </p:nvSpPr>
        <p:spPr>
          <a:xfrm>
            <a:off x="14620948" y="18797820"/>
            <a:ext cx="2199606" cy="301853"/>
          </a:xfrm>
          <a:prstGeom prst="round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056" name="Rectangle: Rounded Corners 1055">
            <a:extLst>
              <a:ext uri="{FF2B5EF4-FFF2-40B4-BE49-F238E27FC236}">
                <a16:creationId xmlns:a16="http://schemas.microsoft.com/office/drawing/2014/main" id="{BD6725D1-2E36-4B3C-AB6B-6D4480A7F182}"/>
              </a:ext>
            </a:extLst>
          </p:cNvPr>
          <p:cNvSpPr/>
          <p:nvPr/>
        </p:nvSpPr>
        <p:spPr>
          <a:xfrm>
            <a:off x="14620948" y="19968809"/>
            <a:ext cx="2214961" cy="301853"/>
          </a:xfrm>
          <a:prstGeom prst="round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pic>
        <p:nvPicPr>
          <p:cNvPr id="1057" name="Picture 1056">
            <a:extLst>
              <a:ext uri="{FF2B5EF4-FFF2-40B4-BE49-F238E27FC236}">
                <a16:creationId xmlns:a16="http://schemas.microsoft.com/office/drawing/2014/main" id="{C9C58780-C71B-4428-AA83-374CD2CC47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41206" y="18781436"/>
            <a:ext cx="4313542" cy="2261468"/>
          </a:xfrm>
          <a:prstGeom prst="rect">
            <a:avLst/>
          </a:prstGeom>
        </p:spPr>
      </p:pic>
      <p:pic>
        <p:nvPicPr>
          <p:cNvPr id="1058" name="Picture 1057">
            <a:extLst>
              <a:ext uri="{FF2B5EF4-FFF2-40B4-BE49-F238E27FC236}">
                <a16:creationId xmlns:a16="http://schemas.microsoft.com/office/drawing/2014/main" id="{679FE660-19A8-4B56-80A8-074561D9FF1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56730" y="20568431"/>
            <a:ext cx="2323024" cy="469546"/>
          </a:xfrm>
          <a:prstGeom prst="rect">
            <a:avLst/>
          </a:prstGeom>
        </p:spPr>
      </p:pic>
      <p:sp>
        <p:nvSpPr>
          <p:cNvPr id="1059" name="Arrow: Curved Right 1058">
            <a:extLst>
              <a:ext uri="{FF2B5EF4-FFF2-40B4-BE49-F238E27FC236}">
                <a16:creationId xmlns:a16="http://schemas.microsoft.com/office/drawing/2014/main" id="{A8998D33-7000-4C11-981A-9526116872C3}"/>
              </a:ext>
            </a:extLst>
          </p:cNvPr>
          <p:cNvSpPr/>
          <p:nvPr/>
        </p:nvSpPr>
        <p:spPr>
          <a:xfrm>
            <a:off x="13493188" y="18841062"/>
            <a:ext cx="1098784" cy="2196915"/>
          </a:xfrm>
          <a:prstGeom prst="curvedRightArrow">
            <a:avLst>
              <a:gd name="adj1" fmla="val 10894"/>
              <a:gd name="adj2" fmla="val 33277"/>
              <a:gd name="adj3" fmla="val 22538"/>
            </a:avLst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388342C8-A17C-498A-B800-5B951688688E}"/>
              </a:ext>
            </a:extLst>
          </p:cNvPr>
          <p:cNvCxnSpPr>
            <a:cxnSpLocks/>
          </p:cNvCxnSpPr>
          <p:nvPr/>
        </p:nvCxnSpPr>
        <p:spPr>
          <a:xfrm>
            <a:off x="13246331" y="16440573"/>
            <a:ext cx="64499" cy="5411242"/>
          </a:xfrm>
          <a:prstGeom prst="line">
            <a:avLst/>
          </a:prstGeom>
          <a:ln w="76200">
            <a:solidFill>
              <a:srgbClr val="FF818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24D9385-0712-49F5-804D-0981E43B2E5B}"/>
              </a:ext>
            </a:extLst>
          </p:cNvPr>
          <p:cNvSpPr txBox="1"/>
          <p:nvPr/>
        </p:nvSpPr>
        <p:spPr>
          <a:xfrm>
            <a:off x="15559493" y="16369735"/>
            <a:ext cx="3346442" cy="836601"/>
          </a:xfrm>
          <a:prstGeom prst="roundRect">
            <a:avLst/>
          </a:prstGeom>
          <a:solidFill>
            <a:srgbClr val="FFB7B7"/>
          </a:solidFill>
          <a:ln>
            <a:noFill/>
          </a:ln>
        </p:spPr>
        <p:txBody>
          <a:bodyPr wrap="square" lIns="200207" tIns="100103" rIns="200207" bIns="100103" rtlCol="0" anchor="ctr">
            <a:sp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</a:rPr>
              <a:t>Row Copy</a:t>
            </a:r>
          </a:p>
        </p:txBody>
      </p: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FC17BA48-9435-4876-B0EA-2459E80DA0A9}"/>
              </a:ext>
            </a:extLst>
          </p:cNvPr>
          <p:cNvCxnSpPr>
            <a:cxnSpLocks/>
          </p:cNvCxnSpPr>
          <p:nvPr/>
        </p:nvCxnSpPr>
        <p:spPr>
          <a:xfrm>
            <a:off x="21221822" y="16595974"/>
            <a:ext cx="74677" cy="5068272"/>
          </a:xfrm>
          <a:prstGeom prst="line">
            <a:avLst/>
          </a:prstGeom>
          <a:ln w="57150">
            <a:solidFill>
              <a:srgbClr val="FF818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5" name="TextBox 1064">
            <a:extLst>
              <a:ext uri="{FF2B5EF4-FFF2-40B4-BE49-F238E27FC236}">
                <a16:creationId xmlns:a16="http://schemas.microsoft.com/office/drawing/2014/main" id="{2E8B7172-CBF2-4E91-A8B1-AD48ACFA5172}"/>
              </a:ext>
            </a:extLst>
          </p:cNvPr>
          <p:cNvSpPr txBox="1"/>
          <p:nvPr/>
        </p:nvSpPr>
        <p:spPr>
          <a:xfrm>
            <a:off x="21681120" y="16369152"/>
            <a:ext cx="7671665" cy="836601"/>
          </a:xfrm>
          <a:prstGeom prst="roundRect">
            <a:avLst/>
          </a:prstGeom>
          <a:solidFill>
            <a:srgbClr val="FFB7B7"/>
          </a:solidFill>
          <a:ln>
            <a:noFill/>
          </a:ln>
        </p:spPr>
        <p:txBody>
          <a:bodyPr wrap="square" lIns="200207" tIns="100103" rIns="200207" bIns="100103" rtlCol="0" anchor="ctr">
            <a:sp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</a:rPr>
              <a:t>Two-Row Activation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F3343B3-3FD7-404F-BC15-C08403992E6D}"/>
              </a:ext>
            </a:extLst>
          </p:cNvPr>
          <p:cNvSpPr txBox="1"/>
          <p:nvPr/>
        </p:nvSpPr>
        <p:spPr>
          <a:xfrm>
            <a:off x="13402655" y="17288530"/>
            <a:ext cx="760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/>
              <a:t>Enables quickly copying a regular row into a </a:t>
            </a:r>
            <a:r>
              <a:rPr lang="en-US" sz="2400" i="1" u="sng" dirty="0">
                <a:solidFill>
                  <a:srgbClr val="FF0066"/>
                </a:solidFill>
              </a:rPr>
              <a:t>copy row</a:t>
            </a: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C8ECCDD7-9BE7-4914-9B10-DF924461D4BB}"/>
              </a:ext>
            </a:extLst>
          </p:cNvPr>
          <p:cNvSpPr txBox="1"/>
          <p:nvPr/>
        </p:nvSpPr>
        <p:spPr>
          <a:xfrm>
            <a:off x="21742811" y="17278619"/>
            <a:ext cx="7790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/>
              <a:t>Enables fast access to data that is duplicated </a:t>
            </a:r>
            <a:br>
              <a:rPr lang="en-US" sz="2400" i="1" u="sng" dirty="0"/>
            </a:br>
            <a:r>
              <a:rPr lang="en-US" sz="2400" i="1" u="sng" dirty="0"/>
              <a:t>across a regular row and a </a:t>
            </a:r>
            <a:r>
              <a:rPr lang="en-US" sz="2400" i="1" u="sng" dirty="0">
                <a:solidFill>
                  <a:srgbClr val="FF0066"/>
                </a:solidFill>
              </a:rPr>
              <a:t>copy row</a:t>
            </a:r>
          </a:p>
        </p:txBody>
      </p:sp>
      <p:sp>
        <p:nvSpPr>
          <p:cNvPr id="1083" name="Rounded Rectangle 7">
            <a:extLst>
              <a:ext uri="{FF2B5EF4-FFF2-40B4-BE49-F238E27FC236}">
                <a16:creationId xmlns:a16="http://schemas.microsoft.com/office/drawing/2014/main" id="{1982143D-F9CB-4BD2-BA8A-B257C7017D63}"/>
              </a:ext>
            </a:extLst>
          </p:cNvPr>
          <p:cNvSpPr/>
          <p:nvPr/>
        </p:nvSpPr>
        <p:spPr bwMode="auto">
          <a:xfrm>
            <a:off x="27490036" y="20611343"/>
            <a:ext cx="1746599" cy="690095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</a:rPr>
              <a:t>Memory Controller</a:t>
            </a:r>
          </a:p>
        </p:txBody>
      </p: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B06C7A4E-F61C-459E-930B-DDBE39C24256}"/>
              </a:ext>
            </a:extLst>
          </p:cNvPr>
          <p:cNvGrpSpPr/>
          <p:nvPr/>
        </p:nvGrpSpPr>
        <p:grpSpPr>
          <a:xfrm>
            <a:off x="22650972" y="18190955"/>
            <a:ext cx="2971800" cy="461665"/>
            <a:chOff x="6553200" y="1802030"/>
            <a:chExt cx="2971800" cy="461665"/>
          </a:xfrm>
        </p:grpSpPr>
        <p:sp>
          <p:nvSpPr>
            <p:cNvPr id="1085" name="TextBox 1084">
              <a:extLst>
                <a:ext uri="{FF2B5EF4-FFF2-40B4-BE49-F238E27FC236}">
                  <a16:creationId xmlns:a16="http://schemas.microsoft.com/office/drawing/2014/main" id="{F0ABF3CC-3543-4D11-A40D-A472A2826D3A}"/>
                </a:ext>
              </a:extLst>
            </p:cNvPr>
            <p:cNvSpPr txBox="1"/>
            <p:nvPr/>
          </p:nvSpPr>
          <p:spPr>
            <a:xfrm>
              <a:off x="6733696" y="1802030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/>
                </a:rPr>
                <a:t>DRAM Subarray</a:t>
              </a:r>
            </a:p>
          </p:txBody>
        </p: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38F249AA-9FAC-4FFA-AE5F-BA6E4941C88A}"/>
                </a:ext>
              </a:extLst>
            </p:cNvPr>
            <p:cNvCxnSpPr>
              <a:cxnSpLocks/>
            </p:cNvCxnSpPr>
            <p:nvPr/>
          </p:nvCxnSpPr>
          <p:spPr>
            <a:xfrm>
              <a:off x="6553200" y="2247310"/>
              <a:ext cx="2971800" cy="0"/>
            </a:xfrm>
            <a:prstGeom prst="line">
              <a:avLst/>
            </a:prstGeom>
            <a:noFill/>
            <a:ln w="381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</p:cxnSp>
      </p:grpSp>
      <p:pic>
        <p:nvPicPr>
          <p:cNvPr id="1087" name="Picture 1086" descr="dram chip">
            <a:extLst>
              <a:ext uri="{FF2B5EF4-FFF2-40B4-BE49-F238E27FC236}">
                <a16:creationId xmlns:a16="http://schemas.microsoft.com/office/drawing/2014/main" id="{C15AD360-9FDF-4B49-95B0-CE29B14573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27449994" y="18000492"/>
            <a:ext cx="1732730" cy="1553862"/>
          </a:xfrm>
          <a:prstGeom prst="rect">
            <a:avLst/>
          </a:prstGeom>
        </p:spPr>
      </p:pic>
      <p:sp>
        <p:nvSpPr>
          <p:cNvPr id="1088" name="Rectangle 1087">
            <a:extLst>
              <a:ext uri="{FF2B5EF4-FFF2-40B4-BE49-F238E27FC236}">
                <a16:creationId xmlns:a16="http://schemas.microsoft.com/office/drawing/2014/main" id="{E818E955-2736-44F0-83A6-667CBC6E1A82}"/>
              </a:ext>
            </a:extLst>
          </p:cNvPr>
          <p:cNvSpPr/>
          <p:nvPr/>
        </p:nvSpPr>
        <p:spPr>
          <a:xfrm>
            <a:off x="27819216" y="18963527"/>
            <a:ext cx="152400" cy="176938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089" name="Arrow: Down 1088">
            <a:extLst>
              <a:ext uri="{FF2B5EF4-FFF2-40B4-BE49-F238E27FC236}">
                <a16:creationId xmlns:a16="http://schemas.microsoft.com/office/drawing/2014/main" id="{28B63B2C-5130-4CAC-AA3C-C26A41861E56}"/>
              </a:ext>
            </a:extLst>
          </p:cNvPr>
          <p:cNvSpPr/>
          <p:nvPr/>
        </p:nvSpPr>
        <p:spPr>
          <a:xfrm rot="10800000">
            <a:off x="28094320" y="19696384"/>
            <a:ext cx="529567" cy="806518"/>
          </a:xfrm>
          <a:prstGeom prst="downArrow">
            <a:avLst/>
          </a:prstGeom>
          <a:solidFill>
            <a:sysClr val="window" lastClr="FFFFFF">
              <a:lumMod val="75000"/>
            </a:sys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B0C91D1A-ED4F-4AB3-B1A9-10DF8EC6BB9A}"/>
              </a:ext>
            </a:extLst>
          </p:cNvPr>
          <p:cNvSpPr txBox="1"/>
          <p:nvPr/>
        </p:nvSpPr>
        <p:spPr>
          <a:xfrm>
            <a:off x="28517019" y="20000659"/>
            <a:ext cx="102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b="1" dirty="0">
                <a:solidFill>
                  <a:srgbClr val="FFC000">
                    <a:lumMod val="75000"/>
                  </a:srgbClr>
                </a:solidFill>
                <a:latin typeface="Cambria"/>
              </a:rPr>
              <a:t>ACT-t</a:t>
            </a:r>
          </a:p>
        </p:txBody>
      </p: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C49A1E7D-7937-425B-8CF2-C26D81068076}"/>
              </a:ext>
            </a:extLst>
          </p:cNvPr>
          <p:cNvCxnSpPr>
            <a:cxnSpLocks/>
          </p:cNvCxnSpPr>
          <p:nvPr/>
        </p:nvCxnSpPr>
        <p:spPr>
          <a:xfrm flipH="1" flipV="1">
            <a:off x="26308572" y="18466645"/>
            <a:ext cx="1663044" cy="496882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02771A08-8285-4098-8EBE-6DB4753052E9}"/>
              </a:ext>
            </a:extLst>
          </p:cNvPr>
          <p:cNvCxnSpPr>
            <a:cxnSpLocks/>
          </p:cNvCxnSpPr>
          <p:nvPr/>
        </p:nvCxnSpPr>
        <p:spPr>
          <a:xfrm flipH="1">
            <a:off x="26308572" y="19128662"/>
            <a:ext cx="1683206" cy="1684328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093" name="Rectangle: Rounded Corners 1092">
            <a:extLst>
              <a:ext uri="{FF2B5EF4-FFF2-40B4-BE49-F238E27FC236}">
                <a16:creationId xmlns:a16="http://schemas.microsoft.com/office/drawing/2014/main" id="{383683F6-30D7-4D19-9C6F-A46895B8F55A}"/>
              </a:ext>
            </a:extLst>
          </p:cNvPr>
          <p:cNvSpPr/>
          <p:nvPr/>
        </p:nvSpPr>
        <p:spPr>
          <a:xfrm>
            <a:off x="23184372" y="18763279"/>
            <a:ext cx="2199606" cy="30185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094" name="Rectangle: Rounded Corners 1093">
            <a:extLst>
              <a:ext uri="{FF2B5EF4-FFF2-40B4-BE49-F238E27FC236}">
                <a16:creationId xmlns:a16="http://schemas.microsoft.com/office/drawing/2014/main" id="{89485C2C-7B14-48E2-B4BA-D3A9D5150CB6}"/>
              </a:ext>
            </a:extLst>
          </p:cNvPr>
          <p:cNvSpPr/>
          <p:nvPr/>
        </p:nvSpPr>
        <p:spPr>
          <a:xfrm>
            <a:off x="23184372" y="19934268"/>
            <a:ext cx="2214961" cy="30185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pic>
        <p:nvPicPr>
          <p:cNvPr id="1095" name="Picture 1094">
            <a:extLst>
              <a:ext uri="{FF2B5EF4-FFF2-40B4-BE49-F238E27FC236}">
                <a16:creationId xmlns:a16="http://schemas.microsoft.com/office/drawing/2014/main" id="{EC9392C5-A284-4F2F-8048-8A9B763DDC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04630" y="18746895"/>
            <a:ext cx="4313542" cy="2261468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CD37E6B8-2D19-4600-AD42-4EDA9AA6F6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220154" y="20533787"/>
            <a:ext cx="2326418" cy="474724"/>
          </a:xfrm>
          <a:prstGeom prst="rect">
            <a:avLst/>
          </a:prstGeom>
        </p:spPr>
      </p:pic>
      <p:sp>
        <p:nvSpPr>
          <p:cNvPr id="1097" name="Arrow: Curved Right 1096">
            <a:extLst>
              <a:ext uri="{FF2B5EF4-FFF2-40B4-BE49-F238E27FC236}">
                <a16:creationId xmlns:a16="http://schemas.microsoft.com/office/drawing/2014/main" id="{00508E38-9B66-49FC-A798-87B365D67F22}"/>
              </a:ext>
            </a:extLst>
          </p:cNvPr>
          <p:cNvSpPr/>
          <p:nvPr/>
        </p:nvSpPr>
        <p:spPr>
          <a:xfrm>
            <a:off x="21722786" y="18782465"/>
            <a:ext cx="1430559" cy="2196915"/>
          </a:xfrm>
          <a:prstGeom prst="curvedRightArrow">
            <a:avLst>
              <a:gd name="adj1" fmla="val 7817"/>
              <a:gd name="adj2" fmla="val 12869"/>
              <a:gd name="adj3" fmla="val 11125"/>
            </a:avLst>
          </a:prstGeom>
          <a:solidFill>
            <a:srgbClr val="FFC00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098" name="Arrow: Curved Right 1097">
            <a:extLst>
              <a:ext uri="{FF2B5EF4-FFF2-40B4-BE49-F238E27FC236}">
                <a16:creationId xmlns:a16="http://schemas.microsoft.com/office/drawing/2014/main" id="{9D1BFAFD-5511-4967-8F0D-B6632F772A7C}"/>
              </a:ext>
            </a:extLst>
          </p:cNvPr>
          <p:cNvSpPr/>
          <p:nvPr/>
        </p:nvSpPr>
        <p:spPr>
          <a:xfrm>
            <a:off x="22498572" y="20005886"/>
            <a:ext cx="645469" cy="771646"/>
          </a:xfrm>
          <a:prstGeom prst="curvedRightArrow">
            <a:avLst>
              <a:gd name="adj1" fmla="val 16158"/>
              <a:gd name="adj2" fmla="val 28665"/>
              <a:gd name="adj3" fmla="val 22885"/>
            </a:avLst>
          </a:prstGeom>
          <a:solidFill>
            <a:srgbClr val="FFC00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509464E7-4A32-4324-BF4E-61829F8910EB}"/>
              </a:ext>
            </a:extLst>
          </p:cNvPr>
          <p:cNvSpPr txBox="1"/>
          <p:nvPr/>
        </p:nvSpPr>
        <p:spPr>
          <a:xfrm>
            <a:off x="643878" y="21650354"/>
            <a:ext cx="10394623" cy="969262"/>
          </a:xfrm>
          <a:prstGeom prst="roundRect">
            <a:avLst/>
          </a:prstGeom>
          <a:solidFill>
            <a:srgbClr val="FF0066"/>
          </a:solidFill>
          <a:ln>
            <a:noFill/>
          </a:ln>
        </p:spPr>
        <p:txBody>
          <a:bodyPr wrap="square" lIns="200207" tIns="100103" rIns="200207" bIns="100103" rtlCol="0">
            <a:spAutoFit/>
          </a:bodyPr>
          <a:lstStyle/>
          <a:p>
            <a:pPr algn="ctr"/>
            <a:r>
              <a:rPr lang="en-US" sz="4379" b="1" dirty="0">
                <a:solidFill>
                  <a:schemeClr val="bg1"/>
                </a:solidFill>
                <a:latin typeface="Cambria" panose="02040503050406030204" pitchFamily="18" charset="0"/>
              </a:rPr>
              <a:t>5: CROW-cache</a:t>
            </a:r>
          </a:p>
        </p:txBody>
      </p:sp>
      <p:sp>
        <p:nvSpPr>
          <p:cNvPr id="1100" name="Content Placeholder 2">
            <a:extLst>
              <a:ext uri="{FF2B5EF4-FFF2-40B4-BE49-F238E27FC236}">
                <a16:creationId xmlns:a16="http://schemas.microsoft.com/office/drawing/2014/main" id="{BF1C3AB0-3D57-4189-82A4-E6E29AB52173}"/>
              </a:ext>
            </a:extLst>
          </p:cNvPr>
          <p:cNvSpPr txBox="1">
            <a:spLocks/>
          </p:cNvSpPr>
          <p:nvPr/>
        </p:nvSpPr>
        <p:spPr>
          <a:xfrm>
            <a:off x="616900" y="22926913"/>
            <a:ext cx="10216717" cy="5237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>
                <a:solidFill>
                  <a:srgbClr val="FF0000"/>
                </a:solidFill>
              </a:rPr>
              <a:t>Problem:</a:t>
            </a:r>
            <a:r>
              <a:rPr lang="en-US" sz="3200" b="1" dirty="0">
                <a:solidFill>
                  <a:srgbClr val="0066FF"/>
                </a:solidFill>
              </a:rPr>
              <a:t> </a:t>
            </a:r>
            <a:r>
              <a:rPr lang="en-US" sz="3200" dirty="0"/>
              <a:t>High access latency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Key idea: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Use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copy rows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to enable low-latency access to 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most-recently-activated regular rows in a subarray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CROW-cache combines: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Text" lastClr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mbria"/>
                <a:cs typeface="+mn-cs"/>
              </a:rPr>
              <a:t>row copy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Cambria" panose="02040503050406030204" pitchFamily="18" charset="0"/>
                <a:cs typeface="+mn-cs"/>
              </a:rPr>
              <a:t>→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cs typeface="+mn-cs"/>
              </a:rPr>
              <a:t>copy a newly activated regular row to a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mbria"/>
                <a:cs typeface="+mn-cs"/>
              </a:rPr>
              <a:t>copy row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Text" lastClr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mbria"/>
                <a:cs typeface="+mn-cs"/>
              </a:rPr>
              <a:t>Two-row activation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Cambria" panose="02040503050406030204" pitchFamily="18" charset="0"/>
                <a:cs typeface="+mn-cs"/>
              </a:rPr>
              <a:t>→ activate the regular row and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Cambria" panose="02040503050406030204" pitchFamily="18" charset="0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mbria"/>
                <a:ea typeface="Cambria" panose="02040503050406030204" pitchFamily="18" charset="0"/>
                <a:cs typeface="+mn-cs"/>
              </a:rPr>
              <a:t>copy row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Cambria" panose="02040503050406030204" pitchFamily="18" charset="0"/>
                <a:cs typeface="+mn-cs"/>
              </a:rPr>
              <a:t>together on next access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Cambri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ysClr val="windowText" lastClr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Cambri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ysClr val="windowText" lastClr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Reduces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activation latency by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38%</a:t>
            </a: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723BFEEA-89DF-47FD-9ABD-7A0182F02397}"/>
              </a:ext>
            </a:extLst>
          </p:cNvPr>
          <p:cNvSpPr txBox="1"/>
          <p:nvPr/>
        </p:nvSpPr>
        <p:spPr>
          <a:xfrm>
            <a:off x="616900" y="28258393"/>
            <a:ext cx="29042211" cy="969262"/>
          </a:xfrm>
          <a:prstGeom prst="roundRect">
            <a:avLst/>
          </a:prstGeom>
          <a:solidFill>
            <a:srgbClr val="FF0066"/>
          </a:solidFill>
          <a:ln>
            <a:noFill/>
          </a:ln>
        </p:spPr>
        <p:txBody>
          <a:bodyPr wrap="square" lIns="200207" tIns="100103" rIns="200207" bIns="100103" rtlCol="0">
            <a:spAutoFit/>
          </a:bodyPr>
          <a:lstStyle/>
          <a:p>
            <a:pPr algn="ctr"/>
            <a:r>
              <a:rPr lang="en-US" sz="4379" b="1" dirty="0">
                <a:solidFill>
                  <a:schemeClr val="bg1"/>
                </a:solidFill>
                <a:latin typeface="Cambria" panose="02040503050406030204" pitchFamily="18" charset="0"/>
              </a:rPr>
              <a:t>8: Evaluation</a:t>
            </a:r>
          </a:p>
        </p:txBody>
      </p:sp>
      <p:sp>
        <p:nvSpPr>
          <p:cNvPr id="1103" name="Content Placeholder 2">
            <a:extLst>
              <a:ext uri="{FF2B5EF4-FFF2-40B4-BE49-F238E27FC236}">
                <a16:creationId xmlns:a16="http://schemas.microsoft.com/office/drawing/2014/main" id="{9EA3C5CF-E8FE-450A-82A6-F250924455AC}"/>
              </a:ext>
            </a:extLst>
          </p:cNvPr>
          <p:cNvSpPr txBox="1">
            <a:spLocks/>
          </p:cNvSpPr>
          <p:nvPr/>
        </p:nvSpPr>
        <p:spPr>
          <a:xfrm>
            <a:off x="772490" y="29937889"/>
            <a:ext cx="6593771" cy="6559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Simulator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DRAM Simulator (Ramulator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[</a:t>
            </a:r>
            <a:r>
              <a:rPr kumimoji="0" lang="tr-TR" sz="24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Kim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+, </a:t>
            </a:r>
            <a:r>
              <a:rPr kumimoji="0" lang="tr-TR" sz="24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CAL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’1</a:t>
            </a:r>
            <a:r>
              <a:rPr kumimoji="0" lang="tr-TR" sz="24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5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]</a:t>
            </a:r>
            <a:r>
              <a:rPr kumimoji="0" lang="tr-T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)</a:t>
            </a: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tr-TR" sz="2000" b="0" i="1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https://github.com/CMU-SAFARI/ramulator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Workloads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44</a:t>
            </a:r>
            <a:r>
              <a:rPr kumimoji="0" lang="tr-T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single-core workloads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SPEC CPU2006, TPC, STREAM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MediaBench</a:t>
            </a:r>
            <a:endParaRPr kumimoji="0" lang="tr-TR" sz="20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16</a:t>
            </a:r>
            <a:r>
              <a:rPr kumimoji="0" lang="tr-T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0 multi-programmed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four-core </a:t>
            </a:r>
            <a:r>
              <a:rPr kumimoji="0" lang="tr-T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workloads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By randomly choosing from single-core workloads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Execute at least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200</a:t>
            </a:r>
            <a:r>
              <a:rPr kumimoji="0" lang="tr-T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m</a:t>
            </a:r>
            <a:r>
              <a:rPr kumimoji="0" lang="tr-T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illion representative instructions per core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System Parameters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1/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4</a:t>
            </a:r>
            <a:r>
              <a:rPr kumimoji="0" lang="tr-T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core system with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8 </a:t>
            </a:r>
            <a:r>
              <a:rPr kumimoji="0" lang="tr-T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M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i</a:t>
            </a:r>
            <a:r>
              <a:rPr kumimoji="0" lang="tr-T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B LLC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LPDDR4 main memory</a:t>
            </a:r>
            <a:endParaRPr kumimoji="0" lang="tr-TR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8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copy rows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per 512-row subarray</a:t>
            </a:r>
            <a:endParaRPr kumimoji="0" lang="tr-TR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106" name="Content Placeholder 2">
            <a:extLst>
              <a:ext uri="{FF2B5EF4-FFF2-40B4-BE49-F238E27FC236}">
                <a16:creationId xmlns:a16="http://schemas.microsoft.com/office/drawing/2014/main" id="{1F24623E-C865-4473-8F71-D72E780EC725}"/>
              </a:ext>
            </a:extLst>
          </p:cNvPr>
          <p:cNvSpPr txBox="1">
            <a:spLocks/>
          </p:cNvSpPr>
          <p:nvPr/>
        </p:nvSpPr>
        <p:spPr>
          <a:xfrm>
            <a:off x="11369785" y="22328429"/>
            <a:ext cx="10314574" cy="5781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Problem:</a:t>
            </a:r>
            <a:r>
              <a:rPr lang="en-US" sz="3200" b="1" dirty="0"/>
              <a:t> </a:t>
            </a:r>
            <a:r>
              <a:rPr lang="en-US" sz="3200" dirty="0"/>
              <a:t>Refresh has high overheads. Weak rows lead to </a:t>
            </a:r>
            <a:br>
              <a:rPr lang="en-US" sz="3200" dirty="0"/>
            </a:br>
            <a:r>
              <a:rPr lang="en-US" sz="3200" dirty="0"/>
              <a:t>high refresh rate</a:t>
            </a:r>
            <a:endParaRPr lang="en-US" sz="3600" b="1" dirty="0"/>
          </a:p>
          <a:p>
            <a:pPr lvl="1"/>
            <a:r>
              <a:rPr lang="en-US" sz="2800" b="1" dirty="0"/>
              <a:t>weak row: </a:t>
            </a:r>
            <a:r>
              <a:rPr lang="en-US" sz="2800" dirty="0"/>
              <a:t>at least one of the row’s cells cannot retain data correctly when refresh interval is increased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Key idea: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Avoid storing data in a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weak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regular row by remapping it to a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strong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copy row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CROW-ref uses: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row copy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Cambria" panose="02040503050406030204" pitchFamily="18" charset="0"/>
                <a:cs typeface="+mn-cs"/>
              </a:rPr>
              <a:t>→ copy a weak regular row to a strong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mbria"/>
                <a:ea typeface="Cambria" panose="02040503050406030204" pitchFamily="18" charset="0"/>
                <a:cs typeface="+mn-cs"/>
              </a:rPr>
              <a:t>copy row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CROW-ref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eliminates more than half of the refresh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requests</a:t>
            </a:r>
          </a:p>
        </p:txBody>
      </p:sp>
      <p:cxnSp>
        <p:nvCxnSpPr>
          <p:cNvPr id="1108" name="Straight Connector 1107">
            <a:extLst>
              <a:ext uri="{FF2B5EF4-FFF2-40B4-BE49-F238E27FC236}">
                <a16:creationId xmlns:a16="http://schemas.microsoft.com/office/drawing/2014/main" id="{02FF83A3-1501-4BD6-8035-2DA1FF3D9987}"/>
              </a:ext>
            </a:extLst>
          </p:cNvPr>
          <p:cNvCxnSpPr>
            <a:cxnSpLocks/>
          </p:cNvCxnSpPr>
          <p:nvPr/>
        </p:nvCxnSpPr>
        <p:spPr>
          <a:xfrm>
            <a:off x="11164901" y="22664560"/>
            <a:ext cx="64499" cy="5411242"/>
          </a:xfrm>
          <a:prstGeom prst="line">
            <a:avLst/>
          </a:prstGeom>
          <a:ln w="76200">
            <a:solidFill>
              <a:srgbClr val="FF818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0" name="TextBox 1109">
            <a:extLst>
              <a:ext uri="{FF2B5EF4-FFF2-40B4-BE49-F238E27FC236}">
                <a16:creationId xmlns:a16="http://schemas.microsoft.com/office/drawing/2014/main" id="{5ECECEFF-BF8F-4449-8FA2-C7763BF2FE58}"/>
              </a:ext>
            </a:extLst>
          </p:cNvPr>
          <p:cNvSpPr txBox="1"/>
          <p:nvPr/>
        </p:nvSpPr>
        <p:spPr>
          <a:xfrm>
            <a:off x="11289736" y="21650354"/>
            <a:ext cx="10394623" cy="969262"/>
          </a:xfrm>
          <a:prstGeom prst="roundRect">
            <a:avLst/>
          </a:prstGeom>
          <a:solidFill>
            <a:srgbClr val="FF0066"/>
          </a:solidFill>
          <a:ln>
            <a:noFill/>
          </a:ln>
        </p:spPr>
        <p:txBody>
          <a:bodyPr wrap="square" lIns="200207" tIns="100103" rIns="200207" bIns="100103" rtlCol="0">
            <a:spAutoFit/>
          </a:bodyPr>
          <a:lstStyle/>
          <a:p>
            <a:pPr algn="ctr"/>
            <a:r>
              <a:rPr lang="en-US" sz="4379" b="1" dirty="0">
                <a:solidFill>
                  <a:schemeClr val="bg1"/>
                </a:solidFill>
                <a:latin typeface="Cambria" panose="02040503050406030204" pitchFamily="18" charset="0"/>
              </a:rPr>
              <a:t>6: CROW-ref</a:t>
            </a: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4E2B9396-DEF8-4BE4-AF09-8BB157587B68}"/>
              </a:ext>
            </a:extLst>
          </p:cNvPr>
          <p:cNvSpPr txBox="1"/>
          <p:nvPr/>
        </p:nvSpPr>
        <p:spPr>
          <a:xfrm>
            <a:off x="21850069" y="21645660"/>
            <a:ext cx="7809042" cy="969262"/>
          </a:xfrm>
          <a:prstGeom prst="roundRect">
            <a:avLst/>
          </a:prstGeom>
          <a:solidFill>
            <a:srgbClr val="FF0066"/>
          </a:solidFill>
          <a:ln>
            <a:noFill/>
          </a:ln>
        </p:spPr>
        <p:txBody>
          <a:bodyPr wrap="square" lIns="200207" tIns="100103" rIns="200207" bIns="100103" rtlCol="0">
            <a:spAutoFit/>
          </a:bodyPr>
          <a:lstStyle/>
          <a:p>
            <a:pPr algn="ctr"/>
            <a:r>
              <a:rPr lang="en-US" sz="4379" b="1" dirty="0">
                <a:solidFill>
                  <a:schemeClr val="bg1"/>
                </a:solidFill>
                <a:latin typeface="Cambria" panose="02040503050406030204" pitchFamily="18" charset="0"/>
              </a:rPr>
              <a:t>7: Mitigating </a:t>
            </a:r>
            <a:r>
              <a:rPr lang="en-US" sz="4379" b="1" dirty="0" err="1">
                <a:solidFill>
                  <a:schemeClr val="bg1"/>
                </a:solidFill>
                <a:latin typeface="Cambria" panose="02040503050406030204" pitchFamily="18" charset="0"/>
              </a:rPr>
              <a:t>RowHammer</a:t>
            </a:r>
            <a:endParaRPr lang="en-US" sz="4379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DB32AD35-501F-4389-B03D-5140FD2251E1}"/>
              </a:ext>
            </a:extLst>
          </p:cNvPr>
          <p:cNvCxnSpPr>
            <a:cxnSpLocks/>
          </p:cNvCxnSpPr>
          <p:nvPr/>
        </p:nvCxnSpPr>
        <p:spPr>
          <a:xfrm>
            <a:off x="21784824" y="22676340"/>
            <a:ext cx="64499" cy="5411242"/>
          </a:xfrm>
          <a:prstGeom prst="line">
            <a:avLst/>
          </a:prstGeom>
          <a:ln w="76200">
            <a:solidFill>
              <a:srgbClr val="FF818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7" name="TextBox 1116">
            <a:extLst>
              <a:ext uri="{FF2B5EF4-FFF2-40B4-BE49-F238E27FC236}">
                <a16:creationId xmlns:a16="http://schemas.microsoft.com/office/drawing/2014/main" id="{C33F6803-17D1-447A-8EB8-FBA32F67589C}"/>
              </a:ext>
            </a:extLst>
          </p:cNvPr>
          <p:cNvSpPr txBox="1"/>
          <p:nvPr/>
        </p:nvSpPr>
        <p:spPr>
          <a:xfrm>
            <a:off x="22585428" y="24806835"/>
            <a:ext cx="2007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C00000"/>
                </a:solidFill>
                <a:latin typeface="Cambria"/>
              </a:rPr>
              <a:t>victim</a:t>
            </a:r>
          </a:p>
        </p:txBody>
      </p:sp>
      <p:sp>
        <p:nvSpPr>
          <p:cNvPr id="1118" name="TextBox 1117">
            <a:extLst>
              <a:ext uri="{FF2B5EF4-FFF2-40B4-BE49-F238E27FC236}">
                <a16:creationId xmlns:a16="http://schemas.microsoft.com/office/drawing/2014/main" id="{A480BD99-9BD3-4A1E-A9AD-68A0AF08B952}"/>
              </a:ext>
            </a:extLst>
          </p:cNvPr>
          <p:cNvSpPr txBox="1"/>
          <p:nvPr/>
        </p:nvSpPr>
        <p:spPr>
          <a:xfrm>
            <a:off x="22063029" y="24264660"/>
            <a:ext cx="2375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solidFill>
                  <a:prstClr val="black"/>
                </a:solidFill>
                <a:latin typeface="Cambria"/>
              </a:rPr>
              <a:t>aggressor</a:t>
            </a:r>
          </a:p>
        </p:txBody>
      </p:sp>
      <p:sp>
        <p:nvSpPr>
          <p:cNvPr id="1119" name="TextBox 1118">
            <a:extLst>
              <a:ext uri="{FF2B5EF4-FFF2-40B4-BE49-F238E27FC236}">
                <a16:creationId xmlns:a16="http://schemas.microsoft.com/office/drawing/2014/main" id="{E2445105-8948-42F4-8931-9646DA9277E4}"/>
              </a:ext>
            </a:extLst>
          </p:cNvPr>
          <p:cNvSpPr txBox="1"/>
          <p:nvPr/>
        </p:nvSpPr>
        <p:spPr>
          <a:xfrm>
            <a:off x="22575225" y="23722130"/>
            <a:ext cx="2007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C00000"/>
                </a:solidFill>
                <a:latin typeface="Cambria"/>
              </a:rPr>
              <a:t>victim</a:t>
            </a:r>
          </a:p>
        </p:txBody>
      </p:sp>
      <p:sp>
        <p:nvSpPr>
          <p:cNvPr id="1121" name="Error">
            <a:extLst>
              <a:ext uri="{FF2B5EF4-FFF2-40B4-BE49-F238E27FC236}">
                <a16:creationId xmlns:a16="http://schemas.microsoft.com/office/drawing/2014/main" id="{7CBADDA4-47D1-427D-8E0A-628688FCCB52}"/>
              </a:ext>
            </a:extLst>
          </p:cNvPr>
          <p:cNvSpPr/>
          <p:nvPr/>
        </p:nvSpPr>
        <p:spPr>
          <a:xfrm>
            <a:off x="24946128" y="23774117"/>
            <a:ext cx="527044" cy="528865"/>
          </a:xfrm>
          <a:prstGeom prst="mathMultiply">
            <a:avLst/>
          </a:prstGeom>
          <a:solidFill>
            <a:srgbClr val="CC33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122" name="Error">
            <a:extLst>
              <a:ext uri="{FF2B5EF4-FFF2-40B4-BE49-F238E27FC236}">
                <a16:creationId xmlns:a16="http://schemas.microsoft.com/office/drawing/2014/main" id="{9CD7D140-9BAF-4487-8E49-69CED9933C15}"/>
              </a:ext>
            </a:extLst>
          </p:cNvPr>
          <p:cNvSpPr/>
          <p:nvPr/>
        </p:nvSpPr>
        <p:spPr>
          <a:xfrm>
            <a:off x="26279261" y="23762800"/>
            <a:ext cx="527044" cy="528865"/>
          </a:xfrm>
          <a:prstGeom prst="mathMultiply">
            <a:avLst/>
          </a:prstGeom>
          <a:solidFill>
            <a:srgbClr val="CC33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123" name="Error">
            <a:extLst>
              <a:ext uri="{FF2B5EF4-FFF2-40B4-BE49-F238E27FC236}">
                <a16:creationId xmlns:a16="http://schemas.microsoft.com/office/drawing/2014/main" id="{0DF1DBE6-FB73-403D-8566-742C4C4F9EAF}"/>
              </a:ext>
            </a:extLst>
          </p:cNvPr>
          <p:cNvSpPr/>
          <p:nvPr/>
        </p:nvSpPr>
        <p:spPr>
          <a:xfrm>
            <a:off x="27631894" y="24819549"/>
            <a:ext cx="527044" cy="528865"/>
          </a:xfrm>
          <a:prstGeom prst="mathMultiply">
            <a:avLst/>
          </a:prstGeom>
          <a:solidFill>
            <a:srgbClr val="CC33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124" name="Error">
            <a:extLst>
              <a:ext uri="{FF2B5EF4-FFF2-40B4-BE49-F238E27FC236}">
                <a16:creationId xmlns:a16="http://schemas.microsoft.com/office/drawing/2014/main" id="{77D9F033-B69A-477A-9AC9-B1B77F372010}"/>
              </a:ext>
            </a:extLst>
          </p:cNvPr>
          <p:cNvSpPr/>
          <p:nvPr/>
        </p:nvSpPr>
        <p:spPr>
          <a:xfrm>
            <a:off x="25609944" y="24826076"/>
            <a:ext cx="527044" cy="528865"/>
          </a:xfrm>
          <a:prstGeom prst="mathMultiply">
            <a:avLst/>
          </a:prstGeom>
          <a:solidFill>
            <a:srgbClr val="CC33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125" name="Arrow: Curved Right 1124">
            <a:extLst>
              <a:ext uri="{FF2B5EF4-FFF2-40B4-BE49-F238E27FC236}">
                <a16:creationId xmlns:a16="http://schemas.microsoft.com/office/drawing/2014/main" id="{28B0942E-839B-42EC-8CEA-AD43755E6908}"/>
              </a:ext>
            </a:extLst>
          </p:cNvPr>
          <p:cNvSpPr/>
          <p:nvPr/>
        </p:nvSpPr>
        <p:spPr>
          <a:xfrm flipH="1">
            <a:off x="28174847" y="24992764"/>
            <a:ext cx="714512" cy="1321165"/>
          </a:xfrm>
          <a:prstGeom prst="curvedRightArrow">
            <a:avLst>
              <a:gd name="adj1" fmla="val 25985"/>
              <a:gd name="adj2" fmla="val 52772"/>
              <a:gd name="adj3" fmla="val 26737"/>
            </a:avLst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127" name="TextBox 1126">
            <a:extLst>
              <a:ext uri="{FF2B5EF4-FFF2-40B4-BE49-F238E27FC236}">
                <a16:creationId xmlns:a16="http://schemas.microsoft.com/office/drawing/2014/main" id="{419DA76F-B16C-4B1C-B366-669344E919EE}"/>
              </a:ext>
            </a:extLst>
          </p:cNvPr>
          <p:cNvSpPr txBox="1"/>
          <p:nvPr/>
        </p:nvSpPr>
        <p:spPr>
          <a:xfrm>
            <a:off x="22058501" y="22767653"/>
            <a:ext cx="1036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 b="1" dirty="0">
                <a:solidFill>
                  <a:srgbClr val="0066FF"/>
                </a:solidFill>
                <a:latin typeface="Cambria"/>
              </a:rPr>
              <a:t>Key idea:</a:t>
            </a:r>
            <a:r>
              <a:rPr lang="en-US" sz="3200" dirty="0">
                <a:solidFill>
                  <a:prstClr val="black"/>
                </a:solidFill>
                <a:latin typeface="Cambria"/>
              </a:rPr>
              <a:t> remap victim rows to copy rows</a:t>
            </a:r>
          </a:p>
        </p:txBody>
      </p:sp>
      <p:cxnSp>
        <p:nvCxnSpPr>
          <p:cNvPr id="1130" name="Straight Connector 1129">
            <a:extLst>
              <a:ext uri="{FF2B5EF4-FFF2-40B4-BE49-F238E27FC236}">
                <a16:creationId xmlns:a16="http://schemas.microsoft.com/office/drawing/2014/main" id="{9595E078-6475-4EF1-8622-16AEA7712978}"/>
              </a:ext>
            </a:extLst>
          </p:cNvPr>
          <p:cNvCxnSpPr>
            <a:cxnSpLocks/>
          </p:cNvCxnSpPr>
          <p:nvPr/>
        </p:nvCxnSpPr>
        <p:spPr>
          <a:xfrm flipH="1">
            <a:off x="7266625" y="29227655"/>
            <a:ext cx="39464" cy="7314806"/>
          </a:xfrm>
          <a:prstGeom prst="line">
            <a:avLst/>
          </a:prstGeom>
          <a:ln w="57150">
            <a:solidFill>
              <a:srgbClr val="FF818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135954F2-818F-496B-8FED-D1EEE66B861A}"/>
              </a:ext>
            </a:extLst>
          </p:cNvPr>
          <p:cNvSpPr txBox="1"/>
          <p:nvPr/>
        </p:nvSpPr>
        <p:spPr>
          <a:xfrm>
            <a:off x="581800" y="29313855"/>
            <a:ext cx="668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graphicFrame>
        <p:nvGraphicFramePr>
          <p:cNvPr id="1146" name="Chart 1145">
            <a:extLst>
              <a:ext uri="{FF2B5EF4-FFF2-40B4-BE49-F238E27FC236}">
                <a16:creationId xmlns:a16="http://schemas.microsoft.com/office/drawing/2014/main" id="{9019F121-D556-4265-91ED-1751127BF0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938402"/>
              </p:ext>
            </p:extLst>
          </p:nvPr>
        </p:nvGraphicFramePr>
        <p:xfrm>
          <a:off x="7272546" y="30039863"/>
          <a:ext cx="1124712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147" name="TextBox 1146">
            <a:extLst>
              <a:ext uri="{FF2B5EF4-FFF2-40B4-BE49-F238E27FC236}">
                <a16:creationId xmlns:a16="http://schemas.microsoft.com/office/drawing/2014/main" id="{5901E025-A185-4AFC-AE73-0D8AAE0E0EBA}"/>
              </a:ext>
            </a:extLst>
          </p:cNvPr>
          <p:cNvSpPr txBox="1"/>
          <p:nvPr/>
        </p:nvSpPr>
        <p:spPr>
          <a:xfrm>
            <a:off x="14282946" y="31030463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00B050"/>
                </a:solidFill>
                <a:latin typeface="Cambria"/>
              </a:rPr>
              <a:t>6.6%</a:t>
            </a:r>
          </a:p>
        </p:txBody>
      </p: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9636172C-080F-4415-9A28-AB2D81DDE77A}"/>
              </a:ext>
            </a:extLst>
          </p:cNvPr>
          <p:cNvCxnSpPr>
            <a:cxnSpLocks/>
          </p:cNvCxnSpPr>
          <p:nvPr/>
        </p:nvCxnSpPr>
        <p:spPr>
          <a:xfrm flipH="1" flipV="1">
            <a:off x="15073974" y="31524655"/>
            <a:ext cx="190500" cy="544640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49" name="TextBox 1148">
            <a:extLst>
              <a:ext uri="{FF2B5EF4-FFF2-40B4-BE49-F238E27FC236}">
                <a16:creationId xmlns:a16="http://schemas.microsoft.com/office/drawing/2014/main" id="{75F0C0E9-90DB-4E1C-A37E-2CC63F8BFC87}"/>
              </a:ext>
            </a:extLst>
          </p:cNvPr>
          <p:cNvSpPr txBox="1"/>
          <p:nvPr/>
        </p:nvSpPr>
        <p:spPr>
          <a:xfrm>
            <a:off x="17026146" y="30892577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92D050"/>
                </a:solidFill>
                <a:latin typeface="Cambria"/>
              </a:rPr>
              <a:t>1.2%</a:t>
            </a:r>
          </a:p>
        </p:txBody>
      </p:sp>
      <p:cxnSp>
        <p:nvCxnSpPr>
          <p:cNvPr id="1150" name="Straight Arrow Connector 1149">
            <a:extLst>
              <a:ext uri="{FF2B5EF4-FFF2-40B4-BE49-F238E27FC236}">
                <a16:creationId xmlns:a16="http://schemas.microsoft.com/office/drawing/2014/main" id="{C9115AC2-EAAB-407B-95EE-93BD1F4D85BD}"/>
              </a:ext>
            </a:extLst>
          </p:cNvPr>
          <p:cNvCxnSpPr>
            <a:cxnSpLocks/>
          </p:cNvCxnSpPr>
          <p:nvPr/>
        </p:nvCxnSpPr>
        <p:spPr>
          <a:xfrm flipV="1">
            <a:off x="17654070" y="31372255"/>
            <a:ext cx="0" cy="1027946"/>
          </a:xfrm>
          <a:prstGeom prst="straightConnector1">
            <a:avLst/>
          </a:prstGeom>
          <a:noFill/>
          <a:ln w="57150" cap="flat" cmpd="sng" algn="ctr">
            <a:solidFill>
              <a:srgbClr val="92D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51" name="TextBox 1150">
            <a:extLst>
              <a:ext uri="{FF2B5EF4-FFF2-40B4-BE49-F238E27FC236}">
                <a16:creationId xmlns:a16="http://schemas.microsoft.com/office/drawing/2014/main" id="{90F3FB31-C762-43D9-BF4C-98B7179F7B57}"/>
              </a:ext>
            </a:extLst>
          </p:cNvPr>
          <p:cNvSpPr txBox="1"/>
          <p:nvPr/>
        </p:nvSpPr>
        <p:spPr>
          <a:xfrm>
            <a:off x="15959346" y="30982231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00B050"/>
                </a:solidFill>
                <a:latin typeface="Cambria"/>
              </a:rPr>
              <a:t>7.1%</a:t>
            </a:r>
          </a:p>
        </p:txBody>
      </p:sp>
      <p:cxnSp>
        <p:nvCxnSpPr>
          <p:cNvPr id="1152" name="Straight Arrow Connector 1151">
            <a:extLst>
              <a:ext uri="{FF2B5EF4-FFF2-40B4-BE49-F238E27FC236}">
                <a16:creationId xmlns:a16="http://schemas.microsoft.com/office/drawing/2014/main" id="{8682F5C7-3459-44C9-807D-878D20E547A3}"/>
              </a:ext>
            </a:extLst>
          </p:cNvPr>
          <p:cNvCxnSpPr>
            <a:cxnSpLocks/>
          </p:cNvCxnSpPr>
          <p:nvPr/>
        </p:nvCxnSpPr>
        <p:spPr>
          <a:xfrm flipH="1" flipV="1">
            <a:off x="16750374" y="31476423"/>
            <a:ext cx="190500" cy="544640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53" name="Straight Arrow Connector 1152">
            <a:extLst>
              <a:ext uri="{FF2B5EF4-FFF2-40B4-BE49-F238E27FC236}">
                <a16:creationId xmlns:a16="http://schemas.microsoft.com/office/drawing/2014/main" id="{C162FFE6-6A4F-414D-BA5D-22085702D279}"/>
              </a:ext>
            </a:extLst>
          </p:cNvPr>
          <p:cNvCxnSpPr>
            <a:cxnSpLocks/>
          </p:cNvCxnSpPr>
          <p:nvPr/>
        </p:nvCxnSpPr>
        <p:spPr>
          <a:xfrm flipV="1">
            <a:off x="17779074" y="31858483"/>
            <a:ext cx="502921" cy="391180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57" name="Left Brace 1156">
            <a:extLst>
              <a:ext uri="{FF2B5EF4-FFF2-40B4-BE49-F238E27FC236}">
                <a16:creationId xmlns:a16="http://schemas.microsoft.com/office/drawing/2014/main" id="{10E52B02-9E7D-4D21-9ED8-056EB5F323FD}"/>
              </a:ext>
            </a:extLst>
          </p:cNvPr>
          <p:cNvSpPr/>
          <p:nvPr/>
        </p:nvSpPr>
        <p:spPr>
          <a:xfrm rot="16200000">
            <a:off x="12352169" y="31551540"/>
            <a:ext cx="165854" cy="7048500"/>
          </a:xfrm>
          <a:prstGeom prst="leftBrac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158" name="TextBox 1157">
            <a:extLst>
              <a:ext uri="{FF2B5EF4-FFF2-40B4-BE49-F238E27FC236}">
                <a16:creationId xmlns:a16="http://schemas.microsoft.com/office/drawing/2014/main" id="{58913722-E72A-483A-9CCA-DAB97455C521}"/>
              </a:ext>
            </a:extLst>
          </p:cNvPr>
          <p:cNvSpPr txBox="1"/>
          <p:nvPr/>
        </p:nvSpPr>
        <p:spPr>
          <a:xfrm>
            <a:off x="11025396" y="35231643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i="1" dirty="0">
                <a:solidFill>
                  <a:prstClr val="black"/>
                </a:solidFill>
                <a:latin typeface="Cambria"/>
              </a:rPr>
              <a:t>single-core</a:t>
            </a:r>
          </a:p>
        </p:txBody>
      </p:sp>
      <p:sp>
        <p:nvSpPr>
          <p:cNvPr id="1159" name="Left Brace 1158">
            <a:extLst>
              <a:ext uri="{FF2B5EF4-FFF2-40B4-BE49-F238E27FC236}">
                <a16:creationId xmlns:a16="http://schemas.microsoft.com/office/drawing/2014/main" id="{141D86CF-3892-4530-B0C0-B503BB466E37}"/>
              </a:ext>
            </a:extLst>
          </p:cNvPr>
          <p:cNvSpPr/>
          <p:nvPr/>
        </p:nvSpPr>
        <p:spPr>
          <a:xfrm rot="16200000">
            <a:off x="17536927" y="34191218"/>
            <a:ext cx="180945" cy="1754052"/>
          </a:xfrm>
          <a:prstGeom prst="leftBrac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160" name="TextBox 1159">
            <a:extLst>
              <a:ext uri="{FF2B5EF4-FFF2-40B4-BE49-F238E27FC236}">
                <a16:creationId xmlns:a16="http://schemas.microsoft.com/office/drawing/2014/main" id="{95E5433A-C13F-4619-B281-CBB9495FDE4E}"/>
              </a:ext>
            </a:extLst>
          </p:cNvPr>
          <p:cNvSpPr txBox="1"/>
          <p:nvPr/>
        </p:nvSpPr>
        <p:spPr>
          <a:xfrm>
            <a:off x="16217699" y="35231643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i="1" dirty="0">
                <a:solidFill>
                  <a:prstClr val="black"/>
                </a:solidFill>
                <a:latin typeface="Cambria"/>
              </a:rPr>
              <a:t>four-core</a:t>
            </a:r>
          </a:p>
        </p:txBody>
      </p:sp>
      <p:sp>
        <p:nvSpPr>
          <p:cNvPr id="1161" name="TextBox 1160">
            <a:extLst>
              <a:ext uri="{FF2B5EF4-FFF2-40B4-BE49-F238E27FC236}">
                <a16:creationId xmlns:a16="http://schemas.microsoft.com/office/drawing/2014/main" id="{2FEB8316-FF43-4AEF-92FE-8C0A1D4F09C0}"/>
              </a:ext>
            </a:extLst>
          </p:cNvPr>
          <p:cNvSpPr txBox="1"/>
          <p:nvPr/>
        </p:nvSpPr>
        <p:spPr>
          <a:xfrm>
            <a:off x="7339631" y="29244462"/>
            <a:ext cx="1165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CROW-cache Performance</a:t>
            </a:r>
          </a:p>
        </p:txBody>
      </p:sp>
      <p:cxnSp>
        <p:nvCxnSpPr>
          <p:cNvPr id="1163" name="Straight Connector 1162">
            <a:extLst>
              <a:ext uri="{FF2B5EF4-FFF2-40B4-BE49-F238E27FC236}">
                <a16:creationId xmlns:a16="http://schemas.microsoft.com/office/drawing/2014/main" id="{9C0E2A56-DEF6-40C8-B51E-71F52EA18D00}"/>
              </a:ext>
            </a:extLst>
          </p:cNvPr>
          <p:cNvCxnSpPr>
            <a:cxnSpLocks/>
          </p:cNvCxnSpPr>
          <p:nvPr/>
        </p:nvCxnSpPr>
        <p:spPr>
          <a:xfrm>
            <a:off x="18779648" y="29244462"/>
            <a:ext cx="60172" cy="11551846"/>
          </a:xfrm>
          <a:prstGeom prst="line">
            <a:avLst/>
          </a:prstGeom>
          <a:ln w="57150">
            <a:solidFill>
              <a:srgbClr val="FF818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5" name="Rectangle 1174">
            <a:extLst>
              <a:ext uri="{FF2B5EF4-FFF2-40B4-BE49-F238E27FC236}">
                <a16:creationId xmlns:a16="http://schemas.microsoft.com/office/drawing/2014/main" id="{944AEF86-B53D-42C9-9EB0-8185AD33F111}"/>
              </a:ext>
            </a:extLst>
          </p:cNvPr>
          <p:cNvSpPr/>
          <p:nvPr/>
        </p:nvSpPr>
        <p:spPr>
          <a:xfrm>
            <a:off x="7379095" y="35896132"/>
            <a:ext cx="11374508" cy="668293"/>
          </a:xfrm>
          <a:prstGeom prst="rect">
            <a:avLst/>
          </a:prstGeom>
          <a:solidFill>
            <a:srgbClr val="FFCDC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CROW-cache 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improves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single-/four-core system 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performance</a:t>
            </a:r>
          </a:p>
        </p:txBody>
      </p:sp>
      <p:graphicFrame>
        <p:nvGraphicFramePr>
          <p:cNvPr id="1177" name="Chart 1176">
            <a:extLst>
              <a:ext uri="{FF2B5EF4-FFF2-40B4-BE49-F238E27FC236}">
                <a16:creationId xmlns:a16="http://schemas.microsoft.com/office/drawing/2014/main" id="{57F826DA-0F93-4C6D-A2C9-7FEA65B78F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3119981"/>
              </p:ext>
            </p:extLst>
          </p:nvPr>
        </p:nvGraphicFramePr>
        <p:xfrm>
          <a:off x="18839820" y="29925585"/>
          <a:ext cx="10744200" cy="5115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178" name="TextBox 1177">
            <a:extLst>
              <a:ext uri="{FF2B5EF4-FFF2-40B4-BE49-F238E27FC236}">
                <a16:creationId xmlns:a16="http://schemas.microsoft.com/office/drawing/2014/main" id="{E76491AB-A06F-45CD-A4F1-2DB41C30FCC4}"/>
              </a:ext>
            </a:extLst>
          </p:cNvPr>
          <p:cNvSpPr txBox="1"/>
          <p:nvPr/>
        </p:nvSpPr>
        <p:spPr>
          <a:xfrm>
            <a:off x="25240620" y="30687583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00B050"/>
                </a:solidFill>
                <a:latin typeface="Cambria"/>
              </a:rPr>
              <a:t>17%</a:t>
            </a:r>
          </a:p>
        </p:txBody>
      </p:sp>
      <p:sp>
        <p:nvSpPr>
          <p:cNvPr id="1179" name="TextBox 1178">
            <a:extLst>
              <a:ext uri="{FF2B5EF4-FFF2-40B4-BE49-F238E27FC236}">
                <a16:creationId xmlns:a16="http://schemas.microsoft.com/office/drawing/2014/main" id="{46DB8BFB-9794-4B9B-A2F4-443315308305}"/>
              </a:ext>
            </a:extLst>
          </p:cNvPr>
          <p:cNvSpPr txBox="1"/>
          <p:nvPr/>
        </p:nvSpPr>
        <p:spPr>
          <a:xfrm>
            <a:off x="26612220" y="31535963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00B050"/>
                </a:solidFill>
                <a:latin typeface="Cambria"/>
              </a:rPr>
              <a:t>7.1%</a:t>
            </a:r>
          </a:p>
        </p:txBody>
      </p:sp>
      <p:sp>
        <p:nvSpPr>
          <p:cNvPr id="1184" name="Left Brace 1183">
            <a:extLst>
              <a:ext uri="{FF2B5EF4-FFF2-40B4-BE49-F238E27FC236}">
                <a16:creationId xmlns:a16="http://schemas.microsoft.com/office/drawing/2014/main" id="{D3752139-0DEC-47B5-94A5-93823A05E125}"/>
              </a:ext>
            </a:extLst>
          </p:cNvPr>
          <p:cNvSpPr/>
          <p:nvPr/>
        </p:nvSpPr>
        <p:spPr>
          <a:xfrm rot="16200000">
            <a:off x="23462243" y="31271406"/>
            <a:ext cx="165854" cy="7048500"/>
          </a:xfrm>
          <a:prstGeom prst="leftBrac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185" name="TextBox 1184">
            <a:extLst>
              <a:ext uri="{FF2B5EF4-FFF2-40B4-BE49-F238E27FC236}">
                <a16:creationId xmlns:a16="http://schemas.microsoft.com/office/drawing/2014/main" id="{33FF605F-1CFA-4651-A02D-FCC2C26EFBBF}"/>
              </a:ext>
            </a:extLst>
          </p:cNvPr>
          <p:cNvSpPr txBox="1"/>
          <p:nvPr/>
        </p:nvSpPr>
        <p:spPr>
          <a:xfrm>
            <a:off x="22135470" y="34909063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i="1" dirty="0">
                <a:solidFill>
                  <a:prstClr val="black"/>
                </a:solidFill>
                <a:latin typeface="Cambria"/>
              </a:rPr>
              <a:t>single-core</a:t>
            </a:r>
          </a:p>
        </p:txBody>
      </p:sp>
      <p:sp>
        <p:nvSpPr>
          <p:cNvPr id="1186" name="TextBox 1185">
            <a:extLst>
              <a:ext uri="{FF2B5EF4-FFF2-40B4-BE49-F238E27FC236}">
                <a16:creationId xmlns:a16="http://schemas.microsoft.com/office/drawing/2014/main" id="{1D704505-1F33-4E11-93CD-A36B516A7F13}"/>
              </a:ext>
            </a:extLst>
          </p:cNvPr>
          <p:cNvSpPr txBox="1"/>
          <p:nvPr/>
        </p:nvSpPr>
        <p:spPr>
          <a:xfrm>
            <a:off x="27907620" y="31048285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00B050"/>
                </a:solidFill>
                <a:latin typeface="Cambria"/>
              </a:rPr>
              <a:t>11.9%</a:t>
            </a:r>
          </a:p>
        </p:txBody>
      </p:sp>
      <p:sp>
        <p:nvSpPr>
          <p:cNvPr id="1187" name="Left Brace 1186">
            <a:extLst>
              <a:ext uri="{FF2B5EF4-FFF2-40B4-BE49-F238E27FC236}">
                <a16:creationId xmlns:a16="http://schemas.microsoft.com/office/drawing/2014/main" id="{0E4975BD-31A1-4C7A-BFEB-3E71B55EC27B}"/>
              </a:ext>
            </a:extLst>
          </p:cNvPr>
          <p:cNvSpPr/>
          <p:nvPr/>
        </p:nvSpPr>
        <p:spPr>
          <a:xfrm rot="16200000">
            <a:off x="28360652" y="34011652"/>
            <a:ext cx="150776" cy="1533959"/>
          </a:xfrm>
          <a:prstGeom prst="leftBrac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188" name="TextBox 1187">
            <a:extLst>
              <a:ext uri="{FF2B5EF4-FFF2-40B4-BE49-F238E27FC236}">
                <a16:creationId xmlns:a16="http://schemas.microsoft.com/office/drawing/2014/main" id="{CC98B4C0-2A12-42B9-B60C-0987AD536B9F}"/>
              </a:ext>
            </a:extLst>
          </p:cNvPr>
          <p:cNvSpPr txBox="1"/>
          <p:nvPr/>
        </p:nvSpPr>
        <p:spPr>
          <a:xfrm>
            <a:off x="26955120" y="34906613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i="1" dirty="0">
                <a:solidFill>
                  <a:prstClr val="black"/>
                </a:solidFill>
                <a:latin typeface="Cambria"/>
              </a:rPr>
              <a:t>four-core</a:t>
            </a:r>
          </a:p>
        </p:txBody>
      </p:sp>
      <p:sp>
        <p:nvSpPr>
          <p:cNvPr id="1189" name="Left Brace 1188">
            <a:extLst>
              <a:ext uri="{FF2B5EF4-FFF2-40B4-BE49-F238E27FC236}">
                <a16:creationId xmlns:a16="http://schemas.microsoft.com/office/drawing/2014/main" id="{1F30F87F-15B8-4812-ABB1-78C24B24DC85}"/>
              </a:ext>
            </a:extLst>
          </p:cNvPr>
          <p:cNvSpPr/>
          <p:nvPr/>
        </p:nvSpPr>
        <p:spPr>
          <a:xfrm rot="16200000">
            <a:off x="23462244" y="31271406"/>
            <a:ext cx="165854" cy="7048500"/>
          </a:xfrm>
          <a:prstGeom prst="leftBrac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190" name="TextBox 1189">
            <a:extLst>
              <a:ext uri="{FF2B5EF4-FFF2-40B4-BE49-F238E27FC236}">
                <a16:creationId xmlns:a16="http://schemas.microsoft.com/office/drawing/2014/main" id="{270E881E-D4EC-461A-AE2B-35644D383773}"/>
              </a:ext>
            </a:extLst>
          </p:cNvPr>
          <p:cNvSpPr txBox="1"/>
          <p:nvPr/>
        </p:nvSpPr>
        <p:spPr>
          <a:xfrm>
            <a:off x="22135471" y="34909063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i="1" dirty="0">
                <a:solidFill>
                  <a:prstClr val="black"/>
                </a:solidFill>
                <a:latin typeface="Cambria"/>
              </a:rPr>
              <a:t>single-core</a:t>
            </a:r>
          </a:p>
        </p:txBody>
      </p:sp>
      <p:sp>
        <p:nvSpPr>
          <p:cNvPr id="1191" name="Left Brace 1190">
            <a:extLst>
              <a:ext uri="{FF2B5EF4-FFF2-40B4-BE49-F238E27FC236}">
                <a16:creationId xmlns:a16="http://schemas.microsoft.com/office/drawing/2014/main" id="{E4C7549E-0641-4BFA-AB57-7EC2D0A0B0E0}"/>
              </a:ext>
            </a:extLst>
          </p:cNvPr>
          <p:cNvSpPr/>
          <p:nvPr/>
        </p:nvSpPr>
        <p:spPr>
          <a:xfrm rot="16200000">
            <a:off x="28360653" y="34011652"/>
            <a:ext cx="150776" cy="1533959"/>
          </a:xfrm>
          <a:prstGeom prst="leftBrac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192" name="TextBox 1191">
            <a:extLst>
              <a:ext uri="{FF2B5EF4-FFF2-40B4-BE49-F238E27FC236}">
                <a16:creationId xmlns:a16="http://schemas.microsoft.com/office/drawing/2014/main" id="{F35B0064-F3A5-44AF-A640-6784A46F8B96}"/>
              </a:ext>
            </a:extLst>
          </p:cNvPr>
          <p:cNvSpPr txBox="1"/>
          <p:nvPr/>
        </p:nvSpPr>
        <p:spPr>
          <a:xfrm>
            <a:off x="26955121" y="34906613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i="1" dirty="0">
                <a:solidFill>
                  <a:prstClr val="black"/>
                </a:solidFill>
                <a:latin typeface="Cambria"/>
              </a:rPr>
              <a:t>four-core</a:t>
            </a:r>
          </a:p>
        </p:txBody>
      </p:sp>
      <p:sp>
        <p:nvSpPr>
          <p:cNvPr id="1193" name="TextBox 1192">
            <a:extLst>
              <a:ext uri="{FF2B5EF4-FFF2-40B4-BE49-F238E27FC236}">
                <a16:creationId xmlns:a16="http://schemas.microsoft.com/office/drawing/2014/main" id="{6739F1BE-E251-45DB-95BA-3CE78115C1FE}"/>
              </a:ext>
            </a:extLst>
          </p:cNvPr>
          <p:cNvSpPr txBox="1"/>
          <p:nvPr/>
        </p:nvSpPr>
        <p:spPr>
          <a:xfrm>
            <a:off x="18802060" y="29291560"/>
            <a:ext cx="10781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CROW-ref Performance</a:t>
            </a:r>
          </a:p>
        </p:txBody>
      </p:sp>
      <p:sp>
        <p:nvSpPr>
          <p:cNvPr id="1194" name="Rectangle 1193">
            <a:extLst>
              <a:ext uri="{FF2B5EF4-FFF2-40B4-BE49-F238E27FC236}">
                <a16:creationId xmlns:a16="http://schemas.microsoft.com/office/drawing/2014/main" id="{BADC3ECA-E480-448D-92E9-E7FC4C79BBBC}"/>
              </a:ext>
            </a:extLst>
          </p:cNvPr>
          <p:cNvSpPr/>
          <p:nvPr/>
        </p:nvSpPr>
        <p:spPr>
          <a:xfrm>
            <a:off x="18905935" y="35896132"/>
            <a:ext cx="10753176" cy="644095"/>
          </a:xfrm>
          <a:prstGeom prst="rect">
            <a:avLst/>
          </a:prstGeom>
          <a:solidFill>
            <a:srgbClr val="FFCDC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CROW-ref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significantly reduces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the performance overhead of DRAM refresh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graphicFrame>
        <p:nvGraphicFramePr>
          <p:cNvPr id="1195" name="Chart 1194">
            <a:extLst>
              <a:ext uri="{FF2B5EF4-FFF2-40B4-BE49-F238E27FC236}">
                <a16:creationId xmlns:a16="http://schemas.microsoft.com/office/drawing/2014/main" id="{99A5CA7C-0F2F-485C-9E3F-525B51C4B4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684519"/>
              </p:ext>
            </p:extLst>
          </p:nvPr>
        </p:nvGraphicFramePr>
        <p:xfrm>
          <a:off x="517607" y="37634777"/>
          <a:ext cx="5929448" cy="3921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1196" name="Chart 1195">
            <a:extLst>
              <a:ext uri="{FF2B5EF4-FFF2-40B4-BE49-F238E27FC236}">
                <a16:creationId xmlns:a16="http://schemas.microsoft.com/office/drawing/2014/main" id="{BAD16961-2C8F-4D60-BBF9-1CDF075FB3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396933"/>
              </p:ext>
            </p:extLst>
          </p:nvPr>
        </p:nvGraphicFramePr>
        <p:xfrm>
          <a:off x="6294655" y="37464089"/>
          <a:ext cx="6062472" cy="4101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1197" name="TextBox 1196">
            <a:extLst>
              <a:ext uri="{FF2B5EF4-FFF2-40B4-BE49-F238E27FC236}">
                <a16:creationId xmlns:a16="http://schemas.microsoft.com/office/drawing/2014/main" id="{39611BF8-4BA1-49F9-A340-17E8A2FC2144}"/>
              </a:ext>
            </a:extLst>
          </p:cNvPr>
          <p:cNvSpPr txBox="1"/>
          <p:nvPr/>
        </p:nvSpPr>
        <p:spPr>
          <a:xfrm>
            <a:off x="1882131" y="38553873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00B050"/>
                </a:solidFill>
                <a:latin typeface="Cambria"/>
              </a:rPr>
              <a:t>17%</a:t>
            </a:r>
          </a:p>
        </p:txBody>
      </p:sp>
      <p:sp>
        <p:nvSpPr>
          <p:cNvPr id="1198" name="TextBox 1197">
            <a:extLst>
              <a:ext uri="{FF2B5EF4-FFF2-40B4-BE49-F238E27FC236}">
                <a16:creationId xmlns:a16="http://schemas.microsoft.com/office/drawing/2014/main" id="{60D1A530-C3BE-44EF-8A19-70F21C85F47B}"/>
              </a:ext>
            </a:extLst>
          </p:cNvPr>
          <p:cNvSpPr txBox="1"/>
          <p:nvPr/>
        </p:nvSpPr>
        <p:spPr>
          <a:xfrm>
            <a:off x="4075167" y="38433498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00B050"/>
                </a:solidFill>
                <a:latin typeface="Cambria"/>
              </a:rPr>
              <a:t>20%</a:t>
            </a:r>
          </a:p>
        </p:txBody>
      </p:sp>
      <p:sp>
        <p:nvSpPr>
          <p:cNvPr id="1199" name="TextBox 1198">
            <a:extLst>
              <a:ext uri="{FF2B5EF4-FFF2-40B4-BE49-F238E27FC236}">
                <a16:creationId xmlns:a16="http://schemas.microsoft.com/office/drawing/2014/main" id="{D7AEDABB-C491-410E-BC94-546766A4DC6D}"/>
              </a:ext>
            </a:extLst>
          </p:cNvPr>
          <p:cNvSpPr txBox="1"/>
          <p:nvPr/>
        </p:nvSpPr>
        <p:spPr>
          <a:xfrm>
            <a:off x="8872963" y="38589374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00B050"/>
                </a:solidFill>
                <a:latin typeface="Cambria"/>
              </a:rPr>
              <a:t>23%</a:t>
            </a:r>
          </a:p>
        </p:txBody>
      </p:sp>
      <p:sp>
        <p:nvSpPr>
          <p:cNvPr id="1200" name="TextBox 1199">
            <a:extLst>
              <a:ext uri="{FF2B5EF4-FFF2-40B4-BE49-F238E27FC236}">
                <a16:creationId xmlns:a16="http://schemas.microsoft.com/office/drawing/2014/main" id="{71D12CD8-442D-43EA-AC7E-B1A11CB83844}"/>
              </a:ext>
            </a:extLst>
          </p:cNvPr>
          <p:cNvSpPr txBox="1"/>
          <p:nvPr/>
        </p:nvSpPr>
        <p:spPr>
          <a:xfrm>
            <a:off x="10866655" y="38454369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00B050"/>
                </a:solidFill>
                <a:latin typeface="Cambria"/>
              </a:rPr>
              <a:t>22%</a:t>
            </a:r>
          </a:p>
        </p:txBody>
      </p:sp>
      <p:sp>
        <p:nvSpPr>
          <p:cNvPr id="1201" name="Rectangle 1200">
            <a:extLst>
              <a:ext uri="{FF2B5EF4-FFF2-40B4-BE49-F238E27FC236}">
                <a16:creationId xmlns:a16="http://schemas.microsoft.com/office/drawing/2014/main" id="{DA702E6C-DB93-4D54-AD08-40FA2B01AAB4}"/>
              </a:ext>
            </a:extLst>
          </p:cNvPr>
          <p:cNvSpPr/>
          <p:nvPr/>
        </p:nvSpPr>
        <p:spPr>
          <a:xfrm>
            <a:off x="480207" y="41651758"/>
            <a:ext cx="11910448" cy="832566"/>
          </a:xfrm>
          <a:prstGeom prst="rect">
            <a:avLst/>
          </a:prstGeom>
          <a:solidFill>
            <a:srgbClr val="FFCDC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CROW-(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cache+ref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) provides more performance and DRAM energy benefits than each mechanism alone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cxnSp>
        <p:nvCxnSpPr>
          <p:cNvPr id="1202" name="Straight Arrow Connector 1201">
            <a:extLst>
              <a:ext uri="{FF2B5EF4-FFF2-40B4-BE49-F238E27FC236}">
                <a16:creationId xmlns:a16="http://schemas.microsoft.com/office/drawing/2014/main" id="{AF6F2D85-9E1C-4B65-9B47-86298CB141FD}"/>
              </a:ext>
            </a:extLst>
          </p:cNvPr>
          <p:cNvCxnSpPr>
            <a:cxnSpLocks/>
          </p:cNvCxnSpPr>
          <p:nvPr/>
        </p:nvCxnSpPr>
        <p:spPr>
          <a:xfrm flipH="1">
            <a:off x="9114055" y="38454369"/>
            <a:ext cx="8744" cy="1141061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1203" name="Straight Arrow Connector 1202">
            <a:extLst>
              <a:ext uri="{FF2B5EF4-FFF2-40B4-BE49-F238E27FC236}">
                <a16:creationId xmlns:a16="http://schemas.microsoft.com/office/drawing/2014/main" id="{4D06EC1F-757F-4E6A-9B09-0364A1649890}"/>
              </a:ext>
            </a:extLst>
          </p:cNvPr>
          <p:cNvCxnSpPr>
            <a:cxnSpLocks/>
          </p:cNvCxnSpPr>
          <p:nvPr/>
        </p:nvCxnSpPr>
        <p:spPr>
          <a:xfrm>
            <a:off x="11059653" y="38454369"/>
            <a:ext cx="0" cy="1141061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1204" name="TextBox 1203">
            <a:extLst>
              <a:ext uri="{FF2B5EF4-FFF2-40B4-BE49-F238E27FC236}">
                <a16:creationId xmlns:a16="http://schemas.microsoft.com/office/drawing/2014/main" id="{184A715D-01EC-41D4-902C-EA0FF3ED059A}"/>
              </a:ext>
            </a:extLst>
          </p:cNvPr>
          <p:cNvSpPr txBox="1"/>
          <p:nvPr/>
        </p:nvSpPr>
        <p:spPr>
          <a:xfrm>
            <a:off x="1241500" y="36768609"/>
            <a:ext cx="10781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Combining CROW-cache and CROW-ref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6B25D7E1-ACEB-4723-BE2F-E15C418C513D}"/>
              </a:ext>
            </a:extLst>
          </p:cNvPr>
          <p:cNvSpPr txBox="1"/>
          <p:nvPr/>
        </p:nvSpPr>
        <p:spPr>
          <a:xfrm>
            <a:off x="16573591" y="41083601"/>
            <a:ext cx="6771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i="1" dirty="0">
                <a:latin typeface="Cambria" panose="02040503050406030204" pitchFamily="18" charset="0"/>
                <a:ea typeface="Cambria" panose="02040503050406030204" pitchFamily="18" charset="0"/>
              </a:rPr>
              <a:t>Available in July:</a:t>
            </a:r>
          </a:p>
        </p:txBody>
      </p:sp>
      <p:cxnSp>
        <p:nvCxnSpPr>
          <p:cNvPr id="1205" name="Straight Connector 1204">
            <a:extLst>
              <a:ext uri="{FF2B5EF4-FFF2-40B4-BE49-F238E27FC236}">
                <a16:creationId xmlns:a16="http://schemas.microsoft.com/office/drawing/2014/main" id="{71C3D285-33DE-43EF-B6FE-925BE5B32654}"/>
              </a:ext>
            </a:extLst>
          </p:cNvPr>
          <p:cNvCxnSpPr>
            <a:cxnSpLocks/>
          </p:cNvCxnSpPr>
          <p:nvPr/>
        </p:nvCxnSpPr>
        <p:spPr>
          <a:xfrm flipV="1">
            <a:off x="643878" y="36678671"/>
            <a:ext cx="28940142" cy="66492"/>
          </a:xfrm>
          <a:prstGeom prst="line">
            <a:avLst/>
          </a:prstGeom>
          <a:ln w="57150">
            <a:solidFill>
              <a:srgbClr val="FF818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6" name="Straight Connector 1205">
            <a:extLst>
              <a:ext uri="{FF2B5EF4-FFF2-40B4-BE49-F238E27FC236}">
                <a16:creationId xmlns:a16="http://schemas.microsoft.com/office/drawing/2014/main" id="{FF733FB5-F930-4F15-98AC-074FB9BFB8C2}"/>
              </a:ext>
            </a:extLst>
          </p:cNvPr>
          <p:cNvCxnSpPr>
            <a:cxnSpLocks/>
          </p:cNvCxnSpPr>
          <p:nvPr/>
        </p:nvCxnSpPr>
        <p:spPr>
          <a:xfrm>
            <a:off x="12546573" y="36842493"/>
            <a:ext cx="19732" cy="5724484"/>
          </a:xfrm>
          <a:prstGeom prst="line">
            <a:avLst/>
          </a:prstGeom>
          <a:ln w="57150">
            <a:solidFill>
              <a:srgbClr val="FF818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7" name="Content Placeholder 2">
            <a:extLst>
              <a:ext uri="{FF2B5EF4-FFF2-40B4-BE49-F238E27FC236}">
                <a16:creationId xmlns:a16="http://schemas.microsoft.com/office/drawing/2014/main" id="{841E24D2-7276-443D-9F7D-AF734C3989DF}"/>
              </a:ext>
            </a:extLst>
          </p:cNvPr>
          <p:cNvSpPr txBox="1">
            <a:spLocks/>
          </p:cNvSpPr>
          <p:nvPr/>
        </p:nvSpPr>
        <p:spPr>
          <a:xfrm>
            <a:off x="12730702" y="37436493"/>
            <a:ext cx="6003169" cy="5047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ysClr val="windowText" lastClr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For 8 copy rows: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ysClr val="windowText" lastClr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0.5% DRAM chip area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ysClr val="windowText" lastClr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1.6% DRAM capacity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ysClr val="windowText" lastClr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11.3 KiB memory controller storage</a:t>
            </a:r>
          </a:p>
        </p:txBody>
      </p:sp>
      <p:sp>
        <p:nvSpPr>
          <p:cNvPr id="1208" name="TextBox 1207">
            <a:extLst>
              <a:ext uri="{FF2B5EF4-FFF2-40B4-BE49-F238E27FC236}">
                <a16:creationId xmlns:a16="http://schemas.microsoft.com/office/drawing/2014/main" id="{D3BDCE0E-CAAC-4CB9-9B26-933747EE1B6F}"/>
              </a:ext>
            </a:extLst>
          </p:cNvPr>
          <p:cNvSpPr txBox="1"/>
          <p:nvPr/>
        </p:nvSpPr>
        <p:spPr>
          <a:xfrm>
            <a:off x="12795159" y="36678671"/>
            <a:ext cx="5958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Hardware Overhead</a:t>
            </a:r>
          </a:p>
        </p:txBody>
      </p:sp>
      <p:sp>
        <p:nvSpPr>
          <p:cNvPr id="1210" name="TextBox 1209">
            <a:extLst>
              <a:ext uri="{FF2B5EF4-FFF2-40B4-BE49-F238E27FC236}">
                <a16:creationId xmlns:a16="http://schemas.microsoft.com/office/drawing/2014/main" id="{452DBEB9-B0AB-4848-824F-63497345DAA6}"/>
              </a:ext>
            </a:extLst>
          </p:cNvPr>
          <p:cNvSpPr txBox="1"/>
          <p:nvPr/>
        </p:nvSpPr>
        <p:spPr>
          <a:xfrm>
            <a:off x="18773983" y="36657545"/>
            <a:ext cx="10885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Other Results in the Paper</a:t>
            </a:r>
          </a:p>
        </p:txBody>
      </p:sp>
      <p:sp>
        <p:nvSpPr>
          <p:cNvPr id="1211" name="TextBox 1210">
            <a:extLst>
              <a:ext uri="{FF2B5EF4-FFF2-40B4-BE49-F238E27FC236}">
                <a16:creationId xmlns:a16="http://schemas.microsoft.com/office/drawing/2014/main" id="{A1D507C8-F425-45C7-8A50-B528900C6FB7}"/>
              </a:ext>
            </a:extLst>
          </p:cNvPr>
          <p:cNvSpPr txBox="1"/>
          <p:nvPr/>
        </p:nvSpPr>
        <p:spPr>
          <a:xfrm>
            <a:off x="17567770" y="31402536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00B050"/>
                </a:solidFill>
                <a:latin typeface="Cambria"/>
              </a:rPr>
              <a:t>3.8%</a:t>
            </a:r>
          </a:p>
        </p:txBody>
      </p:sp>
      <p:sp>
        <p:nvSpPr>
          <p:cNvPr id="592" name="Content Placeholder 2">
            <a:extLst>
              <a:ext uri="{FF2B5EF4-FFF2-40B4-BE49-F238E27FC236}">
                <a16:creationId xmlns:a16="http://schemas.microsoft.com/office/drawing/2014/main" id="{D7C8F05A-C67E-424A-91CD-AC69010EA8B8}"/>
              </a:ext>
            </a:extLst>
          </p:cNvPr>
          <p:cNvSpPr txBox="1">
            <a:spLocks/>
          </p:cNvSpPr>
          <p:nvPr/>
        </p:nvSpPr>
        <p:spPr>
          <a:xfrm>
            <a:off x="18887820" y="37235809"/>
            <a:ext cx="11582400" cy="5061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Sensitivity to: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Number of copy-rows per subarray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Chip density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Last-level cache capacity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CROW-cache with prefetching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CROW-cache against other in-DRAM caching mechanisms: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TL-DRAM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[Lee+, HPCA’13]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SALP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[Kim+, ISCA’12]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793324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tlu_memory-scaling_memcon13_talk (1).pptx" id="{1D09C5EE-DC30-4F85-84AA-519B89166748}" vid="{B9BA71EF-5EB2-485C-8BB6-00C3568A24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Custom 1">
    <a:majorFont>
      <a:latin typeface="Cambria"/>
      <a:ea typeface=""/>
      <a:cs typeface=""/>
    </a:majorFont>
    <a:minorFont>
      <a:latin typeface="Cambria"/>
      <a:ea typeface=""/>
      <a:cs typeface="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Custom 1">
    <a:majorFont>
      <a:latin typeface="Cambria"/>
      <a:ea typeface=""/>
      <a:cs typeface=""/>
    </a:majorFont>
    <a:minorFont>
      <a:latin typeface="Cambria"/>
      <a:ea typeface=""/>
      <a:cs typeface="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Custom 1">
    <a:majorFont>
      <a:latin typeface="Cambria"/>
      <a:ea typeface=""/>
      <a:cs typeface=""/>
    </a:majorFont>
    <a:minorFont>
      <a:latin typeface="Cambria"/>
      <a:ea typeface=""/>
      <a:cs typeface="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Custom 1">
    <a:majorFont>
      <a:latin typeface="Cambria"/>
      <a:ea typeface=""/>
      <a:cs typeface=""/>
    </a:majorFont>
    <a:minorFont>
      <a:latin typeface="Cambria"/>
      <a:ea typeface=""/>
      <a:cs typeface="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Safari 2.thmx</Template>
  <TotalTime>13385</TotalTime>
  <Words>520</Words>
  <Application>Microsoft Office PowerPoint</Application>
  <PresentationFormat>Custom</PresentationFormat>
  <Paragraphs>147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4_Office Theme</vt:lpstr>
      <vt:lpstr>Visio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Hasan Hassan</cp:lastModifiedBy>
  <cp:revision>551</cp:revision>
  <cp:lastPrinted>2016-10-11T15:36:59Z</cp:lastPrinted>
  <dcterms:created xsi:type="dcterms:W3CDTF">2015-12-16T20:28:52Z</dcterms:created>
  <dcterms:modified xsi:type="dcterms:W3CDTF">2019-06-24T08:12:09Z</dcterms:modified>
  <cp:category/>
</cp:coreProperties>
</file>