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514" r:id="rId3"/>
    <p:sldId id="554" r:id="rId4"/>
    <p:sldId id="552" r:id="rId5"/>
    <p:sldId id="555" r:id="rId6"/>
    <p:sldId id="55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4"/>
    <p:restoredTop sz="87062"/>
  </p:normalViewPr>
  <p:slideViewPr>
    <p:cSldViewPr snapToGrid="0" snapToObjects="1">
      <p:cViewPr varScale="1">
        <p:scale>
          <a:sx n="127" d="100"/>
          <a:sy n="127" d="100"/>
        </p:scale>
        <p:origin x="10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4AFB1-19B4-784D-8124-09FCD58DD08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B6738-F223-E94C-B950-19C38E4B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7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Hello, my name is Jeremie Kim and I will be presenting our work revisiting </a:t>
            </a:r>
            <a:r>
              <a:rPr lang="en-US" baseline="0" dirty="0" err="1"/>
              <a:t>rowhammer</a:t>
            </a:r>
            <a:r>
              <a:rPr lang="en-US" baseline="0" dirty="0"/>
              <a:t>: an experimental analysis of modern devices and mitigation techniques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 order to access data from a DRAM row, say row 2, the memory controller must first open or activate the row </a:t>
            </a:r>
            <a:r>
              <a:rPr lang="en-US" b="1" dirty="0"/>
              <a:t>[CLICK]</a:t>
            </a:r>
            <a:r>
              <a:rPr lang="en-US" b="0" dirty="0"/>
              <a:t>. </a:t>
            </a:r>
          </a:p>
          <a:p>
            <a:r>
              <a:rPr lang="en-US" b="0" dirty="0"/>
              <a:t>After all requests are serviced from row 2, the memory controller must close or </a:t>
            </a:r>
            <a:r>
              <a:rPr lang="en-US" b="0" dirty="0" err="1"/>
              <a:t>precharge</a:t>
            </a:r>
            <a:r>
              <a:rPr lang="en-US" b="0" dirty="0"/>
              <a:t> the row </a:t>
            </a:r>
            <a:r>
              <a:rPr lang="en-US" b="1" dirty="0"/>
              <a:t>[CLICK]</a:t>
            </a:r>
            <a:r>
              <a:rPr lang="en-US" b="0" dirty="0"/>
              <a:t> in order to begin accessing data from another row. </a:t>
            </a:r>
          </a:p>
          <a:p>
            <a:r>
              <a:rPr lang="en-US" b="1" dirty="0"/>
              <a:t>[BACK &amp; FORTH]</a:t>
            </a:r>
            <a:r>
              <a:rPr lang="en-US" b="0" dirty="0"/>
              <a:t> Due to an increase in cell-to-cell interference as a likely result of increased cell packing density, rapidly activating and </a:t>
            </a:r>
            <a:r>
              <a:rPr lang="en-US" b="0" dirty="0" err="1"/>
              <a:t>precharging</a:t>
            </a:r>
            <a:r>
              <a:rPr lang="en-US" b="0" dirty="0"/>
              <a:t> a DRAM row can result in bit flips in nearby rows </a:t>
            </a:r>
            <a:r>
              <a:rPr lang="en-US" b="1" dirty="0"/>
              <a:t>[CLICK]</a:t>
            </a:r>
          </a:p>
          <a:p>
            <a:r>
              <a:rPr lang="en-US" b="1" dirty="0"/>
              <a:t>[FORTH &amp; BACK] </a:t>
            </a:r>
            <a:r>
              <a:rPr lang="en-US" b="0" dirty="0"/>
              <a:t>Continuing to access the same row results in even more failures in nearby rows. This phenomenon is known as </a:t>
            </a:r>
            <a:r>
              <a:rPr lang="en-US" b="0" dirty="0" err="1"/>
              <a:t>RowHammer</a:t>
            </a:r>
            <a:r>
              <a:rPr lang="en-US" b="0" dirty="0"/>
              <a:t>. [CLICK]</a:t>
            </a:r>
          </a:p>
          <a:p>
            <a:r>
              <a:rPr lang="en-US" b="0" dirty="0"/>
              <a:t>We refer to the rapidly accessed row as an aggressor row and the rows containing bit flips as victim rows. </a:t>
            </a:r>
          </a:p>
          <a:p>
            <a:endParaRPr lang="en-US" b="0" dirty="0"/>
          </a:p>
          <a:p>
            <a:r>
              <a:rPr lang="en-US" b="0" dirty="0"/>
              <a:t>========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/>
          </a:p>
          <a:p>
            <a:r>
              <a:rPr lang="en-US" dirty="0"/>
              <a:t>[CLICK] denser DRAM chips are more vulnerable to </a:t>
            </a:r>
            <a:r>
              <a:rPr lang="en-US" dirty="0" err="1"/>
              <a:t>RowHammer</a:t>
            </a:r>
            <a:endParaRPr lang="en-US" dirty="0"/>
          </a:p>
          <a:p>
            <a:r>
              <a:rPr lang="en-US" dirty="0"/>
              <a:t>[CLICK] Three prior works provide </a:t>
            </a:r>
            <a:r>
              <a:rPr lang="en-US" dirty="0" err="1"/>
              <a:t>RowHammer</a:t>
            </a:r>
            <a:r>
              <a:rPr lang="en-US" dirty="0"/>
              <a:t> characterization data on real DRAM chips. </a:t>
            </a:r>
          </a:p>
          <a:p>
            <a:r>
              <a:rPr lang="en-US" dirty="0"/>
              <a:t>[CLICK] However, there is no comprehensive experimental study that demonstrates how the </a:t>
            </a:r>
            <a:r>
              <a:rPr lang="en-US" dirty="0" err="1"/>
              <a:t>RowHammer</a:t>
            </a:r>
            <a:r>
              <a:rPr lang="en-US" dirty="0"/>
              <a:t> vulnerability scales across DRAM types and technology node generations and as DRAM chips become more dense </a:t>
            </a:r>
          </a:p>
          <a:p>
            <a:r>
              <a:rPr lang="en-US" dirty="0"/>
              <a:t>[CLICK] Therefore it is hard to identify whether current mitigation mechanisms will remain viable for future DRAM chips that are likely to be more vulnerable to </a:t>
            </a:r>
            <a:r>
              <a:rPr lang="en-US" dirty="0" err="1"/>
              <a:t>RowHammer</a:t>
            </a:r>
            <a:r>
              <a:rPr lang="en-US" dirty="0"/>
              <a:t> </a:t>
            </a:r>
          </a:p>
          <a:p>
            <a:endParaRPr lang="en-US" b="1" baseline="0" dirty="0"/>
          </a:p>
          <a:p>
            <a:r>
              <a:rPr lang="en-US" dirty="0"/>
              <a:t>[CLICK] The goal of this work is to </a:t>
            </a:r>
          </a:p>
          <a:p>
            <a:r>
              <a:rPr lang="en-US" dirty="0"/>
              <a:t>[CLICK] First, experimentally demonstrate how vulnerable modern DRAM chips are to </a:t>
            </a:r>
            <a:r>
              <a:rPr lang="en-US" dirty="0" err="1"/>
              <a:t>RowHammer</a:t>
            </a:r>
            <a:r>
              <a:rPr lang="en-US" dirty="0"/>
              <a:t> and predict how this vulnerability will scale going forward and</a:t>
            </a:r>
          </a:p>
          <a:p>
            <a:r>
              <a:rPr lang="en-US" dirty="0"/>
              <a:t>[CLICK] Second, we want to study the viability of current mitigation mechanisms on more vulnerable chips. </a:t>
            </a:r>
          </a:p>
          <a:p>
            <a:endParaRPr lang="en-US" b="1" baseline="0" dirty="0"/>
          </a:p>
          <a:p>
            <a:r>
              <a:rPr lang="en-US" b="1" baseline="0" dirty="0"/>
              <a:t>=============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2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[CLICK] We characterize over 1500 DRAM chips from 300 DRAM modules </a:t>
            </a:r>
          </a:p>
          <a:p>
            <a:r>
              <a:rPr lang="en-US" dirty="0"/>
              <a:t>[CLICK] spanning the three major DRAM manufacturers which we anonymize as A, B, and C</a:t>
            </a:r>
          </a:p>
          <a:p>
            <a:r>
              <a:rPr lang="en-US" dirty="0"/>
              <a:t>[CLICK] of three DRAM types or standards DDR3, DDR4, and LPDDR4. </a:t>
            </a:r>
          </a:p>
          <a:p>
            <a:r>
              <a:rPr lang="en-US" dirty="0"/>
              <a:t>[CLICK] We identify two technology nodes per DRAM type (old/new, 1x and 1y) , which we categorize based on manufacturing date, datasheet publication date, purchase date, and characterization results</a:t>
            </a:r>
          </a:p>
          <a:p>
            <a:endParaRPr lang="en-US" dirty="0"/>
          </a:p>
          <a:p>
            <a:r>
              <a:rPr lang="en-US" dirty="0"/>
              <a:t>[CLICK] From our experimental characterization, we make three key observations. </a:t>
            </a:r>
          </a:p>
          <a:p>
            <a:endParaRPr lang="en-US" dirty="0"/>
          </a:p>
          <a:p>
            <a:r>
              <a:rPr lang="en-US" dirty="0"/>
              <a:t>[CLICK] First, chips of newer DRAM technology nodes are more vulnerable to </a:t>
            </a:r>
            <a:r>
              <a:rPr lang="en-US" dirty="0" err="1"/>
              <a:t>RowHammer</a:t>
            </a:r>
            <a:endParaRPr lang="en-US" dirty="0"/>
          </a:p>
          <a:p>
            <a:endParaRPr lang="en-US" dirty="0"/>
          </a:p>
          <a:p>
            <a:r>
              <a:rPr lang="en-US" dirty="0"/>
              <a:t>[CLICK] Second,  there are chips today whose weakest cells fail after only 4800 hammers or 4800 accesses to two rows each. </a:t>
            </a:r>
          </a:p>
          <a:p>
            <a:endParaRPr lang="en-US" dirty="0"/>
          </a:p>
          <a:p>
            <a:r>
              <a:rPr lang="en-US" dirty="0"/>
              <a:t>[CLICK] Third, chips of newer DRAM technology nodes can exhibit </a:t>
            </a:r>
            <a:r>
              <a:rPr lang="en-US" dirty="0" err="1"/>
              <a:t>RowHammer</a:t>
            </a:r>
            <a:r>
              <a:rPr lang="en-US" dirty="0"/>
              <a:t> bit flips in more rows and farther away from the victim row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================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[CLICK] We also evaluate the system performance impact when using different mitigation mechanisms on chips of varying degrees of vulnerability for</a:t>
            </a:r>
          </a:p>
          <a:p>
            <a:r>
              <a:rPr lang="en-US" dirty="0"/>
              <a:t> [CLICK] five state of the art mitigation mechanisms and </a:t>
            </a:r>
          </a:p>
          <a:p>
            <a:r>
              <a:rPr lang="en-US" dirty="0"/>
              <a:t>[CLICK] one ideal refresh-based mitigation mechanism in green. </a:t>
            </a:r>
          </a:p>
          <a:p>
            <a:endParaRPr lang="en-US" dirty="0"/>
          </a:p>
          <a:p>
            <a:r>
              <a:rPr lang="en-US" dirty="0"/>
              <a:t>[CLICK] we indicate, with the orange vertical line, the worst degree of </a:t>
            </a:r>
            <a:r>
              <a:rPr lang="en-US" dirty="0" err="1"/>
              <a:t>RowHammer</a:t>
            </a:r>
            <a:r>
              <a:rPr lang="en-US" dirty="0"/>
              <a:t> vulnerability that we observed across the modern DRAM chips that we characterized and </a:t>
            </a:r>
          </a:p>
          <a:p>
            <a:r>
              <a:rPr lang="en-US" dirty="0"/>
              <a:t>[CLICK] We find that available mitigation mechanisms can mitigate </a:t>
            </a:r>
            <a:r>
              <a:rPr lang="en-US" dirty="0" err="1"/>
              <a:t>RowHammer</a:t>
            </a:r>
            <a:r>
              <a:rPr lang="en-US" dirty="0"/>
              <a:t> in worst chips today with reasonable system performance overhead.</a:t>
            </a:r>
          </a:p>
          <a:p>
            <a:r>
              <a:rPr lang="en-US" dirty="0"/>
              <a:t>However, we need better solutions for future DRAM chips that are likely to be more vulnerable to </a:t>
            </a:r>
            <a:r>
              <a:rPr lang="en-US" dirty="0" err="1"/>
              <a:t>RowHammer</a:t>
            </a:r>
            <a:r>
              <a:rPr lang="en-US" dirty="0"/>
              <a:t>, as existing mitigation mechanisms either do not scale to support chips of very high degrees of </a:t>
            </a:r>
            <a:r>
              <a:rPr lang="en-US" dirty="0" err="1"/>
              <a:t>RowHammer</a:t>
            </a:r>
            <a:r>
              <a:rPr lang="en-US" dirty="0"/>
              <a:t> vulnerability or have significantly high performance overheads.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B6738-F223-E94C-B950-19C38E4B22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08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Thank you for your time and attention. I invite you to listen to our full talk and read our paper for more details.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=================================================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Thank you for your time and attention and I look forward to answering your questions in my session today at noon.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7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480-2D7E-4A4B-AA7F-199145ADF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D5620-B734-754D-9D73-5D293E3A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61EB-1330-864F-95E8-84F18528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371-DE85-A348-AC2E-EE6C89C9FCE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213D-1F26-EC48-88FF-7F76451E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28C2E-E0EB-5F42-9E6F-D5D7D3BA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E0C-8756-B24E-A427-C8BFE17D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6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EDA9-DB51-FB47-BA99-932B106C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193FF-7001-574D-9753-D1A184759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A7D82-4A57-1643-9B1F-02C27311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371-DE85-A348-AC2E-EE6C89C9FCE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275D3-3A57-C842-B628-FE992FD8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EC53-F0B9-4849-97C2-54845004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E0C-8756-B24E-A427-C8BFE17D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EC347-C411-EF43-BC90-33EBC1FED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ECFA6-F682-664E-9123-2370E2288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991DF-19A3-3F4F-873F-C0FCC039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371-DE85-A348-AC2E-EE6C89C9FCE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57B01-17F8-6645-A8A2-04888F27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9817-F161-CC4E-B830-026DFEC8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E0C-8756-B24E-A427-C8BFE17D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24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16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1258-D09A-D849-AD06-882319D2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19B3-E278-2C44-A8D3-67CDF2B4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57F2-6423-B84D-89B7-F72284E5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371-DE85-A348-AC2E-EE6C89C9FCE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67A5-F2D9-FF4E-80E2-E835CBA5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C733-626E-DF4D-9588-0E6B3F31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E0C-8756-B24E-A427-C8BFE17D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2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DF11-4314-E445-97C5-B5511638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05971-BE10-E34F-BC43-83C5875AE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CAB55-DDAD-B748-8515-269D7D49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371-DE85-A348-AC2E-EE6C89C9FCE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28D34-1FE8-034A-9A25-F4FB95A5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65C2-56F9-4C4A-AF7E-4E7A53D3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E0C-8756-B24E-A427-C8BFE17D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910E-A226-8F48-B0AB-6CFA4461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A5FCA-EAB4-A149-94E5-5D05F6EF0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C6D3B-082C-4542-B32C-66A6BBDAB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241A2-EA0E-504C-84D7-FCA37B4E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371-DE85-A348-AC2E-EE6C89C9FCE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A4347-94E5-3843-875A-564EEC2B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D5C14-BD88-4B42-9CBE-05FFB4D1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E0C-8756-B24E-A427-C8BFE17D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E321-C64E-544E-98E7-FFE27BFE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DD6EC-3BBF-A24E-AC40-1347C109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C85DE-75DD-4344-BD9A-1DF00D05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D593F-7EC7-5B48-BAAA-D708D37F2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8EF15-5FEA-1A43-8995-264FCF66C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10EBD-C67C-BB49-8839-C434FB9F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371-DE85-A348-AC2E-EE6C89C9FCE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2150F-2876-AD4D-8CFA-AD919BC8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2DF4A-3EAF-EA42-8059-04C8CDEF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E0C-8756-B24E-A427-C8BFE17D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77DC-45C2-D14B-8696-AB980779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12B0E-6E06-1F4D-898E-23021BD1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371-DE85-A348-AC2E-EE6C89C9FCE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253FE-E57A-0C43-AB06-84C770D4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10378-4E17-EA47-A85A-588BC512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E0C-8756-B24E-A427-C8BFE17D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85673-EC88-6242-A5EF-5D5D79E0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371-DE85-A348-AC2E-EE6C89C9FCE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99FE8-E626-394D-BBA7-12B69BD7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A5917-0D85-9742-9857-21778C21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E0C-8756-B24E-A427-C8BFE17D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8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22BA-F825-0148-8B80-958A87A2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729F-224B-CB42-800A-6F41BA00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4E8C9-0811-8646-BBBC-30A03F948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1E21C-A4D4-C14C-A347-C0CF64A7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371-DE85-A348-AC2E-EE6C89C9FCE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813DD-2368-5740-9731-7F238C92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D74EC-1C1B-284E-8FB6-1C4EB38F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E0C-8756-B24E-A427-C8BFE17D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9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B48A-AA5F-0A48-88D1-7722BA17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377F1-4819-A345-A6B8-7B6D02763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2D20B-9375-BA48-A834-CC616B48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9DB8C-AAB1-B640-A593-0581CDA1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371-DE85-A348-AC2E-EE6C89C9FCE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1A706-5FB9-BC43-82A8-05AF6FF4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EFB9F-EEF5-C341-9057-0972EC66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E0C-8756-B24E-A427-C8BFE17D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4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C9C20-1E19-9B48-BDD8-414F6AFD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DCC13-D1C3-674D-BFBC-4AEEAE055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D2E29-8834-9141-969A-14640E9F5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2371-DE85-A348-AC2E-EE6C89C9FCE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06D9-9439-5744-8754-AC12D205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965D-C855-FD40-A953-861FB6E9B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D6E0C-8756-B24E-A427-C8BFE17D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/>
          </p:cNvSpPr>
          <p:nvPr/>
        </p:nvSpPr>
        <p:spPr>
          <a:xfrm>
            <a:off x="0" y="-9535"/>
            <a:ext cx="9150626" cy="2962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176130"/>
            <a:ext cx="9144000" cy="2473836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Revisiting </a:t>
            </a:r>
            <a:r>
              <a:rPr lang="en-US" sz="4800" b="1" i="1" dirty="0" err="1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RowHammer</a:t>
            </a:r>
            <a:b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7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 </a:t>
            </a:r>
            <a:br>
              <a:rPr lang="en-US" sz="34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34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An Experimental Analysis of Modern Devices and Mitigation Techniques</a:t>
            </a:r>
            <a:endParaRPr lang="en-US" sz="3400" b="1" dirty="0">
              <a:solidFill>
                <a:schemeClr val="bg1">
                  <a:lumMod val="9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3534081"/>
            <a:ext cx="8686800" cy="72482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 u="sng" dirty="0" err="1">
                <a:latin typeface="Cambria"/>
                <a:cs typeface="Cambria"/>
              </a:rPr>
              <a:t>Jeremie</a:t>
            </a:r>
            <a:r>
              <a:rPr lang="en-US" sz="2400" b="1" u="sng" dirty="0">
                <a:latin typeface="Cambria"/>
                <a:cs typeface="Cambria"/>
              </a:rPr>
              <a:t> S. Kim</a:t>
            </a:r>
            <a:r>
              <a:rPr lang="en-US" sz="2400" b="1" dirty="0">
                <a:latin typeface="Cambria"/>
                <a:cs typeface="Cambria"/>
              </a:rPr>
              <a:t>        </a:t>
            </a:r>
            <a:r>
              <a:rPr lang="en-US" sz="2400" b="1" dirty="0" err="1">
                <a:latin typeface="Cambria"/>
                <a:cs typeface="Cambria"/>
              </a:rPr>
              <a:t>Minesh</a:t>
            </a:r>
            <a:r>
              <a:rPr lang="en-US" sz="2400" b="1" dirty="0">
                <a:latin typeface="Cambria"/>
                <a:cs typeface="Cambria"/>
              </a:rPr>
              <a:t> Patel  </a:t>
            </a:r>
          </a:p>
          <a:p>
            <a:pPr marL="0" indent="0" algn="ctr">
              <a:buNone/>
            </a:pPr>
            <a:r>
              <a:rPr lang="en-US" sz="2400" b="1" dirty="0">
                <a:latin typeface="Cambria"/>
                <a:cs typeface="Cambria"/>
              </a:rPr>
              <a:t>A. </a:t>
            </a:r>
            <a:r>
              <a:rPr lang="en-US" sz="2400" b="1" dirty="0" err="1">
                <a:latin typeface="Cambria"/>
                <a:cs typeface="Cambria"/>
              </a:rPr>
              <a:t>Giray</a:t>
            </a:r>
            <a:r>
              <a:rPr lang="en-US" sz="2400" b="1" dirty="0">
                <a:latin typeface="Cambria"/>
                <a:cs typeface="Cambria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Yağlıkçı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cs typeface="Cambria"/>
              </a:rPr>
              <a:t>        </a:t>
            </a:r>
            <a:r>
              <a:rPr lang="en-US" sz="2400" b="1" dirty="0">
                <a:latin typeface="Cambria"/>
                <a:cs typeface="Cambria"/>
              </a:rPr>
              <a:t>Hasan Hassan</a:t>
            </a:r>
          </a:p>
          <a:p>
            <a:pPr marL="0" indent="0" algn="ctr">
              <a:buNone/>
            </a:pPr>
            <a:r>
              <a:rPr lang="en-US" sz="2400" b="1" dirty="0" err="1">
                <a:latin typeface="Cambria"/>
                <a:cs typeface="Cambria"/>
              </a:rPr>
              <a:t>Roknoddin</a:t>
            </a:r>
            <a:r>
              <a:rPr lang="en-US" sz="2400" b="1" dirty="0">
                <a:latin typeface="Cambria"/>
                <a:cs typeface="Cambria"/>
              </a:rPr>
              <a:t> Azizi        Lois </a:t>
            </a:r>
            <a:r>
              <a:rPr lang="en-US" sz="2400" b="1" dirty="0" err="1">
                <a:latin typeface="Cambria"/>
                <a:cs typeface="Cambria"/>
              </a:rPr>
              <a:t>Orosa</a:t>
            </a:r>
            <a:r>
              <a:rPr lang="en-US" sz="2400" b="1" dirty="0">
                <a:latin typeface="Cambria"/>
                <a:cs typeface="Cambria"/>
              </a:rPr>
              <a:t>       </a:t>
            </a:r>
            <a:r>
              <a:rPr lang="en-US" sz="2400" b="1" dirty="0" err="1">
                <a:latin typeface="Cambria"/>
                <a:cs typeface="Cambria"/>
              </a:rPr>
              <a:t>Onur</a:t>
            </a:r>
            <a:r>
              <a:rPr lang="en-US" sz="2400" b="1" dirty="0">
                <a:latin typeface="Cambria"/>
                <a:cs typeface="Cambria"/>
              </a:rPr>
              <a:t> </a:t>
            </a:r>
            <a:r>
              <a:rPr lang="en-US" sz="2400" b="1" dirty="0" err="1">
                <a:latin typeface="Cambria"/>
                <a:cs typeface="Cambria"/>
              </a:rPr>
              <a:t>Mutlu</a:t>
            </a:r>
            <a:r>
              <a:rPr lang="en-US" sz="2400" b="1" dirty="0">
                <a:latin typeface="Cambria"/>
                <a:cs typeface="Cambria"/>
              </a:rPr>
              <a:t>  </a:t>
            </a:r>
            <a:endParaRPr lang="en-US" sz="2400" dirty="0">
              <a:latin typeface="Cambria"/>
              <a:cs typeface="Cambria"/>
            </a:endParaRPr>
          </a:p>
        </p:txBody>
      </p:sp>
      <p:pic>
        <p:nvPicPr>
          <p:cNvPr id="1026" name="Picture 2" descr="http://www.euroc-project.eu/fileadmin/imgEuroc/eurocConsortiumLogos/eth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06491"/>
            <a:ext cx="1827395" cy="3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7C26073-8D20-48E5-9751-3761552F8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4153" y="5187287"/>
            <a:ext cx="2875694" cy="553229"/>
          </a:xfrm>
          <a:prstGeom prst="rect">
            <a:avLst/>
          </a:prstGeom>
        </p:spPr>
      </p:pic>
      <p:pic>
        <p:nvPicPr>
          <p:cNvPr id="8" name="Picture 4" descr="https://seaphages.org/media/institutions/Burgundy_CMU_JPG_Logo.jpg">
            <a:extLst>
              <a:ext uri="{FF2B5EF4-FFF2-40B4-BE49-F238E27FC236}">
                <a16:creationId xmlns:a16="http://schemas.microsoft.com/office/drawing/2014/main" id="{2DE62495-A91A-D049-8598-D1AEAA4CA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6959"/>
          <a:stretch/>
        </p:blipFill>
        <p:spPr bwMode="auto">
          <a:xfrm>
            <a:off x="6220326" y="6319261"/>
            <a:ext cx="2767266" cy="45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4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4" y="-325128"/>
            <a:ext cx="8987622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 panose="02040503050406030204" pitchFamily="18" charset="0"/>
              </a:rPr>
              <a:t>The </a:t>
            </a:r>
            <a:r>
              <a:rPr lang="en-US" sz="4800" b="1" dirty="0" err="1">
                <a:latin typeface="Cambria" panose="02040503050406030204" pitchFamily="18" charset="0"/>
              </a:rPr>
              <a:t>RowHammer</a:t>
            </a:r>
            <a:r>
              <a:rPr lang="en-US" sz="4800" b="1" dirty="0">
                <a:latin typeface="Cambria" panose="02040503050406030204" pitchFamily="18" charset="0"/>
              </a:rPr>
              <a:t> Vulnerability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45E099-5068-F448-A0AC-2CF624D53B84}"/>
              </a:ext>
            </a:extLst>
          </p:cNvPr>
          <p:cNvSpPr txBox="1">
            <a:spLocks/>
          </p:cNvSpPr>
          <p:nvPr/>
        </p:nvSpPr>
        <p:spPr>
          <a:xfrm>
            <a:off x="75991" y="813916"/>
            <a:ext cx="8987622" cy="55868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2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085F27-A4ED-C14E-AD95-8BF59A083EB0}"/>
              </a:ext>
            </a:extLst>
          </p:cNvPr>
          <p:cNvSpPr/>
          <p:nvPr/>
        </p:nvSpPr>
        <p:spPr>
          <a:xfrm>
            <a:off x="579892" y="929784"/>
            <a:ext cx="7984215" cy="43180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5B6157-A106-4B44-80E1-EDD303BA10FF}"/>
              </a:ext>
            </a:extLst>
          </p:cNvPr>
          <p:cNvCxnSpPr>
            <a:cxnSpLocks/>
          </p:cNvCxnSpPr>
          <p:nvPr/>
        </p:nvCxnSpPr>
        <p:spPr>
          <a:xfrm>
            <a:off x="1024997" y="2027085"/>
            <a:ext cx="7101840" cy="0"/>
          </a:xfrm>
          <a:prstGeom prst="line">
            <a:avLst/>
          </a:prstGeom>
          <a:ln w="825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FA5B-B3FC-2849-8E6D-CC87AF1FB831}"/>
              </a:ext>
            </a:extLst>
          </p:cNvPr>
          <p:cNvCxnSpPr>
            <a:cxnSpLocks/>
          </p:cNvCxnSpPr>
          <p:nvPr/>
        </p:nvCxnSpPr>
        <p:spPr>
          <a:xfrm>
            <a:off x="1024997" y="2712885"/>
            <a:ext cx="7101840" cy="0"/>
          </a:xfrm>
          <a:prstGeom prst="line">
            <a:avLst/>
          </a:prstGeom>
          <a:ln w="825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A874E0-B63D-EB41-93F1-F757F837BC90}"/>
              </a:ext>
            </a:extLst>
          </p:cNvPr>
          <p:cNvCxnSpPr>
            <a:cxnSpLocks/>
          </p:cNvCxnSpPr>
          <p:nvPr/>
        </p:nvCxnSpPr>
        <p:spPr>
          <a:xfrm>
            <a:off x="1024997" y="3394893"/>
            <a:ext cx="7101840" cy="0"/>
          </a:xfrm>
          <a:prstGeom prst="line">
            <a:avLst/>
          </a:prstGeom>
          <a:ln w="825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2DCADF-F6BB-2744-8F77-C4CA8D44C2E8}"/>
              </a:ext>
            </a:extLst>
          </p:cNvPr>
          <p:cNvCxnSpPr>
            <a:cxnSpLocks/>
          </p:cNvCxnSpPr>
          <p:nvPr/>
        </p:nvCxnSpPr>
        <p:spPr>
          <a:xfrm>
            <a:off x="1024997" y="4069245"/>
            <a:ext cx="7101840" cy="0"/>
          </a:xfrm>
          <a:prstGeom prst="line">
            <a:avLst/>
          </a:prstGeom>
          <a:ln w="825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729E55-0D25-E64C-A8F5-6A9F1F824F9B}"/>
              </a:ext>
            </a:extLst>
          </p:cNvPr>
          <p:cNvCxnSpPr>
            <a:cxnSpLocks/>
          </p:cNvCxnSpPr>
          <p:nvPr/>
        </p:nvCxnSpPr>
        <p:spPr>
          <a:xfrm>
            <a:off x="1024997" y="4709794"/>
            <a:ext cx="7101840" cy="0"/>
          </a:xfrm>
          <a:prstGeom prst="line">
            <a:avLst/>
          </a:prstGeom>
          <a:ln w="825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24ED067-4255-A64A-A059-8A5B04DE4C1C}"/>
              </a:ext>
            </a:extLst>
          </p:cNvPr>
          <p:cNvSpPr/>
          <p:nvPr/>
        </p:nvSpPr>
        <p:spPr>
          <a:xfrm>
            <a:off x="1436477" y="1693701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Row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884F7-A7E6-BC4D-9216-A6F9802D95B8}"/>
              </a:ext>
            </a:extLst>
          </p:cNvPr>
          <p:cNvSpPr/>
          <p:nvPr/>
        </p:nvSpPr>
        <p:spPr>
          <a:xfrm>
            <a:off x="1436477" y="4402052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936DDF-CF00-4EFC-8FAF-61206FCCE107}"/>
              </a:ext>
            </a:extLst>
          </p:cNvPr>
          <p:cNvSpPr/>
          <p:nvPr/>
        </p:nvSpPr>
        <p:spPr>
          <a:xfrm>
            <a:off x="1436477" y="2368013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Row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9D894C-ECF9-4880-9448-3E2DA01CB7C9}"/>
              </a:ext>
            </a:extLst>
          </p:cNvPr>
          <p:cNvSpPr/>
          <p:nvPr/>
        </p:nvSpPr>
        <p:spPr>
          <a:xfrm>
            <a:off x="1436477" y="3033761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Row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A5C373-5E24-4FD4-B603-BB64ED344647}"/>
              </a:ext>
            </a:extLst>
          </p:cNvPr>
          <p:cNvSpPr/>
          <p:nvPr/>
        </p:nvSpPr>
        <p:spPr>
          <a:xfrm>
            <a:off x="1436477" y="3707060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Row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9E57F1-27F1-447A-B3F5-49B7E8DEADBE}"/>
              </a:ext>
            </a:extLst>
          </p:cNvPr>
          <p:cNvSpPr/>
          <p:nvPr/>
        </p:nvSpPr>
        <p:spPr>
          <a:xfrm>
            <a:off x="1436477" y="4384978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Row 4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78EA9EB-F44F-45A3-9113-B89C878AFBFE}"/>
              </a:ext>
            </a:extLst>
          </p:cNvPr>
          <p:cNvSpPr txBox="1">
            <a:spLocks/>
          </p:cNvSpPr>
          <p:nvPr/>
        </p:nvSpPr>
        <p:spPr>
          <a:xfrm>
            <a:off x="75991" y="5440910"/>
            <a:ext cx="8987622" cy="10585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/>
              <a:t>Repeatedly </a:t>
            </a:r>
            <a:r>
              <a:rPr lang="en-US" sz="2500" b="1" dirty="0">
                <a:solidFill>
                  <a:srgbClr val="538234"/>
                </a:solidFill>
              </a:rPr>
              <a:t>opening</a:t>
            </a:r>
            <a:r>
              <a:rPr lang="en-US" sz="2500" dirty="0">
                <a:solidFill>
                  <a:srgbClr val="538234"/>
                </a:solidFill>
              </a:rPr>
              <a:t> (activating) </a:t>
            </a:r>
            <a:r>
              <a:rPr lang="en-US" sz="2500" dirty="0"/>
              <a:t>and </a:t>
            </a:r>
            <a:r>
              <a:rPr lang="en-US" sz="2500" b="1" dirty="0">
                <a:solidFill>
                  <a:srgbClr val="C00000"/>
                </a:solidFill>
              </a:rPr>
              <a:t>closing</a:t>
            </a:r>
            <a:r>
              <a:rPr lang="en-US" sz="2500" dirty="0">
                <a:solidFill>
                  <a:srgbClr val="C00000"/>
                </a:solidFill>
              </a:rPr>
              <a:t> (</a:t>
            </a:r>
            <a:r>
              <a:rPr lang="en-US" sz="2500" dirty="0" err="1">
                <a:solidFill>
                  <a:srgbClr val="C00000"/>
                </a:solidFill>
              </a:rPr>
              <a:t>precharging</a:t>
            </a:r>
            <a:r>
              <a:rPr lang="en-US" sz="2500" dirty="0">
                <a:solidFill>
                  <a:srgbClr val="C00000"/>
                </a:solidFill>
              </a:rPr>
              <a:t>) </a:t>
            </a:r>
          </a:p>
          <a:p>
            <a:pPr marL="0" indent="0" algn="ctr">
              <a:buNone/>
            </a:pPr>
            <a:r>
              <a:rPr lang="en-US" sz="2500" dirty="0"/>
              <a:t>a DRAM row causes </a:t>
            </a:r>
            <a:r>
              <a:rPr lang="en-US" sz="2500" b="1" dirty="0" err="1">
                <a:solidFill>
                  <a:schemeClr val="accent5">
                    <a:lumMod val="75000"/>
                  </a:schemeClr>
                </a:solidFill>
              </a:rPr>
              <a:t>RowHammer</a:t>
            </a:r>
            <a:r>
              <a:rPr lang="en-US" sz="2500" b="1" dirty="0">
                <a:solidFill>
                  <a:schemeClr val="accent5">
                    <a:lumMod val="75000"/>
                  </a:schemeClr>
                </a:solidFill>
              </a:rPr>
              <a:t> bit flips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/>
              <a:t>in nearby cells</a:t>
            </a:r>
            <a:endParaRPr lang="en-US" sz="25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9C0E07-D94C-48B6-BEB6-DB89E650DAA9}"/>
              </a:ext>
            </a:extLst>
          </p:cNvPr>
          <p:cNvGrpSpPr/>
          <p:nvPr/>
        </p:nvGrpSpPr>
        <p:grpSpPr>
          <a:xfrm>
            <a:off x="1428644" y="2366035"/>
            <a:ext cx="6286713" cy="1990657"/>
            <a:chOff x="1428644" y="1937227"/>
            <a:chExt cx="6286713" cy="199065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E156D8-70F5-4C67-B453-2AF3A52022A5}"/>
                </a:ext>
              </a:extLst>
            </p:cNvPr>
            <p:cNvSpPr/>
            <p:nvPr/>
          </p:nvSpPr>
          <p:spPr>
            <a:xfrm>
              <a:off x="1436477" y="2604952"/>
              <a:ext cx="6278880" cy="6496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93F19E91-E237-4B80-9D4F-D248EBC468B2}"/>
                </a:ext>
              </a:extLst>
            </p:cNvPr>
            <p:cNvSpPr txBox="1">
              <a:spLocks/>
            </p:cNvSpPr>
            <p:nvPr/>
          </p:nvSpPr>
          <p:spPr>
            <a:xfrm>
              <a:off x="1428644" y="2637180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open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6E8814-72AD-4261-A762-E4EEB1025B22}"/>
                </a:ext>
              </a:extLst>
            </p:cNvPr>
            <p:cNvSpPr/>
            <p:nvPr/>
          </p:nvSpPr>
          <p:spPr>
            <a:xfrm>
              <a:off x="1436477" y="1937227"/>
              <a:ext cx="6278880" cy="6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865DC31-76F5-4815-8DFB-122C37217C8F}"/>
                </a:ext>
              </a:extLst>
            </p:cNvPr>
            <p:cNvSpPr/>
            <p:nvPr/>
          </p:nvSpPr>
          <p:spPr>
            <a:xfrm>
              <a:off x="1436477" y="3278252"/>
              <a:ext cx="6278880" cy="6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1F05092-E1D6-44BB-A59E-1BDA8528CE69}"/>
              </a:ext>
            </a:extLst>
          </p:cNvPr>
          <p:cNvGrpSpPr/>
          <p:nvPr/>
        </p:nvGrpSpPr>
        <p:grpSpPr>
          <a:xfrm>
            <a:off x="1428644" y="3032772"/>
            <a:ext cx="6286713" cy="649632"/>
            <a:chOff x="1428644" y="2603964"/>
            <a:chExt cx="6286713" cy="6496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896486-F152-49E7-B46F-6349E0B93A80}"/>
                </a:ext>
              </a:extLst>
            </p:cNvPr>
            <p:cNvSpPr/>
            <p:nvPr/>
          </p:nvSpPr>
          <p:spPr>
            <a:xfrm>
              <a:off x="1436477" y="2603964"/>
              <a:ext cx="6278880" cy="649632"/>
            </a:xfrm>
            <a:prstGeom prst="rect">
              <a:avLst/>
            </a:prstGeom>
            <a:solidFill>
              <a:srgbClr val="D8D9D8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360280D7-FF36-4E2C-8206-9D26C004139B}"/>
                </a:ext>
              </a:extLst>
            </p:cNvPr>
            <p:cNvSpPr txBox="1">
              <a:spLocks/>
            </p:cNvSpPr>
            <p:nvPr/>
          </p:nvSpPr>
          <p:spPr>
            <a:xfrm>
              <a:off x="1428644" y="2645717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closed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607016-D3C8-4B92-BDB6-4E8EC9785BBD}"/>
              </a:ext>
            </a:extLst>
          </p:cNvPr>
          <p:cNvGrpSpPr/>
          <p:nvPr/>
        </p:nvGrpSpPr>
        <p:grpSpPr>
          <a:xfrm>
            <a:off x="1425311" y="1693701"/>
            <a:ext cx="6286713" cy="3344517"/>
            <a:chOff x="1428644" y="1260576"/>
            <a:chExt cx="6286713" cy="334451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27DD48-A518-432B-BBDC-DCAB727C9C21}"/>
                </a:ext>
              </a:extLst>
            </p:cNvPr>
            <p:cNvSpPr/>
            <p:nvPr/>
          </p:nvSpPr>
          <p:spPr>
            <a:xfrm>
              <a:off x="1436477" y="2604952"/>
              <a:ext cx="6278880" cy="6496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1B6CB13E-8A01-492F-A9D5-56CA01915C9A}"/>
                </a:ext>
              </a:extLst>
            </p:cNvPr>
            <p:cNvSpPr txBox="1">
              <a:spLocks/>
            </p:cNvSpPr>
            <p:nvPr/>
          </p:nvSpPr>
          <p:spPr>
            <a:xfrm>
              <a:off x="1428644" y="2637180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open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027B3-AD74-4F8A-AF75-21824B3047E3}"/>
                </a:ext>
              </a:extLst>
            </p:cNvPr>
            <p:cNvSpPr/>
            <p:nvPr/>
          </p:nvSpPr>
          <p:spPr>
            <a:xfrm>
              <a:off x="1436477" y="1937227"/>
              <a:ext cx="6278880" cy="6496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8B15D70-3D3F-4C5B-BBCC-0C60E3F0760E}"/>
                </a:ext>
              </a:extLst>
            </p:cNvPr>
            <p:cNvSpPr/>
            <p:nvPr/>
          </p:nvSpPr>
          <p:spPr>
            <a:xfrm>
              <a:off x="1436477" y="3278252"/>
              <a:ext cx="6278880" cy="6496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3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92EEC27-8A6F-47DA-9DC0-DE930E7EE26A}"/>
                </a:ext>
              </a:extLst>
            </p:cNvPr>
            <p:cNvSpPr/>
            <p:nvPr/>
          </p:nvSpPr>
          <p:spPr>
            <a:xfrm>
              <a:off x="1436477" y="1260576"/>
              <a:ext cx="6278880" cy="6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19895E8-4554-4172-9C6A-54AADFA3DF71}"/>
                </a:ext>
              </a:extLst>
            </p:cNvPr>
            <p:cNvSpPr/>
            <p:nvPr/>
          </p:nvSpPr>
          <p:spPr>
            <a:xfrm>
              <a:off x="1436477" y="3955461"/>
              <a:ext cx="6278880" cy="6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4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F8A0D40-2A4A-4EFF-AB16-F74053223421}"/>
              </a:ext>
            </a:extLst>
          </p:cNvPr>
          <p:cNvGrpSpPr/>
          <p:nvPr/>
        </p:nvGrpSpPr>
        <p:grpSpPr>
          <a:xfrm>
            <a:off x="-7303181" y="3833980"/>
            <a:ext cx="6286713" cy="649632"/>
            <a:chOff x="1428644" y="2604952"/>
            <a:chExt cx="6286713" cy="64963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69D592F-9EFC-413D-BBDA-6EE340E691F5}"/>
                </a:ext>
              </a:extLst>
            </p:cNvPr>
            <p:cNvSpPr/>
            <p:nvPr/>
          </p:nvSpPr>
          <p:spPr>
            <a:xfrm>
              <a:off x="1436477" y="2604952"/>
              <a:ext cx="6278880" cy="6496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80" name="Content Placeholder 2">
              <a:extLst>
                <a:ext uri="{FF2B5EF4-FFF2-40B4-BE49-F238E27FC236}">
                  <a16:creationId xmlns:a16="http://schemas.microsoft.com/office/drawing/2014/main" id="{180AB318-53C1-4180-83A9-568BE5736AD0}"/>
                </a:ext>
              </a:extLst>
            </p:cNvPr>
            <p:cNvSpPr txBox="1">
              <a:spLocks/>
            </p:cNvSpPr>
            <p:nvPr/>
          </p:nvSpPr>
          <p:spPr>
            <a:xfrm>
              <a:off x="1428644" y="2637180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closed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C00C2C-D80D-4BF3-A044-1E8F9765C6CA}"/>
              </a:ext>
            </a:extLst>
          </p:cNvPr>
          <p:cNvGrpSpPr/>
          <p:nvPr/>
        </p:nvGrpSpPr>
        <p:grpSpPr>
          <a:xfrm>
            <a:off x="5458418" y="1753011"/>
            <a:ext cx="2285690" cy="3181114"/>
            <a:chOff x="5458418" y="1324203"/>
            <a:chExt cx="2285690" cy="318111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7D456E-3E80-49A5-8AEB-B855AEABC53B}"/>
                </a:ext>
              </a:extLst>
            </p:cNvPr>
            <p:cNvSpPr/>
            <p:nvPr/>
          </p:nvSpPr>
          <p:spPr>
            <a:xfrm>
              <a:off x="6016776" y="1324203"/>
              <a:ext cx="1727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Victim Row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75BF2EF-60F7-419B-8036-597209688DD0}"/>
                </a:ext>
              </a:extLst>
            </p:cNvPr>
            <p:cNvSpPr/>
            <p:nvPr/>
          </p:nvSpPr>
          <p:spPr>
            <a:xfrm>
              <a:off x="6016776" y="2039174"/>
              <a:ext cx="1727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Victim Row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20CA236-6655-4C8A-8A9E-2547A1536D41}"/>
                </a:ext>
              </a:extLst>
            </p:cNvPr>
            <p:cNvSpPr/>
            <p:nvPr/>
          </p:nvSpPr>
          <p:spPr>
            <a:xfrm>
              <a:off x="6016776" y="3372315"/>
              <a:ext cx="1727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Victim Row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9C52AB6-C015-47D4-A57E-9C4F2BBF270B}"/>
                </a:ext>
              </a:extLst>
            </p:cNvPr>
            <p:cNvSpPr/>
            <p:nvPr/>
          </p:nvSpPr>
          <p:spPr>
            <a:xfrm>
              <a:off x="6016776" y="4043652"/>
              <a:ext cx="1727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Victim Row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CE62B5-47F7-4D07-AA22-F6DECEC6E88A}"/>
                </a:ext>
              </a:extLst>
            </p:cNvPr>
            <p:cNvSpPr/>
            <p:nvPr/>
          </p:nvSpPr>
          <p:spPr>
            <a:xfrm>
              <a:off x="5458418" y="2685155"/>
              <a:ext cx="22856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Aggressor Row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431FD1-5BE2-2C44-B9F7-09D6F43E9360}"/>
              </a:ext>
            </a:extLst>
          </p:cNvPr>
          <p:cNvGrpSpPr/>
          <p:nvPr/>
        </p:nvGrpSpPr>
        <p:grpSpPr>
          <a:xfrm>
            <a:off x="1426445" y="3047180"/>
            <a:ext cx="6286713" cy="649632"/>
            <a:chOff x="1428644" y="2604952"/>
            <a:chExt cx="6286713" cy="6496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A1496F3-3EC1-9344-A3C2-C19ACAE2471F}"/>
                </a:ext>
              </a:extLst>
            </p:cNvPr>
            <p:cNvSpPr/>
            <p:nvPr/>
          </p:nvSpPr>
          <p:spPr>
            <a:xfrm>
              <a:off x="1436477" y="2604952"/>
              <a:ext cx="6278880" cy="6496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C3935D28-5E78-4343-902C-540DBB9F6F02}"/>
                </a:ext>
              </a:extLst>
            </p:cNvPr>
            <p:cNvSpPr txBox="1">
              <a:spLocks/>
            </p:cNvSpPr>
            <p:nvPr/>
          </p:nvSpPr>
          <p:spPr>
            <a:xfrm>
              <a:off x="1428644" y="2637180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open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5172BE-DABD-144A-A583-5E47F38C7D5C}"/>
              </a:ext>
            </a:extLst>
          </p:cNvPr>
          <p:cNvGrpSpPr/>
          <p:nvPr/>
        </p:nvGrpSpPr>
        <p:grpSpPr>
          <a:xfrm>
            <a:off x="1429663" y="3042394"/>
            <a:ext cx="6278880" cy="649632"/>
            <a:chOff x="-3925255" y="4700899"/>
            <a:chExt cx="6278880" cy="6496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C440CBA-2BEC-274B-9890-215243780C35}"/>
                </a:ext>
              </a:extLst>
            </p:cNvPr>
            <p:cNvSpPr/>
            <p:nvPr/>
          </p:nvSpPr>
          <p:spPr>
            <a:xfrm>
              <a:off x="-3925255" y="4700899"/>
              <a:ext cx="6278880" cy="649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D2FA242F-D615-8C4E-AC81-1DDED9EF01EA}"/>
                </a:ext>
              </a:extLst>
            </p:cNvPr>
            <p:cNvSpPr txBox="1">
              <a:spLocks/>
            </p:cNvSpPr>
            <p:nvPr/>
          </p:nvSpPr>
          <p:spPr>
            <a:xfrm>
              <a:off x="-3776745" y="4729968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closed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82EC301-6147-C84F-8673-82CE40BC8335}"/>
              </a:ext>
            </a:extLst>
          </p:cNvPr>
          <p:cNvSpPr/>
          <p:nvPr/>
        </p:nvSpPr>
        <p:spPr>
          <a:xfrm>
            <a:off x="9260517" y="3545059"/>
            <a:ext cx="22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>
                <a:solidFill>
                  <a:srgbClr val="C00000"/>
                </a:solidFill>
                <a:latin typeface="Cambria" panose="02040503050406030204" pitchFamily="18" charset="0"/>
              </a:rPr>
              <a:t>Aggressor Row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6E4A5-0DF6-F848-BCDF-6D0D92E07801}"/>
              </a:ext>
            </a:extLst>
          </p:cNvPr>
          <p:cNvSpPr/>
          <p:nvPr/>
        </p:nvSpPr>
        <p:spPr>
          <a:xfrm>
            <a:off x="3509759" y="968096"/>
            <a:ext cx="2132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DRAM Chip</a:t>
            </a:r>
            <a:endParaRPr lang="en-US" sz="3200" dirty="0"/>
          </a:p>
        </p:txBody>
      </p:sp>
      <p:sp>
        <p:nvSpPr>
          <p:cNvPr id="71" name="Multiply 70">
            <a:extLst>
              <a:ext uri="{FF2B5EF4-FFF2-40B4-BE49-F238E27FC236}">
                <a16:creationId xmlns:a16="http://schemas.microsoft.com/office/drawing/2014/main" id="{7620920D-1E50-5D4E-8E4D-40DBD607206F}"/>
              </a:ext>
            </a:extLst>
          </p:cNvPr>
          <p:cNvSpPr/>
          <p:nvPr/>
        </p:nvSpPr>
        <p:spPr>
          <a:xfrm>
            <a:off x="5472747" y="2347807"/>
            <a:ext cx="694249" cy="69424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>
            <a:extLst>
              <a:ext uri="{FF2B5EF4-FFF2-40B4-BE49-F238E27FC236}">
                <a16:creationId xmlns:a16="http://schemas.microsoft.com/office/drawing/2014/main" id="{C1C9C404-0CE3-8E42-871C-F215B43C0A09}"/>
              </a:ext>
            </a:extLst>
          </p:cNvPr>
          <p:cNvSpPr/>
          <p:nvPr/>
        </p:nvSpPr>
        <p:spPr>
          <a:xfrm>
            <a:off x="2915079" y="3676544"/>
            <a:ext cx="694249" cy="69424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029607-2E88-EC41-B664-591E62C2DFC8}"/>
              </a:ext>
            </a:extLst>
          </p:cNvPr>
          <p:cNvGrpSpPr/>
          <p:nvPr/>
        </p:nvGrpSpPr>
        <p:grpSpPr>
          <a:xfrm>
            <a:off x="1496469" y="1679824"/>
            <a:ext cx="4243124" cy="3386177"/>
            <a:chOff x="1746836" y="1682309"/>
            <a:chExt cx="4243124" cy="3386177"/>
          </a:xfrm>
        </p:grpSpPr>
        <p:sp>
          <p:nvSpPr>
            <p:cNvPr id="14" name="Multiply 13">
              <a:extLst>
                <a:ext uri="{FF2B5EF4-FFF2-40B4-BE49-F238E27FC236}">
                  <a16:creationId xmlns:a16="http://schemas.microsoft.com/office/drawing/2014/main" id="{A5C1CA2C-E2FF-3347-A225-2037EDBEBB10}"/>
                </a:ext>
              </a:extLst>
            </p:cNvPr>
            <p:cNvSpPr/>
            <p:nvPr/>
          </p:nvSpPr>
          <p:spPr>
            <a:xfrm>
              <a:off x="2539369" y="1682309"/>
              <a:ext cx="694249" cy="69424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Multiply 69">
              <a:extLst>
                <a:ext uri="{FF2B5EF4-FFF2-40B4-BE49-F238E27FC236}">
                  <a16:creationId xmlns:a16="http://schemas.microsoft.com/office/drawing/2014/main" id="{0F68923F-8FD3-0349-8CA5-8AFF2A3446CA}"/>
                </a:ext>
              </a:extLst>
            </p:cNvPr>
            <p:cNvSpPr/>
            <p:nvPr/>
          </p:nvSpPr>
          <p:spPr>
            <a:xfrm>
              <a:off x="3456171" y="2348675"/>
              <a:ext cx="694249" cy="69424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ultiply 72">
              <a:extLst>
                <a:ext uri="{FF2B5EF4-FFF2-40B4-BE49-F238E27FC236}">
                  <a16:creationId xmlns:a16="http://schemas.microsoft.com/office/drawing/2014/main" id="{2AAE3F87-E15C-6D41-BB72-F268AE4CCFC3}"/>
                </a:ext>
              </a:extLst>
            </p:cNvPr>
            <p:cNvSpPr/>
            <p:nvPr/>
          </p:nvSpPr>
          <p:spPr>
            <a:xfrm>
              <a:off x="5295711" y="3710626"/>
              <a:ext cx="694249" cy="69424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Multiply 73">
              <a:extLst>
                <a:ext uri="{FF2B5EF4-FFF2-40B4-BE49-F238E27FC236}">
                  <a16:creationId xmlns:a16="http://schemas.microsoft.com/office/drawing/2014/main" id="{1005A848-D5E8-7C42-A549-CDE4B11035DF}"/>
                </a:ext>
              </a:extLst>
            </p:cNvPr>
            <p:cNvSpPr/>
            <p:nvPr/>
          </p:nvSpPr>
          <p:spPr>
            <a:xfrm>
              <a:off x="1746836" y="4374237"/>
              <a:ext cx="694249" cy="69424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FBE51548-C302-B546-BBE6-FAE2C646A61F}"/>
              </a:ext>
            </a:extLst>
          </p:cNvPr>
          <p:cNvSpPr txBox="1">
            <a:spLocks/>
          </p:cNvSpPr>
          <p:nvPr/>
        </p:nvSpPr>
        <p:spPr>
          <a:xfrm>
            <a:off x="7924800" y="643960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D2B188-1D62-4FCA-8363-938AD4629BBB}" type="slidenum">
              <a:rPr lang="en-US" smtClean="0"/>
              <a:pPr/>
              <a:t>2</a:t>
            </a:fld>
            <a:r>
              <a:rPr lang="en-US" dirty="0"/>
              <a:t>/6</a:t>
            </a:r>
          </a:p>
        </p:txBody>
      </p:sp>
      <p:pic>
        <p:nvPicPr>
          <p:cNvPr id="76" name="Picture 75" descr="safari.png">
            <a:extLst>
              <a:ext uri="{FF2B5EF4-FFF2-40B4-BE49-F238E27FC236}">
                <a16:creationId xmlns:a16="http://schemas.microsoft.com/office/drawing/2014/main" id="{CD142A60-EE50-7940-B441-38BE4217C6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560" y="6497034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4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1" grpId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59" y="-317362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 panose="02040503050406030204" pitchFamily="18" charset="0"/>
              </a:rPr>
              <a:t>Motivation and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9" y="697808"/>
            <a:ext cx="9071941" cy="5946273"/>
          </a:xfrm>
        </p:spPr>
        <p:txBody>
          <a:bodyPr>
            <a:noAutofit/>
          </a:bodyPr>
          <a:lstStyle/>
          <a:p>
            <a:pPr marL="331470" lvl="1">
              <a:spcBef>
                <a:spcPts val="600"/>
              </a:spcBef>
            </a:pPr>
            <a:r>
              <a:rPr lang="en-US" sz="2300" dirty="0">
                <a:latin typeface="Cambria" panose="02040503050406030204" pitchFamily="18" charset="0"/>
              </a:rPr>
              <a:t>Denser DRAM chips are </a:t>
            </a:r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more vulnerable </a:t>
            </a:r>
            <a:r>
              <a:rPr lang="en-US" sz="2300" dirty="0">
                <a:latin typeface="Cambria" panose="02040503050406030204" pitchFamily="18" charset="0"/>
              </a:rPr>
              <a:t>to </a:t>
            </a:r>
            <a:r>
              <a:rPr lang="en-US" sz="2300" dirty="0" err="1">
                <a:latin typeface="Cambria" panose="02040503050406030204" pitchFamily="18" charset="0"/>
              </a:rPr>
              <a:t>RowHammer</a:t>
            </a:r>
            <a:endParaRPr lang="en-US" sz="2300" dirty="0">
              <a:latin typeface="Cambria" panose="02040503050406030204" pitchFamily="18" charset="0"/>
            </a:endParaRPr>
          </a:p>
          <a:p>
            <a:pPr marL="331470" lvl="1">
              <a:spcBef>
                <a:spcPts val="600"/>
              </a:spcBef>
            </a:pPr>
            <a:r>
              <a:rPr lang="en-US" sz="2300" dirty="0">
                <a:latin typeface="Cambria" panose="02040503050406030204" pitchFamily="18" charset="0"/>
              </a:rPr>
              <a:t>Three prior works </a:t>
            </a:r>
            <a:r>
              <a:rPr lang="en-US" sz="2300" b="1" dirty="0">
                <a:solidFill>
                  <a:srgbClr val="538234"/>
                </a:solidFill>
                <a:latin typeface="Cambria" panose="02040503050406030204" pitchFamily="18" charset="0"/>
              </a:rPr>
              <a:t>[Kim+, ISCA’14], [Park+, MR’16], [Park+, MR’16]</a:t>
            </a:r>
            <a:r>
              <a:rPr lang="en-US" sz="2300" dirty="0">
                <a:latin typeface="Cambria" panose="02040503050406030204" pitchFamily="18" charset="0"/>
              </a:rPr>
              <a:t>, </a:t>
            </a:r>
            <a:r>
              <a:rPr lang="en-US" sz="2300" b="1" dirty="0">
                <a:latin typeface="Cambria" panose="02040503050406030204" pitchFamily="18" charset="0"/>
              </a:rPr>
              <a:t>over the last six years</a:t>
            </a:r>
            <a:r>
              <a:rPr lang="en-US" sz="2300" dirty="0">
                <a:latin typeface="Cambria" panose="02040503050406030204" pitchFamily="18" charset="0"/>
              </a:rPr>
              <a:t> provide </a:t>
            </a:r>
            <a:r>
              <a:rPr lang="en-US" sz="2300" dirty="0" err="1">
                <a:latin typeface="Cambria" panose="02040503050406030204" pitchFamily="18" charset="0"/>
              </a:rPr>
              <a:t>RowHammer</a:t>
            </a:r>
            <a:r>
              <a:rPr lang="en-US" sz="2300" dirty="0">
                <a:latin typeface="Cambria" panose="02040503050406030204" pitchFamily="18" charset="0"/>
              </a:rPr>
              <a:t> characterization data on real DRAM</a:t>
            </a:r>
          </a:p>
          <a:p>
            <a:pPr marL="331470" lvl="1">
              <a:spcBef>
                <a:spcPts val="600"/>
              </a:spcBef>
            </a:pPr>
            <a:r>
              <a:rPr lang="en-US" sz="2300" dirty="0">
                <a:latin typeface="Cambria" panose="02040503050406030204" pitchFamily="18" charset="0"/>
              </a:rPr>
              <a:t>However, there is </a:t>
            </a:r>
            <a:r>
              <a:rPr lang="en-US" sz="2300" b="1" dirty="0">
                <a:solidFill>
                  <a:srgbClr val="C00000"/>
                </a:solidFill>
                <a:latin typeface="Cambria" panose="02040503050406030204" pitchFamily="18" charset="0"/>
              </a:rPr>
              <a:t>no comprehensive experimental study</a:t>
            </a:r>
            <a:r>
              <a:rPr lang="en-US" sz="2300" b="1" dirty="0">
                <a:latin typeface="Cambria" panose="02040503050406030204" pitchFamily="18" charset="0"/>
              </a:rPr>
              <a:t> </a:t>
            </a:r>
            <a:r>
              <a:rPr lang="en-US" sz="2300" dirty="0">
                <a:latin typeface="Cambria" panose="02040503050406030204" pitchFamily="18" charset="0"/>
              </a:rPr>
              <a:t>that demonstrates </a:t>
            </a:r>
            <a:r>
              <a:rPr lang="en-US" sz="2300" b="1" dirty="0">
                <a:solidFill>
                  <a:srgbClr val="C00000"/>
                </a:solidFill>
                <a:latin typeface="Cambria" panose="02040503050406030204" pitchFamily="18" charset="0"/>
              </a:rPr>
              <a:t>how vulnerability scales </a:t>
            </a:r>
            <a:r>
              <a:rPr lang="en-US" sz="2300" dirty="0">
                <a:latin typeface="Cambria" panose="02040503050406030204" pitchFamily="18" charset="0"/>
              </a:rPr>
              <a:t>across DRAM types and technology node generations </a:t>
            </a:r>
          </a:p>
          <a:p>
            <a:pPr marL="331470" lvl="1">
              <a:spcBef>
                <a:spcPts val="600"/>
              </a:spcBef>
            </a:pPr>
            <a:r>
              <a:rPr lang="en-US" sz="2300" b="1" dirty="0">
                <a:solidFill>
                  <a:srgbClr val="7030A0"/>
                </a:solidFill>
                <a:latin typeface="Cambria" panose="02040503050406030204" pitchFamily="18" charset="0"/>
              </a:rPr>
              <a:t>Unclear whether current mitigation mechanisms will remain viable</a:t>
            </a:r>
            <a:r>
              <a:rPr lang="en-US" sz="2300" b="1" dirty="0">
                <a:latin typeface="Cambria" panose="02040503050406030204" pitchFamily="18" charset="0"/>
              </a:rPr>
              <a:t> </a:t>
            </a:r>
            <a:r>
              <a:rPr lang="en-US" sz="2300" dirty="0">
                <a:latin typeface="Cambria" panose="02040503050406030204" pitchFamily="18" charset="0"/>
              </a:rPr>
              <a:t>for future DRAM chips that are likely to be more vulnerable to </a:t>
            </a:r>
            <a:r>
              <a:rPr lang="en-US" sz="2300" dirty="0" err="1">
                <a:latin typeface="Cambria" panose="02040503050406030204" pitchFamily="18" charset="0"/>
              </a:rPr>
              <a:t>RowHammer</a:t>
            </a:r>
            <a:endParaRPr lang="en-US" sz="2300" dirty="0">
              <a:latin typeface="Cambria" panose="02040503050406030204" pitchFamily="18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200" b="1" u="sng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Goal: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3429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Experimentally demonstrate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how vulnerable modern DRAM chips are to </a:t>
            </a:r>
            <a:r>
              <a:rPr lang="en-US" sz="23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RowHammer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and study how this vulnerability will scale going forward</a:t>
            </a:r>
          </a:p>
          <a:p>
            <a:pPr marL="3429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Study viability of existing 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mitigation mechanisms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on more vulnerable chips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6DAE-8A4F-7847-AA3E-8362A704117B}"/>
              </a:ext>
            </a:extLst>
          </p:cNvPr>
          <p:cNvSpPr txBox="1">
            <a:spLocks/>
          </p:cNvSpPr>
          <p:nvPr/>
        </p:nvSpPr>
        <p:spPr>
          <a:xfrm>
            <a:off x="7924800" y="643960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D2B188-1D62-4FCA-8363-938AD4629BBB}" type="slidenum">
              <a:rPr lang="en-US" smtClean="0"/>
              <a:pPr/>
              <a:t>3</a:t>
            </a:fld>
            <a:r>
              <a:rPr lang="en-US" dirty="0"/>
              <a:t>/6</a:t>
            </a:r>
          </a:p>
        </p:txBody>
      </p:sp>
      <p:pic>
        <p:nvPicPr>
          <p:cNvPr id="7" name="Picture 6" descr="safari.png">
            <a:extLst>
              <a:ext uri="{FF2B5EF4-FFF2-40B4-BE49-F238E27FC236}">
                <a16:creationId xmlns:a16="http://schemas.microsoft.com/office/drawing/2014/main" id="{C5B2E0CD-8D33-084E-9C8B-81D8A07D52C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560" y="6497034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5578-D2FD-AF4C-A6C4-BB619E26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0" y="-322772"/>
            <a:ext cx="9068009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Experimental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6EE3-660B-D447-A591-D2EDD8ADA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0" y="796908"/>
            <a:ext cx="8992020" cy="5669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</a:rPr>
              <a:t>We examine 1580 total DRAM chips from 300 DRAM modules </a:t>
            </a:r>
          </a:p>
          <a:p>
            <a:pPr marL="274320" lvl="0" indent="-274320">
              <a:spcBef>
                <a:spcPts val="400"/>
              </a:spcBef>
            </a:pP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major DRAM manufacturers {A, B, C}</a:t>
            </a:r>
          </a:p>
          <a:p>
            <a:pPr marL="274320" lvl="0" indent="-274320"/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Three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DRAM </a:t>
            </a:r>
            <a:r>
              <a:rPr lang="en-US" sz="2500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types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or</a:t>
            </a:r>
            <a:r>
              <a:rPr lang="en-US" sz="2500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standards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{DDR3, DDR4, LPDDR4}</a:t>
            </a:r>
          </a:p>
          <a:p>
            <a:pPr marL="274320" lvl="0" indent="-274320"/>
            <a:r>
              <a:rPr lang="en-US" sz="25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Two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 technology nodes per DRAM type {old/new, 1x/1y}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Cambria" panose="02040503050406030204" pitchFamily="18" charset="0"/>
              </a:rPr>
              <a:t>Key Takeaways</a:t>
            </a:r>
          </a:p>
          <a:p>
            <a:pPr marL="365760" indent="-365760">
              <a:buFont typeface="+mj-lt"/>
              <a:buAutoNum type="arabicPeriod"/>
            </a:pPr>
            <a:r>
              <a:rPr lang="en-US" sz="2500" dirty="0">
                <a:latin typeface="Cambria" panose="02040503050406030204" pitchFamily="18" charset="0"/>
              </a:rPr>
              <a:t>Chips of newer DRAM technology nodes are </a:t>
            </a:r>
            <a:r>
              <a:rPr lang="en-US" sz="2500" b="1" dirty="0">
                <a:solidFill>
                  <a:srgbClr val="C00000"/>
                </a:solidFill>
                <a:latin typeface="Cambria" panose="02040503050406030204" pitchFamily="18" charset="0"/>
              </a:rPr>
              <a:t>more vulnerable</a:t>
            </a:r>
            <a:r>
              <a:rPr lang="en-US" sz="2500" dirty="0">
                <a:latin typeface="Cambria" panose="02040503050406030204" pitchFamily="18" charset="0"/>
              </a:rPr>
              <a:t> to </a:t>
            </a:r>
            <a:r>
              <a:rPr lang="en-US" sz="2500" dirty="0" err="1">
                <a:latin typeface="Cambria" panose="02040503050406030204" pitchFamily="18" charset="0"/>
              </a:rPr>
              <a:t>RowHammer</a:t>
            </a:r>
            <a:r>
              <a:rPr lang="en-US" sz="2500" dirty="0"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i.e.,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69.2k</a:t>
            </a:r>
            <a:r>
              <a:rPr lang="en-US" dirty="0">
                <a:latin typeface="Cambria" panose="02040503050406030204" pitchFamily="18" charset="0"/>
              </a:rPr>
              <a:t> to 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22.4k</a:t>
            </a:r>
            <a:r>
              <a:rPr lang="en-US" dirty="0">
                <a:latin typeface="Cambria" panose="02040503050406030204" pitchFamily="18" charset="0"/>
              </a:rPr>
              <a:t> in DDR3,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17.5k</a:t>
            </a:r>
            <a:r>
              <a:rPr lang="en-US" dirty="0">
                <a:latin typeface="Cambria" panose="02040503050406030204" pitchFamily="18" charset="0"/>
              </a:rPr>
              <a:t> to 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10k</a:t>
            </a:r>
            <a:r>
              <a:rPr lang="en-US" dirty="0">
                <a:latin typeface="Cambria" panose="02040503050406030204" pitchFamily="18" charset="0"/>
              </a:rPr>
              <a:t> in DDR4, 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16.8k</a:t>
            </a:r>
            <a:r>
              <a:rPr lang="en-US" dirty="0">
                <a:latin typeface="Cambria" panose="02040503050406030204" pitchFamily="18" charset="0"/>
              </a:rPr>
              <a:t> to 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4.8k</a:t>
            </a:r>
            <a:r>
              <a:rPr lang="en-US" dirty="0">
                <a:latin typeface="Cambria" panose="02040503050406030204" pitchFamily="18" charset="0"/>
              </a:rPr>
              <a:t> in LPDDR4 chips</a:t>
            </a:r>
          </a:p>
          <a:p>
            <a:pPr marL="365760" indent="-365760">
              <a:buFont typeface="+mj-lt"/>
              <a:buAutoNum type="arabicPeriod"/>
            </a:pPr>
            <a:r>
              <a:rPr lang="en-US" sz="2500" dirty="0">
                <a:latin typeface="Cambria" panose="02040503050406030204" pitchFamily="18" charset="0"/>
              </a:rPr>
              <a:t>There are chips today whose weakest cells fail after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only 4800 hammers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500" dirty="0">
                <a:latin typeface="Cambria" panose="02040503050406030204" pitchFamily="18" charset="0"/>
              </a:rPr>
              <a:t>(i.e., 4800 accesses to two rows each)</a:t>
            </a:r>
          </a:p>
          <a:p>
            <a:pPr marL="365760" indent="-365760">
              <a:buFont typeface="+mj-lt"/>
              <a:buAutoNum type="arabicPeriod"/>
            </a:pPr>
            <a:r>
              <a:rPr lang="en-US" sz="2500" dirty="0">
                <a:latin typeface="Cambria" panose="02040503050406030204" pitchFamily="18" charset="0"/>
              </a:rPr>
              <a:t>Chips of newer DRAM technology nodes can exhibit </a:t>
            </a:r>
            <a:r>
              <a:rPr lang="en-US" sz="2500" dirty="0" err="1">
                <a:latin typeface="Cambria" panose="02040503050406030204" pitchFamily="18" charset="0"/>
              </a:rPr>
              <a:t>RowHammer</a:t>
            </a:r>
            <a:r>
              <a:rPr lang="en-US" sz="2500" dirty="0">
                <a:latin typeface="Cambria" panose="02040503050406030204" pitchFamily="18" charset="0"/>
              </a:rPr>
              <a:t> bit flips 1) in </a:t>
            </a:r>
            <a:r>
              <a:rPr lang="en-US" sz="25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more rows </a:t>
            </a:r>
            <a:r>
              <a:rPr lang="en-US" sz="2500" dirty="0">
                <a:latin typeface="Cambria" panose="02040503050406030204" pitchFamily="18" charset="0"/>
              </a:rPr>
              <a:t>and 2) </a:t>
            </a:r>
            <a:r>
              <a:rPr lang="en-US" sz="25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farther away </a:t>
            </a:r>
            <a:r>
              <a:rPr lang="en-US" sz="2500" dirty="0">
                <a:latin typeface="Cambria" panose="02040503050406030204" pitchFamily="18" charset="0"/>
              </a:rPr>
              <a:t>from the victim row. </a:t>
            </a:r>
          </a:p>
          <a:p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3897-EB45-6845-9773-96115FF9C544}"/>
              </a:ext>
            </a:extLst>
          </p:cNvPr>
          <p:cNvSpPr txBox="1">
            <a:spLocks/>
          </p:cNvSpPr>
          <p:nvPr/>
        </p:nvSpPr>
        <p:spPr>
          <a:xfrm>
            <a:off x="7924800" y="643960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D2B188-1D62-4FCA-8363-938AD4629BBB}" type="slidenum">
              <a:rPr lang="en-US" smtClean="0"/>
              <a:pPr/>
              <a:t>4</a:t>
            </a:fld>
            <a:r>
              <a:rPr lang="en-US" dirty="0"/>
              <a:t>/6</a:t>
            </a:r>
          </a:p>
        </p:txBody>
      </p:sp>
      <p:pic>
        <p:nvPicPr>
          <p:cNvPr id="7" name="Picture 6" descr="safari.png">
            <a:extLst>
              <a:ext uri="{FF2B5EF4-FFF2-40B4-BE49-F238E27FC236}">
                <a16:creationId xmlns:a16="http://schemas.microsoft.com/office/drawing/2014/main" id="{094FB7F1-8D91-2242-8781-9F66933204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560" y="6497034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80473-C264-024D-BCA4-C2F1069F3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0" t="9371" r="9553" b="18975"/>
          <a:stretch/>
        </p:blipFill>
        <p:spPr>
          <a:xfrm>
            <a:off x="954119" y="2291333"/>
            <a:ext cx="7137584" cy="2184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FD6AE9-82D8-7B4A-BB34-C3A7C1D971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57" t="9418" r="9295" b="18927"/>
          <a:stretch/>
        </p:blipFill>
        <p:spPr>
          <a:xfrm>
            <a:off x="936885" y="2291333"/>
            <a:ext cx="7173209" cy="2184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659FDC-F6B2-3448-8573-3FC9B204BC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18" t="9379" r="9625" b="18966"/>
          <a:stretch/>
        </p:blipFill>
        <p:spPr>
          <a:xfrm>
            <a:off x="947541" y="2291332"/>
            <a:ext cx="7137583" cy="2184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13C3D3-9FE8-AE4C-9AE0-8F48E370A0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217" t="8859" r="9714" b="19428"/>
          <a:stretch/>
        </p:blipFill>
        <p:spPr>
          <a:xfrm>
            <a:off x="935183" y="2277409"/>
            <a:ext cx="7138575" cy="2185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4B2D57-D17D-8B4F-B62A-AFE2615AC6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217" t="9196" r="9714" b="19090"/>
          <a:stretch/>
        </p:blipFill>
        <p:spPr>
          <a:xfrm>
            <a:off x="935183" y="2283716"/>
            <a:ext cx="7138575" cy="2185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A7E0B-7151-354E-84FD-1F3E1344D6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218" t="8477" r="9714" b="19869"/>
          <a:stretch/>
        </p:blipFill>
        <p:spPr>
          <a:xfrm>
            <a:off x="934414" y="2260778"/>
            <a:ext cx="7138577" cy="2184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104E45-6F4B-864A-A317-7BE53821ECE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161" t="8859" r="9782" b="19428"/>
          <a:stretch/>
        </p:blipFill>
        <p:spPr>
          <a:xfrm>
            <a:off x="928171" y="2273932"/>
            <a:ext cx="7137583" cy="2185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3392E0-FF0B-E941-B1A4-C0B7D72D3250}"/>
              </a:ext>
            </a:extLst>
          </p:cNvPr>
          <p:cNvSpPr txBox="1"/>
          <p:nvPr/>
        </p:nvSpPr>
        <p:spPr>
          <a:xfrm>
            <a:off x="1218569" y="692216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10</a:t>
            </a:r>
            <a:r>
              <a:rPr lang="en-US" sz="1600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5A4D6-6080-4E4F-B514-F77F12AF4619}"/>
              </a:ext>
            </a:extLst>
          </p:cNvPr>
          <p:cNvSpPr txBox="1"/>
          <p:nvPr/>
        </p:nvSpPr>
        <p:spPr>
          <a:xfrm>
            <a:off x="3221021" y="692216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10</a:t>
            </a:r>
            <a:r>
              <a:rPr lang="en-US" sz="1600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DCF76-1158-E946-9F5D-654FC2B81FCD}"/>
              </a:ext>
            </a:extLst>
          </p:cNvPr>
          <p:cNvSpPr txBox="1"/>
          <p:nvPr/>
        </p:nvSpPr>
        <p:spPr>
          <a:xfrm>
            <a:off x="5238725" y="692216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10</a:t>
            </a:r>
            <a:r>
              <a:rPr lang="en-US" sz="1600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FADE6-C684-7049-8863-0FC6A482BB66}"/>
              </a:ext>
            </a:extLst>
          </p:cNvPr>
          <p:cNvSpPr txBox="1"/>
          <p:nvPr/>
        </p:nvSpPr>
        <p:spPr>
          <a:xfrm>
            <a:off x="7297059" y="692216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10</a:t>
            </a:r>
            <a:r>
              <a:rPr lang="en-US" sz="1600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53E75-0A4F-7242-A897-BBEF9F6368E9}"/>
              </a:ext>
            </a:extLst>
          </p:cNvPr>
          <p:cNvSpPr txBox="1"/>
          <p:nvPr/>
        </p:nvSpPr>
        <p:spPr>
          <a:xfrm>
            <a:off x="4061582" y="7182412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latin typeface="Cambria" panose="02040503050406030204" pitchFamily="18" charset="0"/>
              </a:rPr>
              <a:t>HC</a:t>
            </a:r>
            <a:r>
              <a:rPr lang="en-US" sz="1600" i="1" baseline="-25000" dirty="0" err="1">
                <a:latin typeface="Cambria" panose="02040503050406030204" pitchFamily="18" charset="0"/>
              </a:rPr>
              <a:t>first</a:t>
            </a:r>
            <a:endParaRPr lang="en-US" sz="1600" i="1" baseline="-25000" dirty="0">
              <a:latin typeface="Cambria" panose="02040503050406030204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4A3A3F7-CFD6-524E-9D97-554EB228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0" y="-322772"/>
            <a:ext cx="9068009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Mitigation Mechanism Evaluation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AADBBD-ACFC-3846-B492-986000E2C372}"/>
              </a:ext>
            </a:extLst>
          </p:cNvPr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73" r="90291"/>
          <a:stretch/>
        </p:blipFill>
        <p:spPr>
          <a:xfrm>
            <a:off x="94523" y="2260778"/>
            <a:ext cx="812637" cy="26936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BDBA16-B95D-6D43-847C-65E55002E531}"/>
              </a:ext>
            </a:extLst>
          </p:cNvPr>
          <p:cNvSpPr txBox="1"/>
          <p:nvPr/>
        </p:nvSpPr>
        <p:spPr>
          <a:xfrm>
            <a:off x="2523685" y="4662890"/>
            <a:ext cx="417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DRAM’s Vulnerability to </a:t>
            </a:r>
            <a:r>
              <a:rPr lang="en-US" sz="2000" i="1" dirty="0" err="1">
                <a:latin typeface="Cambria" panose="02040503050406030204" pitchFamily="18" charset="0"/>
              </a:rPr>
              <a:t>RowHammer</a:t>
            </a:r>
            <a:endParaRPr lang="en-US" sz="2000" i="1" dirty="0">
              <a:latin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2E0ADB-1A17-9348-9E5E-6E8C7E33A7C7}"/>
              </a:ext>
            </a:extLst>
          </p:cNvPr>
          <p:cNvSpPr txBox="1"/>
          <p:nvPr/>
        </p:nvSpPr>
        <p:spPr>
          <a:xfrm>
            <a:off x="6562104" y="4451119"/>
            <a:ext cx="170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  <a:latin typeface="Cambria" panose="02040503050406030204" pitchFamily="18" charset="0"/>
              </a:rPr>
              <a:t>More Vulnerable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D1E62-8D44-E849-8CCC-ACA204A48CDB}"/>
              </a:ext>
            </a:extLst>
          </p:cNvPr>
          <p:cNvSpPr txBox="1"/>
          <p:nvPr/>
        </p:nvSpPr>
        <p:spPr>
          <a:xfrm>
            <a:off x="891835" y="4431369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Less Vulnerable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C9F63F-F422-4444-827D-84FA382D315B}"/>
              </a:ext>
            </a:extLst>
          </p:cNvPr>
          <p:cNvCxnSpPr>
            <a:cxnSpLocks/>
          </p:cNvCxnSpPr>
          <p:nvPr/>
        </p:nvCxnSpPr>
        <p:spPr>
          <a:xfrm flipV="1">
            <a:off x="4246824" y="2304991"/>
            <a:ext cx="0" cy="2141448"/>
          </a:xfrm>
          <a:prstGeom prst="line">
            <a:avLst/>
          </a:prstGeom>
          <a:ln w="19050">
            <a:solidFill>
              <a:srgbClr val="E26F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58EDFD5-1782-6342-8B34-AA983CD847C0}"/>
              </a:ext>
            </a:extLst>
          </p:cNvPr>
          <p:cNvSpPr txBox="1"/>
          <p:nvPr/>
        </p:nvSpPr>
        <p:spPr>
          <a:xfrm rot="16200000">
            <a:off x="3201608" y="3363908"/>
            <a:ext cx="1818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26F55"/>
                </a:solidFill>
              </a:rPr>
              <a:t>Vulnerability Today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61AA5-7420-C445-9B15-85A538B9466C}"/>
              </a:ext>
            </a:extLst>
          </p:cNvPr>
          <p:cNvSpPr txBox="1"/>
          <p:nvPr/>
        </p:nvSpPr>
        <p:spPr>
          <a:xfrm>
            <a:off x="6219252" y="3570529"/>
            <a:ext cx="570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>
                  <a:solidFill>
                    <a:schemeClr val="tx1"/>
                  </a:solidFill>
                </a:ln>
              </a:rPr>
              <a:t>PARA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043AB0-8D38-E34C-9176-70A1BAEC8E09}"/>
              </a:ext>
            </a:extLst>
          </p:cNvPr>
          <p:cNvSpPr txBox="1"/>
          <p:nvPr/>
        </p:nvSpPr>
        <p:spPr>
          <a:xfrm>
            <a:off x="6323188" y="2839279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n>
                  <a:solidFill>
                    <a:srgbClr val="555455"/>
                  </a:solidFill>
                </a:ln>
                <a:solidFill>
                  <a:srgbClr val="555455"/>
                </a:solidFill>
              </a:rPr>
              <a:t>TWiCe</a:t>
            </a:r>
            <a:r>
              <a:rPr lang="en-US" sz="1400" dirty="0">
                <a:ln>
                  <a:solidFill>
                    <a:srgbClr val="555455"/>
                  </a:solidFill>
                </a:ln>
                <a:solidFill>
                  <a:srgbClr val="555455"/>
                </a:solidFill>
              </a:rPr>
              <a:t>-ideal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F58938-BAD3-4549-BC40-9F9CA93F89D2}"/>
              </a:ext>
            </a:extLst>
          </p:cNvPr>
          <p:cNvSpPr txBox="1"/>
          <p:nvPr/>
        </p:nvSpPr>
        <p:spPr>
          <a:xfrm>
            <a:off x="7541607" y="2327774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>
                  <a:solidFill>
                    <a:srgbClr val="66A105"/>
                  </a:solidFill>
                </a:ln>
                <a:solidFill>
                  <a:srgbClr val="66A105"/>
                </a:solidFill>
              </a:rPr>
              <a:t>Ideal</a:t>
            </a:r>
            <a:endParaRPr lang="en-US" dirty="0">
              <a:ln>
                <a:solidFill>
                  <a:srgbClr val="66A105"/>
                </a:solidFill>
              </a:ln>
              <a:solidFill>
                <a:srgbClr val="66A10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9742D0-E707-0249-A12C-6FF0391EF57D}"/>
              </a:ext>
            </a:extLst>
          </p:cNvPr>
          <p:cNvSpPr txBox="1"/>
          <p:nvPr/>
        </p:nvSpPr>
        <p:spPr>
          <a:xfrm>
            <a:off x="972370" y="3735077"/>
            <a:ext cx="1483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>
                  <a:solidFill>
                    <a:schemeClr val="tx1"/>
                  </a:solidFill>
                </a:ln>
              </a:rPr>
              <a:t>Increased Refresh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83E5F7-D9AF-CD40-862C-E3F218EC3BBF}"/>
              </a:ext>
            </a:extLst>
          </p:cNvPr>
          <p:cNvSpPr txBox="1"/>
          <p:nvPr/>
        </p:nvSpPr>
        <p:spPr>
          <a:xfrm>
            <a:off x="5007024" y="241858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n>
                  <a:solidFill>
                    <a:schemeClr val="tx1"/>
                  </a:solidFill>
                </a:ln>
              </a:rPr>
              <a:t>MRLoc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B1F3F8-2D27-F241-8046-FBF873843922}"/>
              </a:ext>
            </a:extLst>
          </p:cNvPr>
          <p:cNvSpPr txBox="1"/>
          <p:nvPr/>
        </p:nvSpPr>
        <p:spPr>
          <a:xfrm>
            <a:off x="5011513" y="2047181"/>
            <a:ext cx="677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n>
                  <a:solidFill>
                    <a:schemeClr val="tx1"/>
                  </a:solidFill>
                </a:ln>
              </a:rPr>
              <a:t>ProHIT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138B16-5E39-594D-AED7-8CA4807AB8C0}"/>
              </a:ext>
            </a:extLst>
          </p:cNvPr>
          <p:cNvSpPr txBox="1"/>
          <p:nvPr/>
        </p:nvSpPr>
        <p:spPr>
          <a:xfrm>
            <a:off x="1958534" y="2426631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n>
                  <a:solidFill>
                    <a:srgbClr val="555455"/>
                  </a:solidFill>
                </a:ln>
                <a:solidFill>
                  <a:srgbClr val="555455"/>
                </a:solidFill>
              </a:rPr>
              <a:t>TWiCe</a:t>
            </a:r>
            <a:endParaRPr lang="en-US" sz="1400" dirty="0">
              <a:ln>
                <a:solidFill>
                  <a:srgbClr val="555455"/>
                </a:solidFill>
              </a:ln>
              <a:solidFill>
                <a:srgbClr val="555455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B33A2BE-E609-E444-9402-009CADAC058A}"/>
              </a:ext>
            </a:extLst>
          </p:cNvPr>
          <p:cNvSpPr/>
          <p:nvPr/>
        </p:nvSpPr>
        <p:spPr>
          <a:xfrm>
            <a:off x="94523" y="687037"/>
            <a:ext cx="87908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evaluate system performance impact on chips of varying degrees of vulnerability for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five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state-of-the-art mitigation mechanisms</a:t>
            </a:r>
            <a:r>
              <a:rPr lang="en-US" dirty="0"/>
              <a:t>:</a:t>
            </a:r>
          </a:p>
          <a:p>
            <a:pPr marL="411480" lvl="1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Increased Refresh Rate </a:t>
            </a:r>
            <a:r>
              <a:rPr lang="en-US" sz="1400" dirty="0"/>
              <a:t>[Kim+, ISCA’14]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, PARA </a:t>
            </a:r>
            <a:r>
              <a:rPr lang="en-US" sz="1400" dirty="0"/>
              <a:t>[Kim+, ISCA’14],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ProHIT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/>
              <a:t>[Son+, DAC’17],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MRLoc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/>
              <a:t>[You+, DAC’19],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TWiCe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/>
              <a:t>[Lee+, ISCA’19]</a:t>
            </a:r>
          </a:p>
          <a:p>
            <a:r>
              <a:rPr lang="en-US" b="1" dirty="0">
                <a:solidFill>
                  <a:srgbClr val="538234"/>
                </a:solidFill>
              </a:rPr>
              <a:t>one</a:t>
            </a:r>
            <a:r>
              <a:rPr lang="en-US" dirty="0">
                <a:solidFill>
                  <a:srgbClr val="538234"/>
                </a:solidFill>
              </a:rPr>
              <a:t> ideal refresh-based mitigation mechanism</a:t>
            </a:r>
            <a:r>
              <a:rPr lang="en-US" dirty="0"/>
              <a:t>:</a:t>
            </a:r>
          </a:p>
          <a:p>
            <a:pPr marL="411480" lvl="1"/>
            <a:r>
              <a:rPr lang="en-US" sz="1400" dirty="0">
                <a:solidFill>
                  <a:srgbClr val="538234"/>
                </a:solidFill>
              </a:rPr>
              <a:t>Ideal</a:t>
            </a:r>
            <a:endParaRPr lang="en-US" dirty="0">
              <a:solidFill>
                <a:srgbClr val="538234"/>
              </a:solidFill>
            </a:endParaRPr>
          </a:p>
          <a:p>
            <a:pPr marL="411480" lvl="1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595915-1971-D341-BDF8-275A49FB9FA1}"/>
              </a:ext>
            </a:extLst>
          </p:cNvPr>
          <p:cNvSpPr txBox="1"/>
          <p:nvPr/>
        </p:nvSpPr>
        <p:spPr>
          <a:xfrm>
            <a:off x="214582" y="5226695"/>
            <a:ext cx="8790821" cy="15286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b="1" dirty="0">
              <a:latin typeface="Cambria" panose="02040503050406030204" pitchFamily="18" charset="0"/>
              <a:ea typeface="Cambria" charset="0"/>
              <a:cs typeface="Cambria" charset="0"/>
            </a:endParaRPr>
          </a:p>
          <a:p>
            <a:pPr algn="ctr"/>
            <a:r>
              <a:rPr lang="en-US" sz="2000" b="1" dirty="0">
                <a:latin typeface="Cambria" panose="02040503050406030204" pitchFamily="18" charset="0"/>
              </a:rPr>
              <a:t>Available mechanisms mitigate </a:t>
            </a:r>
            <a:r>
              <a:rPr lang="en-US" sz="2000" b="1" dirty="0" err="1">
                <a:latin typeface="Cambria" panose="02040503050406030204" pitchFamily="18" charset="0"/>
              </a:rPr>
              <a:t>RowHammer</a:t>
            </a:r>
            <a:r>
              <a:rPr lang="en-US" sz="2000" b="1" dirty="0">
                <a:latin typeface="Cambria" panose="02040503050406030204" pitchFamily="18" charset="0"/>
              </a:rPr>
              <a:t> in worst chips today </a:t>
            </a:r>
          </a:p>
          <a:p>
            <a:pPr algn="ctr"/>
            <a:r>
              <a:rPr lang="en-US" sz="2000" b="1" dirty="0">
                <a:latin typeface="Cambria" panose="02040503050406030204" pitchFamily="18" charset="0"/>
              </a:rPr>
              <a:t>with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reasonable system performance (92%, 100%, 100%)</a:t>
            </a:r>
          </a:p>
          <a:p>
            <a:pPr algn="ctr"/>
            <a:endParaRPr lang="en-US" sz="2000" b="1" baseline="-250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We need better solutions for future chips that are likely more vulnerable</a:t>
            </a:r>
          </a:p>
          <a:p>
            <a:pPr algn="ctr"/>
            <a:endParaRPr lang="en-US" sz="1000" b="1" dirty="0">
              <a:latin typeface="Cambria" panose="02040503050406030204" pitchFamily="18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5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44" grpId="0"/>
      <p:bldP spid="53" grpId="0"/>
      <p:bldP spid="56" grpId="0"/>
      <p:bldP spid="59" grpId="0"/>
      <p:bldP spid="60" grpId="0"/>
      <p:bldP spid="61" grpId="0"/>
      <p:bldP spid="62" grpId="0"/>
      <p:bldP spid="63" grpId="0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/>
          </p:cNvSpPr>
          <p:nvPr/>
        </p:nvSpPr>
        <p:spPr>
          <a:xfrm>
            <a:off x="0" y="-9535"/>
            <a:ext cx="9150626" cy="2962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176130"/>
            <a:ext cx="9144000" cy="2473836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Revisiting </a:t>
            </a:r>
            <a:r>
              <a:rPr lang="en-US" sz="4800" b="1" i="1" dirty="0" err="1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RowHammer</a:t>
            </a:r>
            <a:b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7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 </a:t>
            </a:r>
            <a:br>
              <a:rPr lang="en-US" sz="34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34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An Experimental Analysis of Modern Devices and Mitigation Techniques</a:t>
            </a:r>
            <a:endParaRPr lang="en-US" sz="3400" b="1" dirty="0">
              <a:solidFill>
                <a:schemeClr val="bg1">
                  <a:lumMod val="9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3534081"/>
            <a:ext cx="8686800" cy="72482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 u="sng" dirty="0" err="1">
                <a:latin typeface="Cambria"/>
                <a:cs typeface="Cambria"/>
              </a:rPr>
              <a:t>Jeremie</a:t>
            </a:r>
            <a:r>
              <a:rPr lang="en-US" sz="2400" b="1" u="sng" dirty="0">
                <a:latin typeface="Cambria"/>
                <a:cs typeface="Cambria"/>
              </a:rPr>
              <a:t> S. Kim</a:t>
            </a:r>
            <a:r>
              <a:rPr lang="en-US" sz="2400" b="1" dirty="0">
                <a:latin typeface="Cambria"/>
                <a:cs typeface="Cambria"/>
              </a:rPr>
              <a:t>        </a:t>
            </a:r>
            <a:r>
              <a:rPr lang="en-US" sz="2400" b="1" dirty="0" err="1">
                <a:latin typeface="Cambria"/>
                <a:cs typeface="Cambria"/>
              </a:rPr>
              <a:t>Minesh</a:t>
            </a:r>
            <a:r>
              <a:rPr lang="en-US" sz="2400" b="1" dirty="0">
                <a:latin typeface="Cambria"/>
                <a:cs typeface="Cambria"/>
              </a:rPr>
              <a:t> Patel  </a:t>
            </a:r>
          </a:p>
          <a:p>
            <a:pPr marL="0" indent="0" algn="ctr">
              <a:buNone/>
            </a:pPr>
            <a:r>
              <a:rPr lang="en-US" sz="2400" b="1" dirty="0">
                <a:latin typeface="Cambria"/>
                <a:cs typeface="Cambria"/>
              </a:rPr>
              <a:t>A. </a:t>
            </a:r>
            <a:r>
              <a:rPr lang="en-US" sz="2400" b="1" dirty="0" err="1">
                <a:latin typeface="Cambria"/>
                <a:cs typeface="Cambria"/>
              </a:rPr>
              <a:t>Giray</a:t>
            </a:r>
            <a:r>
              <a:rPr lang="en-US" sz="2400" b="1" dirty="0">
                <a:latin typeface="Cambria"/>
                <a:cs typeface="Cambria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Yağlıkçı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cs typeface="Cambria"/>
              </a:rPr>
              <a:t>        </a:t>
            </a:r>
            <a:r>
              <a:rPr lang="en-US" sz="2400" b="1" dirty="0">
                <a:latin typeface="Cambria"/>
                <a:cs typeface="Cambria"/>
              </a:rPr>
              <a:t>Hasan Hassan</a:t>
            </a:r>
          </a:p>
          <a:p>
            <a:pPr marL="0" indent="0" algn="ctr">
              <a:buNone/>
            </a:pPr>
            <a:r>
              <a:rPr lang="en-US" sz="2400" b="1" dirty="0" err="1">
                <a:latin typeface="Cambria"/>
                <a:cs typeface="Cambria"/>
              </a:rPr>
              <a:t>Roknoddin</a:t>
            </a:r>
            <a:r>
              <a:rPr lang="en-US" sz="2400" b="1" dirty="0">
                <a:latin typeface="Cambria"/>
                <a:cs typeface="Cambria"/>
              </a:rPr>
              <a:t> Azizi        Lois </a:t>
            </a:r>
            <a:r>
              <a:rPr lang="en-US" sz="2400" b="1" dirty="0" err="1">
                <a:latin typeface="Cambria"/>
                <a:cs typeface="Cambria"/>
              </a:rPr>
              <a:t>Orosa</a:t>
            </a:r>
            <a:r>
              <a:rPr lang="en-US" sz="2400" b="1" dirty="0">
                <a:latin typeface="Cambria"/>
                <a:cs typeface="Cambria"/>
              </a:rPr>
              <a:t>       </a:t>
            </a:r>
            <a:r>
              <a:rPr lang="en-US" sz="2400" b="1" dirty="0" err="1">
                <a:latin typeface="Cambria"/>
                <a:cs typeface="Cambria"/>
              </a:rPr>
              <a:t>Onur</a:t>
            </a:r>
            <a:r>
              <a:rPr lang="en-US" sz="2400" b="1" dirty="0">
                <a:latin typeface="Cambria"/>
                <a:cs typeface="Cambria"/>
              </a:rPr>
              <a:t> </a:t>
            </a:r>
            <a:r>
              <a:rPr lang="en-US" sz="2400" b="1" dirty="0" err="1">
                <a:latin typeface="Cambria"/>
                <a:cs typeface="Cambria"/>
              </a:rPr>
              <a:t>Mutlu</a:t>
            </a:r>
            <a:r>
              <a:rPr lang="en-US" sz="2400" b="1" dirty="0">
                <a:latin typeface="Cambria"/>
                <a:cs typeface="Cambria"/>
              </a:rPr>
              <a:t>  </a:t>
            </a:r>
            <a:endParaRPr lang="en-US" sz="2400" dirty="0">
              <a:latin typeface="Cambria"/>
              <a:cs typeface="Cambria"/>
            </a:endParaRPr>
          </a:p>
        </p:txBody>
      </p:sp>
      <p:pic>
        <p:nvPicPr>
          <p:cNvPr id="1026" name="Picture 2" descr="http://www.euroc-project.eu/fileadmin/imgEuroc/eurocConsortiumLogos/eth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06491"/>
            <a:ext cx="1827395" cy="3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7C26073-8D20-48E5-9751-3761552F8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4153" y="5187287"/>
            <a:ext cx="2875694" cy="553229"/>
          </a:xfrm>
          <a:prstGeom prst="rect">
            <a:avLst/>
          </a:prstGeom>
        </p:spPr>
      </p:pic>
      <p:pic>
        <p:nvPicPr>
          <p:cNvPr id="8" name="Picture 4" descr="https://seaphages.org/media/institutions/Burgundy_CMU_JPG_Logo.jpg">
            <a:extLst>
              <a:ext uri="{FF2B5EF4-FFF2-40B4-BE49-F238E27FC236}">
                <a16:creationId xmlns:a16="http://schemas.microsoft.com/office/drawing/2014/main" id="{2DE62495-A91A-D049-8598-D1AEAA4CA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6959"/>
          <a:stretch/>
        </p:blipFill>
        <p:spPr bwMode="auto">
          <a:xfrm>
            <a:off x="6220326" y="6319261"/>
            <a:ext cx="2767266" cy="45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87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1202</Words>
  <Application>Microsoft Macintosh PowerPoint</Application>
  <PresentationFormat>On-screen Show (4:3)</PresentationFormat>
  <Paragraphs>146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Office Theme</vt:lpstr>
      <vt:lpstr>Revisiting RowHammer   An Experimental Analysis of Modern Devices and Mitigation Techniques</vt:lpstr>
      <vt:lpstr>The RowHammer Vulnerability</vt:lpstr>
      <vt:lpstr>Motivation and Goal</vt:lpstr>
      <vt:lpstr>Experimental Characterization</vt:lpstr>
      <vt:lpstr>Mitigation Mechanism Evaluation</vt:lpstr>
      <vt:lpstr>Revisiting RowHammer   An Experimental Analysis of Modern Devices and Mitigation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Kim</dc:creator>
  <cp:lastModifiedBy>Jeremie Kim</cp:lastModifiedBy>
  <cp:revision>80</cp:revision>
  <dcterms:created xsi:type="dcterms:W3CDTF">2020-05-24T20:05:22Z</dcterms:created>
  <dcterms:modified xsi:type="dcterms:W3CDTF">2020-05-28T15:45:36Z</dcterms:modified>
</cp:coreProperties>
</file>