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Cambria Math"/>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CambriaMath-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Haocong. Today, I will be presenting CLR-DRAM, a low cost DRAM architecture that enables a dynamic capacity-latency trade-off.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82bbd4c47_2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82bbd4c47_2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show the procedure of accessing a fully charged DRAM cell. The x-axis is time and the y-axis is </a:t>
            </a:r>
            <a:r>
              <a:rPr lang="en"/>
              <a:t>voltage levels in the cell and bitlines</a:t>
            </a:r>
            <a:r>
              <a:rPr lang="en"/>
              <a:t>. The activate command </a:t>
            </a:r>
            <a:endParaRPr/>
          </a:p>
          <a:p>
            <a:pPr indent="0" lvl="0" marL="0" rtl="0" algn="l">
              <a:spcBef>
                <a:spcPts val="0"/>
              </a:spcBef>
              <a:spcAft>
                <a:spcPts val="0"/>
              </a:spcAft>
              <a:buNone/>
            </a:pPr>
            <a:r>
              <a:rPr lang="en"/>
              <a:t>[Click] let the DRAM cell share its charge with a bitline, </a:t>
            </a:r>
            <a:endParaRPr/>
          </a:p>
          <a:p>
            <a:pPr indent="0" lvl="0" marL="0" rtl="0" algn="l">
              <a:spcBef>
                <a:spcPts val="0"/>
              </a:spcBef>
              <a:spcAft>
                <a:spcPts val="0"/>
              </a:spcAft>
              <a:buNone/>
            </a:pPr>
            <a:r>
              <a:rPr lang="en">
                <a:solidFill>
                  <a:schemeClr val="dk1"/>
                </a:solidFill>
              </a:rPr>
              <a:t>[Click]</a:t>
            </a:r>
            <a:r>
              <a:rPr lang="en"/>
              <a:t> </a:t>
            </a:r>
            <a:r>
              <a:rPr lang="en"/>
              <a:t>creating a voltage difference across the bitline pair. When the difference is large enough,</a:t>
            </a:r>
            <a:endParaRPr/>
          </a:p>
          <a:p>
            <a:pPr indent="0" lvl="0" marL="0" rtl="0" algn="l">
              <a:spcBef>
                <a:spcPts val="0"/>
              </a:spcBef>
              <a:spcAft>
                <a:spcPts val="0"/>
              </a:spcAft>
              <a:buNone/>
            </a:pPr>
            <a:r>
              <a:rPr lang="en"/>
              <a:t>[Click] the SA start to amplify this difference </a:t>
            </a:r>
            <a:endParaRPr/>
          </a:p>
          <a:p>
            <a:pPr indent="0" lvl="0" marL="0" rtl="0" algn="l">
              <a:spcBef>
                <a:spcPts val="0"/>
              </a:spcBef>
              <a:spcAft>
                <a:spcPts val="0"/>
              </a:spcAft>
              <a:buNone/>
            </a:pPr>
            <a:r>
              <a:rPr lang="en">
                <a:solidFill>
                  <a:schemeClr val="dk1"/>
                </a:solidFill>
              </a:rPr>
              <a:t>[Click]</a:t>
            </a:r>
            <a:r>
              <a:rPr lang="en"/>
              <a:t> and enters the charge restoration process.</a:t>
            </a:r>
            <a:endParaRPr/>
          </a:p>
          <a:p>
            <a:pPr indent="0" lvl="0" marL="0" rtl="0" algn="l">
              <a:spcBef>
                <a:spcPts val="0"/>
              </a:spcBef>
              <a:spcAft>
                <a:spcPts val="0"/>
              </a:spcAft>
              <a:buNone/>
            </a:pPr>
            <a:r>
              <a:rPr lang="en"/>
              <a:t>[Click] During charge restoration, when the voltage difference is large enough, we can safely issue a read or write command to the DRAM row. The latency between an activate command and the earliest possible read/write command is called tRCD.</a:t>
            </a:r>
            <a:endParaRPr/>
          </a:p>
          <a:p>
            <a:pPr indent="0" lvl="0" marL="0" rtl="0" algn="l">
              <a:spcBef>
                <a:spcPts val="0"/>
              </a:spcBef>
              <a:spcAft>
                <a:spcPts val="0"/>
              </a:spcAft>
              <a:buNone/>
            </a:pPr>
            <a:r>
              <a:rPr lang="en"/>
              <a:t>[Click] At the same time, the charge restoration process continue to restore the charge level back to the cell. The latency of fully restoring a DRAM cell is tRAS. </a:t>
            </a:r>
            <a:endParaRPr/>
          </a:p>
          <a:p>
            <a:pPr indent="0" lvl="0" marL="0" rtl="0" algn="l">
              <a:spcBef>
                <a:spcPts val="0"/>
              </a:spcBef>
              <a:spcAft>
                <a:spcPts val="0"/>
              </a:spcAft>
              <a:buNone/>
            </a:pPr>
            <a:r>
              <a:rPr lang="en"/>
              <a:t>[Click] After tRAS, the row can be safely closed. </a:t>
            </a:r>
            <a:endParaRPr/>
          </a:p>
          <a:p>
            <a:pPr indent="0" lvl="0" marL="0" rtl="0" algn="l">
              <a:spcBef>
                <a:spcPts val="0"/>
              </a:spcBef>
              <a:spcAft>
                <a:spcPts val="0"/>
              </a:spcAft>
              <a:buNone/>
            </a:pPr>
            <a:r>
              <a:rPr lang="en"/>
              <a:t>[Click] The memory controller issues a precharge command, which takes tRP amount of time to close the row.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charge leakage, DRAM cells have to be periodically refreshed to ensure data integrity.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782bbd4c47_21_10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82bbd4c47_21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will introduce our new idea, CLR-DRAM, Capacity-Latency-Reconfigurable DRAM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782bbd4c47_7_11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782bbd4c47_7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[Click] CLR-DRAM is a </a:t>
            </a:r>
            <a:r>
              <a:rPr lang="en">
                <a:solidFill>
                  <a:schemeClr val="dk1"/>
                </a:solidFill>
              </a:rPr>
              <a:t>low-cost </a:t>
            </a:r>
            <a:r>
              <a:rPr lang="en">
                <a:solidFill>
                  <a:schemeClr val="dk1"/>
                </a:solidFill>
              </a:rPr>
              <a:t>DRAM </a:t>
            </a:r>
            <a:r>
              <a:rPr lang="en">
                <a:solidFill>
                  <a:schemeClr val="dk1"/>
                </a:solidFill>
              </a:rPr>
              <a:t>architecture</a:t>
            </a:r>
            <a:r>
              <a:rPr lang="en">
                <a:solidFill>
                  <a:schemeClr val="dk1"/>
                </a:solidFill>
              </a:rPr>
              <a:t> that enables a single DRAM row to dynamically switch between either max-capacity or high-performance mode</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 </a:t>
            </a:r>
            <a:r>
              <a:rPr lang="en">
                <a:solidFill>
                  <a:schemeClr val="dk1"/>
                </a:solidFill>
              </a:rPr>
              <a:t>The key idea of CLR-DRAM is to enable dynamic configurability of the connections between DRAM cells and sense amplifiers [Clic</a:t>
            </a:r>
            <a:r>
              <a:rPr lang="en">
                <a:solidFill>
                  <a:schemeClr val="dk1"/>
                </a:solidFill>
              </a:rPr>
              <a:t>k]</a:t>
            </a:r>
            <a:r>
              <a:rPr lang="en">
                <a:solidFill>
                  <a:schemeClr val="dk1"/>
                </a:solidFill>
              </a:rPr>
              <a:t> in the density-optimized open-bitline architecture, which is </a:t>
            </a:r>
            <a:r>
              <a:rPr lang="en">
                <a:solidFill>
                  <a:schemeClr val="dk1"/>
                </a:solidFill>
              </a:rPr>
              <a:t>shown on the left.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a:t>
            </a:r>
            <a:endParaRPr>
              <a:solidFill>
                <a:schemeClr val="dk1"/>
              </a:solidFill>
            </a:endParaRPr>
          </a:p>
          <a:p>
            <a:pPr indent="0" lvl="0" marL="0" rtl="0" algn="l">
              <a:spcBef>
                <a:spcPts val="0"/>
              </a:spcBef>
              <a:spcAft>
                <a:spcPts val="0"/>
              </a:spcAft>
              <a:buNone/>
            </a:pPr>
            <a:r>
              <a:rPr lang="en">
                <a:solidFill>
                  <a:schemeClr val="dk1"/>
                </a:solidFill>
              </a:rPr>
              <a:t> To do so, CLR-DRAM, which is shown on the right, adds two types of small isolation transistors, called Type 1 and Type 2 bitline mode select transistors to enhance the </a:t>
            </a:r>
            <a:r>
              <a:rPr lang="en">
                <a:solidFill>
                  <a:schemeClr val="dk1"/>
                </a:solidFill>
              </a:rPr>
              <a:t>connectivity</a:t>
            </a:r>
            <a:r>
              <a:rPr lang="en">
                <a:solidFill>
                  <a:schemeClr val="dk1"/>
                </a:solidFill>
              </a:rPr>
              <a:t> between DRAM cells and sense amplifiers.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782bbd4c47_22_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782bbd4c47_2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row to operate in max-capacity mode,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CLR-DRAM enables Type 1 and disables Type 2 bitline mode select transistors to mimic exactly the same cell-to-SA connections as in the open-bitline architecture.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Doing so enables every single DRAM cell and its </a:t>
            </a:r>
            <a:r>
              <a:rPr lang="en"/>
              <a:t>sense amplifier in a max-capacity row to operate individually, [Click] and  achieving the same storage capacity as a row in the conventional density-optimized open-bitline architecture.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8706079d96_1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8706079d9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a row to operate in high-performance mode,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a:t>
            </a:r>
            <a:endParaRPr>
              <a:solidFill>
                <a:schemeClr val="dk1"/>
              </a:solidFill>
            </a:endParaRPr>
          </a:p>
          <a:p>
            <a:pPr indent="0" lvl="0" marL="0" rtl="0" algn="l">
              <a:spcBef>
                <a:spcPts val="0"/>
              </a:spcBef>
              <a:spcAft>
                <a:spcPts val="0"/>
              </a:spcAft>
              <a:buNone/>
            </a:pPr>
            <a:r>
              <a:rPr lang="en">
                <a:solidFill>
                  <a:schemeClr val="dk1"/>
                </a:solidFill>
              </a:rPr>
              <a:t>CLR-DRAM enables both types of bitline mode select transistors to enable two kinds of coupled operations simultaneously.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a:t>
            </a:r>
            <a:endParaRPr>
              <a:solidFill>
                <a:schemeClr val="dk1"/>
              </a:solidFill>
            </a:endParaRPr>
          </a:p>
          <a:p>
            <a:pPr indent="0" lvl="0" marL="0" rtl="0" algn="l">
              <a:spcBef>
                <a:spcPts val="0"/>
              </a:spcBef>
              <a:spcAft>
                <a:spcPts val="0"/>
              </a:spcAft>
              <a:buNone/>
            </a:pPr>
            <a:r>
              <a:rPr lang="en">
                <a:solidFill>
                  <a:schemeClr val="dk1"/>
                </a:solidFill>
              </a:rPr>
              <a:t>First, two adjacent DRAM cells in a row are coupled to operate as a single logical cell because they are connected to both ports of the same sense amplifier.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None/>
            </a:pPr>
            <a:r>
              <a:rPr lang="en">
                <a:solidFill>
                  <a:schemeClr val="dk1"/>
                </a:solidFill>
              </a:rPr>
              <a:t>Second, two sense amplifiers, which originally served the two adjacent cells individually, are now coupled to operate as a single logical sense amplifier because the logical cell is connected to both the two sense amplifiers.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None/>
            </a:pPr>
            <a:r>
              <a:rPr lang="en">
                <a:solidFill>
                  <a:schemeClr val="dk1"/>
                </a:solidFill>
              </a:rPr>
              <a:t>A high-performance mode row has reduced access latency and refresh overhead via these coupled cell and sense amplifier operations.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8706079d96_28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8706079d96_28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will explain how could the coupled operations in high-performance rows reduce access latency and refresh overhead. I will start by describing what coupling two cells and two sense amplifiers enables.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782bbd4c47_21_5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782bbd4c47_21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A logical cell always stores opposite charge levels in the two coupled cells to represent the same bit of data. This is because the sense amplifier always drives the two bitlines, that each of the coupled cells is connected to, respectively, into complementary voltage levels.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property of a logical cell enables three benefits</a:t>
            </a:r>
            <a:r>
              <a:rPr lang="en">
                <a:solidFill>
                  <a:schemeClr val="dk1"/>
                </a:solidFill>
              </a:rPr>
              <a:t> [Click] </a:t>
            </a:r>
            <a:r>
              <a:rPr lang="en"/>
              <a:t> to the operation of a high-performance row in CLR-DRAM. </a:t>
            </a:r>
            <a:r>
              <a:rPr lang="en">
                <a:solidFill>
                  <a:schemeClr val="dk1"/>
                </a:solidFill>
              </a:rPr>
              <a:t>[Click]</a:t>
            </a:r>
            <a:r>
              <a:rPr lang="en"/>
              <a:t> First, it reduces the latency of charge sharing. Second, it enables the early-termination of charge restoration. Third, it enables retaining data stored in the logical cell for a longer period of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8706079d96_65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8706079d96_6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[Click] </a:t>
            </a:r>
            <a:r>
              <a:rPr lang="en">
                <a:solidFill>
                  <a:schemeClr val="dk1"/>
                </a:solidFill>
              </a:rPr>
              <a:t>A logical sense amplifier operates faster by having two sense amplifiers driving the same logical cell.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 ]This also enables three benefits: the reduction in the latency of charge restoration, precharge and refresh.</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8706079d96_28_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8706079d96_28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 me explain how operating with a logical cell and a logical sense amplifier reduces DRAM access latency.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8742830678_0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87428306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recap, the coupled operations of two cells and two sense amplifiers reduces DRAM latency [Click]  in three ways. These three ways of latency reduction altogether [Click] reduce the activation, restoration and precharge latencies of a high-performance mode row in CLR-DRAM.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82bbd4c47_7_9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82bbd4c47_7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This work is motivated by the fact that workloads and systems have varying memory capacity and latency demands.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However, c</a:t>
            </a:r>
            <a:r>
              <a:rPr lang="en"/>
              <a:t>ommodity DRAM, as the prevalent technology for the main memory, makes a static capacity-latency trade-off at design-time.</a:t>
            </a:r>
            <a:endParaRPr/>
          </a:p>
          <a:p>
            <a:pPr indent="0" lvl="0" marL="0" rtl="0" algn="l">
              <a:spcBef>
                <a:spcPts val="0"/>
              </a:spcBef>
              <a:spcAft>
                <a:spcPts val="0"/>
              </a:spcAft>
              <a:buNone/>
            </a:pPr>
            <a:r>
              <a:rPr lang="en"/>
              <a:t>[Click] </a:t>
            </a:r>
            <a:r>
              <a:rPr lang="en">
                <a:solidFill>
                  <a:schemeClr val="dk1"/>
                </a:solidFill>
              </a:rPr>
              <a:t>As a result, commodity DRAM could not adapt to changes in the workloads and systems memory capacity and latency demands.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[Click] </a:t>
            </a:r>
            <a:r>
              <a:rPr lang="en"/>
              <a:t>Our goal is to enable a dynamic capacity-latency trade-off in DRAM at a fine granularity (that is, a single DRAM row) to meet the changing </a:t>
            </a:r>
            <a:r>
              <a:rPr lang="en">
                <a:solidFill>
                  <a:schemeClr val="dk1"/>
                </a:solidFill>
              </a:rPr>
              <a:t>capacity and latency demands of the workloads.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[Click] To this end, we propose CLR-DRAM, which stands for </a:t>
            </a:r>
            <a:r>
              <a:rPr lang="en"/>
              <a:t>C</a:t>
            </a:r>
            <a:r>
              <a:rPr lang="en"/>
              <a:t>apacity-Latency-Reconfigurable DRAM.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CLR-DRAM is capable of dynamically reconfiguring a single DRAM row to operate in either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a max capacity mode with high storage density 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a high-performance mode that can operate with low access latency and low DRAM refresh overhead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The key mechanism of CLR-DRAM consists of two techniques. </a:t>
            </a:r>
            <a:endParaRPr/>
          </a:p>
          <a:p>
            <a:pPr indent="0" lvl="0" marL="0" rtl="0" algn="l">
              <a:spcBef>
                <a:spcPts val="0"/>
              </a:spcBef>
              <a:spcAft>
                <a:spcPts val="0"/>
              </a:spcAft>
              <a:buNone/>
            </a:pPr>
            <a:r>
              <a:rPr lang="en"/>
              <a:t>[Click ]First, we can couple two adjacent DRAM cells in a row and their two sense amplifiers to operate as a high-performance logical cell. </a:t>
            </a:r>
            <a:endParaRPr/>
          </a:p>
          <a:p>
            <a:pPr indent="0" lvl="0" marL="0" rtl="0" algn="l">
              <a:spcBef>
                <a:spcPts val="0"/>
              </a:spcBef>
              <a:spcAft>
                <a:spcPts val="0"/>
              </a:spcAft>
              <a:buNone/>
            </a:pPr>
            <a:r>
              <a:rPr lang="en">
                <a:solidFill>
                  <a:schemeClr val="dk1"/>
                </a:solidFill>
              </a:rPr>
              <a:t>[Click] </a:t>
            </a:r>
            <a:r>
              <a:rPr lang="en"/>
              <a:t>Second, we can dynamically turn on or off such coupling to switch between the two modes.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Our SPICE simulation shows that a high-performance row in CLR-DRAM </a:t>
            </a:r>
            <a:r>
              <a:rPr lang="en">
                <a:solidFill>
                  <a:schemeClr val="dk1"/>
                </a:solidFill>
              </a:rPr>
              <a:t>significantly </a:t>
            </a:r>
            <a:r>
              <a:rPr lang="en"/>
              <a:t>reduces four major DRAM cell access timing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Our system level evaluation shows that mapping pages to high-performance rows in CLR-DRAM improves average performance and saves DRAM energy.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We hope that future work exploits CLR-DRAM to develop more flexible systems that can adapt to the diverse and dynamically changing DRAM capacity and latency demands of workloads.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Google Shape;911;g782bbd4c47_15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782bbd4c47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The opposite charge levels stored in the logical cell reduces the charge sharing latency [Click] by driving both bitlines of a sense amplifier into opposite directions during charge sharing.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[Click] </a:t>
            </a:r>
            <a:r>
              <a:rPr lang="en"/>
              <a:t>It reduces charge sharing latency because the voltage difference across the two bitlines reaches the threshold voltage </a:t>
            </a:r>
            <a:r>
              <a:rPr lang="en"/>
              <a:t>required</a:t>
            </a:r>
            <a:r>
              <a:rPr lang="en"/>
              <a:t> by the differential operation of the sense amplifier </a:t>
            </a:r>
            <a:r>
              <a:rPr lang="en">
                <a:solidFill>
                  <a:schemeClr val="dk1"/>
                </a:solidFill>
              </a:rPr>
              <a:t>[Click]  </a:t>
            </a:r>
            <a:r>
              <a:rPr lang="en"/>
              <a:t>earlier than the baseline case where only one DRAM cell is involved during charge sharing.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8706079d96_9_1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8706079d96_9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opposite charge levels stored in the logical cell also enables a high-performance mode row in CLR-DRAM to terminate its charge restoration early. We make two observations about charge restoration.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 First, the charge restoration process has a long “tail latency”.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 Our motivational SPICE simulation shows that [Click]  it takes about half of the charge restoration time to fully restore the last 25% of charge in a charged cell.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 This means that if we terminate the charge restoration earlier, the charge level restored in the cell does not degrade significantly.</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3" name="Shape 1023"/>
        <p:cNvGrpSpPr/>
        <p:nvPr/>
      </p:nvGrpSpPr>
      <p:grpSpPr>
        <a:xfrm>
          <a:off x="0" y="0"/>
          <a:ext cx="0" cy="0"/>
          <a:chOff x="0" y="0"/>
          <a:chExt cx="0" cy="0"/>
        </a:xfrm>
      </p:grpSpPr>
      <p:sp>
        <p:nvSpPr>
          <p:cNvPr id="1024" name="Google Shape;1024;g8706079d96_9_1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8706079d96_9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Second, a discharged cell restores much faster than a charged one. This is because the restoration current of a charging cell is limited more than that of a discharging cell.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[Click] </a:t>
            </a:r>
            <a:r>
              <a:rPr lang="en"/>
              <a:t>In other words, if we terminate the charge restoration process of a logical cell earlier, we can still have the discharged cell fully restored.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Leveraging these observations, we reduces tRAS by terminating the charge restoration process early. Our SPICE simulation shows that tRAS could be significantly reduced with only a marginal negative impact on tRCD due to the reduced charge level in the cell prior to activation.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Google Shape;1061;g8706079d96_3_1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8706079d96_3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The logical sense amplifiers reduces the charge restoration latency simply by having two physical sense amplifiers</a:t>
            </a:r>
            <a:endParaRPr/>
          </a:p>
          <a:p>
            <a:pPr indent="0" lvl="0" marL="0" rtl="0" algn="l">
              <a:spcBef>
                <a:spcPts val="0"/>
              </a:spcBef>
              <a:spcAft>
                <a:spcPts val="0"/>
              </a:spcAft>
              <a:buNone/>
            </a:pPr>
            <a:r>
              <a:rPr lang="en"/>
              <a:t>[Click]</a:t>
            </a:r>
            <a:r>
              <a:rPr lang="en">
                <a:solidFill>
                  <a:schemeClr val="dk1"/>
                </a:solidFill>
              </a:rPr>
              <a:t>[Click]</a:t>
            </a:r>
            <a:endParaRPr/>
          </a:p>
          <a:p>
            <a:pPr indent="0" lvl="0" marL="0" rtl="0" algn="l">
              <a:spcBef>
                <a:spcPts val="0"/>
              </a:spcBef>
              <a:spcAft>
                <a:spcPts val="0"/>
              </a:spcAft>
              <a:buNone/>
            </a:pPr>
            <a:r>
              <a:rPr lang="en"/>
              <a:t> driving the same logical cell from both ends of the bitlines.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largely offsets the long latency caused by long bitlines in the density-optimized open-bitline architecture.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p>
          <a:p>
            <a:pPr indent="0" lvl="0" marL="0" rtl="0" algn="l">
              <a:spcBef>
                <a:spcPts val="0"/>
              </a:spcBef>
              <a:spcAft>
                <a:spcPts val="0"/>
              </a:spcAft>
              <a:buNone/>
            </a:pPr>
            <a:r>
              <a:rPr lang="en"/>
              <a:t>The precharge latency is also reduced because two precharge units, which are associated with the sense amplifier, are also coupled to precharge the bitlines together.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8742830678_0_9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874283067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a result, by having the coupled operation of two DRAM cells as a single logic cell and two coupled sense amplifiers operating as a single logical sense amplifier, CLR-DRAM reduces the activation, restoration and precharge latencies.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6" name="Shape 1146"/>
        <p:cNvGrpSpPr/>
        <p:nvPr/>
      </p:nvGrpSpPr>
      <p:grpSpPr>
        <a:xfrm>
          <a:off x="0" y="0"/>
          <a:ext cx="0" cy="0"/>
          <a:chOff x="0" y="0"/>
          <a:chExt cx="0" cy="0"/>
        </a:xfrm>
      </p:grpSpPr>
      <p:sp>
        <p:nvSpPr>
          <p:cNvPr id="1147" name="Google Shape;1147;g8706079d96_28_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8706079d96_28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 me explain how CLR-DRAM mitigates DRAM refresh overhead in high-performance mode..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3" name="Shape 1163"/>
        <p:cNvGrpSpPr/>
        <p:nvPr/>
      </p:nvGrpSpPr>
      <p:grpSpPr>
        <a:xfrm>
          <a:off x="0" y="0"/>
          <a:ext cx="0" cy="0"/>
          <a:chOff x="0" y="0"/>
          <a:chExt cx="0" cy="0"/>
        </a:xfrm>
      </p:grpSpPr>
      <p:sp>
        <p:nvSpPr>
          <p:cNvPr id="1164" name="Google Shape;1164;g782bbd4c47_11_15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782bbd4c47_11_1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CLR-DRAM reduces DRAM refresh overhead of high-performance rows in two different ways: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First, it reduces the latency of a refresh operation.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This is because since refresh a row is essentially restoring charge level back to the cells and then perform precharge to close the row, [Click] the activation, restoration and precharge latency reductions also apply to reduce the latency of refreshing a DRAM row.</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p>
          <a:p>
            <a:pPr indent="0" lvl="0" marL="0" rtl="0" algn="l">
              <a:spcBef>
                <a:spcPts val="0"/>
              </a:spcBef>
              <a:spcAft>
                <a:spcPts val="0"/>
              </a:spcAft>
              <a:buNone/>
            </a:pPr>
            <a:r>
              <a:rPr lang="en"/>
              <a:t>Second, since a logical cell contains two physical DRAM cells, [Click] it has a larger effective capacitance </a:t>
            </a:r>
            <a:r>
              <a:rPr lang="en">
                <a:solidFill>
                  <a:schemeClr val="dk1"/>
                </a:solidFill>
              </a:rPr>
              <a:t> [Click] </a:t>
            </a:r>
            <a:r>
              <a:rPr lang="en"/>
              <a:t>to tolerate more leakage. [Click] Therefore, less refresh operation is needed for high-performance rows.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conclude that CLR-DRAM could reduce both the refresh latency and the refresh rate for rows operating in high-performance mode.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Google Shape;1174;g8706079d96_28_1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8706079d96_28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move on to the evaluation.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0" name="Shape 1190"/>
        <p:cNvGrpSpPr/>
        <p:nvPr/>
      </p:nvGrpSpPr>
      <p:grpSpPr>
        <a:xfrm>
          <a:off x="0" y="0"/>
          <a:ext cx="0" cy="0"/>
          <a:chOff x="0" y="0"/>
          <a:chExt cx="0" cy="0"/>
        </a:xfrm>
      </p:grpSpPr>
      <p:sp>
        <p:nvSpPr>
          <p:cNvPr id="1191" name="Google Shape;1191;g8706079d96_28_1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8706079d96_28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evaluate the latency impact of CLR-DRAM using SPICE simulation.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7" name="Shape 1207"/>
        <p:cNvGrpSpPr/>
        <p:nvPr/>
      </p:nvGrpSpPr>
      <p:grpSpPr>
        <a:xfrm>
          <a:off x="0" y="0"/>
          <a:ext cx="0" cy="0"/>
          <a:chOff x="0" y="0"/>
          <a:chExt cx="0" cy="0"/>
        </a:xfrm>
      </p:grpSpPr>
      <p:sp>
        <p:nvSpPr>
          <p:cNvPr id="1208" name="Google Shape;1208;g782bbd4c47_13_1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782bbd4c47_13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We model a CLR-DRAM subarray based on previously published technology parameters. We scale the parameters to match with recent technology nodes.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p>
          <a:p>
            <a:pPr indent="0" lvl="0" marL="0" rtl="0" algn="l">
              <a:spcBef>
                <a:spcPts val="0"/>
              </a:spcBef>
              <a:spcAft>
                <a:spcPts val="0"/>
              </a:spcAft>
              <a:buNone/>
            </a:pPr>
            <a:r>
              <a:rPr lang="en"/>
              <a:t>We will make our model available freely soon.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706079d96_1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06079d96_1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outline of this talk. [Click]</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8" name="Shape 1218"/>
        <p:cNvGrpSpPr/>
        <p:nvPr/>
      </p:nvGrpSpPr>
      <p:grpSpPr>
        <a:xfrm>
          <a:off x="0" y="0"/>
          <a:ext cx="0" cy="0"/>
          <a:chOff x="0" y="0"/>
          <a:chExt cx="0" cy="0"/>
        </a:xfrm>
      </p:grpSpPr>
      <p:sp>
        <p:nvSpPr>
          <p:cNvPr id="1219" name="Google Shape;1219;g8742830678_0_1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874283067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First, we show the four major DRAM access latency of a </a:t>
            </a:r>
            <a:r>
              <a:rPr lang="en"/>
              <a:t>max-capacity row. We make two observations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First, the precharge latency is significantly reduced even for a max-capacity row because two precharge units can also be used to precharge the bitlines when closing a max-capacity row.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[Click] </a:t>
            </a:r>
            <a:r>
              <a:rPr lang="en"/>
              <a:t>Second, </a:t>
            </a:r>
            <a:r>
              <a:rPr lang="en">
                <a:solidFill>
                  <a:schemeClr val="dk1"/>
                </a:solidFill>
              </a:rPr>
              <a:t>the bitline mode select transistors slightly increase </a:t>
            </a:r>
            <a:r>
              <a:rPr lang="en"/>
              <a:t>the restoration latency and write recovery latency </a:t>
            </a:r>
            <a:r>
              <a:rPr lang="en">
                <a:solidFill>
                  <a:schemeClr val="dk1"/>
                </a:solidFill>
              </a:rPr>
              <a:t>and reduce the activation latency </a:t>
            </a:r>
            <a:r>
              <a:rPr lang="en"/>
              <a:t>of a max-capacity mode row..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9" name="Shape 1249"/>
        <p:cNvGrpSpPr/>
        <p:nvPr/>
      </p:nvGrpSpPr>
      <p:grpSpPr>
        <a:xfrm>
          <a:off x="0" y="0"/>
          <a:ext cx="0" cy="0"/>
          <a:chOff x="0" y="0"/>
          <a:chExt cx="0" cy="0"/>
        </a:xfrm>
      </p:grpSpPr>
      <p:sp>
        <p:nvSpPr>
          <p:cNvPr id="1250" name="Google Shape;1250;g85c190c934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85c190c93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For a high-performance mode row, we reduce all the four access latencies of DRAM significantly, ranging from 35.2% to 64.2%.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make two observations about the </a:t>
            </a:r>
            <a:r>
              <a:rPr lang="en">
                <a:solidFill>
                  <a:schemeClr val="dk1"/>
                </a:solidFill>
              </a:rPr>
              <a:t>early termination of charge restoration</a:t>
            </a:r>
            <a:r>
              <a:rPr lang="en"/>
              <a:t>. </a:t>
            </a:r>
            <a:endParaRPr/>
          </a:p>
          <a:p>
            <a:pPr indent="0" lvl="0" marL="0" rtl="0" algn="l">
              <a:spcBef>
                <a:spcPts val="0"/>
              </a:spcBef>
              <a:spcAft>
                <a:spcPts val="0"/>
              </a:spcAft>
              <a:buNone/>
            </a:pPr>
            <a:r>
              <a:rPr lang="en">
                <a:solidFill>
                  <a:schemeClr val="dk1"/>
                </a:solidFill>
              </a:rPr>
              <a:t>[Click] </a:t>
            </a:r>
            <a:r>
              <a:rPr lang="en"/>
              <a:t>First, applying early termination of charge restoration reduces the charge restoration latency even further with [Click] only a marginal increase in activation latency due to the reduced charge level prior to the activation.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[Click] </a:t>
            </a:r>
            <a:r>
              <a:rPr lang="en"/>
              <a:t>Second, the early termination of charge restoration also enables the reduction of the write recovery latency, which is not reduced without such early termination because only one write driver is involved to write to the two coupled cells.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3" name="Shape 1293"/>
        <p:cNvGrpSpPr/>
        <p:nvPr/>
      </p:nvGrpSpPr>
      <p:grpSpPr>
        <a:xfrm>
          <a:off x="0" y="0"/>
          <a:ext cx="0" cy="0"/>
          <a:chOff x="0" y="0"/>
          <a:chExt cx="0" cy="0"/>
        </a:xfrm>
      </p:grpSpPr>
      <p:sp>
        <p:nvSpPr>
          <p:cNvPr id="1294" name="Google Shape;1294;g8706079d96_74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8706079d96_7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conclude that CLR-DRAM significantly reduces DRAM latency.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5" name="Shape 1335"/>
        <p:cNvGrpSpPr/>
        <p:nvPr/>
      </p:nvGrpSpPr>
      <p:grpSpPr>
        <a:xfrm>
          <a:off x="0" y="0"/>
          <a:ext cx="0" cy="0"/>
          <a:chOff x="0" y="0"/>
          <a:chExt cx="0" cy="0"/>
        </a:xfrm>
      </p:grpSpPr>
      <p:sp>
        <p:nvSpPr>
          <p:cNvPr id="1336" name="Google Shape;1336;g8706079d96_28_1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8706079d96_28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evaluate the system-level performance and DRAM energy impact of CLR-DRAM.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2" name="Shape 1352"/>
        <p:cNvGrpSpPr/>
        <p:nvPr/>
      </p:nvGrpSpPr>
      <p:grpSpPr>
        <a:xfrm>
          <a:off x="0" y="0"/>
          <a:ext cx="0" cy="0"/>
          <a:chOff x="0" y="0"/>
          <a:chExt cx="0" cy="0"/>
        </a:xfrm>
      </p:grpSpPr>
      <p:sp>
        <p:nvSpPr>
          <p:cNvPr id="1353" name="Google Shape;1353;g782bbd4c47_13_1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82bbd4c47_13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We use Ramulator, </a:t>
            </a:r>
            <a:r>
              <a:rPr lang="en">
                <a:solidFill>
                  <a:schemeClr val="dk1"/>
                </a:solidFill>
              </a:rPr>
              <a:t>[Click] </a:t>
            </a:r>
            <a:r>
              <a:rPr lang="en"/>
              <a:t>a cycle-level DRAM </a:t>
            </a:r>
            <a:r>
              <a:rPr lang="en"/>
              <a:t>simulator</a:t>
            </a:r>
            <a:r>
              <a:rPr lang="en"/>
              <a:t> to evaluate the system-level performance of CLR-DRAM.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[Click] [Click]  </a:t>
            </a:r>
            <a:r>
              <a:rPr lang="en"/>
              <a:t>We analyze 41 real single-core workloads from benchmark suites,</a:t>
            </a:r>
            <a:endParaRPr/>
          </a:p>
          <a:p>
            <a:pPr indent="0" lvl="0" marL="0" rtl="0" algn="l">
              <a:spcBef>
                <a:spcPts val="0"/>
              </a:spcBef>
              <a:spcAft>
                <a:spcPts val="0"/>
              </a:spcAft>
              <a:buNone/>
            </a:pPr>
            <a:r>
              <a:rPr lang="en">
                <a:solidFill>
                  <a:schemeClr val="dk1"/>
                </a:solidFill>
              </a:rPr>
              <a:t>[Click]  </a:t>
            </a:r>
            <a:r>
              <a:rPr lang="en"/>
              <a:t>30 synthetic random and stream access workloads and </a:t>
            </a:r>
            <a:endParaRPr/>
          </a:p>
          <a:p>
            <a:pPr indent="0" lvl="0" marL="0" rtl="0" algn="l">
              <a:spcBef>
                <a:spcPts val="0"/>
              </a:spcBef>
              <a:spcAft>
                <a:spcPts val="0"/>
              </a:spcAft>
              <a:buNone/>
            </a:pPr>
            <a:r>
              <a:rPr lang="en">
                <a:solidFill>
                  <a:schemeClr val="dk1"/>
                </a:solidFill>
              </a:rPr>
              <a:t>[Click] [Click]  </a:t>
            </a:r>
            <a:r>
              <a:rPr lang="en"/>
              <a:t>90 randomly chosen multi-programmed four-core workloads.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[Click] [Click] [Click] </a:t>
            </a:r>
            <a:endParaRPr>
              <a:solidFill>
                <a:schemeClr val="dk1"/>
              </a:solidFill>
            </a:endParaRPr>
          </a:p>
          <a:p>
            <a:pPr indent="0" lvl="0" marL="0" rtl="0" algn="l">
              <a:spcBef>
                <a:spcPts val="0"/>
              </a:spcBef>
              <a:spcAft>
                <a:spcPts val="0"/>
              </a:spcAft>
              <a:buNone/>
            </a:pPr>
            <a:r>
              <a:rPr lang="en"/>
              <a:t>We model 5 configurations of CLR-DRAM, each configures a different portion [Click] of all DRAM rows to high-performance mode.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For each configuration, </a:t>
            </a:r>
            <a:r>
              <a:rPr lang="en">
                <a:solidFill>
                  <a:schemeClr val="dk1"/>
                </a:solidFill>
              </a:rPr>
              <a:t>[Click]</a:t>
            </a:r>
            <a:r>
              <a:rPr lang="en"/>
              <a:t> we also map the same portion of the most accessed pages of the workloads to high-performance mode rows.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1" name="Shape 1361"/>
        <p:cNvGrpSpPr/>
        <p:nvPr/>
      </p:nvGrpSpPr>
      <p:grpSpPr>
        <a:xfrm>
          <a:off x="0" y="0"/>
          <a:ext cx="0" cy="0"/>
          <a:chOff x="0" y="0"/>
          <a:chExt cx="0" cy="0"/>
        </a:xfrm>
      </p:grpSpPr>
      <p:sp>
        <p:nvSpPr>
          <p:cNvPr id="1362" name="Google Shape;1362;g782bbd4c47_15_3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782bbd4c47_15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start with the performance impact of CLR-DRAM.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For real single-core workloads, </a:t>
            </a:r>
            <a:r>
              <a:rPr lang="en">
                <a:solidFill>
                  <a:schemeClr val="dk1"/>
                </a:solidFill>
              </a:rPr>
              <a:t>CLR-DRAM row provide an average speedup of 12.4% when all pages are mapped to high-performance mode rows.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a:t>
            </a:r>
            <a:endParaRPr>
              <a:solidFill>
                <a:schemeClr val="dk1"/>
              </a:solidFill>
            </a:endParaRPr>
          </a:p>
          <a:p>
            <a:pPr indent="0" lvl="0" marL="0" rtl="0" algn="l">
              <a:spcBef>
                <a:spcPts val="0"/>
              </a:spcBef>
              <a:spcAft>
                <a:spcPts val="0"/>
              </a:spcAft>
              <a:buNone/>
            </a:pPr>
            <a:r>
              <a:rPr lang="en">
                <a:solidFill>
                  <a:schemeClr val="dk1"/>
                </a:solidFill>
              </a:rPr>
              <a:t>For the 90 multi-core workloads, mapping all pages to high-performance rows provides an average of 18.6% speedup. </a:t>
            </a:r>
            <a:endParaRPr>
              <a:solidFill>
                <a:schemeClr val="dk1"/>
              </a:solidFill>
            </a:endParaRPr>
          </a:p>
          <a:p>
            <a:pPr indent="0" lvl="0" marL="0" rtl="0" algn="l">
              <a:spcBef>
                <a:spcPts val="0"/>
              </a:spcBef>
              <a:spcAft>
                <a:spcPts val="0"/>
              </a:spcAft>
              <a:buNone/>
            </a:pPr>
            <a:r>
              <a:rPr lang="en">
                <a:solidFill>
                  <a:schemeClr val="dk1"/>
                </a:solidFill>
              </a:rPr>
              <a:t>We observe that in all cases the performance improvement increases when we increase the number of pages that are mapped to high-performance mode rows.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the configuration that all rows are configured to operate in max-capacity mode, CLR-DRAM still achieves a small but positive performance impact [Click], mainly because of the significantly reduced precharge latency of coupling two precharge units.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a:t>
            </a:r>
            <a:endParaRPr>
              <a:solidFill>
                <a:schemeClr val="dk1"/>
              </a:solidFill>
            </a:endParaRPr>
          </a:p>
          <a:p>
            <a:pPr indent="0" lvl="0" marL="0" rtl="0" algn="l">
              <a:spcBef>
                <a:spcPts val="0"/>
              </a:spcBef>
              <a:spcAft>
                <a:spcPts val="0"/>
              </a:spcAft>
              <a:buNone/>
            </a:pPr>
            <a:r>
              <a:rPr lang="en">
                <a:solidFill>
                  <a:schemeClr val="dk1"/>
                </a:solidFill>
              </a:rPr>
              <a:t>We conclude that CLR-DRAM improves system performance for both single-core and multi-core workloads.</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Google Shape;1397;g782bbd4c47_15_3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782bbd4c47_15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evaluate the DRAM energy consumption of CLR-DRAM.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Mapping pages to high-performance mode rows could yield an average of 19.7% DRAM energy savings for single-core workloads</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 and 29.7% for multi-core workloads.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conclude that CLR-DRAM saves DRAM energy.</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7" name="Shape 1427"/>
        <p:cNvGrpSpPr/>
        <p:nvPr/>
      </p:nvGrpSpPr>
      <p:grpSpPr>
        <a:xfrm>
          <a:off x="0" y="0"/>
          <a:ext cx="0" cy="0"/>
          <a:chOff x="0" y="0"/>
          <a:chExt cx="0" cy="0"/>
        </a:xfrm>
      </p:grpSpPr>
      <p:sp>
        <p:nvSpPr>
          <p:cNvPr id="1428" name="Google Shape;1428;g8706079d96_65_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8706079d96_6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High-performance mode rows in CLR-DRAM could mitigate the refresh overhead by both reducing the refresh latency (tRFC) and the refresh rate (</a:t>
            </a:r>
            <a:r>
              <a:rPr lang="en"/>
              <a:t>increase tREFW</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First we observe that </a:t>
            </a:r>
            <a:r>
              <a:rPr lang="en"/>
              <a:t>only </a:t>
            </a:r>
            <a:r>
              <a:rPr lang="en"/>
              <a:t>reducing the refresh latency in CLR-DRAM already saves DRAM refresh energy by 66.1% on average for multicore-workloads. If the refresh rate is reduced by 3X, which our SPICE simulations show is possible, CLR-DRAM </a:t>
            </a:r>
            <a:r>
              <a:rPr lang="en"/>
              <a:t>could </a:t>
            </a:r>
            <a:r>
              <a:rPr lang="en"/>
              <a:t>save DRAM refresh energy by 87.1%.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Doing so still achieves an average speedup of 17.8% for multi-core workloads.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6" name="Shape 1456"/>
        <p:cNvGrpSpPr/>
        <p:nvPr/>
      </p:nvGrpSpPr>
      <p:grpSpPr>
        <a:xfrm>
          <a:off x="0" y="0"/>
          <a:ext cx="0" cy="0"/>
          <a:chOff x="0" y="0"/>
          <a:chExt cx="0" cy="0"/>
        </a:xfrm>
      </p:grpSpPr>
      <p:sp>
        <p:nvSpPr>
          <p:cNvPr id="1457" name="Google Shape;1457;g782bbd4c47_15_40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782bbd4c47_15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We conservatively estimate CLR-DRAM to have a modest DRAM chip area overhead of 3.2%.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p>
          <a:p>
            <a:pPr indent="0" lvl="0" marL="0" rtl="0" algn="l">
              <a:spcBef>
                <a:spcPts val="0"/>
              </a:spcBef>
              <a:spcAft>
                <a:spcPts val="0"/>
              </a:spcAft>
              <a:buNone/>
            </a:pPr>
            <a:r>
              <a:rPr lang="en"/>
              <a:t>Configuring rows to high-performance mode incurs memory capacity overhead. However, due to the flexible reconfigurability of CLR-DRAM, the user </a:t>
            </a:r>
            <a:r>
              <a:rPr lang="en"/>
              <a:t>is free to find and  dynamically determine a favorable operating point in the DRAM capacity-latency trade-off spectrum.</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a:t>
            </a:r>
            <a:endParaRPr>
              <a:solidFill>
                <a:schemeClr val="dk1"/>
              </a:solidFill>
            </a:endParaRPr>
          </a:p>
          <a:p>
            <a:pPr indent="0" lvl="0" marL="0" rtl="0" algn="l">
              <a:spcBef>
                <a:spcPts val="0"/>
              </a:spcBef>
              <a:spcAft>
                <a:spcPts val="0"/>
              </a:spcAft>
              <a:buNone/>
            </a:pPr>
            <a:r>
              <a:rPr lang="en">
                <a:solidFill>
                  <a:schemeClr val="dk1"/>
                </a:solidFill>
              </a:rPr>
              <a:t>We have mode detailed overhead discussions in our paper.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None/>
            </a:pPr>
            <a:r>
              <a:rPr lang="en"/>
              <a:t>We conclude </a:t>
            </a:r>
            <a:r>
              <a:rPr lang="en">
                <a:solidFill>
                  <a:schemeClr val="dk1"/>
                </a:solidFill>
              </a:rPr>
              <a:t>CLR-DRAM is a low-cost DRAM architecture.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8" name="Shape 1468"/>
        <p:cNvGrpSpPr/>
        <p:nvPr/>
      </p:nvGrpSpPr>
      <p:grpSpPr>
        <a:xfrm>
          <a:off x="0" y="0"/>
          <a:ext cx="0" cy="0"/>
          <a:chOff x="0" y="0"/>
          <a:chExt cx="0" cy="0"/>
        </a:xfrm>
      </p:grpSpPr>
      <p:sp>
        <p:nvSpPr>
          <p:cNvPr id="1469" name="Google Shape;1469;g782bbd4c47_15_39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782bbd4c47_15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We also have a more detailed sensitivity analysis on the trade-off between reducing refresh rate and increased activation and restoration latencies and its system-level impact in the paper.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p>
          <a:p>
            <a:pPr indent="0" lvl="0" marL="0" rtl="0" algn="l">
              <a:spcBef>
                <a:spcPts val="0"/>
              </a:spcBef>
              <a:spcAft>
                <a:spcPts val="0"/>
              </a:spcAft>
              <a:buNone/>
            </a:pPr>
            <a:r>
              <a:rPr lang="en"/>
              <a:t>Our paper also includes some design details that make CLR-DRAM work efficiently.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706079d96_6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706079d96_6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fundamental trade-off between storage capacity and access latency in DRAM. </a:t>
            </a:r>
            <a:r>
              <a:rPr lang="en">
                <a:solidFill>
                  <a:schemeClr val="dk1"/>
                </a:solidFill>
                <a:highlight>
                  <a:srgbClr val="FFFFFF"/>
                </a:highlight>
              </a:rPr>
              <a:t> Commodity DRAM overwhelmingly favors </a:t>
            </a:r>
            <a:r>
              <a:rPr lang="en">
                <a:solidFill>
                  <a:schemeClr val="dk1"/>
                </a:solidFill>
                <a:highlight>
                  <a:srgbClr val="FFFFFF"/>
                </a:highlight>
              </a:rPr>
              <a:t>storage</a:t>
            </a:r>
            <a:r>
              <a:rPr lang="en">
                <a:solidFill>
                  <a:schemeClr val="dk1"/>
                </a:solidFill>
                <a:highlight>
                  <a:srgbClr val="FFFFFF"/>
                </a:highlight>
              </a:rPr>
              <a:t> capacity at </a:t>
            </a:r>
            <a:r>
              <a:rPr lang="en">
                <a:solidFill>
                  <a:schemeClr val="dk1"/>
                </a:solidFill>
                <a:highlight>
                  <a:srgbClr val="FFFFFF"/>
                </a:highlight>
              </a:rPr>
              <a:t>the</a:t>
            </a:r>
            <a:r>
              <a:rPr lang="en">
                <a:solidFill>
                  <a:schemeClr val="dk1"/>
                </a:solidFill>
                <a:highlight>
                  <a:srgbClr val="FFFFFF"/>
                </a:highlight>
              </a:rPr>
              <a:t> expense of access latency.</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9" name="Shape 1479"/>
        <p:cNvGrpSpPr/>
        <p:nvPr/>
      </p:nvGrpSpPr>
      <p:grpSpPr>
        <a:xfrm>
          <a:off x="0" y="0"/>
          <a:ext cx="0" cy="0"/>
          <a:chOff x="0" y="0"/>
          <a:chExt cx="0" cy="0"/>
        </a:xfrm>
      </p:grpSpPr>
      <p:sp>
        <p:nvSpPr>
          <p:cNvPr id="1480" name="Google Shape;1480;g8706079d96_4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8706079d96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conclude my talk.</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6" name="Shape 1496"/>
        <p:cNvGrpSpPr/>
        <p:nvPr/>
      </p:nvGrpSpPr>
      <p:grpSpPr>
        <a:xfrm>
          <a:off x="0" y="0"/>
          <a:ext cx="0" cy="0"/>
          <a:chOff x="0" y="0"/>
          <a:chExt cx="0" cy="0"/>
        </a:xfrm>
      </p:grpSpPr>
      <p:sp>
        <p:nvSpPr>
          <p:cNvPr id="1497" name="Google Shape;1497;g8706079d96_29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8706079d96_2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We propose CLR-DRAM, Capacity-Latency Reconfigurable DRAM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a new DRAM architecture that enables dynamic fine-grained reconfigurability between high capacity and low-latency operation.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CLR-DRAM can dynamically reconfigure every single DRAM row to operate in either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[Click]  </a:t>
            </a:r>
            <a:r>
              <a:rPr lang="en"/>
              <a:t>A max-capacity mode that maintains almost the same storage density as the baseline density-optimized open-bitline architecture by letting each DRAM cell operate separately. 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[Click]  </a:t>
            </a:r>
            <a:r>
              <a:rPr lang="en"/>
              <a:t>A high-performance mode that provides low access latency and low refresh overhead by coupling every two adjacent DRAM cells in the row and their sense amplifiers.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[Click]  </a:t>
            </a:r>
            <a:r>
              <a:rPr lang="en"/>
              <a:t>Our evaluations show that CLR-DRAM significantly reduces four key DRAM timing parameters, improves system performance and saves DRAM energy.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[Click] </a:t>
            </a:r>
            <a:r>
              <a:rPr lang="en"/>
              <a:t> We hope that future work exploits CLR-DRAM to develop more flexible systems that can adapt to the diverse and dynamically changing DRAM capacity and latency demands of workloads.</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5" name="Shape 1505"/>
        <p:cNvGrpSpPr/>
        <p:nvPr/>
      </p:nvGrpSpPr>
      <p:grpSpPr>
        <a:xfrm>
          <a:off x="0" y="0"/>
          <a:ext cx="0" cy="0"/>
          <a:chOff x="0" y="0"/>
          <a:chExt cx="0" cy="0"/>
        </a:xfrm>
      </p:grpSpPr>
      <p:sp>
        <p:nvSpPr>
          <p:cNvPr id="1506" name="Google Shape;1506;g8706079d96_29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8706079d96_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 to my talk. for many more details, I invite you to read our ISCA 2020 paper.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706079d96_65_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706079d96_65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M</a:t>
            </a:r>
            <a:r>
              <a:rPr lang="en"/>
              <a:t>odern workloads have different main memory capacity and latency demands. Existing systems miss opportunities to improve performance by adapting to changes in main memory capacity and latency demands.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a:t>
            </a:r>
            <a:endParaRPr/>
          </a:p>
          <a:p>
            <a:pPr indent="0" lvl="0" marL="0" rtl="0" algn="l">
              <a:spcBef>
                <a:spcPts val="0"/>
              </a:spcBef>
              <a:spcAft>
                <a:spcPts val="0"/>
              </a:spcAft>
              <a:buNone/>
            </a:pPr>
            <a:r>
              <a:rPr lang="en"/>
              <a:t>The memory capacity of a system is usually </a:t>
            </a:r>
            <a:r>
              <a:rPr lang="en"/>
              <a:t>overprovisioned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while many modern workloads tend to underutilize the system’s memory capacity.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However, commodity DRAM, as the prevalent technology for the main memory, makes a static capacity-latency trade-off at design-time.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 </a:t>
            </a:r>
            <a:endParaRPr>
              <a:solidFill>
                <a:schemeClr val="dk1"/>
              </a:solidFill>
            </a:endParaRPr>
          </a:p>
          <a:p>
            <a:pPr indent="0" lvl="0" marL="0" rtl="0" algn="l">
              <a:spcBef>
                <a:spcPts val="0"/>
              </a:spcBef>
              <a:spcAft>
                <a:spcPts val="0"/>
              </a:spcAft>
              <a:buNone/>
            </a:pPr>
            <a:r>
              <a:rPr lang="en">
                <a:solidFill>
                  <a:schemeClr val="dk1"/>
                </a:solidFill>
              </a:rPr>
              <a:t>Once manufactured, they are either capacity-optimized at the cost of long latency, or latency-optimized at the cost of small storage capacity.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 Even some state-of-the-art heterogeneous DRAM architectures </a:t>
            </a:r>
            <a:r>
              <a:rPr lang="en">
                <a:solidFill>
                  <a:schemeClr val="dk1"/>
                </a:solidFill>
              </a:rPr>
              <a:t>employ only a fixed-size and small low-latency region, which does not always provide the best possible operating point within the DRAM capacity-latency trade-off spectrum for all workloads.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 As a result, </a:t>
            </a:r>
            <a:r>
              <a:rPr lang="en">
                <a:solidFill>
                  <a:schemeClr val="dk1"/>
                </a:solidFill>
              </a:rPr>
              <a:t>commodity </a:t>
            </a:r>
            <a:r>
              <a:rPr lang="en">
                <a:solidFill>
                  <a:schemeClr val="dk1"/>
                </a:solidFill>
              </a:rPr>
              <a:t>DRAM could not adapt flexibly to the changes in the system’s memory capacity and latency demands.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706079d96_65_1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706079d96_65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[Click] Therefore, </a:t>
            </a:r>
            <a:r>
              <a:rPr lang="en"/>
              <a:t>o</a:t>
            </a:r>
            <a:r>
              <a:rPr lang="en"/>
              <a:t>ur goal is to enable a dynamic DRAM capacity-latency trade-off at a fine granularity (that is, a single DRAM row), </a:t>
            </a:r>
            <a:r>
              <a:rPr lang="en">
                <a:solidFill>
                  <a:schemeClr val="dk1"/>
                </a:solidFill>
                <a:highlight>
                  <a:srgbClr val="FFFFFF"/>
                </a:highlight>
              </a:rPr>
              <a:t>as shown pictorially in this figure.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706079d96_28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706079d96_2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will </a:t>
            </a:r>
            <a:r>
              <a:rPr lang="en"/>
              <a:t>briefly</a:t>
            </a:r>
            <a:r>
              <a:rPr lang="en"/>
              <a:t> introducing how DRAM works.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82bbd4c47_7_4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82bbd4c47_7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DRAM chip contains multiple independent DRAM banks, each consisting of multiple subarrays of DRAM cells. A DRAM cell stores one bit of data using electric charge level.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 A typical density-optimized subarray architecture is shown on the right.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access data stored in the DRAM cells, the memory controller issues an activate command to activate a row of DRAM cells.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 </a:t>
            </a:r>
            <a:r>
              <a:rPr lang="en">
                <a:solidFill>
                  <a:schemeClr val="dk1"/>
                </a:solidFill>
              </a:rPr>
              <a:t>electric charge in the </a:t>
            </a:r>
            <a:r>
              <a:rPr lang="en">
                <a:solidFill>
                  <a:schemeClr val="dk1"/>
                </a:solidFill>
              </a:rPr>
              <a:t>cells are then sensed and read by sense </a:t>
            </a:r>
            <a:r>
              <a:rPr lang="en">
                <a:solidFill>
                  <a:schemeClr val="dk1"/>
                </a:solidFill>
              </a:rPr>
              <a:t>a</a:t>
            </a:r>
            <a:r>
              <a:rPr lang="en">
                <a:solidFill>
                  <a:schemeClr val="dk1"/>
                </a:solidFill>
              </a:rPr>
              <a:t>mplifiers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placed on both sides of the subarray through bitlines.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kind of array architecture is called the open-bitline architecture.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82bbd4c47_21_9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82bbd4c47_21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[Click] The sense amplifier operates in a differential manner. </a:t>
            </a:r>
            <a:r>
              <a:rPr lang="en">
                <a:solidFill>
                  <a:schemeClr val="dk1"/>
                </a:solidFill>
              </a:rPr>
              <a:t> [Click] </a:t>
            </a:r>
            <a:r>
              <a:rPr lang="en"/>
              <a:t>It reads data stored in the cell by sensing and </a:t>
            </a:r>
            <a:r>
              <a:rPr lang="en"/>
              <a:t>amplifying</a:t>
            </a:r>
            <a:r>
              <a:rPr lang="en"/>
              <a:t> the voltage difference across a pair of bitlines caused by the sharing of charge between a DRAM cell and a bitline</a:t>
            </a:r>
            <a:r>
              <a:rPr lang="en">
                <a:solidFill>
                  <a:schemeClr val="dk1"/>
                </a:solidFill>
              </a:rPr>
              <a:t> </a:t>
            </a:r>
            <a:r>
              <a:rPr lang="en"/>
              <a:t> when a row is activated.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[Click] During an activation, another bitline in a neighboring subarray is also involved to serve as the reference of the sense amplifier.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75991" y="55292"/>
            <a:ext cx="8987700" cy="555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800"/>
              <a:buFont typeface="Cambria"/>
              <a:buNone/>
              <a:defRPr b="0" i="0" sz="48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75991" y="683418"/>
            <a:ext cx="8987700" cy="3989100"/>
          </a:xfrm>
          <a:prstGeom prst="rect">
            <a:avLst/>
          </a:prstGeom>
          <a:noFill/>
          <a:ln>
            <a:noFill/>
          </a:ln>
        </p:spPr>
        <p:txBody>
          <a:bodyPr anchorCtr="0" anchor="t" bIns="45700" lIns="91425" spcFirstLastPara="1" rIns="91425" wrap="square" tIns="45700">
            <a:noAutofit/>
          </a:bodyPr>
          <a:lstStyle>
            <a:lvl1pPr indent="-457200" lvl="0" marL="457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mbria"/>
                <a:ea typeface="Cambria"/>
                <a:cs typeface="Cambria"/>
                <a:sym typeface="Cambria"/>
              </a:defRPr>
            </a:lvl1pPr>
            <a:lvl2pPr indent="-406400" lvl="1" marL="914400" marR="0" rtl="0" algn="l">
              <a:lnSpc>
                <a:spcPct val="90000"/>
              </a:lnSpc>
              <a:spcBef>
                <a:spcPts val="500"/>
              </a:spcBef>
              <a:spcAft>
                <a:spcPts val="0"/>
              </a:spcAft>
              <a:buClr>
                <a:schemeClr val="dk1"/>
              </a:buClr>
              <a:buSzPts val="2800"/>
              <a:buFont typeface="Cambria"/>
              <a:buChar char="-"/>
              <a:defRPr b="0" i="0" sz="2800" u="none" cap="none" strike="noStrike">
                <a:solidFill>
                  <a:schemeClr val="dk1"/>
                </a:solidFill>
                <a:latin typeface="Cambria"/>
                <a:ea typeface="Cambria"/>
                <a:cs typeface="Cambria"/>
                <a:sym typeface="Cambria"/>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nvSpPr>
        <p:spPr>
          <a:xfrm>
            <a:off x="7924800" y="4766786"/>
            <a:ext cx="990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 sz="2000" u="none" cap="none" strike="noStrike">
                <a:solidFill>
                  <a:srgbClr val="888888"/>
                </a:solidFill>
                <a:latin typeface="Cambria Math"/>
                <a:ea typeface="Cambria Math"/>
                <a:cs typeface="Cambria Math"/>
                <a:sym typeface="Cambria Math"/>
              </a:rPr>
              <a:t>‹#›</a:t>
            </a:fld>
            <a:r>
              <a:rPr b="0" i="0" lang="en" sz="2000" u="none" cap="none" strike="noStrike">
                <a:solidFill>
                  <a:srgbClr val="888888"/>
                </a:solidFill>
                <a:latin typeface="Cambria Math"/>
                <a:ea typeface="Cambria Math"/>
                <a:cs typeface="Cambria Math"/>
                <a:sym typeface="Cambria Math"/>
              </a:rPr>
              <a:t>/48</a:t>
            </a:r>
            <a:endParaRPr b="0" i="0" sz="1400" u="none" cap="none" strike="noStrike">
              <a:solidFill>
                <a:srgbClr val="000000"/>
              </a:solidFill>
              <a:latin typeface="Arial"/>
              <a:ea typeface="Arial"/>
              <a:cs typeface="Arial"/>
              <a:sym typeface="Arial"/>
            </a:endParaRPr>
          </a:p>
        </p:txBody>
      </p:sp>
      <p:pic>
        <p:nvPicPr>
          <p:cNvPr descr="safari.png" id="54" name="Google Shape;54;p13"/>
          <p:cNvPicPr preferRelativeResize="0"/>
          <p:nvPr/>
        </p:nvPicPr>
        <p:blipFill rotWithShape="1">
          <a:blip r:embed="rId2">
            <a:alphaModFix/>
          </a:blip>
          <a:srcRect b="0" l="0" r="0" t="0"/>
          <a:stretch/>
        </p:blipFill>
        <p:spPr>
          <a:xfrm>
            <a:off x="189560" y="4809858"/>
            <a:ext cx="810090" cy="23439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3">
            <a:alphaModFix/>
          </a:blip>
          <a:srcRect b="27026" l="0" r="0" t="25649"/>
          <a:stretch/>
        </p:blipFill>
        <p:spPr>
          <a:xfrm>
            <a:off x="6443435" y="4254400"/>
            <a:ext cx="2332391" cy="613200"/>
          </a:xfrm>
          <a:prstGeom prst="rect">
            <a:avLst/>
          </a:prstGeom>
          <a:noFill/>
          <a:ln>
            <a:noFill/>
          </a:ln>
        </p:spPr>
      </p:pic>
      <p:sp>
        <p:nvSpPr>
          <p:cNvPr id="60" name="Google Shape;60;p14"/>
          <p:cNvSpPr/>
          <p:nvPr/>
        </p:nvSpPr>
        <p:spPr>
          <a:xfrm>
            <a:off x="0" y="0"/>
            <a:ext cx="9144000" cy="23073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nvSpPr>
        <p:spPr>
          <a:xfrm>
            <a:off x="156000" y="281100"/>
            <a:ext cx="8988000" cy="20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100">
                <a:solidFill>
                  <a:srgbClr val="F3F3F3"/>
                </a:solidFill>
                <a:latin typeface="Cambria"/>
                <a:ea typeface="Cambria"/>
                <a:cs typeface="Cambria"/>
                <a:sym typeface="Cambria"/>
              </a:rPr>
              <a:t>CLR-DRAM:</a:t>
            </a:r>
            <a:endParaRPr b="1" sz="4100">
              <a:solidFill>
                <a:srgbClr val="F3F3F3"/>
              </a:solidFill>
              <a:latin typeface="Cambria"/>
              <a:ea typeface="Cambria"/>
              <a:cs typeface="Cambria"/>
              <a:sym typeface="Cambria"/>
            </a:endParaRPr>
          </a:p>
          <a:p>
            <a:pPr indent="0" lvl="0" marL="0" rtl="0" algn="ctr">
              <a:spcBef>
                <a:spcPts val="0"/>
              </a:spcBef>
              <a:spcAft>
                <a:spcPts val="0"/>
              </a:spcAft>
              <a:buNone/>
            </a:pPr>
            <a:r>
              <a:rPr b="1" lang="en" sz="3000">
                <a:solidFill>
                  <a:srgbClr val="F3F3F3"/>
                </a:solidFill>
                <a:latin typeface="Cambria"/>
                <a:ea typeface="Cambria"/>
                <a:cs typeface="Cambria"/>
                <a:sym typeface="Cambria"/>
              </a:rPr>
              <a:t> A Low-Cost DRAM Architecture</a:t>
            </a:r>
            <a:endParaRPr b="1" sz="3000">
              <a:solidFill>
                <a:srgbClr val="F3F3F3"/>
              </a:solidFill>
              <a:latin typeface="Cambria"/>
              <a:ea typeface="Cambria"/>
              <a:cs typeface="Cambria"/>
              <a:sym typeface="Cambria"/>
            </a:endParaRPr>
          </a:p>
          <a:p>
            <a:pPr indent="0" lvl="0" marL="0" rtl="0" algn="ctr">
              <a:spcBef>
                <a:spcPts val="0"/>
              </a:spcBef>
              <a:spcAft>
                <a:spcPts val="0"/>
              </a:spcAft>
              <a:buNone/>
            </a:pPr>
            <a:r>
              <a:rPr b="1" lang="en" sz="3000">
                <a:solidFill>
                  <a:srgbClr val="F3F3F3"/>
                </a:solidFill>
                <a:latin typeface="Cambria"/>
                <a:ea typeface="Cambria"/>
                <a:cs typeface="Cambria"/>
                <a:sym typeface="Cambria"/>
              </a:rPr>
              <a:t>Enabling Dynamic </a:t>
            </a:r>
            <a:r>
              <a:rPr b="1" lang="en" sz="3000">
                <a:solidFill>
                  <a:srgbClr val="F3F3F3"/>
                </a:solidFill>
                <a:latin typeface="Cambria"/>
                <a:ea typeface="Cambria"/>
                <a:cs typeface="Cambria"/>
                <a:sym typeface="Cambria"/>
              </a:rPr>
              <a:t>Capacity-Latency Trade-off</a:t>
            </a:r>
            <a:endParaRPr b="1" sz="3000">
              <a:solidFill>
                <a:srgbClr val="F3F3F3"/>
              </a:solidFill>
              <a:latin typeface="Cambria"/>
              <a:ea typeface="Cambria"/>
              <a:cs typeface="Cambria"/>
              <a:sym typeface="Cambria"/>
            </a:endParaRPr>
          </a:p>
        </p:txBody>
      </p:sp>
      <p:pic>
        <p:nvPicPr>
          <p:cNvPr descr="http://www.euroc-project.eu/fileadmin/imgEuroc/eurocConsortiumLogos/ethLogo.png" id="62" name="Google Shape;62;p14"/>
          <p:cNvPicPr preferRelativeResize="0"/>
          <p:nvPr/>
        </p:nvPicPr>
        <p:blipFill rotWithShape="1">
          <a:blip r:embed="rId4">
            <a:alphaModFix/>
          </a:blip>
          <a:srcRect b="0" l="0" r="0" t="0"/>
          <a:stretch/>
        </p:blipFill>
        <p:spPr>
          <a:xfrm>
            <a:off x="459028" y="4314755"/>
            <a:ext cx="2397511" cy="492491"/>
          </a:xfrm>
          <a:prstGeom prst="rect">
            <a:avLst/>
          </a:prstGeom>
          <a:noFill/>
          <a:ln>
            <a:noFill/>
          </a:ln>
        </p:spPr>
      </p:pic>
      <p:sp>
        <p:nvSpPr>
          <p:cNvPr id="63" name="Google Shape;63;p14"/>
          <p:cNvSpPr txBox="1"/>
          <p:nvPr/>
        </p:nvSpPr>
        <p:spPr>
          <a:xfrm>
            <a:off x="228600" y="2827675"/>
            <a:ext cx="8686800" cy="915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 sz="2000" u="sng">
                <a:solidFill>
                  <a:srgbClr val="000000"/>
                </a:solidFill>
                <a:latin typeface="Cambria"/>
                <a:ea typeface="Cambria"/>
                <a:cs typeface="Cambria"/>
                <a:sym typeface="Cambria"/>
              </a:rPr>
              <a:t>Haocong</a:t>
            </a:r>
            <a:r>
              <a:rPr b="1" lang="en" sz="2000" u="sng">
                <a:solidFill>
                  <a:srgbClr val="000000"/>
                </a:solidFill>
                <a:latin typeface="Cambria"/>
                <a:ea typeface="Cambria"/>
                <a:cs typeface="Cambria"/>
                <a:sym typeface="Cambria"/>
              </a:rPr>
              <a:t> Luo</a:t>
            </a:r>
            <a:r>
              <a:rPr b="1" lang="en" sz="2000">
                <a:solidFill>
                  <a:srgbClr val="000000"/>
                </a:solidFill>
                <a:latin typeface="Cambria"/>
                <a:ea typeface="Cambria"/>
                <a:cs typeface="Cambria"/>
                <a:sym typeface="Cambria"/>
              </a:rPr>
              <a:t>   Taha Shahroodi   Hasan Hassan</a:t>
            </a:r>
            <a:r>
              <a:rPr b="1" lang="en" sz="2000">
                <a:latin typeface="Cambria"/>
                <a:ea typeface="Cambria"/>
                <a:cs typeface="Cambria"/>
                <a:sym typeface="Cambria"/>
              </a:rPr>
              <a:t>   </a:t>
            </a:r>
            <a:r>
              <a:rPr b="1" lang="en" sz="2000">
                <a:solidFill>
                  <a:srgbClr val="000000"/>
                </a:solidFill>
                <a:latin typeface="Cambria"/>
                <a:ea typeface="Cambria"/>
                <a:cs typeface="Cambria"/>
                <a:sym typeface="Cambria"/>
              </a:rPr>
              <a:t>Minesh Patel     </a:t>
            </a:r>
            <a:endParaRPr b="1" sz="2000">
              <a:solidFill>
                <a:srgbClr val="000000"/>
              </a:solidFill>
              <a:latin typeface="Cambria"/>
              <a:ea typeface="Cambria"/>
              <a:cs typeface="Cambria"/>
              <a:sym typeface="Cambria"/>
            </a:endParaRPr>
          </a:p>
          <a:p>
            <a:pPr indent="0" lvl="0" marL="0" rtl="0" algn="ctr">
              <a:lnSpc>
                <a:spcPct val="90000"/>
              </a:lnSpc>
              <a:spcBef>
                <a:spcPts val="0"/>
              </a:spcBef>
              <a:spcAft>
                <a:spcPts val="0"/>
              </a:spcAft>
              <a:buNone/>
            </a:pPr>
            <a:r>
              <a:rPr b="1" lang="en" sz="2000">
                <a:solidFill>
                  <a:srgbClr val="000000"/>
                </a:solidFill>
                <a:latin typeface="Cambria"/>
                <a:ea typeface="Cambria"/>
                <a:cs typeface="Cambria"/>
                <a:sym typeface="Cambria"/>
              </a:rPr>
              <a:t>A. Giray Ya</a:t>
            </a:r>
            <a:r>
              <a:rPr b="1" lang="en" sz="2000">
                <a:latin typeface="Cambria"/>
                <a:ea typeface="Cambria"/>
                <a:cs typeface="Cambria"/>
                <a:sym typeface="Cambria"/>
              </a:rPr>
              <a:t>g</a:t>
            </a:r>
            <a:r>
              <a:rPr b="1" lang="en" sz="2000">
                <a:solidFill>
                  <a:srgbClr val="000000"/>
                </a:solidFill>
                <a:latin typeface="Cambria"/>
                <a:ea typeface="Cambria"/>
                <a:cs typeface="Cambria"/>
                <a:sym typeface="Cambria"/>
              </a:rPr>
              <a:t>lıkçı</a:t>
            </a:r>
            <a:r>
              <a:rPr lang="en" sz="600"/>
              <a:t> </a:t>
            </a:r>
            <a:r>
              <a:rPr lang="en" sz="2000"/>
              <a:t>  </a:t>
            </a:r>
            <a:r>
              <a:rPr b="1" lang="en" sz="2000">
                <a:solidFill>
                  <a:srgbClr val="000000"/>
                </a:solidFill>
                <a:latin typeface="Cambria"/>
                <a:ea typeface="Cambria"/>
                <a:cs typeface="Cambria"/>
                <a:sym typeface="Cambria"/>
              </a:rPr>
              <a:t>Lois Orosa   Jisung Park  Onur Mutlu </a:t>
            </a:r>
            <a:endParaRPr sz="2000">
              <a:solidFill>
                <a:srgbClr val="000000"/>
              </a:solidFill>
              <a:latin typeface="Cambria"/>
              <a:ea typeface="Cambria"/>
              <a:cs typeface="Cambria"/>
              <a:sym typeface="Cambria"/>
            </a:endParaRPr>
          </a:p>
        </p:txBody>
      </p:sp>
      <p:pic>
        <p:nvPicPr>
          <p:cNvPr id="64" name="Google Shape;64;p14"/>
          <p:cNvPicPr preferRelativeResize="0"/>
          <p:nvPr/>
        </p:nvPicPr>
        <p:blipFill>
          <a:blip r:embed="rId5">
            <a:alphaModFix/>
          </a:blip>
          <a:stretch>
            <a:fillRect/>
          </a:stretch>
        </p:blipFill>
        <p:spPr>
          <a:xfrm>
            <a:off x="3607663" y="4254400"/>
            <a:ext cx="1928674" cy="76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3"/>
          <p:cNvSpPr/>
          <p:nvPr/>
        </p:nvSpPr>
        <p:spPr>
          <a:xfrm>
            <a:off x="1589228" y="2004102"/>
            <a:ext cx="3883997" cy="784066"/>
          </a:xfrm>
          <a:custGeom>
            <a:rect b="b" l="l" r="r" t="t"/>
            <a:pathLst>
              <a:path extrusionOk="0" h="38043" w="135272">
                <a:moveTo>
                  <a:pt x="0" y="0"/>
                </a:moveTo>
                <a:cubicBezTo>
                  <a:pt x="5820" y="1167"/>
                  <a:pt x="11203" y="5208"/>
                  <a:pt x="14763" y="9957"/>
                </a:cubicBezTo>
                <a:cubicBezTo>
                  <a:pt x="21602" y="19080"/>
                  <a:pt x="23497" y="35527"/>
                  <a:pt x="34676" y="37767"/>
                </a:cubicBezTo>
                <a:cubicBezTo>
                  <a:pt x="42607" y="39356"/>
                  <a:pt x="50929" y="33187"/>
                  <a:pt x="56649" y="27467"/>
                </a:cubicBezTo>
                <a:cubicBezTo>
                  <a:pt x="61317" y="22799"/>
                  <a:pt x="67846" y="20440"/>
                  <a:pt x="73129" y="16480"/>
                </a:cubicBezTo>
                <a:cubicBezTo>
                  <a:pt x="90253" y="3643"/>
                  <a:pt x="113871" y="344"/>
                  <a:pt x="135272" y="344"/>
                </a:cubicBezTo>
              </a:path>
            </a:pathLst>
          </a:custGeom>
          <a:noFill/>
          <a:ln cap="flat" cmpd="sng" w="38100">
            <a:solidFill>
              <a:srgbClr val="34A853"/>
            </a:solidFill>
            <a:prstDash val="solid"/>
            <a:round/>
            <a:headEnd len="med" w="med" type="none"/>
            <a:tailEnd len="med" w="med" type="none"/>
          </a:ln>
        </p:spPr>
      </p:sp>
      <p:sp>
        <p:nvSpPr>
          <p:cNvPr id="388" name="Google Shape;388;p23"/>
          <p:cNvSpPr/>
          <p:nvPr/>
        </p:nvSpPr>
        <p:spPr>
          <a:xfrm>
            <a:off x="1727213" y="2012756"/>
            <a:ext cx="3755866" cy="896015"/>
          </a:xfrm>
          <a:custGeom>
            <a:rect b="b" l="l" r="r" t="t"/>
            <a:pathLst>
              <a:path extrusionOk="0" h="42230" w="158275">
                <a:moveTo>
                  <a:pt x="0" y="42230"/>
                </a:moveTo>
                <a:cubicBezTo>
                  <a:pt x="10303" y="42230"/>
                  <a:pt x="20110" y="37726"/>
                  <a:pt x="30213" y="35707"/>
                </a:cubicBezTo>
                <a:cubicBezTo>
                  <a:pt x="34938" y="34762"/>
                  <a:pt x="40159" y="38527"/>
                  <a:pt x="44633" y="36737"/>
                </a:cubicBezTo>
                <a:cubicBezTo>
                  <a:pt x="48843" y="35052"/>
                  <a:pt x="51071" y="30322"/>
                  <a:pt x="53903" y="26780"/>
                </a:cubicBezTo>
                <a:cubicBezTo>
                  <a:pt x="57692" y="22042"/>
                  <a:pt x="63240" y="18850"/>
                  <a:pt x="68666" y="16137"/>
                </a:cubicBezTo>
                <a:cubicBezTo>
                  <a:pt x="95812" y="2564"/>
                  <a:pt x="127925" y="0"/>
                  <a:pt x="158275" y="0"/>
                </a:cubicBezTo>
              </a:path>
            </a:pathLst>
          </a:custGeom>
          <a:noFill/>
          <a:ln cap="flat" cmpd="sng" w="38100">
            <a:solidFill>
              <a:srgbClr val="4285F4"/>
            </a:solidFill>
            <a:prstDash val="solid"/>
            <a:round/>
            <a:headEnd len="med" w="med" type="none"/>
            <a:tailEnd len="med" w="med" type="none"/>
          </a:ln>
        </p:spPr>
      </p:sp>
      <p:sp>
        <p:nvSpPr>
          <p:cNvPr id="389" name="Google Shape;389;p23"/>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1" name="Google Shape;391;p23"/>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392" name="Google Shape;392;p23"/>
          <p:cNvSpPr/>
          <p:nvPr/>
        </p:nvSpPr>
        <p:spPr>
          <a:xfrm>
            <a:off x="5385506" y="2012756"/>
            <a:ext cx="2305804" cy="124303"/>
          </a:xfrm>
          <a:custGeom>
            <a:rect b="b" l="l" r="r" t="t"/>
            <a:pathLst>
              <a:path extrusionOk="0" h="8583" w="76905">
                <a:moveTo>
                  <a:pt x="0" y="0"/>
                </a:moveTo>
                <a:cubicBezTo>
                  <a:pt x="16444" y="0"/>
                  <a:pt x="32780" y="2764"/>
                  <a:pt x="49096" y="4807"/>
                </a:cubicBezTo>
                <a:cubicBezTo>
                  <a:pt x="58378" y="5969"/>
                  <a:pt x="68029" y="5627"/>
                  <a:pt x="76905" y="8583"/>
                </a:cubicBezTo>
              </a:path>
            </a:pathLst>
          </a:custGeom>
          <a:noFill/>
          <a:ln cap="flat" cmpd="sng" w="38100">
            <a:solidFill>
              <a:srgbClr val="34A853"/>
            </a:solidFill>
            <a:prstDash val="solid"/>
            <a:round/>
            <a:headEnd len="med" w="med" type="none"/>
            <a:tailEnd len="med" w="med" type="none"/>
          </a:ln>
        </p:spPr>
      </p:sp>
      <p:cxnSp>
        <p:nvCxnSpPr>
          <p:cNvPr id="393" name="Google Shape;393;p23"/>
          <p:cNvCxnSpPr/>
          <p:nvPr/>
        </p:nvCxnSpPr>
        <p:spPr>
          <a:xfrm>
            <a:off x="1371938" y="3885336"/>
            <a:ext cx="6706800" cy="0"/>
          </a:xfrm>
          <a:prstGeom prst="straightConnector1">
            <a:avLst/>
          </a:prstGeom>
          <a:noFill/>
          <a:ln cap="flat" cmpd="sng" w="38100">
            <a:solidFill>
              <a:srgbClr val="000000"/>
            </a:solidFill>
            <a:prstDash val="solid"/>
            <a:miter lim="8000"/>
            <a:headEnd len="med" w="med" type="none"/>
            <a:tailEnd len="med" w="med" type="stealth"/>
          </a:ln>
        </p:spPr>
      </p:cxnSp>
      <p:sp>
        <p:nvSpPr>
          <p:cNvPr id="394" name="Google Shape;394;p23"/>
          <p:cNvSpPr/>
          <p:nvPr/>
        </p:nvSpPr>
        <p:spPr>
          <a:xfrm>
            <a:off x="2367927" y="2908821"/>
            <a:ext cx="1387975" cy="850901"/>
          </a:xfrm>
          <a:custGeom>
            <a:rect b="b" l="l" r="r" t="t"/>
            <a:pathLst>
              <a:path extrusionOk="0" h="47723" w="63859">
                <a:moveTo>
                  <a:pt x="0" y="0"/>
                </a:moveTo>
                <a:cubicBezTo>
                  <a:pt x="14973" y="0"/>
                  <a:pt x="22413" y="19975"/>
                  <a:pt x="32273" y="31243"/>
                </a:cubicBezTo>
                <a:cubicBezTo>
                  <a:pt x="40094" y="40180"/>
                  <a:pt x="51983" y="47723"/>
                  <a:pt x="63859" y="47723"/>
                </a:cubicBezTo>
              </a:path>
            </a:pathLst>
          </a:custGeom>
          <a:noFill/>
          <a:ln cap="flat" cmpd="sng" w="38100">
            <a:solidFill>
              <a:srgbClr val="EA4335"/>
            </a:solidFill>
            <a:prstDash val="solid"/>
            <a:round/>
            <a:headEnd len="med" w="med" type="none"/>
            <a:tailEnd len="med" w="med" type="none"/>
          </a:ln>
        </p:spPr>
      </p:sp>
      <p:cxnSp>
        <p:nvCxnSpPr>
          <p:cNvPr id="395" name="Google Shape;395;p23"/>
          <p:cNvCxnSpPr/>
          <p:nvPr/>
        </p:nvCxnSpPr>
        <p:spPr>
          <a:xfrm>
            <a:off x="3738123" y="3759789"/>
            <a:ext cx="1744800" cy="0"/>
          </a:xfrm>
          <a:prstGeom prst="straightConnector1">
            <a:avLst/>
          </a:prstGeom>
          <a:noFill/>
          <a:ln cap="flat" cmpd="sng" w="38100">
            <a:solidFill>
              <a:srgbClr val="EA4335"/>
            </a:solidFill>
            <a:prstDash val="solid"/>
            <a:round/>
            <a:headEnd len="med" w="med" type="none"/>
            <a:tailEnd len="med" w="med" type="none"/>
          </a:ln>
        </p:spPr>
      </p:cxnSp>
      <p:cxnSp>
        <p:nvCxnSpPr>
          <p:cNvPr id="396" name="Google Shape;396;p23"/>
          <p:cNvCxnSpPr/>
          <p:nvPr/>
        </p:nvCxnSpPr>
        <p:spPr>
          <a:xfrm>
            <a:off x="5226562" y="2012751"/>
            <a:ext cx="276000" cy="0"/>
          </a:xfrm>
          <a:prstGeom prst="straightConnector1">
            <a:avLst/>
          </a:prstGeom>
          <a:noFill/>
          <a:ln cap="flat" cmpd="sng" w="38100">
            <a:solidFill>
              <a:srgbClr val="4285F4"/>
            </a:solidFill>
            <a:prstDash val="solid"/>
            <a:round/>
            <a:headEnd len="med" w="med" type="none"/>
            <a:tailEnd len="med" w="med" type="none"/>
          </a:ln>
        </p:spPr>
      </p:cxnSp>
      <p:sp>
        <p:nvSpPr>
          <p:cNvPr id="397" name="Google Shape;397;p23"/>
          <p:cNvSpPr/>
          <p:nvPr/>
        </p:nvSpPr>
        <p:spPr>
          <a:xfrm>
            <a:off x="5482858" y="2907741"/>
            <a:ext cx="2119038" cy="874451"/>
          </a:xfrm>
          <a:custGeom>
            <a:rect b="b" l="l" r="r" t="t"/>
            <a:pathLst>
              <a:path extrusionOk="0" h="46133" w="77592">
                <a:moveTo>
                  <a:pt x="0" y="45034"/>
                </a:moveTo>
                <a:cubicBezTo>
                  <a:pt x="858" y="45034"/>
                  <a:pt x="2232" y="47380"/>
                  <a:pt x="5150" y="45034"/>
                </a:cubicBezTo>
                <a:cubicBezTo>
                  <a:pt x="8068" y="42688"/>
                  <a:pt x="13104" y="36794"/>
                  <a:pt x="17510" y="30957"/>
                </a:cubicBezTo>
                <a:cubicBezTo>
                  <a:pt x="21916" y="25120"/>
                  <a:pt x="25692" y="14763"/>
                  <a:pt x="31586" y="10014"/>
                </a:cubicBezTo>
                <a:cubicBezTo>
                  <a:pt x="37480" y="5265"/>
                  <a:pt x="46064" y="4063"/>
                  <a:pt x="52873" y="2461"/>
                </a:cubicBezTo>
                <a:cubicBezTo>
                  <a:pt x="59682" y="859"/>
                  <a:pt x="68322" y="802"/>
                  <a:pt x="72442" y="401"/>
                </a:cubicBezTo>
                <a:cubicBezTo>
                  <a:pt x="76562" y="0"/>
                  <a:pt x="76734" y="114"/>
                  <a:pt x="77592" y="57"/>
                </a:cubicBezTo>
              </a:path>
            </a:pathLst>
          </a:custGeom>
          <a:noFill/>
          <a:ln cap="flat" cmpd="sng" w="38100">
            <a:solidFill>
              <a:srgbClr val="EA4335"/>
            </a:solidFill>
            <a:prstDash val="solid"/>
            <a:round/>
            <a:headEnd len="med" w="med" type="none"/>
            <a:tailEnd len="med" w="med" type="none"/>
          </a:ln>
        </p:spPr>
      </p:sp>
      <p:cxnSp>
        <p:nvCxnSpPr>
          <p:cNvPr id="398" name="Google Shape;398;p23"/>
          <p:cNvCxnSpPr/>
          <p:nvPr/>
        </p:nvCxnSpPr>
        <p:spPr>
          <a:xfrm>
            <a:off x="7217982" y="2908907"/>
            <a:ext cx="446400" cy="0"/>
          </a:xfrm>
          <a:prstGeom prst="straightConnector1">
            <a:avLst/>
          </a:prstGeom>
          <a:noFill/>
          <a:ln cap="flat" cmpd="sng" w="38100">
            <a:solidFill>
              <a:srgbClr val="4285F4"/>
            </a:solidFill>
            <a:prstDash val="solid"/>
            <a:round/>
            <a:headEnd len="med" w="med" type="none"/>
            <a:tailEnd len="med" w="med" type="none"/>
          </a:ln>
        </p:spPr>
      </p:cxnSp>
      <p:sp>
        <p:nvSpPr>
          <p:cNvPr id="399" name="Google Shape;399;p23"/>
          <p:cNvSpPr/>
          <p:nvPr/>
        </p:nvSpPr>
        <p:spPr>
          <a:xfrm>
            <a:off x="5502590" y="1974660"/>
            <a:ext cx="2099716" cy="941240"/>
          </a:xfrm>
          <a:custGeom>
            <a:rect b="b" l="l" r="r" t="t"/>
            <a:pathLst>
              <a:path extrusionOk="0" h="44944" w="73129">
                <a:moveTo>
                  <a:pt x="0" y="1985"/>
                </a:moveTo>
                <a:cubicBezTo>
                  <a:pt x="744" y="1985"/>
                  <a:pt x="1316" y="-2249"/>
                  <a:pt x="4463" y="1985"/>
                </a:cubicBezTo>
                <a:cubicBezTo>
                  <a:pt x="7610" y="6219"/>
                  <a:pt x="12932" y="20868"/>
                  <a:pt x="18883" y="27391"/>
                </a:cubicBezTo>
                <a:cubicBezTo>
                  <a:pt x="24834" y="33914"/>
                  <a:pt x="32959" y="38263"/>
                  <a:pt x="40169" y="41124"/>
                </a:cubicBezTo>
                <a:cubicBezTo>
                  <a:pt x="47379" y="43985"/>
                  <a:pt x="56649" y="43928"/>
                  <a:pt x="62142" y="44557"/>
                </a:cubicBezTo>
                <a:cubicBezTo>
                  <a:pt x="67635" y="45187"/>
                  <a:pt x="71298" y="44844"/>
                  <a:pt x="73129" y="44901"/>
                </a:cubicBezTo>
              </a:path>
            </a:pathLst>
          </a:custGeom>
          <a:noFill/>
          <a:ln cap="flat" cmpd="sng" w="38100">
            <a:solidFill>
              <a:srgbClr val="4285F4"/>
            </a:solidFill>
            <a:prstDash val="solid"/>
            <a:round/>
            <a:headEnd len="med" w="med" type="none"/>
            <a:tailEnd len="med" w="med" type="none"/>
          </a:ln>
        </p:spPr>
      </p:sp>
      <p:cxnSp>
        <p:nvCxnSpPr>
          <p:cNvPr id="400" name="Google Shape;400;p23"/>
          <p:cNvCxnSpPr/>
          <p:nvPr/>
        </p:nvCxnSpPr>
        <p:spPr>
          <a:xfrm>
            <a:off x="1362504" y="2004102"/>
            <a:ext cx="226800" cy="0"/>
          </a:xfrm>
          <a:prstGeom prst="straightConnector1">
            <a:avLst/>
          </a:prstGeom>
          <a:noFill/>
          <a:ln cap="flat" cmpd="sng" w="38100">
            <a:solidFill>
              <a:srgbClr val="34A853"/>
            </a:solidFill>
            <a:prstDash val="solid"/>
            <a:round/>
            <a:headEnd len="med" w="med" type="none"/>
            <a:tailEnd len="med" w="med" type="none"/>
          </a:ln>
        </p:spPr>
      </p:cxnSp>
      <p:cxnSp>
        <p:nvCxnSpPr>
          <p:cNvPr id="401" name="Google Shape;401;p23"/>
          <p:cNvCxnSpPr/>
          <p:nvPr/>
        </p:nvCxnSpPr>
        <p:spPr>
          <a:xfrm>
            <a:off x="1362498" y="2908907"/>
            <a:ext cx="1005600" cy="0"/>
          </a:xfrm>
          <a:prstGeom prst="straightConnector1">
            <a:avLst/>
          </a:prstGeom>
          <a:noFill/>
          <a:ln cap="flat" cmpd="sng" w="38100">
            <a:solidFill>
              <a:srgbClr val="EA4335"/>
            </a:solidFill>
            <a:prstDash val="solid"/>
            <a:round/>
            <a:headEnd len="med" w="med" type="none"/>
            <a:tailEnd len="med" w="med" type="none"/>
          </a:ln>
        </p:spPr>
      </p:cxnSp>
      <p:grpSp>
        <p:nvGrpSpPr>
          <p:cNvPr id="402" name="Google Shape;402;p23"/>
          <p:cNvGrpSpPr/>
          <p:nvPr/>
        </p:nvGrpSpPr>
        <p:grpSpPr>
          <a:xfrm>
            <a:off x="2864072" y="1094875"/>
            <a:ext cx="3524256" cy="380314"/>
            <a:chOff x="1716650" y="977446"/>
            <a:chExt cx="4306276" cy="464704"/>
          </a:xfrm>
        </p:grpSpPr>
        <p:cxnSp>
          <p:nvCxnSpPr>
            <p:cNvPr id="403" name="Google Shape;403;p23"/>
            <p:cNvCxnSpPr/>
            <p:nvPr/>
          </p:nvCxnSpPr>
          <p:spPr>
            <a:xfrm>
              <a:off x="1716650" y="1209800"/>
              <a:ext cx="291900" cy="0"/>
            </a:xfrm>
            <a:prstGeom prst="straightConnector1">
              <a:avLst/>
            </a:prstGeom>
            <a:noFill/>
            <a:ln cap="flat" cmpd="sng" w="76200">
              <a:solidFill>
                <a:srgbClr val="4285F4"/>
              </a:solidFill>
              <a:prstDash val="solid"/>
              <a:round/>
              <a:headEnd len="med" w="med" type="none"/>
              <a:tailEnd len="med" w="med" type="none"/>
            </a:ln>
          </p:spPr>
        </p:cxnSp>
        <p:sp>
          <p:nvSpPr>
            <p:cNvPr id="404" name="Google Shape;404;p23"/>
            <p:cNvSpPr txBox="1"/>
            <p:nvPr/>
          </p:nvSpPr>
          <p:spPr>
            <a:xfrm>
              <a:off x="1981675" y="977450"/>
              <a:ext cx="12087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Cambria"/>
                  <a:ea typeface="Cambria"/>
                  <a:cs typeface="Cambria"/>
                  <a:sym typeface="Cambria"/>
                </a:rPr>
                <a:t>bitline</a:t>
              </a:r>
              <a:endParaRPr baseline="-25000" sz="2000">
                <a:latin typeface="Cambria"/>
                <a:ea typeface="Cambria"/>
                <a:cs typeface="Cambria"/>
                <a:sym typeface="Cambria"/>
              </a:endParaRPr>
            </a:p>
          </p:txBody>
        </p:sp>
        <p:cxnSp>
          <p:nvCxnSpPr>
            <p:cNvPr id="405" name="Google Shape;405;p23"/>
            <p:cNvCxnSpPr/>
            <p:nvPr/>
          </p:nvCxnSpPr>
          <p:spPr>
            <a:xfrm>
              <a:off x="3333925" y="1209800"/>
              <a:ext cx="291900" cy="0"/>
            </a:xfrm>
            <a:prstGeom prst="straightConnector1">
              <a:avLst/>
            </a:prstGeom>
            <a:noFill/>
            <a:ln cap="flat" cmpd="sng" w="76200">
              <a:solidFill>
                <a:srgbClr val="EA4335"/>
              </a:solidFill>
              <a:prstDash val="solid"/>
              <a:round/>
              <a:headEnd len="med" w="med" type="none"/>
              <a:tailEnd len="med" w="med" type="none"/>
            </a:ln>
          </p:spPr>
        </p:cxnSp>
        <p:grpSp>
          <p:nvGrpSpPr>
            <p:cNvPr id="406" name="Google Shape;406;p23"/>
            <p:cNvGrpSpPr/>
            <p:nvPr/>
          </p:nvGrpSpPr>
          <p:grpSpPr>
            <a:xfrm>
              <a:off x="3598950" y="977450"/>
              <a:ext cx="1208700" cy="464700"/>
              <a:chOff x="1905475" y="977450"/>
              <a:chExt cx="1208700" cy="464700"/>
            </a:xfrm>
          </p:grpSpPr>
          <p:sp>
            <p:nvSpPr>
              <p:cNvPr id="407" name="Google Shape;407;p23"/>
              <p:cNvSpPr txBox="1"/>
              <p:nvPr/>
            </p:nvSpPr>
            <p:spPr>
              <a:xfrm>
                <a:off x="1905475" y="977450"/>
                <a:ext cx="12087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Cambria"/>
                    <a:ea typeface="Cambria"/>
                    <a:cs typeface="Cambria"/>
                    <a:sym typeface="Cambria"/>
                  </a:rPr>
                  <a:t>bitline</a:t>
                </a:r>
                <a:endParaRPr baseline="-25000" sz="2000">
                  <a:latin typeface="Cambria"/>
                  <a:ea typeface="Cambria"/>
                  <a:cs typeface="Cambria"/>
                  <a:sym typeface="Cambria"/>
                </a:endParaRPr>
              </a:p>
            </p:txBody>
          </p:sp>
          <p:cxnSp>
            <p:nvCxnSpPr>
              <p:cNvPr id="408" name="Google Shape;408;p23"/>
              <p:cNvCxnSpPr/>
              <p:nvPr/>
            </p:nvCxnSpPr>
            <p:spPr>
              <a:xfrm>
                <a:off x="2106475" y="1028150"/>
                <a:ext cx="806700" cy="0"/>
              </a:xfrm>
              <a:prstGeom prst="straightConnector1">
                <a:avLst/>
              </a:prstGeom>
              <a:noFill/>
              <a:ln cap="flat" cmpd="sng" w="19050">
                <a:solidFill>
                  <a:srgbClr val="000000"/>
                </a:solidFill>
                <a:prstDash val="solid"/>
                <a:round/>
                <a:headEnd len="med" w="med" type="none"/>
                <a:tailEnd len="med" w="med" type="none"/>
              </a:ln>
            </p:spPr>
          </p:cxnSp>
        </p:grpSp>
        <p:cxnSp>
          <p:nvCxnSpPr>
            <p:cNvPr id="409" name="Google Shape;409;p23"/>
            <p:cNvCxnSpPr/>
            <p:nvPr/>
          </p:nvCxnSpPr>
          <p:spPr>
            <a:xfrm>
              <a:off x="4951200" y="1209800"/>
              <a:ext cx="291900" cy="0"/>
            </a:xfrm>
            <a:prstGeom prst="straightConnector1">
              <a:avLst/>
            </a:prstGeom>
            <a:noFill/>
            <a:ln cap="flat" cmpd="sng" w="76200">
              <a:solidFill>
                <a:srgbClr val="34A853"/>
              </a:solidFill>
              <a:prstDash val="solid"/>
              <a:round/>
              <a:headEnd len="med" w="med" type="none"/>
              <a:tailEnd len="med" w="med" type="none"/>
            </a:ln>
          </p:spPr>
        </p:cxnSp>
        <p:sp>
          <p:nvSpPr>
            <p:cNvPr id="410" name="Google Shape;410;p23"/>
            <p:cNvSpPr txBox="1"/>
            <p:nvPr/>
          </p:nvSpPr>
          <p:spPr>
            <a:xfrm>
              <a:off x="5216226" y="977446"/>
              <a:ext cx="8067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Cambria"/>
                  <a:ea typeface="Cambria"/>
                  <a:cs typeface="Cambria"/>
                  <a:sym typeface="Cambria"/>
                </a:rPr>
                <a:t>cell</a:t>
              </a:r>
              <a:endParaRPr baseline="-25000" sz="2000">
                <a:latin typeface="Cambria"/>
                <a:ea typeface="Cambria"/>
                <a:cs typeface="Cambria"/>
                <a:sym typeface="Cambria"/>
              </a:endParaRPr>
            </a:p>
          </p:txBody>
        </p:sp>
      </p:grpSp>
      <p:sp>
        <p:nvSpPr>
          <p:cNvPr id="411" name="Google Shape;411;p23"/>
          <p:cNvSpPr txBox="1"/>
          <p:nvPr/>
        </p:nvSpPr>
        <p:spPr>
          <a:xfrm>
            <a:off x="343850" y="1119682"/>
            <a:ext cx="1415100" cy="49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Cambria"/>
                <a:ea typeface="Cambria"/>
                <a:cs typeface="Cambria"/>
                <a:sym typeface="Cambria"/>
              </a:rPr>
              <a:t>Voltage</a:t>
            </a:r>
            <a:endParaRPr i="1" sz="1800">
              <a:latin typeface="Cambria"/>
              <a:ea typeface="Cambria"/>
              <a:cs typeface="Cambria"/>
              <a:sym typeface="Cambria"/>
            </a:endParaRPr>
          </a:p>
        </p:txBody>
      </p:sp>
      <p:cxnSp>
        <p:nvCxnSpPr>
          <p:cNvPr id="412" name="Google Shape;412;p23"/>
          <p:cNvCxnSpPr/>
          <p:nvPr/>
        </p:nvCxnSpPr>
        <p:spPr>
          <a:xfrm rot="10800000">
            <a:off x="1362498" y="1447843"/>
            <a:ext cx="0" cy="2437500"/>
          </a:xfrm>
          <a:prstGeom prst="straightConnector1">
            <a:avLst/>
          </a:prstGeom>
          <a:noFill/>
          <a:ln cap="flat" cmpd="sng" w="38100">
            <a:solidFill>
              <a:srgbClr val="000000"/>
            </a:solidFill>
            <a:prstDash val="solid"/>
            <a:miter lim="8000"/>
            <a:headEnd len="med" w="med" type="none"/>
            <a:tailEnd len="med" w="med" type="stealth"/>
          </a:ln>
        </p:spPr>
      </p:cxnSp>
      <p:sp>
        <p:nvSpPr>
          <p:cNvPr id="413" name="Google Shape;413;p23"/>
          <p:cNvSpPr txBox="1"/>
          <p:nvPr/>
        </p:nvSpPr>
        <p:spPr>
          <a:xfrm>
            <a:off x="491431" y="3681135"/>
            <a:ext cx="832200" cy="35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800"/>
              <a:t>0</a:t>
            </a:r>
            <a:endParaRPr i="1" sz="1800"/>
          </a:p>
        </p:txBody>
      </p:sp>
      <p:sp>
        <p:nvSpPr>
          <p:cNvPr id="414" name="Google Shape;414;p23"/>
          <p:cNvSpPr txBox="1"/>
          <p:nvPr/>
        </p:nvSpPr>
        <p:spPr>
          <a:xfrm>
            <a:off x="103900" y="78000"/>
            <a:ext cx="66519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DRAM Background</a:t>
            </a:r>
            <a:r>
              <a:rPr b="1" lang="en" sz="2300">
                <a:solidFill>
                  <a:srgbClr val="F3F3F3"/>
                </a:solidFill>
                <a:latin typeface="Times New Roman"/>
                <a:ea typeface="Times New Roman"/>
                <a:cs typeface="Times New Roman"/>
                <a:sym typeface="Times New Roman"/>
              </a:rPr>
              <a:t> - Accessing a Cell </a:t>
            </a:r>
            <a:endParaRPr b="1" sz="2800">
              <a:solidFill>
                <a:srgbClr val="F3F3F3"/>
              </a:solidFill>
              <a:latin typeface="Times New Roman"/>
              <a:ea typeface="Times New Roman"/>
              <a:cs typeface="Times New Roman"/>
              <a:sym typeface="Times New Roman"/>
            </a:endParaRPr>
          </a:p>
        </p:txBody>
      </p:sp>
      <p:sp>
        <p:nvSpPr>
          <p:cNvPr id="415" name="Google Shape;415;p23"/>
          <p:cNvSpPr/>
          <p:nvPr/>
        </p:nvSpPr>
        <p:spPr>
          <a:xfrm>
            <a:off x="5502700" y="1955775"/>
            <a:ext cx="2270100" cy="185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txBox="1"/>
          <p:nvPr/>
        </p:nvSpPr>
        <p:spPr>
          <a:xfrm>
            <a:off x="308024" y="2700000"/>
            <a:ext cx="1005600" cy="35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800"/>
              <a:t>VDD/2</a:t>
            </a:r>
            <a:endParaRPr i="1" sz="1800"/>
          </a:p>
        </p:txBody>
      </p:sp>
      <p:sp>
        <p:nvSpPr>
          <p:cNvPr id="417" name="Google Shape;417;p23"/>
          <p:cNvSpPr txBox="1"/>
          <p:nvPr/>
        </p:nvSpPr>
        <p:spPr>
          <a:xfrm>
            <a:off x="308024" y="1824550"/>
            <a:ext cx="1005600" cy="35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800"/>
              <a:t>VDD</a:t>
            </a:r>
            <a:endParaRPr i="1" sz="1800"/>
          </a:p>
        </p:txBody>
      </p:sp>
      <p:sp>
        <p:nvSpPr>
          <p:cNvPr id="418" name="Google Shape;418;p23"/>
          <p:cNvSpPr/>
          <p:nvPr/>
        </p:nvSpPr>
        <p:spPr>
          <a:xfrm>
            <a:off x="3342100" y="1951950"/>
            <a:ext cx="2160600" cy="185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1584500" y="2011538"/>
            <a:ext cx="1052700" cy="185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0" name="Google Shape;420;p23"/>
          <p:cNvCxnSpPr/>
          <p:nvPr/>
        </p:nvCxnSpPr>
        <p:spPr>
          <a:xfrm>
            <a:off x="1584500" y="1718675"/>
            <a:ext cx="0" cy="2770800"/>
          </a:xfrm>
          <a:prstGeom prst="straightConnector1">
            <a:avLst/>
          </a:prstGeom>
          <a:noFill/>
          <a:ln cap="flat" cmpd="sng" w="19050">
            <a:solidFill>
              <a:srgbClr val="666666"/>
            </a:solidFill>
            <a:prstDash val="dash"/>
            <a:round/>
            <a:headEnd len="med" w="med" type="none"/>
            <a:tailEnd len="med" w="med" type="none"/>
          </a:ln>
        </p:spPr>
      </p:cxnSp>
      <p:sp>
        <p:nvSpPr>
          <p:cNvPr id="421" name="Google Shape;421;p23"/>
          <p:cNvSpPr txBox="1"/>
          <p:nvPr/>
        </p:nvSpPr>
        <p:spPr>
          <a:xfrm>
            <a:off x="1662143" y="1650223"/>
            <a:ext cx="727800" cy="33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mbria"/>
                <a:ea typeface="Cambria"/>
                <a:cs typeface="Cambria"/>
                <a:sym typeface="Cambria"/>
              </a:rPr>
              <a:t>①</a:t>
            </a:r>
            <a:endParaRPr sz="1800">
              <a:latin typeface="Cambria"/>
              <a:ea typeface="Cambria"/>
              <a:cs typeface="Cambria"/>
              <a:sym typeface="Cambria"/>
            </a:endParaRPr>
          </a:p>
        </p:txBody>
      </p:sp>
      <p:sp>
        <p:nvSpPr>
          <p:cNvPr id="422" name="Google Shape;422;p23"/>
          <p:cNvSpPr txBox="1"/>
          <p:nvPr/>
        </p:nvSpPr>
        <p:spPr>
          <a:xfrm>
            <a:off x="1280000" y="643813"/>
            <a:ext cx="23898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mbria"/>
                <a:ea typeface="Cambria"/>
                <a:cs typeface="Cambria"/>
                <a:sym typeface="Cambria"/>
              </a:rPr>
              <a:t>① Charge Sharing</a:t>
            </a:r>
            <a:endParaRPr/>
          </a:p>
        </p:txBody>
      </p:sp>
      <p:sp>
        <p:nvSpPr>
          <p:cNvPr id="423" name="Google Shape;423;p23"/>
          <p:cNvSpPr txBox="1"/>
          <p:nvPr/>
        </p:nvSpPr>
        <p:spPr>
          <a:xfrm>
            <a:off x="7906700" y="2420313"/>
            <a:ext cx="9228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mbria"/>
                <a:ea typeface="Cambria"/>
                <a:cs typeface="Cambria"/>
                <a:sym typeface="Cambria"/>
              </a:rPr>
              <a:t>🅐 ΔV</a:t>
            </a:r>
            <a:r>
              <a:rPr baseline="-25000" lang="en" sz="1800">
                <a:solidFill>
                  <a:schemeClr val="dk1"/>
                </a:solidFill>
                <a:latin typeface="Cambria"/>
                <a:ea typeface="Cambria"/>
                <a:cs typeface="Cambria"/>
                <a:sym typeface="Cambria"/>
              </a:rPr>
              <a:t>th</a:t>
            </a:r>
            <a:r>
              <a:rPr lang="en" sz="1800">
                <a:solidFill>
                  <a:schemeClr val="dk1"/>
                </a:solidFill>
                <a:latin typeface="Cambria"/>
                <a:ea typeface="Cambria"/>
                <a:cs typeface="Cambria"/>
                <a:sym typeface="Cambria"/>
              </a:rPr>
              <a:t> </a:t>
            </a:r>
            <a:endParaRPr/>
          </a:p>
        </p:txBody>
      </p:sp>
      <p:sp>
        <p:nvSpPr>
          <p:cNvPr id="424" name="Google Shape;424;p23"/>
          <p:cNvSpPr/>
          <p:nvPr/>
        </p:nvSpPr>
        <p:spPr>
          <a:xfrm>
            <a:off x="2481500" y="1931725"/>
            <a:ext cx="1216800" cy="185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5" name="Google Shape;425;p23"/>
          <p:cNvCxnSpPr/>
          <p:nvPr/>
        </p:nvCxnSpPr>
        <p:spPr>
          <a:xfrm rot="10800000">
            <a:off x="3035052" y="2355173"/>
            <a:ext cx="547500" cy="0"/>
          </a:xfrm>
          <a:prstGeom prst="straightConnector1">
            <a:avLst/>
          </a:prstGeom>
          <a:noFill/>
          <a:ln cap="flat" cmpd="sng" w="19050">
            <a:solidFill>
              <a:srgbClr val="000000"/>
            </a:solidFill>
            <a:prstDash val="dash"/>
            <a:round/>
            <a:headEnd len="med" w="med" type="none"/>
            <a:tailEnd len="med" w="med" type="none"/>
          </a:ln>
        </p:spPr>
      </p:cxnSp>
      <p:cxnSp>
        <p:nvCxnSpPr>
          <p:cNvPr id="426" name="Google Shape;426;p23"/>
          <p:cNvCxnSpPr/>
          <p:nvPr/>
        </p:nvCxnSpPr>
        <p:spPr>
          <a:xfrm>
            <a:off x="3342091" y="2361280"/>
            <a:ext cx="0" cy="1294500"/>
          </a:xfrm>
          <a:prstGeom prst="straightConnector1">
            <a:avLst/>
          </a:prstGeom>
          <a:noFill/>
          <a:ln cap="flat" cmpd="sng" w="19050">
            <a:solidFill>
              <a:srgbClr val="000000"/>
            </a:solidFill>
            <a:prstDash val="solid"/>
            <a:round/>
            <a:headEnd len="med" w="med" type="triangle"/>
            <a:tailEnd len="med" w="med" type="triangle"/>
          </a:ln>
        </p:spPr>
      </p:cxnSp>
      <p:sp>
        <p:nvSpPr>
          <p:cNvPr id="427" name="Google Shape;427;p23"/>
          <p:cNvSpPr txBox="1"/>
          <p:nvPr/>
        </p:nvSpPr>
        <p:spPr>
          <a:xfrm>
            <a:off x="3321391" y="2807646"/>
            <a:ext cx="5049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mbria"/>
                <a:ea typeface="Cambria"/>
                <a:cs typeface="Cambria"/>
                <a:sym typeface="Cambria"/>
              </a:rPr>
              <a:t>🅑</a:t>
            </a:r>
            <a:endParaRPr sz="2000">
              <a:latin typeface="Cambria"/>
              <a:ea typeface="Cambria"/>
              <a:cs typeface="Cambria"/>
              <a:sym typeface="Cambria"/>
            </a:endParaRPr>
          </a:p>
        </p:txBody>
      </p:sp>
      <p:cxnSp>
        <p:nvCxnSpPr>
          <p:cNvPr id="428" name="Google Shape;428;p23"/>
          <p:cNvCxnSpPr/>
          <p:nvPr/>
        </p:nvCxnSpPr>
        <p:spPr>
          <a:xfrm rot="10800000">
            <a:off x="3035052" y="3655672"/>
            <a:ext cx="547500" cy="0"/>
          </a:xfrm>
          <a:prstGeom prst="straightConnector1">
            <a:avLst/>
          </a:prstGeom>
          <a:noFill/>
          <a:ln cap="flat" cmpd="sng" w="19050">
            <a:solidFill>
              <a:srgbClr val="000000"/>
            </a:solidFill>
            <a:prstDash val="dash"/>
            <a:round/>
            <a:headEnd len="med" w="med" type="none"/>
            <a:tailEnd len="med" w="med" type="none"/>
          </a:ln>
        </p:spPr>
      </p:cxnSp>
      <p:cxnSp>
        <p:nvCxnSpPr>
          <p:cNvPr id="429" name="Google Shape;429;p23"/>
          <p:cNvCxnSpPr/>
          <p:nvPr/>
        </p:nvCxnSpPr>
        <p:spPr>
          <a:xfrm rot="10800000">
            <a:off x="1391702" y="2004797"/>
            <a:ext cx="6279300" cy="0"/>
          </a:xfrm>
          <a:prstGeom prst="straightConnector1">
            <a:avLst/>
          </a:prstGeom>
          <a:noFill/>
          <a:ln cap="flat" cmpd="sng" w="19050">
            <a:solidFill>
              <a:srgbClr val="000000"/>
            </a:solidFill>
            <a:prstDash val="dash"/>
            <a:round/>
            <a:headEnd len="med" w="med" type="none"/>
            <a:tailEnd len="med" w="med" type="none"/>
          </a:ln>
        </p:spPr>
      </p:cxnSp>
      <p:cxnSp>
        <p:nvCxnSpPr>
          <p:cNvPr id="430" name="Google Shape;430;p23"/>
          <p:cNvCxnSpPr/>
          <p:nvPr/>
        </p:nvCxnSpPr>
        <p:spPr>
          <a:xfrm rot="10800000">
            <a:off x="1391829" y="3756874"/>
            <a:ext cx="6279300" cy="0"/>
          </a:xfrm>
          <a:prstGeom prst="straightConnector1">
            <a:avLst/>
          </a:prstGeom>
          <a:noFill/>
          <a:ln cap="flat" cmpd="sng" w="19050">
            <a:solidFill>
              <a:srgbClr val="000000"/>
            </a:solidFill>
            <a:prstDash val="dash"/>
            <a:round/>
            <a:headEnd len="med" w="med" type="none"/>
            <a:tailEnd len="med" w="med" type="none"/>
          </a:ln>
        </p:spPr>
      </p:cxnSp>
      <p:cxnSp>
        <p:nvCxnSpPr>
          <p:cNvPr id="431" name="Google Shape;431;p23"/>
          <p:cNvCxnSpPr/>
          <p:nvPr/>
        </p:nvCxnSpPr>
        <p:spPr>
          <a:xfrm rot="10800000">
            <a:off x="2194391" y="2756353"/>
            <a:ext cx="547500" cy="0"/>
          </a:xfrm>
          <a:prstGeom prst="straightConnector1">
            <a:avLst/>
          </a:prstGeom>
          <a:noFill/>
          <a:ln cap="flat" cmpd="sng" w="19050">
            <a:solidFill>
              <a:srgbClr val="000000"/>
            </a:solidFill>
            <a:prstDash val="dash"/>
            <a:round/>
            <a:headEnd len="med" w="med" type="none"/>
            <a:tailEnd len="med" w="med" type="none"/>
          </a:ln>
        </p:spPr>
      </p:cxnSp>
      <p:cxnSp>
        <p:nvCxnSpPr>
          <p:cNvPr id="432" name="Google Shape;432;p23"/>
          <p:cNvCxnSpPr/>
          <p:nvPr/>
        </p:nvCxnSpPr>
        <p:spPr>
          <a:xfrm rot="10800000">
            <a:off x="2194391" y="2908753"/>
            <a:ext cx="547500" cy="0"/>
          </a:xfrm>
          <a:prstGeom prst="straightConnector1">
            <a:avLst/>
          </a:prstGeom>
          <a:noFill/>
          <a:ln cap="flat" cmpd="sng" w="19050">
            <a:solidFill>
              <a:srgbClr val="000000"/>
            </a:solidFill>
            <a:prstDash val="dash"/>
            <a:round/>
            <a:headEnd len="med" w="med" type="none"/>
            <a:tailEnd len="med" w="med" type="none"/>
          </a:ln>
        </p:spPr>
      </p:cxnSp>
      <p:cxnSp>
        <p:nvCxnSpPr>
          <p:cNvPr id="433" name="Google Shape;433;p23"/>
          <p:cNvCxnSpPr/>
          <p:nvPr/>
        </p:nvCxnSpPr>
        <p:spPr>
          <a:xfrm>
            <a:off x="2481507" y="1706660"/>
            <a:ext cx="0" cy="1446900"/>
          </a:xfrm>
          <a:prstGeom prst="straightConnector1">
            <a:avLst/>
          </a:prstGeom>
          <a:noFill/>
          <a:ln cap="flat" cmpd="sng" w="19050">
            <a:solidFill>
              <a:srgbClr val="666666"/>
            </a:solidFill>
            <a:prstDash val="dash"/>
            <a:round/>
            <a:headEnd len="med" w="med" type="none"/>
            <a:tailEnd len="med" w="med" type="none"/>
          </a:ln>
        </p:spPr>
      </p:cxnSp>
      <p:sp>
        <p:nvSpPr>
          <p:cNvPr id="434" name="Google Shape;434;p23"/>
          <p:cNvSpPr txBox="1"/>
          <p:nvPr/>
        </p:nvSpPr>
        <p:spPr>
          <a:xfrm>
            <a:off x="1855375" y="2507038"/>
            <a:ext cx="5475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mbria"/>
                <a:ea typeface="Cambria"/>
                <a:cs typeface="Cambria"/>
                <a:sym typeface="Cambria"/>
              </a:rPr>
              <a:t>🅐</a:t>
            </a:r>
            <a:endParaRPr sz="2000"/>
          </a:p>
        </p:txBody>
      </p:sp>
      <p:cxnSp>
        <p:nvCxnSpPr>
          <p:cNvPr id="435" name="Google Shape;435;p23"/>
          <p:cNvCxnSpPr/>
          <p:nvPr/>
        </p:nvCxnSpPr>
        <p:spPr>
          <a:xfrm>
            <a:off x="2479945" y="2473053"/>
            <a:ext cx="0" cy="268500"/>
          </a:xfrm>
          <a:prstGeom prst="straightConnector1">
            <a:avLst/>
          </a:prstGeom>
          <a:noFill/>
          <a:ln cap="flat" cmpd="sng" w="19050">
            <a:solidFill>
              <a:srgbClr val="000000"/>
            </a:solidFill>
            <a:prstDash val="solid"/>
            <a:round/>
            <a:headEnd len="med" w="med" type="none"/>
            <a:tailEnd len="med" w="med" type="triangle"/>
          </a:ln>
        </p:spPr>
      </p:cxnSp>
      <p:cxnSp>
        <p:nvCxnSpPr>
          <p:cNvPr id="436" name="Google Shape;436;p23"/>
          <p:cNvCxnSpPr/>
          <p:nvPr/>
        </p:nvCxnSpPr>
        <p:spPr>
          <a:xfrm rot="10800000">
            <a:off x="2480511" y="2918476"/>
            <a:ext cx="0" cy="260100"/>
          </a:xfrm>
          <a:prstGeom prst="straightConnector1">
            <a:avLst/>
          </a:prstGeom>
          <a:noFill/>
          <a:ln cap="flat" cmpd="sng" w="19050">
            <a:solidFill>
              <a:srgbClr val="000000"/>
            </a:solidFill>
            <a:prstDash val="solid"/>
            <a:round/>
            <a:headEnd len="med" w="med" type="none"/>
            <a:tailEnd len="med" w="med" type="triangle"/>
          </a:ln>
        </p:spPr>
      </p:cxnSp>
      <p:sp>
        <p:nvSpPr>
          <p:cNvPr id="437" name="Google Shape;437;p23"/>
          <p:cNvSpPr txBox="1"/>
          <p:nvPr/>
        </p:nvSpPr>
        <p:spPr>
          <a:xfrm>
            <a:off x="3488625" y="616875"/>
            <a:ext cx="24711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mbria"/>
                <a:ea typeface="Cambria"/>
                <a:cs typeface="Cambria"/>
                <a:sym typeface="Cambria"/>
              </a:rPr>
              <a:t>② Charge Restoration</a:t>
            </a:r>
            <a:endParaRPr/>
          </a:p>
        </p:txBody>
      </p:sp>
      <p:sp>
        <p:nvSpPr>
          <p:cNvPr id="438" name="Google Shape;438;p23"/>
          <p:cNvSpPr txBox="1"/>
          <p:nvPr/>
        </p:nvSpPr>
        <p:spPr>
          <a:xfrm>
            <a:off x="3783125" y="1566225"/>
            <a:ext cx="5049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mbria"/>
                <a:ea typeface="Cambria"/>
                <a:cs typeface="Cambria"/>
                <a:sym typeface="Cambria"/>
              </a:rPr>
              <a:t>②</a:t>
            </a:r>
            <a:endParaRPr/>
          </a:p>
        </p:txBody>
      </p:sp>
      <p:cxnSp>
        <p:nvCxnSpPr>
          <p:cNvPr id="439" name="Google Shape;439;p23"/>
          <p:cNvCxnSpPr>
            <a:endCxn id="440" idx="0"/>
          </p:cNvCxnSpPr>
          <p:nvPr/>
        </p:nvCxnSpPr>
        <p:spPr>
          <a:xfrm>
            <a:off x="3341598" y="1721029"/>
            <a:ext cx="0" cy="2671500"/>
          </a:xfrm>
          <a:prstGeom prst="straightConnector1">
            <a:avLst/>
          </a:prstGeom>
          <a:noFill/>
          <a:ln cap="flat" cmpd="sng" w="19050">
            <a:solidFill>
              <a:srgbClr val="666666"/>
            </a:solidFill>
            <a:prstDash val="dash"/>
            <a:round/>
            <a:headEnd len="med" w="med" type="none"/>
            <a:tailEnd len="med" w="med" type="none"/>
          </a:ln>
        </p:spPr>
      </p:cxnSp>
      <p:grpSp>
        <p:nvGrpSpPr>
          <p:cNvPr id="441" name="Google Shape;441;p23"/>
          <p:cNvGrpSpPr/>
          <p:nvPr/>
        </p:nvGrpSpPr>
        <p:grpSpPr>
          <a:xfrm>
            <a:off x="1599211" y="3912241"/>
            <a:ext cx="1722405" cy="330470"/>
            <a:chOff x="1725250" y="4393179"/>
            <a:chExt cx="1499700" cy="403800"/>
          </a:xfrm>
        </p:grpSpPr>
        <p:cxnSp>
          <p:nvCxnSpPr>
            <p:cNvPr id="442" name="Google Shape;442;p23"/>
            <p:cNvCxnSpPr/>
            <p:nvPr/>
          </p:nvCxnSpPr>
          <p:spPr>
            <a:xfrm>
              <a:off x="1725250" y="4625900"/>
              <a:ext cx="1499700" cy="0"/>
            </a:xfrm>
            <a:prstGeom prst="straightConnector1">
              <a:avLst/>
            </a:prstGeom>
            <a:noFill/>
            <a:ln cap="flat" cmpd="sng" w="28575">
              <a:solidFill>
                <a:srgbClr val="000000"/>
              </a:solidFill>
              <a:prstDash val="solid"/>
              <a:round/>
              <a:headEnd len="med" w="med" type="stealth"/>
              <a:tailEnd len="med" w="med" type="stealth"/>
            </a:ln>
          </p:spPr>
        </p:cxnSp>
        <p:sp>
          <p:nvSpPr>
            <p:cNvPr id="443" name="Google Shape;443;p23"/>
            <p:cNvSpPr txBox="1"/>
            <p:nvPr/>
          </p:nvSpPr>
          <p:spPr>
            <a:xfrm>
              <a:off x="2163175" y="4393179"/>
              <a:ext cx="552300" cy="4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Cambria"/>
                  <a:ea typeface="Cambria"/>
                  <a:cs typeface="Cambria"/>
                  <a:sym typeface="Cambria"/>
                </a:rPr>
                <a:t>tRCD</a:t>
              </a:r>
              <a:endParaRPr b="1" sz="1500">
                <a:latin typeface="Cambria"/>
                <a:ea typeface="Cambria"/>
                <a:cs typeface="Cambria"/>
                <a:sym typeface="Cambria"/>
              </a:endParaRPr>
            </a:p>
          </p:txBody>
        </p:sp>
      </p:grpSp>
      <p:cxnSp>
        <p:nvCxnSpPr>
          <p:cNvPr id="444" name="Google Shape;444;p23"/>
          <p:cNvCxnSpPr>
            <a:endCxn id="445" idx="0"/>
          </p:cNvCxnSpPr>
          <p:nvPr/>
        </p:nvCxnSpPr>
        <p:spPr>
          <a:xfrm>
            <a:off x="5502660" y="1705729"/>
            <a:ext cx="0" cy="2686800"/>
          </a:xfrm>
          <a:prstGeom prst="straightConnector1">
            <a:avLst/>
          </a:prstGeom>
          <a:noFill/>
          <a:ln cap="flat" cmpd="sng" w="19050">
            <a:solidFill>
              <a:srgbClr val="666666"/>
            </a:solidFill>
            <a:prstDash val="dash"/>
            <a:round/>
            <a:headEnd len="med" w="med" type="none"/>
            <a:tailEnd len="med" w="med" type="none"/>
          </a:ln>
        </p:spPr>
      </p:cxnSp>
      <p:sp>
        <p:nvSpPr>
          <p:cNvPr id="446" name="Google Shape;446;p23"/>
          <p:cNvSpPr/>
          <p:nvPr/>
        </p:nvSpPr>
        <p:spPr>
          <a:xfrm>
            <a:off x="5406050" y="1907500"/>
            <a:ext cx="193200" cy="193200"/>
          </a:xfrm>
          <a:prstGeom prst="ellipse">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23"/>
          <p:cNvGrpSpPr/>
          <p:nvPr/>
        </p:nvGrpSpPr>
        <p:grpSpPr>
          <a:xfrm>
            <a:off x="1619001" y="4024290"/>
            <a:ext cx="3864128" cy="330470"/>
            <a:chOff x="818525" y="4391432"/>
            <a:chExt cx="3364500" cy="403800"/>
          </a:xfrm>
        </p:grpSpPr>
        <p:cxnSp>
          <p:nvCxnSpPr>
            <p:cNvPr id="448" name="Google Shape;448;p23"/>
            <p:cNvCxnSpPr/>
            <p:nvPr/>
          </p:nvCxnSpPr>
          <p:spPr>
            <a:xfrm>
              <a:off x="818525" y="4625900"/>
              <a:ext cx="3364500" cy="0"/>
            </a:xfrm>
            <a:prstGeom prst="straightConnector1">
              <a:avLst/>
            </a:prstGeom>
            <a:noFill/>
            <a:ln cap="flat" cmpd="sng" w="28575">
              <a:solidFill>
                <a:srgbClr val="000000"/>
              </a:solidFill>
              <a:prstDash val="solid"/>
              <a:round/>
              <a:headEnd len="med" w="med" type="stealth"/>
              <a:tailEnd len="med" w="med" type="stealth"/>
            </a:ln>
          </p:spPr>
        </p:cxnSp>
        <p:sp>
          <p:nvSpPr>
            <p:cNvPr id="449" name="Google Shape;449;p23"/>
            <p:cNvSpPr txBox="1"/>
            <p:nvPr/>
          </p:nvSpPr>
          <p:spPr>
            <a:xfrm>
              <a:off x="2427008" y="4391432"/>
              <a:ext cx="552300" cy="4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Cambria"/>
                  <a:ea typeface="Cambria"/>
                  <a:cs typeface="Cambria"/>
                  <a:sym typeface="Cambria"/>
                </a:rPr>
                <a:t>tRAS</a:t>
              </a:r>
              <a:endParaRPr b="1" sz="1500">
                <a:latin typeface="Cambria"/>
                <a:ea typeface="Cambria"/>
                <a:cs typeface="Cambria"/>
                <a:sym typeface="Cambria"/>
              </a:endParaRPr>
            </a:p>
          </p:txBody>
        </p:sp>
      </p:grpSp>
      <p:cxnSp>
        <p:nvCxnSpPr>
          <p:cNvPr id="450" name="Google Shape;450;p23"/>
          <p:cNvCxnSpPr/>
          <p:nvPr/>
        </p:nvCxnSpPr>
        <p:spPr>
          <a:xfrm>
            <a:off x="7517275" y="1712900"/>
            <a:ext cx="0" cy="2615700"/>
          </a:xfrm>
          <a:prstGeom prst="straightConnector1">
            <a:avLst/>
          </a:prstGeom>
          <a:noFill/>
          <a:ln cap="flat" cmpd="sng" w="19050">
            <a:solidFill>
              <a:srgbClr val="666666"/>
            </a:solidFill>
            <a:prstDash val="dash"/>
            <a:round/>
            <a:headEnd len="med" w="med" type="none"/>
            <a:tailEnd len="med" w="med" type="none"/>
          </a:ln>
        </p:spPr>
      </p:cxnSp>
      <p:grpSp>
        <p:nvGrpSpPr>
          <p:cNvPr id="451" name="Google Shape;451;p23"/>
          <p:cNvGrpSpPr/>
          <p:nvPr/>
        </p:nvGrpSpPr>
        <p:grpSpPr>
          <a:xfrm>
            <a:off x="5517636" y="3988461"/>
            <a:ext cx="2003880" cy="330470"/>
            <a:chOff x="1632313" y="4408504"/>
            <a:chExt cx="1699500" cy="403800"/>
          </a:xfrm>
        </p:grpSpPr>
        <p:cxnSp>
          <p:nvCxnSpPr>
            <p:cNvPr id="452" name="Google Shape;452;p23"/>
            <p:cNvCxnSpPr/>
            <p:nvPr/>
          </p:nvCxnSpPr>
          <p:spPr>
            <a:xfrm>
              <a:off x="1632313" y="4625900"/>
              <a:ext cx="1699500" cy="0"/>
            </a:xfrm>
            <a:prstGeom prst="straightConnector1">
              <a:avLst/>
            </a:prstGeom>
            <a:noFill/>
            <a:ln cap="flat" cmpd="sng" w="28575">
              <a:solidFill>
                <a:srgbClr val="000000"/>
              </a:solidFill>
              <a:prstDash val="solid"/>
              <a:round/>
              <a:headEnd len="med" w="med" type="stealth"/>
              <a:tailEnd len="med" w="med" type="stealth"/>
            </a:ln>
          </p:spPr>
        </p:cxnSp>
        <p:sp>
          <p:nvSpPr>
            <p:cNvPr id="453" name="Google Shape;453;p23"/>
            <p:cNvSpPr txBox="1"/>
            <p:nvPr/>
          </p:nvSpPr>
          <p:spPr>
            <a:xfrm>
              <a:off x="2207436" y="4408504"/>
              <a:ext cx="476700" cy="4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Cambria"/>
                  <a:ea typeface="Cambria"/>
                  <a:cs typeface="Cambria"/>
                  <a:sym typeface="Cambria"/>
                </a:rPr>
                <a:t>tRP</a:t>
              </a:r>
              <a:endParaRPr b="1" sz="1500">
                <a:latin typeface="Cambria"/>
                <a:ea typeface="Cambria"/>
                <a:cs typeface="Cambria"/>
                <a:sym typeface="Cambria"/>
              </a:endParaRPr>
            </a:p>
          </p:txBody>
        </p:sp>
      </p:grpSp>
      <p:sp>
        <p:nvSpPr>
          <p:cNvPr id="454" name="Google Shape;454;p23"/>
          <p:cNvSpPr txBox="1"/>
          <p:nvPr/>
        </p:nvSpPr>
        <p:spPr>
          <a:xfrm>
            <a:off x="6127225" y="625250"/>
            <a:ext cx="18099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mbria"/>
                <a:ea typeface="Cambria"/>
                <a:cs typeface="Cambria"/>
                <a:sym typeface="Cambria"/>
              </a:rPr>
              <a:t>③ Precharge </a:t>
            </a:r>
            <a:endParaRPr/>
          </a:p>
        </p:txBody>
      </p:sp>
      <p:sp>
        <p:nvSpPr>
          <p:cNvPr id="455" name="Google Shape;455;p23"/>
          <p:cNvSpPr txBox="1"/>
          <p:nvPr/>
        </p:nvSpPr>
        <p:spPr>
          <a:xfrm>
            <a:off x="6267125" y="1566225"/>
            <a:ext cx="5049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mbria"/>
                <a:ea typeface="Cambria"/>
                <a:cs typeface="Cambria"/>
                <a:sym typeface="Cambria"/>
              </a:rPr>
              <a:t>③</a:t>
            </a:r>
            <a:endParaRPr/>
          </a:p>
        </p:txBody>
      </p:sp>
      <p:sp>
        <p:nvSpPr>
          <p:cNvPr id="456" name="Google Shape;456;p23"/>
          <p:cNvSpPr txBox="1"/>
          <p:nvPr/>
        </p:nvSpPr>
        <p:spPr>
          <a:xfrm>
            <a:off x="7906700" y="2912775"/>
            <a:ext cx="11346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mbria"/>
                <a:ea typeface="Cambria"/>
                <a:cs typeface="Cambria"/>
                <a:sym typeface="Cambria"/>
              </a:rPr>
              <a:t>🅑 ΔV</a:t>
            </a:r>
            <a:r>
              <a:rPr baseline="-25000" lang="en" sz="1800">
                <a:solidFill>
                  <a:schemeClr val="dk1"/>
                </a:solidFill>
                <a:latin typeface="Cambria"/>
                <a:ea typeface="Cambria"/>
                <a:cs typeface="Cambria"/>
                <a:sym typeface="Cambria"/>
              </a:rPr>
              <a:t>RCD</a:t>
            </a:r>
            <a:r>
              <a:rPr lang="en" sz="1800">
                <a:solidFill>
                  <a:schemeClr val="dk1"/>
                </a:solidFill>
                <a:latin typeface="Cambria"/>
                <a:ea typeface="Cambria"/>
                <a:cs typeface="Cambria"/>
                <a:sym typeface="Cambria"/>
              </a:rPr>
              <a:t> </a:t>
            </a:r>
            <a:endParaRPr/>
          </a:p>
        </p:txBody>
      </p:sp>
      <p:sp>
        <p:nvSpPr>
          <p:cNvPr id="457" name="Google Shape;457;p23"/>
          <p:cNvSpPr txBox="1"/>
          <p:nvPr/>
        </p:nvSpPr>
        <p:spPr>
          <a:xfrm>
            <a:off x="1081703" y="4392529"/>
            <a:ext cx="1005600" cy="2934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800">
                <a:solidFill>
                  <a:srgbClr val="F3F3F3"/>
                </a:solidFill>
                <a:latin typeface="Times New Roman"/>
                <a:ea typeface="Times New Roman"/>
                <a:cs typeface="Times New Roman"/>
                <a:sym typeface="Times New Roman"/>
              </a:rPr>
              <a:t>ACT</a:t>
            </a:r>
            <a:endParaRPr b="1" i="1" sz="1800">
              <a:solidFill>
                <a:srgbClr val="F3F3F3"/>
              </a:solidFill>
              <a:latin typeface="Times New Roman"/>
              <a:ea typeface="Times New Roman"/>
              <a:cs typeface="Times New Roman"/>
              <a:sym typeface="Times New Roman"/>
            </a:endParaRPr>
          </a:p>
        </p:txBody>
      </p:sp>
      <p:sp>
        <p:nvSpPr>
          <p:cNvPr id="458" name="Google Shape;458;p23"/>
          <p:cNvSpPr txBox="1"/>
          <p:nvPr/>
        </p:nvSpPr>
        <p:spPr>
          <a:xfrm>
            <a:off x="2838798" y="4392529"/>
            <a:ext cx="1005600" cy="2934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800">
                <a:solidFill>
                  <a:srgbClr val="F3F3F3"/>
                </a:solidFill>
                <a:latin typeface="Times New Roman"/>
                <a:ea typeface="Times New Roman"/>
                <a:cs typeface="Times New Roman"/>
                <a:sym typeface="Times New Roman"/>
              </a:rPr>
              <a:t>RD/WR</a:t>
            </a:r>
            <a:endParaRPr b="1" i="1" sz="1800">
              <a:solidFill>
                <a:srgbClr val="F3F3F3"/>
              </a:solidFill>
              <a:latin typeface="Times New Roman"/>
              <a:ea typeface="Times New Roman"/>
              <a:cs typeface="Times New Roman"/>
              <a:sym typeface="Times New Roman"/>
            </a:endParaRPr>
          </a:p>
        </p:txBody>
      </p:sp>
      <p:sp>
        <p:nvSpPr>
          <p:cNvPr id="459" name="Google Shape;459;p23"/>
          <p:cNvSpPr txBox="1"/>
          <p:nvPr/>
        </p:nvSpPr>
        <p:spPr>
          <a:xfrm>
            <a:off x="4999860" y="4392529"/>
            <a:ext cx="1005600" cy="2934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800">
                <a:solidFill>
                  <a:srgbClr val="F3F3F3"/>
                </a:solidFill>
                <a:latin typeface="Times New Roman"/>
                <a:ea typeface="Times New Roman"/>
                <a:cs typeface="Times New Roman"/>
                <a:sym typeface="Times New Roman"/>
              </a:rPr>
              <a:t>PRE</a:t>
            </a:r>
            <a:endParaRPr b="1" i="1" sz="1800">
              <a:solidFill>
                <a:srgbClr val="F3F3F3"/>
              </a:solidFill>
              <a:latin typeface="Times New Roman"/>
              <a:ea typeface="Times New Roman"/>
              <a:cs typeface="Times New Roman"/>
              <a:sym typeface="Times New Roman"/>
            </a:endParaRPr>
          </a:p>
        </p:txBody>
      </p:sp>
      <p:sp>
        <p:nvSpPr>
          <p:cNvPr id="460" name="Google Shape;460;p23"/>
          <p:cNvSpPr txBox="1"/>
          <p:nvPr/>
        </p:nvSpPr>
        <p:spPr>
          <a:xfrm>
            <a:off x="6718525" y="4354750"/>
            <a:ext cx="15975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800">
                <a:latin typeface="Times New Roman"/>
                <a:ea typeface="Times New Roman"/>
                <a:cs typeface="Times New Roman"/>
                <a:sym typeface="Times New Roman"/>
              </a:rPr>
              <a:t>Ready for</a:t>
            </a:r>
            <a:endParaRPr b="1" i="1" sz="1800">
              <a:latin typeface="Times New Roman"/>
              <a:ea typeface="Times New Roman"/>
              <a:cs typeface="Times New Roman"/>
              <a:sym typeface="Times New Roman"/>
            </a:endParaRPr>
          </a:p>
          <a:p>
            <a:pPr indent="0" lvl="0" marL="0" rtl="0" algn="ctr">
              <a:spcBef>
                <a:spcPts val="0"/>
              </a:spcBef>
              <a:spcAft>
                <a:spcPts val="0"/>
              </a:spcAft>
              <a:buNone/>
            </a:pPr>
            <a:r>
              <a:rPr b="1" i="1" lang="en" sz="1800">
                <a:latin typeface="Times New Roman"/>
                <a:ea typeface="Times New Roman"/>
                <a:cs typeface="Times New Roman"/>
                <a:sym typeface="Times New Roman"/>
              </a:rPr>
              <a:t> Next ACT</a:t>
            </a:r>
            <a:endParaRPr b="1" i="1" sz="1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419"/>
                                        </p:tgtEl>
                                        <p:attrNameLst>
                                          <p:attrName>ppt_x</p:attrName>
                                        </p:attrNameLst>
                                      </p:cBhvr>
                                      <p:tavLst>
                                        <p:tav fmla="" tm="0">
                                          <p:val>
                                            <p:strVal val="#ppt_x"/>
                                          </p:val>
                                        </p:tav>
                                        <p:tav fmla="" tm="100000">
                                          <p:val>
                                            <p:strVal val="#ppt_x+1"/>
                                          </p:val>
                                        </p:tav>
                                      </p:tavLst>
                                    </p:anim>
                                    <p:set>
                                      <p:cBhvr>
                                        <p:cTn dur="1" fill="hold">
                                          <p:stCondLst>
                                            <p:cond delay="2000"/>
                                          </p:stCondLst>
                                        </p:cTn>
                                        <p:tgtEl>
                                          <p:spTgt spid="419"/>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424"/>
                                        </p:tgtEl>
                                        <p:attrNameLst>
                                          <p:attrName>ppt_x</p:attrName>
                                        </p:attrNameLst>
                                      </p:cBhvr>
                                      <p:tavLst>
                                        <p:tav fmla="" tm="0">
                                          <p:val>
                                            <p:strVal val="#ppt_x"/>
                                          </p:val>
                                        </p:tav>
                                        <p:tav fmla="" tm="100000">
                                          <p:val>
                                            <p:strVal val="#ppt_x+1"/>
                                          </p:val>
                                        </p:tav>
                                      </p:tavLst>
                                    </p:anim>
                                    <p:set>
                                      <p:cBhvr>
                                        <p:cTn dur="1" fill="hold">
                                          <p:stCondLst>
                                            <p:cond delay="2000"/>
                                          </p:stCondLst>
                                        </p:cTn>
                                        <p:tgtEl>
                                          <p:spTgt spid="424"/>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418"/>
                                        </p:tgtEl>
                                        <p:attrNameLst>
                                          <p:attrName>ppt_x</p:attrName>
                                        </p:attrNameLst>
                                      </p:cBhvr>
                                      <p:tavLst>
                                        <p:tav fmla="" tm="0">
                                          <p:val>
                                            <p:strVal val="#ppt_x"/>
                                          </p:val>
                                        </p:tav>
                                        <p:tav fmla="" tm="100000">
                                          <p:val>
                                            <p:strVal val="#ppt_x+1"/>
                                          </p:val>
                                        </p:tav>
                                      </p:tavLst>
                                    </p:anim>
                                    <p:set>
                                      <p:cBhvr>
                                        <p:cTn dur="1" fill="hold">
                                          <p:stCondLst>
                                            <p:cond delay="2000"/>
                                          </p:stCondLst>
                                        </p:cTn>
                                        <p:tgtEl>
                                          <p:spTgt spid="418"/>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415"/>
                                        </p:tgtEl>
                                        <p:attrNameLst>
                                          <p:attrName>ppt_x</p:attrName>
                                        </p:attrNameLst>
                                      </p:cBhvr>
                                      <p:tavLst>
                                        <p:tav fmla="" tm="0">
                                          <p:val>
                                            <p:strVal val="#ppt_x"/>
                                          </p:val>
                                        </p:tav>
                                        <p:tav fmla="" tm="100000">
                                          <p:val>
                                            <p:strVal val="#ppt_x+1"/>
                                          </p:val>
                                        </p:tav>
                                      </p:tavLst>
                                    </p:anim>
                                    <p:set>
                                      <p:cBhvr>
                                        <p:cTn dur="1" fill="hold">
                                          <p:stCondLst>
                                            <p:cond delay="2000"/>
                                          </p:stCondLst>
                                        </p:cTn>
                                        <p:tgtEl>
                                          <p:spTgt spid="4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6" name="Google Shape;466;p24"/>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467" name="Google Shape;467;p24"/>
          <p:cNvSpPr txBox="1"/>
          <p:nvPr/>
        </p:nvSpPr>
        <p:spPr>
          <a:xfrm>
            <a:off x="103900" y="1542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Cambria"/>
                <a:ea typeface="Cambria"/>
                <a:cs typeface="Cambria"/>
                <a:sym typeface="Cambria"/>
              </a:rPr>
              <a:t>CLR-DRAM </a:t>
            </a:r>
            <a:r>
              <a:rPr b="1" lang="en" sz="2300">
                <a:latin typeface="Cambria"/>
                <a:ea typeface="Cambria"/>
                <a:cs typeface="Cambria"/>
                <a:sym typeface="Cambria"/>
              </a:rPr>
              <a:t>Outline</a:t>
            </a:r>
            <a:endParaRPr b="1" sz="2300">
              <a:latin typeface="Cambria"/>
              <a:ea typeface="Cambria"/>
              <a:cs typeface="Cambria"/>
              <a:sym typeface="Cambria"/>
            </a:endParaRPr>
          </a:p>
        </p:txBody>
      </p:sp>
      <p:sp>
        <p:nvSpPr>
          <p:cNvPr id="468" name="Google Shape;468;p24"/>
          <p:cNvSpPr txBox="1"/>
          <p:nvPr/>
        </p:nvSpPr>
        <p:spPr>
          <a:xfrm>
            <a:off x="568975" y="102235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DRAM Background</a:t>
            </a:r>
            <a:endParaRPr b="1" sz="2300">
              <a:solidFill>
                <a:srgbClr val="F3F3F3"/>
              </a:solidFill>
              <a:latin typeface="Times New Roman"/>
              <a:ea typeface="Times New Roman"/>
              <a:cs typeface="Times New Roman"/>
              <a:sym typeface="Times New Roman"/>
            </a:endParaRPr>
          </a:p>
        </p:txBody>
      </p:sp>
      <p:sp>
        <p:nvSpPr>
          <p:cNvPr id="469" name="Google Shape;469;p24"/>
          <p:cNvSpPr txBox="1"/>
          <p:nvPr/>
        </p:nvSpPr>
        <p:spPr>
          <a:xfrm>
            <a:off x="571700" y="1480457"/>
            <a:ext cx="8011500" cy="354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CLR-DRAM (Capacity-Latency-Reconfigurable DRAM)</a:t>
            </a:r>
            <a:endParaRPr b="1" sz="2300">
              <a:solidFill>
                <a:srgbClr val="F3F3F3"/>
              </a:solidFill>
              <a:latin typeface="Times New Roman"/>
              <a:ea typeface="Times New Roman"/>
              <a:cs typeface="Times New Roman"/>
              <a:sym typeface="Times New Roman"/>
            </a:endParaRPr>
          </a:p>
        </p:txBody>
      </p:sp>
      <p:sp>
        <p:nvSpPr>
          <p:cNvPr id="470" name="Google Shape;470;p24"/>
          <p:cNvSpPr txBox="1"/>
          <p:nvPr/>
        </p:nvSpPr>
        <p:spPr>
          <a:xfrm>
            <a:off x="571700" y="1938566"/>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High-Performance Mode Benefits</a:t>
            </a:r>
            <a:endParaRPr b="1" sz="2300">
              <a:solidFill>
                <a:srgbClr val="F3F3F3"/>
              </a:solidFill>
              <a:latin typeface="Times New Roman"/>
              <a:ea typeface="Times New Roman"/>
              <a:cs typeface="Times New Roman"/>
              <a:sym typeface="Times New Roman"/>
            </a:endParaRPr>
          </a:p>
        </p:txBody>
      </p:sp>
      <p:sp>
        <p:nvSpPr>
          <p:cNvPr id="471" name="Google Shape;471;p24"/>
          <p:cNvSpPr txBox="1"/>
          <p:nvPr/>
        </p:nvSpPr>
        <p:spPr>
          <a:xfrm>
            <a:off x="568975" y="30545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Evaluation</a:t>
            </a:r>
            <a:endParaRPr b="1" sz="2300">
              <a:solidFill>
                <a:srgbClr val="F3F3F3"/>
              </a:solidFill>
              <a:latin typeface="Times New Roman"/>
              <a:ea typeface="Times New Roman"/>
              <a:cs typeface="Times New Roman"/>
              <a:sym typeface="Times New Roman"/>
            </a:endParaRPr>
          </a:p>
        </p:txBody>
      </p:sp>
      <p:sp>
        <p:nvSpPr>
          <p:cNvPr id="472" name="Google Shape;472;p24"/>
          <p:cNvSpPr txBox="1"/>
          <p:nvPr/>
        </p:nvSpPr>
        <p:spPr>
          <a:xfrm>
            <a:off x="951450" y="2690238"/>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Mitigating DRAM Refresh </a:t>
            </a:r>
            <a:r>
              <a:rPr lang="en" sz="1800">
                <a:solidFill>
                  <a:srgbClr val="F3F3F3"/>
                </a:solidFill>
                <a:latin typeface="Times New Roman"/>
                <a:ea typeface="Times New Roman"/>
                <a:cs typeface="Times New Roman"/>
                <a:sym typeface="Times New Roman"/>
              </a:rPr>
              <a:t>Overhead</a:t>
            </a:r>
            <a:endParaRPr sz="1800">
              <a:solidFill>
                <a:srgbClr val="F3F3F3"/>
              </a:solidFill>
              <a:latin typeface="Times New Roman"/>
              <a:ea typeface="Times New Roman"/>
              <a:cs typeface="Times New Roman"/>
              <a:sym typeface="Times New Roman"/>
            </a:endParaRPr>
          </a:p>
        </p:txBody>
      </p:sp>
      <p:sp>
        <p:nvSpPr>
          <p:cNvPr id="473" name="Google Shape;473;p24"/>
          <p:cNvSpPr txBox="1"/>
          <p:nvPr/>
        </p:nvSpPr>
        <p:spPr>
          <a:xfrm>
            <a:off x="951450" y="235956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Reducing DRAM Access Latency</a:t>
            </a:r>
            <a:endParaRPr sz="1800">
              <a:solidFill>
                <a:srgbClr val="F3F3F3"/>
              </a:solidFill>
              <a:latin typeface="Times New Roman"/>
              <a:ea typeface="Times New Roman"/>
              <a:cs typeface="Times New Roman"/>
              <a:sym typeface="Times New Roman"/>
            </a:endParaRPr>
          </a:p>
        </p:txBody>
      </p:sp>
      <p:sp>
        <p:nvSpPr>
          <p:cNvPr id="474" name="Google Shape;474;p24"/>
          <p:cNvSpPr txBox="1"/>
          <p:nvPr/>
        </p:nvSpPr>
        <p:spPr>
          <a:xfrm>
            <a:off x="954175" y="348671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SPICE Simulation</a:t>
            </a:r>
            <a:endParaRPr sz="1800">
              <a:solidFill>
                <a:srgbClr val="F3F3F3"/>
              </a:solidFill>
              <a:latin typeface="Times New Roman"/>
              <a:ea typeface="Times New Roman"/>
              <a:cs typeface="Times New Roman"/>
              <a:sym typeface="Times New Roman"/>
            </a:endParaRPr>
          </a:p>
        </p:txBody>
      </p:sp>
      <p:sp>
        <p:nvSpPr>
          <p:cNvPr id="475" name="Google Shape;475;p24"/>
          <p:cNvSpPr txBox="1"/>
          <p:nvPr/>
        </p:nvSpPr>
        <p:spPr>
          <a:xfrm>
            <a:off x="954175" y="3804525"/>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System-level Evaluation</a:t>
            </a:r>
            <a:endParaRPr sz="1800">
              <a:solidFill>
                <a:srgbClr val="F3F3F3"/>
              </a:solidFill>
              <a:latin typeface="Times New Roman"/>
              <a:ea typeface="Times New Roman"/>
              <a:cs typeface="Times New Roman"/>
              <a:sym typeface="Times New Roman"/>
            </a:endParaRPr>
          </a:p>
        </p:txBody>
      </p:sp>
      <p:sp>
        <p:nvSpPr>
          <p:cNvPr id="476" name="Google Shape;476;p24"/>
          <p:cNvSpPr txBox="1"/>
          <p:nvPr/>
        </p:nvSpPr>
        <p:spPr>
          <a:xfrm>
            <a:off x="571700" y="41918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Conclusion</a:t>
            </a:r>
            <a:endParaRPr b="1" sz="2300">
              <a:solidFill>
                <a:srgbClr val="F3F3F3"/>
              </a:solidFill>
              <a:latin typeface="Times New Roman"/>
              <a:ea typeface="Times New Roman"/>
              <a:cs typeface="Times New Roman"/>
              <a:sym typeface="Times New Roman"/>
            </a:endParaRPr>
          </a:p>
        </p:txBody>
      </p:sp>
      <p:sp>
        <p:nvSpPr>
          <p:cNvPr id="477" name="Google Shape;477;p24"/>
          <p:cNvSpPr txBox="1"/>
          <p:nvPr/>
        </p:nvSpPr>
        <p:spPr>
          <a:xfrm>
            <a:off x="566250" y="574925"/>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Motivation &amp; Goal</a:t>
            </a:r>
            <a:endParaRPr b="1" sz="2300">
              <a:solidFill>
                <a:srgbClr val="F3F3F3"/>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25"/>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txBox="1"/>
          <p:nvPr/>
        </p:nvSpPr>
        <p:spPr>
          <a:xfrm>
            <a:off x="103900" y="78000"/>
            <a:ext cx="74712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CLR-DRAM (</a:t>
            </a:r>
            <a:r>
              <a:rPr b="1" lang="en" sz="2300" u="sng">
                <a:solidFill>
                  <a:srgbClr val="F3F3F3"/>
                </a:solidFill>
                <a:latin typeface="Cambria"/>
                <a:ea typeface="Cambria"/>
                <a:cs typeface="Cambria"/>
                <a:sym typeface="Cambria"/>
              </a:rPr>
              <a:t>C</a:t>
            </a:r>
            <a:r>
              <a:rPr b="1" lang="en" sz="2300">
                <a:solidFill>
                  <a:srgbClr val="F3F3F3"/>
                </a:solidFill>
                <a:latin typeface="Cambria"/>
                <a:ea typeface="Cambria"/>
                <a:cs typeface="Cambria"/>
                <a:sym typeface="Cambria"/>
              </a:rPr>
              <a:t>apacity-</a:t>
            </a:r>
            <a:r>
              <a:rPr b="1" lang="en" sz="2300" u="sng">
                <a:solidFill>
                  <a:srgbClr val="F3F3F3"/>
                </a:solidFill>
                <a:latin typeface="Cambria"/>
                <a:ea typeface="Cambria"/>
                <a:cs typeface="Cambria"/>
                <a:sym typeface="Cambria"/>
              </a:rPr>
              <a:t>L</a:t>
            </a:r>
            <a:r>
              <a:rPr b="1" lang="en" sz="2300">
                <a:solidFill>
                  <a:srgbClr val="F3F3F3"/>
                </a:solidFill>
                <a:latin typeface="Cambria"/>
                <a:ea typeface="Cambria"/>
                <a:cs typeface="Cambria"/>
                <a:sym typeface="Cambria"/>
              </a:rPr>
              <a:t>atency-</a:t>
            </a:r>
            <a:r>
              <a:rPr b="1" lang="en" sz="2300" u="sng">
                <a:solidFill>
                  <a:srgbClr val="F3F3F3"/>
                </a:solidFill>
                <a:latin typeface="Cambria"/>
                <a:ea typeface="Cambria"/>
                <a:cs typeface="Cambria"/>
                <a:sym typeface="Cambria"/>
              </a:rPr>
              <a:t>R</a:t>
            </a:r>
            <a:r>
              <a:rPr b="1" lang="en" sz="2300">
                <a:solidFill>
                  <a:srgbClr val="F3F3F3"/>
                </a:solidFill>
                <a:latin typeface="Cambria"/>
                <a:ea typeface="Cambria"/>
                <a:cs typeface="Cambria"/>
                <a:sym typeface="Cambria"/>
              </a:rPr>
              <a:t>econfigurable DRAM)</a:t>
            </a:r>
            <a:endParaRPr b="1" sz="2300">
              <a:solidFill>
                <a:srgbClr val="F3F3F3"/>
              </a:solidFill>
              <a:latin typeface="Cambria"/>
              <a:ea typeface="Cambria"/>
              <a:cs typeface="Cambria"/>
              <a:sym typeface="Cambria"/>
            </a:endParaRPr>
          </a:p>
        </p:txBody>
      </p:sp>
      <p:sp>
        <p:nvSpPr>
          <p:cNvPr id="484" name="Google Shape;48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5" name="Google Shape;485;p25"/>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486" name="Google Shape;486;p25"/>
          <p:cNvSpPr txBox="1"/>
          <p:nvPr/>
        </p:nvSpPr>
        <p:spPr>
          <a:xfrm>
            <a:off x="166250" y="586225"/>
            <a:ext cx="8507700" cy="1116300"/>
          </a:xfrm>
          <a:prstGeom prst="rect">
            <a:avLst/>
          </a:prstGeom>
          <a:noFill/>
          <a:ln>
            <a:noFill/>
          </a:ln>
        </p:spPr>
        <p:txBody>
          <a:bodyPr anchorCtr="0" anchor="t" bIns="91425" lIns="91425" spcFirstLastPara="1" rIns="91425" wrap="square" tIns="91425">
            <a:noAutofit/>
          </a:bodyPr>
          <a:lstStyle/>
          <a:p>
            <a:pPr indent="-236220" lvl="0" marL="274320" rtl="0" algn="l">
              <a:spcBef>
                <a:spcPts val="0"/>
              </a:spcBef>
              <a:spcAft>
                <a:spcPts val="0"/>
              </a:spcAft>
              <a:buClr>
                <a:srgbClr val="1C4587"/>
              </a:buClr>
              <a:buSzPts val="1600"/>
              <a:buFont typeface="Cambria"/>
              <a:buChar char="●"/>
            </a:pPr>
            <a:r>
              <a:rPr b="1" lang="en" sz="1600">
                <a:solidFill>
                  <a:srgbClr val="1C4587"/>
                </a:solidFill>
                <a:latin typeface="Cambria"/>
                <a:ea typeface="Cambria"/>
                <a:cs typeface="Cambria"/>
                <a:sym typeface="Cambria"/>
              </a:rPr>
              <a:t>CLR-DRAM</a:t>
            </a:r>
            <a:r>
              <a:rPr lang="en" sz="1600">
                <a:solidFill>
                  <a:srgbClr val="1C4587"/>
                </a:solidFill>
                <a:latin typeface="Cambria"/>
                <a:ea typeface="Cambria"/>
                <a:cs typeface="Cambria"/>
                <a:sym typeface="Cambria"/>
              </a:rPr>
              <a:t>: </a:t>
            </a:r>
            <a:r>
              <a:rPr lang="en" sz="1600">
                <a:latin typeface="Cambria"/>
                <a:ea typeface="Cambria"/>
                <a:cs typeface="Cambria"/>
                <a:sym typeface="Cambria"/>
              </a:rPr>
              <a:t>Enables a single DRAM row to </a:t>
            </a:r>
            <a:r>
              <a:rPr i="1" lang="en" sz="1600">
                <a:solidFill>
                  <a:srgbClr val="0070C0"/>
                </a:solidFill>
                <a:latin typeface="Cambria"/>
                <a:ea typeface="Cambria"/>
                <a:cs typeface="Cambria"/>
                <a:sym typeface="Cambria"/>
              </a:rPr>
              <a:t>dynamically</a:t>
            </a:r>
            <a:r>
              <a:rPr lang="en" sz="1600">
                <a:solidFill>
                  <a:srgbClr val="0070C0"/>
                </a:solidFill>
                <a:latin typeface="Cambria"/>
                <a:ea typeface="Cambria"/>
                <a:cs typeface="Cambria"/>
                <a:sym typeface="Cambria"/>
              </a:rPr>
              <a:t> switch between</a:t>
            </a:r>
            <a:r>
              <a:rPr lang="en" sz="1600">
                <a:latin typeface="Cambria"/>
                <a:ea typeface="Cambria"/>
                <a:cs typeface="Cambria"/>
                <a:sym typeface="Cambria"/>
              </a:rPr>
              <a:t> </a:t>
            </a:r>
            <a:endParaRPr sz="1600">
              <a:latin typeface="Cambria"/>
              <a:ea typeface="Cambria"/>
              <a:cs typeface="Cambria"/>
              <a:sym typeface="Cambria"/>
            </a:endParaRPr>
          </a:p>
          <a:p>
            <a:pPr indent="0" lvl="0" marL="285750" rtl="0" algn="l">
              <a:spcBef>
                <a:spcPts val="0"/>
              </a:spcBef>
              <a:spcAft>
                <a:spcPts val="0"/>
              </a:spcAft>
              <a:buNone/>
            </a:pPr>
            <a:r>
              <a:rPr b="1" lang="en" sz="1600">
                <a:solidFill>
                  <a:srgbClr val="0070C0"/>
                </a:solidFill>
                <a:latin typeface="Cambria"/>
                <a:ea typeface="Cambria"/>
                <a:cs typeface="Cambria"/>
                <a:sym typeface="Cambria"/>
              </a:rPr>
              <a:t>max-capacity mode</a:t>
            </a:r>
            <a:r>
              <a:rPr b="1" lang="en" sz="1600">
                <a:latin typeface="Cambria"/>
                <a:ea typeface="Cambria"/>
                <a:cs typeface="Cambria"/>
                <a:sym typeface="Cambria"/>
              </a:rPr>
              <a:t> </a:t>
            </a:r>
            <a:r>
              <a:rPr lang="en" sz="1600">
                <a:latin typeface="Cambria"/>
                <a:ea typeface="Cambria"/>
                <a:cs typeface="Cambria"/>
                <a:sym typeface="Cambria"/>
              </a:rPr>
              <a:t>or</a:t>
            </a:r>
            <a:r>
              <a:rPr b="1" lang="en" sz="1600">
                <a:latin typeface="Cambria"/>
                <a:ea typeface="Cambria"/>
                <a:cs typeface="Cambria"/>
                <a:sym typeface="Cambria"/>
              </a:rPr>
              <a:t> </a:t>
            </a:r>
            <a:r>
              <a:rPr b="1" lang="en" sz="1600">
                <a:solidFill>
                  <a:srgbClr val="0070C0"/>
                </a:solidFill>
                <a:latin typeface="Cambria"/>
                <a:ea typeface="Cambria"/>
                <a:cs typeface="Cambria"/>
                <a:sym typeface="Cambria"/>
              </a:rPr>
              <a:t>high-performance mode</a:t>
            </a:r>
            <a:r>
              <a:rPr b="1" lang="en" sz="1600">
                <a:latin typeface="Cambria"/>
                <a:ea typeface="Cambria"/>
                <a:cs typeface="Cambria"/>
                <a:sym typeface="Cambria"/>
              </a:rPr>
              <a:t> </a:t>
            </a:r>
            <a:r>
              <a:rPr lang="en" sz="1600">
                <a:solidFill>
                  <a:srgbClr val="34A853"/>
                </a:solidFill>
                <a:latin typeface="Cambria"/>
                <a:ea typeface="Cambria"/>
                <a:cs typeface="Cambria"/>
                <a:sym typeface="Cambria"/>
              </a:rPr>
              <a:t>with low cost</a:t>
            </a:r>
            <a:r>
              <a:rPr lang="en" sz="1600">
                <a:latin typeface="Cambria"/>
                <a:ea typeface="Cambria"/>
                <a:cs typeface="Cambria"/>
                <a:sym typeface="Cambria"/>
              </a:rPr>
              <a:t>.</a:t>
            </a:r>
            <a:endParaRPr sz="1600">
              <a:latin typeface="Cambria"/>
              <a:ea typeface="Cambria"/>
              <a:cs typeface="Cambria"/>
              <a:sym typeface="Cambria"/>
            </a:endParaRPr>
          </a:p>
        </p:txBody>
      </p:sp>
      <p:sp>
        <p:nvSpPr>
          <p:cNvPr id="487" name="Google Shape;487;p25"/>
          <p:cNvSpPr txBox="1"/>
          <p:nvPr/>
        </p:nvSpPr>
        <p:spPr>
          <a:xfrm>
            <a:off x="166250" y="1245875"/>
            <a:ext cx="8507700" cy="1116300"/>
          </a:xfrm>
          <a:prstGeom prst="rect">
            <a:avLst/>
          </a:prstGeom>
          <a:noFill/>
          <a:ln>
            <a:noFill/>
          </a:ln>
        </p:spPr>
        <p:txBody>
          <a:bodyPr anchorCtr="0" anchor="t" bIns="91425" lIns="91425" spcFirstLastPara="1" rIns="91425" wrap="square" tIns="91425">
            <a:noAutofit/>
          </a:bodyPr>
          <a:lstStyle/>
          <a:p>
            <a:pPr indent="-236220" lvl="0" marL="274320" rtl="0" algn="l">
              <a:spcBef>
                <a:spcPts val="0"/>
              </a:spcBef>
              <a:spcAft>
                <a:spcPts val="0"/>
              </a:spcAft>
              <a:buClr>
                <a:srgbClr val="980000"/>
              </a:buClr>
              <a:buSzPts val="1600"/>
              <a:buFont typeface="Cambria"/>
              <a:buChar char="●"/>
            </a:pPr>
            <a:r>
              <a:rPr b="1" lang="en" sz="1600">
                <a:solidFill>
                  <a:srgbClr val="980000"/>
                </a:solidFill>
                <a:latin typeface="Cambria"/>
                <a:ea typeface="Cambria"/>
                <a:cs typeface="Cambria"/>
                <a:sym typeface="Cambria"/>
              </a:rPr>
              <a:t>Key Idea</a:t>
            </a:r>
            <a:r>
              <a:rPr lang="en" sz="1600">
                <a:solidFill>
                  <a:srgbClr val="980000"/>
                </a:solidFill>
                <a:latin typeface="Cambria"/>
                <a:ea typeface="Cambria"/>
                <a:cs typeface="Cambria"/>
                <a:sym typeface="Cambria"/>
              </a:rPr>
              <a:t>: </a:t>
            </a:r>
            <a:endParaRPr sz="1600">
              <a:solidFill>
                <a:srgbClr val="980000"/>
              </a:solidFill>
              <a:latin typeface="Cambria"/>
              <a:ea typeface="Cambria"/>
              <a:cs typeface="Cambria"/>
              <a:sym typeface="Cambria"/>
            </a:endParaRPr>
          </a:p>
          <a:p>
            <a:pPr indent="0" lvl="0" marL="457200" rtl="0" algn="l">
              <a:spcBef>
                <a:spcPts val="0"/>
              </a:spcBef>
              <a:spcAft>
                <a:spcPts val="0"/>
              </a:spcAft>
              <a:buNone/>
            </a:pPr>
            <a:r>
              <a:rPr i="1" lang="en" sz="1600">
                <a:latin typeface="Cambria"/>
                <a:ea typeface="Cambria"/>
                <a:cs typeface="Cambria"/>
                <a:sym typeface="Cambria"/>
              </a:rPr>
              <a:t>Dynamically</a:t>
            </a:r>
            <a:r>
              <a:rPr lang="en" sz="1600">
                <a:latin typeface="Cambria"/>
                <a:ea typeface="Cambria"/>
                <a:cs typeface="Cambria"/>
                <a:sym typeface="Cambria"/>
              </a:rPr>
              <a:t> configure the connections between DRAM cells and sense amplifiers </a:t>
            </a:r>
            <a:r>
              <a:rPr lang="en" sz="1600">
                <a:latin typeface="Cambria"/>
                <a:ea typeface="Cambria"/>
                <a:cs typeface="Cambria"/>
                <a:sym typeface="Cambria"/>
              </a:rPr>
              <a:t>in the density-optimized open-bitline architecture</a:t>
            </a:r>
            <a:r>
              <a:rPr lang="en" sz="1600">
                <a:latin typeface="Cambria"/>
                <a:ea typeface="Cambria"/>
                <a:cs typeface="Cambria"/>
                <a:sym typeface="Cambria"/>
              </a:rPr>
              <a:t>.</a:t>
            </a:r>
            <a:endParaRPr sz="1600">
              <a:latin typeface="Cambria"/>
              <a:ea typeface="Cambria"/>
              <a:cs typeface="Cambria"/>
              <a:sym typeface="Cambria"/>
            </a:endParaRPr>
          </a:p>
        </p:txBody>
      </p:sp>
      <p:grpSp>
        <p:nvGrpSpPr>
          <p:cNvPr id="488" name="Google Shape;488;p25"/>
          <p:cNvGrpSpPr/>
          <p:nvPr/>
        </p:nvGrpSpPr>
        <p:grpSpPr>
          <a:xfrm>
            <a:off x="5037926" y="2635446"/>
            <a:ext cx="2386760" cy="1613597"/>
            <a:chOff x="5308695" y="1980522"/>
            <a:chExt cx="2825906" cy="1910487"/>
          </a:xfrm>
        </p:grpSpPr>
        <p:grpSp>
          <p:nvGrpSpPr>
            <p:cNvPr id="489" name="Google Shape;489;p25"/>
            <p:cNvGrpSpPr/>
            <p:nvPr/>
          </p:nvGrpSpPr>
          <p:grpSpPr>
            <a:xfrm>
              <a:off x="6960231" y="3525484"/>
              <a:ext cx="227765" cy="354284"/>
              <a:chOff x="5018004" y="3311112"/>
              <a:chExt cx="167795" cy="457200"/>
            </a:xfrm>
          </p:grpSpPr>
          <p:sp>
            <p:nvSpPr>
              <p:cNvPr id="490" name="Google Shape;490;p25"/>
              <p:cNvSpPr/>
              <p:nvPr/>
            </p:nvSpPr>
            <p:spPr>
              <a:xfrm>
                <a:off x="5018004" y="3311112"/>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C00000"/>
                </a:solidFill>
                <a:prstDash val="solid"/>
                <a:round/>
                <a:headEnd len="med" w="med" type="none"/>
                <a:tailEnd len="med" w="med" type="none"/>
              </a:ln>
            </p:spPr>
          </p:sp>
          <p:cxnSp>
            <p:nvCxnSpPr>
              <p:cNvPr id="491" name="Google Shape;491;p25"/>
              <p:cNvCxnSpPr/>
              <p:nvPr/>
            </p:nvCxnSpPr>
            <p:spPr>
              <a:xfrm>
                <a:off x="5185799" y="3463505"/>
                <a:ext cx="0" cy="152400"/>
              </a:xfrm>
              <a:prstGeom prst="straightConnector1">
                <a:avLst/>
              </a:prstGeom>
              <a:noFill/>
              <a:ln cap="flat" cmpd="sng" w="38100">
                <a:solidFill>
                  <a:srgbClr val="C00000"/>
                </a:solidFill>
                <a:prstDash val="solid"/>
                <a:round/>
                <a:headEnd len="med" w="med" type="none"/>
                <a:tailEnd len="med" w="med" type="none"/>
              </a:ln>
            </p:spPr>
          </p:cxnSp>
        </p:grpSp>
        <p:grpSp>
          <p:nvGrpSpPr>
            <p:cNvPr id="492" name="Google Shape;492;p25"/>
            <p:cNvGrpSpPr/>
            <p:nvPr/>
          </p:nvGrpSpPr>
          <p:grpSpPr>
            <a:xfrm flipH="1">
              <a:off x="6227894" y="1980522"/>
              <a:ext cx="227765" cy="354284"/>
              <a:chOff x="5016936" y="2822952"/>
              <a:chExt cx="167795" cy="457200"/>
            </a:xfrm>
          </p:grpSpPr>
          <p:sp>
            <p:nvSpPr>
              <p:cNvPr id="493" name="Google Shape;493;p25"/>
              <p:cNvSpPr/>
              <p:nvPr/>
            </p:nvSpPr>
            <p:spPr>
              <a:xfrm>
                <a:off x="5016936" y="2822952"/>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C00000"/>
                </a:solidFill>
                <a:prstDash val="solid"/>
                <a:round/>
                <a:headEnd len="med" w="med" type="none"/>
                <a:tailEnd len="med" w="med" type="none"/>
              </a:ln>
            </p:spPr>
          </p:sp>
          <p:cxnSp>
            <p:nvCxnSpPr>
              <p:cNvPr id="494" name="Google Shape;494;p25"/>
              <p:cNvCxnSpPr/>
              <p:nvPr/>
            </p:nvCxnSpPr>
            <p:spPr>
              <a:xfrm>
                <a:off x="5184731" y="2975345"/>
                <a:ext cx="0" cy="152400"/>
              </a:xfrm>
              <a:prstGeom prst="straightConnector1">
                <a:avLst/>
              </a:prstGeom>
              <a:noFill/>
              <a:ln cap="flat" cmpd="sng" w="38100">
                <a:solidFill>
                  <a:srgbClr val="C00000"/>
                </a:solidFill>
                <a:prstDash val="solid"/>
                <a:round/>
                <a:headEnd len="med" w="med" type="none"/>
                <a:tailEnd len="med" w="med" type="none"/>
              </a:ln>
            </p:spPr>
          </p:cxnSp>
        </p:grpSp>
        <p:sp>
          <p:nvSpPr>
            <p:cNvPr id="495" name="Google Shape;495;p25"/>
            <p:cNvSpPr txBox="1"/>
            <p:nvPr/>
          </p:nvSpPr>
          <p:spPr>
            <a:xfrm>
              <a:off x="5308695" y="2022706"/>
              <a:ext cx="946200" cy="2379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600">
                  <a:solidFill>
                    <a:srgbClr val="990000"/>
                  </a:solidFill>
                  <a:latin typeface="Times New Roman"/>
                  <a:ea typeface="Times New Roman"/>
                  <a:cs typeface="Times New Roman"/>
                  <a:sym typeface="Times New Roman"/>
                </a:rPr>
                <a:t>Type 1</a:t>
              </a:r>
              <a:endParaRPr b="1" sz="1600">
                <a:solidFill>
                  <a:srgbClr val="990000"/>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600">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600">
                <a:solidFill>
                  <a:srgbClr val="1C4587"/>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600">
                <a:solidFill>
                  <a:srgbClr val="1C4587"/>
                </a:solidFill>
                <a:latin typeface="Times New Roman"/>
                <a:ea typeface="Times New Roman"/>
                <a:cs typeface="Times New Roman"/>
                <a:sym typeface="Times New Roman"/>
              </a:endParaRPr>
            </a:p>
          </p:txBody>
        </p:sp>
        <p:sp>
          <p:nvSpPr>
            <p:cNvPr id="496" name="Google Shape;496;p25"/>
            <p:cNvSpPr txBox="1"/>
            <p:nvPr/>
          </p:nvSpPr>
          <p:spPr>
            <a:xfrm>
              <a:off x="7188400" y="3589809"/>
              <a:ext cx="946200" cy="3012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600">
                  <a:solidFill>
                    <a:srgbClr val="990000"/>
                  </a:solidFill>
                  <a:latin typeface="Times New Roman"/>
                  <a:ea typeface="Times New Roman"/>
                  <a:cs typeface="Times New Roman"/>
                  <a:sym typeface="Times New Roman"/>
                </a:rPr>
                <a:t>Type 1</a:t>
              </a:r>
              <a:endParaRPr b="1" sz="1600">
                <a:solidFill>
                  <a:srgbClr val="990000"/>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600">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600">
                <a:solidFill>
                  <a:srgbClr val="1C4587"/>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600">
                <a:solidFill>
                  <a:srgbClr val="1C4587"/>
                </a:solidFill>
                <a:latin typeface="Times New Roman"/>
                <a:ea typeface="Times New Roman"/>
                <a:cs typeface="Times New Roman"/>
                <a:sym typeface="Times New Roman"/>
              </a:endParaRPr>
            </a:p>
          </p:txBody>
        </p:sp>
      </p:grpSp>
      <p:grpSp>
        <p:nvGrpSpPr>
          <p:cNvPr id="497" name="Google Shape;497;p25"/>
          <p:cNvGrpSpPr/>
          <p:nvPr/>
        </p:nvGrpSpPr>
        <p:grpSpPr>
          <a:xfrm>
            <a:off x="5037926" y="2635442"/>
            <a:ext cx="2386760" cy="1613601"/>
            <a:chOff x="5308695" y="1980517"/>
            <a:chExt cx="2825906" cy="1910492"/>
          </a:xfrm>
        </p:grpSpPr>
        <p:grpSp>
          <p:nvGrpSpPr>
            <p:cNvPr id="498" name="Google Shape;498;p25"/>
            <p:cNvGrpSpPr/>
            <p:nvPr/>
          </p:nvGrpSpPr>
          <p:grpSpPr>
            <a:xfrm flipH="1">
              <a:off x="6227687" y="3525480"/>
              <a:ext cx="223135" cy="354284"/>
              <a:chOff x="4978462" y="3305672"/>
              <a:chExt cx="198078" cy="457200"/>
            </a:xfrm>
          </p:grpSpPr>
          <p:sp>
            <p:nvSpPr>
              <p:cNvPr id="499" name="Google Shape;499;p25"/>
              <p:cNvSpPr/>
              <p:nvPr/>
            </p:nvSpPr>
            <p:spPr>
              <a:xfrm>
                <a:off x="4978462" y="3305672"/>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1C4587"/>
                </a:solidFill>
                <a:prstDash val="solid"/>
                <a:round/>
                <a:headEnd len="med" w="med" type="none"/>
                <a:tailEnd len="med" w="med" type="none"/>
              </a:ln>
            </p:spPr>
          </p:sp>
          <p:cxnSp>
            <p:nvCxnSpPr>
              <p:cNvPr id="500" name="Google Shape;500;p25"/>
              <p:cNvCxnSpPr/>
              <p:nvPr/>
            </p:nvCxnSpPr>
            <p:spPr>
              <a:xfrm>
                <a:off x="5176540" y="3458066"/>
                <a:ext cx="0" cy="152400"/>
              </a:xfrm>
              <a:prstGeom prst="straightConnector1">
                <a:avLst/>
              </a:prstGeom>
              <a:noFill/>
              <a:ln cap="flat" cmpd="sng" w="38100">
                <a:solidFill>
                  <a:srgbClr val="1C4587"/>
                </a:solidFill>
                <a:prstDash val="solid"/>
                <a:round/>
                <a:headEnd len="med" w="med" type="none"/>
                <a:tailEnd len="med" w="med" type="none"/>
              </a:ln>
            </p:spPr>
          </p:cxnSp>
        </p:grpSp>
        <p:grpSp>
          <p:nvGrpSpPr>
            <p:cNvPr id="501" name="Google Shape;501;p25"/>
            <p:cNvGrpSpPr/>
            <p:nvPr/>
          </p:nvGrpSpPr>
          <p:grpSpPr>
            <a:xfrm>
              <a:off x="6965067" y="1980517"/>
              <a:ext cx="223135" cy="354284"/>
              <a:chOff x="4979749" y="2817513"/>
              <a:chExt cx="198078" cy="457200"/>
            </a:xfrm>
          </p:grpSpPr>
          <p:sp>
            <p:nvSpPr>
              <p:cNvPr id="502" name="Google Shape;502;p25"/>
              <p:cNvSpPr/>
              <p:nvPr/>
            </p:nvSpPr>
            <p:spPr>
              <a:xfrm>
                <a:off x="4979749" y="2817513"/>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1C4587"/>
                </a:solidFill>
                <a:prstDash val="solid"/>
                <a:round/>
                <a:headEnd len="med" w="med" type="none"/>
                <a:tailEnd len="med" w="med" type="none"/>
              </a:ln>
            </p:spPr>
          </p:sp>
          <p:cxnSp>
            <p:nvCxnSpPr>
              <p:cNvPr id="503" name="Google Shape;503;p25"/>
              <p:cNvCxnSpPr/>
              <p:nvPr/>
            </p:nvCxnSpPr>
            <p:spPr>
              <a:xfrm>
                <a:off x="5177827" y="2969906"/>
                <a:ext cx="0" cy="152400"/>
              </a:xfrm>
              <a:prstGeom prst="straightConnector1">
                <a:avLst/>
              </a:prstGeom>
              <a:noFill/>
              <a:ln cap="flat" cmpd="sng" w="38100">
                <a:solidFill>
                  <a:srgbClr val="1C4587"/>
                </a:solidFill>
                <a:prstDash val="solid"/>
                <a:round/>
                <a:headEnd len="med" w="med" type="none"/>
                <a:tailEnd len="med" w="med" type="none"/>
              </a:ln>
            </p:spPr>
          </p:cxnSp>
        </p:grpSp>
        <p:sp>
          <p:nvSpPr>
            <p:cNvPr id="504" name="Google Shape;504;p25"/>
            <p:cNvSpPr txBox="1"/>
            <p:nvPr/>
          </p:nvSpPr>
          <p:spPr>
            <a:xfrm>
              <a:off x="5308695" y="3589809"/>
              <a:ext cx="946200" cy="3012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600">
                  <a:solidFill>
                    <a:srgbClr val="1C4587"/>
                  </a:solidFill>
                  <a:latin typeface="Times New Roman"/>
                  <a:ea typeface="Times New Roman"/>
                  <a:cs typeface="Times New Roman"/>
                  <a:sym typeface="Times New Roman"/>
                </a:rPr>
                <a:t>Type 2</a:t>
              </a:r>
              <a:endParaRPr sz="1600"/>
            </a:p>
          </p:txBody>
        </p:sp>
        <p:sp>
          <p:nvSpPr>
            <p:cNvPr id="505" name="Google Shape;505;p25"/>
            <p:cNvSpPr txBox="1"/>
            <p:nvPr/>
          </p:nvSpPr>
          <p:spPr>
            <a:xfrm>
              <a:off x="7188400" y="1991064"/>
              <a:ext cx="946200" cy="3012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600">
                  <a:solidFill>
                    <a:srgbClr val="1C4587"/>
                  </a:solidFill>
                  <a:latin typeface="Times New Roman"/>
                  <a:ea typeface="Times New Roman"/>
                  <a:cs typeface="Times New Roman"/>
                  <a:sym typeface="Times New Roman"/>
                </a:rPr>
                <a:t>Type 2</a:t>
              </a:r>
              <a:endParaRPr sz="1600"/>
            </a:p>
          </p:txBody>
        </p:sp>
      </p:grpSp>
      <p:cxnSp>
        <p:nvCxnSpPr>
          <p:cNvPr id="506" name="Google Shape;506;p25"/>
          <p:cNvCxnSpPr/>
          <p:nvPr/>
        </p:nvCxnSpPr>
        <p:spPr>
          <a:xfrm>
            <a:off x="4110053" y="3446213"/>
            <a:ext cx="925200" cy="0"/>
          </a:xfrm>
          <a:prstGeom prst="straightConnector1">
            <a:avLst/>
          </a:prstGeom>
          <a:noFill/>
          <a:ln cap="flat" cmpd="sng" w="76200">
            <a:solidFill>
              <a:srgbClr val="434343"/>
            </a:solidFill>
            <a:prstDash val="solid"/>
            <a:round/>
            <a:headEnd len="med" w="med" type="none"/>
            <a:tailEnd len="med" w="med" type="triangle"/>
          </a:ln>
        </p:spPr>
      </p:cxnSp>
      <p:grpSp>
        <p:nvGrpSpPr>
          <p:cNvPr id="507" name="Google Shape;507;p25"/>
          <p:cNvGrpSpPr/>
          <p:nvPr/>
        </p:nvGrpSpPr>
        <p:grpSpPr>
          <a:xfrm>
            <a:off x="5493804" y="2213276"/>
            <a:ext cx="1474800" cy="2738567"/>
            <a:chOff x="5493804" y="2289476"/>
            <a:chExt cx="1474800" cy="2738567"/>
          </a:xfrm>
        </p:grpSpPr>
        <p:sp>
          <p:nvSpPr>
            <p:cNvPr id="508" name="Google Shape;508;p25"/>
            <p:cNvSpPr txBox="1"/>
            <p:nvPr/>
          </p:nvSpPr>
          <p:spPr>
            <a:xfrm>
              <a:off x="5493804" y="4830343"/>
              <a:ext cx="1474800" cy="1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CLR-DRAM</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grpSp>
          <p:nvGrpSpPr>
            <p:cNvPr id="509" name="Google Shape;509;p25"/>
            <p:cNvGrpSpPr/>
            <p:nvPr/>
          </p:nvGrpSpPr>
          <p:grpSpPr>
            <a:xfrm>
              <a:off x="5608394" y="2289476"/>
              <a:ext cx="1257289" cy="2468650"/>
              <a:chOff x="5984125" y="1480675"/>
              <a:chExt cx="1488621" cy="2922863"/>
            </a:xfrm>
          </p:grpSpPr>
          <p:sp>
            <p:nvSpPr>
              <p:cNvPr id="510" name="Google Shape;510;p25"/>
              <p:cNvSpPr/>
              <p:nvPr/>
            </p:nvSpPr>
            <p:spPr>
              <a:xfrm>
                <a:off x="6900238"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379913"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899613" y="38096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379288" y="38096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4" name="Google Shape;514;p25"/>
              <p:cNvGrpSpPr/>
              <p:nvPr/>
            </p:nvGrpSpPr>
            <p:grpSpPr>
              <a:xfrm>
                <a:off x="6388773" y="4244538"/>
                <a:ext cx="679325" cy="159000"/>
                <a:chOff x="6065025" y="1897425"/>
                <a:chExt cx="679325" cy="159000"/>
              </a:xfrm>
            </p:grpSpPr>
            <p:sp>
              <p:nvSpPr>
                <p:cNvPr id="515" name="Google Shape;515;p25"/>
                <p:cNvSpPr/>
                <p:nvPr/>
              </p:nvSpPr>
              <p:spPr>
                <a:xfrm>
                  <a:off x="6585350"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25"/>
              <p:cNvGrpSpPr/>
              <p:nvPr/>
            </p:nvGrpSpPr>
            <p:grpSpPr>
              <a:xfrm>
                <a:off x="6388773" y="1480675"/>
                <a:ext cx="679325" cy="159000"/>
                <a:chOff x="6065025" y="1897425"/>
                <a:chExt cx="679325" cy="159000"/>
              </a:xfrm>
            </p:grpSpPr>
            <p:sp>
              <p:nvSpPr>
                <p:cNvPr id="518" name="Google Shape;518;p25"/>
                <p:cNvSpPr/>
                <p:nvPr/>
              </p:nvSpPr>
              <p:spPr>
                <a:xfrm>
                  <a:off x="6585350"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0" name="Google Shape;520;p25"/>
              <p:cNvCxnSpPr/>
              <p:nvPr/>
            </p:nvCxnSpPr>
            <p:spPr>
              <a:xfrm>
                <a:off x="5984125" y="2938870"/>
                <a:ext cx="1488300" cy="0"/>
              </a:xfrm>
              <a:prstGeom prst="straightConnector1">
                <a:avLst/>
              </a:prstGeom>
              <a:noFill/>
              <a:ln cap="flat" cmpd="sng" w="38100">
                <a:solidFill>
                  <a:srgbClr val="000000"/>
                </a:solidFill>
                <a:prstDash val="solid"/>
                <a:round/>
                <a:headEnd len="med" w="med" type="none"/>
                <a:tailEnd len="med" w="med" type="none"/>
              </a:ln>
            </p:spPr>
          </p:cxnSp>
          <p:cxnSp>
            <p:nvCxnSpPr>
              <p:cNvPr id="521" name="Google Shape;521;p25"/>
              <p:cNvCxnSpPr/>
              <p:nvPr/>
            </p:nvCxnSpPr>
            <p:spPr>
              <a:xfrm>
                <a:off x="5984145" y="3408750"/>
                <a:ext cx="1488600" cy="0"/>
              </a:xfrm>
              <a:prstGeom prst="straightConnector1">
                <a:avLst/>
              </a:prstGeom>
              <a:noFill/>
              <a:ln cap="flat" cmpd="sng" w="38100">
                <a:solidFill>
                  <a:srgbClr val="000000"/>
                </a:solidFill>
                <a:prstDash val="solid"/>
                <a:round/>
                <a:headEnd len="med" w="med" type="none"/>
                <a:tailEnd len="med" w="med" type="none"/>
              </a:ln>
            </p:spPr>
          </p:cxnSp>
          <p:cxnSp>
            <p:nvCxnSpPr>
              <p:cNvPr id="522" name="Google Shape;522;p25"/>
              <p:cNvCxnSpPr/>
              <p:nvPr/>
            </p:nvCxnSpPr>
            <p:spPr>
              <a:xfrm>
                <a:off x="5984145" y="2469000"/>
                <a:ext cx="1488600" cy="0"/>
              </a:xfrm>
              <a:prstGeom prst="straightConnector1">
                <a:avLst/>
              </a:prstGeom>
              <a:noFill/>
              <a:ln cap="flat" cmpd="sng" w="38100">
                <a:solidFill>
                  <a:srgbClr val="000000"/>
                </a:solidFill>
                <a:prstDash val="solid"/>
                <a:round/>
                <a:headEnd len="med" w="med" type="none"/>
                <a:tailEnd len="med" w="med" type="none"/>
              </a:ln>
            </p:spPr>
          </p:cxnSp>
          <p:cxnSp>
            <p:nvCxnSpPr>
              <p:cNvPr id="523" name="Google Shape;523;p25"/>
              <p:cNvCxnSpPr>
                <a:stCxn id="524" idx="0"/>
                <a:endCxn id="525" idx="4"/>
              </p:cNvCxnSpPr>
              <p:nvPr/>
            </p:nvCxnSpPr>
            <p:spPr>
              <a:xfrm rot="10800000">
                <a:off x="6459414" y="2641406"/>
                <a:ext cx="0" cy="594900"/>
              </a:xfrm>
              <a:prstGeom prst="straightConnector1">
                <a:avLst/>
              </a:prstGeom>
              <a:noFill/>
              <a:ln cap="flat" cmpd="sng" w="38100">
                <a:solidFill>
                  <a:srgbClr val="000000"/>
                </a:solidFill>
                <a:prstDash val="solid"/>
                <a:round/>
                <a:headEnd len="med" w="med" type="none"/>
                <a:tailEnd len="med" w="med" type="none"/>
              </a:ln>
            </p:spPr>
          </p:cxnSp>
          <p:cxnSp>
            <p:nvCxnSpPr>
              <p:cNvPr id="526" name="Google Shape;526;p25"/>
              <p:cNvCxnSpPr>
                <a:stCxn id="527" idx="4"/>
              </p:cNvCxnSpPr>
              <p:nvPr/>
            </p:nvCxnSpPr>
            <p:spPr>
              <a:xfrm rot="10800000">
                <a:off x="6978345" y="2636468"/>
                <a:ext cx="0" cy="944400"/>
              </a:xfrm>
              <a:prstGeom prst="straightConnector1">
                <a:avLst/>
              </a:prstGeom>
              <a:noFill/>
              <a:ln cap="flat" cmpd="sng" w="38100">
                <a:solidFill>
                  <a:srgbClr val="000000"/>
                </a:solidFill>
                <a:prstDash val="solid"/>
                <a:round/>
                <a:headEnd len="med" w="med" type="none"/>
                <a:tailEnd len="med" w="med" type="none"/>
              </a:ln>
            </p:spPr>
          </p:cxnSp>
          <p:sp>
            <p:nvSpPr>
              <p:cNvPr id="528" name="Google Shape;528;p25"/>
              <p:cNvSpPr/>
              <p:nvPr/>
            </p:nvSpPr>
            <p:spPr>
              <a:xfrm>
                <a:off x="6285909" y="1569704"/>
                <a:ext cx="866100" cy="398700"/>
              </a:xfrm>
              <a:prstGeom prst="rect">
                <a:avLst/>
              </a:prstGeom>
              <a:solidFill>
                <a:srgbClr val="43434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rPr>
                  <a:t>SA1</a:t>
                </a:r>
                <a:endParaRPr b="1" sz="2100">
                  <a:solidFill>
                    <a:srgbClr val="FFFFFF"/>
                  </a:solidFill>
                </a:endParaRPr>
              </a:p>
            </p:txBody>
          </p:sp>
          <p:sp>
            <p:nvSpPr>
              <p:cNvPr id="529" name="Google Shape;529;p25"/>
              <p:cNvSpPr/>
              <p:nvPr/>
            </p:nvSpPr>
            <p:spPr>
              <a:xfrm>
                <a:off x="6285909" y="3909428"/>
                <a:ext cx="866100" cy="398700"/>
              </a:xfrm>
              <a:prstGeom prst="rect">
                <a:avLst/>
              </a:prstGeom>
              <a:solidFill>
                <a:srgbClr val="43434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rPr>
                  <a:t>SA2</a:t>
                </a:r>
                <a:endParaRPr b="1" sz="2100">
                  <a:solidFill>
                    <a:srgbClr val="FFFFFF"/>
                  </a:solidFill>
                </a:endParaRPr>
              </a:p>
            </p:txBody>
          </p:sp>
          <p:grpSp>
            <p:nvGrpSpPr>
              <p:cNvPr id="530" name="Google Shape;530;p25"/>
              <p:cNvGrpSpPr/>
              <p:nvPr/>
            </p:nvGrpSpPr>
            <p:grpSpPr>
              <a:xfrm>
                <a:off x="6285871" y="2296650"/>
                <a:ext cx="347086" cy="1284219"/>
                <a:chOff x="1975325" y="1580225"/>
                <a:chExt cx="365700" cy="1363000"/>
              </a:xfrm>
            </p:grpSpPr>
            <p:sp>
              <p:nvSpPr>
                <p:cNvPr id="525" name="Google Shape;525;p25"/>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5"/>
              <p:cNvGrpSpPr/>
              <p:nvPr/>
            </p:nvGrpSpPr>
            <p:grpSpPr>
              <a:xfrm>
                <a:off x="6804802" y="2296650"/>
                <a:ext cx="347086" cy="1284219"/>
                <a:chOff x="1975325" y="1580225"/>
                <a:chExt cx="365700" cy="1363000"/>
              </a:xfrm>
            </p:grpSpPr>
            <p:sp>
              <p:nvSpPr>
                <p:cNvPr id="533" name="Google Shape;533;p25"/>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25"/>
              <p:cNvSpPr txBox="1"/>
              <p:nvPr/>
            </p:nvSpPr>
            <p:spPr>
              <a:xfrm>
                <a:off x="6239432" y="2744645"/>
                <a:ext cx="4134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Times New Roman"/>
                    <a:ea typeface="Times New Roman"/>
                    <a:cs typeface="Times New Roman"/>
                    <a:sym typeface="Times New Roman"/>
                  </a:rPr>
                  <a:t>A</a:t>
                </a:r>
                <a:endParaRPr b="1" sz="2100">
                  <a:latin typeface="Times New Roman"/>
                  <a:ea typeface="Times New Roman"/>
                  <a:cs typeface="Times New Roman"/>
                  <a:sym typeface="Times New Roman"/>
                </a:endParaRPr>
              </a:p>
            </p:txBody>
          </p:sp>
          <p:sp>
            <p:nvSpPr>
              <p:cNvPr id="536" name="Google Shape;536;p25"/>
              <p:cNvSpPr txBox="1"/>
              <p:nvPr/>
            </p:nvSpPr>
            <p:spPr>
              <a:xfrm>
                <a:off x="6773028" y="2748089"/>
                <a:ext cx="4134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Times New Roman"/>
                    <a:ea typeface="Times New Roman"/>
                    <a:cs typeface="Times New Roman"/>
                    <a:sym typeface="Times New Roman"/>
                  </a:rPr>
                  <a:t>B</a:t>
                </a:r>
                <a:endParaRPr b="1" sz="2100">
                  <a:latin typeface="Times New Roman"/>
                  <a:ea typeface="Times New Roman"/>
                  <a:cs typeface="Times New Roman"/>
                  <a:sym typeface="Times New Roman"/>
                </a:endParaRPr>
              </a:p>
            </p:txBody>
          </p:sp>
        </p:grpSp>
      </p:grpSp>
      <p:grpSp>
        <p:nvGrpSpPr>
          <p:cNvPr id="537" name="Google Shape;537;p25"/>
          <p:cNvGrpSpPr/>
          <p:nvPr/>
        </p:nvGrpSpPr>
        <p:grpSpPr>
          <a:xfrm>
            <a:off x="6924928" y="2771299"/>
            <a:ext cx="1609723" cy="1350515"/>
            <a:chOff x="7238100" y="1988975"/>
            <a:chExt cx="1905900" cy="1599000"/>
          </a:xfrm>
        </p:grpSpPr>
        <p:sp>
          <p:nvSpPr>
            <p:cNvPr id="538" name="Google Shape;538;p25"/>
            <p:cNvSpPr txBox="1"/>
            <p:nvPr/>
          </p:nvSpPr>
          <p:spPr>
            <a:xfrm>
              <a:off x="7238100" y="2384075"/>
              <a:ext cx="1905900" cy="7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600">
                  <a:latin typeface="Cambria"/>
                  <a:ea typeface="Cambria"/>
                  <a:cs typeface="Cambria"/>
                  <a:sym typeface="Cambria"/>
                </a:rPr>
                <a:t>bitline mode </a:t>
              </a:r>
              <a:endParaRPr b="1" i="1" sz="1600">
                <a:latin typeface="Cambria"/>
                <a:ea typeface="Cambria"/>
                <a:cs typeface="Cambria"/>
                <a:sym typeface="Cambria"/>
              </a:endParaRPr>
            </a:p>
            <a:p>
              <a:pPr indent="0" lvl="0" marL="0" rtl="0" algn="ctr">
                <a:spcBef>
                  <a:spcPts val="0"/>
                </a:spcBef>
                <a:spcAft>
                  <a:spcPts val="0"/>
                </a:spcAft>
                <a:buNone/>
              </a:pPr>
              <a:r>
                <a:rPr b="1" i="1" lang="en" sz="1600">
                  <a:latin typeface="Cambria"/>
                  <a:ea typeface="Cambria"/>
                  <a:cs typeface="Cambria"/>
                  <a:sym typeface="Cambria"/>
                </a:rPr>
                <a:t>select transistors</a:t>
              </a:r>
              <a:endParaRPr b="1" baseline="-25000" i="1" sz="1600">
                <a:latin typeface="Cambria"/>
                <a:ea typeface="Cambria"/>
                <a:cs typeface="Cambria"/>
                <a:sym typeface="Cambria"/>
              </a:endParaRPr>
            </a:p>
          </p:txBody>
        </p:sp>
        <p:cxnSp>
          <p:nvCxnSpPr>
            <p:cNvPr id="539" name="Google Shape;539;p25"/>
            <p:cNvCxnSpPr>
              <a:stCxn id="538" idx="0"/>
              <a:endCxn id="505" idx="3"/>
            </p:cNvCxnSpPr>
            <p:nvPr/>
          </p:nvCxnSpPr>
          <p:spPr>
            <a:xfrm flipH="1" rot="5400000">
              <a:off x="7812900" y="2005925"/>
              <a:ext cx="395100" cy="361200"/>
            </a:xfrm>
            <a:prstGeom prst="bentConnector2">
              <a:avLst/>
            </a:prstGeom>
            <a:noFill/>
            <a:ln cap="flat" cmpd="sng" w="28575">
              <a:solidFill>
                <a:srgbClr val="000000"/>
              </a:solidFill>
              <a:prstDash val="solid"/>
              <a:round/>
              <a:headEnd len="med" w="med" type="none"/>
              <a:tailEnd len="med" w="med" type="stealth"/>
            </a:ln>
          </p:spPr>
        </p:cxnSp>
        <p:cxnSp>
          <p:nvCxnSpPr>
            <p:cNvPr id="540" name="Google Shape;540;p25"/>
            <p:cNvCxnSpPr>
              <a:stCxn id="538" idx="2"/>
              <a:endCxn id="496" idx="3"/>
            </p:cNvCxnSpPr>
            <p:nvPr/>
          </p:nvCxnSpPr>
          <p:spPr>
            <a:xfrm rot="5400000">
              <a:off x="7807800" y="3204725"/>
              <a:ext cx="405300" cy="361200"/>
            </a:xfrm>
            <a:prstGeom prst="bentConnector2">
              <a:avLst/>
            </a:prstGeom>
            <a:noFill/>
            <a:ln cap="flat" cmpd="sng" w="28575">
              <a:solidFill>
                <a:srgbClr val="000000"/>
              </a:solidFill>
              <a:prstDash val="solid"/>
              <a:round/>
              <a:headEnd len="med" w="med" type="none"/>
              <a:tailEnd len="med" w="med" type="stealth"/>
            </a:ln>
          </p:spPr>
        </p:cxnSp>
      </p:grpSp>
      <p:grpSp>
        <p:nvGrpSpPr>
          <p:cNvPr id="541" name="Google Shape;541;p25"/>
          <p:cNvGrpSpPr/>
          <p:nvPr/>
        </p:nvGrpSpPr>
        <p:grpSpPr>
          <a:xfrm>
            <a:off x="1737350" y="2213286"/>
            <a:ext cx="2571900" cy="2738564"/>
            <a:chOff x="1737350" y="2289486"/>
            <a:chExt cx="2571900" cy="2738564"/>
          </a:xfrm>
        </p:grpSpPr>
        <p:sp>
          <p:nvSpPr>
            <p:cNvPr id="542" name="Google Shape;542;p25"/>
            <p:cNvSpPr txBox="1"/>
            <p:nvPr/>
          </p:nvSpPr>
          <p:spPr>
            <a:xfrm>
              <a:off x="1737350" y="4830350"/>
              <a:ext cx="2571900" cy="1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Open-bitline (Baseline) </a:t>
              </a:r>
              <a:endParaRPr sz="1800">
                <a:latin typeface="Times New Roman"/>
                <a:ea typeface="Times New Roman"/>
                <a:cs typeface="Times New Roman"/>
                <a:sym typeface="Times New Roman"/>
              </a:endParaRPr>
            </a:p>
          </p:txBody>
        </p:sp>
        <p:grpSp>
          <p:nvGrpSpPr>
            <p:cNvPr id="543" name="Google Shape;543;p25"/>
            <p:cNvGrpSpPr/>
            <p:nvPr/>
          </p:nvGrpSpPr>
          <p:grpSpPr>
            <a:xfrm>
              <a:off x="2683601" y="4623775"/>
              <a:ext cx="573758" cy="134291"/>
              <a:chOff x="6065025" y="1897425"/>
              <a:chExt cx="679325" cy="159000"/>
            </a:xfrm>
          </p:grpSpPr>
          <p:sp>
            <p:nvSpPr>
              <p:cNvPr id="544" name="Google Shape;544;p25"/>
              <p:cNvSpPr/>
              <p:nvPr/>
            </p:nvSpPr>
            <p:spPr>
              <a:xfrm>
                <a:off x="6585350"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5"/>
            <p:cNvGrpSpPr/>
            <p:nvPr/>
          </p:nvGrpSpPr>
          <p:grpSpPr>
            <a:xfrm>
              <a:off x="2683612" y="2289486"/>
              <a:ext cx="573758" cy="134291"/>
              <a:chOff x="6065025" y="1897425"/>
              <a:chExt cx="679325" cy="159000"/>
            </a:xfrm>
          </p:grpSpPr>
          <p:sp>
            <p:nvSpPr>
              <p:cNvPr id="547" name="Google Shape;547;p25"/>
              <p:cNvSpPr/>
              <p:nvPr/>
            </p:nvSpPr>
            <p:spPr>
              <a:xfrm>
                <a:off x="6585350"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25"/>
            <p:cNvSpPr/>
            <p:nvPr/>
          </p:nvSpPr>
          <p:spPr>
            <a:xfrm>
              <a:off x="3123441" y="2641415"/>
              <a:ext cx="134100" cy="1341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2683988" y="2641415"/>
              <a:ext cx="134100" cy="1341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3122913" y="4256412"/>
              <a:ext cx="134100" cy="1341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2683460" y="4256412"/>
              <a:ext cx="134100" cy="1341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3" name="Google Shape;553;p25"/>
            <p:cNvCxnSpPr/>
            <p:nvPr/>
          </p:nvCxnSpPr>
          <p:spPr>
            <a:xfrm>
              <a:off x="2280112" y="3520994"/>
              <a:ext cx="1400100" cy="0"/>
            </a:xfrm>
            <a:prstGeom prst="straightConnector1">
              <a:avLst/>
            </a:prstGeom>
            <a:noFill/>
            <a:ln cap="flat" cmpd="sng" w="38100">
              <a:solidFill>
                <a:srgbClr val="000000"/>
              </a:solidFill>
              <a:prstDash val="solid"/>
              <a:round/>
              <a:headEnd len="med" w="med" type="none"/>
              <a:tailEnd len="med" w="med" type="none"/>
            </a:ln>
          </p:spPr>
        </p:cxnSp>
        <p:cxnSp>
          <p:nvCxnSpPr>
            <p:cNvPr id="554" name="Google Shape;554;p25"/>
            <p:cNvCxnSpPr/>
            <p:nvPr/>
          </p:nvCxnSpPr>
          <p:spPr>
            <a:xfrm>
              <a:off x="2280132" y="3917843"/>
              <a:ext cx="1400400" cy="0"/>
            </a:xfrm>
            <a:prstGeom prst="straightConnector1">
              <a:avLst/>
            </a:prstGeom>
            <a:noFill/>
            <a:ln cap="flat" cmpd="sng" w="38100">
              <a:solidFill>
                <a:srgbClr val="000000"/>
              </a:solidFill>
              <a:prstDash val="solid"/>
              <a:round/>
              <a:headEnd len="med" w="med" type="none"/>
              <a:tailEnd len="med" w="med" type="none"/>
            </a:ln>
          </p:spPr>
        </p:cxnSp>
        <p:cxnSp>
          <p:nvCxnSpPr>
            <p:cNvPr id="555" name="Google Shape;555;p25"/>
            <p:cNvCxnSpPr/>
            <p:nvPr/>
          </p:nvCxnSpPr>
          <p:spPr>
            <a:xfrm>
              <a:off x="2280132" y="3124153"/>
              <a:ext cx="1400400" cy="0"/>
            </a:xfrm>
            <a:prstGeom prst="straightConnector1">
              <a:avLst/>
            </a:prstGeom>
            <a:noFill/>
            <a:ln cap="flat" cmpd="sng" w="38100">
              <a:solidFill>
                <a:srgbClr val="000000"/>
              </a:solidFill>
              <a:prstDash val="solid"/>
              <a:round/>
              <a:headEnd len="med" w="med" type="none"/>
              <a:tailEnd len="med" w="med" type="none"/>
            </a:ln>
          </p:spPr>
        </p:cxnSp>
        <p:cxnSp>
          <p:nvCxnSpPr>
            <p:cNvPr id="556" name="Google Shape;556;p25"/>
            <p:cNvCxnSpPr>
              <a:stCxn id="557" idx="0"/>
            </p:cNvCxnSpPr>
            <p:nvPr/>
          </p:nvCxnSpPr>
          <p:spPr>
            <a:xfrm rot="10800000">
              <a:off x="2751163" y="2701607"/>
              <a:ext cx="0" cy="1070700"/>
            </a:xfrm>
            <a:prstGeom prst="straightConnector1">
              <a:avLst/>
            </a:prstGeom>
            <a:noFill/>
            <a:ln cap="flat" cmpd="sng" w="38100">
              <a:solidFill>
                <a:srgbClr val="000000"/>
              </a:solidFill>
              <a:prstDash val="solid"/>
              <a:round/>
              <a:headEnd len="med" w="med" type="none"/>
              <a:tailEnd len="med" w="med" type="none"/>
            </a:ln>
          </p:spPr>
        </p:cxnSp>
        <p:cxnSp>
          <p:nvCxnSpPr>
            <p:cNvPr id="558" name="Google Shape;558;p25"/>
            <p:cNvCxnSpPr/>
            <p:nvPr/>
          </p:nvCxnSpPr>
          <p:spPr>
            <a:xfrm rot="10800000">
              <a:off x="3189444" y="3265646"/>
              <a:ext cx="0" cy="1070700"/>
            </a:xfrm>
            <a:prstGeom prst="straightConnector1">
              <a:avLst/>
            </a:prstGeom>
            <a:noFill/>
            <a:ln cap="flat" cmpd="sng" w="38100">
              <a:solidFill>
                <a:srgbClr val="000000"/>
              </a:solidFill>
              <a:prstDash val="solid"/>
              <a:round/>
              <a:headEnd len="med" w="med" type="none"/>
              <a:tailEnd len="med" w="med" type="none"/>
            </a:ln>
          </p:spPr>
        </p:cxnSp>
        <p:grpSp>
          <p:nvGrpSpPr>
            <p:cNvPr id="559" name="Google Shape;559;p25"/>
            <p:cNvGrpSpPr/>
            <p:nvPr/>
          </p:nvGrpSpPr>
          <p:grpSpPr>
            <a:xfrm>
              <a:off x="2604590" y="2978656"/>
              <a:ext cx="293145" cy="1084675"/>
              <a:chOff x="1975325" y="1580225"/>
              <a:chExt cx="365700" cy="1363000"/>
            </a:xfrm>
          </p:grpSpPr>
          <p:sp>
            <p:nvSpPr>
              <p:cNvPr id="560" name="Google Shape;560;p25"/>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5"/>
            <p:cNvGrpSpPr/>
            <p:nvPr/>
          </p:nvGrpSpPr>
          <p:grpSpPr>
            <a:xfrm>
              <a:off x="3042867" y="2978656"/>
              <a:ext cx="293145" cy="1084675"/>
              <a:chOff x="1975325" y="1580225"/>
              <a:chExt cx="365700" cy="1363000"/>
            </a:xfrm>
          </p:grpSpPr>
          <p:sp>
            <p:nvSpPr>
              <p:cNvPr id="563" name="Google Shape;563;p25"/>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25"/>
            <p:cNvSpPr/>
            <p:nvPr/>
          </p:nvSpPr>
          <p:spPr>
            <a:xfrm>
              <a:off x="2604595" y="2364631"/>
              <a:ext cx="731400" cy="336900"/>
            </a:xfrm>
            <a:prstGeom prst="rect">
              <a:avLst/>
            </a:prstGeom>
            <a:solidFill>
              <a:srgbClr val="43434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rPr>
                <a:t>SA1</a:t>
              </a:r>
              <a:endParaRPr b="1" sz="2100">
                <a:solidFill>
                  <a:srgbClr val="FFFFFF"/>
                </a:solidFill>
              </a:endParaRPr>
            </a:p>
          </p:txBody>
        </p:sp>
        <p:sp>
          <p:nvSpPr>
            <p:cNvPr id="567" name="Google Shape;567;p25"/>
            <p:cNvSpPr/>
            <p:nvPr/>
          </p:nvSpPr>
          <p:spPr>
            <a:xfrm>
              <a:off x="2604595" y="4340703"/>
              <a:ext cx="731400" cy="336900"/>
            </a:xfrm>
            <a:prstGeom prst="rect">
              <a:avLst/>
            </a:prstGeom>
            <a:solidFill>
              <a:srgbClr val="43434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rPr>
                <a:t>SA2</a:t>
              </a:r>
              <a:endParaRPr b="1" sz="2100">
                <a:solidFill>
                  <a:srgbClr val="FFFFFF"/>
                </a:solidFill>
              </a:endParaRPr>
            </a:p>
          </p:txBody>
        </p:sp>
        <p:sp>
          <p:nvSpPr>
            <p:cNvPr id="568" name="Google Shape;568;p25"/>
            <p:cNvSpPr txBox="1"/>
            <p:nvPr/>
          </p:nvSpPr>
          <p:spPr>
            <a:xfrm>
              <a:off x="2565341" y="3356956"/>
              <a:ext cx="349200" cy="32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Times New Roman"/>
                  <a:ea typeface="Times New Roman"/>
                  <a:cs typeface="Times New Roman"/>
                  <a:sym typeface="Times New Roman"/>
                </a:rPr>
                <a:t>A</a:t>
              </a:r>
              <a:endParaRPr b="1" sz="2100">
                <a:latin typeface="Times New Roman"/>
                <a:ea typeface="Times New Roman"/>
                <a:cs typeface="Times New Roman"/>
                <a:sym typeface="Times New Roman"/>
              </a:endParaRPr>
            </a:p>
          </p:txBody>
        </p:sp>
        <p:sp>
          <p:nvSpPr>
            <p:cNvPr id="569" name="Google Shape;569;p25"/>
            <p:cNvSpPr txBox="1"/>
            <p:nvPr/>
          </p:nvSpPr>
          <p:spPr>
            <a:xfrm>
              <a:off x="3016003" y="3359865"/>
              <a:ext cx="349200" cy="32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Times New Roman"/>
                  <a:ea typeface="Times New Roman"/>
                  <a:cs typeface="Times New Roman"/>
                  <a:sym typeface="Times New Roman"/>
                </a:rPr>
                <a:t>B</a:t>
              </a:r>
              <a:endParaRPr b="1" sz="2100">
                <a:latin typeface="Times New Roman"/>
                <a:ea typeface="Times New Roman"/>
                <a:cs typeface="Times New Roman"/>
                <a:sym typeface="Times New Roman"/>
              </a:endParaRPr>
            </a:p>
          </p:txBody>
        </p:sp>
      </p:grpSp>
      <p:grpSp>
        <p:nvGrpSpPr>
          <p:cNvPr id="570" name="Google Shape;570;p25"/>
          <p:cNvGrpSpPr/>
          <p:nvPr/>
        </p:nvGrpSpPr>
        <p:grpSpPr>
          <a:xfrm>
            <a:off x="2535980" y="2567042"/>
            <a:ext cx="858632" cy="1760415"/>
            <a:chOff x="2346410" y="1899531"/>
            <a:chExt cx="1016614" cy="2084318"/>
          </a:xfrm>
        </p:grpSpPr>
        <p:sp>
          <p:nvSpPr>
            <p:cNvPr id="571" name="Google Shape;571;p25"/>
            <p:cNvSpPr/>
            <p:nvPr/>
          </p:nvSpPr>
          <p:spPr>
            <a:xfrm>
              <a:off x="2346410" y="1899531"/>
              <a:ext cx="483000" cy="486900"/>
            </a:xfrm>
            <a:prstGeom prst="rect">
              <a:avLst/>
            </a:prstGeom>
            <a:noFill/>
            <a:ln cap="flat" cmpd="sng" w="28575">
              <a:solidFill>
                <a:srgbClr val="99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2880023" y="3496950"/>
              <a:ext cx="483000" cy="486900"/>
            </a:xfrm>
            <a:prstGeom prst="rect">
              <a:avLst/>
            </a:prstGeom>
            <a:noFill/>
            <a:ln cap="flat" cmpd="sng" w="28575">
              <a:solidFill>
                <a:srgbClr val="99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5"/>
          <p:cNvGrpSpPr/>
          <p:nvPr/>
        </p:nvGrpSpPr>
        <p:grpSpPr>
          <a:xfrm>
            <a:off x="610850" y="2772571"/>
            <a:ext cx="2375818" cy="1349502"/>
            <a:chOff x="-237720" y="1304701"/>
            <a:chExt cx="2812950" cy="1597800"/>
          </a:xfrm>
        </p:grpSpPr>
        <p:sp>
          <p:nvSpPr>
            <p:cNvPr id="574" name="Google Shape;574;p25"/>
            <p:cNvSpPr txBox="1"/>
            <p:nvPr/>
          </p:nvSpPr>
          <p:spPr>
            <a:xfrm>
              <a:off x="-237720" y="1673401"/>
              <a:ext cx="1746300" cy="86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Each bitline is </a:t>
              </a:r>
              <a:endParaRPr>
                <a:latin typeface="Cambria"/>
                <a:ea typeface="Cambria"/>
                <a:cs typeface="Cambria"/>
                <a:sym typeface="Cambria"/>
              </a:endParaRPr>
            </a:p>
            <a:p>
              <a:pPr indent="0" lvl="0" marL="0" rtl="0" algn="ctr">
                <a:spcBef>
                  <a:spcPts val="0"/>
                </a:spcBef>
                <a:spcAft>
                  <a:spcPts val="0"/>
                </a:spcAft>
                <a:buNone/>
              </a:pPr>
              <a:r>
                <a:rPr lang="en">
                  <a:latin typeface="Cambria"/>
                  <a:ea typeface="Cambria"/>
                  <a:cs typeface="Cambria"/>
                  <a:sym typeface="Cambria"/>
                </a:rPr>
                <a:t>connected to only one SA</a:t>
              </a:r>
              <a:endParaRPr>
                <a:latin typeface="Cambria"/>
                <a:ea typeface="Cambria"/>
                <a:cs typeface="Cambria"/>
                <a:sym typeface="Cambria"/>
              </a:endParaRPr>
            </a:p>
          </p:txBody>
        </p:sp>
        <p:cxnSp>
          <p:nvCxnSpPr>
            <p:cNvPr id="575" name="Google Shape;575;p25"/>
            <p:cNvCxnSpPr>
              <a:stCxn id="574" idx="0"/>
              <a:endCxn id="571" idx="1"/>
            </p:cNvCxnSpPr>
            <p:nvPr/>
          </p:nvCxnSpPr>
          <p:spPr>
            <a:xfrm rot="-5400000">
              <a:off x="1154130" y="786001"/>
              <a:ext cx="368700" cy="1406100"/>
            </a:xfrm>
            <a:prstGeom prst="bentConnector2">
              <a:avLst/>
            </a:prstGeom>
            <a:noFill/>
            <a:ln cap="flat" cmpd="sng" w="28575">
              <a:solidFill>
                <a:srgbClr val="000000"/>
              </a:solidFill>
              <a:prstDash val="solid"/>
              <a:round/>
              <a:headEnd len="med" w="med" type="none"/>
              <a:tailEnd len="med" w="med" type="stealth"/>
            </a:ln>
          </p:spPr>
        </p:cxnSp>
        <p:cxnSp>
          <p:nvCxnSpPr>
            <p:cNvPr id="576" name="Google Shape;576;p25"/>
            <p:cNvCxnSpPr>
              <a:stCxn id="574" idx="2"/>
              <a:endCxn id="572" idx="1"/>
            </p:cNvCxnSpPr>
            <p:nvPr/>
          </p:nvCxnSpPr>
          <p:spPr>
            <a:xfrm flipH="1" rot="-5400000">
              <a:off x="1421280" y="1748551"/>
              <a:ext cx="368100" cy="1939800"/>
            </a:xfrm>
            <a:prstGeom prst="bentConnector2">
              <a:avLst/>
            </a:prstGeom>
            <a:noFill/>
            <a:ln cap="flat" cmpd="sng" w="28575">
              <a:solidFill>
                <a:srgbClr val="000000"/>
              </a:solidFill>
              <a:prstDash val="solid"/>
              <a:round/>
              <a:headEnd len="med" w="med"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grpSp>
        <p:nvGrpSpPr>
          <p:cNvPr id="581" name="Google Shape;581;p26"/>
          <p:cNvGrpSpPr/>
          <p:nvPr/>
        </p:nvGrpSpPr>
        <p:grpSpPr>
          <a:xfrm>
            <a:off x="5384200" y="989756"/>
            <a:ext cx="2547000" cy="2122352"/>
            <a:chOff x="5612800" y="989756"/>
            <a:chExt cx="2547000" cy="2122352"/>
          </a:xfrm>
        </p:grpSpPr>
        <p:grpSp>
          <p:nvGrpSpPr>
            <p:cNvPr id="582" name="Google Shape;582;p26"/>
            <p:cNvGrpSpPr/>
            <p:nvPr/>
          </p:nvGrpSpPr>
          <p:grpSpPr>
            <a:xfrm flipH="1">
              <a:off x="6429357" y="2658200"/>
              <a:ext cx="169070" cy="453908"/>
              <a:chOff x="5013805" y="2895606"/>
              <a:chExt cx="167795" cy="457200"/>
            </a:xfrm>
          </p:grpSpPr>
          <p:sp>
            <p:nvSpPr>
              <p:cNvPr id="583" name="Google Shape;583;p26"/>
              <p:cNvSpPr/>
              <p:nvPr/>
            </p:nvSpPr>
            <p:spPr>
              <a:xfrm>
                <a:off x="5013805" y="2895606"/>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CCCCCC"/>
                </a:solidFill>
                <a:prstDash val="solid"/>
                <a:round/>
                <a:headEnd len="med" w="med" type="none"/>
                <a:tailEnd len="med" w="med" type="none"/>
              </a:ln>
            </p:spPr>
          </p:sp>
          <p:cxnSp>
            <p:nvCxnSpPr>
              <p:cNvPr id="584" name="Google Shape;584;p26"/>
              <p:cNvCxnSpPr/>
              <p:nvPr/>
            </p:nvCxnSpPr>
            <p:spPr>
              <a:xfrm>
                <a:off x="5181600" y="3048000"/>
                <a:ext cx="0" cy="152400"/>
              </a:xfrm>
              <a:prstGeom prst="straightConnector1">
                <a:avLst/>
              </a:prstGeom>
              <a:noFill/>
              <a:ln cap="flat" cmpd="sng" w="38100">
                <a:solidFill>
                  <a:srgbClr val="CCCCCC"/>
                </a:solidFill>
                <a:prstDash val="solid"/>
                <a:round/>
                <a:headEnd len="med" w="med" type="none"/>
                <a:tailEnd len="med" w="med" type="none"/>
              </a:ln>
            </p:spPr>
          </p:cxnSp>
        </p:grpSp>
        <p:grpSp>
          <p:nvGrpSpPr>
            <p:cNvPr id="585" name="Google Shape;585;p26"/>
            <p:cNvGrpSpPr/>
            <p:nvPr/>
          </p:nvGrpSpPr>
          <p:grpSpPr>
            <a:xfrm>
              <a:off x="7145184" y="2658194"/>
              <a:ext cx="165633" cy="453908"/>
              <a:chOff x="4983522" y="2890167"/>
              <a:chExt cx="198078" cy="457200"/>
            </a:xfrm>
          </p:grpSpPr>
          <p:sp>
            <p:nvSpPr>
              <p:cNvPr id="586" name="Google Shape;586;p26"/>
              <p:cNvSpPr/>
              <p:nvPr/>
            </p:nvSpPr>
            <p:spPr>
              <a:xfrm>
                <a:off x="4983522" y="2890167"/>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587" name="Google Shape;587;p26"/>
              <p:cNvCxnSpPr/>
              <p:nvPr/>
            </p:nvCxnSpPr>
            <p:spPr>
              <a:xfrm>
                <a:off x="5181600" y="3042561"/>
                <a:ext cx="0" cy="152400"/>
              </a:xfrm>
              <a:prstGeom prst="straightConnector1">
                <a:avLst/>
              </a:prstGeom>
              <a:noFill/>
              <a:ln cap="flat" cmpd="sng" w="38100">
                <a:solidFill>
                  <a:srgbClr val="558B3D"/>
                </a:solidFill>
                <a:prstDash val="solid"/>
                <a:round/>
                <a:headEnd len="med" w="med" type="none"/>
                <a:tailEnd len="med" w="med" type="none"/>
              </a:ln>
            </p:spPr>
          </p:cxnSp>
        </p:grpSp>
        <p:sp>
          <p:nvSpPr>
            <p:cNvPr id="588" name="Google Shape;588;p26"/>
            <p:cNvSpPr txBox="1"/>
            <p:nvPr/>
          </p:nvSpPr>
          <p:spPr>
            <a:xfrm>
              <a:off x="5612800" y="2726150"/>
              <a:ext cx="866700" cy="3012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800">
                  <a:solidFill>
                    <a:srgbClr val="1C4587"/>
                  </a:solidFill>
                  <a:latin typeface="Times New Roman"/>
                  <a:ea typeface="Times New Roman"/>
                  <a:cs typeface="Times New Roman"/>
                  <a:sym typeface="Times New Roman"/>
                </a:rPr>
                <a:t>Type 2</a:t>
              </a:r>
              <a:endParaRPr/>
            </a:p>
          </p:txBody>
        </p:sp>
        <p:sp>
          <p:nvSpPr>
            <p:cNvPr id="589" name="Google Shape;589;p26"/>
            <p:cNvSpPr txBox="1"/>
            <p:nvPr/>
          </p:nvSpPr>
          <p:spPr>
            <a:xfrm>
              <a:off x="7289200" y="2726704"/>
              <a:ext cx="866700" cy="3012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800">
                  <a:solidFill>
                    <a:srgbClr val="990000"/>
                  </a:solidFill>
                  <a:latin typeface="Times New Roman"/>
                  <a:ea typeface="Times New Roman"/>
                  <a:cs typeface="Times New Roman"/>
                  <a:sym typeface="Times New Roman"/>
                </a:rPr>
                <a:t>Type 1</a:t>
              </a:r>
              <a:endParaRPr b="1" sz="1800">
                <a:solidFill>
                  <a:srgbClr val="990000"/>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solidFill>
                  <a:srgbClr val="1C4587"/>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solidFill>
                  <a:srgbClr val="1C4587"/>
                </a:solidFill>
                <a:latin typeface="Times New Roman"/>
                <a:ea typeface="Times New Roman"/>
                <a:cs typeface="Times New Roman"/>
                <a:sym typeface="Times New Roman"/>
              </a:endParaRPr>
            </a:p>
          </p:txBody>
        </p:sp>
        <p:grpSp>
          <p:nvGrpSpPr>
            <p:cNvPr id="590" name="Google Shape;590;p26"/>
            <p:cNvGrpSpPr/>
            <p:nvPr/>
          </p:nvGrpSpPr>
          <p:grpSpPr>
            <a:xfrm>
              <a:off x="7149159" y="989756"/>
              <a:ext cx="165633" cy="453908"/>
              <a:chOff x="4983522" y="2890167"/>
              <a:chExt cx="198078" cy="457200"/>
            </a:xfrm>
          </p:grpSpPr>
          <p:sp>
            <p:nvSpPr>
              <p:cNvPr id="591" name="Google Shape;591;p26"/>
              <p:cNvSpPr/>
              <p:nvPr/>
            </p:nvSpPr>
            <p:spPr>
              <a:xfrm>
                <a:off x="4983522" y="2890167"/>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CCCCCC"/>
                </a:solidFill>
                <a:prstDash val="solid"/>
                <a:round/>
                <a:headEnd len="med" w="med" type="none"/>
                <a:tailEnd len="med" w="med" type="none"/>
              </a:ln>
            </p:spPr>
          </p:sp>
          <p:cxnSp>
            <p:nvCxnSpPr>
              <p:cNvPr id="592" name="Google Shape;592;p26"/>
              <p:cNvCxnSpPr/>
              <p:nvPr/>
            </p:nvCxnSpPr>
            <p:spPr>
              <a:xfrm>
                <a:off x="5181600" y="3042561"/>
                <a:ext cx="0" cy="152400"/>
              </a:xfrm>
              <a:prstGeom prst="straightConnector1">
                <a:avLst/>
              </a:prstGeom>
              <a:noFill/>
              <a:ln cap="flat" cmpd="sng" w="38100">
                <a:solidFill>
                  <a:srgbClr val="CCCCCC"/>
                </a:solidFill>
                <a:prstDash val="solid"/>
                <a:round/>
                <a:headEnd len="med" w="med" type="none"/>
                <a:tailEnd len="med" w="med" type="none"/>
              </a:ln>
            </p:spPr>
          </p:cxnSp>
        </p:grpSp>
        <p:grpSp>
          <p:nvGrpSpPr>
            <p:cNvPr id="593" name="Google Shape;593;p26"/>
            <p:cNvGrpSpPr/>
            <p:nvPr/>
          </p:nvGrpSpPr>
          <p:grpSpPr>
            <a:xfrm flipH="1">
              <a:off x="6433332" y="989762"/>
              <a:ext cx="169070" cy="453908"/>
              <a:chOff x="5013805" y="2895606"/>
              <a:chExt cx="167795" cy="457200"/>
            </a:xfrm>
          </p:grpSpPr>
          <p:sp>
            <p:nvSpPr>
              <p:cNvPr id="594" name="Google Shape;594;p26"/>
              <p:cNvSpPr/>
              <p:nvPr/>
            </p:nvSpPr>
            <p:spPr>
              <a:xfrm>
                <a:off x="5013805" y="2895606"/>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595" name="Google Shape;595;p26"/>
              <p:cNvCxnSpPr/>
              <p:nvPr/>
            </p:nvCxnSpPr>
            <p:spPr>
              <a:xfrm>
                <a:off x="5181600" y="3048000"/>
                <a:ext cx="0" cy="152400"/>
              </a:xfrm>
              <a:prstGeom prst="straightConnector1">
                <a:avLst/>
              </a:prstGeom>
              <a:noFill/>
              <a:ln cap="flat" cmpd="sng" w="38100">
                <a:solidFill>
                  <a:srgbClr val="558B3D"/>
                </a:solidFill>
                <a:prstDash val="solid"/>
                <a:round/>
                <a:headEnd len="med" w="med" type="none"/>
                <a:tailEnd len="med" w="med" type="none"/>
              </a:ln>
            </p:spPr>
          </p:cxnSp>
        </p:grpSp>
        <p:sp>
          <p:nvSpPr>
            <p:cNvPr id="596" name="Google Shape;596;p26"/>
            <p:cNvSpPr txBox="1"/>
            <p:nvPr/>
          </p:nvSpPr>
          <p:spPr>
            <a:xfrm>
              <a:off x="5616775" y="1097750"/>
              <a:ext cx="866700" cy="2379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800">
                  <a:solidFill>
                    <a:srgbClr val="990000"/>
                  </a:solidFill>
                  <a:latin typeface="Times New Roman"/>
                  <a:ea typeface="Times New Roman"/>
                  <a:cs typeface="Times New Roman"/>
                  <a:sym typeface="Times New Roman"/>
                </a:rPr>
                <a:t>Type 1</a:t>
              </a:r>
              <a:endParaRPr b="1" sz="1800">
                <a:solidFill>
                  <a:srgbClr val="990000"/>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solidFill>
                  <a:srgbClr val="1C4587"/>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solidFill>
                  <a:srgbClr val="1C4587"/>
                </a:solidFill>
                <a:latin typeface="Times New Roman"/>
                <a:ea typeface="Times New Roman"/>
                <a:cs typeface="Times New Roman"/>
                <a:sym typeface="Times New Roman"/>
              </a:endParaRPr>
            </a:p>
          </p:txBody>
        </p:sp>
        <p:sp>
          <p:nvSpPr>
            <p:cNvPr id="597" name="Google Shape;597;p26"/>
            <p:cNvSpPr txBox="1"/>
            <p:nvPr/>
          </p:nvSpPr>
          <p:spPr>
            <a:xfrm>
              <a:off x="7293100" y="1097225"/>
              <a:ext cx="866700" cy="3012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800">
                  <a:solidFill>
                    <a:srgbClr val="1C4587"/>
                  </a:solidFill>
                  <a:latin typeface="Times New Roman"/>
                  <a:ea typeface="Times New Roman"/>
                  <a:cs typeface="Times New Roman"/>
                  <a:sym typeface="Times New Roman"/>
                </a:rPr>
                <a:t>Type 2</a:t>
              </a:r>
              <a:endParaRPr/>
            </a:p>
          </p:txBody>
        </p:sp>
      </p:grpSp>
      <p:sp>
        <p:nvSpPr>
          <p:cNvPr id="598" name="Google Shape;598;p26"/>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txBox="1"/>
          <p:nvPr/>
        </p:nvSpPr>
        <p:spPr>
          <a:xfrm>
            <a:off x="103900" y="78000"/>
            <a:ext cx="9040200" cy="4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Max-Capacity Mode</a:t>
            </a:r>
            <a:br>
              <a:rPr b="1" lang="en" sz="2300">
                <a:solidFill>
                  <a:srgbClr val="F3F3F3"/>
                </a:solidFill>
                <a:latin typeface="Cambria"/>
                <a:ea typeface="Cambria"/>
                <a:cs typeface="Cambria"/>
                <a:sym typeface="Cambria"/>
              </a:rPr>
            </a:br>
            <a:endParaRPr b="1" sz="1200">
              <a:solidFill>
                <a:srgbClr val="F3F3F3"/>
              </a:solidFill>
              <a:latin typeface="Cambria"/>
              <a:ea typeface="Cambria"/>
              <a:cs typeface="Cambria"/>
              <a:sym typeface="Cambria"/>
            </a:endParaRPr>
          </a:p>
        </p:txBody>
      </p:sp>
      <p:sp>
        <p:nvSpPr>
          <p:cNvPr id="600" name="Google Shape;60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1" name="Google Shape;601;p26"/>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602" name="Google Shape;602;p26"/>
          <p:cNvSpPr txBox="1"/>
          <p:nvPr/>
        </p:nvSpPr>
        <p:spPr>
          <a:xfrm>
            <a:off x="0" y="3611950"/>
            <a:ext cx="9144000" cy="1031400"/>
          </a:xfrm>
          <a:prstGeom prst="rect">
            <a:avLst/>
          </a:prstGeom>
          <a:solidFill>
            <a:srgbClr val="FFF2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lang="en" sz="2800">
                <a:latin typeface="Cambria"/>
                <a:ea typeface="Cambria"/>
                <a:cs typeface="Cambria"/>
                <a:sym typeface="Cambria"/>
              </a:rPr>
              <a:t>Max-capacity mode a</a:t>
            </a:r>
            <a:r>
              <a:rPr b="1" lang="en" sz="2800">
                <a:latin typeface="Cambria"/>
                <a:ea typeface="Cambria"/>
                <a:cs typeface="Cambria"/>
                <a:sym typeface="Cambria"/>
              </a:rPr>
              <a:t>chieves </a:t>
            </a:r>
            <a:r>
              <a:rPr b="1" lang="en" sz="2800">
                <a:solidFill>
                  <a:srgbClr val="38761D"/>
                </a:solidFill>
                <a:latin typeface="Cambria"/>
                <a:ea typeface="Cambria"/>
                <a:cs typeface="Cambria"/>
                <a:sym typeface="Cambria"/>
              </a:rPr>
              <a:t>the same storage capacity</a:t>
            </a:r>
            <a:r>
              <a:rPr b="1" lang="en" sz="2800">
                <a:latin typeface="Cambria"/>
                <a:ea typeface="Cambria"/>
                <a:cs typeface="Cambria"/>
                <a:sym typeface="Cambria"/>
              </a:rPr>
              <a:t> as the conventional open-bitline architecture</a:t>
            </a:r>
            <a:endParaRPr b="1" sz="2800">
              <a:solidFill>
                <a:srgbClr val="0070C0"/>
              </a:solidFill>
              <a:latin typeface="Cambria"/>
              <a:ea typeface="Cambria"/>
              <a:cs typeface="Cambria"/>
              <a:sym typeface="Cambria"/>
            </a:endParaRPr>
          </a:p>
        </p:txBody>
      </p:sp>
      <p:sp>
        <p:nvSpPr>
          <p:cNvPr id="603" name="Google Shape;603;p26"/>
          <p:cNvSpPr txBox="1"/>
          <p:nvPr/>
        </p:nvSpPr>
        <p:spPr>
          <a:xfrm>
            <a:off x="166250" y="662425"/>
            <a:ext cx="5217900" cy="73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sz="1800">
                <a:solidFill>
                  <a:schemeClr val="dk1"/>
                </a:solidFill>
                <a:latin typeface="Cambria"/>
                <a:ea typeface="Cambria"/>
                <a:cs typeface="Cambria"/>
                <a:sym typeface="Cambria"/>
              </a:rPr>
              <a:t>Max-capacity mode</a:t>
            </a:r>
            <a:r>
              <a:rPr lang="en" sz="1800">
                <a:solidFill>
                  <a:schemeClr val="dk1"/>
                </a:solidFill>
                <a:latin typeface="Cambria"/>
                <a:ea typeface="Cambria"/>
                <a:cs typeface="Cambria"/>
                <a:sym typeface="Cambria"/>
              </a:rPr>
              <a:t> </a:t>
            </a:r>
            <a:r>
              <a:rPr b="1" lang="en" sz="1800">
                <a:solidFill>
                  <a:srgbClr val="558B3D"/>
                </a:solidFill>
                <a:latin typeface="Cambria"/>
                <a:ea typeface="Cambria"/>
                <a:cs typeface="Cambria"/>
                <a:sym typeface="Cambria"/>
              </a:rPr>
              <a:t>mimics </a:t>
            </a:r>
            <a:r>
              <a:rPr lang="en" sz="1800">
                <a:latin typeface="Cambria"/>
                <a:ea typeface="Cambria"/>
                <a:cs typeface="Cambria"/>
                <a:sym typeface="Cambria"/>
              </a:rPr>
              <a:t>the cell-to-SA connections as in </a:t>
            </a:r>
            <a:r>
              <a:rPr lang="en" sz="1800">
                <a:solidFill>
                  <a:schemeClr val="dk1"/>
                </a:solidFill>
                <a:latin typeface="Cambria"/>
                <a:ea typeface="Cambria"/>
                <a:cs typeface="Cambria"/>
                <a:sym typeface="Cambria"/>
              </a:rPr>
              <a:t>the</a:t>
            </a:r>
            <a:r>
              <a:rPr lang="en" sz="1800">
                <a:solidFill>
                  <a:schemeClr val="dk1"/>
                </a:solidFill>
                <a:latin typeface="Cambria"/>
                <a:ea typeface="Cambria"/>
                <a:cs typeface="Cambria"/>
                <a:sym typeface="Cambria"/>
              </a:rPr>
              <a:t> open-bitline architecture.</a:t>
            </a:r>
            <a:endParaRPr b="1" sz="1800">
              <a:solidFill>
                <a:srgbClr val="1C4587"/>
              </a:solidFill>
              <a:latin typeface="Cambria"/>
              <a:ea typeface="Cambria"/>
              <a:cs typeface="Cambria"/>
              <a:sym typeface="Cambria"/>
            </a:endParaRPr>
          </a:p>
        </p:txBody>
      </p:sp>
      <p:sp>
        <p:nvSpPr>
          <p:cNvPr id="604" name="Google Shape;604;p26"/>
          <p:cNvSpPr txBox="1"/>
          <p:nvPr/>
        </p:nvSpPr>
        <p:spPr>
          <a:xfrm>
            <a:off x="530900" y="1348225"/>
            <a:ext cx="3543300" cy="405300"/>
          </a:xfrm>
          <a:prstGeom prst="rect">
            <a:avLst/>
          </a:prstGeom>
          <a:noFill/>
          <a:ln>
            <a:noFill/>
          </a:ln>
        </p:spPr>
        <p:txBody>
          <a:bodyPr anchorCtr="0" anchor="t" bIns="91425" lIns="91425" spcFirstLastPara="1" rIns="91425" wrap="square" tIns="91425">
            <a:noAutofit/>
          </a:bodyPr>
          <a:lstStyle/>
          <a:p>
            <a:pPr indent="-393700" lvl="0" marL="457200" rtl="0" algn="just">
              <a:spcBef>
                <a:spcPts val="0"/>
              </a:spcBef>
              <a:spcAft>
                <a:spcPts val="0"/>
              </a:spcAft>
              <a:buClr>
                <a:schemeClr val="dk1"/>
              </a:buClr>
              <a:buSzPts val="1800"/>
              <a:buChar char="○"/>
            </a:pPr>
            <a:r>
              <a:rPr lang="en" sz="1800">
                <a:solidFill>
                  <a:srgbClr val="558B3D"/>
                </a:solidFill>
                <a:latin typeface="Cambria"/>
                <a:ea typeface="Cambria"/>
                <a:cs typeface="Cambria"/>
                <a:sym typeface="Cambria"/>
              </a:rPr>
              <a:t>Enable</a:t>
            </a:r>
            <a:r>
              <a:rPr lang="en" sz="1800">
                <a:solidFill>
                  <a:schemeClr val="dk1"/>
                </a:solidFill>
                <a:latin typeface="Cambria"/>
                <a:ea typeface="Cambria"/>
                <a:cs typeface="Cambria"/>
                <a:sym typeface="Cambria"/>
              </a:rPr>
              <a:t> </a:t>
            </a:r>
            <a:r>
              <a:rPr b="1" lang="en" sz="1800">
                <a:solidFill>
                  <a:srgbClr val="C00000"/>
                </a:solidFill>
                <a:latin typeface="Cambria"/>
                <a:ea typeface="Cambria"/>
                <a:cs typeface="Cambria"/>
                <a:sym typeface="Cambria"/>
              </a:rPr>
              <a:t>Type 1</a:t>
            </a:r>
            <a:r>
              <a:rPr lang="en" sz="1800">
                <a:solidFill>
                  <a:schemeClr val="dk1"/>
                </a:solidFill>
                <a:latin typeface="Cambria"/>
                <a:ea typeface="Cambria"/>
                <a:cs typeface="Cambria"/>
                <a:sym typeface="Cambria"/>
              </a:rPr>
              <a:t> transistors </a:t>
            </a:r>
            <a:endParaRPr b="1" sz="1800">
              <a:solidFill>
                <a:srgbClr val="1C4587"/>
              </a:solidFill>
              <a:latin typeface="Cambria"/>
              <a:ea typeface="Cambria"/>
              <a:cs typeface="Cambria"/>
              <a:sym typeface="Cambria"/>
            </a:endParaRPr>
          </a:p>
        </p:txBody>
      </p:sp>
      <p:sp>
        <p:nvSpPr>
          <p:cNvPr id="605" name="Google Shape;605;p26"/>
          <p:cNvSpPr txBox="1"/>
          <p:nvPr/>
        </p:nvSpPr>
        <p:spPr>
          <a:xfrm>
            <a:off x="530900" y="1653025"/>
            <a:ext cx="3543300" cy="483900"/>
          </a:xfrm>
          <a:prstGeom prst="rect">
            <a:avLst/>
          </a:prstGeom>
          <a:noFill/>
          <a:ln>
            <a:noFill/>
          </a:ln>
        </p:spPr>
        <p:txBody>
          <a:bodyPr anchorCtr="0" anchor="t" bIns="91425" lIns="91425" spcFirstLastPara="1" rIns="91425" wrap="square" tIns="91425">
            <a:noAutofit/>
          </a:bodyPr>
          <a:lstStyle/>
          <a:p>
            <a:pPr indent="-393700" lvl="0" marL="457200" rtl="0" algn="just">
              <a:spcBef>
                <a:spcPts val="0"/>
              </a:spcBef>
              <a:spcAft>
                <a:spcPts val="0"/>
              </a:spcAft>
              <a:buClr>
                <a:schemeClr val="dk1"/>
              </a:buClr>
              <a:buSzPts val="1800"/>
              <a:buChar char="○"/>
            </a:pPr>
            <a:r>
              <a:rPr lang="en" sz="1800">
                <a:solidFill>
                  <a:srgbClr val="666666"/>
                </a:solidFill>
                <a:latin typeface="Cambria"/>
                <a:ea typeface="Cambria"/>
                <a:cs typeface="Cambria"/>
                <a:sym typeface="Cambria"/>
              </a:rPr>
              <a:t>Disable</a:t>
            </a:r>
            <a:r>
              <a:rPr lang="en" sz="1800">
                <a:solidFill>
                  <a:schemeClr val="dk1"/>
                </a:solidFill>
                <a:latin typeface="Cambria"/>
                <a:ea typeface="Cambria"/>
                <a:cs typeface="Cambria"/>
                <a:sym typeface="Cambria"/>
              </a:rPr>
              <a:t> </a:t>
            </a:r>
            <a:r>
              <a:rPr b="1" lang="en" sz="1800">
                <a:solidFill>
                  <a:srgbClr val="0070C0"/>
                </a:solidFill>
                <a:latin typeface="Cambria"/>
                <a:ea typeface="Cambria"/>
                <a:cs typeface="Cambria"/>
                <a:sym typeface="Cambria"/>
              </a:rPr>
              <a:t>Type 2</a:t>
            </a:r>
            <a:r>
              <a:rPr lang="en" sz="1800">
                <a:solidFill>
                  <a:srgbClr val="0070C0"/>
                </a:solidFill>
                <a:latin typeface="Cambria"/>
                <a:ea typeface="Cambria"/>
                <a:cs typeface="Cambria"/>
                <a:sym typeface="Cambria"/>
              </a:rPr>
              <a:t> </a:t>
            </a:r>
            <a:r>
              <a:rPr lang="en" sz="1800">
                <a:solidFill>
                  <a:schemeClr val="dk1"/>
                </a:solidFill>
                <a:latin typeface="Cambria"/>
                <a:ea typeface="Cambria"/>
                <a:cs typeface="Cambria"/>
                <a:sym typeface="Cambria"/>
              </a:rPr>
              <a:t>transistors</a:t>
            </a:r>
            <a:endParaRPr b="1" sz="1800">
              <a:solidFill>
                <a:srgbClr val="1C4587"/>
              </a:solidFill>
              <a:latin typeface="Cambria"/>
              <a:ea typeface="Cambria"/>
              <a:cs typeface="Cambria"/>
              <a:sym typeface="Cambria"/>
            </a:endParaRPr>
          </a:p>
        </p:txBody>
      </p:sp>
      <p:grpSp>
        <p:nvGrpSpPr>
          <p:cNvPr id="606" name="Google Shape;606;p26"/>
          <p:cNvGrpSpPr/>
          <p:nvPr/>
        </p:nvGrpSpPr>
        <p:grpSpPr>
          <a:xfrm>
            <a:off x="6307460" y="3404538"/>
            <a:ext cx="696600" cy="159013"/>
            <a:chOff x="6065025" y="1897413"/>
            <a:chExt cx="696600" cy="159013"/>
          </a:xfrm>
        </p:grpSpPr>
        <p:sp>
          <p:nvSpPr>
            <p:cNvPr id="607" name="Google Shape;607;p26"/>
            <p:cNvSpPr/>
            <p:nvPr/>
          </p:nvSpPr>
          <p:spPr>
            <a:xfrm>
              <a:off x="660262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26"/>
          <p:cNvGrpSpPr/>
          <p:nvPr/>
        </p:nvGrpSpPr>
        <p:grpSpPr>
          <a:xfrm>
            <a:off x="6307460" y="3000138"/>
            <a:ext cx="691700" cy="159013"/>
            <a:chOff x="6065025" y="1897413"/>
            <a:chExt cx="691700" cy="159013"/>
          </a:xfrm>
        </p:grpSpPr>
        <p:sp>
          <p:nvSpPr>
            <p:cNvPr id="610" name="Google Shape;610;p26"/>
            <p:cNvSpPr/>
            <p:nvPr/>
          </p:nvSpPr>
          <p:spPr>
            <a:xfrm>
              <a:off x="659772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6"/>
          <p:cNvGrpSpPr/>
          <p:nvPr/>
        </p:nvGrpSpPr>
        <p:grpSpPr>
          <a:xfrm>
            <a:off x="6294610" y="540975"/>
            <a:ext cx="704550" cy="159013"/>
            <a:chOff x="6065025" y="1897413"/>
            <a:chExt cx="704550" cy="159013"/>
          </a:xfrm>
        </p:grpSpPr>
        <p:sp>
          <p:nvSpPr>
            <p:cNvPr id="613" name="Google Shape;613;p26"/>
            <p:cNvSpPr/>
            <p:nvPr/>
          </p:nvSpPr>
          <p:spPr>
            <a:xfrm>
              <a:off x="661057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6"/>
          <p:cNvGrpSpPr/>
          <p:nvPr/>
        </p:nvGrpSpPr>
        <p:grpSpPr>
          <a:xfrm>
            <a:off x="6294610" y="941025"/>
            <a:ext cx="704550" cy="159013"/>
            <a:chOff x="6065025" y="1897413"/>
            <a:chExt cx="704550" cy="159013"/>
          </a:xfrm>
        </p:grpSpPr>
        <p:sp>
          <p:nvSpPr>
            <p:cNvPr id="616" name="Google Shape;616;p26"/>
            <p:cNvSpPr/>
            <p:nvPr/>
          </p:nvSpPr>
          <p:spPr>
            <a:xfrm>
              <a:off x="661057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8" name="Google Shape;618;p26"/>
          <p:cNvCxnSpPr>
            <a:stCxn id="619" idx="0"/>
            <a:endCxn id="620" idx="0"/>
          </p:cNvCxnSpPr>
          <p:nvPr/>
        </p:nvCxnSpPr>
        <p:spPr>
          <a:xfrm rot="10800000">
            <a:off x="6372900" y="1375756"/>
            <a:ext cx="0" cy="990000"/>
          </a:xfrm>
          <a:prstGeom prst="straightConnector1">
            <a:avLst/>
          </a:prstGeom>
          <a:noFill/>
          <a:ln cap="flat" cmpd="sng" w="38100">
            <a:solidFill>
              <a:srgbClr val="000000"/>
            </a:solidFill>
            <a:prstDash val="solid"/>
            <a:round/>
            <a:headEnd len="med" w="med" type="none"/>
            <a:tailEnd len="med" w="med" type="none"/>
          </a:ln>
        </p:spPr>
      </p:cxnSp>
      <p:cxnSp>
        <p:nvCxnSpPr>
          <p:cNvPr id="621" name="Google Shape;621;p26"/>
          <p:cNvCxnSpPr>
            <a:stCxn id="622" idx="4"/>
          </p:cNvCxnSpPr>
          <p:nvPr/>
        </p:nvCxnSpPr>
        <p:spPr>
          <a:xfrm rot="10800000">
            <a:off x="6919650" y="1733423"/>
            <a:ext cx="0" cy="995400"/>
          </a:xfrm>
          <a:prstGeom prst="straightConnector1">
            <a:avLst/>
          </a:prstGeom>
          <a:noFill/>
          <a:ln cap="flat" cmpd="sng" w="38100">
            <a:solidFill>
              <a:srgbClr val="000000"/>
            </a:solidFill>
            <a:prstDash val="solid"/>
            <a:round/>
            <a:headEnd len="med" w="med" type="none"/>
            <a:tailEnd len="med" w="med" type="none"/>
          </a:ln>
        </p:spPr>
      </p:cxnSp>
      <p:sp>
        <p:nvSpPr>
          <p:cNvPr id="623" name="Google Shape;623;p26"/>
          <p:cNvSpPr/>
          <p:nvPr/>
        </p:nvSpPr>
        <p:spPr>
          <a:xfrm>
            <a:off x="6190050" y="609617"/>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SA1</a:t>
            </a:r>
            <a:endParaRPr b="1" sz="2400">
              <a:solidFill>
                <a:srgbClr val="FFFFFF"/>
              </a:solidFill>
            </a:endParaRPr>
          </a:p>
        </p:txBody>
      </p:sp>
      <p:sp>
        <p:nvSpPr>
          <p:cNvPr id="624" name="Google Shape;624;p26"/>
          <p:cNvSpPr/>
          <p:nvPr/>
        </p:nvSpPr>
        <p:spPr>
          <a:xfrm>
            <a:off x="6190050" y="3074888"/>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SA2</a:t>
            </a:r>
            <a:endParaRPr b="1" sz="2400">
              <a:solidFill>
                <a:srgbClr val="FFFFFF"/>
              </a:solidFill>
            </a:endParaRPr>
          </a:p>
        </p:txBody>
      </p:sp>
      <p:sp>
        <p:nvSpPr>
          <p:cNvPr id="625" name="Google Shape;625;p26"/>
          <p:cNvSpPr txBox="1"/>
          <p:nvPr/>
        </p:nvSpPr>
        <p:spPr>
          <a:xfrm>
            <a:off x="6153800" y="1849612"/>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sp>
        <p:nvSpPr>
          <p:cNvPr id="626" name="Google Shape;626;p26"/>
          <p:cNvSpPr txBox="1"/>
          <p:nvPr/>
        </p:nvSpPr>
        <p:spPr>
          <a:xfrm>
            <a:off x="6706600" y="1849625"/>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B</a:t>
            </a:r>
            <a:endParaRPr b="1" sz="2400">
              <a:latin typeface="Times New Roman"/>
              <a:ea typeface="Times New Roman"/>
              <a:cs typeface="Times New Roman"/>
              <a:sym typeface="Times New Roman"/>
            </a:endParaRPr>
          </a:p>
        </p:txBody>
      </p:sp>
      <p:cxnSp>
        <p:nvCxnSpPr>
          <p:cNvPr id="627" name="Google Shape;627;p26"/>
          <p:cNvCxnSpPr/>
          <p:nvPr/>
        </p:nvCxnSpPr>
        <p:spPr>
          <a:xfrm>
            <a:off x="5872125" y="2052215"/>
            <a:ext cx="1524300" cy="0"/>
          </a:xfrm>
          <a:prstGeom prst="straightConnector1">
            <a:avLst/>
          </a:prstGeom>
          <a:noFill/>
          <a:ln cap="flat" cmpd="sng" w="38100">
            <a:solidFill>
              <a:srgbClr val="000000"/>
            </a:solidFill>
            <a:prstDash val="solid"/>
            <a:round/>
            <a:headEnd len="med" w="med" type="none"/>
            <a:tailEnd len="med" w="med" type="none"/>
          </a:ln>
        </p:spPr>
      </p:cxnSp>
      <p:cxnSp>
        <p:nvCxnSpPr>
          <p:cNvPr id="628" name="Google Shape;628;p26"/>
          <p:cNvCxnSpPr/>
          <p:nvPr/>
        </p:nvCxnSpPr>
        <p:spPr>
          <a:xfrm>
            <a:off x="5872125" y="2547350"/>
            <a:ext cx="1524300" cy="0"/>
          </a:xfrm>
          <a:prstGeom prst="straightConnector1">
            <a:avLst/>
          </a:prstGeom>
          <a:noFill/>
          <a:ln cap="flat" cmpd="sng" w="38100">
            <a:solidFill>
              <a:srgbClr val="000000"/>
            </a:solidFill>
            <a:prstDash val="solid"/>
            <a:round/>
            <a:headEnd len="med" w="med" type="none"/>
            <a:tailEnd len="med" w="med" type="none"/>
          </a:ln>
        </p:spPr>
      </p:cxnSp>
      <p:cxnSp>
        <p:nvCxnSpPr>
          <p:cNvPr id="629" name="Google Shape;629;p26"/>
          <p:cNvCxnSpPr/>
          <p:nvPr/>
        </p:nvCxnSpPr>
        <p:spPr>
          <a:xfrm>
            <a:off x="5872125" y="1557175"/>
            <a:ext cx="1524300" cy="0"/>
          </a:xfrm>
          <a:prstGeom prst="straightConnector1">
            <a:avLst/>
          </a:prstGeom>
          <a:noFill/>
          <a:ln cap="flat" cmpd="sng" w="38100">
            <a:solidFill>
              <a:srgbClr val="000000"/>
            </a:solidFill>
            <a:prstDash val="solid"/>
            <a:round/>
            <a:headEnd len="med" w="med" type="none"/>
            <a:tailEnd len="med" w="med" type="none"/>
          </a:ln>
        </p:spPr>
      </p:cxnSp>
      <p:grpSp>
        <p:nvGrpSpPr>
          <p:cNvPr id="630" name="Google Shape;630;p26"/>
          <p:cNvGrpSpPr/>
          <p:nvPr/>
        </p:nvGrpSpPr>
        <p:grpSpPr>
          <a:xfrm>
            <a:off x="6190050" y="1375637"/>
            <a:ext cx="365700" cy="1353186"/>
            <a:chOff x="1975325" y="1580225"/>
            <a:chExt cx="365700" cy="1363000"/>
          </a:xfrm>
        </p:grpSpPr>
        <p:sp>
          <p:nvSpPr>
            <p:cNvPr id="620" name="Google Shape;620;p26"/>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26"/>
          <p:cNvGrpSpPr/>
          <p:nvPr/>
        </p:nvGrpSpPr>
        <p:grpSpPr>
          <a:xfrm>
            <a:off x="6736800" y="1375637"/>
            <a:ext cx="365700" cy="1353186"/>
            <a:chOff x="1975325" y="1580225"/>
            <a:chExt cx="365700" cy="1363000"/>
          </a:xfrm>
        </p:grpSpPr>
        <p:sp>
          <p:nvSpPr>
            <p:cNvPr id="633" name="Google Shape;633;p26"/>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26"/>
          <p:cNvSpPr txBox="1"/>
          <p:nvPr/>
        </p:nvSpPr>
        <p:spPr>
          <a:xfrm>
            <a:off x="166250" y="2110225"/>
            <a:ext cx="5162700" cy="73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sz="1800">
                <a:solidFill>
                  <a:schemeClr val="dk1"/>
                </a:solidFill>
                <a:latin typeface="Cambria"/>
                <a:ea typeface="Cambria"/>
                <a:cs typeface="Cambria"/>
                <a:sym typeface="Cambria"/>
              </a:rPr>
              <a:t>Every single cell and its SA operate individually.</a:t>
            </a:r>
            <a:endParaRPr b="1" sz="1800">
              <a:solidFill>
                <a:srgbClr val="1C4587"/>
              </a:solidFill>
              <a:latin typeface="Cambria"/>
              <a:ea typeface="Cambria"/>
              <a:cs typeface="Cambria"/>
              <a:sym typeface="Cambria"/>
            </a:endParaRPr>
          </a:p>
        </p:txBody>
      </p:sp>
      <p:grpSp>
        <p:nvGrpSpPr>
          <p:cNvPr id="636" name="Google Shape;636;p26"/>
          <p:cNvGrpSpPr/>
          <p:nvPr/>
        </p:nvGrpSpPr>
        <p:grpSpPr>
          <a:xfrm>
            <a:off x="6153800" y="1849612"/>
            <a:ext cx="988700" cy="405313"/>
            <a:chOff x="6382400" y="1849612"/>
            <a:chExt cx="988700" cy="405313"/>
          </a:xfrm>
        </p:grpSpPr>
        <p:sp>
          <p:nvSpPr>
            <p:cNvPr id="637" name="Google Shape;637;p26"/>
            <p:cNvSpPr txBox="1"/>
            <p:nvPr/>
          </p:nvSpPr>
          <p:spPr>
            <a:xfrm>
              <a:off x="6382400" y="1849612"/>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sp>
          <p:nvSpPr>
            <p:cNvPr id="638" name="Google Shape;638;p26"/>
            <p:cNvSpPr txBox="1"/>
            <p:nvPr/>
          </p:nvSpPr>
          <p:spPr>
            <a:xfrm>
              <a:off x="6935200" y="1849625"/>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B</a:t>
              </a:r>
              <a:endParaRPr b="1" sz="2400">
                <a:latin typeface="Times New Roman"/>
                <a:ea typeface="Times New Roman"/>
                <a:cs typeface="Times New Roman"/>
                <a:sym typeface="Times New Roman"/>
              </a:endParaRPr>
            </a:p>
          </p:txBody>
        </p:sp>
      </p:grpSp>
      <p:grpSp>
        <p:nvGrpSpPr>
          <p:cNvPr id="639" name="Google Shape;639;p26"/>
          <p:cNvGrpSpPr/>
          <p:nvPr/>
        </p:nvGrpSpPr>
        <p:grpSpPr>
          <a:xfrm>
            <a:off x="6091775" y="1622275"/>
            <a:ext cx="1110950" cy="884850"/>
            <a:chOff x="6320375" y="1622275"/>
            <a:chExt cx="1110950" cy="884850"/>
          </a:xfrm>
        </p:grpSpPr>
        <p:cxnSp>
          <p:nvCxnSpPr>
            <p:cNvPr id="640" name="Google Shape;640;p26"/>
            <p:cNvCxnSpPr/>
            <p:nvPr/>
          </p:nvCxnSpPr>
          <p:spPr>
            <a:xfrm rot="10800000">
              <a:off x="6320375" y="1622275"/>
              <a:ext cx="0" cy="545400"/>
            </a:xfrm>
            <a:prstGeom prst="straightConnector1">
              <a:avLst/>
            </a:prstGeom>
            <a:noFill/>
            <a:ln cap="flat" cmpd="sng" w="28575">
              <a:solidFill>
                <a:srgbClr val="FF00FF"/>
              </a:solidFill>
              <a:prstDash val="solid"/>
              <a:round/>
              <a:headEnd len="med" w="med" type="none"/>
              <a:tailEnd len="med" w="med" type="triangle"/>
            </a:ln>
          </p:spPr>
        </p:cxnSp>
        <p:cxnSp>
          <p:nvCxnSpPr>
            <p:cNvPr id="641" name="Google Shape;641;p26"/>
            <p:cNvCxnSpPr/>
            <p:nvPr/>
          </p:nvCxnSpPr>
          <p:spPr>
            <a:xfrm>
              <a:off x="7431325" y="1961725"/>
              <a:ext cx="0" cy="545400"/>
            </a:xfrm>
            <a:prstGeom prst="straightConnector1">
              <a:avLst/>
            </a:prstGeom>
            <a:noFill/>
            <a:ln cap="flat" cmpd="sng" w="28575">
              <a:solidFill>
                <a:srgbClr val="FF00FF"/>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500"/>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500"/>
                                        <p:tgtEl>
                                          <p:spTgt spid="6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500"/>
                                        <p:tgtEl>
                                          <p:spTgt spid="6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500"/>
                                        <p:tgtEl>
                                          <p:spTgt spid="6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27"/>
          <p:cNvSpPr txBox="1"/>
          <p:nvPr/>
        </p:nvSpPr>
        <p:spPr>
          <a:xfrm>
            <a:off x="166250" y="2110225"/>
            <a:ext cx="5162700" cy="73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sz="1800">
                <a:solidFill>
                  <a:schemeClr val="dk1"/>
                </a:solidFill>
                <a:latin typeface="Cambria"/>
                <a:ea typeface="Cambria"/>
                <a:cs typeface="Cambria"/>
                <a:sym typeface="Cambria"/>
              </a:rPr>
              <a:t>Two adjacent DRAM cells in a row coupled as a </a:t>
            </a:r>
            <a:r>
              <a:rPr b="1" lang="en" sz="1800">
                <a:solidFill>
                  <a:srgbClr val="34A853"/>
                </a:solidFill>
                <a:latin typeface="Cambria"/>
                <a:ea typeface="Cambria"/>
                <a:cs typeface="Cambria"/>
                <a:sym typeface="Cambria"/>
              </a:rPr>
              <a:t>single logical cell</a:t>
            </a:r>
            <a:r>
              <a:rPr lang="en" sz="1800">
                <a:solidFill>
                  <a:schemeClr val="dk1"/>
                </a:solidFill>
                <a:latin typeface="Cambria"/>
                <a:ea typeface="Cambria"/>
                <a:cs typeface="Cambria"/>
                <a:sym typeface="Cambria"/>
              </a:rPr>
              <a:t>.</a:t>
            </a:r>
            <a:endParaRPr b="1" sz="1800">
              <a:solidFill>
                <a:srgbClr val="1C4587"/>
              </a:solidFill>
              <a:latin typeface="Cambria"/>
              <a:ea typeface="Cambria"/>
              <a:cs typeface="Cambria"/>
              <a:sym typeface="Cambria"/>
            </a:endParaRPr>
          </a:p>
        </p:txBody>
      </p:sp>
      <p:grpSp>
        <p:nvGrpSpPr>
          <p:cNvPr id="647" name="Google Shape;647;p27"/>
          <p:cNvGrpSpPr/>
          <p:nvPr/>
        </p:nvGrpSpPr>
        <p:grpSpPr>
          <a:xfrm>
            <a:off x="5384200" y="989756"/>
            <a:ext cx="2547075" cy="2122352"/>
            <a:chOff x="5612800" y="989756"/>
            <a:chExt cx="2547075" cy="2122352"/>
          </a:xfrm>
        </p:grpSpPr>
        <p:grpSp>
          <p:nvGrpSpPr>
            <p:cNvPr id="648" name="Google Shape;648;p27"/>
            <p:cNvGrpSpPr/>
            <p:nvPr/>
          </p:nvGrpSpPr>
          <p:grpSpPr>
            <a:xfrm flipH="1">
              <a:off x="6433332" y="989762"/>
              <a:ext cx="169070" cy="453908"/>
              <a:chOff x="5013805" y="2895606"/>
              <a:chExt cx="167795" cy="457200"/>
            </a:xfrm>
          </p:grpSpPr>
          <p:sp>
            <p:nvSpPr>
              <p:cNvPr id="649" name="Google Shape;649;p27"/>
              <p:cNvSpPr/>
              <p:nvPr/>
            </p:nvSpPr>
            <p:spPr>
              <a:xfrm>
                <a:off x="5013805" y="2895606"/>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650" name="Google Shape;650;p27"/>
              <p:cNvCxnSpPr/>
              <p:nvPr/>
            </p:nvCxnSpPr>
            <p:spPr>
              <a:xfrm>
                <a:off x="5181600" y="3048000"/>
                <a:ext cx="0" cy="152400"/>
              </a:xfrm>
              <a:prstGeom prst="straightConnector1">
                <a:avLst/>
              </a:prstGeom>
              <a:noFill/>
              <a:ln cap="flat" cmpd="sng" w="38100">
                <a:solidFill>
                  <a:srgbClr val="558B3D"/>
                </a:solidFill>
                <a:prstDash val="solid"/>
                <a:round/>
                <a:headEnd len="med" w="med" type="none"/>
                <a:tailEnd len="med" w="med" type="none"/>
              </a:ln>
            </p:spPr>
          </p:cxnSp>
        </p:grpSp>
        <p:grpSp>
          <p:nvGrpSpPr>
            <p:cNvPr id="651" name="Google Shape;651;p27"/>
            <p:cNvGrpSpPr/>
            <p:nvPr/>
          </p:nvGrpSpPr>
          <p:grpSpPr>
            <a:xfrm>
              <a:off x="5612800" y="989756"/>
              <a:ext cx="2547075" cy="2122352"/>
              <a:chOff x="5612800" y="989756"/>
              <a:chExt cx="2547075" cy="2122352"/>
            </a:xfrm>
          </p:grpSpPr>
          <p:grpSp>
            <p:nvGrpSpPr>
              <p:cNvPr id="652" name="Google Shape;652;p27"/>
              <p:cNvGrpSpPr/>
              <p:nvPr/>
            </p:nvGrpSpPr>
            <p:grpSpPr>
              <a:xfrm>
                <a:off x="5612800" y="1097213"/>
                <a:ext cx="2547075" cy="1930138"/>
                <a:chOff x="5612800" y="1097213"/>
                <a:chExt cx="2547075" cy="1930138"/>
              </a:xfrm>
            </p:grpSpPr>
            <p:sp>
              <p:nvSpPr>
                <p:cNvPr id="653" name="Google Shape;653;p27"/>
                <p:cNvSpPr txBox="1"/>
                <p:nvPr/>
              </p:nvSpPr>
              <p:spPr>
                <a:xfrm>
                  <a:off x="5612800" y="2726150"/>
                  <a:ext cx="866700" cy="3012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800">
                      <a:solidFill>
                        <a:srgbClr val="1C4587"/>
                      </a:solidFill>
                      <a:latin typeface="Times New Roman"/>
                      <a:ea typeface="Times New Roman"/>
                      <a:cs typeface="Times New Roman"/>
                      <a:sym typeface="Times New Roman"/>
                    </a:rPr>
                    <a:t>Type 2</a:t>
                  </a:r>
                  <a:endParaRPr/>
                </a:p>
              </p:txBody>
            </p:sp>
            <p:sp>
              <p:nvSpPr>
                <p:cNvPr id="654" name="Google Shape;654;p27"/>
                <p:cNvSpPr txBox="1"/>
                <p:nvPr/>
              </p:nvSpPr>
              <p:spPr>
                <a:xfrm>
                  <a:off x="7293175" y="1097213"/>
                  <a:ext cx="866700" cy="3012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800">
                      <a:solidFill>
                        <a:srgbClr val="1C4587"/>
                      </a:solidFill>
                      <a:latin typeface="Times New Roman"/>
                      <a:ea typeface="Times New Roman"/>
                      <a:cs typeface="Times New Roman"/>
                      <a:sym typeface="Times New Roman"/>
                    </a:rPr>
                    <a:t>Type 2</a:t>
                  </a:r>
                  <a:endParaRPr/>
                </a:p>
              </p:txBody>
            </p:sp>
          </p:grpSp>
          <p:grpSp>
            <p:nvGrpSpPr>
              <p:cNvPr id="655" name="Google Shape;655;p27"/>
              <p:cNvGrpSpPr/>
              <p:nvPr/>
            </p:nvGrpSpPr>
            <p:grpSpPr>
              <a:xfrm flipH="1">
                <a:off x="6429357" y="2658200"/>
                <a:ext cx="169070" cy="453908"/>
                <a:chOff x="5013805" y="2895606"/>
                <a:chExt cx="167795" cy="457200"/>
              </a:xfrm>
            </p:grpSpPr>
            <p:sp>
              <p:nvSpPr>
                <p:cNvPr id="656" name="Google Shape;656;p27"/>
                <p:cNvSpPr/>
                <p:nvPr/>
              </p:nvSpPr>
              <p:spPr>
                <a:xfrm>
                  <a:off x="5013805" y="2895606"/>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657" name="Google Shape;657;p27"/>
                <p:cNvCxnSpPr/>
                <p:nvPr/>
              </p:nvCxnSpPr>
              <p:spPr>
                <a:xfrm>
                  <a:off x="5181600" y="3048000"/>
                  <a:ext cx="0" cy="152400"/>
                </a:xfrm>
                <a:prstGeom prst="straightConnector1">
                  <a:avLst/>
                </a:prstGeom>
                <a:noFill/>
                <a:ln cap="flat" cmpd="sng" w="38100">
                  <a:solidFill>
                    <a:srgbClr val="558B3D"/>
                  </a:solidFill>
                  <a:prstDash val="solid"/>
                  <a:round/>
                  <a:headEnd len="med" w="med" type="none"/>
                  <a:tailEnd len="med" w="med" type="none"/>
                </a:ln>
              </p:spPr>
            </p:cxnSp>
          </p:grpSp>
          <p:grpSp>
            <p:nvGrpSpPr>
              <p:cNvPr id="658" name="Google Shape;658;p27"/>
              <p:cNvGrpSpPr/>
              <p:nvPr/>
            </p:nvGrpSpPr>
            <p:grpSpPr>
              <a:xfrm>
                <a:off x="7145184" y="2658194"/>
                <a:ext cx="165633" cy="453908"/>
                <a:chOff x="4983522" y="2890167"/>
                <a:chExt cx="198078" cy="457200"/>
              </a:xfrm>
            </p:grpSpPr>
            <p:sp>
              <p:nvSpPr>
                <p:cNvPr id="659" name="Google Shape;659;p27"/>
                <p:cNvSpPr/>
                <p:nvPr/>
              </p:nvSpPr>
              <p:spPr>
                <a:xfrm>
                  <a:off x="4983522" y="2890167"/>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660" name="Google Shape;660;p27"/>
                <p:cNvCxnSpPr/>
                <p:nvPr/>
              </p:nvCxnSpPr>
              <p:spPr>
                <a:xfrm>
                  <a:off x="5181600" y="3042561"/>
                  <a:ext cx="0" cy="152400"/>
                </a:xfrm>
                <a:prstGeom prst="straightConnector1">
                  <a:avLst/>
                </a:prstGeom>
                <a:noFill/>
                <a:ln cap="flat" cmpd="sng" w="38100">
                  <a:solidFill>
                    <a:srgbClr val="558B3D"/>
                  </a:solidFill>
                  <a:prstDash val="solid"/>
                  <a:round/>
                  <a:headEnd len="med" w="med" type="none"/>
                  <a:tailEnd len="med" w="med" type="none"/>
                </a:ln>
              </p:spPr>
            </p:cxnSp>
          </p:grpSp>
          <p:sp>
            <p:nvSpPr>
              <p:cNvPr id="661" name="Google Shape;661;p27"/>
              <p:cNvSpPr txBox="1"/>
              <p:nvPr/>
            </p:nvSpPr>
            <p:spPr>
              <a:xfrm>
                <a:off x="7289200" y="2726704"/>
                <a:ext cx="866700" cy="3012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800">
                    <a:solidFill>
                      <a:srgbClr val="990000"/>
                    </a:solidFill>
                    <a:latin typeface="Times New Roman"/>
                    <a:ea typeface="Times New Roman"/>
                    <a:cs typeface="Times New Roman"/>
                    <a:sym typeface="Times New Roman"/>
                  </a:rPr>
                  <a:t>Type 1</a:t>
                </a:r>
                <a:endParaRPr b="1" sz="1800">
                  <a:solidFill>
                    <a:srgbClr val="990000"/>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solidFill>
                    <a:srgbClr val="1C4587"/>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solidFill>
                    <a:srgbClr val="1C4587"/>
                  </a:solidFill>
                  <a:latin typeface="Times New Roman"/>
                  <a:ea typeface="Times New Roman"/>
                  <a:cs typeface="Times New Roman"/>
                  <a:sym typeface="Times New Roman"/>
                </a:endParaRPr>
              </a:p>
            </p:txBody>
          </p:sp>
          <p:grpSp>
            <p:nvGrpSpPr>
              <p:cNvPr id="662" name="Google Shape;662;p27"/>
              <p:cNvGrpSpPr/>
              <p:nvPr/>
            </p:nvGrpSpPr>
            <p:grpSpPr>
              <a:xfrm>
                <a:off x="7149159" y="989756"/>
                <a:ext cx="165633" cy="453908"/>
                <a:chOff x="4983522" y="2890167"/>
                <a:chExt cx="198078" cy="457200"/>
              </a:xfrm>
            </p:grpSpPr>
            <p:sp>
              <p:nvSpPr>
                <p:cNvPr id="663" name="Google Shape;663;p27"/>
                <p:cNvSpPr/>
                <p:nvPr/>
              </p:nvSpPr>
              <p:spPr>
                <a:xfrm>
                  <a:off x="4983522" y="2890167"/>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664" name="Google Shape;664;p27"/>
                <p:cNvCxnSpPr/>
                <p:nvPr/>
              </p:nvCxnSpPr>
              <p:spPr>
                <a:xfrm>
                  <a:off x="5181600" y="3042561"/>
                  <a:ext cx="0" cy="152400"/>
                </a:xfrm>
                <a:prstGeom prst="straightConnector1">
                  <a:avLst/>
                </a:prstGeom>
                <a:noFill/>
                <a:ln cap="flat" cmpd="sng" w="38100">
                  <a:solidFill>
                    <a:srgbClr val="558B3D"/>
                  </a:solidFill>
                  <a:prstDash val="solid"/>
                  <a:round/>
                  <a:headEnd len="med" w="med" type="none"/>
                  <a:tailEnd len="med" w="med" type="none"/>
                </a:ln>
              </p:spPr>
            </p:cxnSp>
          </p:grpSp>
          <p:sp>
            <p:nvSpPr>
              <p:cNvPr id="665" name="Google Shape;665;p27"/>
              <p:cNvSpPr txBox="1"/>
              <p:nvPr/>
            </p:nvSpPr>
            <p:spPr>
              <a:xfrm>
                <a:off x="5616775" y="1097750"/>
                <a:ext cx="866700" cy="2379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800">
                    <a:solidFill>
                      <a:srgbClr val="990000"/>
                    </a:solidFill>
                    <a:latin typeface="Times New Roman"/>
                    <a:ea typeface="Times New Roman"/>
                    <a:cs typeface="Times New Roman"/>
                    <a:sym typeface="Times New Roman"/>
                  </a:rPr>
                  <a:t>Type 1</a:t>
                </a:r>
                <a:endParaRPr b="1" sz="1800">
                  <a:solidFill>
                    <a:srgbClr val="990000"/>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solidFill>
                    <a:srgbClr val="1C4587"/>
                  </a:solidFill>
                  <a:latin typeface="Times New Roman"/>
                  <a:ea typeface="Times New Roman"/>
                  <a:cs typeface="Times New Roman"/>
                  <a:sym typeface="Times New Roman"/>
                </a:endParaRPr>
              </a:p>
              <a:p>
                <a:pPr indent="0" lvl="0" marL="0" rtl="0" algn="l">
                  <a:lnSpc>
                    <a:spcPct val="50000"/>
                  </a:lnSpc>
                  <a:spcBef>
                    <a:spcPts val="0"/>
                  </a:spcBef>
                  <a:spcAft>
                    <a:spcPts val="0"/>
                  </a:spcAft>
                  <a:buNone/>
                </a:pPr>
                <a:r>
                  <a:t/>
                </a:r>
                <a:endParaRPr b="1" sz="1800">
                  <a:solidFill>
                    <a:srgbClr val="1C4587"/>
                  </a:solidFill>
                  <a:latin typeface="Times New Roman"/>
                  <a:ea typeface="Times New Roman"/>
                  <a:cs typeface="Times New Roman"/>
                  <a:sym typeface="Times New Roman"/>
                </a:endParaRPr>
              </a:p>
            </p:txBody>
          </p:sp>
        </p:grpSp>
      </p:grpSp>
      <p:sp>
        <p:nvSpPr>
          <p:cNvPr id="666" name="Google Shape;666;p27"/>
          <p:cNvSpPr txBox="1"/>
          <p:nvPr/>
        </p:nvSpPr>
        <p:spPr>
          <a:xfrm>
            <a:off x="166250" y="662425"/>
            <a:ext cx="5162700" cy="73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sz="1800">
                <a:solidFill>
                  <a:schemeClr val="dk1"/>
                </a:solidFill>
                <a:latin typeface="Cambria"/>
                <a:ea typeface="Cambria"/>
                <a:cs typeface="Cambria"/>
                <a:sym typeface="Cambria"/>
              </a:rPr>
              <a:t>High-performance mode </a:t>
            </a:r>
            <a:r>
              <a:rPr b="1" lang="en" sz="1800">
                <a:solidFill>
                  <a:srgbClr val="34A853"/>
                </a:solidFill>
                <a:latin typeface="Cambria"/>
                <a:ea typeface="Cambria"/>
                <a:cs typeface="Cambria"/>
                <a:sym typeface="Cambria"/>
              </a:rPr>
              <a:t>couples </a:t>
            </a:r>
            <a:r>
              <a:rPr b="1" lang="en" sz="1800">
                <a:solidFill>
                  <a:srgbClr val="34A853"/>
                </a:solidFill>
                <a:latin typeface="Cambria"/>
                <a:ea typeface="Cambria"/>
                <a:cs typeface="Cambria"/>
                <a:sym typeface="Cambria"/>
              </a:rPr>
              <a:t>every two adjacent DRAM cells</a:t>
            </a:r>
            <a:r>
              <a:rPr lang="en" sz="1800">
                <a:solidFill>
                  <a:schemeClr val="dk1"/>
                </a:solidFill>
                <a:latin typeface="Cambria"/>
                <a:ea typeface="Cambria"/>
                <a:cs typeface="Cambria"/>
                <a:sym typeface="Cambria"/>
              </a:rPr>
              <a:t> in a row and their </a:t>
            </a:r>
            <a:r>
              <a:rPr b="1" lang="en" sz="1800">
                <a:solidFill>
                  <a:srgbClr val="34A853"/>
                </a:solidFill>
                <a:latin typeface="Cambria"/>
                <a:ea typeface="Cambria"/>
                <a:cs typeface="Cambria"/>
                <a:sym typeface="Cambria"/>
              </a:rPr>
              <a:t>SAs</a:t>
            </a:r>
            <a:r>
              <a:rPr lang="en" sz="1800">
                <a:solidFill>
                  <a:schemeClr val="dk1"/>
                </a:solidFill>
                <a:latin typeface="Cambria"/>
                <a:ea typeface="Cambria"/>
                <a:cs typeface="Cambria"/>
                <a:sym typeface="Cambria"/>
              </a:rPr>
              <a:t>.</a:t>
            </a:r>
            <a:endParaRPr b="1" sz="1800">
              <a:solidFill>
                <a:srgbClr val="1C4587"/>
              </a:solidFill>
              <a:latin typeface="Cambria"/>
              <a:ea typeface="Cambria"/>
              <a:cs typeface="Cambria"/>
              <a:sym typeface="Cambria"/>
            </a:endParaRPr>
          </a:p>
        </p:txBody>
      </p:sp>
      <p:grpSp>
        <p:nvGrpSpPr>
          <p:cNvPr id="667" name="Google Shape;667;p27"/>
          <p:cNvGrpSpPr/>
          <p:nvPr/>
        </p:nvGrpSpPr>
        <p:grpSpPr>
          <a:xfrm>
            <a:off x="530900" y="1348225"/>
            <a:ext cx="3543300" cy="788700"/>
            <a:chOff x="530900" y="1348225"/>
            <a:chExt cx="3543300" cy="788700"/>
          </a:xfrm>
        </p:grpSpPr>
        <p:sp>
          <p:nvSpPr>
            <p:cNvPr id="668" name="Google Shape;668;p27"/>
            <p:cNvSpPr txBox="1"/>
            <p:nvPr/>
          </p:nvSpPr>
          <p:spPr>
            <a:xfrm>
              <a:off x="530900" y="1348225"/>
              <a:ext cx="3543300" cy="405300"/>
            </a:xfrm>
            <a:prstGeom prst="rect">
              <a:avLst/>
            </a:prstGeom>
            <a:noFill/>
            <a:ln>
              <a:noFill/>
            </a:ln>
          </p:spPr>
          <p:txBody>
            <a:bodyPr anchorCtr="0" anchor="t" bIns="91425" lIns="91425" spcFirstLastPara="1" rIns="91425" wrap="square" tIns="91425">
              <a:noAutofit/>
            </a:bodyPr>
            <a:lstStyle/>
            <a:p>
              <a:pPr indent="-393700" lvl="0" marL="457200" rtl="0" algn="just">
                <a:spcBef>
                  <a:spcPts val="0"/>
                </a:spcBef>
                <a:spcAft>
                  <a:spcPts val="0"/>
                </a:spcAft>
                <a:buClr>
                  <a:schemeClr val="dk1"/>
                </a:buClr>
                <a:buSzPts val="1800"/>
                <a:buChar char="○"/>
              </a:pPr>
              <a:r>
                <a:rPr lang="en" sz="1800">
                  <a:solidFill>
                    <a:srgbClr val="274E13"/>
                  </a:solidFill>
                  <a:latin typeface="Cambria"/>
                  <a:ea typeface="Cambria"/>
                  <a:cs typeface="Cambria"/>
                  <a:sym typeface="Cambria"/>
                </a:rPr>
                <a:t>Enable</a:t>
              </a:r>
              <a:r>
                <a:rPr lang="en" sz="1800">
                  <a:solidFill>
                    <a:schemeClr val="dk1"/>
                  </a:solidFill>
                  <a:latin typeface="Cambria"/>
                  <a:ea typeface="Cambria"/>
                  <a:cs typeface="Cambria"/>
                  <a:sym typeface="Cambria"/>
                </a:rPr>
                <a:t> </a:t>
              </a:r>
              <a:r>
                <a:rPr b="1" lang="en" sz="1800">
                  <a:solidFill>
                    <a:srgbClr val="C00000"/>
                  </a:solidFill>
                  <a:latin typeface="Cambria"/>
                  <a:ea typeface="Cambria"/>
                  <a:cs typeface="Cambria"/>
                  <a:sym typeface="Cambria"/>
                </a:rPr>
                <a:t>Type 1</a:t>
              </a:r>
              <a:r>
                <a:rPr lang="en" sz="1800">
                  <a:solidFill>
                    <a:schemeClr val="dk1"/>
                  </a:solidFill>
                  <a:latin typeface="Cambria"/>
                  <a:ea typeface="Cambria"/>
                  <a:cs typeface="Cambria"/>
                  <a:sym typeface="Cambria"/>
                </a:rPr>
                <a:t> transistors </a:t>
              </a:r>
              <a:endParaRPr b="1" sz="1800">
                <a:solidFill>
                  <a:srgbClr val="1C4587"/>
                </a:solidFill>
                <a:latin typeface="Cambria"/>
                <a:ea typeface="Cambria"/>
                <a:cs typeface="Cambria"/>
                <a:sym typeface="Cambria"/>
              </a:endParaRPr>
            </a:p>
          </p:txBody>
        </p:sp>
        <p:sp>
          <p:nvSpPr>
            <p:cNvPr id="669" name="Google Shape;669;p27"/>
            <p:cNvSpPr txBox="1"/>
            <p:nvPr/>
          </p:nvSpPr>
          <p:spPr>
            <a:xfrm>
              <a:off x="530900" y="1653025"/>
              <a:ext cx="3543300" cy="483900"/>
            </a:xfrm>
            <a:prstGeom prst="rect">
              <a:avLst/>
            </a:prstGeom>
            <a:noFill/>
            <a:ln>
              <a:noFill/>
            </a:ln>
          </p:spPr>
          <p:txBody>
            <a:bodyPr anchorCtr="0" anchor="t" bIns="91425" lIns="91425" spcFirstLastPara="1" rIns="91425" wrap="square" tIns="91425">
              <a:noAutofit/>
            </a:bodyPr>
            <a:lstStyle/>
            <a:p>
              <a:pPr indent="-393700" lvl="0" marL="457200" rtl="0" algn="just">
                <a:spcBef>
                  <a:spcPts val="0"/>
                </a:spcBef>
                <a:spcAft>
                  <a:spcPts val="0"/>
                </a:spcAft>
                <a:buClr>
                  <a:schemeClr val="dk1"/>
                </a:buClr>
                <a:buSzPts val="1800"/>
                <a:buChar char="○"/>
              </a:pPr>
              <a:r>
                <a:rPr lang="en" sz="1800">
                  <a:solidFill>
                    <a:srgbClr val="274E13"/>
                  </a:solidFill>
                  <a:latin typeface="Cambria"/>
                  <a:ea typeface="Cambria"/>
                  <a:cs typeface="Cambria"/>
                  <a:sym typeface="Cambria"/>
                </a:rPr>
                <a:t>Enable</a:t>
              </a:r>
              <a:r>
                <a:rPr lang="en" sz="1800">
                  <a:solidFill>
                    <a:schemeClr val="dk1"/>
                  </a:solidFill>
                  <a:latin typeface="Cambria"/>
                  <a:ea typeface="Cambria"/>
                  <a:cs typeface="Cambria"/>
                  <a:sym typeface="Cambria"/>
                </a:rPr>
                <a:t> </a:t>
              </a:r>
              <a:r>
                <a:rPr b="1" lang="en" sz="1800">
                  <a:solidFill>
                    <a:srgbClr val="0070C0"/>
                  </a:solidFill>
                  <a:latin typeface="Cambria"/>
                  <a:ea typeface="Cambria"/>
                  <a:cs typeface="Cambria"/>
                  <a:sym typeface="Cambria"/>
                </a:rPr>
                <a:t>Type 2</a:t>
              </a:r>
              <a:r>
                <a:rPr lang="en" sz="1800">
                  <a:solidFill>
                    <a:srgbClr val="0070C0"/>
                  </a:solidFill>
                  <a:latin typeface="Cambria"/>
                  <a:ea typeface="Cambria"/>
                  <a:cs typeface="Cambria"/>
                  <a:sym typeface="Cambria"/>
                </a:rPr>
                <a:t> </a:t>
              </a:r>
              <a:r>
                <a:rPr lang="en" sz="1800">
                  <a:solidFill>
                    <a:schemeClr val="dk1"/>
                  </a:solidFill>
                  <a:latin typeface="Cambria"/>
                  <a:ea typeface="Cambria"/>
                  <a:cs typeface="Cambria"/>
                  <a:sym typeface="Cambria"/>
                </a:rPr>
                <a:t>transistors</a:t>
              </a:r>
              <a:endParaRPr b="1" sz="1800">
                <a:solidFill>
                  <a:srgbClr val="1C4587"/>
                </a:solidFill>
                <a:latin typeface="Cambria"/>
                <a:ea typeface="Cambria"/>
                <a:cs typeface="Cambria"/>
                <a:sym typeface="Cambria"/>
              </a:endParaRPr>
            </a:p>
          </p:txBody>
        </p:sp>
      </p:grpSp>
      <p:sp>
        <p:nvSpPr>
          <p:cNvPr id="670" name="Google Shape;670;p27"/>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txBox="1"/>
          <p:nvPr/>
        </p:nvSpPr>
        <p:spPr>
          <a:xfrm>
            <a:off x="103900" y="78000"/>
            <a:ext cx="9040200" cy="4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High-Performance Mode</a:t>
            </a:r>
            <a:br>
              <a:rPr b="1" lang="en" sz="2300">
                <a:solidFill>
                  <a:srgbClr val="F3F3F3"/>
                </a:solidFill>
                <a:latin typeface="Cambria"/>
                <a:ea typeface="Cambria"/>
                <a:cs typeface="Cambria"/>
                <a:sym typeface="Cambria"/>
              </a:rPr>
            </a:br>
            <a:endParaRPr b="1" sz="1200">
              <a:solidFill>
                <a:srgbClr val="F3F3F3"/>
              </a:solidFill>
              <a:latin typeface="Cambria"/>
              <a:ea typeface="Cambria"/>
              <a:cs typeface="Cambria"/>
              <a:sym typeface="Cambria"/>
            </a:endParaRPr>
          </a:p>
        </p:txBody>
      </p:sp>
      <p:sp>
        <p:nvSpPr>
          <p:cNvPr id="672" name="Google Shape;67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3" name="Google Shape;673;p27"/>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674" name="Google Shape;674;p27"/>
          <p:cNvSpPr txBox="1"/>
          <p:nvPr/>
        </p:nvSpPr>
        <p:spPr>
          <a:xfrm>
            <a:off x="0" y="3611950"/>
            <a:ext cx="9144000" cy="1031400"/>
          </a:xfrm>
          <a:prstGeom prst="rect">
            <a:avLst/>
          </a:prstGeom>
          <a:solidFill>
            <a:srgbClr val="FFF2C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 sz="2100">
                <a:solidFill>
                  <a:schemeClr val="dk1"/>
                </a:solidFill>
                <a:latin typeface="Cambria"/>
                <a:ea typeface="Cambria"/>
                <a:cs typeface="Cambria"/>
                <a:sym typeface="Cambria"/>
              </a:rPr>
              <a:t>High-performance mode </a:t>
            </a:r>
            <a:r>
              <a:rPr b="1" lang="en" sz="2100">
                <a:solidFill>
                  <a:srgbClr val="558B3D"/>
                </a:solidFill>
                <a:latin typeface="Cambria"/>
                <a:ea typeface="Cambria"/>
                <a:cs typeface="Cambria"/>
                <a:sym typeface="Cambria"/>
              </a:rPr>
              <a:t>reduces access latency and refresh overhead</a:t>
            </a:r>
            <a:endParaRPr b="1" sz="2100">
              <a:solidFill>
                <a:srgbClr val="558B3D"/>
              </a:solidFill>
              <a:latin typeface="Cambria"/>
              <a:ea typeface="Cambria"/>
              <a:cs typeface="Cambria"/>
              <a:sym typeface="Cambria"/>
            </a:endParaRPr>
          </a:p>
          <a:p>
            <a:pPr indent="0" lvl="0" marL="0" rtl="0" algn="ctr">
              <a:spcBef>
                <a:spcPts val="0"/>
              </a:spcBef>
              <a:spcAft>
                <a:spcPts val="0"/>
              </a:spcAft>
              <a:buClr>
                <a:schemeClr val="dk1"/>
              </a:buClr>
              <a:buSzPts val="3200"/>
              <a:buFont typeface="Arial"/>
              <a:buNone/>
            </a:pPr>
            <a:r>
              <a:rPr b="1" lang="en" sz="2100">
                <a:solidFill>
                  <a:schemeClr val="dk1"/>
                </a:solidFill>
                <a:latin typeface="Cambria"/>
                <a:ea typeface="Cambria"/>
                <a:cs typeface="Cambria"/>
                <a:sym typeface="Cambria"/>
              </a:rPr>
              <a:t>via coupled cell/SA operations</a:t>
            </a:r>
            <a:endParaRPr b="1" sz="2100">
              <a:latin typeface="Cambria"/>
              <a:ea typeface="Cambria"/>
              <a:cs typeface="Cambria"/>
              <a:sym typeface="Cambria"/>
            </a:endParaRPr>
          </a:p>
        </p:txBody>
      </p:sp>
      <p:cxnSp>
        <p:nvCxnSpPr>
          <p:cNvPr id="675" name="Google Shape;675;p27"/>
          <p:cNvCxnSpPr/>
          <p:nvPr/>
        </p:nvCxnSpPr>
        <p:spPr>
          <a:xfrm>
            <a:off x="6858388" y="1940313"/>
            <a:ext cx="154500" cy="0"/>
          </a:xfrm>
          <a:prstGeom prst="straightConnector1">
            <a:avLst/>
          </a:prstGeom>
          <a:noFill/>
          <a:ln cap="flat" cmpd="sng" w="28575">
            <a:solidFill>
              <a:srgbClr val="000000"/>
            </a:solidFill>
            <a:prstDash val="solid"/>
            <a:round/>
            <a:headEnd len="med" w="med" type="none"/>
            <a:tailEnd len="med" w="med" type="none"/>
          </a:ln>
        </p:spPr>
      </p:cxnSp>
      <p:grpSp>
        <p:nvGrpSpPr>
          <p:cNvPr id="676" name="Google Shape;676;p27"/>
          <p:cNvGrpSpPr/>
          <p:nvPr/>
        </p:nvGrpSpPr>
        <p:grpSpPr>
          <a:xfrm>
            <a:off x="6307460" y="3404538"/>
            <a:ext cx="696600" cy="159013"/>
            <a:chOff x="6065025" y="1897413"/>
            <a:chExt cx="696600" cy="159013"/>
          </a:xfrm>
        </p:grpSpPr>
        <p:sp>
          <p:nvSpPr>
            <p:cNvPr id="677" name="Google Shape;677;p27"/>
            <p:cNvSpPr/>
            <p:nvPr/>
          </p:nvSpPr>
          <p:spPr>
            <a:xfrm>
              <a:off x="660262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27"/>
          <p:cNvGrpSpPr/>
          <p:nvPr/>
        </p:nvGrpSpPr>
        <p:grpSpPr>
          <a:xfrm>
            <a:off x="6307460" y="3000138"/>
            <a:ext cx="691700" cy="159013"/>
            <a:chOff x="6065025" y="1897413"/>
            <a:chExt cx="691700" cy="159013"/>
          </a:xfrm>
        </p:grpSpPr>
        <p:sp>
          <p:nvSpPr>
            <p:cNvPr id="680" name="Google Shape;680;p27"/>
            <p:cNvSpPr/>
            <p:nvPr/>
          </p:nvSpPr>
          <p:spPr>
            <a:xfrm>
              <a:off x="659772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27"/>
          <p:cNvGrpSpPr/>
          <p:nvPr/>
        </p:nvGrpSpPr>
        <p:grpSpPr>
          <a:xfrm>
            <a:off x="6294610" y="540975"/>
            <a:ext cx="704550" cy="159013"/>
            <a:chOff x="6065025" y="1897413"/>
            <a:chExt cx="704550" cy="159013"/>
          </a:xfrm>
        </p:grpSpPr>
        <p:sp>
          <p:nvSpPr>
            <p:cNvPr id="683" name="Google Shape;683;p27"/>
            <p:cNvSpPr/>
            <p:nvPr/>
          </p:nvSpPr>
          <p:spPr>
            <a:xfrm>
              <a:off x="661057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27"/>
          <p:cNvGrpSpPr/>
          <p:nvPr/>
        </p:nvGrpSpPr>
        <p:grpSpPr>
          <a:xfrm>
            <a:off x="6294610" y="941025"/>
            <a:ext cx="704550" cy="159013"/>
            <a:chOff x="6065025" y="1897413"/>
            <a:chExt cx="704550" cy="159013"/>
          </a:xfrm>
        </p:grpSpPr>
        <p:sp>
          <p:nvSpPr>
            <p:cNvPr id="686" name="Google Shape;686;p27"/>
            <p:cNvSpPr/>
            <p:nvPr/>
          </p:nvSpPr>
          <p:spPr>
            <a:xfrm>
              <a:off x="661057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88" name="Google Shape;688;p27"/>
          <p:cNvCxnSpPr>
            <a:stCxn id="689" idx="0"/>
            <a:endCxn id="690" idx="0"/>
          </p:cNvCxnSpPr>
          <p:nvPr/>
        </p:nvCxnSpPr>
        <p:spPr>
          <a:xfrm rot="10800000">
            <a:off x="6372900" y="1375756"/>
            <a:ext cx="0" cy="990000"/>
          </a:xfrm>
          <a:prstGeom prst="straightConnector1">
            <a:avLst/>
          </a:prstGeom>
          <a:noFill/>
          <a:ln cap="flat" cmpd="sng" w="38100">
            <a:solidFill>
              <a:srgbClr val="000000"/>
            </a:solidFill>
            <a:prstDash val="solid"/>
            <a:round/>
            <a:headEnd len="med" w="med" type="none"/>
            <a:tailEnd len="med" w="med" type="none"/>
          </a:ln>
        </p:spPr>
      </p:cxnSp>
      <p:cxnSp>
        <p:nvCxnSpPr>
          <p:cNvPr id="691" name="Google Shape;691;p27"/>
          <p:cNvCxnSpPr>
            <a:stCxn id="692" idx="4"/>
          </p:cNvCxnSpPr>
          <p:nvPr/>
        </p:nvCxnSpPr>
        <p:spPr>
          <a:xfrm rot="10800000">
            <a:off x="6919650" y="1733356"/>
            <a:ext cx="0" cy="995400"/>
          </a:xfrm>
          <a:prstGeom prst="straightConnector1">
            <a:avLst/>
          </a:prstGeom>
          <a:noFill/>
          <a:ln cap="flat" cmpd="sng" w="38100">
            <a:solidFill>
              <a:srgbClr val="000000"/>
            </a:solidFill>
            <a:prstDash val="solid"/>
            <a:round/>
            <a:headEnd len="med" w="med" type="none"/>
            <a:tailEnd len="med" w="med" type="none"/>
          </a:ln>
        </p:spPr>
      </p:cxnSp>
      <p:sp>
        <p:nvSpPr>
          <p:cNvPr id="693" name="Google Shape;693;p27"/>
          <p:cNvSpPr/>
          <p:nvPr/>
        </p:nvSpPr>
        <p:spPr>
          <a:xfrm>
            <a:off x="6190050" y="609617"/>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SA1</a:t>
            </a:r>
            <a:endParaRPr b="1" sz="2400">
              <a:solidFill>
                <a:srgbClr val="FFFFFF"/>
              </a:solidFill>
            </a:endParaRPr>
          </a:p>
        </p:txBody>
      </p:sp>
      <p:sp>
        <p:nvSpPr>
          <p:cNvPr id="694" name="Google Shape;694;p27"/>
          <p:cNvSpPr/>
          <p:nvPr/>
        </p:nvSpPr>
        <p:spPr>
          <a:xfrm>
            <a:off x="6190050" y="3074888"/>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SA2</a:t>
            </a:r>
            <a:endParaRPr b="1" sz="2400">
              <a:solidFill>
                <a:srgbClr val="FFFFFF"/>
              </a:solidFill>
            </a:endParaRPr>
          </a:p>
        </p:txBody>
      </p:sp>
      <p:sp>
        <p:nvSpPr>
          <p:cNvPr id="695" name="Google Shape;695;p27"/>
          <p:cNvSpPr txBox="1"/>
          <p:nvPr/>
        </p:nvSpPr>
        <p:spPr>
          <a:xfrm>
            <a:off x="6153800" y="1849612"/>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sp>
        <p:nvSpPr>
          <p:cNvPr id="696" name="Google Shape;696;p27"/>
          <p:cNvSpPr txBox="1"/>
          <p:nvPr/>
        </p:nvSpPr>
        <p:spPr>
          <a:xfrm>
            <a:off x="6706600" y="1849625"/>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B</a:t>
            </a:r>
            <a:endParaRPr b="1" sz="2400">
              <a:latin typeface="Times New Roman"/>
              <a:ea typeface="Times New Roman"/>
              <a:cs typeface="Times New Roman"/>
              <a:sym typeface="Times New Roman"/>
            </a:endParaRPr>
          </a:p>
        </p:txBody>
      </p:sp>
      <p:cxnSp>
        <p:nvCxnSpPr>
          <p:cNvPr id="697" name="Google Shape;697;p27"/>
          <p:cNvCxnSpPr/>
          <p:nvPr/>
        </p:nvCxnSpPr>
        <p:spPr>
          <a:xfrm>
            <a:off x="5872125" y="2052215"/>
            <a:ext cx="1524300" cy="0"/>
          </a:xfrm>
          <a:prstGeom prst="straightConnector1">
            <a:avLst/>
          </a:prstGeom>
          <a:noFill/>
          <a:ln cap="flat" cmpd="sng" w="38100">
            <a:solidFill>
              <a:srgbClr val="000000"/>
            </a:solidFill>
            <a:prstDash val="solid"/>
            <a:round/>
            <a:headEnd len="med" w="med" type="none"/>
            <a:tailEnd len="med" w="med" type="none"/>
          </a:ln>
        </p:spPr>
      </p:cxnSp>
      <p:cxnSp>
        <p:nvCxnSpPr>
          <p:cNvPr id="698" name="Google Shape;698;p27"/>
          <p:cNvCxnSpPr/>
          <p:nvPr/>
        </p:nvCxnSpPr>
        <p:spPr>
          <a:xfrm>
            <a:off x="5872125" y="2547350"/>
            <a:ext cx="1524300" cy="0"/>
          </a:xfrm>
          <a:prstGeom prst="straightConnector1">
            <a:avLst/>
          </a:prstGeom>
          <a:noFill/>
          <a:ln cap="flat" cmpd="sng" w="38100">
            <a:solidFill>
              <a:srgbClr val="000000"/>
            </a:solidFill>
            <a:prstDash val="solid"/>
            <a:round/>
            <a:headEnd len="med" w="med" type="none"/>
            <a:tailEnd len="med" w="med" type="none"/>
          </a:ln>
        </p:spPr>
      </p:cxnSp>
      <p:cxnSp>
        <p:nvCxnSpPr>
          <p:cNvPr id="699" name="Google Shape;699;p27"/>
          <p:cNvCxnSpPr/>
          <p:nvPr/>
        </p:nvCxnSpPr>
        <p:spPr>
          <a:xfrm>
            <a:off x="5872125" y="1557175"/>
            <a:ext cx="1524300" cy="0"/>
          </a:xfrm>
          <a:prstGeom prst="straightConnector1">
            <a:avLst/>
          </a:prstGeom>
          <a:noFill/>
          <a:ln cap="flat" cmpd="sng" w="38100">
            <a:solidFill>
              <a:srgbClr val="000000"/>
            </a:solidFill>
            <a:prstDash val="solid"/>
            <a:round/>
            <a:headEnd len="med" w="med" type="none"/>
            <a:tailEnd len="med" w="med" type="none"/>
          </a:ln>
        </p:spPr>
      </p:cxnSp>
      <p:sp>
        <p:nvSpPr>
          <p:cNvPr id="700" name="Google Shape;700;p27"/>
          <p:cNvSpPr/>
          <p:nvPr/>
        </p:nvSpPr>
        <p:spPr>
          <a:xfrm>
            <a:off x="6736800" y="1375637"/>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6736800" y="236575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6736800" y="187069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6190050" y="1375637"/>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6190050" y="236575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6190050" y="187069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27"/>
          <p:cNvGrpSpPr/>
          <p:nvPr/>
        </p:nvGrpSpPr>
        <p:grpSpPr>
          <a:xfrm>
            <a:off x="6152525" y="1849575"/>
            <a:ext cx="988700" cy="405313"/>
            <a:chOff x="3496600" y="2825900"/>
            <a:chExt cx="988700" cy="405313"/>
          </a:xfrm>
        </p:grpSpPr>
        <p:grpSp>
          <p:nvGrpSpPr>
            <p:cNvPr id="704" name="Google Shape;704;p27"/>
            <p:cNvGrpSpPr/>
            <p:nvPr/>
          </p:nvGrpSpPr>
          <p:grpSpPr>
            <a:xfrm>
              <a:off x="3539500" y="2847046"/>
              <a:ext cx="912450" cy="363000"/>
              <a:chOff x="4225300" y="2237446"/>
              <a:chExt cx="912450" cy="363000"/>
            </a:xfrm>
          </p:grpSpPr>
          <p:sp>
            <p:nvSpPr>
              <p:cNvPr id="705" name="Google Shape;705;p27"/>
              <p:cNvSpPr/>
              <p:nvPr/>
            </p:nvSpPr>
            <p:spPr>
              <a:xfrm>
                <a:off x="4772050" y="2237446"/>
                <a:ext cx="365700" cy="363000"/>
              </a:xfrm>
              <a:prstGeom prst="ellipse">
                <a:avLst/>
              </a:prstGeom>
              <a:solidFill>
                <a:srgbClr val="A4C2F4"/>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4225300" y="2237446"/>
                <a:ext cx="365700" cy="363000"/>
              </a:xfrm>
              <a:prstGeom prst="ellipse">
                <a:avLst/>
              </a:prstGeom>
              <a:solidFill>
                <a:srgbClr val="A4C2F4"/>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27"/>
              <p:cNvCxnSpPr/>
              <p:nvPr/>
            </p:nvCxnSpPr>
            <p:spPr>
              <a:xfrm>
                <a:off x="4862463" y="2307000"/>
                <a:ext cx="154500" cy="0"/>
              </a:xfrm>
              <a:prstGeom prst="straightConnector1">
                <a:avLst/>
              </a:prstGeom>
              <a:noFill/>
              <a:ln cap="flat" cmpd="sng" w="28575">
                <a:solidFill>
                  <a:srgbClr val="000000"/>
                </a:solidFill>
                <a:prstDash val="solid"/>
                <a:round/>
                <a:headEnd len="med" w="med" type="none"/>
                <a:tailEnd len="med" w="med" type="none"/>
              </a:ln>
            </p:spPr>
          </p:cxnSp>
        </p:grpSp>
        <p:grpSp>
          <p:nvGrpSpPr>
            <p:cNvPr id="708" name="Google Shape;708;p27"/>
            <p:cNvGrpSpPr/>
            <p:nvPr/>
          </p:nvGrpSpPr>
          <p:grpSpPr>
            <a:xfrm>
              <a:off x="3496600" y="2825900"/>
              <a:ext cx="988700" cy="405313"/>
              <a:chOff x="6382400" y="1849612"/>
              <a:chExt cx="988700" cy="405313"/>
            </a:xfrm>
          </p:grpSpPr>
          <p:sp>
            <p:nvSpPr>
              <p:cNvPr id="709" name="Google Shape;709;p27"/>
              <p:cNvSpPr txBox="1"/>
              <p:nvPr/>
            </p:nvSpPr>
            <p:spPr>
              <a:xfrm>
                <a:off x="6382400" y="1849612"/>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sp>
            <p:nvSpPr>
              <p:cNvPr id="710" name="Google Shape;710;p27"/>
              <p:cNvSpPr txBox="1"/>
              <p:nvPr/>
            </p:nvSpPr>
            <p:spPr>
              <a:xfrm>
                <a:off x="6935200" y="1849625"/>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grpSp>
      </p:grpSp>
      <p:sp>
        <p:nvSpPr>
          <p:cNvPr id="711" name="Google Shape;711;p27"/>
          <p:cNvSpPr txBox="1"/>
          <p:nvPr/>
        </p:nvSpPr>
        <p:spPr>
          <a:xfrm>
            <a:off x="166250" y="2796025"/>
            <a:ext cx="5162700" cy="73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sz="1800">
                <a:solidFill>
                  <a:schemeClr val="dk1"/>
                </a:solidFill>
                <a:latin typeface="Cambria"/>
                <a:ea typeface="Cambria"/>
                <a:cs typeface="Cambria"/>
                <a:sym typeface="Cambria"/>
              </a:rPr>
              <a:t>Two SAs of the two coupled cells coupled as </a:t>
            </a:r>
            <a:endParaRPr sz="1800">
              <a:solidFill>
                <a:schemeClr val="dk1"/>
              </a:solidFill>
              <a:latin typeface="Cambria"/>
              <a:ea typeface="Cambria"/>
              <a:cs typeface="Cambria"/>
              <a:sym typeface="Cambria"/>
            </a:endParaRPr>
          </a:p>
          <a:p>
            <a:pPr indent="0" lvl="0" marL="457200" rtl="0" algn="l">
              <a:spcBef>
                <a:spcPts val="0"/>
              </a:spcBef>
              <a:spcAft>
                <a:spcPts val="0"/>
              </a:spcAft>
              <a:buNone/>
            </a:pPr>
            <a:r>
              <a:rPr lang="en" sz="1800">
                <a:solidFill>
                  <a:schemeClr val="dk1"/>
                </a:solidFill>
                <a:latin typeface="Cambria"/>
                <a:ea typeface="Cambria"/>
                <a:cs typeface="Cambria"/>
                <a:sym typeface="Cambria"/>
              </a:rPr>
              <a:t>a </a:t>
            </a:r>
            <a:r>
              <a:rPr b="1" lang="en" sz="1800">
                <a:solidFill>
                  <a:srgbClr val="34A853"/>
                </a:solidFill>
                <a:latin typeface="Cambria"/>
                <a:ea typeface="Cambria"/>
                <a:cs typeface="Cambria"/>
                <a:sym typeface="Cambria"/>
              </a:rPr>
              <a:t>single logical SA</a:t>
            </a:r>
            <a:r>
              <a:rPr lang="en" sz="1800">
                <a:solidFill>
                  <a:schemeClr val="dk1"/>
                </a:solidFill>
                <a:latin typeface="Cambria"/>
                <a:ea typeface="Cambria"/>
                <a:cs typeface="Cambria"/>
                <a:sym typeface="Cambria"/>
              </a:rPr>
              <a:t>.</a:t>
            </a:r>
            <a:endParaRPr b="1" sz="1800">
              <a:solidFill>
                <a:srgbClr val="1C4587"/>
              </a:solidFill>
              <a:latin typeface="Cambria"/>
              <a:ea typeface="Cambria"/>
              <a:cs typeface="Cambria"/>
              <a:sym typeface="Cambria"/>
            </a:endParaRPr>
          </a:p>
        </p:txBody>
      </p:sp>
      <p:sp>
        <p:nvSpPr>
          <p:cNvPr id="712" name="Google Shape;712;p27"/>
          <p:cNvSpPr txBox="1"/>
          <p:nvPr/>
        </p:nvSpPr>
        <p:spPr>
          <a:xfrm>
            <a:off x="7476200" y="1343275"/>
            <a:ext cx="1700100" cy="7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00FF"/>
                </a:solidFill>
                <a:latin typeface="Cambria"/>
                <a:ea typeface="Cambria"/>
                <a:cs typeface="Cambria"/>
                <a:sym typeface="Cambria"/>
              </a:rPr>
              <a:t>Connects to </a:t>
            </a:r>
            <a:r>
              <a:rPr b="1" i="1" lang="en" sz="1600">
                <a:solidFill>
                  <a:srgbClr val="FF00FF"/>
                </a:solidFill>
                <a:latin typeface="Cambria"/>
                <a:ea typeface="Cambria"/>
                <a:cs typeface="Cambria"/>
                <a:sym typeface="Cambria"/>
              </a:rPr>
              <a:t>both </a:t>
            </a:r>
            <a:r>
              <a:rPr b="1" lang="en" sz="1600">
                <a:solidFill>
                  <a:srgbClr val="FF00FF"/>
                </a:solidFill>
                <a:latin typeface="Cambria"/>
                <a:ea typeface="Cambria"/>
                <a:cs typeface="Cambria"/>
                <a:sym typeface="Cambria"/>
              </a:rPr>
              <a:t>ports </a:t>
            </a:r>
            <a:endParaRPr b="1" sz="1600">
              <a:solidFill>
                <a:srgbClr val="FF00FF"/>
              </a:solidFill>
              <a:latin typeface="Cambria"/>
              <a:ea typeface="Cambria"/>
              <a:cs typeface="Cambria"/>
              <a:sym typeface="Cambria"/>
            </a:endParaRPr>
          </a:p>
          <a:p>
            <a:pPr indent="0" lvl="0" marL="0" rtl="0" algn="ctr">
              <a:spcBef>
                <a:spcPts val="0"/>
              </a:spcBef>
              <a:spcAft>
                <a:spcPts val="0"/>
              </a:spcAft>
              <a:buNone/>
            </a:pPr>
            <a:r>
              <a:rPr b="1" lang="en" sz="1600">
                <a:solidFill>
                  <a:srgbClr val="FF00FF"/>
                </a:solidFill>
                <a:latin typeface="Cambria"/>
                <a:ea typeface="Cambria"/>
                <a:cs typeface="Cambria"/>
                <a:sym typeface="Cambria"/>
              </a:rPr>
              <a:t>of the </a:t>
            </a:r>
            <a:r>
              <a:rPr b="1" i="1" lang="en" sz="1600">
                <a:solidFill>
                  <a:srgbClr val="FF00FF"/>
                </a:solidFill>
                <a:latin typeface="Cambria"/>
                <a:ea typeface="Cambria"/>
                <a:cs typeface="Cambria"/>
                <a:sym typeface="Cambria"/>
              </a:rPr>
              <a:t>same </a:t>
            </a:r>
            <a:r>
              <a:rPr b="1" lang="en" sz="1600">
                <a:solidFill>
                  <a:srgbClr val="FF00FF"/>
                </a:solidFill>
                <a:latin typeface="Cambria"/>
                <a:ea typeface="Cambria"/>
                <a:cs typeface="Cambria"/>
                <a:sym typeface="Cambria"/>
              </a:rPr>
              <a:t>SA</a:t>
            </a:r>
            <a:endParaRPr b="1" baseline="-25000" sz="1600">
              <a:solidFill>
                <a:srgbClr val="FF00FF"/>
              </a:solidFill>
              <a:latin typeface="Cambria"/>
              <a:ea typeface="Cambria"/>
              <a:cs typeface="Cambria"/>
              <a:sym typeface="Cambria"/>
            </a:endParaRPr>
          </a:p>
        </p:txBody>
      </p:sp>
      <p:sp>
        <p:nvSpPr>
          <p:cNvPr id="713" name="Google Shape;713;p27"/>
          <p:cNvSpPr txBox="1"/>
          <p:nvPr/>
        </p:nvSpPr>
        <p:spPr>
          <a:xfrm>
            <a:off x="7476200" y="2156725"/>
            <a:ext cx="1700100" cy="7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00FF"/>
                </a:solidFill>
                <a:latin typeface="Cambria"/>
                <a:ea typeface="Cambria"/>
                <a:cs typeface="Cambria"/>
                <a:sym typeface="Cambria"/>
              </a:rPr>
              <a:t>Connects to </a:t>
            </a:r>
            <a:r>
              <a:rPr b="1" i="1" lang="en" sz="1600">
                <a:solidFill>
                  <a:srgbClr val="FF00FF"/>
                </a:solidFill>
                <a:latin typeface="Cambria"/>
                <a:ea typeface="Cambria"/>
                <a:cs typeface="Cambria"/>
                <a:sym typeface="Cambria"/>
              </a:rPr>
              <a:t>both </a:t>
            </a:r>
            <a:r>
              <a:rPr b="1" lang="en" sz="1600">
                <a:solidFill>
                  <a:srgbClr val="FF00FF"/>
                </a:solidFill>
                <a:latin typeface="Cambria"/>
                <a:ea typeface="Cambria"/>
                <a:cs typeface="Cambria"/>
                <a:sym typeface="Cambria"/>
              </a:rPr>
              <a:t>SAs</a:t>
            </a:r>
            <a:endParaRPr b="1" baseline="-25000" sz="1600">
              <a:solidFill>
                <a:srgbClr val="FF00FF"/>
              </a:solidFill>
              <a:latin typeface="Cambria"/>
              <a:ea typeface="Cambria"/>
              <a:cs typeface="Cambria"/>
              <a:sym typeface="Cambria"/>
            </a:endParaRPr>
          </a:p>
        </p:txBody>
      </p:sp>
      <p:grpSp>
        <p:nvGrpSpPr>
          <p:cNvPr id="714" name="Google Shape;714;p27"/>
          <p:cNvGrpSpPr/>
          <p:nvPr/>
        </p:nvGrpSpPr>
        <p:grpSpPr>
          <a:xfrm>
            <a:off x="4548813" y="1424425"/>
            <a:ext cx="2660263" cy="854713"/>
            <a:chOff x="4548813" y="1424425"/>
            <a:chExt cx="2660263" cy="854713"/>
          </a:xfrm>
        </p:grpSpPr>
        <p:sp>
          <p:nvSpPr>
            <p:cNvPr id="715" name="Google Shape;715;p27"/>
            <p:cNvSpPr/>
            <p:nvPr/>
          </p:nvSpPr>
          <p:spPr>
            <a:xfrm>
              <a:off x="6084675" y="1825238"/>
              <a:ext cx="1124400" cy="453900"/>
            </a:xfrm>
            <a:prstGeom prst="roundRect">
              <a:avLst>
                <a:gd fmla="val 45572" name="adj"/>
              </a:avLst>
            </a:prstGeom>
            <a:noFill/>
            <a:ln cap="flat" cmpd="sng" w="38100">
              <a:solidFill>
                <a:srgbClr val="1C458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27"/>
            <p:cNvGrpSpPr/>
            <p:nvPr/>
          </p:nvGrpSpPr>
          <p:grpSpPr>
            <a:xfrm>
              <a:off x="4548813" y="1424425"/>
              <a:ext cx="1557000" cy="663000"/>
              <a:chOff x="4548813" y="1424425"/>
              <a:chExt cx="1557000" cy="663000"/>
            </a:xfrm>
          </p:grpSpPr>
          <p:sp>
            <p:nvSpPr>
              <p:cNvPr id="717" name="Google Shape;717;p27"/>
              <p:cNvSpPr txBox="1"/>
              <p:nvPr/>
            </p:nvSpPr>
            <p:spPr>
              <a:xfrm>
                <a:off x="4548813" y="1424425"/>
                <a:ext cx="912600" cy="6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4587"/>
                    </a:solidFill>
                    <a:latin typeface="Cambria"/>
                    <a:ea typeface="Cambria"/>
                    <a:cs typeface="Cambria"/>
                    <a:sym typeface="Cambria"/>
                  </a:rPr>
                  <a:t>logical cell</a:t>
                </a:r>
                <a:endParaRPr b="1" sz="1800">
                  <a:solidFill>
                    <a:srgbClr val="1C4587"/>
                  </a:solidFill>
                  <a:latin typeface="Cambria"/>
                  <a:ea typeface="Cambria"/>
                  <a:cs typeface="Cambria"/>
                  <a:sym typeface="Cambria"/>
                </a:endParaRPr>
              </a:p>
            </p:txBody>
          </p:sp>
          <p:cxnSp>
            <p:nvCxnSpPr>
              <p:cNvPr id="718" name="Google Shape;718;p27"/>
              <p:cNvCxnSpPr>
                <a:stCxn id="717" idx="3"/>
              </p:cNvCxnSpPr>
              <p:nvPr/>
            </p:nvCxnSpPr>
            <p:spPr>
              <a:xfrm>
                <a:off x="5461413" y="1755925"/>
                <a:ext cx="644400" cy="178500"/>
              </a:xfrm>
              <a:prstGeom prst="straightConnector1">
                <a:avLst/>
              </a:prstGeom>
              <a:noFill/>
              <a:ln cap="flat" cmpd="sng" w="28575">
                <a:solidFill>
                  <a:srgbClr val="1C4587"/>
                </a:solidFill>
                <a:prstDash val="solid"/>
                <a:round/>
                <a:headEnd len="med" w="med" type="none"/>
                <a:tailEnd len="med" w="med" type="stealth"/>
              </a:ln>
            </p:spPr>
          </p:cxnSp>
        </p:grpSp>
      </p:grpSp>
      <p:grpSp>
        <p:nvGrpSpPr>
          <p:cNvPr id="719" name="Google Shape;719;p27"/>
          <p:cNvGrpSpPr/>
          <p:nvPr/>
        </p:nvGrpSpPr>
        <p:grpSpPr>
          <a:xfrm>
            <a:off x="6091775" y="1622275"/>
            <a:ext cx="1123950" cy="545400"/>
            <a:chOff x="6320375" y="1622275"/>
            <a:chExt cx="1123950" cy="545400"/>
          </a:xfrm>
        </p:grpSpPr>
        <p:cxnSp>
          <p:nvCxnSpPr>
            <p:cNvPr id="720" name="Google Shape;720;p27"/>
            <p:cNvCxnSpPr/>
            <p:nvPr/>
          </p:nvCxnSpPr>
          <p:spPr>
            <a:xfrm rot="10800000">
              <a:off x="6320375" y="1622275"/>
              <a:ext cx="0" cy="545400"/>
            </a:xfrm>
            <a:prstGeom prst="straightConnector1">
              <a:avLst/>
            </a:prstGeom>
            <a:noFill/>
            <a:ln cap="flat" cmpd="sng" w="28575">
              <a:solidFill>
                <a:srgbClr val="FF00FF"/>
              </a:solidFill>
              <a:prstDash val="solid"/>
              <a:round/>
              <a:headEnd len="med" w="med" type="none"/>
              <a:tailEnd len="med" w="med" type="triangle"/>
            </a:ln>
          </p:spPr>
        </p:cxnSp>
        <p:cxnSp>
          <p:nvCxnSpPr>
            <p:cNvPr id="721" name="Google Shape;721;p27"/>
            <p:cNvCxnSpPr/>
            <p:nvPr/>
          </p:nvCxnSpPr>
          <p:spPr>
            <a:xfrm rot="10800000">
              <a:off x="7444325" y="1622275"/>
              <a:ext cx="0" cy="545400"/>
            </a:xfrm>
            <a:prstGeom prst="straightConnector1">
              <a:avLst/>
            </a:prstGeom>
            <a:noFill/>
            <a:ln cap="flat" cmpd="sng" w="28575">
              <a:solidFill>
                <a:srgbClr val="FF00FF"/>
              </a:solidFill>
              <a:prstDash val="solid"/>
              <a:round/>
              <a:headEnd len="med" w="med" type="none"/>
              <a:tailEnd len="med" w="med" type="triangle"/>
            </a:ln>
          </p:spPr>
        </p:cxnSp>
      </p:grpSp>
      <p:grpSp>
        <p:nvGrpSpPr>
          <p:cNvPr id="722" name="Google Shape;722;p27"/>
          <p:cNvGrpSpPr/>
          <p:nvPr/>
        </p:nvGrpSpPr>
        <p:grpSpPr>
          <a:xfrm rot="10800000">
            <a:off x="6091775" y="1927075"/>
            <a:ext cx="1123950" cy="545400"/>
            <a:chOff x="6320375" y="1622275"/>
            <a:chExt cx="1123950" cy="545400"/>
          </a:xfrm>
        </p:grpSpPr>
        <p:cxnSp>
          <p:nvCxnSpPr>
            <p:cNvPr id="723" name="Google Shape;723;p27"/>
            <p:cNvCxnSpPr/>
            <p:nvPr/>
          </p:nvCxnSpPr>
          <p:spPr>
            <a:xfrm rot="10800000">
              <a:off x="6320375" y="1622275"/>
              <a:ext cx="0" cy="545400"/>
            </a:xfrm>
            <a:prstGeom prst="straightConnector1">
              <a:avLst/>
            </a:prstGeom>
            <a:noFill/>
            <a:ln cap="flat" cmpd="sng" w="28575">
              <a:solidFill>
                <a:srgbClr val="FF00FF"/>
              </a:solidFill>
              <a:prstDash val="solid"/>
              <a:round/>
              <a:headEnd len="med" w="med" type="none"/>
              <a:tailEnd len="med" w="med" type="triangle"/>
            </a:ln>
          </p:spPr>
        </p:cxnSp>
        <p:cxnSp>
          <p:nvCxnSpPr>
            <p:cNvPr id="724" name="Google Shape;724;p27"/>
            <p:cNvCxnSpPr/>
            <p:nvPr/>
          </p:nvCxnSpPr>
          <p:spPr>
            <a:xfrm rot="10800000">
              <a:off x="7444325" y="1622275"/>
              <a:ext cx="0" cy="545400"/>
            </a:xfrm>
            <a:prstGeom prst="straightConnector1">
              <a:avLst/>
            </a:prstGeom>
            <a:noFill/>
            <a:ln cap="flat" cmpd="sng" w="28575">
              <a:solidFill>
                <a:srgbClr val="FF00FF"/>
              </a:solidFill>
              <a:prstDash val="solid"/>
              <a:round/>
              <a:headEnd len="med" w="med" type="none"/>
              <a:tailEnd len="med" w="med" type="triangle"/>
            </a:ln>
          </p:spPr>
        </p:cxnSp>
      </p:grpSp>
      <p:grpSp>
        <p:nvGrpSpPr>
          <p:cNvPr id="725" name="Google Shape;725;p27"/>
          <p:cNvGrpSpPr/>
          <p:nvPr/>
        </p:nvGrpSpPr>
        <p:grpSpPr>
          <a:xfrm>
            <a:off x="6190050" y="609617"/>
            <a:ext cx="912600" cy="2885271"/>
            <a:chOff x="6342450" y="762017"/>
            <a:chExt cx="912600" cy="2885271"/>
          </a:xfrm>
        </p:grpSpPr>
        <p:sp>
          <p:nvSpPr>
            <p:cNvPr id="726" name="Google Shape;726;p27"/>
            <p:cNvSpPr/>
            <p:nvPr/>
          </p:nvSpPr>
          <p:spPr>
            <a:xfrm>
              <a:off x="6342450" y="762017"/>
              <a:ext cx="912600" cy="420000"/>
            </a:xfrm>
            <a:prstGeom prst="rect">
              <a:avLst/>
            </a:prstGeom>
            <a:solidFill>
              <a:srgbClr val="434343"/>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a:t>
              </a:r>
              <a:endParaRPr b="1" sz="2400">
                <a:solidFill>
                  <a:srgbClr val="FFFFFF"/>
                </a:solidFill>
              </a:endParaRPr>
            </a:p>
          </p:txBody>
        </p:sp>
        <p:sp>
          <p:nvSpPr>
            <p:cNvPr id="727" name="Google Shape;727;p27"/>
            <p:cNvSpPr/>
            <p:nvPr/>
          </p:nvSpPr>
          <p:spPr>
            <a:xfrm>
              <a:off x="6342450" y="3227288"/>
              <a:ext cx="912600" cy="420000"/>
            </a:xfrm>
            <a:prstGeom prst="rect">
              <a:avLst/>
            </a:prstGeom>
            <a:solidFill>
              <a:srgbClr val="434343"/>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a:t>
              </a:r>
              <a:endParaRPr b="1" sz="24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500"/>
                                        <p:tgtEl>
                                          <p:spTgt spid="7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500"/>
                                        <p:tgtEl>
                                          <p:spTgt spid="71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500"/>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500"/>
                                        <p:tgtEl>
                                          <p:spTgt spid="7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500"/>
                                        <p:tgtEl>
                                          <p:spTgt spid="71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500"/>
                                        <p:tgtEl>
                                          <p:spTgt spid="72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600"/>
                                        <p:tgtEl>
                                          <p:spTgt spid="713"/>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500"/>
                                        <p:tgtEl>
                                          <p:spTgt spid="7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500"/>
                                        <p:tgtEl>
                                          <p:spTgt spid="6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3" name="Google Shape;733;p28"/>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734" name="Google Shape;734;p28"/>
          <p:cNvSpPr txBox="1"/>
          <p:nvPr/>
        </p:nvSpPr>
        <p:spPr>
          <a:xfrm>
            <a:off x="103900" y="1542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Cambria"/>
                <a:ea typeface="Cambria"/>
                <a:cs typeface="Cambria"/>
                <a:sym typeface="Cambria"/>
              </a:rPr>
              <a:t>CLR-DRAM </a:t>
            </a:r>
            <a:r>
              <a:rPr b="1" lang="en" sz="2300">
                <a:latin typeface="Cambria"/>
                <a:ea typeface="Cambria"/>
                <a:cs typeface="Cambria"/>
                <a:sym typeface="Cambria"/>
              </a:rPr>
              <a:t>Outline</a:t>
            </a:r>
            <a:endParaRPr b="1" sz="2300">
              <a:latin typeface="Cambria"/>
              <a:ea typeface="Cambria"/>
              <a:cs typeface="Cambria"/>
              <a:sym typeface="Cambria"/>
            </a:endParaRPr>
          </a:p>
        </p:txBody>
      </p:sp>
      <p:sp>
        <p:nvSpPr>
          <p:cNvPr id="735" name="Google Shape;735;p28"/>
          <p:cNvSpPr txBox="1"/>
          <p:nvPr/>
        </p:nvSpPr>
        <p:spPr>
          <a:xfrm>
            <a:off x="568975" y="102235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DRAM Background</a:t>
            </a:r>
            <a:endParaRPr b="1" sz="2300">
              <a:solidFill>
                <a:srgbClr val="F3F3F3"/>
              </a:solidFill>
              <a:latin typeface="Times New Roman"/>
              <a:ea typeface="Times New Roman"/>
              <a:cs typeface="Times New Roman"/>
              <a:sym typeface="Times New Roman"/>
            </a:endParaRPr>
          </a:p>
        </p:txBody>
      </p:sp>
      <p:sp>
        <p:nvSpPr>
          <p:cNvPr id="736" name="Google Shape;736;p28"/>
          <p:cNvSpPr txBox="1"/>
          <p:nvPr/>
        </p:nvSpPr>
        <p:spPr>
          <a:xfrm>
            <a:off x="571700" y="1480457"/>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CLR-DRAM (Capacity-Latency-Reconfigurable DRAM)</a:t>
            </a:r>
            <a:endParaRPr b="1" sz="2300">
              <a:solidFill>
                <a:srgbClr val="F3F3F3"/>
              </a:solidFill>
              <a:latin typeface="Times New Roman"/>
              <a:ea typeface="Times New Roman"/>
              <a:cs typeface="Times New Roman"/>
              <a:sym typeface="Times New Roman"/>
            </a:endParaRPr>
          </a:p>
        </p:txBody>
      </p:sp>
      <p:sp>
        <p:nvSpPr>
          <p:cNvPr id="737" name="Google Shape;737;p28"/>
          <p:cNvSpPr txBox="1"/>
          <p:nvPr/>
        </p:nvSpPr>
        <p:spPr>
          <a:xfrm>
            <a:off x="571700" y="1938566"/>
            <a:ext cx="8011500" cy="354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High-Performance Mode Benefits</a:t>
            </a:r>
            <a:endParaRPr b="1" sz="2300">
              <a:solidFill>
                <a:srgbClr val="F3F3F3"/>
              </a:solidFill>
              <a:latin typeface="Times New Roman"/>
              <a:ea typeface="Times New Roman"/>
              <a:cs typeface="Times New Roman"/>
              <a:sym typeface="Times New Roman"/>
            </a:endParaRPr>
          </a:p>
        </p:txBody>
      </p:sp>
      <p:sp>
        <p:nvSpPr>
          <p:cNvPr id="738" name="Google Shape;738;p28"/>
          <p:cNvSpPr txBox="1"/>
          <p:nvPr/>
        </p:nvSpPr>
        <p:spPr>
          <a:xfrm>
            <a:off x="568975" y="30545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Evaluation</a:t>
            </a:r>
            <a:endParaRPr b="1" sz="2300">
              <a:solidFill>
                <a:srgbClr val="F3F3F3"/>
              </a:solidFill>
              <a:latin typeface="Times New Roman"/>
              <a:ea typeface="Times New Roman"/>
              <a:cs typeface="Times New Roman"/>
              <a:sym typeface="Times New Roman"/>
            </a:endParaRPr>
          </a:p>
        </p:txBody>
      </p:sp>
      <p:sp>
        <p:nvSpPr>
          <p:cNvPr id="739" name="Google Shape;739;p28"/>
          <p:cNvSpPr txBox="1"/>
          <p:nvPr/>
        </p:nvSpPr>
        <p:spPr>
          <a:xfrm>
            <a:off x="951450" y="2690238"/>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Mitigating DRAM Refresh </a:t>
            </a:r>
            <a:r>
              <a:rPr lang="en" sz="1800">
                <a:solidFill>
                  <a:srgbClr val="F3F3F3"/>
                </a:solidFill>
                <a:latin typeface="Times New Roman"/>
                <a:ea typeface="Times New Roman"/>
                <a:cs typeface="Times New Roman"/>
                <a:sym typeface="Times New Roman"/>
              </a:rPr>
              <a:t>Overhead</a:t>
            </a:r>
            <a:endParaRPr sz="1800">
              <a:solidFill>
                <a:srgbClr val="F3F3F3"/>
              </a:solidFill>
              <a:latin typeface="Times New Roman"/>
              <a:ea typeface="Times New Roman"/>
              <a:cs typeface="Times New Roman"/>
              <a:sym typeface="Times New Roman"/>
            </a:endParaRPr>
          </a:p>
        </p:txBody>
      </p:sp>
      <p:sp>
        <p:nvSpPr>
          <p:cNvPr id="740" name="Google Shape;740;p28"/>
          <p:cNvSpPr txBox="1"/>
          <p:nvPr/>
        </p:nvSpPr>
        <p:spPr>
          <a:xfrm>
            <a:off x="951450" y="235956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Reducing DRAM Access Latency</a:t>
            </a:r>
            <a:endParaRPr sz="1800">
              <a:solidFill>
                <a:srgbClr val="F3F3F3"/>
              </a:solidFill>
              <a:latin typeface="Times New Roman"/>
              <a:ea typeface="Times New Roman"/>
              <a:cs typeface="Times New Roman"/>
              <a:sym typeface="Times New Roman"/>
            </a:endParaRPr>
          </a:p>
        </p:txBody>
      </p:sp>
      <p:sp>
        <p:nvSpPr>
          <p:cNvPr id="741" name="Google Shape;741;p28"/>
          <p:cNvSpPr txBox="1"/>
          <p:nvPr/>
        </p:nvSpPr>
        <p:spPr>
          <a:xfrm>
            <a:off x="954175" y="348671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SPICE Simulation</a:t>
            </a:r>
            <a:endParaRPr sz="1800">
              <a:solidFill>
                <a:srgbClr val="F3F3F3"/>
              </a:solidFill>
              <a:latin typeface="Times New Roman"/>
              <a:ea typeface="Times New Roman"/>
              <a:cs typeface="Times New Roman"/>
              <a:sym typeface="Times New Roman"/>
            </a:endParaRPr>
          </a:p>
        </p:txBody>
      </p:sp>
      <p:sp>
        <p:nvSpPr>
          <p:cNvPr id="742" name="Google Shape;742;p28"/>
          <p:cNvSpPr txBox="1"/>
          <p:nvPr/>
        </p:nvSpPr>
        <p:spPr>
          <a:xfrm>
            <a:off x="954175" y="3804525"/>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System-level Evaluation</a:t>
            </a:r>
            <a:endParaRPr sz="1800">
              <a:solidFill>
                <a:srgbClr val="F3F3F3"/>
              </a:solidFill>
              <a:latin typeface="Times New Roman"/>
              <a:ea typeface="Times New Roman"/>
              <a:cs typeface="Times New Roman"/>
              <a:sym typeface="Times New Roman"/>
            </a:endParaRPr>
          </a:p>
        </p:txBody>
      </p:sp>
      <p:sp>
        <p:nvSpPr>
          <p:cNvPr id="743" name="Google Shape;743;p28"/>
          <p:cNvSpPr txBox="1"/>
          <p:nvPr/>
        </p:nvSpPr>
        <p:spPr>
          <a:xfrm>
            <a:off x="571700" y="41918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Conclusion</a:t>
            </a:r>
            <a:endParaRPr b="1" sz="2300">
              <a:solidFill>
                <a:srgbClr val="F3F3F3"/>
              </a:solidFill>
              <a:latin typeface="Times New Roman"/>
              <a:ea typeface="Times New Roman"/>
              <a:cs typeface="Times New Roman"/>
              <a:sym typeface="Times New Roman"/>
            </a:endParaRPr>
          </a:p>
        </p:txBody>
      </p:sp>
      <p:sp>
        <p:nvSpPr>
          <p:cNvPr id="744" name="Google Shape;744;p28"/>
          <p:cNvSpPr txBox="1"/>
          <p:nvPr/>
        </p:nvSpPr>
        <p:spPr>
          <a:xfrm>
            <a:off x="566250" y="574925"/>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Motivation &amp; Goal</a:t>
            </a:r>
            <a:endParaRPr b="1" sz="2300">
              <a:solidFill>
                <a:srgbClr val="F3F3F3"/>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grpSp>
        <p:nvGrpSpPr>
          <p:cNvPr id="749" name="Google Shape;749;p29"/>
          <p:cNvGrpSpPr/>
          <p:nvPr/>
        </p:nvGrpSpPr>
        <p:grpSpPr>
          <a:xfrm>
            <a:off x="6886557" y="1827956"/>
            <a:ext cx="885436" cy="2122352"/>
            <a:chOff x="6429357" y="989756"/>
            <a:chExt cx="885436" cy="2122352"/>
          </a:xfrm>
        </p:grpSpPr>
        <p:grpSp>
          <p:nvGrpSpPr>
            <p:cNvPr id="750" name="Google Shape;750;p29"/>
            <p:cNvGrpSpPr/>
            <p:nvPr/>
          </p:nvGrpSpPr>
          <p:grpSpPr>
            <a:xfrm flipH="1">
              <a:off x="6433332" y="989762"/>
              <a:ext cx="169070" cy="453908"/>
              <a:chOff x="5013805" y="2895606"/>
              <a:chExt cx="167795" cy="457200"/>
            </a:xfrm>
          </p:grpSpPr>
          <p:sp>
            <p:nvSpPr>
              <p:cNvPr id="751" name="Google Shape;751;p29"/>
              <p:cNvSpPr/>
              <p:nvPr/>
            </p:nvSpPr>
            <p:spPr>
              <a:xfrm>
                <a:off x="5013805" y="2895606"/>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752" name="Google Shape;752;p29"/>
              <p:cNvCxnSpPr/>
              <p:nvPr/>
            </p:nvCxnSpPr>
            <p:spPr>
              <a:xfrm>
                <a:off x="5181600" y="3048000"/>
                <a:ext cx="0" cy="152400"/>
              </a:xfrm>
              <a:prstGeom prst="straightConnector1">
                <a:avLst/>
              </a:prstGeom>
              <a:noFill/>
              <a:ln cap="flat" cmpd="sng" w="38100">
                <a:solidFill>
                  <a:srgbClr val="558B3D"/>
                </a:solidFill>
                <a:prstDash val="solid"/>
                <a:round/>
                <a:headEnd len="med" w="med" type="none"/>
                <a:tailEnd len="med" w="med" type="none"/>
              </a:ln>
            </p:spPr>
          </p:cxnSp>
        </p:grpSp>
        <p:grpSp>
          <p:nvGrpSpPr>
            <p:cNvPr id="753" name="Google Shape;753;p29"/>
            <p:cNvGrpSpPr/>
            <p:nvPr/>
          </p:nvGrpSpPr>
          <p:grpSpPr>
            <a:xfrm>
              <a:off x="6429357" y="989756"/>
              <a:ext cx="885436" cy="2122352"/>
              <a:chOff x="6429357" y="989756"/>
              <a:chExt cx="885436" cy="2122352"/>
            </a:xfrm>
          </p:grpSpPr>
          <p:grpSp>
            <p:nvGrpSpPr>
              <p:cNvPr id="754" name="Google Shape;754;p29"/>
              <p:cNvGrpSpPr/>
              <p:nvPr/>
            </p:nvGrpSpPr>
            <p:grpSpPr>
              <a:xfrm flipH="1">
                <a:off x="6429357" y="2658200"/>
                <a:ext cx="169070" cy="453908"/>
                <a:chOff x="5013805" y="2895606"/>
                <a:chExt cx="167795" cy="457200"/>
              </a:xfrm>
            </p:grpSpPr>
            <p:sp>
              <p:nvSpPr>
                <p:cNvPr id="755" name="Google Shape;755;p29"/>
                <p:cNvSpPr/>
                <p:nvPr/>
              </p:nvSpPr>
              <p:spPr>
                <a:xfrm>
                  <a:off x="5013805" y="2895606"/>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756" name="Google Shape;756;p29"/>
                <p:cNvCxnSpPr/>
                <p:nvPr/>
              </p:nvCxnSpPr>
              <p:spPr>
                <a:xfrm>
                  <a:off x="5181600" y="3048000"/>
                  <a:ext cx="0" cy="152400"/>
                </a:xfrm>
                <a:prstGeom prst="straightConnector1">
                  <a:avLst/>
                </a:prstGeom>
                <a:noFill/>
                <a:ln cap="flat" cmpd="sng" w="38100">
                  <a:solidFill>
                    <a:srgbClr val="558B3D"/>
                  </a:solidFill>
                  <a:prstDash val="solid"/>
                  <a:round/>
                  <a:headEnd len="med" w="med" type="none"/>
                  <a:tailEnd len="med" w="med" type="none"/>
                </a:ln>
              </p:spPr>
            </p:cxnSp>
          </p:grpSp>
          <p:grpSp>
            <p:nvGrpSpPr>
              <p:cNvPr id="757" name="Google Shape;757;p29"/>
              <p:cNvGrpSpPr/>
              <p:nvPr/>
            </p:nvGrpSpPr>
            <p:grpSpPr>
              <a:xfrm>
                <a:off x="7145184" y="2658194"/>
                <a:ext cx="165633" cy="453908"/>
                <a:chOff x="4983522" y="2890167"/>
                <a:chExt cx="198078" cy="457200"/>
              </a:xfrm>
            </p:grpSpPr>
            <p:sp>
              <p:nvSpPr>
                <p:cNvPr id="758" name="Google Shape;758;p29"/>
                <p:cNvSpPr/>
                <p:nvPr/>
              </p:nvSpPr>
              <p:spPr>
                <a:xfrm>
                  <a:off x="4983522" y="2890167"/>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759" name="Google Shape;759;p29"/>
                <p:cNvCxnSpPr/>
                <p:nvPr/>
              </p:nvCxnSpPr>
              <p:spPr>
                <a:xfrm>
                  <a:off x="5181600" y="3042561"/>
                  <a:ext cx="0" cy="152400"/>
                </a:xfrm>
                <a:prstGeom prst="straightConnector1">
                  <a:avLst/>
                </a:prstGeom>
                <a:noFill/>
                <a:ln cap="flat" cmpd="sng" w="38100">
                  <a:solidFill>
                    <a:srgbClr val="558B3D"/>
                  </a:solidFill>
                  <a:prstDash val="solid"/>
                  <a:round/>
                  <a:headEnd len="med" w="med" type="none"/>
                  <a:tailEnd len="med" w="med" type="none"/>
                </a:ln>
              </p:spPr>
            </p:cxnSp>
          </p:grpSp>
          <p:grpSp>
            <p:nvGrpSpPr>
              <p:cNvPr id="760" name="Google Shape;760;p29"/>
              <p:cNvGrpSpPr/>
              <p:nvPr/>
            </p:nvGrpSpPr>
            <p:grpSpPr>
              <a:xfrm>
                <a:off x="7149159" y="989756"/>
                <a:ext cx="165633" cy="453908"/>
                <a:chOff x="4983522" y="2890167"/>
                <a:chExt cx="198078" cy="457200"/>
              </a:xfrm>
            </p:grpSpPr>
            <p:sp>
              <p:nvSpPr>
                <p:cNvPr id="761" name="Google Shape;761;p29"/>
                <p:cNvSpPr/>
                <p:nvPr/>
              </p:nvSpPr>
              <p:spPr>
                <a:xfrm>
                  <a:off x="4983522" y="2890167"/>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762" name="Google Shape;762;p29"/>
                <p:cNvCxnSpPr/>
                <p:nvPr/>
              </p:nvCxnSpPr>
              <p:spPr>
                <a:xfrm>
                  <a:off x="5181600" y="3042561"/>
                  <a:ext cx="0" cy="152400"/>
                </a:xfrm>
                <a:prstGeom prst="straightConnector1">
                  <a:avLst/>
                </a:prstGeom>
                <a:noFill/>
                <a:ln cap="flat" cmpd="sng" w="38100">
                  <a:solidFill>
                    <a:srgbClr val="558B3D"/>
                  </a:solidFill>
                  <a:prstDash val="solid"/>
                  <a:round/>
                  <a:headEnd len="med" w="med" type="none"/>
                  <a:tailEnd len="med" w="med" type="none"/>
                </a:ln>
              </p:spPr>
            </p:cxnSp>
          </p:grpSp>
        </p:grpSp>
      </p:grpSp>
      <p:sp>
        <p:nvSpPr>
          <p:cNvPr id="763" name="Google Shape;763;p29"/>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txBox="1"/>
          <p:nvPr/>
        </p:nvSpPr>
        <p:spPr>
          <a:xfrm>
            <a:off x="103900" y="78000"/>
            <a:ext cx="72456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High-Performance Mode </a:t>
            </a:r>
            <a:r>
              <a:rPr b="1" lang="en" sz="2300">
                <a:solidFill>
                  <a:srgbClr val="F3F3F3"/>
                </a:solidFill>
                <a:latin typeface="Cambria"/>
                <a:ea typeface="Cambria"/>
                <a:cs typeface="Cambria"/>
                <a:sym typeface="Cambria"/>
              </a:rPr>
              <a:t>Benefits</a:t>
            </a:r>
            <a:r>
              <a:rPr b="1" lang="en" sz="2300">
                <a:solidFill>
                  <a:srgbClr val="F3F3F3"/>
                </a:solidFill>
                <a:latin typeface="Cambria"/>
                <a:ea typeface="Cambria"/>
                <a:cs typeface="Cambria"/>
                <a:sym typeface="Cambria"/>
              </a:rPr>
              <a:t>: </a:t>
            </a:r>
            <a:r>
              <a:rPr b="1" lang="en" sz="2300">
                <a:solidFill>
                  <a:srgbClr val="F3F3F3"/>
                </a:solidFill>
                <a:latin typeface="Cambria"/>
                <a:ea typeface="Cambria"/>
                <a:cs typeface="Cambria"/>
                <a:sym typeface="Cambria"/>
              </a:rPr>
              <a:t>Coupled Cells</a:t>
            </a:r>
            <a:endParaRPr b="1" sz="2300">
              <a:solidFill>
                <a:srgbClr val="F3F3F3"/>
              </a:solidFill>
              <a:latin typeface="Cambria"/>
              <a:ea typeface="Cambria"/>
              <a:cs typeface="Cambria"/>
              <a:sym typeface="Cambria"/>
            </a:endParaRPr>
          </a:p>
        </p:txBody>
      </p:sp>
      <p:sp>
        <p:nvSpPr>
          <p:cNvPr id="765" name="Google Shape;765;p29"/>
          <p:cNvSpPr txBox="1"/>
          <p:nvPr>
            <p:ph idx="12" type="sldNum"/>
          </p:nvPr>
        </p:nvSpPr>
        <p:spPr>
          <a:xfrm>
            <a:off x="8550182" y="4722684"/>
            <a:ext cx="420000" cy="29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6" name="Google Shape;766;p29"/>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cxnSp>
        <p:nvCxnSpPr>
          <p:cNvPr id="767" name="Google Shape;767;p29"/>
          <p:cNvCxnSpPr/>
          <p:nvPr/>
        </p:nvCxnSpPr>
        <p:spPr>
          <a:xfrm>
            <a:off x="7544188" y="2778513"/>
            <a:ext cx="154500" cy="0"/>
          </a:xfrm>
          <a:prstGeom prst="straightConnector1">
            <a:avLst/>
          </a:prstGeom>
          <a:noFill/>
          <a:ln cap="flat" cmpd="sng" w="28575">
            <a:solidFill>
              <a:srgbClr val="000000"/>
            </a:solidFill>
            <a:prstDash val="solid"/>
            <a:round/>
            <a:headEnd len="med" w="med" type="none"/>
            <a:tailEnd len="med" w="med" type="none"/>
          </a:ln>
        </p:spPr>
      </p:cxnSp>
      <p:grpSp>
        <p:nvGrpSpPr>
          <p:cNvPr id="768" name="Google Shape;768;p29"/>
          <p:cNvGrpSpPr/>
          <p:nvPr/>
        </p:nvGrpSpPr>
        <p:grpSpPr>
          <a:xfrm>
            <a:off x="6993260" y="3838338"/>
            <a:ext cx="691700" cy="159013"/>
            <a:chOff x="6065025" y="1897413"/>
            <a:chExt cx="691700" cy="159013"/>
          </a:xfrm>
        </p:grpSpPr>
        <p:sp>
          <p:nvSpPr>
            <p:cNvPr id="769" name="Google Shape;769;p29"/>
            <p:cNvSpPr/>
            <p:nvPr/>
          </p:nvSpPr>
          <p:spPr>
            <a:xfrm>
              <a:off x="659772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29"/>
          <p:cNvGrpSpPr/>
          <p:nvPr/>
        </p:nvGrpSpPr>
        <p:grpSpPr>
          <a:xfrm>
            <a:off x="6980410" y="1779225"/>
            <a:ext cx="704550" cy="159013"/>
            <a:chOff x="6065025" y="1897413"/>
            <a:chExt cx="704550" cy="159013"/>
          </a:xfrm>
        </p:grpSpPr>
        <p:sp>
          <p:nvSpPr>
            <p:cNvPr id="772" name="Google Shape;772;p29"/>
            <p:cNvSpPr/>
            <p:nvPr/>
          </p:nvSpPr>
          <p:spPr>
            <a:xfrm>
              <a:off x="661057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74" name="Google Shape;774;p29"/>
          <p:cNvCxnSpPr>
            <a:stCxn id="775" idx="0"/>
            <a:endCxn id="776" idx="0"/>
          </p:cNvCxnSpPr>
          <p:nvPr/>
        </p:nvCxnSpPr>
        <p:spPr>
          <a:xfrm rot="10800000">
            <a:off x="7058700" y="2213956"/>
            <a:ext cx="0" cy="990000"/>
          </a:xfrm>
          <a:prstGeom prst="straightConnector1">
            <a:avLst/>
          </a:prstGeom>
          <a:noFill/>
          <a:ln cap="flat" cmpd="sng" w="38100">
            <a:solidFill>
              <a:srgbClr val="000000"/>
            </a:solidFill>
            <a:prstDash val="solid"/>
            <a:round/>
            <a:headEnd len="med" w="med" type="none"/>
            <a:tailEnd len="med" w="med" type="none"/>
          </a:ln>
        </p:spPr>
      </p:cxnSp>
      <p:cxnSp>
        <p:nvCxnSpPr>
          <p:cNvPr id="777" name="Google Shape;777;p29"/>
          <p:cNvCxnSpPr>
            <a:stCxn id="778" idx="4"/>
          </p:cNvCxnSpPr>
          <p:nvPr/>
        </p:nvCxnSpPr>
        <p:spPr>
          <a:xfrm rot="10800000">
            <a:off x="7605450" y="2571556"/>
            <a:ext cx="0" cy="995400"/>
          </a:xfrm>
          <a:prstGeom prst="straightConnector1">
            <a:avLst/>
          </a:prstGeom>
          <a:noFill/>
          <a:ln cap="flat" cmpd="sng" w="38100">
            <a:solidFill>
              <a:srgbClr val="000000"/>
            </a:solidFill>
            <a:prstDash val="solid"/>
            <a:round/>
            <a:headEnd len="med" w="med" type="none"/>
            <a:tailEnd len="med" w="med" type="none"/>
          </a:ln>
        </p:spPr>
      </p:cxnSp>
      <p:sp>
        <p:nvSpPr>
          <p:cNvPr id="779" name="Google Shape;779;p29"/>
          <p:cNvSpPr/>
          <p:nvPr/>
        </p:nvSpPr>
        <p:spPr>
          <a:xfrm>
            <a:off x="6875850" y="1447817"/>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SA1</a:t>
            </a:r>
            <a:endParaRPr b="1" sz="2400">
              <a:solidFill>
                <a:srgbClr val="FFFFFF"/>
              </a:solidFill>
            </a:endParaRPr>
          </a:p>
        </p:txBody>
      </p:sp>
      <p:sp>
        <p:nvSpPr>
          <p:cNvPr id="780" name="Google Shape;780;p29"/>
          <p:cNvSpPr/>
          <p:nvPr/>
        </p:nvSpPr>
        <p:spPr>
          <a:xfrm>
            <a:off x="6875850" y="3913088"/>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SA2</a:t>
            </a:r>
            <a:endParaRPr b="1" sz="2400">
              <a:solidFill>
                <a:srgbClr val="FFFFFF"/>
              </a:solidFill>
            </a:endParaRPr>
          </a:p>
        </p:txBody>
      </p:sp>
      <p:sp>
        <p:nvSpPr>
          <p:cNvPr id="781" name="Google Shape;781;p29"/>
          <p:cNvSpPr txBox="1"/>
          <p:nvPr/>
        </p:nvSpPr>
        <p:spPr>
          <a:xfrm>
            <a:off x="6839600" y="2687812"/>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sp>
        <p:nvSpPr>
          <p:cNvPr id="782" name="Google Shape;782;p29"/>
          <p:cNvSpPr txBox="1"/>
          <p:nvPr/>
        </p:nvSpPr>
        <p:spPr>
          <a:xfrm>
            <a:off x="7392400" y="2687825"/>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B</a:t>
            </a:r>
            <a:endParaRPr b="1" sz="2400">
              <a:latin typeface="Times New Roman"/>
              <a:ea typeface="Times New Roman"/>
              <a:cs typeface="Times New Roman"/>
              <a:sym typeface="Times New Roman"/>
            </a:endParaRPr>
          </a:p>
        </p:txBody>
      </p:sp>
      <p:cxnSp>
        <p:nvCxnSpPr>
          <p:cNvPr id="783" name="Google Shape;783;p29"/>
          <p:cNvCxnSpPr/>
          <p:nvPr/>
        </p:nvCxnSpPr>
        <p:spPr>
          <a:xfrm>
            <a:off x="6557925" y="2890415"/>
            <a:ext cx="1524300" cy="0"/>
          </a:xfrm>
          <a:prstGeom prst="straightConnector1">
            <a:avLst/>
          </a:prstGeom>
          <a:noFill/>
          <a:ln cap="flat" cmpd="sng" w="38100">
            <a:solidFill>
              <a:srgbClr val="000000"/>
            </a:solidFill>
            <a:prstDash val="solid"/>
            <a:round/>
            <a:headEnd len="med" w="med" type="none"/>
            <a:tailEnd len="med" w="med" type="none"/>
          </a:ln>
        </p:spPr>
      </p:cxnSp>
      <p:cxnSp>
        <p:nvCxnSpPr>
          <p:cNvPr id="784" name="Google Shape;784;p29"/>
          <p:cNvCxnSpPr/>
          <p:nvPr/>
        </p:nvCxnSpPr>
        <p:spPr>
          <a:xfrm>
            <a:off x="6557925" y="3385550"/>
            <a:ext cx="1524300" cy="0"/>
          </a:xfrm>
          <a:prstGeom prst="straightConnector1">
            <a:avLst/>
          </a:prstGeom>
          <a:noFill/>
          <a:ln cap="flat" cmpd="sng" w="38100">
            <a:solidFill>
              <a:srgbClr val="000000"/>
            </a:solidFill>
            <a:prstDash val="solid"/>
            <a:round/>
            <a:headEnd len="med" w="med" type="none"/>
            <a:tailEnd len="med" w="med" type="none"/>
          </a:ln>
        </p:spPr>
      </p:cxnSp>
      <p:cxnSp>
        <p:nvCxnSpPr>
          <p:cNvPr id="785" name="Google Shape;785;p29"/>
          <p:cNvCxnSpPr/>
          <p:nvPr/>
        </p:nvCxnSpPr>
        <p:spPr>
          <a:xfrm>
            <a:off x="6557925" y="2395375"/>
            <a:ext cx="1524300" cy="0"/>
          </a:xfrm>
          <a:prstGeom prst="straightConnector1">
            <a:avLst/>
          </a:prstGeom>
          <a:noFill/>
          <a:ln cap="flat" cmpd="sng" w="38100">
            <a:solidFill>
              <a:srgbClr val="000000"/>
            </a:solidFill>
            <a:prstDash val="solid"/>
            <a:round/>
            <a:headEnd len="med" w="med" type="none"/>
            <a:tailEnd len="med" w="med" type="none"/>
          </a:ln>
        </p:spPr>
      </p:cxnSp>
      <p:sp>
        <p:nvSpPr>
          <p:cNvPr id="786" name="Google Shape;786;p29"/>
          <p:cNvSpPr/>
          <p:nvPr/>
        </p:nvSpPr>
        <p:spPr>
          <a:xfrm>
            <a:off x="7422600" y="2213837"/>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7422600" y="320395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7422600" y="270889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6875850" y="2213837"/>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6875850" y="320395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6875850" y="270889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29"/>
          <p:cNvGrpSpPr/>
          <p:nvPr/>
        </p:nvGrpSpPr>
        <p:grpSpPr>
          <a:xfrm>
            <a:off x="6838325" y="2687775"/>
            <a:ext cx="988700" cy="405313"/>
            <a:chOff x="3496600" y="2825900"/>
            <a:chExt cx="988700" cy="405313"/>
          </a:xfrm>
        </p:grpSpPr>
        <p:grpSp>
          <p:nvGrpSpPr>
            <p:cNvPr id="790" name="Google Shape;790;p29"/>
            <p:cNvGrpSpPr/>
            <p:nvPr/>
          </p:nvGrpSpPr>
          <p:grpSpPr>
            <a:xfrm>
              <a:off x="3539500" y="2847046"/>
              <a:ext cx="912450" cy="363000"/>
              <a:chOff x="4225300" y="2237446"/>
              <a:chExt cx="912450" cy="363000"/>
            </a:xfrm>
          </p:grpSpPr>
          <p:sp>
            <p:nvSpPr>
              <p:cNvPr id="791" name="Google Shape;791;p29"/>
              <p:cNvSpPr/>
              <p:nvPr/>
            </p:nvSpPr>
            <p:spPr>
              <a:xfrm>
                <a:off x="4772050" y="2237446"/>
                <a:ext cx="365700" cy="363000"/>
              </a:xfrm>
              <a:prstGeom prst="ellipse">
                <a:avLst/>
              </a:prstGeom>
              <a:solidFill>
                <a:srgbClr val="A4C2F4"/>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4225300" y="2237446"/>
                <a:ext cx="365700" cy="363000"/>
              </a:xfrm>
              <a:prstGeom prst="ellipse">
                <a:avLst/>
              </a:prstGeom>
              <a:solidFill>
                <a:srgbClr val="A4C2F4"/>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3" name="Google Shape;793;p29"/>
              <p:cNvCxnSpPr/>
              <p:nvPr/>
            </p:nvCxnSpPr>
            <p:spPr>
              <a:xfrm>
                <a:off x="4862463" y="2307000"/>
                <a:ext cx="154500" cy="0"/>
              </a:xfrm>
              <a:prstGeom prst="straightConnector1">
                <a:avLst/>
              </a:prstGeom>
              <a:noFill/>
              <a:ln cap="flat" cmpd="sng" w="28575">
                <a:solidFill>
                  <a:srgbClr val="000000"/>
                </a:solidFill>
                <a:prstDash val="solid"/>
                <a:round/>
                <a:headEnd len="med" w="med" type="none"/>
                <a:tailEnd len="med" w="med" type="none"/>
              </a:ln>
            </p:spPr>
          </p:cxnSp>
        </p:grpSp>
        <p:grpSp>
          <p:nvGrpSpPr>
            <p:cNvPr id="794" name="Google Shape;794;p29"/>
            <p:cNvGrpSpPr/>
            <p:nvPr/>
          </p:nvGrpSpPr>
          <p:grpSpPr>
            <a:xfrm>
              <a:off x="3496600" y="2825900"/>
              <a:ext cx="988700" cy="405313"/>
              <a:chOff x="6382400" y="1849612"/>
              <a:chExt cx="988700" cy="405313"/>
            </a:xfrm>
          </p:grpSpPr>
          <p:sp>
            <p:nvSpPr>
              <p:cNvPr id="795" name="Google Shape;795;p29"/>
              <p:cNvSpPr txBox="1"/>
              <p:nvPr/>
            </p:nvSpPr>
            <p:spPr>
              <a:xfrm>
                <a:off x="6382400" y="1849612"/>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sp>
            <p:nvSpPr>
              <p:cNvPr id="796" name="Google Shape;796;p29"/>
              <p:cNvSpPr txBox="1"/>
              <p:nvPr/>
            </p:nvSpPr>
            <p:spPr>
              <a:xfrm>
                <a:off x="6935200" y="1849625"/>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grpSp>
      </p:grpSp>
      <p:grpSp>
        <p:nvGrpSpPr>
          <p:cNvPr id="797" name="Google Shape;797;p29"/>
          <p:cNvGrpSpPr/>
          <p:nvPr/>
        </p:nvGrpSpPr>
        <p:grpSpPr>
          <a:xfrm>
            <a:off x="5234613" y="2558975"/>
            <a:ext cx="2660263" cy="663000"/>
            <a:chOff x="4548813" y="1720775"/>
            <a:chExt cx="2660263" cy="663000"/>
          </a:xfrm>
        </p:grpSpPr>
        <p:sp>
          <p:nvSpPr>
            <p:cNvPr id="798" name="Google Shape;798;p29"/>
            <p:cNvSpPr/>
            <p:nvPr/>
          </p:nvSpPr>
          <p:spPr>
            <a:xfrm>
              <a:off x="6084675" y="1825238"/>
              <a:ext cx="1124400" cy="453900"/>
            </a:xfrm>
            <a:prstGeom prst="roundRect">
              <a:avLst>
                <a:gd fmla="val 45572" name="adj"/>
              </a:avLst>
            </a:prstGeom>
            <a:noFill/>
            <a:ln cap="flat" cmpd="sng" w="38100">
              <a:solidFill>
                <a:srgbClr val="1C458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9" name="Google Shape;799;p29"/>
            <p:cNvGrpSpPr/>
            <p:nvPr/>
          </p:nvGrpSpPr>
          <p:grpSpPr>
            <a:xfrm>
              <a:off x="4548813" y="1720775"/>
              <a:ext cx="1536000" cy="663000"/>
              <a:chOff x="4548813" y="1720775"/>
              <a:chExt cx="1536000" cy="663000"/>
            </a:xfrm>
          </p:grpSpPr>
          <p:sp>
            <p:nvSpPr>
              <p:cNvPr id="800" name="Google Shape;800;p29"/>
              <p:cNvSpPr txBox="1"/>
              <p:nvPr/>
            </p:nvSpPr>
            <p:spPr>
              <a:xfrm>
                <a:off x="4548813" y="1720775"/>
                <a:ext cx="912600" cy="6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4587"/>
                    </a:solidFill>
                    <a:latin typeface="Cambria"/>
                    <a:ea typeface="Cambria"/>
                    <a:cs typeface="Cambria"/>
                    <a:sym typeface="Cambria"/>
                  </a:rPr>
                  <a:t>logical cell</a:t>
                </a:r>
                <a:endParaRPr b="1" sz="1800">
                  <a:solidFill>
                    <a:srgbClr val="1C4587"/>
                  </a:solidFill>
                  <a:latin typeface="Cambria"/>
                  <a:ea typeface="Cambria"/>
                  <a:cs typeface="Cambria"/>
                  <a:sym typeface="Cambria"/>
                </a:endParaRPr>
              </a:p>
            </p:txBody>
          </p:sp>
          <p:cxnSp>
            <p:nvCxnSpPr>
              <p:cNvPr id="801" name="Google Shape;801;p29"/>
              <p:cNvCxnSpPr>
                <a:stCxn id="800" idx="3"/>
                <a:endCxn id="798" idx="1"/>
              </p:cNvCxnSpPr>
              <p:nvPr/>
            </p:nvCxnSpPr>
            <p:spPr>
              <a:xfrm>
                <a:off x="5461413" y="2052275"/>
                <a:ext cx="623400" cy="0"/>
              </a:xfrm>
              <a:prstGeom prst="straightConnector1">
                <a:avLst/>
              </a:prstGeom>
              <a:noFill/>
              <a:ln cap="flat" cmpd="sng" w="28575">
                <a:solidFill>
                  <a:srgbClr val="1C4587"/>
                </a:solidFill>
                <a:prstDash val="solid"/>
                <a:round/>
                <a:headEnd len="med" w="med" type="none"/>
                <a:tailEnd len="med" w="med" type="stealth"/>
              </a:ln>
            </p:spPr>
          </p:cxnSp>
        </p:grpSp>
      </p:grpSp>
      <p:grpSp>
        <p:nvGrpSpPr>
          <p:cNvPr id="802" name="Google Shape;802;p29"/>
          <p:cNvGrpSpPr/>
          <p:nvPr/>
        </p:nvGrpSpPr>
        <p:grpSpPr>
          <a:xfrm>
            <a:off x="6875850" y="1447817"/>
            <a:ext cx="912600" cy="2885271"/>
            <a:chOff x="6342450" y="762017"/>
            <a:chExt cx="912600" cy="2885271"/>
          </a:xfrm>
        </p:grpSpPr>
        <p:sp>
          <p:nvSpPr>
            <p:cNvPr id="803" name="Google Shape;803;p29"/>
            <p:cNvSpPr/>
            <p:nvPr/>
          </p:nvSpPr>
          <p:spPr>
            <a:xfrm>
              <a:off x="6342450" y="762017"/>
              <a:ext cx="912600" cy="420000"/>
            </a:xfrm>
            <a:prstGeom prst="rect">
              <a:avLst/>
            </a:prstGeom>
            <a:solidFill>
              <a:srgbClr val="43434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a:t>
              </a:r>
              <a:endParaRPr b="1" sz="2400">
                <a:solidFill>
                  <a:srgbClr val="FFFFFF"/>
                </a:solidFill>
              </a:endParaRPr>
            </a:p>
          </p:txBody>
        </p:sp>
        <p:sp>
          <p:nvSpPr>
            <p:cNvPr id="804" name="Google Shape;804;p29"/>
            <p:cNvSpPr/>
            <p:nvPr/>
          </p:nvSpPr>
          <p:spPr>
            <a:xfrm>
              <a:off x="6342450" y="3227288"/>
              <a:ext cx="912600" cy="420000"/>
            </a:xfrm>
            <a:prstGeom prst="rect">
              <a:avLst/>
            </a:prstGeom>
            <a:solidFill>
              <a:srgbClr val="43434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a:t>
              </a:r>
              <a:endParaRPr b="1" sz="2400">
                <a:solidFill>
                  <a:srgbClr val="FFFFFF"/>
                </a:solidFill>
              </a:endParaRPr>
            </a:p>
          </p:txBody>
        </p:sp>
      </p:grpSp>
      <p:sp>
        <p:nvSpPr>
          <p:cNvPr id="805" name="Google Shape;805;p29"/>
          <p:cNvSpPr txBox="1"/>
          <p:nvPr/>
        </p:nvSpPr>
        <p:spPr>
          <a:xfrm>
            <a:off x="166250" y="1361025"/>
            <a:ext cx="5358300" cy="99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sz="1800">
                <a:solidFill>
                  <a:schemeClr val="dk1"/>
                </a:solidFill>
                <a:latin typeface="Cambria"/>
                <a:ea typeface="Cambria"/>
                <a:cs typeface="Cambria"/>
                <a:sym typeface="Cambria"/>
              </a:rPr>
              <a:t>A l</a:t>
            </a:r>
            <a:r>
              <a:rPr lang="en" sz="1800">
                <a:solidFill>
                  <a:schemeClr val="dk1"/>
                </a:solidFill>
                <a:latin typeface="Cambria"/>
                <a:ea typeface="Cambria"/>
                <a:cs typeface="Cambria"/>
                <a:sym typeface="Cambria"/>
              </a:rPr>
              <a:t>ogical cell (two coupled cells) </a:t>
            </a:r>
            <a:r>
              <a:rPr lang="en" sz="1800">
                <a:solidFill>
                  <a:schemeClr val="dk1"/>
                </a:solidFill>
                <a:latin typeface="Cambria"/>
                <a:ea typeface="Cambria"/>
                <a:cs typeface="Cambria"/>
                <a:sym typeface="Cambria"/>
              </a:rPr>
              <a:t>always stores </a:t>
            </a:r>
            <a:r>
              <a:rPr i="1" lang="en" sz="1800">
                <a:solidFill>
                  <a:schemeClr val="dk1"/>
                </a:solidFill>
                <a:latin typeface="Cambria"/>
                <a:ea typeface="Cambria"/>
                <a:cs typeface="Cambria"/>
                <a:sym typeface="Cambria"/>
              </a:rPr>
              <a:t>opposite</a:t>
            </a:r>
            <a:r>
              <a:rPr lang="en" sz="1800">
                <a:solidFill>
                  <a:schemeClr val="dk1"/>
                </a:solidFill>
                <a:latin typeface="Cambria"/>
                <a:ea typeface="Cambria"/>
                <a:cs typeface="Cambria"/>
                <a:sym typeface="Cambria"/>
              </a:rPr>
              <a:t> charge levels representing the same bit.</a:t>
            </a:r>
            <a:endParaRPr sz="1800">
              <a:solidFill>
                <a:schemeClr val="dk1"/>
              </a:solidFill>
              <a:latin typeface="Cambria"/>
              <a:ea typeface="Cambria"/>
              <a:cs typeface="Cambria"/>
              <a:sym typeface="Cambria"/>
            </a:endParaRPr>
          </a:p>
        </p:txBody>
      </p:sp>
      <p:grpSp>
        <p:nvGrpSpPr>
          <p:cNvPr id="806" name="Google Shape;806;p29"/>
          <p:cNvGrpSpPr/>
          <p:nvPr/>
        </p:nvGrpSpPr>
        <p:grpSpPr>
          <a:xfrm>
            <a:off x="5789821" y="946003"/>
            <a:ext cx="3094250" cy="962325"/>
            <a:chOff x="5789821" y="946003"/>
            <a:chExt cx="3094250" cy="962325"/>
          </a:xfrm>
        </p:grpSpPr>
        <p:grpSp>
          <p:nvGrpSpPr>
            <p:cNvPr id="807" name="Google Shape;807;p29"/>
            <p:cNvGrpSpPr/>
            <p:nvPr/>
          </p:nvGrpSpPr>
          <p:grpSpPr>
            <a:xfrm>
              <a:off x="7894871" y="946003"/>
              <a:ext cx="989200" cy="380310"/>
              <a:chOff x="1905475" y="977450"/>
              <a:chExt cx="1208700" cy="464700"/>
            </a:xfrm>
          </p:grpSpPr>
          <p:sp>
            <p:nvSpPr>
              <p:cNvPr id="808" name="Google Shape;808;p29"/>
              <p:cNvSpPr txBox="1"/>
              <p:nvPr/>
            </p:nvSpPr>
            <p:spPr>
              <a:xfrm>
                <a:off x="1905475" y="977450"/>
                <a:ext cx="12087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00FF"/>
                    </a:solidFill>
                    <a:latin typeface="Cambria"/>
                    <a:ea typeface="Cambria"/>
                    <a:cs typeface="Cambria"/>
                    <a:sym typeface="Cambria"/>
                  </a:rPr>
                  <a:t>bitline</a:t>
                </a:r>
                <a:endParaRPr b="1" baseline="-25000" sz="2000">
                  <a:solidFill>
                    <a:srgbClr val="FF00FF"/>
                  </a:solidFill>
                  <a:latin typeface="Cambria"/>
                  <a:ea typeface="Cambria"/>
                  <a:cs typeface="Cambria"/>
                  <a:sym typeface="Cambria"/>
                </a:endParaRPr>
              </a:p>
            </p:txBody>
          </p:sp>
          <p:cxnSp>
            <p:nvCxnSpPr>
              <p:cNvPr id="809" name="Google Shape;809;p29"/>
              <p:cNvCxnSpPr/>
              <p:nvPr/>
            </p:nvCxnSpPr>
            <p:spPr>
              <a:xfrm>
                <a:off x="2106475" y="1028150"/>
                <a:ext cx="806700" cy="0"/>
              </a:xfrm>
              <a:prstGeom prst="straightConnector1">
                <a:avLst/>
              </a:prstGeom>
              <a:noFill/>
              <a:ln cap="flat" cmpd="sng" w="19050">
                <a:solidFill>
                  <a:srgbClr val="FF00FF"/>
                </a:solidFill>
                <a:prstDash val="solid"/>
                <a:round/>
                <a:headEnd len="med" w="med" type="none"/>
                <a:tailEnd len="med" w="med" type="none"/>
              </a:ln>
            </p:spPr>
          </p:cxnSp>
        </p:grpSp>
        <p:cxnSp>
          <p:nvCxnSpPr>
            <p:cNvPr id="810" name="Google Shape;810;p29"/>
            <p:cNvCxnSpPr>
              <a:stCxn id="808" idx="2"/>
            </p:cNvCxnSpPr>
            <p:nvPr/>
          </p:nvCxnSpPr>
          <p:spPr>
            <a:xfrm rot="5400000">
              <a:off x="7809722" y="1327964"/>
              <a:ext cx="581400" cy="578100"/>
            </a:xfrm>
            <a:prstGeom prst="bentConnector3">
              <a:avLst>
                <a:gd fmla="val 100019" name="adj1"/>
              </a:avLst>
            </a:prstGeom>
            <a:noFill/>
            <a:ln cap="flat" cmpd="sng" w="28575">
              <a:solidFill>
                <a:srgbClr val="FF00FF"/>
              </a:solidFill>
              <a:prstDash val="solid"/>
              <a:round/>
              <a:headEnd len="med" w="med" type="none"/>
              <a:tailEnd len="med" w="med" type="stealth"/>
            </a:ln>
          </p:spPr>
        </p:cxnSp>
        <p:sp>
          <p:nvSpPr>
            <p:cNvPr id="811" name="Google Shape;811;p29"/>
            <p:cNvSpPr txBox="1"/>
            <p:nvPr/>
          </p:nvSpPr>
          <p:spPr>
            <a:xfrm>
              <a:off x="5789821" y="969928"/>
              <a:ext cx="989100" cy="38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00FF"/>
                  </a:solidFill>
                  <a:latin typeface="Cambria"/>
                  <a:ea typeface="Cambria"/>
                  <a:cs typeface="Cambria"/>
                  <a:sym typeface="Cambria"/>
                </a:rPr>
                <a:t>bitline</a:t>
              </a:r>
              <a:endParaRPr b="1" baseline="-25000" sz="2000">
                <a:solidFill>
                  <a:srgbClr val="FF00FF"/>
                </a:solidFill>
                <a:latin typeface="Cambria"/>
                <a:ea typeface="Cambria"/>
                <a:cs typeface="Cambria"/>
                <a:sym typeface="Cambria"/>
              </a:endParaRPr>
            </a:p>
          </p:txBody>
        </p:sp>
        <p:cxnSp>
          <p:nvCxnSpPr>
            <p:cNvPr id="812" name="Google Shape;812;p29"/>
            <p:cNvCxnSpPr>
              <a:stCxn id="811" idx="2"/>
            </p:cNvCxnSpPr>
            <p:nvPr/>
          </p:nvCxnSpPr>
          <p:spPr>
            <a:xfrm flipH="1" rot="-5400000">
              <a:off x="6294871" y="1339828"/>
              <a:ext cx="558000" cy="579000"/>
            </a:xfrm>
            <a:prstGeom prst="bentConnector2">
              <a:avLst/>
            </a:prstGeom>
            <a:noFill/>
            <a:ln cap="flat" cmpd="sng" w="28575">
              <a:solidFill>
                <a:srgbClr val="FF00FF"/>
              </a:solidFill>
              <a:prstDash val="solid"/>
              <a:round/>
              <a:headEnd len="med" w="med" type="none"/>
              <a:tailEnd len="med" w="med" type="stealth"/>
            </a:ln>
          </p:spPr>
        </p:cxnSp>
      </p:grpSp>
      <p:sp>
        <p:nvSpPr>
          <p:cNvPr id="813" name="Google Shape;813;p29"/>
          <p:cNvSpPr txBox="1"/>
          <p:nvPr/>
        </p:nvSpPr>
        <p:spPr>
          <a:xfrm>
            <a:off x="166250" y="2778513"/>
            <a:ext cx="5358300" cy="99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sz="1800">
                <a:solidFill>
                  <a:schemeClr val="dk1"/>
                </a:solidFill>
                <a:latin typeface="Cambria"/>
                <a:ea typeface="Cambria"/>
                <a:cs typeface="Cambria"/>
                <a:sym typeface="Cambria"/>
              </a:rPr>
              <a:t>This enables three benefits:</a:t>
            </a:r>
            <a:endParaRPr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rgbClr val="34A853"/>
                </a:solidFill>
                <a:latin typeface="Cambria"/>
                <a:ea typeface="Cambria"/>
                <a:cs typeface="Cambria"/>
                <a:sym typeface="Cambria"/>
              </a:rPr>
              <a:t>Reducing latency</a:t>
            </a:r>
            <a:r>
              <a:rPr lang="en" sz="1800">
                <a:solidFill>
                  <a:schemeClr val="dk1"/>
                </a:solidFill>
                <a:latin typeface="Cambria"/>
                <a:ea typeface="Cambria"/>
                <a:cs typeface="Cambria"/>
                <a:sym typeface="Cambria"/>
              </a:rPr>
              <a:t> of </a:t>
            </a:r>
            <a:r>
              <a:rPr lang="en" sz="1800">
                <a:solidFill>
                  <a:srgbClr val="0070C0"/>
                </a:solidFill>
                <a:latin typeface="Cambria"/>
                <a:ea typeface="Cambria"/>
                <a:cs typeface="Cambria"/>
                <a:sym typeface="Cambria"/>
              </a:rPr>
              <a:t>charge sharing</a:t>
            </a:r>
            <a:r>
              <a:rPr lang="en" sz="1800">
                <a:solidFill>
                  <a:schemeClr val="dk1"/>
                </a:solidFill>
                <a:latin typeface="Cambria"/>
                <a:ea typeface="Cambria"/>
                <a:cs typeface="Cambria"/>
                <a:sym typeface="Cambria"/>
              </a:rPr>
              <a:t>.</a:t>
            </a:r>
            <a:endParaRPr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rgbClr val="34A853"/>
                </a:solidFill>
                <a:latin typeface="Cambria"/>
                <a:ea typeface="Cambria"/>
                <a:cs typeface="Cambria"/>
                <a:sym typeface="Cambria"/>
              </a:rPr>
              <a:t>Early-termination</a:t>
            </a:r>
            <a:r>
              <a:rPr lang="en" sz="1800">
                <a:solidFill>
                  <a:schemeClr val="dk1"/>
                </a:solidFill>
                <a:latin typeface="Cambria"/>
                <a:ea typeface="Cambria"/>
                <a:cs typeface="Cambria"/>
                <a:sym typeface="Cambria"/>
              </a:rPr>
              <a:t> of </a:t>
            </a:r>
            <a:r>
              <a:rPr lang="en" sz="1800">
                <a:solidFill>
                  <a:srgbClr val="0070C0"/>
                </a:solidFill>
                <a:latin typeface="Cambria"/>
                <a:ea typeface="Cambria"/>
                <a:cs typeface="Cambria"/>
                <a:sym typeface="Cambria"/>
              </a:rPr>
              <a:t>charge restoration</a:t>
            </a:r>
            <a:r>
              <a:rPr lang="en" sz="1800">
                <a:solidFill>
                  <a:schemeClr val="dk1"/>
                </a:solidFill>
                <a:latin typeface="Cambria"/>
                <a:ea typeface="Cambria"/>
                <a:cs typeface="Cambria"/>
                <a:sym typeface="Cambria"/>
              </a:rPr>
              <a:t>.</a:t>
            </a:r>
            <a:endParaRPr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rgbClr val="0070C0"/>
                </a:solidFill>
                <a:latin typeface="Cambria"/>
                <a:ea typeface="Cambria"/>
                <a:cs typeface="Cambria"/>
                <a:sym typeface="Cambria"/>
              </a:rPr>
              <a:t>Retaining data</a:t>
            </a:r>
            <a:r>
              <a:rPr lang="en" sz="1800">
                <a:solidFill>
                  <a:schemeClr val="dk1"/>
                </a:solidFill>
                <a:latin typeface="Cambria"/>
                <a:ea typeface="Cambria"/>
                <a:cs typeface="Cambria"/>
                <a:sym typeface="Cambria"/>
              </a:rPr>
              <a:t> for </a:t>
            </a:r>
            <a:r>
              <a:rPr lang="en" sz="1800">
                <a:solidFill>
                  <a:srgbClr val="34A853"/>
                </a:solidFill>
                <a:latin typeface="Cambria"/>
                <a:ea typeface="Cambria"/>
                <a:cs typeface="Cambria"/>
                <a:sym typeface="Cambria"/>
              </a:rPr>
              <a:t>longer time</a:t>
            </a:r>
            <a:r>
              <a:rPr lang="en" sz="1800">
                <a:solidFill>
                  <a:schemeClr val="dk1"/>
                </a:solidFill>
                <a:latin typeface="Cambria"/>
                <a:ea typeface="Cambria"/>
                <a:cs typeface="Cambria"/>
                <a:sym typeface="Cambria"/>
              </a:rPr>
              <a:t>.</a:t>
            </a:r>
            <a:endParaRPr sz="1800">
              <a:solidFill>
                <a:schemeClr val="dk1"/>
              </a:solidFill>
              <a:latin typeface="Cambria"/>
              <a:ea typeface="Cambria"/>
              <a:cs typeface="Cambria"/>
              <a:sym typeface="Cambria"/>
            </a:endParaRPr>
          </a:p>
          <a:p>
            <a:pPr indent="0" lvl="0" marL="0" rtl="0" algn="l">
              <a:spcBef>
                <a:spcPts val="0"/>
              </a:spcBef>
              <a:spcAft>
                <a:spcPts val="0"/>
              </a:spcAft>
              <a:buNone/>
            </a:pPr>
            <a:r>
              <a:t/>
            </a:r>
            <a:endParaRPr sz="18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0" st="0"/>
                                            </p:txEl>
                                          </p:spTgt>
                                        </p:tgtEl>
                                        <p:attrNameLst>
                                          <p:attrName>style.visibility</p:attrName>
                                        </p:attrNameLst>
                                      </p:cBhvr>
                                      <p:to>
                                        <p:strVal val="visible"/>
                                      </p:to>
                                    </p:set>
                                    <p:animEffect filter="fade" transition="in">
                                      <p:cBhvr>
                                        <p:cTn dur="500"/>
                                        <p:tgtEl>
                                          <p:spTgt spid="80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500"/>
                                        <p:tgtEl>
                                          <p:spTgt spid="8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xEl>
                                              <p:pRg end="0" st="0"/>
                                            </p:txEl>
                                          </p:spTgt>
                                        </p:tgtEl>
                                        <p:attrNameLst>
                                          <p:attrName>style.visibility</p:attrName>
                                        </p:attrNameLst>
                                      </p:cBhvr>
                                      <p:to>
                                        <p:strVal val="visible"/>
                                      </p:to>
                                    </p:set>
                                    <p:animEffect filter="fade" transition="in">
                                      <p:cBhvr>
                                        <p:cTn dur="1000"/>
                                        <p:tgtEl>
                                          <p:spTgt spid="8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xEl>
                                              <p:pRg end="1" st="1"/>
                                            </p:txEl>
                                          </p:spTgt>
                                        </p:tgtEl>
                                        <p:attrNameLst>
                                          <p:attrName>style.visibility</p:attrName>
                                        </p:attrNameLst>
                                      </p:cBhvr>
                                      <p:to>
                                        <p:strVal val="visible"/>
                                      </p:to>
                                    </p:set>
                                    <p:animEffect filter="fade" transition="in">
                                      <p:cBhvr>
                                        <p:cTn dur="1000"/>
                                        <p:tgtEl>
                                          <p:spTgt spid="8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xEl>
                                              <p:pRg end="2" st="2"/>
                                            </p:txEl>
                                          </p:spTgt>
                                        </p:tgtEl>
                                        <p:attrNameLst>
                                          <p:attrName>style.visibility</p:attrName>
                                        </p:attrNameLst>
                                      </p:cBhvr>
                                      <p:to>
                                        <p:strVal val="visible"/>
                                      </p:to>
                                    </p:set>
                                    <p:animEffect filter="fade" transition="in">
                                      <p:cBhvr>
                                        <p:cTn dur="1000"/>
                                        <p:tgtEl>
                                          <p:spTgt spid="8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xEl>
                                              <p:pRg end="3" st="3"/>
                                            </p:txEl>
                                          </p:spTgt>
                                        </p:tgtEl>
                                        <p:attrNameLst>
                                          <p:attrName>style.visibility</p:attrName>
                                        </p:attrNameLst>
                                      </p:cBhvr>
                                      <p:to>
                                        <p:strVal val="visible"/>
                                      </p:to>
                                    </p:set>
                                    <p:animEffect filter="fade" transition="in">
                                      <p:cBhvr>
                                        <p:cTn dur="1000"/>
                                        <p:tgtEl>
                                          <p:spTgt spid="8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xEl>
                                              <p:pRg end="4" st="4"/>
                                            </p:txEl>
                                          </p:spTgt>
                                        </p:tgtEl>
                                        <p:attrNameLst>
                                          <p:attrName>style.visibility</p:attrName>
                                        </p:attrNameLst>
                                      </p:cBhvr>
                                      <p:to>
                                        <p:strVal val="visible"/>
                                      </p:to>
                                    </p:set>
                                    <p:animEffect filter="fade" transition="in">
                                      <p:cBhvr>
                                        <p:cTn dur="1000"/>
                                        <p:tgtEl>
                                          <p:spTgt spid="81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grpSp>
        <p:nvGrpSpPr>
          <p:cNvPr id="818" name="Google Shape;818;p30"/>
          <p:cNvGrpSpPr/>
          <p:nvPr/>
        </p:nvGrpSpPr>
        <p:grpSpPr>
          <a:xfrm>
            <a:off x="6886557" y="1827956"/>
            <a:ext cx="885436" cy="2122352"/>
            <a:chOff x="6429357" y="989756"/>
            <a:chExt cx="885436" cy="2122352"/>
          </a:xfrm>
        </p:grpSpPr>
        <p:grpSp>
          <p:nvGrpSpPr>
            <p:cNvPr id="819" name="Google Shape;819;p30"/>
            <p:cNvGrpSpPr/>
            <p:nvPr/>
          </p:nvGrpSpPr>
          <p:grpSpPr>
            <a:xfrm flipH="1">
              <a:off x="6433332" y="989762"/>
              <a:ext cx="169070" cy="453908"/>
              <a:chOff x="5013805" y="2895606"/>
              <a:chExt cx="167795" cy="457200"/>
            </a:xfrm>
          </p:grpSpPr>
          <p:sp>
            <p:nvSpPr>
              <p:cNvPr id="820" name="Google Shape;820;p30"/>
              <p:cNvSpPr/>
              <p:nvPr/>
            </p:nvSpPr>
            <p:spPr>
              <a:xfrm>
                <a:off x="5013805" y="2895606"/>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821" name="Google Shape;821;p30"/>
              <p:cNvCxnSpPr/>
              <p:nvPr/>
            </p:nvCxnSpPr>
            <p:spPr>
              <a:xfrm>
                <a:off x="5181600" y="3048000"/>
                <a:ext cx="0" cy="152400"/>
              </a:xfrm>
              <a:prstGeom prst="straightConnector1">
                <a:avLst/>
              </a:prstGeom>
              <a:noFill/>
              <a:ln cap="flat" cmpd="sng" w="38100">
                <a:solidFill>
                  <a:srgbClr val="558B3D"/>
                </a:solidFill>
                <a:prstDash val="solid"/>
                <a:round/>
                <a:headEnd len="med" w="med" type="none"/>
                <a:tailEnd len="med" w="med" type="none"/>
              </a:ln>
            </p:spPr>
          </p:cxnSp>
        </p:grpSp>
        <p:grpSp>
          <p:nvGrpSpPr>
            <p:cNvPr id="822" name="Google Shape;822;p30"/>
            <p:cNvGrpSpPr/>
            <p:nvPr/>
          </p:nvGrpSpPr>
          <p:grpSpPr>
            <a:xfrm>
              <a:off x="6429357" y="989756"/>
              <a:ext cx="885436" cy="2122352"/>
              <a:chOff x="6429357" y="989756"/>
              <a:chExt cx="885436" cy="2122352"/>
            </a:xfrm>
          </p:grpSpPr>
          <p:grpSp>
            <p:nvGrpSpPr>
              <p:cNvPr id="823" name="Google Shape;823;p30"/>
              <p:cNvGrpSpPr/>
              <p:nvPr/>
            </p:nvGrpSpPr>
            <p:grpSpPr>
              <a:xfrm flipH="1">
                <a:off x="6429357" y="2658200"/>
                <a:ext cx="169070" cy="453908"/>
                <a:chOff x="5013805" y="2895606"/>
                <a:chExt cx="167795" cy="457200"/>
              </a:xfrm>
            </p:grpSpPr>
            <p:sp>
              <p:nvSpPr>
                <p:cNvPr id="824" name="Google Shape;824;p30"/>
                <p:cNvSpPr/>
                <p:nvPr/>
              </p:nvSpPr>
              <p:spPr>
                <a:xfrm>
                  <a:off x="5013805" y="2895606"/>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825" name="Google Shape;825;p30"/>
                <p:cNvCxnSpPr/>
                <p:nvPr/>
              </p:nvCxnSpPr>
              <p:spPr>
                <a:xfrm>
                  <a:off x="5181600" y="3048000"/>
                  <a:ext cx="0" cy="152400"/>
                </a:xfrm>
                <a:prstGeom prst="straightConnector1">
                  <a:avLst/>
                </a:prstGeom>
                <a:noFill/>
                <a:ln cap="flat" cmpd="sng" w="38100">
                  <a:solidFill>
                    <a:srgbClr val="558B3D"/>
                  </a:solidFill>
                  <a:prstDash val="solid"/>
                  <a:round/>
                  <a:headEnd len="med" w="med" type="none"/>
                  <a:tailEnd len="med" w="med" type="none"/>
                </a:ln>
              </p:spPr>
            </p:cxnSp>
          </p:grpSp>
          <p:grpSp>
            <p:nvGrpSpPr>
              <p:cNvPr id="826" name="Google Shape;826;p30"/>
              <p:cNvGrpSpPr/>
              <p:nvPr/>
            </p:nvGrpSpPr>
            <p:grpSpPr>
              <a:xfrm>
                <a:off x="7145184" y="2658194"/>
                <a:ext cx="165633" cy="453908"/>
                <a:chOff x="4983522" y="2890167"/>
                <a:chExt cx="198078" cy="457200"/>
              </a:xfrm>
            </p:grpSpPr>
            <p:sp>
              <p:nvSpPr>
                <p:cNvPr id="827" name="Google Shape;827;p30"/>
                <p:cNvSpPr/>
                <p:nvPr/>
              </p:nvSpPr>
              <p:spPr>
                <a:xfrm>
                  <a:off x="4983522" y="2890167"/>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828" name="Google Shape;828;p30"/>
                <p:cNvCxnSpPr/>
                <p:nvPr/>
              </p:nvCxnSpPr>
              <p:spPr>
                <a:xfrm>
                  <a:off x="5181600" y="3042561"/>
                  <a:ext cx="0" cy="152400"/>
                </a:xfrm>
                <a:prstGeom prst="straightConnector1">
                  <a:avLst/>
                </a:prstGeom>
                <a:noFill/>
                <a:ln cap="flat" cmpd="sng" w="38100">
                  <a:solidFill>
                    <a:srgbClr val="558B3D"/>
                  </a:solidFill>
                  <a:prstDash val="solid"/>
                  <a:round/>
                  <a:headEnd len="med" w="med" type="none"/>
                  <a:tailEnd len="med" w="med" type="none"/>
                </a:ln>
              </p:spPr>
            </p:cxnSp>
          </p:grpSp>
          <p:grpSp>
            <p:nvGrpSpPr>
              <p:cNvPr id="829" name="Google Shape;829;p30"/>
              <p:cNvGrpSpPr/>
              <p:nvPr/>
            </p:nvGrpSpPr>
            <p:grpSpPr>
              <a:xfrm>
                <a:off x="7149159" y="989756"/>
                <a:ext cx="165633" cy="453908"/>
                <a:chOff x="4983522" y="2890167"/>
                <a:chExt cx="198078" cy="457200"/>
              </a:xfrm>
            </p:grpSpPr>
            <p:sp>
              <p:nvSpPr>
                <p:cNvPr id="830" name="Google Shape;830;p30"/>
                <p:cNvSpPr/>
                <p:nvPr/>
              </p:nvSpPr>
              <p:spPr>
                <a:xfrm>
                  <a:off x="4983522" y="2890167"/>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831" name="Google Shape;831;p30"/>
                <p:cNvCxnSpPr/>
                <p:nvPr/>
              </p:nvCxnSpPr>
              <p:spPr>
                <a:xfrm>
                  <a:off x="5181600" y="3042561"/>
                  <a:ext cx="0" cy="152400"/>
                </a:xfrm>
                <a:prstGeom prst="straightConnector1">
                  <a:avLst/>
                </a:prstGeom>
                <a:noFill/>
                <a:ln cap="flat" cmpd="sng" w="38100">
                  <a:solidFill>
                    <a:srgbClr val="558B3D"/>
                  </a:solidFill>
                  <a:prstDash val="solid"/>
                  <a:round/>
                  <a:headEnd len="med" w="med" type="none"/>
                  <a:tailEnd len="med" w="med" type="none"/>
                </a:ln>
              </p:spPr>
            </p:cxnSp>
          </p:grpSp>
        </p:grpSp>
      </p:grpSp>
      <p:sp>
        <p:nvSpPr>
          <p:cNvPr id="832" name="Google Shape;832;p30"/>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txBox="1"/>
          <p:nvPr/>
        </p:nvSpPr>
        <p:spPr>
          <a:xfrm>
            <a:off x="103900" y="78000"/>
            <a:ext cx="79782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High-Performance Mode </a:t>
            </a:r>
            <a:r>
              <a:rPr b="1" lang="en" sz="2300">
                <a:solidFill>
                  <a:srgbClr val="F3F3F3"/>
                </a:solidFill>
                <a:latin typeface="Cambria"/>
                <a:ea typeface="Cambria"/>
                <a:cs typeface="Cambria"/>
                <a:sym typeface="Cambria"/>
              </a:rPr>
              <a:t>Benefits</a:t>
            </a:r>
            <a:r>
              <a:rPr b="1" lang="en" sz="2300">
                <a:solidFill>
                  <a:srgbClr val="F3F3F3"/>
                </a:solidFill>
                <a:latin typeface="Cambria"/>
                <a:ea typeface="Cambria"/>
                <a:cs typeface="Cambria"/>
                <a:sym typeface="Cambria"/>
              </a:rPr>
              <a:t>: Coupled SAs</a:t>
            </a:r>
            <a:endParaRPr b="1" sz="2300">
              <a:solidFill>
                <a:srgbClr val="F3F3F3"/>
              </a:solidFill>
              <a:latin typeface="Cambria"/>
              <a:ea typeface="Cambria"/>
              <a:cs typeface="Cambria"/>
              <a:sym typeface="Cambria"/>
            </a:endParaRPr>
          </a:p>
        </p:txBody>
      </p:sp>
      <p:sp>
        <p:nvSpPr>
          <p:cNvPr id="834" name="Google Shape;834;p30"/>
          <p:cNvSpPr txBox="1"/>
          <p:nvPr>
            <p:ph idx="12" type="sldNum"/>
          </p:nvPr>
        </p:nvSpPr>
        <p:spPr>
          <a:xfrm>
            <a:off x="8550182" y="4722684"/>
            <a:ext cx="420000" cy="29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5" name="Google Shape;835;p30"/>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cxnSp>
        <p:nvCxnSpPr>
          <p:cNvPr id="836" name="Google Shape;836;p30"/>
          <p:cNvCxnSpPr/>
          <p:nvPr/>
        </p:nvCxnSpPr>
        <p:spPr>
          <a:xfrm>
            <a:off x="7544188" y="2778513"/>
            <a:ext cx="154500" cy="0"/>
          </a:xfrm>
          <a:prstGeom prst="straightConnector1">
            <a:avLst/>
          </a:prstGeom>
          <a:noFill/>
          <a:ln cap="flat" cmpd="sng" w="28575">
            <a:solidFill>
              <a:srgbClr val="000000"/>
            </a:solidFill>
            <a:prstDash val="solid"/>
            <a:round/>
            <a:headEnd len="med" w="med" type="none"/>
            <a:tailEnd len="med" w="med" type="none"/>
          </a:ln>
        </p:spPr>
      </p:cxnSp>
      <p:grpSp>
        <p:nvGrpSpPr>
          <p:cNvPr id="837" name="Google Shape;837;p30"/>
          <p:cNvGrpSpPr/>
          <p:nvPr/>
        </p:nvGrpSpPr>
        <p:grpSpPr>
          <a:xfrm>
            <a:off x="6993260" y="3838338"/>
            <a:ext cx="691700" cy="159013"/>
            <a:chOff x="6065025" y="1897413"/>
            <a:chExt cx="691700" cy="159013"/>
          </a:xfrm>
        </p:grpSpPr>
        <p:sp>
          <p:nvSpPr>
            <p:cNvPr id="838" name="Google Shape;838;p30"/>
            <p:cNvSpPr/>
            <p:nvPr/>
          </p:nvSpPr>
          <p:spPr>
            <a:xfrm>
              <a:off x="659772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30"/>
          <p:cNvGrpSpPr/>
          <p:nvPr/>
        </p:nvGrpSpPr>
        <p:grpSpPr>
          <a:xfrm>
            <a:off x="6980410" y="1779225"/>
            <a:ext cx="704550" cy="159013"/>
            <a:chOff x="6065025" y="1897413"/>
            <a:chExt cx="704550" cy="159013"/>
          </a:xfrm>
        </p:grpSpPr>
        <p:sp>
          <p:nvSpPr>
            <p:cNvPr id="841" name="Google Shape;841;p30"/>
            <p:cNvSpPr/>
            <p:nvPr/>
          </p:nvSpPr>
          <p:spPr>
            <a:xfrm>
              <a:off x="661057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43" name="Google Shape;843;p30"/>
          <p:cNvCxnSpPr>
            <a:stCxn id="844" idx="0"/>
            <a:endCxn id="845" idx="0"/>
          </p:cNvCxnSpPr>
          <p:nvPr/>
        </p:nvCxnSpPr>
        <p:spPr>
          <a:xfrm rot="10800000">
            <a:off x="7058700" y="2213956"/>
            <a:ext cx="0" cy="990000"/>
          </a:xfrm>
          <a:prstGeom prst="straightConnector1">
            <a:avLst/>
          </a:prstGeom>
          <a:noFill/>
          <a:ln cap="flat" cmpd="sng" w="38100">
            <a:solidFill>
              <a:srgbClr val="000000"/>
            </a:solidFill>
            <a:prstDash val="solid"/>
            <a:round/>
            <a:headEnd len="med" w="med" type="none"/>
            <a:tailEnd len="med" w="med" type="none"/>
          </a:ln>
        </p:spPr>
      </p:cxnSp>
      <p:cxnSp>
        <p:nvCxnSpPr>
          <p:cNvPr id="846" name="Google Shape;846;p30"/>
          <p:cNvCxnSpPr>
            <a:stCxn id="847" idx="4"/>
          </p:cNvCxnSpPr>
          <p:nvPr/>
        </p:nvCxnSpPr>
        <p:spPr>
          <a:xfrm rot="10800000">
            <a:off x="7605450" y="2571556"/>
            <a:ext cx="0" cy="995400"/>
          </a:xfrm>
          <a:prstGeom prst="straightConnector1">
            <a:avLst/>
          </a:prstGeom>
          <a:noFill/>
          <a:ln cap="flat" cmpd="sng" w="38100">
            <a:solidFill>
              <a:srgbClr val="000000"/>
            </a:solidFill>
            <a:prstDash val="solid"/>
            <a:round/>
            <a:headEnd len="med" w="med" type="none"/>
            <a:tailEnd len="med" w="med" type="none"/>
          </a:ln>
        </p:spPr>
      </p:cxnSp>
      <p:sp>
        <p:nvSpPr>
          <p:cNvPr id="848" name="Google Shape;848;p30"/>
          <p:cNvSpPr/>
          <p:nvPr/>
        </p:nvSpPr>
        <p:spPr>
          <a:xfrm>
            <a:off x="6875850" y="1447817"/>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SA1</a:t>
            </a:r>
            <a:endParaRPr b="1" sz="2400">
              <a:solidFill>
                <a:srgbClr val="FFFFFF"/>
              </a:solidFill>
            </a:endParaRPr>
          </a:p>
        </p:txBody>
      </p:sp>
      <p:sp>
        <p:nvSpPr>
          <p:cNvPr id="849" name="Google Shape;849;p30"/>
          <p:cNvSpPr/>
          <p:nvPr/>
        </p:nvSpPr>
        <p:spPr>
          <a:xfrm>
            <a:off x="6875850" y="3913088"/>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SA2</a:t>
            </a:r>
            <a:endParaRPr b="1" sz="2400">
              <a:solidFill>
                <a:srgbClr val="FFFFFF"/>
              </a:solidFill>
            </a:endParaRPr>
          </a:p>
        </p:txBody>
      </p:sp>
      <p:sp>
        <p:nvSpPr>
          <p:cNvPr id="850" name="Google Shape;850;p30"/>
          <p:cNvSpPr txBox="1"/>
          <p:nvPr/>
        </p:nvSpPr>
        <p:spPr>
          <a:xfrm>
            <a:off x="6839600" y="2687812"/>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sp>
        <p:nvSpPr>
          <p:cNvPr id="851" name="Google Shape;851;p30"/>
          <p:cNvSpPr txBox="1"/>
          <p:nvPr/>
        </p:nvSpPr>
        <p:spPr>
          <a:xfrm>
            <a:off x="7392400" y="2687825"/>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B</a:t>
            </a:r>
            <a:endParaRPr b="1" sz="2400">
              <a:latin typeface="Times New Roman"/>
              <a:ea typeface="Times New Roman"/>
              <a:cs typeface="Times New Roman"/>
              <a:sym typeface="Times New Roman"/>
            </a:endParaRPr>
          </a:p>
        </p:txBody>
      </p:sp>
      <p:cxnSp>
        <p:nvCxnSpPr>
          <p:cNvPr id="852" name="Google Shape;852;p30"/>
          <p:cNvCxnSpPr/>
          <p:nvPr/>
        </p:nvCxnSpPr>
        <p:spPr>
          <a:xfrm>
            <a:off x="6557925" y="2890415"/>
            <a:ext cx="1524300" cy="0"/>
          </a:xfrm>
          <a:prstGeom prst="straightConnector1">
            <a:avLst/>
          </a:prstGeom>
          <a:noFill/>
          <a:ln cap="flat" cmpd="sng" w="38100">
            <a:solidFill>
              <a:srgbClr val="000000"/>
            </a:solidFill>
            <a:prstDash val="solid"/>
            <a:round/>
            <a:headEnd len="med" w="med" type="none"/>
            <a:tailEnd len="med" w="med" type="none"/>
          </a:ln>
        </p:spPr>
      </p:cxnSp>
      <p:cxnSp>
        <p:nvCxnSpPr>
          <p:cNvPr id="853" name="Google Shape;853;p30"/>
          <p:cNvCxnSpPr/>
          <p:nvPr/>
        </p:nvCxnSpPr>
        <p:spPr>
          <a:xfrm>
            <a:off x="6557925" y="3385550"/>
            <a:ext cx="1524300" cy="0"/>
          </a:xfrm>
          <a:prstGeom prst="straightConnector1">
            <a:avLst/>
          </a:prstGeom>
          <a:noFill/>
          <a:ln cap="flat" cmpd="sng" w="38100">
            <a:solidFill>
              <a:srgbClr val="000000"/>
            </a:solidFill>
            <a:prstDash val="solid"/>
            <a:round/>
            <a:headEnd len="med" w="med" type="none"/>
            <a:tailEnd len="med" w="med" type="none"/>
          </a:ln>
        </p:spPr>
      </p:cxnSp>
      <p:cxnSp>
        <p:nvCxnSpPr>
          <p:cNvPr id="854" name="Google Shape;854;p30"/>
          <p:cNvCxnSpPr/>
          <p:nvPr/>
        </p:nvCxnSpPr>
        <p:spPr>
          <a:xfrm>
            <a:off x="6557925" y="2395375"/>
            <a:ext cx="1524300" cy="0"/>
          </a:xfrm>
          <a:prstGeom prst="straightConnector1">
            <a:avLst/>
          </a:prstGeom>
          <a:noFill/>
          <a:ln cap="flat" cmpd="sng" w="38100">
            <a:solidFill>
              <a:srgbClr val="000000"/>
            </a:solidFill>
            <a:prstDash val="solid"/>
            <a:round/>
            <a:headEnd len="med" w="med" type="none"/>
            <a:tailEnd len="med" w="med" type="none"/>
          </a:ln>
        </p:spPr>
      </p:cxnSp>
      <p:sp>
        <p:nvSpPr>
          <p:cNvPr id="855" name="Google Shape;855;p30"/>
          <p:cNvSpPr/>
          <p:nvPr/>
        </p:nvSpPr>
        <p:spPr>
          <a:xfrm>
            <a:off x="7422600" y="2213837"/>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7422600" y="320395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7422600" y="270889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6875850" y="2213837"/>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6875850" y="320395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6875850" y="2708896"/>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8" name="Google Shape;858;p30"/>
          <p:cNvGrpSpPr/>
          <p:nvPr/>
        </p:nvGrpSpPr>
        <p:grpSpPr>
          <a:xfrm>
            <a:off x="6838325" y="2687775"/>
            <a:ext cx="988700" cy="405313"/>
            <a:chOff x="3496600" y="2825900"/>
            <a:chExt cx="988700" cy="405313"/>
          </a:xfrm>
        </p:grpSpPr>
        <p:grpSp>
          <p:nvGrpSpPr>
            <p:cNvPr id="859" name="Google Shape;859;p30"/>
            <p:cNvGrpSpPr/>
            <p:nvPr/>
          </p:nvGrpSpPr>
          <p:grpSpPr>
            <a:xfrm>
              <a:off x="3539500" y="2847046"/>
              <a:ext cx="912450" cy="363000"/>
              <a:chOff x="4225300" y="2237446"/>
              <a:chExt cx="912450" cy="363000"/>
            </a:xfrm>
          </p:grpSpPr>
          <p:sp>
            <p:nvSpPr>
              <p:cNvPr id="860" name="Google Shape;860;p30"/>
              <p:cNvSpPr/>
              <p:nvPr/>
            </p:nvSpPr>
            <p:spPr>
              <a:xfrm>
                <a:off x="4772050" y="2237446"/>
                <a:ext cx="365700" cy="363000"/>
              </a:xfrm>
              <a:prstGeom prst="ellipse">
                <a:avLst/>
              </a:prstGeom>
              <a:solidFill>
                <a:srgbClr val="A4C2F4"/>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4225300" y="2237446"/>
                <a:ext cx="365700" cy="363000"/>
              </a:xfrm>
              <a:prstGeom prst="ellipse">
                <a:avLst/>
              </a:prstGeom>
              <a:solidFill>
                <a:srgbClr val="A4C2F4"/>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2" name="Google Shape;862;p30"/>
              <p:cNvCxnSpPr/>
              <p:nvPr/>
            </p:nvCxnSpPr>
            <p:spPr>
              <a:xfrm>
                <a:off x="4862463" y="2307000"/>
                <a:ext cx="154500" cy="0"/>
              </a:xfrm>
              <a:prstGeom prst="straightConnector1">
                <a:avLst/>
              </a:prstGeom>
              <a:noFill/>
              <a:ln cap="flat" cmpd="sng" w="28575">
                <a:solidFill>
                  <a:srgbClr val="000000"/>
                </a:solidFill>
                <a:prstDash val="solid"/>
                <a:round/>
                <a:headEnd len="med" w="med" type="none"/>
                <a:tailEnd len="med" w="med" type="none"/>
              </a:ln>
            </p:spPr>
          </p:cxnSp>
        </p:grpSp>
        <p:grpSp>
          <p:nvGrpSpPr>
            <p:cNvPr id="863" name="Google Shape;863;p30"/>
            <p:cNvGrpSpPr/>
            <p:nvPr/>
          </p:nvGrpSpPr>
          <p:grpSpPr>
            <a:xfrm>
              <a:off x="3496600" y="2825900"/>
              <a:ext cx="988700" cy="405313"/>
              <a:chOff x="6382400" y="1849612"/>
              <a:chExt cx="988700" cy="405313"/>
            </a:xfrm>
          </p:grpSpPr>
          <p:sp>
            <p:nvSpPr>
              <p:cNvPr id="864" name="Google Shape;864;p30"/>
              <p:cNvSpPr txBox="1"/>
              <p:nvPr/>
            </p:nvSpPr>
            <p:spPr>
              <a:xfrm>
                <a:off x="6382400" y="1849612"/>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sp>
            <p:nvSpPr>
              <p:cNvPr id="865" name="Google Shape;865;p30"/>
              <p:cNvSpPr txBox="1"/>
              <p:nvPr/>
            </p:nvSpPr>
            <p:spPr>
              <a:xfrm>
                <a:off x="6935200" y="1849625"/>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grpSp>
      </p:grpSp>
      <p:grpSp>
        <p:nvGrpSpPr>
          <p:cNvPr id="866" name="Google Shape;866;p30"/>
          <p:cNvGrpSpPr/>
          <p:nvPr/>
        </p:nvGrpSpPr>
        <p:grpSpPr>
          <a:xfrm>
            <a:off x="5234613" y="2558975"/>
            <a:ext cx="2660263" cy="663000"/>
            <a:chOff x="4548813" y="1720775"/>
            <a:chExt cx="2660263" cy="663000"/>
          </a:xfrm>
        </p:grpSpPr>
        <p:sp>
          <p:nvSpPr>
            <p:cNvPr id="867" name="Google Shape;867;p30"/>
            <p:cNvSpPr/>
            <p:nvPr/>
          </p:nvSpPr>
          <p:spPr>
            <a:xfrm>
              <a:off x="6084675" y="1825238"/>
              <a:ext cx="1124400" cy="453900"/>
            </a:xfrm>
            <a:prstGeom prst="roundRect">
              <a:avLst>
                <a:gd fmla="val 45572" name="adj"/>
              </a:avLst>
            </a:prstGeom>
            <a:noFill/>
            <a:ln cap="flat" cmpd="sng" w="38100">
              <a:solidFill>
                <a:srgbClr val="1C458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30"/>
            <p:cNvGrpSpPr/>
            <p:nvPr/>
          </p:nvGrpSpPr>
          <p:grpSpPr>
            <a:xfrm>
              <a:off x="4548813" y="1720775"/>
              <a:ext cx="1536000" cy="663000"/>
              <a:chOff x="4548813" y="1720775"/>
              <a:chExt cx="1536000" cy="663000"/>
            </a:xfrm>
          </p:grpSpPr>
          <p:sp>
            <p:nvSpPr>
              <p:cNvPr id="869" name="Google Shape;869;p30"/>
              <p:cNvSpPr txBox="1"/>
              <p:nvPr/>
            </p:nvSpPr>
            <p:spPr>
              <a:xfrm>
                <a:off x="4548813" y="1720775"/>
                <a:ext cx="912600" cy="6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4587"/>
                    </a:solidFill>
                    <a:latin typeface="Cambria"/>
                    <a:ea typeface="Cambria"/>
                    <a:cs typeface="Cambria"/>
                    <a:sym typeface="Cambria"/>
                  </a:rPr>
                  <a:t>logical cell</a:t>
                </a:r>
                <a:endParaRPr b="1" sz="1800">
                  <a:solidFill>
                    <a:srgbClr val="1C4587"/>
                  </a:solidFill>
                  <a:latin typeface="Cambria"/>
                  <a:ea typeface="Cambria"/>
                  <a:cs typeface="Cambria"/>
                  <a:sym typeface="Cambria"/>
                </a:endParaRPr>
              </a:p>
            </p:txBody>
          </p:sp>
          <p:cxnSp>
            <p:nvCxnSpPr>
              <p:cNvPr id="870" name="Google Shape;870;p30"/>
              <p:cNvCxnSpPr>
                <a:stCxn id="869" idx="3"/>
                <a:endCxn id="867" idx="1"/>
              </p:cNvCxnSpPr>
              <p:nvPr/>
            </p:nvCxnSpPr>
            <p:spPr>
              <a:xfrm>
                <a:off x="5461413" y="2052275"/>
                <a:ext cx="623400" cy="0"/>
              </a:xfrm>
              <a:prstGeom prst="straightConnector1">
                <a:avLst/>
              </a:prstGeom>
              <a:noFill/>
              <a:ln cap="flat" cmpd="sng" w="28575">
                <a:solidFill>
                  <a:srgbClr val="1C4587"/>
                </a:solidFill>
                <a:prstDash val="solid"/>
                <a:round/>
                <a:headEnd len="med" w="med" type="none"/>
                <a:tailEnd len="med" w="med" type="stealth"/>
              </a:ln>
            </p:spPr>
          </p:cxnSp>
        </p:grpSp>
      </p:grpSp>
      <p:grpSp>
        <p:nvGrpSpPr>
          <p:cNvPr id="871" name="Google Shape;871;p30"/>
          <p:cNvGrpSpPr/>
          <p:nvPr/>
        </p:nvGrpSpPr>
        <p:grpSpPr>
          <a:xfrm>
            <a:off x="6875850" y="1447817"/>
            <a:ext cx="912600" cy="2885271"/>
            <a:chOff x="6342450" y="762017"/>
            <a:chExt cx="912600" cy="2885271"/>
          </a:xfrm>
        </p:grpSpPr>
        <p:sp>
          <p:nvSpPr>
            <p:cNvPr id="872" name="Google Shape;872;p30"/>
            <p:cNvSpPr/>
            <p:nvPr/>
          </p:nvSpPr>
          <p:spPr>
            <a:xfrm>
              <a:off x="6342450" y="762017"/>
              <a:ext cx="912600" cy="420000"/>
            </a:xfrm>
            <a:prstGeom prst="rect">
              <a:avLst/>
            </a:prstGeom>
            <a:solidFill>
              <a:srgbClr val="43434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a:t>
              </a:r>
              <a:endParaRPr b="1" sz="2400">
                <a:solidFill>
                  <a:srgbClr val="FFFFFF"/>
                </a:solidFill>
              </a:endParaRPr>
            </a:p>
          </p:txBody>
        </p:sp>
        <p:sp>
          <p:nvSpPr>
            <p:cNvPr id="873" name="Google Shape;873;p30"/>
            <p:cNvSpPr/>
            <p:nvPr/>
          </p:nvSpPr>
          <p:spPr>
            <a:xfrm>
              <a:off x="6342450" y="3227288"/>
              <a:ext cx="912600" cy="420000"/>
            </a:xfrm>
            <a:prstGeom prst="rect">
              <a:avLst/>
            </a:prstGeom>
            <a:solidFill>
              <a:srgbClr val="43434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a:t>
              </a:r>
              <a:endParaRPr b="1" sz="2400">
                <a:solidFill>
                  <a:srgbClr val="FFFFFF"/>
                </a:solidFill>
              </a:endParaRPr>
            </a:p>
          </p:txBody>
        </p:sp>
      </p:grpSp>
      <p:sp>
        <p:nvSpPr>
          <p:cNvPr id="874" name="Google Shape;874;p30"/>
          <p:cNvSpPr txBox="1"/>
          <p:nvPr/>
        </p:nvSpPr>
        <p:spPr>
          <a:xfrm>
            <a:off x="166250" y="1353650"/>
            <a:ext cx="5358300" cy="99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sz="1800">
                <a:solidFill>
                  <a:schemeClr val="dk1"/>
                </a:solidFill>
                <a:latin typeface="Cambria"/>
                <a:ea typeface="Cambria"/>
                <a:cs typeface="Cambria"/>
                <a:sym typeface="Cambria"/>
              </a:rPr>
              <a:t>A l</a:t>
            </a:r>
            <a:r>
              <a:rPr lang="en" sz="1800">
                <a:solidFill>
                  <a:schemeClr val="dk1"/>
                </a:solidFill>
                <a:latin typeface="Cambria"/>
                <a:ea typeface="Cambria"/>
                <a:cs typeface="Cambria"/>
                <a:sym typeface="Cambria"/>
              </a:rPr>
              <a:t>ogical SA operates faster by having two SAs driving the same logical cell.</a:t>
            </a:r>
            <a:endParaRPr sz="1800">
              <a:solidFill>
                <a:schemeClr val="dk1"/>
              </a:solidFill>
              <a:latin typeface="Cambria"/>
              <a:ea typeface="Cambria"/>
              <a:cs typeface="Cambria"/>
              <a:sym typeface="Cambria"/>
            </a:endParaRPr>
          </a:p>
        </p:txBody>
      </p:sp>
      <p:sp>
        <p:nvSpPr>
          <p:cNvPr id="875" name="Google Shape;875;p30"/>
          <p:cNvSpPr txBox="1"/>
          <p:nvPr/>
        </p:nvSpPr>
        <p:spPr>
          <a:xfrm>
            <a:off x="166250" y="2778528"/>
            <a:ext cx="5358300" cy="121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sz="1800">
                <a:solidFill>
                  <a:schemeClr val="dk1"/>
                </a:solidFill>
                <a:latin typeface="Cambria"/>
                <a:ea typeface="Cambria"/>
                <a:cs typeface="Cambria"/>
                <a:sym typeface="Cambria"/>
              </a:rPr>
              <a:t>This enables three benefits</a:t>
            </a:r>
            <a:r>
              <a:rPr lang="en" sz="1800">
                <a:solidFill>
                  <a:schemeClr val="dk1"/>
                </a:solidFill>
                <a:latin typeface="Cambria"/>
                <a:ea typeface="Cambria"/>
                <a:cs typeface="Cambria"/>
                <a:sym typeface="Cambria"/>
              </a:rPr>
              <a:t>:</a:t>
            </a:r>
            <a:endParaRPr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rgbClr val="34A853"/>
                </a:solidFill>
                <a:latin typeface="Cambria"/>
                <a:ea typeface="Cambria"/>
                <a:cs typeface="Cambria"/>
                <a:sym typeface="Cambria"/>
              </a:rPr>
              <a:t>Reducing latency</a:t>
            </a:r>
            <a:r>
              <a:rPr lang="en" sz="1800">
                <a:solidFill>
                  <a:schemeClr val="dk1"/>
                </a:solidFill>
                <a:latin typeface="Cambria"/>
                <a:ea typeface="Cambria"/>
                <a:cs typeface="Cambria"/>
                <a:sym typeface="Cambria"/>
              </a:rPr>
              <a:t> of </a:t>
            </a:r>
            <a:r>
              <a:rPr lang="en" sz="1800">
                <a:solidFill>
                  <a:srgbClr val="0070C0"/>
                </a:solidFill>
                <a:latin typeface="Cambria"/>
                <a:ea typeface="Cambria"/>
                <a:cs typeface="Cambria"/>
                <a:sym typeface="Cambria"/>
              </a:rPr>
              <a:t>charge restoration</a:t>
            </a:r>
            <a:r>
              <a:rPr lang="en" sz="1800">
                <a:solidFill>
                  <a:schemeClr val="dk1"/>
                </a:solidFill>
                <a:latin typeface="Cambria"/>
                <a:ea typeface="Cambria"/>
                <a:cs typeface="Cambria"/>
                <a:sym typeface="Cambria"/>
              </a:rPr>
              <a:t>.</a:t>
            </a:r>
            <a:endParaRPr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rgbClr val="34A853"/>
                </a:solidFill>
                <a:latin typeface="Cambria"/>
                <a:ea typeface="Cambria"/>
                <a:cs typeface="Cambria"/>
                <a:sym typeface="Cambria"/>
              </a:rPr>
              <a:t>Reducing latency</a:t>
            </a:r>
            <a:r>
              <a:rPr lang="en" sz="1800">
                <a:solidFill>
                  <a:schemeClr val="dk1"/>
                </a:solidFill>
                <a:latin typeface="Cambria"/>
                <a:ea typeface="Cambria"/>
                <a:cs typeface="Cambria"/>
                <a:sym typeface="Cambria"/>
              </a:rPr>
              <a:t> of </a:t>
            </a:r>
            <a:r>
              <a:rPr lang="en" sz="1800">
                <a:solidFill>
                  <a:srgbClr val="0070C0"/>
                </a:solidFill>
                <a:latin typeface="Cambria"/>
                <a:ea typeface="Cambria"/>
                <a:cs typeface="Cambria"/>
                <a:sym typeface="Cambria"/>
              </a:rPr>
              <a:t>precharge</a:t>
            </a:r>
            <a:r>
              <a:rPr lang="en" sz="1800">
                <a:solidFill>
                  <a:schemeClr val="dk1"/>
                </a:solidFill>
                <a:latin typeface="Cambria"/>
                <a:ea typeface="Cambria"/>
                <a:cs typeface="Cambria"/>
                <a:sym typeface="Cambria"/>
              </a:rPr>
              <a:t>.</a:t>
            </a:r>
            <a:endParaRPr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Completing </a:t>
            </a:r>
            <a:r>
              <a:rPr lang="en" sz="1800">
                <a:solidFill>
                  <a:srgbClr val="0070C0"/>
                </a:solidFill>
                <a:latin typeface="Cambria"/>
                <a:ea typeface="Cambria"/>
                <a:cs typeface="Cambria"/>
                <a:sym typeface="Cambria"/>
              </a:rPr>
              <a:t>refresh</a:t>
            </a:r>
            <a:r>
              <a:rPr lang="en" sz="1800">
                <a:solidFill>
                  <a:schemeClr val="dk1"/>
                </a:solidFill>
                <a:latin typeface="Cambria"/>
                <a:ea typeface="Cambria"/>
                <a:cs typeface="Cambria"/>
                <a:sym typeface="Cambria"/>
              </a:rPr>
              <a:t> in </a:t>
            </a:r>
            <a:r>
              <a:rPr lang="en" sz="1800">
                <a:solidFill>
                  <a:srgbClr val="34A853"/>
                </a:solidFill>
                <a:latin typeface="Cambria"/>
                <a:ea typeface="Cambria"/>
                <a:cs typeface="Cambria"/>
                <a:sym typeface="Cambria"/>
              </a:rPr>
              <a:t>shorter time</a:t>
            </a:r>
            <a:r>
              <a:rPr lang="en" sz="1800">
                <a:solidFill>
                  <a:schemeClr val="dk1"/>
                </a:solidFill>
                <a:latin typeface="Cambria"/>
                <a:ea typeface="Cambria"/>
                <a:cs typeface="Cambria"/>
                <a:sym typeface="Cambria"/>
              </a:rPr>
              <a:t>.</a:t>
            </a:r>
            <a:endParaRPr sz="1800">
              <a:solidFill>
                <a:srgbClr val="34A853"/>
              </a:solidFill>
              <a:latin typeface="Cambria"/>
              <a:ea typeface="Cambria"/>
              <a:cs typeface="Cambria"/>
              <a:sym typeface="Cambria"/>
            </a:endParaRPr>
          </a:p>
          <a:p>
            <a:pPr indent="0" lvl="0" marL="0" rtl="0" algn="l">
              <a:spcBef>
                <a:spcPts val="0"/>
              </a:spcBef>
              <a:spcAft>
                <a:spcPts val="0"/>
              </a:spcAft>
              <a:buNone/>
            </a:pPr>
            <a:r>
              <a:t/>
            </a:r>
            <a:endParaRPr sz="1800">
              <a:solidFill>
                <a:schemeClr val="dk1"/>
              </a:solidFill>
              <a:latin typeface="Cambria"/>
              <a:ea typeface="Cambria"/>
              <a:cs typeface="Cambria"/>
              <a:sym typeface="Cambria"/>
            </a:endParaRPr>
          </a:p>
        </p:txBody>
      </p:sp>
      <p:grpSp>
        <p:nvGrpSpPr>
          <p:cNvPr id="876" name="Google Shape;876;p30"/>
          <p:cNvGrpSpPr/>
          <p:nvPr/>
        </p:nvGrpSpPr>
        <p:grpSpPr>
          <a:xfrm>
            <a:off x="6875850" y="1447817"/>
            <a:ext cx="912600" cy="2885271"/>
            <a:chOff x="6342450" y="762017"/>
            <a:chExt cx="912600" cy="2885271"/>
          </a:xfrm>
        </p:grpSpPr>
        <p:sp>
          <p:nvSpPr>
            <p:cNvPr id="877" name="Google Shape;877;p30"/>
            <p:cNvSpPr/>
            <p:nvPr/>
          </p:nvSpPr>
          <p:spPr>
            <a:xfrm>
              <a:off x="6342450" y="762017"/>
              <a:ext cx="912600" cy="420000"/>
            </a:xfrm>
            <a:prstGeom prst="rect">
              <a:avLst/>
            </a:prstGeom>
            <a:solidFill>
              <a:srgbClr val="434343"/>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a:t>
              </a:r>
              <a:endParaRPr b="1" sz="2400">
                <a:solidFill>
                  <a:srgbClr val="FFFFFF"/>
                </a:solidFill>
              </a:endParaRPr>
            </a:p>
          </p:txBody>
        </p:sp>
        <p:sp>
          <p:nvSpPr>
            <p:cNvPr id="878" name="Google Shape;878;p30"/>
            <p:cNvSpPr/>
            <p:nvPr/>
          </p:nvSpPr>
          <p:spPr>
            <a:xfrm>
              <a:off x="6342450" y="3227288"/>
              <a:ext cx="912600" cy="420000"/>
            </a:xfrm>
            <a:prstGeom prst="rect">
              <a:avLst/>
            </a:prstGeom>
            <a:solidFill>
              <a:srgbClr val="434343"/>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a:t>
              </a:r>
              <a:endParaRPr b="1" sz="2400">
                <a:solidFill>
                  <a:srgbClr val="FFFFFF"/>
                </a:solidFill>
              </a:endParaRPr>
            </a:p>
          </p:txBody>
        </p:sp>
      </p:grpSp>
      <p:grpSp>
        <p:nvGrpSpPr>
          <p:cNvPr id="879" name="Google Shape;879;p30"/>
          <p:cNvGrpSpPr/>
          <p:nvPr/>
        </p:nvGrpSpPr>
        <p:grpSpPr>
          <a:xfrm>
            <a:off x="7788588" y="1657775"/>
            <a:ext cx="1276200" cy="2465400"/>
            <a:chOff x="7788588" y="1657775"/>
            <a:chExt cx="1276200" cy="2465400"/>
          </a:xfrm>
        </p:grpSpPr>
        <p:sp>
          <p:nvSpPr>
            <p:cNvPr id="880" name="Google Shape;880;p30"/>
            <p:cNvSpPr txBox="1"/>
            <p:nvPr/>
          </p:nvSpPr>
          <p:spPr>
            <a:xfrm>
              <a:off x="8152188" y="2558975"/>
              <a:ext cx="912600" cy="6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4587"/>
                  </a:solidFill>
                  <a:latin typeface="Cambria"/>
                  <a:ea typeface="Cambria"/>
                  <a:cs typeface="Cambria"/>
                  <a:sym typeface="Cambria"/>
                </a:rPr>
                <a:t>logical SA</a:t>
              </a:r>
              <a:endParaRPr b="1" sz="1800">
                <a:solidFill>
                  <a:srgbClr val="1C4587"/>
                </a:solidFill>
                <a:latin typeface="Cambria"/>
                <a:ea typeface="Cambria"/>
                <a:cs typeface="Cambria"/>
                <a:sym typeface="Cambria"/>
              </a:endParaRPr>
            </a:p>
          </p:txBody>
        </p:sp>
        <p:cxnSp>
          <p:nvCxnSpPr>
            <p:cNvPr id="881" name="Google Shape;881;p30"/>
            <p:cNvCxnSpPr>
              <a:stCxn id="880" idx="0"/>
              <a:endCxn id="872" idx="3"/>
            </p:cNvCxnSpPr>
            <p:nvPr/>
          </p:nvCxnSpPr>
          <p:spPr>
            <a:xfrm rot="10800000">
              <a:off x="7788588" y="1657775"/>
              <a:ext cx="819900" cy="901200"/>
            </a:xfrm>
            <a:prstGeom prst="straightConnector1">
              <a:avLst/>
            </a:prstGeom>
            <a:noFill/>
            <a:ln cap="flat" cmpd="sng" w="28575">
              <a:solidFill>
                <a:srgbClr val="1C4587"/>
              </a:solidFill>
              <a:prstDash val="solid"/>
              <a:round/>
              <a:headEnd len="med" w="med" type="none"/>
              <a:tailEnd len="med" w="med" type="stealth"/>
            </a:ln>
          </p:spPr>
        </p:cxnSp>
        <p:cxnSp>
          <p:nvCxnSpPr>
            <p:cNvPr id="882" name="Google Shape;882;p30"/>
            <p:cNvCxnSpPr>
              <a:stCxn id="880" idx="2"/>
              <a:endCxn id="873" idx="3"/>
            </p:cNvCxnSpPr>
            <p:nvPr/>
          </p:nvCxnSpPr>
          <p:spPr>
            <a:xfrm flipH="1">
              <a:off x="7788588" y="3221975"/>
              <a:ext cx="819900" cy="901200"/>
            </a:xfrm>
            <a:prstGeom prst="straightConnector1">
              <a:avLst/>
            </a:prstGeom>
            <a:noFill/>
            <a:ln cap="flat" cmpd="sng" w="28575">
              <a:solidFill>
                <a:srgbClr val="1C4587"/>
              </a:solidFill>
              <a:prstDash val="solid"/>
              <a:round/>
              <a:headEnd len="med" w="med"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500"/>
                                        <p:tgtEl>
                                          <p:spTgt spid="87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1000"/>
                                        <p:tgtEl>
                                          <p:spTgt spid="87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1000"/>
                                        <p:tgtEl>
                                          <p:spTgt spid="8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88" name="Google Shape;888;p31"/>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889" name="Google Shape;889;p31"/>
          <p:cNvSpPr txBox="1"/>
          <p:nvPr/>
        </p:nvSpPr>
        <p:spPr>
          <a:xfrm>
            <a:off x="103900" y="1542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Cambria"/>
                <a:ea typeface="Cambria"/>
                <a:cs typeface="Cambria"/>
                <a:sym typeface="Cambria"/>
              </a:rPr>
              <a:t>CLR-DRAM </a:t>
            </a:r>
            <a:r>
              <a:rPr b="1" lang="en" sz="2300">
                <a:latin typeface="Cambria"/>
                <a:ea typeface="Cambria"/>
                <a:cs typeface="Cambria"/>
                <a:sym typeface="Cambria"/>
              </a:rPr>
              <a:t>Outline</a:t>
            </a:r>
            <a:endParaRPr b="1" sz="2300">
              <a:latin typeface="Cambria"/>
              <a:ea typeface="Cambria"/>
              <a:cs typeface="Cambria"/>
              <a:sym typeface="Cambria"/>
            </a:endParaRPr>
          </a:p>
        </p:txBody>
      </p:sp>
      <p:sp>
        <p:nvSpPr>
          <p:cNvPr id="890" name="Google Shape;890;p31"/>
          <p:cNvSpPr txBox="1"/>
          <p:nvPr/>
        </p:nvSpPr>
        <p:spPr>
          <a:xfrm>
            <a:off x="568975" y="102235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DRAM Background</a:t>
            </a:r>
            <a:endParaRPr b="1" sz="2300">
              <a:solidFill>
                <a:srgbClr val="F3F3F3"/>
              </a:solidFill>
              <a:latin typeface="Times New Roman"/>
              <a:ea typeface="Times New Roman"/>
              <a:cs typeface="Times New Roman"/>
              <a:sym typeface="Times New Roman"/>
            </a:endParaRPr>
          </a:p>
        </p:txBody>
      </p:sp>
      <p:sp>
        <p:nvSpPr>
          <p:cNvPr id="891" name="Google Shape;891;p31"/>
          <p:cNvSpPr txBox="1"/>
          <p:nvPr/>
        </p:nvSpPr>
        <p:spPr>
          <a:xfrm>
            <a:off x="571700" y="1480457"/>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CLR-DRAM</a:t>
            </a:r>
            <a:endParaRPr b="1" sz="2300">
              <a:solidFill>
                <a:srgbClr val="F3F3F3"/>
              </a:solidFill>
              <a:latin typeface="Times New Roman"/>
              <a:ea typeface="Times New Roman"/>
              <a:cs typeface="Times New Roman"/>
              <a:sym typeface="Times New Roman"/>
            </a:endParaRPr>
          </a:p>
        </p:txBody>
      </p:sp>
      <p:sp>
        <p:nvSpPr>
          <p:cNvPr id="892" name="Google Shape;892;p31"/>
          <p:cNvSpPr txBox="1"/>
          <p:nvPr/>
        </p:nvSpPr>
        <p:spPr>
          <a:xfrm>
            <a:off x="571700" y="1938566"/>
            <a:ext cx="8011500" cy="354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High-Performance Mode Benefits</a:t>
            </a:r>
            <a:endParaRPr b="1" sz="2300">
              <a:solidFill>
                <a:srgbClr val="F3F3F3"/>
              </a:solidFill>
              <a:latin typeface="Times New Roman"/>
              <a:ea typeface="Times New Roman"/>
              <a:cs typeface="Times New Roman"/>
              <a:sym typeface="Times New Roman"/>
            </a:endParaRPr>
          </a:p>
        </p:txBody>
      </p:sp>
      <p:sp>
        <p:nvSpPr>
          <p:cNvPr id="893" name="Google Shape;893;p31"/>
          <p:cNvSpPr txBox="1"/>
          <p:nvPr/>
        </p:nvSpPr>
        <p:spPr>
          <a:xfrm>
            <a:off x="568975" y="30545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Evaluation</a:t>
            </a:r>
            <a:endParaRPr b="1" sz="2300">
              <a:solidFill>
                <a:srgbClr val="F3F3F3"/>
              </a:solidFill>
              <a:latin typeface="Times New Roman"/>
              <a:ea typeface="Times New Roman"/>
              <a:cs typeface="Times New Roman"/>
              <a:sym typeface="Times New Roman"/>
            </a:endParaRPr>
          </a:p>
        </p:txBody>
      </p:sp>
      <p:sp>
        <p:nvSpPr>
          <p:cNvPr id="894" name="Google Shape;894;p31"/>
          <p:cNvSpPr txBox="1"/>
          <p:nvPr/>
        </p:nvSpPr>
        <p:spPr>
          <a:xfrm>
            <a:off x="951450" y="2690238"/>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Mitigating DRAM Refresh </a:t>
            </a:r>
            <a:r>
              <a:rPr lang="en" sz="1800">
                <a:solidFill>
                  <a:srgbClr val="F3F3F3"/>
                </a:solidFill>
                <a:latin typeface="Times New Roman"/>
                <a:ea typeface="Times New Roman"/>
                <a:cs typeface="Times New Roman"/>
                <a:sym typeface="Times New Roman"/>
              </a:rPr>
              <a:t>Overhead</a:t>
            </a:r>
            <a:endParaRPr sz="1800">
              <a:solidFill>
                <a:srgbClr val="F3F3F3"/>
              </a:solidFill>
              <a:latin typeface="Times New Roman"/>
              <a:ea typeface="Times New Roman"/>
              <a:cs typeface="Times New Roman"/>
              <a:sym typeface="Times New Roman"/>
            </a:endParaRPr>
          </a:p>
        </p:txBody>
      </p:sp>
      <p:sp>
        <p:nvSpPr>
          <p:cNvPr id="895" name="Google Shape;895;p31"/>
          <p:cNvSpPr txBox="1"/>
          <p:nvPr/>
        </p:nvSpPr>
        <p:spPr>
          <a:xfrm>
            <a:off x="951450" y="2359563"/>
            <a:ext cx="7631700" cy="270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Reducing DRAM Access Latency</a:t>
            </a:r>
            <a:endParaRPr sz="1800">
              <a:solidFill>
                <a:srgbClr val="F3F3F3"/>
              </a:solidFill>
              <a:latin typeface="Times New Roman"/>
              <a:ea typeface="Times New Roman"/>
              <a:cs typeface="Times New Roman"/>
              <a:sym typeface="Times New Roman"/>
            </a:endParaRPr>
          </a:p>
        </p:txBody>
      </p:sp>
      <p:sp>
        <p:nvSpPr>
          <p:cNvPr id="896" name="Google Shape;896;p31"/>
          <p:cNvSpPr txBox="1"/>
          <p:nvPr/>
        </p:nvSpPr>
        <p:spPr>
          <a:xfrm>
            <a:off x="954175" y="348671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SPICE Simulation</a:t>
            </a:r>
            <a:endParaRPr sz="1800">
              <a:solidFill>
                <a:srgbClr val="F3F3F3"/>
              </a:solidFill>
              <a:latin typeface="Times New Roman"/>
              <a:ea typeface="Times New Roman"/>
              <a:cs typeface="Times New Roman"/>
              <a:sym typeface="Times New Roman"/>
            </a:endParaRPr>
          </a:p>
        </p:txBody>
      </p:sp>
      <p:sp>
        <p:nvSpPr>
          <p:cNvPr id="897" name="Google Shape;897;p31"/>
          <p:cNvSpPr txBox="1"/>
          <p:nvPr/>
        </p:nvSpPr>
        <p:spPr>
          <a:xfrm>
            <a:off x="954175" y="3804525"/>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System-level Evaluation</a:t>
            </a:r>
            <a:endParaRPr sz="1800">
              <a:solidFill>
                <a:srgbClr val="F3F3F3"/>
              </a:solidFill>
              <a:latin typeface="Times New Roman"/>
              <a:ea typeface="Times New Roman"/>
              <a:cs typeface="Times New Roman"/>
              <a:sym typeface="Times New Roman"/>
            </a:endParaRPr>
          </a:p>
        </p:txBody>
      </p:sp>
      <p:sp>
        <p:nvSpPr>
          <p:cNvPr id="898" name="Google Shape;898;p31"/>
          <p:cNvSpPr txBox="1"/>
          <p:nvPr/>
        </p:nvSpPr>
        <p:spPr>
          <a:xfrm>
            <a:off x="571700" y="41918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Conclusion</a:t>
            </a:r>
            <a:endParaRPr b="1" sz="2300">
              <a:solidFill>
                <a:srgbClr val="F3F3F3"/>
              </a:solidFill>
              <a:latin typeface="Times New Roman"/>
              <a:ea typeface="Times New Roman"/>
              <a:cs typeface="Times New Roman"/>
              <a:sym typeface="Times New Roman"/>
            </a:endParaRPr>
          </a:p>
        </p:txBody>
      </p:sp>
      <p:sp>
        <p:nvSpPr>
          <p:cNvPr id="899" name="Google Shape;899;p31"/>
          <p:cNvSpPr txBox="1"/>
          <p:nvPr/>
        </p:nvSpPr>
        <p:spPr>
          <a:xfrm>
            <a:off x="566250" y="574925"/>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Motivation &amp; Goal</a:t>
            </a:r>
            <a:endParaRPr b="1" sz="2300">
              <a:solidFill>
                <a:srgbClr val="F3F3F3"/>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32"/>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txBox="1"/>
          <p:nvPr/>
        </p:nvSpPr>
        <p:spPr>
          <a:xfrm>
            <a:off x="103900" y="78000"/>
            <a:ext cx="104508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Reducing DRAM Latency: Three Ways</a:t>
            </a:r>
            <a:endParaRPr b="1" sz="2300">
              <a:solidFill>
                <a:srgbClr val="F3F3F3"/>
              </a:solidFill>
              <a:latin typeface="Cambria"/>
              <a:ea typeface="Cambria"/>
              <a:cs typeface="Cambria"/>
              <a:sym typeface="Cambria"/>
            </a:endParaRPr>
          </a:p>
        </p:txBody>
      </p:sp>
      <p:sp>
        <p:nvSpPr>
          <p:cNvPr id="906" name="Google Shape;906;p32"/>
          <p:cNvSpPr txBox="1"/>
          <p:nvPr>
            <p:ph idx="12" type="sldNum"/>
          </p:nvPr>
        </p:nvSpPr>
        <p:spPr>
          <a:xfrm>
            <a:off x="8550182" y="4722684"/>
            <a:ext cx="420000" cy="29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7" name="Google Shape;907;p32"/>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908" name="Google Shape;908;p32"/>
          <p:cNvSpPr txBox="1"/>
          <p:nvPr/>
        </p:nvSpPr>
        <p:spPr>
          <a:xfrm>
            <a:off x="166250" y="1299950"/>
            <a:ext cx="7745400" cy="1454100"/>
          </a:xfrm>
          <a:prstGeom prst="rect">
            <a:avLst/>
          </a:prstGeom>
          <a:noFill/>
          <a:ln>
            <a:noFill/>
          </a:ln>
        </p:spPr>
        <p:txBody>
          <a:bodyPr anchorCtr="0" anchor="t" bIns="91425" lIns="91425" spcFirstLastPara="1" rIns="91425" wrap="square" tIns="91425">
            <a:noAutofit/>
          </a:bodyPr>
          <a:lstStyle/>
          <a:p>
            <a:pPr indent="-368300" lvl="1" marL="914400" rtl="0" algn="l">
              <a:lnSpc>
                <a:spcPct val="150000"/>
              </a:lnSpc>
              <a:spcBef>
                <a:spcPts val="0"/>
              </a:spcBef>
              <a:spcAft>
                <a:spcPts val="0"/>
              </a:spcAft>
              <a:buClr>
                <a:schemeClr val="dk1"/>
              </a:buClr>
              <a:buSzPts val="2200"/>
              <a:buFont typeface="Cambria"/>
              <a:buChar char="○"/>
            </a:pPr>
            <a:r>
              <a:rPr lang="en" sz="2200">
                <a:solidFill>
                  <a:srgbClr val="34A853"/>
                </a:solidFill>
                <a:latin typeface="Cambria"/>
                <a:ea typeface="Cambria"/>
                <a:cs typeface="Cambria"/>
                <a:sym typeface="Cambria"/>
              </a:rPr>
              <a:t>Reducing latency</a:t>
            </a:r>
            <a:r>
              <a:rPr lang="en" sz="2200">
                <a:solidFill>
                  <a:schemeClr val="dk1"/>
                </a:solidFill>
                <a:latin typeface="Cambria"/>
                <a:ea typeface="Cambria"/>
                <a:cs typeface="Cambria"/>
                <a:sym typeface="Cambria"/>
              </a:rPr>
              <a:t> of </a:t>
            </a:r>
            <a:r>
              <a:rPr lang="en" sz="2200">
                <a:solidFill>
                  <a:srgbClr val="0070C0"/>
                </a:solidFill>
                <a:latin typeface="Cambria"/>
                <a:ea typeface="Cambria"/>
                <a:cs typeface="Cambria"/>
                <a:sym typeface="Cambria"/>
              </a:rPr>
              <a:t>charge sharing</a:t>
            </a:r>
            <a:r>
              <a:rPr lang="en" sz="2200">
                <a:solidFill>
                  <a:schemeClr val="dk1"/>
                </a:solidFill>
                <a:latin typeface="Cambria"/>
                <a:ea typeface="Cambria"/>
                <a:cs typeface="Cambria"/>
                <a:sym typeface="Cambria"/>
              </a:rPr>
              <a:t>.</a:t>
            </a:r>
            <a:endParaRPr sz="2200">
              <a:solidFill>
                <a:schemeClr val="dk1"/>
              </a:solidFill>
              <a:latin typeface="Cambria"/>
              <a:ea typeface="Cambria"/>
              <a:cs typeface="Cambria"/>
              <a:sym typeface="Cambria"/>
            </a:endParaRPr>
          </a:p>
          <a:p>
            <a:pPr indent="-368300" lvl="1" marL="914400" rtl="0" algn="l">
              <a:lnSpc>
                <a:spcPct val="150000"/>
              </a:lnSpc>
              <a:spcBef>
                <a:spcPts val="0"/>
              </a:spcBef>
              <a:spcAft>
                <a:spcPts val="0"/>
              </a:spcAft>
              <a:buClr>
                <a:schemeClr val="dk1"/>
              </a:buClr>
              <a:buSzPts val="2200"/>
              <a:buFont typeface="Cambria"/>
              <a:buChar char="○"/>
            </a:pPr>
            <a:r>
              <a:rPr lang="en" sz="2200">
                <a:solidFill>
                  <a:srgbClr val="34A853"/>
                </a:solidFill>
                <a:latin typeface="Cambria"/>
                <a:ea typeface="Cambria"/>
                <a:cs typeface="Cambria"/>
                <a:sym typeface="Cambria"/>
              </a:rPr>
              <a:t>Early-termination</a:t>
            </a:r>
            <a:r>
              <a:rPr lang="en" sz="2200">
                <a:solidFill>
                  <a:schemeClr val="dk1"/>
                </a:solidFill>
                <a:latin typeface="Cambria"/>
                <a:ea typeface="Cambria"/>
                <a:cs typeface="Cambria"/>
                <a:sym typeface="Cambria"/>
              </a:rPr>
              <a:t> of </a:t>
            </a:r>
            <a:r>
              <a:rPr lang="en" sz="2200">
                <a:solidFill>
                  <a:srgbClr val="0070C0"/>
                </a:solidFill>
                <a:latin typeface="Cambria"/>
                <a:ea typeface="Cambria"/>
                <a:cs typeface="Cambria"/>
                <a:sym typeface="Cambria"/>
              </a:rPr>
              <a:t>charge restoration</a:t>
            </a:r>
            <a:r>
              <a:rPr lang="en" sz="2200">
                <a:solidFill>
                  <a:schemeClr val="dk1"/>
                </a:solidFill>
                <a:latin typeface="Cambria"/>
                <a:ea typeface="Cambria"/>
                <a:cs typeface="Cambria"/>
                <a:sym typeface="Cambria"/>
              </a:rPr>
              <a:t>.</a:t>
            </a:r>
            <a:endParaRPr sz="2200">
              <a:solidFill>
                <a:schemeClr val="dk1"/>
              </a:solidFill>
              <a:latin typeface="Cambria"/>
              <a:ea typeface="Cambria"/>
              <a:cs typeface="Cambria"/>
              <a:sym typeface="Cambria"/>
            </a:endParaRPr>
          </a:p>
          <a:p>
            <a:pPr indent="-368300" lvl="1" marL="914400" rtl="0" algn="l">
              <a:lnSpc>
                <a:spcPct val="150000"/>
              </a:lnSpc>
              <a:spcBef>
                <a:spcPts val="0"/>
              </a:spcBef>
              <a:spcAft>
                <a:spcPts val="0"/>
              </a:spcAft>
              <a:buClr>
                <a:schemeClr val="dk1"/>
              </a:buClr>
              <a:buSzPts val="2200"/>
              <a:buFont typeface="Cambria"/>
              <a:buChar char="○"/>
            </a:pPr>
            <a:r>
              <a:rPr lang="en" sz="2200">
                <a:solidFill>
                  <a:srgbClr val="34A853"/>
                </a:solidFill>
                <a:latin typeface="Cambria"/>
                <a:ea typeface="Cambria"/>
                <a:cs typeface="Cambria"/>
                <a:sym typeface="Cambria"/>
              </a:rPr>
              <a:t>Reducing latency</a:t>
            </a:r>
            <a:r>
              <a:rPr lang="en" sz="2200">
                <a:solidFill>
                  <a:schemeClr val="dk1"/>
                </a:solidFill>
                <a:latin typeface="Cambria"/>
                <a:ea typeface="Cambria"/>
                <a:cs typeface="Cambria"/>
                <a:sym typeface="Cambria"/>
              </a:rPr>
              <a:t> of </a:t>
            </a:r>
            <a:r>
              <a:rPr lang="en" sz="2200">
                <a:solidFill>
                  <a:srgbClr val="0070C0"/>
                </a:solidFill>
                <a:latin typeface="Cambria"/>
                <a:ea typeface="Cambria"/>
                <a:cs typeface="Cambria"/>
                <a:sym typeface="Cambria"/>
              </a:rPr>
              <a:t>charge restoration</a:t>
            </a:r>
            <a:r>
              <a:rPr lang="en" sz="2200">
                <a:solidFill>
                  <a:schemeClr val="dk1"/>
                </a:solidFill>
                <a:latin typeface="Cambria"/>
                <a:ea typeface="Cambria"/>
                <a:cs typeface="Cambria"/>
                <a:sym typeface="Cambria"/>
              </a:rPr>
              <a:t> and </a:t>
            </a:r>
            <a:r>
              <a:rPr lang="en" sz="2200">
                <a:solidFill>
                  <a:srgbClr val="0070C0"/>
                </a:solidFill>
                <a:latin typeface="Cambria"/>
                <a:ea typeface="Cambria"/>
                <a:cs typeface="Cambria"/>
                <a:sym typeface="Cambria"/>
              </a:rPr>
              <a:t>precharge</a:t>
            </a:r>
            <a:r>
              <a:rPr lang="en" sz="2200">
                <a:solidFill>
                  <a:schemeClr val="dk1"/>
                </a:solidFill>
                <a:latin typeface="Cambria"/>
                <a:ea typeface="Cambria"/>
                <a:cs typeface="Cambria"/>
                <a:sym typeface="Cambria"/>
              </a:rPr>
              <a:t>.</a:t>
            </a:r>
            <a:endParaRPr sz="2200">
              <a:solidFill>
                <a:schemeClr val="dk1"/>
              </a:solidFill>
              <a:latin typeface="Cambria"/>
              <a:ea typeface="Cambria"/>
              <a:cs typeface="Cambria"/>
              <a:sym typeface="Cambria"/>
            </a:endParaRPr>
          </a:p>
        </p:txBody>
      </p:sp>
      <p:sp>
        <p:nvSpPr>
          <p:cNvPr id="909" name="Google Shape;909;p32"/>
          <p:cNvSpPr txBox="1"/>
          <p:nvPr/>
        </p:nvSpPr>
        <p:spPr>
          <a:xfrm>
            <a:off x="0" y="3367525"/>
            <a:ext cx="9144000" cy="900000"/>
          </a:xfrm>
          <a:prstGeom prst="rect">
            <a:avLst/>
          </a:prstGeom>
          <a:solidFill>
            <a:srgbClr val="FFF2C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 sz="2300">
                <a:solidFill>
                  <a:schemeClr val="dk1"/>
                </a:solidFill>
                <a:latin typeface="Cambria"/>
                <a:ea typeface="Cambria"/>
                <a:cs typeface="Cambria"/>
                <a:sym typeface="Cambria"/>
              </a:rPr>
              <a:t>High-performance mode </a:t>
            </a:r>
            <a:r>
              <a:rPr b="1" lang="en" sz="2300">
                <a:solidFill>
                  <a:srgbClr val="34A853"/>
                </a:solidFill>
                <a:latin typeface="Cambria"/>
                <a:ea typeface="Cambria"/>
                <a:cs typeface="Cambria"/>
                <a:sym typeface="Cambria"/>
              </a:rPr>
              <a:t>reduces</a:t>
            </a:r>
            <a:r>
              <a:rPr b="1" lang="en" sz="2300">
                <a:solidFill>
                  <a:schemeClr val="dk1"/>
                </a:solidFill>
                <a:latin typeface="Cambria"/>
                <a:ea typeface="Cambria"/>
                <a:cs typeface="Cambria"/>
                <a:sym typeface="Cambria"/>
              </a:rPr>
              <a:t> </a:t>
            </a:r>
            <a:endParaRPr b="1" sz="2300">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Font typeface="Arial"/>
              <a:buNone/>
            </a:pPr>
            <a:r>
              <a:rPr b="1" lang="en" sz="2300">
                <a:solidFill>
                  <a:schemeClr val="dk1"/>
                </a:solidFill>
                <a:latin typeface="Cambria"/>
                <a:ea typeface="Cambria"/>
                <a:cs typeface="Cambria"/>
                <a:sym typeface="Cambria"/>
              </a:rPr>
              <a:t>activation (tRCD)</a:t>
            </a:r>
            <a:r>
              <a:rPr b="1" lang="en" sz="2300">
                <a:solidFill>
                  <a:schemeClr val="dk1"/>
                </a:solidFill>
                <a:latin typeface="Cambria"/>
                <a:ea typeface="Cambria"/>
                <a:cs typeface="Cambria"/>
                <a:sym typeface="Cambria"/>
              </a:rPr>
              <a:t>, restoration (tRAS) and </a:t>
            </a:r>
            <a:r>
              <a:rPr b="1" lang="en" sz="2300">
                <a:solidFill>
                  <a:schemeClr val="dk1"/>
                </a:solidFill>
                <a:latin typeface="Cambria"/>
                <a:ea typeface="Cambria"/>
                <a:cs typeface="Cambria"/>
                <a:sym typeface="Cambria"/>
              </a:rPr>
              <a:t>precharge (tRP) latencies</a:t>
            </a:r>
            <a:endParaRPr b="1" sz="23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8">
                                            <p:txEl>
                                              <p:pRg end="0" st="0"/>
                                            </p:txEl>
                                          </p:spTgt>
                                        </p:tgtEl>
                                        <p:attrNameLst>
                                          <p:attrName>style.visibility</p:attrName>
                                        </p:attrNameLst>
                                      </p:cBhvr>
                                      <p:to>
                                        <p:strVal val="visible"/>
                                      </p:to>
                                    </p:set>
                                    <p:animEffect filter="fade" transition="in">
                                      <p:cBhvr>
                                        <p:cTn dur="500"/>
                                        <p:tgtEl>
                                          <p:spTgt spid="9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8">
                                            <p:txEl>
                                              <p:pRg end="1" st="1"/>
                                            </p:txEl>
                                          </p:spTgt>
                                        </p:tgtEl>
                                        <p:attrNameLst>
                                          <p:attrName>style.visibility</p:attrName>
                                        </p:attrNameLst>
                                      </p:cBhvr>
                                      <p:to>
                                        <p:strVal val="visible"/>
                                      </p:to>
                                    </p:set>
                                    <p:animEffect filter="fade" transition="in">
                                      <p:cBhvr>
                                        <p:cTn dur="500"/>
                                        <p:tgtEl>
                                          <p:spTgt spid="9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8">
                                            <p:txEl>
                                              <p:pRg end="2" st="2"/>
                                            </p:txEl>
                                          </p:spTgt>
                                        </p:tgtEl>
                                        <p:attrNameLst>
                                          <p:attrName>style.visibility</p:attrName>
                                        </p:attrNameLst>
                                      </p:cBhvr>
                                      <p:to>
                                        <p:strVal val="visible"/>
                                      </p:to>
                                    </p:set>
                                    <p:animEffect filter="fade" transition="in">
                                      <p:cBhvr>
                                        <p:cTn dur="500"/>
                                        <p:tgtEl>
                                          <p:spTgt spid="9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500"/>
                                        <p:tgtEl>
                                          <p:spTgt spid="9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103900" y="780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Executive Summary</a:t>
            </a:r>
            <a:endParaRPr b="1" sz="2300">
              <a:solidFill>
                <a:srgbClr val="F3F3F3"/>
              </a:solidFill>
              <a:latin typeface="Cambria"/>
              <a:ea typeface="Cambria"/>
              <a:cs typeface="Cambria"/>
              <a:sym typeface="Cambria"/>
            </a:endParaRPr>
          </a:p>
        </p:txBody>
      </p:sp>
      <p:sp>
        <p:nvSpPr>
          <p:cNvPr id="71" name="Google Shape;71;p15"/>
          <p:cNvSpPr txBox="1"/>
          <p:nvPr/>
        </p:nvSpPr>
        <p:spPr>
          <a:xfrm>
            <a:off x="37950" y="515002"/>
            <a:ext cx="9068100" cy="474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300">
              <a:latin typeface="Cambria"/>
              <a:ea typeface="Cambria"/>
              <a:cs typeface="Cambria"/>
              <a:sym typeface="Cambria"/>
            </a:endParaRPr>
          </a:p>
          <a:p>
            <a:pPr indent="-248920" lvl="0" marL="274320" rtl="0" algn="l">
              <a:lnSpc>
                <a:spcPct val="100000"/>
              </a:lnSpc>
              <a:spcBef>
                <a:spcPts val="0"/>
              </a:spcBef>
              <a:spcAft>
                <a:spcPts val="0"/>
              </a:spcAft>
              <a:buClr>
                <a:srgbClr val="000000"/>
              </a:buClr>
              <a:buSzPts val="1400"/>
              <a:buChar char="●"/>
            </a:pPr>
            <a:r>
              <a:rPr b="1" lang="en" u="sng">
                <a:latin typeface="Cambria"/>
                <a:ea typeface="Cambria"/>
                <a:cs typeface="Cambria"/>
                <a:sym typeface="Cambria"/>
              </a:rPr>
              <a:t>Motivation:</a:t>
            </a:r>
            <a:r>
              <a:rPr b="1" lang="en">
                <a:latin typeface="Cambria"/>
                <a:ea typeface="Cambria"/>
                <a:cs typeface="Cambria"/>
                <a:sym typeface="Cambria"/>
              </a:rPr>
              <a:t> </a:t>
            </a:r>
            <a:r>
              <a:rPr lang="en">
                <a:latin typeface="Cambria"/>
                <a:ea typeface="Cambria"/>
                <a:cs typeface="Cambria"/>
                <a:sym typeface="Cambria"/>
              </a:rPr>
              <a:t>Workloads and systems have varying memory capacity and latency demands.</a:t>
            </a:r>
            <a:endParaRPr>
              <a:latin typeface="Cambria"/>
              <a:ea typeface="Cambria"/>
              <a:cs typeface="Cambria"/>
              <a:sym typeface="Cambria"/>
            </a:endParaRPr>
          </a:p>
          <a:p>
            <a:pPr indent="0" lvl="0" marL="457200" rtl="0" algn="l">
              <a:lnSpc>
                <a:spcPct val="100000"/>
              </a:lnSpc>
              <a:spcBef>
                <a:spcPts val="0"/>
              </a:spcBef>
              <a:spcAft>
                <a:spcPts val="0"/>
              </a:spcAft>
              <a:buNone/>
            </a:pPr>
            <a:r>
              <a:t/>
            </a:r>
            <a:endParaRPr sz="600">
              <a:solidFill>
                <a:srgbClr val="990000"/>
              </a:solidFill>
              <a:latin typeface="Cambria"/>
              <a:ea typeface="Cambria"/>
              <a:cs typeface="Cambria"/>
              <a:sym typeface="Cambria"/>
            </a:endParaRPr>
          </a:p>
          <a:p>
            <a:pPr indent="-248920" lvl="0" marL="274320" rtl="0" algn="l">
              <a:lnSpc>
                <a:spcPct val="100000"/>
              </a:lnSpc>
              <a:spcBef>
                <a:spcPts val="0"/>
              </a:spcBef>
              <a:spcAft>
                <a:spcPts val="0"/>
              </a:spcAft>
              <a:buClr>
                <a:srgbClr val="980000"/>
              </a:buClr>
              <a:buSzPts val="1400"/>
              <a:buChar char="●"/>
            </a:pPr>
            <a:r>
              <a:rPr b="1" lang="en" u="sng">
                <a:solidFill>
                  <a:srgbClr val="980000"/>
                </a:solidFill>
                <a:latin typeface="Cambria"/>
                <a:ea typeface="Cambria"/>
                <a:cs typeface="Cambria"/>
                <a:sym typeface="Cambria"/>
              </a:rPr>
              <a:t>Problem</a:t>
            </a:r>
            <a:r>
              <a:rPr lang="en">
                <a:solidFill>
                  <a:srgbClr val="980000"/>
                </a:solidFill>
                <a:latin typeface="Cambria"/>
                <a:ea typeface="Cambria"/>
                <a:cs typeface="Cambria"/>
                <a:sym typeface="Cambria"/>
              </a:rPr>
              <a:t>: Commodity DRAM makes a </a:t>
            </a:r>
            <a:r>
              <a:rPr i="1" lang="en">
                <a:solidFill>
                  <a:srgbClr val="980000"/>
                </a:solidFill>
                <a:latin typeface="Cambria"/>
                <a:ea typeface="Cambria"/>
                <a:cs typeface="Cambria"/>
                <a:sym typeface="Cambria"/>
              </a:rPr>
              <a:t>static </a:t>
            </a:r>
            <a:r>
              <a:rPr lang="en">
                <a:solidFill>
                  <a:srgbClr val="980000"/>
                </a:solidFill>
                <a:latin typeface="Cambria"/>
                <a:ea typeface="Cambria"/>
                <a:cs typeface="Cambria"/>
                <a:sym typeface="Cambria"/>
              </a:rPr>
              <a:t>capacity-latency trade-off at design-time.</a:t>
            </a:r>
            <a:endParaRPr>
              <a:solidFill>
                <a:srgbClr val="980000"/>
              </a:solidFill>
              <a:latin typeface="Cambria"/>
              <a:ea typeface="Cambria"/>
              <a:cs typeface="Cambria"/>
              <a:sym typeface="Cambria"/>
            </a:endParaRPr>
          </a:p>
          <a:p>
            <a:pPr indent="-317500" lvl="1" marL="628650" rtl="0" algn="l">
              <a:lnSpc>
                <a:spcPct val="100000"/>
              </a:lnSpc>
              <a:spcBef>
                <a:spcPts val="0"/>
              </a:spcBef>
              <a:spcAft>
                <a:spcPts val="0"/>
              </a:spcAft>
              <a:buClr>
                <a:srgbClr val="980000"/>
              </a:buClr>
              <a:buSzPts val="1400"/>
              <a:buFont typeface="Cambria"/>
              <a:buChar char="○"/>
            </a:pPr>
            <a:r>
              <a:rPr lang="en">
                <a:solidFill>
                  <a:srgbClr val="980000"/>
                </a:solidFill>
                <a:latin typeface="Cambria"/>
                <a:ea typeface="Cambria"/>
                <a:cs typeface="Cambria"/>
                <a:sym typeface="Cambria"/>
              </a:rPr>
              <a:t>Existing DRAM cannot adapt to varying capacity and latency demands.</a:t>
            </a:r>
            <a:endParaRPr>
              <a:solidFill>
                <a:srgbClr val="980000"/>
              </a:solidFill>
              <a:latin typeface="Cambria"/>
              <a:ea typeface="Cambria"/>
              <a:cs typeface="Cambria"/>
              <a:sym typeface="Cambria"/>
            </a:endParaRPr>
          </a:p>
          <a:p>
            <a:pPr indent="0" lvl="0" marL="0" rtl="0" algn="l">
              <a:lnSpc>
                <a:spcPct val="100000"/>
              </a:lnSpc>
              <a:spcBef>
                <a:spcPts val="0"/>
              </a:spcBef>
              <a:spcAft>
                <a:spcPts val="0"/>
              </a:spcAft>
              <a:buNone/>
            </a:pPr>
            <a:r>
              <a:t/>
            </a:r>
            <a:endParaRPr sz="800">
              <a:solidFill>
                <a:srgbClr val="990000"/>
              </a:solidFill>
              <a:latin typeface="Cambria"/>
              <a:ea typeface="Cambria"/>
              <a:cs typeface="Cambria"/>
              <a:sym typeface="Cambria"/>
            </a:endParaRPr>
          </a:p>
          <a:p>
            <a:pPr indent="-248920" lvl="0" marL="274320" rtl="0" algn="l">
              <a:lnSpc>
                <a:spcPct val="100000"/>
              </a:lnSpc>
              <a:spcBef>
                <a:spcPts val="0"/>
              </a:spcBef>
              <a:spcAft>
                <a:spcPts val="0"/>
              </a:spcAft>
              <a:buClr>
                <a:srgbClr val="38761D"/>
              </a:buClr>
              <a:buSzPts val="1400"/>
              <a:buChar char="●"/>
            </a:pPr>
            <a:r>
              <a:rPr b="1" lang="en" u="sng">
                <a:solidFill>
                  <a:srgbClr val="38761D"/>
                </a:solidFill>
                <a:latin typeface="Cambria"/>
                <a:ea typeface="Cambria"/>
                <a:cs typeface="Cambria"/>
                <a:sym typeface="Cambria"/>
              </a:rPr>
              <a:t>G</a:t>
            </a:r>
            <a:r>
              <a:rPr b="1" lang="en" u="sng">
                <a:solidFill>
                  <a:srgbClr val="38761D"/>
                </a:solidFill>
                <a:latin typeface="Cambria"/>
                <a:ea typeface="Cambria"/>
                <a:cs typeface="Cambria"/>
                <a:sym typeface="Cambria"/>
              </a:rPr>
              <a:t>oal</a:t>
            </a:r>
            <a:r>
              <a:rPr lang="en">
                <a:solidFill>
                  <a:srgbClr val="38761D"/>
                </a:solidFill>
                <a:latin typeface="Cambria"/>
                <a:ea typeface="Cambria"/>
                <a:cs typeface="Cambria"/>
                <a:sym typeface="Cambria"/>
              </a:rPr>
              <a:t>: </a:t>
            </a:r>
            <a:r>
              <a:rPr lang="en">
                <a:solidFill>
                  <a:srgbClr val="38761D"/>
                </a:solidFill>
                <a:latin typeface="Cambria"/>
                <a:ea typeface="Cambria"/>
                <a:cs typeface="Cambria"/>
                <a:sym typeface="Cambria"/>
              </a:rPr>
              <a:t>Design a low-cost DRAM architecture that can be dynamically configured to have high capacity or low latency at a fine granularity (i.e., at the granularity of a row).</a:t>
            </a:r>
            <a:endParaRPr>
              <a:solidFill>
                <a:srgbClr val="38761D"/>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800">
              <a:solidFill>
                <a:srgbClr val="38761D"/>
              </a:solidFill>
              <a:latin typeface="Cambria"/>
              <a:ea typeface="Cambria"/>
              <a:cs typeface="Cambria"/>
              <a:sym typeface="Cambria"/>
            </a:endParaRPr>
          </a:p>
          <a:p>
            <a:pPr indent="-261620" lvl="0" marL="274320" rtl="0" algn="l">
              <a:lnSpc>
                <a:spcPct val="100000"/>
              </a:lnSpc>
              <a:spcBef>
                <a:spcPts val="0"/>
              </a:spcBef>
              <a:spcAft>
                <a:spcPts val="0"/>
              </a:spcAft>
              <a:buClr>
                <a:srgbClr val="1C4587"/>
              </a:buClr>
              <a:buSzPts val="1600"/>
              <a:buFont typeface="Cambria"/>
              <a:buChar char="●"/>
            </a:pPr>
            <a:r>
              <a:rPr b="1" lang="en" sz="1600">
                <a:solidFill>
                  <a:srgbClr val="1C4587"/>
                </a:solidFill>
                <a:latin typeface="Cambria"/>
                <a:ea typeface="Cambria"/>
                <a:cs typeface="Cambria"/>
                <a:sym typeface="Cambria"/>
              </a:rPr>
              <a:t>CLR-DRAM</a:t>
            </a:r>
            <a:r>
              <a:rPr lang="en" sz="1600">
                <a:solidFill>
                  <a:srgbClr val="1C4587"/>
                </a:solidFill>
                <a:latin typeface="Cambria"/>
                <a:ea typeface="Cambria"/>
                <a:cs typeface="Cambria"/>
                <a:sym typeface="Cambria"/>
              </a:rPr>
              <a:t> (</a:t>
            </a:r>
            <a:r>
              <a:rPr b="1" lang="en" sz="1600">
                <a:solidFill>
                  <a:srgbClr val="1C4587"/>
                </a:solidFill>
                <a:latin typeface="Cambria"/>
                <a:ea typeface="Cambria"/>
                <a:cs typeface="Cambria"/>
                <a:sym typeface="Cambria"/>
              </a:rPr>
              <a:t>C</a:t>
            </a:r>
            <a:r>
              <a:rPr lang="en" sz="1600">
                <a:solidFill>
                  <a:srgbClr val="1C4587"/>
                </a:solidFill>
                <a:latin typeface="Cambria"/>
                <a:ea typeface="Cambria"/>
                <a:cs typeface="Cambria"/>
                <a:sym typeface="Cambria"/>
              </a:rPr>
              <a:t>apacity-</a:t>
            </a:r>
            <a:r>
              <a:rPr b="1" lang="en" sz="1600">
                <a:solidFill>
                  <a:srgbClr val="1C4587"/>
                </a:solidFill>
                <a:latin typeface="Cambria"/>
                <a:ea typeface="Cambria"/>
                <a:cs typeface="Cambria"/>
                <a:sym typeface="Cambria"/>
              </a:rPr>
              <a:t>L</a:t>
            </a:r>
            <a:r>
              <a:rPr lang="en" sz="1600">
                <a:solidFill>
                  <a:srgbClr val="1C4587"/>
                </a:solidFill>
                <a:latin typeface="Cambria"/>
                <a:ea typeface="Cambria"/>
                <a:cs typeface="Cambria"/>
                <a:sym typeface="Cambria"/>
              </a:rPr>
              <a:t>atency-</a:t>
            </a:r>
            <a:r>
              <a:rPr b="1" lang="en" sz="1600">
                <a:solidFill>
                  <a:srgbClr val="1C4587"/>
                </a:solidFill>
                <a:latin typeface="Cambria"/>
                <a:ea typeface="Cambria"/>
                <a:cs typeface="Cambria"/>
                <a:sym typeface="Cambria"/>
              </a:rPr>
              <a:t>R</a:t>
            </a:r>
            <a:r>
              <a:rPr lang="en" sz="1600">
                <a:solidFill>
                  <a:srgbClr val="1C4587"/>
                </a:solidFill>
                <a:latin typeface="Cambria"/>
                <a:ea typeface="Cambria"/>
                <a:cs typeface="Cambria"/>
                <a:sym typeface="Cambria"/>
              </a:rPr>
              <a:t>econfigurable </a:t>
            </a:r>
            <a:r>
              <a:rPr b="1" lang="en" sz="1600">
                <a:solidFill>
                  <a:srgbClr val="1C4587"/>
                </a:solidFill>
                <a:latin typeface="Cambria"/>
                <a:ea typeface="Cambria"/>
                <a:cs typeface="Cambria"/>
                <a:sym typeface="Cambria"/>
              </a:rPr>
              <a:t>DRAM</a:t>
            </a:r>
            <a:r>
              <a:rPr lang="en" sz="1600">
                <a:solidFill>
                  <a:srgbClr val="1C4587"/>
                </a:solidFill>
                <a:latin typeface="Cambria"/>
                <a:ea typeface="Cambria"/>
                <a:cs typeface="Cambria"/>
                <a:sym typeface="Cambria"/>
              </a:rPr>
              <a:t>): </a:t>
            </a:r>
            <a:endParaRPr sz="1600">
              <a:solidFill>
                <a:srgbClr val="1C4587"/>
              </a:solidFill>
              <a:latin typeface="Cambria"/>
              <a:ea typeface="Cambria"/>
              <a:cs typeface="Cambria"/>
              <a:sym typeface="Cambria"/>
            </a:endParaRPr>
          </a:p>
          <a:p>
            <a:pPr indent="457200" lvl="0" marL="0" rtl="0" algn="l">
              <a:lnSpc>
                <a:spcPct val="100000"/>
              </a:lnSpc>
              <a:spcBef>
                <a:spcPts val="0"/>
              </a:spcBef>
              <a:spcAft>
                <a:spcPts val="0"/>
              </a:spcAft>
              <a:buNone/>
            </a:pPr>
            <a:r>
              <a:rPr lang="en" sz="1600">
                <a:solidFill>
                  <a:srgbClr val="1C4587"/>
                </a:solidFill>
                <a:latin typeface="Cambria"/>
                <a:ea typeface="Cambria"/>
                <a:cs typeface="Cambria"/>
                <a:sym typeface="Cambria"/>
              </a:rPr>
              <a:t>A single DRAM row can </a:t>
            </a:r>
            <a:r>
              <a:rPr b="1" i="1" lang="en" sz="1600">
                <a:solidFill>
                  <a:srgbClr val="1C4587"/>
                </a:solidFill>
                <a:latin typeface="Cambria"/>
                <a:ea typeface="Cambria"/>
                <a:cs typeface="Cambria"/>
                <a:sym typeface="Cambria"/>
              </a:rPr>
              <a:t>dynamically</a:t>
            </a:r>
            <a:r>
              <a:rPr b="1" lang="en" sz="1600">
                <a:solidFill>
                  <a:srgbClr val="1C4587"/>
                </a:solidFill>
                <a:latin typeface="Cambria"/>
                <a:ea typeface="Cambria"/>
                <a:cs typeface="Cambria"/>
                <a:sym typeface="Cambria"/>
              </a:rPr>
              <a:t> </a:t>
            </a:r>
            <a:r>
              <a:rPr lang="en" sz="1600">
                <a:solidFill>
                  <a:srgbClr val="1C4587"/>
                </a:solidFill>
                <a:latin typeface="Cambria"/>
                <a:ea typeface="Cambria"/>
                <a:cs typeface="Cambria"/>
                <a:sym typeface="Cambria"/>
              </a:rPr>
              <a:t>switch between either:</a:t>
            </a:r>
            <a:endParaRPr sz="1600">
              <a:solidFill>
                <a:srgbClr val="1C4587"/>
              </a:solidFill>
              <a:latin typeface="Cambria"/>
              <a:ea typeface="Cambria"/>
              <a:cs typeface="Cambria"/>
              <a:sym typeface="Cambria"/>
            </a:endParaRPr>
          </a:p>
          <a:p>
            <a:pPr indent="-317500" lvl="1" marL="628650" rtl="0" algn="l">
              <a:lnSpc>
                <a:spcPct val="100000"/>
              </a:lnSpc>
              <a:spcBef>
                <a:spcPts val="0"/>
              </a:spcBef>
              <a:spcAft>
                <a:spcPts val="0"/>
              </a:spcAft>
              <a:buClr>
                <a:srgbClr val="1C4587"/>
              </a:buClr>
              <a:buSzPts val="1400"/>
              <a:buFont typeface="Cambria"/>
              <a:buChar char="○"/>
            </a:pPr>
            <a:r>
              <a:rPr b="1" lang="en">
                <a:solidFill>
                  <a:srgbClr val="1C4587"/>
                </a:solidFill>
                <a:latin typeface="Cambria"/>
                <a:ea typeface="Cambria"/>
                <a:cs typeface="Cambria"/>
                <a:sym typeface="Cambria"/>
              </a:rPr>
              <a:t>Max-capacity mode </a:t>
            </a:r>
            <a:r>
              <a:rPr lang="en">
                <a:solidFill>
                  <a:srgbClr val="1C4587"/>
                </a:solidFill>
                <a:latin typeface="Cambria"/>
                <a:ea typeface="Cambria"/>
                <a:cs typeface="Cambria"/>
                <a:sym typeface="Cambria"/>
              </a:rPr>
              <a:t>with</a:t>
            </a:r>
            <a:r>
              <a:rPr b="1" lang="en">
                <a:solidFill>
                  <a:srgbClr val="1C4587"/>
                </a:solidFill>
                <a:latin typeface="Cambria"/>
                <a:ea typeface="Cambria"/>
                <a:cs typeface="Cambria"/>
                <a:sym typeface="Cambria"/>
              </a:rPr>
              <a:t> </a:t>
            </a:r>
            <a:r>
              <a:rPr i="1" lang="en">
                <a:solidFill>
                  <a:srgbClr val="1C4587"/>
                </a:solidFill>
                <a:latin typeface="Cambria"/>
                <a:ea typeface="Cambria"/>
                <a:cs typeface="Cambria"/>
                <a:sym typeface="Cambria"/>
              </a:rPr>
              <a:t>h</a:t>
            </a:r>
            <a:r>
              <a:rPr i="1" lang="en">
                <a:solidFill>
                  <a:srgbClr val="1C4587"/>
                </a:solidFill>
                <a:latin typeface="Cambria"/>
                <a:ea typeface="Cambria"/>
                <a:cs typeface="Cambria"/>
                <a:sym typeface="Cambria"/>
              </a:rPr>
              <a:t>igh </a:t>
            </a:r>
            <a:r>
              <a:rPr lang="en">
                <a:solidFill>
                  <a:srgbClr val="1C4587"/>
                </a:solidFill>
                <a:latin typeface="Cambria"/>
                <a:ea typeface="Cambria"/>
                <a:cs typeface="Cambria"/>
                <a:sym typeface="Cambria"/>
              </a:rPr>
              <a:t>storage density</a:t>
            </a:r>
            <a:r>
              <a:rPr lang="en">
                <a:solidFill>
                  <a:srgbClr val="1C4587"/>
                </a:solidFill>
                <a:latin typeface="Cambria"/>
                <a:ea typeface="Cambria"/>
                <a:cs typeface="Cambria"/>
                <a:sym typeface="Cambria"/>
              </a:rPr>
              <a:t>.</a:t>
            </a:r>
            <a:endParaRPr>
              <a:solidFill>
                <a:srgbClr val="1C4587"/>
              </a:solidFill>
              <a:latin typeface="Cambria"/>
              <a:ea typeface="Cambria"/>
              <a:cs typeface="Cambria"/>
              <a:sym typeface="Cambria"/>
            </a:endParaRPr>
          </a:p>
          <a:p>
            <a:pPr indent="-317500" lvl="1" marL="628650" rtl="0" algn="l">
              <a:lnSpc>
                <a:spcPct val="100000"/>
              </a:lnSpc>
              <a:spcBef>
                <a:spcPts val="0"/>
              </a:spcBef>
              <a:spcAft>
                <a:spcPts val="0"/>
              </a:spcAft>
              <a:buClr>
                <a:srgbClr val="1C4587"/>
              </a:buClr>
              <a:buSzPts val="1400"/>
              <a:buFont typeface="Cambria"/>
              <a:buChar char="○"/>
            </a:pPr>
            <a:r>
              <a:rPr b="1" lang="en">
                <a:solidFill>
                  <a:srgbClr val="1C4587"/>
                </a:solidFill>
                <a:latin typeface="Cambria"/>
                <a:ea typeface="Cambria"/>
                <a:cs typeface="Cambria"/>
                <a:sym typeface="Cambria"/>
              </a:rPr>
              <a:t>High-performance mode</a:t>
            </a:r>
            <a:r>
              <a:rPr lang="en">
                <a:solidFill>
                  <a:srgbClr val="1C4587"/>
                </a:solidFill>
                <a:latin typeface="Cambria"/>
                <a:ea typeface="Cambria"/>
                <a:cs typeface="Cambria"/>
                <a:sym typeface="Cambria"/>
              </a:rPr>
              <a:t> with </a:t>
            </a:r>
            <a:r>
              <a:rPr i="1" lang="en">
                <a:solidFill>
                  <a:srgbClr val="1C4587"/>
                </a:solidFill>
                <a:latin typeface="Cambria"/>
                <a:ea typeface="Cambria"/>
                <a:cs typeface="Cambria"/>
                <a:sym typeface="Cambria"/>
              </a:rPr>
              <a:t>low </a:t>
            </a:r>
            <a:r>
              <a:rPr lang="en">
                <a:solidFill>
                  <a:srgbClr val="1C4587"/>
                </a:solidFill>
                <a:latin typeface="Cambria"/>
                <a:ea typeface="Cambria"/>
                <a:cs typeface="Cambria"/>
                <a:sym typeface="Cambria"/>
              </a:rPr>
              <a:t>access latency and </a:t>
            </a:r>
            <a:r>
              <a:rPr i="1" lang="en">
                <a:solidFill>
                  <a:srgbClr val="1C4587"/>
                </a:solidFill>
                <a:latin typeface="Cambria"/>
                <a:ea typeface="Cambria"/>
                <a:cs typeface="Cambria"/>
                <a:sym typeface="Cambria"/>
              </a:rPr>
              <a:t>low </a:t>
            </a:r>
            <a:r>
              <a:rPr lang="en">
                <a:solidFill>
                  <a:srgbClr val="1C4587"/>
                </a:solidFill>
                <a:latin typeface="Cambria"/>
                <a:ea typeface="Cambria"/>
                <a:cs typeface="Cambria"/>
                <a:sym typeface="Cambria"/>
              </a:rPr>
              <a:t>refresh overhead</a:t>
            </a:r>
            <a:r>
              <a:rPr i="1" lang="en">
                <a:solidFill>
                  <a:srgbClr val="1C4587"/>
                </a:solidFill>
                <a:latin typeface="Cambria"/>
                <a:ea typeface="Cambria"/>
                <a:cs typeface="Cambria"/>
                <a:sym typeface="Cambria"/>
              </a:rPr>
              <a:t>.</a:t>
            </a:r>
            <a:endParaRPr i="1">
              <a:solidFill>
                <a:srgbClr val="1C4587"/>
              </a:solidFill>
              <a:latin typeface="Cambria"/>
              <a:ea typeface="Cambria"/>
              <a:cs typeface="Cambria"/>
              <a:sym typeface="Cambria"/>
            </a:endParaRPr>
          </a:p>
          <a:p>
            <a:pPr indent="0" lvl="0" marL="0" rtl="0" algn="l">
              <a:lnSpc>
                <a:spcPct val="100000"/>
              </a:lnSpc>
              <a:spcBef>
                <a:spcPts val="0"/>
              </a:spcBef>
              <a:spcAft>
                <a:spcPts val="0"/>
              </a:spcAft>
              <a:buNone/>
            </a:pPr>
            <a:r>
              <a:t/>
            </a:r>
            <a:endParaRPr i="1" sz="700">
              <a:solidFill>
                <a:srgbClr val="1C4587"/>
              </a:solidFill>
              <a:latin typeface="Cambria"/>
              <a:ea typeface="Cambria"/>
              <a:cs typeface="Cambria"/>
              <a:sym typeface="Cambria"/>
            </a:endParaRPr>
          </a:p>
          <a:p>
            <a:pPr indent="-260350" lvl="0" marL="285750" rtl="0" algn="l">
              <a:lnSpc>
                <a:spcPct val="100000"/>
              </a:lnSpc>
              <a:spcBef>
                <a:spcPts val="0"/>
              </a:spcBef>
              <a:spcAft>
                <a:spcPts val="0"/>
              </a:spcAft>
              <a:buClr>
                <a:srgbClr val="1C4587"/>
              </a:buClr>
              <a:buSzPts val="1400"/>
              <a:buFont typeface="Cambria"/>
              <a:buChar char="●"/>
            </a:pPr>
            <a:r>
              <a:rPr b="1" lang="en" u="sng">
                <a:solidFill>
                  <a:srgbClr val="1C4587"/>
                </a:solidFill>
                <a:latin typeface="Cambria"/>
                <a:ea typeface="Cambria"/>
                <a:cs typeface="Cambria"/>
                <a:sym typeface="Cambria"/>
              </a:rPr>
              <a:t>Key Mechanism</a:t>
            </a:r>
            <a:r>
              <a:rPr lang="en">
                <a:solidFill>
                  <a:srgbClr val="1C4587"/>
                </a:solidFill>
                <a:latin typeface="Cambria"/>
                <a:ea typeface="Cambria"/>
                <a:cs typeface="Cambria"/>
                <a:sym typeface="Cambria"/>
              </a:rPr>
              <a:t>: </a:t>
            </a:r>
            <a:endParaRPr i="1">
              <a:solidFill>
                <a:srgbClr val="1C4587"/>
              </a:solidFill>
              <a:latin typeface="Cambria"/>
              <a:ea typeface="Cambria"/>
              <a:cs typeface="Cambria"/>
              <a:sym typeface="Cambria"/>
            </a:endParaRPr>
          </a:p>
          <a:p>
            <a:pPr indent="-317500" lvl="1" marL="628650" rtl="0" algn="l">
              <a:lnSpc>
                <a:spcPct val="100000"/>
              </a:lnSpc>
              <a:spcBef>
                <a:spcPts val="0"/>
              </a:spcBef>
              <a:spcAft>
                <a:spcPts val="0"/>
              </a:spcAft>
              <a:buClr>
                <a:srgbClr val="1C4587"/>
              </a:buClr>
              <a:buSzPts val="1400"/>
              <a:buFont typeface="Cambria"/>
              <a:buChar char="○"/>
            </a:pPr>
            <a:r>
              <a:rPr lang="en">
                <a:solidFill>
                  <a:srgbClr val="1C4587"/>
                </a:solidFill>
                <a:latin typeface="Cambria"/>
                <a:ea typeface="Cambria"/>
                <a:cs typeface="Cambria"/>
                <a:sym typeface="Cambria"/>
              </a:rPr>
              <a:t>Couple two adjacent cells and sense amplifiers to operate as a high-performance logical cell.</a:t>
            </a:r>
            <a:endParaRPr>
              <a:solidFill>
                <a:srgbClr val="1C4587"/>
              </a:solidFill>
              <a:latin typeface="Cambria"/>
              <a:ea typeface="Cambria"/>
              <a:cs typeface="Cambria"/>
              <a:sym typeface="Cambria"/>
            </a:endParaRPr>
          </a:p>
          <a:p>
            <a:pPr indent="-317500" lvl="1" marL="628650" rtl="0" algn="l">
              <a:lnSpc>
                <a:spcPct val="100000"/>
              </a:lnSpc>
              <a:spcBef>
                <a:spcPts val="0"/>
              </a:spcBef>
              <a:spcAft>
                <a:spcPts val="0"/>
              </a:spcAft>
              <a:buClr>
                <a:srgbClr val="1C4587"/>
              </a:buClr>
              <a:buSzPts val="1400"/>
              <a:buFont typeface="Cambria"/>
              <a:buChar char="○"/>
            </a:pPr>
            <a:r>
              <a:rPr lang="en">
                <a:solidFill>
                  <a:srgbClr val="1C4587"/>
                </a:solidFill>
                <a:latin typeface="Cambria"/>
                <a:ea typeface="Cambria"/>
                <a:cs typeface="Cambria"/>
                <a:sym typeface="Cambria"/>
              </a:rPr>
              <a:t>Dynamically turn on or off this coupling at row granularity to switch between two modes.</a:t>
            </a:r>
            <a:endParaRPr>
              <a:solidFill>
                <a:srgbClr val="1C4587"/>
              </a:solidFill>
              <a:latin typeface="Cambria"/>
              <a:ea typeface="Cambria"/>
              <a:cs typeface="Cambria"/>
              <a:sym typeface="Cambria"/>
            </a:endParaRPr>
          </a:p>
          <a:p>
            <a:pPr indent="0" lvl="0" marL="0" rtl="0" algn="l">
              <a:lnSpc>
                <a:spcPct val="100000"/>
              </a:lnSpc>
              <a:spcBef>
                <a:spcPts val="0"/>
              </a:spcBef>
              <a:spcAft>
                <a:spcPts val="0"/>
              </a:spcAft>
              <a:buNone/>
            </a:pPr>
            <a:r>
              <a:t/>
            </a:r>
            <a:endParaRPr sz="900">
              <a:solidFill>
                <a:srgbClr val="1C4587"/>
              </a:solidFill>
              <a:latin typeface="Cambria"/>
              <a:ea typeface="Cambria"/>
              <a:cs typeface="Cambria"/>
              <a:sym typeface="Cambria"/>
            </a:endParaRPr>
          </a:p>
          <a:p>
            <a:pPr indent="-250825" lvl="0" marL="285750" rtl="0" algn="l">
              <a:spcBef>
                <a:spcPts val="0"/>
              </a:spcBef>
              <a:spcAft>
                <a:spcPts val="0"/>
              </a:spcAft>
              <a:buClr>
                <a:srgbClr val="000000"/>
              </a:buClr>
              <a:buSzPts val="1400"/>
              <a:buFont typeface="Cambria"/>
              <a:buChar char="●"/>
            </a:pPr>
            <a:r>
              <a:rPr b="1" lang="en" u="sng">
                <a:latin typeface="Cambria"/>
                <a:ea typeface="Cambria"/>
                <a:cs typeface="Cambria"/>
                <a:sym typeface="Cambria"/>
              </a:rPr>
              <a:t>Results</a:t>
            </a:r>
            <a:r>
              <a:rPr b="1" lang="en" u="sng">
                <a:latin typeface="Cambria"/>
                <a:ea typeface="Cambria"/>
                <a:cs typeface="Cambria"/>
                <a:sym typeface="Cambria"/>
              </a:rPr>
              <a:t>:</a:t>
            </a:r>
            <a:endParaRPr>
              <a:latin typeface="Cambria"/>
              <a:ea typeface="Cambria"/>
              <a:cs typeface="Cambria"/>
              <a:sym typeface="Cambria"/>
            </a:endParaRPr>
          </a:p>
          <a:p>
            <a:pPr indent="-317500" lvl="1" marL="628650" rtl="0" algn="l">
              <a:spcBef>
                <a:spcPts val="0"/>
              </a:spcBef>
              <a:spcAft>
                <a:spcPts val="0"/>
              </a:spcAft>
              <a:buClr>
                <a:srgbClr val="000000"/>
              </a:buClr>
              <a:buSzPts val="1400"/>
              <a:buFont typeface="Cambria"/>
              <a:buChar char="○"/>
            </a:pPr>
            <a:r>
              <a:rPr lang="en">
                <a:latin typeface="Cambria"/>
                <a:ea typeface="Cambria"/>
                <a:cs typeface="Cambria"/>
                <a:sym typeface="Cambria"/>
              </a:rPr>
              <a:t>Reduces</a:t>
            </a:r>
            <a:r>
              <a:rPr lang="en">
                <a:latin typeface="Cambria"/>
                <a:ea typeface="Cambria"/>
                <a:cs typeface="Cambria"/>
                <a:sym typeface="Cambria"/>
              </a:rPr>
              <a:t> </a:t>
            </a:r>
            <a:r>
              <a:rPr lang="en">
                <a:latin typeface="Cambria"/>
                <a:ea typeface="Cambria"/>
                <a:cs typeface="Cambria"/>
                <a:sym typeface="Cambria"/>
              </a:rPr>
              <a:t>key DRAM timing parameters </a:t>
            </a:r>
            <a:r>
              <a:rPr lang="en">
                <a:latin typeface="Cambria"/>
                <a:ea typeface="Cambria"/>
                <a:cs typeface="Cambria"/>
                <a:sym typeface="Cambria"/>
              </a:rPr>
              <a:t>by </a:t>
            </a:r>
            <a:r>
              <a:rPr b="1" lang="en">
                <a:latin typeface="Cambria"/>
                <a:ea typeface="Cambria"/>
                <a:cs typeface="Cambria"/>
                <a:sym typeface="Cambria"/>
              </a:rPr>
              <a:t>35.2% </a:t>
            </a:r>
            <a:r>
              <a:rPr lang="en">
                <a:latin typeface="Cambria"/>
                <a:ea typeface="Cambria"/>
                <a:cs typeface="Cambria"/>
                <a:sym typeface="Cambria"/>
              </a:rPr>
              <a:t>to</a:t>
            </a:r>
            <a:r>
              <a:rPr b="1" lang="en">
                <a:latin typeface="Cambria"/>
                <a:ea typeface="Cambria"/>
                <a:cs typeface="Cambria"/>
                <a:sym typeface="Cambria"/>
              </a:rPr>
              <a:t> 64.2%</a:t>
            </a:r>
            <a:r>
              <a:rPr lang="en">
                <a:latin typeface="Cambria"/>
                <a:ea typeface="Cambria"/>
                <a:cs typeface="Cambria"/>
                <a:sym typeface="Cambria"/>
              </a:rPr>
              <a:t>.</a:t>
            </a:r>
            <a:endParaRPr>
              <a:latin typeface="Cambria"/>
              <a:ea typeface="Cambria"/>
              <a:cs typeface="Cambria"/>
              <a:sym typeface="Cambria"/>
            </a:endParaRPr>
          </a:p>
          <a:p>
            <a:pPr indent="-317500" lvl="1" marL="628650" rtl="0" algn="l">
              <a:spcBef>
                <a:spcPts val="0"/>
              </a:spcBef>
              <a:spcAft>
                <a:spcPts val="0"/>
              </a:spcAft>
              <a:buClr>
                <a:srgbClr val="000000"/>
              </a:buClr>
              <a:buSzPts val="1400"/>
              <a:buFont typeface="Cambria"/>
              <a:buChar char="○"/>
            </a:pPr>
            <a:r>
              <a:rPr lang="en">
                <a:latin typeface="Cambria"/>
                <a:ea typeface="Cambria"/>
                <a:cs typeface="Cambria"/>
                <a:sym typeface="Cambria"/>
              </a:rPr>
              <a:t>I</a:t>
            </a:r>
            <a:r>
              <a:rPr lang="en">
                <a:latin typeface="Cambria"/>
                <a:ea typeface="Cambria"/>
                <a:cs typeface="Cambria"/>
                <a:sym typeface="Cambria"/>
              </a:rPr>
              <a:t>mproves</a:t>
            </a:r>
            <a:r>
              <a:rPr lang="en">
                <a:latin typeface="Cambria"/>
                <a:ea typeface="Cambria"/>
                <a:cs typeface="Cambria"/>
                <a:sym typeface="Cambria"/>
              </a:rPr>
              <a:t> average </a:t>
            </a:r>
            <a:r>
              <a:rPr lang="en">
                <a:latin typeface="Cambria"/>
                <a:ea typeface="Cambria"/>
                <a:cs typeface="Cambria"/>
                <a:sym typeface="Cambria"/>
              </a:rPr>
              <a:t>system </a:t>
            </a:r>
            <a:r>
              <a:rPr lang="en">
                <a:latin typeface="Cambria"/>
                <a:ea typeface="Cambria"/>
                <a:cs typeface="Cambria"/>
                <a:sym typeface="Cambria"/>
              </a:rPr>
              <a:t>performance by </a:t>
            </a:r>
            <a:r>
              <a:rPr b="1" lang="en">
                <a:latin typeface="Cambria"/>
                <a:ea typeface="Cambria"/>
                <a:cs typeface="Cambria"/>
                <a:sym typeface="Cambria"/>
              </a:rPr>
              <a:t>18.6%</a:t>
            </a:r>
            <a:r>
              <a:rPr lang="en">
                <a:latin typeface="Cambria"/>
                <a:ea typeface="Cambria"/>
                <a:cs typeface="Cambria"/>
                <a:sym typeface="Cambria"/>
              </a:rPr>
              <a:t> and saves DRAM energy by </a:t>
            </a:r>
            <a:r>
              <a:rPr b="1" lang="en">
                <a:latin typeface="Cambria"/>
                <a:ea typeface="Cambria"/>
                <a:cs typeface="Cambria"/>
                <a:sym typeface="Cambria"/>
              </a:rPr>
              <a:t>29.7%</a:t>
            </a:r>
            <a:r>
              <a:rPr lang="en">
                <a:latin typeface="Cambria"/>
                <a:ea typeface="Cambria"/>
                <a:cs typeface="Cambria"/>
                <a:sym typeface="Cambria"/>
              </a:rPr>
              <a:t>.</a:t>
            </a:r>
            <a:endParaRPr>
              <a:latin typeface="Cambria"/>
              <a:ea typeface="Cambria"/>
              <a:cs typeface="Cambria"/>
              <a:sym typeface="Cambria"/>
            </a:endParaRPr>
          </a:p>
          <a:p>
            <a:pPr indent="0" lvl="0" marL="0" rtl="0" algn="l">
              <a:lnSpc>
                <a:spcPct val="90000"/>
              </a:lnSpc>
              <a:spcBef>
                <a:spcPts val="400"/>
              </a:spcBef>
              <a:spcAft>
                <a:spcPts val="1000"/>
              </a:spcAft>
              <a:buNone/>
            </a:pPr>
            <a:r>
              <a:t/>
            </a:r>
            <a:endParaRPr sz="1800">
              <a:solidFill>
                <a:srgbClr val="990000"/>
              </a:solidFill>
              <a:latin typeface="Cambria"/>
              <a:ea typeface="Cambria"/>
              <a:cs typeface="Cambria"/>
              <a:sym typeface="Cambria"/>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5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5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500"/>
                                        <p:tgtEl>
                                          <p:spTgt spid="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animEffect filter="fade" transition="in">
                                      <p:cBhvr>
                                        <p:cTn dur="500"/>
                                        <p:tgtEl>
                                          <p:spTgt spid="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4" st="4"/>
                                            </p:txEl>
                                          </p:spTgt>
                                        </p:tgtEl>
                                        <p:attrNameLst>
                                          <p:attrName>style.visibility</p:attrName>
                                        </p:attrNameLst>
                                      </p:cBhvr>
                                      <p:to>
                                        <p:strVal val="visible"/>
                                      </p:to>
                                    </p:set>
                                    <p:animEffect filter="fade" transition="in">
                                      <p:cBhvr>
                                        <p:cTn dur="500"/>
                                        <p:tgtEl>
                                          <p:spTgt spid="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5" st="5"/>
                                            </p:txEl>
                                          </p:spTgt>
                                        </p:tgtEl>
                                        <p:attrNameLst>
                                          <p:attrName>style.visibility</p:attrName>
                                        </p:attrNameLst>
                                      </p:cBhvr>
                                      <p:to>
                                        <p:strVal val="visible"/>
                                      </p:to>
                                    </p:set>
                                    <p:animEffect filter="fade" transition="in">
                                      <p:cBhvr>
                                        <p:cTn dur="500"/>
                                        <p:tgtEl>
                                          <p:spTgt spid="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6" st="6"/>
                                            </p:txEl>
                                          </p:spTgt>
                                        </p:tgtEl>
                                        <p:attrNameLst>
                                          <p:attrName>style.visibility</p:attrName>
                                        </p:attrNameLst>
                                      </p:cBhvr>
                                      <p:to>
                                        <p:strVal val="visible"/>
                                      </p:to>
                                    </p:set>
                                    <p:animEffect filter="fade" transition="in">
                                      <p:cBhvr>
                                        <p:cTn dur="500"/>
                                        <p:tgtEl>
                                          <p:spTgt spid="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7" st="7"/>
                                            </p:txEl>
                                          </p:spTgt>
                                        </p:tgtEl>
                                        <p:attrNameLst>
                                          <p:attrName>style.visibility</p:attrName>
                                        </p:attrNameLst>
                                      </p:cBhvr>
                                      <p:to>
                                        <p:strVal val="visible"/>
                                      </p:to>
                                    </p:set>
                                    <p:animEffect filter="fade" transition="in">
                                      <p:cBhvr>
                                        <p:cTn dur="500"/>
                                        <p:tgtEl>
                                          <p:spTgt spid="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8" st="8"/>
                                            </p:txEl>
                                          </p:spTgt>
                                        </p:tgtEl>
                                        <p:attrNameLst>
                                          <p:attrName>style.visibility</p:attrName>
                                        </p:attrNameLst>
                                      </p:cBhvr>
                                      <p:to>
                                        <p:strVal val="visible"/>
                                      </p:to>
                                    </p:set>
                                    <p:animEffect filter="fade" transition="in">
                                      <p:cBhvr>
                                        <p:cTn dur="500"/>
                                        <p:tgtEl>
                                          <p:spTgt spid="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9" st="9"/>
                                            </p:txEl>
                                          </p:spTgt>
                                        </p:tgtEl>
                                        <p:attrNameLst>
                                          <p:attrName>style.visibility</p:attrName>
                                        </p:attrNameLst>
                                      </p:cBhvr>
                                      <p:to>
                                        <p:strVal val="visible"/>
                                      </p:to>
                                    </p:set>
                                    <p:animEffect filter="fade" transition="in">
                                      <p:cBhvr>
                                        <p:cTn dur="500"/>
                                        <p:tgtEl>
                                          <p:spTgt spid="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0" st="10"/>
                                            </p:txEl>
                                          </p:spTgt>
                                        </p:tgtEl>
                                        <p:attrNameLst>
                                          <p:attrName>style.visibility</p:attrName>
                                        </p:attrNameLst>
                                      </p:cBhvr>
                                      <p:to>
                                        <p:strVal val="visible"/>
                                      </p:to>
                                    </p:set>
                                    <p:animEffect filter="fade" transition="in">
                                      <p:cBhvr>
                                        <p:cTn dur="500"/>
                                        <p:tgtEl>
                                          <p:spTgt spid="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1" st="11"/>
                                            </p:txEl>
                                          </p:spTgt>
                                        </p:tgtEl>
                                        <p:attrNameLst>
                                          <p:attrName>style.visibility</p:attrName>
                                        </p:attrNameLst>
                                      </p:cBhvr>
                                      <p:to>
                                        <p:strVal val="visible"/>
                                      </p:to>
                                    </p:set>
                                    <p:animEffect filter="fade" transition="in">
                                      <p:cBhvr>
                                        <p:cTn dur="500"/>
                                        <p:tgtEl>
                                          <p:spTgt spid="7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2" st="12"/>
                                            </p:txEl>
                                          </p:spTgt>
                                        </p:tgtEl>
                                        <p:attrNameLst>
                                          <p:attrName>style.visibility</p:attrName>
                                        </p:attrNameLst>
                                      </p:cBhvr>
                                      <p:to>
                                        <p:strVal val="visible"/>
                                      </p:to>
                                    </p:set>
                                    <p:animEffect filter="fade" transition="in">
                                      <p:cBhvr>
                                        <p:cTn dur="500"/>
                                        <p:tgtEl>
                                          <p:spTgt spid="7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3" st="13"/>
                                            </p:txEl>
                                          </p:spTgt>
                                        </p:tgtEl>
                                        <p:attrNameLst>
                                          <p:attrName>style.visibility</p:attrName>
                                        </p:attrNameLst>
                                      </p:cBhvr>
                                      <p:to>
                                        <p:strVal val="visible"/>
                                      </p:to>
                                    </p:set>
                                    <p:animEffect filter="fade" transition="in">
                                      <p:cBhvr>
                                        <p:cTn dur="500"/>
                                        <p:tgtEl>
                                          <p:spTgt spid="7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4" st="14"/>
                                            </p:txEl>
                                          </p:spTgt>
                                        </p:tgtEl>
                                        <p:attrNameLst>
                                          <p:attrName>style.visibility</p:attrName>
                                        </p:attrNameLst>
                                      </p:cBhvr>
                                      <p:to>
                                        <p:strVal val="visible"/>
                                      </p:to>
                                    </p:set>
                                    <p:animEffect filter="fade" transition="in">
                                      <p:cBhvr>
                                        <p:cTn dur="500"/>
                                        <p:tgtEl>
                                          <p:spTgt spid="7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5" st="15"/>
                                            </p:txEl>
                                          </p:spTgt>
                                        </p:tgtEl>
                                        <p:attrNameLst>
                                          <p:attrName>style.visibility</p:attrName>
                                        </p:attrNameLst>
                                      </p:cBhvr>
                                      <p:to>
                                        <p:strVal val="visible"/>
                                      </p:to>
                                    </p:set>
                                    <p:animEffect filter="fade" transition="in">
                                      <p:cBhvr>
                                        <p:cTn dur="500"/>
                                        <p:tgtEl>
                                          <p:spTgt spid="7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6" st="16"/>
                                            </p:txEl>
                                          </p:spTgt>
                                        </p:tgtEl>
                                        <p:attrNameLst>
                                          <p:attrName>style.visibility</p:attrName>
                                        </p:attrNameLst>
                                      </p:cBhvr>
                                      <p:to>
                                        <p:strVal val="visible"/>
                                      </p:to>
                                    </p:set>
                                    <p:animEffect filter="fade" transition="in">
                                      <p:cBhvr>
                                        <p:cTn dur="500"/>
                                        <p:tgtEl>
                                          <p:spTgt spid="7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7" st="17"/>
                                            </p:txEl>
                                          </p:spTgt>
                                        </p:tgtEl>
                                        <p:attrNameLst>
                                          <p:attrName>style.visibility</p:attrName>
                                        </p:attrNameLst>
                                      </p:cBhvr>
                                      <p:to>
                                        <p:strVal val="visible"/>
                                      </p:to>
                                    </p:set>
                                    <p:animEffect filter="fade" transition="in">
                                      <p:cBhvr>
                                        <p:cTn dur="500"/>
                                        <p:tgtEl>
                                          <p:spTgt spid="7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8" st="18"/>
                                            </p:txEl>
                                          </p:spTgt>
                                        </p:tgtEl>
                                        <p:attrNameLst>
                                          <p:attrName>style.visibility</p:attrName>
                                        </p:attrNameLst>
                                      </p:cBhvr>
                                      <p:to>
                                        <p:strVal val="visible"/>
                                      </p:to>
                                    </p:set>
                                    <p:animEffect filter="fade" transition="in">
                                      <p:cBhvr>
                                        <p:cTn dur="500"/>
                                        <p:tgtEl>
                                          <p:spTgt spid="7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9" st="19"/>
                                            </p:txEl>
                                          </p:spTgt>
                                        </p:tgtEl>
                                        <p:attrNameLst>
                                          <p:attrName>style.visibility</p:attrName>
                                        </p:attrNameLst>
                                      </p:cBhvr>
                                      <p:to>
                                        <p:strVal val="visible"/>
                                      </p:to>
                                    </p:set>
                                    <p:animEffect filter="fade" transition="in">
                                      <p:cBhvr>
                                        <p:cTn dur="500"/>
                                        <p:tgtEl>
                                          <p:spTgt spid="71">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0" st="20"/>
                                            </p:txEl>
                                          </p:spTgt>
                                        </p:tgtEl>
                                        <p:attrNameLst>
                                          <p:attrName>style.visibility</p:attrName>
                                        </p:attrNameLst>
                                      </p:cBhvr>
                                      <p:to>
                                        <p:strVal val="visible"/>
                                      </p:to>
                                    </p:set>
                                    <p:animEffect filter="fade" transition="in">
                                      <p:cBhvr>
                                        <p:cTn dur="500"/>
                                        <p:tgtEl>
                                          <p:spTgt spid="71">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3" name="Shape 913"/>
        <p:cNvGrpSpPr/>
        <p:nvPr/>
      </p:nvGrpSpPr>
      <p:grpSpPr>
        <a:xfrm>
          <a:off x="0" y="0"/>
          <a:ext cx="0" cy="0"/>
          <a:chOff x="0" y="0"/>
          <a:chExt cx="0" cy="0"/>
        </a:xfrm>
      </p:grpSpPr>
      <p:grpSp>
        <p:nvGrpSpPr>
          <p:cNvPr id="914" name="Google Shape;914;p33"/>
          <p:cNvGrpSpPr/>
          <p:nvPr/>
        </p:nvGrpSpPr>
        <p:grpSpPr>
          <a:xfrm>
            <a:off x="1902974" y="1381925"/>
            <a:ext cx="4262051" cy="1733400"/>
            <a:chOff x="1826774" y="1381925"/>
            <a:chExt cx="4262051" cy="1733400"/>
          </a:xfrm>
        </p:grpSpPr>
        <p:grpSp>
          <p:nvGrpSpPr>
            <p:cNvPr id="915" name="Google Shape;915;p33"/>
            <p:cNvGrpSpPr/>
            <p:nvPr/>
          </p:nvGrpSpPr>
          <p:grpSpPr>
            <a:xfrm>
              <a:off x="1826774" y="1609550"/>
              <a:ext cx="4262051" cy="1504771"/>
              <a:chOff x="1826774" y="1609550"/>
              <a:chExt cx="4262051" cy="1504771"/>
            </a:xfrm>
          </p:grpSpPr>
          <p:pic>
            <p:nvPicPr>
              <p:cNvPr id="916" name="Google Shape;916;p33"/>
              <p:cNvPicPr preferRelativeResize="0"/>
              <p:nvPr/>
            </p:nvPicPr>
            <p:blipFill rotWithShape="1">
              <a:blip r:embed="rId3">
                <a:alphaModFix/>
              </a:blip>
              <a:srcRect b="0" l="0" r="0" t="3735"/>
              <a:stretch/>
            </p:blipFill>
            <p:spPr>
              <a:xfrm>
                <a:off x="3688075" y="1609550"/>
                <a:ext cx="2393649" cy="1504771"/>
              </a:xfrm>
              <a:prstGeom prst="rect">
                <a:avLst/>
              </a:prstGeom>
              <a:noFill/>
              <a:ln>
                <a:noFill/>
              </a:ln>
            </p:spPr>
          </p:pic>
          <p:sp>
            <p:nvSpPr>
              <p:cNvPr id="917" name="Google Shape;917;p33"/>
              <p:cNvSpPr txBox="1"/>
              <p:nvPr/>
            </p:nvSpPr>
            <p:spPr>
              <a:xfrm>
                <a:off x="1826774" y="2141900"/>
                <a:ext cx="12819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mbria"/>
                    <a:ea typeface="Cambria"/>
                    <a:cs typeface="Cambria"/>
                    <a:sym typeface="Cambria"/>
                  </a:rPr>
                  <a:t>Single</a:t>
                </a:r>
                <a:endParaRPr b="1" sz="1800">
                  <a:latin typeface="Cambria"/>
                  <a:ea typeface="Cambria"/>
                  <a:cs typeface="Cambria"/>
                  <a:sym typeface="Cambria"/>
                </a:endParaRPr>
              </a:p>
              <a:p>
                <a:pPr indent="0" lvl="0" marL="0" rtl="0" algn="ctr">
                  <a:spcBef>
                    <a:spcPts val="0"/>
                  </a:spcBef>
                  <a:spcAft>
                    <a:spcPts val="0"/>
                  </a:spcAft>
                  <a:buNone/>
                </a:pPr>
                <a:r>
                  <a:rPr b="1" lang="en" sz="1800">
                    <a:latin typeface="Cambria"/>
                    <a:ea typeface="Cambria"/>
                    <a:cs typeface="Cambria"/>
                    <a:sym typeface="Cambria"/>
                  </a:rPr>
                  <a:t>Cell</a:t>
                </a:r>
                <a:endParaRPr b="1" sz="1800">
                  <a:latin typeface="Cambria"/>
                  <a:ea typeface="Cambria"/>
                  <a:cs typeface="Cambria"/>
                  <a:sym typeface="Cambria"/>
                </a:endParaRPr>
              </a:p>
              <a:p>
                <a:pPr indent="0" lvl="0" marL="0" rtl="0" algn="ctr">
                  <a:spcBef>
                    <a:spcPts val="0"/>
                  </a:spcBef>
                  <a:spcAft>
                    <a:spcPts val="0"/>
                  </a:spcAft>
                  <a:buNone/>
                </a:pPr>
                <a:r>
                  <a:rPr b="1" lang="en" sz="1800">
                    <a:latin typeface="Cambria"/>
                    <a:ea typeface="Cambria"/>
                    <a:cs typeface="Cambria"/>
                    <a:sym typeface="Cambria"/>
                  </a:rPr>
                  <a:t>(Baseline)</a:t>
                </a:r>
                <a:endParaRPr b="1" sz="1800">
                  <a:latin typeface="Cambria"/>
                  <a:ea typeface="Cambria"/>
                  <a:cs typeface="Cambria"/>
                  <a:sym typeface="Cambria"/>
                </a:endParaRPr>
              </a:p>
            </p:txBody>
          </p:sp>
          <p:cxnSp>
            <p:nvCxnSpPr>
              <p:cNvPr id="918" name="Google Shape;918;p33"/>
              <p:cNvCxnSpPr/>
              <p:nvPr/>
            </p:nvCxnSpPr>
            <p:spPr>
              <a:xfrm rot="10800000">
                <a:off x="3481525" y="2341950"/>
                <a:ext cx="2607300" cy="0"/>
              </a:xfrm>
              <a:prstGeom prst="straightConnector1">
                <a:avLst/>
              </a:prstGeom>
              <a:noFill/>
              <a:ln cap="flat" cmpd="sng" w="19050">
                <a:solidFill>
                  <a:srgbClr val="999999"/>
                </a:solidFill>
                <a:prstDash val="dash"/>
                <a:round/>
                <a:headEnd len="med" w="med" type="none"/>
                <a:tailEnd len="med" w="med" type="none"/>
              </a:ln>
            </p:spPr>
          </p:cxnSp>
          <p:sp>
            <p:nvSpPr>
              <p:cNvPr id="919" name="Google Shape;919;p33"/>
              <p:cNvSpPr txBox="1"/>
              <p:nvPr/>
            </p:nvSpPr>
            <p:spPr>
              <a:xfrm>
                <a:off x="2888425" y="1973288"/>
                <a:ext cx="867900" cy="4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100">
                    <a:solidFill>
                      <a:schemeClr val="dk1"/>
                    </a:solidFill>
                  </a:rPr>
                  <a:t>VDD/2</a:t>
                </a:r>
                <a:endParaRPr sz="700"/>
              </a:p>
            </p:txBody>
          </p:sp>
          <p:cxnSp>
            <p:nvCxnSpPr>
              <p:cNvPr id="920" name="Google Shape;920;p33"/>
              <p:cNvCxnSpPr/>
              <p:nvPr/>
            </p:nvCxnSpPr>
            <p:spPr>
              <a:xfrm rot="10800000">
                <a:off x="3481525" y="1656150"/>
                <a:ext cx="2607300" cy="0"/>
              </a:xfrm>
              <a:prstGeom prst="straightConnector1">
                <a:avLst/>
              </a:prstGeom>
              <a:noFill/>
              <a:ln cap="flat" cmpd="sng" w="19050">
                <a:solidFill>
                  <a:srgbClr val="999999"/>
                </a:solidFill>
                <a:prstDash val="dash"/>
                <a:round/>
                <a:headEnd len="med" w="med" type="none"/>
                <a:tailEnd len="med" w="med" type="none"/>
              </a:ln>
            </p:spPr>
          </p:cxnSp>
          <p:cxnSp>
            <p:nvCxnSpPr>
              <p:cNvPr id="921" name="Google Shape;921;p33"/>
              <p:cNvCxnSpPr/>
              <p:nvPr/>
            </p:nvCxnSpPr>
            <p:spPr>
              <a:xfrm rot="10800000">
                <a:off x="3472000" y="3046800"/>
                <a:ext cx="2607300" cy="0"/>
              </a:xfrm>
              <a:prstGeom prst="straightConnector1">
                <a:avLst/>
              </a:prstGeom>
              <a:noFill/>
              <a:ln cap="flat" cmpd="sng" w="19050">
                <a:solidFill>
                  <a:srgbClr val="999999"/>
                </a:solidFill>
                <a:prstDash val="dash"/>
                <a:round/>
                <a:headEnd len="med" w="med" type="none"/>
                <a:tailEnd len="med" w="med" type="none"/>
              </a:ln>
            </p:spPr>
          </p:cxnSp>
          <p:sp>
            <p:nvSpPr>
              <p:cNvPr id="922" name="Google Shape;922;p33"/>
              <p:cNvSpPr/>
              <p:nvPr/>
            </p:nvSpPr>
            <p:spPr>
              <a:xfrm>
                <a:off x="3692850" y="1609550"/>
                <a:ext cx="2368200" cy="1493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23" name="Google Shape;923;p33"/>
            <p:cNvCxnSpPr/>
            <p:nvPr/>
          </p:nvCxnSpPr>
          <p:spPr>
            <a:xfrm>
              <a:off x="3688075" y="1381925"/>
              <a:ext cx="0" cy="1733400"/>
            </a:xfrm>
            <a:prstGeom prst="straightConnector1">
              <a:avLst/>
            </a:prstGeom>
            <a:noFill/>
            <a:ln cap="flat" cmpd="sng" w="38100">
              <a:solidFill>
                <a:srgbClr val="000000"/>
              </a:solidFill>
              <a:prstDash val="solid"/>
              <a:round/>
              <a:headEnd len="med" w="med" type="none"/>
              <a:tailEnd len="med" w="med" type="none"/>
            </a:ln>
          </p:spPr>
        </p:cxnSp>
      </p:grpSp>
      <p:sp>
        <p:nvSpPr>
          <p:cNvPr id="924" name="Google Shape;924;p33"/>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txBox="1"/>
          <p:nvPr/>
        </p:nvSpPr>
        <p:spPr>
          <a:xfrm>
            <a:off x="103900" y="78000"/>
            <a:ext cx="5820900" cy="327900"/>
          </a:xfrm>
          <a:prstGeom prst="rect">
            <a:avLst/>
          </a:prstGeom>
          <a:noFill/>
          <a:ln>
            <a:noFill/>
          </a:ln>
        </p:spPr>
        <p:txBody>
          <a:bodyPr anchorCtr="0" anchor="ctr" bIns="91425" lIns="91425" spcFirstLastPara="1" rIns="91425" wrap="square" tIns="91425">
            <a:noAutofit/>
          </a:bodyPr>
          <a:lstStyle/>
          <a:p>
            <a:pPr indent="-374650" lvl="0" marL="457200" rtl="0" algn="l">
              <a:spcBef>
                <a:spcPts val="0"/>
              </a:spcBef>
              <a:spcAft>
                <a:spcPts val="0"/>
              </a:spcAft>
              <a:buClr>
                <a:srgbClr val="F3F3F3"/>
              </a:buClr>
              <a:buSzPts val="2300"/>
              <a:buFont typeface="Cambria"/>
              <a:buAutoNum type="arabicPeriod"/>
            </a:pPr>
            <a:r>
              <a:rPr b="1" lang="en" sz="2300">
                <a:solidFill>
                  <a:srgbClr val="F3F3F3"/>
                </a:solidFill>
                <a:latin typeface="Cambria"/>
                <a:ea typeface="Cambria"/>
                <a:cs typeface="Cambria"/>
                <a:sym typeface="Cambria"/>
              </a:rPr>
              <a:t>Reducing Charge Sharing Latency</a:t>
            </a:r>
            <a:endParaRPr b="1" sz="2300">
              <a:solidFill>
                <a:srgbClr val="F3F3F3"/>
              </a:solidFill>
              <a:latin typeface="Cambria"/>
              <a:ea typeface="Cambria"/>
              <a:cs typeface="Cambria"/>
              <a:sym typeface="Cambria"/>
            </a:endParaRPr>
          </a:p>
        </p:txBody>
      </p:sp>
      <p:sp>
        <p:nvSpPr>
          <p:cNvPr id="926" name="Google Shape;926;p33"/>
          <p:cNvSpPr txBox="1"/>
          <p:nvPr>
            <p:ph idx="12" type="sldNum"/>
          </p:nvPr>
        </p:nvSpPr>
        <p:spPr>
          <a:xfrm>
            <a:off x="8550182" y="4722684"/>
            <a:ext cx="420000" cy="29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7" name="Google Shape;927;p33"/>
          <p:cNvPicPr preferRelativeResize="0"/>
          <p:nvPr/>
        </p:nvPicPr>
        <p:blipFill rotWithShape="1">
          <a:blip r:embed="rId4">
            <a:alphaModFix/>
          </a:blip>
          <a:srcRect b="0" l="0" r="0" t="0"/>
          <a:stretch/>
        </p:blipFill>
        <p:spPr>
          <a:xfrm>
            <a:off x="166249" y="4728925"/>
            <a:ext cx="1134466" cy="327900"/>
          </a:xfrm>
          <a:prstGeom prst="rect">
            <a:avLst/>
          </a:prstGeom>
          <a:noFill/>
          <a:ln>
            <a:noFill/>
          </a:ln>
        </p:spPr>
      </p:pic>
      <p:sp>
        <p:nvSpPr>
          <p:cNvPr id="928" name="Google Shape;928;p33"/>
          <p:cNvSpPr txBox="1"/>
          <p:nvPr/>
        </p:nvSpPr>
        <p:spPr>
          <a:xfrm>
            <a:off x="166250" y="662425"/>
            <a:ext cx="8803800" cy="99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Coupled cells</a:t>
            </a:r>
            <a:r>
              <a:rPr lang="en" sz="1800">
                <a:solidFill>
                  <a:schemeClr val="dk1"/>
                </a:solidFill>
                <a:latin typeface="Cambria"/>
                <a:ea typeface="Cambria"/>
                <a:cs typeface="Cambria"/>
                <a:sym typeface="Cambria"/>
              </a:rPr>
              <a:t> always store </a:t>
            </a:r>
            <a:r>
              <a:rPr i="1" lang="en" sz="1800">
                <a:latin typeface="Cambria"/>
                <a:ea typeface="Cambria"/>
                <a:cs typeface="Cambria"/>
                <a:sym typeface="Cambria"/>
              </a:rPr>
              <a:t>opposite</a:t>
            </a:r>
            <a:r>
              <a:rPr i="1" lang="en" sz="1800">
                <a:solidFill>
                  <a:srgbClr val="FF00FF"/>
                </a:solidFill>
                <a:latin typeface="Cambria"/>
                <a:ea typeface="Cambria"/>
                <a:cs typeface="Cambria"/>
                <a:sym typeface="Cambria"/>
              </a:rPr>
              <a:t> </a:t>
            </a:r>
            <a:r>
              <a:rPr lang="en" sz="1800">
                <a:solidFill>
                  <a:schemeClr val="dk1"/>
                </a:solidFill>
                <a:latin typeface="Cambria"/>
                <a:ea typeface="Cambria"/>
                <a:cs typeface="Cambria"/>
                <a:sym typeface="Cambria"/>
              </a:rPr>
              <a:t>charge levels representing the </a:t>
            </a:r>
            <a:r>
              <a:rPr i="1" lang="en" sz="1800">
                <a:solidFill>
                  <a:schemeClr val="dk1"/>
                </a:solidFill>
                <a:latin typeface="Cambria"/>
                <a:ea typeface="Cambria"/>
                <a:cs typeface="Cambria"/>
                <a:sym typeface="Cambria"/>
              </a:rPr>
              <a:t>same </a:t>
            </a:r>
            <a:r>
              <a:rPr lang="en" sz="1800">
                <a:solidFill>
                  <a:schemeClr val="dk1"/>
                </a:solidFill>
                <a:latin typeface="Cambria"/>
                <a:ea typeface="Cambria"/>
                <a:cs typeface="Cambria"/>
                <a:sym typeface="Cambria"/>
              </a:rPr>
              <a:t>bit.</a:t>
            </a:r>
            <a:endParaRPr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Drive both bitlines of a SA into </a:t>
            </a:r>
            <a:r>
              <a:rPr i="1" lang="en" sz="1800">
                <a:latin typeface="Cambria"/>
                <a:ea typeface="Cambria"/>
                <a:cs typeface="Cambria"/>
                <a:sym typeface="Cambria"/>
              </a:rPr>
              <a:t>opposite</a:t>
            </a:r>
            <a:r>
              <a:rPr i="1" lang="en" sz="1800">
                <a:solidFill>
                  <a:srgbClr val="FF00FF"/>
                </a:solidFill>
                <a:latin typeface="Cambria"/>
                <a:ea typeface="Cambria"/>
                <a:cs typeface="Cambria"/>
                <a:sym typeface="Cambria"/>
              </a:rPr>
              <a:t> </a:t>
            </a:r>
            <a:r>
              <a:rPr lang="en" sz="1800">
                <a:solidFill>
                  <a:schemeClr val="dk1"/>
                </a:solidFill>
                <a:latin typeface="Cambria"/>
                <a:ea typeface="Cambria"/>
                <a:cs typeface="Cambria"/>
                <a:sym typeface="Cambria"/>
              </a:rPr>
              <a:t>directions during charge sharing.</a:t>
            </a:r>
            <a:endParaRPr sz="1800">
              <a:solidFill>
                <a:schemeClr val="dk1"/>
              </a:solidFill>
              <a:latin typeface="Cambria"/>
              <a:ea typeface="Cambria"/>
              <a:cs typeface="Cambria"/>
              <a:sym typeface="Cambria"/>
            </a:endParaRPr>
          </a:p>
        </p:txBody>
      </p:sp>
      <p:sp>
        <p:nvSpPr>
          <p:cNvPr id="929" name="Google Shape;929;p33"/>
          <p:cNvSpPr txBox="1"/>
          <p:nvPr/>
        </p:nvSpPr>
        <p:spPr>
          <a:xfrm>
            <a:off x="3855425" y="1338275"/>
            <a:ext cx="1337400" cy="2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ambria"/>
                <a:ea typeface="Cambria"/>
                <a:cs typeface="Cambria"/>
                <a:sym typeface="Cambria"/>
              </a:rPr>
              <a:t>Charge Sharing</a:t>
            </a:r>
            <a:endParaRPr sz="1200">
              <a:latin typeface="Cambria"/>
              <a:ea typeface="Cambria"/>
              <a:cs typeface="Cambria"/>
              <a:sym typeface="Cambria"/>
            </a:endParaRPr>
          </a:p>
        </p:txBody>
      </p:sp>
      <p:cxnSp>
        <p:nvCxnSpPr>
          <p:cNvPr id="930" name="Google Shape;930;p33"/>
          <p:cNvCxnSpPr/>
          <p:nvPr/>
        </p:nvCxnSpPr>
        <p:spPr>
          <a:xfrm rot="10800000">
            <a:off x="5192825" y="1382375"/>
            <a:ext cx="0" cy="1733100"/>
          </a:xfrm>
          <a:prstGeom prst="straightConnector1">
            <a:avLst/>
          </a:prstGeom>
          <a:noFill/>
          <a:ln cap="flat" cmpd="sng" w="19050">
            <a:solidFill>
              <a:srgbClr val="666666"/>
            </a:solidFill>
            <a:prstDash val="dash"/>
            <a:round/>
            <a:headEnd len="med" w="med" type="none"/>
            <a:tailEnd len="med" w="med" type="none"/>
          </a:ln>
        </p:spPr>
      </p:cxnSp>
      <p:sp>
        <p:nvSpPr>
          <p:cNvPr id="931" name="Google Shape;931;p33"/>
          <p:cNvSpPr txBox="1"/>
          <p:nvPr/>
        </p:nvSpPr>
        <p:spPr>
          <a:xfrm>
            <a:off x="5129425" y="1338275"/>
            <a:ext cx="1635300" cy="2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ambria"/>
                <a:ea typeface="Cambria"/>
                <a:cs typeface="Cambria"/>
                <a:sym typeface="Cambria"/>
              </a:rPr>
              <a:t>Charge Restoration</a:t>
            </a:r>
            <a:endParaRPr sz="1200">
              <a:latin typeface="Cambria"/>
              <a:ea typeface="Cambria"/>
              <a:cs typeface="Cambria"/>
              <a:sym typeface="Cambria"/>
            </a:endParaRPr>
          </a:p>
        </p:txBody>
      </p:sp>
      <p:grpSp>
        <p:nvGrpSpPr>
          <p:cNvPr id="932" name="Google Shape;932;p33"/>
          <p:cNvGrpSpPr/>
          <p:nvPr/>
        </p:nvGrpSpPr>
        <p:grpSpPr>
          <a:xfrm>
            <a:off x="4966550" y="1976478"/>
            <a:ext cx="452525" cy="649122"/>
            <a:chOff x="2722075" y="2013978"/>
            <a:chExt cx="452525" cy="649122"/>
          </a:xfrm>
        </p:grpSpPr>
        <p:grpSp>
          <p:nvGrpSpPr>
            <p:cNvPr id="933" name="Google Shape;933;p33"/>
            <p:cNvGrpSpPr/>
            <p:nvPr/>
          </p:nvGrpSpPr>
          <p:grpSpPr>
            <a:xfrm>
              <a:off x="2729400" y="2013978"/>
              <a:ext cx="445200" cy="649122"/>
              <a:chOff x="2257900" y="2572678"/>
              <a:chExt cx="445200" cy="649122"/>
            </a:xfrm>
          </p:grpSpPr>
          <p:cxnSp>
            <p:nvCxnSpPr>
              <p:cNvPr id="934" name="Google Shape;934;p33"/>
              <p:cNvCxnSpPr/>
              <p:nvPr/>
            </p:nvCxnSpPr>
            <p:spPr>
              <a:xfrm rot="10800000">
                <a:off x="2257900" y="2841163"/>
                <a:ext cx="445200" cy="0"/>
              </a:xfrm>
              <a:prstGeom prst="straightConnector1">
                <a:avLst/>
              </a:prstGeom>
              <a:noFill/>
              <a:ln cap="flat" cmpd="sng" w="19050">
                <a:solidFill>
                  <a:srgbClr val="000000"/>
                </a:solidFill>
                <a:prstDash val="dash"/>
                <a:round/>
                <a:headEnd len="med" w="med" type="none"/>
                <a:tailEnd len="med" w="med" type="none"/>
              </a:ln>
            </p:spPr>
          </p:cxnSp>
          <p:cxnSp>
            <p:nvCxnSpPr>
              <p:cNvPr id="935" name="Google Shape;935;p33"/>
              <p:cNvCxnSpPr/>
              <p:nvPr/>
            </p:nvCxnSpPr>
            <p:spPr>
              <a:xfrm>
                <a:off x="2476833" y="2572678"/>
                <a:ext cx="0" cy="268500"/>
              </a:xfrm>
              <a:prstGeom prst="straightConnector1">
                <a:avLst/>
              </a:prstGeom>
              <a:noFill/>
              <a:ln cap="flat" cmpd="sng" w="19050">
                <a:solidFill>
                  <a:srgbClr val="000000"/>
                </a:solidFill>
                <a:prstDash val="solid"/>
                <a:round/>
                <a:headEnd len="med" w="med" type="none"/>
                <a:tailEnd len="med" w="med" type="triangle"/>
              </a:ln>
            </p:spPr>
          </p:cxnSp>
          <p:cxnSp>
            <p:nvCxnSpPr>
              <p:cNvPr id="936" name="Google Shape;936;p33"/>
              <p:cNvCxnSpPr/>
              <p:nvPr/>
            </p:nvCxnSpPr>
            <p:spPr>
              <a:xfrm rot="10800000">
                <a:off x="2480511" y="2961701"/>
                <a:ext cx="0" cy="260100"/>
              </a:xfrm>
              <a:prstGeom prst="straightConnector1">
                <a:avLst/>
              </a:prstGeom>
              <a:noFill/>
              <a:ln cap="flat" cmpd="sng" w="19050">
                <a:solidFill>
                  <a:srgbClr val="000000"/>
                </a:solidFill>
                <a:prstDash val="solid"/>
                <a:round/>
                <a:headEnd len="med" w="med" type="none"/>
                <a:tailEnd len="med" w="med" type="triangle"/>
              </a:ln>
            </p:spPr>
          </p:cxnSp>
        </p:grpSp>
        <p:cxnSp>
          <p:nvCxnSpPr>
            <p:cNvPr id="937" name="Google Shape;937;p33"/>
            <p:cNvCxnSpPr/>
            <p:nvPr/>
          </p:nvCxnSpPr>
          <p:spPr>
            <a:xfrm rot="10800000">
              <a:off x="2722075" y="2376525"/>
              <a:ext cx="445200" cy="0"/>
            </a:xfrm>
            <a:prstGeom prst="straightConnector1">
              <a:avLst/>
            </a:prstGeom>
            <a:noFill/>
            <a:ln cap="flat" cmpd="sng" w="19050">
              <a:solidFill>
                <a:srgbClr val="000000"/>
              </a:solidFill>
              <a:prstDash val="dash"/>
              <a:round/>
              <a:headEnd len="med" w="med" type="none"/>
              <a:tailEnd len="med" w="med" type="none"/>
            </a:ln>
          </p:spPr>
        </p:cxnSp>
      </p:grpSp>
      <p:sp>
        <p:nvSpPr>
          <p:cNvPr id="938" name="Google Shape;938;p33"/>
          <p:cNvSpPr txBox="1"/>
          <p:nvPr/>
        </p:nvSpPr>
        <p:spPr>
          <a:xfrm>
            <a:off x="4602575" y="1716000"/>
            <a:ext cx="9228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Cambria"/>
                <a:ea typeface="Cambria"/>
                <a:cs typeface="Cambria"/>
                <a:sym typeface="Cambria"/>
              </a:rPr>
              <a:t> ΔV</a:t>
            </a:r>
            <a:r>
              <a:rPr b="1" baseline="-25000" lang="en" sz="1600">
                <a:solidFill>
                  <a:schemeClr val="dk1"/>
                </a:solidFill>
                <a:latin typeface="Cambria"/>
                <a:ea typeface="Cambria"/>
                <a:cs typeface="Cambria"/>
                <a:sym typeface="Cambria"/>
              </a:rPr>
              <a:t>th</a:t>
            </a:r>
            <a:r>
              <a:rPr b="1" lang="en" sz="1600">
                <a:solidFill>
                  <a:schemeClr val="dk1"/>
                </a:solidFill>
                <a:latin typeface="Cambria"/>
                <a:ea typeface="Cambria"/>
                <a:cs typeface="Cambria"/>
                <a:sym typeface="Cambria"/>
              </a:rPr>
              <a:t> </a:t>
            </a:r>
            <a:endParaRPr b="1" sz="1200"/>
          </a:p>
        </p:txBody>
      </p:sp>
      <p:grpSp>
        <p:nvGrpSpPr>
          <p:cNvPr id="939" name="Google Shape;939;p33"/>
          <p:cNvGrpSpPr/>
          <p:nvPr/>
        </p:nvGrpSpPr>
        <p:grpSpPr>
          <a:xfrm>
            <a:off x="1919175" y="3138125"/>
            <a:ext cx="4238825" cy="1550275"/>
            <a:chOff x="4018425" y="1557300"/>
            <a:chExt cx="4238825" cy="1550275"/>
          </a:xfrm>
        </p:grpSpPr>
        <p:pic>
          <p:nvPicPr>
            <p:cNvPr id="940" name="Google Shape;940;p33"/>
            <p:cNvPicPr preferRelativeResize="0"/>
            <p:nvPr/>
          </p:nvPicPr>
          <p:blipFill rotWithShape="1">
            <a:blip r:embed="rId5">
              <a:alphaModFix/>
            </a:blip>
            <a:srcRect b="1545" l="0" r="0" t="0"/>
            <a:stretch/>
          </p:blipFill>
          <p:spPr>
            <a:xfrm>
              <a:off x="5878700" y="1557300"/>
              <a:ext cx="2368300" cy="1516300"/>
            </a:xfrm>
            <a:prstGeom prst="rect">
              <a:avLst/>
            </a:prstGeom>
            <a:noFill/>
            <a:ln>
              <a:noFill/>
            </a:ln>
          </p:spPr>
        </p:pic>
        <p:sp>
          <p:nvSpPr>
            <p:cNvPr id="941" name="Google Shape;941;p33"/>
            <p:cNvSpPr/>
            <p:nvPr/>
          </p:nvSpPr>
          <p:spPr>
            <a:xfrm>
              <a:off x="5870800" y="1576375"/>
              <a:ext cx="2368200" cy="153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2" name="Google Shape;942;p33"/>
            <p:cNvCxnSpPr/>
            <p:nvPr/>
          </p:nvCxnSpPr>
          <p:spPr>
            <a:xfrm rot="10800000">
              <a:off x="5649950" y="1629475"/>
              <a:ext cx="2607300" cy="0"/>
            </a:xfrm>
            <a:prstGeom prst="straightConnector1">
              <a:avLst/>
            </a:prstGeom>
            <a:noFill/>
            <a:ln cap="flat" cmpd="sng" w="19050">
              <a:solidFill>
                <a:srgbClr val="999999"/>
              </a:solidFill>
              <a:prstDash val="dash"/>
              <a:round/>
              <a:headEnd len="med" w="med" type="none"/>
              <a:tailEnd len="med" w="med" type="none"/>
            </a:ln>
          </p:spPr>
        </p:cxnSp>
        <p:sp>
          <p:nvSpPr>
            <p:cNvPr id="943" name="Google Shape;943;p33"/>
            <p:cNvSpPr txBox="1"/>
            <p:nvPr/>
          </p:nvSpPr>
          <p:spPr>
            <a:xfrm>
              <a:off x="4018425" y="2114625"/>
              <a:ext cx="1175400" cy="48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mbria"/>
                  <a:ea typeface="Cambria"/>
                  <a:cs typeface="Cambria"/>
                  <a:sym typeface="Cambria"/>
                </a:rPr>
                <a:t>Logical</a:t>
              </a:r>
              <a:endParaRPr b="1" sz="1800">
                <a:latin typeface="Cambria"/>
                <a:ea typeface="Cambria"/>
                <a:cs typeface="Cambria"/>
                <a:sym typeface="Cambria"/>
              </a:endParaRPr>
            </a:p>
            <a:p>
              <a:pPr indent="0" lvl="0" marL="0" rtl="0" algn="ctr">
                <a:spcBef>
                  <a:spcPts val="0"/>
                </a:spcBef>
                <a:spcAft>
                  <a:spcPts val="0"/>
                </a:spcAft>
                <a:buNone/>
              </a:pPr>
              <a:r>
                <a:rPr b="1" lang="en" sz="1800">
                  <a:latin typeface="Cambria"/>
                  <a:ea typeface="Cambria"/>
                  <a:cs typeface="Cambria"/>
                  <a:sym typeface="Cambria"/>
                </a:rPr>
                <a:t>Cell</a:t>
              </a:r>
              <a:endParaRPr b="1" sz="1800">
                <a:latin typeface="Cambria"/>
                <a:ea typeface="Cambria"/>
                <a:cs typeface="Cambria"/>
                <a:sym typeface="Cambria"/>
              </a:endParaRPr>
            </a:p>
          </p:txBody>
        </p:sp>
        <p:cxnSp>
          <p:nvCxnSpPr>
            <p:cNvPr id="944" name="Google Shape;944;p33"/>
            <p:cNvCxnSpPr/>
            <p:nvPr/>
          </p:nvCxnSpPr>
          <p:spPr>
            <a:xfrm rot="10800000">
              <a:off x="5649950" y="2334325"/>
              <a:ext cx="2607300" cy="0"/>
            </a:xfrm>
            <a:prstGeom prst="straightConnector1">
              <a:avLst/>
            </a:prstGeom>
            <a:noFill/>
            <a:ln cap="flat" cmpd="sng" w="19050">
              <a:solidFill>
                <a:srgbClr val="999999"/>
              </a:solidFill>
              <a:prstDash val="dash"/>
              <a:round/>
              <a:headEnd len="med" w="med" type="none"/>
              <a:tailEnd len="med" w="med" type="none"/>
            </a:ln>
          </p:spPr>
        </p:cxnSp>
        <p:sp>
          <p:nvSpPr>
            <p:cNvPr id="945" name="Google Shape;945;p33"/>
            <p:cNvSpPr txBox="1"/>
            <p:nvPr/>
          </p:nvSpPr>
          <p:spPr>
            <a:xfrm>
              <a:off x="5066375" y="1974238"/>
              <a:ext cx="867900" cy="4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100">
                  <a:solidFill>
                    <a:schemeClr val="dk1"/>
                  </a:solidFill>
                </a:rPr>
                <a:t>VDD/2</a:t>
              </a:r>
              <a:endParaRPr sz="700"/>
            </a:p>
          </p:txBody>
        </p:sp>
        <p:cxnSp>
          <p:nvCxnSpPr>
            <p:cNvPr id="946" name="Google Shape;946;p33"/>
            <p:cNvCxnSpPr/>
            <p:nvPr/>
          </p:nvCxnSpPr>
          <p:spPr>
            <a:xfrm rot="10800000">
              <a:off x="5649950" y="3058225"/>
              <a:ext cx="2607300" cy="0"/>
            </a:xfrm>
            <a:prstGeom prst="straightConnector1">
              <a:avLst/>
            </a:prstGeom>
            <a:noFill/>
            <a:ln cap="flat" cmpd="sng" w="19050">
              <a:solidFill>
                <a:srgbClr val="999999"/>
              </a:solidFill>
              <a:prstDash val="dash"/>
              <a:round/>
              <a:headEnd len="med" w="med" type="none"/>
              <a:tailEnd len="med" w="med" type="none"/>
            </a:ln>
          </p:spPr>
        </p:cxnSp>
      </p:grpSp>
      <p:cxnSp>
        <p:nvCxnSpPr>
          <p:cNvPr id="947" name="Google Shape;947;p33"/>
          <p:cNvCxnSpPr/>
          <p:nvPr/>
        </p:nvCxnSpPr>
        <p:spPr>
          <a:xfrm>
            <a:off x="3764275" y="2829725"/>
            <a:ext cx="0" cy="2051100"/>
          </a:xfrm>
          <a:prstGeom prst="straightConnector1">
            <a:avLst/>
          </a:prstGeom>
          <a:noFill/>
          <a:ln cap="flat" cmpd="sng" w="38100">
            <a:solidFill>
              <a:srgbClr val="000000"/>
            </a:solidFill>
            <a:prstDash val="solid"/>
            <a:round/>
            <a:headEnd len="med" w="med" type="none"/>
            <a:tailEnd len="med" w="med" type="none"/>
          </a:ln>
        </p:spPr>
      </p:cxnSp>
      <p:sp>
        <p:nvSpPr>
          <p:cNvPr id="948" name="Google Shape;948;p33"/>
          <p:cNvSpPr txBox="1"/>
          <p:nvPr/>
        </p:nvSpPr>
        <p:spPr>
          <a:xfrm>
            <a:off x="3903050" y="3366525"/>
            <a:ext cx="9228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Cambria"/>
                <a:ea typeface="Cambria"/>
                <a:cs typeface="Cambria"/>
                <a:sym typeface="Cambria"/>
              </a:rPr>
              <a:t> ΔV</a:t>
            </a:r>
            <a:r>
              <a:rPr b="1" baseline="-25000" lang="en" sz="1600">
                <a:solidFill>
                  <a:schemeClr val="dk1"/>
                </a:solidFill>
                <a:latin typeface="Cambria"/>
                <a:ea typeface="Cambria"/>
                <a:cs typeface="Cambria"/>
                <a:sym typeface="Cambria"/>
              </a:rPr>
              <a:t>th</a:t>
            </a:r>
            <a:r>
              <a:rPr b="1" lang="en" sz="1600">
                <a:solidFill>
                  <a:schemeClr val="dk1"/>
                </a:solidFill>
                <a:latin typeface="Cambria"/>
                <a:ea typeface="Cambria"/>
                <a:cs typeface="Cambria"/>
                <a:sym typeface="Cambria"/>
              </a:rPr>
              <a:t> </a:t>
            </a:r>
            <a:endParaRPr b="1" sz="1200"/>
          </a:p>
        </p:txBody>
      </p:sp>
      <p:sp>
        <p:nvSpPr>
          <p:cNvPr id="949" name="Google Shape;949;p33"/>
          <p:cNvSpPr txBox="1"/>
          <p:nvPr/>
        </p:nvSpPr>
        <p:spPr>
          <a:xfrm>
            <a:off x="3507700" y="4727375"/>
            <a:ext cx="1337400" cy="29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ambria"/>
                <a:ea typeface="Cambria"/>
                <a:cs typeface="Cambria"/>
                <a:sym typeface="Cambria"/>
              </a:rPr>
              <a:t>Charge </a:t>
            </a:r>
            <a:endParaRPr sz="1200">
              <a:latin typeface="Cambria"/>
              <a:ea typeface="Cambria"/>
              <a:cs typeface="Cambria"/>
              <a:sym typeface="Cambria"/>
            </a:endParaRPr>
          </a:p>
          <a:p>
            <a:pPr indent="0" lvl="0" marL="0" rtl="0" algn="ctr">
              <a:spcBef>
                <a:spcPts val="0"/>
              </a:spcBef>
              <a:spcAft>
                <a:spcPts val="0"/>
              </a:spcAft>
              <a:buNone/>
            </a:pPr>
            <a:r>
              <a:rPr lang="en" sz="1200">
                <a:latin typeface="Cambria"/>
                <a:ea typeface="Cambria"/>
                <a:cs typeface="Cambria"/>
                <a:sym typeface="Cambria"/>
              </a:rPr>
              <a:t>Sharing</a:t>
            </a:r>
            <a:endParaRPr sz="1200">
              <a:latin typeface="Cambria"/>
              <a:ea typeface="Cambria"/>
              <a:cs typeface="Cambria"/>
              <a:sym typeface="Cambria"/>
            </a:endParaRPr>
          </a:p>
        </p:txBody>
      </p:sp>
      <p:cxnSp>
        <p:nvCxnSpPr>
          <p:cNvPr id="950" name="Google Shape;950;p33"/>
          <p:cNvCxnSpPr/>
          <p:nvPr/>
        </p:nvCxnSpPr>
        <p:spPr>
          <a:xfrm rot="10800000">
            <a:off x="4530850" y="2817000"/>
            <a:ext cx="0" cy="2029200"/>
          </a:xfrm>
          <a:prstGeom prst="straightConnector1">
            <a:avLst/>
          </a:prstGeom>
          <a:noFill/>
          <a:ln cap="flat" cmpd="sng" w="19050">
            <a:solidFill>
              <a:srgbClr val="666666"/>
            </a:solidFill>
            <a:prstDash val="dash"/>
            <a:round/>
            <a:headEnd len="med" w="med" type="none"/>
            <a:tailEnd len="med" w="med" type="none"/>
          </a:ln>
        </p:spPr>
      </p:cxnSp>
      <p:grpSp>
        <p:nvGrpSpPr>
          <p:cNvPr id="951" name="Google Shape;951;p33"/>
          <p:cNvGrpSpPr/>
          <p:nvPr/>
        </p:nvGrpSpPr>
        <p:grpSpPr>
          <a:xfrm>
            <a:off x="4301525" y="3592203"/>
            <a:ext cx="445200" cy="690397"/>
            <a:chOff x="2722075" y="1979578"/>
            <a:chExt cx="445200" cy="690397"/>
          </a:xfrm>
        </p:grpSpPr>
        <p:grpSp>
          <p:nvGrpSpPr>
            <p:cNvPr id="952" name="Google Shape;952;p33"/>
            <p:cNvGrpSpPr/>
            <p:nvPr/>
          </p:nvGrpSpPr>
          <p:grpSpPr>
            <a:xfrm>
              <a:off x="2722075" y="1979578"/>
              <a:ext cx="445200" cy="690397"/>
              <a:chOff x="2250575" y="2538278"/>
              <a:chExt cx="445200" cy="690397"/>
            </a:xfrm>
          </p:grpSpPr>
          <p:cxnSp>
            <p:nvCxnSpPr>
              <p:cNvPr id="953" name="Google Shape;953;p33"/>
              <p:cNvCxnSpPr/>
              <p:nvPr/>
            </p:nvCxnSpPr>
            <p:spPr>
              <a:xfrm rot="10800000">
                <a:off x="2250575" y="2825825"/>
                <a:ext cx="445200" cy="0"/>
              </a:xfrm>
              <a:prstGeom prst="straightConnector1">
                <a:avLst/>
              </a:prstGeom>
              <a:noFill/>
              <a:ln cap="flat" cmpd="sng" w="19050">
                <a:solidFill>
                  <a:srgbClr val="000000"/>
                </a:solidFill>
                <a:prstDash val="dash"/>
                <a:round/>
                <a:headEnd len="med" w="med" type="none"/>
                <a:tailEnd len="med" w="med" type="none"/>
              </a:ln>
            </p:spPr>
          </p:cxnSp>
          <p:cxnSp>
            <p:nvCxnSpPr>
              <p:cNvPr id="954" name="Google Shape;954;p33"/>
              <p:cNvCxnSpPr/>
              <p:nvPr/>
            </p:nvCxnSpPr>
            <p:spPr>
              <a:xfrm>
                <a:off x="2473170" y="2538278"/>
                <a:ext cx="0" cy="268500"/>
              </a:xfrm>
              <a:prstGeom prst="straightConnector1">
                <a:avLst/>
              </a:prstGeom>
              <a:noFill/>
              <a:ln cap="flat" cmpd="sng" w="19050">
                <a:solidFill>
                  <a:srgbClr val="000000"/>
                </a:solidFill>
                <a:prstDash val="solid"/>
                <a:round/>
                <a:headEnd len="med" w="med" type="none"/>
                <a:tailEnd len="med" w="med" type="triangle"/>
              </a:ln>
            </p:spPr>
          </p:cxnSp>
          <p:cxnSp>
            <p:nvCxnSpPr>
              <p:cNvPr id="955" name="Google Shape;955;p33"/>
              <p:cNvCxnSpPr/>
              <p:nvPr/>
            </p:nvCxnSpPr>
            <p:spPr>
              <a:xfrm rot="10800000">
                <a:off x="2473186" y="2968576"/>
                <a:ext cx="0" cy="260100"/>
              </a:xfrm>
              <a:prstGeom prst="straightConnector1">
                <a:avLst/>
              </a:prstGeom>
              <a:noFill/>
              <a:ln cap="flat" cmpd="sng" w="19050">
                <a:solidFill>
                  <a:srgbClr val="000000"/>
                </a:solidFill>
                <a:prstDash val="solid"/>
                <a:round/>
                <a:headEnd len="med" w="med" type="none"/>
                <a:tailEnd len="med" w="med" type="triangle"/>
              </a:ln>
            </p:spPr>
          </p:cxnSp>
        </p:grpSp>
        <p:cxnSp>
          <p:nvCxnSpPr>
            <p:cNvPr id="956" name="Google Shape;956;p33"/>
            <p:cNvCxnSpPr/>
            <p:nvPr/>
          </p:nvCxnSpPr>
          <p:spPr>
            <a:xfrm rot="10800000">
              <a:off x="2722075" y="2378925"/>
              <a:ext cx="445200" cy="0"/>
            </a:xfrm>
            <a:prstGeom prst="straightConnector1">
              <a:avLst/>
            </a:prstGeom>
            <a:noFill/>
            <a:ln cap="flat" cmpd="sng" w="19050">
              <a:solidFill>
                <a:srgbClr val="000000"/>
              </a:solidFill>
              <a:prstDash val="dash"/>
              <a:round/>
              <a:headEnd len="med" w="med" type="none"/>
              <a:tailEnd len="med" w="med" type="none"/>
            </a:ln>
          </p:spPr>
        </p:cxnSp>
      </p:grpSp>
      <p:sp>
        <p:nvSpPr>
          <p:cNvPr id="957" name="Google Shape;957;p33"/>
          <p:cNvSpPr txBox="1"/>
          <p:nvPr/>
        </p:nvSpPr>
        <p:spPr>
          <a:xfrm>
            <a:off x="4530850" y="4711050"/>
            <a:ext cx="1635300" cy="2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ambria"/>
                <a:ea typeface="Cambria"/>
                <a:cs typeface="Cambria"/>
                <a:sym typeface="Cambria"/>
              </a:rPr>
              <a:t>Charge Restoration</a:t>
            </a:r>
            <a:endParaRPr sz="1200">
              <a:latin typeface="Cambria"/>
              <a:ea typeface="Cambria"/>
              <a:cs typeface="Cambria"/>
              <a:sym typeface="Cambria"/>
            </a:endParaRPr>
          </a:p>
        </p:txBody>
      </p:sp>
      <p:sp>
        <p:nvSpPr>
          <p:cNvPr id="958" name="Google Shape;958;p33"/>
          <p:cNvSpPr txBox="1"/>
          <p:nvPr/>
        </p:nvSpPr>
        <p:spPr>
          <a:xfrm>
            <a:off x="6273900" y="2350825"/>
            <a:ext cx="2039100" cy="1122900"/>
          </a:xfrm>
          <a:prstGeom prst="rect">
            <a:avLst/>
          </a:prstGeom>
          <a:solidFill>
            <a:srgbClr val="FFFFFF">
              <a:alpha val="814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CC0000"/>
                </a:solidFill>
                <a:latin typeface="Cambria"/>
                <a:ea typeface="Cambria"/>
                <a:cs typeface="Cambria"/>
                <a:sym typeface="Cambria"/>
              </a:rPr>
              <a:t>Reduction in</a:t>
            </a:r>
            <a:r>
              <a:rPr b="1" lang="en" sz="2100">
                <a:solidFill>
                  <a:srgbClr val="CC0000"/>
                </a:solidFill>
                <a:latin typeface="Cambria"/>
                <a:ea typeface="Cambria"/>
                <a:cs typeface="Cambria"/>
                <a:sym typeface="Cambria"/>
              </a:rPr>
              <a:t> </a:t>
            </a:r>
            <a:endParaRPr b="1" sz="2100">
              <a:solidFill>
                <a:srgbClr val="CC0000"/>
              </a:solidFill>
              <a:latin typeface="Cambria"/>
              <a:ea typeface="Cambria"/>
              <a:cs typeface="Cambria"/>
              <a:sym typeface="Cambria"/>
            </a:endParaRPr>
          </a:p>
          <a:p>
            <a:pPr indent="0" lvl="0" marL="0" rtl="0" algn="ctr">
              <a:spcBef>
                <a:spcPts val="0"/>
              </a:spcBef>
              <a:spcAft>
                <a:spcPts val="0"/>
              </a:spcAft>
              <a:buNone/>
            </a:pPr>
            <a:r>
              <a:rPr b="1" lang="en" sz="2100">
                <a:solidFill>
                  <a:srgbClr val="CC0000"/>
                </a:solidFill>
                <a:latin typeface="Cambria"/>
                <a:ea typeface="Cambria"/>
                <a:cs typeface="Cambria"/>
                <a:sym typeface="Cambria"/>
              </a:rPr>
              <a:t>charge sharing latency</a:t>
            </a:r>
            <a:endParaRPr b="1" sz="2100">
              <a:solidFill>
                <a:srgbClr val="CC0000"/>
              </a:solidFill>
              <a:latin typeface="Cambria"/>
              <a:ea typeface="Cambria"/>
              <a:cs typeface="Cambria"/>
              <a:sym typeface="Cambria"/>
            </a:endParaRPr>
          </a:p>
        </p:txBody>
      </p:sp>
      <p:cxnSp>
        <p:nvCxnSpPr>
          <p:cNvPr id="959" name="Google Shape;959;p33"/>
          <p:cNvCxnSpPr/>
          <p:nvPr/>
        </p:nvCxnSpPr>
        <p:spPr>
          <a:xfrm rot="10800000">
            <a:off x="4543575" y="2912275"/>
            <a:ext cx="657300" cy="0"/>
          </a:xfrm>
          <a:prstGeom prst="straightConnector1">
            <a:avLst/>
          </a:prstGeom>
          <a:noFill/>
          <a:ln cap="flat" cmpd="sng" w="38100">
            <a:solidFill>
              <a:srgbClr val="FF0000"/>
            </a:solidFill>
            <a:prstDash val="solid"/>
            <a:round/>
            <a:headEnd len="med" w="med" type="none"/>
            <a:tailEnd len="med" w="med" type="triangle"/>
          </a:ln>
        </p:spPr>
      </p:cxnSp>
      <p:grpSp>
        <p:nvGrpSpPr>
          <p:cNvPr id="960" name="Google Shape;960;p33"/>
          <p:cNvGrpSpPr/>
          <p:nvPr/>
        </p:nvGrpSpPr>
        <p:grpSpPr>
          <a:xfrm>
            <a:off x="735050" y="1809823"/>
            <a:ext cx="1184125" cy="1028777"/>
            <a:chOff x="735050" y="1809823"/>
            <a:chExt cx="1184125" cy="1028777"/>
          </a:xfrm>
        </p:grpSpPr>
        <p:grpSp>
          <p:nvGrpSpPr>
            <p:cNvPr id="961" name="Google Shape;961;p33"/>
            <p:cNvGrpSpPr/>
            <p:nvPr/>
          </p:nvGrpSpPr>
          <p:grpSpPr>
            <a:xfrm>
              <a:off x="735050" y="1809823"/>
              <a:ext cx="1184125" cy="854477"/>
              <a:chOff x="735050" y="1809823"/>
              <a:chExt cx="1184125" cy="854477"/>
            </a:xfrm>
          </p:grpSpPr>
          <p:grpSp>
            <p:nvGrpSpPr>
              <p:cNvPr id="962" name="Google Shape;962;p33"/>
              <p:cNvGrpSpPr/>
              <p:nvPr/>
            </p:nvGrpSpPr>
            <p:grpSpPr>
              <a:xfrm>
                <a:off x="735050" y="1809823"/>
                <a:ext cx="1184125" cy="696813"/>
                <a:chOff x="658850" y="1962223"/>
                <a:chExt cx="1184125" cy="696813"/>
              </a:xfrm>
            </p:grpSpPr>
            <p:sp>
              <p:nvSpPr>
                <p:cNvPr id="963" name="Google Shape;963;p33"/>
                <p:cNvSpPr txBox="1"/>
                <p:nvPr/>
              </p:nvSpPr>
              <p:spPr>
                <a:xfrm>
                  <a:off x="996975" y="1962223"/>
                  <a:ext cx="8460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4285F4"/>
                      </a:solidFill>
                      <a:latin typeface="Cambria"/>
                      <a:ea typeface="Cambria"/>
                      <a:cs typeface="Cambria"/>
                      <a:sym typeface="Cambria"/>
                    </a:rPr>
                    <a:t>Bitline</a:t>
                  </a:r>
                  <a:endParaRPr b="1" baseline="-25000" sz="1500">
                    <a:solidFill>
                      <a:srgbClr val="4285F4"/>
                    </a:solidFill>
                    <a:latin typeface="Cambria"/>
                    <a:ea typeface="Cambria"/>
                    <a:cs typeface="Cambria"/>
                    <a:sym typeface="Cambria"/>
                  </a:endParaRPr>
                </a:p>
              </p:txBody>
            </p:sp>
            <p:grpSp>
              <p:nvGrpSpPr>
                <p:cNvPr id="964" name="Google Shape;964;p33"/>
                <p:cNvGrpSpPr/>
                <p:nvPr/>
              </p:nvGrpSpPr>
              <p:grpSpPr>
                <a:xfrm>
                  <a:off x="996975" y="2310435"/>
                  <a:ext cx="846000" cy="348600"/>
                  <a:chOff x="854150" y="1821935"/>
                  <a:chExt cx="846000" cy="348600"/>
                </a:xfrm>
              </p:grpSpPr>
              <p:sp>
                <p:nvSpPr>
                  <p:cNvPr id="965" name="Google Shape;965;p33"/>
                  <p:cNvSpPr txBox="1"/>
                  <p:nvPr/>
                </p:nvSpPr>
                <p:spPr>
                  <a:xfrm>
                    <a:off x="854150" y="1821935"/>
                    <a:ext cx="8460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C00000"/>
                        </a:solidFill>
                        <a:latin typeface="Cambria"/>
                        <a:ea typeface="Cambria"/>
                        <a:cs typeface="Cambria"/>
                        <a:sym typeface="Cambria"/>
                      </a:rPr>
                      <a:t>Bitline</a:t>
                    </a:r>
                    <a:endParaRPr b="1" baseline="-25000" sz="1500">
                      <a:solidFill>
                        <a:srgbClr val="C00000"/>
                      </a:solidFill>
                      <a:latin typeface="Cambria"/>
                      <a:ea typeface="Cambria"/>
                      <a:cs typeface="Cambria"/>
                      <a:sym typeface="Cambria"/>
                    </a:endParaRPr>
                  </a:p>
                </p:txBody>
              </p:sp>
              <p:cxnSp>
                <p:nvCxnSpPr>
                  <p:cNvPr id="966" name="Google Shape;966;p33"/>
                  <p:cNvCxnSpPr/>
                  <p:nvPr/>
                </p:nvCxnSpPr>
                <p:spPr>
                  <a:xfrm>
                    <a:off x="946995" y="1866321"/>
                    <a:ext cx="660300" cy="0"/>
                  </a:xfrm>
                  <a:prstGeom prst="straightConnector1">
                    <a:avLst/>
                  </a:prstGeom>
                  <a:noFill/>
                  <a:ln cap="flat" cmpd="sng" w="19050">
                    <a:solidFill>
                      <a:srgbClr val="C00000"/>
                    </a:solidFill>
                    <a:prstDash val="solid"/>
                    <a:round/>
                    <a:headEnd len="med" w="med" type="none"/>
                    <a:tailEnd len="med" w="med" type="none"/>
                  </a:ln>
                </p:spPr>
              </p:cxnSp>
            </p:grpSp>
            <p:cxnSp>
              <p:nvCxnSpPr>
                <p:cNvPr id="967" name="Google Shape;967;p33"/>
                <p:cNvCxnSpPr/>
                <p:nvPr/>
              </p:nvCxnSpPr>
              <p:spPr>
                <a:xfrm>
                  <a:off x="658850" y="2136525"/>
                  <a:ext cx="338100" cy="0"/>
                </a:xfrm>
                <a:prstGeom prst="straightConnector1">
                  <a:avLst/>
                </a:prstGeom>
                <a:noFill/>
                <a:ln cap="flat" cmpd="sng" w="38100">
                  <a:solidFill>
                    <a:srgbClr val="4285F4"/>
                  </a:solidFill>
                  <a:prstDash val="solid"/>
                  <a:round/>
                  <a:headEnd len="med" w="med" type="none"/>
                  <a:tailEnd len="med" w="med" type="none"/>
                </a:ln>
              </p:spPr>
            </p:cxnSp>
            <p:cxnSp>
              <p:nvCxnSpPr>
                <p:cNvPr id="968" name="Google Shape;968;p33"/>
                <p:cNvCxnSpPr/>
                <p:nvPr/>
              </p:nvCxnSpPr>
              <p:spPr>
                <a:xfrm>
                  <a:off x="658850" y="2484725"/>
                  <a:ext cx="338100" cy="0"/>
                </a:xfrm>
                <a:prstGeom prst="straightConnector1">
                  <a:avLst/>
                </a:prstGeom>
                <a:noFill/>
                <a:ln cap="flat" cmpd="sng" w="38100">
                  <a:solidFill>
                    <a:srgbClr val="C00000"/>
                  </a:solidFill>
                  <a:prstDash val="solid"/>
                  <a:round/>
                  <a:headEnd len="med" w="med" type="none"/>
                  <a:tailEnd len="med" w="med" type="none"/>
                </a:ln>
              </p:spPr>
            </p:cxnSp>
          </p:grpSp>
          <p:cxnSp>
            <p:nvCxnSpPr>
              <p:cNvPr id="969" name="Google Shape;969;p33"/>
              <p:cNvCxnSpPr/>
              <p:nvPr/>
            </p:nvCxnSpPr>
            <p:spPr>
              <a:xfrm>
                <a:off x="735050" y="2664300"/>
                <a:ext cx="338100" cy="0"/>
              </a:xfrm>
              <a:prstGeom prst="straightConnector1">
                <a:avLst/>
              </a:prstGeom>
              <a:noFill/>
              <a:ln cap="flat" cmpd="sng" w="38100">
                <a:solidFill>
                  <a:srgbClr val="F1C232"/>
                </a:solidFill>
                <a:prstDash val="solid"/>
                <a:round/>
                <a:headEnd len="med" w="med" type="none"/>
                <a:tailEnd len="med" w="med" type="none"/>
              </a:ln>
            </p:spPr>
          </p:cxnSp>
        </p:grpSp>
        <p:sp>
          <p:nvSpPr>
            <p:cNvPr id="970" name="Google Shape;970;p33"/>
            <p:cNvSpPr txBox="1"/>
            <p:nvPr/>
          </p:nvSpPr>
          <p:spPr>
            <a:xfrm>
              <a:off x="1052200" y="2490000"/>
              <a:ext cx="657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1C232"/>
                  </a:solidFill>
                  <a:latin typeface="Cambria"/>
                  <a:ea typeface="Cambria"/>
                  <a:cs typeface="Cambria"/>
                  <a:sym typeface="Cambria"/>
                </a:rPr>
                <a:t>Cell</a:t>
              </a:r>
              <a:endParaRPr b="1" baseline="-25000" sz="1500">
                <a:solidFill>
                  <a:srgbClr val="F1C232"/>
                </a:solidFill>
                <a:latin typeface="Cambria"/>
                <a:ea typeface="Cambria"/>
                <a:cs typeface="Cambria"/>
                <a:sym typeface="Cambria"/>
              </a:endParaRPr>
            </a:p>
          </p:txBody>
        </p:sp>
      </p:grpSp>
      <p:grpSp>
        <p:nvGrpSpPr>
          <p:cNvPr id="971" name="Google Shape;971;p33"/>
          <p:cNvGrpSpPr/>
          <p:nvPr/>
        </p:nvGrpSpPr>
        <p:grpSpPr>
          <a:xfrm>
            <a:off x="735050" y="3164810"/>
            <a:ext cx="1184125" cy="1333577"/>
            <a:chOff x="735050" y="3317210"/>
            <a:chExt cx="1184125" cy="1333577"/>
          </a:xfrm>
        </p:grpSpPr>
        <p:grpSp>
          <p:nvGrpSpPr>
            <p:cNvPr id="972" name="Google Shape;972;p33"/>
            <p:cNvGrpSpPr/>
            <p:nvPr/>
          </p:nvGrpSpPr>
          <p:grpSpPr>
            <a:xfrm>
              <a:off x="735050" y="3317210"/>
              <a:ext cx="1184125" cy="1028777"/>
              <a:chOff x="735050" y="1809823"/>
              <a:chExt cx="1184125" cy="1028777"/>
            </a:xfrm>
          </p:grpSpPr>
          <p:grpSp>
            <p:nvGrpSpPr>
              <p:cNvPr id="973" name="Google Shape;973;p33"/>
              <p:cNvGrpSpPr/>
              <p:nvPr/>
            </p:nvGrpSpPr>
            <p:grpSpPr>
              <a:xfrm>
                <a:off x="735050" y="1809823"/>
                <a:ext cx="1184125" cy="854477"/>
                <a:chOff x="735050" y="1809823"/>
                <a:chExt cx="1184125" cy="854477"/>
              </a:xfrm>
            </p:grpSpPr>
            <p:grpSp>
              <p:nvGrpSpPr>
                <p:cNvPr id="974" name="Google Shape;974;p33"/>
                <p:cNvGrpSpPr/>
                <p:nvPr/>
              </p:nvGrpSpPr>
              <p:grpSpPr>
                <a:xfrm>
                  <a:off x="735050" y="1809823"/>
                  <a:ext cx="1184125" cy="696813"/>
                  <a:chOff x="658850" y="1962223"/>
                  <a:chExt cx="1184125" cy="696813"/>
                </a:xfrm>
              </p:grpSpPr>
              <p:sp>
                <p:nvSpPr>
                  <p:cNvPr id="975" name="Google Shape;975;p33"/>
                  <p:cNvSpPr txBox="1"/>
                  <p:nvPr/>
                </p:nvSpPr>
                <p:spPr>
                  <a:xfrm>
                    <a:off x="996975" y="1962223"/>
                    <a:ext cx="8460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4285F4"/>
                        </a:solidFill>
                        <a:latin typeface="Cambria"/>
                        <a:ea typeface="Cambria"/>
                        <a:cs typeface="Cambria"/>
                        <a:sym typeface="Cambria"/>
                      </a:rPr>
                      <a:t>Bitline</a:t>
                    </a:r>
                    <a:endParaRPr b="1" baseline="-25000" sz="1500">
                      <a:solidFill>
                        <a:srgbClr val="4285F4"/>
                      </a:solidFill>
                      <a:latin typeface="Cambria"/>
                      <a:ea typeface="Cambria"/>
                      <a:cs typeface="Cambria"/>
                      <a:sym typeface="Cambria"/>
                    </a:endParaRPr>
                  </a:p>
                </p:txBody>
              </p:sp>
              <p:grpSp>
                <p:nvGrpSpPr>
                  <p:cNvPr id="976" name="Google Shape;976;p33"/>
                  <p:cNvGrpSpPr/>
                  <p:nvPr/>
                </p:nvGrpSpPr>
                <p:grpSpPr>
                  <a:xfrm>
                    <a:off x="996975" y="2310435"/>
                    <a:ext cx="846000" cy="348600"/>
                    <a:chOff x="854150" y="1821935"/>
                    <a:chExt cx="846000" cy="348600"/>
                  </a:xfrm>
                </p:grpSpPr>
                <p:sp>
                  <p:nvSpPr>
                    <p:cNvPr id="977" name="Google Shape;977;p33"/>
                    <p:cNvSpPr txBox="1"/>
                    <p:nvPr/>
                  </p:nvSpPr>
                  <p:spPr>
                    <a:xfrm>
                      <a:off x="854150" y="1821935"/>
                      <a:ext cx="8460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C00000"/>
                          </a:solidFill>
                          <a:latin typeface="Cambria"/>
                          <a:ea typeface="Cambria"/>
                          <a:cs typeface="Cambria"/>
                          <a:sym typeface="Cambria"/>
                        </a:rPr>
                        <a:t>Bitline</a:t>
                      </a:r>
                      <a:endParaRPr b="1" baseline="-25000" sz="1500">
                        <a:solidFill>
                          <a:srgbClr val="C00000"/>
                        </a:solidFill>
                        <a:latin typeface="Cambria"/>
                        <a:ea typeface="Cambria"/>
                        <a:cs typeface="Cambria"/>
                        <a:sym typeface="Cambria"/>
                      </a:endParaRPr>
                    </a:p>
                  </p:txBody>
                </p:sp>
                <p:cxnSp>
                  <p:nvCxnSpPr>
                    <p:cNvPr id="978" name="Google Shape;978;p33"/>
                    <p:cNvCxnSpPr/>
                    <p:nvPr/>
                  </p:nvCxnSpPr>
                  <p:spPr>
                    <a:xfrm>
                      <a:off x="946995" y="1866321"/>
                      <a:ext cx="660300" cy="0"/>
                    </a:xfrm>
                    <a:prstGeom prst="straightConnector1">
                      <a:avLst/>
                    </a:prstGeom>
                    <a:noFill/>
                    <a:ln cap="flat" cmpd="sng" w="19050">
                      <a:solidFill>
                        <a:srgbClr val="C00000"/>
                      </a:solidFill>
                      <a:prstDash val="solid"/>
                      <a:round/>
                      <a:headEnd len="med" w="med" type="none"/>
                      <a:tailEnd len="med" w="med" type="none"/>
                    </a:ln>
                  </p:spPr>
                </p:cxnSp>
              </p:grpSp>
              <p:cxnSp>
                <p:nvCxnSpPr>
                  <p:cNvPr id="979" name="Google Shape;979;p33"/>
                  <p:cNvCxnSpPr/>
                  <p:nvPr/>
                </p:nvCxnSpPr>
                <p:spPr>
                  <a:xfrm>
                    <a:off x="658850" y="2136525"/>
                    <a:ext cx="338100" cy="0"/>
                  </a:xfrm>
                  <a:prstGeom prst="straightConnector1">
                    <a:avLst/>
                  </a:prstGeom>
                  <a:noFill/>
                  <a:ln cap="flat" cmpd="sng" w="38100">
                    <a:solidFill>
                      <a:srgbClr val="4285F4"/>
                    </a:solidFill>
                    <a:prstDash val="solid"/>
                    <a:round/>
                    <a:headEnd len="med" w="med" type="none"/>
                    <a:tailEnd len="med" w="med" type="none"/>
                  </a:ln>
                </p:spPr>
              </p:cxnSp>
              <p:cxnSp>
                <p:nvCxnSpPr>
                  <p:cNvPr id="980" name="Google Shape;980;p33"/>
                  <p:cNvCxnSpPr/>
                  <p:nvPr/>
                </p:nvCxnSpPr>
                <p:spPr>
                  <a:xfrm>
                    <a:off x="658850" y="2484725"/>
                    <a:ext cx="338100" cy="0"/>
                  </a:xfrm>
                  <a:prstGeom prst="straightConnector1">
                    <a:avLst/>
                  </a:prstGeom>
                  <a:noFill/>
                  <a:ln cap="flat" cmpd="sng" w="38100">
                    <a:solidFill>
                      <a:srgbClr val="C00000"/>
                    </a:solidFill>
                    <a:prstDash val="solid"/>
                    <a:round/>
                    <a:headEnd len="med" w="med" type="none"/>
                    <a:tailEnd len="med" w="med" type="none"/>
                  </a:ln>
                </p:spPr>
              </p:cxnSp>
            </p:grpSp>
            <p:cxnSp>
              <p:nvCxnSpPr>
                <p:cNvPr id="981" name="Google Shape;981;p33"/>
                <p:cNvCxnSpPr/>
                <p:nvPr/>
              </p:nvCxnSpPr>
              <p:spPr>
                <a:xfrm>
                  <a:off x="735050" y="2664300"/>
                  <a:ext cx="338100" cy="0"/>
                </a:xfrm>
                <a:prstGeom prst="straightConnector1">
                  <a:avLst/>
                </a:prstGeom>
                <a:noFill/>
                <a:ln cap="flat" cmpd="sng" w="38100">
                  <a:solidFill>
                    <a:srgbClr val="F1C232"/>
                  </a:solidFill>
                  <a:prstDash val="solid"/>
                  <a:round/>
                  <a:headEnd len="med" w="med" type="none"/>
                  <a:tailEnd len="med" w="med" type="none"/>
                </a:ln>
              </p:spPr>
            </p:cxnSp>
          </p:grpSp>
          <p:sp>
            <p:nvSpPr>
              <p:cNvPr id="982" name="Google Shape;982;p33"/>
              <p:cNvSpPr txBox="1"/>
              <p:nvPr/>
            </p:nvSpPr>
            <p:spPr>
              <a:xfrm>
                <a:off x="1052200" y="2490000"/>
                <a:ext cx="657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1C232"/>
                    </a:solidFill>
                    <a:latin typeface="Cambria"/>
                    <a:ea typeface="Cambria"/>
                    <a:cs typeface="Cambria"/>
                    <a:sym typeface="Cambria"/>
                  </a:rPr>
                  <a:t>Cell</a:t>
                </a:r>
                <a:endParaRPr b="1" baseline="-25000" sz="1500">
                  <a:solidFill>
                    <a:srgbClr val="F1C232"/>
                  </a:solidFill>
                  <a:latin typeface="Cambria"/>
                  <a:ea typeface="Cambria"/>
                  <a:cs typeface="Cambria"/>
                  <a:sym typeface="Cambria"/>
                </a:endParaRPr>
              </a:p>
            </p:txBody>
          </p:sp>
        </p:grpSp>
        <p:grpSp>
          <p:nvGrpSpPr>
            <p:cNvPr id="983" name="Google Shape;983;p33"/>
            <p:cNvGrpSpPr/>
            <p:nvPr/>
          </p:nvGrpSpPr>
          <p:grpSpPr>
            <a:xfrm>
              <a:off x="735050" y="4302188"/>
              <a:ext cx="974450" cy="348600"/>
              <a:chOff x="735050" y="2490000"/>
              <a:chExt cx="974450" cy="348600"/>
            </a:xfrm>
          </p:grpSpPr>
          <p:cxnSp>
            <p:nvCxnSpPr>
              <p:cNvPr id="984" name="Google Shape;984;p33"/>
              <p:cNvCxnSpPr/>
              <p:nvPr/>
            </p:nvCxnSpPr>
            <p:spPr>
              <a:xfrm>
                <a:off x="735050" y="2664300"/>
                <a:ext cx="338100" cy="0"/>
              </a:xfrm>
              <a:prstGeom prst="straightConnector1">
                <a:avLst/>
              </a:prstGeom>
              <a:noFill/>
              <a:ln cap="flat" cmpd="sng" w="38100">
                <a:solidFill>
                  <a:srgbClr val="34A853"/>
                </a:solidFill>
                <a:prstDash val="solid"/>
                <a:round/>
                <a:headEnd len="med" w="med" type="none"/>
                <a:tailEnd len="med" w="med" type="none"/>
              </a:ln>
            </p:spPr>
          </p:cxnSp>
          <p:sp>
            <p:nvSpPr>
              <p:cNvPr id="985" name="Google Shape;985;p33"/>
              <p:cNvSpPr txBox="1"/>
              <p:nvPr/>
            </p:nvSpPr>
            <p:spPr>
              <a:xfrm>
                <a:off x="1052200" y="2490000"/>
                <a:ext cx="657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34A853"/>
                    </a:solidFill>
                    <a:latin typeface="Cambria"/>
                    <a:ea typeface="Cambria"/>
                    <a:cs typeface="Cambria"/>
                    <a:sym typeface="Cambria"/>
                  </a:rPr>
                  <a:t>Cell</a:t>
                </a:r>
                <a:endParaRPr b="1" baseline="-25000" sz="1500">
                  <a:solidFill>
                    <a:srgbClr val="34A853"/>
                  </a:solidFill>
                  <a:latin typeface="Cambria"/>
                  <a:ea typeface="Cambria"/>
                  <a:cs typeface="Cambria"/>
                  <a:sym typeface="Cambria"/>
                </a:endParaRPr>
              </a:p>
            </p:txBody>
          </p:sp>
        </p:grpSp>
      </p:grpSp>
      <p:cxnSp>
        <p:nvCxnSpPr>
          <p:cNvPr id="986" name="Google Shape;986;p33"/>
          <p:cNvCxnSpPr/>
          <p:nvPr/>
        </p:nvCxnSpPr>
        <p:spPr>
          <a:xfrm>
            <a:off x="1239120" y="4207821"/>
            <a:ext cx="305700" cy="0"/>
          </a:xfrm>
          <a:prstGeom prst="straightConnector1">
            <a:avLst/>
          </a:prstGeom>
          <a:noFill/>
          <a:ln cap="flat" cmpd="sng" w="19050">
            <a:solidFill>
              <a:srgbClr val="34A85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xEl>
                                              <p:pRg end="0" st="0"/>
                                            </p:txEl>
                                          </p:spTgt>
                                        </p:tgtEl>
                                        <p:attrNameLst>
                                          <p:attrName>style.visibility</p:attrName>
                                        </p:attrNameLst>
                                      </p:cBhvr>
                                      <p:to>
                                        <p:strVal val="visible"/>
                                      </p:to>
                                    </p:set>
                                    <p:animEffect filter="fade" transition="in">
                                      <p:cBhvr>
                                        <p:cTn dur="500"/>
                                        <p:tgtEl>
                                          <p:spTgt spid="9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xEl>
                                              <p:pRg end="1" st="1"/>
                                            </p:txEl>
                                          </p:spTgt>
                                        </p:tgtEl>
                                        <p:attrNameLst>
                                          <p:attrName>style.visibility</p:attrName>
                                        </p:attrNameLst>
                                      </p:cBhvr>
                                      <p:to>
                                        <p:strVal val="visible"/>
                                      </p:to>
                                    </p:set>
                                    <p:animEffect filter="fade" transition="in">
                                      <p:cBhvr>
                                        <p:cTn dur="500"/>
                                        <p:tgtEl>
                                          <p:spTgt spid="9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500"/>
                                        <p:tgtEl>
                                          <p:spTgt spid="914"/>
                                        </p:tgtEl>
                                      </p:cBhvr>
                                    </p:animEffect>
                                  </p:childTnLst>
                                </p:cTn>
                              </p:par>
                              <p:par>
                                <p:cTn fill="hold" nodeType="with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500"/>
                                        <p:tgtEl>
                                          <p:spTgt spid="9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500"/>
                                        <p:tgtEl>
                                          <p:spTgt spid="92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500"/>
                                        <p:tgtEl>
                                          <p:spTgt spid="93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500"/>
                                        <p:tgtEl>
                                          <p:spTgt spid="93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500"/>
                                        <p:tgtEl>
                                          <p:spTgt spid="93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500"/>
                                        <p:tgtEl>
                                          <p:spTgt spid="9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500"/>
                                        <p:tgtEl>
                                          <p:spTgt spid="939"/>
                                        </p:tgtEl>
                                      </p:cBhvr>
                                    </p:animEffect>
                                  </p:childTnLst>
                                </p:cTn>
                              </p:par>
                              <p:par>
                                <p:cTn fill="hold" nodeType="with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500"/>
                                        <p:tgtEl>
                                          <p:spTgt spid="971"/>
                                        </p:tgtEl>
                                      </p:cBhvr>
                                    </p:animEffect>
                                  </p:childTnLst>
                                </p:cTn>
                              </p:par>
                              <p:par>
                                <p:cTn fill="hold" nodeType="with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500"/>
                                        <p:tgtEl>
                                          <p:spTgt spid="986"/>
                                        </p:tgtEl>
                                      </p:cBhvr>
                                    </p:animEffect>
                                  </p:childTnLst>
                                </p:cTn>
                              </p:par>
                              <p:par>
                                <p:cTn fill="hold" nodeType="withEffect" presetClass="entr" presetID="10" presetSubtype="0">
                                  <p:stCondLst>
                                    <p:cond delay="0"/>
                                  </p:stCondLst>
                                  <p:childTnLst>
                                    <p:set>
                                      <p:cBhvr>
                                        <p:cTn dur="1" fill="hold">
                                          <p:stCondLst>
                                            <p:cond delay="0"/>
                                          </p:stCondLst>
                                        </p:cTn>
                                        <p:tgtEl>
                                          <p:spTgt spid="947"/>
                                        </p:tgtEl>
                                        <p:attrNameLst>
                                          <p:attrName>style.visibility</p:attrName>
                                        </p:attrNameLst>
                                      </p:cBhvr>
                                      <p:to>
                                        <p:strVal val="visible"/>
                                      </p:to>
                                    </p:set>
                                    <p:animEffect filter="fade" transition="in">
                                      <p:cBhvr>
                                        <p:cTn dur="500"/>
                                        <p:tgtEl>
                                          <p:spTgt spid="9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500"/>
                                        <p:tgtEl>
                                          <p:spTgt spid="94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51"/>
                                        </p:tgtEl>
                                        <p:attrNameLst>
                                          <p:attrName>style.visibility</p:attrName>
                                        </p:attrNameLst>
                                      </p:cBhvr>
                                      <p:to>
                                        <p:strVal val="visible"/>
                                      </p:to>
                                    </p:set>
                                    <p:animEffect filter="fade" transition="in">
                                      <p:cBhvr>
                                        <p:cTn dur="500"/>
                                        <p:tgtEl>
                                          <p:spTgt spid="95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500"/>
                                        <p:tgtEl>
                                          <p:spTgt spid="94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500"/>
                                        <p:tgtEl>
                                          <p:spTgt spid="95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57"/>
                                        </p:tgtEl>
                                        <p:attrNameLst>
                                          <p:attrName>style.visibility</p:attrName>
                                        </p:attrNameLst>
                                      </p:cBhvr>
                                      <p:to>
                                        <p:strVal val="visible"/>
                                      </p:to>
                                    </p:set>
                                    <p:animEffect filter="fade" transition="in">
                                      <p:cBhvr>
                                        <p:cTn dur="500"/>
                                        <p:tgtEl>
                                          <p:spTgt spid="95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500"/>
                                        <p:tgtEl>
                                          <p:spTgt spid="959"/>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58"/>
                                        </p:tgtEl>
                                        <p:attrNameLst>
                                          <p:attrName>style.visibility</p:attrName>
                                        </p:attrNameLst>
                                      </p:cBhvr>
                                      <p:to>
                                        <p:strVal val="visible"/>
                                      </p:to>
                                    </p:set>
                                    <p:animEffect filter="fade" transition="in">
                                      <p:cBhvr>
                                        <p:cTn dur="500"/>
                                        <p:tgtEl>
                                          <p:spTgt spid="9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grpSp>
        <p:nvGrpSpPr>
          <p:cNvPr id="991" name="Google Shape;991;p34"/>
          <p:cNvGrpSpPr/>
          <p:nvPr/>
        </p:nvGrpSpPr>
        <p:grpSpPr>
          <a:xfrm>
            <a:off x="868680" y="1238728"/>
            <a:ext cx="6234819" cy="2602274"/>
            <a:chOff x="228225" y="1268150"/>
            <a:chExt cx="7621097" cy="3180875"/>
          </a:xfrm>
        </p:grpSpPr>
        <p:pic>
          <p:nvPicPr>
            <p:cNvPr id="992" name="Google Shape;992;p34"/>
            <p:cNvPicPr preferRelativeResize="0"/>
            <p:nvPr/>
          </p:nvPicPr>
          <p:blipFill>
            <a:blip r:embed="rId3">
              <a:alphaModFix/>
            </a:blip>
            <a:stretch>
              <a:fillRect/>
            </a:stretch>
          </p:blipFill>
          <p:spPr>
            <a:xfrm>
              <a:off x="1495665" y="1268150"/>
              <a:ext cx="6353657" cy="3180875"/>
            </a:xfrm>
            <a:prstGeom prst="rect">
              <a:avLst/>
            </a:prstGeom>
            <a:noFill/>
            <a:ln>
              <a:noFill/>
            </a:ln>
          </p:spPr>
        </p:pic>
        <p:cxnSp>
          <p:nvCxnSpPr>
            <p:cNvPr id="993" name="Google Shape;993;p34"/>
            <p:cNvCxnSpPr/>
            <p:nvPr/>
          </p:nvCxnSpPr>
          <p:spPr>
            <a:xfrm rot="10800000">
              <a:off x="1672475" y="2897575"/>
              <a:ext cx="6003900" cy="0"/>
            </a:xfrm>
            <a:prstGeom prst="straightConnector1">
              <a:avLst/>
            </a:prstGeom>
            <a:noFill/>
            <a:ln cap="flat" cmpd="sng" w="19050">
              <a:solidFill>
                <a:srgbClr val="999999"/>
              </a:solidFill>
              <a:prstDash val="dash"/>
              <a:round/>
              <a:headEnd len="med" w="med" type="none"/>
              <a:tailEnd len="med" w="med" type="none"/>
            </a:ln>
          </p:spPr>
        </p:cxnSp>
        <p:sp>
          <p:nvSpPr>
            <p:cNvPr id="994" name="Google Shape;994;p34"/>
            <p:cNvSpPr txBox="1"/>
            <p:nvPr/>
          </p:nvSpPr>
          <p:spPr>
            <a:xfrm>
              <a:off x="804575" y="2661313"/>
              <a:ext cx="867900" cy="4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solidFill>
                    <a:schemeClr val="dk1"/>
                  </a:solidFill>
                </a:rPr>
                <a:t>VDD/2</a:t>
              </a:r>
              <a:endParaRPr sz="900"/>
            </a:p>
          </p:txBody>
        </p:sp>
        <p:sp>
          <p:nvSpPr>
            <p:cNvPr id="995" name="Google Shape;995;p34"/>
            <p:cNvSpPr txBox="1"/>
            <p:nvPr/>
          </p:nvSpPr>
          <p:spPr>
            <a:xfrm>
              <a:off x="403175" y="1534450"/>
              <a:ext cx="1154700" cy="5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1C232"/>
                  </a:solidFill>
                  <a:latin typeface="Cambria"/>
                  <a:ea typeface="Cambria"/>
                  <a:cs typeface="Cambria"/>
                  <a:sym typeface="Cambria"/>
                </a:rPr>
                <a:t>Charged Cell</a:t>
              </a:r>
              <a:endParaRPr b="1" baseline="-25000" sz="1500">
                <a:solidFill>
                  <a:srgbClr val="F1C232"/>
                </a:solidFill>
                <a:latin typeface="Cambria"/>
                <a:ea typeface="Cambria"/>
                <a:cs typeface="Cambria"/>
                <a:sym typeface="Cambria"/>
              </a:endParaRPr>
            </a:p>
          </p:txBody>
        </p:sp>
        <p:sp>
          <p:nvSpPr>
            <p:cNvPr id="996" name="Google Shape;996;p34"/>
            <p:cNvSpPr txBox="1"/>
            <p:nvPr/>
          </p:nvSpPr>
          <p:spPr>
            <a:xfrm>
              <a:off x="228225" y="3802375"/>
              <a:ext cx="1444200" cy="5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34A853"/>
                  </a:solidFill>
                  <a:latin typeface="Cambria"/>
                  <a:ea typeface="Cambria"/>
                  <a:cs typeface="Cambria"/>
                  <a:sym typeface="Cambria"/>
                </a:rPr>
                <a:t>Discharged Cell</a:t>
              </a:r>
              <a:endParaRPr b="1" baseline="-25000" sz="1500">
                <a:solidFill>
                  <a:srgbClr val="34A853"/>
                </a:solidFill>
                <a:latin typeface="Cambria"/>
                <a:ea typeface="Cambria"/>
                <a:cs typeface="Cambria"/>
                <a:sym typeface="Cambria"/>
              </a:endParaRPr>
            </a:p>
          </p:txBody>
        </p:sp>
      </p:grpSp>
      <p:sp>
        <p:nvSpPr>
          <p:cNvPr id="997" name="Google Shape;997;p34"/>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4"/>
          <p:cNvSpPr txBox="1"/>
          <p:nvPr/>
        </p:nvSpPr>
        <p:spPr>
          <a:xfrm>
            <a:off x="103900" y="78000"/>
            <a:ext cx="69996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2. </a:t>
            </a:r>
            <a:r>
              <a:rPr b="1" lang="en" sz="2300">
                <a:solidFill>
                  <a:srgbClr val="F3F3F3"/>
                </a:solidFill>
                <a:latin typeface="Cambria"/>
                <a:ea typeface="Cambria"/>
                <a:cs typeface="Cambria"/>
                <a:sym typeface="Cambria"/>
              </a:rPr>
              <a:t>Early Termination of Charge Restoration</a:t>
            </a:r>
            <a:endParaRPr b="1" sz="2300">
              <a:solidFill>
                <a:srgbClr val="F3F3F3"/>
              </a:solidFill>
              <a:latin typeface="Cambria"/>
              <a:ea typeface="Cambria"/>
              <a:cs typeface="Cambria"/>
              <a:sym typeface="Cambria"/>
            </a:endParaRPr>
          </a:p>
        </p:txBody>
      </p:sp>
      <p:sp>
        <p:nvSpPr>
          <p:cNvPr id="999" name="Google Shape;999;p34"/>
          <p:cNvSpPr txBox="1"/>
          <p:nvPr>
            <p:ph idx="12" type="sldNum"/>
          </p:nvPr>
        </p:nvSpPr>
        <p:spPr>
          <a:xfrm>
            <a:off x="8550182" y="4722684"/>
            <a:ext cx="420000" cy="29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0" name="Google Shape;1000;p34"/>
          <p:cNvPicPr preferRelativeResize="0"/>
          <p:nvPr/>
        </p:nvPicPr>
        <p:blipFill rotWithShape="1">
          <a:blip r:embed="rId4">
            <a:alphaModFix/>
          </a:blip>
          <a:srcRect b="0" l="0" r="0" t="0"/>
          <a:stretch/>
        </p:blipFill>
        <p:spPr>
          <a:xfrm>
            <a:off x="166249" y="4728925"/>
            <a:ext cx="1134466" cy="327900"/>
          </a:xfrm>
          <a:prstGeom prst="rect">
            <a:avLst/>
          </a:prstGeom>
          <a:noFill/>
          <a:ln>
            <a:noFill/>
          </a:ln>
        </p:spPr>
      </p:pic>
      <p:sp>
        <p:nvSpPr>
          <p:cNvPr id="1001" name="Google Shape;1001;p34"/>
          <p:cNvSpPr txBox="1"/>
          <p:nvPr/>
        </p:nvSpPr>
        <p:spPr>
          <a:xfrm>
            <a:off x="166250" y="662425"/>
            <a:ext cx="7854000" cy="99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mbria"/>
              <a:buChar char="●"/>
            </a:pPr>
            <a:r>
              <a:rPr b="1" lang="en" sz="1800">
                <a:solidFill>
                  <a:schemeClr val="dk1"/>
                </a:solidFill>
                <a:latin typeface="Cambria"/>
                <a:ea typeface="Cambria"/>
                <a:cs typeface="Cambria"/>
                <a:sym typeface="Cambria"/>
              </a:rPr>
              <a:t>Observation 1:</a:t>
            </a:r>
            <a:r>
              <a:rPr lang="en" sz="1800">
                <a:solidFill>
                  <a:schemeClr val="dk1"/>
                </a:solidFill>
                <a:latin typeface="Cambria"/>
                <a:ea typeface="Cambria"/>
                <a:cs typeface="Cambria"/>
                <a:sym typeface="Cambria"/>
              </a:rPr>
              <a:t> Charge restoration has a long “</a:t>
            </a:r>
            <a:r>
              <a:rPr lang="en" sz="1800">
                <a:solidFill>
                  <a:schemeClr val="dk1"/>
                </a:solidFill>
                <a:latin typeface="Cambria"/>
                <a:ea typeface="Cambria"/>
                <a:cs typeface="Cambria"/>
                <a:sym typeface="Cambria"/>
              </a:rPr>
              <a:t>tail latency</a:t>
            </a:r>
            <a:r>
              <a:rPr lang="en" sz="1800">
                <a:solidFill>
                  <a:schemeClr val="dk1"/>
                </a:solidFill>
                <a:latin typeface="Cambria"/>
                <a:ea typeface="Cambria"/>
                <a:cs typeface="Cambria"/>
                <a:sym typeface="Cambria"/>
              </a:rPr>
              <a:t>”</a:t>
            </a:r>
            <a:r>
              <a:rPr lang="en" sz="1800">
                <a:solidFill>
                  <a:schemeClr val="dk1"/>
                </a:solidFill>
                <a:latin typeface="Cambria"/>
                <a:ea typeface="Cambria"/>
                <a:cs typeface="Cambria"/>
                <a:sym typeface="Cambria"/>
              </a:rPr>
              <a:t>.</a:t>
            </a:r>
            <a:endParaRPr sz="1800">
              <a:solidFill>
                <a:schemeClr val="dk1"/>
              </a:solidFill>
              <a:latin typeface="Cambria"/>
              <a:ea typeface="Cambria"/>
              <a:cs typeface="Cambria"/>
              <a:sym typeface="Cambria"/>
            </a:endParaRPr>
          </a:p>
        </p:txBody>
      </p:sp>
      <p:cxnSp>
        <p:nvCxnSpPr>
          <p:cNvPr id="1002" name="Google Shape;1002;p34"/>
          <p:cNvCxnSpPr/>
          <p:nvPr/>
        </p:nvCxnSpPr>
        <p:spPr>
          <a:xfrm rot="10800000">
            <a:off x="4231429" y="1381527"/>
            <a:ext cx="2936700" cy="0"/>
          </a:xfrm>
          <a:prstGeom prst="straightConnector1">
            <a:avLst/>
          </a:prstGeom>
          <a:noFill/>
          <a:ln cap="flat" cmpd="sng" w="19050">
            <a:solidFill>
              <a:srgbClr val="000000"/>
            </a:solidFill>
            <a:prstDash val="dash"/>
            <a:round/>
            <a:headEnd len="med" w="med" type="none"/>
            <a:tailEnd len="med" w="med" type="none"/>
          </a:ln>
        </p:spPr>
      </p:cxnSp>
      <p:cxnSp>
        <p:nvCxnSpPr>
          <p:cNvPr id="1003" name="Google Shape;1003;p34"/>
          <p:cNvCxnSpPr/>
          <p:nvPr/>
        </p:nvCxnSpPr>
        <p:spPr>
          <a:xfrm rot="10800000">
            <a:off x="6309189" y="1108447"/>
            <a:ext cx="0" cy="1672500"/>
          </a:xfrm>
          <a:prstGeom prst="straightConnector1">
            <a:avLst/>
          </a:prstGeom>
          <a:noFill/>
          <a:ln cap="flat" cmpd="sng" w="19050">
            <a:solidFill>
              <a:srgbClr val="000000"/>
            </a:solidFill>
            <a:prstDash val="dash"/>
            <a:round/>
            <a:headEnd len="med" w="med" type="none"/>
            <a:tailEnd len="med" w="med" type="none"/>
          </a:ln>
        </p:spPr>
      </p:cxnSp>
      <p:sp>
        <p:nvSpPr>
          <p:cNvPr id="1004" name="Google Shape;1004;p34"/>
          <p:cNvSpPr/>
          <p:nvPr/>
        </p:nvSpPr>
        <p:spPr>
          <a:xfrm>
            <a:off x="6239119" y="1311457"/>
            <a:ext cx="140100" cy="140100"/>
          </a:xfrm>
          <a:prstGeom prst="ellips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txBox="1"/>
          <p:nvPr/>
        </p:nvSpPr>
        <p:spPr>
          <a:xfrm>
            <a:off x="5263415" y="1332676"/>
            <a:ext cx="1045800" cy="51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1C232"/>
                </a:solidFill>
                <a:latin typeface="Cambria"/>
                <a:ea typeface="Cambria"/>
                <a:cs typeface="Cambria"/>
                <a:sym typeface="Cambria"/>
              </a:rPr>
              <a:t>Restored</a:t>
            </a:r>
            <a:endParaRPr b="1" baseline="-25000" sz="1600">
              <a:solidFill>
                <a:srgbClr val="F1C232"/>
              </a:solidFill>
              <a:latin typeface="Cambria"/>
              <a:ea typeface="Cambria"/>
              <a:cs typeface="Cambria"/>
              <a:sym typeface="Cambria"/>
            </a:endParaRPr>
          </a:p>
        </p:txBody>
      </p:sp>
      <p:cxnSp>
        <p:nvCxnSpPr>
          <p:cNvPr id="1006" name="Google Shape;1006;p34"/>
          <p:cNvCxnSpPr/>
          <p:nvPr/>
        </p:nvCxnSpPr>
        <p:spPr>
          <a:xfrm rot="10800000">
            <a:off x="2604313" y="1106377"/>
            <a:ext cx="0" cy="2670300"/>
          </a:xfrm>
          <a:prstGeom prst="straightConnector1">
            <a:avLst/>
          </a:prstGeom>
          <a:noFill/>
          <a:ln cap="flat" cmpd="sng" w="19050">
            <a:solidFill>
              <a:srgbClr val="000000"/>
            </a:solidFill>
            <a:prstDash val="dash"/>
            <a:round/>
            <a:headEnd len="med" w="med" type="none"/>
            <a:tailEnd len="med" w="med" type="none"/>
          </a:ln>
        </p:spPr>
      </p:cxnSp>
      <p:cxnSp>
        <p:nvCxnSpPr>
          <p:cNvPr id="1007" name="Google Shape;1007;p34"/>
          <p:cNvCxnSpPr/>
          <p:nvPr/>
        </p:nvCxnSpPr>
        <p:spPr>
          <a:xfrm rot="10800000">
            <a:off x="4486141" y="1106626"/>
            <a:ext cx="0" cy="1682400"/>
          </a:xfrm>
          <a:prstGeom prst="straightConnector1">
            <a:avLst/>
          </a:prstGeom>
          <a:noFill/>
          <a:ln cap="flat" cmpd="sng" w="19050">
            <a:solidFill>
              <a:srgbClr val="000000"/>
            </a:solidFill>
            <a:prstDash val="dash"/>
            <a:round/>
            <a:headEnd len="med" w="med" type="none"/>
            <a:tailEnd len="med" w="med" type="none"/>
          </a:ln>
        </p:spPr>
      </p:cxnSp>
      <p:cxnSp>
        <p:nvCxnSpPr>
          <p:cNvPr id="1008" name="Google Shape;1008;p34"/>
          <p:cNvCxnSpPr/>
          <p:nvPr/>
        </p:nvCxnSpPr>
        <p:spPr>
          <a:xfrm rot="10800000">
            <a:off x="4237538" y="1646387"/>
            <a:ext cx="497100" cy="0"/>
          </a:xfrm>
          <a:prstGeom prst="straightConnector1">
            <a:avLst/>
          </a:prstGeom>
          <a:noFill/>
          <a:ln cap="flat" cmpd="sng" w="19050">
            <a:solidFill>
              <a:srgbClr val="000000"/>
            </a:solidFill>
            <a:prstDash val="dash"/>
            <a:round/>
            <a:headEnd len="med" w="med" type="none"/>
            <a:tailEnd len="med" w="med" type="none"/>
          </a:ln>
        </p:spPr>
      </p:cxnSp>
      <p:sp>
        <p:nvSpPr>
          <p:cNvPr id="1009" name="Google Shape;1009;p34"/>
          <p:cNvSpPr/>
          <p:nvPr/>
        </p:nvSpPr>
        <p:spPr>
          <a:xfrm>
            <a:off x="4409690" y="1576316"/>
            <a:ext cx="140100" cy="140100"/>
          </a:xfrm>
          <a:prstGeom prst="ellips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0" name="Google Shape;1010;p34"/>
          <p:cNvGrpSpPr/>
          <p:nvPr/>
        </p:nvGrpSpPr>
        <p:grpSpPr>
          <a:xfrm>
            <a:off x="3508934" y="1381528"/>
            <a:ext cx="792391" cy="521948"/>
            <a:chOff x="3455525" y="1442700"/>
            <a:chExt cx="968575" cy="638000"/>
          </a:xfrm>
        </p:grpSpPr>
        <p:cxnSp>
          <p:nvCxnSpPr>
            <p:cNvPr id="1011" name="Google Shape;1011;p34"/>
            <p:cNvCxnSpPr/>
            <p:nvPr/>
          </p:nvCxnSpPr>
          <p:spPr>
            <a:xfrm>
              <a:off x="4424100" y="1442700"/>
              <a:ext cx="0" cy="341400"/>
            </a:xfrm>
            <a:prstGeom prst="straightConnector1">
              <a:avLst/>
            </a:prstGeom>
            <a:noFill/>
            <a:ln cap="flat" cmpd="sng" w="19050">
              <a:solidFill>
                <a:srgbClr val="FF0000"/>
              </a:solidFill>
              <a:prstDash val="solid"/>
              <a:round/>
              <a:headEnd len="med" w="med" type="triangle"/>
              <a:tailEnd len="med" w="med" type="triangle"/>
            </a:ln>
          </p:spPr>
        </p:cxnSp>
        <p:sp>
          <p:nvSpPr>
            <p:cNvPr id="1012" name="Google Shape;1012;p34"/>
            <p:cNvSpPr txBox="1"/>
            <p:nvPr/>
          </p:nvSpPr>
          <p:spPr>
            <a:xfrm>
              <a:off x="3455525" y="1452200"/>
              <a:ext cx="836100" cy="628500"/>
            </a:xfrm>
            <a:prstGeom prst="rect">
              <a:avLst/>
            </a:prstGeom>
            <a:solidFill>
              <a:srgbClr val="FFFFFF">
                <a:alpha val="814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Last 25%</a:t>
              </a:r>
              <a:endParaRPr b="1" sz="1600">
                <a:solidFill>
                  <a:srgbClr val="FF0000"/>
                </a:solidFill>
                <a:latin typeface="Cambria"/>
                <a:ea typeface="Cambria"/>
                <a:cs typeface="Cambria"/>
                <a:sym typeface="Cambria"/>
              </a:endParaRPr>
            </a:p>
          </p:txBody>
        </p:sp>
      </p:grpSp>
      <p:cxnSp>
        <p:nvCxnSpPr>
          <p:cNvPr id="1013" name="Google Shape;1013;p34"/>
          <p:cNvCxnSpPr/>
          <p:nvPr/>
        </p:nvCxnSpPr>
        <p:spPr>
          <a:xfrm>
            <a:off x="4486141" y="1194366"/>
            <a:ext cx="1815900" cy="0"/>
          </a:xfrm>
          <a:prstGeom prst="straightConnector1">
            <a:avLst/>
          </a:prstGeom>
          <a:noFill/>
          <a:ln cap="flat" cmpd="sng" w="38100">
            <a:solidFill>
              <a:srgbClr val="FF0000"/>
            </a:solidFill>
            <a:prstDash val="solid"/>
            <a:round/>
            <a:headEnd len="med" w="med" type="none"/>
            <a:tailEnd len="med" w="med" type="triangle"/>
          </a:ln>
        </p:spPr>
      </p:cxnSp>
      <p:sp>
        <p:nvSpPr>
          <p:cNvPr id="1014" name="Google Shape;1014;p34"/>
          <p:cNvSpPr txBox="1"/>
          <p:nvPr/>
        </p:nvSpPr>
        <p:spPr>
          <a:xfrm>
            <a:off x="4549779" y="1855400"/>
            <a:ext cx="1752300" cy="514200"/>
          </a:xfrm>
          <a:prstGeom prst="rect">
            <a:avLst/>
          </a:prstGeom>
          <a:solidFill>
            <a:srgbClr val="FFFFFF">
              <a:alpha val="814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~50% Charge Restoration time</a:t>
            </a:r>
            <a:endParaRPr b="1" sz="1600">
              <a:solidFill>
                <a:srgbClr val="FF0000"/>
              </a:solidFill>
              <a:latin typeface="Cambria"/>
              <a:ea typeface="Cambria"/>
              <a:cs typeface="Cambria"/>
              <a:sym typeface="Cambria"/>
            </a:endParaRPr>
          </a:p>
        </p:txBody>
      </p:sp>
      <p:sp>
        <p:nvSpPr>
          <p:cNvPr id="1015" name="Google Shape;1015;p34"/>
          <p:cNvSpPr txBox="1"/>
          <p:nvPr/>
        </p:nvSpPr>
        <p:spPr>
          <a:xfrm>
            <a:off x="0" y="3819100"/>
            <a:ext cx="9144000" cy="909900"/>
          </a:xfrm>
          <a:prstGeom prst="rect">
            <a:avLst/>
          </a:prstGeom>
          <a:solidFill>
            <a:srgbClr val="FFF2C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Terminating charge restoration </a:t>
            </a:r>
            <a:r>
              <a:rPr b="1" lang="en" sz="2400">
                <a:solidFill>
                  <a:schemeClr val="dk1"/>
                </a:solidFill>
                <a:latin typeface="Cambria"/>
                <a:ea typeface="Cambria"/>
                <a:cs typeface="Cambria"/>
                <a:sym typeface="Cambria"/>
              </a:rPr>
              <a:t>early</a:t>
            </a:r>
            <a:r>
              <a:rPr b="1" lang="en" sz="2400">
                <a:solidFill>
                  <a:schemeClr val="dk1"/>
                </a:solidFill>
                <a:latin typeface="Cambria"/>
                <a:ea typeface="Cambria"/>
                <a:cs typeface="Cambria"/>
                <a:sym typeface="Cambria"/>
              </a:rPr>
              <a:t> </a:t>
            </a:r>
            <a:endParaRPr b="1" sz="2400">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does </a:t>
            </a:r>
            <a:r>
              <a:rPr b="1" i="1" lang="en" sz="2400">
                <a:solidFill>
                  <a:srgbClr val="34A853"/>
                </a:solidFill>
                <a:latin typeface="Cambria"/>
                <a:ea typeface="Cambria"/>
                <a:cs typeface="Cambria"/>
                <a:sym typeface="Cambria"/>
              </a:rPr>
              <a:t>not</a:t>
            </a:r>
            <a:r>
              <a:rPr b="1" lang="en" sz="2400">
                <a:solidFill>
                  <a:schemeClr val="dk1"/>
                </a:solidFill>
                <a:latin typeface="Cambria"/>
                <a:ea typeface="Cambria"/>
                <a:cs typeface="Cambria"/>
                <a:sym typeface="Cambria"/>
              </a:rPr>
              <a:t> significantly degrade the charge level in the cell</a:t>
            </a:r>
            <a:endParaRPr b="1" sz="2400">
              <a:solidFill>
                <a:schemeClr val="dk1"/>
              </a:solidFill>
              <a:latin typeface="Cambria"/>
              <a:ea typeface="Cambria"/>
              <a:cs typeface="Cambria"/>
              <a:sym typeface="Cambria"/>
            </a:endParaRPr>
          </a:p>
        </p:txBody>
      </p:sp>
      <p:grpSp>
        <p:nvGrpSpPr>
          <p:cNvPr id="1016" name="Google Shape;1016;p34"/>
          <p:cNvGrpSpPr/>
          <p:nvPr/>
        </p:nvGrpSpPr>
        <p:grpSpPr>
          <a:xfrm>
            <a:off x="219800" y="2173635"/>
            <a:ext cx="1184125" cy="696813"/>
            <a:chOff x="658850" y="1962223"/>
            <a:chExt cx="1184125" cy="696813"/>
          </a:xfrm>
        </p:grpSpPr>
        <p:sp>
          <p:nvSpPr>
            <p:cNvPr id="1017" name="Google Shape;1017;p34"/>
            <p:cNvSpPr txBox="1"/>
            <p:nvPr/>
          </p:nvSpPr>
          <p:spPr>
            <a:xfrm>
              <a:off x="996975" y="1962223"/>
              <a:ext cx="8460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4285F4"/>
                  </a:solidFill>
                  <a:latin typeface="Cambria"/>
                  <a:ea typeface="Cambria"/>
                  <a:cs typeface="Cambria"/>
                  <a:sym typeface="Cambria"/>
                </a:rPr>
                <a:t>Bitline</a:t>
              </a:r>
              <a:endParaRPr b="1" baseline="-25000" sz="1500">
                <a:solidFill>
                  <a:srgbClr val="4285F4"/>
                </a:solidFill>
                <a:latin typeface="Cambria"/>
                <a:ea typeface="Cambria"/>
                <a:cs typeface="Cambria"/>
                <a:sym typeface="Cambria"/>
              </a:endParaRPr>
            </a:p>
          </p:txBody>
        </p:sp>
        <p:grpSp>
          <p:nvGrpSpPr>
            <p:cNvPr id="1018" name="Google Shape;1018;p34"/>
            <p:cNvGrpSpPr/>
            <p:nvPr/>
          </p:nvGrpSpPr>
          <p:grpSpPr>
            <a:xfrm>
              <a:off x="996975" y="2310435"/>
              <a:ext cx="846000" cy="348600"/>
              <a:chOff x="854150" y="1821935"/>
              <a:chExt cx="846000" cy="348600"/>
            </a:xfrm>
          </p:grpSpPr>
          <p:sp>
            <p:nvSpPr>
              <p:cNvPr id="1019" name="Google Shape;1019;p34"/>
              <p:cNvSpPr txBox="1"/>
              <p:nvPr/>
            </p:nvSpPr>
            <p:spPr>
              <a:xfrm>
                <a:off x="854150" y="1821935"/>
                <a:ext cx="8460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C00000"/>
                    </a:solidFill>
                    <a:latin typeface="Cambria"/>
                    <a:ea typeface="Cambria"/>
                    <a:cs typeface="Cambria"/>
                    <a:sym typeface="Cambria"/>
                  </a:rPr>
                  <a:t>Bitline</a:t>
                </a:r>
                <a:endParaRPr b="1" baseline="-25000" sz="1500">
                  <a:solidFill>
                    <a:srgbClr val="C00000"/>
                  </a:solidFill>
                  <a:latin typeface="Cambria"/>
                  <a:ea typeface="Cambria"/>
                  <a:cs typeface="Cambria"/>
                  <a:sym typeface="Cambria"/>
                </a:endParaRPr>
              </a:p>
            </p:txBody>
          </p:sp>
          <p:cxnSp>
            <p:nvCxnSpPr>
              <p:cNvPr id="1020" name="Google Shape;1020;p34"/>
              <p:cNvCxnSpPr/>
              <p:nvPr/>
            </p:nvCxnSpPr>
            <p:spPr>
              <a:xfrm>
                <a:off x="946995" y="1866321"/>
                <a:ext cx="660300" cy="0"/>
              </a:xfrm>
              <a:prstGeom prst="straightConnector1">
                <a:avLst/>
              </a:prstGeom>
              <a:noFill/>
              <a:ln cap="flat" cmpd="sng" w="19050">
                <a:solidFill>
                  <a:srgbClr val="C00000"/>
                </a:solidFill>
                <a:prstDash val="solid"/>
                <a:round/>
                <a:headEnd len="med" w="med" type="none"/>
                <a:tailEnd len="med" w="med" type="none"/>
              </a:ln>
            </p:spPr>
          </p:cxnSp>
        </p:grpSp>
        <p:cxnSp>
          <p:nvCxnSpPr>
            <p:cNvPr id="1021" name="Google Shape;1021;p34"/>
            <p:cNvCxnSpPr/>
            <p:nvPr/>
          </p:nvCxnSpPr>
          <p:spPr>
            <a:xfrm>
              <a:off x="658850" y="2136525"/>
              <a:ext cx="338100" cy="0"/>
            </a:xfrm>
            <a:prstGeom prst="straightConnector1">
              <a:avLst/>
            </a:prstGeom>
            <a:noFill/>
            <a:ln cap="flat" cmpd="sng" w="38100">
              <a:solidFill>
                <a:srgbClr val="4285F4"/>
              </a:solidFill>
              <a:prstDash val="solid"/>
              <a:round/>
              <a:headEnd len="med" w="med" type="none"/>
              <a:tailEnd len="med" w="med" type="none"/>
            </a:ln>
          </p:spPr>
        </p:cxnSp>
        <p:cxnSp>
          <p:nvCxnSpPr>
            <p:cNvPr id="1022" name="Google Shape;1022;p34"/>
            <p:cNvCxnSpPr/>
            <p:nvPr/>
          </p:nvCxnSpPr>
          <p:spPr>
            <a:xfrm>
              <a:off x="658850" y="2484725"/>
              <a:ext cx="338100" cy="0"/>
            </a:xfrm>
            <a:prstGeom prst="straightConnector1">
              <a:avLst/>
            </a:prstGeom>
            <a:noFill/>
            <a:ln cap="flat" cmpd="sng" w="38100">
              <a:solidFill>
                <a:srgbClr val="C0000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1">
                                            <p:txEl>
                                              <p:pRg end="0" st="0"/>
                                            </p:txEl>
                                          </p:spTgt>
                                        </p:tgtEl>
                                        <p:attrNameLst>
                                          <p:attrName>style.visibility</p:attrName>
                                        </p:attrNameLst>
                                      </p:cBhvr>
                                      <p:to>
                                        <p:strVal val="visible"/>
                                      </p:to>
                                    </p:set>
                                    <p:animEffect filter="fade" transition="in">
                                      <p:cBhvr>
                                        <p:cTn dur="500"/>
                                        <p:tgtEl>
                                          <p:spTgt spid="10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1"/>
                                        </p:tgtEl>
                                        <p:attrNameLst>
                                          <p:attrName>style.visibility</p:attrName>
                                        </p:attrNameLst>
                                      </p:cBhvr>
                                      <p:to>
                                        <p:strVal val="visible"/>
                                      </p:to>
                                    </p:set>
                                    <p:animEffect filter="fade" transition="in">
                                      <p:cBhvr>
                                        <p:cTn dur="500"/>
                                        <p:tgtEl>
                                          <p:spTgt spid="991"/>
                                        </p:tgtEl>
                                      </p:cBhvr>
                                    </p:animEffect>
                                  </p:childTnLst>
                                </p:cTn>
                              </p:par>
                              <p:par>
                                <p:cTn fill="hold" nodeType="with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500"/>
                                        <p:tgtEl>
                                          <p:spTgt spid="1016"/>
                                        </p:tgtEl>
                                      </p:cBhvr>
                                    </p:animEffect>
                                  </p:childTnLst>
                                </p:cTn>
                              </p:par>
                              <p:par>
                                <p:cTn fill="hold" nodeType="with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500"/>
                                        <p:tgtEl>
                                          <p:spTgt spid="10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500"/>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500"/>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500"/>
                                        <p:tgtEl>
                                          <p:spTgt spid="10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500"/>
                                        <p:tgtEl>
                                          <p:spTgt spid="10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500"/>
                                        <p:tgtEl>
                                          <p:spTgt spid="1008"/>
                                        </p:tgtEl>
                                      </p:cBhvr>
                                    </p:animEffect>
                                  </p:childTnLst>
                                </p:cTn>
                              </p:par>
                              <p:par>
                                <p:cTn fill="hold" nodeType="with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500"/>
                                        <p:tgtEl>
                                          <p:spTgt spid="10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500"/>
                                        <p:tgtEl>
                                          <p:spTgt spid="10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500"/>
                                        <p:tgtEl>
                                          <p:spTgt spid="100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13"/>
                                        </p:tgtEl>
                                        <p:attrNameLst>
                                          <p:attrName>style.visibility</p:attrName>
                                        </p:attrNameLst>
                                      </p:cBhvr>
                                      <p:to>
                                        <p:strVal val="visible"/>
                                      </p:to>
                                    </p:set>
                                    <p:animEffect filter="fade" transition="in">
                                      <p:cBhvr>
                                        <p:cTn dur="500"/>
                                        <p:tgtEl>
                                          <p:spTgt spid="1013"/>
                                        </p:tgtEl>
                                      </p:cBhvr>
                                    </p:animEffect>
                                  </p:childTnLst>
                                </p:cTn>
                              </p:par>
                              <p:par>
                                <p:cTn fill="hold" nodeType="with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500"/>
                                        <p:tgtEl>
                                          <p:spTgt spid="10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500"/>
                                        <p:tgtEl>
                                          <p:spTgt spid="10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6" name="Shape 1026"/>
        <p:cNvGrpSpPr/>
        <p:nvPr/>
      </p:nvGrpSpPr>
      <p:grpSpPr>
        <a:xfrm>
          <a:off x="0" y="0"/>
          <a:ext cx="0" cy="0"/>
          <a:chOff x="0" y="0"/>
          <a:chExt cx="0" cy="0"/>
        </a:xfrm>
      </p:grpSpPr>
      <p:sp>
        <p:nvSpPr>
          <p:cNvPr id="1027" name="Google Shape;1027;p35"/>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5"/>
          <p:cNvSpPr txBox="1"/>
          <p:nvPr/>
        </p:nvSpPr>
        <p:spPr>
          <a:xfrm>
            <a:off x="103900" y="78000"/>
            <a:ext cx="68400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2. </a:t>
            </a:r>
            <a:r>
              <a:rPr b="1" lang="en" sz="2300">
                <a:solidFill>
                  <a:srgbClr val="F3F3F3"/>
                </a:solidFill>
                <a:latin typeface="Cambria"/>
                <a:ea typeface="Cambria"/>
                <a:cs typeface="Cambria"/>
                <a:sym typeface="Cambria"/>
              </a:rPr>
              <a:t>Early Termination of Charge Restoration</a:t>
            </a:r>
            <a:endParaRPr b="1" sz="2300">
              <a:solidFill>
                <a:srgbClr val="F3F3F3"/>
              </a:solidFill>
              <a:latin typeface="Cambria"/>
              <a:ea typeface="Cambria"/>
              <a:cs typeface="Cambria"/>
              <a:sym typeface="Cambria"/>
            </a:endParaRPr>
          </a:p>
        </p:txBody>
      </p:sp>
      <p:pic>
        <p:nvPicPr>
          <p:cNvPr id="1029" name="Google Shape;1029;p35"/>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030" name="Google Shape;1030;p35"/>
          <p:cNvSpPr txBox="1"/>
          <p:nvPr/>
        </p:nvSpPr>
        <p:spPr>
          <a:xfrm>
            <a:off x="166250" y="662425"/>
            <a:ext cx="8475000" cy="44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mbria"/>
              <a:buChar char="●"/>
            </a:pPr>
            <a:r>
              <a:rPr b="1" lang="en" sz="1800">
                <a:solidFill>
                  <a:schemeClr val="dk1"/>
                </a:solidFill>
                <a:latin typeface="Cambria"/>
                <a:ea typeface="Cambria"/>
                <a:cs typeface="Cambria"/>
                <a:sym typeface="Cambria"/>
              </a:rPr>
              <a:t>Observation 2: </a:t>
            </a:r>
            <a:r>
              <a:rPr lang="en" sz="1800">
                <a:solidFill>
                  <a:schemeClr val="dk1"/>
                </a:solidFill>
                <a:latin typeface="Cambria"/>
                <a:ea typeface="Cambria"/>
                <a:cs typeface="Cambria"/>
                <a:sym typeface="Cambria"/>
              </a:rPr>
              <a:t>A discharged cell restores </a:t>
            </a:r>
            <a:r>
              <a:rPr i="1" lang="en" sz="1800">
                <a:latin typeface="Cambria"/>
                <a:ea typeface="Cambria"/>
                <a:cs typeface="Cambria"/>
                <a:sym typeface="Cambria"/>
              </a:rPr>
              <a:t>faster</a:t>
            </a:r>
            <a:r>
              <a:rPr lang="en" sz="1800">
                <a:solidFill>
                  <a:schemeClr val="dk1"/>
                </a:solidFill>
                <a:latin typeface="Cambria"/>
                <a:ea typeface="Cambria"/>
                <a:cs typeface="Cambria"/>
                <a:sym typeface="Cambria"/>
              </a:rPr>
              <a:t> than a charged one.</a:t>
            </a:r>
            <a:endParaRPr sz="1800">
              <a:solidFill>
                <a:schemeClr val="dk1"/>
              </a:solidFill>
              <a:latin typeface="Cambria"/>
              <a:ea typeface="Cambria"/>
              <a:cs typeface="Cambria"/>
              <a:sym typeface="Cambria"/>
            </a:endParaRPr>
          </a:p>
        </p:txBody>
      </p:sp>
      <p:sp>
        <p:nvSpPr>
          <p:cNvPr id="1031" name="Google Shape;1031;p35"/>
          <p:cNvSpPr txBox="1"/>
          <p:nvPr>
            <p:ph idx="12" type="sldNum"/>
          </p:nvPr>
        </p:nvSpPr>
        <p:spPr>
          <a:xfrm>
            <a:off x="8550182" y="4722684"/>
            <a:ext cx="420000" cy="29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32" name="Google Shape;1032;p35"/>
          <p:cNvGrpSpPr/>
          <p:nvPr/>
        </p:nvGrpSpPr>
        <p:grpSpPr>
          <a:xfrm>
            <a:off x="219800" y="2173635"/>
            <a:ext cx="1184125" cy="696813"/>
            <a:chOff x="658850" y="1962223"/>
            <a:chExt cx="1184125" cy="696813"/>
          </a:xfrm>
        </p:grpSpPr>
        <p:sp>
          <p:nvSpPr>
            <p:cNvPr id="1033" name="Google Shape;1033;p35"/>
            <p:cNvSpPr txBox="1"/>
            <p:nvPr/>
          </p:nvSpPr>
          <p:spPr>
            <a:xfrm>
              <a:off x="996975" y="1962223"/>
              <a:ext cx="8460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4285F4"/>
                  </a:solidFill>
                  <a:latin typeface="Cambria"/>
                  <a:ea typeface="Cambria"/>
                  <a:cs typeface="Cambria"/>
                  <a:sym typeface="Cambria"/>
                </a:rPr>
                <a:t>Bitline</a:t>
              </a:r>
              <a:endParaRPr b="1" baseline="-25000" sz="1500">
                <a:solidFill>
                  <a:srgbClr val="4285F4"/>
                </a:solidFill>
                <a:latin typeface="Cambria"/>
                <a:ea typeface="Cambria"/>
                <a:cs typeface="Cambria"/>
                <a:sym typeface="Cambria"/>
              </a:endParaRPr>
            </a:p>
          </p:txBody>
        </p:sp>
        <p:grpSp>
          <p:nvGrpSpPr>
            <p:cNvPr id="1034" name="Google Shape;1034;p35"/>
            <p:cNvGrpSpPr/>
            <p:nvPr/>
          </p:nvGrpSpPr>
          <p:grpSpPr>
            <a:xfrm>
              <a:off x="996975" y="2310435"/>
              <a:ext cx="846000" cy="348600"/>
              <a:chOff x="854150" y="1821935"/>
              <a:chExt cx="846000" cy="348600"/>
            </a:xfrm>
          </p:grpSpPr>
          <p:sp>
            <p:nvSpPr>
              <p:cNvPr id="1035" name="Google Shape;1035;p35"/>
              <p:cNvSpPr txBox="1"/>
              <p:nvPr/>
            </p:nvSpPr>
            <p:spPr>
              <a:xfrm>
                <a:off x="854150" y="1821935"/>
                <a:ext cx="8460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C00000"/>
                    </a:solidFill>
                    <a:latin typeface="Cambria"/>
                    <a:ea typeface="Cambria"/>
                    <a:cs typeface="Cambria"/>
                    <a:sym typeface="Cambria"/>
                  </a:rPr>
                  <a:t>Bitline</a:t>
                </a:r>
                <a:endParaRPr b="1" baseline="-25000" sz="1500">
                  <a:solidFill>
                    <a:srgbClr val="C00000"/>
                  </a:solidFill>
                  <a:latin typeface="Cambria"/>
                  <a:ea typeface="Cambria"/>
                  <a:cs typeface="Cambria"/>
                  <a:sym typeface="Cambria"/>
                </a:endParaRPr>
              </a:p>
            </p:txBody>
          </p:sp>
          <p:cxnSp>
            <p:nvCxnSpPr>
              <p:cNvPr id="1036" name="Google Shape;1036;p35"/>
              <p:cNvCxnSpPr/>
              <p:nvPr/>
            </p:nvCxnSpPr>
            <p:spPr>
              <a:xfrm>
                <a:off x="946995" y="1866321"/>
                <a:ext cx="660300" cy="0"/>
              </a:xfrm>
              <a:prstGeom prst="straightConnector1">
                <a:avLst/>
              </a:prstGeom>
              <a:noFill/>
              <a:ln cap="flat" cmpd="sng" w="19050">
                <a:solidFill>
                  <a:srgbClr val="C00000"/>
                </a:solidFill>
                <a:prstDash val="solid"/>
                <a:round/>
                <a:headEnd len="med" w="med" type="none"/>
                <a:tailEnd len="med" w="med" type="none"/>
              </a:ln>
            </p:spPr>
          </p:cxnSp>
        </p:grpSp>
        <p:cxnSp>
          <p:nvCxnSpPr>
            <p:cNvPr id="1037" name="Google Shape;1037;p35"/>
            <p:cNvCxnSpPr/>
            <p:nvPr/>
          </p:nvCxnSpPr>
          <p:spPr>
            <a:xfrm>
              <a:off x="658850" y="2136525"/>
              <a:ext cx="338100" cy="0"/>
            </a:xfrm>
            <a:prstGeom prst="straightConnector1">
              <a:avLst/>
            </a:prstGeom>
            <a:noFill/>
            <a:ln cap="flat" cmpd="sng" w="38100">
              <a:solidFill>
                <a:srgbClr val="4285F4"/>
              </a:solidFill>
              <a:prstDash val="solid"/>
              <a:round/>
              <a:headEnd len="med" w="med" type="none"/>
              <a:tailEnd len="med" w="med" type="none"/>
            </a:ln>
          </p:spPr>
        </p:cxnSp>
        <p:cxnSp>
          <p:nvCxnSpPr>
            <p:cNvPr id="1038" name="Google Shape;1038;p35"/>
            <p:cNvCxnSpPr/>
            <p:nvPr/>
          </p:nvCxnSpPr>
          <p:spPr>
            <a:xfrm>
              <a:off x="658850" y="2484725"/>
              <a:ext cx="338100" cy="0"/>
            </a:xfrm>
            <a:prstGeom prst="straightConnector1">
              <a:avLst/>
            </a:prstGeom>
            <a:noFill/>
            <a:ln cap="flat" cmpd="sng" w="38100">
              <a:solidFill>
                <a:srgbClr val="C00000"/>
              </a:solidFill>
              <a:prstDash val="solid"/>
              <a:round/>
              <a:headEnd len="med" w="med" type="none"/>
              <a:tailEnd len="med" w="med" type="none"/>
            </a:ln>
          </p:spPr>
        </p:cxnSp>
      </p:grpSp>
      <p:grpSp>
        <p:nvGrpSpPr>
          <p:cNvPr id="1039" name="Google Shape;1039;p35"/>
          <p:cNvGrpSpPr/>
          <p:nvPr/>
        </p:nvGrpSpPr>
        <p:grpSpPr>
          <a:xfrm>
            <a:off x="866901" y="1106377"/>
            <a:ext cx="6299449" cy="2734625"/>
            <a:chOff x="866901" y="1106377"/>
            <a:chExt cx="6299449" cy="2734625"/>
          </a:xfrm>
        </p:grpSpPr>
        <p:grpSp>
          <p:nvGrpSpPr>
            <p:cNvPr id="1040" name="Google Shape;1040;p35"/>
            <p:cNvGrpSpPr/>
            <p:nvPr/>
          </p:nvGrpSpPr>
          <p:grpSpPr>
            <a:xfrm>
              <a:off x="866901" y="1106377"/>
              <a:ext cx="6299449" cy="2734625"/>
              <a:chOff x="866901" y="1106377"/>
              <a:chExt cx="6299449" cy="2734625"/>
            </a:xfrm>
          </p:grpSpPr>
          <p:grpSp>
            <p:nvGrpSpPr>
              <p:cNvPr id="1041" name="Google Shape;1041;p35"/>
              <p:cNvGrpSpPr/>
              <p:nvPr/>
            </p:nvGrpSpPr>
            <p:grpSpPr>
              <a:xfrm>
                <a:off x="866901" y="1106377"/>
                <a:ext cx="6234819" cy="2734625"/>
                <a:chOff x="1324101" y="1106377"/>
                <a:chExt cx="6234819" cy="2734625"/>
              </a:xfrm>
            </p:grpSpPr>
            <p:grpSp>
              <p:nvGrpSpPr>
                <p:cNvPr id="1042" name="Google Shape;1042;p35"/>
                <p:cNvGrpSpPr/>
                <p:nvPr/>
              </p:nvGrpSpPr>
              <p:grpSpPr>
                <a:xfrm>
                  <a:off x="1324101" y="1238728"/>
                  <a:ext cx="6234819" cy="2602274"/>
                  <a:chOff x="228225" y="1268150"/>
                  <a:chExt cx="7621097" cy="3180875"/>
                </a:xfrm>
              </p:grpSpPr>
              <p:pic>
                <p:nvPicPr>
                  <p:cNvPr id="1043" name="Google Shape;1043;p35"/>
                  <p:cNvPicPr preferRelativeResize="0"/>
                  <p:nvPr/>
                </p:nvPicPr>
                <p:blipFill>
                  <a:blip r:embed="rId4">
                    <a:alphaModFix/>
                  </a:blip>
                  <a:stretch>
                    <a:fillRect/>
                  </a:stretch>
                </p:blipFill>
                <p:spPr>
                  <a:xfrm>
                    <a:off x="1495665" y="1268150"/>
                    <a:ext cx="6353657" cy="3180875"/>
                  </a:xfrm>
                  <a:prstGeom prst="rect">
                    <a:avLst/>
                  </a:prstGeom>
                  <a:noFill/>
                  <a:ln>
                    <a:noFill/>
                  </a:ln>
                </p:spPr>
              </p:pic>
              <p:cxnSp>
                <p:nvCxnSpPr>
                  <p:cNvPr id="1044" name="Google Shape;1044;p35"/>
                  <p:cNvCxnSpPr/>
                  <p:nvPr/>
                </p:nvCxnSpPr>
                <p:spPr>
                  <a:xfrm rot="10800000">
                    <a:off x="1672475" y="2897575"/>
                    <a:ext cx="6003900" cy="0"/>
                  </a:xfrm>
                  <a:prstGeom prst="straightConnector1">
                    <a:avLst/>
                  </a:prstGeom>
                  <a:noFill/>
                  <a:ln cap="flat" cmpd="sng" w="19050">
                    <a:solidFill>
                      <a:srgbClr val="999999"/>
                    </a:solidFill>
                    <a:prstDash val="dash"/>
                    <a:round/>
                    <a:headEnd len="med" w="med" type="none"/>
                    <a:tailEnd len="med" w="med" type="none"/>
                  </a:ln>
                </p:spPr>
              </p:cxnSp>
              <p:sp>
                <p:nvSpPr>
                  <p:cNvPr id="1045" name="Google Shape;1045;p35"/>
                  <p:cNvSpPr txBox="1"/>
                  <p:nvPr/>
                </p:nvSpPr>
                <p:spPr>
                  <a:xfrm>
                    <a:off x="804575" y="2661313"/>
                    <a:ext cx="867900" cy="4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solidFill>
                          <a:schemeClr val="dk1"/>
                        </a:solidFill>
                      </a:rPr>
                      <a:t>VDD/2</a:t>
                    </a:r>
                    <a:endParaRPr sz="900"/>
                  </a:p>
                </p:txBody>
              </p:sp>
              <p:sp>
                <p:nvSpPr>
                  <p:cNvPr id="1046" name="Google Shape;1046;p35"/>
                  <p:cNvSpPr txBox="1"/>
                  <p:nvPr/>
                </p:nvSpPr>
                <p:spPr>
                  <a:xfrm>
                    <a:off x="403175" y="1534450"/>
                    <a:ext cx="1154700" cy="5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1C232"/>
                        </a:solidFill>
                        <a:latin typeface="Cambria"/>
                        <a:ea typeface="Cambria"/>
                        <a:cs typeface="Cambria"/>
                        <a:sym typeface="Cambria"/>
                      </a:rPr>
                      <a:t>Charged Cell</a:t>
                    </a:r>
                    <a:endParaRPr b="1" baseline="-25000" sz="1500">
                      <a:solidFill>
                        <a:srgbClr val="F1C232"/>
                      </a:solidFill>
                      <a:latin typeface="Cambria"/>
                      <a:ea typeface="Cambria"/>
                      <a:cs typeface="Cambria"/>
                      <a:sym typeface="Cambria"/>
                    </a:endParaRPr>
                  </a:p>
                </p:txBody>
              </p:sp>
              <p:sp>
                <p:nvSpPr>
                  <p:cNvPr id="1047" name="Google Shape;1047;p35"/>
                  <p:cNvSpPr txBox="1"/>
                  <p:nvPr/>
                </p:nvSpPr>
                <p:spPr>
                  <a:xfrm>
                    <a:off x="228225" y="3802375"/>
                    <a:ext cx="1444200" cy="5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34A853"/>
                        </a:solidFill>
                        <a:latin typeface="Cambria"/>
                        <a:ea typeface="Cambria"/>
                        <a:cs typeface="Cambria"/>
                        <a:sym typeface="Cambria"/>
                      </a:rPr>
                      <a:t>Discharged Cell</a:t>
                    </a:r>
                    <a:endParaRPr b="1" baseline="-25000" sz="1500">
                      <a:solidFill>
                        <a:srgbClr val="34A853"/>
                      </a:solidFill>
                      <a:latin typeface="Cambria"/>
                      <a:ea typeface="Cambria"/>
                      <a:cs typeface="Cambria"/>
                      <a:sym typeface="Cambria"/>
                    </a:endParaRPr>
                  </a:p>
                </p:txBody>
              </p:sp>
            </p:grpSp>
            <p:cxnSp>
              <p:nvCxnSpPr>
                <p:cNvPr id="1048" name="Google Shape;1048;p35"/>
                <p:cNvCxnSpPr/>
                <p:nvPr/>
              </p:nvCxnSpPr>
              <p:spPr>
                <a:xfrm rot="10800000">
                  <a:off x="6764609" y="1108447"/>
                  <a:ext cx="0" cy="1672500"/>
                </a:xfrm>
                <a:prstGeom prst="straightConnector1">
                  <a:avLst/>
                </a:prstGeom>
                <a:noFill/>
                <a:ln cap="flat" cmpd="sng" w="19050">
                  <a:solidFill>
                    <a:srgbClr val="000000"/>
                  </a:solidFill>
                  <a:prstDash val="dash"/>
                  <a:round/>
                  <a:headEnd len="med" w="med" type="none"/>
                  <a:tailEnd len="med" w="med" type="none"/>
                </a:ln>
              </p:spPr>
            </p:cxnSp>
            <p:sp>
              <p:nvSpPr>
                <p:cNvPr id="1049" name="Google Shape;1049;p35"/>
                <p:cNvSpPr txBox="1"/>
                <p:nvPr/>
              </p:nvSpPr>
              <p:spPr>
                <a:xfrm>
                  <a:off x="5718836" y="1332676"/>
                  <a:ext cx="1045800" cy="51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1C232"/>
                      </a:solidFill>
                      <a:latin typeface="Cambria"/>
                      <a:ea typeface="Cambria"/>
                      <a:cs typeface="Cambria"/>
                      <a:sym typeface="Cambria"/>
                    </a:rPr>
                    <a:t>Restored</a:t>
                  </a:r>
                  <a:endParaRPr b="1" baseline="-25000" sz="1600">
                    <a:solidFill>
                      <a:srgbClr val="F1C232"/>
                    </a:solidFill>
                    <a:latin typeface="Cambria"/>
                    <a:ea typeface="Cambria"/>
                    <a:cs typeface="Cambria"/>
                    <a:sym typeface="Cambria"/>
                  </a:endParaRPr>
                </a:p>
              </p:txBody>
            </p:sp>
            <p:cxnSp>
              <p:nvCxnSpPr>
                <p:cNvPr id="1050" name="Google Shape;1050;p35"/>
                <p:cNvCxnSpPr/>
                <p:nvPr/>
              </p:nvCxnSpPr>
              <p:spPr>
                <a:xfrm rot="10800000">
                  <a:off x="3059734" y="1106377"/>
                  <a:ext cx="0" cy="2670300"/>
                </a:xfrm>
                <a:prstGeom prst="straightConnector1">
                  <a:avLst/>
                </a:prstGeom>
                <a:noFill/>
                <a:ln cap="flat" cmpd="sng" w="19050">
                  <a:solidFill>
                    <a:srgbClr val="000000"/>
                  </a:solidFill>
                  <a:prstDash val="dash"/>
                  <a:round/>
                  <a:headEnd len="med" w="med" type="none"/>
                  <a:tailEnd len="med" w="med" type="none"/>
                </a:ln>
              </p:spPr>
            </p:cxnSp>
          </p:grpSp>
          <p:cxnSp>
            <p:nvCxnSpPr>
              <p:cNvPr id="1051" name="Google Shape;1051;p35"/>
              <p:cNvCxnSpPr/>
              <p:nvPr/>
            </p:nvCxnSpPr>
            <p:spPr>
              <a:xfrm rot="10800000">
                <a:off x="4229650" y="1381527"/>
                <a:ext cx="2936700" cy="0"/>
              </a:xfrm>
              <a:prstGeom prst="straightConnector1">
                <a:avLst/>
              </a:prstGeom>
              <a:noFill/>
              <a:ln cap="flat" cmpd="sng" w="19050">
                <a:solidFill>
                  <a:srgbClr val="000000"/>
                </a:solidFill>
                <a:prstDash val="dash"/>
                <a:round/>
                <a:headEnd len="med" w="med" type="none"/>
                <a:tailEnd len="med" w="med" type="none"/>
              </a:ln>
            </p:spPr>
          </p:cxnSp>
        </p:grpSp>
        <p:sp>
          <p:nvSpPr>
            <p:cNvPr id="1052" name="Google Shape;1052;p35"/>
            <p:cNvSpPr/>
            <p:nvPr/>
          </p:nvSpPr>
          <p:spPr>
            <a:xfrm>
              <a:off x="6237339" y="1311457"/>
              <a:ext cx="140100" cy="140100"/>
            </a:xfrm>
            <a:prstGeom prst="ellips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53" name="Google Shape;1053;p35"/>
          <p:cNvCxnSpPr/>
          <p:nvPr/>
        </p:nvCxnSpPr>
        <p:spPr>
          <a:xfrm rot="10800000">
            <a:off x="4232712" y="2314926"/>
            <a:ext cx="0" cy="1661700"/>
          </a:xfrm>
          <a:prstGeom prst="straightConnector1">
            <a:avLst/>
          </a:prstGeom>
          <a:noFill/>
          <a:ln cap="flat" cmpd="sng" w="19050">
            <a:solidFill>
              <a:srgbClr val="000000"/>
            </a:solidFill>
            <a:prstDash val="dash"/>
            <a:round/>
            <a:headEnd len="med" w="med" type="none"/>
            <a:tailEnd len="med" w="med" type="none"/>
          </a:ln>
        </p:spPr>
      </p:cxnSp>
      <p:sp>
        <p:nvSpPr>
          <p:cNvPr id="1054" name="Google Shape;1054;p35"/>
          <p:cNvSpPr txBox="1"/>
          <p:nvPr/>
        </p:nvSpPr>
        <p:spPr>
          <a:xfrm>
            <a:off x="4246403" y="3228627"/>
            <a:ext cx="10275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34A853"/>
                </a:solidFill>
                <a:latin typeface="Cambria"/>
                <a:ea typeface="Cambria"/>
                <a:cs typeface="Cambria"/>
                <a:sym typeface="Cambria"/>
              </a:rPr>
              <a:t>Restored</a:t>
            </a:r>
            <a:endParaRPr b="1" baseline="-25000" sz="1500">
              <a:solidFill>
                <a:srgbClr val="34A853"/>
              </a:solidFill>
              <a:latin typeface="Cambria"/>
              <a:ea typeface="Cambria"/>
              <a:cs typeface="Cambria"/>
              <a:sym typeface="Cambria"/>
            </a:endParaRPr>
          </a:p>
        </p:txBody>
      </p:sp>
      <p:cxnSp>
        <p:nvCxnSpPr>
          <p:cNvPr id="1055" name="Google Shape;1055;p35"/>
          <p:cNvCxnSpPr/>
          <p:nvPr/>
        </p:nvCxnSpPr>
        <p:spPr>
          <a:xfrm rot="10800000">
            <a:off x="3148087" y="3695148"/>
            <a:ext cx="2095500" cy="0"/>
          </a:xfrm>
          <a:prstGeom prst="straightConnector1">
            <a:avLst/>
          </a:prstGeom>
          <a:noFill/>
          <a:ln cap="flat" cmpd="sng" w="19050">
            <a:solidFill>
              <a:srgbClr val="000000"/>
            </a:solidFill>
            <a:prstDash val="dash"/>
            <a:round/>
            <a:headEnd len="med" w="med" type="none"/>
            <a:tailEnd len="med" w="med" type="none"/>
          </a:ln>
        </p:spPr>
      </p:cxnSp>
      <p:sp>
        <p:nvSpPr>
          <p:cNvPr id="1056" name="Google Shape;1056;p35"/>
          <p:cNvSpPr/>
          <p:nvPr/>
        </p:nvSpPr>
        <p:spPr>
          <a:xfrm>
            <a:off x="4162395" y="3632081"/>
            <a:ext cx="137700" cy="137700"/>
          </a:xfrm>
          <a:prstGeom prst="ellipse">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7" name="Google Shape;1057;p35"/>
          <p:cNvCxnSpPr/>
          <p:nvPr/>
        </p:nvCxnSpPr>
        <p:spPr>
          <a:xfrm rot="10800000">
            <a:off x="4246400" y="2556500"/>
            <a:ext cx="2078400" cy="0"/>
          </a:xfrm>
          <a:prstGeom prst="straightConnector1">
            <a:avLst/>
          </a:prstGeom>
          <a:noFill/>
          <a:ln cap="flat" cmpd="sng" w="38100">
            <a:solidFill>
              <a:srgbClr val="FF0000"/>
            </a:solidFill>
            <a:prstDash val="solid"/>
            <a:round/>
            <a:headEnd len="med" w="med" type="none"/>
            <a:tailEnd len="med" w="med" type="triangle"/>
          </a:ln>
        </p:spPr>
      </p:cxnSp>
      <p:sp>
        <p:nvSpPr>
          <p:cNvPr id="1058" name="Google Shape;1058;p35"/>
          <p:cNvSpPr txBox="1"/>
          <p:nvPr/>
        </p:nvSpPr>
        <p:spPr>
          <a:xfrm>
            <a:off x="7022302" y="2120400"/>
            <a:ext cx="1899600" cy="902700"/>
          </a:xfrm>
          <a:prstGeom prst="rect">
            <a:avLst/>
          </a:prstGeom>
          <a:solidFill>
            <a:srgbClr val="FFFFFF">
              <a:alpha val="814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0000"/>
                </a:solidFill>
                <a:latin typeface="Cambria"/>
                <a:ea typeface="Cambria"/>
                <a:cs typeface="Cambria"/>
                <a:sym typeface="Cambria"/>
              </a:rPr>
              <a:t>Restoration latency difference</a:t>
            </a:r>
            <a:endParaRPr b="1" sz="1500">
              <a:solidFill>
                <a:srgbClr val="FF0000"/>
              </a:solidFill>
              <a:latin typeface="Cambria"/>
              <a:ea typeface="Cambria"/>
              <a:cs typeface="Cambria"/>
              <a:sym typeface="Cambria"/>
            </a:endParaRPr>
          </a:p>
        </p:txBody>
      </p:sp>
      <p:sp>
        <p:nvSpPr>
          <p:cNvPr id="1059" name="Google Shape;1059;p35"/>
          <p:cNvSpPr txBox="1"/>
          <p:nvPr/>
        </p:nvSpPr>
        <p:spPr>
          <a:xfrm>
            <a:off x="0" y="3841000"/>
            <a:ext cx="9144000" cy="869100"/>
          </a:xfrm>
          <a:prstGeom prst="rect">
            <a:avLst/>
          </a:prstGeom>
          <a:solidFill>
            <a:srgbClr val="FFF2C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Terminating charge restoration early can </a:t>
            </a:r>
            <a:r>
              <a:rPr b="1" lang="en" sz="2400">
                <a:solidFill>
                  <a:schemeClr val="dk1"/>
                </a:solidFill>
                <a:latin typeface="Cambria"/>
                <a:ea typeface="Cambria"/>
                <a:cs typeface="Cambria"/>
                <a:sym typeface="Cambria"/>
              </a:rPr>
              <a:t>still </a:t>
            </a:r>
            <a:endParaRPr b="1" sz="2400">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Font typeface="Arial"/>
              <a:buNone/>
            </a:pPr>
            <a:r>
              <a:rPr b="1" i="1" lang="en" sz="2400">
                <a:solidFill>
                  <a:srgbClr val="34A853"/>
                </a:solidFill>
                <a:latin typeface="Cambria"/>
                <a:ea typeface="Cambria"/>
                <a:cs typeface="Cambria"/>
                <a:sym typeface="Cambria"/>
              </a:rPr>
              <a:t>fully restore</a:t>
            </a:r>
            <a:r>
              <a:rPr b="1" lang="en" sz="2400">
                <a:solidFill>
                  <a:schemeClr val="dk1"/>
                </a:solidFill>
                <a:latin typeface="Cambria"/>
                <a:ea typeface="Cambria"/>
                <a:cs typeface="Cambria"/>
                <a:sym typeface="Cambria"/>
              </a:rPr>
              <a:t> the discharged cell.</a:t>
            </a:r>
            <a:endParaRPr b="1" sz="24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0">
                                            <p:txEl>
                                              <p:pRg end="0" st="0"/>
                                            </p:txEl>
                                          </p:spTgt>
                                        </p:tgtEl>
                                        <p:attrNameLst>
                                          <p:attrName>style.visibility</p:attrName>
                                        </p:attrNameLst>
                                      </p:cBhvr>
                                      <p:to>
                                        <p:strVal val="visible"/>
                                      </p:to>
                                    </p:set>
                                    <p:animEffect filter="fade" transition="in">
                                      <p:cBhvr>
                                        <p:cTn dur="500"/>
                                        <p:tgtEl>
                                          <p:spTgt spid="103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39"/>
                                        </p:tgtEl>
                                        <p:attrNameLst>
                                          <p:attrName>style.visibility</p:attrName>
                                        </p:attrNameLst>
                                      </p:cBhvr>
                                      <p:to>
                                        <p:strVal val="visible"/>
                                      </p:to>
                                    </p:set>
                                    <p:animEffect filter="fade" transition="in">
                                      <p:cBhvr>
                                        <p:cTn dur="500"/>
                                        <p:tgtEl>
                                          <p:spTgt spid="1039"/>
                                        </p:tgtEl>
                                      </p:cBhvr>
                                    </p:animEffect>
                                  </p:childTnLst>
                                </p:cTn>
                              </p:par>
                              <p:par>
                                <p:cTn fill="hold" nodeType="with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500"/>
                                        <p:tgtEl>
                                          <p:spTgt spid="10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5"/>
                                        </p:tgtEl>
                                        <p:attrNameLst>
                                          <p:attrName>style.visibility</p:attrName>
                                        </p:attrNameLst>
                                      </p:cBhvr>
                                      <p:to>
                                        <p:strVal val="visible"/>
                                      </p:to>
                                    </p:set>
                                    <p:animEffect filter="fade" transition="in">
                                      <p:cBhvr>
                                        <p:cTn dur="500"/>
                                        <p:tgtEl>
                                          <p:spTgt spid="1055"/>
                                        </p:tgtEl>
                                      </p:cBhvr>
                                    </p:animEffect>
                                  </p:childTnLst>
                                </p:cTn>
                              </p:par>
                              <p:par>
                                <p:cTn fill="hold" nodeType="withEffect" presetClass="entr" presetID="10" presetSubtype="0">
                                  <p:stCondLst>
                                    <p:cond delay="0"/>
                                  </p:stCondLst>
                                  <p:childTnLst>
                                    <p:set>
                                      <p:cBhvr>
                                        <p:cTn dur="1" fill="hold">
                                          <p:stCondLst>
                                            <p:cond delay="0"/>
                                          </p:stCondLst>
                                        </p:cTn>
                                        <p:tgtEl>
                                          <p:spTgt spid="1056"/>
                                        </p:tgtEl>
                                        <p:attrNameLst>
                                          <p:attrName>style.visibility</p:attrName>
                                        </p:attrNameLst>
                                      </p:cBhvr>
                                      <p:to>
                                        <p:strVal val="visible"/>
                                      </p:to>
                                    </p:set>
                                    <p:animEffect filter="fade" transition="in">
                                      <p:cBhvr>
                                        <p:cTn dur="500"/>
                                        <p:tgtEl>
                                          <p:spTgt spid="105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53"/>
                                        </p:tgtEl>
                                        <p:attrNameLst>
                                          <p:attrName>style.visibility</p:attrName>
                                        </p:attrNameLst>
                                      </p:cBhvr>
                                      <p:to>
                                        <p:strVal val="visible"/>
                                      </p:to>
                                    </p:set>
                                    <p:animEffect filter="fade" transition="in">
                                      <p:cBhvr>
                                        <p:cTn dur="500"/>
                                        <p:tgtEl>
                                          <p:spTgt spid="1053"/>
                                        </p:tgtEl>
                                      </p:cBhvr>
                                    </p:animEffect>
                                  </p:childTnLst>
                                </p:cTn>
                              </p:par>
                              <p:par>
                                <p:cTn fill="hold" nodeType="withEffect" presetClass="entr" presetID="10" presetSubtype="0">
                                  <p:stCondLst>
                                    <p:cond delay="0"/>
                                  </p:stCondLst>
                                  <p:childTnLst>
                                    <p:set>
                                      <p:cBhvr>
                                        <p:cTn dur="1" fill="hold">
                                          <p:stCondLst>
                                            <p:cond delay="0"/>
                                          </p:stCondLst>
                                        </p:cTn>
                                        <p:tgtEl>
                                          <p:spTgt spid="1054"/>
                                        </p:tgtEl>
                                        <p:attrNameLst>
                                          <p:attrName>style.visibility</p:attrName>
                                        </p:attrNameLst>
                                      </p:cBhvr>
                                      <p:to>
                                        <p:strVal val="visible"/>
                                      </p:to>
                                    </p:set>
                                    <p:animEffect filter="fade" transition="in">
                                      <p:cBhvr>
                                        <p:cTn dur="500"/>
                                        <p:tgtEl>
                                          <p:spTgt spid="105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57"/>
                                        </p:tgtEl>
                                        <p:attrNameLst>
                                          <p:attrName>style.visibility</p:attrName>
                                        </p:attrNameLst>
                                      </p:cBhvr>
                                      <p:to>
                                        <p:strVal val="visible"/>
                                      </p:to>
                                    </p:set>
                                    <p:animEffect filter="fade" transition="in">
                                      <p:cBhvr>
                                        <p:cTn dur="500"/>
                                        <p:tgtEl>
                                          <p:spTgt spid="105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58"/>
                                        </p:tgtEl>
                                        <p:attrNameLst>
                                          <p:attrName>style.visibility</p:attrName>
                                        </p:attrNameLst>
                                      </p:cBhvr>
                                      <p:to>
                                        <p:strVal val="visible"/>
                                      </p:to>
                                    </p:set>
                                    <p:animEffect filter="fade" transition="in">
                                      <p:cBhvr>
                                        <p:cTn dur="500"/>
                                        <p:tgtEl>
                                          <p:spTgt spid="10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500"/>
                                        <p:tgtEl>
                                          <p:spTgt spid="10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3" name="Shape 1063"/>
        <p:cNvGrpSpPr/>
        <p:nvPr/>
      </p:nvGrpSpPr>
      <p:grpSpPr>
        <a:xfrm>
          <a:off x="0" y="0"/>
          <a:ext cx="0" cy="0"/>
          <a:chOff x="0" y="0"/>
          <a:chExt cx="0" cy="0"/>
        </a:xfrm>
      </p:grpSpPr>
      <p:sp>
        <p:nvSpPr>
          <p:cNvPr id="1064" name="Google Shape;1064;p36"/>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txBox="1"/>
          <p:nvPr/>
        </p:nvSpPr>
        <p:spPr>
          <a:xfrm>
            <a:off x="103900" y="78000"/>
            <a:ext cx="75735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3. </a:t>
            </a:r>
            <a:r>
              <a:rPr b="1" lang="en" sz="2300">
                <a:solidFill>
                  <a:srgbClr val="F3F3F3"/>
                </a:solidFill>
                <a:latin typeface="Cambria"/>
                <a:ea typeface="Cambria"/>
                <a:cs typeface="Cambria"/>
                <a:sym typeface="Cambria"/>
              </a:rPr>
              <a:t>Reducing </a:t>
            </a:r>
            <a:r>
              <a:rPr b="1" lang="en" sz="2300">
                <a:solidFill>
                  <a:srgbClr val="F3F3F3"/>
                </a:solidFill>
                <a:latin typeface="Cambria"/>
                <a:ea typeface="Cambria"/>
                <a:cs typeface="Cambria"/>
                <a:sym typeface="Cambria"/>
              </a:rPr>
              <a:t>Charge Restoration &amp; Precharge</a:t>
            </a:r>
            <a:r>
              <a:rPr b="1" lang="en" sz="2300">
                <a:solidFill>
                  <a:srgbClr val="F3F3F3"/>
                </a:solidFill>
                <a:latin typeface="Cambria"/>
                <a:ea typeface="Cambria"/>
                <a:cs typeface="Cambria"/>
                <a:sym typeface="Cambria"/>
              </a:rPr>
              <a:t> Latency</a:t>
            </a:r>
            <a:endParaRPr b="1" sz="2300">
              <a:solidFill>
                <a:srgbClr val="F3F3F3"/>
              </a:solidFill>
              <a:latin typeface="Cambria"/>
              <a:ea typeface="Cambria"/>
              <a:cs typeface="Cambria"/>
              <a:sym typeface="Cambria"/>
            </a:endParaRPr>
          </a:p>
        </p:txBody>
      </p:sp>
      <p:sp>
        <p:nvSpPr>
          <p:cNvPr id="1066" name="Google Shape;1066;p36"/>
          <p:cNvSpPr txBox="1"/>
          <p:nvPr>
            <p:ph idx="12" type="sldNum"/>
          </p:nvPr>
        </p:nvSpPr>
        <p:spPr>
          <a:xfrm>
            <a:off x="8550182" y="4722684"/>
            <a:ext cx="420000" cy="29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7" name="Google Shape;1067;p36"/>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068" name="Google Shape;1068;p36"/>
          <p:cNvSpPr txBox="1"/>
          <p:nvPr/>
        </p:nvSpPr>
        <p:spPr>
          <a:xfrm>
            <a:off x="166250" y="662425"/>
            <a:ext cx="7854000" cy="99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Logical SA contains two physical SAs.</a:t>
            </a:r>
            <a:endParaRPr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Drive the </a:t>
            </a:r>
            <a:r>
              <a:rPr i="1" lang="en" sz="1800">
                <a:solidFill>
                  <a:schemeClr val="dk1"/>
                </a:solidFill>
                <a:latin typeface="Cambria"/>
                <a:ea typeface="Cambria"/>
                <a:cs typeface="Cambria"/>
                <a:sym typeface="Cambria"/>
              </a:rPr>
              <a:t>same </a:t>
            </a:r>
            <a:r>
              <a:rPr lang="en" sz="1800">
                <a:solidFill>
                  <a:schemeClr val="dk1"/>
                </a:solidFill>
                <a:latin typeface="Cambria"/>
                <a:ea typeface="Cambria"/>
                <a:cs typeface="Cambria"/>
                <a:sym typeface="Cambria"/>
              </a:rPr>
              <a:t>logical cell from </a:t>
            </a:r>
            <a:endParaRPr sz="1800">
              <a:solidFill>
                <a:schemeClr val="dk1"/>
              </a:solidFill>
              <a:latin typeface="Cambria"/>
              <a:ea typeface="Cambria"/>
              <a:cs typeface="Cambria"/>
              <a:sym typeface="Cambria"/>
            </a:endParaRPr>
          </a:p>
          <a:p>
            <a:pPr indent="0" lvl="0" marL="914400" rtl="0" algn="l">
              <a:spcBef>
                <a:spcPts val="0"/>
              </a:spcBef>
              <a:spcAft>
                <a:spcPts val="0"/>
              </a:spcAft>
              <a:buNone/>
            </a:pPr>
            <a:r>
              <a:rPr i="1" lang="en" sz="1800">
                <a:solidFill>
                  <a:schemeClr val="dk1"/>
                </a:solidFill>
                <a:latin typeface="Cambria"/>
                <a:ea typeface="Cambria"/>
                <a:cs typeface="Cambria"/>
                <a:sym typeface="Cambria"/>
              </a:rPr>
              <a:t>both</a:t>
            </a:r>
            <a:r>
              <a:rPr lang="en" sz="1800">
                <a:solidFill>
                  <a:schemeClr val="dk1"/>
                </a:solidFill>
                <a:latin typeface="Cambria"/>
                <a:ea typeface="Cambria"/>
                <a:cs typeface="Cambria"/>
                <a:sym typeface="Cambria"/>
              </a:rPr>
              <a:t> ends of the bitlines.</a:t>
            </a:r>
            <a:endParaRPr sz="1800">
              <a:solidFill>
                <a:schemeClr val="dk1"/>
              </a:solidFill>
              <a:latin typeface="Cambria"/>
              <a:ea typeface="Cambria"/>
              <a:cs typeface="Cambria"/>
              <a:sym typeface="Cambria"/>
            </a:endParaRPr>
          </a:p>
        </p:txBody>
      </p:sp>
      <p:grpSp>
        <p:nvGrpSpPr>
          <p:cNvPr id="1069" name="Google Shape;1069;p36"/>
          <p:cNvGrpSpPr/>
          <p:nvPr/>
        </p:nvGrpSpPr>
        <p:grpSpPr>
          <a:xfrm>
            <a:off x="6653550" y="1460975"/>
            <a:ext cx="1524300" cy="3022575"/>
            <a:chOff x="7034175" y="1274400"/>
            <a:chExt cx="1524300" cy="3022575"/>
          </a:xfrm>
        </p:grpSpPr>
        <p:grpSp>
          <p:nvGrpSpPr>
            <p:cNvPr id="1070" name="Google Shape;1070;p36"/>
            <p:cNvGrpSpPr/>
            <p:nvPr/>
          </p:nvGrpSpPr>
          <p:grpSpPr>
            <a:xfrm>
              <a:off x="7362807" y="1723181"/>
              <a:ext cx="885436" cy="2122352"/>
              <a:chOff x="6429357" y="989756"/>
              <a:chExt cx="885436" cy="2122352"/>
            </a:xfrm>
          </p:grpSpPr>
          <p:grpSp>
            <p:nvGrpSpPr>
              <p:cNvPr id="1071" name="Google Shape;1071;p36"/>
              <p:cNvGrpSpPr/>
              <p:nvPr/>
            </p:nvGrpSpPr>
            <p:grpSpPr>
              <a:xfrm flipH="1">
                <a:off x="6433332" y="989762"/>
                <a:ext cx="169070" cy="453908"/>
                <a:chOff x="5013805" y="2895606"/>
                <a:chExt cx="167795" cy="457200"/>
              </a:xfrm>
            </p:grpSpPr>
            <p:sp>
              <p:nvSpPr>
                <p:cNvPr id="1072" name="Google Shape;1072;p36"/>
                <p:cNvSpPr/>
                <p:nvPr/>
              </p:nvSpPr>
              <p:spPr>
                <a:xfrm>
                  <a:off x="5013805" y="2895606"/>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1073" name="Google Shape;1073;p36"/>
                <p:cNvCxnSpPr/>
                <p:nvPr/>
              </p:nvCxnSpPr>
              <p:spPr>
                <a:xfrm>
                  <a:off x="5181600" y="3048000"/>
                  <a:ext cx="0" cy="152400"/>
                </a:xfrm>
                <a:prstGeom prst="straightConnector1">
                  <a:avLst/>
                </a:prstGeom>
                <a:noFill/>
                <a:ln cap="flat" cmpd="sng" w="38100">
                  <a:solidFill>
                    <a:srgbClr val="558B3D"/>
                  </a:solidFill>
                  <a:prstDash val="solid"/>
                  <a:round/>
                  <a:headEnd len="med" w="med" type="none"/>
                  <a:tailEnd len="med" w="med" type="none"/>
                </a:ln>
              </p:spPr>
            </p:cxnSp>
          </p:grpSp>
          <p:grpSp>
            <p:nvGrpSpPr>
              <p:cNvPr id="1074" name="Google Shape;1074;p36"/>
              <p:cNvGrpSpPr/>
              <p:nvPr/>
            </p:nvGrpSpPr>
            <p:grpSpPr>
              <a:xfrm>
                <a:off x="6429357" y="989756"/>
                <a:ext cx="885436" cy="2122352"/>
                <a:chOff x="6429357" y="989756"/>
                <a:chExt cx="885436" cy="2122352"/>
              </a:xfrm>
            </p:grpSpPr>
            <p:grpSp>
              <p:nvGrpSpPr>
                <p:cNvPr id="1075" name="Google Shape;1075;p36"/>
                <p:cNvGrpSpPr/>
                <p:nvPr/>
              </p:nvGrpSpPr>
              <p:grpSpPr>
                <a:xfrm flipH="1">
                  <a:off x="6429357" y="2658200"/>
                  <a:ext cx="169070" cy="453908"/>
                  <a:chOff x="5013805" y="2895606"/>
                  <a:chExt cx="167795" cy="457200"/>
                </a:xfrm>
              </p:grpSpPr>
              <p:sp>
                <p:nvSpPr>
                  <p:cNvPr id="1076" name="Google Shape;1076;p36"/>
                  <p:cNvSpPr/>
                  <p:nvPr/>
                </p:nvSpPr>
                <p:spPr>
                  <a:xfrm>
                    <a:off x="5013805" y="2895606"/>
                    <a:ext cx="91608"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1077" name="Google Shape;1077;p36"/>
                  <p:cNvCxnSpPr/>
                  <p:nvPr/>
                </p:nvCxnSpPr>
                <p:spPr>
                  <a:xfrm>
                    <a:off x="5181600" y="3048000"/>
                    <a:ext cx="0" cy="152400"/>
                  </a:xfrm>
                  <a:prstGeom prst="straightConnector1">
                    <a:avLst/>
                  </a:prstGeom>
                  <a:noFill/>
                  <a:ln cap="flat" cmpd="sng" w="38100">
                    <a:solidFill>
                      <a:srgbClr val="558B3D"/>
                    </a:solidFill>
                    <a:prstDash val="solid"/>
                    <a:round/>
                    <a:headEnd len="med" w="med" type="none"/>
                    <a:tailEnd len="med" w="med" type="none"/>
                  </a:ln>
                </p:spPr>
              </p:cxnSp>
            </p:grpSp>
            <p:grpSp>
              <p:nvGrpSpPr>
                <p:cNvPr id="1078" name="Google Shape;1078;p36"/>
                <p:cNvGrpSpPr/>
                <p:nvPr/>
              </p:nvGrpSpPr>
              <p:grpSpPr>
                <a:xfrm>
                  <a:off x="7145184" y="2658194"/>
                  <a:ext cx="165633" cy="453908"/>
                  <a:chOff x="4983522" y="2890167"/>
                  <a:chExt cx="198078" cy="457200"/>
                </a:xfrm>
              </p:grpSpPr>
              <p:sp>
                <p:nvSpPr>
                  <p:cNvPr id="1079" name="Google Shape;1079;p36"/>
                  <p:cNvSpPr/>
                  <p:nvPr/>
                </p:nvSpPr>
                <p:spPr>
                  <a:xfrm>
                    <a:off x="4983522" y="2890167"/>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1080" name="Google Shape;1080;p36"/>
                  <p:cNvCxnSpPr/>
                  <p:nvPr/>
                </p:nvCxnSpPr>
                <p:spPr>
                  <a:xfrm>
                    <a:off x="5181600" y="3042561"/>
                    <a:ext cx="0" cy="152400"/>
                  </a:xfrm>
                  <a:prstGeom prst="straightConnector1">
                    <a:avLst/>
                  </a:prstGeom>
                  <a:noFill/>
                  <a:ln cap="flat" cmpd="sng" w="38100">
                    <a:solidFill>
                      <a:srgbClr val="558B3D"/>
                    </a:solidFill>
                    <a:prstDash val="solid"/>
                    <a:round/>
                    <a:headEnd len="med" w="med" type="none"/>
                    <a:tailEnd len="med" w="med" type="none"/>
                  </a:ln>
                </p:spPr>
              </p:cxnSp>
            </p:grpSp>
            <p:grpSp>
              <p:nvGrpSpPr>
                <p:cNvPr id="1081" name="Google Shape;1081;p36"/>
                <p:cNvGrpSpPr/>
                <p:nvPr/>
              </p:nvGrpSpPr>
              <p:grpSpPr>
                <a:xfrm>
                  <a:off x="7149159" y="989756"/>
                  <a:ext cx="165633" cy="453908"/>
                  <a:chOff x="4983522" y="2890167"/>
                  <a:chExt cx="198078" cy="457200"/>
                </a:xfrm>
              </p:grpSpPr>
              <p:sp>
                <p:nvSpPr>
                  <p:cNvPr id="1082" name="Google Shape;1082;p36"/>
                  <p:cNvSpPr/>
                  <p:nvPr/>
                </p:nvSpPr>
                <p:spPr>
                  <a:xfrm>
                    <a:off x="4983522" y="2890167"/>
                    <a:ext cx="121874" cy="457200"/>
                  </a:xfrm>
                  <a:custGeom>
                    <a:rect b="b" l="l" r="r" t="t"/>
                    <a:pathLst>
                      <a:path extrusionOk="0" h="18288" w="6096">
                        <a:moveTo>
                          <a:pt x="0" y="0"/>
                        </a:moveTo>
                        <a:lnTo>
                          <a:pt x="0" y="6096"/>
                        </a:lnTo>
                        <a:lnTo>
                          <a:pt x="6096" y="6096"/>
                        </a:lnTo>
                        <a:lnTo>
                          <a:pt x="6096" y="12192"/>
                        </a:lnTo>
                        <a:lnTo>
                          <a:pt x="0" y="12192"/>
                        </a:lnTo>
                        <a:lnTo>
                          <a:pt x="0" y="18288"/>
                        </a:lnTo>
                      </a:path>
                    </a:pathLst>
                  </a:custGeom>
                  <a:noFill/>
                  <a:ln cap="flat" cmpd="sng" w="38100">
                    <a:solidFill>
                      <a:srgbClr val="558B3D"/>
                    </a:solidFill>
                    <a:prstDash val="solid"/>
                    <a:round/>
                    <a:headEnd len="med" w="med" type="none"/>
                    <a:tailEnd len="med" w="med" type="none"/>
                  </a:ln>
                </p:spPr>
              </p:sp>
              <p:cxnSp>
                <p:nvCxnSpPr>
                  <p:cNvPr id="1083" name="Google Shape;1083;p36"/>
                  <p:cNvCxnSpPr/>
                  <p:nvPr/>
                </p:nvCxnSpPr>
                <p:spPr>
                  <a:xfrm>
                    <a:off x="5181600" y="3042561"/>
                    <a:ext cx="0" cy="152400"/>
                  </a:xfrm>
                  <a:prstGeom prst="straightConnector1">
                    <a:avLst/>
                  </a:prstGeom>
                  <a:noFill/>
                  <a:ln cap="flat" cmpd="sng" w="38100">
                    <a:solidFill>
                      <a:srgbClr val="558B3D"/>
                    </a:solidFill>
                    <a:prstDash val="solid"/>
                    <a:round/>
                    <a:headEnd len="med" w="med" type="none"/>
                    <a:tailEnd len="med" w="med" type="none"/>
                  </a:ln>
                </p:spPr>
              </p:cxnSp>
            </p:grpSp>
          </p:grpSp>
        </p:grpSp>
        <p:cxnSp>
          <p:nvCxnSpPr>
            <p:cNvPr id="1084" name="Google Shape;1084;p36"/>
            <p:cNvCxnSpPr/>
            <p:nvPr/>
          </p:nvCxnSpPr>
          <p:spPr>
            <a:xfrm>
              <a:off x="8020438" y="2673738"/>
              <a:ext cx="154500" cy="0"/>
            </a:xfrm>
            <a:prstGeom prst="straightConnector1">
              <a:avLst/>
            </a:prstGeom>
            <a:noFill/>
            <a:ln cap="flat" cmpd="sng" w="28575">
              <a:solidFill>
                <a:srgbClr val="000000"/>
              </a:solidFill>
              <a:prstDash val="solid"/>
              <a:round/>
              <a:headEnd len="med" w="med" type="none"/>
              <a:tailEnd len="med" w="med" type="none"/>
            </a:ln>
          </p:spPr>
        </p:cxnSp>
        <p:grpSp>
          <p:nvGrpSpPr>
            <p:cNvPr id="1085" name="Google Shape;1085;p36"/>
            <p:cNvGrpSpPr/>
            <p:nvPr/>
          </p:nvGrpSpPr>
          <p:grpSpPr>
            <a:xfrm>
              <a:off x="7469510" y="4137963"/>
              <a:ext cx="696600" cy="159013"/>
              <a:chOff x="6065025" y="1897413"/>
              <a:chExt cx="696600" cy="159013"/>
            </a:xfrm>
          </p:grpSpPr>
          <p:sp>
            <p:nvSpPr>
              <p:cNvPr id="1086" name="Google Shape;1086;p36"/>
              <p:cNvSpPr/>
              <p:nvPr/>
            </p:nvSpPr>
            <p:spPr>
              <a:xfrm>
                <a:off x="660262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36"/>
            <p:cNvGrpSpPr/>
            <p:nvPr/>
          </p:nvGrpSpPr>
          <p:grpSpPr>
            <a:xfrm>
              <a:off x="7469510" y="3733563"/>
              <a:ext cx="691700" cy="159013"/>
              <a:chOff x="6065025" y="1897413"/>
              <a:chExt cx="691700" cy="159013"/>
            </a:xfrm>
          </p:grpSpPr>
          <p:sp>
            <p:nvSpPr>
              <p:cNvPr id="1089" name="Google Shape;1089;p36"/>
              <p:cNvSpPr/>
              <p:nvPr/>
            </p:nvSpPr>
            <p:spPr>
              <a:xfrm>
                <a:off x="659772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36"/>
            <p:cNvGrpSpPr/>
            <p:nvPr/>
          </p:nvGrpSpPr>
          <p:grpSpPr>
            <a:xfrm>
              <a:off x="7456660" y="1274400"/>
              <a:ext cx="704550" cy="159013"/>
              <a:chOff x="6065025" y="1897413"/>
              <a:chExt cx="704550" cy="159013"/>
            </a:xfrm>
          </p:grpSpPr>
          <p:sp>
            <p:nvSpPr>
              <p:cNvPr id="1092" name="Google Shape;1092;p36"/>
              <p:cNvSpPr/>
              <p:nvPr/>
            </p:nvSpPr>
            <p:spPr>
              <a:xfrm>
                <a:off x="661057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6"/>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36"/>
            <p:cNvGrpSpPr/>
            <p:nvPr/>
          </p:nvGrpSpPr>
          <p:grpSpPr>
            <a:xfrm>
              <a:off x="7456660" y="1674450"/>
              <a:ext cx="704550" cy="159013"/>
              <a:chOff x="6065025" y="1897413"/>
              <a:chExt cx="704550" cy="159013"/>
            </a:xfrm>
          </p:grpSpPr>
          <p:sp>
            <p:nvSpPr>
              <p:cNvPr id="1095" name="Google Shape;1095;p36"/>
              <p:cNvSpPr/>
              <p:nvPr/>
            </p:nvSpPr>
            <p:spPr>
              <a:xfrm>
                <a:off x="6610575" y="1897413"/>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6065025" y="1897425"/>
                <a:ext cx="159000" cy="159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97" name="Google Shape;1097;p36"/>
            <p:cNvCxnSpPr>
              <a:stCxn id="1098" idx="0"/>
              <a:endCxn id="1099" idx="0"/>
            </p:cNvCxnSpPr>
            <p:nvPr/>
          </p:nvCxnSpPr>
          <p:spPr>
            <a:xfrm rot="10800000">
              <a:off x="7534950" y="2109181"/>
              <a:ext cx="0" cy="990000"/>
            </a:xfrm>
            <a:prstGeom prst="straightConnector1">
              <a:avLst/>
            </a:prstGeom>
            <a:noFill/>
            <a:ln cap="flat" cmpd="sng" w="38100">
              <a:solidFill>
                <a:srgbClr val="000000"/>
              </a:solidFill>
              <a:prstDash val="solid"/>
              <a:round/>
              <a:headEnd len="med" w="med" type="none"/>
              <a:tailEnd len="med" w="med" type="none"/>
            </a:ln>
          </p:spPr>
        </p:cxnSp>
        <p:cxnSp>
          <p:nvCxnSpPr>
            <p:cNvPr id="1100" name="Google Shape;1100;p36"/>
            <p:cNvCxnSpPr>
              <a:stCxn id="1101" idx="4"/>
            </p:cNvCxnSpPr>
            <p:nvPr/>
          </p:nvCxnSpPr>
          <p:spPr>
            <a:xfrm rot="10800000">
              <a:off x="8081700" y="2466781"/>
              <a:ext cx="0" cy="995400"/>
            </a:xfrm>
            <a:prstGeom prst="straightConnector1">
              <a:avLst/>
            </a:prstGeom>
            <a:noFill/>
            <a:ln cap="flat" cmpd="sng" w="38100">
              <a:solidFill>
                <a:srgbClr val="000000"/>
              </a:solidFill>
              <a:prstDash val="solid"/>
              <a:round/>
              <a:headEnd len="med" w="med" type="none"/>
              <a:tailEnd len="med" w="med" type="none"/>
            </a:ln>
          </p:spPr>
        </p:cxnSp>
        <p:sp>
          <p:nvSpPr>
            <p:cNvPr id="1102" name="Google Shape;1102;p36"/>
            <p:cNvSpPr/>
            <p:nvPr/>
          </p:nvSpPr>
          <p:spPr>
            <a:xfrm>
              <a:off x="7352100" y="1343042"/>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SA1</a:t>
              </a:r>
              <a:endParaRPr b="1" sz="2400">
                <a:solidFill>
                  <a:srgbClr val="FFFFFF"/>
                </a:solidFill>
              </a:endParaRPr>
            </a:p>
          </p:txBody>
        </p:sp>
        <p:sp>
          <p:nvSpPr>
            <p:cNvPr id="1103" name="Google Shape;1103;p36"/>
            <p:cNvSpPr/>
            <p:nvPr/>
          </p:nvSpPr>
          <p:spPr>
            <a:xfrm>
              <a:off x="7352100" y="3808313"/>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SA2</a:t>
              </a:r>
              <a:endParaRPr b="1" sz="2400">
                <a:solidFill>
                  <a:srgbClr val="FFFFFF"/>
                </a:solidFill>
              </a:endParaRPr>
            </a:p>
          </p:txBody>
        </p:sp>
        <p:sp>
          <p:nvSpPr>
            <p:cNvPr id="1104" name="Google Shape;1104;p36"/>
            <p:cNvSpPr txBox="1"/>
            <p:nvPr/>
          </p:nvSpPr>
          <p:spPr>
            <a:xfrm>
              <a:off x="7315850" y="2583037"/>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sp>
          <p:nvSpPr>
            <p:cNvPr id="1105" name="Google Shape;1105;p36"/>
            <p:cNvSpPr txBox="1"/>
            <p:nvPr/>
          </p:nvSpPr>
          <p:spPr>
            <a:xfrm>
              <a:off x="7868650" y="2583050"/>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B</a:t>
              </a:r>
              <a:endParaRPr b="1" sz="2400">
                <a:latin typeface="Times New Roman"/>
                <a:ea typeface="Times New Roman"/>
                <a:cs typeface="Times New Roman"/>
                <a:sym typeface="Times New Roman"/>
              </a:endParaRPr>
            </a:p>
          </p:txBody>
        </p:sp>
        <p:cxnSp>
          <p:nvCxnSpPr>
            <p:cNvPr id="1106" name="Google Shape;1106;p36"/>
            <p:cNvCxnSpPr/>
            <p:nvPr/>
          </p:nvCxnSpPr>
          <p:spPr>
            <a:xfrm>
              <a:off x="7034175" y="2785640"/>
              <a:ext cx="1524300" cy="0"/>
            </a:xfrm>
            <a:prstGeom prst="straightConnector1">
              <a:avLst/>
            </a:prstGeom>
            <a:noFill/>
            <a:ln cap="flat" cmpd="sng" w="38100">
              <a:solidFill>
                <a:srgbClr val="000000"/>
              </a:solidFill>
              <a:prstDash val="solid"/>
              <a:round/>
              <a:headEnd len="med" w="med" type="none"/>
              <a:tailEnd len="med" w="med" type="none"/>
            </a:ln>
          </p:spPr>
        </p:cxnSp>
        <p:cxnSp>
          <p:nvCxnSpPr>
            <p:cNvPr id="1107" name="Google Shape;1107;p36"/>
            <p:cNvCxnSpPr/>
            <p:nvPr/>
          </p:nvCxnSpPr>
          <p:spPr>
            <a:xfrm>
              <a:off x="7034175" y="3280775"/>
              <a:ext cx="1524300" cy="0"/>
            </a:xfrm>
            <a:prstGeom prst="straightConnector1">
              <a:avLst/>
            </a:prstGeom>
            <a:noFill/>
            <a:ln cap="flat" cmpd="sng" w="38100">
              <a:solidFill>
                <a:srgbClr val="000000"/>
              </a:solidFill>
              <a:prstDash val="solid"/>
              <a:round/>
              <a:headEnd len="med" w="med" type="none"/>
              <a:tailEnd len="med" w="med" type="none"/>
            </a:ln>
          </p:spPr>
        </p:cxnSp>
        <p:cxnSp>
          <p:nvCxnSpPr>
            <p:cNvPr id="1108" name="Google Shape;1108;p36"/>
            <p:cNvCxnSpPr/>
            <p:nvPr/>
          </p:nvCxnSpPr>
          <p:spPr>
            <a:xfrm>
              <a:off x="7034175" y="2290600"/>
              <a:ext cx="1524300" cy="0"/>
            </a:xfrm>
            <a:prstGeom prst="straightConnector1">
              <a:avLst/>
            </a:prstGeom>
            <a:noFill/>
            <a:ln cap="flat" cmpd="sng" w="38100">
              <a:solidFill>
                <a:srgbClr val="000000"/>
              </a:solidFill>
              <a:prstDash val="solid"/>
              <a:round/>
              <a:headEnd len="med" w="med" type="none"/>
              <a:tailEnd len="med" w="med" type="none"/>
            </a:ln>
          </p:spPr>
        </p:cxnSp>
        <p:sp>
          <p:nvSpPr>
            <p:cNvPr id="1109" name="Google Shape;1109;p36"/>
            <p:cNvSpPr/>
            <p:nvPr/>
          </p:nvSpPr>
          <p:spPr>
            <a:xfrm>
              <a:off x="7898850" y="2109062"/>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6"/>
            <p:cNvSpPr/>
            <p:nvPr/>
          </p:nvSpPr>
          <p:spPr>
            <a:xfrm>
              <a:off x="7898850" y="3099181"/>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6"/>
            <p:cNvSpPr/>
            <p:nvPr/>
          </p:nvSpPr>
          <p:spPr>
            <a:xfrm>
              <a:off x="7898850" y="2604121"/>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6"/>
            <p:cNvSpPr/>
            <p:nvPr/>
          </p:nvSpPr>
          <p:spPr>
            <a:xfrm>
              <a:off x="7352100" y="2109062"/>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6"/>
            <p:cNvSpPr/>
            <p:nvPr/>
          </p:nvSpPr>
          <p:spPr>
            <a:xfrm>
              <a:off x="7352100" y="3099181"/>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6"/>
            <p:cNvSpPr/>
            <p:nvPr/>
          </p:nvSpPr>
          <p:spPr>
            <a:xfrm>
              <a:off x="7352100" y="2604121"/>
              <a:ext cx="365700" cy="3630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2" name="Google Shape;1112;p36"/>
            <p:cNvGrpSpPr/>
            <p:nvPr/>
          </p:nvGrpSpPr>
          <p:grpSpPr>
            <a:xfrm>
              <a:off x="7314575" y="2583000"/>
              <a:ext cx="988700" cy="405313"/>
              <a:chOff x="3496600" y="2825900"/>
              <a:chExt cx="988700" cy="405313"/>
            </a:xfrm>
          </p:grpSpPr>
          <p:grpSp>
            <p:nvGrpSpPr>
              <p:cNvPr id="1113" name="Google Shape;1113;p36"/>
              <p:cNvGrpSpPr/>
              <p:nvPr/>
            </p:nvGrpSpPr>
            <p:grpSpPr>
              <a:xfrm>
                <a:off x="3539500" y="2847046"/>
                <a:ext cx="912450" cy="363000"/>
                <a:chOff x="4225300" y="2237446"/>
                <a:chExt cx="912450" cy="363000"/>
              </a:xfrm>
            </p:grpSpPr>
            <p:sp>
              <p:nvSpPr>
                <p:cNvPr id="1114" name="Google Shape;1114;p36"/>
                <p:cNvSpPr/>
                <p:nvPr/>
              </p:nvSpPr>
              <p:spPr>
                <a:xfrm>
                  <a:off x="4772050" y="2237446"/>
                  <a:ext cx="365700" cy="363000"/>
                </a:xfrm>
                <a:prstGeom prst="ellipse">
                  <a:avLst/>
                </a:prstGeom>
                <a:solidFill>
                  <a:srgbClr val="A4C2F4"/>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a:off x="4225300" y="2237446"/>
                  <a:ext cx="365700" cy="363000"/>
                </a:xfrm>
                <a:prstGeom prst="ellipse">
                  <a:avLst/>
                </a:prstGeom>
                <a:solidFill>
                  <a:srgbClr val="A4C2F4"/>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6" name="Google Shape;1116;p36"/>
                <p:cNvCxnSpPr/>
                <p:nvPr/>
              </p:nvCxnSpPr>
              <p:spPr>
                <a:xfrm>
                  <a:off x="4862463" y="2307000"/>
                  <a:ext cx="154500" cy="0"/>
                </a:xfrm>
                <a:prstGeom prst="straightConnector1">
                  <a:avLst/>
                </a:prstGeom>
                <a:noFill/>
                <a:ln cap="flat" cmpd="sng" w="28575">
                  <a:solidFill>
                    <a:srgbClr val="000000"/>
                  </a:solidFill>
                  <a:prstDash val="solid"/>
                  <a:round/>
                  <a:headEnd len="med" w="med" type="none"/>
                  <a:tailEnd len="med" w="med" type="none"/>
                </a:ln>
              </p:spPr>
            </p:cxnSp>
          </p:grpSp>
          <p:grpSp>
            <p:nvGrpSpPr>
              <p:cNvPr id="1117" name="Google Shape;1117;p36"/>
              <p:cNvGrpSpPr/>
              <p:nvPr/>
            </p:nvGrpSpPr>
            <p:grpSpPr>
              <a:xfrm>
                <a:off x="3496600" y="2825900"/>
                <a:ext cx="988700" cy="405313"/>
                <a:chOff x="6382400" y="1849612"/>
                <a:chExt cx="988700" cy="405313"/>
              </a:xfrm>
            </p:grpSpPr>
            <p:sp>
              <p:nvSpPr>
                <p:cNvPr id="1118" name="Google Shape;1118;p36"/>
                <p:cNvSpPr txBox="1"/>
                <p:nvPr/>
              </p:nvSpPr>
              <p:spPr>
                <a:xfrm>
                  <a:off x="6382400" y="1849612"/>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sp>
              <p:nvSpPr>
                <p:cNvPr id="1119" name="Google Shape;1119;p36"/>
                <p:cNvSpPr txBox="1"/>
                <p:nvPr/>
              </p:nvSpPr>
              <p:spPr>
                <a:xfrm>
                  <a:off x="6935200" y="1849625"/>
                  <a:ext cx="435900" cy="4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a:t>
                  </a:r>
                  <a:endParaRPr b="1" sz="2400">
                    <a:latin typeface="Times New Roman"/>
                    <a:ea typeface="Times New Roman"/>
                    <a:cs typeface="Times New Roman"/>
                    <a:sym typeface="Times New Roman"/>
                  </a:endParaRPr>
                </a:p>
              </p:txBody>
            </p:sp>
          </p:grpSp>
        </p:grpSp>
        <p:sp>
          <p:nvSpPr>
            <p:cNvPr id="1120" name="Google Shape;1120;p36"/>
            <p:cNvSpPr/>
            <p:nvPr/>
          </p:nvSpPr>
          <p:spPr>
            <a:xfrm>
              <a:off x="7246725" y="2558663"/>
              <a:ext cx="1124400" cy="453900"/>
            </a:xfrm>
            <a:prstGeom prst="roundRect">
              <a:avLst>
                <a:gd fmla="val 45572" name="adj"/>
              </a:avLst>
            </a:prstGeom>
            <a:noFill/>
            <a:ln cap="flat" cmpd="sng" w="38100">
              <a:solidFill>
                <a:srgbClr val="1C458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36"/>
            <p:cNvGrpSpPr/>
            <p:nvPr/>
          </p:nvGrpSpPr>
          <p:grpSpPr>
            <a:xfrm>
              <a:off x="7352100" y="1343042"/>
              <a:ext cx="912600" cy="2885271"/>
              <a:chOff x="6342450" y="762017"/>
              <a:chExt cx="912600" cy="2885271"/>
            </a:xfrm>
          </p:grpSpPr>
          <p:sp>
            <p:nvSpPr>
              <p:cNvPr id="1122" name="Google Shape;1122;p36"/>
              <p:cNvSpPr/>
              <p:nvPr/>
            </p:nvSpPr>
            <p:spPr>
              <a:xfrm>
                <a:off x="6342450" y="762017"/>
                <a:ext cx="912600" cy="420000"/>
              </a:xfrm>
              <a:prstGeom prst="rect">
                <a:avLst/>
              </a:prstGeom>
              <a:solidFill>
                <a:srgbClr val="434343"/>
              </a:solidFill>
              <a:ln cap="flat" cmpd="sng" w="762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a:t>
                </a:r>
                <a:endParaRPr b="1" sz="2400">
                  <a:solidFill>
                    <a:srgbClr val="FFFFFF"/>
                  </a:solidFill>
                </a:endParaRPr>
              </a:p>
            </p:txBody>
          </p:sp>
          <p:sp>
            <p:nvSpPr>
              <p:cNvPr id="1123" name="Google Shape;1123;p36"/>
              <p:cNvSpPr/>
              <p:nvPr/>
            </p:nvSpPr>
            <p:spPr>
              <a:xfrm>
                <a:off x="6342450" y="3227288"/>
                <a:ext cx="912600" cy="420000"/>
              </a:xfrm>
              <a:prstGeom prst="rect">
                <a:avLst/>
              </a:prstGeom>
              <a:solidFill>
                <a:srgbClr val="434343"/>
              </a:solidFill>
              <a:ln cap="flat" cmpd="sng" w="762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SA</a:t>
                </a:r>
                <a:endParaRPr b="1" sz="2400">
                  <a:solidFill>
                    <a:srgbClr val="FFFFFF"/>
                  </a:solidFill>
                </a:endParaRPr>
              </a:p>
            </p:txBody>
          </p:sp>
        </p:grpSp>
      </p:grpSp>
      <p:grpSp>
        <p:nvGrpSpPr>
          <p:cNvPr id="1124" name="Google Shape;1124;p36"/>
          <p:cNvGrpSpPr/>
          <p:nvPr/>
        </p:nvGrpSpPr>
        <p:grpSpPr>
          <a:xfrm rot="10800000">
            <a:off x="6873200" y="1634213"/>
            <a:ext cx="1123950" cy="1068657"/>
            <a:chOff x="6320375" y="1622275"/>
            <a:chExt cx="1123950" cy="545400"/>
          </a:xfrm>
        </p:grpSpPr>
        <p:cxnSp>
          <p:nvCxnSpPr>
            <p:cNvPr id="1125" name="Google Shape;1125;p36"/>
            <p:cNvCxnSpPr/>
            <p:nvPr/>
          </p:nvCxnSpPr>
          <p:spPr>
            <a:xfrm rot="10800000">
              <a:off x="6320375" y="1622275"/>
              <a:ext cx="0" cy="545400"/>
            </a:xfrm>
            <a:prstGeom prst="straightConnector1">
              <a:avLst/>
            </a:prstGeom>
            <a:noFill/>
            <a:ln cap="flat" cmpd="sng" w="38100">
              <a:solidFill>
                <a:srgbClr val="FF0000"/>
              </a:solidFill>
              <a:prstDash val="solid"/>
              <a:round/>
              <a:headEnd len="med" w="med" type="none"/>
              <a:tailEnd len="med" w="med" type="triangle"/>
            </a:ln>
          </p:spPr>
        </p:cxnSp>
        <p:cxnSp>
          <p:nvCxnSpPr>
            <p:cNvPr id="1126" name="Google Shape;1126;p36"/>
            <p:cNvCxnSpPr/>
            <p:nvPr/>
          </p:nvCxnSpPr>
          <p:spPr>
            <a:xfrm rot="10800000">
              <a:off x="7444325" y="1622275"/>
              <a:ext cx="0" cy="545400"/>
            </a:xfrm>
            <a:prstGeom prst="straightConnector1">
              <a:avLst/>
            </a:prstGeom>
            <a:noFill/>
            <a:ln cap="flat" cmpd="sng" w="38100">
              <a:solidFill>
                <a:srgbClr val="FF0000"/>
              </a:solidFill>
              <a:prstDash val="solid"/>
              <a:round/>
              <a:headEnd len="med" w="med" type="none"/>
              <a:tailEnd len="med" w="med" type="triangle"/>
            </a:ln>
          </p:spPr>
        </p:cxnSp>
      </p:grpSp>
      <p:grpSp>
        <p:nvGrpSpPr>
          <p:cNvPr id="1127" name="Google Shape;1127;p36"/>
          <p:cNvGrpSpPr/>
          <p:nvPr/>
        </p:nvGrpSpPr>
        <p:grpSpPr>
          <a:xfrm>
            <a:off x="6873200" y="3234413"/>
            <a:ext cx="1123950" cy="1068657"/>
            <a:chOff x="6320375" y="1622275"/>
            <a:chExt cx="1123950" cy="545400"/>
          </a:xfrm>
        </p:grpSpPr>
        <p:cxnSp>
          <p:nvCxnSpPr>
            <p:cNvPr id="1128" name="Google Shape;1128;p36"/>
            <p:cNvCxnSpPr/>
            <p:nvPr/>
          </p:nvCxnSpPr>
          <p:spPr>
            <a:xfrm rot="10800000">
              <a:off x="6320375" y="1622275"/>
              <a:ext cx="0" cy="545400"/>
            </a:xfrm>
            <a:prstGeom prst="straightConnector1">
              <a:avLst/>
            </a:prstGeom>
            <a:noFill/>
            <a:ln cap="flat" cmpd="sng" w="38100">
              <a:solidFill>
                <a:srgbClr val="FF0000"/>
              </a:solidFill>
              <a:prstDash val="solid"/>
              <a:round/>
              <a:headEnd len="med" w="med" type="none"/>
              <a:tailEnd len="med" w="med" type="triangle"/>
            </a:ln>
          </p:spPr>
        </p:cxnSp>
        <p:cxnSp>
          <p:nvCxnSpPr>
            <p:cNvPr id="1129" name="Google Shape;1129;p36"/>
            <p:cNvCxnSpPr/>
            <p:nvPr/>
          </p:nvCxnSpPr>
          <p:spPr>
            <a:xfrm rot="10800000">
              <a:off x="7444325" y="1622275"/>
              <a:ext cx="0" cy="545400"/>
            </a:xfrm>
            <a:prstGeom prst="straightConnector1">
              <a:avLst/>
            </a:prstGeom>
            <a:noFill/>
            <a:ln cap="flat" cmpd="sng" w="38100">
              <a:solidFill>
                <a:srgbClr val="FF0000"/>
              </a:solidFill>
              <a:prstDash val="solid"/>
              <a:round/>
              <a:headEnd len="med" w="med" type="none"/>
              <a:tailEnd len="med" w="med" type="triangle"/>
            </a:ln>
          </p:spPr>
        </p:cxnSp>
      </p:grpSp>
      <p:sp>
        <p:nvSpPr>
          <p:cNvPr id="1130" name="Google Shape;1130;p36"/>
          <p:cNvSpPr txBox="1"/>
          <p:nvPr/>
        </p:nvSpPr>
        <p:spPr>
          <a:xfrm>
            <a:off x="575100" y="1981650"/>
            <a:ext cx="3493800" cy="942900"/>
          </a:xfrm>
          <a:prstGeom prst="rect">
            <a:avLst/>
          </a:prstGeom>
          <a:solidFill>
            <a:srgbClr val="FFFFFF">
              <a:alpha val="814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CC0000"/>
                </a:solidFill>
                <a:latin typeface="Cambria"/>
                <a:ea typeface="Cambria"/>
                <a:cs typeface="Cambria"/>
                <a:sym typeface="Cambria"/>
              </a:rPr>
              <a:t>Faster </a:t>
            </a:r>
            <a:endParaRPr b="1" sz="2500">
              <a:solidFill>
                <a:srgbClr val="CC0000"/>
              </a:solidFill>
              <a:latin typeface="Cambria"/>
              <a:ea typeface="Cambria"/>
              <a:cs typeface="Cambria"/>
              <a:sym typeface="Cambria"/>
            </a:endParaRPr>
          </a:p>
          <a:p>
            <a:pPr indent="0" lvl="0" marL="0" rtl="0" algn="ctr">
              <a:spcBef>
                <a:spcPts val="0"/>
              </a:spcBef>
              <a:spcAft>
                <a:spcPts val="0"/>
              </a:spcAft>
              <a:buNone/>
            </a:pPr>
            <a:r>
              <a:rPr b="1" lang="en" sz="2500">
                <a:solidFill>
                  <a:srgbClr val="CC0000"/>
                </a:solidFill>
                <a:latin typeface="Cambria"/>
                <a:ea typeface="Cambria"/>
                <a:cs typeface="Cambria"/>
                <a:sym typeface="Cambria"/>
              </a:rPr>
              <a:t>Charge Restoration</a:t>
            </a:r>
            <a:endParaRPr b="1" sz="2500">
              <a:solidFill>
                <a:srgbClr val="CC0000"/>
              </a:solidFill>
              <a:latin typeface="Cambria"/>
              <a:ea typeface="Cambria"/>
              <a:cs typeface="Cambria"/>
              <a:sym typeface="Cambria"/>
            </a:endParaRPr>
          </a:p>
        </p:txBody>
      </p:sp>
      <p:grpSp>
        <p:nvGrpSpPr>
          <p:cNvPr id="1131" name="Google Shape;1131;p36"/>
          <p:cNvGrpSpPr/>
          <p:nvPr/>
        </p:nvGrpSpPr>
        <p:grpSpPr>
          <a:xfrm>
            <a:off x="4053150" y="1969750"/>
            <a:ext cx="2752800" cy="2094450"/>
            <a:chOff x="-138225" y="2078450"/>
            <a:chExt cx="2752800" cy="2094450"/>
          </a:xfrm>
        </p:grpSpPr>
        <p:sp>
          <p:nvSpPr>
            <p:cNvPr id="1132" name="Google Shape;1132;p36"/>
            <p:cNvSpPr txBox="1"/>
            <p:nvPr/>
          </p:nvSpPr>
          <p:spPr>
            <a:xfrm>
              <a:off x="-138225" y="2486888"/>
              <a:ext cx="2752800" cy="9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mbria"/>
                  <a:ea typeface="Cambria"/>
                  <a:cs typeface="Cambria"/>
                  <a:sym typeface="Cambria"/>
                </a:rPr>
                <a:t>Each has a </a:t>
              </a:r>
              <a:endParaRPr b="1" sz="1800">
                <a:latin typeface="Cambria"/>
                <a:ea typeface="Cambria"/>
                <a:cs typeface="Cambria"/>
                <a:sym typeface="Cambria"/>
              </a:endParaRPr>
            </a:p>
            <a:p>
              <a:pPr indent="0" lvl="0" marL="0" rtl="0" algn="ctr">
                <a:spcBef>
                  <a:spcPts val="0"/>
                </a:spcBef>
                <a:spcAft>
                  <a:spcPts val="0"/>
                </a:spcAft>
                <a:buNone/>
              </a:pPr>
              <a:r>
                <a:rPr b="1" lang="en" sz="1800">
                  <a:latin typeface="Cambria"/>
                  <a:ea typeface="Cambria"/>
                  <a:cs typeface="Cambria"/>
                  <a:sym typeface="Cambria"/>
                </a:rPr>
                <a:t>precharge unit</a:t>
              </a:r>
              <a:endParaRPr b="1" sz="1800">
                <a:latin typeface="Cambria"/>
                <a:ea typeface="Cambria"/>
                <a:cs typeface="Cambria"/>
                <a:sym typeface="Cambria"/>
              </a:endParaRPr>
            </a:p>
          </p:txBody>
        </p:sp>
        <p:cxnSp>
          <p:nvCxnSpPr>
            <p:cNvPr id="1133" name="Google Shape;1133;p36"/>
            <p:cNvCxnSpPr/>
            <p:nvPr/>
          </p:nvCxnSpPr>
          <p:spPr>
            <a:xfrm flipH="1" rot="10800000">
              <a:off x="1581350" y="2078450"/>
              <a:ext cx="855900" cy="494100"/>
            </a:xfrm>
            <a:prstGeom prst="straightConnector1">
              <a:avLst/>
            </a:prstGeom>
            <a:noFill/>
            <a:ln cap="flat" cmpd="sng" w="28575">
              <a:solidFill>
                <a:srgbClr val="434343"/>
              </a:solidFill>
              <a:prstDash val="solid"/>
              <a:round/>
              <a:headEnd len="med" w="med" type="none"/>
              <a:tailEnd len="med" w="med" type="triangle"/>
            </a:ln>
          </p:spPr>
        </p:cxnSp>
        <p:cxnSp>
          <p:nvCxnSpPr>
            <p:cNvPr id="1134" name="Google Shape;1134;p36"/>
            <p:cNvCxnSpPr/>
            <p:nvPr/>
          </p:nvCxnSpPr>
          <p:spPr>
            <a:xfrm>
              <a:off x="1590875" y="3429800"/>
              <a:ext cx="895200" cy="743100"/>
            </a:xfrm>
            <a:prstGeom prst="straightConnector1">
              <a:avLst/>
            </a:prstGeom>
            <a:noFill/>
            <a:ln cap="flat" cmpd="sng" w="28575">
              <a:solidFill>
                <a:srgbClr val="434343"/>
              </a:solidFill>
              <a:prstDash val="solid"/>
              <a:round/>
              <a:headEnd len="med" w="med" type="none"/>
              <a:tailEnd len="med" w="med" type="triangle"/>
            </a:ln>
          </p:spPr>
        </p:cxnSp>
      </p:grpSp>
      <p:sp>
        <p:nvSpPr>
          <p:cNvPr id="1135" name="Google Shape;1135;p36"/>
          <p:cNvSpPr txBox="1"/>
          <p:nvPr/>
        </p:nvSpPr>
        <p:spPr>
          <a:xfrm>
            <a:off x="575100" y="3124650"/>
            <a:ext cx="3493800" cy="942900"/>
          </a:xfrm>
          <a:prstGeom prst="rect">
            <a:avLst/>
          </a:prstGeom>
          <a:solidFill>
            <a:srgbClr val="FFFFFF">
              <a:alpha val="814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CC0000"/>
                </a:solidFill>
                <a:latin typeface="Cambria"/>
                <a:ea typeface="Cambria"/>
                <a:cs typeface="Cambria"/>
                <a:sym typeface="Cambria"/>
              </a:rPr>
              <a:t>Faster </a:t>
            </a:r>
            <a:endParaRPr b="1" sz="2500">
              <a:solidFill>
                <a:srgbClr val="CC0000"/>
              </a:solidFill>
              <a:latin typeface="Cambria"/>
              <a:ea typeface="Cambria"/>
              <a:cs typeface="Cambria"/>
              <a:sym typeface="Cambria"/>
            </a:endParaRPr>
          </a:p>
          <a:p>
            <a:pPr indent="0" lvl="0" marL="0" rtl="0" algn="ctr">
              <a:spcBef>
                <a:spcPts val="0"/>
              </a:spcBef>
              <a:spcAft>
                <a:spcPts val="0"/>
              </a:spcAft>
              <a:buNone/>
            </a:pPr>
            <a:r>
              <a:rPr b="1" lang="en" sz="2500">
                <a:solidFill>
                  <a:srgbClr val="CC0000"/>
                </a:solidFill>
                <a:latin typeface="Cambria"/>
                <a:ea typeface="Cambria"/>
                <a:cs typeface="Cambria"/>
                <a:sym typeface="Cambria"/>
              </a:rPr>
              <a:t>Precharge</a:t>
            </a:r>
            <a:endParaRPr b="1" sz="2500">
              <a:solidFill>
                <a:srgbClr val="CC0000"/>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8">
                                            <p:txEl>
                                              <p:pRg end="0" st="0"/>
                                            </p:txEl>
                                          </p:spTgt>
                                        </p:tgtEl>
                                        <p:attrNameLst>
                                          <p:attrName>style.visibility</p:attrName>
                                        </p:attrNameLst>
                                      </p:cBhvr>
                                      <p:to>
                                        <p:strVal val="visible"/>
                                      </p:to>
                                    </p:set>
                                    <p:animEffect filter="fade" transition="in">
                                      <p:cBhvr>
                                        <p:cTn dur="500"/>
                                        <p:tgtEl>
                                          <p:spTgt spid="10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8">
                                            <p:txEl>
                                              <p:pRg end="1" st="1"/>
                                            </p:txEl>
                                          </p:spTgt>
                                        </p:tgtEl>
                                        <p:attrNameLst>
                                          <p:attrName>style.visibility</p:attrName>
                                        </p:attrNameLst>
                                      </p:cBhvr>
                                      <p:to>
                                        <p:strVal val="visible"/>
                                      </p:to>
                                    </p:set>
                                    <p:animEffect filter="fade" transition="in">
                                      <p:cBhvr>
                                        <p:cTn dur="500"/>
                                        <p:tgtEl>
                                          <p:spTgt spid="10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8">
                                            <p:txEl>
                                              <p:pRg end="2" st="2"/>
                                            </p:txEl>
                                          </p:spTgt>
                                        </p:tgtEl>
                                        <p:attrNameLst>
                                          <p:attrName>style.visibility</p:attrName>
                                        </p:attrNameLst>
                                      </p:cBhvr>
                                      <p:to>
                                        <p:strVal val="visible"/>
                                      </p:to>
                                    </p:set>
                                    <p:animEffect filter="fade" transition="in">
                                      <p:cBhvr>
                                        <p:cTn dur="500"/>
                                        <p:tgtEl>
                                          <p:spTgt spid="1068">
                                            <p:txEl>
                                              <p:pRg end="2" st="2"/>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69"/>
                                        </p:tgtEl>
                                        <p:attrNameLst>
                                          <p:attrName>style.visibility</p:attrName>
                                        </p:attrNameLst>
                                      </p:cBhvr>
                                      <p:to>
                                        <p:strVal val="visible"/>
                                      </p:to>
                                    </p:set>
                                    <p:animEffect filter="fade" transition="in">
                                      <p:cBhvr>
                                        <p:cTn dur="500"/>
                                        <p:tgtEl>
                                          <p:spTgt spid="10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4"/>
                                        </p:tgtEl>
                                        <p:attrNameLst>
                                          <p:attrName>style.visibility</p:attrName>
                                        </p:attrNameLst>
                                      </p:cBhvr>
                                      <p:to>
                                        <p:strVal val="visible"/>
                                      </p:to>
                                    </p:set>
                                    <p:animEffect filter="fade" transition="in">
                                      <p:cBhvr>
                                        <p:cTn dur="500"/>
                                        <p:tgtEl>
                                          <p:spTgt spid="1124"/>
                                        </p:tgtEl>
                                      </p:cBhvr>
                                    </p:animEffect>
                                  </p:childTnLst>
                                </p:cTn>
                              </p:par>
                              <p:par>
                                <p:cTn fill="hold" nodeType="with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500"/>
                                        <p:tgtEl>
                                          <p:spTgt spid="112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30"/>
                                        </p:tgtEl>
                                        <p:attrNameLst>
                                          <p:attrName>style.visibility</p:attrName>
                                        </p:attrNameLst>
                                      </p:cBhvr>
                                      <p:to>
                                        <p:strVal val="visible"/>
                                      </p:to>
                                    </p:set>
                                    <p:animEffect filter="fade" transition="in">
                                      <p:cBhvr>
                                        <p:cTn dur="500"/>
                                        <p:tgtEl>
                                          <p:spTgt spid="1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1"/>
                                        </p:tgtEl>
                                        <p:attrNameLst>
                                          <p:attrName>style.visibility</p:attrName>
                                        </p:attrNameLst>
                                      </p:cBhvr>
                                      <p:to>
                                        <p:strVal val="visible"/>
                                      </p:to>
                                    </p:set>
                                    <p:animEffect filter="fade" transition="in">
                                      <p:cBhvr>
                                        <p:cTn dur="500"/>
                                        <p:tgtEl>
                                          <p:spTgt spid="113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500"/>
                                        <p:tgtEl>
                                          <p:spTgt spid="1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Google Shape;1140;p37"/>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7"/>
          <p:cNvSpPr txBox="1"/>
          <p:nvPr/>
        </p:nvSpPr>
        <p:spPr>
          <a:xfrm>
            <a:off x="103900" y="78000"/>
            <a:ext cx="104508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Reducing DRAM Latency: Three Ways</a:t>
            </a:r>
            <a:endParaRPr b="1" sz="2300">
              <a:solidFill>
                <a:srgbClr val="F3F3F3"/>
              </a:solidFill>
              <a:latin typeface="Cambria"/>
              <a:ea typeface="Cambria"/>
              <a:cs typeface="Cambria"/>
              <a:sym typeface="Cambria"/>
            </a:endParaRPr>
          </a:p>
        </p:txBody>
      </p:sp>
      <p:sp>
        <p:nvSpPr>
          <p:cNvPr id="1142" name="Google Shape;1142;p37"/>
          <p:cNvSpPr txBox="1"/>
          <p:nvPr>
            <p:ph idx="12" type="sldNum"/>
          </p:nvPr>
        </p:nvSpPr>
        <p:spPr>
          <a:xfrm>
            <a:off x="8550182" y="4722684"/>
            <a:ext cx="420000" cy="29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43" name="Google Shape;1143;p37"/>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144" name="Google Shape;1144;p37"/>
          <p:cNvSpPr txBox="1"/>
          <p:nvPr/>
        </p:nvSpPr>
        <p:spPr>
          <a:xfrm>
            <a:off x="166250" y="1299950"/>
            <a:ext cx="7745400" cy="1454100"/>
          </a:xfrm>
          <a:prstGeom prst="rect">
            <a:avLst/>
          </a:prstGeom>
          <a:noFill/>
          <a:ln>
            <a:noFill/>
          </a:ln>
        </p:spPr>
        <p:txBody>
          <a:bodyPr anchorCtr="0" anchor="t" bIns="91425" lIns="91425" spcFirstLastPara="1" rIns="91425" wrap="square" tIns="91425">
            <a:noAutofit/>
          </a:bodyPr>
          <a:lstStyle/>
          <a:p>
            <a:pPr indent="-368300" lvl="1" marL="914400" rtl="0" algn="l">
              <a:lnSpc>
                <a:spcPct val="150000"/>
              </a:lnSpc>
              <a:spcBef>
                <a:spcPts val="0"/>
              </a:spcBef>
              <a:spcAft>
                <a:spcPts val="0"/>
              </a:spcAft>
              <a:buClr>
                <a:schemeClr val="dk1"/>
              </a:buClr>
              <a:buSzPts val="2200"/>
              <a:buFont typeface="Cambria"/>
              <a:buChar char="○"/>
            </a:pPr>
            <a:r>
              <a:rPr lang="en" sz="2200">
                <a:solidFill>
                  <a:srgbClr val="34A853"/>
                </a:solidFill>
                <a:latin typeface="Cambria"/>
                <a:ea typeface="Cambria"/>
                <a:cs typeface="Cambria"/>
                <a:sym typeface="Cambria"/>
              </a:rPr>
              <a:t>Reducing latency</a:t>
            </a:r>
            <a:r>
              <a:rPr lang="en" sz="2200">
                <a:solidFill>
                  <a:schemeClr val="dk1"/>
                </a:solidFill>
                <a:latin typeface="Cambria"/>
                <a:ea typeface="Cambria"/>
                <a:cs typeface="Cambria"/>
                <a:sym typeface="Cambria"/>
              </a:rPr>
              <a:t> of </a:t>
            </a:r>
            <a:r>
              <a:rPr lang="en" sz="2200">
                <a:solidFill>
                  <a:srgbClr val="0070C0"/>
                </a:solidFill>
                <a:latin typeface="Cambria"/>
                <a:ea typeface="Cambria"/>
                <a:cs typeface="Cambria"/>
                <a:sym typeface="Cambria"/>
              </a:rPr>
              <a:t>charge sharing</a:t>
            </a:r>
            <a:r>
              <a:rPr lang="en" sz="2200">
                <a:solidFill>
                  <a:schemeClr val="dk1"/>
                </a:solidFill>
                <a:latin typeface="Cambria"/>
                <a:ea typeface="Cambria"/>
                <a:cs typeface="Cambria"/>
                <a:sym typeface="Cambria"/>
              </a:rPr>
              <a:t>.</a:t>
            </a:r>
            <a:endParaRPr sz="2200">
              <a:solidFill>
                <a:schemeClr val="dk1"/>
              </a:solidFill>
              <a:latin typeface="Cambria"/>
              <a:ea typeface="Cambria"/>
              <a:cs typeface="Cambria"/>
              <a:sym typeface="Cambria"/>
            </a:endParaRPr>
          </a:p>
          <a:p>
            <a:pPr indent="-368300" lvl="1" marL="914400" rtl="0" algn="l">
              <a:lnSpc>
                <a:spcPct val="150000"/>
              </a:lnSpc>
              <a:spcBef>
                <a:spcPts val="0"/>
              </a:spcBef>
              <a:spcAft>
                <a:spcPts val="0"/>
              </a:spcAft>
              <a:buClr>
                <a:schemeClr val="dk1"/>
              </a:buClr>
              <a:buSzPts val="2200"/>
              <a:buFont typeface="Cambria"/>
              <a:buChar char="○"/>
            </a:pPr>
            <a:r>
              <a:rPr lang="en" sz="2200">
                <a:solidFill>
                  <a:srgbClr val="34A853"/>
                </a:solidFill>
                <a:latin typeface="Cambria"/>
                <a:ea typeface="Cambria"/>
                <a:cs typeface="Cambria"/>
                <a:sym typeface="Cambria"/>
              </a:rPr>
              <a:t>Early-termination</a:t>
            </a:r>
            <a:r>
              <a:rPr lang="en" sz="2200">
                <a:solidFill>
                  <a:schemeClr val="dk1"/>
                </a:solidFill>
                <a:latin typeface="Cambria"/>
                <a:ea typeface="Cambria"/>
                <a:cs typeface="Cambria"/>
                <a:sym typeface="Cambria"/>
              </a:rPr>
              <a:t> of </a:t>
            </a:r>
            <a:r>
              <a:rPr lang="en" sz="2200">
                <a:solidFill>
                  <a:srgbClr val="0070C0"/>
                </a:solidFill>
                <a:latin typeface="Cambria"/>
                <a:ea typeface="Cambria"/>
                <a:cs typeface="Cambria"/>
                <a:sym typeface="Cambria"/>
              </a:rPr>
              <a:t>charge restoration</a:t>
            </a:r>
            <a:r>
              <a:rPr lang="en" sz="2200">
                <a:solidFill>
                  <a:schemeClr val="dk1"/>
                </a:solidFill>
                <a:latin typeface="Cambria"/>
                <a:ea typeface="Cambria"/>
                <a:cs typeface="Cambria"/>
                <a:sym typeface="Cambria"/>
              </a:rPr>
              <a:t>.</a:t>
            </a:r>
            <a:endParaRPr sz="2200">
              <a:solidFill>
                <a:schemeClr val="dk1"/>
              </a:solidFill>
              <a:latin typeface="Cambria"/>
              <a:ea typeface="Cambria"/>
              <a:cs typeface="Cambria"/>
              <a:sym typeface="Cambria"/>
            </a:endParaRPr>
          </a:p>
          <a:p>
            <a:pPr indent="-368300" lvl="1" marL="914400" rtl="0" algn="l">
              <a:lnSpc>
                <a:spcPct val="150000"/>
              </a:lnSpc>
              <a:spcBef>
                <a:spcPts val="0"/>
              </a:spcBef>
              <a:spcAft>
                <a:spcPts val="0"/>
              </a:spcAft>
              <a:buClr>
                <a:schemeClr val="dk1"/>
              </a:buClr>
              <a:buSzPts val="2200"/>
              <a:buFont typeface="Cambria"/>
              <a:buChar char="○"/>
            </a:pPr>
            <a:r>
              <a:rPr lang="en" sz="2200">
                <a:solidFill>
                  <a:srgbClr val="34A853"/>
                </a:solidFill>
                <a:latin typeface="Cambria"/>
                <a:ea typeface="Cambria"/>
                <a:cs typeface="Cambria"/>
                <a:sym typeface="Cambria"/>
              </a:rPr>
              <a:t>Reducing latency</a:t>
            </a:r>
            <a:r>
              <a:rPr lang="en" sz="2200">
                <a:solidFill>
                  <a:schemeClr val="dk1"/>
                </a:solidFill>
                <a:latin typeface="Cambria"/>
                <a:ea typeface="Cambria"/>
                <a:cs typeface="Cambria"/>
                <a:sym typeface="Cambria"/>
              </a:rPr>
              <a:t> of </a:t>
            </a:r>
            <a:r>
              <a:rPr lang="en" sz="2200">
                <a:solidFill>
                  <a:srgbClr val="0070C0"/>
                </a:solidFill>
                <a:latin typeface="Cambria"/>
                <a:ea typeface="Cambria"/>
                <a:cs typeface="Cambria"/>
                <a:sym typeface="Cambria"/>
              </a:rPr>
              <a:t>charge restoration</a:t>
            </a:r>
            <a:r>
              <a:rPr lang="en" sz="2200">
                <a:solidFill>
                  <a:schemeClr val="dk1"/>
                </a:solidFill>
                <a:latin typeface="Cambria"/>
                <a:ea typeface="Cambria"/>
                <a:cs typeface="Cambria"/>
                <a:sym typeface="Cambria"/>
              </a:rPr>
              <a:t> and </a:t>
            </a:r>
            <a:r>
              <a:rPr lang="en" sz="2200">
                <a:solidFill>
                  <a:srgbClr val="0070C0"/>
                </a:solidFill>
                <a:latin typeface="Cambria"/>
                <a:ea typeface="Cambria"/>
                <a:cs typeface="Cambria"/>
                <a:sym typeface="Cambria"/>
              </a:rPr>
              <a:t>precharge</a:t>
            </a:r>
            <a:r>
              <a:rPr lang="en" sz="2200">
                <a:solidFill>
                  <a:schemeClr val="dk1"/>
                </a:solidFill>
                <a:latin typeface="Cambria"/>
                <a:ea typeface="Cambria"/>
                <a:cs typeface="Cambria"/>
                <a:sym typeface="Cambria"/>
              </a:rPr>
              <a:t>.</a:t>
            </a:r>
            <a:endParaRPr sz="2200">
              <a:solidFill>
                <a:srgbClr val="34A853"/>
              </a:solidFill>
              <a:latin typeface="Cambria"/>
              <a:ea typeface="Cambria"/>
              <a:cs typeface="Cambria"/>
              <a:sym typeface="Cambria"/>
            </a:endParaRPr>
          </a:p>
        </p:txBody>
      </p:sp>
      <p:sp>
        <p:nvSpPr>
          <p:cNvPr id="1145" name="Google Shape;1145;p37"/>
          <p:cNvSpPr txBox="1"/>
          <p:nvPr/>
        </p:nvSpPr>
        <p:spPr>
          <a:xfrm>
            <a:off x="0" y="3367525"/>
            <a:ext cx="9144000" cy="900000"/>
          </a:xfrm>
          <a:prstGeom prst="rect">
            <a:avLst/>
          </a:prstGeom>
          <a:solidFill>
            <a:srgbClr val="FFF2C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 sz="2300">
                <a:solidFill>
                  <a:schemeClr val="dk1"/>
                </a:solidFill>
                <a:latin typeface="Cambria"/>
                <a:ea typeface="Cambria"/>
                <a:cs typeface="Cambria"/>
                <a:sym typeface="Cambria"/>
              </a:rPr>
              <a:t>High-performance mode </a:t>
            </a:r>
            <a:r>
              <a:rPr b="1" lang="en" sz="2300">
                <a:solidFill>
                  <a:srgbClr val="34A853"/>
                </a:solidFill>
                <a:latin typeface="Cambria"/>
                <a:ea typeface="Cambria"/>
                <a:cs typeface="Cambria"/>
                <a:sym typeface="Cambria"/>
              </a:rPr>
              <a:t>reduces</a:t>
            </a:r>
            <a:r>
              <a:rPr b="1" lang="en" sz="2300">
                <a:solidFill>
                  <a:schemeClr val="dk1"/>
                </a:solidFill>
                <a:latin typeface="Cambria"/>
                <a:ea typeface="Cambria"/>
                <a:cs typeface="Cambria"/>
                <a:sym typeface="Cambria"/>
              </a:rPr>
              <a:t> </a:t>
            </a:r>
            <a:endParaRPr b="1" sz="2300">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Font typeface="Arial"/>
              <a:buNone/>
            </a:pPr>
            <a:r>
              <a:rPr b="1" lang="en" sz="2300">
                <a:solidFill>
                  <a:schemeClr val="dk1"/>
                </a:solidFill>
                <a:latin typeface="Cambria"/>
                <a:ea typeface="Cambria"/>
                <a:cs typeface="Cambria"/>
                <a:sym typeface="Cambria"/>
              </a:rPr>
              <a:t>activation (tRCD)</a:t>
            </a:r>
            <a:r>
              <a:rPr b="1" lang="en" sz="2300">
                <a:solidFill>
                  <a:schemeClr val="dk1"/>
                </a:solidFill>
                <a:latin typeface="Cambria"/>
                <a:ea typeface="Cambria"/>
                <a:cs typeface="Cambria"/>
                <a:sym typeface="Cambria"/>
              </a:rPr>
              <a:t>, restoration (tRAS) and </a:t>
            </a:r>
            <a:r>
              <a:rPr b="1" lang="en" sz="2300">
                <a:solidFill>
                  <a:schemeClr val="dk1"/>
                </a:solidFill>
                <a:latin typeface="Cambria"/>
                <a:ea typeface="Cambria"/>
                <a:cs typeface="Cambria"/>
                <a:sym typeface="Cambria"/>
              </a:rPr>
              <a:t>precharge (tRP) latencies</a:t>
            </a:r>
            <a:endParaRPr b="1" sz="2300">
              <a:solidFill>
                <a:schemeClr val="dk1"/>
              </a:solidFill>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9" name="Shape 1149"/>
        <p:cNvGrpSpPr/>
        <p:nvPr/>
      </p:nvGrpSpPr>
      <p:grpSpPr>
        <a:xfrm>
          <a:off x="0" y="0"/>
          <a:ext cx="0" cy="0"/>
          <a:chOff x="0" y="0"/>
          <a:chExt cx="0" cy="0"/>
        </a:xfrm>
      </p:grpSpPr>
      <p:sp>
        <p:nvSpPr>
          <p:cNvPr id="1150" name="Google Shape;115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1" name="Google Shape;1151;p38"/>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152" name="Google Shape;1152;p38"/>
          <p:cNvSpPr txBox="1"/>
          <p:nvPr/>
        </p:nvSpPr>
        <p:spPr>
          <a:xfrm>
            <a:off x="103900" y="1542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Cambria"/>
                <a:ea typeface="Cambria"/>
                <a:cs typeface="Cambria"/>
                <a:sym typeface="Cambria"/>
              </a:rPr>
              <a:t>CLR-DRAM </a:t>
            </a:r>
            <a:r>
              <a:rPr b="1" lang="en" sz="2300">
                <a:latin typeface="Cambria"/>
                <a:ea typeface="Cambria"/>
                <a:cs typeface="Cambria"/>
                <a:sym typeface="Cambria"/>
              </a:rPr>
              <a:t>Outline</a:t>
            </a:r>
            <a:endParaRPr b="1" sz="2300">
              <a:latin typeface="Cambria"/>
              <a:ea typeface="Cambria"/>
              <a:cs typeface="Cambria"/>
              <a:sym typeface="Cambria"/>
            </a:endParaRPr>
          </a:p>
        </p:txBody>
      </p:sp>
      <p:sp>
        <p:nvSpPr>
          <p:cNvPr id="1153" name="Google Shape;1153;p38"/>
          <p:cNvSpPr txBox="1"/>
          <p:nvPr/>
        </p:nvSpPr>
        <p:spPr>
          <a:xfrm>
            <a:off x="568975" y="102235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DRAM Background</a:t>
            </a:r>
            <a:endParaRPr b="1" sz="2300">
              <a:solidFill>
                <a:srgbClr val="F3F3F3"/>
              </a:solidFill>
              <a:latin typeface="Times New Roman"/>
              <a:ea typeface="Times New Roman"/>
              <a:cs typeface="Times New Roman"/>
              <a:sym typeface="Times New Roman"/>
            </a:endParaRPr>
          </a:p>
        </p:txBody>
      </p:sp>
      <p:sp>
        <p:nvSpPr>
          <p:cNvPr id="1154" name="Google Shape;1154;p38"/>
          <p:cNvSpPr txBox="1"/>
          <p:nvPr/>
        </p:nvSpPr>
        <p:spPr>
          <a:xfrm>
            <a:off x="571700" y="1480457"/>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CLR-DRAM</a:t>
            </a:r>
            <a:endParaRPr b="1" sz="2300">
              <a:solidFill>
                <a:srgbClr val="F3F3F3"/>
              </a:solidFill>
              <a:latin typeface="Times New Roman"/>
              <a:ea typeface="Times New Roman"/>
              <a:cs typeface="Times New Roman"/>
              <a:sym typeface="Times New Roman"/>
            </a:endParaRPr>
          </a:p>
        </p:txBody>
      </p:sp>
      <p:sp>
        <p:nvSpPr>
          <p:cNvPr id="1155" name="Google Shape;1155;p38"/>
          <p:cNvSpPr txBox="1"/>
          <p:nvPr/>
        </p:nvSpPr>
        <p:spPr>
          <a:xfrm>
            <a:off x="571700" y="1938566"/>
            <a:ext cx="8011500" cy="354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High-Performance Mode Benefits</a:t>
            </a:r>
            <a:endParaRPr b="1" sz="2300">
              <a:solidFill>
                <a:srgbClr val="F3F3F3"/>
              </a:solidFill>
              <a:latin typeface="Times New Roman"/>
              <a:ea typeface="Times New Roman"/>
              <a:cs typeface="Times New Roman"/>
              <a:sym typeface="Times New Roman"/>
            </a:endParaRPr>
          </a:p>
        </p:txBody>
      </p:sp>
      <p:sp>
        <p:nvSpPr>
          <p:cNvPr id="1156" name="Google Shape;1156;p38"/>
          <p:cNvSpPr txBox="1"/>
          <p:nvPr/>
        </p:nvSpPr>
        <p:spPr>
          <a:xfrm>
            <a:off x="568975" y="30545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Evaluation</a:t>
            </a:r>
            <a:endParaRPr b="1" sz="2300">
              <a:solidFill>
                <a:srgbClr val="F3F3F3"/>
              </a:solidFill>
              <a:latin typeface="Times New Roman"/>
              <a:ea typeface="Times New Roman"/>
              <a:cs typeface="Times New Roman"/>
              <a:sym typeface="Times New Roman"/>
            </a:endParaRPr>
          </a:p>
        </p:txBody>
      </p:sp>
      <p:sp>
        <p:nvSpPr>
          <p:cNvPr id="1157" name="Google Shape;1157;p38"/>
          <p:cNvSpPr txBox="1"/>
          <p:nvPr/>
        </p:nvSpPr>
        <p:spPr>
          <a:xfrm>
            <a:off x="951450" y="2690238"/>
            <a:ext cx="7631700" cy="270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Mitigating DRAM Refresh Overhead</a:t>
            </a:r>
            <a:endParaRPr sz="1800">
              <a:solidFill>
                <a:srgbClr val="F3F3F3"/>
              </a:solidFill>
              <a:latin typeface="Times New Roman"/>
              <a:ea typeface="Times New Roman"/>
              <a:cs typeface="Times New Roman"/>
              <a:sym typeface="Times New Roman"/>
            </a:endParaRPr>
          </a:p>
        </p:txBody>
      </p:sp>
      <p:sp>
        <p:nvSpPr>
          <p:cNvPr id="1158" name="Google Shape;1158;p38"/>
          <p:cNvSpPr txBox="1"/>
          <p:nvPr/>
        </p:nvSpPr>
        <p:spPr>
          <a:xfrm>
            <a:off x="951450" y="235956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Reducing DRAM Access Latency</a:t>
            </a:r>
            <a:endParaRPr sz="1800">
              <a:solidFill>
                <a:srgbClr val="F3F3F3"/>
              </a:solidFill>
              <a:latin typeface="Times New Roman"/>
              <a:ea typeface="Times New Roman"/>
              <a:cs typeface="Times New Roman"/>
              <a:sym typeface="Times New Roman"/>
            </a:endParaRPr>
          </a:p>
        </p:txBody>
      </p:sp>
      <p:sp>
        <p:nvSpPr>
          <p:cNvPr id="1159" name="Google Shape;1159;p38"/>
          <p:cNvSpPr txBox="1"/>
          <p:nvPr/>
        </p:nvSpPr>
        <p:spPr>
          <a:xfrm>
            <a:off x="954175" y="348671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SPICE Simulation</a:t>
            </a:r>
            <a:endParaRPr sz="1800">
              <a:solidFill>
                <a:srgbClr val="F3F3F3"/>
              </a:solidFill>
              <a:latin typeface="Times New Roman"/>
              <a:ea typeface="Times New Roman"/>
              <a:cs typeface="Times New Roman"/>
              <a:sym typeface="Times New Roman"/>
            </a:endParaRPr>
          </a:p>
        </p:txBody>
      </p:sp>
      <p:sp>
        <p:nvSpPr>
          <p:cNvPr id="1160" name="Google Shape;1160;p38"/>
          <p:cNvSpPr txBox="1"/>
          <p:nvPr/>
        </p:nvSpPr>
        <p:spPr>
          <a:xfrm>
            <a:off x="954175" y="3804525"/>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System-level Evaluation</a:t>
            </a:r>
            <a:endParaRPr sz="1800">
              <a:solidFill>
                <a:srgbClr val="F3F3F3"/>
              </a:solidFill>
              <a:latin typeface="Times New Roman"/>
              <a:ea typeface="Times New Roman"/>
              <a:cs typeface="Times New Roman"/>
              <a:sym typeface="Times New Roman"/>
            </a:endParaRPr>
          </a:p>
        </p:txBody>
      </p:sp>
      <p:sp>
        <p:nvSpPr>
          <p:cNvPr id="1161" name="Google Shape;1161;p38"/>
          <p:cNvSpPr txBox="1"/>
          <p:nvPr/>
        </p:nvSpPr>
        <p:spPr>
          <a:xfrm>
            <a:off x="571700" y="41918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Conclusion</a:t>
            </a:r>
            <a:endParaRPr b="1" sz="2300">
              <a:solidFill>
                <a:srgbClr val="F3F3F3"/>
              </a:solidFill>
              <a:latin typeface="Times New Roman"/>
              <a:ea typeface="Times New Roman"/>
              <a:cs typeface="Times New Roman"/>
              <a:sym typeface="Times New Roman"/>
            </a:endParaRPr>
          </a:p>
        </p:txBody>
      </p:sp>
      <p:sp>
        <p:nvSpPr>
          <p:cNvPr id="1162" name="Google Shape;1162;p38"/>
          <p:cNvSpPr txBox="1"/>
          <p:nvPr/>
        </p:nvSpPr>
        <p:spPr>
          <a:xfrm>
            <a:off x="566250" y="574925"/>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Motivation &amp; Goal</a:t>
            </a:r>
            <a:endParaRPr b="1" sz="2300">
              <a:solidFill>
                <a:srgbClr val="F3F3F3"/>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6" name="Shape 1166"/>
        <p:cNvGrpSpPr/>
        <p:nvPr/>
      </p:nvGrpSpPr>
      <p:grpSpPr>
        <a:xfrm>
          <a:off x="0" y="0"/>
          <a:ext cx="0" cy="0"/>
          <a:chOff x="0" y="0"/>
          <a:chExt cx="0" cy="0"/>
        </a:xfrm>
      </p:grpSpPr>
      <p:sp>
        <p:nvSpPr>
          <p:cNvPr id="1167" name="Google Shape;1167;p39"/>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9"/>
          <p:cNvSpPr txBox="1"/>
          <p:nvPr/>
        </p:nvSpPr>
        <p:spPr>
          <a:xfrm>
            <a:off x="103900" y="78000"/>
            <a:ext cx="58209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Mitigating Refresh Overhead</a:t>
            </a:r>
            <a:endParaRPr b="1" sz="2300">
              <a:solidFill>
                <a:srgbClr val="F3F3F3"/>
              </a:solidFill>
              <a:latin typeface="Cambria"/>
              <a:ea typeface="Cambria"/>
              <a:cs typeface="Cambria"/>
              <a:sym typeface="Cambria"/>
            </a:endParaRPr>
          </a:p>
        </p:txBody>
      </p:sp>
      <p:sp>
        <p:nvSpPr>
          <p:cNvPr id="1169" name="Google Shape;116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0" name="Google Shape;1170;p39"/>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171" name="Google Shape;1171;p39"/>
          <p:cNvSpPr txBox="1"/>
          <p:nvPr/>
        </p:nvSpPr>
        <p:spPr>
          <a:xfrm>
            <a:off x="166250" y="662425"/>
            <a:ext cx="8936400" cy="3205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solidFill>
                  <a:schemeClr val="dk1"/>
                </a:solidFill>
                <a:latin typeface="Cambria"/>
                <a:ea typeface="Cambria"/>
                <a:cs typeface="Cambria"/>
                <a:sym typeface="Cambria"/>
              </a:rPr>
              <a:t>CLR-DRAM reduces refresh overhead of high-performance rows in two different ways: </a:t>
            </a:r>
            <a:endParaRPr sz="1800">
              <a:solidFill>
                <a:schemeClr val="dk1"/>
              </a:solidFill>
              <a:latin typeface="Cambria"/>
              <a:ea typeface="Cambria"/>
              <a:cs typeface="Cambria"/>
              <a:sym typeface="Cambria"/>
            </a:endParaRPr>
          </a:p>
          <a:p>
            <a:pPr indent="0" lvl="0" marL="0" rtl="0" algn="l">
              <a:lnSpc>
                <a:spcPct val="90000"/>
              </a:lnSpc>
              <a:spcBef>
                <a:spcPts val="0"/>
              </a:spcBef>
              <a:spcAft>
                <a:spcPts val="0"/>
              </a:spcAft>
              <a:buNone/>
            </a:pPr>
            <a:r>
              <a:t/>
            </a:r>
            <a:endParaRPr sz="1800">
              <a:solidFill>
                <a:schemeClr val="dk1"/>
              </a:solidFill>
              <a:latin typeface="Cambria"/>
              <a:ea typeface="Cambria"/>
              <a:cs typeface="Cambria"/>
              <a:sym typeface="Cambria"/>
            </a:endParaRPr>
          </a:p>
          <a:p>
            <a:pPr indent="-285750" lvl="0" marL="514350" rtl="0" algn="l">
              <a:lnSpc>
                <a:spcPct val="90000"/>
              </a:lnSpc>
              <a:spcBef>
                <a:spcPts val="0"/>
              </a:spcBef>
              <a:spcAft>
                <a:spcPts val="0"/>
              </a:spcAft>
              <a:buClr>
                <a:srgbClr val="34A853"/>
              </a:buClr>
              <a:buSzPts val="1800"/>
              <a:buFont typeface="Cambria"/>
              <a:buAutoNum type="arabicPeriod"/>
            </a:pPr>
            <a:r>
              <a:rPr b="1" lang="en" sz="1800">
                <a:solidFill>
                  <a:srgbClr val="34A853"/>
                </a:solidFill>
                <a:latin typeface="Cambria"/>
                <a:ea typeface="Cambria"/>
                <a:cs typeface="Cambria"/>
                <a:sym typeface="Cambria"/>
              </a:rPr>
              <a:t>Reducing Refresh </a:t>
            </a:r>
            <a:r>
              <a:rPr b="1" lang="en" sz="1800">
                <a:solidFill>
                  <a:srgbClr val="34A853"/>
                </a:solidFill>
                <a:latin typeface="Cambria"/>
                <a:ea typeface="Cambria"/>
                <a:cs typeface="Cambria"/>
                <a:sym typeface="Cambria"/>
              </a:rPr>
              <a:t>Latency</a:t>
            </a:r>
            <a:endParaRPr sz="1800">
              <a:solidFill>
                <a:srgbClr val="34A853"/>
              </a:solidFill>
              <a:latin typeface="Cambria"/>
              <a:ea typeface="Cambria"/>
              <a:cs typeface="Cambria"/>
              <a:sym typeface="Cambria"/>
            </a:endParaRPr>
          </a:p>
          <a:p>
            <a:pPr indent="-450850" lvl="1" marL="971550" rtl="0" algn="l">
              <a:lnSpc>
                <a:spcPct val="90000"/>
              </a:lnSpc>
              <a:spcBef>
                <a:spcPts val="0"/>
              </a:spcBef>
              <a:spcAft>
                <a:spcPts val="0"/>
              </a:spcAft>
              <a:buSzPts val="1800"/>
              <a:buFont typeface="Cambria"/>
              <a:buChar char="-"/>
            </a:pPr>
            <a:r>
              <a:rPr lang="en" sz="1800">
                <a:solidFill>
                  <a:schemeClr val="dk1"/>
                </a:solidFill>
                <a:latin typeface="Cambria"/>
                <a:ea typeface="Cambria"/>
                <a:cs typeface="Cambria"/>
                <a:sym typeface="Cambria"/>
              </a:rPr>
              <a:t>Refresh</a:t>
            </a:r>
            <a:r>
              <a:rPr b="1" lang="en" sz="1800">
                <a:solidFill>
                  <a:schemeClr val="dk1"/>
                </a:solidFill>
                <a:latin typeface="Cambria"/>
                <a:ea typeface="Cambria"/>
                <a:cs typeface="Cambria"/>
                <a:sym typeface="Cambria"/>
              </a:rPr>
              <a:t> </a:t>
            </a:r>
            <a:r>
              <a:rPr lang="en" sz="1800">
                <a:solidFill>
                  <a:schemeClr val="dk1"/>
                </a:solidFill>
                <a:latin typeface="Cambria"/>
                <a:ea typeface="Cambria"/>
                <a:cs typeface="Cambria"/>
                <a:sym typeface="Cambria"/>
              </a:rPr>
              <a:t>is essentially activation + precharge.</a:t>
            </a:r>
            <a:endParaRPr sz="1800">
              <a:solidFill>
                <a:schemeClr val="dk1"/>
              </a:solidFill>
              <a:latin typeface="Cambria"/>
              <a:ea typeface="Cambria"/>
              <a:cs typeface="Cambria"/>
              <a:sym typeface="Cambria"/>
            </a:endParaRPr>
          </a:p>
          <a:p>
            <a:pPr indent="-450850" lvl="1" marL="971550" rtl="0" algn="l">
              <a:lnSpc>
                <a:spcPct val="90000"/>
              </a:lnSpc>
              <a:spcBef>
                <a:spcPts val="0"/>
              </a:spcBef>
              <a:spcAft>
                <a:spcPts val="0"/>
              </a:spcAft>
              <a:buSzPts val="1800"/>
              <a:buFont typeface="Cambria"/>
              <a:buChar char="-"/>
            </a:pPr>
            <a:r>
              <a:rPr lang="en" sz="1800">
                <a:latin typeface="Cambria"/>
                <a:ea typeface="Cambria"/>
                <a:cs typeface="Cambria"/>
                <a:sym typeface="Cambria"/>
              </a:rPr>
              <a:t>All latency reductions (activation, restoration, precharge) apply to</a:t>
            </a:r>
            <a:r>
              <a:rPr lang="en" sz="1800">
                <a:solidFill>
                  <a:srgbClr val="34A853"/>
                </a:solidFill>
                <a:latin typeface="Cambria"/>
                <a:ea typeface="Cambria"/>
                <a:cs typeface="Cambria"/>
                <a:sym typeface="Cambria"/>
              </a:rPr>
              <a:t>               reduce each refresh operation's latency.</a:t>
            </a:r>
            <a:endParaRPr sz="1800">
              <a:solidFill>
                <a:srgbClr val="34A853"/>
              </a:solidFill>
              <a:latin typeface="Cambria"/>
              <a:ea typeface="Cambria"/>
              <a:cs typeface="Cambria"/>
              <a:sym typeface="Cambria"/>
            </a:endParaRPr>
          </a:p>
          <a:p>
            <a:pPr indent="-336550" lvl="1" marL="971550" rtl="0" algn="l">
              <a:lnSpc>
                <a:spcPct val="90000"/>
              </a:lnSpc>
              <a:spcBef>
                <a:spcPts val="0"/>
              </a:spcBef>
              <a:spcAft>
                <a:spcPts val="0"/>
              </a:spcAft>
              <a:buClr>
                <a:schemeClr val="dk1"/>
              </a:buClr>
              <a:buSzPts val="2800"/>
              <a:buFont typeface="Arial"/>
              <a:buNone/>
            </a:pPr>
            <a:r>
              <a:t/>
            </a:r>
            <a:endParaRPr sz="1800">
              <a:solidFill>
                <a:schemeClr val="dk1"/>
              </a:solidFill>
              <a:latin typeface="Cambria"/>
              <a:ea typeface="Cambria"/>
              <a:cs typeface="Cambria"/>
              <a:sym typeface="Cambria"/>
            </a:endParaRPr>
          </a:p>
          <a:p>
            <a:pPr indent="-285750" lvl="0" marL="514350" rtl="0" algn="l">
              <a:lnSpc>
                <a:spcPct val="90000"/>
              </a:lnSpc>
              <a:spcBef>
                <a:spcPts val="0"/>
              </a:spcBef>
              <a:spcAft>
                <a:spcPts val="0"/>
              </a:spcAft>
              <a:buClr>
                <a:srgbClr val="34A853"/>
              </a:buClr>
              <a:buSzPts val="1800"/>
              <a:buFont typeface="Cambria"/>
              <a:buAutoNum type="arabicPeriod"/>
            </a:pPr>
            <a:r>
              <a:rPr b="1" lang="en" sz="1800">
                <a:solidFill>
                  <a:srgbClr val="34A853"/>
                </a:solidFill>
                <a:latin typeface="Cambria"/>
                <a:ea typeface="Cambria"/>
                <a:cs typeface="Cambria"/>
                <a:sym typeface="Cambria"/>
              </a:rPr>
              <a:t>Reducing Refresh Rate</a:t>
            </a:r>
            <a:endParaRPr b="1" sz="1800">
              <a:solidFill>
                <a:srgbClr val="34A853"/>
              </a:solidFill>
              <a:latin typeface="Cambria"/>
              <a:ea typeface="Cambria"/>
              <a:cs typeface="Cambria"/>
              <a:sym typeface="Cambria"/>
            </a:endParaRPr>
          </a:p>
          <a:p>
            <a:pPr indent="-450850" lvl="1" marL="971550" rtl="0" algn="l">
              <a:lnSpc>
                <a:spcPct val="90000"/>
              </a:lnSpc>
              <a:spcBef>
                <a:spcPts val="0"/>
              </a:spcBef>
              <a:spcAft>
                <a:spcPts val="0"/>
              </a:spcAft>
              <a:buSzPts val="1800"/>
              <a:buFont typeface="Cambria"/>
              <a:buChar char="-"/>
            </a:pPr>
            <a:r>
              <a:rPr lang="en" sz="1800">
                <a:solidFill>
                  <a:schemeClr val="dk1"/>
                </a:solidFill>
                <a:latin typeface="Cambria"/>
                <a:ea typeface="Cambria"/>
                <a:cs typeface="Cambria"/>
                <a:sym typeface="Cambria"/>
              </a:rPr>
              <a:t>A logical cell has larger capacitance. </a:t>
            </a:r>
            <a:endParaRPr sz="1800">
              <a:solidFill>
                <a:schemeClr val="dk1"/>
              </a:solidFill>
              <a:latin typeface="Cambria"/>
              <a:ea typeface="Cambria"/>
              <a:cs typeface="Cambria"/>
              <a:sym typeface="Cambria"/>
            </a:endParaRPr>
          </a:p>
          <a:p>
            <a:pPr indent="-450850" lvl="1" marL="971550" rtl="0" algn="l">
              <a:lnSpc>
                <a:spcPct val="90000"/>
              </a:lnSpc>
              <a:spcBef>
                <a:spcPts val="0"/>
              </a:spcBef>
              <a:spcAft>
                <a:spcPts val="0"/>
              </a:spcAft>
              <a:buSzPts val="1800"/>
              <a:buFont typeface="Cambria"/>
              <a:buChar char="-"/>
            </a:pPr>
            <a:r>
              <a:rPr lang="en" sz="1800">
                <a:solidFill>
                  <a:schemeClr val="dk1"/>
                </a:solidFill>
                <a:latin typeface="Cambria"/>
                <a:ea typeface="Cambria"/>
                <a:cs typeface="Cambria"/>
                <a:sym typeface="Cambria"/>
              </a:rPr>
              <a:t>Tolerates more leakage. </a:t>
            </a:r>
            <a:endParaRPr sz="1800">
              <a:solidFill>
                <a:schemeClr val="dk1"/>
              </a:solidFill>
              <a:latin typeface="Cambria"/>
              <a:ea typeface="Cambria"/>
              <a:cs typeface="Cambria"/>
              <a:sym typeface="Cambria"/>
            </a:endParaRPr>
          </a:p>
          <a:p>
            <a:pPr indent="-450850" lvl="1" marL="971550" rtl="0" algn="l">
              <a:lnSpc>
                <a:spcPct val="90000"/>
              </a:lnSpc>
              <a:spcBef>
                <a:spcPts val="0"/>
              </a:spcBef>
              <a:spcAft>
                <a:spcPts val="0"/>
              </a:spcAft>
              <a:buSzPts val="1800"/>
              <a:buFont typeface="Cambria"/>
              <a:buChar char="-"/>
            </a:pPr>
            <a:r>
              <a:rPr lang="en" sz="1800">
                <a:solidFill>
                  <a:schemeClr val="dk1"/>
                </a:solidFill>
                <a:latin typeface="Cambria"/>
                <a:ea typeface="Cambria"/>
                <a:cs typeface="Cambria"/>
                <a:sym typeface="Cambria"/>
              </a:rPr>
              <a:t>Can be refreshed </a:t>
            </a:r>
            <a:r>
              <a:rPr i="1" lang="en" sz="1800">
                <a:solidFill>
                  <a:schemeClr val="dk1"/>
                </a:solidFill>
                <a:latin typeface="Cambria"/>
                <a:ea typeface="Cambria"/>
                <a:cs typeface="Cambria"/>
                <a:sym typeface="Cambria"/>
              </a:rPr>
              <a:t>less</a:t>
            </a:r>
            <a:r>
              <a:rPr lang="en" sz="1800">
                <a:solidFill>
                  <a:schemeClr val="dk1"/>
                </a:solidFill>
                <a:latin typeface="Cambria"/>
                <a:ea typeface="Cambria"/>
                <a:cs typeface="Cambria"/>
                <a:sym typeface="Cambria"/>
              </a:rPr>
              <a:t> frequently.</a:t>
            </a:r>
            <a:endParaRPr b="1" sz="1800">
              <a:solidFill>
                <a:schemeClr val="dk1"/>
              </a:solidFill>
              <a:latin typeface="Cambria"/>
              <a:ea typeface="Cambria"/>
              <a:cs typeface="Cambria"/>
              <a:sym typeface="Cambria"/>
            </a:endParaRPr>
          </a:p>
          <a:p>
            <a:pPr indent="0" lvl="0" marL="0" rtl="0" algn="l">
              <a:lnSpc>
                <a:spcPct val="90000"/>
              </a:lnSpc>
              <a:spcBef>
                <a:spcPts val="0"/>
              </a:spcBef>
              <a:spcAft>
                <a:spcPts val="0"/>
              </a:spcAft>
              <a:buNone/>
            </a:pPr>
            <a:r>
              <a:t/>
            </a:r>
            <a:endParaRPr sz="1800">
              <a:solidFill>
                <a:schemeClr val="dk1"/>
              </a:solidFill>
              <a:latin typeface="Cambria"/>
              <a:ea typeface="Cambria"/>
              <a:cs typeface="Cambria"/>
              <a:sym typeface="Cambria"/>
            </a:endParaRPr>
          </a:p>
        </p:txBody>
      </p:sp>
      <p:sp>
        <p:nvSpPr>
          <p:cNvPr id="1172" name="Google Shape;1172;p39"/>
          <p:cNvSpPr txBox="1"/>
          <p:nvPr/>
        </p:nvSpPr>
        <p:spPr>
          <a:xfrm>
            <a:off x="0" y="3733825"/>
            <a:ext cx="9144000" cy="929400"/>
          </a:xfrm>
          <a:prstGeom prst="rect">
            <a:avLst/>
          </a:prstGeom>
          <a:solidFill>
            <a:srgbClr val="FFF2C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High-performance mode </a:t>
            </a:r>
            <a:r>
              <a:rPr b="1" lang="en" sz="2400">
                <a:solidFill>
                  <a:srgbClr val="34A853"/>
                </a:solidFill>
                <a:latin typeface="Cambria"/>
                <a:ea typeface="Cambria"/>
                <a:cs typeface="Cambria"/>
                <a:sym typeface="Cambria"/>
              </a:rPr>
              <a:t>reduces</a:t>
            </a:r>
            <a:r>
              <a:rPr b="1" lang="en" sz="2400">
                <a:solidFill>
                  <a:schemeClr val="dk1"/>
                </a:solidFill>
                <a:latin typeface="Cambria"/>
                <a:ea typeface="Cambria"/>
                <a:cs typeface="Cambria"/>
                <a:sym typeface="Cambria"/>
              </a:rPr>
              <a:t> </a:t>
            </a:r>
            <a:endParaRPr b="1" sz="2400">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refresh latency (tRFC) and refresh rate (</a:t>
            </a:r>
            <a:r>
              <a:rPr b="1" lang="en" sz="2400">
                <a:latin typeface="Cambria"/>
                <a:ea typeface="Cambria"/>
                <a:cs typeface="Cambria"/>
                <a:sym typeface="Cambria"/>
              </a:rPr>
              <a:t>increases</a:t>
            </a:r>
            <a:r>
              <a:rPr b="1" lang="en" sz="2400">
                <a:solidFill>
                  <a:schemeClr val="dk1"/>
                </a:solidFill>
                <a:latin typeface="Cambria"/>
                <a:ea typeface="Cambria"/>
                <a:cs typeface="Cambria"/>
                <a:sym typeface="Cambria"/>
              </a:rPr>
              <a:t> tREFW)</a:t>
            </a:r>
            <a:endParaRPr b="1" sz="24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xEl>
                                              <p:pRg end="0" st="0"/>
                                            </p:txEl>
                                          </p:spTgt>
                                        </p:tgtEl>
                                        <p:attrNameLst>
                                          <p:attrName>style.visibility</p:attrName>
                                        </p:attrNameLst>
                                      </p:cBhvr>
                                      <p:to>
                                        <p:strVal val="visible"/>
                                      </p:to>
                                    </p:set>
                                    <p:animEffect filter="fade" transition="in">
                                      <p:cBhvr>
                                        <p:cTn dur="500"/>
                                        <p:tgtEl>
                                          <p:spTgt spid="1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xEl>
                                              <p:pRg end="1" st="1"/>
                                            </p:txEl>
                                          </p:spTgt>
                                        </p:tgtEl>
                                        <p:attrNameLst>
                                          <p:attrName>style.visibility</p:attrName>
                                        </p:attrNameLst>
                                      </p:cBhvr>
                                      <p:to>
                                        <p:strVal val="visible"/>
                                      </p:to>
                                    </p:set>
                                    <p:animEffect filter="fade" transition="in">
                                      <p:cBhvr>
                                        <p:cTn dur="500"/>
                                        <p:tgtEl>
                                          <p:spTgt spid="1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xEl>
                                              <p:pRg end="2" st="2"/>
                                            </p:txEl>
                                          </p:spTgt>
                                        </p:tgtEl>
                                        <p:attrNameLst>
                                          <p:attrName>style.visibility</p:attrName>
                                        </p:attrNameLst>
                                      </p:cBhvr>
                                      <p:to>
                                        <p:strVal val="visible"/>
                                      </p:to>
                                    </p:set>
                                    <p:animEffect filter="fade" transition="in">
                                      <p:cBhvr>
                                        <p:cTn dur="500"/>
                                        <p:tgtEl>
                                          <p:spTgt spid="1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xEl>
                                              <p:pRg end="3" st="3"/>
                                            </p:txEl>
                                          </p:spTgt>
                                        </p:tgtEl>
                                        <p:attrNameLst>
                                          <p:attrName>style.visibility</p:attrName>
                                        </p:attrNameLst>
                                      </p:cBhvr>
                                      <p:to>
                                        <p:strVal val="visible"/>
                                      </p:to>
                                    </p:set>
                                    <p:animEffect filter="fade" transition="in">
                                      <p:cBhvr>
                                        <p:cTn dur="500"/>
                                        <p:tgtEl>
                                          <p:spTgt spid="1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xEl>
                                              <p:pRg end="4" st="4"/>
                                            </p:txEl>
                                          </p:spTgt>
                                        </p:tgtEl>
                                        <p:attrNameLst>
                                          <p:attrName>style.visibility</p:attrName>
                                        </p:attrNameLst>
                                      </p:cBhvr>
                                      <p:to>
                                        <p:strVal val="visible"/>
                                      </p:to>
                                    </p:set>
                                    <p:animEffect filter="fade" transition="in">
                                      <p:cBhvr>
                                        <p:cTn dur="500"/>
                                        <p:tgtEl>
                                          <p:spTgt spid="1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xEl>
                                              <p:pRg end="5" st="5"/>
                                            </p:txEl>
                                          </p:spTgt>
                                        </p:tgtEl>
                                        <p:attrNameLst>
                                          <p:attrName>style.visibility</p:attrName>
                                        </p:attrNameLst>
                                      </p:cBhvr>
                                      <p:to>
                                        <p:strVal val="visible"/>
                                      </p:to>
                                    </p:set>
                                    <p:animEffect filter="fade" transition="in">
                                      <p:cBhvr>
                                        <p:cTn dur="500"/>
                                        <p:tgtEl>
                                          <p:spTgt spid="1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xEl>
                                              <p:pRg end="6" st="6"/>
                                            </p:txEl>
                                          </p:spTgt>
                                        </p:tgtEl>
                                        <p:attrNameLst>
                                          <p:attrName>style.visibility</p:attrName>
                                        </p:attrNameLst>
                                      </p:cBhvr>
                                      <p:to>
                                        <p:strVal val="visible"/>
                                      </p:to>
                                    </p:set>
                                    <p:animEffect filter="fade" transition="in">
                                      <p:cBhvr>
                                        <p:cTn dur="500"/>
                                        <p:tgtEl>
                                          <p:spTgt spid="1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xEl>
                                              <p:pRg end="7" st="7"/>
                                            </p:txEl>
                                          </p:spTgt>
                                        </p:tgtEl>
                                        <p:attrNameLst>
                                          <p:attrName>style.visibility</p:attrName>
                                        </p:attrNameLst>
                                      </p:cBhvr>
                                      <p:to>
                                        <p:strVal val="visible"/>
                                      </p:to>
                                    </p:set>
                                    <p:animEffect filter="fade" transition="in">
                                      <p:cBhvr>
                                        <p:cTn dur="500"/>
                                        <p:tgtEl>
                                          <p:spTgt spid="1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xEl>
                                              <p:pRg end="8" st="8"/>
                                            </p:txEl>
                                          </p:spTgt>
                                        </p:tgtEl>
                                        <p:attrNameLst>
                                          <p:attrName>style.visibility</p:attrName>
                                        </p:attrNameLst>
                                      </p:cBhvr>
                                      <p:to>
                                        <p:strVal val="visible"/>
                                      </p:to>
                                    </p:set>
                                    <p:animEffect filter="fade" transition="in">
                                      <p:cBhvr>
                                        <p:cTn dur="500"/>
                                        <p:tgtEl>
                                          <p:spTgt spid="1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xEl>
                                              <p:pRg end="9" st="9"/>
                                            </p:txEl>
                                          </p:spTgt>
                                        </p:tgtEl>
                                        <p:attrNameLst>
                                          <p:attrName>style.visibility</p:attrName>
                                        </p:attrNameLst>
                                      </p:cBhvr>
                                      <p:to>
                                        <p:strVal val="visible"/>
                                      </p:to>
                                    </p:set>
                                    <p:animEffect filter="fade" transition="in">
                                      <p:cBhvr>
                                        <p:cTn dur="500"/>
                                        <p:tgtEl>
                                          <p:spTgt spid="11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xEl>
                                              <p:pRg end="10" st="10"/>
                                            </p:txEl>
                                          </p:spTgt>
                                        </p:tgtEl>
                                        <p:attrNameLst>
                                          <p:attrName>style.visibility</p:attrName>
                                        </p:attrNameLst>
                                      </p:cBhvr>
                                      <p:to>
                                        <p:strVal val="visible"/>
                                      </p:to>
                                    </p:set>
                                    <p:animEffect filter="fade" transition="in">
                                      <p:cBhvr>
                                        <p:cTn dur="500"/>
                                        <p:tgtEl>
                                          <p:spTgt spid="11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2"/>
                                        </p:tgtEl>
                                        <p:attrNameLst>
                                          <p:attrName>style.visibility</p:attrName>
                                        </p:attrNameLst>
                                      </p:cBhvr>
                                      <p:to>
                                        <p:strVal val="visible"/>
                                      </p:to>
                                    </p:set>
                                    <p:animEffect filter="fade" transition="in">
                                      <p:cBhvr>
                                        <p:cTn dur="500"/>
                                        <p:tgtEl>
                                          <p:spTgt spid="1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Google Shape;1177;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8" name="Google Shape;1178;p40"/>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179" name="Google Shape;1179;p40"/>
          <p:cNvSpPr txBox="1"/>
          <p:nvPr/>
        </p:nvSpPr>
        <p:spPr>
          <a:xfrm>
            <a:off x="103900" y="1542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Cambria"/>
                <a:ea typeface="Cambria"/>
                <a:cs typeface="Cambria"/>
                <a:sym typeface="Cambria"/>
              </a:rPr>
              <a:t>CLR-DRAM </a:t>
            </a:r>
            <a:r>
              <a:rPr b="1" lang="en" sz="2300">
                <a:latin typeface="Cambria"/>
                <a:ea typeface="Cambria"/>
                <a:cs typeface="Cambria"/>
                <a:sym typeface="Cambria"/>
              </a:rPr>
              <a:t>Outline</a:t>
            </a:r>
            <a:endParaRPr b="1" sz="2300">
              <a:latin typeface="Cambria"/>
              <a:ea typeface="Cambria"/>
              <a:cs typeface="Cambria"/>
              <a:sym typeface="Cambria"/>
            </a:endParaRPr>
          </a:p>
        </p:txBody>
      </p:sp>
      <p:sp>
        <p:nvSpPr>
          <p:cNvPr id="1180" name="Google Shape;1180;p40"/>
          <p:cNvSpPr txBox="1"/>
          <p:nvPr/>
        </p:nvSpPr>
        <p:spPr>
          <a:xfrm>
            <a:off x="568975" y="102235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DRAM Background</a:t>
            </a:r>
            <a:endParaRPr b="1" sz="2300">
              <a:solidFill>
                <a:srgbClr val="F3F3F3"/>
              </a:solidFill>
              <a:latin typeface="Times New Roman"/>
              <a:ea typeface="Times New Roman"/>
              <a:cs typeface="Times New Roman"/>
              <a:sym typeface="Times New Roman"/>
            </a:endParaRPr>
          </a:p>
        </p:txBody>
      </p:sp>
      <p:sp>
        <p:nvSpPr>
          <p:cNvPr id="1181" name="Google Shape;1181;p40"/>
          <p:cNvSpPr txBox="1"/>
          <p:nvPr/>
        </p:nvSpPr>
        <p:spPr>
          <a:xfrm>
            <a:off x="571700" y="1480457"/>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CLR-DRAM</a:t>
            </a:r>
            <a:endParaRPr b="1" sz="2300">
              <a:solidFill>
                <a:srgbClr val="F3F3F3"/>
              </a:solidFill>
              <a:latin typeface="Times New Roman"/>
              <a:ea typeface="Times New Roman"/>
              <a:cs typeface="Times New Roman"/>
              <a:sym typeface="Times New Roman"/>
            </a:endParaRPr>
          </a:p>
        </p:txBody>
      </p:sp>
      <p:sp>
        <p:nvSpPr>
          <p:cNvPr id="1182" name="Google Shape;1182;p40"/>
          <p:cNvSpPr txBox="1"/>
          <p:nvPr/>
        </p:nvSpPr>
        <p:spPr>
          <a:xfrm>
            <a:off x="571700" y="1938566"/>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High-Performance Mode Benefits</a:t>
            </a:r>
            <a:endParaRPr b="1" sz="2300">
              <a:solidFill>
                <a:srgbClr val="F3F3F3"/>
              </a:solidFill>
              <a:latin typeface="Times New Roman"/>
              <a:ea typeface="Times New Roman"/>
              <a:cs typeface="Times New Roman"/>
              <a:sym typeface="Times New Roman"/>
            </a:endParaRPr>
          </a:p>
        </p:txBody>
      </p:sp>
      <p:sp>
        <p:nvSpPr>
          <p:cNvPr id="1183" name="Google Shape;1183;p40"/>
          <p:cNvSpPr txBox="1"/>
          <p:nvPr/>
        </p:nvSpPr>
        <p:spPr>
          <a:xfrm>
            <a:off x="568975" y="3054570"/>
            <a:ext cx="8011500" cy="354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Evaluation</a:t>
            </a:r>
            <a:endParaRPr b="1" sz="2300">
              <a:solidFill>
                <a:srgbClr val="F3F3F3"/>
              </a:solidFill>
              <a:latin typeface="Times New Roman"/>
              <a:ea typeface="Times New Roman"/>
              <a:cs typeface="Times New Roman"/>
              <a:sym typeface="Times New Roman"/>
            </a:endParaRPr>
          </a:p>
        </p:txBody>
      </p:sp>
      <p:sp>
        <p:nvSpPr>
          <p:cNvPr id="1184" name="Google Shape;1184;p40"/>
          <p:cNvSpPr txBox="1"/>
          <p:nvPr/>
        </p:nvSpPr>
        <p:spPr>
          <a:xfrm>
            <a:off x="951450" y="2690238"/>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Mitigating DRAM Refresh Overhead</a:t>
            </a:r>
            <a:endParaRPr sz="1800">
              <a:solidFill>
                <a:srgbClr val="F3F3F3"/>
              </a:solidFill>
              <a:latin typeface="Times New Roman"/>
              <a:ea typeface="Times New Roman"/>
              <a:cs typeface="Times New Roman"/>
              <a:sym typeface="Times New Roman"/>
            </a:endParaRPr>
          </a:p>
        </p:txBody>
      </p:sp>
      <p:sp>
        <p:nvSpPr>
          <p:cNvPr id="1185" name="Google Shape;1185;p40"/>
          <p:cNvSpPr txBox="1"/>
          <p:nvPr/>
        </p:nvSpPr>
        <p:spPr>
          <a:xfrm>
            <a:off x="951450" y="235956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Reducing DRAM Access Latency</a:t>
            </a:r>
            <a:endParaRPr sz="1800">
              <a:solidFill>
                <a:srgbClr val="F3F3F3"/>
              </a:solidFill>
              <a:latin typeface="Times New Roman"/>
              <a:ea typeface="Times New Roman"/>
              <a:cs typeface="Times New Roman"/>
              <a:sym typeface="Times New Roman"/>
            </a:endParaRPr>
          </a:p>
        </p:txBody>
      </p:sp>
      <p:sp>
        <p:nvSpPr>
          <p:cNvPr id="1186" name="Google Shape;1186;p40"/>
          <p:cNvSpPr txBox="1"/>
          <p:nvPr/>
        </p:nvSpPr>
        <p:spPr>
          <a:xfrm>
            <a:off x="954175" y="348671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SPICE Simulation</a:t>
            </a:r>
            <a:endParaRPr sz="1800">
              <a:solidFill>
                <a:srgbClr val="F3F3F3"/>
              </a:solidFill>
              <a:latin typeface="Times New Roman"/>
              <a:ea typeface="Times New Roman"/>
              <a:cs typeface="Times New Roman"/>
              <a:sym typeface="Times New Roman"/>
            </a:endParaRPr>
          </a:p>
        </p:txBody>
      </p:sp>
      <p:sp>
        <p:nvSpPr>
          <p:cNvPr id="1187" name="Google Shape;1187;p40"/>
          <p:cNvSpPr txBox="1"/>
          <p:nvPr/>
        </p:nvSpPr>
        <p:spPr>
          <a:xfrm>
            <a:off x="954175" y="3804525"/>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System-level Evaluation</a:t>
            </a:r>
            <a:endParaRPr sz="1800">
              <a:solidFill>
                <a:srgbClr val="F3F3F3"/>
              </a:solidFill>
              <a:latin typeface="Times New Roman"/>
              <a:ea typeface="Times New Roman"/>
              <a:cs typeface="Times New Roman"/>
              <a:sym typeface="Times New Roman"/>
            </a:endParaRPr>
          </a:p>
        </p:txBody>
      </p:sp>
      <p:sp>
        <p:nvSpPr>
          <p:cNvPr id="1188" name="Google Shape;1188;p40"/>
          <p:cNvSpPr txBox="1"/>
          <p:nvPr/>
        </p:nvSpPr>
        <p:spPr>
          <a:xfrm>
            <a:off x="571700" y="41918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Conclusion</a:t>
            </a:r>
            <a:endParaRPr b="1" sz="2300">
              <a:solidFill>
                <a:srgbClr val="F3F3F3"/>
              </a:solidFill>
              <a:latin typeface="Times New Roman"/>
              <a:ea typeface="Times New Roman"/>
              <a:cs typeface="Times New Roman"/>
              <a:sym typeface="Times New Roman"/>
            </a:endParaRPr>
          </a:p>
        </p:txBody>
      </p:sp>
      <p:sp>
        <p:nvSpPr>
          <p:cNvPr id="1189" name="Google Shape;1189;p40"/>
          <p:cNvSpPr txBox="1"/>
          <p:nvPr/>
        </p:nvSpPr>
        <p:spPr>
          <a:xfrm>
            <a:off x="566250" y="574925"/>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Motivation &amp; Goal</a:t>
            </a:r>
            <a:endParaRPr b="1" sz="2300">
              <a:solidFill>
                <a:srgbClr val="F3F3F3"/>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3" name="Shape 1193"/>
        <p:cNvGrpSpPr/>
        <p:nvPr/>
      </p:nvGrpSpPr>
      <p:grpSpPr>
        <a:xfrm>
          <a:off x="0" y="0"/>
          <a:ext cx="0" cy="0"/>
          <a:chOff x="0" y="0"/>
          <a:chExt cx="0" cy="0"/>
        </a:xfrm>
      </p:grpSpPr>
      <p:sp>
        <p:nvSpPr>
          <p:cNvPr id="1194" name="Google Shape;119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95" name="Google Shape;1195;p41"/>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196" name="Google Shape;1196;p41"/>
          <p:cNvSpPr txBox="1"/>
          <p:nvPr/>
        </p:nvSpPr>
        <p:spPr>
          <a:xfrm>
            <a:off x="103900" y="1542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Cambria"/>
                <a:ea typeface="Cambria"/>
                <a:cs typeface="Cambria"/>
                <a:sym typeface="Cambria"/>
              </a:rPr>
              <a:t>CLR-DRAM </a:t>
            </a:r>
            <a:r>
              <a:rPr b="1" lang="en" sz="2300">
                <a:latin typeface="Cambria"/>
                <a:ea typeface="Cambria"/>
                <a:cs typeface="Cambria"/>
                <a:sym typeface="Cambria"/>
              </a:rPr>
              <a:t>Outline</a:t>
            </a:r>
            <a:endParaRPr b="1" sz="2300">
              <a:latin typeface="Cambria"/>
              <a:ea typeface="Cambria"/>
              <a:cs typeface="Cambria"/>
              <a:sym typeface="Cambria"/>
            </a:endParaRPr>
          </a:p>
        </p:txBody>
      </p:sp>
      <p:sp>
        <p:nvSpPr>
          <p:cNvPr id="1197" name="Google Shape;1197;p41"/>
          <p:cNvSpPr txBox="1"/>
          <p:nvPr/>
        </p:nvSpPr>
        <p:spPr>
          <a:xfrm>
            <a:off x="568975" y="102235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DRAM Background</a:t>
            </a:r>
            <a:endParaRPr b="1" sz="2300">
              <a:solidFill>
                <a:srgbClr val="F3F3F3"/>
              </a:solidFill>
              <a:latin typeface="Times New Roman"/>
              <a:ea typeface="Times New Roman"/>
              <a:cs typeface="Times New Roman"/>
              <a:sym typeface="Times New Roman"/>
            </a:endParaRPr>
          </a:p>
        </p:txBody>
      </p:sp>
      <p:sp>
        <p:nvSpPr>
          <p:cNvPr id="1198" name="Google Shape;1198;p41"/>
          <p:cNvSpPr txBox="1"/>
          <p:nvPr/>
        </p:nvSpPr>
        <p:spPr>
          <a:xfrm>
            <a:off x="571700" y="1480457"/>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CLR-DRAM</a:t>
            </a:r>
            <a:endParaRPr b="1" sz="2300">
              <a:solidFill>
                <a:srgbClr val="F3F3F3"/>
              </a:solidFill>
              <a:latin typeface="Times New Roman"/>
              <a:ea typeface="Times New Roman"/>
              <a:cs typeface="Times New Roman"/>
              <a:sym typeface="Times New Roman"/>
            </a:endParaRPr>
          </a:p>
        </p:txBody>
      </p:sp>
      <p:sp>
        <p:nvSpPr>
          <p:cNvPr id="1199" name="Google Shape;1199;p41"/>
          <p:cNvSpPr txBox="1"/>
          <p:nvPr/>
        </p:nvSpPr>
        <p:spPr>
          <a:xfrm>
            <a:off x="571700" y="1938566"/>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High-Performance Mode Benefits</a:t>
            </a:r>
            <a:endParaRPr b="1" sz="2300">
              <a:solidFill>
                <a:srgbClr val="F3F3F3"/>
              </a:solidFill>
              <a:latin typeface="Times New Roman"/>
              <a:ea typeface="Times New Roman"/>
              <a:cs typeface="Times New Roman"/>
              <a:sym typeface="Times New Roman"/>
            </a:endParaRPr>
          </a:p>
        </p:txBody>
      </p:sp>
      <p:sp>
        <p:nvSpPr>
          <p:cNvPr id="1200" name="Google Shape;1200;p41"/>
          <p:cNvSpPr txBox="1"/>
          <p:nvPr/>
        </p:nvSpPr>
        <p:spPr>
          <a:xfrm>
            <a:off x="568975" y="3054570"/>
            <a:ext cx="8011500" cy="354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Evaluation</a:t>
            </a:r>
            <a:endParaRPr b="1" sz="2300">
              <a:solidFill>
                <a:srgbClr val="F3F3F3"/>
              </a:solidFill>
              <a:latin typeface="Times New Roman"/>
              <a:ea typeface="Times New Roman"/>
              <a:cs typeface="Times New Roman"/>
              <a:sym typeface="Times New Roman"/>
            </a:endParaRPr>
          </a:p>
        </p:txBody>
      </p:sp>
      <p:sp>
        <p:nvSpPr>
          <p:cNvPr id="1201" name="Google Shape;1201;p41"/>
          <p:cNvSpPr txBox="1"/>
          <p:nvPr/>
        </p:nvSpPr>
        <p:spPr>
          <a:xfrm>
            <a:off x="951450" y="2690238"/>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Mitigating DRAM Refresh </a:t>
            </a:r>
            <a:r>
              <a:rPr lang="en" sz="1800">
                <a:solidFill>
                  <a:srgbClr val="F3F3F3"/>
                </a:solidFill>
                <a:latin typeface="Times New Roman"/>
                <a:ea typeface="Times New Roman"/>
                <a:cs typeface="Times New Roman"/>
                <a:sym typeface="Times New Roman"/>
              </a:rPr>
              <a:t>Overhead</a:t>
            </a:r>
            <a:endParaRPr sz="1800">
              <a:solidFill>
                <a:srgbClr val="F3F3F3"/>
              </a:solidFill>
              <a:latin typeface="Times New Roman"/>
              <a:ea typeface="Times New Roman"/>
              <a:cs typeface="Times New Roman"/>
              <a:sym typeface="Times New Roman"/>
            </a:endParaRPr>
          </a:p>
        </p:txBody>
      </p:sp>
      <p:sp>
        <p:nvSpPr>
          <p:cNvPr id="1202" name="Google Shape;1202;p41"/>
          <p:cNvSpPr txBox="1"/>
          <p:nvPr/>
        </p:nvSpPr>
        <p:spPr>
          <a:xfrm>
            <a:off x="951450" y="235956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Reducing DRAM Access Latency</a:t>
            </a:r>
            <a:endParaRPr sz="1800">
              <a:solidFill>
                <a:srgbClr val="F3F3F3"/>
              </a:solidFill>
              <a:latin typeface="Times New Roman"/>
              <a:ea typeface="Times New Roman"/>
              <a:cs typeface="Times New Roman"/>
              <a:sym typeface="Times New Roman"/>
            </a:endParaRPr>
          </a:p>
        </p:txBody>
      </p:sp>
      <p:sp>
        <p:nvSpPr>
          <p:cNvPr id="1203" name="Google Shape;1203;p41"/>
          <p:cNvSpPr txBox="1"/>
          <p:nvPr/>
        </p:nvSpPr>
        <p:spPr>
          <a:xfrm>
            <a:off x="954175" y="3486713"/>
            <a:ext cx="7631700" cy="270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SPICE Simulation</a:t>
            </a:r>
            <a:endParaRPr sz="1800">
              <a:solidFill>
                <a:srgbClr val="F3F3F3"/>
              </a:solidFill>
              <a:latin typeface="Times New Roman"/>
              <a:ea typeface="Times New Roman"/>
              <a:cs typeface="Times New Roman"/>
              <a:sym typeface="Times New Roman"/>
            </a:endParaRPr>
          </a:p>
        </p:txBody>
      </p:sp>
      <p:sp>
        <p:nvSpPr>
          <p:cNvPr id="1204" name="Google Shape;1204;p41"/>
          <p:cNvSpPr txBox="1"/>
          <p:nvPr/>
        </p:nvSpPr>
        <p:spPr>
          <a:xfrm>
            <a:off x="954175" y="3804525"/>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System-level Evaluation</a:t>
            </a:r>
            <a:endParaRPr sz="1800">
              <a:solidFill>
                <a:srgbClr val="F3F3F3"/>
              </a:solidFill>
              <a:latin typeface="Times New Roman"/>
              <a:ea typeface="Times New Roman"/>
              <a:cs typeface="Times New Roman"/>
              <a:sym typeface="Times New Roman"/>
            </a:endParaRPr>
          </a:p>
        </p:txBody>
      </p:sp>
      <p:sp>
        <p:nvSpPr>
          <p:cNvPr id="1205" name="Google Shape;1205;p41"/>
          <p:cNvSpPr txBox="1"/>
          <p:nvPr/>
        </p:nvSpPr>
        <p:spPr>
          <a:xfrm>
            <a:off x="571700" y="41918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Conclusion</a:t>
            </a:r>
            <a:endParaRPr b="1" sz="2300">
              <a:solidFill>
                <a:srgbClr val="F3F3F3"/>
              </a:solidFill>
              <a:latin typeface="Times New Roman"/>
              <a:ea typeface="Times New Roman"/>
              <a:cs typeface="Times New Roman"/>
              <a:sym typeface="Times New Roman"/>
            </a:endParaRPr>
          </a:p>
        </p:txBody>
      </p:sp>
      <p:sp>
        <p:nvSpPr>
          <p:cNvPr id="1206" name="Google Shape;1206;p41"/>
          <p:cNvSpPr txBox="1"/>
          <p:nvPr/>
        </p:nvSpPr>
        <p:spPr>
          <a:xfrm>
            <a:off x="566250" y="574925"/>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Motivation &amp; Goal</a:t>
            </a:r>
            <a:endParaRPr b="1" sz="2300">
              <a:solidFill>
                <a:srgbClr val="F3F3F3"/>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0" name="Shape 1210"/>
        <p:cNvGrpSpPr/>
        <p:nvPr/>
      </p:nvGrpSpPr>
      <p:grpSpPr>
        <a:xfrm>
          <a:off x="0" y="0"/>
          <a:ext cx="0" cy="0"/>
          <a:chOff x="0" y="0"/>
          <a:chExt cx="0" cy="0"/>
        </a:xfrm>
      </p:grpSpPr>
      <p:sp>
        <p:nvSpPr>
          <p:cNvPr id="1211" name="Google Shape;1211;p42"/>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2"/>
          <p:cNvSpPr txBox="1"/>
          <p:nvPr/>
        </p:nvSpPr>
        <p:spPr>
          <a:xfrm>
            <a:off x="103900" y="78000"/>
            <a:ext cx="58209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SPICE Simulation</a:t>
            </a:r>
            <a:endParaRPr b="1" sz="2300">
              <a:solidFill>
                <a:srgbClr val="F3F3F3"/>
              </a:solidFill>
              <a:latin typeface="Cambria"/>
              <a:ea typeface="Cambria"/>
              <a:cs typeface="Cambria"/>
              <a:sym typeface="Cambria"/>
            </a:endParaRPr>
          </a:p>
        </p:txBody>
      </p:sp>
      <p:sp>
        <p:nvSpPr>
          <p:cNvPr id="1213" name="Google Shape;1213;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4" name="Google Shape;1214;p42"/>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215" name="Google Shape;1215;p42"/>
          <p:cNvSpPr txBox="1"/>
          <p:nvPr/>
        </p:nvSpPr>
        <p:spPr>
          <a:xfrm>
            <a:off x="103900" y="786774"/>
            <a:ext cx="8507700" cy="149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Cambria"/>
                <a:ea typeface="Cambria"/>
                <a:cs typeface="Cambria"/>
                <a:sym typeface="Cambria"/>
              </a:rPr>
              <a:t>Methodology</a:t>
            </a:r>
            <a:r>
              <a:rPr b="1" lang="en" sz="1800">
                <a:solidFill>
                  <a:schemeClr val="dk1"/>
                </a:solidFill>
                <a:latin typeface="Cambria"/>
                <a:ea typeface="Cambria"/>
                <a:cs typeface="Cambria"/>
                <a:sym typeface="Cambria"/>
              </a:rPr>
              <a:t> </a:t>
            </a:r>
            <a:endParaRPr b="1"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SzPts val="1800"/>
              <a:buFont typeface="Cambria"/>
              <a:buChar char="●"/>
            </a:pPr>
            <a:r>
              <a:rPr lang="en" sz="1800">
                <a:latin typeface="Cambria"/>
                <a:ea typeface="Cambria"/>
                <a:cs typeface="Cambria"/>
                <a:sym typeface="Cambria"/>
              </a:rPr>
              <a:t>Model a DRAM subarray based on </a:t>
            </a:r>
            <a:r>
              <a:rPr lang="en" sz="1800">
                <a:latin typeface="Cambria"/>
                <a:ea typeface="Cambria"/>
                <a:cs typeface="Cambria"/>
                <a:sym typeface="Cambria"/>
              </a:rPr>
              <a:t>Rambus</a:t>
            </a:r>
            <a:r>
              <a:rPr lang="en" sz="1800">
                <a:latin typeface="Cambria"/>
                <a:ea typeface="Cambria"/>
                <a:cs typeface="Cambria"/>
                <a:sym typeface="Cambria"/>
              </a:rPr>
              <a:t> DRAM technology parameters [1].</a:t>
            </a:r>
            <a:endParaRPr sz="1800">
              <a:latin typeface="Cambria"/>
              <a:ea typeface="Cambria"/>
              <a:cs typeface="Cambria"/>
              <a:sym typeface="Cambria"/>
            </a:endParaRPr>
          </a:p>
          <a:p>
            <a:pPr indent="-342900" lvl="0" marL="457200" rtl="0" algn="l">
              <a:lnSpc>
                <a:spcPct val="115000"/>
              </a:lnSpc>
              <a:spcBef>
                <a:spcPts val="0"/>
              </a:spcBef>
              <a:spcAft>
                <a:spcPts val="0"/>
              </a:spcAft>
              <a:buSzPts val="1800"/>
              <a:buFont typeface="Cambria"/>
              <a:buChar char="●"/>
            </a:pPr>
            <a:r>
              <a:rPr lang="en" sz="1800">
                <a:latin typeface="Cambria"/>
                <a:ea typeface="Cambria"/>
                <a:cs typeface="Cambria"/>
                <a:sym typeface="Cambria"/>
              </a:rPr>
              <a:t>Scaled to 22 nm according to the ITRS roadmap </a:t>
            </a:r>
            <a:r>
              <a:rPr lang="en" sz="1800">
                <a:latin typeface="Cambria"/>
                <a:ea typeface="Cambria"/>
                <a:cs typeface="Cambria"/>
                <a:sym typeface="Cambria"/>
              </a:rPr>
              <a:t>[2].</a:t>
            </a:r>
            <a:endParaRPr sz="1800">
              <a:latin typeface="Cambria"/>
              <a:ea typeface="Cambria"/>
              <a:cs typeface="Cambria"/>
              <a:sym typeface="Cambria"/>
            </a:endParaRPr>
          </a:p>
          <a:p>
            <a:pPr indent="-342900" lvl="0" marL="457200" rtl="0" algn="l">
              <a:lnSpc>
                <a:spcPct val="115000"/>
              </a:lnSpc>
              <a:spcBef>
                <a:spcPts val="0"/>
              </a:spcBef>
              <a:spcAft>
                <a:spcPts val="0"/>
              </a:spcAft>
              <a:buSzPts val="1800"/>
              <a:buFont typeface="Cambria"/>
              <a:buChar char="●"/>
            </a:pPr>
            <a:r>
              <a:rPr lang="en" sz="1800">
                <a:latin typeface="Cambria"/>
                <a:ea typeface="Cambria"/>
                <a:cs typeface="Cambria"/>
                <a:sym typeface="Cambria"/>
              </a:rPr>
              <a:t>22nm PTM-HP transistor model [3]. </a:t>
            </a:r>
            <a:endParaRPr sz="18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t/>
            </a:r>
            <a:endParaRPr sz="1800">
              <a:latin typeface="Cambria"/>
              <a:ea typeface="Cambria"/>
              <a:cs typeface="Cambria"/>
              <a:sym typeface="Cambria"/>
            </a:endParaRPr>
          </a:p>
        </p:txBody>
      </p:sp>
      <p:sp>
        <p:nvSpPr>
          <p:cNvPr id="1216" name="Google Shape;1216;p42"/>
          <p:cNvSpPr txBox="1"/>
          <p:nvPr/>
        </p:nvSpPr>
        <p:spPr>
          <a:xfrm>
            <a:off x="1437450" y="4557025"/>
            <a:ext cx="7035000" cy="67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000">
                <a:solidFill>
                  <a:schemeClr val="dk1"/>
                </a:solidFill>
                <a:latin typeface="Cambria"/>
                <a:ea typeface="Cambria"/>
                <a:cs typeface="Cambria"/>
                <a:sym typeface="Cambria"/>
              </a:rPr>
              <a:t>[1] Rambus, “DRAM Power Model (2010),” http://www.rambus.com/energy</a:t>
            </a:r>
            <a:endParaRPr b="1" sz="1000">
              <a:solidFill>
                <a:schemeClr val="dk1"/>
              </a:solidFill>
              <a:latin typeface="Cambria"/>
              <a:ea typeface="Cambria"/>
              <a:cs typeface="Cambria"/>
              <a:sym typeface="Cambria"/>
            </a:endParaRPr>
          </a:p>
          <a:p>
            <a:pPr indent="0" lvl="0" marL="0" rtl="0" algn="l">
              <a:lnSpc>
                <a:spcPct val="90000"/>
              </a:lnSpc>
              <a:spcBef>
                <a:spcPts val="0"/>
              </a:spcBef>
              <a:spcAft>
                <a:spcPts val="0"/>
              </a:spcAft>
              <a:buNone/>
            </a:pPr>
            <a:r>
              <a:rPr b="1" lang="en" sz="1000">
                <a:solidFill>
                  <a:schemeClr val="dk1"/>
                </a:solidFill>
                <a:latin typeface="Cambria"/>
                <a:ea typeface="Cambria"/>
                <a:cs typeface="Cambria"/>
                <a:sym typeface="Cambria"/>
              </a:rPr>
              <a:t>[2] ITRS Roadmap, http://www.itrs2.net/itrs-reports.html</a:t>
            </a:r>
            <a:endParaRPr b="1" sz="1000">
              <a:solidFill>
                <a:srgbClr val="FF0000"/>
              </a:solidFill>
              <a:latin typeface="Cambria"/>
              <a:ea typeface="Cambria"/>
              <a:cs typeface="Cambria"/>
              <a:sym typeface="Cambria"/>
            </a:endParaRPr>
          </a:p>
          <a:p>
            <a:pPr indent="0" lvl="0" marL="0" rtl="0" algn="l">
              <a:lnSpc>
                <a:spcPct val="90000"/>
              </a:lnSpc>
              <a:spcBef>
                <a:spcPts val="0"/>
              </a:spcBef>
              <a:spcAft>
                <a:spcPts val="0"/>
              </a:spcAft>
              <a:buNone/>
            </a:pPr>
            <a:r>
              <a:rPr b="1" lang="en" sz="1000">
                <a:latin typeface="Cambria"/>
                <a:ea typeface="Cambria"/>
                <a:cs typeface="Cambria"/>
                <a:sym typeface="Cambria"/>
              </a:rPr>
              <a:t>[3] http://ptm.asu.edu/</a:t>
            </a:r>
            <a:endParaRPr b="1" sz="1000">
              <a:latin typeface="Cambria"/>
              <a:ea typeface="Cambria"/>
              <a:cs typeface="Cambria"/>
              <a:sym typeface="Cambria"/>
            </a:endParaRPr>
          </a:p>
        </p:txBody>
      </p:sp>
      <p:sp>
        <p:nvSpPr>
          <p:cNvPr id="1217" name="Google Shape;1217;p42"/>
          <p:cNvSpPr txBox="1"/>
          <p:nvPr/>
        </p:nvSpPr>
        <p:spPr>
          <a:xfrm>
            <a:off x="2448000" y="2792925"/>
            <a:ext cx="4248000" cy="978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dk1"/>
                </a:solidFill>
                <a:latin typeface="Cambria"/>
                <a:ea typeface="Cambria"/>
                <a:cs typeface="Cambria"/>
                <a:sym typeface="Cambria"/>
              </a:rPr>
              <a:t>SPICE model will be available in July:  </a:t>
            </a:r>
            <a:r>
              <a:rPr b="1" lang="en" sz="1900" u="sng">
                <a:solidFill>
                  <a:srgbClr val="1155CC"/>
                </a:solidFill>
                <a:latin typeface="Cambria"/>
                <a:ea typeface="Cambria"/>
                <a:cs typeface="Cambria"/>
                <a:sym typeface="Cambria"/>
              </a:rPr>
              <a:t>github.com/CMU-SAFARI/clrdram</a:t>
            </a:r>
            <a:endParaRPr b="1" sz="1500" u="sng">
              <a:solidFill>
                <a:srgbClr val="1155CC"/>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5"/>
                                        </p:tgtEl>
                                        <p:attrNameLst>
                                          <p:attrName>style.visibility</p:attrName>
                                        </p:attrNameLst>
                                      </p:cBhvr>
                                      <p:to>
                                        <p:strVal val="visible"/>
                                      </p:to>
                                    </p:set>
                                    <p:animEffect filter="fade" transition="in">
                                      <p:cBhvr>
                                        <p:cTn dur="1000"/>
                                        <p:tgtEl>
                                          <p:spTgt spid="1215"/>
                                        </p:tgtEl>
                                      </p:cBhvr>
                                    </p:animEffect>
                                  </p:childTnLst>
                                </p:cTn>
                              </p:par>
                              <p:par>
                                <p:cTn fill="hold" nodeType="withEffect" presetClass="entr" presetID="10" presetSubtype="0">
                                  <p:stCondLst>
                                    <p:cond delay="0"/>
                                  </p:stCondLst>
                                  <p:childTnLst>
                                    <p:set>
                                      <p:cBhvr>
                                        <p:cTn dur="1" fill="hold">
                                          <p:stCondLst>
                                            <p:cond delay="0"/>
                                          </p:stCondLst>
                                        </p:cTn>
                                        <p:tgtEl>
                                          <p:spTgt spid="1216"/>
                                        </p:tgtEl>
                                        <p:attrNameLst>
                                          <p:attrName>style.visibility</p:attrName>
                                        </p:attrNameLst>
                                      </p:cBhvr>
                                      <p:to>
                                        <p:strVal val="visible"/>
                                      </p:to>
                                    </p:set>
                                    <p:animEffect filter="fade" transition="in">
                                      <p:cBhvr>
                                        <p:cTn dur="1000"/>
                                        <p:tgtEl>
                                          <p:spTgt spid="1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7"/>
                                        </p:tgtEl>
                                        <p:attrNameLst>
                                          <p:attrName>style.visibility</p:attrName>
                                        </p:attrNameLst>
                                      </p:cBhvr>
                                      <p:to>
                                        <p:strVal val="visible"/>
                                      </p:to>
                                    </p:set>
                                    <p:animEffect filter="fade" transition="in">
                                      <p:cBhvr>
                                        <p:cTn dur="1000"/>
                                        <p:tgtEl>
                                          <p:spTgt spid="1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103900" y="1542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Cambria"/>
                <a:ea typeface="Cambria"/>
                <a:cs typeface="Cambria"/>
                <a:sym typeface="Cambria"/>
              </a:rPr>
              <a:t>Talk</a:t>
            </a:r>
            <a:r>
              <a:rPr b="1" lang="en" sz="2300">
                <a:latin typeface="Cambria"/>
                <a:ea typeface="Cambria"/>
                <a:cs typeface="Cambria"/>
                <a:sym typeface="Cambria"/>
              </a:rPr>
              <a:t> </a:t>
            </a:r>
            <a:r>
              <a:rPr b="1" lang="en" sz="2300">
                <a:latin typeface="Cambria"/>
                <a:ea typeface="Cambria"/>
                <a:cs typeface="Cambria"/>
                <a:sym typeface="Cambria"/>
              </a:rPr>
              <a:t>Outline</a:t>
            </a:r>
            <a:endParaRPr b="1" sz="2300">
              <a:latin typeface="Cambria"/>
              <a:ea typeface="Cambria"/>
              <a:cs typeface="Cambria"/>
              <a:sym typeface="Cambria"/>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6"/>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81" name="Google Shape;81;p16"/>
          <p:cNvSpPr txBox="1"/>
          <p:nvPr/>
        </p:nvSpPr>
        <p:spPr>
          <a:xfrm>
            <a:off x="568975" y="102235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DRAM Background</a:t>
            </a:r>
            <a:endParaRPr b="1" sz="2300">
              <a:solidFill>
                <a:srgbClr val="F3F3F3"/>
              </a:solidFill>
              <a:latin typeface="Times New Roman"/>
              <a:ea typeface="Times New Roman"/>
              <a:cs typeface="Times New Roman"/>
              <a:sym typeface="Times New Roman"/>
            </a:endParaRPr>
          </a:p>
        </p:txBody>
      </p:sp>
      <p:sp>
        <p:nvSpPr>
          <p:cNvPr id="82" name="Google Shape;82;p16"/>
          <p:cNvSpPr txBox="1"/>
          <p:nvPr/>
        </p:nvSpPr>
        <p:spPr>
          <a:xfrm>
            <a:off x="571700" y="1480457"/>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CLR-DRAM (Capacity-Latency-Reconfigurable DRAM)</a:t>
            </a:r>
            <a:endParaRPr b="1" sz="2300">
              <a:solidFill>
                <a:srgbClr val="F3F3F3"/>
              </a:solidFill>
              <a:latin typeface="Times New Roman"/>
              <a:ea typeface="Times New Roman"/>
              <a:cs typeface="Times New Roman"/>
              <a:sym typeface="Times New Roman"/>
            </a:endParaRPr>
          </a:p>
        </p:txBody>
      </p:sp>
      <p:sp>
        <p:nvSpPr>
          <p:cNvPr id="83" name="Google Shape;83;p16"/>
          <p:cNvSpPr txBox="1"/>
          <p:nvPr/>
        </p:nvSpPr>
        <p:spPr>
          <a:xfrm>
            <a:off x="571700" y="1938566"/>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High-Performance Mode Benefits</a:t>
            </a:r>
            <a:endParaRPr b="1" sz="2300">
              <a:solidFill>
                <a:srgbClr val="F3F3F3"/>
              </a:solidFill>
              <a:latin typeface="Times New Roman"/>
              <a:ea typeface="Times New Roman"/>
              <a:cs typeface="Times New Roman"/>
              <a:sym typeface="Times New Roman"/>
            </a:endParaRPr>
          </a:p>
        </p:txBody>
      </p:sp>
      <p:sp>
        <p:nvSpPr>
          <p:cNvPr id="84" name="Google Shape;84;p16"/>
          <p:cNvSpPr txBox="1"/>
          <p:nvPr/>
        </p:nvSpPr>
        <p:spPr>
          <a:xfrm>
            <a:off x="568975" y="30545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Evaluation</a:t>
            </a:r>
            <a:endParaRPr b="1" sz="2300">
              <a:solidFill>
                <a:srgbClr val="F3F3F3"/>
              </a:solidFill>
              <a:latin typeface="Times New Roman"/>
              <a:ea typeface="Times New Roman"/>
              <a:cs typeface="Times New Roman"/>
              <a:sym typeface="Times New Roman"/>
            </a:endParaRPr>
          </a:p>
        </p:txBody>
      </p:sp>
      <p:sp>
        <p:nvSpPr>
          <p:cNvPr id="85" name="Google Shape;85;p16"/>
          <p:cNvSpPr txBox="1"/>
          <p:nvPr/>
        </p:nvSpPr>
        <p:spPr>
          <a:xfrm>
            <a:off x="951450" y="2690238"/>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Mitigating DRAM Refresh </a:t>
            </a:r>
            <a:r>
              <a:rPr lang="en" sz="1800">
                <a:solidFill>
                  <a:srgbClr val="F3F3F3"/>
                </a:solidFill>
                <a:latin typeface="Times New Roman"/>
                <a:ea typeface="Times New Roman"/>
                <a:cs typeface="Times New Roman"/>
                <a:sym typeface="Times New Roman"/>
              </a:rPr>
              <a:t>Overhead</a:t>
            </a:r>
            <a:endParaRPr sz="1800">
              <a:solidFill>
                <a:srgbClr val="F3F3F3"/>
              </a:solidFill>
              <a:latin typeface="Times New Roman"/>
              <a:ea typeface="Times New Roman"/>
              <a:cs typeface="Times New Roman"/>
              <a:sym typeface="Times New Roman"/>
            </a:endParaRPr>
          </a:p>
        </p:txBody>
      </p:sp>
      <p:sp>
        <p:nvSpPr>
          <p:cNvPr id="86" name="Google Shape;86;p16"/>
          <p:cNvSpPr txBox="1"/>
          <p:nvPr/>
        </p:nvSpPr>
        <p:spPr>
          <a:xfrm>
            <a:off x="951450" y="235956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Reducing DRAM Access Latency</a:t>
            </a:r>
            <a:endParaRPr sz="1800">
              <a:solidFill>
                <a:srgbClr val="F3F3F3"/>
              </a:solidFill>
              <a:latin typeface="Times New Roman"/>
              <a:ea typeface="Times New Roman"/>
              <a:cs typeface="Times New Roman"/>
              <a:sym typeface="Times New Roman"/>
            </a:endParaRPr>
          </a:p>
        </p:txBody>
      </p:sp>
      <p:sp>
        <p:nvSpPr>
          <p:cNvPr id="87" name="Google Shape;87;p16"/>
          <p:cNvSpPr txBox="1"/>
          <p:nvPr/>
        </p:nvSpPr>
        <p:spPr>
          <a:xfrm>
            <a:off x="954175" y="348671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SPICE Simulation</a:t>
            </a:r>
            <a:endParaRPr sz="1800">
              <a:solidFill>
                <a:srgbClr val="F3F3F3"/>
              </a:solidFill>
              <a:latin typeface="Times New Roman"/>
              <a:ea typeface="Times New Roman"/>
              <a:cs typeface="Times New Roman"/>
              <a:sym typeface="Times New Roman"/>
            </a:endParaRPr>
          </a:p>
        </p:txBody>
      </p:sp>
      <p:sp>
        <p:nvSpPr>
          <p:cNvPr id="88" name="Google Shape;88;p16"/>
          <p:cNvSpPr txBox="1"/>
          <p:nvPr/>
        </p:nvSpPr>
        <p:spPr>
          <a:xfrm>
            <a:off x="954175" y="3804525"/>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System-level Evaluation</a:t>
            </a:r>
            <a:endParaRPr sz="1800">
              <a:solidFill>
                <a:srgbClr val="F3F3F3"/>
              </a:solidFill>
              <a:latin typeface="Times New Roman"/>
              <a:ea typeface="Times New Roman"/>
              <a:cs typeface="Times New Roman"/>
              <a:sym typeface="Times New Roman"/>
            </a:endParaRPr>
          </a:p>
        </p:txBody>
      </p:sp>
      <p:sp>
        <p:nvSpPr>
          <p:cNvPr id="89" name="Google Shape;89;p16"/>
          <p:cNvSpPr txBox="1"/>
          <p:nvPr/>
        </p:nvSpPr>
        <p:spPr>
          <a:xfrm>
            <a:off x="571700" y="41918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Conclusion</a:t>
            </a:r>
            <a:endParaRPr b="1" sz="2300">
              <a:solidFill>
                <a:srgbClr val="F3F3F3"/>
              </a:solidFill>
              <a:latin typeface="Times New Roman"/>
              <a:ea typeface="Times New Roman"/>
              <a:cs typeface="Times New Roman"/>
              <a:sym typeface="Times New Roman"/>
            </a:endParaRPr>
          </a:p>
        </p:txBody>
      </p:sp>
      <p:sp>
        <p:nvSpPr>
          <p:cNvPr id="90" name="Google Shape;90;p16"/>
          <p:cNvSpPr txBox="1"/>
          <p:nvPr/>
        </p:nvSpPr>
        <p:spPr>
          <a:xfrm>
            <a:off x="566250" y="574925"/>
            <a:ext cx="8011500" cy="354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Motivation &amp; Goal</a:t>
            </a:r>
            <a:endParaRPr b="1" sz="2300">
              <a:solidFill>
                <a:srgbClr val="F3F3F3"/>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1" name="Shape 1221"/>
        <p:cNvGrpSpPr/>
        <p:nvPr/>
      </p:nvGrpSpPr>
      <p:grpSpPr>
        <a:xfrm>
          <a:off x="0" y="0"/>
          <a:ext cx="0" cy="0"/>
          <a:chOff x="0" y="0"/>
          <a:chExt cx="0" cy="0"/>
        </a:xfrm>
      </p:grpSpPr>
      <p:sp>
        <p:nvSpPr>
          <p:cNvPr id="1222" name="Google Shape;1222;p43"/>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3"/>
          <p:cNvSpPr txBox="1"/>
          <p:nvPr/>
        </p:nvSpPr>
        <p:spPr>
          <a:xfrm>
            <a:off x="103900" y="78000"/>
            <a:ext cx="70680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SPICE Simulation: Max-Capacity Mode Latencies</a:t>
            </a:r>
            <a:endParaRPr b="1" sz="2300">
              <a:solidFill>
                <a:srgbClr val="F3F3F3"/>
              </a:solidFill>
              <a:latin typeface="Cambria"/>
              <a:ea typeface="Cambria"/>
              <a:cs typeface="Cambria"/>
              <a:sym typeface="Cambria"/>
            </a:endParaRPr>
          </a:p>
        </p:txBody>
      </p:sp>
      <p:sp>
        <p:nvSpPr>
          <p:cNvPr id="1224" name="Google Shape;1224;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5" name="Google Shape;1225;p43"/>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pic>
        <p:nvPicPr>
          <p:cNvPr id="1226" name="Google Shape;1226;p43" title="Chart"/>
          <p:cNvPicPr preferRelativeResize="0"/>
          <p:nvPr/>
        </p:nvPicPr>
        <p:blipFill>
          <a:blip r:embed="rId4">
            <a:alphaModFix/>
          </a:blip>
          <a:stretch>
            <a:fillRect/>
          </a:stretch>
        </p:blipFill>
        <p:spPr>
          <a:xfrm>
            <a:off x="2677099" y="591363"/>
            <a:ext cx="6215526" cy="3843274"/>
          </a:xfrm>
          <a:prstGeom prst="rect">
            <a:avLst/>
          </a:prstGeom>
          <a:noFill/>
          <a:ln>
            <a:noFill/>
          </a:ln>
        </p:spPr>
      </p:pic>
      <p:cxnSp>
        <p:nvCxnSpPr>
          <p:cNvPr id="1227" name="Google Shape;1227;p43"/>
          <p:cNvCxnSpPr/>
          <p:nvPr/>
        </p:nvCxnSpPr>
        <p:spPr>
          <a:xfrm>
            <a:off x="3899325" y="1378375"/>
            <a:ext cx="4824900" cy="0"/>
          </a:xfrm>
          <a:prstGeom prst="straightConnector1">
            <a:avLst/>
          </a:prstGeom>
          <a:noFill/>
          <a:ln cap="flat" cmpd="sng" w="38100">
            <a:solidFill>
              <a:srgbClr val="FF0000"/>
            </a:solidFill>
            <a:prstDash val="solid"/>
            <a:round/>
            <a:headEnd len="med" w="med" type="none"/>
            <a:tailEnd len="med" w="med" type="none"/>
          </a:ln>
        </p:spPr>
      </p:cxnSp>
      <p:sp>
        <p:nvSpPr>
          <p:cNvPr id="1228" name="Google Shape;1228;p43"/>
          <p:cNvSpPr txBox="1"/>
          <p:nvPr/>
        </p:nvSpPr>
        <p:spPr>
          <a:xfrm>
            <a:off x="1596725" y="4749900"/>
            <a:ext cx="47757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Cambria"/>
                <a:ea typeface="Cambria"/>
                <a:cs typeface="Cambria"/>
                <a:sym typeface="Cambria"/>
              </a:rPr>
              <a:t>*The</a:t>
            </a:r>
            <a:r>
              <a:rPr b="1" lang="en" sz="1000">
                <a:latin typeface="Cambria"/>
                <a:ea typeface="Cambria"/>
                <a:cs typeface="Cambria"/>
                <a:sym typeface="Cambria"/>
              </a:rPr>
              <a:t> tRP</a:t>
            </a:r>
            <a:r>
              <a:rPr lang="en" sz="1000">
                <a:latin typeface="Cambria"/>
                <a:ea typeface="Cambria"/>
                <a:cs typeface="Cambria"/>
                <a:sym typeface="Cambria"/>
              </a:rPr>
              <a:t> reduction of coupling precharge units also applies to max-capacity mode.</a:t>
            </a:r>
            <a:endParaRPr sz="1000">
              <a:solidFill>
                <a:schemeClr val="dk1"/>
              </a:solidFill>
              <a:latin typeface="Cambria"/>
              <a:ea typeface="Cambria"/>
              <a:cs typeface="Cambria"/>
              <a:sym typeface="Cambria"/>
            </a:endParaRPr>
          </a:p>
        </p:txBody>
      </p:sp>
      <p:grpSp>
        <p:nvGrpSpPr>
          <p:cNvPr id="1229" name="Google Shape;1229;p43"/>
          <p:cNvGrpSpPr/>
          <p:nvPr/>
        </p:nvGrpSpPr>
        <p:grpSpPr>
          <a:xfrm>
            <a:off x="4119175" y="4191775"/>
            <a:ext cx="4441550" cy="327900"/>
            <a:chOff x="2899975" y="4191775"/>
            <a:chExt cx="4441550" cy="327900"/>
          </a:xfrm>
        </p:grpSpPr>
        <p:sp>
          <p:nvSpPr>
            <p:cNvPr id="1230" name="Google Shape;1230;p43"/>
            <p:cNvSpPr txBox="1"/>
            <p:nvPr/>
          </p:nvSpPr>
          <p:spPr>
            <a:xfrm>
              <a:off x="5029313" y="4191775"/>
              <a:ext cx="1266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(Precharge)</a:t>
              </a:r>
              <a:endParaRPr b="1">
                <a:latin typeface="Cambria"/>
                <a:ea typeface="Cambria"/>
                <a:cs typeface="Cambria"/>
                <a:sym typeface="Cambria"/>
              </a:endParaRPr>
            </a:p>
          </p:txBody>
        </p:sp>
        <p:sp>
          <p:nvSpPr>
            <p:cNvPr id="1231" name="Google Shape;1231;p43"/>
            <p:cNvSpPr txBox="1"/>
            <p:nvPr/>
          </p:nvSpPr>
          <p:spPr>
            <a:xfrm>
              <a:off x="6206925" y="4191775"/>
              <a:ext cx="11346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(Write)</a:t>
              </a:r>
              <a:endParaRPr b="1">
                <a:latin typeface="Cambria"/>
                <a:ea typeface="Cambria"/>
                <a:cs typeface="Cambria"/>
                <a:sym typeface="Cambria"/>
              </a:endParaRPr>
            </a:p>
          </p:txBody>
        </p:sp>
        <p:sp>
          <p:nvSpPr>
            <p:cNvPr id="1232" name="Google Shape;1232;p43"/>
            <p:cNvSpPr txBox="1"/>
            <p:nvPr/>
          </p:nvSpPr>
          <p:spPr>
            <a:xfrm>
              <a:off x="2899975" y="4191775"/>
              <a:ext cx="12246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(Activation)</a:t>
              </a:r>
              <a:endParaRPr b="1">
                <a:latin typeface="Cambria"/>
                <a:ea typeface="Cambria"/>
                <a:cs typeface="Cambria"/>
                <a:sym typeface="Cambria"/>
              </a:endParaRPr>
            </a:p>
          </p:txBody>
        </p:sp>
      </p:grpSp>
      <p:grpSp>
        <p:nvGrpSpPr>
          <p:cNvPr id="1233" name="Google Shape;1233;p43"/>
          <p:cNvGrpSpPr/>
          <p:nvPr/>
        </p:nvGrpSpPr>
        <p:grpSpPr>
          <a:xfrm>
            <a:off x="4580925" y="1400905"/>
            <a:ext cx="3757625" cy="2494910"/>
            <a:chOff x="3361725" y="1555175"/>
            <a:chExt cx="3757625" cy="2264600"/>
          </a:xfrm>
        </p:grpSpPr>
        <p:sp>
          <p:nvSpPr>
            <p:cNvPr id="1234" name="Google Shape;1234;p43"/>
            <p:cNvSpPr/>
            <p:nvPr/>
          </p:nvSpPr>
          <p:spPr>
            <a:xfrm>
              <a:off x="3361725" y="2909875"/>
              <a:ext cx="495300" cy="90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3"/>
            <p:cNvSpPr/>
            <p:nvPr/>
          </p:nvSpPr>
          <p:spPr>
            <a:xfrm>
              <a:off x="4447575" y="2643175"/>
              <a:ext cx="495300" cy="117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3"/>
            <p:cNvSpPr/>
            <p:nvPr/>
          </p:nvSpPr>
          <p:spPr>
            <a:xfrm>
              <a:off x="5528650" y="2605075"/>
              <a:ext cx="509700" cy="121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3"/>
            <p:cNvSpPr/>
            <p:nvPr/>
          </p:nvSpPr>
          <p:spPr>
            <a:xfrm>
              <a:off x="6624050" y="1555175"/>
              <a:ext cx="495300" cy="226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43"/>
          <p:cNvGrpSpPr/>
          <p:nvPr/>
        </p:nvGrpSpPr>
        <p:grpSpPr>
          <a:xfrm>
            <a:off x="427288" y="1712125"/>
            <a:ext cx="1640213" cy="483900"/>
            <a:chOff x="427288" y="1712125"/>
            <a:chExt cx="1640213" cy="483900"/>
          </a:xfrm>
        </p:grpSpPr>
        <p:sp>
          <p:nvSpPr>
            <p:cNvPr id="1239" name="Google Shape;1239;p43"/>
            <p:cNvSpPr/>
            <p:nvPr/>
          </p:nvSpPr>
          <p:spPr>
            <a:xfrm>
              <a:off x="427288" y="1811725"/>
              <a:ext cx="219300" cy="219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3"/>
            <p:cNvSpPr txBox="1"/>
            <p:nvPr/>
          </p:nvSpPr>
          <p:spPr>
            <a:xfrm>
              <a:off x="686300" y="1712125"/>
              <a:ext cx="13812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mbria"/>
                  <a:ea typeface="Cambria"/>
                  <a:cs typeface="Cambria"/>
                  <a:sym typeface="Cambria"/>
                </a:rPr>
                <a:t>Max-capacity</a:t>
              </a:r>
              <a:endParaRPr sz="1500">
                <a:latin typeface="Cambria"/>
                <a:ea typeface="Cambria"/>
                <a:cs typeface="Cambria"/>
                <a:sym typeface="Cambria"/>
              </a:endParaRPr>
            </a:p>
          </p:txBody>
        </p:sp>
      </p:grpSp>
      <p:sp>
        <p:nvSpPr>
          <p:cNvPr id="1241" name="Google Shape;1241;p43"/>
          <p:cNvSpPr txBox="1"/>
          <p:nvPr/>
        </p:nvSpPr>
        <p:spPr>
          <a:xfrm>
            <a:off x="5090351" y="4191775"/>
            <a:ext cx="1389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(Restoration)</a:t>
            </a:r>
            <a:endParaRPr b="1">
              <a:latin typeface="Cambria"/>
              <a:ea typeface="Cambria"/>
              <a:cs typeface="Cambria"/>
              <a:sym typeface="Cambria"/>
            </a:endParaRPr>
          </a:p>
        </p:txBody>
      </p:sp>
      <p:grpSp>
        <p:nvGrpSpPr>
          <p:cNvPr id="1242" name="Google Shape;1242;p43"/>
          <p:cNvGrpSpPr/>
          <p:nvPr/>
        </p:nvGrpSpPr>
        <p:grpSpPr>
          <a:xfrm>
            <a:off x="5614150" y="929350"/>
            <a:ext cx="2004300" cy="1633200"/>
            <a:chOff x="3747250" y="1396075"/>
            <a:chExt cx="2004300" cy="1633200"/>
          </a:xfrm>
        </p:grpSpPr>
        <p:cxnSp>
          <p:nvCxnSpPr>
            <p:cNvPr id="1243" name="Google Shape;1243;p43"/>
            <p:cNvCxnSpPr/>
            <p:nvPr/>
          </p:nvCxnSpPr>
          <p:spPr>
            <a:xfrm>
              <a:off x="4749400" y="1835575"/>
              <a:ext cx="0" cy="1193700"/>
            </a:xfrm>
            <a:prstGeom prst="straightConnector1">
              <a:avLst/>
            </a:prstGeom>
            <a:noFill/>
            <a:ln cap="flat" cmpd="sng" w="28575">
              <a:solidFill>
                <a:srgbClr val="FF0000"/>
              </a:solidFill>
              <a:prstDash val="solid"/>
              <a:round/>
              <a:headEnd len="med" w="med" type="none"/>
              <a:tailEnd len="med" w="med" type="triangle"/>
            </a:ln>
          </p:spPr>
        </p:cxnSp>
        <p:sp>
          <p:nvSpPr>
            <p:cNvPr id="1244" name="Google Shape;1244;p43"/>
            <p:cNvSpPr txBox="1"/>
            <p:nvPr/>
          </p:nvSpPr>
          <p:spPr>
            <a:xfrm>
              <a:off x="3747250" y="1396075"/>
              <a:ext cx="2004300" cy="5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46.4%</a:t>
              </a:r>
              <a:endParaRPr/>
            </a:p>
          </p:txBody>
        </p:sp>
      </p:grpSp>
      <p:grpSp>
        <p:nvGrpSpPr>
          <p:cNvPr id="1245" name="Google Shape;1245;p43"/>
          <p:cNvGrpSpPr/>
          <p:nvPr/>
        </p:nvGrpSpPr>
        <p:grpSpPr>
          <a:xfrm>
            <a:off x="4153125" y="929350"/>
            <a:ext cx="3867075" cy="782900"/>
            <a:chOff x="4153125" y="929350"/>
            <a:chExt cx="3867075" cy="782900"/>
          </a:xfrm>
        </p:grpSpPr>
        <p:sp>
          <p:nvSpPr>
            <p:cNvPr id="1246" name="Google Shape;1246;p43"/>
            <p:cNvSpPr/>
            <p:nvPr/>
          </p:nvSpPr>
          <p:spPr>
            <a:xfrm>
              <a:off x="4153125" y="1134150"/>
              <a:ext cx="600000" cy="578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3"/>
            <p:cNvSpPr/>
            <p:nvPr/>
          </p:nvSpPr>
          <p:spPr>
            <a:xfrm>
              <a:off x="5229450" y="1048425"/>
              <a:ext cx="600000" cy="578100"/>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3"/>
            <p:cNvSpPr/>
            <p:nvPr/>
          </p:nvSpPr>
          <p:spPr>
            <a:xfrm>
              <a:off x="7420200" y="929350"/>
              <a:ext cx="600000" cy="578100"/>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6"/>
                                        </p:tgtEl>
                                        <p:attrNameLst>
                                          <p:attrName>style.visibility</p:attrName>
                                        </p:attrNameLst>
                                      </p:cBhvr>
                                      <p:to>
                                        <p:strVal val="visible"/>
                                      </p:to>
                                    </p:set>
                                    <p:animEffect filter="fade" transition="in">
                                      <p:cBhvr>
                                        <p:cTn dur="500"/>
                                        <p:tgtEl>
                                          <p:spTgt spid="1226"/>
                                        </p:tgtEl>
                                      </p:cBhvr>
                                    </p:animEffect>
                                  </p:childTnLst>
                                </p:cTn>
                              </p:par>
                              <p:par>
                                <p:cTn fill="hold" nodeType="withEffect" presetClass="entr" presetID="10" presetSubtype="0">
                                  <p:stCondLst>
                                    <p:cond delay="0"/>
                                  </p:stCondLst>
                                  <p:childTnLst>
                                    <p:set>
                                      <p:cBhvr>
                                        <p:cTn dur="1" fill="hold">
                                          <p:stCondLst>
                                            <p:cond delay="0"/>
                                          </p:stCondLst>
                                        </p:cTn>
                                        <p:tgtEl>
                                          <p:spTgt spid="1238"/>
                                        </p:tgtEl>
                                        <p:attrNameLst>
                                          <p:attrName>style.visibility</p:attrName>
                                        </p:attrNameLst>
                                      </p:cBhvr>
                                      <p:to>
                                        <p:strVal val="visible"/>
                                      </p:to>
                                    </p:set>
                                    <p:animEffect filter="fade" transition="in">
                                      <p:cBhvr>
                                        <p:cTn dur="1000"/>
                                        <p:tgtEl>
                                          <p:spTgt spid="12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500"/>
                                        <p:tgtEl>
                                          <p:spTgt spid="122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1000"/>
                                        <p:tgtEl>
                                          <p:spTgt spid="1228"/>
                                        </p:tgtEl>
                                      </p:cBhvr>
                                    </p:animEffect>
                                  </p:childTnLst>
                                </p:cTn>
                              </p:par>
                              <p:par>
                                <p:cTn fill="hold" nodeType="with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1000"/>
                                        <p:tgtEl>
                                          <p:spTgt spid="1229"/>
                                        </p:tgtEl>
                                      </p:cBhvr>
                                    </p:animEffect>
                                  </p:childTnLst>
                                </p:cTn>
                              </p:par>
                              <p:par>
                                <p:cTn fill="hold" nodeType="withEffect" presetClass="entr" presetID="10" presetSubtype="0">
                                  <p:stCondLst>
                                    <p:cond delay="0"/>
                                  </p:stCondLst>
                                  <p:childTnLst>
                                    <p:set>
                                      <p:cBhvr>
                                        <p:cTn dur="1" fill="hold">
                                          <p:stCondLst>
                                            <p:cond delay="0"/>
                                          </p:stCondLst>
                                        </p:cTn>
                                        <p:tgtEl>
                                          <p:spTgt spid="1241"/>
                                        </p:tgtEl>
                                        <p:attrNameLst>
                                          <p:attrName>style.visibility</p:attrName>
                                        </p:attrNameLst>
                                      </p:cBhvr>
                                      <p:to>
                                        <p:strVal val="visible"/>
                                      </p:to>
                                    </p:set>
                                    <p:animEffect filter="fade" transition="in">
                                      <p:cBhvr>
                                        <p:cTn dur="1000"/>
                                        <p:tgtEl>
                                          <p:spTgt spid="1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1000"/>
                                        <p:tgtEl>
                                          <p:spTgt spid="1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5"/>
                                        </p:tgtEl>
                                        <p:attrNameLst>
                                          <p:attrName>style.visibility</p:attrName>
                                        </p:attrNameLst>
                                      </p:cBhvr>
                                      <p:to>
                                        <p:strVal val="visible"/>
                                      </p:to>
                                    </p:set>
                                    <p:animEffect filter="fade" transition="in">
                                      <p:cBhvr>
                                        <p:cTn dur="1000"/>
                                        <p:tgtEl>
                                          <p:spTgt spid="1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2" name="Shape 1252"/>
        <p:cNvGrpSpPr/>
        <p:nvPr/>
      </p:nvGrpSpPr>
      <p:grpSpPr>
        <a:xfrm>
          <a:off x="0" y="0"/>
          <a:ext cx="0" cy="0"/>
          <a:chOff x="0" y="0"/>
          <a:chExt cx="0" cy="0"/>
        </a:xfrm>
      </p:grpSpPr>
      <p:sp>
        <p:nvSpPr>
          <p:cNvPr id="1253" name="Google Shape;1253;p44"/>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4"/>
          <p:cNvSpPr txBox="1"/>
          <p:nvPr/>
        </p:nvSpPr>
        <p:spPr>
          <a:xfrm>
            <a:off x="103900" y="78000"/>
            <a:ext cx="76497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SPICE Simulation: High-Performance Mode Latencies</a:t>
            </a:r>
            <a:endParaRPr b="1" sz="2300">
              <a:solidFill>
                <a:srgbClr val="F3F3F3"/>
              </a:solidFill>
              <a:latin typeface="Cambria"/>
              <a:ea typeface="Cambria"/>
              <a:cs typeface="Cambria"/>
              <a:sym typeface="Cambria"/>
            </a:endParaRPr>
          </a:p>
        </p:txBody>
      </p:sp>
      <p:sp>
        <p:nvSpPr>
          <p:cNvPr id="1255" name="Google Shape;1255;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56" name="Google Shape;1256;p44"/>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pic>
        <p:nvPicPr>
          <p:cNvPr id="1257" name="Google Shape;1257;p44" title="Chart"/>
          <p:cNvPicPr preferRelativeResize="0"/>
          <p:nvPr/>
        </p:nvPicPr>
        <p:blipFill>
          <a:blip r:embed="rId4">
            <a:alphaModFix/>
          </a:blip>
          <a:stretch>
            <a:fillRect/>
          </a:stretch>
        </p:blipFill>
        <p:spPr>
          <a:xfrm>
            <a:off x="2677099" y="591363"/>
            <a:ext cx="6215526" cy="3843274"/>
          </a:xfrm>
          <a:prstGeom prst="rect">
            <a:avLst/>
          </a:prstGeom>
          <a:noFill/>
          <a:ln>
            <a:noFill/>
          </a:ln>
        </p:spPr>
      </p:pic>
      <p:cxnSp>
        <p:nvCxnSpPr>
          <p:cNvPr id="1258" name="Google Shape;1258;p44"/>
          <p:cNvCxnSpPr/>
          <p:nvPr/>
        </p:nvCxnSpPr>
        <p:spPr>
          <a:xfrm>
            <a:off x="3899325" y="1378375"/>
            <a:ext cx="4824900" cy="0"/>
          </a:xfrm>
          <a:prstGeom prst="straightConnector1">
            <a:avLst/>
          </a:prstGeom>
          <a:noFill/>
          <a:ln cap="flat" cmpd="sng" w="38100">
            <a:solidFill>
              <a:srgbClr val="FF0000"/>
            </a:solidFill>
            <a:prstDash val="solid"/>
            <a:round/>
            <a:headEnd len="med" w="med" type="none"/>
            <a:tailEnd len="med" w="med" type="none"/>
          </a:ln>
        </p:spPr>
      </p:cxnSp>
      <p:grpSp>
        <p:nvGrpSpPr>
          <p:cNvPr id="1259" name="Google Shape;1259;p44"/>
          <p:cNvGrpSpPr/>
          <p:nvPr/>
        </p:nvGrpSpPr>
        <p:grpSpPr>
          <a:xfrm>
            <a:off x="4071550" y="938875"/>
            <a:ext cx="1824000" cy="1957200"/>
            <a:chOff x="1709350" y="1396075"/>
            <a:chExt cx="1824000" cy="1957200"/>
          </a:xfrm>
        </p:grpSpPr>
        <p:cxnSp>
          <p:nvCxnSpPr>
            <p:cNvPr id="1260" name="Google Shape;1260;p44"/>
            <p:cNvCxnSpPr/>
            <p:nvPr/>
          </p:nvCxnSpPr>
          <p:spPr>
            <a:xfrm>
              <a:off x="2578475" y="1835575"/>
              <a:ext cx="0" cy="1517700"/>
            </a:xfrm>
            <a:prstGeom prst="straightConnector1">
              <a:avLst/>
            </a:prstGeom>
            <a:noFill/>
            <a:ln cap="flat" cmpd="sng" w="28575">
              <a:solidFill>
                <a:srgbClr val="FF0000"/>
              </a:solidFill>
              <a:prstDash val="solid"/>
              <a:round/>
              <a:headEnd len="med" w="med" type="none"/>
              <a:tailEnd len="med" w="med" type="triangle"/>
            </a:ln>
          </p:spPr>
        </p:cxnSp>
        <p:sp>
          <p:nvSpPr>
            <p:cNvPr id="1261" name="Google Shape;1261;p44"/>
            <p:cNvSpPr txBox="1"/>
            <p:nvPr/>
          </p:nvSpPr>
          <p:spPr>
            <a:xfrm>
              <a:off x="1709350" y="1396075"/>
              <a:ext cx="18240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60.1%</a:t>
              </a:r>
              <a:endParaRPr b="1" sz="1600">
                <a:solidFill>
                  <a:srgbClr val="FF0000"/>
                </a:solidFill>
                <a:latin typeface="Cambria"/>
                <a:ea typeface="Cambria"/>
                <a:cs typeface="Cambria"/>
                <a:sym typeface="Cambria"/>
              </a:endParaRPr>
            </a:p>
          </p:txBody>
        </p:sp>
      </p:grpSp>
      <p:grpSp>
        <p:nvGrpSpPr>
          <p:cNvPr id="1262" name="Google Shape;1262;p44"/>
          <p:cNvGrpSpPr/>
          <p:nvPr/>
        </p:nvGrpSpPr>
        <p:grpSpPr>
          <a:xfrm>
            <a:off x="5448475" y="894475"/>
            <a:ext cx="1134600" cy="2106300"/>
            <a:chOff x="3086275" y="1351675"/>
            <a:chExt cx="1134600" cy="2106300"/>
          </a:xfrm>
        </p:grpSpPr>
        <p:sp>
          <p:nvSpPr>
            <p:cNvPr id="1263" name="Google Shape;1263;p44"/>
            <p:cNvSpPr txBox="1"/>
            <p:nvPr/>
          </p:nvSpPr>
          <p:spPr>
            <a:xfrm>
              <a:off x="3086275" y="1351675"/>
              <a:ext cx="1134600" cy="48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64.2%</a:t>
              </a:r>
              <a:endParaRPr/>
            </a:p>
          </p:txBody>
        </p:sp>
        <p:cxnSp>
          <p:nvCxnSpPr>
            <p:cNvPr id="1264" name="Google Shape;1264;p44"/>
            <p:cNvCxnSpPr/>
            <p:nvPr/>
          </p:nvCxnSpPr>
          <p:spPr>
            <a:xfrm>
              <a:off x="3653575" y="1835575"/>
              <a:ext cx="0" cy="1622400"/>
            </a:xfrm>
            <a:prstGeom prst="straightConnector1">
              <a:avLst/>
            </a:prstGeom>
            <a:noFill/>
            <a:ln cap="flat" cmpd="sng" w="28575">
              <a:solidFill>
                <a:srgbClr val="FF0000"/>
              </a:solidFill>
              <a:prstDash val="solid"/>
              <a:round/>
              <a:headEnd len="med" w="med" type="none"/>
              <a:tailEnd len="med" w="med" type="triangle"/>
            </a:ln>
          </p:spPr>
        </p:cxnSp>
      </p:grpSp>
      <p:grpSp>
        <p:nvGrpSpPr>
          <p:cNvPr id="1265" name="Google Shape;1265;p44"/>
          <p:cNvGrpSpPr/>
          <p:nvPr/>
        </p:nvGrpSpPr>
        <p:grpSpPr>
          <a:xfrm>
            <a:off x="7426125" y="938875"/>
            <a:ext cx="1514100" cy="1356900"/>
            <a:chOff x="5063925" y="1396075"/>
            <a:chExt cx="1514100" cy="1356900"/>
          </a:xfrm>
        </p:grpSpPr>
        <p:sp>
          <p:nvSpPr>
            <p:cNvPr id="1266" name="Google Shape;1266;p44"/>
            <p:cNvSpPr txBox="1"/>
            <p:nvPr/>
          </p:nvSpPr>
          <p:spPr>
            <a:xfrm>
              <a:off x="5063925" y="1396075"/>
              <a:ext cx="15141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35.2%</a:t>
              </a:r>
              <a:endParaRPr/>
            </a:p>
          </p:txBody>
        </p:sp>
        <p:cxnSp>
          <p:nvCxnSpPr>
            <p:cNvPr id="1267" name="Google Shape;1267;p44"/>
            <p:cNvCxnSpPr/>
            <p:nvPr/>
          </p:nvCxnSpPr>
          <p:spPr>
            <a:xfrm>
              <a:off x="5820975" y="1835575"/>
              <a:ext cx="0" cy="917400"/>
            </a:xfrm>
            <a:prstGeom prst="straightConnector1">
              <a:avLst/>
            </a:prstGeom>
            <a:noFill/>
            <a:ln cap="flat" cmpd="sng" w="28575">
              <a:solidFill>
                <a:srgbClr val="FF0000"/>
              </a:solidFill>
              <a:prstDash val="solid"/>
              <a:round/>
              <a:headEnd len="med" w="med" type="none"/>
              <a:tailEnd len="med" w="med" type="triangle"/>
            </a:ln>
          </p:spPr>
        </p:cxnSp>
      </p:grpSp>
      <p:sp>
        <p:nvSpPr>
          <p:cNvPr id="1268" name="Google Shape;1268;p44"/>
          <p:cNvSpPr txBox="1"/>
          <p:nvPr/>
        </p:nvSpPr>
        <p:spPr>
          <a:xfrm>
            <a:off x="1596725" y="4749900"/>
            <a:ext cx="47757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Cambria"/>
                <a:ea typeface="Cambria"/>
                <a:cs typeface="Cambria"/>
                <a:sym typeface="Cambria"/>
              </a:rPr>
              <a:t>*The</a:t>
            </a:r>
            <a:r>
              <a:rPr b="1" lang="en" sz="1000">
                <a:latin typeface="Cambria"/>
                <a:ea typeface="Cambria"/>
                <a:cs typeface="Cambria"/>
                <a:sym typeface="Cambria"/>
              </a:rPr>
              <a:t> tRP</a:t>
            </a:r>
            <a:r>
              <a:rPr lang="en" sz="1000">
                <a:latin typeface="Cambria"/>
                <a:ea typeface="Cambria"/>
                <a:cs typeface="Cambria"/>
                <a:sym typeface="Cambria"/>
              </a:rPr>
              <a:t> reduction of coupling precharge units also applies to max-capacity mode.</a:t>
            </a:r>
            <a:endParaRPr sz="1000">
              <a:solidFill>
                <a:schemeClr val="dk1"/>
              </a:solidFill>
              <a:latin typeface="Cambria"/>
              <a:ea typeface="Cambria"/>
              <a:cs typeface="Cambria"/>
              <a:sym typeface="Cambria"/>
            </a:endParaRPr>
          </a:p>
        </p:txBody>
      </p:sp>
      <p:grpSp>
        <p:nvGrpSpPr>
          <p:cNvPr id="1269" name="Google Shape;1269;p44"/>
          <p:cNvGrpSpPr/>
          <p:nvPr/>
        </p:nvGrpSpPr>
        <p:grpSpPr>
          <a:xfrm>
            <a:off x="6109450" y="938875"/>
            <a:ext cx="2004300" cy="1633200"/>
            <a:chOff x="3747250" y="1396075"/>
            <a:chExt cx="2004300" cy="1633200"/>
          </a:xfrm>
        </p:grpSpPr>
        <p:cxnSp>
          <p:nvCxnSpPr>
            <p:cNvPr id="1270" name="Google Shape;1270;p44"/>
            <p:cNvCxnSpPr/>
            <p:nvPr/>
          </p:nvCxnSpPr>
          <p:spPr>
            <a:xfrm>
              <a:off x="4749400" y="1835575"/>
              <a:ext cx="0" cy="1193700"/>
            </a:xfrm>
            <a:prstGeom prst="straightConnector1">
              <a:avLst/>
            </a:prstGeom>
            <a:noFill/>
            <a:ln cap="flat" cmpd="sng" w="28575">
              <a:solidFill>
                <a:srgbClr val="FF0000"/>
              </a:solidFill>
              <a:prstDash val="solid"/>
              <a:round/>
              <a:headEnd len="med" w="med" type="none"/>
              <a:tailEnd len="med" w="med" type="triangle"/>
            </a:ln>
          </p:spPr>
        </p:cxnSp>
        <p:sp>
          <p:nvSpPr>
            <p:cNvPr id="1271" name="Google Shape;1271;p44"/>
            <p:cNvSpPr txBox="1"/>
            <p:nvPr/>
          </p:nvSpPr>
          <p:spPr>
            <a:xfrm>
              <a:off x="3747250" y="1396075"/>
              <a:ext cx="2004300" cy="5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46.4%</a:t>
              </a:r>
              <a:endParaRPr/>
            </a:p>
          </p:txBody>
        </p:sp>
      </p:grpSp>
      <p:grpSp>
        <p:nvGrpSpPr>
          <p:cNvPr id="1272" name="Google Shape;1272;p44"/>
          <p:cNvGrpSpPr/>
          <p:nvPr/>
        </p:nvGrpSpPr>
        <p:grpSpPr>
          <a:xfrm>
            <a:off x="4119175" y="4191775"/>
            <a:ext cx="4441550" cy="327900"/>
            <a:chOff x="2899975" y="4191775"/>
            <a:chExt cx="4441550" cy="327900"/>
          </a:xfrm>
        </p:grpSpPr>
        <p:sp>
          <p:nvSpPr>
            <p:cNvPr id="1273" name="Google Shape;1273;p44"/>
            <p:cNvSpPr txBox="1"/>
            <p:nvPr/>
          </p:nvSpPr>
          <p:spPr>
            <a:xfrm>
              <a:off x="5029313" y="4191775"/>
              <a:ext cx="1266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(Precharge)</a:t>
              </a:r>
              <a:endParaRPr b="1">
                <a:latin typeface="Cambria"/>
                <a:ea typeface="Cambria"/>
                <a:cs typeface="Cambria"/>
                <a:sym typeface="Cambria"/>
              </a:endParaRPr>
            </a:p>
          </p:txBody>
        </p:sp>
        <p:sp>
          <p:nvSpPr>
            <p:cNvPr id="1274" name="Google Shape;1274;p44"/>
            <p:cNvSpPr txBox="1"/>
            <p:nvPr/>
          </p:nvSpPr>
          <p:spPr>
            <a:xfrm>
              <a:off x="6206925" y="4191775"/>
              <a:ext cx="11346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(Write)</a:t>
              </a:r>
              <a:endParaRPr b="1">
                <a:latin typeface="Cambria"/>
                <a:ea typeface="Cambria"/>
                <a:cs typeface="Cambria"/>
                <a:sym typeface="Cambria"/>
              </a:endParaRPr>
            </a:p>
          </p:txBody>
        </p:sp>
        <p:sp>
          <p:nvSpPr>
            <p:cNvPr id="1275" name="Google Shape;1275;p44"/>
            <p:cNvSpPr txBox="1"/>
            <p:nvPr/>
          </p:nvSpPr>
          <p:spPr>
            <a:xfrm>
              <a:off x="2899975" y="4191775"/>
              <a:ext cx="12246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(Activation)</a:t>
              </a:r>
              <a:endParaRPr b="1">
                <a:latin typeface="Cambria"/>
                <a:ea typeface="Cambria"/>
                <a:cs typeface="Cambria"/>
                <a:sym typeface="Cambria"/>
              </a:endParaRPr>
            </a:p>
          </p:txBody>
        </p:sp>
      </p:grpSp>
      <p:grpSp>
        <p:nvGrpSpPr>
          <p:cNvPr id="1276" name="Google Shape;1276;p44"/>
          <p:cNvGrpSpPr/>
          <p:nvPr/>
        </p:nvGrpSpPr>
        <p:grpSpPr>
          <a:xfrm>
            <a:off x="4580925" y="1400905"/>
            <a:ext cx="3757625" cy="2494910"/>
            <a:chOff x="3361725" y="1555175"/>
            <a:chExt cx="3757625" cy="2264600"/>
          </a:xfrm>
        </p:grpSpPr>
        <p:sp>
          <p:nvSpPr>
            <p:cNvPr id="1277" name="Google Shape;1277;p44"/>
            <p:cNvSpPr/>
            <p:nvPr/>
          </p:nvSpPr>
          <p:spPr>
            <a:xfrm>
              <a:off x="3361725" y="2909875"/>
              <a:ext cx="495300" cy="90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4"/>
            <p:cNvSpPr/>
            <p:nvPr/>
          </p:nvSpPr>
          <p:spPr>
            <a:xfrm>
              <a:off x="4447575" y="2643175"/>
              <a:ext cx="495300" cy="117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4"/>
            <p:cNvSpPr/>
            <p:nvPr/>
          </p:nvSpPr>
          <p:spPr>
            <a:xfrm>
              <a:off x="5528650" y="2605075"/>
              <a:ext cx="509700" cy="121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4"/>
            <p:cNvSpPr/>
            <p:nvPr/>
          </p:nvSpPr>
          <p:spPr>
            <a:xfrm>
              <a:off x="6624050" y="1555175"/>
              <a:ext cx="495300" cy="226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44"/>
          <p:cNvGrpSpPr/>
          <p:nvPr/>
        </p:nvGrpSpPr>
        <p:grpSpPr>
          <a:xfrm>
            <a:off x="427288" y="1712125"/>
            <a:ext cx="1640213" cy="483900"/>
            <a:chOff x="427288" y="1712125"/>
            <a:chExt cx="1640213" cy="483900"/>
          </a:xfrm>
        </p:grpSpPr>
        <p:sp>
          <p:nvSpPr>
            <p:cNvPr id="1282" name="Google Shape;1282;p44"/>
            <p:cNvSpPr/>
            <p:nvPr/>
          </p:nvSpPr>
          <p:spPr>
            <a:xfrm>
              <a:off x="427288" y="1811725"/>
              <a:ext cx="219300" cy="219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4"/>
            <p:cNvSpPr txBox="1"/>
            <p:nvPr/>
          </p:nvSpPr>
          <p:spPr>
            <a:xfrm>
              <a:off x="686300" y="1712125"/>
              <a:ext cx="13812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mbria"/>
                  <a:ea typeface="Cambria"/>
                  <a:cs typeface="Cambria"/>
                  <a:sym typeface="Cambria"/>
                </a:rPr>
                <a:t>Max-capacity</a:t>
              </a:r>
              <a:endParaRPr sz="1500">
                <a:latin typeface="Cambria"/>
                <a:ea typeface="Cambria"/>
                <a:cs typeface="Cambria"/>
                <a:sym typeface="Cambria"/>
              </a:endParaRPr>
            </a:p>
          </p:txBody>
        </p:sp>
      </p:grpSp>
      <p:grpSp>
        <p:nvGrpSpPr>
          <p:cNvPr id="1284" name="Google Shape;1284;p44"/>
          <p:cNvGrpSpPr/>
          <p:nvPr/>
        </p:nvGrpSpPr>
        <p:grpSpPr>
          <a:xfrm>
            <a:off x="427288" y="2273875"/>
            <a:ext cx="2423213" cy="1188750"/>
            <a:chOff x="427288" y="2273875"/>
            <a:chExt cx="2423213" cy="1188750"/>
          </a:xfrm>
        </p:grpSpPr>
        <p:sp>
          <p:nvSpPr>
            <p:cNvPr id="1285" name="Google Shape;1285;p44"/>
            <p:cNvSpPr/>
            <p:nvPr/>
          </p:nvSpPr>
          <p:spPr>
            <a:xfrm>
              <a:off x="427288" y="2373475"/>
              <a:ext cx="219300" cy="2190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4"/>
            <p:cNvSpPr txBox="1"/>
            <p:nvPr/>
          </p:nvSpPr>
          <p:spPr>
            <a:xfrm>
              <a:off x="686300" y="2273875"/>
              <a:ext cx="21642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mbria"/>
                  <a:ea typeface="Cambria"/>
                  <a:cs typeface="Cambria"/>
                  <a:sym typeface="Cambria"/>
                </a:rPr>
                <a:t>High-performance</a:t>
              </a:r>
              <a:endParaRPr sz="1500">
                <a:latin typeface="Cambria"/>
                <a:ea typeface="Cambria"/>
                <a:cs typeface="Cambria"/>
                <a:sym typeface="Cambria"/>
              </a:endParaRPr>
            </a:p>
            <a:p>
              <a:pPr indent="0" lvl="0" marL="0" rtl="0" algn="l">
                <a:spcBef>
                  <a:spcPts val="0"/>
                </a:spcBef>
                <a:spcAft>
                  <a:spcPts val="0"/>
                </a:spcAft>
                <a:buNone/>
              </a:pPr>
              <a:r>
                <a:rPr lang="en" sz="1500">
                  <a:latin typeface="Cambria"/>
                  <a:ea typeface="Cambria"/>
                  <a:cs typeface="Cambria"/>
                  <a:sym typeface="Cambria"/>
                </a:rPr>
                <a:t>w/o early termination</a:t>
              </a:r>
              <a:endParaRPr sz="1500">
                <a:latin typeface="Cambria"/>
                <a:ea typeface="Cambria"/>
                <a:cs typeface="Cambria"/>
                <a:sym typeface="Cambria"/>
              </a:endParaRPr>
            </a:p>
          </p:txBody>
        </p:sp>
        <p:sp>
          <p:nvSpPr>
            <p:cNvPr id="1287" name="Google Shape;1287;p44"/>
            <p:cNvSpPr/>
            <p:nvPr/>
          </p:nvSpPr>
          <p:spPr>
            <a:xfrm>
              <a:off x="427288" y="3078325"/>
              <a:ext cx="219300" cy="219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4"/>
            <p:cNvSpPr txBox="1"/>
            <p:nvPr/>
          </p:nvSpPr>
          <p:spPr>
            <a:xfrm>
              <a:off x="686300" y="2978725"/>
              <a:ext cx="19908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Cambria"/>
                  <a:ea typeface="Cambria"/>
                  <a:cs typeface="Cambria"/>
                  <a:sym typeface="Cambria"/>
                </a:rPr>
                <a:t>High-performance</a:t>
              </a:r>
              <a:endParaRPr sz="1500">
                <a:solidFill>
                  <a:schemeClr val="dk1"/>
                </a:solidFill>
                <a:latin typeface="Cambria"/>
                <a:ea typeface="Cambria"/>
                <a:cs typeface="Cambria"/>
                <a:sym typeface="Cambria"/>
              </a:endParaRPr>
            </a:p>
            <a:p>
              <a:pPr indent="0" lvl="0" marL="0" rtl="0" algn="l">
                <a:spcBef>
                  <a:spcPts val="0"/>
                </a:spcBef>
                <a:spcAft>
                  <a:spcPts val="0"/>
                </a:spcAft>
                <a:buNone/>
              </a:pPr>
              <a:r>
                <a:rPr lang="en" sz="1500">
                  <a:solidFill>
                    <a:schemeClr val="dk1"/>
                  </a:solidFill>
                  <a:latin typeface="Cambria"/>
                  <a:ea typeface="Cambria"/>
                  <a:cs typeface="Cambria"/>
                  <a:sym typeface="Cambria"/>
                </a:rPr>
                <a:t>w/ early termination</a:t>
              </a:r>
              <a:endParaRPr sz="1500">
                <a:latin typeface="Cambria"/>
                <a:ea typeface="Cambria"/>
                <a:cs typeface="Cambria"/>
                <a:sym typeface="Cambria"/>
              </a:endParaRPr>
            </a:p>
          </p:txBody>
        </p:sp>
      </p:grpSp>
      <p:sp>
        <p:nvSpPr>
          <p:cNvPr id="1289" name="Google Shape;1289;p44"/>
          <p:cNvSpPr txBox="1"/>
          <p:nvPr/>
        </p:nvSpPr>
        <p:spPr>
          <a:xfrm>
            <a:off x="5090351" y="4191775"/>
            <a:ext cx="1389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(Restoration)</a:t>
            </a:r>
            <a:endParaRPr b="1">
              <a:latin typeface="Cambria"/>
              <a:ea typeface="Cambria"/>
              <a:cs typeface="Cambria"/>
              <a:sym typeface="Cambria"/>
            </a:endParaRPr>
          </a:p>
        </p:txBody>
      </p:sp>
      <p:sp>
        <p:nvSpPr>
          <p:cNvPr id="1290" name="Google Shape;1290;p44"/>
          <p:cNvSpPr/>
          <p:nvPr/>
        </p:nvSpPr>
        <p:spPr>
          <a:xfrm>
            <a:off x="4490350" y="2772250"/>
            <a:ext cx="600000" cy="327900"/>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4"/>
          <p:cNvSpPr/>
          <p:nvPr/>
        </p:nvSpPr>
        <p:spPr>
          <a:xfrm>
            <a:off x="5633350" y="2401075"/>
            <a:ext cx="600000" cy="891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4"/>
          <p:cNvSpPr/>
          <p:nvPr/>
        </p:nvSpPr>
        <p:spPr>
          <a:xfrm>
            <a:off x="7801225" y="1275625"/>
            <a:ext cx="600000" cy="1356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1276"/>
                                        </p:tgtEl>
                                        <p:attrNameLst>
                                          <p:attrName>ppt_y</p:attrName>
                                        </p:attrNameLst>
                                      </p:cBhvr>
                                      <p:tavLst>
                                        <p:tav fmla="" tm="0">
                                          <p:val>
                                            <p:strVal val="#ppt_y"/>
                                          </p:val>
                                        </p:tav>
                                        <p:tav fmla="" tm="100000">
                                          <p:val>
                                            <p:strVal val="#ppt_y-1"/>
                                          </p:val>
                                        </p:tav>
                                      </p:tavLst>
                                    </p:anim>
                                    <p:set>
                                      <p:cBhvr>
                                        <p:cTn dur="1" fill="hold">
                                          <p:stCondLst>
                                            <p:cond delay="500"/>
                                          </p:stCondLst>
                                        </p:cTn>
                                        <p:tgtEl>
                                          <p:spTgt spid="1276"/>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84"/>
                                        </p:tgtEl>
                                        <p:attrNameLst>
                                          <p:attrName>style.visibility</p:attrName>
                                        </p:attrNameLst>
                                      </p:cBhvr>
                                      <p:to>
                                        <p:strVal val="visible"/>
                                      </p:to>
                                    </p:set>
                                    <p:animEffect filter="fade" transition="in">
                                      <p:cBhvr>
                                        <p:cTn dur="1000"/>
                                        <p:tgtEl>
                                          <p:spTgt spid="128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59"/>
                                        </p:tgtEl>
                                        <p:attrNameLst>
                                          <p:attrName>style.visibility</p:attrName>
                                        </p:attrNameLst>
                                      </p:cBhvr>
                                      <p:to>
                                        <p:strVal val="visible"/>
                                      </p:to>
                                    </p:set>
                                    <p:animEffect filter="fade" transition="in">
                                      <p:cBhvr>
                                        <p:cTn dur="1000"/>
                                        <p:tgtEl>
                                          <p:spTgt spid="125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62"/>
                                        </p:tgtEl>
                                        <p:attrNameLst>
                                          <p:attrName>style.visibility</p:attrName>
                                        </p:attrNameLst>
                                      </p:cBhvr>
                                      <p:to>
                                        <p:strVal val="visible"/>
                                      </p:to>
                                    </p:set>
                                    <p:animEffect filter="fade" transition="in">
                                      <p:cBhvr>
                                        <p:cTn dur="1000"/>
                                        <p:tgtEl>
                                          <p:spTgt spid="1262"/>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269"/>
                                        </p:tgtEl>
                                        <p:attrNameLst>
                                          <p:attrName>style.visibility</p:attrName>
                                        </p:attrNameLst>
                                      </p:cBhvr>
                                      <p:to>
                                        <p:strVal val="visible"/>
                                      </p:to>
                                    </p:set>
                                    <p:animEffect filter="fade" transition="in">
                                      <p:cBhvr>
                                        <p:cTn dur="1000"/>
                                        <p:tgtEl>
                                          <p:spTgt spid="1269"/>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265"/>
                                        </p:tgtEl>
                                        <p:attrNameLst>
                                          <p:attrName>style.visibility</p:attrName>
                                        </p:attrNameLst>
                                      </p:cBhvr>
                                      <p:to>
                                        <p:strVal val="visible"/>
                                      </p:to>
                                    </p:set>
                                    <p:animEffect filter="fade" transition="in">
                                      <p:cBhvr>
                                        <p:cTn dur="1000"/>
                                        <p:tgtEl>
                                          <p:spTgt spid="1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1000"/>
                                        <p:tgtEl>
                                          <p:spTgt spid="1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0"/>
                                        </p:tgtEl>
                                        <p:attrNameLst>
                                          <p:attrName>style.visibility</p:attrName>
                                        </p:attrNameLst>
                                      </p:cBhvr>
                                      <p:to>
                                        <p:strVal val="visible"/>
                                      </p:to>
                                    </p:set>
                                    <p:animEffect filter="fade" transition="in">
                                      <p:cBhvr>
                                        <p:cTn dur="1000"/>
                                        <p:tgtEl>
                                          <p:spTgt spid="1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2"/>
                                        </p:tgtEl>
                                        <p:attrNameLst>
                                          <p:attrName>style.visibility</p:attrName>
                                        </p:attrNameLst>
                                      </p:cBhvr>
                                      <p:to>
                                        <p:strVal val="visible"/>
                                      </p:to>
                                    </p:set>
                                    <p:animEffect filter="fade" transition="in">
                                      <p:cBhvr>
                                        <p:cTn dur="1000"/>
                                        <p:tgtEl>
                                          <p:spTgt spid="1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6" name="Shape 1296"/>
        <p:cNvGrpSpPr/>
        <p:nvPr/>
      </p:nvGrpSpPr>
      <p:grpSpPr>
        <a:xfrm>
          <a:off x="0" y="0"/>
          <a:ext cx="0" cy="0"/>
          <a:chOff x="0" y="0"/>
          <a:chExt cx="0" cy="0"/>
        </a:xfrm>
      </p:grpSpPr>
      <p:sp>
        <p:nvSpPr>
          <p:cNvPr id="1297" name="Google Shape;1297;p45"/>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5"/>
          <p:cNvSpPr txBox="1"/>
          <p:nvPr/>
        </p:nvSpPr>
        <p:spPr>
          <a:xfrm>
            <a:off x="103900" y="78000"/>
            <a:ext cx="73689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SPICE Simulation: High-Performance Mode Latencies</a:t>
            </a:r>
            <a:endParaRPr b="1" sz="2300">
              <a:solidFill>
                <a:srgbClr val="F3F3F3"/>
              </a:solidFill>
              <a:latin typeface="Cambria"/>
              <a:ea typeface="Cambria"/>
              <a:cs typeface="Cambria"/>
              <a:sym typeface="Cambria"/>
            </a:endParaRPr>
          </a:p>
        </p:txBody>
      </p:sp>
      <p:sp>
        <p:nvSpPr>
          <p:cNvPr id="1299" name="Google Shape;1299;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0" name="Google Shape;1300;p45"/>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301" name="Google Shape;1301;p45"/>
          <p:cNvSpPr txBox="1"/>
          <p:nvPr/>
        </p:nvSpPr>
        <p:spPr>
          <a:xfrm>
            <a:off x="1596725" y="4749900"/>
            <a:ext cx="47757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Cambria"/>
                <a:ea typeface="Cambria"/>
                <a:cs typeface="Cambria"/>
                <a:sym typeface="Cambria"/>
              </a:rPr>
              <a:t>*The</a:t>
            </a:r>
            <a:r>
              <a:rPr b="1" lang="en" sz="1000">
                <a:latin typeface="Cambria"/>
                <a:ea typeface="Cambria"/>
                <a:cs typeface="Cambria"/>
                <a:sym typeface="Cambria"/>
              </a:rPr>
              <a:t> tRP</a:t>
            </a:r>
            <a:r>
              <a:rPr lang="en" sz="1000">
                <a:latin typeface="Cambria"/>
                <a:ea typeface="Cambria"/>
                <a:cs typeface="Cambria"/>
                <a:sym typeface="Cambria"/>
              </a:rPr>
              <a:t> reduction of coupling precharge units also applies to max-capacity mode.</a:t>
            </a:r>
            <a:endParaRPr sz="1000">
              <a:solidFill>
                <a:schemeClr val="dk1"/>
              </a:solidFill>
              <a:latin typeface="Cambria"/>
              <a:ea typeface="Cambria"/>
              <a:cs typeface="Cambria"/>
              <a:sym typeface="Cambria"/>
            </a:endParaRPr>
          </a:p>
        </p:txBody>
      </p:sp>
      <p:grpSp>
        <p:nvGrpSpPr>
          <p:cNvPr id="1302" name="Google Shape;1302;p45"/>
          <p:cNvGrpSpPr/>
          <p:nvPr/>
        </p:nvGrpSpPr>
        <p:grpSpPr>
          <a:xfrm>
            <a:off x="3409450" y="4170025"/>
            <a:ext cx="3932075" cy="502050"/>
            <a:chOff x="3409450" y="4170025"/>
            <a:chExt cx="3932075" cy="502050"/>
          </a:xfrm>
        </p:grpSpPr>
        <p:sp>
          <p:nvSpPr>
            <p:cNvPr id="1303" name="Google Shape;1303;p45"/>
            <p:cNvSpPr txBox="1"/>
            <p:nvPr/>
          </p:nvSpPr>
          <p:spPr>
            <a:xfrm>
              <a:off x="5029313" y="4191775"/>
              <a:ext cx="1266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(Row Close)</a:t>
              </a:r>
              <a:endParaRPr b="1">
                <a:latin typeface="Cambria"/>
                <a:ea typeface="Cambria"/>
                <a:cs typeface="Cambria"/>
                <a:sym typeface="Cambria"/>
              </a:endParaRPr>
            </a:p>
          </p:txBody>
        </p:sp>
        <p:sp>
          <p:nvSpPr>
            <p:cNvPr id="1304" name="Google Shape;1304;p45"/>
            <p:cNvSpPr txBox="1"/>
            <p:nvPr/>
          </p:nvSpPr>
          <p:spPr>
            <a:xfrm>
              <a:off x="6206925" y="4191775"/>
              <a:ext cx="11346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(Write)</a:t>
              </a:r>
              <a:endParaRPr b="1">
                <a:latin typeface="Cambria"/>
                <a:ea typeface="Cambria"/>
                <a:cs typeface="Cambria"/>
                <a:sym typeface="Cambria"/>
              </a:endParaRPr>
            </a:p>
          </p:txBody>
        </p:sp>
        <p:sp>
          <p:nvSpPr>
            <p:cNvPr id="1305" name="Google Shape;1305;p45"/>
            <p:cNvSpPr txBox="1"/>
            <p:nvPr/>
          </p:nvSpPr>
          <p:spPr>
            <a:xfrm>
              <a:off x="3409450" y="4344175"/>
              <a:ext cx="1266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(Row Open)</a:t>
              </a:r>
              <a:endParaRPr b="1">
                <a:latin typeface="Cambria"/>
                <a:ea typeface="Cambria"/>
                <a:cs typeface="Cambria"/>
                <a:sym typeface="Cambria"/>
              </a:endParaRPr>
            </a:p>
          </p:txBody>
        </p:sp>
        <p:sp>
          <p:nvSpPr>
            <p:cNvPr id="1306" name="Google Shape;1306;p45"/>
            <p:cNvSpPr/>
            <p:nvPr/>
          </p:nvSpPr>
          <p:spPr>
            <a:xfrm rot="5400000">
              <a:off x="3926425" y="3724225"/>
              <a:ext cx="219000" cy="1110600"/>
            </a:xfrm>
            <a:prstGeom prst="rightBrace">
              <a:avLst>
                <a:gd fmla="val 50000"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07" name="Google Shape;1307;p45" title="Chart"/>
          <p:cNvPicPr preferRelativeResize="0"/>
          <p:nvPr/>
        </p:nvPicPr>
        <p:blipFill>
          <a:blip r:embed="rId4">
            <a:alphaModFix/>
          </a:blip>
          <a:stretch>
            <a:fillRect/>
          </a:stretch>
        </p:blipFill>
        <p:spPr>
          <a:xfrm>
            <a:off x="2677099" y="591363"/>
            <a:ext cx="6215526" cy="3843274"/>
          </a:xfrm>
          <a:prstGeom prst="rect">
            <a:avLst/>
          </a:prstGeom>
          <a:noFill/>
          <a:ln>
            <a:noFill/>
          </a:ln>
        </p:spPr>
      </p:pic>
      <p:cxnSp>
        <p:nvCxnSpPr>
          <p:cNvPr id="1308" name="Google Shape;1308;p45"/>
          <p:cNvCxnSpPr/>
          <p:nvPr/>
        </p:nvCxnSpPr>
        <p:spPr>
          <a:xfrm>
            <a:off x="3899325" y="1378375"/>
            <a:ext cx="4824900" cy="0"/>
          </a:xfrm>
          <a:prstGeom prst="straightConnector1">
            <a:avLst/>
          </a:prstGeom>
          <a:noFill/>
          <a:ln cap="flat" cmpd="sng" w="38100">
            <a:solidFill>
              <a:srgbClr val="FF0000"/>
            </a:solidFill>
            <a:prstDash val="solid"/>
            <a:round/>
            <a:headEnd len="med" w="med" type="none"/>
            <a:tailEnd len="med" w="med" type="none"/>
          </a:ln>
        </p:spPr>
      </p:cxnSp>
      <p:grpSp>
        <p:nvGrpSpPr>
          <p:cNvPr id="1309" name="Google Shape;1309;p45"/>
          <p:cNvGrpSpPr/>
          <p:nvPr/>
        </p:nvGrpSpPr>
        <p:grpSpPr>
          <a:xfrm>
            <a:off x="4071550" y="938875"/>
            <a:ext cx="1824000" cy="1957200"/>
            <a:chOff x="1709350" y="1396075"/>
            <a:chExt cx="1824000" cy="1957200"/>
          </a:xfrm>
        </p:grpSpPr>
        <p:cxnSp>
          <p:nvCxnSpPr>
            <p:cNvPr id="1310" name="Google Shape;1310;p45"/>
            <p:cNvCxnSpPr/>
            <p:nvPr/>
          </p:nvCxnSpPr>
          <p:spPr>
            <a:xfrm>
              <a:off x="2578475" y="1835575"/>
              <a:ext cx="0" cy="1517700"/>
            </a:xfrm>
            <a:prstGeom prst="straightConnector1">
              <a:avLst/>
            </a:prstGeom>
            <a:noFill/>
            <a:ln cap="flat" cmpd="sng" w="28575">
              <a:solidFill>
                <a:srgbClr val="FF0000"/>
              </a:solidFill>
              <a:prstDash val="solid"/>
              <a:round/>
              <a:headEnd len="med" w="med" type="none"/>
              <a:tailEnd len="med" w="med" type="triangle"/>
            </a:ln>
          </p:spPr>
        </p:cxnSp>
        <p:sp>
          <p:nvSpPr>
            <p:cNvPr id="1311" name="Google Shape;1311;p45"/>
            <p:cNvSpPr txBox="1"/>
            <p:nvPr/>
          </p:nvSpPr>
          <p:spPr>
            <a:xfrm>
              <a:off x="1709350" y="1396075"/>
              <a:ext cx="18240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60.1%</a:t>
              </a:r>
              <a:endParaRPr b="1" sz="1600">
                <a:solidFill>
                  <a:srgbClr val="FF0000"/>
                </a:solidFill>
                <a:latin typeface="Cambria"/>
                <a:ea typeface="Cambria"/>
                <a:cs typeface="Cambria"/>
                <a:sym typeface="Cambria"/>
              </a:endParaRPr>
            </a:p>
          </p:txBody>
        </p:sp>
      </p:grpSp>
      <p:grpSp>
        <p:nvGrpSpPr>
          <p:cNvPr id="1312" name="Google Shape;1312;p45"/>
          <p:cNvGrpSpPr/>
          <p:nvPr/>
        </p:nvGrpSpPr>
        <p:grpSpPr>
          <a:xfrm>
            <a:off x="5448475" y="894475"/>
            <a:ext cx="1134600" cy="2106300"/>
            <a:chOff x="3086275" y="1351675"/>
            <a:chExt cx="1134600" cy="2106300"/>
          </a:xfrm>
        </p:grpSpPr>
        <p:sp>
          <p:nvSpPr>
            <p:cNvPr id="1313" name="Google Shape;1313;p45"/>
            <p:cNvSpPr txBox="1"/>
            <p:nvPr/>
          </p:nvSpPr>
          <p:spPr>
            <a:xfrm>
              <a:off x="3086275" y="1351675"/>
              <a:ext cx="1134600" cy="48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64.2%</a:t>
              </a:r>
              <a:endParaRPr/>
            </a:p>
          </p:txBody>
        </p:sp>
        <p:cxnSp>
          <p:nvCxnSpPr>
            <p:cNvPr id="1314" name="Google Shape;1314;p45"/>
            <p:cNvCxnSpPr/>
            <p:nvPr/>
          </p:nvCxnSpPr>
          <p:spPr>
            <a:xfrm>
              <a:off x="3653575" y="1835575"/>
              <a:ext cx="0" cy="1622400"/>
            </a:xfrm>
            <a:prstGeom prst="straightConnector1">
              <a:avLst/>
            </a:prstGeom>
            <a:noFill/>
            <a:ln cap="flat" cmpd="sng" w="28575">
              <a:solidFill>
                <a:srgbClr val="FF0000"/>
              </a:solidFill>
              <a:prstDash val="solid"/>
              <a:round/>
              <a:headEnd len="med" w="med" type="none"/>
              <a:tailEnd len="med" w="med" type="triangle"/>
            </a:ln>
          </p:spPr>
        </p:cxnSp>
      </p:grpSp>
      <p:grpSp>
        <p:nvGrpSpPr>
          <p:cNvPr id="1315" name="Google Shape;1315;p45"/>
          <p:cNvGrpSpPr/>
          <p:nvPr/>
        </p:nvGrpSpPr>
        <p:grpSpPr>
          <a:xfrm>
            <a:off x="6109450" y="938875"/>
            <a:ext cx="2004300" cy="1633200"/>
            <a:chOff x="3747250" y="1396075"/>
            <a:chExt cx="2004300" cy="1633200"/>
          </a:xfrm>
        </p:grpSpPr>
        <p:cxnSp>
          <p:nvCxnSpPr>
            <p:cNvPr id="1316" name="Google Shape;1316;p45"/>
            <p:cNvCxnSpPr/>
            <p:nvPr/>
          </p:nvCxnSpPr>
          <p:spPr>
            <a:xfrm>
              <a:off x="4749400" y="1835575"/>
              <a:ext cx="0" cy="1193700"/>
            </a:xfrm>
            <a:prstGeom prst="straightConnector1">
              <a:avLst/>
            </a:prstGeom>
            <a:noFill/>
            <a:ln cap="flat" cmpd="sng" w="28575">
              <a:solidFill>
                <a:srgbClr val="FF0000"/>
              </a:solidFill>
              <a:prstDash val="solid"/>
              <a:round/>
              <a:headEnd len="med" w="med" type="none"/>
              <a:tailEnd len="med" w="med" type="triangle"/>
            </a:ln>
          </p:spPr>
        </p:cxnSp>
        <p:sp>
          <p:nvSpPr>
            <p:cNvPr id="1317" name="Google Shape;1317;p45"/>
            <p:cNvSpPr txBox="1"/>
            <p:nvPr/>
          </p:nvSpPr>
          <p:spPr>
            <a:xfrm>
              <a:off x="3747250" y="1396075"/>
              <a:ext cx="2004300" cy="5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46.4%</a:t>
              </a:r>
              <a:endParaRPr/>
            </a:p>
          </p:txBody>
        </p:sp>
      </p:grpSp>
      <p:grpSp>
        <p:nvGrpSpPr>
          <p:cNvPr id="1318" name="Google Shape;1318;p45"/>
          <p:cNvGrpSpPr/>
          <p:nvPr/>
        </p:nvGrpSpPr>
        <p:grpSpPr>
          <a:xfrm>
            <a:off x="7426125" y="938875"/>
            <a:ext cx="1514100" cy="1356900"/>
            <a:chOff x="5063925" y="1396075"/>
            <a:chExt cx="1514100" cy="1356900"/>
          </a:xfrm>
        </p:grpSpPr>
        <p:sp>
          <p:nvSpPr>
            <p:cNvPr id="1319" name="Google Shape;1319;p45"/>
            <p:cNvSpPr txBox="1"/>
            <p:nvPr/>
          </p:nvSpPr>
          <p:spPr>
            <a:xfrm>
              <a:off x="5063925" y="1396075"/>
              <a:ext cx="15141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35.2%</a:t>
              </a:r>
              <a:endParaRPr/>
            </a:p>
          </p:txBody>
        </p:sp>
        <p:cxnSp>
          <p:nvCxnSpPr>
            <p:cNvPr id="1320" name="Google Shape;1320;p45"/>
            <p:cNvCxnSpPr/>
            <p:nvPr/>
          </p:nvCxnSpPr>
          <p:spPr>
            <a:xfrm>
              <a:off x="5820975" y="1835575"/>
              <a:ext cx="0" cy="917400"/>
            </a:xfrm>
            <a:prstGeom prst="straightConnector1">
              <a:avLst/>
            </a:prstGeom>
            <a:noFill/>
            <a:ln cap="flat" cmpd="sng" w="28575">
              <a:solidFill>
                <a:srgbClr val="FF0000"/>
              </a:solidFill>
              <a:prstDash val="solid"/>
              <a:round/>
              <a:headEnd len="med" w="med" type="none"/>
              <a:tailEnd len="med" w="med" type="triangle"/>
            </a:ln>
          </p:spPr>
        </p:cxnSp>
      </p:grpSp>
      <p:grpSp>
        <p:nvGrpSpPr>
          <p:cNvPr id="1321" name="Google Shape;1321;p45"/>
          <p:cNvGrpSpPr/>
          <p:nvPr/>
        </p:nvGrpSpPr>
        <p:grpSpPr>
          <a:xfrm>
            <a:off x="4119175" y="4267975"/>
            <a:ext cx="4441550" cy="327900"/>
            <a:chOff x="2899975" y="4191775"/>
            <a:chExt cx="4441550" cy="327900"/>
          </a:xfrm>
        </p:grpSpPr>
        <p:sp>
          <p:nvSpPr>
            <p:cNvPr id="1322" name="Google Shape;1322;p45"/>
            <p:cNvSpPr txBox="1"/>
            <p:nvPr/>
          </p:nvSpPr>
          <p:spPr>
            <a:xfrm>
              <a:off x="5029313" y="4191775"/>
              <a:ext cx="1266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(Row Close)</a:t>
              </a:r>
              <a:endParaRPr b="1">
                <a:latin typeface="Cambria"/>
                <a:ea typeface="Cambria"/>
                <a:cs typeface="Cambria"/>
                <a:sym typeface="Cambria"/>
              </a:endParaRPr>
            </a:p>
          </p:txBody>
        </p:sp>
        <p:sp>
          <p:nvSpPr>
            <p:cNvPr id="1323" name="Google Shape;1323;p45"/>
            <p:cNvSpPr txBox="1"/>
            <p:nvPr/>
          </p:nvSpPr>
          <p:spPr>
            <a:xfrm>
              <a:off x="6206925" y="4191775"/>
              <a:ext cx="11346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(Write)</a:t>
              </a:r>
              <a:endParaRPr b="1">
                <a:latin typeface="Cambria"/>
                <a:ea typeface="Cambria"/>
                <a:cs typeface="Cambria"/>
                <a:sym typeface="Cambria"/>
              </a:endParaRPr>
            </a:p>
          </p:txBody>
        </p:sp>
        <p:sp>
          <p:nvSpPr>
            <p:cNvPr id="1324" name="Google Shape;1324;p45"/>
            <p:cNvSpPr txBox="1"/>
            <p:nvPr/>
          </p:nvSpPr>
          <p:spPr>
            <a:xfrm>
              <a:off x="2899975" y="4191775"/>
              <a:ext cx="12246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(Activation)</a:t>
              </a:r>
              <a:endParaRPr b="1">
                <a:latin typeface="Cambria"/>
                <a:ea typeface="Cambria"/>
                <a:cs typeface="Cambria"/>
                <a:sym typeface="Cambria"/>
              </a:endParaRPr>
            </a:p>
          </p:txBody>
        </p:sp>
      </p:grpSp>
      <p:grpSp>
        <p:nvGrpSpPr>
          <p:cNvPr id="1325" name="Google Shape;1325;p45"/>
          <p:cNvGrpSpPr/>
          <p:nvPr/>
        </p:nvGrpSpPr>
        <p:grpSpPr>
          <a:xfrm>
            <a:off x="427288" y="1712125"/>
            <a:ext cx="1640213" cy="483900"/>
            <a:chOff x="427288" y="1712125"/>
            <a:chExt cx="1640213" cy="483900"/>
          </a:xfrm>
        </p:grpSpPr>
        <p:sp>
          <p:nvSpPr>
            <p:cNvPr id="1326" name="Google Shape;1326;p45"/>
            <p:cNvSpPr/>
            <p:nvPr/>
          </p:nvSpPr>
          <p:spPr>
            <a:xfrm>
              <a:off x="427288" y="1811725"/>
              <a:ext cx="219300" cy="219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txBox="1"/>
            <p:nvPr/>
          </p:nvSpPr>
          <p:spPr>
            <a:xfrm>
              <a:off x="686300" y="1712125"/>
              <a:ext cx="13812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mbria"/>
                  <a:ea typeface="Cambria"/>
                  <a:cs typeface="Cambria"/>
                  <a:sym typeface="Cambria"/>
                </a:rPr>
                <a:t>Max-capacity</a:t>
              </a:r>
              <a:endParaRPr sz="1500">
                <a:latin typeface="Cambria"/>
                <a:ea typeface="Cambria"/>
                <a:cs typeface="Cambria"/>
                <a:sym typeface="Cambria"/>
              </a:endParaRPr>
            </a:p>
          </p:txBody>
        </p:sp>
      </p:grpSp>
      <p:grpSp>
        <p:nvGrpSpPr>
          <p:cNvPr id="1328" name="Google Shape;1328;p45"/>
          <p:cNvGrpSpPr/>
          <p:nvPr/>
        </p:nvGrpSpPr>
        <p:grpSpPr>
          <a:xfrm>
            <a:off x="427288" y="2273875"/>
            <a:ext cx="2423213" cy="1188750"/>
            <a:chOff x="427288" y="2273875"/>
            <a:chExt cx="2423213" cy="1188750"/>
          </a:xfrm>
        </p:grpSpPr>
        <p:sp>
          <p:nvSpPr>
            <p:cNvPr id="1329" name="Google Shape;1329;p45"/>
            <p:cNvSpPr/>
            <p:nvPr/>
          </p:nvSpPr>
          <p:spPr>
            <a:xfrm>
              <a:off x="427288" y="2373475"/>
              <a:ext cx="219300" cy="2190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txBox="1"/>
            <p:nvPr/>
          </p:nvSpPr>
          <p:spPr>
            <a:xfrm>
              <a:off x="686300" y="2273875"/>
              <a:ext cx="21642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mbria"/>
                  <a:ea typeface="Cambria"/>
                  <a:cs typeface="Cambria"/>
                  <a:sym typeface="Cambria"/>
                </a:rPr>
                <a:t>High-performance</a:t>
              </a:r>
              <a:endParaRPr sz="1500">
                <a:latin typeface="Cambria"/>
                <a:ea typeface="Cambria"/>
                <a:cs typeface="Cambria"/>
                <a:sym typeface="Cambria"/>
              </a:endParaRPr>
            </a:p>
            <a:p>
              <a:pPr indent="0" lvl="0" marL="0" rtl="0" algn="l">
                <a:spcBef>
                  <a:spcPts val="0"/>
                </a:spcBef>
                <a:spcAft>
                  <a:spcPts val="0"/>
                </a:spcAft>
                <a:buNone/>
              </a:pPr>
              <a:r>
                <a:rPr lang="en" sz="1500">
                  <a:latin typeface="Cambria"/>
                  <a:ea typeface="Cambria"/>
                  <a:cs typeface="Cambria"/>
                  <a:sym typeface="Cambria"/>
                </a:rPr>
                <a:t>w/o early termination</a:t>
              </a:r>
              <a:endParaRPr sz="1500">
                <a:latin typeface="Cambria"/>
                <a:ea typeface="Cambria"/>
                <a:cs typeface="Cambria"/>
                <a:sym typeface="Cambria"/>
              </a:endParaRPr>
            </a:p>
          </p:txBody>
        </p:sp>
        <p:sp>
          <p:nvSpPr>
            <p:cNvPr id="1331" name="Google Shape;1331;p45"/>
            <p:cNvSpPr/>
            <p:nvPr/>
          </p:nvSpPr>
          <p:spPr>
            <a:xfrm>
              <a:off x="427288" y="3078325"/>
              <a:ext cx="219300" cy="219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5"/>
            <p:cNvSpPr txBox="1"/>
            <p:nvPr/>
          </p:nvSpPr>
          <p:spPr>
            <a:xfrm>
              <a:off x="686300" y="2978725"/>
              <a:ext cx="19908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mbria"/>
                  <a:ea typeface="Cambria"/>
                  <a:cs typeface="Cambria"/>
                  <a:sym typeface="Cambria"/>
                </a:rPr>
                <a:t>High-performance</a:t>
              </a:r>
              <a:endParaRPr sz="1500">
                <a:solidFill>
                  <a:schemeClr val="dk1"/>
                </a:solidFill>
                <a:latin typeface="Cambria"/>
                <a:ea typeface="Cambria"/>
                <a:cs typeface="Cambria"/>
                <a:sym typeface="Cambria"/>
              </a:endParaRPr>
            </a:p>
            <a:p>
              <a:pPr indent="0" lvl="0" marL="0" rtl="0" algn="l">
                <a:spcBef>
                  <a:spcPts val="0"/>
                </a:spcBef>
                <a:spcAft>
                  <a:spcPts val="0"/>
                </a:spcAft>
                <a:buNone/>
              </a:pPr>
              <a:r>
                <a:rPr lang="en" sz="1500">
                  <a:solidFill>
                    <a:schemeClr val="dk1"/>
                  </a:solidFill>
                  <a:latin typeface="Cambria"/>
                  <a:ea typeface="Cambria"/>
                  <a:cs typeface="Cambria"/>
                  <a:sym typeface="Cambria"/>
                </a:rPr>
                <a:t>w/ early termination</a:t>
              </a:r>
              <a:endParaRPr sz="1500">
                <a:latin typeface="Cambria"/>
                <a:ea typeface="Cambria"/>
                <a:cs typeface="Cambria"/>
                <a:sym typeface="Cambria"/>
              </a:endParaRPr>
            </a:p>
          </p:txBody>
        </p:sp>
      </p:grpSp>
      <p:sp>
        <p:nvSpPr>
          <p:cNvPr id="1333" name="Google Shape;1333;p45"/>
          <p:cNvSpPr txBox="1"/>
          <p:nvPr/>
        </p:nvSpPr>
        <p:spPr>
          <a:xfrm>
            <a:off x="5090351" y="4267975"/>
            <a:ext cx="1389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(Restoration)</a:t>
            </a:r>
            <a:endParaRPr b="1">
              <a:latin typeface="Cambria"/>
              <a:ea typeface="Cambria"/>
              <a:cs typeface="Cambria"/>
              <a:sym typeface="Cambria"/>
            </a:endParaRPr>
          </a:p>
        </p:txBody>
      </p:sp>
      <p:sp>
        <p:nvSpPr>
          <p:cNvPr id="1334" name="Google Shape;1334;p45"/>
          <p:cNvSpPr txBox="1"/>
          <p:nvPr/>
        </p:nvSpPr>
        <p:spPr>
          <a:xfrm>
            <a:off x="0" y="3800550"/>
            <a:ext cx="9144000" cy="929400"/>
          </a:xfrm>
          <a:prstGeom prst="rect">
            <a:avLst/>
          </a:prstGeom>
          <a:solidFill>
            <a:srgbClr val="FFF2C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CLR-DRAM </a:t>
            </a:r>
            <a:r>
              <a:rPr b="1" i="1" lang="en" sz="2400">
                <a:solidFill>
                  <a:srgbClr val="34A853"/>
                </a:solidFill>
                <a:latin typeface="Cambria"/>
                <a:ea typeface="Cambria"/>
                <a:cs typeface="Cambria"/>
                <a:sym typeface="Cambria"/>
              </a:rPr>
              <a:t>reduces</a:t>
            </a:r>
            <a:r>
              <a:rPr b="1" lang="en" sz="2400">
                <a:solidFill>
                  <a:schemeClr val="dk1"/>
                </a:solidFill>
                <a:latin typeface="Cambria"/>
                <a:ea typeface="Cambria"/>
                <a:cs typeface="Cambria"/>
                <a:sym typeface="Cambria"/>
              </a:rPr>
              <a:t> DRAM latency by 35.2% to 64.2% </a:t>
            </a:r>
            <a:endParaRPr b="1" sz="2400">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in high-performance mode</a:t>
            </a:r>
            <a:endParaRPr b="1" sz="2400">
              <a:solidFill>
                <a:schemeClr val="dk1"/>
              </a:solidFill>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8" name="Shape 1338"/>
        <p:cNvGrpSpPr/>
        <p:nvPr/>
      </p:nvGrpSpPr>
      <p:grpSpPr>
        <a:xfrm>
          <a:off x="0" y="0"/>
          <a:ext cx="0" cy="0"/>
          <a:chOff x="0" y="0"/>
          <a:chExt cx="0" cy="0"/>
        </a:xfrm>
      </p:grpSpPr>
      <p:sp>
        <p:nvSpPr>
          <p:cNvPr id="1339" name="Google Shape;133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40" name="Google Shape;1340;p46"/>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341" name="Google Shape;1341;p46"/>
          <p:cNvSpPr txBox="1"/>
          <p:nvPr/>
        </p:nvSpPr>
        <p:spPr>
          <a:xfrm>
            <a:off x="103900" y="1542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Cambria"/>
                <a:ea typeface="Cambria"/>
                <a:cs typeface="Cambria"/>
                <a:sym typeface="Cambria"/>
              </a:rPr>
              <a:t>CLR-DRAM </a:t>
            </a:r>
            <a:r>
              <a:rPr b="1" lang="en" sz="2300">
                <a:latin typeface="Cambria"/>
                <a:ea typeface="Cambria"/>
                <a:cs typeface="Cambria"/>
                <a:sym typeface="Cambria"/>
              </a:rPr>
              <a:t>Outline</a:t>
            </a:r>
            <a:endParaRPr b="1" sz="2300">
              <a:latin typeface="Cambria"/>
              <a:ea typeface="Cambria"/>
              <a:cs typeface="Cambria"/>
              <a:sym typeface="Cambria"/>
            </a:endParaRPr>
          </a:p>
        </p:txBody>
      </p:sp>
      <p:sp>
        <p:nvSpPr>
          <p:cNvPr id="1342" name="Google Shape;1342;p46"/>
          <p:cNvSpPr txBox="1"/>
          <p:nvPr/>
        </p:nvSpPr>
        <p:spPr>
          <a:xfrm>
            <a:off x="568975" y="102235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DRAM Background</a:t>
            </a:r>
            <a:endParaRPr b="1" sz="2300">
              <a:solidFill>
                <a:srgbClr val="F3F3F3"/>
              </a:solidFill>
              <a:latin typeface="Times New Roman"/>
              <a:ea typeface="Times New Roman"/>
              <a:cs typeface="Times New Roman"/>
              <a:sym typeface="Times New Roman"/>
            </a:endParaRPr>
          </a:p>
        </p:txBody>
      </p:sp>
      <p:sp>
        <p:nvSpPr>
          <p:cNvPr id="1343" name="Google Shape;1343;p46"/>
          <p:cNvSpPr txBox="1"/>
          <p:nvPr/>
        </p:nvSpPr>
        <p:spPr>
          <a:xfrm>
            <a:off x="571700" y="1480457"/>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CLR-DRAM</a:t>
            </a:r>
            <a:endParaRPr b="1" sz="2300">
              <a:solidFill>
                <a:srgbClr val="F3F3F3"/>
              </a:solidFill>
              <a:latin typeface="Times New Roman"/>
              <a:ea typeface="Times New Roman"/>
              <a:cs typeface="Times New Roman"/>
              <a:sym typeface="Times New Roman"/>
            </a:endParaRPr>
          </a:p>
        </p:txBody>
      </p:sp>
      <p:sp>
        <p:nvSpPr>
          <p:cNvPr id="1344" name="Google Shape;1344;p46"/>
          <p:cNvSpPr txBox="1"/>
          <p:nvPr/>
        </p:nvSpPr>
        <p:spPr>
          <a:xfrm>
            <a:off x="571700" y="1938566"/>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High-Performance Mode Benefits</a:t>
            </a:r>
            <a:endParaRPr b="1" sz="2300">
              <a:solidFill>
                <a:srgbClr val="F3F3F3"/>
              </a:solidFill>
              <a:latin typeface="Times New Roman"/>
              <a:ea typeface="Times New Roman"/>
              <a:cs typeface="Times New Roman"/>
              <a:sym typeface="Times New Roman"/>
            </a:endParaRPr>
          </a:p>
        </p:txBody>
      </p:sp>
      <p:sp>
        <p:nvSpPr>
          <p:cNvPr id="1345" name="Google Shape;1345;p46"/>
          <p:cNvSpPr txBox="1"/>
          <p:nvPr/>
        </p:nvSpPr>
        <p:spPr>
          <a:xfrm>
            <a:off x="568975" y="3054570"/>
            <a:ext cx="8011500" cy="354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Evaluation</a:t>
            </a:r>
            <a:endParaRPr b="1" sz="2300">
              <a:solidFill>
                <a:srgbClr val="F3F3F3"/>
              </a:solidFill>
              <a:latin typeface="Times New Roman"/>
              <a:ea typeface="Times New Roman"/>
              <a:cs typeface="Times New Roman"/>
              <a:sym typeface="Times New Roman"/>
            </a:endParaRPr>
          </a:p>
        </p:txBody>
      </p:sp>
      <p:sp>
        <p:nvSpPr>
          <p:cNvPr id="1346" name="Google Shape;1346;p46"/>
          <p:cNvSpPr txBox="1"/>
          <p:nvPr/>
        </p:nvSpPr>
        <p:spPr>
          <a:xfrm>
            <a:off x="951450" y="2690238"/>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Mitigating DRAM Refresh </a:t>
            </a:r>
            <a:r>
              <a:rPr lang="en" sz="1800">
                <a:solidFill>
                  <a:srgbClr val="F3F3F3"/>
                </a:solidFill>
                <a:latin typeface="Times New Roman"/>
                <a:ea typeface="Times New Roman"/>
                <a:cs typeface="Times New Roman"/>
                <a:sym typeface="Times New Roman"/>
              </a:rPr>
              <a:t>Overhead</a:t>
            </a:r>
            <a:endParaRPr sz="1800">
              <a:solidFill>
                <a:srgbClr val="F3F3F3"/>
              </a:solidFill>
              <a:latin typeface="Times New Roman"/>
              <a:ea typeface="Times New Roman"/>
              <a:cs typeface="Times New Roman"/>
              <a:sym typeface="Times New Roman"/>
            </a:endParaRPr>
          </a:p>
        </p:txBody>
      </p:sp>
      <p:sp>
        <p:nvSpPr>
          <p:cNvPr id="1347" name="Google Shape;1347;p46"/>
          <p:cNvSpPr txBox="1"/>
          <p:nvPr/>
        </p:nvSpPr>
        <p:spPr>
          <a:xfrm>
            <a:off x="951450" y="235956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Reducing DRAM Access Latency</a:t>
            </a:r>
            <a:endParaRPr sz="1800">
              <a:solidFill>
                <a:srgbClr val="F3F3F3"/>
              </a:solidFill>
              <a:latin typeface="Times New Roman"/>
              <a:ea typeface="Times New Roman"/>
              <a:cs typeface="Times New Roman"/>
              <a:sym typeface="Times New Roman"/>
            </a:endParaRPr>
          </a:p>
        </p:txBody>
      </p:sp>
      <p:sp>
        <p:nvSpPr>
          <p:cNvPr id="1348" name="Google Shape;1348;p46"/>
          <p:cNvSpPr txBox="1"/>
          <p:nvPr/>
        </p:nvSpPr>
        <p:spPr>
          <a:xfrm>
            <a:off x="954175" y="348671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SPICE Simulation</a:t>
            </a:r>
            <a:endParaRPr sz="1800">
              <a:solidFill>
                <a:srgbClr val="F3F3F3"/>
              </a:solidFill>
              <a:latin typeface="Times New Roman"/>
              <a:ea typeface="Times New Roman"/>
              <a:cs typeface="Times New Roman"/>
              <a:sym typeface="Times New Roman"/>
            </a:endParaRPr>
          </a:p>
        </p:txBody>
      </p:sp>
      <p:sp>
        <p:nvSpPr>
          <p:cNvPr id="1349" name="Google Shape;1349;p46"/>
          <p:cNvSpPr txBox="1"/>
          <p:nvPr/>
        </p:nvSpPr>
        <p:spPr>
          <a:xfrm>
            <a:off x="954175" y="3804525"/>
            <a:ext cx="7631700" cy="270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System-level Evaluation</a:t>
            </a:r>
            <a:endParaRPr sz="1800">
              <a:solidFill>
                <a:srgbClr val="F3F3F3"/>
              </a:solidFill>
              <a:latin typeface="Times New Roman"/>
              <a:ea typeface="Times New Roman"/>
              <a:cs typeface="Times New Roman"/>
              <a:sym typeface="Times New Roman"/>
            </a:endParaRPr>
          </a:p>
        </p:txBody>
      </p:sp>
      <p:sp>
        <p:nvSpPr>
          <p:cNvPr id="1350" name="Google Shape;1350;p46"/>
          <p:cNvSpPr txBox="1"/>
          <p:nvPr/>
        </p:nvSpPr>
        <p:spPr>
          <a:xfrm>
            <a:off x="571700" y="41918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Conclusion</a:t>
            </a:r>
            <a:endParaRPr b="1" sz="2300">
              <a:solidFill>
                <a:srgbClr val="F3F3F3"/>
              </a:solidFill>
              <a:latin typeface="Times New Roman"/>
              <a:ea typeface="Times New Roman"/>
              <a:cs typeface="Times New Roman"/>
              <a:sym typeface="Times New Roman"/>
            </a:endParaRPr>
          </a:p>
        </p:txBody>
      </p:sp>
      <p:sp>
        <p:nvSpPr>
          <p:cNvPr id="1351" name="Google Shape;1351;p46"/>
          <p:cNvSpPr txBox="1"/>
          <p:nvPr/>
        </p:nvSpPr>
        <p:spPr>
          <a:xfrm>
            <a:off x="566250" y="574925"/>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Motivation &amp; Goal</a:t>
            </a:r>
            <a:endParaRPr b="1" sz="2300">
              <a:solidFill>
                <a:srgbClr val="F3F3F3"/>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5" name="Shape 1355"/>
        <p:cNvGrpSpPr/>
        <p:nvPr/>
      </p:nvGrpSpPr>
      <p:grpSpPr>
        <a:xfrm>
          <a:off x="0" y="0"/>
          <a:ext cx="0" cy="0"/>
          <a:chOff x="0" y="0"/>
          <a:chExt cx="0" cy="0"/>
        </a:xfrm>
      </p:grpSpPr>
      <p:sp>
        <p:nvSpPr>
          <p:cNvPr id="1356" name="Google Shape;1356;p47"/>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7"/>
          <p:cNvSpPr txBox="1"/>
          <p:nvPr/>
        </p:nvSpPr>
        <p:spPr>
          <a:xfrm>
            <a:off x="103900" y="78000"/>
            <a:ext cx="58209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System-Level Evaluation - Methodology</a:t>
            </a:r>
            <a:endParaRPr b="1" sz="2300">
              <a:solidFill>
                <a:srgbClr val="F3F3F3"/>
              </a:solidFill>
              <a:latin typeface="Cambria"/>
              <a:ea typeface="Cambria"/>
              <a:cs typeface="Cambria"/>
              <a:sym typeface="Cambria"/>
            </a:endParaRPr>
          </a:p>
        </p:txBody>
      </p:sp>
      <p:sp>
        <p:nvSpPr>
          <p:cNvPr id="1358" name="Google Shape;1358;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9" name="Google Shape;1359;p47"/>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360" name="Google Shape;1360;p47"/>
          <p:cNvSpPr txBox="1"/>
          <p:nvPr/>
        </p:nvSpPr>
        <p:spPr>
          <a:xfrm>
            <a:off x="166250" y="433825"/>
            <a:ext cx="8764800" cy="4390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Arial"/>
              <a:buNone/>
            </a:pPr>
            <a:r>
              <a:rPr b="1" lang="en" sz="1800">
                <a:solidFill>
                  <a:schemeClr val="dk1"/>
                </a:solidFill>
                <a:latin typeface="Cambria"/>
                <a:ea typeface="Cambria"/>
                <a:cs typeface="Cambria"/>
                <a:sym typeface="Cambria"/>
              </a:rPr>
              <a:t>Simulator: </a:t>
            </a:r>
            <a:endParaRPr b="1" sz="1800">
              <a:solidFill>
                <a:srgbClr val="EA4335"/>
              </a:solidFill>
              <a:latin typeface="Cambria"/>
              <a:ea typeface="Cambria"/>
              <a:cs typeface="Cambria"/>
              <a:sym typeface="Cambria"/>
            </a:endParaRPr>
          </a:p>
          <a:p>
            <a:pPr indent="457200" lvl="0" marL="0" rtl="0" algn="l">
              <a:lnSpc>
                <a:spcPct val="90000"/>
              </a:lnSpc>
              <a:spcBef>
                <a:spcPts val="0"/>
              </a:spcBef>
              <a:spcAft>
                <a:spcPts val="0"/>
              </a:spcAft>
              <a:buNone/>
            </a:pPr>
            <a:r>
              <a:rPr lang="en" sz="1800">
                <a:latin typeface="Cambria"/>
                <a:ea typeface="Cambria"/>
                <a:cs typeface="Cambria"/>
                <a:sym typeface="Cambria"/>
              </a:rPr>
              <a:t>Cycle-level DRAM simulator:</a:t>
            </a:r>
            <a:r>
              <a:rPr b="1" lang="en" sz="1800">
                <a:latin typeface="Cambria"/>
                <a:ea typeface="Cambria"/>
                <a:cs typeface="Cambria"/>
                <a:sym typeface="Cambria"/>
              </a:rPr>
              <a:t> </a:t>
            </a:r>
            <a:r>
              <a:rPr lang="en" sz="1800">
                <a:latin typeface="Cambria"/>
                <a:ea typeface="Cambria"/>
                <a:cs typeface="Cambria"/>
                <a:sym typeface="Cambria"/>
              </a:rPr>
              <a:t>Ramulator [Kim+, CAL’15] </a:t>
            </a:r>
            <a:endParaRPr sz="1800">
              <a:solidFill>
                <a:schemeClr val="dk1"/>
              </a:solidFill>
              <a:latin typeface="Cambria"/>
              <a:ea typeface="Cambria"/>
              <a:cs typeface="Cambria"/>
              <a:sym typeface="Cambria"/>
            </a:endParaRPr>
          </a:p>
          <a:p>
            <a:pPr indent="-228600" lvl="1" marL="914400" rtl="0" algn="l">
              <a:lnSpc>
                <a:spcPct val="90000"/>
              </a:lnSpc>
              <a:spcBef>
                <a:spcPts val="0"/>
              </a:spcBef>
              <a:spcAft>
                <a:spcPts val="0"/>
              </a:spcAft>
              <a:buClr>
                <a:schemeClr val="dk1"/>
              </a:buClr>
              <a:buSzPts val="2800"/>
              <a:buFont typeface="Arial"/>
              <a:buNone/>
            </a:pPr>
            <a:r>
              <a:t/>
            </a:r>
            <a:endParaRPr sz="1300">
              <a:solidFill>
                <a:schemeClr val="dk1"/>
              </a:solidFill>
              <a:latin typeface="Cambria"/>
              <a:ea typeface="Cambria"/>
              <a:cs typeface="Cambria"/>
              <a:sym typeface="Cambria"/>
            </a:endParaRPr>
          </a:p>
          <a:p>
            <a:pPr indent="0" lvl="0" marL="0" rtl="0" algn="l">
              <a:lnSpc>
                <a:spcPct val="90000"/>
              </a:lnSpc>
              <a:spcBef>
                <a:spcPts val="0"/>
              </a:spcBef>
              <a:spcAft>
                <a:spcPts val="0"/>
              </a:spcAft>
              <a:buClr>
                <a:schemeClr val="dk1"/>
              </a:buClr>
              <a:buSzPts val="3600"/>
              <a:buFont typeface="Arial"/>
              <a:buNone/>
            </a:pPr>
            <a:r>
              <a:rPr b="1" lang="en" sz="1800">
                <a:solidFill>
                  <a:schemeClr val="dk1"/>
                </a:solidFill>
                <a:latin typeface="Cambria"/>
                <a:ea typeface="Cambria"/>
                <a:cs typeface="Cambria"/>
                <a:sym typeface="Cambria"/>
              </a:rPr>
              <a:t>Workloads: </a:t>
            </a:r>
            <a:endParaRPr sz="1800">
              <a:solidFill>
                <a:schemeClr val="dk1"/>
              </a:solidFill>
              <a:latin typeface="Cambria"/>
              <a:ea typeface="Cambria"/>
              <a:cs typeface="Cambria"/>
              <a:sym typeface="Cambria"/>
            </a:endParaRPr>
          </a:p>
          <a:p>
            <a:pPr indent="-215900" lvl="1" marL="685800" rtl="0" algn="l">
              <a:lnSpc>
                <a:spcPct val="90000"/>
              </a:lnSpc>
              <a:spcBef>
                <a:spcPts val="500"/>
              </a:spcBef>
              <a:spcAft>
                <a:spcPts val="0"/>
              </a:spcAft>
              <a:buClr>
                <a:schemeClr val="dk1"/>
              </a:buClr>
              <a:buSzPts val="1800"/>
              <a:buFont typeface="Arial"/>
              <a:buChar char="•"/>
            </a:pPr>
            <a:r>
              <a:rPr lang="en" sz="1800">
                <a:solidFill>
                  <a:schemeClr val="dk1"/>
                </a:solidFill>
                <a:latin typeface="Cambria"/>
                <a:ea typeface="Cambria"/>
                <a:cs typeface="Cambria"/>
                <a:sym typeface="Cambria"/>
              </a:rPr>
              <a:t>41 single-core workloads from SPEC CPU2006, TPC, MediaBench</a:t>
            </a:r>
            <a:endParaRPr sz="1800">
              <a:solidFill>
                <a:schemeClr val="dk1"/>
              </a:solidFill>
              <a:latin typeface="Cambria"/>
              <a:ea typeface="Cambria"/>
              <a:cs typeface="Cambria"/>
              <a:sym typeface="Cambria"/>
            </a:endParaRPr>
          </a:p>
          <a:p>
            <a:pPr indent="-215900" lvl="1" marL="685800" rtl="0" algn="l">
              <a:lnSpc>
                <a:spcPct val="90000"/>
              </a:lnSpc>
              <a:spcBef>
                <a:spcPts val="500"/>
              </a:spcBef>
              <a:spcAft>
                <a:spcPts val="0"/>
              </a:spcAft>
              <a:buClr>
                <a:schemeClr val="dk1"/>
              </a:buClr>
              <a:buSzPts val="1800"/>
              <a:buFont typeface="Arial"/>
              <a:buChar char="•"/>
            </a:pPr>
            <a:r>
              <a:rPr lang="en" sz="1800">
                <a:solidFill>
                  <a:schemeClr val="dk1"/>
                </a:solidFill>
                <a:latin typeface="Cambria"/>
                <a:ea typeface="Cambria"/>
                <a:cs typeface="Cambria"/>
                <a:sym typeface="Cambria"/>
              </a:rPr>
              <a:t>30 in-house synthetic random and stream access workloads</a:t>
            </a:r>
            <a:endParaRPr sz="1800">
              <a:solidFill>
                <a:schemeClr val="dk1"/>
              </a:solidFill>
              <a:latin typeface="Cambria"/>
              <a:ea typeface="Cambria"/>
              <a:cs typeface="Cambria"/>
              <a:sym typeface="Cambria"/>
            </a:endParaRPr>
          </a:p>
          <a:p>
            <a:pPr indent="-215900" lvl="1" marL="685800" rtl="0" algn="l">
              <a:lnSpc>
                <a:spcPct val="90000"/>
              </a:lnSpc>
              <a:spcBef>
                <a:spcPts val="500"/>
              </a:spcBef>
              <a:spcAft>
                <a:spcPts val="0"/>
              </a:spcAft>
              <a:buClr>
                <a:schemeClr val="dk1"/>
              </a:buClr>
              <a:buSzPts val="1800"/>
              <a:buFont typeface="Arial"/>
              <a:buChar char="•"/>
            </a:pPr>
            <a:r>
              <a:rPr lang="en" sz="1800">
                <a:solidFill>
                  <a:schemeClr val="dk1"/>
                </a:solidFill>
                <a:latin typeface="Cambria"/>
                <a:ea typeface="Cambria"/>
                <a:cs typeface="Cambria"/>
                <a:sym typeface="Cambria"/>
              </a:rPr>
              <a:t>90 m</a:t>
            </a:r>
            <a:r>
              <a:rPr lang="en" sz="1800">
                <a:solidFill>
                  <a:schemeClr val="dk1"/>
                </a:solidFill>
                <a:latin typeface="Cambria"/>
                <a:ea typeface="Cambria"/>
                <a:cs typeface="Cambria"/>
                <a:sym typeface="Cambria"/>
              </a:rPr>
              <a:t>ulti-programmed</a:t>
            </a:r>
            <a:r>
              <a:rPr lang="en" sz="1800">
                <a:solidFill>
                  <a:schemeClr val="dk1"/>
                </a:solidFill>
                <a:latin typeface="Cambria"/>
                <a:ea typeface="Cambria"/>
                <a:cs typeface="Cambria"/>
                <a:sym typeface="Cambria"/>
              </a:rPr>
              <a:t> four-core workloads</a:t>
            </a:r>
            <a:endParaRPr sz="1800">
              <a:solidFill>
                <a:schemeClr val="dk1"/>
              </a:solidFill>
              <a:latin typeface="Cambria"/>
              <a:ea typeface="Cambria"/>
              <a:cs typeface="Cambria"/>
              <a:sym typeface="Cambria"/>
            </a:endParaRPr>
          </a:p>
          <a:p>
            <a:pPr indent="-342900" lvl="2" marL="1257300" rtl="0" algn="l">
              <a:lnSpc>
                <a:spcPct val="90000"/>
              </a:lnSpc>
              <a:spcBef>
                <a:spcPts val="500"/>
              </a:spcBef>
              <a:spcAft>
                <a:spcPts val="0"/>
              </a:spcAft>
              <a:buClr>
                <a:schemeClr val="dk1"/>
              </a:buClr>
              <a:buSzPts val="1800"/>
              <a:buChar char="•"/>
            </a:pPr>
            <a:r>
              <a:rPr i="1" lang="en" sz="1800">
                <a:solidFill>
                  <a:schemeClr val="dk1"/>
                </a:solidFill>
                <a:latin typeface="Cambria"/>
                <a:ea typeface="Cambria"/>
                <a:cs typeface="Cambria"/>
                <a:sym typeface="Cambria"/>
              </a:rPr>
              <a:t>By randomly choosing from our real single-core workloads</a:t>
            </a:r>
            <a:endParaRPr i="1" sz="1800">
              <a:solidFill>
                <a:schemeClr val="dk1"/>
              </a:solidFill>
              <a:latin typeface="Cambria"/>
              <a:ea typeface="Cambria"/>
              <a:cs typeface="Cambria"/>
              <a:sym typeface="Cambria"/>
            </a:endParaRPr>
          </a:p>
          <a:p>
            <a:pPr indent="0" lvl="0" marL="0" rtl="0" algn="l">
              <a:lnSpc>
                <a:spcPct val="90000"/>
              </a:lnSpc>
              <a:spcBef>
                <a:spcPts val="0"/>
              </a:spcBef>
              <a:spcAft>
                <a:spcPts val="0"/>
              </a:spcAft>
              <a:buNone/>
            </a:pPr>
            <a:r>
              <a:t/>
            </a:r>
            <a:endParaRPr b="1" sz="1300">
              <a:solidFill>
                <a:schemeClr val="dk1"/>
              </a:solidFill>
              <a:latin typeface="Cambria"/>
              <a:ea typeface="Cambria"/>
              <a:cs typeface="Cambria"/>
              <a:sym typeface="Cambria"/>
            </a:endParaRPr>
          </a:p>
          <a:p>
            <a:pPr indent="0" lvl="0" marL="0" rtl="0" algn="l">
              <a:lnSpc>
                <a:spcPct val="90000"/>
              </a:lnSpc>
              <a:spcBef>
                <a:spcPts val="0"/>
              </a:spcBef>
              <a:spcAft>
                <a:spcPts val="0"/>
              </a:spcAft>
              <a:buNone/>
            </a:pPr>
            <a:r>
              <a:rPr b="1" lang="en" sz="1800">
                <a:solidFill>
                  <a:schemeClr val="dk1"/>
                </a:solidFill>
                <a:latin typeface="Cambria"/>
                <a:ea typeface="Cambria"/>
                <a:cs typeface="Cambria"/>
                <a:sym typeface="Cambria"/>
              </a:rPr>
              <a:t>System Parameters:</a:t>
            </a:r>
            <a:endParaRPr b="1" sz="1800">
              <a:solidFill>
                <a:schemeClr val="dk1"/>
              </a:solidFill>
              <a:latin typeface="Cambria"/>
              <a:ea typeface="Cambria"/>
              <a:cs typeface="Cambria"/>
              <a:sym typeface="Cambria"/>
            </a:endParaRPr>
          </a:p>
          <a:p>
            <a:pPr indent="-215900" lvl="1" marL="685800" rtl="0" algn="l">
              <a:lnSpc>
                <a:spcPct val="90000"/>
              </a:lnSpc>
              <a:spcBef>
                <a:spcPts val="500"/>
              </a:spcBef>
              <a:spcAft>
                <a:spcPts val="0"/>
              </a:spcAft>
              <a:buClr>
                <a:schemeClr val="dk1"/>
              </a:buClr>
              <a:buSzPts val="1800"/>
              <a:buFont typeface="Arial"/>
              <a:buChar char="•"/>
            </a:pPr>
            <a:r>
              <a:rPr lang="en" sz="1800">
                <a:solidFill>
                  <a:schemeClr val="dk1"/>
                </a:solidFill>
                <a:latin typeface="Cambria"/>
                <a:ea typeface="Cambria"/>
                <a:cs typeface="Cambria"/>
                <a:sym typeface="Cambria"/>
              </a:rPr>
              <a:t>1/4 core system with 8MB LLC</a:t>
            </a:r>
            <a:endParaRPr sz="1800">
              <a:solidFill>
                <a:schemeClr val="dk1"/>
              </a:solidFill>
              <a:latin typeface="Cambria"/>
              <a:ea typeface="Cambria"/>
              <a:cs typeface="Cambria"/>
              <a:sym typeface="Cambria"/>
            </a:endParaRPr>
          </a:p>
          <a:p>
            <a:pPr indent="-215900" lvl="1" marL="685800" rtl="0" algn="l">
              <a:lnSpc>
                <a:spcPct val="90000"/>
              </a:lnSpc>
              <a:spcBef>
                <a:spcPts val="50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5 configurations: </a:t>
            </a:r>
            <a:r>
              <a:rPr b="1" lang="en" sz="1800">
                <a:solidFill>
                  <a:schemeClr val="dk1"/>
                </a:solidFill>
                <a:latin typeface="Cambria"/>
                <a:ea typeface="Cambria"/>
                <a:cs typeface="Cambria"/>
                <a:sym typeface="Cambria"/>
              </a:rPr>
              <a:t>X</a:t>
            </a:r>
            <a:r>
              <a:rPr lang="en" sz="1800">
                <a:solidFill>
                  <a:schemeClr val="dk1"/>
                </a:solidFill>
                <a:latin typeface="Cambria"/>
                <a:ea typeface="Cambria"/>
                <a:cs typeface="Cambria"/>
                <a:sym typeface="Cambria"/>
              </a:rPr>
              <a:t>% of the DRAM rows configured to high-performance mode.</a:t>
            </a:r>
            <a:endParaRPr sz="1800">
              <a:solidFill>
                <a:schemeClr val="dk1"/>
              </a:solidFill>
              <a:latin typeface="Cambria"/>
              <a:ea typeface="Cambria"/>
              <a:cs typeface="Cambria"/>
              <a:sym typeface="Cambria"/>
            </a:endParaRPr>
          </a:p>
          <a:p>
            <a:pPr indent="-342900" lvl="2" marL="1257300" rtl="0" algn="l">
              <a:lnSpc>
                <a:spcPct val="90000"/>
              </a:lnSpc>
              <a:spcBef>
                <a:spcPts val="500"/>
              </a:spcBef>
              <a:spcAft>
                <a:spcPts val="0"/>
              </a:spcAft>
              <a:buClr>
                <a:schemeClr val="dk1"/>
              </a:buClr>
              <a:buSzPts val="1800"/>
              <a:buFont typeface="Cambria"/>
              <a:buChar char="•"/>
            </a:pPr>
            <a:r>
              <a:rPr b="1" lang="en" sz="1800">
                <a:solidFill>
                  <a:schemeClr val="dk1"/>
                </a:solidFill>
                <a:latin typeface="Cambria"/>
                <a:ea typeface="Cambria"/>
                <a:cs typeface="Cambria"/>
                <a:sym typeface="Cambria"/>
              </a:rPr>
              <a:t>X</a:t>
            </a:r>
            <a:r>
              <a:rPr lang="en" sz="1800">
                <a:solidFill>
                  <a:schemeClr val="dk1"/>
                </a:solidFill>
                <a:latin typeface="Cambria"/>
                <a:ea typeface="Cambria"/>
                <a:cs typeface="Cambria"/>
                <a:sym typeface="Cambria"/>
              </a:rPr>
              <a:t> = </a:t>
            </a:r>
            <a:r>
              <a:rPr b="1" lang="en" sz="1800">
                <a:solidFill>
                  <a:schemeClr val="dk1"/>
                </a:solidFill>
                <a:latin typeface="Cambria"/>
                <a:ea typeface="Cambria"/>
                <a:cs typeface="Cambria"/>
                <a:sym typeface="Cambria"/>
              </a:rPr>
              <a:t>25</a:t>
            </a:r>
            <a:r>
              <a:rPr lang="en" sz="1800">
                <a:solidFill>
                  <a:schemeClr val="dk1"/>
                </a:solidFill>
                <a:latin typeface="Cambria"/>
                <a:ea typeface="Cambria"/>
                <a:cs typeface="Cambria"/>
                <a:sym typeface="Cambria"/>
              </a:rPr>
              <a:t>, </a:t>
            </a:r>
            <a:r>
              <a:rPr b="1" lang="en" sz="1800">
                <a:solidFill>
                  <a:schemeClr val="dk1"/>
                </a:solidFill>
                <a:latin typeface="Cambria"/>
                <a:ea typeface="Cambria"/>
                <a:cs typeface="Cambria"/>
                <a:sym typeface="Cambria"/>
              </a:rPr>
              <a:t>50</a:t>
            </a:r>
            <a:r>
              <a:rPr lang="en" sz="1800">
                <a:solidFill>
                  <a:schemeClr val="dk1"/>
                </a:solidFill>
                <a:latin typeface="Cambria"/>
                <a:ea typeface="Cambria"/>
                <a:cs typeface="Cambria"/>
                <a:sym typeface="Cambria"/>
              </a:rPr>
              <a:t>, </a:t>
            </a:r>
            <a:r>
              <a:rPr b="1" lang="en" sz="1800">
                <a:solidFill>
                  <a:schemeClr val="dk1"/>
                </a:solidFill>
                <a:latin typeface="Cambria"/>
                <a:ea typeface="Cambria"/>
                <a:cs typeface="Cambria"/>
                <a:sym typeface="Cambria"/>
              </a:rPr>
              <a:t>75</a:t>
            </a:r>
            <a:r>
              <a:rPr lang="en" sz="1800">
                <a:solidFill>
                  <a:schemeClr val="dk1"/>
                </a:solidFill>
                <a:latin typeface="Cambria"/>
                <a:ea typeface="Cambria"/>
                <a:cs typeface="Cambria"/>
                <a:sym typeface="Cambria"/>
              </a:rPr>
              <a:t>, </a:t>
            </a:r>
            <a:r>
              <a:rPr b="1" lang="en" sz="1800">
                <a:solidFill>
                  <a:schemeClr val="dk1"/>
                </a:solidFill>
                <a:latin typeface="Cambria"/>
                <a:ea typeface="Cambria"/>
                <a:cs typeface="Cambria"/>
                <a:sym typeface="Cambria"/>
              </a:rPr>
              <a:t>100</a:t>
            </a:r>
            <a:r>
              <a:rPr lang="en" sz="1800">
                <a:solidFill>
                  <a:schemeClr val="dk1"/>
                </a:solidFill>
                <a:latin typeface="Cambria"/>
                <a:ea typeface="Cambria"/>
                <a:cs typeface="Cambria"/>
                <a:sym typeface="Cambria"/>
              </a:rPr>
              <a:t>. Plus a </a:t>
            </a:r>
            <a:r>
              <a:rPr b="1" lang="en" sz="1800">
                <a:solidFill>
                  <a:schemeClr val="dk1"/>
                </a:solidFill>
                <a:latin typeface="Cambria"/>
                <a:ea typeface="Cambria"/>
                <a:cs typeface="Cambria"/>
                <a:sym typeface="Cambria"/>
              </a:rPr>
              <a:t>X</a:t>
            </a:r>
            <a:r>
              <a:rPr lang="en" sz="1800">
                <a:solidFill>
                  <a:schemeClr val="dk1"/>
                </a:solidFill>
                <a:latin typeface="Cambria"/>
                <a:ea typeface="Cambria"/>
                <a:cs typeface="Cambria"/>
                <a:sym typeface="Cambria"/>
              </a:rPr>
              <a:t>=</a:t>
            </a:r>
            <a:r>
              <a:rPr b="1" lang="en" sz="1800">
                <a:solidFill>
                  <a:schemeClr val="dk1"/>
                </a:solidFill>
                <a:latin typeface="Cambria"/>
                <a:ea typeface="Cambria"/>
                <a:cs typeface="Cambria"/>
                <a:sym typeface="Cambria"/>
              </a:rPr>
              <a:t>0</a:t>
            </a:r>
            <a:r>
              <a:rPr lang="en" sz="1800">
                <a:solidFill>
                  <a:schemeClr val="dk1"/>
                </a:solidFill>
                <a:latin typeface="Cambria"/>
                <a:ea typeface="Cambria"/>
                <a:cs typeface="Cambria"/>
                <a:sym typeface="Cambria"/>
              </a:rPr>
              <a:t> case where all rows are max-capacity mode.</a:t>
            </a:r>
            <a:endParaRPr sz="1800">
              <a:solidFill>
                <a:schemeClr val="dk1"/>
              </a:solidFill>
              <a:latin typeface="Cambria"/>
              <a:ea typeface="Cambria"/>
              <a:cs typeface="Cambria"/>
              <a:sym typeface="Cambria"/>
            </a:endParaRPr>
          </a:p>
          <a:p>
            <a:pPr indent="-342900" lvl="2" marL="1257300" rtl="0" algn="l">
              <a:lnSpc>
                <a:spcPct val="90000"/>
              </a:lnSpc>
              <a:spcBef>
                <a:spcPts val="50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Map </a:t>
            </a:r>
            <a:r>
              <a:rPr b="1" lang="en" sz="1800">
                <a:solidFill>
                  <a:schemeClr val="dk1"/>
                </a:solidFill>
                <a:latin typeface="Cambria"/>
                <a:ea typeface="Cambria"/>
                <a:cs typeface="Cambria"/>
                <a:sym typeface="Cambria"/>
              </a:rPr>
              <a:t>X</a:t>
            </a:r>
            <a:r>
              <a:rPr lang="en" sz="1800">
                <a:solidFill>
                  <a:schemeClr val="dk1"/>
                </a:solidFill>
                <a:latin typeface="Cambria"/>
                <a:ea typeface="Cambria"/>
                <a:cs typeface="Cambria"/>
                <a:sym typeface="Cambria"/>
              </a:rPr>
              <a:t>% of the most accessed pages of workloads to high-performance mode rows.</a:t>
            </a:r>
            <a:endParaRPr sz="18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0" st="0"/>
                                            </p:txEl>
                                          </p:spTgt>
                                        </p:tgtEl>
                                        <p:attrNameLst>
                                          <p:attrName>style.visibility</p:attrName>
                                        </p:attrNameLst>
                                      </p:cBhvr>
                                      <p:to>
                                        <p:strVal val="visible"/>
                                      </p:to>
                                    </p:set>
                                    <p:animEffect filter="fade" transition="in">
                                      <p:cBhvr>
                                        <p:cTn dur="500"/>
                                        <p:tgtEl>
                                          <p:spTgt spid="13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1" st="1"/>
                                            </p:txEl>
                                          </p:spTgt>
                                        </p:tgtEl>
                                        <p:attrNameLst>
                                          <p:attrName>style.visibility</p:attrName>
                                        </p:attrNameLst>
                                      </p:cBhvr>
                                      <p:to>
                                        <p:strVal val="visible"/>
                                      </p:to>
                                    </p:set>
                                    <p:animEffect filter="fade" transition="in">
                                      <p:cBhvr>
                                        <p:cTn dur="500"/>
                                        <p:tgtEl>
                                          <p:spTgt spid="13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2" st="2"/>
                                            </p:txEl>
                                          </p:spTgt>
                                        </p:tgtEl>
                                        <p:attrNameLst>
                                          <p:attrName>style.visibility</p:attrName>
                                        </p:attrNameLst>
                                      </p:cBhvr>
                                      <p:to>
                                        <p:strVal val="visible"/>
                                      </p:to>
                                    </p:set>
                                    <p:animEffect filter="fade" transition="in">
                                      <p:cBhvr>
                                        <p:cTn dur="500"/>
                                        <p:tgtEl>
                                          <p:spTgt spid="13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3" st="3"/>
                                            </p:txEl>
                                          </p:spTgt>
                                        </p:tgtEl>
                                        <p:attrNameLst>
                                          <p:attrName>style.visibility</p:attrName>
                                        </p:attrNameLst>
                                      </p:cBhvr>
                                      <p:to>
                                        <p:strVal val="visible"/>
                                      </p:to>
                                    </p:set>
                                    <p:animEffect filter="fade" transition="in">
                                      <p:cBhvr>
                                        <p:cTn dur="500"/>
                                        <p:tgtEl>
                                          <p:spTgt spid="13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4" st="4"/>
                                            </p:txEl>
                                          </p:spTgt>
                                        </p:tgtEl>
                                        <p:attrNameLst>
                                          <p:attrName>style.visibility</p:attrName>
                                        </p:attrNameLst>
                                      </p:cBhvr>
                                      <p:to>
                                        <p:strVal val="visible"/>
                                      </p:to>
                                    </p:set>
                                    <p:animEffect filter="fade" transition="in">
                                      <p:cBhvr>
                                        <p:cTn dur="500"/>
                                        <p:tgtEl>
                                          <p:spTgt spid="13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5" st="5"/>
                                            </p:txEl>
                                          </p:spTgt>
                                        </p:tgtEl>
                                        <p:attrNameLst>
                                          <p:attrName>style.visibility</p:attrName>
                                        </p:attrNameLst>
                                      </p:cBhvr>
                                      <p:to>
                                        <p:strVal val="visible"/>
                                      </p:to>
                                    </p:set>
                                    <p:animEffect filter="fade" transition="in">
                                      <p:cBhvr>
                                        <p:cTn dur="500"/>
                                        <p:tgtEl>
                                          <p:spTgt spid="13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6" st="6"/>
                                            </p:txEl>
                                          </p:spTgt>
                                        </p:tgtEl>
                                        <p:attrNameLst>
                                          <p:attrName>style.visibility</p:attrName>
                                        </p:attrNameLst>
                                      </p:cBhvr>
                                      <p:to>
                                        <p:strVal val="visible"/>
                                      </p:to>
                                    </p:set>
                                    <p:animEffect filter="fade" transition="in">
                                      <p:cBhvr>
                                        <p:cTn dur="500"/>
                                        <p:tgtEl>
                                          <p:spTgt spid="13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7" st="7"/>
                                            </p:txEl>
                                          </p:spTgt>
                                        </p:tgtEl>
                                        <p:attrNameLst>
                                          <p:attrName>style.visibility</p:attrName>
                                        </p:attrNameLst>
                                      </p:cBhvr>
                                      <p:to>
                                        <p:strVal val="visible"/>
                                      </p:to>
                                    </p:set>
                                    <p:animEffect filter="fade" transition="in">
                                      <p:cBhvr>
                                        <p:cTn dur="500"/>
                                        <p:tgtEl>
                                          <p:spTgt spid="13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8" st="8"/>
                                            </p:txEl>
                                          </p:spTgt>
                                        </p:tgtEl>
                                        <p:attrNameLst>
                                          <p:attrName>style.visibility</p:attrName>
                                        </p:attrNameLst>
                                      </p:cBhvr>
                                      <p:to>
                                        <p:strVal val="visible"/>
                                      </p:to>
                                    </p:set>
                                    <p:animEffect filter="fade" transition="in">
                                      <p:cBhvr>
                                        <p:cTn dur="500"/>
                                        <p:tgtEl>
                                          <p:spTgt spid="136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9" st="9"/>
                                            </p:txEl>
                                          </p:spTgt>
                                        </p:tgtEl>
                                        <p:attrNameLst>
                                          <p:attrName>style.visibility</p:attrName>
                                        </p:attrNameLst>
                                      </p:cBhvr>
                                      <p:to>
                                        <p:strVal val="visible"/>
                                      </p:to>
                                    </p:set>
                                    <p:animEffect filter="fade" transition="in">
                                      <p:cBhvr>
                                        <p:cTn dur="500"/>
                                        <p:tgtEl>
                                          <p:spTgt spid="136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10" st="10"/>
                                            </p:txEl>
                                          </p:spTgt>
                                        </p:tgtEl>
                                        <p:attrNameLst>
                                          <p:attrName>style.visibility</p:attrName>
                                        </p:attrNameLst>
                                      </p:cBhvr>
                                      <p:to>
                                        <p:strVal val="visible"/>
                                      </p:to>
                                    </p:set>
                                    <p:animEffect filter="fade" transition="in">
                                      <p:cBhvr>
                                        <p:cTn dur="500"/>
                                        <p:tgtEl>
                                          <p:spTgt spid="136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11" st="11"/>
                                            </p:txEl>
                                          </p:spTgt>
                                        </p:tgtEl>
                                        <p:attrNameLst>
                                          <p:attrName>style.visibility</p:attrName>
                                        </p:attrNameLst>
                                      </p:cBhvr>
                                      <p:to>
                                        <p:strVal val="visible"/>
                                      </p:to>
                                    </p:set>
                                    <p:animEffect filter="fade" transition="in">
                                      <p:cBhvr>
                                        <p:cTn dur="500"/>
                                        <p:tgtEl>
                                          <p:spTgt spid="136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12" st="12"/>
                                            </p:txEl>
                                          </p:spTgt>
                                        </p:tgtEl>
                                        <p:attrNameLst>
                                          <p:attrName>style.visibility</p:attrName>
                                        </p:attrNameLst>
                                      </p:cBhvr>
                                      <p:to>
                                        <p:strVal val="visible"/>
                                      </p:to>
                                    </p:set>
                                    <p:animEffect filter="fade" transition="in">
                                      <p:cBhvr>
                                        <p:cTn dur="500"/>
                                        <p:tgtEl>
                                          <p:spTgt spid="136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xEl>
                                              <p:pRg end="13" st="13"/>
                                            </p:txEl>
                                          </p:spTgt>
                                        </p:tgtEl>
                                        <p:attrNameLst>
                                          <p:attrName>style.visibility</p:attrName>
                                        </p:attrNameLst>
                                      </p:cBhvr>
                                      <p:to>
                                        <p:strVal val="visible"/>
                                      </p:to>
                                    </p:set>
                                    <p:animEffect filter="fade" transition="in">
                                      <p:cBhvr>
                                        <p:cTn dur="500"/>
                                        <p:tgtEl>
                                          <p:spTgt spid="1360">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4" name="Shape 1364"/>
        <p:cNvGrpSpPr/>
        <p:nvPr/>
      </p:nvGrpSpPr>
      <p:grpSpPr>
        <a:xfrm>
          <a:off x="0" y="0"/>
          <a:ext cx="0" cy="0"/>
          <a:chOff x="0" y="0"/>
          <a:chExt cx="0" cy="0"/>
        </a:xfrm>
      </p:grpSpPr>
      <p:grpSp>
        <p:nvGrpSpPr>
          <p:cNvPr id="1365" name="Google Shape;1365;p48"/>
          <p:cNvGrpSpPr/>
          <p:nvPr/>
        </p:nvGrpSpPr>
        <p:grpSpPr>
          <a:xfrm>
            <a:off x="4544575" y="483888"/>
            <a:ext cx="4425435" cy="3047399"/>
            <a:chOff x="4544575" y="483888"/>
            <a:chExt cx="4425435" cy="3047399"/>
          </a:xfrm>
        </p:grpSpPr>
        <p:pic>
          <p:nvPicPr>
            <p:cNvPr id="1366" name="Google Shape;1366;p48" title="Chart"/>
            <p:cNvPicPr preferRelativeResize="0"/>
            <p:nvPr/>
          </p:nvPicPr>
          <p:blipFill>
            <a:blip r:embed="rId3">
              <a:alphaModFix/>
            </a:blip>
            <a:stretch>
              <a:fillRect/>
            </a:stretch>
          </p:blipFill>
          <p:spPr>
            <a:xfrm>
              <a:off x="4544575" y="705961"/>
              <a:ext cx="4425435" cy="2825325"/>
            </a:xfrm>
            <a:prstGeom prst="rect">
              <a:avLst/>
            </a:prstGeom>
            <a:noFill/>
            <a:ln>
              <a:noFill/>
            </a:ln>
          </p:spPr>
        </p:pic>
        <p:sp>
          <p:nvSpPr>
            <p:cNvPr id="1367" name="Google Shape;1367;p48"/>
            <p:cNvSpPr txBox="1"/>
            <p:nvPr/>
          </p:nvSpPr>
          <p:spPr>
            <a:xfrm>
              <a:off x="5492250" y="483888"/>
              <a:ext cx="3146700" cy="4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Fraction of High-Performance Rows</a:t>
              </a:r>
              <a:endParaRPr b="1">
                <a:latin typeface="Cambria"/>
                <a:ea typeface="Cambria"/>
                <a:cs typeface="Cambria"/>
                <a:sym typeface="Cambria"/>
              </a:endParaRPr>
            </a:p>
          </p:txBody>
        </p:sp>
        <p:cxnSp>
          <p:nvCxnSpPr>
            <p:cNvPr id="1368" name="Google Shape;1368;p48"/>
            <p:cNvCxnSpPr/>
            <p:nvPr/>
          </p:nvCxnSpPr>
          <p:spPr>
            <a:xfrm>
              <a:off x="5231850" y="2660088"/>
              <a:ext cx="3667500" cy="0"/>
            </a:xfrm>
            <a:prstGeom prst="straightConnector1">
              <a:avLst/>
            </a:prstGeom>
            <a:noFill/>
            <a:ln cap="flat" cmpd="sng" w="28575">
              <a:solidFill>
                <a:srgbClr val="FF0000"/>
              </a:solidFill>
              <a:prstDash val="solid"/>
              <a:round/>
              <a:headEnd len="med" w="med" type="none"/>
              <a:tailEnd len="med" w="med" type="none"/>
            </a:ln>
          </p:spPr>
        </p:cxnSp>
      </p:grpSp>
      <p:sp>
        <p:nvSpPr>
          <p:cNvPr id="1369" name="Google Shape;1369;p48"/>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8"/>
          <p:cNvSpPr txBox="1"/>
          <p:nvPr/>
        </p:nvSpPr>
        <p:spPr>
          <a:xfrm>
            <a:off x="103900" y="78000"/>
            <a:ext cx="70686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CLR-DRAM Performance</a:t>
            </a:r>
            <a:endParaRPr b="1" sz="2300">
              <a:solidFill>
                <a:srgbClr val="F3F3F3"/>
              </a:solidFill>
              <a:latin typeface="Cambria"/>
              <a:ea typeface="Cambria"/>
              <a:cs typeface="Cambria"/>
              <a:sym typeface="Cambria"/>
            </a:endParaRPr>
          </a:p>
        </p:txBody>
      </p:sp>
      <p:sp>
        <p:nvSpPr>
          <p:cNvPr id="1371" name="Google Shape;1371;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2" name="Google Shape;1372;p48"/>
          <p:cNvPicPr preferRelativeResize="0"/>
          <p:nvPr/>
        </p:nvPicPr>
        <p:blipFill rotWithShape="1">
          <a:blip r:embed="rId4">
            <a:alphaModFix/>
          </a:blip>
          <a:srcRect b="0" l="0" r="0" t="0"/>
          <a:stretch/>
        </p:blipFill>
        <p:spPr>
          <a:xfrm>
            <a:off x="166249" y="4728925"/>
            <a:ext cx="1134466" cy="327900"/>
          </a:xfrm>
          <a:prstGeom prst="rect">
            <a:avLst/>
          </a:prstGeom>
          <a:noFill/>
          <a:ln>
            <a:noFill/>
          </a:ln>
        </p:spPr>
      </p:pic>
      <p:grpSp>
        <p:nvGrpSpPr>
          <p:cNvPr id="1373" name="Google Shape;1373;p48"/>
          <p:cNvGrpSpPr/>
          <p:nvPr/>
        </p:nvGrpSpPr>
        <p:grpSpPr>
          <a:xfrm>
            <a:off x="118872" y="483900"/>
            <a:ext cx="4425696" cy="3036539"/>
            <a:chOff x="118872" y="483900"/>
            <a:chExt cx="4425696" cy="3036539"/>
          </a:xfrm>
        </p:grpSpPr>
        <p:grpSp>
          <p:nvGrpSpPr>
            <p:cNvPr id="1374" name="Google Shape;1374;p48"/>
            <p:cNvGrpSpPr/>
            <p:nvPr/>
          </p:nvGrpSpPr>
          <p:grpSpPr>
            <a:xfrm>
              <a:off x="118872" y="483900"/>
              <a:ext cx="4425696" cy="3036539"/>
              <a:chOff x="118872" y="483900"/>
              <a:chExt cx="4425696" cy="3036539"/>
            </a:xfrm>
          </p:grpSpPr>
          <p:grpSp>
            <p:nvGrpSpPr>
              <p:cNvPr id="1375" name="Google Shape;1375;p48"/>
              <p:cNvGrpSpPr/>
              <p:nvPr/>
            </p:nvGrpSpPr>
            <p:grpSpPr>
              <a:xfrm>
                <a:off x="118872" y="694944"/>
                <a:ext cx="4425696" cy="2825495"/>
                <a:chOff x="118872" y="694944"/>
                <a:chExt cx="4425696" cy="2825495"/>
              </a:xfrm>
            </p:grpSpPr>
            <p:pic>
              <p:nvPicPr>
                <p:cNvPr id="1376" name="Google Shape;1376;p48" title="Chart"/>
                <p:cNvPicPr preferRelativeResize="0"/>
                <p:nvPr/>
              </p:nvPicPr>
              <p:blipFill>
                <a:blip r:embed="rId5">
                  <a:alphaModFix/>
                </a:blip>
                <a:stretch>
                  <a:fillRect/>
                </a:stretch>
              </p:blipFill>
              <p:spPr>
                <a:xfrm>
                  <a:off x="118872" y="694944"/>
                  <a:ext cx="4425696" cy="2825495"/>
                </a:xfrm>
                <a:prstGeom prst="rect">
                  <a:avLst/>
                </a:prstGeom>
                <a:noFill/>
                <a:ln>
                  <a:noFill/>
                </a:ln>
              </p:spPr>
            </p:pic>
            <p:cxnSp>
              <p:nvCxnSpPr>
                <p:cNvPr id="1377" name="Google Shape;1377;p48"/>
                <p:cNvCxnSpPr/>
                <p:nvPr/>
              </p:nvCxnSpPr>
              <p:spPr>
                <a:xfrm>
                  <a:off x="817900" y="2647350"/>
                  <a:ext cx="3667500" cy="0"/>
                </a:xfrm>
                <a:prstGeom prst="straightConnector1">
                  <a:avLst/>
                </a:prstGeom>
                <a:noFill/>
                <a:ln cap="flat" cmpd="sng" w="28575">
                  <a:solidFill>
                    <a:srgbClr val="FF0000"/>
                  </a:solidFill>
                  <a:prstDash val="solid"/>
                  <a:round/>
                  <a:headEnd len="med" w="med" type="none"/>
                  <a:tailEnd len="med" w="med" type="none"/>
                </a:ln>
              </p:spPr>
            </p:cxnSp>
          </p:grpSp>
          <p:sp>
            <p:nvSpPr>
              <p:cNvPr id="1378" name="Google Shape;1378;p48"/>
              <p:cNvSpPr txBox="1"/>
              <p:nvPr/>
            </p:nvSpPr>
            <p:spPr>
              <a:xfrm>
                <a:off x="979250" y="483900"/>
                <a:ext cx="3146700" cy="4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Fraction of High-Performance Rows</a:t>
                </a:r>
                <a:endParaRPr b="1">
                  <a:latin typeface="Cambria"/>
                  <a:ea typeface="Cambria"/>
                  <a:cs typeface="Cambria"/>
                  <a:sym typeface="Cambria"/>
                </a:endParaRPr>
              </a:p>
            </p:txBody>
          </p:sp>
        </p:grpSp>
        <p:cxnSp>
          <p:nvCxnSpPr>
            <p:cNvPr id="1379" name="Google Shape;1379;p48"/>
            <p:cNvCxnSpPr/>
            <p:nvPr/>
          </p:nvCxnSpPr>
          <p:spPr>
            <a:xfrm>
              <a:off x="2079725" y="1184425"/>
              <a:ext cx="0" cy="2149500"/>
            </a:xfrm>
            <a:prstGeom prst="straightConnector1">
              <a:avLst/>
            </a:prstGeom>
            <a:noFill/>
            <a:ln cap="flat" cmpd="sng" w="28575">
              <a:solidFill>
                <a:srgbClr val="666666"/>
              </a:solidFill>
              <a:prstDash val="dash"/>
              <a:round/>
              <a:headEnd len="med" w="med" type="none"/>
              <a:tailEnd len="med" w="med" type="none"/>
            </a:ln>
          </p:spPr>
        </p:cxnSp>
      </p:grpSp>
      <p:grpSp>
        <p:nvGrpSpPr>
          <p:cNvPr id="1380" name="Google Shape;1380;p48"/>
          <p:cNvGrpSpPr/>
          <p:nvPr/>
        </p:nvGrpSpPr>
        <p:grpSpPr>
          <a:xfrm>
            <a:off x="1300725" y="1600875"/>
            <a:ext cx="802200" cy="1035488"/>
            <a:chOff x="1300725" y="1600875"/>
            <a:chExt cx="802200" cy="1035488"/>
          </a:xfrm>
        </p:grpSpPr>
        <p:sp>
          <p:nvSpPr>
            <p:cNvPr id="1381" name="Google Shape;1381;p48"/>
            <p:cNvSpPr txBox="1"/>
            <p:nvPr/>
          </p:nvSpPr>
          <p:spPr>
            <a:xfrm>
              <a:off x="1300725" y="1600875"/>
              <a:ext cx="8022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12.4%</a:t>
              </a:r>
              <a:endParaRPr b="1" sz="1600">
                <a:solidFill>
                  <a:srgbClr val="FF0000"/>
                </a:solidFill>
                <a:latin typeface="Cambria"/>
                <a:ea typeface="Cambria"/>
                <a:cs typeface="Cambria"/>
                <a:sym typeface="Cambria"/>
              </a:endParaRPr>
            </a:p>
          </p:txBody>
        </p:sp>
        <p:cxnSp>
          <p:nvCxnSpPr>
            <p:cNvPr id="1382" name="Google Shape;1382;p48"/>
            <p:cNvCxnSpPr/>
            <p:nvPr/>
          </p:nvCxnSpPr>
          <p:spPr>
            <a:xfrm rot="10800000">
              <a:off x="1822700" y="2048963"/>
              <a:ext cx="0" cy="587400"/>
            </a:xfrm>
            <a:prstGeom prst="straightConnector1">
              <a:avLst/>
            </a:prstGeom>
            <a:noFill/>
            <a:ln cap="flat" cmpd="sng" w="28575">
              <a:solidFill>
                <a:srgbClr val="FF0000"/>
              </a:solidFill>
              <a:prstDash val="solid"/>
              <a:round/>
              <a:headEnd len="med" w="med" type="none"/>
              <a:tailEnd len="med" w="med" type="triangle"/>
            </a:ln>
          </p:spPr>
        </p:cxnSp>
      </p:grpSp>
      <p:grpSp>
        <p:nvGrpSpPr>
          <p:cNvPr id="1383" name="Google Shape;1383;p48"/>
          <p:cNvGrpSpPr/>
          <p:nvPr/>
        </p:nvGrpSpPr>
        <p:grpSpPr>
          <a:xfrm>
            <a:off x="1470800" y="3063950"/>
            <a:ext cx="5908800" cy="1821350"/>
            <a:chOff x="1470800" y="3063950"/>
            <a:chExt cx="5908800" cy="1821350"/>
          </a:xfrm>
        </p:grpSpPr>
        <p:sp>
          <p:nvSpPr>
            <p:cNvPr id="1384" name="Google Shape;1384;p48"/>
            <p:cNvSpPr txBox="1"/>
            <p:nvPr/>
          </p:nvSpPr>
          <p:spPr>
            <a:xfrm>
              <a:off x="1470800" y="4557400"/>
              <a:ext cx="5908800" cy="327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rPr b="1" lang="en" sz="1000">
                  <a:solidFill>
                    <a:schemeClr val="dk1"/>
                  </a:solidFill>
                  <a:latin typeface="Cambria"/>
                  <a:ea typeface="Cambria"/>
                  <a:cs typeface="Cambria"/>
                  <a:sym typeface="Cambria"/>
                </a:rPr>
                <a:t>*GMEAN</a:t>
              </a:r>
              <a:r>
                <a:rPr lang="en" sz="1000">
                  <a:solidFill>
                    <a:schemeClr val="dk1"/>
                  </a:solidFill>
                  <a:latin typeface="Cambria"/>
                  <a:ea typeface="Cambria"/>
                  <a:cs typeface="Cambria"/>
                  <a:sym typeface="Cambria"/>
                </a:rPr>
                <a:t> is the geometric mean of the speed up of the </a:t>
              </a:r>
              <a:r>
                <a:rPr lang="en" sz="1000">
                  <a:solidFill>
                    <a:schemeClr val="dk1"/>
                  </a:solidFill>
                  <a:latin typeface="Cambria"/>
                  <a:ea typeface="Cambria"/>
                  <a:cs typeface="Cambria"/>
                  <a:sym typeface="Cambria"/>
                </a:rPr>
                <a:t>41 real single-core workloads.</a:t>
              </a:r>
              <a:endParaRPr sz="1000">
                <a:solidFill>
                  <a:schemeClr val="dk1"/>
                </a:solidFill>
                <a:latin typeface="Cambria"/>
                <a:ea typeface="Cambria"/>
                <a:cs typeface="Cambria"/>
                <a:sym typeface="Cambria"/>
              </a:endParaRPr>
            </a:p>
          </p:txBody>
        </p:sp>
        <p:sp>
          <p:nvSpPr>
            <p:cNvPr id="1385" name="Google Shape;1385;p48"/>
            <p:cNvSpPr txBox="1"/>
            <p:nvPr/>
          </p:nvSpPr>
          <p:spPr>
            <a:xfrm>
              <a:off x="1755125" y="3063950"/>
              <a:ext cx="3246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t>
              </a:r>
              <a:endParaRPr b="1"/>
            </a:p>
          </p:txBody>
        </p:sp>
      </p:grpSp>
      <p:sp>
        <p:nvSpPr>
          <p:cNvPr id="1386" name="Google Shape;1386;p48"/>
          <p:cNvSpPr txBox="1"/>
          <p:nvPr/>
        </p:nvSpPr>
        <p:spPr>
          <a:xfrm>
            <a:off x="0" y="3706000"/>
            <a:ext cx="9144000" cy="851400"/>
          </a:xfrm>
          <a:prstGeom prst="rect">
            <a:avLst/>
          </a:prstGeom>
          <a:solidFill>
            <a:srgbClr val="FFF2C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CLR-DRAM </a:t>
            </a:r>
            <a:r>
              <a:rPr b="1" i="1" lang="en" sz="2400">
                <a:solidFill>
                  <a:srgbClr val="34A853"/>
                </a:solidFill>
                <a:latin typeface="Cambria"/>
                <a:ea typeface="Cambria"/>
                <a:cs typeface="Cambria"/>
                <a:sym typeface="Cambria"/>
              </a:rPr>
              <a:t>improves</a:t>
            </a:r>
            <a:r>
              <a:rPr b="1" lang="en" sz="2400">
                <a:solidFill>
                  <a:schemeClr val="dk1"/>
                </a:solidFill>
                <a:latin typeface="Cambria"/>
                <a:ea typeface="Cambria"/>
                <a:cs typeface="Cambria"/>
                <a:sym typeface="Cambria"/>
              </a:rPr>
              <a:t> system </a:t>
            </a:r>
            <a:r>
              <a:rPr b="1" lang="en" sz="2400">
                <a:solidFill>
                  <a:schemeClr val="dk1"/>
                </a:solidFill>
                <a:latin typeface="Cambria"/>
                <a:ea typeface="Cambria"/>
                <a:cs typeface="Cambria"/>
                <a:sym typeface="Cambria"/>
              </a:rPr>
              <a:t>performance</a:t>
            </a:r>
            <a:r>
              <a:rPr b="1" lang="en" sz="2400">
                <a:solidFill>
                  <a:schemeClr val="dk1"/>
                </a:solidFill>
                <a:latin typeface="Cambria"/>
                <a:ea typeface="Cambria"/>
                <a:cs typeface="Cambria"/>
                <a:sym typeface="Cambria"/>
              </a:rPr>
              <a:t> </a:t>
            </a:r>
            <a:r>
              <a:rPr b="1" lang="en" sz="2400">
                <a:solidFill>
                  <a:schemeClr val="dk1"/>
                </a:solidFill>
                <a:latin typeface="Cambria"/>
                <a:ea typeface="Cambria"/>
                <a:cs typeface="Cambria"/>
                <a:sym typeface="Cambria"/>
              </a:rPr>
              <a:t>for</a:t>
            </a:r>
            <a:r>
              <a:rPr b="1" lang="en" sz="2400">
                <a:solidFill>
                  <a:schemeClr val="dk1"/>
                </a:solidFill>
                <a:latin typeface="Cambria"/>
                <a:ea typeface="Cambria"/>
                <a:cs typeface="Cambria"/>
                <a:sym typeface="Cambria"/>
              </a:rPr>
              <a:t> </a:t>
            </a:r>
            <a:endParaRPr b="1" sz="2400">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both single-core and multi-core workloads</a:t>
            </a:r>
            <a:endParaRPr b="1" sz="3200">
              <a:solidFill>
                <a:schemeClr val="dk1"/>
              </a:solidFill>
              <a:latin typeface="Cambria"/>
              <a:ea typeface="Cambria"/>
              <a:cs typeface="Cambria"/>
              <a:sym typeface="Cambria"/>
            </a:endParaRPr>
          </a:p>
        </p:txBody>
      </p:sp>
      <p:grpSp>
        <p:nvGrpSpPr>
          <p:cNvPr id="1387" name="Google Shape;1387;p48"/>
          <p:cNvGrpSpPr/>
          <p:nvPr/>
        </p:nvGrpSpPr>
        <p:grpSpPr>
          <a:xfrm>
            <a:off x="8041375" y="1250350"/>
            <a:ext cx="802200" cy="1409738"/>
            <a:chOff x="1361250" y="1226625"/>
            <a:chExt cx="802200" cy="1409738"/>
          </a:xfrm>
        </p:grpSpPr>
        <p:sp>
          <p:nvSpPr>
            <p:cNvPr id="1388" name="Google Shape;1388;p48"/>
            <p:cNvSpPr txBox="1"/>
            <p:nvPr/>
          </p:nvSpPr>
          <p:spPr>
            <a:xfrm>
              <a:off x="1361250" y="1226625"/>
              <a:ext cx="8022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18.6%</a:t>
              </a:r>
              <a:endParaRPr b="1" sz="1600">
                <a:solidFill>
                  <a:srgbClr val="FF0000"/>
                </a:solidFill>
                <a:latin typeface="Cambria"/>
                <a:ea typeface="Cambria"/>
                <a:cs typeface="Cambria"/>
                <a:sym typeface="Cambria"/>
              </a:endParaRPr>
            </a:p>
          </p:txBody>
        </p:sp>
        <p:cxnSp>
          <p:nvCxnSpPr>
            <p:cNvPr id="1389" name="Google Shape;1389;p48"/>
            <p:cNvCxnSpPr/>
            <p:nvPr/>
          </p:nvCxnSpPr>
          <p:spPr>
            <a:xfrm rot="10800000">
              <a:off x="1822700" y="1709063"/>
              <a:ext cx="0" cy="927300"/>
            </a:xfrm>
            <a:prstGeom prst="straightConnector1">
              <a:avLst/>
            </a:prstGeom>
            <a:noFill/>
            <a:ln cap="flat" cmpd="sng" w="28575">
              <a:solidFill>
                <a:srgbClr val="FF0000"/>
              </a:solidFill>
              <a:prstDash val="solid"/>
              <a:round/>
              <a:headEnd len="med" w="med" type="none"/>
              <a:tailEnd len="med" w="med" type="triangle"/>
            </a:ln>
          </p:spPr>
        </p:cxnSp>
      </p:grpSp>
      <p:sp>
        <p:nvSpPr>
          <p:cNvPr id="1390" name="Google Shape;1390;p48"/>
          <p:cNvSpPr txBox="1"/>
          <p:nvPr/>
        </p:nvSpPr>
        <p:spPr>
          <a:xfrm>
            <a:off x="1470800" y="4732125"/>
            <a:ext cx="5678100" cy="39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500"/>
              </a:spcBef>
              <a:spcAft>
                <a:spcPts val="0"/>
              </a:spcAft>
              <a:buNone/>
            </a:pPr>
            <a:r>
              <a:rPr b="1" lang="en" sz="1000">
                <a:solidFill>
                  <a:schemeClr val="dk1"/>
                </a:solidFill>
                <a:latin typeface="Cambria"/>
                <a:ea typeface="Cambria"/>
                <a:cs typeface="Cambria"/>
                <a:sym typeface="Cambria"/>
              </a:rPr>
              <a:t>  L, M, H</a:t>
            </a:r>
            <a:r>
              <a:rPr lang="en" sz="1000">
                <a:solidFill>
                  <a:schemeClr val="dk1"/>
                </a:solidFill>
                <a:latin typeface="Cambria"/>
                <a:ea typeface="Cambria"/>
                <a:cs typeface="Cambria"/>
                <a:sym typeface="Cambria"/>
              </a:rPr>
              <a:t> stand for different multi-core workload groups with different memory-intensity.</a:t>
            </a:r>
            <a:endParaRPr/>
          </a:p>
        </p:txBody>
      </p:sp>
      <p:sp>
        <p:nvSpPr>
          <p:cNvPr id="1391" name="Google Shape;1391;p48"/>
          <p:cNvSpPr txBox="1"/>
          <p:nvPr/>
        </p:nvSpPr>
        <p:spPr>
          <a:xfrm>
            <a:off x="1812442" y="3453418"/>
            <a:ext cx="1474800" cy="1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Single-core</a:t>
            </a:r>
            <a:endParaRPr b="1">
              <a:latin typeface="Times New Roman"/>
              <a:ea typeface="Times New Roman"/>
              <a:cs typeface="Times New Roman"/>
              <a:sym typeface="Times New Roman"/>
            </a:endParaRPr>
          </a:p>
        </p:txBody>
      </p:sp>
      <p:sp>
        <p:nvSpPr>
          <p:cNvPr id="1392" name="Google Shape;1392;p48"/>
          <p:cNvSpPr txBox="1"/>
          <p:nvPr/>
        </p:nvSpPr>
        <p:spPr>
          <a:xfrm>
            <a:off x="6349917" y="3453418"/>
            <a:ext cx="1474800" cy="1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Multi</a:t>
            </a:r>
            <a:r>
              <a:rPr b="1" lang="en">
                <a:latin typeface="Times New Roman"/>
                <a:ea typeface="Times New Roman"/>
                <a:cs typeface="Times New Roman"/>
                <a:sym typeface="Times New Roman"/>
              </a:rPr>
              <a:t>-core</a:t>
            </a:r>
            <a:endParaRPr b="1">
              <a:latin typeface="Times New Roman"/>
              <a:ea typeface="Times New Roman"/>
              <a:cs typeface="Times New Roman"/>
              <a:sym typeface="Times New Roman"/>
            </a:endParaRPr>
          </a:p>
        </p:txBody>
      </p:sp>
      <p:grpSp>
        <p:nvGrpSpPr>
          <p:cNvPr id="1393" name="Google Shape;1393;p48"/>
          <p:cNvGrpSpPr/>
          <p:nvPr/>
        </p:nvGrpSpPr>
        <p:grpSpPr>
          <a:xfrm>
            <a:off x="1045700" y="2262900"/>
            <a:ext cx="7248675" cy="652363"/>
            <a:chOff x="1045700" y="2262900"/>
            <a:chExt cx="7248675" cy="652363"/>
          </a:xfrm>
        </p:grpSpPr>
        <p:sp>
          <p:nvSpPr>
            <p:cNvPr id="1394" name="Google Shape;1394;p48"/>
            <p:cNvSpPr/>
            <p:nvPr/>
          </p:nvSpPr>
          <p:spPr>
            <a:xfrm>
              <a:off x="7869275" y="2262900"/>
              <a:ext cx="425100" cy="617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8"/>
            <p:cNvSpPr/>
            <p:nvPr/>
          </p:nvSpPr>
          <p:spPr>
            <a:xfrm>
              <a:off x="1045700" y="2297563"/>
              <a:ext cx="425100" cy="617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gtEl>
                                        <p:attrNameLst>
                                          <p:attrName>style.visibility</p:attrName>
                                        </p:attrNameLst>
                                      </p:cBhvr>
                                      <p:to>
                                        <p:strVal val="visible"/>
                                      </p:to>
                                    </p:set>
                                    <p:animEffect filter="fade" transition="in">
                                      <p:cBhvr>
                                        <p:cTn dur="500"/>
                                        <p:tgtEl>
                                          <p:spTgt spid="1373"/>
                                        </p:tgtEl>
                                      </p:cBhvr>
                                    </p:animEffect>
                                  </p:childTnLst>
                                </p:cTn>
                              </p:par>
                              <p:par>
                                <p:cTn fill="hold" nodeType="withEffect" presetClass="entr" presetID="10" presetSubtype="0">
                                  <p:stCondLst>
                                    <p:cond delay="0"/>
                                  </p:stCondLst>
                                  <p:childTnLst>
                                    <p:set>
                                      <p:cBhvr>
                                        <p:cTn dur="1" fill="hold">
                                          <p:stCondLst>
                                            <p:cond delay="0"/>
                                          </p:stCondLst>
                                        </p:cTn>
                                        <p:tgtEl>
                                          <p:spTgt spid="1391"/>
                                        </p:tgtEl>
                                        <p:attrNameLst>
                                          <p:attrName>style.visibility</p:attrName>
                                        </p:attrNameLst>
                                      </p:cBhvr>
                                      <p:to>
                                        <p:strVal val="visible"/>
                                      </p:to>
                                    </p:set>
                                    <p:animEffect filter="fade" transition="in">
                                      <p:cBhvr>
                                        <p:cTn dur="500"/>
                                        <p:tgtEl>
                                          <p:spTgt spid="139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83"/>
                                        </p:tgtEl>
                                        <p:attrNameLst>
                                          <p:attrName>style.visibility</p:attrName>
                                        </p:attrNameLst>
                                      </p:cBhvr>
                                      <p:to>
                                        <p:strVal val="visible"/>
                                      </p:to>
                                    </p:set>
                                    <p:animEffect filter="fade" transition="in">
                                      <p:cBhvr>
                                        <p:cTn dur="500"/>
                                        <p:tgtEl>
                                          <p:spTgt spid="1383"/>
                                        </p:tgtEl>
                                      </p:cBhvr>
                                    </p:animEffect>
                                  </p:childTnLst>
                                </p:cTn>
                              </p:par>
                              <p:par>
                                <p:cTn fill="hold" nodeType="withEffect" presetClass="entr" presetID="10" presetSubtype="0">
                                  <p:stCondLst>
                                    <p:cond delay="0"/>
                                  </p:stCondLst>
                                  <p:childTnLst>
                                    <p:set>
                                      <p:cBhvr>
                                        <p:cTn dur="1" fill="hold">
                                          <p:stCondLst>
                                            <p:cond delay="0"/>
                                          </p:stCondLst>
                                        </p:cTn>
                                        <p:tgtEl>
                                          <p:spTgt spid="1380"/>
                                        </p:tgtEl>
                                        <p:attrNameLst>
                                          <p:attrName>style.visibility</p:attrName>
                                        </p:attrNameLst>
                                      </p:cBhvr>
                                      <p:to>
                                        <p:strVal val="visible"/>
                                      </p:to>
                                    </p:set>
                                    <p:animEffect filter="fade" transition="in">
                                      <p:cBhvr>
                                        <p:cTn dur="500"/>
                                        <p:tgtEl>
                                          <p:spTgt spid="1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5"/>
                                        </p:tgtEl>
                                        <p:attrNameLst>
                                          <p:attrName>style.visibility</p:attrName>
                                        </p:attrNameLst>
                                      </p:cBhvr>
                                      <p:to>
                                        <p:strVal val="visible"/>
                                      </p:to>
                                    </p:set>
                                    <p:animEffect filter="fade" transition="in">
                                      <p:cBhvr>
                                        <p:cTn dur="1000"/>
                                        <p:tgtEl>
                                          <p:spTgt spid="1365"/>
                                        </p:tgtEl>
                                      </p:cBhvr>
                                    </p:animEffect>
                                  </p:childTnLst>
                                </p:cTn>
                              </p:par>
                              <p:par>
                                <p:cTn fill="hold" nodeType="withEffect" presetClass="entr" presetID="10" presetSubtype="0">
                                  <p:stCondLst>
                                    <p:cond delay="0"/>
                                  </p:stCondLst>
                                  <p:childTnLst>
                                    <p:set>
                                      <p:cBhvr>
                                        <p:cTn dur="1" fill="hold">
                                          <p:stCondLst>
                                            <p:cond delay="0"/>
                                          </p:stCondLst>
                                        </p:cTn>
                                        <p:tgtEl>
                                          <p:spTgt spid="1392"/>
                                        </p:tgtEl>
                                        <p:attrNameLst>
                                          <p:attrName>style.visibility</p:attrName>
                                        </p:attrNameLst>
                                      </p:cBhvr>
                                      <p:to>
                                        <p:strVal val="visible"/>
                                      </p:to>
                                    </p:set>
                                    <p:animEffect filter="fade" transition="in">
                                      <p:cBhvr>
                                        <p:cTn dur="500"/>
                                        <p:tgtEl>
                                          <p:spTgt spid="13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90"/>
                                        </p:tgtEl>
                                        <p:attrNameLst>
                                          <p:attrName>style.visibility</p:attrName>
                                        </p:attrNameLst>
                                      </p:cBhvr>
                                      <p:to>
                                        <p:strVal val="visible"/>
                                      </p:to>
                                    </p:set>
                                    <p:animEffect filter="fade" transition="in">
                                      <p:cBhvr>
                                        <p:cTn dur="1000"/>
                                        <p:tgtEl>
                                          <p:spTgt spid="1390"/>
                                        </p:tgtEl>
                                      </p:cBhvr>
                                    </p:animEffect>
                                  </p:childTnLst>
                                </p:cTn>
                              </p:par>
                              <p:par>
                                <p:cTn fill="hold" nodeType="withEffect" presetClass="entr" presetID="10" presetSubtype="0">
                                  <p:stCondLst>
                                    <p:cond delay="0"/>
                                  </p:stCondLst>
                                  <p:childTnLst>
                                    <p:set>
                                      <p:cBhvr>
                                        <p:cTn dur="1" fill="hold">
                                          <p:stCondLst>
                                            <p:cond delay="0"/>
                                          </p:stCondLst>
                                        </p:cTn>
                                        <p:tgtEl>
                                          <p:spTgt spid="1387"/>
                                        </p:tgtEl>
                                        <p:attrNameLst>
                                          <p:attrName>style.visibility</p:attrName>
                                        </p:attrNameLst>
                                      </p:cBhvr>
                                      <p:to>
                                        <p:strVal val="visible"/>
                                      </p:to>
                                    </p:set>
                                    <p:animEffect filter="fade" transition="in">
                                      <p:cBhvr>
                                        <p:cTn dur="500"/>
                                        <p:tgtEl>
                                          <p:spTgt spid="1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3"/>
                                        </p:tgtEl>
                                        <p:attrNameLst>
                                          <p:attrName>style.visibility</p:attrName>
                                        </p:attrNameLst>
                                      </p:cBhvr>
                                      <p:to>
                                        <p:strVal val="visible"/>
                                      </p:to>
                                    </p:set>
                                    <p:animEffect filter="fade" transition="in">
                                      <p:cBhvr>
                                        <p:cTn dur="1000"/>
                                        <p:tgtEl>
                                          <p:spTgt spid="1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6"/>
                                        </p:tgtEl>
                                        <p:attrNameLst>
                                          <p:attrName>style.visibility</p:attrName>
                                        </p:attrNameLst>
                                      </p:cBhvr>
                                      <p:to>
                                        <p:strVal val="visible"/>
                                      </p:to>
                                    </p:set>
                                    <p:animEffect filter="fade" transition="in">
                                      <p:cBhvr>
                                        <p:cTn dur="1000"/>
                                        <p:tgtEl>
                                          <p:spTgt spid="1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9" name="Shape 1399"/>
        <p:cNvGrpSpPr/>
        <p:nvPr/>
      </p:nvGrpSpPr>
      <p:grpSpPr>
        <a:xfrm>
          <a:off x="0" y="0"/>
          <a:ext cx="0" cy="0"/>
          <a:chOff x="0" y="0"/>
          <a:chExt cx="0" cy="0"/>
        </a:xfrm>
      </p:grpSpPr>
      <p:grpSp>
        <p:nvGrpSpPr>
          <p:cNvPr id="1400" name="Google Shape;1400;p49"/>
          <p:cNvGrpSpPr/>
          <p:nvPr/>
        </p:nvGrpSpPr>
        <p:grpSpPr>
          <a:xfrm>
            <a:off x="4541341" y="483900"/>
            <a:ext cx="4425435" cy="3167218"/>
            <a:chOff x="4541341" y="483900"/>
            <a:chExt cx="4425435" cy="3167218"/>
          </a:xfrm>
        </p:grpSpPr>
        <p:pic>
          <p:nvPicPr>
            <p:cNvPr id="1401" name="Google Shape;1401;p49" title="Chart"/>
            <p:cNvPicPr preferRelativeResize="0"/>
            <p:nvPr/>
          </p:nvPicPr>
          <p:blipFill>
            <a:blip r:embed="rId3">
              <a:alphaModFix/>
            </a:blip>
            <a:stretch>
              <a:fillRect/>
            </a:stretch>
          </p:blipFill>
          <p:spPr>
            <a:xfrm>
              <a:off x="4541341" y="693224"/>
              <a:ext cx="4425435" cy="2825325"/>
            </a:xfrm>
            <a:prstGeom prst="rect">
              <a:avLst/>
            </a:prstGeom>
            <a:noFill/>
            <a:ln>
              <a:noFill/>
            </a:ln>
          </p:spPr>
        </p:pic>
        <p:sp>
          <p:nvSpPr>
            <p:cNvPr id="1402" name="Google Shape;1402;p49"/>
            <p:cNvSpPr txBox="1"/>
            <p:nvPr/>
          </p:nvSpPr>
          <p:spPr>
            <a:xfrm>
              <a:off x="5180713" y="483900"/>
              <a:ext cx="3146700" cy="4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Fraction of High-Performance Rows</a:t>
              </a:r>
              <a:endParaRPr b="1">
                <a:latin typeface="Cambria"/>
                <a:ea typeface="Cambria"/>
                <a:cs typeface="Cambria"/>
                <a:sym typeface="Cambria"/>
              </a:endParaRPr>
            </a:p>
          </p:txBody>
        </p:sp>
        <p:cxnSp>
          <p:nvCxnSpPr>
            <p:cNvPr id="1403" name="Google Shape;1403;p49"/>
            <p:cNvCxnSpPr/>
            <p:nvPr/>
          </p:nvCxnSpPr>
          <p:spPr>
            <a:xfrm>
              <a:off x="5208725" y="1541475"/>
              <a:ext cx="3667500" cy="0"/>
            </a:xfrm>
            <a:prstGeom prst="straightConnector1">
              <a:avLst/>
            </a:prstGeom>
            <a:noFill/>
            <a:ln cap="flat" cmpd="sng" w="28575">
              <a:solidFill>
                <a:srgbClr val="FF0000"/>
              </a:solidFill>
              <a:prstDash val="solid"/>
              <a:round/>
              <a:headEnd len="med" w="med" type="none"/>
              <a:tailEnd len="med" w="med" type="none"/>
            </a:ln>
          </p:spPr>
        </p:cxnSp>
        <p:sp>
          <p:nvSpPr>
            <p:cNvPr id="1404" name="Google Shape;1404;p49"/>
            <p:cNvSpPr txBox="1"/>
            <p:nvPr/>
          </p:nvSpPr>
          <p:spPr>
            <a:xfrm>
              <a:off x="6349917" y="3453418"/>
              <a:ext cx="1474800" cy="1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Multi-core</a:t>
              </a:r>
              <a:endParaRPr b="1">
                <a:latin typeface="Times New Roman"/>
                <a:ea typeface="Times New Roman"/>
                <a:cs typeface="Times New Roman"/>
                <a:sym typeface="Times New Roman"/>
              </a:endParaRPr>
            </a:p>
          </p:txBody>
        </p:sp>
      </p:grpSp>
      <p:grpSp>
        <p:nvGrpSpPr>
          <p:cNvPr id="1405" name="Google Shape;1405;p49"/>
          <p:cNvGrpSpPr/>
          <p:nvPr/>
        </p:nvGrpSpPr>
        <p:grpSpPr>
          <a:xfrm>
            <a:off x="201168" y="483900"/>
            <a:ext cx="4425696" cy="3167218"/>
            <a:chOff x="201168" y="483900"/>
            <a:chExt cx="4425696" cy="3167218"/>
          </a:xfrm>
        </p:grpSpPr>
        <p:grpSp>
          <p:nvGrpSpPr>
            <p:cNvPr id="1406" name="Google Shape;1406;p49"/>
            <p:cNvGrpSpPr/>
            <p:nvPr/>
          </p:nvGrpSpPr>
          <p:grpSpPr>
            <a:xfrm>
              <a:off x="201168" y="483900"/>
              <a:ext cx="4425696" cy="3167218"/>
              <a:chOff x="201168" y="483900"/>
              <a:chExt cx="4425696" cy="3167218"/>
            </a:xfrm>
          </p:grpSpPr>
          <p:pic>
            <p:nvPicPr>
              <p:cNvPr id="1407" name="Google Shape;1407;p49" title="Chart"/>
              <p:cNvPicPr preferRelativeResize="0"/>
              <p:nvPr/>
            </p:nvPicPr>
            <p:blipFill>
              <a:blip r:embed="rId4">
                <a:alphaModFix/>
              </a:blip>
              <a:stretch>
                <a:fillRect/>
              </a:stretch>
            </p:blipFill>
            <p:spPr>
              <a:xfrm>
                <a:off x="201168" y="694944"/>
                <a:ext cx="4425696" cy="2825495"/>
              </a:xfrm>
              <a:prstGeom prst="rect">
                <a:avLst/>
              </a:prstGeom>
              <a:noFill/>
              <a:ln>
                <a:noFill/>
              </a:ln>
            </p:spPr>
          </p:pic>
          <p:cxnSp>
            <p:nvCxnSpPr>
              <p:cNvPr id="1408" name="Google Shape;1408;p49"/>
              <p:cNvCxnSpPr/>
              <p:nvPr/>
            </p:nvCxnSpPr>
            <p:spPr>
              <a:xfrm>
                <a:off x="2141375" y="1114325"/>
                <a:ext cx="0" cy="2213700"/>
              </a:xfrm>
              <a:prstGeom prst="straightConnector1">
                <a:avLst/>
              </a:prstGeom>
              <a:noFill/>
              <a:ln cap="flat" cmpd="sng" w="28575">
                <a:solidFill>
                  <a:srgbClr val="666666"/>
                </a:solidFill>
                <a:prstDash val="dash"/>
                <a:round/>
                <a:headEnd len="med" w="med" type="none"/>
                <a:tailEnd len="med" w="med" type="none"/>
              </a:ln>
            </p:spPr>
          </p:cxnSp>
          <p:sp>
            <p:nvSpPr>
              <p:cNvPr id="1409" name="Google Shape;1409;p49"/>
              <p:cNvSpPr txBox="1"/>
              <p:nvPr/>
            </p:nvSpPr>
            <p:spPr>
              <a:xfrm>
                <a:off x="840675" y="483900"/>
                <a:ext cx="3146700" cy="4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Fraction of High-Performance Rows</a:t>
                </a:r>
                <a:endParaRPr b="1">
                  <a:latin typeface="Cambria"/>
                  <a:ea typeface="Cambria"/>
                  <a:cs typeface="Cambria"/>
                  <a:sym typeface="Cambria"/>
                </a:endParaRPr>
              </a:p>
            </p:txBody>
          </p:sp>
          <p:sp>
            <p:nvSpPr>
              <p:cNvPr id="1410" name="Google Shape;1410;p49"/>
              <p:cNvSpPr txBox="1"/>
              <p:nvPr/>
            </p:nvSpPr>
            <p:spPr>
              <a:xfrm>
                <a:off x="1812442" y="3453418"/>
                <a:ext cx="1474800" cy="1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Single-core</a:t>
                </a:r>
                <a:endParaRPr b="1">
                  <a:latin typeface="Times New Roman"/>
                  <a:ea typeface="Times New Roman"/>
                  <a:cs typeface="Times New Roman"/>
                  <a:sym typeface="Times New Roman"/>
                </a:endParaRPr>
              </a:p>
            </p:txBody>
          </p:sp>
        </p:grpSp>
        <p:cxnSp>
          <p:nvCxnSpPr>
            <p:cNvPr id="1411" name="Google Shape;1411;p49"/>
            <p:cNvCxnSpPr/>
            <p:nvPr/>
          </p:nvCxnSpPr>
          <p:spPr>
            <a:xfrm>
              <a:off x="894750" y="1548825"/>
              <a:ext cx="3667500" cy="0"/>
            </a:xfrm>
            <a:prstGeom prst="straightConnector1">
              <a:avLst/>
            </a:prstGeom>
            <a:noFill/>
            <a:ln cap="flat" cmpd="sng" w="28575">
              <a:solidFill>
                <a:srgbClr val="FF0000"/>
              </a:solidFill>
              <a:prstDash val="solid"/>
              <a:round/>
              <a:headEnd len="med" w="med" type="none"/>
              <a:tailEnd len="med" w="med" type="none"/>
            </a:ln>
          </p:spPr>
        </p:cxnSp>
      </p:grpSp>
      <p:sp>
        <p:nvSpPr>
          <p:cNvPr id="1412" name="Google Shape;1412;p49"/>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9"/>
          <p:cNvSpPr txBox="1"/>
          <p:nvPr/>
        </p:nvSpPr>
        <p:spPr>
          <a:xfrm>
            <a:off x="103900" y="78000"/>
            <a:ext cx="74307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CLR-DRAM Energy Savings</a:t>
            </a:r>
            <a:endParaRPr b="1" sz="2300">
              <a:solidFill>
                <a:srgbClr val="F3F3F3"/>
              </a:solidFill>
              <a:latin typeface="Cambria"/>
              <a:ea typeface="Cambria"/>
              <a:cs typeface="Cambria"/>
              <a:sym typeface="Cambria"/>
            </a:endParaRPr>
          </a:p>
        </p:txBody>
      </p:sp>
      <p:sp>
        <p:nvSpPr>
          <p:cNvPr id="1414" name="Google Shape;1414;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15" name="Google Shape;1415;p49"/>
          <p:cNvPicPr preferRelativeResize="0"/>
          <p:nvPr/>
        </p:nvPicPr>
        <p:blipFill rotWithShape="1">
          <a:blip r:embed="rId5">
            <a:alphaModFix/>
          </a:blip>
          <a:srcRect b="0" l="0" r="0" t="0"/>
          <a:stretch/>
        </p:blipFill>
        <p:spPr>
          <a:xfrm>
            <a:off x="166249" y="4728925"/>
            <a:ext cx="1134466" cy="327900"/>
          </a:xfrm>
          <a:prstGeom prst="rect">
            <a:avLst/>
          </a:prstGeom>
          <a:noFill/>
          <a:ln>
            <a:noFill/>
          </a:ln>
        </p:spPr>
      </p:pic>
      <p:grpSp>
        <p:nvGrpSpPr>
          <p:cNvPr id="1416" name="Google Shape;1416;p49"/>
          <p:cNvGrpSpPr/>
          <p:nvPr/>
        </p:nvGrpSpPr>
        <p:grpSpPr>
          <a:xfrm>
            <a:off x="8090246" y="1148250"/>
            <a:ext cx="802200" cy="1586025"/>
            <a:chOff x="8090246" y="1148250"/>
            <a:chExt cx="802200" cy="1586025"/>
          </a:xfrm>
        </p:grpSpPr>
        <p:cxnSp>
          <p:nvCxnSpPr>
            <p:cNvPr id="1417" name="Google Shape;1417;p49"/>
            <p:cNvCxnSpPr/>
            <p:nvPr/>
          </p:nvCxnSpPr>
          <p:spPr>
            <a:xfrm>
              <a:off x="8491350" y="1537875"/>
              <a:ext cx="0" cy="1196400"/>
            </a:xfrm>
            <a:prstGeom prst="straightConnector1">
              <a:avLst/>
            </a:prstGeom>
            <a:noFill/>
            <a:ln cap="flat" cmpd="sng" w="28575">
              <a:solidFill>
                <a:srgbClr val="FF0000"/>
              </a:solidFill>
              <a:prstDash val="solid"/>
              <a:round/>
              <a:headEnd len="med" w="med" type="none"/>
              <a:tailEnd len="med" w="med" type="triangle"/>
            </a:ln>
          </p:spPr>
        </p:cxnSp>
        <p:sp>
          <p:nvSpPr>
            <p:cNvPr id="1418" name="Google Shape;1418;p49"/>
            <p:cNvSpPr txBox="1"/>
            <p:nvPr/>
          </p:nvSpPr>
          <p:spPr>
            <a:xfrm>
              <a:off x="8090246" y="1148250"/>
              <a:ext cx="8022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29.7</a:t>
              </a:r>
              <a:r>
                <a:rPr b="1" lang="en" sz="1600">
                  <a:solidFill>
                    <a:srgbClr val="FF0000"/>
                  </a:solidFill>
                  <a:latin typeface="Cambria"/>
                  <a:ea typeface="Cambria"/>
                  <a:cs typeface="Cambria"/>
                  <a:sym typeface="Cambria"/>
                </a:rPr>
                <a:t>%</a:t>
              </a:r>
              <a:endParaRPr b="1" sz="1600">
                <a:solidFill>
                  <a:srgbClr val="FF0000"/>
                </a:solidFill>
                <a:latin typeface="Cambria"/>
                <a:ea typeface="Cambria"/>
                <a:cs typeface="Cambria"/>
                <a:sym typeface="Cambria"/>
              </a:endParaRPr>
            </a:p>
          </p:txBody>
        </p:sp>
      </p:grpSp>
      <p:sp>
        <p:nvSpPr>
          <p:cNvPr id="1419" name="Google Shape;1419;p49"/>
          <p:cNvSpPr txBox="1"/>
          <p:nvPr/>
        </p:nvSpPr>
        <p:spPr>
          <a:xfrm>
            <a:off x="0" y="3706000"/>
            <a:ext cx="9144000" cy="851400"/>
          </a:xfrm>
          <a:prstGeom prst="rect">
            <a:avLst/>
          </a:prstGeom>
          <a:solidFill>
            <a:srgbClr val="FFF2C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CLR-DRAM </a:t>
            </a:r>
            <a:r>
              <a:rPr b="1" i="1" lang="en" sz="2400">
                <a:solidFill>
                  <a:srgbClr val="34A853"/>
                </a:solidFill>
                <a:latin typeface="Cambria"/>
                <a:ea typeface="Cambria"/>
                <a:cs typeface="Cambria"/>
                <a:sym typeface="Cambria"/>
              </a:rPr>
              <a:t>saves</a:t>
            </a:r>
            <a:r>
              <a:rPr b="1" lang="en" sz="2400">
                <a:solidFill>
                  <a:schemeClr val="dk1"/>
                </a:solidFill>
                <a:latin typeface="Cambria"/>
                <a:ea typeface="Cambria"/>
                <a:cs typeface="Cambria"/>
                <a:sym typeface="Cambria"/>
              </a:rPr>
              <a:t> DRAM energy for </a:t>
            </a:r>
            <a:endParaRPr b="1" sz="2400">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both single-core and multi-core workloads</a:t>
            </a:r>
            <a:endParaRPr b="1" sz="2400">
              <a:solidFill>
                <a:schemeClr val="dk1"/>
              </a:solidFill>
              <a:latin typeface="Cambria"/>
              <a:ea typeface="Cambria"/>
              <a:cs typeface="Cambria"/>
              <a:sym typeface="Cambria"/>
            </a:endParaRPr>
          </a:p>
        </p:txBody>
      </p:sp>
      <p:grpSp>
        <p:nvGrpSpPr>
          <p:cNvPr id="1420" name="Google Shape;1420;p49"/>
          <p:cNvGrpSpPr/>
          <p:nvPr/>
        </p:nvGrpSpPr>
        <p:grpSpPr>
          <a:xfrm>
            <a:off x="1389300" y="1114325"/>
            <a:ext cx="802200" cy="1219950"/>
            <a:chOff x="5732700" y="1114325"/>
            <a:chExt cx="802200" cy="1219950"/>
          </a:xfrm>
        </p:grpSpPr>
        <p:cxnSp>
          <p:nvCxnSpPr>
            <p:cNvPr id="1421" name="Google Shape;1421;p49"/>
            <p:cNvCxnSpPr/>
            <p:nvPr/>
          </p:nvCxnSpPr>
          <p:spPr>
            <a:xfrm>
              <a:off x="6258900" y="1549475"/>
              <a:ext cx="0" cy="784800"/>
            </a:xfrm>
            <a:prstGeom prst="straightConnector1">
              <a:avLst/>
            </a:prstGeom>
            <a:noFill/>
            <a:ln cap="flat" cmpd="sng" w="28575">
              <a:solidFill>
                <a:srgbClr val="FF0000"/>
              </a:solidFill>
              <a:prstDash val="solid"/>
              <a:round/>
              <a:headEnd len="med" w="med" type="none"/>
              <a:tailEnd len="med" w="med" type="triangle"/>
            </a:ln>
          </p:spPr>
        </p:cxnSp>
        <p:sp>
          <p:nvSpPr>
            <p:cNvPr id="1422" name="Google Shape;1422;p49"/>
            <p:cNvSpPr txBox="1"/>
            <p:nvPr/>
          </p:nvSpPr>
          <p:spPr>
            <a:xfrm>
              <a:off x="5732700" y="1114325"/>
              <a:ext cx="8022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19.7%</a:t>
              </a:r>
              <a:endParaRPr b="1" sz="1600">
                <a:solidFill>
                  <a:srgbClr val="FF0000"/>
                </a:solidFill>
                <a:latin typeface="Cambria"/>
                <a:ea typeface="Cambria"/>
                <a:cs typeface="Cambria"/>
                <a:sym typeface="Cambria"/>
              </a:endParaRPr>
            </a:p>
          </p:txBody>
        </p:sp>
      </p:grpSp>
      <p:grpSp>
        <p:nvGrpSpPr>
          <p:cNvPr id="1423" name="Google Shape;1423;p49"/>
          <p:cNvGrpSpPr/>
          <p:nvPr/>
        </p:nvGrpSpPr>
        <p:grpSpPr>
          <a:xfrm>
            <a:off x="1470800" y="3095150"/>
            <a:ext cx="5908800" cy="1790150"/>
            <a:chOff x="1470800" y="3095150"/>
            <a:chExt cx="5908800" cy="1790150"/>
          </a:xfrm>
        </p:grpSpPr>
        <p:sp>
          <p:nvSpPr>
            <p:cNvPr id="1424" name="Google Shape;1424;p49"/>
            <p:cNvSpPr txBox="1"/>
            <p:nvPr/>
          </p:nvSpPr>
          <p:spPr>
            <a:xfrm>
              <a:off x="1470800" y="4557400"/>
              <a:ext cx="5908800" cy="327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rPr b="1" lang="en" sz="1000">
                  <a:solidFill>
                    <a:schemeClr val="dk1"/>
                  </a:solidFill>
                  <a:latin typeface="Cambria"/>
                  <a:ea typeface="Cambria"/>
                  <a:cs typeface="Cambria"/>
                  <a:sym typeface="Cambria"/>
                </a:rPr>
                <a:t>*GMEAN</a:t>
              </a:r>
              <a:r>
                <a:rPr lang="en" sz="1000">
                  <a:solidFill>
                    <a:schemeClr val="dk1"/>
                  </a:solidFill>
                  <a:latin typeface="Cambria"/>
                  <a:ea typeface="Cambria"/>
                  <a:cs typeface="Cambria"/>
                  <a:sym typeface="Cambria"/>
                </a:rPr>
                <a:t> is the geometric mean of the speed up of the 41 real single-core workloads.</a:t>
              </a:r>
              <a:endParaRPr sz="1000">
                <a:solidFill>
                  <a:schemeClr val="dk1"/>
                </a:solidFill>
                <a:latin typeface="Cambria"/>
                <a:ea typeface="Cambria"/>
                <a:cs typeface="Cambria"/>
                <a:sym typeface="Cambria"/>
              </a:endParaRPr>
            </a:p>
          </p:txBody>
        </p:sp>
        <p:sp>
          <p:nvSpPr>
            <p:cNvPr id="1425" name="Google Shape;1425;p49"/>
            <p:cNvSpPr txBox="1"/>
            <p:nvPr/>
          </p:nvSpPr>
          <p:spPr>
            <a:xfrm>
              <a:off x="1828800" y="3095150"/>
              <a:ext cx="3246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t>
              </a:r>
              <a:endParaRPr b="1"/>
            </a:p>
          </p:txBody>
        </p:sp>
      </p:grpSp>
      <p:sp>
        <p:nvSpPr>
          <p:cNvPr id="1426" name="Google Shape;1426;p49"/>
          <p:cNvSpPr txBox="1"/>
          <p:nvPr/>
        </p:nvSpPr>
        <p:spPr>
          <a:xfrm>
            <a:off x="1470800" y="4732125"/>
            <a:ext cx="5678100" cy="39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500"/>
              </a:spcBef>
              <a:spcAft>
                <a:spcPts val="0"/>
              </a:spcAft>
              <a:buNone/>
            </a:pPr>
            <a:r>
              <a:rPr b="1" lang="en" sz="1000">
                <a:solidFill>
                  <a:schemeClr val="dk1"/>
                </a:solidFill>
                <a:latin typeface="Cambria"/>
                <a:ea typeface="Cambria"/>
                <a:cs typeface="Cambria"/>
                <a:sym typeface="Cambria"/>
              </a:rPr>
              <a:t>  L, M, H</a:t>
            </a:r>
            <a:r>
              <a:rPr lang="en" sz="1000">
                <a:solidFill>
                  <a:schemeClr val="dk1"/>
                </a:solidFill>
                <a:latin typeface="Cambria"/>
                <a:ea typeface="Cambria"/>
                <a:cs typeface="Cambria"/>
                <a:sym typeface="Cambria"/>
              </a:rPr>
              <a:t> stand for different multi-core workload groups with different memory-intensity.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5"/>
                                        </p:tgtEl>
                                        <p:attrNameLst>
                                          <p:attrName>style.visibility</p:attrName>
                                        </p:attrNameLst>
                                      </p:cBhvr>
                                      <p:to>
                                        <p:strVal val="visible"/>
                                      </p:to>
                                    </p:set>
                                    <p:animEffect filter="fade" transition="in">
                                      <p:cBhvr>
                                        <p:cTn dur="1000"/>
                                        <p:tgtEl>
                                          <p:spTgt spid="1405"/>
                                        </p:tgtEl>
                                      </p:cBhvr>
                                    </p:animEffect>
                                  </p:childTnLst>
                                </p:cTn>
                              </p:par>
                              <p:par>
                                <p:cTn fill="hold" nodeType="withEffect" presetClass="entr" presetID="10" presetSubtype="0">
                                  <p:stCondLst>
                                    <p:cond delay="0"/>
                                  </p:stCondLst>
                                  <p:childTnLst>
                                    <p:set>
                                      <p:cBhvr>
                                        <p:cTn dur="1" fill="hold">
                                          <p:stCondLst>
                                            <p:cond delay="0"/>
                                          </p:stCondLst>
                                        </p:cTn>
                                        <p:tgtEl>
                                          <p:spTgt spid="1423"/>
                                        </p:tgtEl>
                                        <p:attrNameLst>
                                          <p:attrName>style.visibility</p:attrName>
                                        </p:attrNameLst>
                                      </p:cBhvr>
                                      <p:to>
                                        <p:strVal val="visible"/>
                                      </p:to>
                                    </p:set>
                                    <p:animEffect filter="fade" transition="in">
                                      <p:cBhvr>
                                        <p:cTn dur="1000"/>
                                        <p:tgtEl>
                                          <p:spTgt spid="142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20"/>
                                        </p:tgtEl>
                                        <p:attrNameLst>
                                          <p:attrName>style.visibility</p:attrName>
                                        </p:attrNameLst>
                                      </p:cBhvr>
                                      <p:to>
                                        <p:strVal val="visible"/>
                                      </p:to>
                                    </p:set>
                                    <p:animEffect filter="fade" transition="in">
                                      <p:cBhvr>
                                        <p:cTn dur="1000"/>
                                        <p:tgtEl>
                                          <p:spTgt spid="1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0"/>
                                        </p:tgtEl>
                                        <p:attrNameLst>
                                          <p:attrName>style.visibility</p:attrName>
                                        </p:attrNameLst>
                                      </p:cBhvr>
                                      <p:to>
                                        <p:strVal val="visible"/>
                                      </p:to>
                                    </p:set>
                                    <p:animEffect filter="fade" transition="in">
                                      <p:cBhvr>
                                        <p:cTn dur="1000"/>
                                        <p:tgtEl>
                                          <p:spTgt spid="1400"/>
                                        </p:tgtEl>
                                      </p:cBhvr>
                                    </p:animEffect>
                                  </p:childTnLst>
                                </p:cTn>
                              </p:par>
                              <p:par>
                                <p:cTn fill="hold" nodeType="withEffect" presetClass="entr" presetID="10" presetSubtype="0">
                                  <p:stCondLst>
                                    <p:cond delay="0"/>
                                  </p:stCondLst>
                                  <p:childTnLst>
                                    <p:set>
                                      <p:cBhvr>
                                        <p:cTn dur="1" fill="hold">
                                          <p:stCondLst>
                                            <p:cond delay="0"/>
                                          </p:stCondLst>
                                        </p:cTn>
                                        <p:tgtEl>
                                          <p:spTgt spid="1426"/>
                                        </p:tgtEl>
                                        <p:attrNameLst>
                                          <p:attrName>style.visibility</p:attrName>
                                        </p:attrNameLst>
                                      </p:cBhvr>
                                      <p:to>
                                        <p:strVal val="visible"/>
                                      </p:to>
                                    </p:set>
                                    <p:animEffect filter="fade" transition="in">
                                      <p:cBhvr>
                                        <p:cTn dur="1000"/>
                                        <p:tgtEl>
                                          <p:spTgt spid="14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16"/>
                                        </p:tgtEl>
                                        <p:attrNameLst>
                                          <p:attrName>style.visibility</p:attrName>
                                        </p:attrNameLst>
                                      </p:cBhvr>
                                      <p:to>
                                        <p:strVal val="visible"/>
                                      </p:to>
                                    </p:set>
                                    <p:animEffect filter="fade" transition="in">
                                      <p:cBhvr>
                                        <p:cTn dur="500"/>
                                        <p:tgtEl>
                                          <p:spTgt spid="1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9"/>
                                        </p:tgtEl>
                                        <p:attrNameLst>
                                          <p:attrName>style.visibility</p:attrName>
                                        </p:attrNameLst>
                                      </p:cBhvr>
                                      <p:to>
                                        <p:strVal val="visible"/>
                                      </p:to>
                                    </p:set>
                                    <p:animEffect filter="fade" transition="in">
                                      <p:cBhvr>
                                        <p:cTn dur="500"/>
                                        <p:tgtEl>
                                          <p:spTgt spid="1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0" name="Shape 1430"/>
        <p:cNvGrpSpPr/>
        <p:nvPr/>
      </p:nvGrpSpPr>
      <p:grpSpPr>
        <a:xfrm>
          <a:off x="0" y="0"/>
          <a:ext cx="0" cy="0"/>
          <a:chOff x="0" y="0"/>
          <a:chExt cx="0" cy="0"/>
        </a:xfrm>
      </p:grpSpPr>
      <p:sp>
        <p:nvSpPr>
          <p:cNvPr id="1431" name="Google Shape;1431;p50"/>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0"/>
          <p:cNvSpPr txBox="1"/>
          <p:nvPr/>
        </p:nvSpPr>
        <p:spPr>
          <a:xfrm>
            <a:off x="103900" y="78000"/>
            <a:ext cx="74307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Mitigating Refresh Overhead</a:t>
            </a:r>
            <a:endParaRPr b="1" sz="2300">
              <a:solidFill>
                <a:srgbClr val="F3F3F3"/>
              </a:solidFill>
              <a:latin typeface="Cambria"/>
              <a:ea typeface="Cambria"/>
              <a:cs typeface="Cambria"/>
              <a:sym typeface="Cambria"/>
            </a:endParaRPr>
          </a:p>
        </p:txBody>
      </p:sp>
      <p:sp>
        <p:nvSpPr>
          <p:cNvPr id="1433" name="Google Shape;1433;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4" name="Google Shape;1434;p50"/>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435" name="Google Shape;1435;p50"/>
          <p:cNvSpPr txBox="1"/>
          <p:nvPr/>
        </p:nvSpPr>
        <p:spPr>
          <a:xfrm>
            <a:off x="0" y="3706000"/>
            <a:ext cx="9144000" cy="851400"/>
          </a:xfrm>
          <a:prstGeom prst="rect">
            <a:avLst/>
          </a:prstGeom>
          <a:solidFill>
            <a:srgbClr val="FFF2C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CLR-DRAM significantly </a:t>
            </a:r>
            <a:r>
              <a:rPr b="1" lang="en" sz="2400">
                <a:solidFill>
                  <a:srgbClr val="34A853"/>
                </a:solidFill>
                <a:latin typeface="Cambria"/>
                <a:ea typeface="Cambria"/>
                <a:cs typeface="Cambria"/>
                <a:sym typeface="Cambria"/>
              </a:rPr>
              <a:t>reduces</a:t>
            </a:r>
            <a:r>
              <a:rPr b="1" lang="en" sz="2400">
                <a:solidFill>
                  <a:schemeClr val="dk1"/>
                </a:solidFill>
                <a:latin typeface="Cambria"/>
                <a:ea typeface="Cambria"/>
                <a:cs typeface="Cambria"/>
                <a:sym typeface="Cambria"/>
              </a:rPr>
              <a:t> DRAM refresh energy </a:t>
            </a:r>
            <a:endParaRPr b="1" sz="3200">
              <a:solidFill>
                <a:schemeClr val="dk1"/>
              </a:solidFill>
              <a:latin typeface="Cambria"/>
              <a:ea typeface="Cambria"/>
              <a:cs typeface="Cambria"/>
              <a:sym typeface="Cambria"/>
            </a:endParaRPr>
          </a:p>
        </p:txBody>
      </p:sp>
      <p:grpSp>
        <p:nvGrpSpPr>
          <p:cNvPr id="1436" name="Google Shape;1436;p50"/>
          <p:cNvGrpSpPr/>
          <p:nvPr/>
        </p:nvGrpSpPr>
        <p:grpSpPr>
          <a:xfrm>
            <a:off x="4458025" y="503475"/>
            <a:ext cx="4425696" cy="3104958"/>
            <a:chOff x="4458025" y="542475"/>
            <a:chExt cx="4425696" cy="3104958"/>
          </a:xfrm>
        </p:grpSpPr>
        <p:pic>
          <p:nvPicPr>
            <p:cNvPr id="1437" name="Google Shape;1437;p50" title="Chart"/>
            <p:cNvPicPr preferRelativeResize="0"/>
            <p:nvPr/>
          </p:nvPicPr>
          <p:blipFill>
            <a:blip r:embed="rId4">
              <a:alphaModFix/>
            </a:blip>
            <a:stretch>
              <a:fillRect/>
            </a:stretch>
          </p:blipFill>
          <p:spPr>
            <a:xfrm>
              <a:off x="4458025" y="821938"/>
              <a:ext cx="4425696" cy="2825495"/>
            </a:xfrm>
            <a:prstGeom prst="rect">
              <a:avLst/>
            </a:prstGeom>
            <a:noFill/>
            <a:ln>
              <a:noFill/>
            </a:ln>
          </p:spPr>
        </p:pic>
        <p:sp>
          <p:nvSpPr>
            <p:cNvPr id="1438" name="Google Shape;1438;p50"/>
            <p:cNvSpPr txBox="1"/>
            <p:nvPr/>
          </p:nvSpPr>
          <p:spPr>
            <a:xfrm>
              <a:off x="5326125" y="542475"/>
              <a:ext cx="3146700" cy="4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Fraction of High-Performance Rows</a:t>
              </a:r>
              <a:endParaRPr b="1">
                <a:latin typeface="Cambria"/>
                <a:ea typeface="Cambria"/>
                <a:cs typeface="Cambria"/>
                <a:sym typeface="Cambria"/>
              </a:endParaRPr>
            </a:p>
          </p:txBody>
        </p:sp>
        <p:cxnSp>
          <p:nvCxnSpPr>
            <p:cNvPr id="1439" name="Google Shape;1439;p50"/>
            <p:cNvCxnSpPr/>
            <p:nvPr/>
          </p:nvCxnSpPr>
          <p:spPr>
            <a:xfrm>
              <a:off x="5181700" y="2786875"/>
              <a:ext cx="3667500" cy="0"/>
            </a:xfrm>
            <a:prstGeom prst="straightConnector1">
              <a:avLst/>
            </a:prstGeom>
            <a:noFill/>
            <a:ln cap="flat" cmpd="sng" w="28575">
              <a:solidFill>
                <a:srgbClr val="FF0000"/>
              </a:solidFill>
              <a:prstDash val="solid"/>
              <a:round/>
              <a:headEnd len="med" w="med" type="none"/>
              <a:tailEnd len="med" w="med" type="none"/>
            </a:ln>
          </p:spPr>
        </p:cxnSp>
      </p:grpSp>
      <p:grpSp>
        <p:nvGrpSpPr>
          <p:cNvPr id="1440" name="Google Shape;1440;p50"/>
          <p:cNvGrpSpPr/>
          <p:nvPr/>
        </p:nvGrpSpPr>
        <p:grpSpPr>
          <a:xfrm>
            <a:off x="193496" y="483900"/>
            <a:ext cx="4425696" cy="3104958"/>
            <a:chOff x="193496" y="483900"/>
            <a:chExt cx="4425696" cy="3104958"/>
          </a:xfrm>
        </p:grpSpPr>
        <p:pic>
          <p:nvPicPr>
            <p:cNvPr id="1441" name="Google Shape;1441;p50" title="Chart"/>
            <p:cNvPicPr preferRelativeResize="0"/>
            <p:nvPr/>
          </p:nvPicPr>
          <p:blipFill>
            <a:blip r:embed="rId5">
              <a:alphaModFix/>
            </a:blip>
            <a:stretch>
              <a:fillRect/>
            </a:stretch>
          </p:blipFill>
          <p:spPr>
            <a:xfrm>
              <a:off x="193496" y="763363"/>
              <a:ext cx="4425696" cy="2825495"/>
            </a:xfrm>
            <a:prstGeom prst="rect">
              <a:avLst/>
            </a:prstGeom>
            <a:noFill/>
            <a:ln>
              <a:noFill/>
            </a:ln>
          </p:spPr>
        </p:pic>
        <p:sp>
          <p:nvSpPr>
            <p:cNvPr id="1442" name="Google Shape;1442;p50"/>
            <p:cNvSpPr txBox="1"/>
            <p:nvPr/>
          </p:nvSpPr>
          <p:spPr>
            <a:xfrm>
              <a:off x="982338" y="483900"/>
              <a:ext cx="3146700" cy="4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mbria"/>
                  <a:ea typeface="Cambria"/>
                  <a:cs typeface="Cambria"/>
                  <a:sym typeface="Cambria"/>
                </a:rPr>
                <a:t>Fraction of High-Performance Rows</a:t>
              </a:r>
              <a:endParaRPr b="1">
                <a:latin typeface="Cambria"/>
                <a:ea typeface="Cambria"/>
                <a:cs typeface="Cambria"/>
                <a:sym typeface="Cambria"/>
              </a:endParaRPr>
            </a:p>
          </p:txBody>
        </p:sp>
        <p:cxnSp>
          <p:nvCxnSpPr>
            <p:cNvPr id="1443" name="Google Shape;1443;p50"/>
            <p:cNvCxnSpPr/>
            <p:nvPr/>
          </p:nvCxnSpPr>
          <p:spPr>
            <a:xfrm>
              <a:off x="1078000" y="1221700"/>
              <a:ext cx="3434400" cy="0"/>
            </a:xfrm>
            <a:prstGeom prst="straightConnector1">
              <a:avLst/>
            </a:prstGeom>
            <a:noFill/>
            <a:ln cap="flat" cmpd="sng" w="28575">
              <a:solidFill>
                <a:srgbClr val="FF0000"/>
              </a:solidFill>
              <a:prstDash val="solid"/>
              <a:round/>
              <a:headEnd len="med" w="med" type="none"/>
              <a:tailEnd len="med" w="med" type="none"/>
            </a:ln>
          </p:spPr>
        </p:cxnSp>
      </p:grpSp>
      <p:grpSp>
        <p:nvGrpSpPr>
          <p:cNvPr id="1444" name="Google Shape;1444;p50"/>
          <p:cNvGrpSpPr/>
          <p:nvPr/>
        </p:nvGrpSpPr>
        <p:grpSpPr>
          <a:xfrm>
            <a:off x="6158275" y="1330675"/>
            <a:ext cx="802200" cy="1417200"/>
            <a:chOff x="1845975" y="1311100"/>
            <a:chExt cx="802200" cy="1417200"/>
          </a:xfrm>
        </p:grpSpPr>
        <p:cxnSp>
          <p:nvCxnSpPr>
            <p:cNvPr id="1445" name="Google Shape;1445;p50"/>
            <p:cNvCxnSpPr/>
            <p:nvPr/>
          </p:nvCxnSpPr>
          <p:spPr>
            <a:xfrm rot="10800000">
              <a:off x="2247063" y="1781500"/>
              <a:ext cx="0" cy="946800"/>
            </a:xfrm>
            <a:prstGeom prst="straightConnector1">
              <a:avLst/>
            </a:prstGeom>
            <a:noFill/>
            <a:ln cap="flat" cmpd="sng" w="28575">
              <a:solidFill>
                <a:srgbClr val="FF0000"/>
              </a:solidFill>
              <a:prstDash val="solid"/>
              <a:round/>
              <a:headEnd len="med" w="med" type="none"/>
              <a:tailEnd len="med" w="med" type="triangle"/>
            </a:ln>
          </p:spPr>
        </p:cxnSp>
        <p:sp>
          <p:nvSpPr>
            <p:cNvPr id="1446" name="Google Shape;1446;p50"/>
            <p:cNvSpPr txBox="1"/>
            <p:nvPr/>
          </p:nvSpPr>
          <p:spPr>
            <a:xfrm>
              <a:off x="1845975" y="1311100"/>
              <a:ext cx="8022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18.6%</a:t>
              </a:r>
              <a:endParaRPr b="1" sz="1600">
                <a:solidFill>
                  <a:srgbClr val="FF0000"/>
                </a:solidFill>
                <a:latin typeface="Cambria"/>
                <a:ea typeface="Cambria"/>
                <a:cs typeface="Cambria"/>
                <a:sym typeface="Cambria"/>
              </a:endParaRPr>
            </a:p>
          </p:txBody>
        </p:sp>
      </p:grpSp>
      <p:grpSp>
        <p:nvGrpSpPr>
          <p:cNvPr id="1447" name="Google Shape;1447;p50"/>
          <p:cNvGrpSpPr/>
          <p:nvPr/>
        </p:nvGrpSpPr>
        <p:grpSpPr>
          <a:xfrm>
            <a:off x="7694050" y="1330675"/>
            <a:ext cx="802200" cy="1404675"/>
            <a:chOff x="3381750" y="1311100"/>
            <a:chExt cx="802200" cy="1404675"/>
          </a:xfrm>
        </p:grpSpPr>
        <p:cxnSp>
          <p:nvCxnSpPr>
            <p:cNvPr id="1448" name="Google Shape;1448;p50"/>
            <p:cNvCxnSpPr/>
            <p:nvPr/>
          </p:nvCxnSpPr>
          <p:spPr>
            <a:xfrm rot="10800000">
              <a:off x="3782850" y="1830775"/>
              <a:ext cx="0" cy="885000"/>
            </a:xfrm>
            <a:prstGeom prst="straightConnector1">
              <a:avLst/>
            </a:prstGeom>
            <a:noFill/>
            <a:ln cap="flat" cmpd="sng" w="28575">
              <a:solidFill>
                <a:srgbClr val="FF0000"/>
              </a:solidFill>
              <a:prstDash val="solid"/>
              <a:round/>
              <a:headEnd len="med" w="med" type="none"/>
              <a:tailEnd len="med" w="med" type="triangle"/>
            </a:ln>
          </p:spPr>
        </p:cxnSp>
        <p:sp>
          <p:nvSpPr>
            <p:cNvPr id="1449" name="Google Shape;1449;p50"/>
            <p:cNvSpPr txBox="1"/>
            <p:nvPr/>
          </p:nvSpPr>
          <p:spPr>
            <a:xfrm>
              <a:off x="3381750" y="1311100"/>
              <a:ext cx="8022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17.8%</a:t>
              </a:r>
              <a:endParaRPr b="1" sz="1600">
                <a:solidFill>
                  <a:srgbClr val="FF0000"/>
                </a:solidFill>
                <a:latin typeface="Cambria"/>
                <a:ea typeface="Cambria"/>
                <a:cs typeface="Cambria"/>
                <a:sym typeface="Cambria"/>
              </a:endParaRPr>
            </a:p>
          </p:txBody>
        </p:sp>
      </p:grpSp>
      <p:grpSp>
        <p:nvGrpSpPr>
          <p:cNvPr id="1450" name="Google Shape;1450;p50"/>
          <p:cNvGrpSpPr/>
          <p:nvPr/>
        </p:nvGrpSpPr>
        <p:grpSpPr>
          <a:xfrm>
            <a:off x="1638025" y="1221700"/>
            <a:ext cx="802200" cy="1317325"/>
            <a:chOff x="5981425" y="1221700"/>
            <a:chExt cx="802200" cy="1317325"/>
          </a:xfrm>
        </p:grpSpPr>
        <p:cxnSp>
          <p:nvCxnSpPr>
            <p:cNvPr id="1451" name="Google Shape;1451;p50"/>
            <p:cNvCxnSpPr/>
            <p:nvPr/>
          </p:nvCxnSpPr>
          <p:spPr>
            <a:xfrm>
              <a:off x="6768225" y="1222025"/>
              <a:ext cx="0" cy="1317000"/>
            </a:xfrm>
            <a:prstGeom prst="straightConnector1">
              <a:avLst/>
            </a:prstGeom>
            <a:noFill/>
            <a:ln cap="flat" cmpd="sng" w="28575">
              <a:solidFill>
                <a:srgbClr val="FF0000"/>
              </a:solidFill>
              <a:prstDash val="solid"/>
              <a:round/>
              <a:headEnd len="med" w="med" type="none"/>
              <a:tailEnd len="med" w="med" type="triangle"/>
            </a:ln>
          </p:spPr>
        </p:cxnSp>
        <p:sp>
          <p:nvSpPr>
            <p:cNvPr id="1452" name="Google Shape;1452;p50"/>
            <p:cNvSpPr txBox="1"/>
            <p:nvPr/>
          </p:nvSpPr>
          <p:spPr>
            <a:xfrm>
              <a:off x="5981425" y="1221700"/>
              <a:ext cx="8022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66.1</a:t>
              </a:r>
              <a:r>
                <a:rPr b="1" lang="en" sz="1600">
                  <a:solidFill>
                    <a:srgbClr val="FF0000"/>
                  </a:solidFill>
                  <a:latin typeface="Cambria"/>
                  <a:ea typeface="Cambria"/>
                  <a:cs typeface="Cambria"/>
                  <a:sym typeface="Cambria"/>
                </a:rPr>
                <a:t>%</a:t>
              </a:r>
              <a:endParaRPr b="1" sz="1600">
                <a:solidFill>
                  <a:srgbClr val="FF0000"/>
                </a:solidFill>
                <a:latin typeface="Cambria"/>
                <a:ea typeface="Cambria"/>
                <a:cs typeface="Cambria"/>
                <a:sym typeface="Cambria"/>
              </a:endParaRPr>
            </a:p>
          </p:txBody>
        </p:sp>
      </p:grpSp>
      <p:grpSp>
        <p:nvGrpSpPr>
          <p:cNvPr id="1453" name="Google Shape;1453;p50"/>
          <p:cNvGrpSpPr/>
          <p:nvPr/>
        </p:nvGrpSpPr>
        <p:grpSpPr>
          <a:xfrm>
            <a:off x="3048025" y="1221700"/>
            <a:ext cx="802200" cy="1729525"/>
            <a:chOff x="7391425" y="1221700"/>
            <a:chExt cx="802200" cy="1729525"/>
          </a:xfrm>
        </p:grpSpPr>
        <p:cxnSp>
          <p:nvCxnSpPr>
            <p:cNvPr id="1454" name="Google Shape;1454;p50"/>
            <p:cNvCxnSpPr/>
            <p:nvPr/>
          </p:nvCxnSpPr>
          <p:spPr>
            <a:xfrm>
              <a:off x="8193625" y="1222025"/>
              <a:ext cx="0" cy="1729200"/>
            </a:xfrm>
            <a:prstGeom prst="straightConnector1">
              <a:avLst/>
            </a:prstGeom>
            <a:noFill/>
            <a:ln cap="flat" cmpd="sng" w="28575">
              <a:solidFill>
                <a:srgbClr val="FF0000"/>
              </a:solidFill>
              <a:prstDash val="solid"/>
              <a:round/>
              <a:headEnd len="med" w="med" type="none"/>
              <a:tailEnd len="med" w="med" type="triangle"/>
            </a:ln>
          </p:spPr>
        </p:cxnSp>
        <p:sp>
          <p:nvSpPr>
            <p:cNvPr id="1455" name="Google Shape;1455;p50"/>
            <p:cNvSpPr txBox="1"/>
            <p:nvPr/>
          </p:nvSpPr>
          <p:spPr>
            <a:xfrm>
              <a:off x="7391425" y="1221700"/>
              <a:ext cx="8022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Cambria"/>
                  <a:ea typeface="Cambria"/>
                  <a:cs typeface="Cambria"/>
                  <a:sym typeface="Cambria"/>
                </a:rPr>
                <a:t>87.1</a:t>
              </a:r>
              <a:r>
                <a:rPr b="1" lang="en" sz="1600">
                  <a:solidFill>
                    <a:srgbClr val="FF0000"/>
                  </a:solidFill>
                  <a:latin typeface="Cambria"/>
                  <a:ea typeface="Cambria"/>
                  <a:cs typeface="Cambria"/>
                  <a:sym typeface="Cambria"/>
                </a:rPr>
                <a:t>%</a:t>
              </a:r>
              <a:endParaRPr b="1" sz="1600">
                <a:solidFill>
                  <a:srgbClr val="FF0000"/>
                </a:solidFill>
                <a:latin typeface="Cambria"/>
                <a:ea typeface="Cambria"/>
                <a:cs typeface="Cambria"/>
                <a:sym typeface="Cambri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0"/>
                                        </p:tgtEl>
                                        <p:attrNameLst>
                                          <p:attrName>style.visibility</p:attrName>
                                        </p:attrNameLst>
                                      </p:cBhvr>
                                      <p:to>
                                        <p:strVal val="visible"/>
                                      </p:to>
                                    </p:set>
                                    <p:animEffect filter="fade" transition="in">
                                      <p:cBhvr>
                                        <p:cTn dur="1000"/>
                                        <p:tgtEl>
                                          <p:spTgt spid="14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50"/>
                                        </p:tgtEl>
                                        <p:attrNameLst>
                                          <p:attrName>style.visibility</p:attrName>
                                        </p:attrNameLst>
                                      </p:cBhvr>
                                      <p:to>
                                        <p:strVal val="visible"/>
                                      </p:to>
                                    </p:set>
                                    <p:animEffect filter="fade" transition="in">
                                      <p:cBhvr>
                                        <p:cTn dur="500"/>
                                        <p:tgtEl>
                                          <p:spTgt spid="145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53"/>
                                        </p:tgtEl>
                                        <p:attrNameLst>
                                          <p:attrName>style.visibility</p:attrName>
                                        </p:attrNameLst>
                                      </p:cBhvr>
                                      <p:to>
                                        <p:strVal val="visible"/>
                                      </p:to>
                                    </p:set>
                                    <p:animEffect filter="fade" transition="in">
                                      <p:cBhvr>
                                        <p:cTn dur="500"/>
                                        <p:tgtEl>
                                          <p:spTgt spid="1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6"/>
                                        </p:tgtEl>
                                        <p:attrNameLst>
                                          <p:attrName>style.visibility</p:attrName>
                                        </p:attrNameLst>
                                      </p:cBhvr>
                                      <p:to>
                                        <p:strVal val="visible"/>
                                      </p:to>
                                    </p:set>
                                    <p:animEffect filter="fade" transition="in">
                                      <p:cBhvr>
                                        <p:cTn dur="1000"/>
                                        <p:tgtEl>
                                          <p:spTgt spid="14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44"/>
                                        </p:tgtEl>
                                        <p:attrNameLst>
                                          <p:attrName>style.visibility</p:attrName>
                                        </p:attrNameLst>
                                      </p:cBhvr>
                                      <p:to>
                                        <p:strVal val="visible"/>
                                      </p:to>
                                    </p:set>
                                    <p:animEffect filter="fade" transition="in">
                                      <p:cBhvr>
                                        <p:cTn dur="500"/>
                                        <p:tgtEl>
                                          <p:spTgt spid="14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47"/>
                                        </p:tgtEl>
                                        <p:attrNameLst>
                                          <p:attrName>style.visibility</p:attrName>
                                        </p:attrNameLst>
                                      </p:cBhvr>
                                      <p:to>
                                        <p:strVal val="visible"/>
                                      </p:to>
                                    </p:set>
                                    <p:animEffect filter="fade" transition="in">
                                      <p:cBhvr>
                                        <p:cTn dur="1000"/>
                                        <p:tgtEl>
                                          <p:spTgt spid="1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5"/>
                                        </p:tgtEl>
                                        <p:attrNameLst>
                                          <p:attrName>style.visibility</p:attrName>
                                        </p:attrNameLst>
                                      </p:cBhvr>
                                      <p:to>
                                        <p:strVal val="visible"/>
                                      </p:to>
                                    </p:set>
                                    <p:animEffect filter="fade" transition="in">
                                      <p:cBhvr>
                                        <p:cTn dur="500"/>
                                        <p:tgtEl>
                                          <p:spTgt spid="1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9" name="Shape 1459"/>
        <p:cNvGrpSpPr/>
        <p:nvPr/>
      </p:nvGrpSpPr>
      <p:grpSpPr>
        <a:xfrm>
          <a:off x="0" y="0"/>
          <a:ext cx="0" cy="0"/>
          <a:chOff x="0" y="0"/>
          <a:chExt cx="0" cy="0"/>
        </a:xfrm>
      </p:grpSpPr>
      <p:sp>
        <p:nvSpPr>
          <p:cNvPr id="1460" name="Google Shape;1460;p51"/>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1"/>
          <p:cNvSpPr txBox="1"/>
          <p:nvPr/>
        </p:nvSpPr>
        <p:spPr>
          <a:xfrm>
            <a:off x="103900" y="78000"/>
            <a:ext cx="58209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Overhead of CLR-DRAM</a:t>
            </a:r>
            <a:endParaRPr b="1" sz="2300">
              <a:solidFill>
                <a:srgbClr val="F3F3F3"/>
              </a:solidFill>
              <a:latin typeface="Cambria"/>
              <a:ea typeface="Cambria"/>
              <a:cs typeface="Cambria"/>
              <a:sym typeface="Cambria"/>
            </a:endParaRPr>
          </a:p>
        </p:txBody>
      </p:sp>
      <p:sp>
        <p:nvSpPr>
          <p:cNvPr id="1462" name="Google Shape;1462;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63" name="Google Shape;1463;p51"/>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464" name="Google Shape;1464;p51"/>
          <p:cNvSpPr txBox="1"/>
          <p:nvPr/>
        </p:nvSpPr>
        <p:spPr>
          <a:xfrm>
            <a:off x="166250" y="1674525"/>
            <a:ext cx="8507700" cy="1422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800">
                <a:solidFill>
                  <a:schemeClr val="dk1"/>
                </a:solidFill>
                <a:latin typeface="Cambria"/>
                <a:ea typeface="Cambria"/>
                <a:cs typeface="Cambria"/>
                <a:sym typeface="Cambria"/>
              </a:rPr>
              <a:t>Memory Capacity Overhead:</a:t>
            </a:r>
            <a:endParaRPr b="1" sz="1800">
              <a:solidFill>
                <a:schemeClr val="dk1"/>
              </a:solidFill>
              <a:latin typeface="Cambria"/>
              <a:ea typeface="Cambria"/>
              <a:cs typeface="Cambria"/>
              <a:sym typeface="Cambria"/>
            </a:endParaRPr>
          </a:p>
          <a:p>
            <a:pPr indent="-342900" lvl="0" marL="457200" rtl="0" algn="l">
              <a:lnSpc>
                <a:spcPct val="90000"/>
              </a:lnSpc>
              <a:spcBef>
                <a:spcPts val="0"/>
              </a:spcBef>
              <a:spcAft>
                <a:spcPts val="0"/>
              </a:spcAft>
              <a:buSzPts val="1800"/>
              <a:buFont typeface="Cambria"/>
              <a:buChar char="●"/>
            </a:pPr>
            <a:r>
              <a:rPr b="1" lang="en" sz="1800">
                <a:latin typeface="Cambria"/>
                <a:ea typeface="Cambria"/>
                <a:cs typeface="Cambria"/>
                <a:sym typeface="Cambria"/>
              </a:rPr>
              <a:t>X</a:t>
            </a:r>
            <a:r>
              <a:rPr lang="en" sz="1800">
                <a:latin typeface="Cambria"/>
                <a:ea typeface="Cambria"/>
                <a:cs typeface="Cambria"/>
                <a:sym typeface="Cambria"/>
              </a:rPr>
              <a:t>%</a:t>
            </a:r>
            <a:r>
              <a:rPr lang="en" sz="1800">
                <a:latin typeface="Cambria"/>
                <a:ea typeface="Cambria"/>
                <a:cs typeface="Cambria"/>
                <a:sym typeface="Cambria"/>
              </a:rPr>
              <a:t> of the rows in high-performance mode incurs </a:t>
            </a:r>
            <a:r>
              <a:rPr b="1" lang="en" sz="1800">
                <a:solidFill>
                  <a:schemeClr val="dk1"/>
                </a:solidFill>
                <a:latin typeface="Cambria"/>
                <a:ea typeface="Cambria"/>
                <a:cs typeface="Cambria"/>
                <a:sym typeface="Cambria"/>
              </a:rPr>
              <a:t>X/2</a:t>
            </a:r>
            <a:r>
              <a:rPr lang="en" sz="1800">
                <a:solidFill>
                  <a:schemeClr val="dk1"/>
                </a:solidFill>
                <a:latin typeface="Cambria"/>
                <a:ea typeface="Cambria"/>
                <a:cs typeface="Cambria"/>
                <a:sym typeface="Cambria"/>
              </a:rPr>
              <a:t>% capacity overhead.</a:t>
            </a:r>
            <a:endParaRPr sz="1800">
              <a:solidFill>
                <a:schemeClr val="dk1"/>
              </a:solidFill>
              <a:latin typeface="Cambria"/>
              <a:ea typeface="Cambria"/>
              <a:cs typeface="Cambria"/>
              <a:sym typeface="Cambria"/>
            </a:endParaRPr>
          </a:p>
        </p:txBody>
      </p:sp>
      <p:sp>
        <p:nvSpPr>
          <p:cNvPr id="1465" name="Google Shape;1465;p51"/>
          <p:cNvSpPr txBox="1"/>
          <p:nvPr/>
        </p:nvSpPr>
        <p:spPr>
          <a:xfrm>
            <a:off x="166250" y="821838"/>
            <a:ext cx="8507700" cy="91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800">
                <a:solidFill>
                  <a:schemeClr val="dk1"/>
                </a:solidFill>
                <a:latin typeface="Cambria"/>
                <a:ea typeface="Cambria"/>
                <a:cs typeface="Cambria"/>
                <a:sym typeface="Cambria"/>
              </a:rPr>
              <a:t>DRAM Chip Area</a:t>
            </a:r>
            <a:r>
              <a:rPr b="1" lang="en" sz="1800">
                <a:solidFill>
                  <a:schemeClr val="dk1"/>
                </a:solidFill>
                <a:latin typeface="Cambria"/>
                <a:ea typeface="Cambria"/>
                <a:cs typeface="Cambria"/>
                <a:sym typeface="Cambria"/>
              </a:rPr>
              <a:t> Overhead:</a:t>
            </a:r>
            <a:endParaRPr b="1" sz="1800">
              <a:solidFill>
                <a:schemeClr val="dk1"/>
              </a:solidFill>
              <a:latin typeface="Cambria"/>
              <a:ea typeface="Cambria"/>
              <a:cs typeface="Cambria"/>
              <a:sym typeface="Cambria"/>
            </a:endParaRPr>
          </a:p>
          <a:p>
            <a:pPr indent="-342900" lvl="0" marL="457200" rtl="0" algn="l">
              <a:lnSpc>
                <a:spcPct val="90000"/>
              </a:lnSpc>
              <a:spcBef>
                <a:spcPts val="0"/>
              </a:spcBef>
              <a:spcAft>
                <a:spcPts val="0"/>
              </a:spcAft>
              <a:buSzPts val="1800"/>
              <a:buFont typeface="Cambria"/>
              <a:buChar char="●"/>
            </a:pPr>
            <a:r>
              <a:rPr lang="en" sz="1800">
                <a:latin typeface="Cambria"/>
                <a:ea typeface="Cambria"/>
                <a:cs typeface="Cambria"/>
                <a:sym typeface="Cambria"/>
              </a:rPr>
              <a:t>3.2% based on our conservative estimates (real overhead is likely lower).</a:t>
            </a:r>
            <a:endParaRPr sz="1800">
              <a:solidFill>
                <a:schemeClr val="dk1"/>
              </a:solidFill>
              <a:latin typeface="Cambria"/>
              <a:ea typeface="Cambria"/>
              <a:cs typeface="Cambria"/>
              <a:sym typeface="Cambria"/>
            </a:endParaRPr>
          </a:p>
        </p:txBody>
      </p:sp>
      <p:sp>
        <p:nvSpPr>
          <p:cNvPr id="1466" name="Google Shape;1466;p51"/>
          <p:cNvSpPr txBox="1"/>
          <p:nvPr/>
        </p:nvSpPr>
        <p:spPr>
          <a:xfrm>
            <a:off x="0" y="3734575"/>
            <a:ext cx="9144000" cy="851400"/>
          </a:xfrm>
          <a:prstGeom prst="rect">
            <a:avLst/>
          </a:prstGeom>
          <a:solidFill>
            <a:srgbClr val="FFF2C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 sz="2400">
                <a:solidFill>
                  <a:schemeClr val="dk1"/>
                </a:solidFill>
                <a:latin typeface="Cambria"/>
                <a:ea typeface="Cambria"/>
                <a:cs typeface="Cambria"/>
                <a:sym typeface="Cambria"/>
              </a:rPr>
              <a:t>CLR-DRAM is a </a:t>
            </a:r>
            <a:r>
              <a:rPr b="1" lang="en" sz="2400">
                <a:solidFill>
                  <a:srgbClr val="34A853"/>
                </a:solidFill>
                <a:latin typeface="Cambria"/>
                <a:ea typeface="Cambria"/>
                <a:cs typeface="Cambria"/>
                <a:sym typeface="Cambria"/>
              </a:rPr>
              <a:t>low-cost</a:t>
            </a:r>
            <a:r>
              <a:rPr b="1" lang="en" sz="2400">
                <a:solidFill>
                  <a:schemeClr val="dk1"/>
                </a:solidFill>
                <a:latin typeface="Cambria"/>
                <a:ea typeface="Cambria"/>
                <a:cs typeface="Cambria"/>
                <a:sym typeface="Cambria"/>
              </a:rPr>
              <a:t> architecture </a:t>
            </a:r>
            <a:endParaRPr b="1" sz="3200">
              <a:solidFill>
                <a:schemeClr val="dk1"/>
              </a:solidFill>
              <a:latin typeface="Cambria"/>
              <a:ea typeface="Cambria"/>
              <a:cs typeface="Cambria"/>
              <a:sym typeface="Cambria"/>
            </a:endParaRPr>
          </a:p>
        </p:txBody>
      </p:sp>
      <p:sp>
        <p:nvSpPr>
          <p:cNvPr id="1467" name="Google Shape;1467;p51"/>
          <p:cNvSpPr txBox="1"/>
          <p:nvPr/>
        </p:nvSpPr>
        <p:spPr>
          <a:xfrm>
            <a:off x="2219750" y="2790925"/>
            <a:ext cx="4400700" cy="1077000"/>
          </a:xfrm>
          <a:prstGeom prst="rect">
            <a:avLst/>
          </a:prstGeom>
          <a:noFill/>
          <a:ln>
            <a:noFill/>
          </a:ln>
        </p:spPr>
        <p:txBody>
          <a:bodyPr anchorCtr="0" anchor="t" bIns="91425" lIns="91425" spcFirstLastPara="1" rIns="91425" wrap="square" tIns="91425">
            <a:noAutofit/>
          </a:bodyPr>
          <a:lstStyle/>
          <a:p>
            <a:pPr indent="0" lvl="0" marL="274320" rtl="0" algn="ctr">
              <a:lnSpc>
                <a:spcPct val="90000"/>
              </a:lnSpc>
              <a:spcBef>
                <a:spcPts val="1000"/>
              </a:spcBef>
              <a:spcAft>
                <a:spcPts val="0"/>
              </a:spcAft>
              <a:buNone/>
            </a:pPr>
            <a:r>
              <a:rPr b="1" lang="en" sz="2400">
                <a:solidFill>
                  <a:srgbClr val="1C4587"/>
                </a:solidFill>
                <a:latin typeface="Cambria"/>
                <a:ea typeface="Cambria"/>
                <a:cs typeface="Cambria"/>
                <a:sym typeface="Cambria"/>
              </a:rPr>
              <a:t>[More details in the paper]</a:t>
            </a:r>
            <a:endParaRPr>
              <a:solidFill>
                <a:srgbClr val="1C458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5"/>
                                        </p:tgtEl>
                                        <p:attrNameLst>
                                          <p:attrName>style.visibility</p:attrName>
                                        </p:attrNameLst>
                                      </p:cBhvr>
                                      <p:to>
                                        <p:strVal val="visible"/>
                                      </p:to>
                                    </p:set>
                                    <p:animEffect filter="fade" transition="in">
                                      <p:cBhvr>
                                        <p:cTn dur="1000"/>
                                        <p:tgtEl>
                                          <p:spTgt spid="1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4"/>
                                        </p:tgtEl>
                                        <p:attrNameLst>
                                          <p:attrName>style.visibility</p:attrName>
                                        </p:attrNameLst>
                                      </p:cBhvr>
                                      <p:to>
                                        <p:strVal val="visible"/>
                                      </p:to>
                                    </p:set>
                                    <p:animEffect filter="fade" transition="in">
                                      <p:cBhvr>
                                        <p:cTn dur="1000"/>
                                        <p:tgtEl>
                                          <p:spTgt spid="1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7"/>
                                        </p:tgtEl>
                                        <p:attrNameLst>
                                          <p:attrName>style.visibility</p:attrName>
                                        </p:attrNameLst>
                                      </p:cBhvr>
                                      <p:to>
                                        <p:strVal val="visible"/>
                                      </p:to>
                                    </p:set>
                                    <p:animEffect filter="fade" transition="in">
                                      <p:cBhvr>
                                        <p:cTn dur="1000"/>
                                        <p:tgtEl>
                                          <p:spTgt spid="1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6"/>
                                        </p:tgtEl>
                                        <p:attrNameLst>
                                          <p:attrName>style.visibility</p:attrName>
                                        </p:attrNameLst>
                                      </p:cBhvr>
                                      <p:to>
                                        <p:strVal val="visible"/>
                                      </p:to>
                                    </p:set>
                                    <p:animEffect filter="fade" transition="in">
                                      <p:cBhvr>
                                        <p:cTn dur="500"/>
                                        <p:tgtEl>
                                          <p:spTgt spid="1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1" name="Shape 1471"/>
        <p:cNvGrpSpPr/>
        <p:nvPr/>
      </p:nvGrpSpPr>
      <p:grpSpPr>
        <a:xfrm>
          <a:off x="0" y="0"/>
          <a:ext cx="0" cy="0"/>
          <a:chOff x="0" y="0"/>
          <a:chExt cx="0" cy="0"/>
        </a:xfrm>
      </p:grpSpPr>
      <p:sp>
        <p:nvSpPr>
          <p:cNvPr id="1472" name="Google Shape;1472;p52"/>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2"/>
          <p:cNvSpPr txBox="1"/>
          <p:nvPr/>
        </p:nvSpPr>
        <p:spPr>
          <a:xfrm>
            <a:off x="103900" y="78000"/>
            <a:ext cx="82860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Other Results, Analyses and Design Details in t</a:t>
            </a:r>
            <a:r>
              <a:rPr b="1" lang="en" sz="2300">
                <a:solidFill>
                  <a:srgbClr val="F3F3F3"/>
                </a:solidFill>
                <a:latin typeface="Cambria"/>
                <a:ea typeface="Cambria"/>
                <a:cs typeface="Cambria"/>
                <a:sym typeface="Cambria"/>
              </a:rPr>
              <a:t>he</a:t>
            </a:r>
            <a:r>
              <a:rPr b="1" lang="en" sz="2300">
                <a:solidFill>
                  <a:srgbClr val="F3F3F3"/>
                </a:solidFill>
                <a:latin typeface="Cambria"/>
                <a:ea typeface="Cambria"/>
                <a:cs typeface="Cambria"/>
                <a:sym typeface="Cambria"/>
              </a:rPr>
              <a:t> Paper</a:t>
            </a:r>
            <a:endParaRPr b="1" sz="2300">
              <a:solidFill>
                <a:srgbClr val="F3F3F3"/>
              </a:solidFill>
              <a:latin typeface="Cambria"/>
              <a:ea typeface="Cambria"/>
              <a:cs typeface="Cambria"/>
              <a:sym typeface="Cambria"/>
            </a:endParaRPr>
          </a:p>
        </p:txBody>
      </p:sp>
      <p:sp>
        <p:nvSpPr>
          <p:cNvPr id="1474" name="Google Shape;1474;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5" name="Google Shape;1475;p52"/>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476" name="Google Shape;1476;p52"/>
          <p:cNvSpPr txBox="1"/>
          <p:nvPr/>
        </p:nvSpPr>
        <p:spPr>
          <a:xfrm>
            <a:off x="166250" y="635100"/>
            <a:ext cx="8854800" cy="152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Cambria"/>
                <a:ea typeface="Cambria"/>
                <a:cs typeface="Cambria"/>
                <a:sym typeface="Cambria"/>
              </a:rPr>
              <a:t>Sensitivity Study of Reducing Refresh Rate</a:t>
            </a:r>
            <a:r>
              <a:rPr b="1" lang="en" sz="1800">
                <a:solidFill>
                  <a:schemeClr val="dk1"/>
                </a:solidFill>
                <a:latin typeface="Cambria"/>
                <a:ea typeface="Cambria"/>
                <a:cs typeface="Cambria"/>
                <a:sym typeface="Cambria"/>
              </a:rPr>
              <a:t> (increasing tREFW)</a:t>
            </a:r>
            <a:endParaRPr b="1" sz="1800">
              <a:solidFill>
                <a:schemeClr val="dk1"/>
              </a:solidFill>
              <a:latin typeface="Cambria"/>
              <a:ea typeface="Cambria"/>
              <a:cs typeface="Cambria"/>
              <a:sym typeface="Cambria"/>
            </a:endParaRPr>
          </a:p>
          <a:p>
            <a:pPr indent="-342900" lvl="0" marL="457200" rtl="0" algn="l">
              <a:lnSpc>
                <a:spcPct val="100000"/>
              </a:lnSpc>
              <a:spcBef>
                <a:spcPts val="0"/>
              </a:spcBef>
              <a:spcAft>
                <a:spcPts val="0"/>
              </a:spcAft>
              <a:buSzPts val="1800"/>
              <a:buFont typeface="Cambria"/>
              <a:buChar char="●"/>
            </a:pPr>
            <a:r>
              <a:rPr lang="en" sz="1800">
                <a:latin typeface="Cambria"/>
                <a:ea typeface="Cambria"/>
                <a:cs typeface="Cambria"/>
                <a:sym typeface="Cambria"/>
              </a:rPr>
              <a:t>The trade-off between less refresh operations </a:t>
            </a:r>
            <a:r>
              <a:rPr lang="en" sz="1800">
                <a:solidFill>
                  <a:schemeClr val="dk1"/>
                </a:solidFill>
                <a:latin typeface="Cambria"/>
                <a:ea typeface="Cambria"/>
                <a:cs typeface="Cambria"/>
                <a:sym typeface="Cambria"/>
              </a:rPr>
              <a:t>(increase tREFW) and increased access latency (tRCD and tRAS).</a:t>
            </a:r>
            <a:endParaRPr sz="1800">
              <a:solidFill>
                <a:schemeClr val="dk1"/>
              </a:solidFill>
              <a:latin typeface="Cambria"/>
              <a:ea typeface="Cambria"/>
              <a:cs typeface="Cambria"/>
              <a:sym typeface="Cambria"/>
            </a:endParaRPr>
          </a:p>
          <a:p>
            <a:pPr indent="-342900" lvl="0" marL="457200" rtl="0" algn="l">
              <a:lnSpc>
                <a:spcPct val="100000"/>
              </a:lnSpc>
              <a:spcBef>
                <a:spcPts val="0"/>
              </a:spcBef>
              <a:spcAft>
                <a:spcPts val="0"/>
              </a:spcAft>
              <a:buSzPts val="1800"/>
              <a:buFont typeface="Cambria"/>
              <a:buChar char="●"/>
            </a:pPr>
            <a:r>
              <a:rPr lang="en" sz="1800">
                <a:latin typeface="Cambria"/>
                <a:ea typeface="Cambria"/>
                <a:cs typeface="Cambria"/>
                <a:sym typeface="Cambria"/>
              </a:rPr>
              <a:t>The system-level performance and DRAM refresh energy impact of the trade-off.</a:t>
            </a:r>
            <a:endParaRPr sz="1800">
              <a:latin typeface="Cambria"/>
              <a:ea typeface="Cambria"/>
              <a:cs typeface="Cambria"/>
              <a:sym typeface="Cambria"/>
            </a:endParaRPr>
          </a:p>
        </p:txBody>
      </p:sp>
      <p:sp>
        <p:nvSpPr>
          <p:cNvPr id="1477" name="Google Shape;1477;p52"/>
          <p:cNvSpPr txBox="1"/>
          <p:nvPr/>
        </p:nvSpPr>
        <p:spPr>
          <a:xfrm>
            <a:off x="144600" y="3603088"/>
            <a:ext cx="8854800" cy="88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Cambria"/>
                <a:ea typeface="Cambria"/>
                <a:cs typeface="Cambria"/>
                <a:sym typeface="Cambria"/>
              </a:rPr>
              <a:t>Modifications to Subarray Column Access Circuitry</a:t>
            </a:r>
            <a:endParaRPr b="1" sz="1800">
              <a:solidFill>
                <a:schemeClr val="dk1"/>
              </a:solidFill>
              <a:latin typeface="Cambria"/>
              <a:ea typeface="Cambria"/>
              <a:cs typeface="Cambria"/>
              <a:sym typeface="Cambria"/>
            </a:endParaRPr>
          </a:p>
          <a:p>
            <a:pPr indent="-342900" lvl="0" marL="457200" rtl="0" algn="l">
              <a:lnSpc>
                <a:spcPct val="100000"/>
              </a:lnSpc>
              <a:spcBef>
                <a:spcPts val="0"/>
              </a:spcBef>
              <a:spcAft>
                <a:spcPts val="0"/>
              </a:spcAft>
              <a:buSzPts val="1800"/>
              <a:buFont typeface="Cambria"/>
              <a:buChar char="●"/>
            </a:pPr>
            <a:r>
              <a:rPr lang="en" sz="1800">
                <a:latin typeface="Cambria"/>
                <a:ea typeface="Cambria"/>
                <a:cs typeface="Cambria"/>
                <a:sym typeface="Cambria"/>
              </a:rPr>
              <a:t>Column (read/write) access to a high-performance row maintain full bandwidth.</a:t>
            </a:r>
            <a:endParaRPr sz="1800">
              <a:latin typeface="Cambria"/>
              <a:ea typeface="Cambria"/>
              <a:cs typeface="Cambria"/>
              <a:sym typeface="Cambria"/>
            </a:endParaRPr>
          </a:p>
        </p:txBody>
      </p:sp>
      <p:sp>
        <p:nvSpPr>
          <p:cNvPr id="1478" name="Google Shape;1478;p52"/>
          <p:cNvSpPr txBox="1"/>
          <p:nvPr/>
        </p:nvSpPr>
        <p:spPr>
          <a:xfrm>
            <a:off x="144600" y="2317838"/>
            <a:ext cx="8854800" cy="12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Cambria"/>
                <a:ea typeface="Cambria"/>
                <a:cs typeface="Cambria"/>
                <a:sym typeface="Cambria"/>
              </a:rPr>
              <a:t>Efficient Control of the Bitline Mode Select Transistors</a:t>
            </a:r>
            <a:endParaRPr b="1" sz="1800">
              <a:solidFill>
                <a:schemeClr val="dk1"/>
              </a:solidFill>
              <a:latin typeface="Cambria"/>
              <a:ea typeface="Cambria"/>
              <a:cs typeface="Cambria"/>
              <a:sym typeface="Cambria"/>
            </a:endParaRPr>
          </a:p>
          <a:p>
            <a:pPr indent="-342900" lvl="0" marL="457200" rtl="0" algn="l">
              <a:lnSpc>
                <a:spcPct val="100000"/>
              </a:lnSpc>
              <a:spcBef>
                <a:spcPts val="0"/>
              </a:spcBef>
              <a:spcAft>
                <a:spcPts val="0"/>
              </a:spcAft>
              <a:buSzPts val="1800"/>
              <a:buFont typeface="Cambria"/>
              <a:buChar char="●"/>
            </a:pPr>
            <a:r>
              <a:rPr lang="en" sz="1800">
                <a:latin typeface="Cambria"/>
                <a:ea typeface="Cambria"/>
                <a:cs typeface="Cambria"/>
                <a:sym typeface="Cambria"/>
              </a:rPr>
              <a:t>Only two control signals required per-bank for </a:t>
            </a:r>
            <a:r>
              <a:rPr i="1" lang="en" sz="1800">
                <a:latin typeface="Cambria"/>
                <a:ea typeface="Cambria"/>
                <a:cs typeface="Cambria"/>
                <a:sym typeface="Cambria"/>
              </a:rPr>
              <a:t>all </a:t>
            </a:r>
            <a:r>
              <a:rPr lang="en" sz="1800">
                <a:latin typeface="Cambria"/>
                <a:ea typeface="Cambria"/>
                <a:cs typeface="Cambria"/>
                <a:sym typeface="Cambria"/>
              </a:rPr>
              <a:t>its subarrays.</a:t>
            </a:r>
            <a:endParaRPr sz="1800">
              <a:latin typeface="Cambria"/>
              <a:ea typeface="Cambria"/>
              <a:cs typeface="Cambria"/>
              <a:sym typeface="Cambria"/>
            </a:endParaRPr>
          </a:p>
          <a:p>
            <a:pPr indent="-342900" lvl="1" marL="914400" rtl="0" algn="l">
              <a:lnSpc>
                <a:spcPct val="100000"/>
              </a:lnSpc>
              <a:spcBef>
                <a:spcPts val="0"/>
              </a:spcBef>
              <a:spcAft>
                <a:spcPts val="0"/>
              </a:spcAft>
              <a:buSzPts val="1800"/>
              <a:buFont typeface="Cambria"/>
              <a:buChar char="○"/>
            </a:pPr>
            <a:r>
              <a:rPr lang="en" sz="1800">
                <a:latin typeface="Cambria"/>
                <a:ea typeface="Cambria"/>
                <a:cs typeface="Cambria"/>
                <a:sym typeface="Cambria"/>
              </a:rPr>
              <a:t>Ensures correct SA operation in max-capacity mode.</a:t>
            </a:r>
            <a:endParaRPr sz="1800">
              <a:latin typeface="Cambria"/>
              <a:ea typeface="Cambria"/>
              <a:cs typeface="Cambria"/>
              <a:sym typeface="Cambria"/>
            </a:endParaRPr>
          </a:p>
          <a:p>
            <a:pPr indent="-342900" lvl="1" marL="914400" rtl="0" algn="l">
              <a:lnSpc>
                <a:spcPct val="100000"/>
              </a:lnSpc>
              <a:spcBef>
                <a:spcPts val="0"/>
              </a:spcBef>
              <a:spcAft>
                <a:spcPts val="0"/>
              </a:spcAft>
              <a:buSzPts val="1800"/>
              <a:buFont typeface="Cambria"/>
              <a:buChar char="○"/>
            </a:pPr>
            <a:r>
              <a:rPr lang="en" sz="1800">
                <a:latin typeface="Cambria"/>
                <a:ea typeface="Cambria"/>
                <a:cs typeface="Cambria"/>
                <a:sym typeface="Cambria"/>
              </a:rPr>
              <a:t>Maximizing latency-reduction in high-performance mode.</a:t>
            </a:r>
            <a:endParaRPr sz="1800">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6"/>
                                        </p:tgtEl>
                                        <p:attrNameLst>
                                          <p:attrName>style.visibility</p:attrName>
                                        </p:attrNameLst>
                                      </p:cBhvr>
                                      <p:to>
                                        <p:strVal val="visible"/>
                                      </p:to>
                                    </p:set>
                                    <p:animEffect filter="fade" transition="in">
                                      <p:cBhvr>
                                        <p:cTn dur="1000"/>
                                        <p:tgtEl>
                                          <p:spTgt spid="1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8"/>
                                        </p:tgtEl>
                                        <p:attrNameLst>
                                          <p:attrName>style.visibility</p:attrName>
                                        </p:attrNameLst>
                                      </p:cBhvr>
                                      <p:to>
                                        <p:strVal val="visible"/>
                                      </p:to>
                                    </p:set>
                                    <p:animEffect filter="fade" transition="in">
                                      <p:cBhvr>
                                        <p:cTn dur="1000"/>
                                        <p:tgtEl>
                                          <p:spTgt spid="14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77"/>
                                        </p:tgtEl>
                                        <p:attrNameLst>
                                          <p:attrName>style.visibility</p:attrName>
                                        </p:attrNameLst>
                                      </p:cBhvr>
                                      <p:to>
                                        <p:strVal val="visible"/>
                                      </p:to>
                                    </p:set>
                                    <p:animEffect filter="fade" transition="in">
                                      <p:cBhvr>
                                        <p:cTn dur="1000"/>
                                        <p:tgtEl>
                                          <p:spTgt spid="1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103900" y="78000"/>
            <a:ext cx="67689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Fundamental </a:t>
            </a:r>
            <a:r>
              <a:rPr b="1" lang="en" sz="2300">
                <a:solidFill>
                  <a:srgbClr val="F3F3F3"/>
                </a:solidFill>
                <a:latin typeface="Cambria"/>
                <a:ea typeface="Cambria"/>
                <a:cs typeface="Cambria"/>
                <a:sym typeface="Cambria"/>
              </a:rPr>
              <a:t>Capacity-</a:t>
            </a:r>
            <a:r>
              <a:rPr b="1" lang="en" sz="2300">
                <a:solidFill>
                  <a:srgbClr val="F3F3F3"/>
                </a:solidFill>
                <a:latin typeface="Cambria"/>
                <a:ea typeface="Cambria"/>
                <a:cs typeface="Cambria"/>
                <a:sym typeface="Cambria"/>
              </a:rPr>
              <a:t>Latency Tradeoff in DRAM</a:t>
            </a:r>
            <a:endParaRPr b="1" sz="2300">
              <a:solidFill>
                <a:srgbClr val="F3F3F3"/>
              </a:solidFill>
              <a:latin typeface="Cambria"/>
              <a:ea typeface="Cambria"/>
              <a:cs typeface="Cambria"/>
              <a:sym typeface="Cambria"/>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7"/>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grpSp>
        <p:nvGrpSpPr>
          <p:cNvPr id="99" name="Google Shape;99;p17"/>
          <p:cNvGrpSpPr/>
          <p:nvPr/>
        </p:nvGrpSpPr>
        <p:grpSpPr>
          <a:xfrm>
            <a:off x="2853876" y="975154"/>
            <a:ext cx="3436200" cy="3569121"/>
            <a:chOff x="2485951" y="975154"/>
            <a:chExt cx="3436200" cy="3569121"/>
          </a:xfrm>
        </p:grpSpPr>
        <p:sp>
          <p:nvSpPr>
            <p:cNvPr id="100" name="Google Shape;100;p17"/>
            <p:cNvSpPr/>
            <p:nvPr/>
          </p:nvSpPr>
          <p:spPr>
            <a:xfrm>
              <a:off x="3563850" y="1506775"/>
              <a:ext cx="1280400" cy="3037500"/>
            </a:xfrm>
            <a:prstGeom prst="triangle">
              <a:avLst>
                <a:gd fmla="val 50000" name="adj"/>
              </a:avLst>
            </a:prstGeom>
            <a:solidFill>
              <a:srgbClr val="1C4587"/>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3986425" y="1255200"/>
              <a:ext cx="435300" cy="435300"/>
            </a:xfrm>
            <a:prstGeom prst="ellipse">
              <a:avLst/>
            </a:prstGeom>
            <a:solidFill>
              <a:srgbClr val="43434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rot="-900057">
              <a:off x="2436516" y="1431229"/>
              <a:ext cx="3535070" cy="83251"/>
            </a:xfrm>
            <a:prstGeom prst="rect">
              <a:avLst/>
            </a:prstGeom>
            <a:solidFill>
              <a:srgbClr val="1C4587"/>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7"/>
          <p:cNvSpPr/>
          <p:nvPr/>
        </p:nvSpPr>
        <p:spPr>
          <a:xfrm rot="-8100000">
            <a:off x="2226771" y="2852409"/>
            <a:ext cx="1191334" cy="1191334"/>
          </a:xfrm>
          <a:prstGeom prst="diagStripe">
            <a:avLst>
              <a:gd fmla="val 72945" name="adj"/>
            </a:avLst>
          </a:prstGeom>
          <a:solidFill>
            <a:srgbClr val="1C4587"/>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rot="-8100000">
            <a:off x="5754096" y="1880097"/>
            <a:ext cx="1191334" cy="1191334"/>
          </a:xfrm>
          <a:prstGeom prst="diagStripe">
            <a:avLst>
              <a:gd fmla="val 72945" name="adj"/>
            </a:avLst>
          </a:prstGeom>
          <a:solidFill>
            <a:srgbClr val="1C4587"/>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3752975" y="3781450"/>
            <a:ext cx="1638000" cy="48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Cambria"/>
                <a:ea typeface="Cambria"/>
                <a:cs typeface="Cambria"/>
                <a:sym typeface="Cambria"/>
              </a:rPr>
              <a:t>DRAM</a:t>
            </a:r>
            <a:endParaRPr b="1" sz="2400">
              <a:solidFill>
                <a:srgbClr val="FFFFFF"/>
              </a:solidFill>
              <a:latin typeface="Cambria"/>
              <a:ea typeface="Cambria"/>
              <a:cs typeface="Cambria"/>
              <a:sym typeface="Cambria"/>
            </a:endParaRPr>
          </a:p>
        </p:txBody>
      </p:sp>
      <p:cxnSp>
        <p:nvCxnSpPr>
          <p:cNvPr id="106" name="Google Shape;106;p17"/>
          <p:cNvCxnSpPr>
            <a:stCxn id="102" idx="1"/>
          </p:cNvCxnSpPr>
          <p:nvPr/>
        </p:nvCxnSpPr>
        <p:spPr>
          <a:xfrm flipH="1">
            <a:off x="1985076" y="1930354"/>
            <a:ext cx="879600" cy="1523400"/>
          </a:xfrm>
          <a:prstGeom prst="straightConnector1">
            <a:avLst/>
          </a:prstGeom>
          <a:noFill/>
          <a:ln cap="flat" cmpd="sng" w="19050">
            <a:solidFill>
              <a:schemeClr val="dk2"/>
            </a:solidFill>
            <a:prstDash val="solid"/>
            <a:round/>
            <a:headEnd len="med" w="med" type="none"/>
            <a:tailEnd len="med" w="med" type="none"/>
          </a:ln>
        </p:spPr>
      </p:cxnSp>
      <p:cxnSp>
        <p:nvCxnSpPr>
          <p:cNvPr id="107" name="Google Shape;107;p17"/>
          <p:cNvCxnSpPr>
            <a:stCxn id="102" idx="1"/>
          </p:cNvCxnSpPr>
          <p:nvPr/>
        </p:nvCxnSpPr>
        <p:spPr>
          <a:xfrm>
            <a:off x="2864676" y="1930354"/>
            <a:ext cx="816000" cy="1512300"/>
          </a:xfrm>
          <a:prstGeom prst="straightConnector1">
            <a:avLst/>
          </a:prstGeom>
          <a:noFill/>
          <a:ln cap="flat" cmpd="sng" w="19050">
            <a:solidFill>
              <a:schemeClr val="dk2"/>
            </a:solidFill>
            <a:prstDash val="solid"/>
            <a:round/>
            <a:headEnd len="med" w="med" type="none"/>
            <a:tailEnd len="med" w="med" type="none"/>
          </a:ln>
        </p:spPr>
      </p:cxnSp>
      <p:sp>
        <p:nvSpPr>
          <p:cNvPr id="108" name="Google Shape;108;p17"/>
          <p:cNvSpPr txBox="1"/>
          <p:nvPr/>
        </p:nvSpPr>
        <p:spPr>
          <a:xfrm>
            <a:off x="2082350" y="2605675"/>
            <a:ext cx="1480200" cy="71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Cambria"/>
                <a:ea typeface="Cambria"/>
                <a:cs typeface="Cambria"/>
                <a:sym typeface="Cambria"/>
              </a:rPr>
              <a:t>Storage Capacity</a:t>
            </a:r>
            <a:endParaRPr b="1" sz="2200">
              <a:latin typeface="Cambria"/>
              <a:ea typeface="Cambria"/>
              <a:cs typeface="Cambria"/>
              <a:sym typeface="Cambria"/>
            </a:endParaRPr>
          </a:p>
        </p:txBody>
      </p:sp>
      <p:cxnSp>
        <p:nvCxnSpPr>
          <p:cNvPr id="109" name="Google Shape;109;p17"/>
          <p:cNvCxnSpPr>
            <a:stCxn id="102" idx="3"/>
          </p:cNvCxnSpPr>
          <p:nvPr/>
        </p:nvCxnSpPr>
        <p:spPr>
          <a:xfrm flipH="1">
            <a:off x="5515476" y="1015354"/>
            <a:ext cx="763800" cy="1452900"/>
          </a:xfrm>
          <a:prstGeom prst="straightConnector1">
            <a:avLst/>
          </a:prstGeom>
          <a:noFill/>
          <a:ln cap="flat" cmpd="sng" w="19050">
            <a:solidFill>
              <a:schemeClr val="dk2"/>
            </a:solidFill>
            <a:prstDash val="solid"/>
            <a:round/>
            <a:headEnd len="med" w="med" type="none"/>
            <a:tailEnd len="med" w="med" type="none"/>
          </a:ln>
        </p:spPr>
      </p:cxnSp>
      <p:cxnSp>
        <p:nvCxnSpPr>
          <p:cNvPr id="110" name="Google Shape;110;p17"/>
          <p:cNvCxnSpPr>
            <a:stCxn id="102" idx="3"/>
          </p:cNvCxnSpPr>
          <p:nvPr/>
        </p:nvCxnSpPr>
        <p:spPr>
          <a:xfrm>
            <a:off x="6279276" y="1015354"/>
            <a:ext cx="912900" cy="1472100"/>
          </a:xfrm>
          <a:prstGeom prst="straightConnector1">
            <a:avLst/>
          </a:prstGeom>
          <a:noFill/>
          <a:ln cap="flat" cmpd="sng" w="19050">
            <a:solidFill>
              <a:schemeClr val="dk2"/>
            </a:solidFill>
            <a:prstDash val="solid"/>
            <a:round/>
            <a:headEnd len="med" w="med" type="none"/>
            <a:tailEnd len="med" w="med" type="none"/>
          </a:ln>
        </p:spPr>
      </p:cxnSp>
      <p:sp>
        <p:nvSpPr>
          <p:cNvPr id="111" name="Google Shape;111;p17"/>
          <p:cNvSpPr txBox="1"/>
          <p:nvPr/>
        </p:nvSpPr>
        <p:spPr>
          <a:xfrm>
            <a:off x="5609675" y="1633375"/>
            <a:ext cx="1480200" cy="71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mbria"/>
                <a:ea typeface="Cambria"/>
                <a:cs typeface="Cambria"/>
                <a:sym typeface="Cambria"/>
              </a:rPr>
              <a:t>Access Latency</a:t>
            </a:r>
            <a:endParaRPr b="1" sz="2200">
              <a:latin typeface="Cambria"/>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2" name="Shape 1482"/>
        <p:cNvGrpSpPr/>
        <p:nvPr/>
      </p:nvGrpSpPr>
      <p:grpSpPr>
        <a:xfrm>
          <a:off x="0" y="0"/>
          <a:ext cx="0" cy="0"/>
          <a:chOff x="0" y="0"/>
          <a:chExt cx="0" cy="0"/>
        </a:xfrm>
      </p:grpSpPr>
      <p:sp>
        <p:nvSpPr>
          <p:cNvPr id="1483" name="Google Shape;1483;p53"/>
          <p:cNvSpPr txBox="1"/>
          <p:nvPr/>
        </p:nvSpPr>
        <p:spPr>
          <a:xfrm>
            <a:off x="103900" y="1542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Cambria"/>
                <a:ea typeface="Cambria"/>
                <a:cs typeface="Cambria"/>
                <a:sym typeface="Cambria"/>
              </a:rPr>
              <a:t>CLR-DRAM </a:t>
            </a:r>
            <a:r>
              <a:rPr b="1" lang="en" sz="2300">
                <a:latin typeface="Cambria"/>
                <a:ea typeface="Cambria"/>
                <a:cs typeface="Cambria"/>
                <a:sym typeface="Cambria"/>
              </a:rPr>
              <a:t>Outline</a:t>
            </a:r>
            <a:endParaRPr b="1" sz="2300">
              <a:latin typeface="Cambria"/>
              <a:ea typeface="Cambria"/>
              <a:cs typeface="Cambria"/>
              <a:sym typeface="Cambria"/>
            </a:endParaRPr>
          </a:p>
        </p:txBody>
      </p:sp>
      <p:sp>
        <p:nvSpPr>
          <p:cNvPr id="1484" name="Google Shape;1484;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85" name="Google Shape;1485;p53"/>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486" name="Google Shape;1486;p53"/>
          <p:cNvSpPr txBox="1"/>
          <p:nvPr/>
        </p:nvSpPr>
        <p:spPr>
          <a:xfrm>
            <a:off x="568975" y="102235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DRAM Background</a:t>
            </a:r>
            <a:endParaRPr b="1" sz="2300">
              <a:solidFill>
                <a:srgbClr val="F3F3F3"/>
              </a:solidFill>
              <a:latin typeface="Times New Roman"/>
              <a:ea typeface="Times New Roman"/>
              <a:cs typeface="Times New Roman"/>
              <a:sym typeface="Times New Roman"/>
            </a:endParaRPr>
          </a:p>
        </p:txBody>
      </p:sp>
      <p:sp>
        <p:nvSpPr>
          <p:cNvPr id="1487" name="Google Shape;1487;p53"/>
          <p:cNvSpPr txBox="1"/>
          <p:nvPr/>
        </p:nvSpPr>
        <p:spPr>
          <a:xfrm>
            <a:off x="571700" y="1480457"/>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CLR-DRAM</a:t>
            </a:r>
            <a:endParaRPr b="1" sz="2300">
              <a:solidFill>
                <a:srgbClr val="F3F3F3"/>
              </a:solidFill>
              <a:latin typeface="Times New Roman"/>
              <a:ea typeface="Times New Roman"/>
              <a:cs typeface="Times New Roman"/>
              <a:sym typeface="Times New Roman"/>
            </a:endParaRPr>
          </a:p>
        </p:txBody>
      </p:sp>
      <p:sp>
        <p:nvSpPr>
          <p:cNvPr id="1488" name="Google Shape;1488;p53"/>
          <p:cNvSpPr txBox="1"/>
          <p:nvPr/>
        </p:nvSpPr>
        <p:spPr>
          <a:xfrm>
            <a:off x="571700" y="1938566"/>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High-Performance Mode Benefits</a:t>
            </a:r>
            <a:endParaRPr b="1" sz="2300">
              <a:solidFill>
                <a:srgbClr val="F3F3F3"/>
              </a:solidFill>
              <a:latin typeface="Times New Roman"/>
              <a:ea typeface="Times New Roman"/>
              <a:cs typeface="Times New Roman"/>
              <a:sym typeface="Times New Roman"/>
            </a:endParaRPr>
          </a:p>
        </p:txBody>
      </p:sp>
      <p:sp>
        <p:nvSpPr>
          <p:cNvPr id="1489" name="Google Shape;1489;p53"/>
          <p:cNvSpPr txBox="1"/>
          <p:nvPr/>
        </p:nvSpPr>
        <p:spPr>
          <a:xfrm>
            <a:off x="568975" y="30545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Evaluation</a:t>
            </a:r>
            <a:endParaRPr b="1" sz="2300">
              <a:solidFill>
                <a:srgbClr val="F3F3F3"/>
              </a:solidFill>
              <a:latin typeface="Times New Roman"/>
              <a:ea typeface="Times New Roman"/>
              <a:cs typeface="Times New Roman"/>
              <a:sym typeface="Times New Roman"/>
            </a:endParaRPr>
          </a:p>
        </p:txBody>
      </p:sp>
      <p:sp>
        <p:nvSpPr>
          <p:cNvPr id="1490" name="Google Shape;1490;p53"/>
          <p:cNvSpPr txBox="1"/>
          <p:nvPr/>
        </p:nvSpPr>
        <p:spPr>
          <a:xfrm>
            <a:off x="951450" y="2690238"/>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Mitigating DRAM Refresh </a:t>
            </a:r>
            <a:r>
              <a:rPr lang="en" sz="1800">
                <a:solidFill>
                  <a:srgbClr val="F3F3F3"/>
                </a:solidFill>
                <a:latin typeface="Times New Roman"/>
                <a:ea typeface="Times New Roman"/>
                <a:cs typeface="Times New Roman"/>
                <a:sym typeface="Times New Roman"/>
              </a:rPr>
              <a:t>Overhead</a:t>
            </a:r>
            <a:endParaRPr sz="1800">
              <a:solidFill>
                <a:srgbClr val="F3F3F3"/>
              </a:solidFill>
              <a:latin typeface="Times New Roman"/>
              <a:ea typeface="Times New Roman"/>
              <a:cs typeface="Times New Roman"/>
              <a:sym typeface="Times New Roman"/>
            </a:endParaRPr>
          </a:p>
        </p:txBody>
      </p:sp>
      <p:sp>
        <p:nvSpPr>
          <p:cNvPr id="1491" name="Google Shape;1491;p53"/>
          <p:cNvSpPr txBox="1"/>
          <p:nvPr/>
        </p:nvSpPr>
        <p:spPr>
          <a:xfrm>
            <a:off x="951450" y="235956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Reducing DRAM Access Latency</a:t>
            </a:r>
            <a:endParaRPr sz="1800">
              <a:solidFill>
                <a:srgbClr val="F3F3F3"/>
              </a:solidFill>
              <a:latin typeface="Times New Roman"/>
              <a:ea typeface="Times New Roman"/>
              <a:cs typeface="Times New Roman"/>
              <a:sym typeface="Times New Roman"/>
            </a:endParaRPr>
          </a:p>
        </p:txBody>
      </p:sp>
      <p:sp>
        <p:nvSpPr>
          <p:cNvPr id="1492" name="Google Shape;1492;p53"/>
          <p:cNvSpPr txBox="1"/>
          <p:nvPr/>
        </p:nvSpPr>
        <p:spPr>
          <a:xfrm>
            <a:off x="954175" y="348671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SPICE Simulation</a:t>
            </a:r>
            <a:endParaRPr sz="1800">
              <a:solidFill>
                <a:srgbClr val="F3F3F3"/>
              </a:solidFill>
              <a:latin typeface="Times New Roman"/>
              <a:ea typeface="Times New Roman"/>
              <a:cs typeface="Times New Roman"/>
              <a:sym typeface="Times New Roman"/>
            </a:endParaRPr>
          </a:p>
        </p:txBody>
      </p:sp>
      <p:sp>
        <p:nvSpPr>
          <p:cNvPr id="1493" name="Google Shape;1493;p53"/>
          <p:cNvSpPr txBox="1"/>
          <p:nvPr/>
        </p:nvSpPr>
        <p:spPr>
          <a:xfrm>
            <a:off x="954175" y="3804525"/>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System-level Evaluation</a:t>
            </a:r>
            <a:endParaRPr sz="1800">
              <a:solidFill>
                <a:srgbClr val="F3F3F3"/>
              </a:solidFill>
              <a:latin typeface="Times New Roman"/>
              <a:ea typeface="Times New Roman"/>
              <a:cs typeface="Times New Roman"/>
              <a:sym typeface="Times New Roman"/>
            </a:endParaRPr>
          </a:p>
        </p:txBody>
      </p:sp>
      <p:sp>
        <p:nvSpPr>
          <p:cNvPr id="1494" name="Google Shape;1494;p53"/>
          <p:cNvSpPr txBox="1"/>
          <p:nvPr/>
        </p:nvSpPr>
        <p:spPr>
          <a:xfrm>
            <a:off x="571700" y="4191870"/>
            <a:ext cx="8011500" cy="354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Conclusion</a:t>
            </a:r>
            <a:endParaRPr b="1" sz="2300">
              <a:solidFill>
                <a:srgbClr val="F3F3F3"/>
              </a:solidFill>
              <a:latin typeface="Times New Roman"/>
              <a:ea typeface="Times New Roman"/>
              <a:cs typeface="Times New Roman"/>
              <a:sym typeface="Times New Roman"/>
            </a:endParaRPr>
          </a:p>
        </p:txBody>
      </p:sp>
      <p:sp>
        <p:nvSpPr>
          <p:cNvPr id="1495" name="Google Shape;1495;p53"/>
          <p:cNvSpPr txBox="1"/>
          <p:nvPr/>
        </p:nvSpPr>
        <p:spPr>
          <a:xfrm>
            <a:off x="566250" y="574925"/>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Motivation &amp; Goal</a:t>
            </a:r>
            <a:endParaRPr b="1" sz="2300">
              <a:solidFill>
                <a:srgbClr val="F3F3F3"/>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9" name="Shape 1499"/>
        <p:cNvGrpSpPr/>
        <p:nvPr/>
      </p:nvGrpSpPr>
      <p:grpSpPr>
        <a:xfrm>
          <a:off x="0" y="0"/>
          <a:ext cx="0" cy="0"/>
          <a:chOff x="0" y="0"/>
          <a:chExt cx="0" cy="0"/>
        </a:xfrm>
      </p:grpSpPr>
      <p:sp>
        <p:nvSpPr>
          <p:cNvPr id="1500" name="Google Shape;1500;p54"/>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4"/>
          <p:cNvSpPr txBox="1"/>
          <p:nvPr/>
        </p:nvSpPr>
        <p:spPr>
          <a:xfrm>
            <a:off x="103900" y="780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Conclusion</a:t>
            </a:r>
            <a:endParaRPr b="1" sz="2300">
              <a:solidFill>
                <a:srgbClr val="F3F3F3"/>
              </a:solidFill>
              <a:latin typeface="Cambria"/>
              <a:ea typeface="Cambria"/>
              <a:cs typeface="Cambria"/>
              <a:sym typeface="Cambria"/>
            </a:endParaRPr>
          </a:p>
        </p:txBody>
      </p:sp>
      <p:sp>
        <p:nvSpPr>
          <p:cNvPr id="1502" name="Google Shape;1502;p54"/>
          <p:cNvSpPr txBox="1"/>
          <p:nvPr/>
        </p:nvSpPr>
        <p:spPr>
          <a:xfrm>
            <a:off x="37950" y="617252"/>
            <a:ext cx="9068100" cy="4746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1C4587"/>
              </a:buClr>
              <a:buSzPts val="1800"/>
              <a:buFont typeface="Cambria"/>
              <a:buChar char="●"/>
            </a:pPr>
            <a:r>
              <a:rPr lang="en" sz="1800">
                <a:latin typeface="Cambria"/>
                <a:ea typeface="Cambria"/>
                <a:cs typeface="Cambria"/>
                <a:sym typeface="Cambria"/>
              </a:rPr>
              <a:t>We introduce</a:t>
            </a:r>
            <a:r>
              <a:rPr b="1" lang="en" sz="1800">
                <a:solidFill>
                  <a:srgbClr val="1C4587"/>
                </a:solidFill>
                <a:latin typeface="Cambria"/>
                <a:ea typeface="Cambria"/>
                <a:cs typeface="Cambria"/>
                <a:sym typeface="Cambria"/>
              </a:rPr>
              <a:t> </a:t>
            </a:r>
            <a:r>
              <a:rPr b="1" lang="en" sz="1800">
                <a:solidFill>
                  <a:srgbClr val="34A853"/>
                </a:solidFill>
                <a:latin typeface="Cambria"/>
                <a:ea typeface="Cambria"/>
                <a:cs typeface="Cambria"/>
                <a:sym typeface="Cambria"/>
              </a:rPr>
              <a:t>CLR-DRAM</a:t>
            </a:r>
            <a:r>
              <a:rPr lang="en" sz="1800">
                <a:solidFill>
                  <a:srgbClr val="34A853"/>
                </a:solidFill>
                <a:latin typeface="Cambria"/>
                <a:ea typeface="Cambria"/>
                <a:cs typeface="Cambria"/>
                <a:sym typeface="Cambria"/>
              </a:rPr>
              <a:t> (</a:t>
            </a:r>
            <a:r>
              <a:rPr b="1" lang="en" sz="1800">
                <a:solidFill>
                  <a:srgbClr val="34A853"/>
                </a:solidFill>
                <a:latin typeface="Cambria"/>
                <a:ea typeface="Cambria"/>
                <a:cs typeface="Cambria"/>
                <a:sym typeface="Cambria"/>
              </a:rPr>
              <a:t>C</a:t>
            </a:r>
            <a:r>
              <a:rPr lang="en" sz="1800">
                <a:solidFill>
                  <a:srgbClr val="34A853"/>
                </a:solidFill>
                <a:latin typeface="Cambria"/>
                <a:ea typeface="Cambria"/>
                <a:cs typeface="Cambria"/>
                <a:sym typeface="Cambria"/>
              </a:rPr>
              <a:t>apacity-</a:t>
            </a:r>
            <a:r>
              <a:rPr b="1" lang="en" sz="1800">
                <a:solidFill>
                  <a:srgbClr val="34A853"/>
                </a:solidFill>
                <a:latin typeface="Cambria"/>
                <a:ea typeface="Cambria"/>
                <a:cs typeface="Cambria"/>
                <a:sym typeface="Cambria"/>
              </a:rPr>
              <a:t>L</a:t>
            </a:r>
            <a:r>
              <a:rPr lang="en" sz="1800">
                <a:solidFill>
                  <a:srgbClr val="34A853"/>
                </a:solidFill>
                <a:latin typeface="Cambria"/>
                <a:ea typeface="Cambria"/>
                <a:cs typeface="Cambria"/>
                <a:sym typeface="Cambria"/>
              </a:rPr>
              <a:t>atency-</a:t>
            </a:r>
            <a:r>
              <a:rPr b="1" lang="en" sz="1800">
                <a:solidFill>
                  <a:srgbClr val="34A853"/>
                </a:solidFill>
                <a:latin typeface="Cambria"/>
                <a:ea typeface="Cambria"/>
                <a:cs typeface="Cambria"/>
                <a:sym typeface="Cambria"/>
              </a:rPr>
              <a:t>R</a:t>
            </a:r>
            <a:r>
              <a:rPr lang="en" sz="1800">
                <a:solidFill>
                  <a:srgbClr val="34A853"/>
                </a:solidFill>
                <a:latin typeface="Cambria"/>
                <a:ea typeface="Cambria"/>
                <a:cs typeface="Cambria"/>
                <a:sym typeface="Cambria"/>
              </a:rPr>
              <a:t>econfigurable </a:t>
            </a:r>
            <a:r>
              <a:rPr b="1" lang="en" sz="1800">
                <a:solidFill>
                  <a:srgbClr val="34A853"/>
                </a:solidFill>
                <a:latin typeface="Cambria"/>
                <a:ea typeface="Cambria"/>
                <a:cs typeface="Cambria"/>
                <a:sym typeface="Cambria"/>
              </a:rPr>
              <a:t>DRAM</a:t>
            </a:r>
            <a:r>
              <a:rPr lang="en" sz="1800">
                <a:solidFill>
                  <a:srgbClr val="34A853"/>
                </a:solidFill>
                <a:latin typeface="Cambria"/>
                <a:ea typeface="Cambria"/>
                <a:cs typeface="Cambria"/>
                <a:sym typeface="Cambria"/>
              </a:rPr>
              <a:t>)</a:t>
            </a:r>
            <a:endParaRPr sz="1800">
              <a:solidFill>
                <a:srgbClr val="34A853"/>
              </a:solidFill>
              <a:latin typeface="Cambria"/>
              <a:ea typeface="Cambria"/>
              <a:cs typeface="Cambria"/>
              <a:sym typeface="Cambria"/>
            </a:endParaRPr>
          </a:p>
          <a:p>
            <a:pPr indent="0" lvl="0" marL="514350" rtl="0" algn="l">
              <a:spcBef>
                <a:spcPts val="0"/>
              </a:spcBef>
              <a:spcAft>
                <a:spcPts val="0"/>
              </a:spcAft>
              <a:buNone/>
            </a:pPr>
            <a:r>
              <a:rPr lang="en" sz="1600">
                <a:latin typeface="Cambria"/>
                <a:ea typeface="Cambria"/>
                <a:cs typeface="Cambria"/>
                <a:sym typeface="Cambria"/>
              </a:rPr>
              <a:t>A new DRAM architecture enabling dynamic fine-grained reconfigurability between high-capacity and low-latency operation. </a:t>
            </a:r>
            <a:endParaRPr sz="1600">
              <a:latin typeface="Cambria"/>
              <a:ea typeface="Cambria"/>
              <a:cs typeface="Cambria"/>
              <a:sym typeface="Cambria"/>
            </a:endParaRPr>
          </a:p>
          <a:p>
            <a:pPr indent="0" lvl="0" marL="0" rtl="0" algn="l">
              <a:spcBef>
                <a:spcPts val="0"/>
              </a:spcBef>
              <a:spcAft>
                <a:spcPts val="0"/>
              </a:spcAft>
              <a:buNone/>
            </a:pPr>
            <a:r>
              <a:t/>
            </a:r>
            <a:endParaRPr sz="1200">
              <a:solidFill>
                <a:srgbClr val="1C4587"/>
              </a:solidFill>
              <a:latin typeface="Cambria"/>
              <a:ea typeface="Cambria"/>
              <a:cs typeface="Cambria"/>
              <a:sym typeface="Cambria"/>
            </a:endParaRPr>
          </a:p>
          <a:p>
            <a:pPr indent="-342900" lvl="0" marL="457200" rtl="0" algn="l">
              <a:spcBef>
                <a:spcPts val="0"/>
              </a:spcBef>
              <a:spcAft>
                <a:spcPts val="0"/>
              </a:spcAft>
              <a:buClr>
                <a:srgbClr val="000000"/>
              </a:buClr>
              <a:buSzPts val="1800"/>
              <a:buFont typeface="Cambria"/>
              <a:buChar char="●"/>
            </a:pPr>
            <a:r>
              <a:rPr b="1" lang="en" sz="1800">
                <a:solidFill>
                  <a:srgbClr val="34A853"/>
                </a:solidFill>
                <a:latin typeface="Cambria"/>
                <a:ea typeface="Cambria"/>
                <a:cs typeface="Cambria"/>
                <a:sym typeface="Cambria"/>
              </a:rPr>
              <a:t>CLR-DRAM</a:t>
            </a:r>
            <a:r>
              <a:rPr lang="en" sz="1800">
                <a:solidFill>
                  <a:srgbClr val="34A853"/>
                </a:solidFill>
                <a:latin typeface="Cambria"/>
                <a:ea typeface="Cambria"/>
                <a:cs typeface="Cambria"/>
                <a:sym typeface="Cambria"/>
              </a:rPr>
              <a:t> can dynamically reconfigure every single DRAM row</a:t>
            </a:r>
            <a:r>
              <a:rPr lang="en" sz="1800">
                <a:latin typeface="Cambria"/>
                <a:ea typeface="Cambria"/>
                <a:cs typeface="Cambria"/>
                <a:sym typeface="Cambria"/>
              </a:rPr>
              <a:t> to operate in either</a:t>
            </a:r>
            <a:endParaRPr sz="1800">
              <a:latin typeface="Cambria"/>
              <a:ea typeface="Cambria"/>
              <a:cs typeface="Cambria"/>
              <a:sym typeface="Cambria"/>
            </a:endParaRPr>
          </a:p>
          <a:p>
            <a:pPr indent="-330200" lvl="1" marL="628650" rtl="0" algn="l">
              <a:spcBef>
                <a:spcPts val="0"/>
              </a:spcBef>
              <a:spcAft>
                <a:spcPts val="0"/>
              </a:spcAft>
              <a:buClr>
                <a:srgbClr val="34A853"/>
              </a:buClr>
              <a:buSzPts val="1600"/>
              <a:buFont typeface="Cambria"/>
              <a:buChar char="○"/>
            </a:pPr>
            <a:r>
              <a:rPr b="1" lang="en" sz="1600">
                <a:solidFill>
                  <a:srgbClr val="0070C0"/>
                </a:solidFill>
                <a:latin typeface="Cambria"/>
                <a:ea typeface="Cambria"/>
                <a:cs typeface="Cambria"/>
                <a:sym typeface="Cambria"/>
              </a:rPr>
              <a:t>Max-capacity mode</a:t>
            </a:r>
            <a:r>
              <a:rPr lang="en" sz="1600">
                <a:solidFill>
                  <a:srgbClr val="0070C0"/>
                </a:solidFill>
                <a:latin typeface="Cambria"/>
                <a:ea typeface="Cambria"/>
                <a:cs typeface="Cambria"/>
                <a:sym typeface="Cambria"/>
              </a:rPr>
              <a:t>:</a:t>
            </a:r>
            <a:r>
              <a:rPr lang="en" sz="1600">
                <a:solidFill>
                  <a:srgbClr val="34A853"/>
                </a:solidFill>
                <a:latin typeface="Cambria"/>
                <a:ea typeface="Cambria"/>
                <a:cs typeface="Cambria"/>
                <a:sym typeface="Cambria"/>
              </a:rPr>
              <a:t> </a:t>
            </a:r>
            <a:r>
              <a:rPr lang="en" sz="1600">
                <a:latin typeface="Cambria"/>
                <a:ea typeface="Cambria"/>
                <a:cs typeface="Cambria"/>
                <a:sym typeface="Cambria"/>
              </a:rPr>
              <a:t>almost the same storage density as the baseline density-optimized architecture by letting each DRAM cell operate separately.</a:t>
            </a:r>
            <a:endParaRPr sz="1600">
              <a:latin typeface="Cambria"/>
              <a:ea typeface="Cambria"/>
              <a:cs typeface="Cambria"/>
              <a:sym typeface="Cambria"/>
            </a:endParaRPr>
          </a:p>
          <a:p>
            <a:pPr indent="-330200" lvl="1" marL="628650" rtl="0" algn="l">
              <a:spcBef>
                <a:spcPts val="0"/>
              </a:spcBef>
              <a:spcAft>
                <a:spcPts val="0"/>
              </a:spcAft>
              <a:buClr>
                <a:srgbClr val="34A853"/>
              </a:buClr>
              <a:buSzPts val="1600"/>
              <a:buFont typeface="Cambria"/>
              <a:buChar char="○"/>
            </a:pPr>
            <a:r>
              <a:rPr b="1" lang="en" sz="1600">
                <a:solidFill>
                  <a:srgbClr val="0070C0"/>
                </a:solidFill>
                <a:latin typeface="Cambria"/>
                <a:ea typeface="Cambria"/>
                <a:cs typeface="Cambria"/>
                <a:sym typeface="Cambria"/>
              </a:rPr>
              <a:t>High-performance mode:</a:t>
            </a:r>
            <a:r>
              <a:rPr lang="en" sz="1600">
                <a:solidFill>
                  <a:srgbClr val="34A853"/>
                </a:solidFill>
                <a:latin typeface="Cambria"/>
                <a:ea typeface="Cambria"/>
                <a:cs typeface="Cambria"/>
                <a:sym typeface="Cambria"/>
              </a:rPr>
              <a:t> </a:t>
            </a:r>
            <a:r>
              <a:rPr lang="en" sz="1600">
                <a:latin typeface="Cambria"/>
                <a:ea typeface="Cambria"/>
                <a:cs typeface="Cambria"/>
                <a:sym typeface="Cambria"/>
              </a:rPr>
              <a:t>low access latency and low refresh overhead by coupling every two adjacent DRAM cells in the row and their sense amplifiers.</a:t>
            </a:r>
            <a:endParaRPr sz="1600">
              <a:latin typeface="Cambria"/>
              <a:ea typeface="Cambria"/>
              <a:cs typeface="Cambria"/>
              <a:sym typeface="Cambria"/>
            </a:endParaRPr>
          </a:p>
          <a:p>
            <a:pPr indent="0" lvl="0" marL="0" rtl="0" algn="l">
              <a:spcBef>
                <a:spcPts val="0"/>
              </a:spcBef>
              <a:spcAft>
                <a:spcPts val="0"/>
              </a:spcAft>
              <a:buNone/>
            </a:pPr>
            <a:r>
              <a:t/>
            </a:r>
            <a:endParaRPr sz="1200">
              <a:latin typeface="Cambria"/>
              <a:ea typeface="Cambria"/>
              <a:cs typeface="Cambria"/>
              <a:sym typeface="Cambria"/>
            </a:endParaRPr>
          </a:p>
          <a:p>
            <a:pPr indent="-342900" lvl="0" marL="457200" rtl="0" algn="l">
              <a:spcBef>
                <a:spcPts val="0"/>
              </a:spcBef>
              <a:spcAft>
                <a:spcPts val="0"/>
              </a:spcAft>
              <a:buClr>
                <a:srgbClr val="000000"/>
              </a:buClr>
              <a:buSzPts val="1800"/>
              <a:buFont typeface="Cambria"/>
              <a:buChar char="●"/>
            </a:pPr>
            <a:r>
              <a:rPr b="1" lang="en" sz="1800">
                <a:latin typeface="Cambria"/>
                <a:ea typeface="Cambria"/>
                <a:cs typeface="Cambria"/>
                <a:sym typeface="Cambria"/>
              </a:rPr>
              <a:t>Key </a:t>
            </a:r>
            <a:r>
              <a:rPr b="1" lang="en" sz="1800">
                <a:latin typeface="Cambria"/>
                <a:ea typeface="Cambria"/>
                <a:cs typeface="Cambria"/>
                <a:sym typeface="Cambria"/>
              </a:rPr>
              <a:t>Results</a:t>
            </a:r>
            <a:endParaRPr sz="1800">
              <a:latin typeface="Cambria"/>
              <a:ea typeface="Cambria"/>
              <a:cs typeface="Cambria"/>
              <a:sym typeface="Cambria"/>
            </a:endParaRPr>
          </a:p>
          <a:p>
            <a:pPr indent="-330200" lvl="1" marL="628650" rtl="0" algn="l">
              <a:spcBef>
                <a:spcPts val="0"/>
              </a:spcBef>
              <a:spcAft>
                <a:spcPts val="0"/>
              </a:spcAft>
              <a:buClr>
                <a:srgbClr val="000000"/>
              </a:buClr>
              <a:buSzPts val="1600"/>
              <a:buFont typeface="Cambria"/>
              <a:buChar char="○"/>
            </a:pPr>
            <a:r>
              <a:rPr lang="en" sz="1600">
                <a:latin typeface="Cambria"/>
                <a:ea typeface="Cambria"/>
                <a:cs typeface="Cambria"/>
                <a:sym typeface="Cambria"/>
              </a:rPr>
              <a:t>Reduces four major DRAM timing parameters by </a:t>
            </a:r>
            <a:r>
              <a:rPr b="1" lang="en" sz="1600">
                <a:latin typeface="Cambria"/>
                <a:ea typeface="Cambria"/>
                <a:cs typeface="Cambria"/>
                <a:sym typeface="Cambria"/>
              </a:rPr>
              <a:t>35.2-64.2%.</a:t>
            </a:r>
            <a:endParaRPr sz="1600">
              <a:latin typeface="Cambria"/>
              <a:ea typeface="Cambria"/>
              <a:cs typeface="Cambria"/>
              <a:sym typeface="Cambria"/>
            </a:endParaRPr>
          </a:p>
          <a:p>
            <a:pPr indent="-330200" lvl="1" marL="628650" rtl="0" algn="l">
              <a:spcBef>
                <a:spcPts val="0"/>
              </a:spcBef>
              <a:spcAft>
                <a:spcPts val="0"/>
              </a:spcAft>
              <a:buClr>
                <a:srgbClr val="000000"/>
              </a:buClr>
              <a:buSzPts val="1600"/>
              <a:buFont typeface="Cambria"/>
              <a:buChar char="○"/>
            </a:pPr>
            <a:r>
              <a:rPr lang="en" sz="1600">
                <a:latin typeface="Cambria"/>
                <a:ea typeface="Cambria"/>
                <a:cs typeface="Cambria"/>
                <a:sym typeface="Cambria"/>
              </a:rPr>
              <a:t>Improves average system performance by </a:t>
            </a:r>
            <a:r>
              <a:rPr b="1" lang="en" sz="1600">
                <a:latin typeface="Cambria"/>
                <a:ea typeface="Cambria"/>
                <a:cs typeface="Cambria"/>
                <a:sym typeface="Cambria"/>
              </a:rPr>
              <a:t>18.6%</a:t>
            </a:r>
            <a:r>
              <a:rPr lang="en" sz="1600">
                <a:latin typeface="Cambria"/>
                <a:ea typeface="Cambria"/>
                <a:cs typeface="Cambria"/>
                <a:sym typeface="Cambria"/>
              </a:rPr>
              <a:t> and saves DRAM energy by </a:t>
            </a:r>
            <a:r>
              <a:rPr b="1" lang="en" sz="1600">
                <a:latin typeface="Cambria"/>
                <a:ea typeface="Cambria"/>
                <a:cs typeface="Cambria"/>
                <a:sym typeface="Cambria"/>
              </a:rPr>
              <a:t>29.7%</a:t>
            </a:r>
            <a:r>
              <a:rPr lang="en" sz="1600">
                <a:latin typeface="Cambria"/>
                <a:ea typeface="Cambria"/>
                <a:cs typeface="Cambria"/>
                <a:sym typeface="Cambria"/>
              </a:rPr>
              <a:t>.</a:t>
            </a:r>
            <a:endParaRPr sz="1600">
              <a:latin typeface="Cambria"/>
              <a:ea typeface="Cambria"/>
              <a:cs typeface="Cambria"/>
              <a:sym typeface="Cambria"/>
            </a:endParaRPr>
          </a:p>
          <a:p>
            <a:pPr indent="0" lvl="0" marL="0" rtl="0" algn="l">
              <a:spcBef>
                <a:spcPts val="0"/>
              </a:spcBef>
              <a:spcAft>
                <a:spcPts val="0"/>
              </a:spcAft>
              <a:buNone/>
            </a:pPr>
            <a:r>
              <a:t/>
            </a:r>
            <a:endParaRPr sz="1200">
              <a:latin typeface="Cambria"/>
              <a:ea typeface="Cambria"/>
              <a:cs typeface="Cambria"/>
              <a:sym typeface="Cambria"/>
            </a:endParaRPr>
          </a:p>
          <a:p>
            <a:pPr indent="-342900" lvl="0" marL="457200" rtl="0" algn="l">
              <a:spcBef>
                <a:spcPts val="0"/>
              </a:spcBef>
              <a:spcAft>
                <a:spcPts val="0"/>
              </a:spcAft>
              <a:buClr>
                <a:srgbClr val="980000"/>
              </a:buClr>
              <a:buSzPts val="1800"/>
              <a:buFont typeface="Cambria"/>
              <a:buChar char="●"/>
            </a:pPr>
            <a:r>
              <a:rPr lang="en" sz="1800">
                <a:solidFill>
                  <a:srgbClr val="980000"/>
                </a:solidFill>
                <a:latin typeface="Cambria"/>
                <a:ea typeface="Cambria"/>
                <a:cs typeface="Cambria"/>
                <a:sym typeface="Cambria"/>
              </a:rPr>
              <a:t>We hope that CLR-DRAM can be exploited to develop more flexible systems that can adapt to the diverse and changing DRAM capacity and latency demands of workloads.</a:t>
            </a:r>
            <a:endParaRPr sz="1800">
              <a:solidFill>
                <a:srgbClr val="980000"/>
              </a:solidFill>
              <a:latin typeface="Cambria"/>
              <a:ea typeface="Cambria"/>
              <a:cs typeface="Cambria"/>
              <a:sym typeface="Cambria"/>
            </a:endParaRPr>
          </a:p>
          <a:p>
            <a:pPr indent="0" lvl="0" marL="0" rtl="0" algn="l">
              <a:lnSpc>
                <a:spcPct val="90000"/>
              </a:lnSpc>
              <a:spcBef>
                <a:spcPts val="400"/>
              </a:spcBef>
              <a:spcAft>
                <a:spcPts val="0"/>
              </a:spcAft>
              <a:buNone/>
            </a:pPr>
            <a:r>
              <a:t/>
            </a:r>
            <a:endParaRPr sz="1800">
              <a:solidFill>
                <a:srgbClr val="990000"/>
              </a:solidFill>
              <a:latin typeface="Cambria"/>
              <a:ea typeface="Cambria"/>
              <a:cs typeface="Cambria"/>
              <a:sym typeface="Cambria"/>
            </a:endParaRPr>
          </a:p>
          <a:p>
            <a:pPr indent="0" lvl="0" marL="0" rtl="0" algn="l">
              <a:lnSpc>
                <a:spcPct val="90000"/>
              </a:lnSpc>
              <a:spcBef>
                <a:spcPts val="1000"/>
              </a:spcBef>
              <a:spcAft>
                <a:spcPts val="1000"/>
              </a:spcAft>
              <a:buNone/>
            </a:pPr>
            <a:r>
              <a:t/>
            </a:r>
            <a:endParaRPr sz="1800">
              <a:solidFill>
                <a:srgbClr val="990000"/>
              </a:solidFill>
              <a:latin typeface="Cambria"/>
              <a:ea typeface="Cambria"/>
              <a:cs typeface="Cambria"/>
              <a:sym typeface="Cambria"/>
            </a:endParaRPr>
          </a:p>
        </p:txBody>
      </p:sp>
      <p:sp>
        <p:nvSpPr>
          <p:cNvPr id="1503" name="Google Shape;1503;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4" name="Google Shape;1504;p54"/>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0" st="0"/>
                                            </p:txEl>
                                          </p:spTgt>
                                        </p:tgtEl>
                                        <p:attrNameLst>
                                          <p:attrName>style.visibility</p:attrName>
                                        </p:attrNameLst>
                                      </p:cBhvr>
                                      <p:to>
                                        <p:strVal val="visible"/>
                                      </p:to>
                                    </p:set>
                                    <p:animEffect filter="fade" transition="in">
                                      <p:cBhvr>
                                        <p:cTn dur="500"/>
                                        <p:tgtEl>
                                          <p:spTgt spid="15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1" st="1"/>
                                            </p:txEl>
                                          </p:spTgt>
                                        </p:tgtEl>
                                        <p:attrNameLst>
                                          <p:attrName>style.visibility</p:attrName>
                                        </p:attrNameLst>
                                      </p:cBhvr>
                                      <p:to>
                                        <p:strVal val="visible"/>
                                      </p:to>
                                    </p:set>
                                    <p:animEffect filter="fade" transition="in">
                                      <p:cBhvr>
                                        <p:cTn dur="500"/>
                                        <p:tgtEl>
                                          <p:spTgt spid="15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2" st="2"/>
                                            </p:txEl>
                                          </p:spTgt>
                                        </p:tgtEl>
                                        <p:attrNameLst>
                                          <p:attrName>style.visibility</p:attrName>
                                        </p:attrNameLst>
                                      </p:cBhvr>
                                      <p:to>
                                        <p:strVal val="visible"/>
                                      </p:to>
                                    </p:set>
                                    <p:animEffect filter="fade" transition="in">
                                      <p:cBhvr>
                                        <p:cTn dur="500"/>
                                        <p:tgtEl>
                                          <p:spTgt spid="15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3" st="3"/>
                                            </p:txEl>
                                          </p:spTgt>
                                        </p:tgtEl>
                                        <p:attrNameLst>
                                          <p:attrName>style.visibility</p:attrName>
                                        </p:attrNameLst>
                                      </p:cBhvr>
                                      <p:to>
                                        <p:strVal val="visible"/>
                                      </p:to>
                                    </p:set>
                                    <p:animEffect filter="fade" transition="in">
                                      <p:cBhvr>
                                        <p:cTn dur="500"/>
                                        <p:tgtEl>
                                          <p:spTgt spid="15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4" st="4"/>
                                            </p:txEl>
                                          </p:spTgt>
                                        </p:tgtEl>
                                        <p:attrNameLst>
                                          <p:attrName>style.visibility</p:attrName>
                                        </p:attrNameLst>
                                      </p:cBhvr>
                                      <p:to>
                                        <p:strVal val="visible"/>
                                      </p:to>
                                    </p:set>
                                    <p:animEffect filter="fade" transition="in">
                                      <p:cBhvr>
                                        <p:cTn dur="500"/>
                                        <p:tgtEl>
                                          <p:spTgt spid="15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5" st="5"/>
                                            </p:txEl>
                                          </p:spTgt>
                                        </p:tgtEl>
                                        <p:attrNameLst>
                                          <p:attrName>style.visibility</p:attrName>
                                        </p:attrNameLst>
                                      </p:cBhvr>
                                      <p:to>
                                        <p:strVal val="visible"/>
                                      </p:to>
                                    </p:set>
                                    <p:animEffect filter="fade" transition="in">
                                      <p:cBhvr>
                                        <p:cTn dur="500"/>
                                        <p:tgtEl>
                                          <p:spTgt spid="15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6" st="6"/>
                                            </p:txEl>
                                          </p:spTgt>
                                        </p:tgtEl>
                                        <p:attrNameLst>
                                          <p:attrName>style.visibility</p:attrName>
                                        </p:attrNameLst>
                                      </p:cBhvr>
                                      <p:to>
                                        <p:strVal val="visible"/>
                                      </p:to>
                                    </p:set>
                                    <p:animEffect filter="fade" transition="in">
                                      <p:cBhvr>
                                        <p:cTn dur="500"/>
                                        <p:tgtEl>
                                          <p:spTgt spid="15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7" st="7"/>
                                            </p:txEl>
                                          </p:spTgt>
                                        </p:tgtEl>
                                        <p:attrNameLst>
                                          <p:attrName>style.visibility</p:attrName>
                                        </p:attrNameLst>
                                      </p:cBhvr>
                                      <p:to>
                                        <p:strVal val="visible"/>
                                      </p:to>
                                    </p:set>
                                    <p:animEffect filter="fade" transition="in">
                                      <p:cBhvr>
                                        <p:cTn dur="500"/>
                                        <p:tgtEl>
                                          <p:spTgt spid="15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8" st="8"/>
                                            </p:txEl>
                                          </p:spTgt>
                                        </p:tgtEl>
                                        <p:attrNameLst>
                                          <p:attrName>style.visibility</p:attrName>
                                        </p:attrNameLst>
                                      </p:cBhvr>
                                      <p:to>
                                        <p:strVal val="visible"/>
                                      </p:to>
                                    </p:set>
                                    <p:animEffect filter="fade" transition="in">
                                      <p:cBhvr>
                                        <p:cTn dur="500"/>
                                        <p:tgtEl>
                                          <p:spTgt spid="150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9" st="9"/>
                                            </p:txEl>
                                          </p:spTgt>
                                        </p:tgtEl>
                                        <p:attrNameLst>
                                          <p:attrName>style.visibility</p:attrName>
                                        </p:attrNameLst>
                                      </p:cBhvr>
                                      <p:to>
                                        <p:strVal val="visible"/>
                                      </p:to>
                                    </p:set>
                                    <p:animEffect filter="fade" transition="in">
                                      <p:cBhvr>
                                        <p:cTn dur="500"/>
                                        <p:tgtEl>
                                          <p:spTgt spid="150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10" st="10"/>
                                            </p:txEl>
                                          </p:spTgt>
                                        </p:tgtEl>
                                        <p:attrNameLst>
                                          <p:attrName>style.visibility</p:attrName>
                                        </p:attrNameLst>
                                      </p:cBhvr>
                                      <p:to>
                                        <p:strVal val="visible"/>
                                      </p:to>
                                    </p:set>
                                    <p:animEffect filter="fade" transition="in">
                                      <p:cBhvr>
                                        <p:cTn dur="500"/>
                                        <p:tgtEl>
                                          <p:spTgt spid="150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11" st="11"/>
                                            </p:txEl>
                                          </p:spTgt>
                                        </p:tgtEl>
                                        <p:attrNameLst>
                                          <p:attrName>style.visibility</p:attrName>
                                        </p:attrNameLst>
                                      </p:cBhvr>
                                      <p:to>
                                        <p:strVal val="visible"/>
                                      </p:to>
                                    </p:set>
                                    <p:animEffect filter="fade" transition="in">
                                      <p:cBhvr>
                                        <p:cTn dur="500"/>
                                        <p:tgtEl>
                                          <p:spTgt spid="150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12" st="12"/>
                                            </p:txEl>
                                          </p:spTgt>
                                        </p:tgtEl>
                                        <p:attrNameLst>
                                          <p:attrName>style.visibility</p:attrName>
                                        </p:attrNameLst>
                                      </p:cBhvr>
                                      <p:to>
                                        <p:strVal val="visible"/>
                                      </p:to>
                                    </p:set>
                                    <p:animEffect filter="fade" transition="in">
                                      <p:cBhvr>
                                        <p:cTn dur="500"/>
                                        <p:tgtEl>
                                          <p:spTgt spid="150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xEl>
                                              <p:pRg end="13" st="13"/>
                                            </p:txEl>
                                          </p:spTgt>
                                        </p:tgtEl>
                                        <p:attrNameLst>
                                          <p:attrName>style.visibility</p:attrName>
                                        </p:attrNameLst>
                                      </p:cBhvr>
                                      <p:to>
                                        <p:strVal val="visible"/>
                                      </p:to>
                                    </p:set>
                                    <p:animEffect filter="fade" transition="in">
                                      <p:cBhvr>
                                        <p:cTn dur="500"/>
                                        <p:tgtEl>
                                          <p:spTgt spid="1502">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8" name="Shape 1508"/>
        <p:cNvGrpSpPr/>
        <p:nvPr/>
      </p:nvGrpSpPr>
      <p:grpSpPr>
        <a:xfrm>
          <a:off x="0" y="0"/>
          <a:ext cx="0" cy="0"/>
          <a:chOff x="0" y="0"/>
          <a:chExt cx="0" cy="0"/>
        </a:xfrm>
      </p:grpSpPr>
      <p:pic>
        <p:nvPicPr>
          <p:cNvPr id="1509" name="Google Shape;1509;p55"/>
          <p:cNvPicPr preferRelativeResize="0"/>
          <p:nvPr/>
        </p:nvPicPr>
        <p:blipFill rotWithShape="1">
          <a:blip r:embed="rId3">
            <a:alphaModFix/>
          </a:blip>
          <a:srcRect b="27026" l="0" r="0" t="25649"/>
          <a:stretch/>
        </p:blipFill>
        <p:spPr>
          <a:xfrm>
            <a:off x="6443435" y="4254400"/>
            <a:ext cx="2332391" cy="613200"/>
          </a:xfrm>
          <a:prstGeom prst="rect">
            <a:avLst/>
          </a:prstGeom>
          <a:noFill/>
          <a:ln>
            <a:noFill/>
          </a:ln>
        </p:spPr>
      </p:pic>
      <p:sp>
        <p:nvSpPr>
          <p:cNvPr id="1510" name="Google Shape;1510;p55"/>
          <p:cNvSpPr/>
          <p:nvPr/>
        </p:nvSpPr>
        <p:spPr>
          <a:xfrm>
            <a:off x="0" y="0"/>
            <a:ext cx="9144000" cy="23073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5"/>
          <p:cNvSpPr txBox="1"/>
          <p:nvPr/>
        </p:nvSpPr>
        <p:spPr>
          <a:xfrm>
            <a:off x="156000" y="281100"/>
            <a:ext cx="8988000" cy="20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100">
                <a:solidFill>
                  <a:srgbClr val="F3F3F3"/>
                </a:solidFill>
                <a:latin typeface="Cambria"/>
                <a:ea typeface="Cambria"/>
                <a:cs typeface="Cambria"/>
                <a:sym typeface="Cambria"/>
              </a:rPr>
              <a:t>CLR-DRAM:</a:t>
            </a:r>
            <a:endParaRPr b="1" sz="4100">
              <a:solidFill>
                <a:srgbClr val="F3F3F3"/>
              </a:solidFill>
              <a:latin typeface="Cambria"/>
              <a:ea typeface="Cambria"/>
              <a:cs typeface="Cambria"/>
              <a:sym typeface="Cambria"/>
            </a:endParaRPr>
          </a:p>
          <a:p>
            <a:pPr indent="0" lvl="0" marL="0" rtl="0" algn="ctr">
              <a:spcBef>
                <a:spcPts val="0"/>
              </a:spcBef>
              <a:spcAft>
                <a:spcPts val="0"/>
              </a:spcAft>
              <a:buNone/>
            </a:pPr>
            <a:r>
              <a:rPr b="1" lang="en" sz="3000">
                <a:solidFill>
                  <a:srgbClr val="F3F3F3"/>
                </a:solidFill>
                <a:latin typeface="Cambria"/>
                <a:ea typeface="Cambria"/>
                <a:cs typeface="Cambria"/>
                <a:sym typeface="Cambria"/>
              </a:rPr>
              <a:t> A Low-Cost DRAM Architecture</a:t>
            </a:r>
            <a:endParaRPr b="1" sz="3000">
              <a:solidFill>
                <a:srgbClr val="F3F3F3"/>
              </a:solidFill>
              <a:latin typeface="Cambria"/>
              <a:ea typeface="Cambria"/>
              <a:cs typeface="Cambria"/>
              <a:sym typeface="Cambria"/>
            </a:endParaRPr>
          </a:p>
          <a:p>
            <a:pPr indent="0" lvl="0" marL="0" rtl="0" algn="ctr">
              <a:spcBef>
                <a:spcPts val="0"/>
              </a:spcBef>
              <a:spcAft>
                <a:spcPts val="0"/>
              </a:spcAft>
              <a:buNone/>
            </a:pPr>
            <a:r>
              <a:rPr b="1" lang="en" sz="3000">
                <a:solidFill>
                  <a:srgbClr val="F3F3F3"/>
                </a:solidFill>
                <a:latin typeface="Cambria"/>
                <a:ea typeface="Cambria"/>
                <a:cs typeface="Cambria"/>
                <a:sym typeface="Cambria"/>
              </a:rPr>
              <a:t>Enabling Dynamic Capacity-Latency Trade-off</a:t>
            </a:r>
            <a:endParaRPr b="1" sz="3000">
              <a:solidFill>
                <a:srgbClr val="F3F3F3"/>
              </a:solidFill>
              <a:latin typeface="Cambria"/>
              <a:ea typeface="Cambria"/>
              <a:cs typeface="Cambria"/>
              <a:sym typeface="Cambria"/>
            </a:endParaRPr>
          </a:p>
        </p:txBody>
      </p:sp>
      <p:sp>
        <p:nvSpPr>
          <p:cNvPr id="1512" name="Google Shape;1512;p55"/>
          <p:cNvSpPr txBox="1"/>
          <p:nvPr/>
        </p:nvSpPr>
        <p:spPr>
          <a:xfrm>
            <a:off x="228600" y="2446675"/>
            <a:ext cx="8686800" cy="915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 sz="2000" u="sng">
                <a:solidFill>
                  <a:srgbClr val="000000"/>
                </a:solidFill>
                <a:latin typeface="Cambria"/>
                <a:ea typeface="Cambria"/>
                <a:cs typeface="Cambria"/>
                <a:sym typeface="Cambria"/>
              </a:rPr>
              <a:t>Haocong</a:t>
            </a:r>
            <a:r>
              <a:rPr b="1" lang="en" sz="2000" u="sng">
                <a:solidFill>
                  <a:srgbClr val="000000"/>
                </a:solidFill>
                <a:latin typeface="Cambria"/>
                <a:ea typeface="Cambria"/>
                <a:cs typeface="Cambria"/>
                <a:sym typeface="Cambria"/>
              </a:rPr>
              <a:t> Luo</a:t>
            </a:r>
            <a:r>
              <a:rPr b="1" lang="en" sz="2000">
                <a:solidFill>
                  <a:srgbClr val="000000"/>
                </a:solidFill>
                <a:latin typeface="Cambria"/>
                <a:ea typeface="Cambria"/>
                <a:cs typeface="Cambria"/>
                <a:sym typeface="Cambria"/>
              </a:rPr>
              <a:t>     Taha Shahroodi     Hasan Hassan</a:t>
            </a:r>
            <a:r>
              <a:rPr b="1" lang="en" sz="2000">
                <a:latin typeface="Cambria"/>
                <a:ea typeface="Cambria"/>
                <a:cs typeface="Cambria"/>
                <a:sym typeface="Cambria"/>
              </a:rPr>
              <a:t>    </a:t>
            </a:r>
            <a:r>
              <a:rPr b="1" lang="en" sz="2000">
                <a:solidFill>
                  <a:srgbClr val="000000"/>
                </a:solidFill>
                <a:latin typeface="Cambria"/>
                <a:ea typeface="Cambria"/>
                <a:cs typeface="Cambria"/>
                <a:sym typeface="Cambria"/>
              </a:rPr>
              <a:t>Minesh Patel     </a:t>
            </a:r>
            <a:endParaRPr b="1" sz="2000">
              <a:solidFill>
                <a:srgbClr val="000000"/>
              </a:solidFill>
              <a:latin typeface="Cambria"/>
              <a:ea typeface="Cambria"/>
              <a:cs typeface="Cambria"/>
              <a:sym typeface="Cambria"/>
            </a:endParaRPr>
          </a:p>
          <a:p>
            <a:pPr indent="0" lvl="0" marL="0" rtl="0" algn="ctr">
              <a:lnSpc>
                <a:spcPct val="90000"/>
              </a:lnSpc>
              <a:spcBef>
                <a:spcPts val="0"/>
              </a:spcBef>
              <a:spcAft>
                <a:spcPts val="0"/>
              </a:spcAft>
              <a:buNone/>
            </a:pPr>
            <a:r>
              <a:rPr b="1" lang="en" sz="2000">
                <a:solidFill>
                  <a:srgbClr val="000000"/>
                </a:solidFill>
                <a:latin typeface="Cambria"/>
                <a:ea typeface="Cambria"/>
                <a:cs typeface="Cambria"/>
                <a:sym typeface="Cambria"/>
              </a:rPr>
              <a:t>A. Giray Ya</a:t>
            </a:r>
            <a:r>
              <a:rPr b="1" lang="en" sz="2000">
                <a:latin typeface="Cambria"/>
                <a:ea typeface="Cambria"/>
                <a:cs typeface="Cambria"/>
                <a:sym typeface="Cambria"/>
              </a:rPr>
              <a:t>g</a:t>
            </a:r>
            <a:r>
              <a:rPr b="1" lang="en" sz="2000">
                <a:solidFill>
                  <a:srgbClr val="000000"/>
                </a:solidFill>
                <a:latin typeface="Cambria"/>
                <a:ea typeface="Cambria"/>
                <a:cs typeface="Cambria"/>
                <a:sym typeface="Cambria"/>
              </a:rPr>
              <a:t>lıkçı</a:t>
            </a:r>
            <a:r>
              <a:rPr lang="en" sz="600"/>
              <a:t>        </a:t>
            </a:r>
            <a:r>
              <a:rPr b="1" lang="en" sz="2000">
                <a:solidFill>
                  <a:srgbClr val="000000"/>
                </a:solidFill>
                <a:latin typeface="Cambria"/>
                <a:ea typeface="Cambria"/>
                <a:cs typeface="Cambria"/>
                <a:sym typeface="Cambria"/>
              </a:rPr>
              <a:t>Lois Orosa     Jisung Park      Onur Mutlu  </a:t>
            </a:r>
            <a:endParaRPr sz="2000">
              <a:solidFill>
                <a:srgbClr val="000000"/>
              </a:solidFill>
              <a:latin typeface="Cambria"/>
              <a:ea typeface="Cambria"/>
              <a:cs typeface="Cambria"/>
              <a:sym typeface="Cambria"/>
            </a:endParaRPr>
          </a:p>
        </p:txBody>
      </p:sp>
      <p:pic>
        <p:nvPicPr>
          <p:cNvPr descr="http://www.euroc-project.eu/fileadmin/imgEuroc/eurocConsortiumLogos/ethLogo.png" id="1513" name="Google Shape;1513;p55"/>
          <p:cNvPicPr preferRelativeResize="0"/>
          <p:nvPr/>
        </p:nvPicPr>
        <p:blipFill rotWithShape="1">
          <a:blip r:embed="rId4">
            <a:alphaModFix/>
          </a:blip>
          <a:srcRect b="0" l="0" r="0" t="0"/>
          <a:stretch/>
        </p:blipFill>
        <p:spPr>
          <a:xfrm>
            <a:off x="459028" y="4314755"/>
            <a:ext cx="2397511" cy="492491"/>
          </a:xfrm>
          <a:prstGeom prst="rect">
            <a:avLst/>
          </a:prstGeom>
          <a:noFill/>
          <a:ln>
            <a:noFill/>
          </a:ln>
        </p:spPr>
      </p:pic>
      <p:pic>
        <p:nvPicPr>
          <p:cNvPr id="1514" name="Google Shape;1514;p55"/>
          <p:cNvPicPr preferRelativeResize="0"/>
          <p:nvPr/>
        </p:nvPicPr>
        <p:blipFill>
          <a:blip r:embed="rId5">
            <a:alphaModFix/>
          </a:blip>
          <a:stretch>
            <a:fillRect/>
          </a:stretch>
        </p:blipFill>
        <p:spPr>
          <a:xfrm>
            <a:off x="3607663" y="4254400"/>
            <a:ext cx="1928674" cy="76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nvSpPr>
        <p:spPr>
          <a:xfrm>
            <a:off x="103900" y="780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Motivation</a:t>
            </a:r>
            <a:endParaRPr b="1" sz="2300">
              <a:solidFill>
                <a:srgbClr val="F3F3F3"/>
              </a:solidFill>
              <a:latin typeface="Cambria"/>
              <a:ea typeface="Cambria"/>
              <a:cs typeface="Cambria"/>
              <a:sym typeface="Cambria"/>
            </a:endParaRPr>
          </a:p>
        </p:txBody>
      </p:sp>
      <p:sp>
        <p:nvSpPr>
          <p:cNvPr id="118" name="Google Shape;118;p18"/>
          <p:cNvSpPr txBox="1"/>
          <p:nvPr/>
        </p:nvSpPr>
        <p:spPr>
          <a:xfrm>
            <a:off x="103900" y="544550"/>
            <a:ext cx="8821800" cy="1779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600">
              <a:latin typeface="Cambria"/>
              <a:ea typeface="Cambria"/>
              <a:cs typeface="Cambria"/>
              <a:sym typeface="Cambria"/>
            </a:endParaRPr>
          </a:p>
          <a:p>
            <a:pPr indent="-248920" lvl="0" marL="274320" rtl="0" algn="l">
              <a:lnSpc>
                <a:spcPct val="115000"/>
              </a:lnSpc>
              <a:spcBef>
                <a:spcPts val="0"/>
              </a:spcBef>
              <a:spcAft>
                <a:spcPts val="0"/>
              </a:spcAft>
              <a:buClr>
                <a:srgbClr val="000000"/>
              </a:buClr>
              <a:buSzPts val="1800"/>
              <a:buChar char="●"/>
            </a:pPr>
            <a:r>
              <a:rPr b="1" lang="en" sz="1800" u="sng">
                <a:latin typeface="Cambria"/>
                <a:ea typeface="Cambria"/>
                <a:cs typeface="Cambria"/>
                <a:sym typeface="Cambria"/>
              </a:rPr>
              <a:t>Motivation:</a:t>
            </a:r>
            <a:r>
              <a:rPr b="1" lang="en" sz="1800">
                <a:latin typeface="Cambria"/>
                <a:ea typeface="Cambria"/>
                <a:cs typeface="Cambria"/>
                <a:sym typeface="Cambria"/>
              </a:rPr>
              <a:t> </a:t>
            </a:r>
            <a:r>
              <a:rPr lang="en" sz="1700">
                <a:latin typeface="Cambria"/>
                <a:ea typeface="Cambria"/>
                <a:cs typeface="Cambria"/>
                <a:sym typeface="Cambria"/>
              </a:rPr>
              <a:t>Existing systems miss opportunities to improve performance by adapting to changes in main memory capacity and latency demands.</a:t>
            </a:r>
            <a:endParaRPr sz="1700">
              <a:latin typeface="Cambria"/>
              <a:ea typeface="Cambria"/>
              <a:cs typeface="Cambria"/>
              <a:sym typeface="Cambria"/>
            </a:endParaRPr>
          </a:p>
          <a:p>
            <a:pPr indent="-336550" lvl="1" marL="628650" rtl="0" algn="l">
              <a:lnSpc>
                <a:spcPct val="115000"/>
              </a:lnSpc>
              <a:spcBef>
                <a:spcPts val="0"/>
              </a:spcBef>
              <a:spcAft>
                <a:spcPts val="0"/>
              </a:spcAft>
              <a:buClr>
                <a:srgbClr val="0070C0"/>
              </a:buClr>
              <a:buSzPts val="1700"/>
              <a:buFont typeface="Cambria"/>
              <a:buChar char="○"/>
            </a:pPr>
            <a:r>
              <a:rPr lang="en" sz="1700">
                <a:solidFill>
                  <a:srgbClr val="0070C0"/>
                </a:solidFill>
                <a:latin typeface="Cambria"/>
                <a:ea typeface="Cambria"/>
                <a:cs typeface="Cambria"/>
                <a:sym typeface="Cambria"/>
              </a:rPr>
              <a:t>The memory capacity of a system is </a:t>
            </a:r>
            <a:r>
              <a:rPr lang="en" sz="1700">
                <a:solidFill>
                  <a:srgbClr val="0070C0"/>
                </a:solidFill>
                <a:latin typeface="Cambria"/>
                <a:ea typeface="Cambria"/>
                <a:cs typeface="Cambria"/>
                <a:sym typeface="Cambria"/>
              </a:rPr>
              <a:t>usually </a:t>
            </a:r>
            <a:r>
              <a:rPr i="1" lang="en" sz="1700">
                <a:solidFill>
                  <a:srgbClr val="0070C0"/>
                </a:solidFill>
                <a:latin typeface="Cambria"/>
                <a:ea typeface="Cambria"/>
                <a:cs typeface="Cambria"/>
                <a:sym typeface="Cambria"/>
              </a:rPr>
              <a:t>overprovisioned</a:t>
            </a:r>
            <a:r>
              <a:rPr lang="en" sz="1700">
                <a:solidFill>
                  <a:srgbClr val="0070C0"/>
                </a:solidFill>
                <a:latin typeface="Cambria"/>
                <a:ea typeface="Cambria"/>
                <a:cs typeface="Cambria"/>
                <a:sym typeface="Cambria"/>
              </a:rPr>
              <a:t>.</a:t>
            </a:r>
            <a:endParaRPr sz="1700">
              <a:solidFill>
                <a:srgbClr val="0070C0"/>
              </a:solidFill>
              <a:latin typeface="Cambria"/>
              <a:ea typeface="Cambria"/>
              <a:cs typeface="Cambria"/>
              <a:sym typeface="Cambria"/>
            </a:endParaRPr>
          </a:p>
          <a:p>
            <a:pPr indent="-336550" lvl="1" marL="628650" rtl="0" algn="l">
              <a:lnSpc>
                <a:spcPct val="115000"/>
              </a:lnSpc>
              <a:spcBef>
                <a:spcPts val="0"/>
              </a:spcBef>
              <a:spcAft>
                <a:spcPts val="0"/>
              </a:spcAft>
              <a:buClr>
                <a:srgbClr val="0070C0"/>
              </a:buClr>
              <a:buSzPts val="1700"/>
              <a:buFont typeface="Cambria"/>
              <a:buChar char="○"/>
            </a:pPr>
            <a:r>
              <a:rPr lang="en" sz="1700">
                <a:solidFill>
                  <a:srgbClr val="0070C0"/>
                </a:solidFill>
                <a:latin typeface="Cambria"/>
                <a:ea typeface="Cambria"/>
                <a:cs typeface="Cambria"/>
                <a:sym typeface="Cambria"/>
              </a:rPr>
              <a:t>Many workloads </a:t>
            </a:r>
            <a:r>
              <a:rPr i="1" lang="en" sz="1700">
                <a:solidFill>
                  <a:srgbClr val="0070C0"/>
                </a:solidFill>
                <a:latin typeface="Cambria"/>
                <a:ea typeface="Cambria"/>
                <a:cs typeface="Cambria"/>
                <a:sym typeface="Cambria"/>
              </a:rPr>
              <a:t>underutilize</a:t>
            </a:r>
            <a:r>
              <a:rPr lang="en" sz="1700">
                <a:solidFill>
                  <a:srgbClr val="0070C0"/>
                </a:solidFill>
                <a:latin typeface="Cambria"/>
                <a:ea typeface="Cambria"/>
                <a:cs typeface="Cambria"/>
                <a:sym typeface="Cambria"/>
              </a:rPr>
              <a:t> the system’s memory capacity. </a:t>
            </a:r>
            <a:endParaRPr sz="1700">
              <a:solidFill>
                <a:srgbClr val="0070C0"/>
              </a:solidFill>
              <a:latin typeface="Cambria"/>
              <a:ea typeface="Cambria"/>
              <a:cs typeface="Cambria"/>
              <a:sym typeface="Cambria"/>
            </a:endParaRPr>
          </a:p>
          <a:p>
            <a:pPr indent="-336550" lvl="2" marL="1371600" rtl="0" algn="l">
              <a:lnSpc>
                <a:spcPct val="115000"/>
              </a:lnSpc>
              <a:spcBef>
                <a:spcPts val="0"/>
              </a:spcBef>
              <a:spcAft>
                <a:spcPts val="0"/>
              </a:spcAft>
              <a:buClr>
                <a:srgbClr val="000000"/>
              </a:buClr>
              <a:buSzPts val="1700"/>
              <a:buFont typeface="Cambria"/>
              <a:buChar char="■"/>
            </a:pPr>
            <a:r>
              <a:rPr lang="en" sz="1700">
                <a:latin typeface="Cambria"/>
                <a:ea typeface="Cambria"/>
                <a:cs typeface="Cambria"/>
                <a:sym typeface="Cambria"/>
              </a:rPr>
              <a:t>e.g., HPC </a:t>
            </a:r>
            <a:r>
              <a:rPr b="1" lang="en" sz="1000">
                <a:latin typeface="Cambria"/>
                <a:ea typeface="Cambria"/>
                <a:cs typeface="Cambria"/>
                <a:sym typeface="Cambria"/>
              </a:rPr>
              <a:t>[</a:t>
            </a:r>
            <a:r>
              <a:rPr b="1" lang="en" sz="1000">
                <a:latin typeface="Cambria"/>
                <a:ea typeface="Cambria"/>
                <a:cs typeface="Cambria"/>
                <a:sym typeface="Cambria"/>
              </a:rPr>
              <a:t>Panwar+, MICRO’19</a:t>
            </a:r>
            <a:r>
              <a:rPr b="1" lang="en" sz="1000">
                <a:latin typeface="Cambria"/>
                <a:ea typeface="Cambria"/>
                <a:cs typeface="Cambria"/>
                <a:sym typeface="Cambria"/>
              </a:rPr>
              <a:t>]</a:t>
            </a:r>
            <a:r>
              <a:rPr lang="en" sz="1700">
                <a:latin typeface="Cambria"/>
                <a:ea typeface="Cambria"/>
                <a:cs typeface="Cambria"/>
                <a:sym typeface="Cambria"/>
              </a:rPr>
              <a:t>, Cloud </a:t>
            </a:r>
            <a:r>
              <a:rPr b="1" lang="en" sz="1000">
                <a:latin typeface="Cambria"/>
                <a:ea typeface="Cambria"/>
                <a:cs typeface="Cambria"/>
                <a:sym typeface="Cambria"/>
              </a:rPr>
              <a:t>[</a:t>
            </a:r>
            <a:r>
              <a:rPr b="1" lang="en" sz="1000">
                <a:latin typeface="Cambria"/>
                <a:ea typeface="Cambria"/>
                <a:cs typeface="Cambria"/>
                <a:sym typeface="Cambria"/>
              </a:rPr>
              <a:t>Chen+, ICPADS’18</a:t>
            </a:r>
            <a:r>
              <a:rPr b="1" lang="en" sz="1000">
                <a:latin typeface="Cambria"/>
                <a:ea typeface="Cambria"/>
                <a:cs typeface="Cambria"/>
                <a:sym typeface="Cambria"/>
              </a:rPr>
              <a:t>]</a:t>
            </a:r>
            <a:r>
              <a:rPr lang="en" sz="1700">
                <a:latin typeface="Cambria"/>
                <a:ea typeface="Cambria"/>
                <a:cs typeface="Cambria"/>
                <a:sym typeface="Cambria"/>
              </a:rPr>
              <a:t>, and Enterprise </a:t>
            </a:r>
            <a:r>
              <a:rPr b="1" lang="en" sz="1000">
                <a:latin typeface="Cambria"/>
                <a:ea typeface="Cambria"/>
                <a:cs typeface="Cambria"/>
                <a:sym typeface="Cambria"/>
              </a:rPr>
              <a:t>[</a:t>
            </a:r>
            <a:r>
              <a:rPr b="1" lang="en" sz="1000">
                <a:latin typeface="Cambria"/>
                <a:ea typeface="Cambria"/>
                <a:cs typeface="Cambria"/>
                <a:sym typeface="Cambria"/>
              </a:rPr>
              <a:t>Di+, CLUSTER’12</a:t>
            </a:r>
            <a:r>
              <a:rPr b="1" lang="en" sz="1000">
                <a:latin typeface="Cambria"/>
                <a:ea typeface="Cambria"/>
                <a:cs typeface="Cambria"/>
                <a:sym typeface="Cambria"/>
              </a:rPr>
              <a:t>]</a:t>
            </a:r>
            <a:r>
              <a:rPr lang="en" sz="1700">
                <a:latin typeface="Cambria"/>
                <a:ea typeface="Cambria"/>
                <a:cs typeface="Cambria"/>
                <a:sym typeface="Cambria"/>
              </a:rPr>
              <a:t>.</a:t>
            </a:r>
            <a:endParaRPr sz="1700">
              <a:latin typeface="Cambria"/>
              <a:ea typeface="Cambria"/>
              <a:cs typeface="Cambria"/>
              <a:sym typeface="Cambria"/>
            </a:endParaRPr>
          </a:p>
          <a:p>
            <a:pPr indent="0" lvl="0" marL="0" rtl="0" algn="l">
              <a:lnSpc>
                <a:spcPct val="115000"/>
              </a:lnSpc>
              <a:spcBef>
                <a:spcPts val="400"/>
              </a:spcBef>
              <a:spcAft>
                <a:spcPts val="1000"/>
              </a:spcAft>
              <a:buNone/>
            </a:pPr>
            <a:r>
              <a:t/>
            </a:r>
            <a:endParaRPr sz="1800">
              <a:solidFill>
                <a:srgbClr val="990000"/>
              </a:solidFill>
              <a:latin typeface="Cambria"/>
              <a:ea typeface="Cambria"/>
              <a:cs typeface="Cambria"/>
              <a:sym typeface="Cambria"/>
            </a:endParaRPr>
          </a:p>
        </p:txBody>
      </p:sp>
      <p:sp>
        <p:nvSpPr>
          <p:cNvPr id="119" name="Google Shape;11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18"/>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21" name="Google Shape;121;p18"/>
          <p:cNvSpPr txBox="1"/>
          <p:nvPr/>
        </p:nvSpPr>
        <p:spPr>
          <a:xfrm>
            <a:off x="103900" y="2384500"/>
            <a:ext cx="8917200" cy="2278800"/>
          </a:xfrm>
          <a:prstGeom prst="rect">
            <a:avLst/>
          </a:prstGeom>
          <a:noFill/>
          <a:ln>
            <a:noFill/>
          </a:ln>
        </p:spPr>
        <p:txBody>
          <a:bodyPr anchorCtr="0" anchor="t" bIns="91425" lIns="91425" spcFirstLastPara="1" rIns="91425" wrap="square" tIns="91425">
            <a:noAutofit/>
          </a:bodyPr>
          <a:lstStyle/>
          <a:p>
            <a:pPr indent="-248920" lvl="0" marL="274320" rtl="0" algn="l">
              <a:lnSpc>
                <a:spcPct val="115000"/>
              </a:lnSpc>
              <a:spcBef>
                <a:spcPts val="0"/>
              </a:spcBef>
              <a:spcAft>
                <a:spcPts val="0"/>
              </a:spcAft>
              <a:buClr>
                <a:srgbClr val="990000"/>
              </a:buClr>
              <a:buSzPts val="1800"/>
              <a:buChar char="●"/>
            </a:pPr>
            <a:r>
              <a:rPr b="1" lang="en" sz="1800" u="sng">
                <a:solidFill>
                  <a:srgbClr val="990000"/>
                </a:solidFill>
                <a:latin typeface="Cambria"/>
                <a:ea typeface="Cambria"/>
                <a:cs typeface="Cambria"/>
                <a:sym typeface="Cambria"/>
              </a:rPr>
              <a:t>Problem</a:t>
            </a:r>
            <a:r>
              <a:rPr lang="en" sz="1800">
                <a:solidFill>
                  <a:srgbClr val="990000"/>
                </a:solidFill>
                <a:latin typeface="Cambria"/>
                <a:ea typeface="Cambria"/>
                <a:cs typeface="Cambria"/>
                <a:sym typeface="Cambria"/>
              </a:rPr>
              <a:t>: </a:t>
            </a:r>
            <a:r>
              <a:rPr lang="en" sz="1800">
                <a:solidFill>
                  <a:schemeClr val="dk1"/>
                </a:solidFill>
                <a:latin typeface="Cambria"/>
                <a:ea typeface="Cambria"/>
                <a:cs typeface="Cambria"/>
                <a:sym typeface="Cambria"/>
              </a:rPr>
              <a:t>Commodity DRAM makes a </a:t>
            </a:r>
            <a:r>
              <a:rPr i="1" lang="en" sz="1800">
                <a:solidFill>
                  <a:schemeClr val="dk1"/>
                </a:solidFill>
                <a:latin typeface="Cambria"/>
                <a:ea typeface="Cambria"/>
                <a:cs typeface="Cambria"/>
                <a:sym typeface="Cambria"/>
              </a:rPr>
              <a:t>static </a:t>
            </a:r>
            <a:r>
              <a:rPr lang="en" sz="1800">
                <a:solidFill>
                  <a:schemeClr val="dk1"/>
                </a:solidFill>
                <a:latin typeface="Cambria"/>
                <a:ea typeface="Cambria"/>
                <a:cs typeface="Cambria"/>
                <a:sym typeface="Cambria"/>
              </a:rPr>
              <a:t>capacity-latency trade-off at design-time.</a:t>
            </a:r>
            <a:endParaRPr sz="1800">
              <a:solidFill>
                <a:schemeClr val="dk1"/>
              </a:solidFill>
              <a:latin typeface="Cambria"/>
              <a:ea typeface="Cambria"/>
              <a:cs typeface="Cambria"/>
              <a:sym typeface="Cambria"/>
            </a:endParaRPr>
          </a:p>
          <a:p>
            <a:pPr indent="-336550" lvl="1" marL="628650" rtl="0" algn="l">
              <a:lnSpc>
                <a:spcPct val="115000"/>
              </a:lnSpc>
              <a:spcBef>
                <a:spcPts val="0"/>
              </a:spcBef>
              <a:spcAft>
                <a:spcPts val="0"/>
              </a:spcAft>
              <a:buClr>
                <a:srgbClr val="0070C0"/>
              </a:buClr>
              <a:buSzPts val="1700"/>
              <a:buFont typeface="Cambria"/>
              <a:buChar char="○"/>
            </a:pPr>
            <a:r>
              <a:rPr lang="en" sz="1700">
                <a:solidFill>
                  <a:srgbClr val="0070C0"/>
                </a:solidFill>
                <a:latin typeface="Cambria"/>
                <a:ea typeface="Cambria"/>
                <a:cs typeface="Cambria"/>
                <a:sym typeface="Cambria"/>
              </a:rPr>
              <a:t>Existing DRAM cannot adapt to varying capacity and latency demands.</a:t>
            </a:r>
            <a:endParaRPr sz="1700">
              <a:solidFill>
                <a:srgbClr val="0070C0"/>
              </a:solidFill>
              <a:latin typeface="Cambria"/>
              <a:ea typeface="Cambria"/>
              <a:cs typeface="Cambria"/>
              <a:sym typeface="Cambria"/>
            </a:endParaRPr>
          </a:p>
          <a:p>
            <a:pPr indent="-336550" lvl="1" marL="628650" rtl="0" algn="l">
              <a:lnSpc>
                <a:spcPct val="115000"/>
              </a:lnSpc>
              <a:spcBef>
                <a:spcPts val="0"/>
              </a:spcBef>
              <a:spcAft>
                <a:spcPts val="0"/>
              </a:spcAft>
              <a:buClr>
                <a:schemeClr val="dk1"/>
              </a:buClr>
              <a:buSzPts val="1700"/>
              <a:buFont typeface="Cambria"/>
              <a:buChar char="○"/>
            </a:pPr>
            <a:r>
              <a:rPr lang="en" sz="1700">
                <a:solidFill>
                  <a:schemeClr val="dk1"/>
                </a:solidFill>
                <a:latin typeface="Cambria"/>
                <a:ea typeface="Cambria"/>
                <a:cs typeface="Cambria"/>
                <a:sym typeface="Cambria"/>
              </a:rPr>
              <a:t>Some s</a:t>
            </a:r>
            <a:r>
              <a:rPr lang="en" sz="1700">
                <a:solidFill>
                  <a:schemeClr val="dk1"/>
                </a:solidFill>
                <a:latin typeface="Cambria"/>
                <a:ea typeface="Cambria"/>
                <a:cs typeface="Cambria"/>
                <a:sym typeface="Cambria"/>
              </a:rPr>
              <a:t>tate-of-the-art heterogeneous DRAM architectures </a:t>
            </a:r>
            <a:r>
              <a:rPr b="1" lang="en" sz="1000">
                <a:latin typeface="Cambria"/>
                <a:ea typeface="Cambria"/>
                <a:cs typeface="Cambria"/>
                <a:sym typeface="Cambria"/>
              </a:rPr>
              <a:t>[Lee+, HPCA’13, Son+, ISCA’13]</a:t>
            </a:r>
            <a:r>
              <a:rPr lang="en" sz="1700">
                <a:solidFill>
                  <a:schemeClr val="dk1"/>
                </a:solidFill>
                <a:latin typeface="Cambria"/>
                <a:ea typeface="Cambria"/>
                <a:cs typeface="Cambria"/>
                <a:sym typeface="Cambria"/>
              </a:rPr>
              <a:t> employ only a </a:t>
            </a:r>
            <a:r>
              <a:rPr i="1" lang="en" sz="1700">
                <a:solidFill>
                  <a:schemeClr val="dk1"/>
                </a:solidFill>
                <a:latin typeface="Cambria"/>
                <a:ea typeface="Cambria"/>
                <a:cs typeface="Cambria"/>
                <a:sym typeface="Cambria"/>
              </a:rPr>
              <a:t>fixed-size</a:t>
            </a:r>
            <a:r>
              <a:rPr lang="en" sz="1700">
                <a:solidFill>
                  <a:schemeClr val="dk1"/>
                </a:solidFill>
                <a:latin typeface="Cambria"/>
                <a:ea typeface="Cambria"/>
                <a:cs typeface="Cambria"/>
                <a:sym typeface="Cambria"/>
              </a:rPr>
              <a:t> and </a:t>
            </a:r>
            <a:r>
              <a:rPr i="1" lang="en" sz="1700">
                <a:solidFill>
                  <a:schemeClr val="dk1"/>
                </a:solidFill>
                <a:latin typeface="Cambria"/>
                <a:ea typeface="Cambria"/>
                <a:cs typeface="Cambria"/>
                <a:sym typeface="Cambria"/>
              </a:rPr>
              <a:t>small </a:t>
            </a:r>
            <a:r>
              <a:rPr lang="en" sz="1700">
                <a:solidFill>
                  <a:schemeClr val="dk1"/>
                </a:solidFill>
                <a:latin typeface="Cambria"/>
                <a:ea typeface="Cambria"/>
                <a:cs typeface="Cambria"/>
                <a:sym typeface="Cambria"/>
              </a:rPr>
              <a:t>low-latency region.</a:t>
            </a:r>
            <a:endParaRPr sz="1700">
              <a:solidFill>
                <a:schemeClr val="dk1"/>
              </a:solidFill>
              <a:latin typeface="Cambria"/>
              <a:ea typeface="Cambria"/>
              <a:cs typeface="Cambria"/>
              <a:sym typeface="Cambria"/>
            </a:endParaRPr>
          </a:p>
          <a:p>
            <a:pPr indent="-336550" lvl="2" marL="1371600" rtl="0" algn="l">
              <a:lnSpc>
                <a:spcPct val="115000"/>
              </a:lnSpc>
              <a:spcBef>
                <a:spcPts val="0"/>
              </a:spcBef>
              <a:spcAft>
                <a:spcPts val="0"/>
              </a:spcAft>
              <a:buClr>
                <a:schemeClr val="dk1"/>
              </a:buClr>
              <a:buSzPts val="1700"/>
              <a:buChar char="■"/>
            </a:pPr>
            <a:r>
              <a:rPr lang="en" sz="1700">
                <a:solidFill>
                  <a:schemeClr val="dk1"/>
                </a:solidFill>
                <a:latin typeface="Cambria"/>
                <a:ea typeface="Cambria"/>
                <a:cs typeface="Cambria"/>
                <a:sym typeface="Cambria"/>
              </a:rPr>
              <a:t>Does </a:t>
            </a:r>
            <a:r>
              <a:rPr i="1" lang="en" sz="1700">
                <a:solidFill>
                  <a:schemeClr val="dk1"/>
                </a:solidFill>
                <a:latin typeface="Cambria"/>
                <a:ea typeface="Cambria"/>
                <a:cs typeface="Cambria"/>
                <a:sym typeface="Cambria"/>
              </a:rPr>
              <a:t>not </a:t>
            </a:r>
            <a:r>
              <a:rPr lang="en" sz="1700">
                <a:solidFill>
                  <a:schemeClr val="dk1"/>
                </a:solidFill>
                <a:latin typeface="Cambria"/>
                <a:ea typeface="Cambria"/>
                <a:cs typeface="Cambria"/>
                <a:sym typeface="Cambria"/>
              </a:rPr>
              <a:t>always provide the best possible operating point within the DRAM capacity-latency trade-off spectrum for all workloads.</a:t>
            </a:r>
            <a:endParaRPr sz="17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5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5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5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5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500"/>
                                        <p:tgtEl>
                                          <p:spTgt spid="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500"/>
                                        <p:tgtEl>
                                          <p:spTgt spid="1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nvSpPr>
        <p:spPr>
          <a:xfrm>
            <a:off x="103900" y="780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Goal</a:t>
            </a:r>
            <a:endParaRPr b="1" sz="2300">
              <a:solidFill>
                <a:srgbClr val="F3F3F3"/>
              </a:solidFill>
              <a:latin typeface="Cambria"/>
              <a:ea typeface="Cambria"/>
              <a:cs typeface="Cambria"/>
              <a:sym typeface="Cambria"/>
            </a:endParaRPr>
          </a:p>
        </p:txBody>
      </p:sp>
      <p:sp>
        <p:nvSpPr>
          <p:cNvPr id="128" name="Google Shape;128;p19"/>
          <p:cNvSpPr txBox="1"/>
          <p:nvPr/>
        </p:nvSpPr>
        <p:spPr>
          <a:xfrm>
            <a:off x="0" y="618251"/>
            <a:ext cx="9068100" cy="14691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Clr>
                <a:srgbClr val="38761D"/>
              </a:buClr>
              <a:buSzPts val="1800"/>
              <a:buChar char="●"/>
            </a:pPr>
            <a:r>
              <a:rPr b="1" lang="en" sz="1800" u="sng">
                <a:solidFill>
                  <a:srgbClr val="38761D"/>
                </a:solidFill>
                <a:latin typeface="Cambria"/>
                <a:ea typeface="Cambria"/>
                <a:cs typeface="Cambria"/>
                <a:sym typeface="Cambria"/>
              </a:rPr>
              <a:t>Goal</a:t>
            </a:r>
            <a:r>
              <a:rPr lang="en" sz="1800">
                <a:solidFill>
                  <a:srgbClr val="38761D"/>
                </a:solidFill>
                <a:latin typeface="Cambria"/>
                <a:ea typeface="Cambria"/>
                <a:cs typeface="Cambria"/>
                <a:sym typeface="Cambria"/>
              </a:rPr>
              <a:t>: </a:t>
            </a:r>
            <a:r>
              <a:rPr lang="en" sz="1800">
                <a:latin typeface="Cambria"/>
                <a:ea typeface="Cambria"/>
                <a:cs typeface="Cambria"/>
                <a:sym typeface="Cambria"/>
              </a:rPr>
              <a:t>Design a low-cost DRAM architecture that can be dynamically configured to have high capacity or low latency at a fine granularity (i.e., at the granularity of a row).</a:t>
            </a:r>
            <a:endParaRPr sz="1800">
              <a:latin typeface="Cambria"/>
              <a:ea typeface="Cambria"/>
              <a:cs typeface="Cambria"/>
              <a:sym typeface="Cambria"/>
            </a:endParaRPr>
          </a:p>
          <a:p>
            <a:pPr indent="457200" lvl="0" marL="0" rtl="0" algn="l">
              <a:spcBef>
                <a:spcPts val="0"/>
              </a:spcBef>
              <a:spcAft>
                <a:spcPts val="0"/>
              </a:spcAft>
              <a:buNone/>
            </a:pPr>
            <a:r>
              <a:t/>
            </a:r>
            <a:endParaRPr sz="300">
              <a:latin typeface="Cambria"/>
              <a:ea typeface="Cambria"/>
              <a:cs typeface="Cambria"/>
              <a:sym typeface="Cambria"/>
            </a:endParaRPr>
          </a:p>
        </p:txBody>
      </p:sp>
      <p:sp>
        <p:nvSpPr>
          <p:cNvPr id="129" name="Google Shape;12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19"/>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grpSp>
        <p:nvGrpSpPr>
          <p:cNvPr id="131" name="Google Shape;131;p19"/>
          <p:cNvGrpSpPr/>
          <p:nvPr/>
        </p:nvGrpSpPr>
        <p:grpSpPr>
          <a:xfrm>
            <a:off x="713125" y="2586850"/>
            <a:ext cx="2901000" cy="823350"/>
            <a:chOff x="713125" y="3196450"/>
            <a:chExt cx="2901000" cy="823350"/>
          </a:xfrm>
        </p:grpSpPr>
        <p:sp>
          <p:nvSpPr>
            <p:cNvPr id="132" name="Google Shape;132;p19"/>
            <p:cNvSpPr/>
            <p:nvPr/>
          </p:nvSpPr>
          <p:spPr>
            <a:xfrm>
              <a:off x="713125" y="3196450"/>
              <a:ext cx="2901000" cy="393600"/>
            </a:xfrm>
            <a:prstGeom prst="rect">
              <a:avLst/>
            </a:prstGeom>
            <a:solidFill>
              <a:srgbClr val="1C458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Cambria"/>
                  <a:ea typeface="Cambria"/>
                  <a:cs typeface="Cambria"/>
                  <a:sym typeface="Cambria"/>
                </a:rPr>
                <a:t>DRAM Row </a:t>
              </a:r>
              <a:r>
                <a:rPr b="1" i="1" lang="en" sz="1600">
                  <a:solidFill>
                    <a:srgbClr val="FFFFFF"/>
                  </a:solidFill>
                  <a:latin typeface="Cambria"/>
                  <a:ea typeface="Cambria"/>
                  <a:cs typeface="Cambria"/>
                  <a:sym typeface="Cambria"/>
                </a:rPr>
                <a:t>X</a:t>
              </a:r>
              <a:endParaRPr b="1" i="1" sz="1600">
                <a:solidFill>
                  <a:srgbClr val="FFFFFF"/>
                </a:solidFill>
                <a:latin typeface="Cambria"/>
                <a:ea typeface="Cambria"/>
                <a:cs typeface="Cambria"/>
                <a:sym typeface="Cambria"/>
              </a:endParaRPr>
            </a:p>
          </p:txBody>
        </p:sp>
        <p:sp>
          <p:nvSpPr>
            <p:cNvPr id="133" name="Google Shape;133;p19"/>
            <p:cNvSpPr txBox="1"/>
            <p:nvPr/>
          </p:nvSpPr>
          <p:spPr>
            <a:xfrm>
              <a:off x="1083775" y="3535900"/>
              <a:ext cx="2159700" cy="48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mbria"/>
                  <a:ea typeface="Cambria"/>
                  <a:cs typeface="Cambria"/>
                  <a:sym typeface="Cambria"/>
                </a:rPr>
                <a:t>Max-capacity mode</a:t>
              </a:r>
              <a:endParaRPr/>
            </a:p>
          </p:txBody>
        </p:sp>
      </p:grpSp>
      <p:grpSp>
        <p:nvGrpSpPr>
          <p:cNvPr id="134" name="Google Shape;134;p19"/>
          <p:cNvGrpSpPr/>
          <p:nvPr/>
        </p:nvGrpSpPr>
        <p:grpSpPr>
          <a:xfrm>
            <a:off x="5712475" y="2580800"/>
            <a:ext cx="2901000" cy="829400"/>
            <a:chOff x="5712475" y="3190400"/>
            <a:chExt cx="2901000" cy="829400"/>
          </a:xfrm>
        </p:grpSpPr>
        <p:sp>
          <p:nvSpPr>
            <p:cNvPr id="135" name="Google Shape;135;p19"/>
            <p:cNvSpPr/>
            <p:nvPr/>
          </p:nvSpPr>
          <p:spPr>
            <a:xfrm>
              <a:off x="5712475" y="3190400"/>
              <a:ext cx="2901000" cy="393600"/>
            </a:xfrm>
            <a:prstGeom prst="rect">
              <a:avLst/>
            </a:prstGeom>
            <a:solidFill>
              <a:srgbClr val="1C458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ambria"/>
                  <a:ea typeface="Cambria"/>
                  <a:cs typeface="Cambria"/>
                  <a:sym typeface="Cambria"/>
                </a:rPr>
                <a:t>DRAM Row </a:t>
              </a:r>
              <a:r>
                <a:rPr b="1" i="1" lang="en" sz="1600">
                  <a:solidFill>
                    <a:schemeClr val="lt1"/>
                  </a:solidFill>
                  <a:latin typeface="Cambria"/>
                  <a:ea typeface="Cambria"/>
                  <a:cs typeface="Cambria"/>
                  <a:sym typeface="Cambria"/>
                </a:rPr>
                <a:t>X</a:t>
              </a:r>
              <a:endParaRPr b="1" i="1" sz="1600">
                <a:solidFill>
                  <a:srgbClr val="FFFFFF"/>
                </a:solidFill>
                <a:latin typeface="Cambria"/>
                <a:ea typeface="Cambria"/>
                <a:cs typeface="Cambria"/>
                <a:sym typeface="Cambria"/>
              </a:endParaRPr>
            </a:p>
          </p:txBody>
        </p:sp>
        <p:sp>
          <p:nvSpPr>
            <p:cNvPr id="136" name="Google Shape;136;p19"/>
            <p:cNvSpPr txBox="1"/>
            <p:nvPr/>
          </p:nvSpPr>
          <p:spPr>
            <a:xfrm>
              <a:off x="5795500" y="3535900"/>
              <a:ext cx="2736900" cy="48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mbria"/>
                  <a:ea typeface="Cambria"/>
                  <a:cs typeface="Cambria"/>
                  <a:sym typeface="Cambria"/>
                </a:rPr>
                <a:t>High-performance mode</a:t>
              </a:r>
              <a:endParaRPr/>
            </a:p>
          </p:txBody>
        </p:sp>
      </p:grpSp>
      <p:grpSp>
        <p:nvGrpSpPr>
          <p:cNvPr id="137" name="Google Shape;137;p19"/>
          <p:cNvGrpSpPr/>
          <p:nvPr/>
        </p:nvGrpSpPr>
        <p:grpSpPr>
          <a:xfrm>
            <a:off x="3881688" y="1820131"/>
            <a:ext cx="1419413" cy="2004900"/>
            <a:chOff x="3881688" y="2429731"/>
            <a:chExt cx="1419413" cy="2004900"/>
          </a:xfrm>
        </p:grpSpPr>
        <p:sp>
          <p:nvSpPr>
            <p:cNvPr id="138" name="Google Shape;138;p19"/>
            <p:cNvSpPr/>
            <p:nvPr/>
          </p:nvSpPr>
          <p:spPr>
            <a:xfrm rot="2700000">
              <a:off x="4212307" y="2616538"/>
              <a:ext cx="901985" cy="901985"/>
            </a:xfrm>
            <a:prstGeom prst="bentArrow">
              <a:avLst>
                <a:gd fmla="val 25000" name="adj1"/>
                <a:gd fmla="val 25000" name="adj2"/>
                <a:gd fmla="val 25000" name="adj3"/>
                <a:gd fmla="val 43750" name="adj4"/>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rot="-8100000">
              <a:off x="4068495" y="3345838"/>
              <a:ext cx="901985" cy="901985"/>
            </a:xfrm>
            <a:prstGeom prst="bentArrow">
              <a:avLst>
                <a:gd fmla="val 25000" name="adj1"/>
                <a:gd fmla="val 25000" name="adj2"/>
                <a:gd fmla="val 25000" name="adj3"/>
                <a:gd fmla="val 43750" name="adj4"/>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5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500"/>
                                        <p:tgtEl>
                                          <p:spTgt spid="12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nvSpPr>
        <p:spPr>
          <a:xfrm>
            <a:off x="103900" y="154200"/>
            <a:ext cx="34344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chemeClr val="dk1"/>
                </a:solidFill>
                <a:latin typeface="Cambria"/>
                <a:ea typeface="Cambria"/>
                <a:cs typeface="Cambria"/>
                <a:sym typeface="Cambria"/>
              </a:rPr>
              <a:t>Talk</a:t>
            </a:r>
            <a:r>
              <a:rPr b="1" lang="en" sz="2300">
                <a:solidFill>
                  <a:schemeClr val="dk1"/>
                </a:solidFill>
                <a:latin typeface="Cambria"/>
                <a:ea typeface="Cambria"/>
                <a:cs typeface="Cambria"/>
                <a:sym typeface="Cambria"/>
              </a:rPr>
              <a:t> </a:t>
            </a:r>
            <a:r>
              <a:rPr b="1" lang="en" sz="2300">
                <a:solidFill>
                  <a:schemeClr val="dk1"/>
                </a:solidFill>
                <a:latin typeface="Cambria"/>
                <a:ea typeface="Cambria"/>
                <a:cs typeface="Cambria"/>
                <a:sym typeface="Cambria"/>
              </a:rPr>
              <a:t>Outline</a:t>
            </a:r>
            <a:endParaRPr b="1" sz="2300">
              <a:latin typeface="Cambria"/>
              <a:ea typeface="Cambria"/>
              <a:cs typeface="Cambria"/>
              <a:sym typeface="Cambria"/>
            </a:endParaRPr>
          </a:p>
        </p:txBody>
      </p:sp>
      <p:sp>
        <p:nvSpPr>
          <p:cNvPr id="145" name="Google Shape;14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6" name="Google Shape;146;p20"/>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47" name="Google Shape;147;p20"/>
          <p:cNvSpPr txBox="1"/>
          <p:nvPr/>
        </p:nvSpPr>
        <p:spPr>
          <a:xfrm>
            <a:off x="568975" y="1022350"/>
            <a:ext cx="8011500" cy="354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DRAM Background</a:t>
            </a:r>
            <a:endParaRPr b="1" sz="2300">
              <a:solidFill>
                <a:srgbClr val="F3F3F3"/>
              </a:solidFill>
              <a:latin typeface="Times New Roman"/>
              <a:ea typeface="Times New Roman"/>
              <a:cs typeface="Times New Roman"/>
              <a:sym typeface="Times New Roman"/>
            </a:endParaRPr>
          </a:p>
        </p:txBody>
      </p:sp>
      <p:sp>
        <p:nvSpPr>
          <p:cNvPr id="148" name="Google Shape;148;p20"/>
          <p:cNvSpPr txBox="1"/>
          <p:nvPr/>
        </p:nvSpPr>
        <p:spPr>
          <a:xfrm>
            <a:off x="571700" y="1480457"/>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CLR-DRAM (Capacity-Latency-Reconfigurable DRAM)</a:t>
            </a:r>
            <a:endParaRPr b="1" sz="2300">
              <a:solidFill>
                <a:srgbClr val="F3F3F3"/>
              </a:solidFill>
              <a:latin typeface="Times New Roman"/>
              <a:ea typeface="Times New Roman"/>
              <a:cs typeface="Times New Roman"/>
              <a:sym typeface="Times New Roman"/>
            </a:endParaRPr>
          </a:p>
        </p:txBody>
      </p:sp>
      <p:sp>
        <p:nvSpPr>
          <p:cNvPr id="149" name="Google Shape;149;p20"/>
          <p:cNvSpPr txBox="1"/>
          <p:nvPr/>
        </p:nvSpPr>
        <p:spPr>
          <a:xfrm>
            <a:off x="571700" y="1938566"/>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High-Performance Mode Benefits</a:t>
            </a:r>
            <a:endParaRPr b="1" sz="2300">
              <a:solidFill>
                <a:srgbClr val="F3F3F3"/>
              </a:solidFill>
              <a:latin typeface="Times New Roman"/>
              <a:ea typeface="Times New Roman"/>
              <a:cs typeface="Times New Roman"/>
              <a:sym typeface="Times New Roman"/>
            </a:endParaRPr>
          </a:p>
        </p:txBody>
      </p:sp>
      <p:sp>
        <p:nvSpPr>
          <p:cNvPr id="150" name="Google Shape;150;p20"/>
          <p:cNvSpPr txBox="1"/>
          <p:nvPr/>
        </p:nvSpPr>
        <p:spPr>
          <a:xfrm>
            <a:off x="568975" y="30545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Evaluation</a:t>
            </a:r>
            <a:endParaRPr b="1" sz="2300">
              <a:solidFill>
                <a:srgbClr val="F3F3F3"/>
              </a:solidFill>
              <a:latin typeface="Times New Roman"/>
              <a:ea typeface="Times New Roman"/>
              <a:cs typeface="Times New Roman"/>
              <a:sym typeface="Times New Roman"/>
            </a:endParaRPr>
          </a:p>
        </p:txBody>
      </p:sp>
      <p:sp>
        <p:nvSpPr>
          <p:cNvPr id="151" name="Google Shape;151;p20"/>
          <p:cNvSpPr txBox="1"/>
          <p:nvPr/>
        </p:nvSpPr>
        <p:spPr>
          <a:xfrm>
            <a:off x="951450" y="2690238"/>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Mitigating DRAM Refresh </a:t>
            </a:r>
            <a:r>
              <a:rPr lang="en" sz="1800">
                <a:solidFill>
                  <a:srgbClr val="F3F3F3"/>
                </a:solidFill>
                <a:latin typeface="Times New Roman"/>
                <a:ea typeface="Times New Roman"/>
                <a:cs typeface="Times New Roman"/>
                <a:sym typeface="Times New Roman"/>
              </a:rPr>
              <a:t>Overhead</a:t>
            </a:r>
            <a:endParaRPr sz="1800">
              <a:solidFill>
                <a:srgbClr val="F3F3F3"/>
              </a:solidFill>
              <a:latin typeface="Times New Roman"/>
              <a:ea typeface="Times New Roman"/>
              <a:cs typeface="Times New Roman"/>
              <a:sym typeface="Times New Roman"/>
            </a:endParaRPr>
          </a:p>
        </p:txBody>
      </p:sp>
      <p:sp>
        <p:nvSpPr>
          <p:cNvPr id="152" name="Google Shape;152;p20"/>
          <p:cNvSpPr txBox="1"/>
          <p:nvPr/>
        </p:nvSpPr>
        <p:spPr>
          <a:xfrm>
            <a:off x="951450" y="235956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Reducing DRAM Access Latency</a:t>
            </a:r>
            <a:endParaRPr sz="1800">
              <a:solidFill>
                <a:srgbClr val="F3F3F3"/>
              </a:solidFill>
              <a:latin typeface="Times New Roman"/>
              <a:ea typeface="Times New Roman"/>
              <a:cs typeface="Times New Roman"/>
              <a:sym typeface="Times New Roman"/>
            </a:endParaRPr>
          </a:p>
        </p:txBody>
      </p:sp>
      <p:sp>
        <p:nvSpPr>
          <p:cNvPr id="153" name="Google Shape;153;p20"/>
          <p:cNvSpPr txBox="1"/>
          <p:nvPr/>
        </p:nvSpPr>
        <p:spPr>
          <a:xfrm>
            <a:off x="954175" y="3486713"/>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SPICE Simulation</a:t>
            </a:r>
            <a:endParaRPr sz="1800">
              <a:solidFill>
                <a:srgbClr val="F3F3F3"/>
              </a:solidFill>
              <a:latin typeface="Times New Roman"/>
              <a:ea typeface="Times New Roman"/>
              <a:cs typeface="Times New Roman"/>
              <a:sym typeface="Times New Roman"/>
            </a:endParaRPr>
          </a:p>
        </p:txBody>
      </p:sp>
      <p:sp>
        <p:nvSpPr>
          <p:cNvPr id="154" name="Google Shape;154;p20"/>
          <p:cNvSpPr txBox="1"/>
          <p:nvPr/>
        </p:nvSpPr>
        <p:spPr>
          <a:xfrm>
            <a:off x="954175" y="3804525"/>
            <a:ext cx="7631700" cy="270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mes New Roman"/>
                <a:ea typeface="Times New Roman"/>
                <a:cs typeface="Times New Roman"/>
                <a:sym typeface="Times New Roman"/>
              </a:rPr>
              <a:t>System-level Evaluation</a:t>
            </a:r>
            <a:endParaRPr sz="1800">
              <a:solidFill>
                <a:srgbClr val="F3F3F3"/>
              </a:solidFill>
              <a:latin typeface="Times New Roman"/>
              <a:ea typeface="Times New Roman"/>
              <a:cs typeface="Times New Roman"/>
              <a:sym typeface="Times New Roman"/>
            </a:endParaRPr>
          </a:p>
        </p:txBody>
      </p:sp>
      <p:sp>
        <p:nvSpPr>
          <p:cNvPr id="155" name="Google Shape;155;p20"/>
          <p:cNvSpPr txBox="1"/>
          <p:nvPr/>
        </p:nvSpPr>
        <p:spPr>
          <a:xfrm>
            <a:off x="571700" y="4191870"/>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Conclusion</a:t>
            </a:r>
            <a:endParaRPr b="1" sz="2300">
              <a:solidFill>
                <a:srgbClr val="F3F3F3"/>
              </a:solidFill>
              <a:latin typeface="Times New Roman"/>
              <a:ea typeface="Times New Roman"/>
              <a:cs typeface="Times New Roman"/>
              <a:sym typeface="Times New Roman"/>
            </a:endParaRPr>
          </a:p>
        </p:txBody>
      </p:sp>
      <p:sp>
        <p:nvSpPr>
          <p:cNvPr id="156" name="Google Shape;156;p20"/>
          <p:cNvSpPr txBox="1"/>
          <p:nvPr/>
        </p:nvSpPr>
        <p:spPr>
          <a:xfrm>
            <a:off x="566250" y="574925"/>
            <a:ext cx="8011500" cy="354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Times New Roman"/>
                <a:ea typeface="Times New Roman"/>
                <a:cs typeface="Times New Roman"/>
                <a:sym typeface="Times New Roman"/>
              </a:rPr>
              <a:t>  </a:t>
            </a:r>
            <a:r>
              <a:rPr b="1" lang="en" sz="2300">
                <a:solidFill>
                  <a:srgbClr val="F3F3F3"/>
                </a:solidFill>
                <a:latin typeface="Times New Roman"/>
                <a:ea typeface="Times New Roman"/>
                <a:cs typeface="Times New Roman"/>
                <a:sym typeface="Times New Roman"/>
              </a:rPr>
              <a:t>Motivation &amp; Goal</a:t>
            </a:r>
            <a:endParaRPr b="1" sz="2300">
              <a:solidFill>
                <a:srgbClr val="F3F3F3"/>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p:nvPr/>
        </p:nvSpPr>
        <p:spPr>
          <a:xfrm>
            <a:off x="1585624" y="1353054"/>
            <a:ext cx="1928100" cy="1052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1322075" y="735900"/>
            <a:ext cx="2429100" cy="3758100"/>
          </a:xfrm>
          <a:prstGeom prst="snip1Rect">
            <a:avLst>
              <a:gd fmla="val 0" name="adj"/>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1"/>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165" name="Google Shape;165;p21"/>
          <p:cNvSpPr/>
          <p:nvPr/>
        </p:nvSpPr>
        <p:spPr>
          <a:xfrm>
            <a:off x="1826425" y="867069"/>
            <a:ext cx="713400" cy="2020500"/>
          </a:xfrm>
          <a:prstGeom prst="roundRect">
            <a:avLst>
              <a:gd fmla="val 9090" name="adj"/>
            </a:avLst>
          </a:prstGeom>
          <a:solidFill>
            <a:srgbClr val="980000">
              <a:alpha val="50559"/>
            </a:srgbClr>
          </a:solid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nvSpPr>
        <p:spPr>
          <a:xfrm>
            <a:off x="-432175" y="2240550"/>
            <a:ext cx="2094000" cy="73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DRAM </a:t>
            </a:r>
            <a:endParaRPr b="1" sz="2400">
              <a:latin typeface="Times New Roman"/>
              <a:ea typeface="Times New Roman"/>
              <a:cs typeface="Times New Roman"/>
              <a:sym typeface="Times New Roman"/>
            </a:endParaRPr>
          </a:p>
          <a:p>
            <a:pPr indent="0" lvl="0" marL="0" rtl="0" algn="ctr">
              <a:spcBef>
                <a:spcPts val="0"/>
              </a:spcBef>
              <a:spcAft>
                <a:spcPts val="0"/>
              </a:spcAft>
              <a:buNone/>
            </a:pPr>
            <a:r>
              <a:rPr b="1" lang="en" sz="2400">
                <a:latin typeface="Times New Roman"/>
                <a:ea typeface="Times New Roman"/>
                <a:cs typeface="Times New Roman"/>
                <a:sym typeface="Times New Roman"/>
              </a:rPr>
              <a:t>Bank</a:t>
            </a:r>
            <a:endParaRPr b="1" sz="2400">
              <a:latin typeface="Times New Roman"/>
              <a:ea typeface="Times New Roman"/>
              <a:cs typeface="Times New Roman"/>
              <a:sym typeface="Times New Roman"/>
            </a:endParaRPr>
          </a:p>
        </p:txBody>
      </p:sp>
      <p:sp>
        <p:nvSpPr>
          <p:cNvPr id="167" name="Google Shape;167;p21"/>
          <p:cNvSpPr txBox="1"/>
          <p:nvPr/>
        </p:nvSpPr>
        <p:spPr>
          <a:xfrm>
            <a:off x="103900" y="78000"/>
            <a:ext cx="64968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DRAM Background - </a:t>
            </a:r>
            <a:r>
              <a:rPr b="1" lang="en" sz="2300">
                <a:solidFill>
                  <a:srgbClr val="F3F3F3"/>
                </a:solidFill>
                <a:latin typeface="Cambria"/>
                <a:ea typeface="Cambria"/>
                <a:cs typeface="Cambria"/>
                <a:sym typeface="Cambria"/>
              </a:rPr>
              <a:t>Array</a:t>
            </a:r>
            <a:r>
              <a:rPr b="1" lang="en" sz="2300">
                <a:solidFill>
                  <a:srgbClr val="F3F3F3"/>
                </a:solidFill>
                <a:latin typeface="Cambria"/>
                <a:ea typeface="Cambria"/>
                <a:cs typeface="Cambria"/>
                <a:sym typeface="Cambria"/>
              </a:rPr>
              <a:t> Architecture</a:t>
            </a:r>
            <a:endParaRPr b="1" sz="2800">
              <a:solidFill>
                <a:srgbClr val="F3F3F3"/>
              </a:solidFill>
              <a:latin typeface="Cambria"/>
              <a:ea typeface="Cambria"/>
              <a:cs typeface="Cambria"/>
              <a:sym typeface="Cambria"/>
            </a:endParaRPr>
          </a:p>
        </p:txBody>
      </p:sp>
      <p:grpSp>
        <p:nvGrpSpPr>
          <p:cNvPr id="168" name="Google Shape;168;p21"/>
          <p:cNvGrpSpPr/>
          <p:nvPr/>
        </p:nvGrpSpPr>
        <p:grpSpPr>
          <a:xfrm>
            <a:off x="1585624" y="981213"/>
            <a:ext cx="1928065" cy="3420604"/>
            <a:chOff x="3781100" y="3273142"/>
            <a:chExt cx="3015900" cy="5350546"/>
          </a:xfrm>
        </p:grpSpPr>
        <p:sp>
          <p:nvSpPr>
            <p:cNvPr id="169" name="Google Shape;169;p21"/>
            <p:cNvSpPr/>
            <p:nvPr/>
          </p:nvSpPr>
          <p:spPr>
            <a:xfrm>
              <a:off x="3781100" y="6357830"/>
              <a:ext cx="3015900" cy="1646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1"/>
            <p:cNvGrpSpPr/>
            <p:nvPr/>
          </p:nvGrpSpPr>
          <p:grpSpPr>
            <a:xfrm>
              <a:off x="3948900" y="6158356"/>
              <a:ext cx="2641800" cy="2039897"/>
              <a:chOff x="3948900" y="6158356"/>
              <a:chExt cx="2641800" cy="2039897"/>
            </a:xfrm>
          </p:grpSpPr>
          <p:cxnSp>
            <p:nvCxnSpPr>
              <p:cNvPr id="171" name="Google Shape;171;p21"/>
              <p:cNvCxnSpPr/>
              <p:nvPr/>
            </p:nvCxnSpPr>
            <p:spPr>
              <a:xfrm>
                <a:off x="3948900" y="7181014"/>
                <a:ext cx="2641800" cy="0"/>
              </a:xfrm>
              <a:prstGeom prst="straightConnector1">
                <a:avLst/>
              </a:prstGeom>
              <a:noFill/>
              <a:ln cap="flat" cmpd="sng" w="38100">
                <a:solidFill>
                  <a:srgbClr val="000000"/>
                </a:solidFill>
                <a:prstDash val="solid"/>
                <a:round/>
                <a:headEnd len="med" w="med" type="none"/>
                <a:tailEnd len="med" w="med" type="none"/>
              </a:ln>
            </p:spPr>
          </p:cxnSp>
          <p:cxnSp>
            <p:nvCxnSpPr>
              <p:cNvPr id="172" name="Google Shape;172;p21"/>
              <p:cNvCxnSpPr/>
              <p:nvPr/>
            </p:nvCxnSpPr>
            <p:spPr>
              <a:xfrm>
                <a:off x="3948900" y="7676139"/>
                <a:ext cx="2641800" cy="0"/>
              </a:xfrm>
              <a:prstGeom prst="straightConnector1">
                <a:avLst/>
              </a:prstGeom>
              <a:noFill/>
              <a:ln cap="flat" cmpd="sng" w="38100">
                <a:solidFill>
                  <a:srgbClr val="000000"/>
                </a:solidFill>
                <a:prstDash val="solid"/>
                <a:round/>
                <a:headEnd len="med" w="med" type="none"/>
                <a:tailEnd len="med" w="med" type="none"/>
              </a:ln>
            </p:spPr>
          </p:cxnSp>
          <p:cxnSp>
            <p:nvCxnSpPr>
              <p:cNvPr id="173" name="Google Shape;173;p21"/>
              <p:cNvCxnSpPr/>
              <p:nvPr/>
            </p:nvCxnSpPr>
            <p:spPr>
              <a:xfrm>
                <a:off x="3948900" y="6685970"/>
                <a:ext cx="2641800" cy="0"/>
              </a:xfrm>
              <a:prstGeom prst="straightConnector1">
                <a:avLst/>
              </a:prstGeom>
              <a:noFill/>
              <a:ln cap="flat" cmpd="sng" w="38100">
                <a:solidFill>
                  <a:srgbClr val="000000"/>
                </a:solidFill>
                <a:prstDash val="solid"/>
                <a:round/>
                <a:headEnd len="med" w="med" type="none"/>
                <a:tailEnd len="med" w="med" type="none"/>
              </a:ln>
            </p:spPr>
          </p:cxnSp>
          <p:grpSp>
            <p:nvGrpSpPr>
              <p:cNvPr id="174" name="Google Shape;174;p21"/>
              <p:cNvGrpSpPr/>
              <p:nvPr/>
            </p:nvGrpSpPr>
            <p:grpSpPr>
              <a:xfrm>
                <a:off x="4266825" y="6158356"/>
                <a:ext cx="2005950" cy="2039897"/>
                <a:chOff x="3854825" y="2313081"/>
                <a:chExt cx="2005950" cy="2039897"/>
              </a:xfrm>
            </p:grpSpPr>
            <p:cxnSp>
              <p:nvCxnSpPr>
                <p:cNvPr id="175" name="Google Shape;175;p21"/>
                <p:cNvCxnSpPr>
                  <a:stCxn id="176" idx="0"/>
                </p:cNvCxnSpPr>
                <p:nvPr/>
              </p:nvCxnSpPr>
              <p:spPr>
                <a:xfrm rot="10800000">
                  <a:off x="4037675" y="2313381"/>
                  <a:ext cx="0" cy="1335900"/>
                </a:xfrm>
                <a:prstGeom prst="straightConnector1">
                  <a:avLst/>
                </a:prstGeom>
                <a:noFill/>
                <a:ln cap="flat" cmpd="sng" w="38100">
                  <a:solidFill>
                    <a:srgbClr val="000000"/>
                  </a:solidFill>
                  <a:prstDash val="solid"/>
                  <a:round/>
                  <a:headEnd len="med" w="med" type="none"/>
                  <a:tailEnd len="med" w="med" type="none"/>
                </a:ln>
              </p:spPr>
            </p:cxnSp>
            <p:cxnSp>
              <p:nvCxnSpPr>
                <p:cNvPr id="177" name="Google Shape;177;p21"/>
                <p:cNvCxnSpPr/>
                <p:nvPr/>
              </p:nvCxnSpPr>
              <p:spPr>
                <a:xfrm rot="10800000">
                  <a:off x="5131175" y="2313081"/>
                  <a:ext cx="0" cy="1336200"/>
                </a:xfrm>
                <a:prstGeom prst="straightConnector1">
                  <a:avLst/>
                </a:prstGeom>
                <a:noFill/>
                <a:ln cap="flat" cmpd="sng" w="38100">
                  <a:solidFill>
                    <a:srgbClr val="000000"/>
                  </a:solidFill>
                  <a:prstDash val="solid"/>
                  <a:round/>
                  <a:headEnd len="med" w="med" type="none"/>
                  <a:tailEnd len="med" w="med" type="none"/>
                </a:ln>
              </p:spPr>
            </p:cxnSp>
            <p:cxnSp>
              <p:nvCxnSpPr>
                <p:cNvPr id="178" name="Google Shape;178;p21"/>
                <p:cNvCxnSpPr/>
                <p:nvPr/>
              </p:nvCxnSpPr>
              <p:spPr>
                <a:xfrm rot="10800000">
                  <a:off x="4584425" y="3016778"/>
                  <a:ext cx="0" cy="1336200"/>
                </a:xfrm>
                <a:prstGeom prst="straightConnector1">
                  <a:avLst/>
                </a:prstGeom>
                <a:noFill/>
                <a:ln cap="flat" cmpd="sng" w="38100">
                  <a:solidFill>
                    <a:srgbClr val="000000"/>
                  </a:solidFill>
                  <a:prstDash val="solid"/>
                  <a:round/>
                  <a:headEnd len="med" w="med" type="none"/>
                  <a:tailEnd len="med" w="med" type="none"/>
                </a:ln>
              </p:spPr>
            </p:cxnSp>
            <p:cxnSp>
              <p:nvCxnSpPr>
                <p:cNvPr id="179" name="Google Shape;179;p21"/>
                <p:cNvCxnSpPr/>
                <p:nvPr/>
              </p:nvCxnSpPr>
              <p:spPr>
                <a:xfrm rot="10800000">
                  <a:off x="5677925" y="3016778"/>
                  <a:ext cx="0" cy="1336200"/>
                </a:xfrm>
                <a:prstGeom prst="straightConnector1">
                  <a:avLst/>
                </a:prstGeom>
                <a:noFill/>
                <a:ln cap="flat" cmpd="sng" w="38100">
                  <a:solidFill>
                    <a:srgbClr val="000000"/>
                  </a:solidFill>
                  <a:prstDash val="solid"/>
                  <a:round/>
                  <a:headEnd len="med" w="med" type="none"/>
                  <a:tailEnd len="med" w="med" type="none"/>
                </a:ln>
              </p:spPr>
            </p:cxnSp>
            <p:grpSp>
              <p:nvGrpSpPr>
                <p:cNvPr id="180" name="Google Shape;180;p21"/>
                <p:cNvGrpSpPr/>
                <p:nvPr/>
              </p:nvGrpSpPr>
              <p:grpSpPr>
                <a:xfrm>
                  <a:off x="3854825" y="2659162"/>
                  <a:ext cx="2005950" cy="1353186"/>
                  <a:chOff x="1975325" y="1580225"/>
                  <a:chExt cx="2005950" cy="1363000"/>
                </a:xfrm>
              </p:grpSpPr>
              <p:grpSp>
                <p:nvGrpSpPr>
                  <p:cNvPr id="181" name="Google Shape;181;p21"/>
                  <p:cNvGrpSpPr/>
                  <p:nvPr/>
                </p:nvGrpSpPr>
                <p:grpSpPr>
                  <a:xfrm>
                    <a:off x="1975325" y="1580225"/>
                    <a:ext cx="365700" cy="1363000"/>
                    <a:chOff x="1975325" y="1580225"/>
                    <a:chExt cx="365700" cy="1363000"/>
                  </a:xfrm>
                </p:grpSpPr>
                <p:sp>
                  <p:nvSpPr>
                    <p:cNvPr id="182" name="Google Shape;182;p21"/>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21"/>
                  <p:cNvGrpSpPr/>
                  <p:nvPr/>
                </p:nvGrpSpPr>
                <p:grpSpPr>
                  <a:xfrm>
                    <a:off x="2522075" y="1580225"/>
                    <a:ext cx="365700" cy="1363000"/>
                    <a:chOff x="1975325" y="1580225"/>
                    <a:chExt cx="365700" cy="1363000"/>
                  </a:xfrm>
                </p:grpSpPr>
                <p:sp>
                  <p:nvSpPr>
                    <p:cNvPr id="185" name="Google Shape;185;p21"/>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21"/>
                  <p:cNvGrpSpPr/>
                  <p:nvPr/>
                </p:nvGrpSpPr>
                <p:grpSpPr>
                  <a:xfrm>
                    <a:off x="3068825" y="1580225"/>
                    <a:ext cx="365700" cy="1363000"/>
                    <a:chOff x="1975325" y="1580225"/>
                    <a:chExt cx="365700" cy="1363000"/>
                  </a:xfrm>
                </p:grpSpPr>
                <p:sp>
                  <p:nvSpPr>
                    <p:cNvPr id="189" name="Google Shape;189;p21"/>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21"/>
                  <p:cNvGrpSpPr/>
                  <p:nvPr/>
                </p:nvGrpSpPr>
                <p:grpSpPr>
                  <a:xfrm>
                    <a:off x="3615575" y="1580225"/>
                    <a:ext cx="365700" cy="1363000"/>
                    <a:chOff x="1975325" y="1580225"/>
                    <a:chExt cx="365700" cy="1363000"/>
                  </a:xfrm>
                </p:grpSpPr>
                <p:sp>
                  <p:nvSpPr>
                    <p:cNvPr id="193" name="Google Shape;193;p21"/>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196" name="Google Shape;196;p21"/>
            <p:cNvSpPr/>
            <p:nvPr/>
          </p:nvSpPr>
          <p:spPr>
            <a:xfrm>
              <a:off x="4266825" y="5738417"/>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sp>
          <p:nvSpPr>
            <p:cNvPr id="197" name="Google Shape;197;p21"/>
            <p:cNvSpPr/>
            <p:nvPr/>
          </p:nvSpPr>
          <p:spPr>
            <a:xfrm>
              <a:off x="4266825" y="8203688"/>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sp>
          <p:nvSpPr>
            <p:cNvPr id="198" name="Google Shape;198;p21"/>
            <p:cNvSpPr/>
            <p:nvPr/>
          </p:nvSpPr>
          <p:spPr>
            <a:xfrm>
              <a:off x="5360175" y="5738417"/>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sp>
          <p:nvSpPr>
            <p:cNvPr id="199" name="Google Shape;199;p21"/>
            <p:cNvSpPr/>
            <p:nvPr/>
          </p:nvSpPr>
          <p:spPr>
            <a:xfrm>
              <a:off x="5360175" y="8203688"/>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grpSp>
          <p:nvGrpSpPr>
            <p:cNvPr id="200" name="Google Shape;200;p21"/>
            <p:cNvGrpSpPr/>
            <p:nvPr/>
          </p:nvGrpSpPr>
          <p:grpSpPr>
            <a:xfrm>
              <a:off x="3948900" y="3687556"/>
              <a:ext cx="2641800" cy="2039897"/>
              <a:chOff x="3948900" y="6158356"/>
              <a:chExt cx="2641800" cy="2039897"/>
            </a:xfrm>
          </p:grpSpPr>
          <p:cxnSp>
            <p:nvCxnSpPr>
              <p:cNvPr id="201" name="Google Shape;201;p21"/>
              <p:cNvCxnSpPr/>
              <p:nvPr/>
            </p:nvCxnSpPr>
            <p:spPr>
              <a:xfrm>
                <a:off x="3948900" y="7181014"/>
                <a:ext cx="2641800" cy="0"/>
              </a:xfrm>
              <a:prstGeom prst="straightConnector1">
                <a:avLst/>
              </a:prstGeom>
              <a:noFill/>
              <a:ln cap="flat" cmpd="sng" w="38100">
                <a:solidFill>
                  <a:srgbClr val="000000"/>
                </a:solidFill>
                <a:prstDash val="solid"/>
                <a:round/>
                <a:headEnd len="med" w="med" type="none"/>
                <a:tailEnd len="med" w="med" type="none"/>
              </a:ln>
            </p:spPr>
          </p:cxnSp>
          <p:cxnSp>
            <p:nvCxnSpPr>
              <p:cNvPr id="202" name="Google Shape;202;p21"/>
              <p:cNvCxnSpPr/>
              <p:nvPr/>
            </p:nvCxnSpPr>
            <p:spPr>
              <a:xfrm>
                <a:off x="3948900" y="7676139"/>
                <a:ext cx="2641800" cy="0"/>
              </a:xfrm>
              <a:prstGeom prst="straightConnector1">
                <a:avLst/>
              </a:prstGeom>
              <a:noFill/>
              <a:ln cap="flat" cmpd="sng" w="38100">
                <a:solidFill>
                  <a:srgbClr val="000000"/>
                </a:solidFill>
                <a:prstDash val="solid"/>
                <a:round/>
                <a:headEnd len="med" w="med" type="none"/>
                <a:tailEnd len="med" w="med" type="none"/>
              </a:ln>
            </p:spPr>
          </p:cxnSp>
          <p:cxnSp>
            <p:nvCxnSpPr>
              <p:cNvPr id="203" name="Google Shape;203;p21"/>
              <p:cNvCxnSpPr/>
              <p:nvPr/>
            </p:nvCxnSpPr>
            <p:spPr>
              <a:xfrm>
                <a:off x="3948900" y="6685970"/>
                <a:ext cx="2641800" cy="0"/>
              </a:xfrm>
              <a:prstGeom prst="straightConnector1">
                <a:avLst/>
              </a:prstGeom>
              <a:noFill/>
              <a:ln cap="flat" cmpd="sng" w="38100">
                <a:solidFill>
                  <a:srgbClr val="000000"/>
                </a:solidFill>
                <a:prstDash val="solid"/>
                <a:round/>
                <a:headEnd len="med" w="med" type="none"/>
                <a:tailEnd len="med" w="med" type="none"/>
              </a:ln>
            </p:spPr>
          </p:cxnSp>
          <p:grpSp>
            <p:nvGrpSpPr>
              <p:cNvPr id="204" name="Google Shape;204;p21"/>
              <p:cNvGrpSpPr/>
              <p:nvPr/>
            </p:nvGrpSpPr>
            <p:grpSpPr>
              <a:xfrm>
                <a:off x="4266825" y="6158356"/>
                <a:ext cx="2005950" cy="2039897"/>
                <a:chOff x="3854825" y="2313081"/>
                <a:chExt cx="2005950" cy="2039897"/>
              </a:xfrm>
            </p:grpSpPr>
            <p:cxnSp>
              <p:nvCxnSpPr>
                <p:cNvPr id="205" name="Google Shape;205;p21"/>
                <p:cNvCxnSpPr>
                  <a:stCxn id="206" idx="0"/>
                </p:cNvCxnSpPr>
                <p:nvPr/>
              </p:nvCxnSpPr>
              <p:spPr>
                <a:xfrm rot="10800000">
                  <a:off x="4037675" y="2313381"/>
                  <a:ext cx="0" cy="1335900"/>
                </a:xfrm>
                <a:prstGeom prst="straightConnector1">
                  <a:avLst/>
                </a:prstGeom>
                <a:noFill/>
                <a:ln cap="flat" cmpd="sng" w="38100">
                  <a:solidFill>
                    <a:srgbClr val="000000"/>
                  </a:solidFill>
                  <a:prstDash val="solid"/>
                  <a:round/>
                  <a:headEnd len="med" w="med" type="none"/>
                  <a:tailEnd len="med" w="med" type="none"/>
                </a:ln>
              </p:spPr>
            </p:cxnSp>
            <p:cxnSp>
              <p:nvCxnSpPr>
                <p:cNvPr id="207" name="Google Shape;207;p21"/>
                <p:cNvCxnSpPr/>
                <p:nvPr/>
              </p:nvCxnSpPr>
              <p:spPr>
                <a:xfrm rot="10800000">
                  <a:off x="5131175" y="2313081"/>
                  <a:ext cx="0" cy="1336200"/>
                </a:xfrm>
                <a:prstGeom prst="straightConnector1">
                  <a:avLst/>
                </a:prstGeom>
                <a:noFill/>
                <a:ln cap="flat" cmpd="sng" w="38100">
                  <a:solidFill>
                    <a:srgbClr val="000000"/>
                  </a:solidFill>
                  <a:prstDash val="solid"/>
                  <a:round/>
                  <a:headEnd len="med" w="med" type="none"/>
                  <a:tailEnd len="med" w="med" type="none"/>
                </a:ln>
              </p:spPr>
            </p:cxnSp>
            <p:cxnSp>
              <p:nvCxnSpPr>
                <p:cNvPr id="208" name="Google Shape;208;p21"/>
                <p:cNvCxnSpPr/>
                <p:nvPr/>
              </p:nvCxnSpPr>
              <p:spPr>
                <a:xfrm rot="10800000">
                  <a:off x="4584425" y="3016778"/>
                  <a:ext cx="0" cy="1336200"/>
                </a:xfrm>
                <a:prstGeom prst="straightConnector1">
                  <a:avLst/>
                </a:prstGeom>
                <a:noFill/>
                <a:ln cap="flat" cmpd="sng" w="38100">
                  <a:solidFill>
                    <a:srgbClr val="000000"/>
                  </a:solidFill>
                  <a:prstDash val="solid"/>
                  <a:round/>
                  <a:headEnd len="med" w="med" type="none"/>
                  <a:tailEnd len="med" w="med" type="none"/>
                </a:ln>
              </p:spPr>
            </p:cxnSp>
            <p:cxnSp>
              <p:nvCxnSpPr>
                <p:cNvPr id="209" name="Google Shape;209;p21"/>
                <p:cNvCxnSpPr/>
                <p:nvPr/>
              </p:nvCxnSpPr>
              <p:spPr>
                <a:xfrm rot="10800000">
                  <a:off x="5677925" y="3016778"/>
                  <a:ext cx="0" cy="1336200"/>
                </a:xfrm>
                <a:prstGeom prst="straightConnector1">
                  <a:avLst/>
                </a:prstGeom>
                <a:noFill/>
                <a:ln cap="flat" cmpd="sng" w="38100">
                  <a:solidFill>
                    <a:srgbClr val="000000"/>
                  </a:solidFill>
                  <a:prstDash val="solid"/>
                  <a:round/>
                  <a:headEnd len="med" w="med" type="none"/>
                  <a:tailEnd len="med" w="med" type="none"/>
                </a:ln>
              </p:spPr>
            </p:cxnSp>
            <p:grpSp>
              <p:nvGrpSpPr>
                <p:cNvPr id="210" name="Google Shape;210;p21"/>
                <p:cNvGrpSpPr/>
                <p:nvPr/>
              </p:nvGrpSpPr>
              <p:grpSpPr>
                <a:xfrm>
                  <a:off x="3854825" y="2659162"/>
                  <a:ext cx="2005950" cy="1353186"/>
                  <a:chOff x="1975325" y="1580225"/>
                  <a:chExt cx="2005950" cy="1363000"/>
                </a:xfrm>
              </p:grpSpPr>
              <p:grpSp>
                <p:nvGrpSpPr>
                  <p:cNvPr id="211" name="Google Shape;211;p21"/>
                  <p:cNvGrpSpPr/>
                  <p:nvPr/>
                </p:nvGrpSpPr>
                <p:grpSpPr>
                  <a:xfrm>
                    <a:off x="1975325" y="1580225"/>
                    <a:ext cx="365700" cy="1363000"/>
                    <a:chOff x="1975325" y="1580225"/>
                    <a:chExt cx="365700" cy="1363000"/>
                  </a:xfrm>
                </p:grpSpPr>
                <p:sp>
                  <p:nvSpPr>
                    <p:cNvPr id="212" name="Google Shape;212;p21"/>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1"/>
                  <p:cNvGrpSpPr/>
                  <p:nvPr/>
                </p:nvGrpSpPr>
                <p:grpSpPr>
                  <a:xfrm>
                    <a:off x="2522075" y="1580225"/>
                    <a:ext cx="365700" cy="1363000"/>
                    <a:chOff x="1975325" y="1580225"/>
                    <a:chExt cx="365700" cy="1363000"/>
                  </a:xfrm>
                </p:grpSpPr>
                <p:sp>
                  <p:nvSpPr>
                    <p:cNvPr id="215" name="Google Shape;215;p21"/>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21"/>
                  <p:cNvGrpSpPr/>
                  <p:nvPr/>
                </p:nvGrpSpPr>
                <p:grpSpPr>
                  <a:xfrm>
                    <a:off x="3068825" y="1580225"/>
                    <a:ext cx="365700" cy="1363000"/>
                    <a:chOff x="1975325" y="1580225"/>
                    <a:chExt cx="365700" cy="1363000"/>
                  </a:xfrm>
                </p:grpSpPr>
                <p:sp>
                  <p:nvSpPr>
                    <p:cNvPr id="219" name="Google Shape;219;p21"/>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1"/>
                  <p:cNvGrpSpPr/>
                  <p:nvPr/>
                </p:nvGrpSpPr>
                <p:grpSpPr>
                  <a:xfrm>
                    <a:off x="3615575" y="1580225"/>
                    <a:ext cx="365700" cy="1363000"/>
                    <a:chOff x="1975325" y="1580225"/>
                    <a:chExt cx="365700" cy="1363000"/>
                  </a:xfrm>
                </p:grpSpPr>
                <p:sp>
                  <p:nvSpPr>
                    <p:cNvPr id="223" name="Google Shape;223;p21"/>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226" name="Google Shape;226;p21"/>
            <p:cNvSpPr/>
            <p:nvPr/>
          </p:nvSpPr>
          <p:spPr>
            <a:xfrm>
              <a:off x="4266825" y="3273142"/>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sp>
          <p:nvSpPr>
            <p:cNvPr id="227" name="Google Shape;227;p21"/>
            <p:cNvSpPr/>
            <p:nvPr/>
          </p:nvSpPr>
          <p:spPr>
            <a:xfrm>
              <a:off x="5360175" y="3273142"/>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grpSp>
      <p:sp>
        <p:nvSpPr>
          <p:cNvPr id="228" name="Google Shape;22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21"/>
          <p:cNvSpPr txBox="1"/>
          <p:nvPr/>
        </p:nvSpPr>
        <p:spPr>
          <a:xfrm>
            <a:off x="1620725" y="3278650"/>
            <a:ext cx="1857900" cy="395400"/>
          </a:xfrm>
          <a:prstGeom prst="rect">
            <a:avLst/>
          </a:prstGeom>
          <a:solidFill>
            <a:srgbClr val="FFFFFF">
              <a:alpha val="859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Subarray</a:t>
            </a:r>
            <a:endParaRPr b="1" sz="2400">
              <a:latin typeface="Times New Roman"/>
              <a:ea typeface="Times New Roman"/>
              <a:cs typeface="Times New Roman"/>
              <a:sym typeface="Times New Roman"/>
            </a:endParaRPr>
          </a:p>
        </p:txBody>
      </p:sp>
      <p:grpSp>
        <p:nvGrpSpPr>
          <p:cNvPr id="230" name="Google Shape;230;p21"/>
          <p:cNvGrpSpPr/>
          <p:nvPr/>
        </p:nvGrpSpPr>
        <p:grpSpPr>
          <a:xfrm>
            <a:off x="2524300" y="896050"/>
            <a:ext cx="2133450" cy="3495675"/>
            <a:chOff x="2981500" y="896050"/>
            <a:chExt cx="2133450" cy="3495675"/>
          </a:xfrm>
        </p:grpSpPr>
        <p:cxnSp>
          <p:nvCxnSpPr>
            <p:cNvPr id="231" name="Google Shape;231;p21"/>
            <p:cNvCxnSpPr/>
            <p:nvPr/>
          </p:nvCxnSpPr>
          <p:spPr>
            <a:xfrm>
              <a:off x="2981500" y="896050"/>
              <a:ext cx="2114700" cy="0"/>
            </a:xfrm>
            <a:prstGeom prst="straightConnector1">
              <a:avLst/>
            </a:prstGeom>
            <a:noFill/>
            <a:ln cap="flat" cmpd="sng" w="38100">
              <a:solidFill>
                <a:srgbClr val="980000"/>
              </a:solidFill>
              <a:prstDash val="solid"/>
              <a:round/>
              <a:headEnd len="med" w="med" type="none"/>
              <a:tailEnd len="med" w="med" type="triangle"/>
            </a:ln>
          </p:spPr>
        </p:cxnSp>
        <p:cxnSp>
          <p:nvCxnSpPr>
            <p:cNvPr id="232" name="Google Shape;232;p21"/>
            <p:cNvCxnSpPr/>
            <p:nvPr/>
          </p:nvCxnSpPr>
          <p:spPr>
            <a:xfrm>
              <a:off x="3000550" y="2905825"/>
              <a:ext cx="2114400" cy="1485900"/>
            </a:xfrm>
            <a:prstGeom prst="straightConnector1">
              <a:avLst/>
            </a:prstGeom>
            <a:noFill/>
            <a:ln cap="flat" cmpd="sng" w="38100">
              <a:solidFill>
                <a:srgbClr val="980000"/>
              </a:solidFill>
              <a:prstDash val="solid"/>
              <a:round/>
              <a:headEnd len="med" w="med" type="none"/>
              <a:tailEnd len="med" w="med" type="triangle"/>
            </a:ln>
          </p:spPr>
        </p:cxnSp>
      </p:grpSp>
      <p:grpSp>
        <p:nvGrpSpPr>
          <p:cNvPr id="233" name="Google Shape;233;p21"/>
          <p:cNvGrpSpPr/>
          <p:nvPr/>
        </p:nvGrpSpPr>
        <p:grpSpPr>
          <a:xfrm>
            <a:off x="6805975" y="2383363"/>
            <a:ext cx="1973950" cy="380400"/>
            <a:chOff x="6805975" y="2383363"/>
            <a:chExt cx="1973950" cy="380400"/>
          </a:xfrm>
        </p:grpSpPr>
        <p:sp>
          <p:nvSpPr>
            <p:cNvPr id="234" name="Google Shape;234;p21"/>
            <p:cNvSpPr txBox="1"/>
            <p:nvPr/>
          </p:nvSpPr>
          <p:spPr>
            <a:xfrm>
              <a:off x="7409825" y="2383363"/>
              <a:ext cx="1370100" cy="38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ambria"/>
                  <a:ea typeface="Cambria"/>
                  <a:cs typeface="Cambria"/>
                  <a:sym typeface="Cambria"/>
                </a:rPr>
                <a:t>word</a:t>
              </a:r>
              <a:r>
                <a:rPr b="1" lang="en" sz="2000">
                  <a:latin typeface="Cambria"/>
                  <a:ea typeface="Cambria"/>
                  <a:cs typeface="Cambria"/>
                  <a:sym typeface="Cambria"/>
                </a:rPr>
                <a:t>line (row)</a:t>
              </a:r>
              <a:endParaRPr b="1" baseline="-25000" sz="2000">
                <a:latin typeface="Cambria"/>
                <a:ea typeface="Cambria"/>
                <a:cs typeface="Cambria"/>
                <a:sym typeface="Cambria"/>
              </a:endParaRPr>
            </a:p>
          </p:txBody>
        </p:sp>
        <p:cxnSp>
          <p:nvCxnSpPr>
            <p:cNvPr id="235" name="Google Shape;235;p21"/>
            <p:cNvCxnSpPr/>
            <p:nvPr/>
          </p:nvCxnSpPr>
          <p:spPr>
            <a:xfrm rot="10800000">
              <a:off x="6805975" y="2557450"/>
              <a:ext cx="637200" cy="0"/>
            </a:xfrm>
            <a:prstGeom prst="straightConnector1">
              <a:avLst/>
            </a:prstGeom>
            <a:noFill/>
            <a:ln cap="flat" cmpd="sng" w="28575">
              <a:solidFill>
                <a:srgbClr val="000000"/>
              </a:solidFill>
              <a:prstDash val="solid"/>
              <a:round/>
              <a:headEnd len="med" w="med" type="none"/>
              <a:tailEnd len="med" w="med" type="triangle"/>
            </a:ln>
          </p:spPr>
        </p:cxnSp>
      </p:grpSp>
      <p:grpSp>
        <p:nvGrpSpPr>
          <p:cNvPr id="236" name="Google Shape;236;p21"/>
          <p:cNvGrpSpPr/>
          <p:nvPr/>
        </p:nvGrpSpPr>
        <p:grpSpPr>
          <a:xfrm>
            <a:off x="4702350" y="776250"/>
            <a:ext cx="2470500" cy="3591000"/>
            <a:chOff x="5159550" y="776250"/>
            <a:chExt cx="2470500" cy="3591000"/>
          </a:xfrm>
        </p:grpSpPr>
        <p:grpSp>
          <p:nvGrpSpPr>
            <p:cNvPr id="237" name="Google Shape;237;p21"/>
            <p:cNvGrpSpPr/>
            <p:nvPr/>
          </p:nvGrpSpPr>
          <p:grpSpPr>
            <a:xfrm>
              <a:off x="5541000" y="835194"/>
              <a:ext cx="1707600" cy="3473113"/>
              <a:chOff x="5541000" y="866974"/>
              <a:chExt cx="1707600" cy="3473113"/>
            </a:xfrm>
          </p:grpSpPr>
          <p:sp>
            <p:nvSpPr>
              <p:cNvPr id="238" name="Google Shape;238;p21"/>
              <p:cNvSpPr/>
              <p:nvPr/>
            </p:nvSpPr>
            <p:spPr>
              <a:xfrm>
                <a:off x="6616388" y="4143574"/>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6003789" y="4143586"/>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6616388" y="3610174"/>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6003789" y="3610186"/>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6616388" y="1400374"/>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a:off x="6003789" y="1400386"/>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6616388" y="866974"/>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6003789" y="866986"/>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5897205" y="3743360"/>
                <a:ext cx="1022400" cy="470700"/>
              </a:xfrm>
              <a:prstGeom prst="rect">
                <a:avLst/>
              </a:prstGeom>
              <a:solidFill>
                <a:srgbClr val="43434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rPr>
                  <a:t>SA</a:t>
                </a:r>
                <a:endParaRPr b="1" sz="2600">
                  <a:solidFill>
                    <a:srgbClr val="FFFFFF"/>
                  </a:solidFill>
                </a:endParaRPr>
              </a:p>
            </p:txBody>
          </p:sp>
          <p:cxnSp>
            <p:nvCxnSpPr>
              <p:cNvPr id="247" name="Google Shape;247;p21"/>
              <p:cNvCxnSpPr/>
              <p:nvPr/>
            </p:nvCxnSpPr>
            <p:spPr>
              <a:xfrm>
                <a:off x="5541000" y="2591354"/>
                <a:ext cx="1707600" cy="0"/>
              </a:xfrm>
              <a:prstGeom prst="straightConnector1">
                <a:avLst/>
              </a:prstGeom>
              <a:noFill/>
              <a:ln cap="flat" cmpd="sng" w="76200">
                <a:solidFill>
                  <a:srgbClr val="000000"/>
                </a:solidFill>
                <a:prstDash val="solid"/>
                <a:round/>
                <a:headEnd len="med" w="med" type="none"/>
                <a:tailEnd len="med" w="med" type="none"/>
              </a:ln>
            </p:spPr>
          </p:cxnSp>
          <p:cxnSp>
            <p:nvCxnSpPr>
              <p:cNvPr id="248" name="Google Shape;248;p21"/>
              <p:cNvCxnSpPr/>
              <p:nvPr/>
            </p:nvCxnSpPr>
            <p:spPr>
              <a:xfrm>
                <a:off x="5541000" y="3146107"/>
                <a:ext cx="1707600" cy="0"/>
              </a:xfrm>
              <a:prstGeom prst="straightConnector1">
                <a:avLst/>
              </a:prstGeom>
              <a:noFill/>
              <a:ln cap="flat" cmpd="sng" w="76200">
                <a:solidFill>
                  <a:srgbClr val="000000"/>
                </a:solidFill>
                <a:prstDash val="solid"/>
                <a:round/>
                <a:headEnd len="med" w="med" type="none"/>
                <a:tailEnd len="med" w="med" type="none"/>
              </a:ln>
            </p:spPr>
          </p:cxnSp>
          <p:cxnSp>
            <p:nvCxnSpPr>
              <p:cNvPr id="249" name="Google Shape;249;p21"/>
              <p:cNvCxnSpPr/>
              <p:nvPr/>
            </p:nvCxnSpPr>
            <p:spPr>
              <a:xfrm>
                <a:off x="5541000" y="2036691"/>
                <a:ext cx="1707600" cy="0"/>
              </a:xfrm>
              <a:prstGeom prst="straightConnector1">
                <a:avLst/>
              </a:prstGeom>
              <a:noFill/>
              <a:ln cap="flat" cmpd="sng" w="76200">
                <a:solidFill>
                  <a:srgbClr val="000000"/>
                </a:solidFill>
                <a:prstDash val="solid"/>
                <a:round/>
                <a:headEnd len="med" w="med" type="none"/>
                <a:tailEnd len="med" w="med" type="none"/>
              </a:ln>
            </p:spPr>
          </p:cxnSp>
          <p:cxnSp>
            <p:nvCxnSpPr>
              <p:cNvPr id="250" name="Google Shape;250;p21"/>
              <p:cNvCxnSpPr>
                <a:stCxn id="251" idx="0"/>
              </p:cNvCxnSpPr>
              <p:nvPr/>
            </p:nvCxnSpPr>
            <p:spPr>
              <a:xfrm rot="10800000">
                <a:off x="6102075" y="1445826"/>
                <a:ext cx="0" cy="1496700"/>
              </a:xfrm>
              <a:prstGeom prst="straightConnector1">
                <a:avLst/>
              </a:prstGeom>
              <a:noFill/>
              <a:ln cap="flat" cmpd="sng" w="76200">
                <a:solidFill>
                  <a:srgbClr val="000000"/>
                </a:solidFill>
                <a:prstDash val="solid"/>
                <a:round/>
                <a:headEnd len="med" w="med" type="none"/>
                <a:tailEnd len="med" w="med" type="none"/>
              </a:ln>
            </p:spPr>
          </p:cxnSp>
          <p:cxnSp>
            <p:nvCxnSpPr>
              <p:cNvPr id="252" name="Google Shape;252;p21"/>
              <p:cNvCxnSpPr/>
              <p:nvPr/>
            </p:nvCxnSpPr>
            <p:spPr>
              <a:xfrm rot="10800000">
                <a:off x="6714660" y="2234076"/>
                <a:ext cx="0" cy="1497000"/>
              </a:xfrm>
              <a:prstGeom prst="straightConnector1">
                <a:avLst/>
              </a:prstGeom>
              <a:noFill/>
              <a:ln cap="flat" cmpd="sng" w="76200">
                <a:solidFill>
                  <a:srgbClr val="000000"/>
                </a:solidFill>
                <a:prstDash val="solid"/>
                <a:round/>
                <a:headEnd len="med" w="med" type="none"/>
                <a:tailEnd len="med" w="med" type="none"/>
              </a:ln>
            </p:spPr>
          </p:cxnSp>
          <p:sp>
            <p:nvSpPr>
              <p:cNvPr id="253" name="Google Shape;253;p21"/>
              <p:cNvSpPr/>
              <p:nvPr/>
            </p:nvSpPr>
            <p:spPr>
              <a:xfrm>
                <a:off x="5897175" y="1833229"/>
                <a:ext cx="409800" cy="406800"/>
              </a:xfrm>
              <a:prstGeom prst="ellipse">
                <a:avLst/>
              </a:prstGeom>
              <a:solidFill>
                <a:srgbClr val="F3F3F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5897175" y="2387878"/>
                <a:ext cx="409800" cy="406800"/>
              </a:xfrm>
              <a:prstGeom prst="ellipse">
                <a:avLst/>
              </a:prstGeom>
              <a:solidFill>
                <a:srgbClr val="F3F3F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5897175" y="2942526"/>
                <a:ext cx="409800" cy="406800"/>
              </a:xfrm>
              <a:prstGeom prst="ellipse">
                <a:avLst/>
              </a:prstGeom>
              <a:solidFill>
                <a:srgbClr val="F3F3F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6509762" y="1833229"/>
                <a:ext cx="409800" cy="406800"/>
              </a:xfrm>
              <a:prstGeom prst="ellipse">
                <a:avLst/>
              </a:prstGeom>
              <a:solidFill>
                <a:srgbClr val="F3F3F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6509762" y="2387878"/>
                <a:ext cx="409800" cy="406800"/>
              </a:xfrm>
              <a:prstGeom prst="ellipse">
                <a:avLst/>
              </a:prstGeom>
              <a:solidFill>
                <a:srgbClr val="F3F3F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6509762" y="2942526"/>
                <a:ext cx="409800" cy="406800"/>
              </a:xfrm>
              <a:prstGeom prst="ellipse">
                <a:avLst/>
              </a:prstGeom>
              <a:solidFill>
                <a:srgbClr val="F3F3F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5897205" y="981234"/>
                <a:ext cx="1022400" cy="470700"/>
              </a:xfrm>
              <a:prstGeom prst="rect">
                <a:avLst/>
              </a:prstGeom>
              <a:solidFill>
                <a:srgbClr val="43434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rPr>
                  <a:t>SA</a:t>
                </a:r>
                <a:endParaRPr b="1" sz="2600">
                  <a:solidFill>
                    <a:srgbClr val="FFFFFF"/>
                  </a:solidFill>
                </a:endParaRPr>
              </a:p>
            </p:txBody>
          </p:sp>
        </p:grpSp>
        <p:sp>
          <p:nvSpPr>
            <p:cNvPr id="259" name="Google Shape;259;p21"/>
            <p:cNvSpPr/>
            <p:nvPr/>
          </p:nvSpPr>
          <p:spPr>
            <a:xfrm>
              <a:off x="5159550" y="776250"/>
              <a:ext cx="2470500" cy="3591000"/>
            </a:xfrm>
            <a:prstGeom prst="roundRect">
              <a:avLst>
                <a:gd fmla="val 9090" name="adj"/>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1"/>
          <p:cNvGrpSpPr/>
          <p:nvPr/>
        </p:nvGrpSpPr>
        <p:grpSpPr>
          <a:xfrm>
            <a:off x="5853475" y="1248239"/>
            <a:ext cx="2850250" cy="2627400"/>
            <a:chOff x="5853475" y="1248239"/>
            <a:chExt cx="2850250" cy="2627400"/>
          </a:xfrm>
        </p:grpSpPr>
        <p:sp>
          <p:nvSpPr>
            <p:cNvPr id="261" name="Google Shape;261;p21"/>
            <p:cNvSpPr txBox="1"/>
            <p:nvPr/>
          </p:nvSpPr>
          <p:spPr>
            <a:xfrm>
              <a:off x="7333625" y="3077039"/>
              <a:ext cx="1370100" cy="7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ambria"/>
                  <a:ea typeface="Cambria"/>
                  <a:cs typeface="Cambria"/>
                  <a:sym typeface="Cambria"/>
                </a:rPr>
                <a:t>bitline</a:t>
              </a:r>
              <a:endParaRPr b="1" baseline="-25000" sz="2000">
                <a:latin typeface="Cambria"/>
                <a:ea typeface="Cambria"/>
                <a:cs typeface="Cambria"/>
                <a:sym typeface="Cambria"/>
              </a:endParaRPr>
            </a:p>
          </p:txBody>
        </p:sp>
        <p:cxnSp>
          <p:nvCxnSpPr>
            <p:cNvPr id="262" name="Google Shape;262;p21"/>
            <p:cNvCxnSpPr/>
            <p:nvPr/>
          </p:nvCxnSpPr>
          <p:spPr>
            <a:xfrm rot="10800000">
              <a:off x="6463075" y="3476350"/>
              <a:ext cx="1056300" cy="0"/>
            </a:xfrm>
            <a:prstGeom prst="straightConnector1">
              <a:avLst/>
            </a:prstGeom>
            <a:noFill/>
            <a:ln cap="flat" cmpd="sng" w="28575">
              <a:solidFill>
                <a:srgbClr val="000000"/>
              </a:solidFill>
              <a:prstDash val="solid"/>
              <a:round/>
              <a:headEnd len="med" w="med" type="none"/>
              <a:tailEnd len="med" w="med" type="triangle"/>
            </a:ln>
          </p:spPr>
        </p:cxnSp>
        <p:sp>
          <p:nvSpPr>
            <p:cNvPr id="263" name="Google Shape;263;p21"/>
            <p:cNvSpPr txBox="1"/>
            <p:nvPr/>
          </p:nvSpPr>
          <p:spPr>
            <a:xfrm>
              <a:off x="7333625" y="1248239"/>
              <a:ext cx="1370100" cy="7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ambria"/>
                  <a:ea typeface="Cambria"/>
                  <a:cs typeface="Cambria"/>
                  <a:sym typeface="Cambria"/>
                </a:rPr>
                <a:t>bitline</a:t>
              </a:r>
              <a:endParaRPr b="1" baseline="-25000" sz="2000">
                <a:latin typeface="Cambria"/>
                <a:ea typeface="Cambria"/>
                <a:cs typeface="Cambria"/>
                <a:sym typeface="Cambria"/>
              </a:endParaRPr>
            </a:p>
          </p:txBody>
        </p:sp>
        <p:cxnSp>
          <p:nvCxnSpPr>
            <p:cNvPr id="264" name="Google Shape;264;p21"/>
            <p:cNvCxnSpPr/>
            <p:nvPr/>
          </p:nvCxnSpPr>
          <p:spPr>
            <a:xfrm rot="10800000">
              <a:off x="5853475" y="1647550"/>
              <a:ext cx="1665900" cy="0"/>
            </a:xfrm>
            <a:prstGeom prst="straightConnector1">
              <a:avLst/>
            </a:prstGeom>
            <a:noFill/>
            <a:ln cap="flat" cmpd="sng" w="28575">
              <a:solidFill>
                <a:srgbClr val="000000"/>
              </a:solidFill>
              <a:prstDash val="solid"/>
              <a:round/>
              <a:headEnd len="med" w="med" type="none"/>
              <a:tailEnd len="med" w="med" type="triangle"/>
            </a:ln>
          </p:spPr>
        </p:cxnSp>
      </p:grpSp>
      <p:grpSp>
        <p:nvGrpSpPr>
          <p:cNvPr id="265" name="Google Shape;265;p21"/>
          <p:cNvGrpSpPr/>
          <p:nvPr/>
        </p:nvGrpSpPr>
        <p:grpSpPr>
          <a:xfrm>
            <a:off x="5083800" y="2354203"/>
            <a:ext cx="1707600" cy="406800"/>
            <a:chOff x="5083800" y="2354203"/>
            <a:chExt cx="1707600" cy="406800"/>
          </a:xfrm>
        </p:grpSpPr>
        <p:cxnSp>
          <p:nvCxnSpPr>
            <p:cNvPr id="266" name="Google Shape;266;p21"/>
            <p:cNvCxnSpPr/>
            <p:nvPr/>
          </p:nvCxnSpPr>
          <p:spPr>
            <a:xfrm>
              <a:off x="5083800" y="2557679"/>
              <a:ext cx="1707600" cy="0"/>
            </a:xfrm>
            <a:prstGeom prst="straightConnector1">
              <a:avLst/>
            </a:prstGeom>
            <a:noFill/>
            <a:ln cap="flat" cmpd="sng" w="76200">
              <a:solidFill>
                <a:srgbClr val="FF0000"/>
              </a:solidFill>
              <a:prstDash val="solid"/>
              <a:round/>
              <a:headEnd len="med" w="med" type="none"/>
              <a:tailEnd len="med" w="med" type="none"/>
            </a:ln>
          </p:spPr>
        </p:cxnSp>
        <p:sp>
          <p:nvSpPr>
            <p:cNvPr id="267" name="Google Shape;267;p21"/>
            <p:cNvSpPr/>
            <p:nvPr/>
          </p:nvSpPr>
          <p:spPr>
            <a:xfrm>
              <a:off x="5439975" y="2354203"/>
              <a:ext cx="409800" cy="406800"/>
            </a:xfrm>
            <a:prstGeom prst="ellipse">
              <a:avLst/>
            </a:prstGeom>
            <a:solidFill>
              <a:srgbClr val="F3F3F3"/>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6052562" y="2354203"/>
              <a:ext cx="409800" cy="406800"/>
            </a:xfrm>
            <a:prstGeom prst="ellipse">
              <a:avLst/>
            </a:prstGeom>
            <a:solidFill>
              <a:srgbClr val="F3F3F3"/>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1"/>
          <p:cNvGrpSpPr/>
          <p:nvPr/>
        </p:nvGrpSpPr>
        <p:grpSpPr>
          <a:xfrm>
            <a:off x="5480925" y="1321625"/>
            <a:ext cx="940475" cy="2531450"/>
            <a:chOff x="5480925" y="1321625"/>
            <a:chExt cx="940475" cy="2531450"/>
          </a:xfrm>
        </p:grpSpPr>
        <p:sp>
          <p:nvSpPr>
            <p:cNvPr id="270" name="Google Shape;270;p21"/>
            <p:cNvSpPr/>
            <p:nvPr/>
          </p:nvSpPr>
          <p:spPr>
            <a:xfrm rot="-5400000">
              <a:off x="4997175" y="1805375"/>
              <a:ext cx="1295400" cy="327900"/>
            </a:xfrm>
            <a:prstGeom prst="rightArrow">
              <a:avLst>
                <a:gd fmla="val 46477" name="adj1"/>
                <a:gd fmla="val 81953"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rot="5400000">
              <a:off x="5609750" y="3041425"/>
              <a:ext cx="1295400" cy="327900"/>
            </a:xfrm>
            <a:prstGeom prst="rightArrow">
              <a:avLst>
                <a:gd fmla="val 46477" name="adj1"/>
                <a:gd fmla="val 81953"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21"/>
          <p:cNvSpPr txBox="1"/>
          <p:nvPr/>
        </p:nvSpPr>
        <p:spPr>
          <a:xfrm>
            <a:off x="3985479" y="4554825"/>
            <a:ext cx="4102800" cy="23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Open-bitline architecture</a:t>
            </a:r>
            <a:endParaRPr b="1"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2"/>
          <p:cNvSpPr/>
          <p:nvPr/>
        </p:nvSpPr>
        <p:spPr>
          <a:xfrm>
            <a:off x="1585624" y="1353054"/>
            <a:ext cx="1928100" cy="1052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1322075" y="735900"/>
            <a:ext cx="2429100" cy="3758100"/>
          </a:xfrm>
          <a:prstGeom prst="snip1Rect">
            <a:avLst>
              <a:gd fmla="val 0" name="adj"/>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0" y="0"/>
            <a:ext cx="9144000" cy="483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22"/>
          <p:cNvPicPr preferRelativeResize="0"/>
          <p:nvPr/>
        </p:nvPicPr>
        <p:blipFill rotWithShape="1">
          <a:blip r:embed="rId3">
            <a:alphaModFix/>
          </a:blip>
          <a:srcRect b="0" l="0" r="0" t="0"/>
          <a:stretch/>
        </p:blipFill>
        <p:spPr>
          <a:xfrm>
            <a:off x="166249" y="4728925"/>
            <a:ext cx="1134466" cy="327900"/>
          </a:xfrm>
          <a:prstGeom prst="rect">
            <a:avLst/>
          </a:prstGeom>
          <a:noFill/>
          <a:ln>
            <a:noFill/>
          </a:ln>
        </p:spPr>
      </p:pic>
      <p:sp>
        <p:nvSpPr>
          <p:cNvPr id="281" name="Google Shape;281;p22"/>
          <p:cNvSpPr txBox="1"/>
          <p:nvPr/>
        </p:nvSpPr>
        <p:spPr>
          <a:xfrm>
            <a:off x="-432175" y="2240550"/>
            <a:ext cx="2094000" cy="73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DRAM </a:t>
            </a:r>
            <a:endParaRPr b="1" sz="2400">
              <a:latin typeface="Times New Roman"/>
              <a:ea typeface="Times New Roman"/>
              <a:cs typeface="Times New Roman"/>
              <a:sym typeface="Times New Roman"/>
            </a:endParaRPr>
          </a:p>
          <a:p>
            <a:pPr indent="0" lvl="0" marL="0" rtl="0" algn="ctr">
              <a:spcBef>
                <a:spcPts val="0"/>
              </a:spcBef>
              <a:spcAft>
                <a:spcPts val="0"/>
              </a:spcAft>
              <a:buNone/>
            </a:pPr>
            <a:r>
              <a:rPr b="1" lang="en" sz="2400">
                <a:latin typeface="Times New Roman"/>
                <a:ea typeface="Times New Roman"/>
                <a:cs typeface="Times New Roman"/>
                <a:sym typeface="Times New Roman"/>
              </a:rPr>
              <a:t>Bank</a:t>
            </a:r>
            <a:endParaRPr b="1" sz="2400">
              <a:latin typeface="Times New Roman"/>
              <a:ea typeface="Times New Roman"/>
              <a:cs typeface="Times New Roman"/>
              <a:sym typeface="Times New Roman"/>
            </a:endParaRPr>
          </a:p>
        </p:txBody>
      </p:sp>
      <p:sp>
        <p:nvSpPr>
          <p:cNvPr id="282" name="Google Shape;282;p22"/>
          <p:cNvSpPr txBox="1"/>
          <p:nvPr/>
        </p:nvSpPr>
        <p:spPr>
          <a:xfrm>
            <a:off x="103900" y="78000"/>
            <a:ext cx="6496800" cy="3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F3F3F3"/>
                </a:solidFill>
                <a:latin typeface="Cambria"/>
                <a:ea typeface="Cambria"/>
                <a:cs typeface="Cambria"/>
                <a:sym typeface="Cambria"/>
              </a:rPr>
              <a:t>DRAM Background - Sense Amplifier</a:t>
            </a:r>
            <a:endParaRPr b="1" sz="2800">
              <a:solidFill>
                <a:srgbClr val="F3F3F3"/>
              </a:solidFill>
              <a:latin typeface="Cambria"/>
              <a:ea typeface="Cambria"/>
              <a:cs typeface="Cambria"/>
              <a:sym typeface="Cambria"/>
            </a:endParaRPr>
          </a:p>
        </p:txBody>
      </p:sp>
      <p:grpSp>
        <p:nvGrpSpPr>
          <p:cNvPr id="283" name="Google Shape;283;p22"/>
          <p:cNvGrpSpPr/>
          <p:nvPr/>
        </p:nvGrpSpPr>
        <p:grpSpPr>
          <a:xfrm>
            <a:off x="1585624" y="981213"/>
            <a:ext cx="1928065" cy="3420604"/>
            <a:chOff x="3781100" y="3273142"/>
            <a:chExt cx="3015900" cy="5350546"/>
          </a:xfrm>
        </p:grpSpPr>
        <p:sp>
          <p:nvSpPr>
            <p:cNvPr id="284" name="Google Shape;284;p22"/>
            <p:cNvSpPr/>
            <p:nvPr/>
          </p:nvSpPr>
          <p:spPr>
            <a:xfrm>
              <a:off x="3781100" y="6357830"/>
              <a:ext cx="3015900" cy="1646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2"/>
            <p:cNvGrpSpPr/>
            <p:nvPr/>
          </p:nvGrpSpPr>
          <p:grpSpPr>
            <a:xfrm>
              <a:off x="3948900" y="6158356"/>
              <a:ext cx="2641800" cy="2039897"/>
              <a:chOff x="3948900" y="6158356"/>
              <a:chExt cx="2641800" cy="2039897"/>
            </a:xfrm>
          </p:grpSpPr>
          <p:cxnSp>
            <p:nvCxnSpPr>
              <p:cNvPr id="286" name="Google Shape;286;p22"/>
              <p:cNvCxnSpPr/>
              <p:nvPr/>
            </p:nvCxnSpPr>
            <p:spPr>
              <a:xfrm>
                <a:off x="3948900" y="7181014"/>
                <a:ext cx="2641800" cy="0"/>
              </a:xfrm>
              <a:prstGeom prst="straightConnector1">
                <a:avLst/>
              </a:prstGeom>
              <a:noFill/>
              <a:ln cap="flat" cmpd="sng" w="38100">
                <a:solidFill>
                  <a:srgbClr val="000000"/>
                </a:solidFill>
                <a:prstDash val="solid"/>
                <a:round/>
                <a:headEnd len="med" w="med" type="none"/>
                <a:tailEnd len="med" w="med" type="none"/>
              </a:ln>
            </p:spPr>
          </p:cxnSp>
          <p:cxnSp>
            <p:nvCxnSpPr>
              <p:cNvPr id="287" name="Google Shape;287;p22"/>
              <p:cNvCxnSpPr/>
              <p:nvPr/>
            </p:nvCxnSpPr>
            <p:spPr>
              <a:xfrm>
                <a:off x="3948900" y="7676139"/>
                <a:ext cx="2641800" cy="0"/>
              </a:xfrm>
              <a:prstGeom prst="straightConnector1">
                <a:avLst/>
              </a:prstGeom>
              <a:noFill/>
              <a:ln cap="flat" cmpd="sng" w="38100">
                <a:solidFill>
                  <a:srgbClr val="000000"/>
                </a:solidFill>
                <a:prstDash val="solid"/>
                <a:round/>
                <a:headEnd len="med" w="med" type="none"/>
                <a:tailEnd len="med" w="med" type="none"/>
              </a:ln>
            </p:spPr>
          </p:cxnSp>
          <p:cxnSp>
            <p:nvCxnSpPr>
              <p:cNvPr id="288" name="Google Shape;288;p22"/>
              <p:cNvCxnSpPr/>
              <p:nvPr/>
            </p:nvCxnSpPr>
            <p:spPr>
              <a:xfrm>
                <a:off x="3948900" y="6685970"/>
                <a:ext cx="2641800" cy="0"/>
              </a:xfrm>
              <a:prstGeom prst="straightConnector1">
                <a:avLst/>
              </a:prstGeom>
              <a:noFill/>
              <a:ln cap="flat" cmpd="sng" w="38100">
                <a:solidFill>
                  <a:srgbClr val="000000"/>
                </a:solidFill>
                <a:prstDash val="solid"/>
                <a:round/>
                <a:headEnd len="med" w="med" type="none"/>
                <a:tailEnd len="med" w="med" type="none"/>
              </a:ln>
            </p:spPr>
          </p:cxnSp>
          <p:grpSp>
            <p:nvGrpSpPr>
              <p:cNvPr id="289" name="Google Shape;289;p22"/>
              <p:cNvGrpSpPr/>
              <p:nvPr/>
            </p:nvGrpSpPr>
            <p:grpSpPr>
              <a:xfrm>
                <a:off x="4266825" y="6158356"/>
                <a:ext cx="2005950" cy="2039897"/>
                <a:chOff x="3854825" y="2313081"/>
                <a:chExt cx="2005950" cy="2039897"/>
              </a:xfrm>
            </p:grpSpPr>
            <p:cxnSp>
              <p:nvCxnSpPr>
                <p:cNvPr id="290" name="Google Shape;290;p22"/>
                <p:cNvCxnSpPr>
                  <a:stCxn id="291" idx="0"/>
                </p:cNvCxnSpPr>
                <p:nvPr/>
              </p:nvCxnSpPr>
              <p:spPr>
                <a:xfrm rot="10800000">
                  <a:off x="4037675" y="2313381"/>
                  <a:ext cx="0" cy="1335900"/>
                </a:xfrm>
                <a:prstGeom prst="straightConnector1">
                  <a:avLst/>
                </a:prstGeom>
                <a:noFill/>
                <a:ln cap="flat" cmpd="sng" w="38100">
                  <a:solidFill>
                    <a:srgbClr val="000000"/>
                  </a:solidFill>
                  <a:prstDash val="solid"/>
                  <a:round/>
                  <a:headEnd len="med" w="med" type="none"/>
                  <a:tailEnd len="med" w="med" type="none"/>
                </a:ln>
              </p:spPr>
            </p:cxnSp>
            <p:cxnSp>
              <p:nvCxnSpPr>
                <p:cNvPr id="292" name="Google Shape;292;p22"/>
                <p:cNvCxnSpPr/>
                <p:nvPr/>
              </p:nvCxnSpPr>
              <p:spPr>
                <a:xfrm rot="10800000">
                  <a:off x="5131175" y="2313081"/>
                  <a:ext cx="0" cy="1336200"/>
                </a:xfrm>
                <a:prstGeom prst="straightConnector1">
                  <a:avLst/>
                </a:prstGeom>
                <a:noFill/>
                <a:ln cap="flat" cmpd="sng" w="38100">
                  <a:solidFill>
                    <a:srgbClr val="000000"/>
                  </a:solidFill>
                  <a:prstDash val="solid"/>
                  <a:round/>
                  <a:headEnd len="med" w="med" type="none"/>
                  <a:tailEnd len="med" w="med" type="none"/>
                </a:ln>
              </p:spPr>
            </p:cxnSp>
            <p:cxnSp>
              <p:nvCxnSpPr>
                <p:cNvPr id="293" name="Google Shape;293;p22"/>
                <p:cNvCxnSpPr/>
                <p:nvPr/>
              </p:nvCxnSpPr>
              <p:spPr>
                <a:xfrm rot="10800000">
                  <a:off x="4584425" y="3016778"/>
                  <a:ext cx="0" cy="1336200"/>
                </a:xfrm>
                <a:prstGeom prst="straightConnector1">
                  <a:avLst/>
                </a:prstGeom>
                <a:noFill/>
                <a:ln cap="flat" cmpd="sng" w="38100">
                  <a:solidFill>
                    <a:srgbClr val="000000"/>
                  </a:solidFill>
                  <a:prstDash val="solid"/>
                  <a:round/>
                  <a:headEnd len="med" w="med" type="none"/>
                  <a:tailEnd len="med" w="med" type="none"/>
                </a:ln>
              </p:spPr>
            </p:cxnSp>
            <p:cxnSp>
              <p:nvCxnSpPr>
                <p:cNvPr id="294" name="Google Shape;294;p22"/>
                <p:cNvCxnSpPr/>
                <p:nvPr/>
              </p:nvCxnSpPr>
              <p:spPr>
                <a:xfrm rot="10800000">
                  <a:off x="5677925" y="3016778"/>
                  <a:ext cx="0" cy="1336200"/>
                </a:xfrm>
                <a:prstGeom prst="straightConnector1">
                  <a:avLst/>
                </a:prstGeom>
                <a:noFill/>
                <a:ln cap="flat" cmpd="sng" w="38100">
                  <a:solidFill>
                    <a:srgbClr val="000000"/>
                  </a:solidFill>
                  <a:prstDash val="solid"/>
                  <a:round/>
                  <a:headEnd len="med" w="med" type="none"/>
                  <a:tailEnd len="med" w="med" type="none"/>
                </a:ln>
              </p:spPr>
            </p:cxnSp>
            <p:grpSp>
              <p:nvGrpSpPr>
                <p:cNvPr id="295" name="Google Shape;295;p22"/>
                <p:cNvGrpSpPr/>
                <p:nvPr/>
              </p:nvGrpSpPr>
              <p:grpSpPr>
                <a:xfrm>
                  <a:off x="3854825" y="2659162"/>
                  <a:ext cx="2005950" cy="1353186"/>
                  <a:chOff x="1975325" y="1580225"/>
                  <a:chExt cx="2005950" cy="1363000"/>
                </a:xfrm>
              </p:grpSpPr>
              <p:grpSp>
                <p:nvGrpSpPr>
                  <p:cNvPr id="296" name="Google Shape;296;p22"/>
                  <p:cNvGrpSpPr/>
                  <p:nvPr/>
                </p:nvGrpSpPr>
                <p:grpSpPr>
                  <a:xfrm>
                    <a:off x="1975325" y="1580225"/>
                    <a:ext cx="365700" cy="1363000"/>
                    <a:chOff x="1975325" y="1580225"/>
                    <a:chExt cx="365700" cy="1363000"/>
                  </a:xfrm>
                </p:grpSpPr>
                <p:sp>
                  <p:nvSpPr>
                    <p:cNvPr id="297" name="Google Shape;297;p22"/>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2"/>
                  <p:cNvGrpSpPr/>
                  <p:nvPr/>
                </p:nvGrpSpPr>
                <p:grpSpPr>
                  <a:xfrm>
                    <a:off x="2522075" y="1580225"/>
                    <a:ext cx="365700" cy="1363000"/>
                    <a:chOff x="1975325" y="1580225"/>
                    <a:chExt cx="365700" cy="1363000"/>
                  </a:xfrm>
                </p:grpSpPr>
                <p:sp>
                  <p:nvSpPr>
                    <p:cNvPr id="300" name="Google Shape;300;p22"/>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2"/>
                  <p:cNvGrpSpPr/>
                  <p:nvPr/>
                </p:nvGrpSpPr>
                <p:grpSpPr>
                  <a:xfrm>
                    <a:off x="3068825" y="1580225"/>
                    <a:ext cx="365700" cy="1363000"/>
                    <a:chOff x="1975325" y="1580225"/>
                    <a:chExt cx="365700" cy="1363000"/>
                  </a:xfrm>
                </p:grpSpPr>
                <p:sp>
                  <p:nvSpPr>
                    <p:cNvPr id="304" name="Google Shape;304;p22"/>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2"/>
                  <p:cNvGrpSpPr/>
                  <p:nvPr/>
                </p:nvGrpSpPr>
                <p:grpSpPr>
                  <a:xfrm>
                    <a:off x="3615575" y="1580225"/>
                    <a:ext cx="365700" cy="1363000"/>
                    <a:chOff x="1975325" y="1580225"/>
                    <a:chExt cx="365700" cy="1363000"/>
                  </a:xfrm>
                </p:grpSpPr>
                <p:sp>
                  <p:nvSpPr>
                    <p:cNvPr id="308" name="Google Shape;308;p22"/>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311" name="Google Shape;311;p22"/>
            <p:cNvSpPr/>
            <p:nvPr/>
          </p:nvSpPr>
          <p:spPr>
            <a:xfrm>
              <a:off x="4266825" y="5738417"/>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sp>
          <p:nvSpPr>
            <p:cNvPr id="312" name="Google Shape;312;p22"/>
            <p:cNvSpPr/>
            <p:nvPr/>
          </p:nvSpPr>
          <p:spPr>
            <a:xfrm>
              <a:off x="4266825" y="8203688"/>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sp>
          <p:nvSpPr>
            <p:cNvPr id="313" name="Google Shape;313;p22"/>
            <p:cNvSpPr/>
            <p:nvPr/>
          </p:nvSpPr>
          <p:spPr>
            <a:xfrm>
              <a:off x="5360175" y="5738417"/>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sp>
          <p:nvSpPr>
            <p:cNvPr id="314" name="Google Shape;314;p22"/>
            <p:cNvSpPr/>
            <p:nvPr/>
          </p:nvSpPr>
          <p:spPr>
            <a:xfrm>
              <a:off x="5360175" y="8203688"/>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grpSp>
          <p:nvGrpSpPr>
            <p:cNvPr id="315" name="Google Shape;315;p22"/>
            <p:cNvGrpSpPr/>
            <p:nvPr/>
          </p:nvGrpSpPr>
          <p:grpSpPr>
            <a:xfrm>
              <a:off x="3948900" y="3687556"/>
              <a:ext cx="2641800" cy="2039897"/>
              <a:chOff x="3948900" y="6158356"/>
              <a:chExt cx="2641800" cy="2039897"/>
            </a:xfrm>
          </p:grpSpPr>
          <p:cxnSp>
            <p:nvCxnSpPr>
              <p:cNvPr id="316" name="Google Shape;316;p22"/>
              <p:cNvCxnSpPr/>
              <p:nvPr/>
            </p:nvCxnSpPr>
            <p:spPr>
              <a:xfrm>
                <a:off x="3948900" y="7181014"/>
                <a:ext cx="2641800" cy="0"/>
              </a:xfrm>
              <a:prstGeom prst="straightConnector1">
                <a:avLst/>
              </a:prstGeom>
              <a:noFill/>
              <a:ln cap="flat" cmpd="sng" w="38100">
                <a:solidFill>
                  <a:srgbClr val="000000"/>
                </a:solidFill>
                <a:prstDash val="solid"/>
                <a:round/>
                <a:headEnd len="med" w="med" type="none"/>
                <a:tailEnd len="med" w="med" type="none"/>
              </a:ln>
            </p:spPr>
          </p:cxnSp>
          <p:cxnSp>
            <p:nvCxnSpPr>
              <p:cNvPr id="317" name="Google Shape;317;p22"/>
              <p:cNvCxnSpPr/>
              <p:nvPr/>
            </p:nvCxnSpPr>
            <p:spPr>
              <a:xfrm>
                <a:off x="3948900" y="7676139"/>
                <a:ext cx="2641800" cy="0"/>
              </a:xfrm>
              <a:prstGeom prst="straightConnector1">
                <a:avLst/>
              </a:prstGeom>
              <a:noFill/>
              <a:ln cap="flat" cmpd="sng" w="38100">
                <a:solidFill>
                  <a:srgbClr val="000000"/>
                </a:solidFill>
                <a:prstDash val="solid"/>
                <a:round/>
                <a:headEnd len="med" w="med" type="none"/>
                <a:tailEnd len="med" w="med" type="none"/>
              </a:ln>
            </p:spPr>
          </p:cxnSp>
          <p:cxnSp>
            <p:nvCxnSpPr>
              <p:cNvPr id="318" name="Google Shape;318;p22"/>
              <p:cNvCxnSpPr/>
              <p:nvPr/>
            </p:nvCxnSpPr>
            <p:spPr>
              <a:xfrm>
                <a:off x="3948900" y="6685970"/>
                <a:ext cx="2641800" cy="0"/>
              </a:xfrm>
              <a:prstGeom prst="straightConnector1">
                <a:avLst/>
              </a:prstGeom>
              <a:noFill/>
              <a:ln cap="flat" cmpd="sng" w="38100">
                <a:solidFill>
                  <a:srgbClr val="000000"/>
                </a:solidFill>
                <a:prstDash val="solid"/>
                <a:round/>
                <a:headEnd len="med" w="med" type="none"/>
                <a:tailEnd len="med" w="med" type="none"/>
              </a:ln>
            </p:spPr>
          </p:cxnSp>
          <p:grpSp>
            <p:nvGrpSpPr>
              <p:cNvPr id="319" name="Google Shape;319;p22"/>
              <p:cNvGrpSpPr/>
              <p:nvPr/>
            </p:nvGrpSpPr>
            <p:grpSpPr>
              <a:xfrm>
                <a:off x="4266825" y="6158356"/>
                <a:ext cx="2005950" cy="2039897"/>
                <a:chOff x="3854825" y="2313081"/>
                <a:chExt cx="2005950" cy="2039897"/>
              </a:xfrm>
            </p:grpSpPr>
            <p:cxnSp>
              <p:nvCxnSpPr>
                <p:cNvPr id="320" name="Google Shape;320;p22"/>
                <p:cNvCxnSpPr>
                  <a:stCxn id="321" idx="0"/>
                </p:cNvCxnSpPr>
                <p:nvPr/>
              </p:nvCxnSpPr>
              <p:spPr>
                <a:xfrm rot="10800000">
                  <a:off x="4037675" y="2313381"/>
                  <a:ext cx="0" cy="1335900"/>
                </a:xfrm>
                <a:prstGeom prst="straightConnector1">
                  <a:avLst/>
                </a:prstGeom>
                <a:noFill/>
                <a:ln cap="flat" cmpd="sng" w="38100">
                  <a:solidFill>
                    <a:srgbClr val="000000"/>
                  </a:solidFill>
                  <a:prstDash val="solid"/>
                  <a:round/>
                  <a:headEnd len="med" w="med" type="none"/>
                  <a:tailEnd len="med" w="med" type="none"/>
                </a:ln>
              </p:spPr>
            </p:cxnSp>
            <p:cxnSp>
              <p:nvCxnSpPr>
                <p:cNvPr id="322" name="Google Shape;322;p22"/>
                <p:cNvCxnSpPr/>
                <p:nvPr/>
              </p:nvCxnSpPr>
              <p:spPr>
                <a:xfrm rot="10800000">
                  <a:off x="5131175" y="2313081"/>
                  <a:ext cx="0" cy="1336200"/>
                </a:xfrm>
                <a:prstGeom prst="straightConnector1">
                  <a:avLst/>
                </a:prstGeom>
                <a:noFill/>
                <a:ln cap="flat" cmpd="sng" w="38100">
                  <a:solidFill>
                    <a:srgbClr val="000000"/>
                  </a:solidFill>
                  <a:prstDash val="solid"/>
                  <a:round/>
                  <a:headEnd len="med" w="med" type="none"/>
                  <a:tailEnd len="med" w="med" type="none"/>
                </a:ln>
              </p:spPr>
            </p:cxnSp>
            <p:cxnSp>
              <p:nvCxnSpPr>
                <p:cNvPr id="323" name="Google Shape;323;p22"/>
                <p:cNvCxnSpPr/>
                <p:nvPr/>
              </p:nvCxnSpPr>
              <p:spPr>
                <a:xfrm rot="10800000">
                  <a:off x="4584425" y="3016778"/>
                  <a:ext cx="0" cy="1336200"/>
                </a:xfrm>
                <a:prstGeom prst="straightConnector1">
                  <a:avLst/>
                </a:prstGeom>
                <a:noFill/>
                <a:ln cap="flat" cmpd="sng" w="38100">
                  <a:solidFill>
                    <a:srgbClr val="000000"/>
                  </a:solidFill>
                  <a:prstDash val="solid"/>
                  <a:round/>
                  <a:headEnd len="med" w="med" type="none"/>
                  <a:tailEnd len="med" w="med" type="none"/>
                </a:ln>
              </p:spPr>
            </p:cxnSp>
            <p:cxnSp>
              <p:nvCxnSpPr>
                <p:cNvPr id="324" name="Google Shape;324;p22"/>
                <p:cNvCxnSpPr/>
                <p:nvPr/>
              </p:nvCxnSpPr>
              <p:spPr>
                <a:xfrm rot="10800000">
                  <a:off x="5677925" y="3016778"/>
                  <a:ext cx="0" cy="1336200"/>
                </a:xfrm>
                <a:prstGeom prst="straightConnector1">
                  <a:avLst/>
                </a:prstGeom>
                <a:noFill/>
                <a:ln cap="flat" cmpd="sng" w="38100">
                  <a:solidFill>
                    <a:srgbClr val="000000"/>
                  </a:solidFill>
                  <a:prstDash val="solid"/>
                  <a:round/>
                  <a:headEnd len="med" w="med" type="none"/>
                  <a:tailEnd len="med" w="med" type="none"/>
                </a:ln>
              </p:spPr>
            </p:cxnSp>
            <p:grpSp>
              <p:nvGrpSpPr>
                <p:cNvPr id="325" name="Google Shape;325;p22"/>
                <p:cNvGrpSpPr/>
                <p:nvPr/>
              </p:nvGrpSpPr>
              <p:grpSpPr>
                <a:xfrm>
                  <a:off x="3854825" y="2659162"/>
                  <a:ext cx="2005950" cy="1353186"/>
                  <a:chOff x="1975325" y="1580225"/>
                  <a:chExt cx="2005950" cy="1363000"/>
                </a:xfrm>
              </p:grpSpPr>
              <p:grpSp>
                <p:nvGrpSpPr>
                  <p:cNvPr id="326" name="Google Shape;326;p22"/>
                  <p:cNvGrpSpPr/>
                  <p:nvPr/>
                </p:nvGrpSpPr>
                <p:grpSpPr>
                  <a:xfrm>
                    <a:off x="1975325" y="1580225"/>
                    <a:ext cx="365700" cy="1363000"/>
                    <a:chOff x="1975325" y="1580225"/>
                    <a:chExt cx="365700" cy="1363000"/>
                  </a:xfrm>
                </p:grpSpPr>
                <p:sp>
                  <p:nvSpPr>
                    <p:cNvPr id="327" name="Google Shape;327;p22"/>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2"/>
                  <p:cNvGrpSpPr/>
                  <p:nvPr/>
                </p:nvGrpSpPr>
                <p:grpSpPr>
                  <a:xfrm>
                    <a:off x="2522075" y="1580225"/>
                    <a:ext cx="365700" cy="1363000"/>
                    <a:chOff x="1975325" y="1580225"/>
                    <a:chExt cx="365700" cy="1363000"/>
                  </a:xfrm>
                </p:grpSpPr>
                <p:sp>
                  <p:nvSpPr>
                    <p:cNvPr id="330" name="Google Shape;330;p22"/>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2"/>
                  <p:cNvGrpSpPr/>
                  <p:nvPr/>
                </p:nvGrpSpPr>
                <p:grpSpPr>
                  <a:xfrm>
                    <a:off x="3068825" y="1580225"/>
                    <a:ext cx="365700" cy="1363000"/>
                    <a:chOff x="1975325" y="1580225"/>
                    <a:chExt cx="365700" cy="1363000"/>
                  </a:xfrm>
                </p:grpSpPr>
                <p:sp>
                  <p:nvSpPr>
                    <p:cNvPr id="334" name="Google Shape;334;p22"/>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2"/>
                  <p:cNvGrpSpPr/>
                  <p:nvPr/>
                </p:nvGrpSpPr>
                <p:grpSpPr>
                  <a:xfrm>
                    <a:off x="3615575" y="1580225"/>
                    <a:ext cx="365700" cy="1363000"/>
                    <a:chOff x="1975325" y="1580225"/>
                    <a:chExt cx="365700" cy="1363000"/>
                  </a:xfrm>
                </p:grpSpPr>
                <p:sp>
                  <p:nvSpPr>
                    <p:cNvPr id="338" name="Google Shape;338;p22"/>
                    <p:cNvSpPr/>
                    <p:nvPr/>
                  </p:nvSpPr>
                  <p:spPr>
                    <a:xfrm>
                      <a:off x="1975325" y="15802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975325" y="207887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1975325" y="2577525"/>
                      <a:ext cx="365700" cy="365700"/>
                    </a:xfrm>
                    <a:prstGeom prst="ellipse">
                      <a:avLst/>
                    </a:prstGeom>
                    <a:solidFill>
                      <a:srgbClr val="F3F3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341" name="Google Shape;341;p22"/>
            <p:cNvSpPr/>
            <p:nvPr/>
          </p:nvSpPr>
          <p:spPr>
            <a:xfrm>
              <a:off x="4266825" y="3273142"/>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sp>
          <p:nvSpPr>
            <p:cNvPr id="342" name="Google Shape;342;p22"/>
            <p:cNvSpPr/>
            <p:nvPr/>
          </p:nvSpPr>
          <p:spPr>
            <a:xfrm>
              <a:off x="5360175" y="3273142"/>
              <a:ext cx="912600" cy="42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SA</a:t>
              </a:r>
              <a:endParaRPr b="1" sz="1900">
                <a:solidFill>
                  <a:srgbClr val="FFFFFF"/>
                </a:solidFill>
              </a:endParaRPr>
            </a:p>
          </p:txBody>
        </p:sp>
      </p:grpSp>
      <p:sp>
        <p:nvSpPr>
          <p:cNvPr id="343" name="Google Shape;34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22"/>
          <p:cNvSpPr txBox="1"/>
          <p:nvPr/>
        </p:nvSpPr>
        <p:spPr>
          <a:xfrm>
            <a:off x="1620725" y="3278650"/>
            <a:ext cx="1857900" cy="395400"/>
          </a:xfrm>
          <a:prstGeom prst="rect">
            <a:avLst/>
          </a:prstGeom>
          <a:solidFill>
            <a:srgbClr val="FFFFFF">
              <a:alpha val="859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Subarray</a:t>
            </a:r>
            <a:endParaRPr b="1" sz="2400">
              <a:latin typeface="Times New Roman"/>
              <a:ea typeface="Times New Roman"/>
              <a:cs typeface="Times New Roman"/>
              <a:sym typeface="Times New Roman"/>
            </a:endParaRPr>
          </a:p>
        </p:txBody>
      </p:sp>
      <p:grpSp>
        <p:nvGrpSpPr>
          <p:cNvPr id="345" name="Google Shape;345;p22"/>
          <p:cNvGrpSpPr/>
          <p:nvPr/>
        </p:nvGrpSpPr>
        <p:grpSpPr>
          <a:xfrm>
            <a:off x="2524275" y="1267350"/>
            <a:ext cx="2400300" cy="2600400"/>
            <a:chOff x="2981475" y="1267350"/>
            <a:chExt cx="2400300" cy="2600400"/>
          </a:xfrm>
        </p:grpSpPr>
        <p:cxnSp>
          <p:nvCxnSpPr>
            <p:cNvPr id="346" name="Google Shape;346;p22"/>
            <p:cNvCxnSpPr/>
            <p:nvPr/>
          </p:nvCxnSpPr>
          <p:spPr>
            <a:xfrm flipH="1" rot="10800000">
              <a:off x="2981475" y="1267350"/>
              <a:ext cx="2400300" cy="781200"/>
            </a:xfrm>
            <a:prstGeom prst="straightConnector1">
              <a:avLst/>
            </a:prstGeom>
            <a:noFill/>
            <a:ln cap="flat" cmpd="sng" w="38100">
              <a:solidFill>
                <a:srgbClr val="980000"/>
              </a:solidFill>
              <a:prstDash val="solid"/>
              <a:round/>
              <a:headEnd len="med" w="med" type="none"/>
              <a:tailEnd len="med" w="med" type="triangle"/>
            </a:ln>
          </p:spPr>
        </p:cxnSp>
        <p:cxnSp>
          <p:nvCxnSpPr>
            <p:cNvPr id="347" name="Google Shape;347;p22"/>
            <p:cNvCxnSpPr/>
            <p:nvPr/>
          </p:nvCxnSpPr>
          <p:spPr>
            <a:xfrm>
              <a:off x="2991000" y="3305850"/>
              <a:ext cx="2371800" cy="561900"/>
            </a:xfrm>
            <a:prstGeom prst="straightConnector1">
              <a:avLst/>
            </a:prstGeom>
            <a:noFill/>
            <a:ln cap="flat" cmpd="sng" w="38100">
              <a:solidFill>
                <a:srgbClr val="980000"/>
              </a:solidFill>
              <a:prstDash val="solid"/>
              <a:round/>
              <a:headEnd len="med" w="med" type="none"/>
              <a:tailEnd len="med" w="med" type="triangle"/>
            </a:ln>
          </p:spPr>
        </p:cxnSp>
      </p:grpSp>
      <p:sp>
        <p:nvSpPr>
          <p:cNvPr id="348" name="Google Shape;348;p22"/>
          <p:cNvSpPr/>
          <p:nvPr/>
        </p:nvSpPr>
        <p:spPr>
          <a:xfrm>
            <a:off x="1826425" y="2029501"/>
            <a:ext cx="713400" cy="1295400"/>
          </a:xfrm>
          <a:prstGeom prst="roundRect">
            <a:avLst>
              <a:gd fmla="val 9090" name="adj"/>
            </a:avLst>
          </a:prstGeom>
          <a:solidFill>
            <a:srgbClr val="980000">
              <a:alpha val="50559"/>
            </a:srgbClr>
          </a:solid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22"/>
          <p:cNvGrpSpPr/>
          <p:nvPr/>
        </p:nvGrpSpPr>
        <p:grpSpPr>
          <a:xfrm>
            <a:off x="4913700" y="1200650"/>
            <a:ext cx="3251100" cy="2752800"/>
            <a:chOff x="4837500" y="1353050"/>
            <a:chExt cx="3251100" cy="2752800"/>
          </a:xfrm>
        </p:grpSpPr>
        <p:sp>
          <p:nvSpPr>
            <p:cNvPr id="350" name="Google Shape;350;p22"/>
            <p:cNvSpPr/>
            <p:nvPr/>
          </p:nvSpPr>
          <p:spPr>
            <a:xfrm>
              <a:off x="4837500" y="1353050"/>
              <a:ext cx="3251100" cy="2752800"/>
            </a:xfrm>
            <a:prstGeom prst="roundRect">
              <a:avLst>
                <a:gd fmla="val 9090" name="adj"/>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22"/>
            <p:cNvCxnSpPr/>
            <p:nvPr/>
          </p:nvCxnSpPr>
          <p:spPr>
            <a:xfrm>
              <a:off x="5499291" y="3613561"/>
              <a:ext cx="1927500" cy="0"/>
            </a:xfrm>
            <a:prstGeom prst="straightConnector1">
              <a:avLst/>
            </a:prstGeom>
            <a:noFill/>
            <a:ln cap="flat" cmpd="sng" w="76200">
              <a:solidFill>
                <a:srgbClr val="000000"/>
              </a:solidFill>
              <a:prstDash val="solid"/>
              <a:round/>
              <a:headEnd len="med" w="med" type="none"/>
              <a:tailEnd len="med" w="med" type="none"/>
            </a:ln>
          </p:spPr>
        </p:cxnSp>
        <p:cxnSp>
          <p:nvCxnSpPr>
            <p:cNvPr id="352" name="Google Shape;352;p22"/>
            <p:cNvCxnSpPr>
              <a:stCxn id="353" idx="4"/>
            </p:cNvCxnSpPr>
            <p:nvPr/>
          </p:nvCxnSpPr>
          <p:spPr>
            <a:xfrm rot="10800000">
              <a:off x="6142163" y="2842098"/>
              <a:ext cx="0" cy="984600"/>
            </a:xfrm>
            <a:prstGeom prst="straightConnector1">
              <a:avLst/>
            </a:prstGeom>
            <a:noFill/>
            <a:ln cap="flat" cmpd="sng" w="76200">
              <a:solidFill>
                <a:srgbClr val="000000"/>
              </a:solidFill>
              <a:prstDash val="solid"/>
              <a:round/>
              <a:headEnd len="med" w="med" type="none"/>
              <a:tailEnd len="med" w="med" type="none"/>
            </a:ln>
          </p:spPr>
        </p:cxnSp>
        <p:sp>
          <p:nvSpPr>
            <p:cNvPr id="354" name="Google Shape;354;p22"/>
            <p:cNvSpPr/>
            <p:nvPr/>
          </p:nvSpPr>
          <p:spPr>
            <a:xfrm>
              <a:off x="5927560" y="2443393"/>
              <a:ext cx="1071000" cy="492900"/>
            </a:xfrm>
            <a:prstGeom prst="rect">
              <a:avLst/>
            </a:prstGeom>
            <a:solidFill>
              <a:srgbClr val="43434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rPr>
                <a:t>SA</a:t>
              </a:r>
              <a:endParaRPr b="1" sz="2500">
                <a:solidFill>
                  <a:srgbClr val="FFFFFF"/>
                </a:solidFill>
              </a:endParaRPr>
            </a:p>
          </p:txBody>
        </p:sp>
        <p:sp>
          <p:nvSpPr>
            <p:cNvPr id="355" name="Google Shape;355;p22"/>
            <p:cNvSpPr/>
            <p:nvPr/>
          </p:nvSpPr>
          <p:spPr>
            <a:xfrm>
              <a:off x="6687138" y="2848599"/>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6043789" y="2848599"/>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5927513" y="3400398"/>
              <a:ext cx="429300" cy="426300"/>
            </a:xfrm>
            <a:prstGeom prst="ellipse">
              <a:avLst/>
            </a:prstGeom>
            <a:solidFill>
              <a:srgbClr val="F3F3F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6569138" y="3400398"/>
              <a:ext cx="429300" cy="426300"/>
            </a:xfrm>
            <a:prstGeom prst="ellipse">
              <a:avLst/>
            </a:prstGeom>
            <a:solidFill>
              <a:srgbClr val="F3F3F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6686365" y="2333438"/>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6043016" y="2333438"/>
              <a:ext cx="196500" cy="19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0" name="Google Shape;360;p22"/>
            <p:cNvCxnSpPr/>
            <p:nvPr/>
          </p:nvCxnSpPr>
          <p:spPr>
            <a:xfrm rot="10800000">
              <a:off x="5538683" y="1774289"/>
              <a:ext cx="1840500" cy="0"/>
            </a:xfrm>
            <a:prstGeom prst="straightConnector1">
              <a:avLst/>
            </a:prstGeom>
            <a:noFill/>
            <a:ln cap="flat" cmpd="sng" w="76200">
              <a:solidFill>
                <a:srgbClr val="000000"/>
              </a:solidFill>
              <a:prstDash val="solid"/>
              <a:round/>
              <a:headEnd len="med" w="med" type="none"/>
              <a:tailEnd len="med" w="med" type="none"/>
            </a:ln>
          </p:spPr>
        </p:cxnSp>
        <p:cxnSp>
          <p:nvCxnSpPr>
            <p:cNvPr id="361" name="Google Shape;361;p22"/>
            <p:cNvCxnSpPr>
              <a:stCxn id="362" idx="4"/>
              <a:endCxn id="363" idx="3"/>
            </p:cNvCxnSpPr>
            <p:nvPr/>
          </p:nvCxnSpPr>
          <p:spPr>
            <a:xfrm>
              <a:off x="6791461" y="1561077"/>
              <a:ext cx="3300" cy="891900"/>
            </a:xfrm>
            <a:prstGeom prst="straightConnector1">
              <a:avLst/>
            </a:prstGeom>
            <a:noFill/>
            <a:ln cap="flat" cmpd="sng" w="76200">
              <a:solidFill>
                <a:srgbClr val="000000"/>
              </a:solidFill>
              <a:prstDash val="solid"/>
              <a:round/>
              <a:headEnd len="med" w="med" type="none"/>
              <a:tailEnd len="med" w="med" type="none"/>
            </a:ln>
          </p:spPr>
        </p:cxnSp>
        <p:sp>
          <p:nvSpPr>
            <p:cNvPr id="364" name="Google Shape;364;p22"/>
            <p:cNvSpPr/>
            <p:nvPr/>
          </p:nvSpPr>
          <p:spPr>
            <a:xfrm rot="10800000">
              <a:off x="6576811" y="1561077"/>
              <a:ext cx="429300" cy="426300"/>
            </a:xfrm>
            <a:prstGeom prst="ellipse">
              <a:avLst/>
            </a:prstGeom>
            <a:solidFill>
              <a:srgbClr val="F3F3F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rot="10800000">
              <a:off x="5935186" y="1561077"/>
              <a:ext cx="429300" cy="426300"/>
            </a:xfrm>
            <a:prstGeom prst="ellipse">
              <a:avLst/>
            </a:prstGeom>
            <a:solidFill>
              <a:srgbClr val="F3F3F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22"/>
            <p:cNvGrpSpPr/>
            <p:nvPr/>
          </p:nvGrpSpPr>
          <p:grpSpPr>
            <a:xfrm>
              <a:off x="5045621" y="2995403"/>
              <a:ext cx="989200" cy="380310"/>
              <a:chOff x="1905475" y="977450"/>
              <a:chExt cx="1208700" cy="464700"/>
            </a:xfrm>
          </p:grpSpPr>
          <p:sp>
            <p:nvSpPr>
              <p:cNvPr id="367" name="Google Shape;367;p22"/>
              <p:cNvSpPr txBox="1"/>
              <p:nvPr/>
            </p:nvSpPr>
            <p:spPr>
              <a:xfrm>
                <a:off x="1905475" y="977450"/>
                <a:ext cx="12087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ambria"/>
                    <a:ea typeface="Cambria"/>
                    <a:cs typeface="Cambria"/>
                    <a:sym typeface="Cambria"/>
                  </a:rPr>
                  <a:t>bitline</a:t>
                </a:r>
                <a:endParaRPr b="1" baseline="-25000" sz="2000">
                  <a:latin typeface="Cambria"/>
                  <a:ea typeface="Cambria"/>
                  <a:cs typeface="Cambria"/>
                  <a:sym typeface="Cambria"/>
                </a:endParaRPr>
              </a:p>
            </p:txBody>
          </p:sp>
          <p:cxnSp>
            <p:nvCxnSpPr>
              <p:cNvPr id="368" name="Google Shape;368;p22"/>
              <p:cNvCxnSpPr/>
              <p:nvPr/>
            </p:nvCxnSpPr>
            <p:spPr>
              <a:xfrm>
                <a:off x="2106475" y="1028150"/>
                <a:ext cx="806700" cy="0"/>
              </a:xfrm>
              <a:prstGeom prst="straightConnector1">
                <a:avLst/>
              </a:prstGeom>
              <a:noFill/>
              <a:ln cap="flat" cmpd="sng" w="19050">
                <a:solidFill>
                  <a:srgbClr val="000000"/>
                </a:solidFill>
                <a:prstDash val="solid"/>
                <a:round/>
                <a:headEnd len="med" w="med" type="none"/>
                <a:tailEnd len="med" w="med" type="none"/>
              </a:ln>
            </p:spPr>
          </p:cxnSp>
        </p:grpSp>
        <p:sp>
          <p:nvSpPr>
            <p:cNvPr id="369" name="Google Shape;369;p22"/>
            <p:cNvSpPr txBox="1"/>
            <p:nvPr/>
          </p:nvSpPr>
          <p:spPr>
            <a:xfrm>
              <a:off x="6906594" y="2005703"/>
              <a:ext cx="989100" cy="38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ambria"/>
                  <a:ea typeface="Cambria"/>
                  <a:cs typeface="Cambria"/>
                  <a:sym typeface="Cambria"/>
                </a:rPr>
                <a:t>bitline</a:t>
              </a:r>
              <a:endParaRPr b="1" baseline="-25000" sz="2000">
                <a:latin typeface="Cambria"/>
                <a:ea typeface="Cambria"/>
                <a:cs typeface="Cambria"/>
                <a:sym typeface="Cambria"/>
              </a:endParaRPr>
            </a:p>
          </p:txBody>
        </p:sp>
      </p:grpSp>
      <p:grpSp>
        <p:nvGrpSpPr>
          <p:cNvPr id="370" name="Google Shape;370;p22"/>
          <p:cNvGrpSpPr/>
          <p:nvPr/>
        </p:nvGrpSpPr>
        <p:grpSpPr>
          <a:xfrm>
            <a:off x="5607083" y="1408677"/>
            <a:ext cx="1848300" cy="426300"/>
            <a:chOff x="5530883" y="1561077"/>
            <a:chExt cx="1848300" cy="426300"/>
          </a:xfrm>
        </p:grpSpPr>
        <p:cxnSp>
          <p:nvCxnSpPr>
            <p:cNvPr id="371" name="Google Shape;371;p22"/>
            <p:cNvCxnSpPr/>
            <p:nvPr/>
          </p:nvCxnSpPr>
          <p:spPr>
            <a:xfrm rot="10800000">
              <a:off x="5530883" y="1774289"/>
              <a:ext cx="1848300" cy="0"/>
            </a:xfrm>
            <a:prstGeom prst="straightConnector1">
              <a:avLst/>
            </a:prstGeom>
            <a:noFill/>
            <a:ln cap="flat" cmpd="sng" w="76200">
              <a:solidFill>
                <a:srgbClr val="FF0000"/>
              </a:solidFill>
              <a:prstDash val="solid"/>
              <a:round/>
              <a:headEnd len="med" w="med" type="none"/>
              <a:tailEnd len="med" w="med" type="none"/>
            </a:ln>
          </p:spPr>
        </p:cxnSp>
        <p:sp>
          <p:nvSpPr>
            <p:cNvPr id="362" name="Google Shape;362;p22"/>
            <p:cNvSpPr/>
            <p:nvPr/>
          </p:nvSpPr>
          <p:spPr>
            <a:xfrm rot="10800000">
              <a:off x="6576811" y="1561077"/>
              <a:ext cx="429300" cy="426300"/>
            </a:xfrm>
            <a:prstGeom prst="ellipse">
              <a:avLst/>
            </a:prstGeom>
            <a:solidFill>
              <a:srgbClr val="F3F3F3"/>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rot="10800000">
              <a:off x="5935186" y="1561077"/>
              <a:ext cx="429300" cy="426300"/>
            </a:xfrm>
            <a:prstGeom prst="ellipse">
              <a:avLst/>
            </a:prstGeom>
            <a:solidFill>
              <a:srgbClr val="F3F3F3"/>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2"/>
          <p:cNvSpPr/>
          <p:nvPr/>
        </p:nvSpPr>
        <p:spPr>
          <a:xfrm rot="5400000">
            <a:off x="6516000" y="1806125"/>
            <a:ext cx="710100" cy="279000"/>
          </a:xfrm>
          <a:prstGeom prst="rightArrow">
            <a:avLst>
              <a:gd fmla="val 45376" name="adj1"/>
              <a:gd fmla="val 84248"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rot="-5400000">
            <a:off x="6018975" y="2875150"/>
            <a:ext cx="389700" cy="279000"/>
          </a:xfrm>
          <a:prstGeom prst="rightArrow">
            <a:avLst>
              <a:gd fmla="val 45376" name="adj1"/>
              <a:gd fmla="val 0" name="adj2"/>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22"/>
          <p:cNvGrpSpPr/>
          <p:nvPr/>
        </p:nvGrpSpPr>
        <p:grpSpPr>
          <a:xfrm>
            <a:off x="6305700" y="3016525"/>
            <a:ext cx="2625000" cy="1941000"/>
            <a:chOff x="6305700" y="2787925"/>
            <a:chExt cx="2625000" cy="1941000"/>
          </a:xfrm>
        </p:grpSpPr>
        <p:sp>
          <p:nvSpPr>
            <p:cNvPr id="375" name="Google Shape;375;p22"/>
            <p:cNvSpPr txBox="1"/>
            <p:nvPr/>
          </p:nvSpPr>
          <p:spPr>
            <a:xfrm>
              <a:off x="6305700" y="3930325"/>
              <a:ext cx="2625000" cy="7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ambria"/>
                  <a:ea typeface="Cambria"/>
                  <a:cs typeface="Cambria"/>
                  <a:sym typeface="Cambria"/>
                </a:rPr>
                <a:t>Serves as the </a:t>
              </a:r>
              <a:r>
                <a:rPr b="1" lang="en" sz="2000">
                  <a:solidFill>
                    <a:srgbClr val="0000FF"/>
                  </a:solidFill>
                  <a:latin typeface="Cambria"/>
                  <a:ea typeface="Cambria"/>
                  <a:cs typeface="Cambria"/>
                  <a:sym typeface="Cambria"/>
                </a:rPr>
                <a:t>reference </a:t>
              </a:r>
              <a:r>
                <a:rPr b="1" lang="en" sz="2000">
                  <a:latin typeface="Cambria"/>
                  <a:ea typeface="Cambria"/>
                  <a:cs typeface="Cambria"/>
                  <a:sym typeface="Cambria"/>
                </a:rPr>
                <a:t>for the SA</a:t>
              </a:r>
              <a:endParaRPr b="1" baseline="-25000" sz="2000">
                <a:latin typeface="Cambria"/>
                <a:ea typeface="Cambria"/>
                <a:cs typeface="Cambria"/>
                <a:sym typeface="Cambria"/>
              </a:endParaRPr>
            </a:p>
          </p:txBody>
        </p:sp>
        <p:cxnSp>
          <p:nvCxnSpPr>
            <p:cNvPr id="376" name="Google Shape;376;p22"/>
            <p:cNvCxnSpPr>
              <a:stCxn id="375" idx="0"/>
            </p:cNvCxnSpPr>
            <p:nvPr/>
          </p:nvCxnSpPr>
          <p:spPr>
            <a:xfrm flipH="1" rot="5400000">
              <a:off x="6409800" y="2721925"/>
              <a:ext cx="1142400" cy="1274400"/>
            </a:xfrm>
            <a:prstGeom prst="bentConnector2">
              <a:avLst/>
            </a:prstGeom>
            <a:noFill/>
            <a:ln cap="flat" cmpd="sng" w="28575">
              <a:solidFill>
                <a:srgbClr val="000000"/>
              </a:solidFill>
              <a:prstDash val="solid"/>
              <a:round/>
              <a:headEnd len="med" w="med" type="none"/>
              <a:tailEnd len="med" w="med" type="triangle"/>
            </a:ln>
          </p:spPr>
        </p:cxnSp>
      </p:grpSp>
      <p:grpSp>
        <p:nvGrpSpPr>
          <p:cNvPr id="377" name="Google Shape;377;p22"/>
          <p:cNvGrpSpPr/>
          <p:nvPr/>
        </p:nvGrpSpPr>
        <p:grpSpPr>
          <a:xfrm>
            <a:off x="4676925" y="652075"/>
            <a:ext cx="1927500" cy="863100"/>
            <a:chOff x="4676925" y="652075"/>
            <a:chExt cx="1927500" cy="863100"/>
          </a:xfrm>
        </p:grpSpPr>
        <p:sp>
          <p:nvSpPr>
            <p:cNvPr id="378" name="Google Shape;378;p22"/>
            <p:cNvSpPr txBox="1"/>
            <p:nvPr/>
          </p:nvSpPr>
          <p:spPr>
            <a:xfrm>
              <a:off x="4676925" y="652075"/>
              <a:ext cx="1927500" cy="38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0000"/>
                  </a:solidFill>
                  <a:latin typeface="Cambria"/>
                  <a:ea typeface="Cambria"/>
                  <a:cs typeface="Cambria"/>
                  <a:sym typeface="Cambria"/>
                </a:rPr>
                <a:t>Activated</a:t>
              </a:r>
              <a:endParaRPr b="1" baseline="-25000" sz="2000">
                <a:solidFill>
                  <a:srgbClr val="FF0000"/>
                </a:solidFill>
                <a:latin typeface="Cambria"/>
                <a:ea typeface="Cambria"/>
                <a:cs typeface="Cambria"/>
                <a:sym typeface="Cambria"/>
              </a:endParaRPr>
            </a:p>
          </p:txBody>
        </p:sp>
        <p:cxnSp>
          <p:nvCxnSpPr>
            <p:cNvPr id="379" name="Google Shape;379;p22"/>
            <p:cNvCxnSpPr>
              <a:stCxn id="378" idx="2"/>
            </p:cNvCxnSpPr>
            <p:nvPr/>
          </p:nvCxnSpPr>
          <p:spPr>
            <a:xfrm>
              <a:off x="5640675" y="1032475"/>
              <a:ext cx="0" cy="482700"/>
            </a:xfrm>
            <a:prstGeom prst="straightConnector1">
              <a:avLst/>
            </a:prstGeom>
            <a:noFill/>
            <a:ln cap="flat" cmpd="sng" w="28575">
              <a:solidFill>
                <a:srgbClr val="000000"/>
              </a:solidFill>
              <a:prstDash val="solid"/>
              <a:round/>
              <a:headEnd len="med" w="med" type="none"/>
              <a:tailEnd len="med" w="med" type="triangle"/>
            </a:ln>
          </p:spPr>
        </p:cxnSp>
      </p:grpSp>
      <p:grpSp>
        <p:nvGrpSpPr>
          <p:cNvPr id="380" name="Google Shape;380;p22"/>
          <p:cNvGrpSpPr/>
          <p:nvPr/>
        </p:nvGrpSpPr>
        <p:grpSpPr>
          <a:xfrm>
            <a:off x="4676925" y="3667650"/>
            <a:ext cx="1927500" cy="1238700"/>
            <a:chOff x="5029350" y="278400"/>
            <a:chExt cx="1927500" cy="1238700"/>
          </a:xfrm>
        </p:grpSpPr>
        <p:sp>
          <p:nvSpPr>
            <p:cNvPr id="381" name="Google Shape;381;p22"/>
            <p:cNvSpPr txBox="1"/>
            <p:nvPr/>
          </p:nvSpPr>
          <p:spPr>
            <a:xfrm>
              <a:off x="5029350" y="842400"/>
              <a:ext cx="1927500" cy="67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0000FF"/>
                  </a:solidFill>
                  <a:latin typeface="Cambria"/>
                  <a:ea typeface="Cambria"/>
                  <a:cs typeface="Cambria"/>
                  <a:sym typeface="Cambria"/>
                </a:rPr>
                <a:t>Not </a:t>
              </a:r>
              <a:endParaRPr b="1" sz="2000">
                <a:solidFill>
                  <a:srgbClr val="0000FF"/>
                </a:solidFill>
                <a:latin typeface="Cambria"/>
                <a:ea typeface="Cambria"/>
                <a:cs typeface="Cambria"/>
                <a:sym typeface="Cambria"/>
              </a:endParaRPr>
            </a:p>
            <a:p>
              <a:pPr indent="0" lvl="0" marL="0" rtl="0" algn="ctr">
                <a:spcBef>
                  <a:spcPts val="0"/>
                </a:spcBef>
                <a:spcAft>
                  <a:spcPts val="0"/>
                </a:spcAft>
                <a:buNone/>
              </a:pPr>
              <a:r>
                <a:rPr b="1" lang="en" sz="2000">
                  <a:solidFill>
                    <a:srgbClr val="0000FF"/>
                  </a:solidFill>
                  <a:latin typeface="Cambria"/>
                  <a:ea typeface="Cambria"/>
                  <a:cs typeface="Cambria"/>
                  <a:sym typeface="Cambria"/>
                </a:rPr>
                <a:t>Activated</a:t>
              </a:r>
              <a:r>
                <a:rPr b="1" lang="en" sz="2000">
                  <a:solidFill>
                    <a:srgbClr val="FF0000"/>
                  </a:solidFill>
                  <a:latin typeface="Cambria"/>
                  <a:ea typeface="Cambria"/>
                  <a:cs typeface="Cambria"/>
                  <a:sym typeface="Cambria"/>
                </a:rPr>
                <a:t> </a:t>
              </a:r>
              <a:endParaRPr b="1" baseline="-25000" sz="2000">
                <a:solidFill>
                  <a:srgbClr val="FF0000"/>
                </a:solidFill>
                <a:latin typeface="Cambria"/>
                <a:ea typeface="Cambria"/>
                <a:cs typeface="Cambria"/>
                <a:sym typeface="Cambria"/>
              </a:endParaRPr>
            </a:p>
          </p:txBody>
        </p:sp>
        <p:cxnSp>
          <p:nvCxnSpPr>
            <p:cNvPr id="382" name="Google Shape;382;p22"/>
            <p:cNvCxnSpPr>
              <a:stCxn id="381" idx="0"/>
            </p:cNvCxnSpPr>
            <p:nvPr/>
          </p:nvCxnSpPr>
          <p:spPr>
            <a:xfrm rot="10800000">
              <a:off x="5993100" y="278400"/>
              <a:ext cx="0" cy="564000"/>
            </a:xfrm>
            <a:prstGeom prst="straightConnector1">
              <a:avLst/>
            </a:prstGeom>
            <a:noFill/>
            <a:ln cap="flat" cmpd="sng" w="28575">
              <a:solidFill>
                <a:srgbClr val="00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