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mbria Math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Haocong. I will be presenting CLR-DRAM, a low cost DRAM architecture that enables a dynamic capacity-latency trade-off.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06079d96_65_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06079d96_65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This work is motivated by the fact that workloads and systems have varying main memory capacity and latency demands.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However, commodity DRAM, as the prevalent technology for the main memory, makes a static capacity-latency trade-off at design-time.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As a result,  existing systems miss opportunities to improve performance by adapting to changes in main memory capacity and latency demands.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[Click] Therefore, our goal is to enable a dynamic DRAM capacity-latency trade-off at a fine granularity (that is, a single DRAM row), as shown pictorially in this figure.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82bbd4c47_7_11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82bbd4c47_7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To this end, we propose CLR-DRAM, which stands for capacity-latency reconfigurable DRAM.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CLR-DRAM is a low cost DRAM architecture that enables a single DRAM row to dynamically switch between either max-capacity or high-performance mode.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The key idea of CLR-DRAM is to enable dynamic configurability of the connections between DRAM cells and sense amplifiers in the </a:t>
            </a:r>
            <a:r>
              <a:rPr lang="en">
                <a:solidFill>
                  <a:schemeClr val="dk1"/>
                </a:solidFill>
              </a:rPr>
              <a:t>[Click]</a:t>
            </a:r>
            <a:r>
              <a:rPr lang="en">
                <a:solidFill>
                  <a:schemeClr val="dk1"/>
                </a:solidFill>
              </a:rPr>
              <a:t> density-optimized open-bitline architecture, which is shown on the left.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To do so, CLR-DRAM, which is shown on the right, adds two types of small isolation transistors, called Type 1 and Type 2 bitline mode select transistors to enhance the connectivity between DRAM cells and sense amplifiers.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2bbd4c47_22_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2bbd4c47_2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For a row to operate in max-capacity mode, CLR-DRAM enables Type 1 and disables Type 2 bitline mode select transistors to mimic exactly the same cell-to-SA connections as in the open-bitline architecture.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Doing so enables every single DRAM cell and its sense amplifier in a max-capacity row to operate individually,  achieving the same storage capacity as a row in the conventional density-optimized open-bitline architecture.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 </a:t>
            </a:r>
            <a:r>
              <a:rPr lang="en">
                <a:solidFill>
                  <a:schemeClr val="dk1"/>
                </a:solidFill>
              </a:rPr>
              <a:t>For a row to operate in high-performance mode, CLR-DRAM enables both types of bitline mode select transistors to enable two kinds of coupled operations simultaneously.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>
                <a:solidFill>
                  <a:schemeClr val="dk1"/>
                </a:solidFill>
              </a:rPr>
              <a:t>First, two adjacent DRAM cells in a row are coupled to operate as a single logical cell because they are connected to both ports of the same sense amplifier.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 </a:t>
            </a:r>
            <a:r>
              <a:rPr lang="en">
                <a:solidFill>
                  <a:schemeClr val="dk1"/>
                </a:solidFill>
              </a:rPr>
              <a:t>Second, two sense amplifiers, which originally served the two adjacent cells individually, are now coupled to operate as a single logical sense amplifier because the logical cell is connected to both the two sense amplifiers.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[Click]  </a:t>
            </a:r>
            <a:r>
              <a:rPr lang="en">
                <a:solidFill>
                  <a:schemeClr val="dk1"/>
                </a:solidFill>
              </a:rPr>
              <a:t>A high-performance mode row has reduced access latency and refresh overhead via these coupled cell and sense amplifier operations.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0904148a5_0_1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80904148a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[Click] </a:t>
            </a:r>
            <a:r>
              <a:rPr lang="en"/>
              <a:t>Our SPICE simulations show that CLR-DRAM significantly reduces all four major DRAM access latencies, ranging from 35.2% to 64.2%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/>
              <a:t>Our system level evaluation shows that CLR-DRAM improves system performance by 18.6%, saves DRAM energy by 29.7% and reduces DRAM refresh energy by 66.1%.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[Click] </a:t>
            </a:r>
            <a:r>
              <a:rPr lang="en"/>
              <a:t>We hope that CLR-DRAM can be exploited to develop more flexible systems that can adapt to the diverse and changing DRAM capacity and latency demands of workloads.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706079d96_29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706079d96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attention, and I invite you to watch our full talk and read our paper for more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991" y="55292"/>
            <a:ext cx="8987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  <a:defRPr b="0" i="0" sz="4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5991" y="683418"/>
            <a:ext cx="89877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-"/>
              <a:def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7924800" y="4766786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" sz="2000" u="none" cap="none" strike="noStrike">
                <a:solidFill>
                  <a:srgbClr val="888888"/>
                </a:solidFill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r>
              <a:rPr b="0" i="0" lang="en" sz="2000" u="none" cap="none" strike="noStrike">
                <a:solidFill>
                  <a:srgbClr val="888888"/>
                </a:solidFill>
                <a:latin typeface="Cambria Math"/>
                <a:ea typeface="Cambria Math"/>
                <a:cs typeface="Cambria Math"/>
                <a:sym typeface="Cambria Math"/>
              </a:rPr>
              <a:t>/48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fari.png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9560" y="4809858"/>
            <a:ext cx="810090" cy="23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27026" l="0" r="0" t="25649"/>
          <a:stretch/>
        </p:blipFill>
        <p:spPr>
          <a:xfrm>
            <a:off x="6443435" y="4254400"/>
            <a:ext cx="2332391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0" y="0"/>
            <a:ext cx="9144000" cy="2307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56000" y="281100"/>
            <a:ext cx="89880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CLR-DRAM:</a:t>
            </a:r>
            <a:endParaRPr b="1" sz="4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A Low-Cost DRAM Architecture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Enabling Dynamic </a:t>
            </a:r>
            <a:r>
              <a:rPr b="1"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Capacity-Latency Trade-off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www.euroc-project.eu/fileadmin/imgEuroc/eurocConsortiumLogos/ethLogo.png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28" y="4314755"/>
            <a:ext cx="2397511" cy="49249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28600" y="2827675"/>
            <a:ext cx="8686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Haocong</a:t>
            </a:r>
            <a:r>
              <a:rPr b="1" lang="en" sz="20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Luo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Taha Shahroodi   Hasan Hassan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Minesh Patel     </a:t>
            </a:r>
            <a:endParaRPr b="1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A. Giray Ya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lıkçı</a:t>
            </a:r>
            <a:r>
              <a:rPr lang="en" sz="600"/>
              <a:t> </a:t>
            </a:r>
            <a:r>
              <a:rPr lang="en" sz="2000"/>
              <a:t>  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Lois Orosa   Jisung Park  Onur Mutlu 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7663" y="4254400"/>
            <a:ext cx="1928674" cy="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483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03900" y="78000"/>
            <a:ext cx="34344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Motivation &amp; Goal</a:t>
            </a:r>
            <a:endParaRPr b="1" sz="23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49" y="4728925"/>
            <a:ext cx="1134466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76200" y="618250"/>
            <a:ext cx="8572200" cy="16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Workloads and systems have </a:t>
            </a:r>
            <a:r>
              <a:rPr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varying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main memory capacity and latency demands.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Existing commodity DRAM makes </a:t>
            </a:r>
            <a:r>
              <a:rPr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capacity-latency trade-off at </a:t>
            </a:r>
            <a:r>
              <a:rPr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design time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Systems miss opportunities to improve performance by adapting to changes in main memory capacity and latency demands.</a:t>
            </a:r>
            <a:endParaRPr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0" y="2675651"/>
            <a:ext cx="9068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b="1" lang="en" sz="1800" u="sng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Goal</a:t>
            </a:r>
            <a:r>
              <a:rPr lang="en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Design a low-cost DRAM architecture that can be </a:t>
            </a:r>
            <a:r>
              <a:rPr lang="en" sz="1800">
                <a:solidFill>
                  <a:srgbClr val="558B3D"/>
                </a:solidFill>
                <a:latin typeface="Cambria"/>
                <a:ea typeface="Cambria"/>
                <a:cs typeface="Cambria"/>
                <a:sym typeface="Cambria"/>
              </a:rPr>
              <a:t>dynamically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configured to have high capacity or low latency at a fine granularity (i.e., at the granularity of a row).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1398883" y="3267826"/>
            <a:ext cx="6343981" cy="1609935"/>
            <a:chOff x="1398883" y="3267826"/>
            <a:chExt cx="6343981" cy="1609935"/>
          </a:xfrm>
        </p:grpSpPr>
        <p:grpSp>
          <p:nvGrpSpPr>
            <p:cNvPr id="76" name="Google Shape;76;p15"/>
            <p:cNvGrpSpPr/>
            <p:nvPr/>
          </p:nvGrpSpPr>
          <p:grpSpPr>
            <a:xfrm>
              <a:off x="1398883" y="3883501"/>
              <a:ext cx="2329539" cy="661146"/>
              <a:chOff x="713125" y="3196450"/>
              <a:chExt cx="2901045" cy="823344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713125" y="3196450"/>
                <a:ext cx="2901000" cy="393600"/>
              </a:xfrm>
              <a:prstGeom prst="rect">
                <a:avLst/>
              </a:prstGeom>
              <a:solidFill>
                <a:srgbClr val="1C458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DRAM Row </a:t>
                </a:r>
                <a:r>
                  <a:rPr b="1" i="1" lang="en">
                    <a:solidFill>
                      <a:srgbClr val="FFFF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X</a:t>
                </a:r>
                <a:endParaRPr b="1" i="1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8" name="Google Shape;78;p15"/>
              <p:cNvSpPr txBox="1"/>
              <p:nvPr/>
            </p:nvSpPr>
            <p:spPr>
              <a:xfrm>
                <a:off x="815170" y="3535894"/>
                <a:ext cx="2799000" cy="4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Cambria"/>
                    <a:ea typeface="Cambria"/>
                    <a:cs typeface="Cambria"/>
                    <a:sym typeface="Cambria"/>
                  </a:rPr>
                  <a:t>High Storage Capacity</a:t>
                </a:r>
                <a:endParaRPr sz="1200"/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>
              <a:off x="5413361" y="3878643"/>
              <a:ext cx="2329503" cy="666008"/>
              <a:chOff x="5712475" y="3190400"/>
              <a:chExt cx="2901000" cy="829400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5712475" y="3190400"/>
                <a:ext cx="2901000" cy="393600"/>
              </a:xfrm>
              <a:prstGeom prst="rect">
                <a:avLst/>
              </a:prstGeom>
              <a:solidFill>
                <a:srgbClr val="1C458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DRAM Row </a:t>
                </a:r>
                <a:r>
                  <a:rPr b="1" i="1" lang="en">
                    <a:solidFill>
                      <a:srgbClr val="FFFF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X</a:t>
                </a:r>
                <a:endParaRPr b="1" i="1"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81" name="Google Shape;81;p15"/>
              <p:cNvSpPr txBox="1"/>
              <p:nvPr/>
            </p:nvSpPr>
            <p:spPr>
              <a:xfrm>
                <a:off x="5795500" y="3535900"/>
                <a:ext cx="2736900" cy="4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Cambria"/>
                    <a:ea typeface="Cambria"/>
                    <a:cs typeface="Cambria"/>
                    <a:sym typeface="Cambria"/>
                  </a:rPr>
                  <a:t>Low Latency</a:t>
                </a:r>
                <a:endParaRPr sz="1200"/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>
              <a:off x="3943238" y="3267826"/>
              <a:ext cx="1139788" cy="1609935"/>
              <a:chOff x="3881688" y="2429731"/>
              <a:chExt cx="1419413" cy="2004900"/>
            </a:xfrm>
          </p:grpSpPr>
          <p:sp>
            <p:nvSpPr>
              <p:cNvPr id="83" name="Google Shape;83;p15"/>
              <p:cNvSpPr/>
              <p:nvPr/>
            </p:nvSpPr>
            <p:spPr>
              <a:xfrm rot="2700000">
                <a:off x="4212307" y="2616538"/>
                <a:ext cx="901985" cy="901985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8100000">
                <a:off x="4068495" y="3345838"/>
                <a:ext cx="901985" cy="901985"/>
              </a:xfrm>
              <a:prstGeom prst="bentArrow">
                <a:avLst>
                  <a:gd fmla="val 25000" name="adj1"/>
                  <a:gd fmla="val 25000" name="adj2"/>
                  <a:gd fmla="val 25000" name="adj3"/>
                  <a:gd fmla="val 43750" name="adj4"/>
                </a:avLst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44000" cy="483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03900" y="78000"/>
            <a:ext cx="7471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CLR-DRAM (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apacity-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atency-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econfigurable DRAM)</a:t>
            </a:r>
            <a:endParaRPr b="1" sz="23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49" y="4728925"/>
            <a:ext cx="1134466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66250" y="586225"/>
            <a:ext cx="8507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220" lvl="0" marL="27432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Cambria"/>
              <a:buChar char="●"/>
            </a:pPr>
            <a:r>
              <a:rPr b="1" lang="en" sz="16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CLR-DRAM (Capacity-Latency-Reconfigurable DRAM)</a:t>
            </a:r>
            <a:r>
              <a:rPr lang="en" sz="16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60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62865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n" sz="1600">
                <a:solidFill>
                  <a:srgbClr val="34A853"/>
                </a:solidFill>
                <a:latin typeface="Cambria"/>
                <a:ea typeface="Cambria"/>
                <a:cs typeface="Cambria"/>
                <a:sym typeface="Cambria"/>
              </a:rPr>
              <a:t>low cost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DRAM architecture that enables a single DRAM row to </a:t>
            </a:r>
            <a:r>
              <a:rPr i="1" lang="en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dynamically</a:t>
            </a:r>
            <a:r>
              <a:rPr lang="en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switch between </a:t>
            </a:r>
            <a:r>
              <a:rPr b="1" lang="en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max-capacity mode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1" lang="en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high-performance mode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66250" y="1398275"/>
            <a:ext cx="85077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6220" lvl="0" marL="27432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Cambria"/>
              <a:buChar char="●"/>
            </a:pPr>
            <a:r>
              <a:rPr b="1" lang="en" sz="16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Key Idea</a:t>
            </a:r>
            <a:r>
              <a:rPr lang="en" sz="16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endParaRPr sz="16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mbria"/>
                <a:ea typeface="Cambria"/>
                <a:cs typeface="Cambria"/>
                <a:sym typeface="Cambria"/>
              </a:rPr>
              <a:t>Dynamically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configure the connections between DRAM cells and sense amplifiers 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in the density-optimized open-bitline architecture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4994029" y="2745416"/>
            <a:ext cx="2116603" cy="1430955"/>
            <a:chOff x="5308695" y="1980522"/>
            <a:chExt cx="2825906" cy="1910487"/>
          </a:xfrm>
        </p:grpSpPr>
        <p:grpSp>
          <p:nvGrpSpPr>
            <p:cNvPr id="96" name="Google Shape;96;p16"/>
            <p:cNvGrpSpPr/>
            <p:nvPr/>
          </p:nvGrpSpPr>
          <p:grpSpPr>
            <a:xfrm>
              <a:off x="6960231" y="3525484"/>
              <a:ext cx="227765" cy="354284"/>
              <a:chOff x="5018004" y="3311112"/>
              <a:chExt cx="167795" cy="457200"/>
            </a:xfrm>
          </p:grpSpPr>
          <p:sp>
            <p:nvSpPr>
              <p:cNvPr id="97" name="Google Shape;97;p16"/>
              <p:cNvSpPr/>
              <p:nvPr/>
            </p:nvSpPr>
            <p:spPr>
              <a:xfrm>
                <a:off x="5018004" y="3311112"/>
                <a:ext cx="91608" cy="457200"/>
              </a:xfrm>
              <a:custGeom>
                <a:rect b="b" l="l" r="r" t="t"/>
                <a:pathLst>
                  <a:path extrusionOk="0" h="18288" w="6096">
                    <a:moveTo>
                      <a:pt x="0" y="0"/>
                    </a:moveTo>
                    <a:lnTo>
                      <a:pt x="0" y="6096"/>
                    </a:lnTo>
                    <a:lnTo>
                      <a:pt x="6096" y="6096"/>
                    </a:lnTo>
                    <a:lnTo>
                      <a:pt x="6096" y="12192"/>
                    </a:lnTo>
                    <a:lnTo>
                      <a:pt x="0" y="12192"/>
                    </a:lnTo>
                    <a:lnTo>
                      <a:pt x="0" y="18288"/>
                    </a:lnTo>
                  </a:path>
                </a:pathLst>
              </a:custGeom>
              <a:noFill/>
              <a:ln cap="flat" cmpd="sng" w="3810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98" name="Google Shape;98;p16"/>
              <p:cNvCxnSpPr/>
              <p:nvPr/>
            </p:nvCxnSpPr>
            <p:spPr>
              <a:xfrm>
                <a:off x="5185799" y="3463505"/>
                <a:ext cx="0" cy="15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" name="Google Shape;99;p16"/>
            <p:cNvGrpSpPr/>
            <p:nvPr/>
          </p:nvGrpSpPr>
          <p:grpSpPr>
            <a:xfrm flipH="1">
              <a:off x="6227894" y="1980522"/>
              <a:ext cx="227765" cy="354284"/>
              <a:chOff x="5016936" y="2822952"/>
              <a:chExt cx="167795" cy="457200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5016936" y="2822952"/>
                <a:ext cx="91608" cy="457200"/>
              </a:xfrm>
              <a:custGeom>
                <a:rect b="b" l="l" r="r" t="t"/>
                <a:pathLst>
                  <a:path extrusionOk="0" h="18288" w="6096">
                    <a:moveTo>
                      <a:pt x="0" y="0"/>
                    </a:moveTo>
                    <a:lnTo>
                      <a:pt x="0" y="6096"/>
                    </a:lnTo>
                    <a:lnTo>
                      <a:pt x="6096" y="6096"/>
                    </a:lnTo>
                    <a:lnTo>
                      <a:pt x="6096" y="12192"/>
                    </a:lnTo>
                    <a:lnTo>
                      <a:pt x="0" y="12192"/>
                    </a:lnTo>
                    <a:lnTo>
                      <a:pt x="0" y="18288"/>
                    </a:lnTo>
                  </a:path>
                </a:pathLst>
              </a:custGeom>
              <a:noFill/>
              <a:ln cap="flat" cmpd="sng" w="3810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1" name="Google Shape;101;p16"/>
              <p:cNvCxnSpPr/>
              <p:nvPr/>
            </p:nvCxnSpPr>
            <p:spPr>
              <a:xfrm>
                <a:off x="5184731" y="2975345"/>
                <a:ext cx="0" cy="15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2" name="Google Shape;102;p16"/>
            <p:cNvSpPr txBox="1"/>
            <p:nvPr/>
          </p:nvSpPr>
          <p:spPr>
            <a:xfrm>
              <a:off x="5308695" y="2022706"/>
              <a:ext cx="9462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1</a:t>
              </a:r>
              <a:endParaRPr b="1" sz="13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88400" y="3589809"/>
              <a:ext cx="946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1</a:t>
              </a:r>
              <a:endParaRPr b="1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4994029" y="2745412"/>
            <a:ext cx="2116603" cy="1430958"/>
            <a:chOff x="5308695" y="1980517"/>
            <a:chExt cx="2825906" cy="1910492"/>
          </a:xfrm>
        </p:grpSpPr>
        <p:grpSp>
          <p:nvGrpSpPr>
            <p:cNvPr id="105" name="Google Shape;105;p16"/>
            <p:cNvGrpSpPr/>
            <p:nvPr/>
          </p:nvGrpSpPr>
          <p:grpSpPr>
            <a:xfrm flipH="1">
              <a:off x="6227687" y="3525480"/>
              <a:ext cx="223135" cy="354284"/>
              <a:chOff x="4978462" y="3305672"/>
              <a:chExt cx="198078" cy="457200"/>
            </a:xfrm>
          </p:grpSpPr>
          <p:sp>
            <p:nvSpPr>
              <p:cNvPr id="106" name="Google Shape;106;p16"/>
              <p:cNvSpPr/>
              <p:nvPr/>
            </p:nvSpPr>
            <p:spPr>
              <a:xfrm>
                <a:off x="4978462" y="3305672"/>
                <a:ext cx="121874" cy="457200"/>
              </a:xfrm>
              <a:custGeom>
                <a:rect b="b" l="l" r="r" t="t"/>
                <a:pathLst>
                  <a:path extrusionOk="0" h="18288" w="6096">
                    <a:moveTo>
                      <a:pt x="0" y="0"/>
                    </a:moveTo>
                    <a:lnTo>
                      <a:pt x="0" y="6096"/>
                    </a:lnTo>
                    <a:lnTo>
                      <a:pt x="6096" y="6096"/>
                    </a:lnTo>
                    <a:lnTo>
                      <a:pt x="6096" y="12192"/>
                    </a:lnTo>
                    <a:lnTo>
                      <a:pt x="0" y="12192"/>
                    </a:lnTo>
                    <a:lnTo>
                      <a:pt x="0" y="18288"/>
                    </a:lnTo>
                  </a:path>
                </a:pathLst>
              </a:custGeom>
              <a:noFill/>
              <a:ln cap="flat" cmpd="sng" w="38100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7" name="Google Shape;107;p16"/>
              <p:cNvCxnSpPr/>
              <p:nvPr/>
            </p:nvCxnSpPr>
            <p:spPr>
              <a:xfrm>
                <a:off x="5176540" y="3458066"/>
                <a:ext cx="0" cy="15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8" name="Google Shape;108;p16"/>
            <p:cNvGrpSpPr/>
            <p:nvPr/>
          </p:nvGrpSpPr>
          <p:grpSpPr>
            <a:xfrm>
              <a:off x="6965067" y="1980517"/>
              <a:ext cx="223135" cy="354284"/>
              <a:chOff x="4979749" y="2817513"/>
              <a:chExt cx="198078" cy="457200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4979749" y="2817513"/>
                <a:ext cx="121874" cy="457200"/>
              </a:xfrm>
              <a:custGeom>
                <a:rect b="b" l="l" r="r" t="t"/>
                <a:pathLst>
                  <a:path extrusionOk="0" h="18288" w="6096">
                    <a:moveTo>
                      <a:pt x="0" y="0"/>
                    </a:moveTo>
                    <a:lnTo>
                      <a:pt x="0" y="6096"/>
                    </a:lnTo>
                    <a:lnTo>
                      <a:pt x="6096" y="6096"/>
                    </a:lnTo>
                    <a:lnTo>
                      <a:pt x="6096" y="12192"/>
                    </a:lnTo>
                    <a:lnTo>
                      <a:pt x="0" y="12192"/>
                    </a:lnTo>
                    <a:lnTo>
                      <a:pt x="0" y="18288"/>
                    </a:lnTo>
                  </a:path>
                </a:pathLst>
              </a:custGeom>
              <a:noFill/>
              <a:ln cap="flat" cmpd="sng" w="38100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10" name="Google Shape;110;p16"/>
              <p:cNvCxnSpPr/>
              <p:nvPr/>
            </p:nvCxnSpPr>
            <p:spPr>
              <a:xfrm>
                <a:off x="5177827" y="2969906"/>
                <a:ext cx="0" cy="15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1" name="Google Shape;111;p16"/>
            <p:cNvSpPr txBox="1"/>
            <p:nvPr/>
          </p:nvSpPr>
          <p:spPr>
            <a:xfrm>
              <a:off x="5308695" y="3589809"/>
              <a:ext cx="946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2</a:t>
              </a:r>
              <a:endParaRPr sz="1300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7188400" y="1991064"/>
              <a:ext cx="9462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2</a:t>
              </a:r>
              <a:endParaRPr sz="1300"/>
            </a:p>
          </p:txBody>
        </p:sp>
      </p:grpSp>
      <p:cxnSp>
        <p:nvCxnSpPr>
          <p:cNvPr id="113" name="Google Shape;113;p16"/>
          <p:cNvCxnSpPr/>
          <p:nvPr/>
        </p:nvCxnSpPr>
        <p:spPr>
          <a:xfrm>
            <a:off x="4186253" y="3446213"/>
            <a:ext cx="9252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4" name="Google Shape;114;p16"/>
          <p:cNvGrpSpPr/>
          <p:nvPr/>
        </p:nvGrpSpPr>
        <p:grpSpPr>
          <a:xfrm>
            <a:off x="4861325" y="2371053"/>
            <a:ext cx="2384783" cy="2580968"/>
            <a:chOff x="4888314" y="2289476"/>
            <a:chExt cx="2689200" cy="2910428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4888314" y="5002204"/>
              <a:ext cx="26892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CLR-DRAM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6" name="Google Shape;116;p16"/>
            <p:cNvGrpSpPr/>
            <p:nvPr/>
          </p:nvGrpSpPr>
          <p:grpSpPr>
            <a:xfrm>
              <a:off x="5608394" y="2289476"/>
              <a:ext cx="1257289" cy="2468650"/>
              <a:chOff x="5984125" y="1480675"/>
              <a:chExt cx="1488621" cy="2922863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900238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379913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6899613" y="38096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6379288" y="38096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" name="Google Shape;121;p16"/>
              <p:cNvGrpSpPr/>
              <p:nvPr/>
            </p:nvGrpSpPr>
            <p:grpSpPr>
              <a:xfrm>
                <a:off x="6388773" y="4244538"/>
                <a:ext cx="679325" cy="159000"/>
                <a:chOff x="6065025" y="1897425"/>
                <a:chExt cx="679325" cy="159000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>
                  <a:off x="6585350" y="1897425"/>
                  <a:ext cx="159000" cy="159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6065025" y="1897425"/>
                  <a:ext cx="159000" cy="159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6388773" y="1480675"/>
                <a:ext cx="679325" cy="159000"/>
                <a:chOff x="6065025" y="1897425"/>
                <a:chExt cx="679325" cy="159000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>
                  <a:off x="6585350" y="1897425"/>
                  <a:ext cx="159000" cy="159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6065025" y="1897425"/>
                  <a:ext cx="159000" cy="1590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6"/>
              <p:cNvCxnSpPr/>
              <p:nvPr/>
            </p:nvCxnSpPr>
            <p:spPr>
              <a:xfrm>
                <a:off x="5984125" y="2938870"/>
                <a:ext cx="14883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6"/>
              <p:cNvCxnSpPr/>
              <p:nvPr/>
            </p:nvCxnSpPr>
            <p:spPr>
              <a:xfrm>
                <a:off x="5984145" y="3408750"/>
                <a:ext cx="14886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6"/>
              <p:cNvCxnSpPr/>
              <p:nvPr/>
            </p:nvCxnSpPr>
            <p:spPr>
              <a:xfrm>
                <a:off x="5984145" y="2469000"/>
                <a:ext cx="14886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6"/>
              <p:cNvCxnSpPr>
                <a:stCxn id="131" idx="0"/>
                <a:endCxn id="132" idx="4"/>
              </p:cNvCxnSpPr>
              <p:nvPr/>
            </p:nvCxnSpPr>
            <p:spPr>
              <a:xfrm rot="10800000">
                <a:off x="6459414" y="2641106"/>
                <a:ext cx="0" cy="595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16"/>
              <p:cNvCxnSpPr>
                <a:stCxn id="134" idx="4"/>
              </p:cNvCxnSpPr>
              <p:nvPr/>
            </p:nvCxnSpPr>
            <p:spPr>
              <a:xfrm rot="10800000">
                <a:off x="6978345" y="2636468"/>
                <a:ext cx="0" cy="94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" name="Google Shape;135;p16"/>
              <p:cNvSpPr/>
              <p:nvPr/>
            </p:nvSpPr>
            <p:spPr>
              <a:xfrm>
                <a:off x="6285909" y="1569704"/>
                <a:ext cx="866100" cy="398700"/>
              </a:xfrm>
              <a:prstGeom prst="rect">
                <a:avLst/>
              </a:prstGeom>
              <a:solidFill>
                <a:srgbClr val="43434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</a:rPr>
                  <a:t>SA1</a:t>
                </a:r>
                <a:endParaRPr b="1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6285909" y="3909428"/>
                <a:ext cx="866100" cy="398700"/>
              </a:xfrm>
              <a:prstGeom prst="rect">
                <a:avLst/>
              </a:prstGeom>
              <a:solidFill>
                <a:srgbClr val="43434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rgbClr val="FFFFFF"/>
                    </a:solidFill>
                  </a:rPr>
                  <a:t>SA2</a:t>
                </a:r>
                <a:endParaRPr b="1" sz="160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37" name="Google Shape;137;p16"/>
              <p:cNvGrpSpPr/>
              <p:nvPr/>
            </p:nvGrpSpPr>
            <p:grpSpPr>
              <a:xfrm>
                <a:off x="6285871" y="2296650"/>
                <a:ext cx="347086" cy="1284219"/>
                <a:chOff x="1975325" y="1580225"/>
                <a:chExt cx="365700" cy="1363000"/>
              </a:xfrm>
            </p:grpSpPr>
            <p:sp>
              <p:nvSpPr>
                <p:cNvPr id="132" name="Google Shape;132;p16"/>
                <p:cNvSpPr/>
                <p:nvPr/>
              </p:nvSpPr>
              <p:spPr>
                <a:xfrm>
                  <a:off x="1975325" y="158022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975325" y="207887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975325" y="257752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9" name="Google Shape;139;p16"/>
              <p:cNvGrpSpPr/>
              <p:nvPr/>
            </p:nvGrpSpPr>
            <p:grpSpPr>
              <a:xfrm>
                <a:off x="6804802" y="2296650"/>
                <a:ext cx="347086" cy="1284219"/>
                <a:chOff x="1975325" y="1580225"/>
                <a:chExt cx="365700" cy="1363000"/>
              </a:xfrm>
            </p:grpSpPr>
            <p:sp>
              <p:nvSpPr>
                <p:cNvPr id="140" name="Google Shape;140;p16"/>
                <p:cNvSpPr/>
                <p:nvPr/>
              </p:nvSpPr>
              <p:spPr>
                <a:xfrm>
                  <a:off x="1975325" y="158022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6"/>
                <p:cNvSpPr/>
                <p:nvPr/>
              </p:nvSpPr>
              <p:spPr>
                <a:xfrm>
                  <a:off x="1975325" y="207887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6"/>
                <p:cNvSpPr/>
                <p:nvPr/>
              </p:nvSpPr>
              <p:spPr>
                <a:xfrm>
                  <a:off x="1975325" y="2577525"/>
                  <a:ext cx="365700" cy="365700"/>
                </a:xfrm>
                <a:prstGeom prst="ellipse">
                  <a:avLst/>
                </a:prstGeom>
                <a:solidFill>
                  <a:srgbClr val="F3F3F3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" name="Google Shape;142;p16"/>
              <p:cNvSpPr txBox="1"/>
              <p:nvPr/>
            </p:nvSpPr>
            <p:spPr>
              <a:xfrm>
                <a:off x="6239432" y="2744645"/>
                <a:ext cx="4134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b="1" sz="1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>
                <a:off x="6773028" y="2748089"/>
                <a:ext cx="4134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b="1" sz="1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44" name="Google Shape;144;p16"/>
          <p:cNvGrpSpPr/>
          <p:nvPr/>
        </p:nvGrpSpPr>
        <p:grpSpPr>
          <a:xfrm>
            <a:off x="6667431" y="2866110"/>
            <a:ext cx="1427519" cy="1197426"/>
            <a:chOff x="7238100" y="1989275"/>
            <a:chExt cx="1905900" cy="1598700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7238100" y="2384075"/>
              <a:ext cx="1905900" cy="7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300">
                  <a:latin typeface="Cambria"/>
                  <a:ea typeface="Cambria"/>
                  <a:cs typeface="Cambria"/>
                  <a:sym typeface="Cambria"/>
                </a:rPr>
                <a:t>bitline mode </a:t>
              </a:r>
              <a:endParaRPr b="1" i="1" sz="1300"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300">
                  <a:latin typeface="Cambria"/>
                  <a:ea typeface="Cambria"/>
                  <a:cs typeface="Cambria"/>
                  <a:sym typeface="Cambria"/>
                </a:rPr>
                <a:t>select transistors</a:t>
              </a:r>
              <a:endParaRPr b="1" baseline="-25000" i="1" sz="1300"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46" name="Google Shape;146;p16"/>
            <p:cNvCxnSpPr>
              <a:stCxn id="145" idx="0"/>
              <a:endCxn id="112" idx="3"/>
            </p:cNvCxnSpPr>
            <p:nvPr/>
          </p:nvCxnSpPr>
          <p:spPr>
            <a:xfrm flipH="1" rot="5400000">
              <a:off x="7813050" y="2006075"/>
              <a:ext cx="394800" cy="361200"/>
            </a:xfrm>
            <a:prstGeom prst="bentConnector2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7" name="Google Shape;147;p16"/>
            <p:cNvCxnSpPr>
              <a:stCxn id="145" idx="2"/>
              <a:endCxn id="103" idx="3"/>
            </p:cNvCxnSpPr>
            <p:nvPr/>
          </p:nvCxnSpPr>
          <p:spPr>
            <a:xfrm rot="5400000">
              <a:off x="7807800" y="3204725"/>
              <a:ext cx="405300" cy="361200"/>
            </a:xfrm>
            <a:prstGeom prst="bentConnector2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48" name="Google Shape;148;p16"/>
          <p:cNvGrpSpPr/>
          <p:nvPr/>
        </p:nvGrpSpPr>
        <p:grpSpPr>
          <a:xfrm>
            <a:off x="1588200" y="2371062"/>
            <a:ext cx="3179710" cy="2580959"/>
            <a:chOff x="1197376" y="2289486"/>
            <a:chExt cx="3585600" cy="2910418"/>
          </a:xfrm>
        </p:grpSpPr>
        <p:sp>
          <p:nvSpPr>
            <p:cNvPr id="149" name="Google Shape;149;p16"/>
            <p:cNvSpPr txBox="1"/>
            <p:nvPr/>
          </p:nvSpPr>
          <p:spPr>
            <a:xfrm>
              <a:off x="1197376" y="5002204"/>
              <a:ext cx="3585600" cy="1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Open-bitline (Baseline) 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6"/>
            <p:cNvGrpSpPr/>
            <p:nvPr/>
          </p:nvGrpSpPr>
          <p:grpSpPr>
            <a:xfrm>
              <a:off x="2683601" y="4623775"/>
              <a:ext cx="573758" cy="134291"/>
              <a:chOff x="6065025" y="1897425"/>
              <a:chExt cx="679325" cy="159000"/>
            </a:xfrm>
          </p:grpSpPr>
          <p:sp>
            <p:nvSpPr>
              <p:cNvPr id="151" name="Google Shape;151;p16"/>
              <p:cNvSpPr/>
              <p:nvPr/>
            </p:nvSpPr>
            <p:spPr>
              <a:xfrm>
                <a:off x="6585350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6"/>
            <p:cNvGrpSpPr/>
            <p:nvPr/>
          </p:nvGrpSpPr>
          <p:grpSpPr>
            <a:xfrm>
              <a:off x="2683612" y="2289486"/>
              <a:ext cx="573758" cy="134291"/>
              <a:chOff x="6065025" y="1897425"/>
              <a:chExt cx="679325" cy="159000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6585350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" name="Google Shape;156;p16"/>
            <p:cNvSpPr/>
            <p:nvPr/>
          </p:nvSpPr>
          <p:spPr>
            <a:xfrm>
              <a:off x="3123441" y="2641415"/>
              <a:ext cx="134100" cy="134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683988" y="2641415"/>
              <a:ext cx="134100" cy="134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122913" y="4256412"/>
              <a:ext cx="134100" cy="134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683460" y="4256412"/>
              <a:ext cx="134100" cy="1341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6"/>
            <p:cNvCxnSpPr/>
            <p:nvPr/>
          </p:nvCxnSpPr>
          <p:spPr>
            <a:xfrm>
              <a:off x="2280112" y="3520994"/>
              <a:ext cx="14001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6"/>
            <p:cNvCxnSpPr/>
            <p:nvPr/>
          </p:nvCxnSpPr>
          <p:spPr>
            <a:xfrm>
              <a:off x="2280132" y="3917843"/>
              <a:ext cx="1400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6"/>
            <p:cNvCxnSpPr/>
            <p:nvPr/>
          </p:nvCxnSpPr>
          <p:spPr>
            <a:xfrm>
              <a:off x="2280132" y="3124153"/>
              <a:ext cx="14004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6"/>
            <p:cNvCxnSpPr>
              <a:stCxn id="164" idx="0"/>
            </p:cNvCxnSpPr>
            <p:nvPr/>
          </p:nvCxnSpPr>
          <p:spPr>
            <a:xfrm rot="10800000">
              <a:off x="2751163" y="2701607"/>
              <a:ext cx="0" cy="1070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6"/>
            <p:cNvCxnSpPr/>
            <p:nvPr/>
          </p:nvCxnSpPr>
          <p:spPr>
            <a:xfrm rot="10800000">
              <a:off x="3189444" y="3265646"/>
              <a:ext cx="0" cy="1070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" name="Google Shape;166;p16"/>
            <p:cNvGrpSpPr/>
            <p:nvPr/>
          </p:nvGrpSpPr>
          <p:grpSpPr>
            <a:xfrm>
              <a:off x="2604590" y="2978656"/>
              <a:ext cx="293145" cy="1084675"/>
              <a:chOff x="1975325" y="1580225"/>
              <a:chExt cx="365700" cy="1363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1975325" y="15802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975325" y="207887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975325" y="25775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6"/>
            <p:cNvGrpSpPr/>
            <p:nvPr/>
          </p:nvGrpSpPr>
          <p:grpSpPr>
            <a:xfrm>
              <a:off x="3042867" y="2978656"/>
              <a:ext cx="293145" cy="1084675"/>
              <a:chOff x="1975325" y="1580225"/>
              <a:chExt cx="365700" cy="1363000"/>
            </a:xfrm>
          </p:grpSpPr>
          <p:sp>
            <p:nvSpPr>
              <p:cNvPr id="170" name="Google Shape;170;p16"/>
              <p:cNvSpPr/>
              <p:nvPr/>
            </p:nvSpPr>
            <p:spPr>
              <a:xfrm>
                <a:off x="1975325" y="15802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1975325" y="207887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1975325" y="25775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" name="Google Shape;173;p16"/>
            <p:cNvSpPr/>
            <p:nvPr/>
          </p:nvSpPr>
          <p:spPr>
            <a:xfrm>
              <a:off x="2604595" y="2364631"/>
              <a:ext cx="731400" cy="3369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SA1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604595" y="4340703"/>
              <a:ext cx="731400" cy="3369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SA2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2565341" y="3356956"/>
              <a:ext cx="3492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3016003" y="3359865"/>
              <a:ext cx="3492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1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775277" y="2684754"/>
            <a:ext cx="761444" cy="1561154"/>
            <a:chOff x="2346410" y="1899531"/>
            <a:chExt cx="1016614" cy="2084318"/>
          </a:xfrm>
        </p:grpSpPr>
        <p:sp>
          <p:nvSpPr>
            <p:cNvPr id="178" name="Google Shape;178;p16"/>
            <p:cNvSpPr/>
            <p:nvPr/>
          </p:nvSpPr>
          <p:spPr>
            <a:xfrm>
              <a:off x="2346410" y="1899531"/>
              <a:ext cx="483000" cy="4869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880023" y="3496950"/>
              <a:ext cx="483000" cy="486900"/>
            </a:xfrm>
            <a:prstGeom prst="rect">
              <a:avLst/>
            </a:prstGeom>
            <a:noFill/>
            <a:ln cap="flat" cmpd="sng" w="28575">
              <a:solidFill>
                <a:srgbClr val="99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1068042" y="2867213"/>
            <a:ext cx="2106900" cy="1196303"/>
            <a:chOff x="-237720" y="1305001"/>
            <a:chExt cx="2812950" cy="1597200"/>
          </a:xfrm>
        </p:grpSpPr>
        <p:sp>
          <p:nvSpPr>
            <p:cNvPr id="181" name="Google Shape;181;p16"/>
            <p:cNvSpPr txBox="1"/>
            <p:nvPr/>
          </p:nvSpPr>
          <p:spPr>
            <a:xfrm>
              <a:off x="-237720" y="1673401"/>
              <a:ext cx="1746300" cy="8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"/>
                  <a:ea typeface="Cambria"/>
                  <a:cs typeface="Cambria"/>
                  <a:sym typeface="Cambria"/>
                </a:rPr>
                <a:t>Each bitline is </a:t>
              </a:r>
              <a:endParaRPr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mbria"/>
                  <a:ea typeface="Cambria"/>
                  <a:cs typeface="Cambria"/>
                  <a:sym typeface="Cambria"/>
                </a:rPr>
                <a:t>connected to only one SA</a:t>
              </a:r>
              <a:endParaRPr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182" name="Google Shape;182;p16"/>
            <p:cNvCxnSpPr>
              <a:stCxn id="181" idx="0"/>
              <a:endCxn id="178" idx="1"/>
            </p:cNvCxnSpPr>
            <p:nvPr/>
          </p:nvCxnSpPr>
          <p:spPr>
            <a:xfrm rot="-5400000">
              <a:off x="1154430" y="786001"/>
              <a:ext cx="368400" cy="1406400"/>
            </a:xfrm>
            <a:prstGeom prst="bentConnector2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3" name="Google Shape;183;p16"/>
            <p:cNvCxnSpPr>
              <a:stCxn id="181" idx="2"/>
              <a:endCxn id="179" idx="1"/>
            </p:cNvCxnSpPr>
            <p:nvPr/>
          </p:nvCxnSpPr>
          <p:spPr>
            <a:xfrm flipH="1" rot="-5400000">
              <a:off x="1421430" y="1748401"/>
              <a:ext cx="367800" cy="1939800"/>
            </a:xfrm>
            <a:prstGeom prst="bentConnector2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0" y="0"/>
            <a:ext cx="9144000" cy="483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49" y="4728925"/>
            <a:ext cx="1134466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166250" y="662425"/>
            <a:ext cx="5217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mbria"/>
              <a:buChar char="●"/>
            </a:pPr>
            <a:r>
              <a:rPr b="1" lang="en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Max-capacity mode</a:t>
            </a:r>
            <a:endParaRPr b="1" sz="18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>
            <a:off x="499780" y="1179336"/>
            <a:ext cx="2010857" cy="2386230"/>
            <a:chOff x="499780" y="1255536"/>
            <a:chExt cx="2010857" cy="2386230"/>
          </a:xfrm>
        </p:grpSpPr>
        <p:grpSp>
          <p:nvGrpSpPr>
            <p:cNvPr id="193" name="Google Shape;193;p17"/>
            <p:cNvGrpSpPr/>
            <p:nvPr/>
          </p:nvGrpSpPr>
          <p:grpSpPr>
            <a:xfrm>
              <a:off x="499780" y="1609805"/>
              <a:ext cx="2010857" cy="1675597"/>
              <a:chOff x="5612800" y="989756"/>
              <a:chExt cx="2547000" cy="2122352"/>
            </a:xfrm>
          </p:grpSpPr>
          <p:grpSp>
            <p:nvGrpSpPr>
              <p:cNvPr id="194" name="Google Shape;194;p17"/>
              <p:cNvGrpSpPr/>
              <p:nvPr/>
            </p:nvGrpSpPr>
            <p:grpSpPr>
              <a:xfrm flipH="1">
                <a:off x="6429357" y="2658200"/>
                <a:ext cx="169070" cy="453908"/>
                <a:chOff x="5013805" y="2895606"/>
                <a:chExt cx="167795" cy="457200"/>
              </a:xfrm>
            </p:grpSpPr>
            <p:sp>
              <p:nvSpPr>
                <p:cNvPr id="195" name="Google Shape;195;p17"/>
                <p:cNvSpPr/>
                <p:nvPr/>
              </p:nvSpPr>
              <p:spPr>
                <a:xfrm>
                  <a:off x="5013805" y="2895606"/>
                  <a:ext cx="91608" cy="457200"/>
                </a:xfrm>
                <a:custGeom>
                  <a:rect b="b" l="l" r="r" t="t"/>
                  <a:pathLst>
                    <a:path extrusionOk="0" h="18288" w="6096">
                      <a:moveTo>
                        <a:pt x="0" y="0"/>
                      </a:moveTo>
                      <a:lnTo>
                        <a:pt x="0" y="6096"/>
                      </a:lnTo>
                      <a:lnTo>
                        <a:pt x="6096" y="6096"/>
                      </a:lnTo>
                      <a:lnTo>
                        <a:pt x="6096" y="12192"/>
                      </a:lnTo>
                      <a:lnTo>
                        <a:pt x="0" y="12192"/>
                      </a:lnTo>
                      <a:lnTo>
                        <a:pt x="0" y="18288"/>
                      </a:lnTo>
                    </a:path>
                  </a:pathLst>
                </a:custGeom>
                <a:noFill/>
                <a:ln cap="flat" cmpd="sng" w="38100">
                  <a:solidFill>
                    <a:srgbClr val="CCCC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196" name="Google Shape;196;p17"/>
                <p:cNvCxnSpPr/>
                <p:nvPr/>
              </p:nvCxnSpPr>
              <p:spPr>
                <a:xfrm>
                  <a:off x="5181600" y="3048000"/>
                  <a:ext cx="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CC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7" name="Google Shape;197;p17"/>
              <p:cNvGrpSpPr/>
              <p:nvPr/>
            </p:nvGrpSpPr>
            <p:grpSpPr>
              <a:xfrm>
                <a:off x="7145184" y="2658194"/>
                <a:ext cx="165633" cy="453908"/>
                <a:chOff x="4983522" y="2890167"/>
                <a:chExt cx="198078" cy="457200"/>
              </a:xfrm>
            </p:grpSpPr>
            <p:sp>
              <p:nvSpPr>
                <p:cNvPr id="198" name="Google Shape;198;p17"/>
                <p:cNvSpPr/>
                <p:nvPr/>
              </p:nvSpPr>
              <p:spPr>
                <a:xfrm>
                  <a:off x="4983522" y="2890167"/>
                  <a:ext cx="121874" cy="457200"/>
                </a:xfrm>
                <a:custGeom>
                  <a:rect b="b" l="l" r="r" t="t"/>
                  <a:pathLst>
                    <a:path extrusionOk="0" h="18288" w="6096">
                      <a:moveTo>
                        <a:pt x="0" y="0"/>
                      </a:moveTo>
                      <a:lnTo>
                        <a:pt x="0" y="6096"/>
                      </a:lnTo>
                      <a:lnTo>
                        <a:pt x="6096" y="6096"/>
                      </a:lnTo>
                      <a:lnTo>
                        <a:pt x="6096" y="12192"/>
                      </a:lnTo>
                      <a:lnTo>
                        <a:pt x="0" y="12192"/>
                      </a:lnTo>
                      <a:lnTo>
                        <a:pt x="0" y="18288"/>
                      </a:lnTo>
                    </a:path>
                  </a:pathLst>
                </a:cu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199" name="Google Shape;199;p17"/>
                <p:cNvCxnSpPr/>
                <p:nvPr/>
              </p:nvCxnSpPr>
              <p:spPr>
                <a:xfrm>
                  <a:off x="5181600" y="3042561"/>
                  <a:ext cx="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0" name="Google Shape;200;p17"/>
              <p:cNvSpPr txBox="1"/>
              <p:nvPr/>
            </p:nvSpPr>
            <p:spPr>
              <a:xfrm>
                <a:off x="5612800" y="2726150"/>
                <a:ext cx="866700" cy="3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 2</a:t>
                </a:r>
                <a:endParaRPr sz="800"/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7289200" y="2726704"/>
                <a:ext cx="866700" cy="3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99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 1</a:t>
                </a:r>
                <a:endParaRPr b="1" sz="1200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02" name="Google Shape;202;p17"/>
              <p:cNvGrpSpPr/>
              <p:nvPr/>
            </p:nvGrpSpPr>
            <p:grpSpPr>
              <a:xfrm>
                <a:off x="7149159" y="989756"/>
                <a:ext cx="165633" cy="453908"/>
                <a:chOff x="4983522" y="2890167"/>
                <a:chExt cx="198078" cy="457200"/>
              </a:xfrm>
            </p:grpSpPr>
            <p:sp>
              <p:nvSpPr>
                <p:cNvPr id="203" name="Google Shape;203;p17"/>
                <p:cNvSpPr/>
                <p:nvPr/>
              </p:nvSpPr>
              <p:spPr>
                <a:xfrm>
                  <a:off x="4983522" y="2890167"/>
                  <a:ext cx="121874" cy="457200"/>
                </a:xfrm>
                <a:custGeom>
                  <a:rect b="b" l="l" r="r" t="t"/>
                  <a:pathLst>
                    <a:path extrusionOk="0" h="18288" w="6096">
                      <a:moveTo>
                        <a:pt x="0" y="0"/>
                      </a:moveTo>
                      <a:lnTo>
                        <a:pt x="0" y="6096"/>
                      </a:lnTo>
                      <a:lnTo>
                        <a:pt x="6096" y="6096"/>
                      </a:lnTo>
                      <a:lnTo>
                        <a:pt x="6096" y="12192"/>
                      </a:lnTo>
                      <a:lnTo>
                        <a:pt x="0" y="12192"/>
                      </a:lnTo>
                      <a:lnTo>
                        <a:pt x="0" y="18288"/>
                      </a:lnTo>
                    </a:path>
                  </a:pathLst>
                </a:custGeom>
                <a:noFill/>
                <a:ln cap="flat" cmpd="sng" w="38100">
                  <a:solidFill>
                    <a:srgbClr val="CCCC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204" name="Google Shape;204;p17"/>
                <p:cNvCxnSpPr/>
                <p:nvPr/>
              </p:nvCxnSpPr>
              <p:spPr>
                <a:xfrm>
                  <a:off x="5181600" y="3042561"/>
                  <a:ext cx="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CCC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05" name="Google Shape;205;p17"/>
              <p:cNvGrpSpPr/>
              <p:nvPr/>
            </p:nvGrpSpPr>
            <p:grpSpPr>
              <a:xfrm flipH="1">
                <a:off x="6433332" y="989762"/>
                <a:ext cx="169070" cy="453908"/>
                <a:chOff x="5013805" y="2895606"/>
                <a:chExt cx="167795" cy="457200"/>
              </a:xfrm>
            </p:grpSpPr>
            <p:sp>
              <p:nvSpPr>
                <p:cNvPr id="206" name="Google Shape;206;p17"/>
                <p:cNvSpPr/>
                <p:nvPr/>
              </p:nvSpPr>
              <p:spPr>
                <a:xfrm>
                  <a:off x="5013805" y="2895606"/>
                  <a:ext cx="91608" cy="457200"/>
                </a:xfrm>
                <a:custGeom>
                  <a:rect b="b" l="l" r="r" t="t"/>
                  <a:pathLst>
                    <a:path extrusionOk="0" h="18288" w="6096">
                      <a:moveTo>
                        <a:pt x="0" y="0"/>
                      </a:moveTo>
                      <a:lnTo>
                        <a:pt x="0" y="6096"/>
                      </a:lnTo>
                      <a:lnTo>
                        <a:pt x="6096" y="6096"/>
                      </a:lnTo>
                      <a:lnTo>
                        <a:pt x="6096" y="12192"/>
                      </a:lnTo>
                      <a:lnTo>
                        <a:pt x="0" y="12192"/>
                      </a:lnTo>
                      <a:lnTo>
                        <a:pt x="0" y="18288"/>
                      </a:lnTo>
                    </a:path>
                  </a:pathLst>
                </a:cu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207" name="Google Shape;207;p17"/>
                <p:cNvCxnSpPr/>
                <p:nvPr/>
              </p:nvCxnSpPr>
              <p:spPr>
                <a:xfrm>
                  <a:off x="5181600" y="3048000"/>
                  <a:ext cx="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8" name="Google Shape;208;p17"/>
              <p:cNvSpPr txBox="1"/>
              <p:nvPr/>
            </p:nvSpPr>
            <p:spPr>
              <a:xfrm>
                <a:off x="5616775" y="1097750"/>
                <a:ext cx="866700" cy="23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99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 1</a:t>
                </a:r>
                <a:endParaRPr b="1" sz="1200">
                  <a:solidFill>
                    <a:srgbClr val="99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1C4587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" name="Google Shape;209;p17"/>
              <p:cNvSpPr txBox="1"/>
              <p:nvPr/>
            </p:nvSpPr>
            <p:spPr>
              <a:xfrm>
                <a:off x="7293100" y="1097225"/>
                <a:ext cx="866700" cy="3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 2</a:t>
                </a:r>
                <a:endParaRPr sz="800"/>
              </a:p>
            </p:txBody>
          </p:sp>
        </p:grpSp>
        <p:grpSp>
          <p:nvGrpSpPr>
            <p:cNvPr id="210" name="Google Shape;210;p17"/>
            <p:cNvGrpSpPr/>
            <p:nvPr/>
          </p:nvGrpSpPr>
          <p:grpSpPr>
            <a:xfrm>
              <a:off x="1228678" y="3516226"/>
              <a:ext cx="549966" cy="125540"/>
              <a:chOff x="6065025" y="1897413"/>
              <a:chExt cx="696600" cy="159013"/>
            </a:xfrm>
          </p:grpSpPr>
          <p:sp>
            <p:nvSpPr>
              <p:cNvPr id="211" name="Google Shape;211;p17"/>
              <p:cNvSpPr/>
              <p:nvPr/>
            </p:nvSpPr>
            <p:spPr>
              <a:xfrm>
                <a:off x="660262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>
              <a:off x="1228678" y="3196966"/>
              <a:ext cx="546097" cy="125540"/>
              <a:chOff x="6065025" y="1897413"/>
              <a:chExt cx="691700" cy="159013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659772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7"/>
            <p:cNvGrpSpPr/>
            <p:nvPr/>
          </p:nvGrpSpPr>
          <p:grpSpPr>
            <a:xfrm>
              <a:off x="1218534" y="1255536"/>
              <a:ext cx="556242" cy="125540"/>
              <a:chOff x="6065025" y="1897413"/>
              <a:chExt cx="704550" cy="159013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661057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1218534" y="1571363"/>
              <a:ext cx="556242" cy="125540"/>
              <a:chOff x="6065025" y="1897413"/>
              <a:chExt cx="704550" cy="159013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661057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22" name="Google Shape;222;p17"/>
            <p:cNvCxnSpPr>
              <a:stCxn id="223" idx="0"/>
              <a:endCxn id="224" idx="0"/>
            </p:cNvCxnSpPr>
            <p:nvPr/>
          </p:nvCxnSpPr>
          <p:spPr>
            <a:xfrm rot="10800000">
              <a:off x="1280216" y="1914323"/>
              <a:ext cx="0" cy="781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7"/>
            <p:cNvCxnSpPr>
              <a:stCxn id="226" idx="4"/>
            </p:cNvCxnSpPr>
            <p:nvPr/>
          </p:nvCxnSpPr>
          <p:spPr>
            <a:xfrm rot="10800000">
              <a:off x="1711858" y="2197059"/>
              <a:ext cx="0" cy="785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Google Shape;227;p17"/>
            <p:cNvSpPr/>
            <p:nvPr/>
          </p:nvSpPr>
          <p:spPr>
            <a:xfrm>
              <a:off x="1135793" y="1309666"/>
              <a:ext cx="720600" cy="331500"/>
            </a:xfrm>
            <a:prstGeom prst="rect">
              <a:avLst/>
            </a:prstGeom>
            <a:solidFill>
              <a:srgbClr val="43434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</a:rPr>
                <a:t>SA1</a:t>
              </a:r>
              <a:endParaRPr b="1" sz="1900"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135793" y="3255918"/>
              <a:ext cx="720600" cy="331500"/>
            </a:xfrm>
            <a:prstGeom prst="rect">
              <a:avLst/>
            </a:prstGeom>
            <a:solidFill>
              <a:srgbClr val="43434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</a:rPr>
                <a:t>SA2</a:t>
              </a:r>
              <a:endParaRPr b="1" sz="1900">
                <a:solidFill>
                  <a:srgbClr val="FFFFFF"/>
                </a:solidFill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1107175" y="2288602"/>
              <a:ext cx="344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7"/>
            <p:cNvSpPr txBox="1"/>
            <p:nvPr/>
          </p:nvSpPr>
          <p:spPr>
            <a:xfrm>
              <a:off x="1543592" y="2288612"/>
              <a:ext cx="3441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17"/>
            <p:cNvCxnSpPr/>
            <p:nvPr/>
          </p:nvCxnSpPr>
          <p:spPr>
            <a:xfrm>
              <a:off x="884801" y="2448550"/>
              <a:ext cx="12033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884801" y="2839443"/>
              <a:ext cx="12033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884801" y="2057732"/>
              <a:ext cx="12033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4" name="Google Shape;234;p17"/>
            <p:cNvGrpSpPr/>
            <p:nvPr/>
          </p:nvGrpSpPr>
          <p:grpSpPr>
            <a:xfrm>
              <a:off x="1135856" y="1914440"/>
              <a:ext cx="288720" cy="1068319"/>
              <a:chOff x="1975325" y="1580225"/>
              <a:chExt cx="365700" cy="136300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1975325" y="15802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1975325" y="207887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1975325" y="25775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7"/>
            <p:cNvGrpSpPr/>
            <p:nvPr/>
          </p:nvGrpSpPr>
          <p:grpSpPr>
            <a:xfrm>
              <a:off x="1567498" y="1914440"/>
              <a:ext cx="288720" cy="1068319"/>
              <a:chOff x="1975325" y="1580225"/>
              <a:chExt cx="365700" cy="1363000"/>
            </a:xfrm>
          </p:grpSpPr>
          <p:sp>
            <p:nvSpPr>
              <p:cNvPr id="237" name="Google Shape;237;p17"/>
              <p:cNvSpPr/>
              <p:nvPr/>
            </p:nvSpPr>
            <p:spPr>
              <a:xfrm>
                <a:off x="1975325" y="15802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1975325" y="207887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975325" y="2577525"/>
                <a:ext cx="365700" cy="365700"/>
              </a:xfrm>
              <a:prstGeom prst="ellipse">
                <a:avLst/>
              </a:prstGeom>
              <a:solidFill>
                <a:srgbClr val="F3F3F3"/>
              </a:solidFill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7"/>
            <p:cNvGrpSpPr/>
            <p:nvPr/>
          </p:nvGrpSpPr>
          <p:grpSpPr>
            <a:xfrm>
              <a:off x="1107379" y="2288662"/>
              <a:ext cx="780579" cy="319994"/>
              <a:chOff x="6382400" y="1849612"/>
              <a:chExt cx="988700" cy="405313"/>
            </a:xfrm>
          </p:grpSpPr>
          <p:sp>
            <p:nvSpPr>
              <p:cNvPr id="240" name="Google Shape;240;p17"/>
              <p:cNvSpPr txBox="1"/>
              <p:nvPr/>
            </p:nvSpPr>
            <p:spPr>
              <a:xfrm>
                <a:off x="6382400" y="1849612"/>
                <a:ext cx="4359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b="1"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1" name="Google Shape;241;p17"/>
              <p:cNvSpPr txBox="1"/>
              <p:nvPr/>
            </p:nvSpPr>
            <p:spPr>
              <a:xfrm>
                <a:off x="6935200" y="1849625"/>
                <a:ext cx="4359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b="1"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42" name="Google Shape;242;p17"/>
          <p:cNvSpPr txBox="1"/>
          <p:nvPr/>
        </p:nvSpPr>
        <p:spPr>
          <a:xfrm>
            <a:off x="4662050" y="662425"/>
            <a:ext cx="5217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mbria"/>
              <a:buChar char="●"/>
            </a:pPr>
            <a:r>
              <a:rPr b="1" lang="en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High-performance</a:t>
            </a:r>
            <a:r>
              <a:rPr b="1" lang="en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mode</a:t>
            </a:r>
            <a:endParaRPr b="1" sz="18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03900" y="78000"/>
            <a:ext cx="7471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CLR-DRAM (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apacity-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atency-</a:t>
            </a:r>
            <a:r>
              <a:rPr b="1" lang="en" sz="2300" u="sng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econfigurable DRAM)</a:t>
            </a:r>
            <a:endParaRPr b="1" sz="23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44" name="Google Shape;244;p17"/>
          <p:cNvGrpSpPr/>
          <p:nvPr/>
        </p:nvGrpSpPr>
        <p:grpSpPr>
          <a:xfrm>
            <a:off x="7393379" y="1393050"/>
            <a:ext cx="1788421" cy="1988038"/>
            <a:chOff x="7469879" y="1472688"/>
            <a:chExt cx="1788421" cy="1988038"/>
          </a:xfrm>
        </p:grpSpPr>
        <p:sp>
          <p:nvSpPr>
            <p:cNvPr id="245" name="Google Shape;245;p17"/>
            <p:cNvSpPr txBox="1"/>
            <p:nvPr/>
          </p:nvSpPr>
          <p:spPr>
            <a:xfrm>
              <a:off x="7676400" y="2116775"/>
              <a:ext cx="1581900" cy="5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  <a:latin typeface="Cambria"/>
                  <a:ea typeface="Cambria"/>
                  <a:cs typeface="Cambria"/>
                  <a:sym typeface="Cambria"/>
                </a:rPr>
                <a:t>coupled</a:t>
              </a:r>
              <a:r>
                <a:rPr b="1" lang="en">
                  <a:solidFill>
                    <a:srgbClr val="1C4587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endParaRPr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1C4587"/>
                  </a:solidFill>
                  <a:latin typeface="Cambria"/>
                  <a:ea typeface="Cambria"/>
                  <a:cs typeface="Cambria"/>
                  <a:sym typeface="Cambria"/>
                </a:rPr>
                <a:t>sense amplifiers</a:t>
              </a:r>
              <a:endParaRPr b="1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46" name="Google Shape;246;p17"/>
            <p:cNvCxnSpPr/>
            <p:nvPr/>
          </p:nvCxnSpPr>
          <p:spPr>
            <a:xfrm flipH="1">
              <a:off x="7528125" y="2790525"/>
              <a:ext cx="919800" cy="670200"/>
            </a:xfrm>
            <a:prstGeom prst="straightConnector1">
              <a:avLst/>
            </a:prstGeom>
            <a:noFill/>
            <a:ln cap="flat" cmpd="sng" w="28575">
              <a:solidFill>
                <a:srgbClr val="1C4587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7" name="Google Shape;247;p17"/>
            <p:cNvCxnSpPr/>
            <p:nvPr/>
          </p:nvCxnSpPr>
          <p:spPr>
            <a:xfrm rot="10800000">
              <a:off x="7469879" y="1472688"/>
              <a:ext cx="972000" cy="573000"/>
            </a:xfrm>
            <a:prstGeom prst="straightConnector1">
              <a:avLst/>
            </a:prstGeom>
            <a:noFill/>
            <a:ln cap="flat" cmpd="sng" w="28575">
              <a:solidFill>
                <a:srgbClr val="1C4587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48" name="Google Shape;248;p17"/>
          <p:cNvSpPr txBox="1"/>
          <p:nvPr/>
        </p:nvSpPr>
        <p:spPr>
          <a:xfrm>
            <a:off x="413150" y="3850250"/>
            <a:ext cx="3732900" cy="67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 sz="15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The same storage capacity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the conventional open-bitline architecture</a:t>
            </a:r>
            <a:endParaRPr b="1" sz="30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4987500" y="3834813"/>
            <a:ext cx="3732900" cy="67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Reduced latency and refresh overhead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via coupled cell/SA operation</a:t>
            </a:r>
            <a:endParaRPr b="1" sz="300">
              <a:solidFill>
                <a:srgbClr val="1C458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1058410" y="1890225"/>
            <a:ext cx="3605215" cy="999300"/>
            <a:chOff x="1058410" y="1966425"/>
            <a:chExt cx="3605215" cy="999300"/>
          </a:xfrm>
        </p:grpSpPr>
        <p:sp>
          <p:nvSpPr>
            <p:cNvPr id="251" name="Google Shape;251;p17"/>
            <p:cNvSpPr txBox="1"/>
            <p:nvPr/>
          </p:nvSpPr>
          <p:spPr>
            <a:xfrm>
              <a:off x="2394425" y="1966425"/>
              <a:ext cx="2269200" cy="9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500">
                  <a:solidFill>
                    <a:srgbClr val="558B3D"/>
                  </a:solidFill>
                  <a:latin typeface="Cambria"/>
                  <a:ea typeface="Cambria"/>
                  <a:cs typeface="Cambria"/>
                  <a:sym typeface="Cambria"/>
                </a:rPr>
                <a:t>m</a:t>
              </a:r>
              <a:r>
                <a:rPr i="1" lang="en" sz="1500">
                  <a:solidFill>
                    <a:srgbClr val="558B3D"/>
                  </a:solidFill>
                  <a:latin typeface="Cambria"/>
                  <a:ea typeface="Cambria"/>
                  <a:cs typeface="Cambria"/>
                  <a:sym typeface="Cambria"/>
                </a:rPr>
                <a:t>imics</a:t>
              </a:r>
              <a:r>
                <a:rPr b="1" i="1" lang="en" sz="1500">
                  <a:solidFill>
                    <a:srgbClr val="558B3D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i="1" lang="en" sz="15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the cell-to-SA connections as in the open-bitline architecture</a:t>
              </a:r>
              <a:endParaRPr b="1" i="1" sz="1500">
                <a:solidFill>
                  <a:srgbClr val="1C4587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1058410" y="2109179"/>
              <a:ext cx="877095" cy="698589"/>
              <a:chOff x="6320375" y="1622275"/>
              <a:chExt cx="1110950" cy="884850"/>
            </a:xfrm>
          </p:grpSpPr>
          <p:cxnSp>
            <p:nvCxnSpPr>
              <p:cNvPr id="253" name="Google Shape;253;p17"/>
              <p:cNvCxnSpPr/>
              <p:nvPr/>
            </p:nvCxnSpPr>
            <p:spPr>
              <a:xfrm rot="10800000">
                <a:off x="6320375" y="1622275"/>
                <a:ext cx="0" cy="5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4" name="Google Shape;254;p17"/>
              <p:cNvCxnSpPr/>
              <p:nvPr/>
            </p:nvCxnSpPr>
            <p:spPr>
              <a:xfrm>
                <a:off x="7431325" y="1961725"/>
                <a:ext cx="0" cy="54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55" name="Google Shape;255;p17"/>
          <p:cNvGrpSpPr/>
          <p:nvPr/>
        </p:nvGrpSpPr>
        <p:grpSpPr>
          <a:xfrm>
            <a:off x="5842559" y="1179323"/>
            <a:ext cx="2040260" cy="2421067"/>
            <a:chOff x="3264814" y="1317299"/>
            <a:chExt cx="1892986" cy="2246304"/>
          </a:xfrm>
        </p:grpSpPr>
        <p:grpSp>
          <p:nvGrpSpPr>
            <p:cNvPr id="256" name="Google Shape;256;p17"/>
            <p:cNvGrpSpPr/>
            <p:nvPr/>
          </p:nvGrpSpPr>
          <p:grpSpPr>
            <a:xfrm>
              <a:off x="3264814" y="1650798"/>
              <a:ext cx="1892986" cy="1577332"/>
              <a:chOff x="5612800" y="989756"/>
              <a:chExt cx="2547075" cy="2122352"/>
            </a:xfrm>
          </p:grpSpPr>
          <p:grpSp>
            <p:nvGrpSpPr>
              <p:cNvPr id="257" name="Google Shape;257;p17"/>
              <p:cNvGrpSpPr/>
              <p:nvPr/>
            </p:nvGrpSpPr>
            <p:grpSpPr>
              <a:xfrm flipH="1">
                <a:off x="6433332" y="989762"/>
                <a:ext cx="169070" cy="453908"/>
                <a:chOff x="5013805" y="2895606"/>
                <a:chExt cx="167795" cy="457200"/>
              </a:xfrm>
            </p:grpSpPr>
            <p:sp>
              <p:nvSpPr>
                <p:cNvPr id="258" name="Google Shape;258;p17"/>
                <p:cNvSpPr/>
                <p:nvPr/>
              </p:nvSpPr>
              <p:spPr>
                <a:xfrm>
                  <a:off x="5013805" y="2895606"/>
                  <a:ext cx="91608" cy="457200"/>
                </a:xfrm>
                <a:custGeom>
                  <a:rect b="b" l="l" r="r" t="t"/>
                  <a:pathLst>
                    <a:path extrusionOk="0" h="18288" w="6096">
                      <a:moveTo>
                        <a:pt x="0" y="0"/>
                      </a:moveTo>
                      <a:lnTo>
                        <a:pt x="0" y="6096"/>
                      </a:lnTo>
                      <a:lnTo>
                        <a:pt x="6096" y="6096"/>
                      </a:lnTo>
                      <a:lnTo>
                        <a:pt x="6096" y="12192"/>
                      </a:lnTo>
                      <a:lnTo>
                        <a:pt x="0" y="12192"/>
                      </a:lnTo>
                      <a:lnTo>
                        <a:pt x="0" y="18288"/>
                      </a:lnTo>
                    </a:path>
                  </a:pathLst>
                </a:cu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cxnSp>
              <p:nvCxnSpPr>
                <p:cNvPr id="259" name="Google Shape;259;p17"/>
                <p:cNvCxnSpPr/>
                <p:nvPr/>
              </p:nvCxnSpPr>
              <p:spPr>
                <a:xfrm>
                  <a:off x="5181600" y="3048000"/>
                  <a:ext cx="0" cy="152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558B3D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0" name="Google Shape;260;p17"/>
              <p:cNvGrpSpPr/>
              <p:nvPr/>
            </p:nvGrpSpPr>
            <p:grpSpPr>
              <a:xfrm>
                <a:off x="5612800" y="989756"/>
                <a:ext cx="2547075" cy="2122352"/>
                <a:chOff x="5612800" y="989756"/>
                <a:chExt cx="2547075" cy="2122352"/>
              </a:xfrm>
            </p:grpSpPr>
            <p:grpSp>
              <p:nvGrpSpPr>
                <p:cNvPr id="261" name="Google Shape;261;p17"/>
                <p:cNvGrpSpPr/>
                <p:nvPr/>
              </p:nvGrpSpPr>
              <p:grpSpPr>
                <a:xfrm>
                  <a:off x="5612800" y="1097213"/>
                  <a:ext cx="2547075" cy="1930138"/>
                  <a:chOff x="5612800" y="1097213"/>
                  <a:chExt cx="2547075" cy="1930138"/>
                </a:xfrm>
              </p:grpSpPr>
              <p:sp>
                <p:nvSpPr>
                  <p:cNvPr id="262" name="Google Shape;262;p17"/>
                  <p:cNvSpPr txBox="1"/>
                  <p:nvPr/>
                </p:nvSpPr>
                <p:spPr>
                  <a:xfrm>
                    <a:off x="5612800" y="2726150"/>
                    <a:ext cx="866700" cy="30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2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Type 2</a:t>
                    </a:r>
                    <a:endParaRPr sz="1200"/>
                  </a:p>
                </p:txBody>
              </p:sp>
              <p:sp>
                <p:nvSpPr>
                  <p:cNvPr id="263" name="Google Shape;263;p17"/>
                  <p:cNvSpPr txBox="1"/>
                  <p:nvPr/>
                </p:nvSpPr>
                <p:spPr>
                  <a:xfrm>
                    <a:off x="7293175" y="1097213"/>
                    <a:ext cx="866700" cy="301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lnSpc>
                        <a:spcPct val="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200">
                        <a:solidFill>
                          <a:srgbClr val="1C458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Type 2</a:t>
                    </a:r>
                    <a:endParaRPr sz="1200"/>
                  </a:p>
                </p:txBody>
              </p:sp>
            </p:grpSp>
            <p:grpSp>
              <p:nvGrpSpPr>
                <p:cNvPr id="264" name="Google Shape;264;p17"/>
                <p:cNvGrpSpPr/>
                <p:nvPr/>
              </p:nvGrpSpPr>
              <p:grpSpPr>
                <a:xfrm flipH="1">
                  <a:off x="6429357" y="2658200"/>
                  <a:ext cx="169070" cy="453908"/>
                  <a:chOff x="5013805" y="2895606"/>
                  <a:chExt cx="167795" cy="457200"/>
                </a:xfrm>
              </p:grpSpPr>
              <p:sp>
                <p:nvSpPr>
                  <p:cNvPr id="265" name="Google Shape;265;p17"/>
                  <p:cNvSpPr/>
                  <p:nvPr/>
                </p:nvSpPr>
                <p:spPr>
                  <a:xfrm>
                    <a:off x="5013805" y="2895606"/>
                    <a:ext cx="91608" cy="457200"/>
                  </a:xfrm>
                  <a:custGeom>
                    <a:rect b="b" l="l" r="r" t="t"/>
                    <a:pathLst>
                      <a:path extrusionOk="0" h="18288" w="6096">
                        <a:moveTo>
                          <a:pt x="0" y="0"/>
                        </a:moveTo>
                        <a:lnTo>
                          <a:pt x="0" y="6096"/>
                        </a:lnTo>
                        <a:lnTo>
                          <a:pt x="6096" y="6096"/>
                        </a:lnTo>
                        <a:lnTo>
                          <a:pt x="6096" y="12192"/>
                        </a:lnTo>
                        <a:lnTo>
                          <a:pt x="0" y="12192"/>
                        </a:lnTo>
                        <a:lnTo>
                          <a:pt x="0" y="18288"/>
                        </a:lnTo>
                      </a:path>
                    </a:pathLst>
                  </a:cu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cxnSp>
                <p:nvCxnSpPr>
                  <p:cNvPr id="266" name="Google Shape;266;p17"/>
                  <p:cNvCxnSpPr/>
                  <p:nvPr/>
                </p:nvCxnSpPr>
                <p:spPr>
                  <a:xfrm>
                    <a:off x="5181600" y="3048000"/>
                    <a:ext cx="0" cy="152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7" name="Google Shape;267;p17"/>
                <p:cNvGrpSpPr/>
                <p:nvPr/>
              </p:nvGrpSpPr>
              <p:grpSpPr>
                <a:xfrm>
                  <a:off x="7145184" y="2658194"/>
                  <a:ext cx="165633" cy="453908"/>
                  <a:chOff x="4983522" y="2890167"/>
                  <a:chExt cx="198078" cy="457200"/>
                </a:xfrm>
              </p:grpSpPr>
              <p:sp>
                <p:nvSpPr>
                  <p:cNvPr id="268" name="Google Shape;268;p17"/>
                  <p:cNvSpPr/>
                  <p:nvPr/>
                </p:nvSpPr>
                <p:spPr>
                  <a:xfrm>
                    <a:off x="4983522" y="2890167"/>
                    <a:ext cx="121874" cy="457200"/>
                  </a:xfrm>
                  <a:custGeom>
                    <a:rect b="b" l="l" r="r" t="t"/>
                    <a:pathLst>
                      <a:path extrusionOk="0" h="18288" w="6096">
                        <a:moveTo>
                          <a:pt x="0" y="0"/>
                        </a:moveTo>
                        <a:lnTo>
                          <a:pt x="0" y="6096"/>
                        </a:lnTo>
                        <a:lnTo>
                          <a:pt x="6096" y="6096"/>
                        </a:lnTo>
                        <a:lnTo>
                          <a:pt x="6096" y="12192"/>
                        </a:lnTo>
                        <a:lnTo>
                          <a:pt x="0" y="12192"/>
                        </a:lnTo>
                        <a:lnTo>
                          <a:pt x="0" y="18288"/>
                        </a:lnTo>
                      </a:path>
                    </a:pathLst>
                  </a:cu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cxnSp>
                <p:nvCxnSpPr>
                  <p:cNvPr id="269" name="Google Shape;269;p17"/>
                  <p:cNvCxnSpPr/>
                  <p:nvPr/>
                </p:nvCxnSpPr>
                <p:spPr>
                  <a:xfrm>
                    <a:off x="5181600" y="3042561"/>
                    <a:ext cx="0" cy="152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270" name="Google Shape;270;p17"/>
                <p:cNvSpPr txBox="1"/>
                <p:nvPr/>
              </p:nvSpPr>
              <p:spPr>
                <a:xfrm>
                  <a:off x="7289200" y="2726704"/>
                  <a:ext cx="866700" cy="301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rgbClr val="99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Type 1</a:t>
                  </a:r>
                  <a:endParaRPr b="1" sz="1200">
                    <a:solidFill>
                      <a:srgbClr val="99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271" name="Google Shape;271;p17"/>
                <p:cNvGrpSpPr/>
                <p:nvPr/>
              </p:nvGrpSpPr>
              <p:grpSpPr>
                <a:xfrm>
                  <a:off x="7149159" y="989756"/>
                  <a:ext cx="165633" cy="453908"/>
                  <a:chOff x="4983522" y="2890167"/>
                  <a:chExt cx="198078" cy="457200"/>
                </a:xfrm>
              </p:grpSpPr>
              <p:sp>
                <p:nvSpPr>
                  <p:cNvPr id="272" name="Google Shape;272;p17"/>
                  <p:cNvSpPr/>
                  <p:nvPr/>
                </p:nvSpPr>
                <p:spPr>
                  <a:xfrm>
                    <a:off x="4983522" y="2890167"/>
                    <a:ext cx="121874" cy="457200"/>
                  </a:xfrm>
                  <a:custGeom>
                    <a:rect b="b" l="l" r="r" t="t"/>
                    <a:pathLst>
                      <a:path extrusionOk="0" h="18288" w="6096">
                        <a:moveTo>
                          <a:pt x="0" y="0"/>
                        </a:moveTo>
                        <a:lnTo>
                          <a:pt x="0" y="6096"/>
                        </a:lnTo>
                        <a:lnTo>
                          <a:pt x="6096" y="6096"/>
                        </a:lnTo>
                        <a:lnTo>
                          <a:pt x="6096" y="12192"/>
                        </a:lnTo>
                        <a:lnTo>
                          <a:pt x="0" y="12192"/>
                        </a:lnTo>
                        <a:lnTo>
                          <a:pt x="0" y="18288"/>
                        </a:lnTo>
                      </a:path>
                    </a:pathLst>
                  </a:cu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cxnSp>
                <p:nvCxnSpPr>
                  <p:cNvPr id="273" name="Google Shape;273;p17"/>
                  <p:cNvCxnSpPr/>
                  <p:nvPr/>
                </p:nvCxnSpPr>
                <p:spPr>
                  <a:xfrm>
                    <a:off x="5181600" y="3042561"/>
                    <a:ext cx="0" cy="1524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558B3D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274" name="Google Shape;274;p17"/>
                <p:cNvSpPr txBox="1"/>
                <p:nvPr/>
              </p:nvSpPr>
              <p:spPr>
                <a:xfrm>
                  <a:off x="5616775" y="1097750"/>
                  <a:ext cx="866700" cy="23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rgbClr val="99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Type 1</a:t>
                  </a:r>
                  <a:endParaRPr b="1" sz="1200">
                    <a:solidFill>
                      <a:srgbClr val="99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lnSpc>
                      <a:spcPct val="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rgbClr val="1C4587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275" name="Google Shape;275;p17"/>
            <p:cNvCxnSpPr/>
            <p:nvPr/>
          </p:nvCxnSpPr>
          <p:spPr>
            <a:xfrm>
              <a:off x="4360234" y="2357202"/>
              <a:ext cx="1149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76" name="Google Shape;276;p17"/>
            <p:cNvGrpSpPr/>
            <p:nvPr/>
          </p:nvGrpSpPr>
          <p:grpSpPr>
            <a:xfrm>
              <a:off x="3950968" y="3445425"/>
              <a:ext cx="517713" cy="118178"/>
              <a:chOff x="6065025" y="1897413"/>
              <a:chExt cx="696600" cy="159013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660262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3950968" y="3144885"/>
              <a:ext cx="514071" cy="118178"/>
              <a:chOff x="6065025" y="1897413"/>
              <a:chExt cx="691700" cy="159013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659772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>
              <a:off x="3941418" y="1317299"/>
              <a:ext cx="523622" cy="118178"/>
              <a:chOff x="6065025" y="1897413"/>
              <a:chExt cx="704550" cy="159013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661057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17"/>
            <p:cNvGrpSpPr/>
            <p:nvPr/>
          </p:nvGrpSpPr>
          <p:grpSpPr>
            <a:xfrm>
              <a:off x="3941418" y="1614606"/>
              <a:ext cx="523622" cy="118178"/>
              <a:chOff x="6065025" y="1897413"/>
              <a:chExt cx="704550" cy="159013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6610575" y="1897413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6065025" y="1897425"/>
                <a:ext cx="159000" cy="159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88" name="Google Shape;288;p17"/>
            <p:cNvCxnSpPr>
              <a:stCxn id="289" idx="0"/>
              <a:endCxn id="290" idx="0"/>
            </p:cNvCxnSpPr>
            <p:nvPr/>
          </p:nvCxnSpPr>
          <p:spPr>
            <a:xfrm rot="10800000">
              <a:off x="3999444" y="1937480"/>
              <a:ext cx="0" cy="735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7"/>
            <p:cNvCxnSpPr>
              <a:stCxn id="292" idx="4"/>
            </p:cNvCxnSpPr>
            <p:nvPr/>
          </p:nvCxnSpPr>
          <p:spPr>
            <a:xfrm rot="10800000">
              <a:off x="4405773" y="2203280"/>
              <a:ext cx="0" cy="739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3" name="Google Shape;293;p17"/>
            <p:cNvSpPr/>
            <p:nvPr/>
          </p:nvSpPr>
          <p:spPr>
            <a:xfrm>
              <a:off x="3863544" y="1368263"/>
              <a:ext cx="678300" cy="312000"/>
            </a:xfrm>
            <a:prstGeom prst="rect">
              <a:avLst/>
            </a:prstGeom>
            <a:solidFill>
              <a:srgbClr val="43434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</a:rPr>
                <a:t>SA1</a:t>
              </a:r>
              <a:endParaRPr b="1" sz="1900"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863544" y="3200389"/>
              <a:ext cx="678300" cy="312000"/>
            </a:xfrm>
            <a:prstGeom prst="rect">
              <a:avLst/>
            </a:prstGeom>
            <a:solidFill>
              <a:srgbClr val="43434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FFFFF"/>
                  </a:solidFill>
                </a:rPr>
                <a:t>SA2</a:t>
              </a:r>
              <a:endParaRPr b="1" sz="1900">
                <a:solidFill>
                  <a:srgbClr val="FFFFFF"/>
                </a:solidFill>
              </a:endParaRPr>
            </a:p>
          </p:txBody>
        </p:sp>
        <p:sp>
          <p:nvSpPr>
            <p:cNvPr id="295" name="Google Shape;295;p17"/>
            <p:cNvSpPr txBox="1"/>
            <p:nvPr/>
          </p:nvSpPr>
          <p:spPr>
            <a:xfrm>
              <a:off x="3836604" y="2289796"/>
              <a:ext cx="3240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4247430" y="2289805"/>
              <a:ext cx="3240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1"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7" name="Google Shape;297;p17"/>
            <p:cNvCxnSpPr/>
            <p:nvPr/>
          </p:nvCxnSpPr>
          <p:spPr>
            <a:xfrm>
              <a:off x="3627271" y="2440365"/>
              <a:ext cx="113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3627271" y="2808336"/>
              <a:ext cx="113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3627271" y="2072464"/>
              <a:ext cx="1132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" name="Google Shape;300;p17"/>
            <p:cNvSpPr/>
            <p:nvPr/>
          </p:nvSpPr>
          <p:spPr>
            <a:xfrm>
              <a:off x="4269873" y="1937549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269873" y="2673380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269873" y="2305465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863544" y="1937549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863544" y="2673380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63544" y="2305465"/>
              <a:ext cx="271800" cy="269700"/>
            </a:xfrm>
            <a:prstGeom prst="ellipse">
              <a:avLst/>
            </a:prstGeom>
            <a:solidFill>
              <a:srgbClr val="F3F3F3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" name="Google Shape;303;p17"/>
            <p:cNvGrpSpPr/>
            <p:nvPr/>
          </p:nvGrpSpPr>
          <p:grpSpPr>
            <a:xfrm>
              <a:off x="3835753" y="2289841"/>
              <a:ext cx="734802" cy="301228"/>
              <a:chOff x="3496600" y="2825900"/>
              <a:chExt cx="988700" cy="405313"/>
            </a:xfrm>
          </p:grpSpPr>
          <p:grpSp>
            <p:nvGrpSpPr>
              <p:cNvPr id="304" name="Google Shape;304;p17"/>
              <p:cNvGrpSpPr/>
              <p:nvPr/>
            </p:nvGrpSpPr>
            <p:grpSpPr>
              <a:xfrm>
                <a:off x="3539500" y="2847046"/>
                <a:ext cx="912450" cy="363000"/>
                <a:chOff x="4225300" y="2237446"/>
                <a:chExt cx="912450" cy="363000"/>
              </a:xfrm>
            </p:grpSpPr>
            <p:sp>
              <p:nvSpPr>
                <p:cNvPr id="305" name="Google Shape;305;p17"/>
                <p:cNvSpPr/>
                <p:nvPr/>
              </p:nvSpPr>
              <p:spPr>
                <a:xfrm>
                  <a:off x="4772050" y="2237446"/>
                  <a:ext cx="365700" cy="363000"/>
                </a:xfrm>
                <a:prstGeom prst="ellipse">
                  <a:avLst/>
                </a:prstGeom>
                <a:solidFill>
                  <a:srgbClr val="A4C2F4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4225300" y="2237446"/>
                  <a:ext cx="365700" cy="363000"/>
                </a:xfrm>
                <a:prstGeom prst="ellipse">
                  <a:avLst/>
                </a:prstGeom>
                <a:solidFill>
                  <a:srgbClr val="A4C2F4"/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7" name="Google Shape;307;p17"/>
                <p:cNvCxnSpPr/>
                <p:nvPr/>
              </p:nvCxnSpPr>
              <p:spPr>
                <a:xfrm>
                  <a:off x="4862463" y="2307000"/>
                  <a:ext cx="154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3496600" y="2825900"/>
                <a:ext cx="988700" cy="405313"/>
                <a:chOff x="6382400" y="1849612"/>
                <a:chExt cx="988700" cy="405313"/>
              </a:xfrm>
            </p:grpSpPr>
            <p:sp>
              <p:nvSpPr>
                <p:cNvPr id="309" name="Google Shape;309;p17"/>
                <p:cNvSpPr txBox="1"/>
                <p:nvPr/>
              </p:nvSpPr>
              <p:spPr>
                <a:xfrm>
                  <a:off x="6382400" y="1849612"/>
                  <a:ext cx="435900" cy="40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 b="1"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0" name="Google Shape;310;p17"/>
                <p:cNvSpPr txBox="1"/>
                <p:nvPr/>
              </p:nvSpPr>
              <p:spPr>
                <a:xfrm>
                  <a:off x="6935200" y="1849625"/>
                  <a:ext cx="435900" cy="405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8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</a:t>
                  </a:r>
                  <a:endParaRPr b="1"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grpSp>
        <p:nvGrpSpPr>
          <p:cNvPr id="311" name="Google Shape;311;p17"/>
          <p:cNvGrpSpPr/>
          <p:nvPr/>
        </p:nvGrpSpPr>
        <p:grpSpPr>
          <a:xfrm rot="10800000">
            <a:off x="6336338" y="2277113"/>
            <a:ext cx="1052680" cy="436865"/>
            <a:chOff x="6225246" y="1622275"/>
            <a:chExt cx="1314207" cy="545400"/>
          </a:xfrm>
        </p:grpSpPr>
        <p:cxnSp>
          <p:nvCxnSpPr>
            <p:cNvPr id="312" name="Google Shape;312;p17"/>
            <p:cNvCxnSpPr/>
            <p:nvPr/>
          </p:nvCxnSpPr>
          <p:spPr>
            <a:xfrm rot="10800000">
              <a:off x="6225246" y="1622275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17"/>
            <p:cNvCxnSpPr/>
            <p:nvPr/>
          </p:nvCxnSpPr>
          <p:spPr>
            <a:xfrm rot="10800000">
              <a:off x="7539454" y="1622275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4" name="Google Shape;314;p17"/>
          <p:cNvGrpSpPr/>
          <p:nvPr/>
        </p:nvGrpSpPr>
        <p:grpSpPr>
          <a:xfrm>
            <a:off x="4904411" y="1901420"/>
            <a:ext cx="2399837" cy="667462"/>
            <a:chOff x="4904411" y="1977620"/>
            <a:chExt cx="2399837" cy="667462"/>
          </a:xfrm>
        </p:grpSpPr>
        <p:grpSp>
          <p:nvGrpSpPr>
            <p:cNvPr id="315" name="Google Shape;315;p17"/>
            <p:cNvGrpSpPr/>
            <p:nvPr/>
          </p:nvGrpSpPr>
          <p:grpSpPr>
            <a:xfrm>
              <a:off x="4904411" y="1977620"/>
              <a:ext cx="1417049" cy="531063"/>
              <a:chOff x="4337036" y="1424428"/>
              <a:chExt cx="1769100" cy="663000"/>
            </a:xfrm>
          </p:grpSpPr>
          <p:sp>
            <p:nvSpPr>
              <p:cNvPr id="316" name="Google Shape;316;p17"/>
              <p:cNvSpPr txBox="1"/>
              <p:nvPr/>
            </p:nvSpPr>
            <p:spPr>
              <a:xfrm>
                <a:off x="4337036" y="1424428"/>
                <a:ext cx="1124400" cy="6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1C4587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coupled cells</a:t>
                </a:r>
                <a:endParaRPr b="1">
                  <a:solidFill>
                    <a:srgbClr val="1C4587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cxnSp>
            <p:nvCxnSpPr>
              <p:cNvPr id="317" name="Google Shape;317;p17"/>
              <p:cNvCxnSpPr>
                <a:stCxn id="316" idx="3"/>
              </p:cNvCxnSpPr>
              <p:nvPr/>
            </p:nvCxnSpPr>
            <p:spPr>
              <a:xfrm>
                <a:off x="5461436" y="1755928"/>
                <a:ext cx="644700" cy="17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C4587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318" name="Google Shape;318;p17"/>
            <p:cNvSpPr/>
            <p:nvPr/>
          </p:nvSpPr>
          <p:spPr>
            <a:xfrm>
              <a:off x="6403648" y="2281482"/>
              <a:ext cx="900600" cy="363600"/>
            </a:xfrm>
            <a:prstGeom prst="roundRect">
              <a:avLst>
                <a:gd fmla="val 45572" name="adj"/>
              </a:avLst>
            </a:prstGeom>
            <a:noFill/>
            <a:ln cap="flat" cmpd="sng" w="38100">
              <a:solidFill>
                <a:srgbClr val="1C458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6488452" y="1231533"/>
            <a:ext cx="730993" cy="2311102"/>
            <a:chOff x="6342450" y="762017"/>
            <a:chExt cx="912600" cy="2885271"/>
          </a:xfrm>
        </p:grpSpPr>
        <p:sp>
          <p:nvSpPr>
            <p:cNvPr id="320" name="Google Shape;320;p17"/>
            <p:cNvSpPr/>
            <p:nvPr/>
          </p:nvSpPr>
          <p:spPr>
            <a:xfrm>
              <a:off x="6342450" y="762017"/>
              <a:ext cx="912600" cy="4200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</a:rPr>
                <a:t>SA</a:t>
              </a:r>
              <a:endParaRPr b="1" sz="2000"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6342450" y="3227288"/>
              <a:ext cx="912600" cy="420000"/>
            </a:xfrm>
            <a:prstGeom prst="rect">
              <a:avLst/>
            </a:prstGeom>
            <a:solidFill>
              <a:srgbClr val="434343"/>
            </a:solidFill>
            <a:ln cap="flat" cmpd="sng" w="381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</a:rPr>
                <a:t>SA</a:t>
              </a:r>
              <a:endParaRPr b="1" sz="2000">
                <a:solidFill>
                  <a:srgbClr val="FFFFFF"/>
                </a:solidFill>
              </a:endParaRPr>
            </a:p>
          </p:txBody>
        </p:sp>
      </p:grpSp>
      <p:grpSp>
        <p:nvGrpSpPr>
          <p:cNvPr id="322" name="Google Shape;322;p17"/>
          <p:cNvGrpSpPr/>
          <p:nvPr/>
        </p:nvGrpSpPr>
        <p:grpSpPr>
          <a:xfrm>
            <a:off x="6336338" y="2058688"/>
            <a:ext cx="1052680" cy="436865"/>
            <a:chOff x="6225246" y="1622275"/>
            <a:chExt cx="1314207" cy="545400"/>
          </a:xfrm>
        </p:grpSpPr>
        <p:cxnSp>
          <p:nvCxnSpPr>
            <p:cNvPr id="323" name="Google Shape;323;p17"/>
            <p:cNvCxnSpPr/>
            <p:nvPr/>
          </p:nvCxnSpPr>
          <p:spPr>
            <a:xfrm rot="10800000">
              <a:off x="6225246" y="1622275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17"/>
            <p:cNvCxnSpPr/>
            <p:nvPr/>
          </p:nvCxnSpPr>
          <p:spPr>
            <a:xfrm rot="10800000">
              <a:off x="7539454" y="1622275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/>
          <p:nvPr/>
        </p:nvSpPr>
        <p:spPr>
          <a:xfrm>
            <a:off x="0" y="0"/>
            <a:ext cx="9144000" cy="483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49" y="4728925"/>
            <a:ext cx="1134466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/>
        </p:nvSpPr>
        <p:spPr>
          <a:xfrm>
            <a:off x="103900" y="78000"/>
            <a:ext cx="7471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Key Results</a:t>
            </a:r>
            <a:endParaRPr b="1" sz="23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0" y="483888"/>
            <a:ext cx="47667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DRAM Latency Reduction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Activation latency (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tRCD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) by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60.1%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Restoration latency (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tRAS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) by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64.2%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Precharge latency (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tRP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) by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46.4%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Write-recovery latency (</a:t>
            </a:r>
            <a:r>
              <a:rPr b="1" lang="en" sz="1800">
                <a:latin typeface="Cambria"/>
                <a:ea typeface="Cambria"/>
                <a:cs typeface="Cambria"/>
                <a:sym typeface="Cambria"/>
              </a:rPr>
              <a:t>tWR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) by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35.2%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0" y="2573950"/>
            <a:ext cx="47667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>
                <a:latin typeface="Cambria"/>
                <a:ea typeface="Cambria"/>
                <a:cs typeface="Cambria"/>
                <a:sym typeface="Cambria"/>
              </a:rPr>
              <a:t>System-level Benefits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800">
                <a:solidFill>
                  <a:srgbClr val="38761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1800">
              <a:solidFill>
                <a:srgbClr val="38761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Performance improvement: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18.6%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DRAM energy reduction: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29.7%</a:t>
            </a:r>
            <a:endParaRPr b="1" sz="1800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Char char="○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DRAM refresh energy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reduction: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800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66.1%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335" name="Google Shape;335;p18"/>
          <p:cNvGrpSpPr/>
          <p:nvPr/>
        </p:nvGrpSpPr>
        <p:grpSpPr>
          <a:xfrm>
            <a:off x="5140061" y="638050"/>
            <a:ext cx="4033489" cy="2419800"/>
            <a:chOff x="5140061" y="638050"/>
            <a:chExt cx="4033489" cy="2419800"/>
          </a:xfrm>
        </p:grpSpPr>
        <p:pic>
          <p:nvPicPr>
            <p:cNvPr id="336" name="Google Shape;336;p18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0061" y="638050"/>
              <a:ext cx="3397863" cy="21010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7" name="Google Shape;337;p18"/>
            <p:cNvCxnSpPr/>
            <p:nvPr/>
          </p:nvCxnSpPr>
          <p:spPr>
            <a:xfrm>
              <a:off x="5810550" y="1075000"/>
              <a:ext cx="2619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38" name="Google Shape;338;p18"/>
            <p:cNvGrpSpPr/>
            <p:nvPr/>
          </p:nvGrpSpPr>
          <p:grpSpPr>
            <a:xfrm>
              <a:off x="5748821" y="2573950"/>
              <a:ext cx="1572704" cy="483900"/>
              <a:chOff x="494796" y="1712125"/>
              <a:chExt cx="1572704" cy="483900"/>
            </a:xfrm>
          </p:grpSpPr>
          <p:sp>
            <p:nvSpPr>
              <p:cNvPr id="339" name="Google Shape;339;p18"/>
              <p:cNvSpPr/>
              <p:nvPr/>
            </p:nvSpPr>
            <p:spPr>
              <a:xfrm>
                <a:off x="494796" y="1811725"/>
                <a:ext cx="151800" cy="151500"/>
              </a:xfrm>
              <a:prstGeom prst="rect">
                <a:avLst/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 txBox="1"/>
              <p:nvPr/>
            </p:nvSpPr>
            <p:spPr>
              <a:xfrm>
                <a:off x="686300" y="1712125"/>
                <a:ext cx="1381200" cy="4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ambria"/>
                    <a:ea typeface="Cambria"/>
                    <a:cs typeface="Cambria"/>
                    <a:sym typeface="Cambria"/>
                  </a:rPr>
                  <a:t>Max-capacity</a:t>
                </a:r>
                <a:endParaRPr sz="1200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grpSp>
          <p:nvGrpSpPr>
            <p:cNvPr id="341" name="Google Shape;341;p18"/>
            <p:cNvGrpSpPr/>
            <p:nvPr/>
          </p:nvGrpSpPr>
          <p:grpSpPr>
            <a:xfrm>
              <a:off x="7041147" y="2573950"/>
              <a:ext cx="2132403" cy="483900"/>
              <a:chOff x="487997" y="1712125"/>
              <a:chExt cx="2132403" cy="483900"/>
            </a:xfrm>
          </p:grpSpPr>
          <p:sp>
            <p:nvSpPr>
              <p:cNvPr id="342" name="Google Shape;342;p18"/>
              <p:cNvSpPr/>
              <p:nvPr/>
            </p:nvSpPr>
            <p:spPr>
              <a:xfrm>
                <a:off x="487997" y="1811725"/>
                <a:ext cx="158700" cy="158400"/>
              </a:xfrm>
              <a:prstGeom prst="rect">
                <a:avLst/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686300" y="1712125"/>
                <a:ext cx="1934100" cy="4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ambria"/>
                    <a:ea typeface="Cambria"/>
                    <a:cs typeface="Cambria"/>
                    <a:sym typeface="Cambria"/>
                  </a:rPr>
                  <a:t>High-performance</a:t>
                </a:r>
                <a:endParaRPr sz="1200"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sp>
        <p:nvSpPr>
          <p:cNvPr id="344" name="Google Shape;344;p18"/>
          <p:cNvSpPr txBox="1"/>
          <p:nvPr/>
        </p:nvSpPr>
        <p:spPr>
          <a:xfrm>
            <a:off x="4835375" y="3089025"/>
            <a:ext cx="4033500" cy="1317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We hope that CLR-DRAM can be exploited to develop more flexible systems that can adapt to the diverse and changing DRAM capacity and latency demands of workloads.</a:t>
            </a:r>
            <a:endParaRPr b="1" sz="120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9"/>
          <p:cNvPicPr preferRelativeResize="0"/>
          <p:nvPr/>
        </p:nvPicPr>
        <p:blipFill rotWithShape="1">
          <a:blip r:embed="rId3">
            <a:alphaModFix/>
          </a:blip>
          <a:srcRect b="27026" l="0" r="0" t="25649"/>
          <a:stretch/>
        </p:blipFill>
        <p:spPr>
          <a:xfrm>
            <a:off x="6443435" y="4254400"/>
            <a:ext cx="2332391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/>
          <p:nvPr/>
        </p:nvSpPr>
        <p:spPr>
          <a:xfrm>
            <a:off x="0" y="0"/>
            <a:ext cx="9144000" cy="2307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156000" y="281100"/>
            <a:ext cx="89880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CLR-DRAM:</a:t>
            </a:r>
            <a:endParaRPr b="1" sz="41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 A Low-Cost DRAM Architecture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Enabling Dynamic Capacity-Latency Trade-off</a:t>
            </a:r>
            <a:endParaRPr b="1" sz="3000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228600" y="2446675"/>
            <a:ext cx="86868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Haocong</a:t>
            </a:r>
            <a:r>
              <a:rPr b="1" lang="en" sz="20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Luo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Taha Shahroodi     Hasan Hassan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Minesh Patel     </a:t>
            </a:r>
            <a:endParaRPr b="1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A. Giray Ya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lıkçı</a:t>
            </a:r>
            <a:r>
              <a:rPr lang="en" sz="600"/>
              <a:t>        </a:t>
            </a:r>
            <a:r>
              <a:rPr b="1"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Lois Orosa     Jisung Park      Onur Mutlu  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http://www.euroc-project.eu/fileadmin/imgEuroc/eurocConsortiumLogos/ethLogo.png" id="353" name="Google Shape;3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28" y="4314755"/>
            <a:ext cx="2397511" cy="4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7663" y="4254400"/>
            <a:ext cx="1928674" cy="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