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740" r:id="rId3"/>
    <p:sldId id="646" r:id="rId4"/>
    <p:sldId id="729" r:id="rId5"/>
    <p:sldId id="730" r:id="rId6"/>
    <p:sldId id="733" r:id="rId7"/>
    <p:sldId id="739" r:id="rId8"/>
    <p:sldId id="735" r:id="rId9"/>
    <p:sldId id="728" r:id="rId10"/>
    <p:sldId id="73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9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  <p:cmAuthor id="2" name="Microsoft Office User" initials="Office [2]" lastIdx="1" clrIdx="1"/>
  <p:cmAuthor id="3" name="Microsoft Office User" initials="Office [3]" lastIdx="1" clrIdx="2"/>
  <p:cmAuthor id="4" name="ggqd_e6b7e@idethz.onmicrosoft.com" initials="g" lastIdx="3" clrIdx="3">
    <p:extLst>
      <p:ext uri="{19B8F6BF-5375-455C-9EA6-DF929625EA0E}">
        <p15:presenceInfo xmlns:p15="http://schemas.microsoft.com/office/powerpoint/2012/main" userId="S::ggqd_e6b7e@ethz.ch::93ad1454-b441-4862-aa2c-ecbd07735b47" providerId="AD"/>
      </p:ext>
    </p:extLst>
  </p:cmAuthor>
  <p:cmAuthor id="5" name="Ataberk Olgun" initials="AO" lastIdx="31" clrIdx="4">
    <p:extLst>
      <p:ext uri="{19B8F6BF-5375-455C-9EA6-DF929625EA0E}">
        <p15:presenceInfo xmlns:p15="http://schemas.microsoft.com/office/powerpoint/2012/main" userId="Ataberk Olgun" providerId="None"/>
      </p:ext>
    </p:extLst>
  </p:cmAuthor>
  <p:cmAuthor id="6" name="Ataberk Olgun" initials="AO [2]" lastIdx="5" clrIdx="5">
    <p:extLst>
      <p:ext uri="{19B8F6BF-5375-455C-9EA6-DF929625EA0E}">
        <p15:presenceInfo xmlns:p15="http://schemas.microsoft.com/office/powerpoint/2012/main" userId="S::aolgun@etu.edu.tr::acd4a36d-8e2b-4bf9-9640-24bbf4f0f2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362"/>
    <a:srgbClr val="3D8AFF"/>
    <a:srgbClr val="C750FF"/>
    <a:srgbClr val="5E9CD3"/>
    <a:srgbClr val="DE93FF"/>
    <a:srgbClr val="C94FFF"/>
    <a:srgbClr val="C55A11"/>
    <a:srgbClr val="9DC3E7"/>
    <a:srgbClr val="C3A400"/>
    <a:srgbClr val="918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4" autoAdjust="0"/>
    <p:restoredTop sz="66067" autoAdjust="0"/>
  </p:normalViewPr>
  <p:slideViewPr>
    <p:cSldViewPr snapToGrid="0">
      <p:cViewPr varScale="1">
        <p:scale>
          <a:sx n="97" d="100"/>
          <a:sy n="97" d="100"/>
        </p:scale>
        <p:origin x="3944" y="184"/>
      </p:cViewPr>
      <p:guideLst>
        <p:guide orient="horz" pos="2999"/>
        <p:guide pos="2948"/>
      </p:guideLst>
    </p:cSldViewPr>
  </p:slideViewPr>
  <p:outlineViewPr>
    <p:cViewPr>
      <p:scale>
        <a:sx n="33" d="100"/>
        <a:sy n="33" d="100"/>
      </p:scale>
      <p:origin x="0" y="-145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-11184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5C75A0-BBB9-41A6-A3F6-9CCCA943B5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DC99A-22BF-4878-9216-B127B045B7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69DE6-B5B0-4C95-8F02-2E52F2B24EC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CEE53-EEFB-428A-B818-59D70E70EB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32997-54A6-4B4F-99AF-71CC7000F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4EF7-359A-406A-87AA-8EAA9AF0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26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39BF3-6316-40F5-8F10-980B46B5A86B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676A0-33B1-4B4B-B1AA-B0B917FC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0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6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1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7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8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42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8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6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8B7E-9D90-9B48-A8F0-5C08F12D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70062"/>
            <a:ext cx="9144000" cy="1325563"/>
          </a:xfrm>
          <a:prstGeom prst="rect">
            <a:avLst/>
          </a:prstGeom>
        </p:spPr>
        <p:txBody>
          <a:bodyPr/>
          <a:lstStyle>
            <a:lvl1pPr>
              <a:defRPr sz="6600" b="1" i="1" baseline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T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17C05B-AE6B-CA40-92B3-312C96F8E5F4}"/>
              </a:ext>
            </a:extLst>
          </p:cNvPr>
          <p:cNvSpPr/>
          <p:nvPr userDrawn="1"/>
        </p:nvSpPr>
        <p:spPr>
          <a:xfrm>
            <a:off x="0" y="4697080"/>
            <a:ext cx="9144000" cy="143750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9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FA48C-FC23-4C73-AC9B-B702C151A810}"/>
              </a:ext>
            </a:extLst>
          </p:cNvPr>
          <p:cNvSpPr/>
          <p:nvPr userDrawn="1"/>
        </p:nvSpPr>
        <p:spPr>
          <a:xfrm>
            <a:off x="0" y="0"/>
            <a:ext cx="9144000" cy="86041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91" y="11100"/>
            <a:ext cx="8987621" cy="76125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Aft>
                <a:spcPts val="600"/>
              </a:spcAft>
              <a:defRPr sz="4400" b="1" baseline="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91" y="975034"/>
            <a:ext cx="8987622" cy="543504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 panose="02040503050406030204" pitchFamily="18" charset="0"/>
              </a:defRPr>
            </a:lvl1pPr>
            <a:lvl2pPr marL="685800" indent="-228600">
              <a:buFont typeface="Cambria" panose="02040503050406030204" pitchFamily="18" charset="0"/>
              <a:buChar char="-"/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7924800" y="647146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D2B188-1D62-4FCA-8363-938AD4629BB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afar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91" y="6524699"/>
            <a:ext cx="977147" cy="28272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2204A7A-FB0E-A441-B9F5-28F279051F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21" y="6449551"/>
            <a:ext cx="1867175" cy="38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8180C1-8B68-AC4C-94FA-42ACC1C193E9}"/>
              </a:ext>
            </a:extLst>
          </p:cNvPr>
          <p:cNvSpPr/>
          <p:nvPr userDrawn="1"/>
        </p:nvSpPr>
        <p:spPr>
          <a:xfrm>
            <a:off x="1073731" y="6449551"/>
            <a:ext cx="779781" cy="343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11B3916-F58F-6644-9FA8-ED642158E8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5"/>
          <a:stretch/>
        </p:blipFill>
        <p:spPr bwMode="auto">
          <a:xfrm>
            <a:off x="1263518" y="6510185"/>
            <a:ext cx="589994" cy="30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6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7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7646F72-DB67-AE41-A0E7-5326E1651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08" y="5294412"/>
            <a:ext cx="3440957" cy="70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94DAB5-D134-594D-9A4B-70FA2C0F26F0}"/>
              </a:ext>
            </a:extLst>
          </p:cNvPr>
          <p:cNvSpPr/>
          <p:nvPr/>
        </p:nvSpPr>
        <p:spPr>
          <a:xfrm>
            <a:off x="4456957" y="5294412"/>
            <a:ext cx="1454150" cy="65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99779E3-ADCB-074C-BE96-170E86357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5"/>
          <a:stretch/>
        </p:blipFill>
        <p:spPr bwMode="auto">
          <a:xfrm>
            <a:off x="4820255" y="5403412"/>
            <a:ext cx="1052345" cy="5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itle 1"/>
          <p:cNvSpPr txBox="1">
            <a:spLocks/>
          </p:cNvSpPr>
          <p:nvPr/>
        </p:nvSpPr>
        <p:spPr>
          <a:xfrm>
            <a:off x="0" y="-523"/>
            <a:ext cx="9144000" cy="2962508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176130"/>
            <a:ext cx="9144000" cy="2473836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i="1" dirty="0">
                <a:solidFill>
                  <a:schemeClr val="bg1"/>
                </a:solidFill>
                <a:latin typeface="Cambria"/>
                <a:cs typeface="Cambria"/>
              </a:rPr>
              <a:t>QUAC-TRNG</a:t>
            </a:r>
            <a:br>
              <a:rPr lang="en-US" sz="20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700" b="1" i="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b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2800" b="1" i="1" dirty="0">
                <a:solidFill>
                  <a:schemeClr val="bg1"/>
                </a:solidFill>
                <a:latin typeface="Cambria"/>
                <a:cs typeface="Cambria"/>
              </a:rPr>
              <a:t>High-Throughput True Random Number Generation Using Quadruple Row Activation in Real DRAM Chips</a:t>
            </a:r>
            <a:endParaRPr lang="en-US" sz="3400" b="1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3534081"/>
            <a:ext cx="8686800" cy="153028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/>
                <a:cs typeface="Cambria"/>
              </a:rPr>
              <a:t>Ataberk Olgun</a:t>
            </a:r>
            <a:endParaRPr lang="en-US" sz="1800" b="1" baseline="30000" dirty="0">
              <a:latin typeface="Cambria"/>
              <a:cs typeface="Cambria"/>
            </a:endParaRP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Minesh</a:t>
            </a:r>
            <a:r>
              <a:rPr lang="en-US" sz="2400" dirty="0">
                <a:latin typeface="Cambria"/>
                <a:cs typeface="Cambria"/>
              </a:rPr>
              <a:t> Patel     A. </a:t>
            </a:r>
            <a:r>
              <a:rPr lang="en-US" sz="2400" dirty="0" err="1">
                <a:latin typeface="Cambria"/>
                <a:cs typeface="Cambria"/>
              </a:rPr>
              <a:t>Giray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Yağlıkc</a:t>
            </a:r>
            <a:r>
              <a:rPr lang="en-US" sz="2400" dirty="0">
                <a:latin typeface="Cambria" panose="02040503050406030204" pitchFamily="18" charset="0"/>
              </a:rPr>
              <a:t>̧</a:t>
            </a:r>
            <a:r>
              <a:rPr lang="tr-TR" sz="2400" dirty="0">
                <a:latin typeface="Cambria" panose="02040503050406030204" pitchFamily="18" charset="0"/>
              </a:rPr>
              <a:t>ı</a:t>
            </a:r>
            <a:r>
              <a:rPr lang="en-US" sz="2400" dirty="0">
                <a:latin typeface="Cambria" panose="02040503050406030204" pitchFamily="18" charset="0"/>
              </a:rPr>
              <a:t>     </a:t>
            </a:r>
            <a:r>
              <a:rPr lang="en-US" sz="2400" dirty="0" err="1">
                <a:latin typeface="Cambria" panose="02040503050406030204" pitchFamily="18" charset="0"/>
              </a:rPr>
              <a:t>Haocong</a:t>
            </a:r>
            <a:r>
              <a:rPr lang="en-US" sz="2400" dirty="0">
                <a:latin typeface="Cambria" panose="02040503050406030204" pitchFamily="18" charset="0"/>
              </a:rPr>
              <a:t> Luo </a:t>
            </a:r>
          </a:p>
          <a:p>
            <a:pPr marL="0" indent="0" algn="ctr">
              <a:buNone/>
            </a:pPr>
            <a:r>
              <a:rPr lang="en-US" sz="2400" dirty="0">
                <a:latin typeface="Cambria"/>
                <a:cs typeface="Cambria"/>
              </a:rPr>
              <a:t>      </a:t>
            </a:r>
            <a:r>
              <a:rPr lang="en-US" sz="2400" dirty="0" err="1">
                <a:latin typeface="Cambria"/>
                <a:cs typeface="Cambria"/>
              </a:rPr>
              <a:t>Jeremie</a:t>
            </a:r>
            <a:r>
              <a:rPr lang="en-US" sz="2400" dirty="0">
                <a:latin typeface="Cambria"/>
                <a:cs typeface="Cambria"/>
              </a:rPr>
              <a:t> S. Kim     F. </a:t>
            </a:r>
            <a:r>
              <a:rPr lang="en-US" sz="2400" dirty="0" err="1">
                <a:latin typeface="Cambria"/>
                <a:cs typeface="Cambria"/>
              </a:rPr>
              <a:t>Nisa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/>
                <a:cs typeface="Cambria"/>
              </a:rPr>
              <a:t>Bostancı</a:t>
            </a:r>
            <a:r>
              <a:rPr lang="en-US" sz="2400" dirty="0">
                <a:latin typeface="Cambria"/>
                <a:cs typeface="Cambria"/>
              </a:rPr>
              <a:t>     Nandita Vijaykumar	</a:t>
            </a: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Oğuz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/>
                <a:cs typeface="Cambria"/>
              </a:rPr>
              <a:t>Ergin</a:t>
            </a:r>
            <a:r>
              <a:rPr lang="en-US" sz="2400" baseline="30000" dirty="0"/>
              <a:t> </a:t>
            </a:r>
            <a:r>
              <a:rPr lang="en-US" sz="2400" dirty="0">
                <a:latin typeface="Cambria"/>
                <a:cs typeface="Cambria"/>
              </a:rPr>
              <a:t>	</a:t>
            </a:r>
            <a:r>
              <a:rPr lang="en-US" sz="2400" dirty="0" err="1">
                <a:latin typeface="Cambria"/>
                <a:cs typeface="Cambria"/>
              </a:rPr>
              <a:t>Onur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/>
                <a:cs typeface="Cambria"/>
              </a:rPr>
              <a:t>Mutlu</a:t>
            </a:r>
            <a:br>
              <a:rPr lang="en-US" sz="2400" dirty="0">
                <a:latin typeface="Cambria"/>
                <a:cs typeface="Cambria"/>
              </a:rPr>
            </a:br>
            <a:endParaRPr lang="en-US" sz="2400" dirty="0">
              <a:latin typeface="Cambria"/>
              <a:cs typeface="Cambria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7C26073-8D20-48E5-9751-3761552F8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7002" y="5415917"/>
            <a:ext cx="2534121" cy="487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493808-1C51-9F45-A6ED-874599368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11820" t="33599" r="12247" b="30996"/>
          <a:stretch/>
        </p:blipFill>
        <p:spPr>
          <a:xfrm>
            <a:off x="494251" y="6209099"/>
            <a:ext cx="2657465" cy="457200"/>
          </a:xfrm>
          <a:prstGeom prst="rect">
            <a:avLst/>
          </a:prstGeom>
        </p:spPr>
      </p:pic>
      <p:pic>
        <p:nvPicPr>
          <p:cNvPr id="1026" name="Picture 2" descr="Download University of Toronto (UToronto, U of T) Logo in SVG Vector or PNG  File Format - Logo.wine">
            <a:extLst>
              <a:ext uri="{FF2B5EF4-FFF2-40B4-BE49-F238E27FC236}">
                <a16:creationId xmlns:a16="http://schemas.microsoft.com/office/drawing/2014/main" id="{15086C4A-17AD-744D-8354-5A14396CC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2" t="28296" r="10455" b="26193"/>
          <a:stretch/>
        </p:blipFill>
        <p:spPr bwMode="auto">
          <a:xfrm>
            <a:off x="6544275" y="5909285"/>
            <a:ext cx="2153462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BB ETÜ">
            <a:extLst>
              <a:ext uri="{FF2B5EF4-FFF2-40B4-BE49-F238E27FC236}">
                <a16:creationId xmlns:a16="http://schemas.microsoft.com/office/drawing/2014/main" id="{BD5B5484-C5FD-D844-98B8-683144EFB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579" y="6134213"/>
            <a:ext cx="205739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1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7646F72-DB67-AE41-A0E7-5326E1651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08" y="5294412"/>
            <a:ext cx="3440957" cy="70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94DAB5-D134-594D-9A4B-70FA2C0F26F0}"/>
              </a:ext>
            </a:extLst>
          </p:cNvPr>
          <p:cNvSpPr/>
          <p:nvPr/>
        </p:nvSpPr>
        <p:spPr>
          <a:xfrm>
            <a:off x="4456957" y="5294412"/>
            <a:ext cx="1454150" cy="65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99779E3-ADCB-074C-BE96-170E86357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5"/>
          <a:stretch/>
        </p:blipFill>
        <p:spPr bwMode="auto">
          <a:xfrm>
            <a:off x="4820255" y="5403412"/>
            <a:ext cx="1052345" cy="5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itle 1"/>
          <p:cNvSpPr txBox="1">
            <a:spLocks/>
          </p:cNvSpPr>
          <p:nvPr/>
        </p:nvSpPr>
        <p:spPr>
          <a:xfrm>
            <a:off x="0" y="-523"/>
            <a:ext cx="9144000" cy="2962508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176130"/>
            <a:ext cx="9144000" cy="2473836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i="1" dirty="0">
                <a:solidFill>
                  <a:schemeClr val="bg1"/>
                </a:solidFill>
                <a:latin typeface="Cambria"/>
                <a:cs typeface="Cambria"/>
              </a:rPr>
              <a:t>QUAC-TRNG</a:t>
            </a:r>
            <a:br>
              <a:rPr lang="en-US" sz="20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700" b="1" i="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b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2800" b="1" i="1" dirty="0">
                <a:solidFill>
                  <a:schemeClr val="bg1"/>
                </a:solidFill>
                <a:latin typeface="Cambria"/>
                <a:cs typeface="Cambria"/>
              </a:rPr>
              <a:t>High-Throughput True Random Number Generation Using Quadruple Row Activation in Real DRAM Chips</a:t>
            </a:r>
            <a:endParaRPr lang="en-US" sz="3400" b="1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3534081"/>
            <a:ext cx="8686800" cy="153028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/>
                <a:cs typeface="Cambria"/>
              </a:rPr>
              <a:t>Ataberk Olgun</a:t>
            </a:r>
            <a:endParaRPr lang="en-US" sz="1800" b="1" baseline="30000" dirty="0">
              <a:latin typeface="Cambria"/>
              <a:cs typeface="Cambria"/>
            </a:endParaRP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Minesh</a:t>
            </a:r>
            <a:r>
              <a:rPr lang="en-US" sz="2400" dirty="0">
                <a:latin typeface="Cambria"/>
                <a:cs typeface="Cambria"/>
              </a:rPr>
              <a:t> Patel     A. </a:t>
            </a:r>
            <a:r>
              <a:rPr lang="en-US" sz="2400" dirty="0" err="1">
                <a:latin typeface="Cambria"/>
                <a:cs typeface="Cambria"/>
              </a:rPr>
              <a:t>Giray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Yağlıkc</a:t>
            </a:r>
            <a:r>
              <a:rPr lang="en-US" sz="2400" dirty="0">
                <a:latin typeface="Cambria" panose="02040503050406030204" pitchFamily="18" charset="0"/>
              </a:rPr>
              <a:t>̧</a:t>
            </a:r>
            <a:r>
              <a:rPr lang="tr-TR" sz="2400" dirty="0">
                <a:latin typeface="Cambria" panose="02040503050406030204" pitchFamily="18" charset="0"/>
              </a:rPr>
              <a:t>ı</a:t>
            </a:r>
            <a:r>
              <a:rPr lang="en-US" sz="2400" dirty="0">
                <a:latin typeface="Cambria" panose="02040503050406030204" pitchFamily="18" charset="0"/>
              </a:rPr>
              <a:t>     </a:t>
            </a:r>
            <a:r>
              <a:rPr lang="en-US" sz="2400" dirty="0" err="1">
                <a:latin typeface="Cambria" panose="02040503050406030204" pitchFamily="18" charset="0"/>
              </a:rPr>
              <a:t>Haocong</a:t>
            </a:r>
            <a:r>
              <a:rPr lang="en-US" sz="2400" dirty="0">
                <a:latin typeface="Cambria" panose="02040503050406030204" pitchFamily="18" charset="0"/>
              </a:rPr>
              <a:t> Luo </a:t>
            </a:r>
          </a:p>
          <a:p>
            <a:pPr marL="0" indent="0" algn="ctr">
              <a:buNone/>
            </a:pPr>
            <a:r>
              <a:rPr lang="en-US" sz="2400" dirty="0">
                <a:latin typeface="Cambria"/>
                <a:cs typeface="Cambria"/>
              </a:rPr>
              <a:t>      </a:t>
            </a:r>
            <a:r>
              <a:rPr lang="en-US" sz="2400" dirty="0" err="1">
                <a:latin typeface="Cambria"/>
                <a:cs typeface="Cambria"/>
              </a:rPr>
              <a:t>Jeremie</a:t>
            </a:r>
            <a:r>
              <a:rPr lang="en-US" sz="2400" dirty="0">
                <a:latin typeface="Cambria"/>
                <a:cs typeface="Cambria"/>
              </a:rPr>
              <a:t> S. Kim     F. </a:t>
            </a:r>
            <a:r>
              <a:rPr lang="en-US" sz="2400" dirty="0" err="1">
                <a:latin typeface="Cambria"/>
                <a:cs typeface="Cambria"/>
              </a:rPr>
              <a:t>Nisa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/>
                <a:cs typeface="Cambria"/>
              </a:rPr>
              <a:t>Bostancı</a:t>
            </a:r>
            <a:r>
              <a:rPr lang="en-US" sz="2400" dirty="0">
                <a:latin typeface="Cambria"/>
                <a:cs typeface="Cambria"/>
              </a:rPr>
              <a:t>     Nandita Vijaykumar	</a:t>
            </a: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Oğuz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/>
                <a:cs typeface="Cambria"/>
              </a:rPr>
              <a:t>Ergin</a:t>
            </a:r>
            <a:r>
              <a:rPr lang="en-US" sz="2400" baseline="30000" dirty="0"/>
              <a:t> </a:t>
            </a:r>
            <a:r>
              <a:rPr lang="en-US" sz="2400" dirty="0">
                <a:latin typeface="Cambria"/>
                <a:cs typeface="Cambria"/>
              </a:rPr>
              <a:t>	</a:t>
            </a:r>
            <a:r>
              <a:rPr lang="en-US" sz="2400" dirty="0" err="1">
                <a:latin typeface="Cambria"/>
                <a:cs typeface="Cambria"/>
              </a:rPr>
              <a:t>Onur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/>
                <a:cs typeface="Cambria"/>
              </a:rPr>
              <a:t>Mutlu</a:t>
            </a:r>
            <a:br>
              <a:rPr lang="en-US" sz="2400" dirty="0">
                <a:latin typeface="Cambria"/>
                <a:cs typeface="Cambria"/>
              </a:rPr>
            </a:br>
            <a:endParaRPr lang="en-US" sz="2400" dirty="0">
              <a:latin typeface="Cambria"/>
              <a:cs typeface="Cambria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7C26073-8D20-48E5-9751-3761552F8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7002" y="5415917"/>
            <a:ext cx="2534121" cy="487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493808-1C51-9F45-A6ED-874599368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11820" t="33599" r="12247" b="30996"/>
          <a:stretch/>
        </p:blipFill>
        <p:spPr>
          <a:xfrm>
            <a:off x="494251" y="6209099"/>
            <a:ext cx="2657465" cy="457200"/>
          </a:xfrm>
          <a:prstGeom prst="rect">
            <a:avLst/>
          </a:prstGeom>
        </p:spPr>
      </p:pic>
      <p:pic>
        <p:nvPicPr>
          <p:cNvPr id="1026" name="Picture 2" descr="Download University of Toronto (UToronto, U of T) Logo in SVG Vector or PNG  File Format - Logo.wine">
            <a:extLst>
              <a:ext uri="{FF2B5EF4-FFF2-40B4-BE49-F238E27FC236}">
                <a16:creationId xmlns:a16="http://schemas.microsoft.com/office/drawing/2014/main" id="{15086C4A-17AD-744D-8354-5A14396CC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2" t="28296" r="10455" b="26193"/>
          <a:stretch/>
        </p:blipFill>
        <p:spPr bwMode="auto">
          <a:xfrm>
            <a:off x="6544275" y="5909285"/>
            <a:ext cx="2153462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BB ETÜ">
            <a:extLst>
              <a:ext uri="{FF2B5EF4-FFF2-40B4-BE49-F238E27FC236}">
                <a16:creationId xmlns:a16="http://schemas.microsoft.com/office/drawing/2014/main" id="{BD5B5484-C5FD-D844-98B8-683144EFB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579" y="6134213"/>
            <a:ext cx="205739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latin typeface="Cambria" panose="02040503050406030204" pitchFamily="18" charset="0"/>
              </a:rPr>
              <a:t>Motivation</a:t>
            </a:r>
            <a:r>
              <a:rPr lang="en-US" sz="1800" dirty="0">
                <a:latin typeface="Cambria" panose="02040503050406030204" pitchFamily="18" charset="0"/>
              </a:rPr>
              <a:t>: DRAM-based true random number generators (TRNGs) provide </a:t>
            </a:r>
            <a:br>
              <a:rPr lang="en-US" sz="1800" dirty="0">
                <a:latin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</a:rPr>
              <a:t>true random numbers at low cost </a:t>
            </a:r>
            <a:r>
              <a:rPr lang="en-US" sz="1800" dirty="0">
                <a:latin typeface="Cambria" panose="02040503050406030204" pitchFamily="18" charset="0"/>
              </a:rPr>
              <a:t>on </a:t>
            </a:r>
            <a:r>
              <a:rPr lang="en-US" sz="1800" b="1" dirty="0">
                <a:latin typeface="Cambria" panose="02040503050406030204" pitchFamily="18" charset="0"/>
              </a:rPr>
              <a:t>a</a:t>
            </a:r>
            <a:r>
              <a:rPr lang="en-US" sz="1800" dirty="0">
                <a:latin typeface="Cambria" panose="02040503050406030204" pitchFamily="18" charset="0"/>
              </a:rPr>
              <a:t> </a:t>
            </a:r>
            <a:r>
              <a:rPr lang="en-US" sz="1800" b="1" dirty="0">
                <a:latin typeface="Cambria" panose="02040503050406030204" pitchFamily="18" charset="0"/>
              </a:rPr>
              <a:t>wide range</a:t>
            </a:r>
            <a:r>
              <a:rPr lang="en-US" sz="1800" dirty="0">
                <a:latin typeface="Cambria" panose="02040503050406030204" pitchFamily="18" charset="0"/>
              </a:rPr>
              <a:t> of computing systems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C00000"/>
                </a:solidFill>
                <a:latin typeface="Cambria" panose="02040503050406030204" pitchFamily="18" charset="0"/>
              </a:rPr>
              <a:t>Problem</a:t>
            </a:r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</a:rPr>
              <a:t>: Prior DRAM-based TRNGs are slow:</a:t>
            </a:r>
          </a:p>
          <a:p>
            <a:pPr marL="574675" indent="-2873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</a:rPr>
              <a:t>Based on fundamentally slow processes </a:t>
            </a:r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  <a:sym typeface="Wingdings" pitchFamily="2" charset="2"/>
              </a:rPr>
              <a:t> </a:t>
            </a:r>
            <a:r>
              <a:rPr lang="en-US" sz="1800" b="1" dirty="0">
                <a:solidFill>
                  <a:srgbClr val="C00000"/>
                </a:solidFill>
                <a:latin typeface="Cambria" panose="02040503050406030204" pitchFamily="18" charset="0"/>
                <a:sym typeface="Wingdings" pitchFamily="2" charset="2"/>
              </a:rPr>
              <a:t>high</a:t>
            </a:r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  <a:sym typeface="Wingdings" pitchFamily="2" charset="2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ambria" panose="02040503050406030204" pitchFamily="18" charset="0"/>
              </a:rPr>
              <a:t>latency</a:t>
            </a:r>
          </a:p>
          <a:p>
            <a:pPr marL="574675" indent="-2873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</a:rPr>
              <a:t>Cannot effectively harness entropy from DRAM rows </a:t>
            </a:r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  <a:sym typeface="Wingdings" pitchFamily="2" charset="2"/>
              </a:rPr>
              <a:t> </a:t>
            </a:r>
            <a:r>
              <a:rPr lang="en-US" sz="1800" b="1" dirty="0">
                <a:solidFill>
                  <a:srgbClr val="C00000"/>
                </a:solidFill>
                <a:latin typeface="Cambria" panose="02040503050406030204" pitchFamily="18" charset="0"/>
                <a:sym typeface="Wingdings" pitchFamily="2" charset="2"/>
              </a:rPr>
              <a:t>low throughput</a:t>
            </a:r>
            <a:endParaRPr lang="en-US" sz="1800" b="1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Goal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: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Develop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a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high-throughput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and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low-latency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TRNG 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that uses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commodity DRAM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devices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Key Observation</a:t>
            </a:r>
            <a:r>
              <a:rPr lang="en-US" sz="1800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: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Carefully engineered sequence of DRAM commands can activate 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</a:b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four DRAM rows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sym typeface="Wingdings" pitchFamily="2" charset="2"/>
              </a:rPr>
              <a:t>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QU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adruple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AC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tivation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(QUAC)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7030A0"/>
                </a:solidFill>
                <a:latin typeface="Cambria" panose="02040503050406030204" pitchFamily="18" charset="0"/>
              </a:rPr>
              <a:t>Key Idea</a:t>
            </a:r>
            <a:r>
              <a:rPr lang="en-US" sz="1800" dirty="0">
                <a:solidFill>
                  <a:srgbClr val="7030A0"/>
                </a:solidFill>
                <a:latin typeface="Cambria" panose="02040503050406030204" pitchFamily="18" charset="0"/>
              </a:rPr>
              <a:t>: </a:t>
            </a:r>
            <a:r>
              <a:rPr lang="en-US" sz="1800" b="1" dirty="0">
                <a:solidFill>
                  <a:srgbClr val="7030A0"/>
                </a:solidFill>
                <a:latin typeface="Cambria" panose="02040503050406030204" pitchFamily="18" charset="0"/>
              </a:rPr>
              <a:t>Use</a:t>
            </a:r>
            <a:r>
              <a:rPr lang="en-US" sz="1800" dirty="0">
                <a:solidFill>
                  <a:srgbClr val="7030A0"/>
                </a:solidFill>
                <a:latin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ambria" panose="02040503050406030204" pitchFamily="18" charset="0"/>
              </a:rPr>
              <a:t>QUAC</a:t>
            </a:r>
            <a:r>
              <a:rPr lang="en-US" sz="1800" dirty="0">
                <a:solidFill>
                  <a:srgbClr val="7030A0"/>
                </a:solidFill>
                <a:latin typeface="Cambria" panose="02040503050406030204" pitchFamily="18" charset="0"/>
              </a:rPr>
              <a:t> to activate DRAM rows that are initialized </a:t>
            </a:r>
            <a:br>
              <a:rPr lang="en-US" sz="1800" dirty="0">
                <a:solidFill>
                  <a:srgbClr val="7030A0"/>
                </a:solidFill>
                <a:latin typeface="Cambria" panose="02040503050406030204" pitchFamily="18" charset="0"/>
              </a:rPr>
            </a:br>
            <a:r>
              <a:rPr lang="en-US" sz="1800" dirty="0">
                <a:solidFill>
                  <a:srgbClr val="7030A0"/>
                </a:solidFill>
                <a:latin typeface="Cambria" panose="02040503050406030204" pitchFamily="18" charset="0"/>
              </a:rPr>
              <a:t>with </a:t>
            </a:r>
            <a:r>
              <a:rPr lang="en-US" sz="1800" b="1" dirty="0">
                <a:solidFill>
                  <a:srgbClr val="7030A0"/>
                </a:solidFill>
                <a:latin typeface="Cambria" panose="02040503050406030204" pitchFamily="18" charset="0"/>
              </a:rPr>
              <a:t>conflicting data </a:t>
            </a:r>
            <a:r>
              <a:rPr lang="en-US" sz="1800" dirty="0">
                <a:solidFill>
                  <a:srgbClr val="7030A0"/>
                </a:solidFill>
                <a:latin typeface="Cambria" panose="02040503050406030204" pitchFamily="18" charset="0"/>
              </a:rPr>
              <a:t>(e.g., two ‘1’s and two ‘0’s) to generate random values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1E4E79"/>
                </a:solidFill>
                <a:latin typeface="Cambria" panose="02040503050406030204" pitchFamily="18" charset="0"/>
              </a:rPr>
              <a:t>QUAC-TRNG:</a:t>
            </a:r>
            <a:r>
              <a:rPr lang="en-US" sz="1800" b="1" dirty="0">
                <a:solidFill>
                  <a:srgbClr val="1E4E79"/>
                </a:solidFill>
                <a:latin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1E4E79"/>
                </a:solidFill>
                <a:latin typeface="Cambria" panose="02040503050406030204" pitchFamily="18" charset="0"/>
              </a:rPr>
              <a:t>DRAM-based TRNG that generates true random numbers at </a:t>
            </a:r>
            <a:r>
              <a:rPr lang="en-US" sz="1800" b="1" dirty="0">
                <a:solidFill>
                  <a:srgbClr val="1E4E79"/>
                </a:solidFill>
                <a:latin typeface="Cambria" panose="02040503050406030204" pitchFamily="18" charset="0"/>
              </a:rPr>
              <a:t>high-throughput </a:t>
            </a:r>
            <a:r>
              <a:rPr lang="en-US" sz="1800" dirty="0">
                <a:solidFill>
                  <a:srgbClr val="1E4E79"/>
                </a:solidFill>
                <a:latin typeface="Cambria" panose="02040503050406030204" pitchFamily="18" charset="0"/>
              </a:rPr>
              <a:t>and </a:t>
            </a:r>
            <a:r>
              <a:rPr lang="en-US" sz="1800" b="1" dirty="0">
                <a:solidFill>
                  <a:srgbClr val="1E4E79"/>
                </a:solidFill>
                <a:latin typeface="Cambria" panose="02040503050406030204" pitchFamily="18" charset="0"/>
              </a:rPr>
              <a:t>low-latency</a:t>
            </a:r>
            <a:r>
              <a:rPr lang="en-US" sz="1800" dirty="0">
                <a:solidFill>
                  <a:srgbClr val="1E4E79"/>
                </a:solidFill>
                <a:latin typeface="Cambria" panose="02040503050406030204" pitchFamily="18" charset="0"/>
              </a:rPr>
              <a:t> by </a:t>
            </a:r>
            <a:r>
              <a:rPr lang="en-US" sz="1800" b="1" dirty="0">
                <a:solidFill>
                  <a:srgbClr val="1E4E79"/>
                </a:solidFill>
                <a:latin typeface="Cambria" panose="02040503050406030204" pitchFamily="18" charset="0"/>
              </a:rPr>
              <a:t>repeatedly performing QUAC operations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3D8AFF"/>
                </a:solidFill>
                <a:latin typeface="Cambria" panose="02040503050406030204" pitchFamily="18" charset="0"/>
              </a:rPr>
              <a:t>Results:</a:t>
            </a:r>
            <a:r>
              <a:rPr lang="en-US" sz="1800" dirty="0">
                <a:solidFill>
                  <a:srgbClr val="3D8AFF"/>
                </a:solidFill>
                <a:latin typeface="Cambria" panose="02040503050406030204" pitchFamily="18" charset="0"/>
              </a:rPr>
              <a:t> We evaluate QUAC-TRNG using </a:t>
            </a:r>
            <a:r>
              <a:rPr lang="en-US" sz="1800" b="1" dirty="0">
                <a:solidFill>
                  <a:srgbClr val="3D8AFF"/>
                </a:solidFill>
                <a:latin typeface="Cambria" panose="02040503050406030204" pitchFamily="18" charset="0"/>
              </a:rPr>
              <a:t>136</a:t>
            </a:r>
            <a:r>
              <a:rPr lang="en-US" sz="1800" dirty="0">
                <a:solidFill>
                  <a:srgbClr val="3D8AFF"/>
                </a:solidFill>
                <a:latin typeface="Cambria" panose="02040503050406030204" pitchFamily="18" charset="0"/>
              </a:rPr>
              <a:t> real DDR4 chips</a:t>
            </a:r>
          </a:p>
          <a:p>
            <a:pPr marL="514350" indent="-227013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D8AFF"/>
                </a:solidFill>
                <a:latin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3D8AFF"/>
                </a:solidFill>
                <a:latin typeface="Cambria" panose="02040503050406030204" pitchFamily="18" charset="0"/>
              </a:rPr>
              <a:t>5.4 Gb/s </a:t>
            </a:r>
            <a:r>
              <a:rPr lang="en-US" sz="1800" dirty="0">
                <a:solidFill>
                  <a:srgbClr val="3D8AFF"/>
                </a:solidFill>
                <a:latin typeface="Cambria" panose="02040503050406030204" pitchFamily="18" charset="0"/>
              </a:rPr>
              <a:t>maximum (</a:t>
            </a:r>
            <a:r>
              <a:rPr lang="en-US" sz="1800" b="1" dirty="0">
                <a:solidFill>
                  <a:srgbClr val="3D8AFF"/>
                </a:solidFill>
                <a:latin typeface="Cambria" panose="02040503050406030204" pitchFamily="18" charset="0"/>
              </a:rPr>
              <a:t>3.4 Gb/s  </a:t>
            </a:r>
            <a:r>
              <a:rPr lang="en-US" sz="1800" dirty="0">
                <a:solidFill>
                  <a:srgbClr val="3D8AFF"/>
                </a:solidFill>
                <a:latin typeface="Cambria" panose="02040503050406030204" pitchFamily="18" charset="0"/>
              </a:rPr>
              <a:t>average) TRNG throughput per DRAM channel</a:t>
            </a:r>
          </a:p>
          <a:p>
            <a:pPr marL="514350" indent="-227013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D8AFF"/>
                </a:solidFill>
                <a:latin typeface="Cambria" panose="02040503050406030204" pitchFamily="18" charset="0"/>
              </a:rPr>
              <a:t> Outperforms existing DRAM-based TRNGs by </a:t>
            </a:r>
            <a:r>
              <a:rPr lang="en-US" sz="1800" b="1" dirty="0">
                <a:solidFill>
                  <a:srgbClr val="3D8AFF"/>
                </a:solidFill>
                <a:latin typeface="Cambria" panose="02040503050406030204" pitchFamily="18" charset="0"/>
              </a:rPr>
              <a:t>15.08x</a:t>
            </a:r>
            <a:r>
              <a:rPr lang="en-US" sz="1800" dirty="0">
                <a:solidFill>
                  <a:srgbClr val="3D8AFF"/>
                </a:solidFill>
                <a:latin typeface="Cambria" panose="02040503050406030204" pitchFamily="18" charset="0"/>
              </a:rPr>
              <a:t> (base), and </a:t>
            </a:r>
            <a:r>
              <a:rPr lang="en-US" sz="1800" b="1" dirty="0">
                <a:solidFill>
                  <a:srgbClr val="3D8AFF"/>
                </a:solidFill>
                <a:latin typeface="Cambria" panose="02040503050406030204" pitchFamily="18" charset="0"/>
              </a:rPr>
              <a:t>1.41x</a:t>
            </a:r>
            <a:r>
              <a:rPr lang="en-US" sz="1800" dirty="0">
                <a:solidFill>
                  <a:srgbClr val="3D8AFF"/>
                </a:solidFill>
                <a:latin typeface="Cambria" panose="02040503050406030204" pitchFamily="18" charset="0"/>
              </a:rPr>
              <a:t> (enhanced)</a:t>
            </a:r>
          </a:p>
          <a:p>
            <a:pPr marL="514350" indent="-227013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D8AFF"/>
                </a:solidFill>
                <a:ea typeface="Cambria" panose="02040503050406030204" pitchFamily="18" charset="0"/>
              </a:rPr>
              <a:t> QUAC-TRNG has low TRNG latency: </a:t>
            </a:r>
            <a:r>
              <a:rPr lang="en-US" sz="1800" b="1" dirty="0">
                <a:solidFill>
                  <a:srgbClr val="3D8AFF"/>
                </a:solidFill>
                <a:ea typeface="Cambria" panose="02040503050406030204" pitchFamily="18" charset="0"/>
              </a:rPr>
              <a:t>256-bit RN</a:t>
            </a:r>
            <a:r>
              <a:rPr lang="en-US" sz="1800" dirty="0">
                <a:solidFill>
                  <a:srgbClr val="3D8AFF"/>
                </a:solidFill>
                <a:ea typeface="Cambria" panose="02040503050406030204" pitchFamily="18" charset="0"/>
              </a:rPr>
              <a:t> in </a:t>
            </a:r>
            <a:r>
              <a:rPr lang="en-US" sz="1800" b="1" dirty="0">
                <a:solidFill>
                  <a:srgbClr val="3D8AFF"/>
                </a:solidFill>
                <a:ea typeface="Cambria" panose="02040503050406030204" pitchFamily="18" charset="0"/>
              </a:rPr>
              <a:t>274 ns</a:t>
            </a:r>
            <a:endParaRPr lang="en-US" sz="1800" dirty="0">
              <a:solidFill>
                <a:srgbClr val="3D8AFF"/>
              </a:solidFill>
              <a:latin typeface="Cambria" panose="02040503050406030204" pitchFamily="18" charset="0"/>
            </a:endParaRPr>
          </a:p>
          <a:p>
            <a:pPr marL="514350" indent="-227013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D8AFF"/>
                </a:solidFill>
                <a:latin typeface="Cambria" panose="02040503050406030204" pitchFamily="18" charset="0"/>
              </a:rPr>
              <a:t> QUAC-TRNG passes </a:t>
            </a:r>
            <a:r>
              <a:rPr lang="en-US" sz="1800" b="1" dirty="0">
                <a:solidFill>
                  <a:srgbClr val="3D8AFF"/>
                </a:solidFill>
                <a:latin typeface="Cambria" panose="02040503050406030204" pitchFamily="18" charset="0"/>
              </a:rPr>
              <a:t>all 15 </a:t>
            </a:r>
            <a:r>
              <a:rPr lang="en-US" sz="1800" dirty="0">
                <a:solidFill>
                  <a:srgbClr val="3D8AFF"/>
                </a:solidFill>
                <a:latin typeface="Cambria" panose="02040503050406030204" pitchFamily="18" charset="0"/>
              </a:rPr>
              <a:t>NIST randomness tests</a:t>
            </a:r>
          </a:p>
        </p:txBody>
      </p:sp>
    </p:spTree>
    <p:extLst>
      <p:ext uri="{BB962C8B-B14F-4D97-AF65-F5344CB8AC3E}">
        <p14:creationId xmlns:p14="http://schemas.microsoft.com/office/powerpoint/2010/main" val="34010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25F2-0981-4244-B013-A340FEBA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/>
              <a:t>Use Cases of True Random Numbers</a:t>
            </a:r>
            <a:endParaRPr lang="en-TR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EE1A-6719-914C-8A26-18442A88EE7A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TR" dirty="0">
                <a:latin typeface="Cambria" panose="02040503050406030204" pitchFamily="18" charset="0"/>
              </a:rPr>
              <a:t>High-quality true </a:t>
            </a:r>
            <a:r>
              <a:rPr lang="en-US" dirty="0">
                <a:latin typeface="Cambria" panose="02040503050406030204" pitchFamily="18" charset="0"/>
              </a:rPr>
              <a:t>random numbers</a:t>
            </a:r>
            <a:r>
              <a:rPr lang="tr-TR" dirty="0">
                <a:latin typeface="Cambria" panose="02040503050406030204" pitchFamily="18" charset="0"/>
              </a:rPr>
              <a:t> 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TR" dirty="0">
                <a:latin typeface="Cambria" panose="02040503050406030204" pitchFamily="18" charset="0"/>
              </a:rPr>
              <a:t>are </a:t>
            </a:r>
            <a:r>
              <a:rPr lang="en-US" dirty="0">
                <a:solidFill>
                  <a:srgbClr val="3D8AFF"/>
                </a:solidFill>
                <a:latin typeface="Cambria" panose="02040503050406030204" pitchFamily="18" charset="0"/>
              </a:rPr>
              <a:t>critical</a:t>
            </a:r>
            <a:r>
              <a:rPr lang="en-TR" dirty="0">
                <a:latin typeface="Cambria" panose="02040503050406030204" pitchFamily="18" charset="0"/>
              </a:rPr>
              <a:t> to </a:t>
            </a:r>
            <a:r>
              <a:rPr lang="en-TR" dirty="0">
                <a:solidFill>
                  <a:srgbClr val="3D8AFF"/>
                </a:solidFill>
                <a:latin typeface="Cambria" panose="02040503050406030204" pitchFamily="18" charset="0"/>
              </a:rPr>
              <a:t>many applications</a:t>
            </a:r>
          </a:p>
          <a:p>
            <a:pPr marL="0" indent="0">
              <a:buNone/>
            </a:pPr>
            <a:endParaRPr lang="tr-TR" sz="28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tr-TR" sz="28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tr-TR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TR" sz="28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00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TR" dirty="0">
                <a:latin typeface="Cambria" panose="02040503050406030204" pitchFamily="18" charset="0"/>
              </a:rPr>
              <a:t>True random numbers can </a:t>
            </a:r>
            <a:r>
              <a:rPr lang="en-TR" dirty="0">
                <a:solidFill>
                  <a:srgbClr val="FF0000"/>
                </a:solidFill>
                <a:latin typeface="Cambria" panose="02040503050406030204" pitchFamily="18" charset="0"/>
              </a:rPr>
              <a:t>only</a:t>
            </a:r>
            <a:r>
              <a:rPr lang="en-TR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TR" dirty="0">
                <a:latin typeface="Cambria" panose="02040503050406030204" pitchFamily="18" charset="0"/>
              </a:rPr>
              <a:t>be obtained 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TR" dirty="0">
                <a:latin typeface="Cambria" panose="02040503050406030204" pitchFamily="18" charset="0"/>
              </a:rPr>
              <a:t>by sampling random physical processes</a:t>
            </a:r>
          </a:p>
          <a:p>
            <a:pPr marL="0" indent="0" algn="ctr">
              <a:buNone/>
            </a:pPr>
            <a:endParaRPr lang="en-TR" sz="100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TR" dirty="0">
                <a:solidFill>
                  <a:srgbClr val="FF0000"/>
                </a:solidFill>
                <a:latin typeface="Cambria" panose="02040503050406030204" pitchFamily="18" charset="0"/>
              </a:rPr>
              <a:t>Not all computing systems </a:t>
            </a:r>
            <a:r>
              <a:rPr lang="en-TR" dirty="0">
                <a:latin typeface="Cambria" panose="02040503050406030204" pitchFamily="18" charset="0"/>
              </a:rPr>
              <a:t>are equipped with </a:t>
            </a:r>
            <a:br>
              <a:rPr lang="en-TR" dirty="0">
                <a:latin typeface="Cambria" panose="02040503050406030204" pitchFamily="18" charset="0"/>
              </a:rPr>
            </a:br>
            <a:r>
              <a:rPr lang="en-TR" dirty="0">
                <a:solidFill>
                  <a:srgbClr val="FF0000"/>
                </a:solidFill>
                <a:latin typeface="Cambria" panose="02040503050406030204" pitchFamily="18" charset="0"/>
              </a:rPr>
              <a:t>TRNG hardware </a:t>
            </a:r>
            <a:r>
              <a:rPr lang="en-TR" dirty="0">
                <a:latin typeface="Cambria" panose="02040503050406030204" pitchFamily="18" charset="0"/>
              </a:rPr>
              <a:t>(e.g., </a:t>
            </a:r>
            <a:r>
              <a:rPr lang="en-US" dirty="0">
                <a:latin typeface="Cambria" panose="02040503050406030204" pitchFamily="18" charset="0"/>
              </a:rPr>
              <a:t>dedicated circuitry</a:t>
            </a:r>
            <a:r>
              <a:rPr lang="en-TR" dirty="0">
                <a:latin typeface="Cambria" panose="02040503050406030204" pitchFamily="18" charset="0"/>
              </a:rPr>
              <a:t>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52D98-7054-41CA-BA57-33691B939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695" y="2115433"/>
            <a:ext cx="2165881" cy="1935573"/>
          </a:xfrm>
          <a:prstGeom prst="rect">
            <a:avLst/>
          </a:prstGeom>
        </p:spPr>
      </p:pic>
      <p:pic>
        <p:nvPicPr>
          <p:cNvPr id="1030" name="Picture 6" descr="Hash free icon">
            <a:extLst>
              <a:ext uri="{FF2B5EF4-FFF2-40B4-BE49-F238E27FC236}">
                <a16:creationId xmlns:a16="http://schemas.microsoft.com/office/drawing/2014/main" id="{91D542E0-E62A-4FF6-A339-3059825F1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6" y="2115433"/>
            <a:ext cx="1935573" cy="193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do Secure Data Labeling for Machine Learning? | Skyl.ai">
            <a:extLst>
              <a:ext uri="{FF2B5EF4-FFF2-40B4-BE49-F238E27FC236}">
                <a16:creationId xmlns:a16="http://schemas.microsoft.com/office/drawing/2014/main" id="{6DEE937E-F425-1041-B7C7-944061F39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82" y="2115433"/>
            <a:ext cx="2430302" cy="196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25F2-0981-4244-B013-A340FEBA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DRAM-Based </a:t>
            </a:r>
            <a:r>
              <a:rPr lang="en-TR" sz="4800" dirty="0"/>
              <a:t>TRNGs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EE1A-6719-914C-8A26-18442A88EE7A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3D8AFF"/>
                </a:solidFill>
              </a:rPr>
              <a:t>DRAM </a:t>
            </a:r>
            <a:r>
              <a:rPr lang="en-US" sz="2400" dirty="0"/>
              <a:t>is</a:t>
            </a:r>
            <a:r>
              <a:rPr lang="en-US" sz="2400" dirty="0">
                <a:solidFill>
                  <a:srgbClr val="3D8AFF"/>
                </a:solidFill>
              </a:rPr>
              <a:t> ubiquitous</a:t>
            </a:r>
            <a:r>
              <a:rPr lang="en-US" sz="2400" dirty="0"/>
              <a:t> in modern computing platforms</a:t>
            </a:r>
          </a:p>
          <a:p>
            <a:pPr marL="0" indent="0">
              <a:buNone/>
            </a:pPr>
            <a:endParaRPr lang="en-US" sz="5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/>
              <a:t>DRAM-based TRNGs enable </a:t>
            </a:r>
            <a:r>
              <a:rPr lang="en-US" sz="2400" dirty="0">
                <a:solidFill>
                  <a:srgbClr val="3D8AFF"/>
                </a:solidFill>
              </a:rPr>
              <a:t>low-cost</a:t>
            </a:r>
            <a:r>
              <a:rPr lang="en-US" sz="2400" i="1" dirty="0">
                <a:solidFill>
                  <a:srgbClr val="3D8AFF"/>
                </a:solidFill>
              </a:rPr>
              <a:t>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3D8AFF"/>
                </a:solidFill>
              </a:rPr>
              <a:t> high-throughput </a:t>
            </a:r>
            <a:r>
              <a:rPr lang="en-US" sz="2400" dirty="0"/>
              <a:t>true random number generation </a:t>
            </a:r>
            <a:r>
              <a:rPr lang="en-US" sz="2400" dirty="0">
                <a:solidFill>
                  <a:srgbClr val="3D8AFF"/>
                </a:solidFill>
              </a:rPr>
              <a:t>within DRAM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3D8AFF"/>
                </a:solidFill>
              </a:rPr>
              <a:t>Requires no specialized hardware: </a:t>
            </a:r>
            <a:r>
              <a:rPr lang="en-US" sz="2000" dirty="0"/>
              <a:t>Benefits constrained systems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3D8AFF"/>
                </a:solidFill>
              </a:rPr>
              <a:t>Open application space: </a:t>
            </a:r>
            <a:r>
              <a:rPr lang="en-US" sz="2000" dirty="0"/>
              <a:t>Provides high-throughput TRNG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2400" b="1" dirty="0">
                <a:solidFill>
                  <a:schemeClr val="accent6"/>
                </a:solidFill>
              </a:rPr>
              <a:t>Processing-in-Memory (PIM) </a:t>
            </a:r>
            <a:r>
              <a:rPr lang="en-US" sz="2400" dirty="0"/>
              <a:t>systems perform</a:t>
            </a:r>
            <a:br>
              <a:rPr lang="en-US" sz="2400" dirty="0"/>
            </a:br>
            <a:r>
              <a:rPr lang="en-US" sz="2400" dirty="0">
                <a:solidFill>
                  <a:srgbClr val="3D8AFF"/>
                </a:solidFill>
              </a:rPr>
              <a:t>computation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D8AFF"/>
                </a:solidFill>
              </a:rPr>
              <a:t>directly within memory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Avoid </a:t>
            </a:r>
            <a:r>
              <a:rPr lang="en-US" sz="2000" dirty="0">
                <a:solidFill>
                  <a:srgbClr val="3D8AFF"/>
                </a:solidFill>
              </a:rPr>
              <a:t>inefficient off-chip data movement</a:t>
            </a:r>
            <a:br>
              <a:rPr lang="en-US" sz="2000" dirty="0">
                <a:solidFill>
                  <a:srgbClr val="3D8AFF"/>
                </a:solidFill>
              </a:rPr>
            </a:br>
            <a:endParaRPr lang="en-US" sz="20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6"/>
                </a:solidFill>
              </a:rPr>
              <a:t>DRAM-based TRNGs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Enable PIM workloads to </a:t>
            </a:r>
            <a:r>
              <a:rPr lang="en-US" sz="2000" dirty="0">
                <a:solidFill>
                  <a:srgbClr val="3D8AFF"/>
                </a:solidFill>
              </a:rPr>
              <a:t>sample</a:t>
            </a:r>
            <a:r>
              <a:rPr lang="en-US" sz="2000" dirty="0"/>
              <a:t> true random numbers </a:t>
            </a:r>
            <a:br>
              <a:rPr lang="en-US" sz="2000" dirty="0"/>
            </a:br>
            <a:r>
              <a:rPr lang="en-US" sz="2000" dirty="0">
                <a:solidFill>
                  <a:srgbClr val="3D8AFF"/>
                </a:solidFill>
              </a:rPr>
              <a:t>directly within the memory chip</a:t>
            </a:r>
          </a:p>
          <a:p>
            <a:pPr>
              <a:spcBef>
                <a:spcPts val="400"/>
              </a:spcBef>
            </a:pPr>
            <a:r>
              <a:rPr lang="en-US" sz="2000" b="1" dirty="0"/>
              <a:t>Avoid communication to possible off-chip TRNG sources</a:t>
            </a:r>
          </a:p>
          <a:p>
            <a:endParaRPr lang="en-US" sz="2600" b="1" dirty="0"/>
          </a:p>
          <a:p>
            <a:endParaRPr lang="en-US" sz="2400" b="1" dirty="0"/>
          </a:p>
        </p:txBody>
      </p:sp>
      <p:pic>
        <p:nvPicPr>
          <p:cNvPr id="4" name="Picture 6" descr="Samsung's New HBM2 Memory Has 1.2 TFLOPS of Embedded Processing Power |  Tom's Hardware">
            <a:extLst>
              <a:ext uri="{FF2B5EF4-FFF2-40B4-BE49-F238E27FC236}">
                <a16:creationId xmlns:a16="http://schemas.microsoft.com/office/drawing/2014/main" id="{29D86353-C306-B847-8FA1-6E602D203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26829" r="12417" b="21602"/>
          <a:stretch/>
        </p:blipFill>
        <p:spPr bwMode="auto">
          <a:xfrm>
            <a:off x="6712199" y="2944139"/>
            <a:ext cx="2213377" cy="106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68767-A8B7-A842-8464-BDEFA50EF3A1}"/>
              </a:ext>
            </a:extLst>
          </p:cNvPr>
          <p:cNvSpPr txBox="1"/>
          <p:nvPr/>
        </p:nvSpPr>
        <p:spPr>
          <a:xfrm>
            <a:off x="7354080" y="2660509"/>
            <a:ext cx="929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[Samsung]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3B81E0A-DE8A-EE44-B3C1-3BAE103D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99" y="4181286"/>
            <a:ext cx="2173718" cy="145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61DF55-5DFD-F046-A804-23CB6A2432D2}"/>
              </a:ext>
            </a:extLst>
          </p:cNvPr>
          <p:cNvSpPr txBox="1"/>
          <p:nvPr/>
        </p:nvSpPr>
        <p:spPr>
          <a:xfrm>
            <a:off x="7380442" y="5631940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[UPMEM]</a:t>
            </a:r>
          </a:p>
        </p:txBody>
      </p:sp>
    </p:spTree>
    <p:extLst>
      <p:ext uri="{BB962C8B-B14F-4D97-AF65-F5344CB8AC3E}">
        <p14:creationId xmlns:p14="http://schemas.microsoft.com/office/powerpoint/2010/main" val="35430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30EF3-50EA-D74B-8E3C-16477D487CAD}"/>
              </a:ext>
            </a:extLst>
          </p:cNvPr>
          <p:cNvSpPr/>
          <p:nvPr/>
        </p:nvSpPr>
        <p:spPr>
          <a:xfrm>
            <a:off x="-2199" y="5004262"/>
            <a:ext cx="9144000" cy="1280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025F2-0981-4244-B013-A340FEBA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Motivation and Goal</a:t>
            </a:r>
            <a:endParaRPr lang="en-TR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EE1A-6719-914C-8A26-18442A88E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1230284"/>
            <a:ext cx="8987621" cy="517979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Prior DRAM-based TRNGs are slow</a:t>
            </a:r>
            <a:r>
              <a:rPr lang="en-US" sz="2800" dirty="0"/>
              <a:t>, these TRNGs:</a:t>
            </a:r>
            <a:endParaRPr lang="en-US" sz="1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Are based on </a:t>
            </a:r>
            <a:r>
              <a:rPr lang="en-US" sz="2400" dirty="0">
                <a:solidFill>
                  <a:srgbClr val="C00000"/>
                </a:solidFill>
              </a:rPr>
              <a:t>fundamentally slow </a:t>
            </a:r>
            <a:r>
              <a:rPr lang="en-US" sz="2400" dirty="0"/>
              <a:t>physical processes</a:t>
            </a:r>
          </a:p>
          <a:p>
            <a:pPr lvl="1"/>
            <a:r>
              <a:rPr lang="en-US" sz="2400" dirty="0"/>
              <a:t>DRAM retention-based TRNGs</a:t>
            </a:r>
          </a:p>
          <a:p>
            <a:pPr lvl="1"/>
            <a:r>
              <a:rPr lang="en-US" sz="2400" dirty="0"/>
              <a:t>DRAM startup value-based TRNGs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Cannot </a:t>
            </a:r>
            <a:r>
              <a:rPr lang="en-US" sz="2400" dirty="0">
                <a:solidFill>
                  <a:srgbClr val="C00000"/>
                </a:solidFill>
              </a:rPr>
              <a:t>effectively harness</a:t>
            </a:r>
            <a:r>
              <a:rPr lang="en-US" sz="2400" dirty="0"/>
              <a:t> entropy from DRAM rows</a:t>
            </a:r>
          </a:p>
          <a:p>
            <a:pPr lvl="1"/>
            <a:r>
              <a:rPr lang="en-US" sz="2400" dirty="0"/>
              <a:t>DRAM timing failure-based TRNGs</a:t>
            </a:r>
            <a:br>
              <a:rPr lang="en-US" sz="2400" dirty="0"/>
            </a:br>
            <a:endParaRPr lang="en-US" sz="1000" dirty="0"/>
          </a:p>
          <a:p>
            <a:pPr marL="0" indent="0">
              <a:buNone/>
            </a:pPr>
            <a:r>
              <a:rPr lang="en-US" sz="2400" b="1" dirty="0">
                <a:solidFill>
                  <a:srgbClr val="3D8AFF"/>
                </a:solidFill>
              </a:rPr>
              <a:t>Goal:</a:t>
            </a:r>
            <a:r>
              <a:rPr lang="en-US" sz="2400" dirty="0"/>
              <a:t> Develop a </a:t>
            </a:r>
            <a:r>
              <a:rPr lang="en-US" sz="2400" dirty="0">
                <a:solidFill>
                  <a:srgbClr val="3D8AFF"/>
                </a:solidFill>
              </a:rPr>
              <a:t>high-throughput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3D8AFF"/>
                </a:solidFill>
              </a:rPr>
              <a:t>low-latency</a:t>
            </a:r>
            <a:r>
              <a:rPr lang="en-US" sz="2400" dirty="0"/>
              <a:t> TRNG</a:t>
            </a:r>
            <a:br>
              <a:rPr lang="en-US" sz="2400" dirty="0"/>
            </a:br>
            <a:r>
              <a:rPr lang="en-US" sz="2400" dirty="0"/>
              <a:t>that can be implemented using </a:t>
            </a:r>
            <a:r>
              <a:rPr lang="en-US" sz="2400" dirty="0">
                <a:solidFill>
                  <a:srgbClr val="3D8AFF"/>
                </a:solidFill>
              </a:rPr>
              <a:t>commodity DRAM devices</a:t>
            </a:r>
            <a:endParaRPr lang="en-US" sz="2400" dirty="0"/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2600" b="1" dirty="0">
                <a:solidFill>
                  <a:schemeClr val="accent6"/>
                </a:solidFill>
              </a:rPr>
              <a:t>Key Observation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3D8AFF"/>
                </a:solidFill>
              </a:rPr>
              <a:t>QU</a:t>
            </a:r>
            <a:r>
              <a:rPr lang="en-US" sz="2400" dirty="0" err="1"/>
              <a:t>adruple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3D8AFF"/>
                </a:solidFill>
              </a:rPr>
              <a:t>AC</a:t>
            </a:r>
            <a:r>
              <a:rPr lang="en-US" sz="2400" dirty="0" err="1"/>
              <a:t>tivation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3D8AFF"/>
                </a:solidFill>
              </a:rPr>
              <a:t>QUAC</a:t>
            </a:r>
            <a:r>
              <a:rPr lang="en-US" sz="2400" dirty="0"/>
              <a:t>): Carefully-engineered </a:t>
            </a:r>
            <a:br>
              <a:rPr lang="en-US" sz="2400" dirty="0"/>
            </a:br>
            <a:r>
              <a:rPr lang="en-US" sz="2400" dirty="0"/>
              <a:t>DRAM commands can activate </a:t>
            </a:r>
            <a:r>
              <a:rPr lang="en-US" sz="2400" dirty="0">
                <a:solidFill>
                  <a:srgbClr val="3D8AFF"/>
                </a:solidFill>
              </a:rPr>
              <a:t>four DRAM rows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3D8AFF"/>
                </a:solidFill>
              </a:rPr>
              <a:t>real chips</a:t>
            </a:r>
          </a:p>
        </p:txBody>
      </p:sp>
    </p:spTree>
    <p:extLst>
      <p:ext uri="{BB962C8B-B14F-4D97-AF65-F5344CB8AC3E}">
        <p14:creationId xmlns:p14="http://schemas.microsoft.com/office/powerpoint/2010/main" val="48233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F63E3C-326E-ED41-A944-6B4F4C79271E}"/>
              </a:ext>
            </a:extLst>
          </p:cNvPr>
          <p:cNvCxnSpPr>
            <a:cxnSpLocks/>
          </p:cNvCxnSpPr>
          <p:nvPr/>
        </p:nvCxnSpPr>
        <p:spPr>
          <a:xfrm>
            <a:off x="2035112" y="3118945"/>
            <a:ext cx="3773695" cy="287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E98413A-AB6C-C244-886D-FFE372F9C84C}"/>
              </a:ext>
            </a:extLst>
          </p:cNvPr>
          <p:cNvCxnSpPr>
            <a:cxnSpLocks/>
          </p:cNvCxnSpPr>
          <p:nvPr/>
        </p:nvCxnSpPr>
        <p:spPr>
          <a:xfrm>
            <a:off x="2035111" y="3733406"/>
            <a:ext cx="3773695" cy="287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66A1DE-99F8-D148-9D44-236A06A2CB50}"/>
              </a:ext>
            </a:extLst>
          </p:cNvPr>
          <p:cNvCxnSpPr>
            <a:cxnSpLocks/>
          </p:cNvCxnSpPr>
          <p:nvPr/>
        </p:nvCxnSpPr>
        <p:spPr>
          <a:xfrm>
            <a:off x="2032097" y="4384362"/>
            <a:ext cx="3773695" cy="287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6684B6-DD80-1F4C-93DE-A7E82970EAB3}"/>
              </a:ext>
            </a:extLst>
          </p:cNvPr>
          <p:cNvCxnSpPr>
            <a:cxnSpLocks/>
          </p:cNvCxnSpPr>
          <p:nvPr/>
        </p:nvCxnSpPr>
        <p:spPr>
          <a:xfrm>
            <a:off x="2028445" y="2481739"/>
            <a:ext cx="3773695" cy="287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0318AAB-4EB6-7D4B-945D-67AC0A572B92}"/>
              </a:ext>
            </a:extLst>
          </p:cNvPr>
          <p:cNvCxnSpPr>
            <a:cxnSpLocks/>
          </p:cNvCxnSpPr>
          <p:nvPr/>
        </p:nvCxnSpPr>
        <p:spPr>
          <a:xfrm flipV="1">
            <a:off x="7251317" y="3474059"/>
            <a:ext cx="0" cy="172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9D5C044-8CB7-984C-8DC5-93C9B1DED845}"/>
              </a:ext>
            </a:extLst>
          </p:cNvPr>
          <p:cNvCxnSpPr/>
          <p:nvPr/>
        </p:nvCxnSpPr>
        <p:spPr>
          <a:xfrm>
            <a:off x="3298581" y="1935116"/>
            <a:ext cx="0" cy="28412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823FE98-2BF4-334D-B5A2-E82095DC75A8}"/>
              </a:ext>
            </a:extLst>
          </p:cNvPr>
          <p:cNvCxnSpPr/>
          <p:nvPr/>
        </p:nvCxnSpPr>
        <p:spPr>
          <a:xfrm>
            <a:off x="4207725" y="1926723"/>
            <a:ext cx="0" cy="28412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E6BC7A1-4BAC-C942-908A-86F1BC95468C}"/>
              </a:ext>
            </a:extLst>
          </p:cNvPr>
          <p:cNvCxnSpPr/>
          <p:nvPr/>
        </p:nvCxnSpPr>
        <p:spPr>
          <a:xfrm>
            <a:off x="5127379" y="1945626"/>
            <a:ext cx="0" cy="28412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8B8B5-CF7C-3C42-9B9E-7575D4992CB9}"/>
              </a:ext>
            </a:extLst>
          </p:cNvPr>
          <p:cNvCxnSpPr/>
          <p:nvPr/>
        </p:nvCxnSpPr>
        <p:spPr>
          <a:xfrm>
            <a:off x="2389440" y="1940368"/>
            <a:ext cx="0" cy="28412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Using QUAC to Generate Random Values</a:t>
            </a:r>
            <a:endParaRPr lang="en-US" sz="36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7D5B6C-6E02-A94E-A9A5-6148672636EB}"/>
              </a:ext>
            </a:extLst>
          </p:cNvPr>
          <p:cNvSpPr/>
          <p:nvPr/>
        </p:nvSpPr>
        <p:spPr>
          <a:xfrm>
            <a:off x="2163505" y="2282941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51A829-D63C-5A4E-8193-3A8F3C17A6B8}"/>
              </a:ext>
            </a:extLst>
          </p:cNvPr>
          <p:cNvSpPr/>
          <p:nvPr/>
        </p:nvSpPr>
        <p:spPr>
          <a:xfrm>
            <a:off x="3077905" y="2282941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86EF268-4DC0-CA44-BC42-4E36FB6CE348}"/>
              </a:ext>
            </a:extLst>
          </p:cNvPr>
          <p:cNvSpPr/>
          <p:nvPr/>
        </p:nvSpPr>
        <p:spPr>
          <a:xfrm>
            <a:off x="3992305" y="2282941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04A6C36-3AD9-7A45-B213-289B825FA549}"/>
              </a:ext>
            </a:extLst>
          </p:cNvPr>
          <p:cNvSpPr/>
          <p:nvPr/>
        </p:nvSpPr>
        <p:spPr>
          <a:xfrm>
            <a:off x="4906705" y="2282941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3264DE1-7B18-3241-B18D-8B76AB2BEA71}"/>
              </a:ext>
            </a:extLst>
          </p:cNvPr>
          <p:cNvSpPr/>
          <p:nvPr/>
        </p:nvSpPr>
        <p:spPr>
          <a:xfrm>
            <a:off x="2163505" y="2894327"/>
            <a:ext cx="432000" cy="4320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C7ACC0A-51E2-7D48-84AD-601245D6991D}"/>
              </a:ext>
            </a:extLst>
          </p:cNvPr>
          <p:cNvSpPr/>
          <p:nvPr/>
        </p:nvSpPr>
        <p:spPr>
          <a:xfrm>
            <a:off x="3077905" y="2894327"/>
            <a:ext cx="432000" cy="4320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DB2C5A2-7ACE-A74A-8686-301F7B857AE0}"/>
              </a:ext>
            </a:extLst>
          </p:cNvPr>
          <p:cNvSpPr/>
          <p:nvPr/>
        </p:nvSpPr>
        <p:spPr>
          <a:xfrm>
            <a:off x="3992305" y="2894327"/>
            <a:ext cx="432000" cy="4320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7A0C818-1556-8040-B3E9-9CDAD356F9C1}"/>
              </a:ext>
            </a:extLst>
          </p:cNvPr>
          <p:cNvSpPr/>
          <p:nvPr/>
        </p:nvSpPr>
        <p:spPr>
          <a:xfrm>
            <a:off x="4906705" y="2894327"/>
            <a:ext cx="432000" cy="4320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AD55387-01F2-F641-A4FF-84B1224D8618}"/>
              </a:ext>
            </a:extLst>
          </p:cNvPr>
          <p:cNvSpPr/>
          <p:nvPr/>
        </p:nvSpPr>
        <p:spPr>
          <a:xfrm>
            <a:off x="2163505" y="3530184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159BBEC-2213-6C44-871A-B237E591C2B5}"/>
              </a:ext>
            </a:extLst>
          </p:cNvPr>
          <p:cNvSpPr/>
          <p:nvPr/>
        </p:nvSpPr>
        <p:spPr>
          <a:xfrm>
            <a:off x="3077905" y="3530184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AE37B6E-2B54-7246-A9AA-714F7AD39FAE}"/>
              </a:ext>
            </a:extLst>
          </p:cNvPr>
          <p:cNvSpPr/>
          <p:nvPr/>
        </p:nvSpPr>
        <p:spPr>
          <a:xfrm>
            <a:off x="3992305" y="3530184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C48130C-7777-3B4F-B04B-80822E21EDA7}"/>
              </a:ext>
            </a:extLst>
          </p:cNvPr>
          <p:cNvSpPr/>
          <p:nvPr/>
        </p:nvSpPr>
        <p:spPr>
          <a:xfrm>
            <a:off x="4906705" y="3530184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2DF95C1-A9C7-6041-A875-FA10D88FA18A}"/>
              </a:ext>
            </a:extLst>
          </p:cNvPr>
          <p:cNvSpPr/>
          <p:nvPr/>
        </p:nvSpPr>
        <p:spPr>
          <a:xfrm>
            <a:off x="2163505" y="4148280"/>
            <a:ext cx="432000" cy="4320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FA04850-EEC6-E647-900B-7DBFC92A2EE3}"/>
              </a:ext>
            </a:extLst>
          </p:cNvPr>
          <p:cNvSpPr/>
          <p:nvPr/>
        </p:nvSpPr>
        <p:spPr>
          <a:xfrm>
            <a:off x="3077905" y="4148280"/>
            <a:ext cx="432000" cy="4320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6F5AB80-83DE-AA48-BF12-0861D7E9ECB1}"/>
              </a:ext>
            </a:extLst>
          </p:cNvPr>
          <p:cNvSpPr/>
          <p:nvPr/>
        </p:nvSpPr>
        <p:spPr>
          <a:xfrm>
            <a:off x="3992305" y="4148280"/>
            <a:ext cx="432000" cy="4320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925EFCE-C08E-474D-9AC3-0BFE58899A7C}"/>
              </a:ext>
            </a:extLst>
          </p:cNvPr>
          <p:cNvSpPr/>
          <p:nvPr/>
        </p:nvSpPr>
        <p:spPr>
          <a:xfrm>
            <a:off x="4906705" y="4148280"/>
            <a:ext cx="432000" cy="4320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8275128-B5AA-0E46-8B9F-F4BC6E04E1D2}"/>
              </a:ext>
            </a:extLst>
          </p:cNvPr>
          <p:cNvSpPr/>
          <p:nvPr/>
        </p:nvSpPr>
        <p:spPr>
          <a:xfrm>
            <a:off x="2052668" y="4781615"/>
            <a:ext cx="3373049" cy="457200"/>
          </a:xfrm>
          <a:prstGeom prst="roundRect">
            <a:avLst/>
          </a:prstGeom>
          <a:solidFill>
            <a:srgbClr val="3D8A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2400" b="1" dirty="0">
                <a:latin typeface="Cambria" panose="02040503050406030204" pitchFamily="18" charset="0"/>
              </a:rPr>
              <a:t>Sense Amplifiers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4C8B60-1A9F-1B4B-AAF5-A471FAF10B65}"/>
              </a:ext>
            </a:extLst>
          </p:cNvPr>
          <p:cNvSpPr txBox="1"/>
          <p:nvPr/>
        </p:nvSpPr>
        <p:spPr>
          <a:xfrm>
            <a:off x="868658" y="4132420"/>
            <a:ext cx="119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Row 0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5B4E86A-D975-9E4C-A45F-170A96F52AFF}"/>
              </a:ext>
            </a:extLst>
          </p:cNvPr>
          <p:cNvSpPr txBox="1"/>
          <p:nvPr/>
        </p:nvSpPr>
        <p:spPr>
          <a:xfrm>
            <a:off x="875295" y="3464527"/>
            <a:ext cx="119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Row 1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4CE6022-6BC2-9C40-A69E-10B1944E8CD9}"/>
              </a:ext>
            </a:extLst>
          </p:cNvPr>
          <p:cNvSpPr txBox="1"/>
          <p:nvPr/>
        </p:nvSpPr>
        <p:spPr>
          <a:xfrm>
            <a:off x="872412" y="2848717"/>
            <a:ext cx="119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Row 2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B934830-238C-1846-B8EF-6DAE8033669A}"/>
              </a:ext>
            </a:extLst>
          </p:cNvPr>
          <p:cNvSpPr txBox="1"/>
          <p:nvPr/>
        </p:nvSpPr>
        <p:spPr>
          <a:xfrm>
            <a:off x="884429" y="2191721"/>
            <a:ext cx="119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Row 3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748A6A4F-45BB-174E-8BD1-C71B5F9C360F}"/>
              </a:ext>
            </a:extLst>
          </p:cNvPr>
          <p:cNvSpPr/>
          <p:nvPr/>
        </p:nvSpPr>
        <p:spPr>
          <a:xfrm>
            <a:off x="2067852" y="4090079"/>
            <a:ext cx="3373049" cy="541844"/>
          </a:xfrm>
          <a:prstGeom prst="roundRect">
            <a:avLst/>
          </a:prstGeom>
          <a:solidFill>
            <a:schemeClr val="tx1">
              <a:lumMod val="50000"/>
              <a:lumOff val="50000"/>
              <a:alpha val="10077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sz="2400" b="1" dirty="0">
              <a:latin typeface="Cambria" panose="02040503050406030204" pitchFamily="18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F2C9D38D-F6EF-BB46-BDE5-5A2A2EACED24}"/>
              </a:ext>
            </a:extLst>
          </p:cNvPr>
          <p:cNvSpPr/>
          <p:nvPr/>
        </p:nvSpPr>
        <p:spPr>
          <a:xfrm>
            <a:off x="2078934" y="3472575"/>
            <a:ext cx="3373049" cy="541844"/>
          </a:xfrm>
          <a:prstGeom prst="roundRect">
            <a:avLst/>
          </a:prstGeom>
          <a:solidFill>
            <a:schemeClr val="tx1">
              <a:lumMod val="50000"/>
              <a:lumOff val="50000"/>
              <a:alpha val="10077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sz="2400" b="1" dirty="0">
              <a:latin typeface="Cambria" panose="02040503050406030204" pitchFamily="18" charset="0"/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444B01B-3E99-F54A-BB32-248707D66A70}"/>
              </a:ext>
            </a:extLst>
          </p:cNvPr>
          <p:cNvSpPr/>
          <p:nvPr/>
        </p:nvSpPr>
        <p:spPr>
          <a:xfrm>
            <a:off x="2094232" y="2836024"/>
            <a:ext cx="3373049" cy="541844"/>
          </a:xfrm>
          <a:prstGeom prst="roundRect">
            <a:avLst/>
          </a:prstGeom>
          <a:solidFill>
            <a:schemeClr val="tx1">
              <a:lumMod val="50000"/>
              <a:lumOff val="50000"/>
              <a:alpha val="10077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sz="2400" b="1" dirty="0">
              <a:latin typeface="Cambria" panose="02040503050406030204" pitchFamily="18" charset="0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5467FA7A-882C-4743-84F7-10B718A2053E}"/>
              </a:ext>
            </a:extLst>
          </p:cNvPr>
          <p:cNvSpPr/>
          <p:nvPr/>
        </p:nvSpPr>
        <p:spPr>
          <a:xfrm>
            <a:off x="2094231" y="2223654"/>
            <a:ext cx="3373049" cy="541844"/>
          </a:xfrm>
          <a:prstGeom prst="roundRect">
            <a:avLst/>
          </a:prstGeom>
          <a:solidFill>
            <a:schemeClr val="tx1">
              <a:lumMod val="50000"/>
              <a:lumOff val="50000"/>
              <a:alpha val="10077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sz="2400" b="1" dirty="0">
              <a:latin typeface="Cambria" panose="02040503050406030204" pitchFamily="18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6C9D4F55-E420-3C47-BDCC-2008E3835723}"/>
              </a:ext>
            </a:extLst>
          </p:cNvPr>
          <p:cNvSpPr/>
          <p:nvPr/>
        </p:nvSpPr>
        <p:spPr>
          <a:xfrm>
            <a:off x="2066522" y="4094123"/>
            <a:ext cx="3373049" cy="541844"/>
          </a:xfrm>
          <a:prstGeom prst="round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sz="2400" b="1" dirty="0">
              <a:latin typeface="Cambria" panose="020405030504060302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3CDFF6-651D-0441-9675-95C03769ADC5}"/>
              </a:ext>
            </a:extLst>
          </p:cNvPr>
          <p:cNvCxnSpPr>
            <a:cxnSpLocks/>
          </p:cNvCxnSpPr>
          <p:nvPr/>
        </p:nvCxnSpPr>
        <p:spPr>
          <a:xfrm flipV="1">
            <a:off x="5102938" y="3188704"/>
            <a:ext cx="826796" cy="96584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223E06-2E2F-4D46-8813-EE7250D59DD2}"/>
              </a:ext>
            </a:extLst>
          </p:cNvPr>
          <p:cNvCxnSpPr>
            <a:cxnSpLocks/>
          </p:cNvCxnSpPr>
          <p:nvPr/>
        </p:nvCxnSpPr>
        <p:spPr>
          <a:xfrm>
            <a:off x="5115478" y="4567886"/>
            <a:ext cx="1008059" cy="13357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9302F7-DB44-9345-82B0-253FE6BFC56B}"/>
              </a:ext>
            </a:extLst>
          </p:cNvPr>
          <p:cNvCxnSpPr>
            <a:cxnSpLocks/>
          </p:cNvCxnSpPr>
          <p:nvPr/>
        </p:nvCxnSpPr>
        <p:spPr>
          <a:xfrm>
            <a:off x="6256282" y="3212449"/>
            <a:ext cx="0" cy="14078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C74479-164F-2848-B0A4-C7F586DA8EDD}"/>
              </a:ext>
            </a:extLst>
          </p:cNvPr>
          <p:cNvCxnSpPr>
            <a:cxnSpLocks/>
          </p:cNvCxnSpPr>
          <p:nvPr/>
        </p:nvCxnSpPr>
        <p:spPr>
          <a:xfrm>
            <a:off x="5986118" y="3474059"/>
            <a:ext cx="2015836" cy="1007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55E3016-DEB7-4E49-8B1A-E85E7ED1FB2E}"/>
              </a:ext>
            </a:extLst>
          </p:cNvPr>
          <p:cNvSpPr txBox="1"/>
          <p:nvPr/>
        </p:nvSpPr>
        <p:spPr>
          <a:xfrm rot="16200000">
            <a:off x="5482982" y="3855278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latin typeface="Cambria" panose="02040503050406030204" pitchFamily="18" charset="0"/>
              </a:rPr>
              <a:t>Bitline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FF981B-358A-C840-93CD-9BA95BFBDF7D}"/>
              </a:ext>
            </a:extLst>
          </p:cNvPr>
          <p:cNvSpPr txBox="1"/>
          <p:nvPr/>
        </p:nvSpPr>
        <p:spPr>
          <a:xfrm>
            <a:off x="6245699" y="3022466"/>
            <a:ext cx="145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latin typeface="Cambria" panose="02040503050406030204" pitchFamily="18" charset="0"/>
              </a:rPr>
              <a:t>Wordline</a:t>
            </a:r>
            <a:endParaRPr lang="en-US" b="1" i="1" dirty="0">
              <a:latin typeface="Cambria" panose="020405030504060302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A03E9D-A43A-E849-B022-6CD2FF52AEE9}"/>
              </a:ext>
            </a:extLst>
          </p:cNvPr>
          <p:cNvCxnSpPr>
            <a:cxnSpLocks/>
          </p:cNvCxnSpPr>
          <p:nvPr/>
        </p:nvCxnSpPr>
        <p:spPr>
          <a:xfrm>
            <a:off x="7142058" y="4084740"/>
            <a:ext cx="9747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ECB32A7-8418-2645-981B-BB29DDC1197F}"/>
              </a:ext>
            </a:extLst>
          </p:cNvPr>
          <p:cNvCxnSpPr>
            <a:cxnSpLocks/>
          </p:cNvCxnSpPr>
          <p:nvPr/>
        </p:nvCxnSpPr>
        <p:spPr>
          <a:xfrm>
            <a:off x="7159310" y="4386977"/>
            <a:ext cx="940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394CDA1-BD74-C74B-BBCC-FF149AD3F26F}"/>
              </a:ext>
            </a:extLst>
          </p:cNvPr>
          <p:cNvSpPr txBox="1"/>
          <p:nvPr/>
        </p:nvSpPr>
        <p:spPr>
          <a:xfrm>
            <a:off x="7045237" y="4029264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Capacitor</a:t>
            </a:r>
            <a:endParaRPr lang="en-U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FD2D49D-E467-2540-915D-4653BB7A7020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7640015" y="3786226"/>
            <a:ext cx="0" cy="2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52AE7F2-1D09-DE49-B90F-0622EA6DA005}"/>
              </a:ext>
            </a:extLst>
          </p:cNvPr>
          <p:cNvCxnSpPr>
            <a:cxnSpLocks/>
          </p:cNvCxnSpPr>
          <p:nvPr/>
        </p:nvCxnSpPr>
        <p:spPr>
          <a:xfrm>
            <a:off x="7376768" y="3792612"/>
            <a:ext cx="2632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70D42ED-B5FD-514D-AF2D-006672A9D242}"/>
              </a:ext>
            </a:extLst>
          </p:cNvPr>
          <p:cNvCxnSpPr>
            <a:cxnSpLocks/>
          </p:cNvCxnSpPr>
          <p:nvPr/>
        </p:nvCxnSpPr>
        <p:spPr>
          <a:xfrm>
            <a:off x="6263805" y="3792585"/>
            <a:ext cx="8592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ECB37BA-9A70-C945-BE5C-9441553B844A}"/>
              </a:ext>
            </a:extLst>
          </p:cNvPr>
          <p:cNvCxnSpPr>
            <a:cxnSpLocks/>
          </p:cNvCxnSpPr>
          <p:nvPr/>
        </p:nvCxnSpPr>
        <p:spPr>
          <a:xfrm>
            <a:off x="7386255" y="3694215"/>
            <a:ext cx="0" cy="98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27EAB3A-EEE9-FE46-8946-4BF7CB585801}"/>
              </a:ext>
            </a:extLst>
          </p:cNvPr>
          <p:cNvCxnSpPr>
            <a:cxnSpLocks/>
          </p:cNvCxnSpPr>
          <p:nvPr/>
        </p:nvCxnSpPr>
        <p:spPr>
          <a:xfrm>
            <a:off x="7116380" y="3694215"/>
            <a:ext cx="0" cy="98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668696-441C-C246-B313-3A70B023C976}"/>
              </a:ext>
            </a:extLst>
          </p:cNvPr>
          <p:cNvCxnSpPr>
            <a:cxnSpLocks/>
          </p:cNvCxnSpPr>
          <p:nvPr/>
        </p:nvCxnSpPr>
        <p:spPr>
          <a:xfrm>
            <a:off x="7116380" y="3694215"/>
            <a:ext cx="269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B8B9AB3-8FB7-9F47-BBF8-EB4435D1D671}"/>
              </a:ext>
            </a:extLst>
          </p:cNvPr>
          <p:cNvCxnSpPr>
            <a:cxnSpLocks/>
          </p:cNvCxnSpPr>
          <p:nvPr/>
        </p:nvCxnSpPr>
        <p:spPr>
          <a:xfrm>
            <a:off x="7116380" y="3646590"/>
            <a:ext cx="269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1B3814BF-1741-974D-B1F1-4CEA82CD5CF6}"/>
              </a:ext>
            </a:extLst>
          </p:cNvPr>
          <p:cNvSpPr/>
          <p:nvPr/>
        </p:nvSpPr>
        <p:spPr>
          <a:xfrm>
            <a:off x="2078934" y="3471378"/>
            <a:ext cx="3373049" cy="541844"/>
          </a:xfrm>
          <a:prstGeom prst="round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sz="2400" b="1" dirty="0">
              <a:latin typeface="Cambria" panose="02040503050406030204" pitchFamily="18" charset="0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CCE8D70C-BF5F-4441-A656-A5AED1361890}"/>
              </a:ext>
            </a:extLst>
          </p:cNvPr>
          <p:cNvSpPr/>
          <p:nvPr/>
        </p:nvSpPr>
        <p:spPr>
          <a:xfrm>
            <a:off x="2094230" y="2836402"/>
            <a:ext cx="3373049" cy="541844"/>
          </a:xfrm>
          <a:prstGeom prst="round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sz="2400" b="1" dirty="0">
              <a:latin typeface="Cambria" panose="02040503050406030204" pitchFamily="18" charset="0"/>
            </a:endParaRP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D10011BB-D4D2-0847-A4DB-733065D936E6}"/>
              </a:ext>
            </a:extLst>
          </p:cNvPr>
          <p:cNvSpPr/>
          <p:nvPr/>
        </p:nvSpPr>
        <p:spPr>
          <a:xfrm>
            <a:off x="2100554" y="2222126"/>
            <a:ext cx="3373049" cy="541844"/>
          </a:xfrm>
          <a:prstGeom prst="round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sz="2400" b="1" dirty="0">
              <a:latin typeface="Cambria" panose="020405030504060302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6B5552A-F208-8748-A4C1-7A67687A017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5425717" y="5010215"/>
            <a:ext cx="996348" cy="111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7047F66-6D80-A44C-A204-A64D7AE49F4F}"/>
              </a:ext>
            </a:extLst>
          </p:cNvPr>
          <p:cNvSpPr txBox="1"/>
          <p:nvPr/>
        </p:nvSpPr>
        <p:spPr>
          <a:xfrm>
            <a:off x="6415897" y="4890584"/>
            <a:ext cx="230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ambria" panose="02040503050406030204" pitchFamily="18" charset="0"/>
              </a:rPr>
              <a:t>Random Values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85BD1B-3DDB-7840-8C84-F2BD7D11EE75}"/>
              </a:ext>
            </a:extLst>
          </p:cNvPr>
          <p:cNvSpPr/>
          <p:nvPr/>
        </p:nvSpPr>
        <p:spPr>
          <a:xfrm>
            <a:off x="-2199" y="967987"/>
            <a:ext cx="9146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Use QUAC to </a:t>
            </a:r>
            <a:r>
              <a:rPr lang="en-US" sz="2400" dirty="0">
                <a:solidFill>
                  <a:srgbClr val="3D8AFF"/>
                </a:solidFill>
                <a:latin typeface="Cambria" panose="02040503050406030204" pitchFamily="18" charset="0"/>
              </a:rPr>
              <a:t>activate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3D8AFF"/>
                </a:solidFill>
                <a:latin typeface="Cambria" panose="02040503050406030204" pitchFamily="18" charset="0"/>
              </a:rPr>
              <a:t>DRAM rows </a:t>
            </a:r>
            <a:r>
              <a:rPr lang="en-US" sz="2400" dirty="0">
                <a:latin typeface="Cambria" panose="02040503050406030204" pitchFamily="18" charset="0"/>
              </a:rPr>
              <a:t>that are </a:t>
            </a:r>
            <a:r>
              <a:rPr lang="en-US" sz="2400" dirty="0">
                <a:solidFill>
                  <a:srgbClr val="3D8AFF"/>
                </a:solidFill>
                <a:latin typeface="Cambria" panose="02040503050406030204" pitchFamily="18" charset="0"/>
              </a:rPr>
              <a:t>initialized with conflicting data </a:t>
            </a:r>
            <a:r>
              <a:rPr lang="en-US" sz="2400" dirty="0">
                <a:latin typeface="Cambria" panose="02040503050406030204" pitchFamily="18" charset="0"/>
              </a:rPr>
              <a:t>(e.g., two ‘1’s and two ‘0’s) to generate random values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B0B269-A836-1C41-A46B-008442CFD095}"/>
              </a:ext>
            </a:extLst>
          </p:cNvPr>
          <p:cNvCxnSpPr>
            <a:cxnSpLocks/>
          </p:cNvCxnSpPr>
          <p:nvPr/>
        </p:nvCxnSpPr>
        <p:spPr>
          <a:xfrm flipV="1">
            <a:off x="7640152" y="4384362"/>
            <a:ext cx="0" cy="2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04F435E7-9145-AE46-995B-3382A3B7DB7F}"/>
              </a:ext>
            </a:extLst>
          </p:cNvPr>
          <p:cNvSpPr/>
          <p:nvPr/>
        </p:nvSpPr>
        <p:spPr>
          <a:xfrm rot="10800000">
            <a:off x="7524749" y="4681263"/>
            <a:ext cx="225303" cy="15221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55DDDEE-7A67-3941-A22E-0821B2967E8E}"/>
              </a:ext>
            </a:extLst>
          </p:cNvPr>
          <p:cNvSpPr txBox="1"/>
          <p:nvPr/>
        </p:nvSpPr>
        <p:spPr>
          <a:xfrm>
            <a:off x="1499758" y="5599357"/>
            <a:ext cx="2002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ACT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24ED85-A558-4C49-BC67-6282F30DA594}"/>
              </a:ext>
            </a:extLst>
          </p:cNvPr>
          <p:cNvSpPr txBox="1"/>
          <p:nvPr/>
        </p:nvSpPr>
        <p:spPr>
          <a:xfrm>
            <a:off x="3924168" y="5599357"/>
            <a:ext cx="134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PRE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2D10178-E564-2C41-A9CE-7E2D5F5A6BB0}"/>
              </a:ext>
            </a:extLst>
          </p:cNvPr>
          <p:cNvCxnSpPr>
            <a:cxnSpLocks/>
          </p:cNvCxnSpPr>
          <p:nvPr/>
        </p:nvCxnSpPr>
        <p:spPr>
          <a:xfrm flipH="1">
            <a:off x="3074258" y="5965433"/>
            <a:ext cx="1002928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5C18E32-6624-0F47-983F-9FF2534FB46F}"/>
              </a:ext>
            </a:extLst>
          </p:cNvPr>
          <p:cNvSpPr txBox="1"/>
          <p:nvPr/>
        </p:nvSpPr>
        <p:spPr>
          <a:xfrm>
            <a:off x="2831246" y="5645370"/>
            <a:ext cx="134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b="1" i="1" dirty="0">
                <a:solidFill>
                  <a:srgbClr val="FF0000"/>
                </a:solidFill>
                <a:latin typeface="Cambria" panose="02040503050406030204" pitchFamily="18" charset="0"/>
              </a:rPr>
              <a:t>Violate Timing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73A31A5-46DD-8F49-B4F3-B031A88A45A1}"/>
              </a:ext>
            </a:extLst>
          </p:cNvPr>
          <p:cNvCxnSpPr>
            <a:cxnSpLocks/>
          </p:cNvCxnSpPr>
          <p:nvPr/>
        </p:nvCxnSpPr>
        <p:spPr>
          <a:xfrm flipH="1">
            <a:off x="5146255" y="5962188"/>
            <a:ext cx="1002928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287BC76-E837-BD47-860A-8D8995028D5A}"/>
              </a:ext>
            </a:extLst>
          </p:cNvPr>
          <p:cNvSpPr txBox="1"/>
          <p:nvPr/>
        </p:nvSpPr>
        <p:spPr>
          <a:xfrm>
            <a:off x="4903243" y="5615621"/>
            <a:ext cx="134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b="1" i="1" dirty="0">
                <a:solidFill>
                  <a:srgbClr val="FF0000"/>
                </a:solidFill>
                <a:latin typeface="Cambria" panose="02040503050406030204" pitchFamily="18" charset="0"/>
              </a:rPr>
              <a:t>Violate Timing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48AE46-4C81-C140-A40B-7583B0C83E22}"/>
              </a:ext>
            </a:extLst>
          </p:cNvPr>
          <p:cNvSpPr txBox="1"/>
          <p:nvPr/>
        </p:nvSpPr>
        <p:spPr>
          <a:xfrm>
            <a:off x="5921576" y="5599357"/>
            <a:ext cx="1636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ACT</a:t>
            </a:r>
          </a:p>
        </p:txBody>
      </p:sp>
    </p:spTree>
    <p:extLst>
      <p:ext uri="{BB962C8B-B14F-4D97-AF65-F5344CB8AC3E}">
        <p14:creationId xmlns:p14="http://schemas.microsoft.com/office/powerpoint/2010/main" val="414372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0000"/>
                                      </p:to>
                                    </p:animClr>
                                    <p:set>
                                      <p:cBhvr>
                                        <p:cTn id="14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5" grpId="1" animBg="1"/>
      <p:bldP spid="118" grpId="0"/>
      <p:bldP spid="119" grpId="0"/>
      <p:bldP spid="120" grpId="0"/>
      <p:bldP spid="121" grpId="0"/>
      <p:bldP spid="122" grpId="0" animBg="1"/>
      <p:bldP spid="123" grpId="0" animBg="1"/>
      <p:bldP spid="124" grpId="0" animBg="1"/>
      <p:bldP spid="125" grpId="0" animBg="1"/>
      <p:bldP spid="132" grpId="0" animBg="1"/>
      <p:bldP spid="57" grpId="0"/>
      <p:bldP spid="58" grpId="0"/>
      <p:bldP spid="64" grpId="0"/>
      <p:bldP spid="140" grpId="0" animBg="1"/>
      <p:bldP spid="141" grpId="0" animBg="1"/>
      <p:bldP spid="142" grpId="0" animBg="1"/>
      <p:bldP spid="143" grpId="0"/>
      <p:bldP spid="11" grpId="0" animBg="1"/>
      <p:bldP spid="85" grpId="0"/>
      <p:bldP spid="86" grpId="0"/>
      <p:bldP spid="90" grpId="0"/>
      <p:bldP spid="93" grpId="0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QUAC-TRNG</a:t>
            </a:r>
            <a:endParaRPr lang="en-US" sz="4800" b="1" dirty="0"/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A37AC11F-B7BB-4A4D-812B-2C0DB80EB13F}"/>
              </a:ext>
            </a:extLst>
          </p:cNvPr>
          <p:cNvSpPr/>
          <p:nvPr/>
        </p:nvSpPr>
        <p:spPr>
          <a:xfrm>
            <a:off x="2081700" y="4836719"/>
            <a:ext cx="2160902" cy="457200"/>
          </a:xfrm>
          <a:prstGeom prst="roundRect">
            <a:avLst/>
          </a:prstGeom>
          <a:solidFill>
            <a:srgbClr val="9DC3E7"/>
          </a:solidFill>
          <a:ln w="38100">
            <a:solidFill>
              <a:srgbClr val="3D8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3200" b="1" dirty="0">
                <a:solidFill>
                  <a:schemeClr val="bg1"/>
                </a:solidFill>
                <a:latin typeface="Cambria" panose="02040503050406030204" pitchFamily="18" charset="0"/>
              </a:rPr>
              <a:t>SHA-256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28314D0F-8ACA-2745-AF47-8925353014E9}"/>
              </a:ext>
            </a:extLst>
          </p:cNvPr>
          <p:cNvSpPr/>
          <p:nvPr/>
        </p:nvSpPr>
        <p:spPr>
          <a:xfrm>
            <a:off x="1727295" y="5731389"/>
            <a:ext cx="2869712" cy="665562"/>
          </a:xfrm>
          <a:prstGeom prst="roundRect">
            <a:avLst/>
          </a:prstGeom>
          <a:solidFill>
            <a:srgbClr val="E2F0D9"/>
          </a:solidFill>
          <a:ln w="38100">
            <a:solidFill>
              <a:srgbClr val="96E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2000" b="1" dirty="0">
                <a:solidFill>
                  <a:schemeClr val="accent2"/>
                </a:solidFill>
                <a:latin typeface="Cambria" panose="02040503050406030204" pitchFamily="18" charset="0"/>
              </a:rPr>
              <a:t>256-bit</a:t>
            </a:r>
          </a:p>
          <a:p>
            <a:pPr algn="ctr"/>
            <a:r>
              <a:rPr lang="en-TR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True Random Number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348CF3A-CBD1-964C-BA9B-C166A5B3442B}"/>
              </a:ext>
            </a:extLst>
          </p:cNvPr>
          <p:cNvSpPr/>
          <p:nvPr/>
        </p:nvSpPr>
        <p:spPr>
          <a:xfrm>
            <a:off x="1675486" y="1517644"/>
            <a:ext cx="3373049" cy="457200"/>
          </a:xfrm>
          <a:prstGeom prst="roundRect">
            <a:avLst/>
          </a:prstGeom>
          <a:solidFill>
            <a:srgbClr val="3D8A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sz="2400" b="1" dirty="0">
              <a:latin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9E4AC1-9C5B-BC40-943D-D65408CB7EF5}"/>
              </a:ext>
            </a:extLst>
          </p:cNvPr>
          <p:cNvSpPr/>
          <p:nvPr/>
        </p:nvSpPr>
        <p:spPr>
          <a:xfrm>
            <a:off x="1654329" y="924141"/>
            <a:ext cx="33522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R" sz="3200" b="1" dirty="0">
                <a:latin typeface="Cambria" panose="02040503050406030204" pitchFamily="18" charset="0"/>
              </a:rPr>
              <a:t>Sense Amplifiers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DE261D-0EFC-384E-A960-3C8E76D11C42}"/>
              </a:ext>
            </a:extLst>
          </p:cNvPr>
          <p:cNvSpPr/>
          <p:nvPr/>
        </p:nvSpPr>
        <p:spPr>
          <a:xfrm>
            <a:off x="6139544" y="1832073"/>
            <a:ext cx="2491991" cy="665562"/>
          </a:xfrm>
          <a:prstGeom prst="roundRect">
            <a:avLst/>
          </a:prstGeom>
          <a:solidFill>
            <a:srgbClr val="3D8AFF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1600" b="1" dirty="0">
                <a:latin typeface="Cambria" panose="02040503050406030204" pitchFamily="18" charset="0"/>
              </a:rPr>
              <a:t>Find </a:t>
            </a:r>
            <a:r>
              <a:rPr lang="en-TR" sz="1600" b="1" dirty="0">
                <a:solidFill>
                  <a:schemeClr val="accent4"/>
                </a:solidFill>
                <a:latin typeface="Cambria" panose="02040503050406030204" pitchFamily="18" charset="0"/>
              </a:rPr>
              <a:t>Shannon Entropy </a:t>
            </a:r>
            <a:r>
              <a:rPr lang="en-TR" sz="1600" b="1" dirty="0">
                <a:latin typeface="Cambria" panose="02040503050406030204" pitchFamily="18" charset="0"/>
              </a:rPr>
              <a:t>of Each Sense Amplifier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964C84-9AC4-1A40-BAC6-ECDCE7412040}"/>
              </a:ext>
            </a:extLst>
          </p:cNvPr>
          <p:cNvSpPr/>
          <p:nvPr/>
        </p:nvSpPr>
        <p:spPr>
          <a:xfrm>
            <a:off x="5914174" y="1360778"/>
            <a:ext cx="294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R" b="1" i="1" dirty="0">
                <a:latin typeface="Cambria" panose="02040503050406030204" pitchFamily="18" charset="0"/>
              </a:rPr>
              <a:t>One-time Characterization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F3EEE-0CAC-154B-A0F8-5A87C3ABFEB1}"/>
              </a:ext>
            </a:extLst>
          </p:cNvPr>
          <p:cNvSpPr txBox="1"/>
          <p:nvPr/>
        </p:nvSpPr>
        <p:spPr>
          <a:xfrm>
            <a:off x="1170900" y="2304021"/>
            <a:ext cx="1604686" cy="353943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R" sz="1700" b="1" dirty="0">
                <a:latin typeface="Cambria" panose="02040503050406030204" pitchFamily="18" charset="0"/>
              </a:rPr>
              <a:t>0000000000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127E0C-E772-E04A-8454-50344F6B2210}"/>
              </a:ext>
            </a:extLst>
          </p:cNvPr>
          <p:cNvSpPr txBox="1"/>
          <p:nvPr/>
        </p:nvSpPr>
        <p:spPr>
          <a:xfrm>
            <a:off x="3327570" y="2306987"/>
            <a:ext cx="1644050" cy="353943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R" sz="1700" b="1" dirty="0">
                <a:latin typeface="Cambria" panose="02040503050406030204" pitchFamily="18" charset="0"/>
              </a:rPr>
              <a:t>1101001001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DF48CA-A39D-314D-8FA4-00BEE899C06B}"/>
              </a:ext>
            </a:extLst>
          </p:cNvPr>
          <p:cNvSpPr/>
          <p:nvPr/>
        </p:nvSpPr>
        <p:spPr>
          <a:xfrm>
            <a:off x="2222546" y="1517644"/>
            <a:ext cx="287741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EF647B-2AA9-0C41-9EBF-1D012FC74E67}"/>
              </a:ext>
            </a:extLst>
          </p:cNvPr>
          <p:cNvSpPr/>
          <p:nvPr/>
        </p:nvSpPr>
        <p:spPr>
          <a:xfrm>
            <a:off x="3635540" y="1516976"/>
            <a:ext cx="28774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692764-B245-9241-ABA9-C0A4A777E7E3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 flipH="1">
            <a:off x="1973243" y="1974844"/>
            <a:ext cx="393174" cy="329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535872-88B6-EE4A-B404-D40EE2B70AF6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3779411" y="1974176"/>
            <a:ext cx="370184" cy="332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DDE8632-2233-F949-B9D4-958D59210D79}"/>
              </a:ext>
            </a:extLst>
          </p:cNvPr>
          <p:cNvSpPr/>
          <p:nvPr/>
        </p:nvSpPr>
        <p:spPr>
          <a:xfrm>
            <a:off x="1362412" y="2633198"/>
            <a:ext cx="121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R" b="1" dirty="0">
                <a:solidFill>
                  <a:srgbClr val="FF0000"/>
                </a:solidFill>
                <a:latin typeface="Cambria" panose="02040503050406030204" pitchFamily="18" charset="0"/>
              </a:rPr>
              <a:t>0 Entropy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1BB112-EBE3-AF46-956E-5A254C3DD39F}"/>
              </a:ext>
            </a:extLst>
          </p:cNvPr>
          <p:cNvSpPr/>
          <p:nvPr/>
        </p:nvSpPr>
        <p:spPr>
          <a:xfrm>
            <a:off x="3540453" y="2645773"/>
            <a:ext cx="121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R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 Entropy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3ED5E73-3A47-0F49-BAB8-3BE3C901EF74}"/>
              </a:ext>
            </a:extLst>
          </p:cNvPr>
          <p:cNvSpPr/>
          <p:nvPr/>
        </p:nvSpPr>
        <p:spPr>
          <a:xfrm>
            <a:off x="1513976" y="3854421"/>
            <a:ext cx="3373049" cy="457200"/>
          </a:xfrm>
          <a:prstGeom prst="roundRect">
            <a:avLst/>
          </a:prstGeom>
          <a:solidFill>
            <a:srgbClr val="3D8A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sz="2400" b="1" dirty="0">
              <a:latin typeface="Cambria" panose="02040503050406030204" pitchFamily="18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8AD88BD-8381-1A49-9F49-7D50FFCC1A38}"/>
              </a:ext>
            </a:extLst>
          </p:cNvPr>
          <p:cNvSpPr/>
          <p:nvPr/>
        </p:nvSpPr>
        <p:spPr>
          <a:xfrm>
            <a:off x="1583010" y="3900046"/>
            <a:ext cx="885890" cy="36568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08AF9E2-96AC-F241-8BDC-9F4586CF8485}"/>
              </a:ext>
            </a:extLst>
          </p:cNvPr>
          <p:cNvSpPr/>
          <p:nvPr/>
        </p:nvSpPr>
        <p:spPr>
          <a:xfrm>
            <a:off x="2537933" y="3900046"/>
            <a:ext cx="1619925" cy="3656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0E5A7C0-8AF1-C24C-8841-1C9A4A4B2ECD}"/>
              </a:ext>
            </a:extLst>
          </p:cNvPr>
          <p:cNvSpPr/>
          <p:nvPr/>
        </p:nvSpPr>
        <p:spPr>
          <a:xfrm>
            <a:off x="4226892" y="3900046"/>
            <a:ext cx="600854" cy="3656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673412-6E2F-404F-BD4D-62DDDB3031A1}"/>
              </a:ext>
            </a:extLst>
          </p:cNvPr>
          <p:cNvSpPr/>
          <p:nvPr/>
        </p:nvSpPr>
        <p:spPr>
          <a:xfrm>
            <a:off x="0" y="860612"/>
            <a:ext cx="9144000" cy="2357717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7B9DDF-9827-8B40-86CC-9FA5783CEC9B}"/>
              </a:ext>
            </a:extLst>
          </p:cNvPr>
          <p:cNvCxnSpPr>
            <a:cxnSpLocks/>
          </p:cNvCxnSpPr>
          <p:nvPr/>
        </p:nvCxnSpPr>
        <p:spPr>
          <a:xfrm flipH="1" flipV="1">
            <a:off x="3283881" y="3631405"/>
            <a:ext cx="27265" cy="260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F7A8DCB-AFAD-CE46-86A2-9D10178988A3}"/>
              </a:ext>
            </a:extLst>
          </p:cNvPr>
          <p:cNvSpPr txBox="1"/>
          <p:nvPr/>
        </p:nvSpPr>
        <p:spPr>
          <a:xfrm>
            <a:off x="936081" y="3284891"/>
            <a:ext cx="474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b="1" dirty="0">
                <a:latin typeface="Cambria" panose="02040503050406030204" pitchFamily="18" charset="0"/>
              </a:rPr>
              <a:t>Sum of each bitline’s entropy = 256 bits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B454BA64-F48A-D341-866D-82E51F12549B}"/>
              </a:ext>
            </a:extLst>
          </p:cNvPr>
          <p:cNvSpPr/>
          <p:nvPr/>
        </p:nvSpPr>
        <p:spPr>
          <a:xfrm>
            <a:off x="6615720" y="5023643"/>
            <a:ext cx="1521234" cy="665562"/>
          </a:xfrm>
          <a:prstGeom prst="roundRect">
            <a:avLst/>
          </a:prstGeom>
          <a:solidFill>
            <a:srgbClr val="3D8AFF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2000" b="1" dirty="0">
                <a:latin typeface="Cambria" panose="02040503050406030204" pitchFamily="18" charset="0"/>
              </a:rPr>
              <a:t>Read </a:t>
            </a:r>
            <a:br>
              <a:rPr lang="en-TR" sz="2000" b="1" dirty="0">
                <a:latin typeface="Cambria" panose="02040503050406030204" pitchFamily="18" charset="0"/>
              </a:rPr>
            </a:br>
            <a:r>
              <a:rPr lang="en-TR" sz="2000" b="1" dirty="0">
                <a:latin typeface="Cambria" panose="02040503050406030204" pitchFamily="18" charset="0"/>
              </a:rPr>
              <a:t>Block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6B31529-7412-5C41-A0AA-D10420311B23}"/>
              </a:ext>
            </a:extLst>
          </p:cNvPr>
          <p:cNvSpPr/>
          <p:nvPr/>
        </p:nvSpPr>
        <p:spPr>
          <a:xfrm>
            <a:off x="6615720" y="5863425"/>
            <a:ext cx="1521234" cy="665562"/>
          </a:xfrm>
          <a:prstGeom prst="roundRect">
            <a:avLst/>
          </a:prstGeom>
          <a:solidFill>
            <a:srgbClr val="3D8AFF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2000" b="1" dirty="0">
                <a:latin typeface="Cambria" panose="02040503050406030204" pitchFamily="18" charset="0"/>
              </a:rPr>
              <a:t>Post-</a:t>
            </a:r>
            <a:br>
              <a:rPr lang="en-TR" sz="2000" b="1" dirty="0">
                <a:latin typeface="Cambria" panose="02040503050406030204" pitchFamily="18" charset="0"/>
              </a:rPr>
            </a:br>
            <a:r>
              <a:rPr lang="en-TR" sz="2000" b="1" dirty="0">
                <a:latin typeface="Cambria" panose="02040503050406030204" pitchFamily="18" charset="0"/>
              </a:rPr>
              <a:t>process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E742A1D2-E2E9-8E4B-BDC4-5B767FDE8AED}"/>
              </a:ext>
            </a:extLst>
          </p:cNvPr>
          <p:cNvSpPr/>
          <p:nvPr/>
        </p:nvSpPr>
        <p:spPr>
          <a:xfrm>
            <a:off x="6615720" y="3375703"/>
            <a:ext cx="1521234" cy="665562"/>
          </a:xfrm>
          <a:prstGeom prst="roundRect">
            <a:avLst/>
          </a:prstGeom>
          <a:solidFill>
            <a:srgbClr val="3D8AFF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2000" b="1" dirty="0">
                <a:latin typeface="Cambria" panose="02040503050406030204" pitchFamily="18" charset="0"/>
              </a:rPr>
              <a:t>Initialize Rows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58C6D3D-F38C-7747-B4DC-5F85F72ED891}"/>
              </a:ext>
            </a:extLst>
          </p:cNvPr>
          <p:cNvSpPr/>
          <p:nvPr/>
        </p:nvSpPr>
        <p:spPr>
          <a:xfrm>
            <a:off x="6615720" y="4199673"/>
            <a:ext cx="1521234" cy="665562"/>
          </a:xfrm>
          <a:prstGeom prst="roundRect">
            <a:avLst/>
          </a:prstGeom>
          <a:solidFill>
            <a:srgbClr val="3D8AFF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2000" b="1" dirty="0">
                <a:latin typeface="Cambria" panose="02040503050406030204" pitchFamily="18" charset="0"/>
              </a:rPr>
              <a:t>Perform</a:t>
            </a:r>
            <a:br>
              <a:rPr lang="en-TR" sz="2000" b="1" dirty="0">
                <a:latin typeface="Cambria" panose="02040503050406030204" pitchFamily="18" charset="0"/>
              </a:rPr>
            </a:br>
            <a:r>
              <a:rPr lang="en-TR" sz="2000" b="1" dirty="0">
                <a:latin typeface="Cambria" panose="02040503050406030204" pitchFamily="18" charset="0"/>
              </a:rPr>
              <a:t>QUAC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1611D5E-4929-6648-B95D-04D9373770A8}"/>
              </a:ext>
            </a:extLst>
          </p:cNvPr>
          <p:cNvSpPr/>
          <p:nvPr/>
        </p:nvSpPr>
        <p:spPr>
          <a:xfrm>
            <a:off x="6069375" y="3514292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2800" dirty="0">
                <a:latin typeface="Cambria" panose="02040503050406030204" pitchFamily="18" charset="0"/>
              </a:rPr>
              <a:t>1</a:t>
            </a:r>
            <a:endParaRPr lang="en-TR" dirty="0">
              <a:latin typeface="Cambria" panose="020405030504060302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45AAF7F-7E88-294F-87E4-36D489FD2419}"/>
              </a:ext>
            </a:extLst>
          </p:cNvPr>
          <p:cNvSpPr/>
          <p:nvPr/>
        </p:nvSpPr>
        <p:spPr>
          <a:xfrm>
            <a:off x="6070491" y="4329143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2800" dirty="0">
                <a:latin typeface="Cambria" panose="02040503050406030204" pitchFamily="18" charset="0"/>
              </a:rPr>
              <a:t>2</a:t>
            </a:r>
            <a:endParaRPr lang="en-TR" dirty="0">
              <a:latin typeface="Cambria" panose="020405030504060302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8B7A84-1123-E04D-928B-5A29CE06FF6B}"/>
              </a:ext>
            </a:extLst>
          </p:cNvPr>
          <p:cNvSpPr/>
          <p:nvPr/>
        </p:nvSpPr>
        <p:spPr>
          <a:xfrm>
            <a:off x="6079456" y="5140424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2800" dirty="0">
                <a:latin typeface="Cambria" panose="02040503050406030204" pitchFamily="18" charset="0"/>
              </a:rPr>
              <a:t>3</a:t>
            </a:r>
            <a:endParaRPr lang="en-TR" dirty="0">
              <a:latin typeface="Cambria" panose="020405030504060302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210D4CD-C288-8F42-AC28-DFD17399926B}"/>
              </a:ext>
            </a:extLst>
          </p:cNvPr>
          <p:cNvSpPr/>
          <p:nvPr/>
        </p:nvSpPr>
        <p:spPr>
          <a:xfrm>
            <a:off x="6069375" y="5980206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sz="2800" dirty="0">
                <a:latin typeface="Cambria" panose="02040503050406030204" pitchFamily="18" charset="0"/>
              </a:rPr>
              <a:t>4</a:t>
            </a:r>
            <a:endParaRPr lang="en-TR" dirty="0">
              <a:latin typeface="Cambria" panose="02040503050406030204" pitchFamily="18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B94E455-6F2E-1341-B276-6A934F622888}"/>
              </a:ext>
            </a:extLst>
          </p:cNvPr>
          <p:cNvSpPr/>
          <p:nvPr/>
        </p:nvSpPr>
        <p:spPr>
          <a:xfrm>
            <a:off x="1950665" y="4497279"/>
            <a:ext cx="2460900" cy="943965"/>
          </a:xfrm>
          <a:prstGeom prst="roundRect">
            <a:avLst/>
          </a:prstGeom>
          <a:noFill/>
          <a:ln w="38100">
            <a:solidFill>
              <a:srgbClr val="EC6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>
              <a:solidFill>
                <a:srgbClr val="EC6362"/>
              </a:solidFill>
              <a:latin typeface="Cambria" panose="020405030504060302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57B500-8F6E-BB4F-87FD-56ABA9E576D4}"/>
              </a:ext>
            </a:extLst>
          </p:cNvPr>
          <p:cNvSpPr txBox="1"/>
          <p:nvPr/>
        </p:nvSpPr>
        <p:spPr>
          <a:xfrm>
            <a:off x="1973243" y="4462966"/>
            <a:ext cx="246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b="1" i="1" dirty="0">
                <a:latin typeface="Cambria" panose="02040503050406030204" pitchFamily="18" charset="0"/>
              </a:rPr>
              <a:t>Memory Controller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44C82DE-F399-BA47-878C-0E3DCA778299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3162151" y="5293919"/>
            <a:ext cx="0" cy="437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0.06215 -3.7037E-7 C 0.08993 -3.7037E-7 0.1243 0.0375 0.1243 0.06829 L 0.1243 0.13704 " pathEditMode="relative" rAng="0" ptsTypes="AAAA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7" grpId="0" animBg="1"/>
      <p:bldP spid="26" grpId="0"/>
      <p:bldP spid="22" grpId="0" animBg="1"/>
      <p:bldP spid="31" grpId="0" animBg="1"/>
      <p:bldP spid="23" grpId="0" animBg="1"/>
      <p:bldP spid="33" grpId="0" animBg="1"/>
      <p:bldP spid="32" grpId="0"/>
      <p:bldP spid="41" grpId="0"/>
      <p:bldP spid="42" grpId="0" animBg="1"/>
      <p:bldP spid="34" grpId="0" animBg="1"/>
      <p:bldP spid="34" grpId="1" animBg="1"/>
      <p:bldP spid="34" grpId="2" animBg="1"/>
      <p:bldP spid="45" grpId="0" animBg="1"/>
      <p:bldP spid="46" grpId="0" animBg="1"/>
      <p:bldP spid="35" grpId="0" animBg="1"/>
      <p:bldP spid="44" grpId="0"/>
      <p:bldP spid="53" grpId="0" animBg="1"/>
      <p:bldP spid="54" grpId="0" animBg="1"/>
      <p:bldP spid="55" grpId="0" animBg="1"/>
      <p:bldP spid="56" grpId="0" animBg="1"/>
      <p:bldP spid="47" grpId="0" animBg="1"/>
      <p:bldP spid="58" grpId="0" animBg="1"/>
      <p:bldP spid="59" grpId="0" animBg="1"/>
      <p:bldP spid="60" grpId="0" animBg="1"/>
      <p:bldP spid="62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Experimental Methodology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EA4B-F65A-1E4B-9A9B-3264BA040402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TR" sz="2200" dirty="0"/>
              <a:t>Experimentally study </a:t>
            </a:r>
            <a:r>
              <a:rPr lang="en-US" sz="2200" dirty="0">
                <a:solidFill>
                  <a:srgbClr val="3D8AFF"/>
                </a:solidFill>
              </a:rPr>
              <a:t>QUAC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3D8AFF"/>
                </a:solidFill>
              </a:rPr>
              <a:t>QUAC-TRNG</a:t>
            </a:r>
            <a:r>
              <a:rPr lang="en-US" sz="2200" dirty="0"/>
              <a:t> using </a:t>
            </a:r>
            <a:r>
              <a:rPr lang="en-US" sz="2200" dirty="0">
                <a:solidFill>
                  <a:srgbClr val="3D8AFF"/>
                </a:solidFill>
              </a:rPr>
              <a:t>136 real DDR4 chips</a:t>
            </a:r>
          </a:p>
          <a:p>
            <a:r>
              <a:rPr lang="en-US" sz="2000" dirty="0">
                <a:solidFill>
                  <a:srgbClr val="3D8AFF"/>
                </a:solidFill>
              </a:rPr>
              <a:t>Spatial distribution </a:t>
            </a:r>
            <a:r>
              <a:rPr lang="en-US" sz="2000" dirty="0"/>
              <a:t>of entropy</a:t>
            </a:r>
          </a:p>
          <a:p>
            <a:r>
              <a:rPr lang="en-US" sz="2000" dirty="0">
                <a:solidFill>
                  <a:srgbClr val="3D8AFF"/>
                </a:solidFill>
              </a:rPr>
              <a:t>Data pattern dependency </a:t>
            </a:r>
            <a:r>
              <a:rPr lang="en-US" sz="2000" dirty="0"/>
              <a:t>of entropy </a:t>
            </a:r>
          </a:p>
          <a:p>
            <a:pPr marL="0" indent="0">
              <a:buNone/>
            </a:pPr>
            <a:endParaRPr lang="en-US" sz="1200" b="1" i="1" dirty="0">
              <a:solidFill>
                <a:srgbClr val="3D8AFF"/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3200" b="1" i="1" dirty="0">
                <a:solidFill>
                  <a:srgbClr val="3D8AFF"/>
                </a:solidFill>
                <a:latin typeface="Cambria" panose="02040503050406030204" pitchFamily="18" charset="0"/>
              </a:rPr>
              <a:t>DDR4 </a:t>
            </a:r>
            <a:r>
              <a:rPr lang="en-US" sz="3200" b="1" i="1" dirty="0" err="1">
                <a:solidFill>
                  <a:srgbClr val="3D8AFF"/>
                </a:solidFill>
                <a:latin typeface="Cambria" panose="02040503050406030204" pitchFamily="18" charset="0"/>
              </a:rPr>
              <a:t>SoftMC</a:t>
            </a:r>
            <a:r>
              <a:rPr lang="en-US" sz="3200" b="1" i="1" dirty="0">
                <a:solidFill>
                  <a:srgbClr val="3D8AFF"/>
                </a:solidFill>
                <a:latin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rgbClr val="3D8AFF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rgbClr val="3D8AFF"/>
                </a:solidFill>
                <a:latin typeface="Cambria" panose="02040503050406030204" pitchFamily="18" charset="0"/>
              </a:rPr>
              <a:t>DRAM Testing Infrastructure</a:t>
            </a:r>
            <a:endParaRPr lang="en-TR" sz="2000" dirty="0">
              <a:solidFill>
                <a:srgbClr val="3D8AFF"/>
              </a:solidFill>
              <a:latin typeface="Cambria" panose="020405030504060302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45E099-5068-F448-A0AC-2CF624D53B84}"/>
              </a:ext>
            </a:extLst>
          </p:cNvPr>
          <p:cNvSpPr txBox="1">
            <a:spLocks/>
          </p:cNvSpPr>
          <p:nvPr/>
        </p:nvSpPr>
        <p:spPr>
          <a:xfrm>
            <a:off x="75991" y="813916"/>
            <a:ext cx="8987622" cy="55868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spcAft>
                <a:spcPts val="400"/>
              </a:spcAft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CC8AC-425B-BB45-B38E-43E2A688B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90"/>
          <a:stretch/>
        </p:blipFill>
        <p:spPr>
          <a:xfrm>
            <a:off x="119655" y="3055182"/>
            <a:ext cx="8900289" cy="3147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30D93D-C784-4FCD-B0FF-3D29E1092B28}"/>
              </a:ext>
            </a:extLst>
          </p:cNvPr>
          <p:cNvSpPr txBox="1"/>
          <p:nvPr/>
        </p:nvSpPr>
        <p:spPr>
          <a:xfrm>
            <a:off x="4354140" y="6515973"/>
            <a:ext cx="4737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https://github.com/CMU-SAFARI/SoftMC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7A0EA-DA31-4D4F-B19B-56986EA80112}"/>
              </a:ext>
            </a:extLst>
          </p:cNvPr>
          <p:cNvSpPr txBox="1"/>
          <p:nvPr/>
        </p:nvSpPr>
        <p:spPr>
          <a:xfrm>
            <a:off x="2960254" y="6477000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[Hassan</a:t>
            </a:r>
            <a:r>
              <a:rPr lang="en-US" b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HPCA’17]</a:t>
            </a:r>
            <a:endParaRPr lang="en-US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1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2B8D-1586-5D4A-9242-C7D75D02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sz="4800" dirty="0"/>
              <a:t>Key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88734-47A7-8743-83F6-7DD184A23AD1}"/>
              </a:ext>
            </a:extLst>
          </p:cNvPr>
          <p:cNvSpPr/>
          <p:nvPr/>
        </p:nvSpPr>
        <p:spPr>
          <a:xfrm>
            <a:off x="75990" y="1173006"/>
            <a:ext cx="8987621" cy="12122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TR" sz="2200" b="1" dirty="0">
              <a:solidFill>
                <a:schemeClr val="accent4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14CE88-7CED-2B4D-962F-04C32A56E8DE}"/>
              </a:ext>
            </a:extLst>
          </p:cNvPr>
          <p:cNvSpPr/>
          <p:nvPr/>
        </p:nvSpPr>
        <p:spPr>
          <a:xfrm>
            <a:off x="75990" y="2788311"/>
            <a:ext cx="8987621" cy="57285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Passes </a:t>
            </a:r>
            <a:r>
              <a:rPr lang="en-TR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all 15 </a:t>
            </a: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standard NIST randomness tests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AB284-806F-244F-AF7B-7919CDE92759}"/>
              </a:ext>
            </a:extLst>
          </p:cNvPr>
          <p:cNvSpPr/>
          <p:nvPr/>
        </p:nvSpPr>
        <p:spPr>
          <a:xfrm>
            <a:off x="75990" y="3764258"/>
            <a:ext cx="8987621" cy="9053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TR" sz="2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344FE3-F73F-2F45-989C-582D66D2F106}"/>
              </a:ext>
            </a:extLst>
          </p:cNvPr>
          <p:cNvSpPr/>
          <p:nvPr/>
        </p:nvSpPr>
        <p:spPr>
          <a:xfrm>
            <a:off x="75990" y="5072717"/>
            <a:ext cx="8987621" cy="9053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TR" sz="2200" b="1" dirty="0">
              <a:solidFill>
                <a:schemeClr val="accent4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5AE51-6825-6D4E-BFF9-7DB373EAD8D8}"/>
              </a:ext>
            </a:extLst>
          </p:cNvPr>
          <p:cNvSpPr txBox="1"/>
          <p:nvPr/>
        </p:nvSpPr>
        <p:spPr>
          <a:xfrm>
            <a:off x="75990" y="1235693"/>
            <a:ext cx="8987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5.4 Gb/s</a:t>
            </a:r>
            <a:r>
              <a:rPr lang="en-TR" sz="2200" b="1" dirty="0">
                <a:latin typeface="Cambria" panose="02040503050406030204" pitchFamily="18" charset="0"/>
              </a:rPr>
              <a:t> </a:t>
            </a: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TRNG throughput (</a:t>
            </a:r>
            <a:r>
              <a:rPr lang="en-TR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3.44 Gb/s </a:t>
            </a: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on average) per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Outperform state-of-the-art base by</a:t>
            </a:r>
            <a:r>
              <a:rPr lang="en-TR" sz="2200" b="1" dirty="0">
                <a:latin typeface="Cambria" panose="02040503050406030204" pitchFamily="18" charset="0"/>
              </a:rPr>
              <a:t> </a:t>
            </a:r>
            <a:r>
              <a:rPr lang="en-TR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15.08x </a:t>
            </a: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and enhanced by </a:t>
            </a:r>
            <a:r>
              <a:rPr lang="en-TR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1.41x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Low latency: Generates a </a:t>
            </a:r>
            <a:r>
              <a:rPr lang="en-TR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256-bit </a:t>
            </a: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random number</a:t>
            </a:r>
            <a:r>
              <a:rPr lang="en-TR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 in 274 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018F6-C2BA-744D-919C-AB0ECF023E53}"/>
              </a:ext>
            </a:extLst>
          </p:cNvPr>
          <p:cNvSpPr txBox="1"/>
          <p:nvPr/>
        </p:nvSpPr>
        <p:spPr>
          <a:xfrm>
            <a:off x="75990" y="3852010"/>
            <a:ext cx="8987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Negligible area cost: </a:t>
            </a:r>
            <a:r>
              <a:rPr lang="en-TR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0.04% </a:t>
            </a: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of a contemporary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Negligible memory overhead: </a:t>
            </a:r>
            <a:r>
              <a:rPr lang="en-TR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0.002% </a:t>
            </a: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of an </a:t>
            </a:r>
            <a:r>
              <a:rPr lang="en-TR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8 GiB </a:t>
            </a: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DRAM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1B658-E099-E747-B1AD-6246A1857245}"/>
              </a:ext>
            </a:extLst>
          </p:cNvPr>
          <p:cNvSpPr txBox="1"/>
          <p:nvPr/>
        </p:nvSpPr>
        <p:spPr>
          <a:xfrm>
            <a:off x="75990" y="5136859"/>
            <a:ext cx="8987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Entropy </a:t>
            </a:r>
            <a:r>
              <a:rPr lang="en-TR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changes</a:t>
            </a: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 with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Entropy remains </a:t>
            </a:r>
            <a:r>
              <a:rPr lang="en-TR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stable</a:t>
            </a:r>
            <a:r>
              <a:rPr lang="en-TR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 for at least </a:t>
            </a:r>
            <a:r>
              <a:rPr lang="en-TR" sz="2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up to a month</a:t>
            </a:r>
          </a:p>
        </p:txBody>
      </p:sp>
    </p:spTree>
    <p:extLst>
      <p:ext uri="{BB962C8B-B14F-4D97-AF65-F5344CB8AC3E}">
        <p14:creationId xmlns:p14="http://schemas.microsoft.com/office/powerpoint/2010/main" val="13781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177966</TotalTime>
  <Words>740</Words>
  <Application>Microsoft Macintosh PowerPoint</Application>
  <PresentationFormat>On-screen Show (4:3)</PresentationFormat>
  <Paragraphs>123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Cambria Math</vt:lpstr>
      <vt:lpstr>Office Theme</vt:lpstr>
      <vt:lpstr>QUAC-TRNG   High-Throughput True Random Number Generation Using Quadruple Row Activation in Real DRAM Chips</vt:lpstr>
      <vt:lpstr>Executive Summary</vt:lpstr>
      <vt:lpstr>Use Cases of True Random Numbers</vt:lpstr>
      <vt:lpstr>DRAM-Based TRNGs</vt:lpstr>
      <vt:lpstr>Motivation and Goal</vt:lpstr>
      <vt:lpstr>Using QUAC to Generate Random Values</vt:lpstr>
      <vt:lpstr>QUAC-TRNG</vt:lpstr>
      <vt:lpstr>Experimental Methodology</vt:lpstr>
      <vt:lpstr>Key Results</vt:lpstr>
      <vt:lpstr>QUAC-TRNG   High-Throughput True Random Number Generation Using Quadruple Row Activation in Real DRAM Chips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Minesh Patel</dc:creator>
  <cp:lastModifiedBy>Ataberk Olgun</cp:lastModifiedBy>
  <cp:revision>10760</cp:revision>
  <cp:lastPrinted>2019-02-23T04:26:38Z</cp:lastPrinted>
  <dcterms:created xsi:type="dcterms:W3CDTF">2017-06-05T15:22:10Z</dcterms:created>
  <dcterms:modified xsi:type="dcterms:W3CDTF">2021-06-11T07:22:20Z</dcterms:modified>
</cp:coreProperties>
</file>