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2"/>
  </p:notesMasterIdLst>
  <p:sldIdLst>
    <p:sldId id="338" r:id="rId2"/>
    <p:sldId id="279" r:id="rId3"/>
    <p:sldId id="303" r:id="rId4"/>
    <p:sldId id="308" r:id="rId5"/>
    <p:sldId id="445" r:id="rId6"/>
    <p:sldId id="356" r:id="rId7"/>
    <p:sldId id="453" r:id="rId8"/>
    <p:sldId id="449" r:id="rId9"/>
    <p:sldId id="450" r:id="rId10"/>
    <p:sldId id="350" r:id="rId11"/>
    <p:sldId id="431" r:id="rId12"/>
    <p:sldId id="429" r:id="rId13"/>
    <p:sldId id="430" r:id="rId14"/>
    <p:sldId id="442" r:id="rId15"/>
    <p:sldId id="388" r:id="rId16"/>
    <p:sldId id="320" r:id="rId17"/>
    <p:sldId id="432" r:id="rId18"/>
    <p:sldId id="335" r:id="rId19"/>
    <p:sldId id="380" r:id="rId20"/>
    <p:sldId id="446" r:id="rId21"/>
    <p:sldId id="377" r:id="rId22"/>
    <p:sldId id="452" r:id="rId23"/>
    <p:sldId id="410" r:id="rId24"/>
    <p:sldId id="378" r:id="rId25"/>
    <p:sldId id="417" r:id="rId26"/>
    <p:sldId id="433" r:id="rId27"/>
    <p:sldId id="369" r:id="rId28"/>
    <p:sldId id="393" r:id="rId29"/>
    <p:sldId id="447" r:id="rId30"/>
    <p:sldId id="44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  Minesh Hamenbhai" initials="PMH" lastIdx="1" clrIdx="0">
    <p:extLst>
      <p:ext uri="{19B8F6BF-5375-455C-9EA6-DF929625EA0E}">
        <p15:presenceInfo xmlns:p15="http://schemas.microsoft.com/office/powerpoint/2012/main" userId="Patel  Minesh Hamenbh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D9"/>
    <a:srgbClr val="FEF8F4"/>
    <a:srgbClr val="FFFFFF"/>
    <a:srgbClr val="83B4E1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2" autoAdjust="0"/>
    <p:restoredTop sz="62718" autoAdjust="0"/>
  </p:normalViewPr>
  <p:slideViewPr>
    <p:cSldViewPr snapToGrid="0">
      <p:cViewPr varScale="1">
        <p:scale>
          <a:sx n="71" d="100"/>
          <a:sy n="71" d="100"/>
        </p:scale>
        <p:origin x="258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895402465614025E-2"/>
          <c:y val="5.7846725568808884E-2"/>
          <c:w val="0.8404833960328667"/>
          <c:h val="0.7544254547041695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1.2</c:v>
                </c:pt>
                <c:pt idx="3">
                  <c:v>2.2000000000000002</c:v>
                </c:pt>
                <c:pt idx="4">
                  <c:v>2.4</c:v>
                </c:pt>
                <c:pt idx="5">
                  <c:v>3.4</c:v>
                </c:pt>
                <c:pt idx="6">
                  <c:v>4.4000000000000004</c:v>
                </c:pt>
                <c:pt idx="7">
                  <c:v>5.4</c:v>
                </c:pt>
                <c:pt idx="8">
                  <c:v>6.4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0.5</c:v>
                </c:pt>
                <c:pt idx="8">
                  <c:v>0.25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30-4C1C-BBFB-8A4CC3920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911888"/>
        <c:axId val="817335696"/>
      </c:scatterChart>
      <c:valAx>
        <c:axId val="551911888"/>
        <c:scaling>
          <c:orientation val="minMax"/>
          <c:max val="5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335696"/>
        <c:crosses val="autoZero"/>
        <c:crossBetween val="midCat"/>
      </c:valAx>
      <c:valAx>
        <c:axId val="817335696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11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14D30-8728-478B-97A4-AD5E2E0882B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F2200-637A-42DD-BD93-B45C1CFA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2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I’m Minesh, and today I’m going to talk about our work &lt;TITLE&gt;. </a:t>
            </a:r>
          </a:p>
          <a:p>
            <a:endParaRPr lang="en-US" dirty="0"/>
          </a:p>
          <a:p>
            <a:r>
              <a:rPr lang="en-US" dirty="0"/>
              <a:t>This work was done by researchers in the SAFARI group at ETH Zürich and is presented in the Memory session at MICRO 2020.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5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overcome these challenges, our goal is to…</a:t>
            </a:r>
          </a:p>
          <a:p>
            <a:endParaRPr lang="en-US" dirty="0"/>
          </a:p>
          <a:p>
            <a:r>
              <a:rPr lang="en-US" dirty="0"/>
              <a:t>What this means in the context of the DRAM chip is that we want to know what exactly happens within the encoder and decoder.</a:t>
            </a:r>
          </a:p>
          <a:p>
            <a:endParaRPr lang="en-US" dirty="0"/>
          </a:p>
          <a:p>
            <a:r>
              <a:rPr lang="en-US" dirty="0"/>
              <a:t>This would reveal…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9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leads us into our primary contribution, BEER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BEER determines the ECC function using the key idea that we can identify…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Data-retention errors are relatively easy to induce. </a:t>
            </a:r>
          </a:p>
          <a:p>
            <a:r>
              <a:rPr lang="en-US" dirty="0"/>
              <a:t>Using a CPU or FPGA, we can simply pause DRAM refresh.</a:t>
            </a:r>
          </a:p>
          <a:p>
            <a:endParaRPr lang="en-US" dirty="0"/>
          </a:p>
          <a:p>
            <a:r>
              <a:rPr lang="en-US" dirty="0"/>
              <a:t>The figure on the right shows how this affects a single DRAM cell.</a:t>
            </a:r>
          </a:p>
          <a:p>
            <a:r>
              <a:rPr lang="en-US" dirty="0"/>
              <a:t>The X-axis shows time and the Y-axis the cell voltage.</a:t>
            </a:r>
          </a:p>
          <a:p>
            <a:r>
              <a:rPr lang="en-US" dirty="0"/>
              <a:t>We see that a single cell that starts out in the CHARGED state loses charge over time. </a:t>
            </a:r>
          </a:p>
          <a:p>
            <a:r>
              <a:rPr lang="en-US" dirty="0"/>
              <a:t>Although periodic refresh operations maintain the CHARGED value, </a:t>
            </a:r>
          </a:p>
          <a:p>
            <a:r>
              <a:rPr lang="en-US" dirty="0"/>
              <a:t>Once we pause DRAM refresh, the cell voltage drops below the safe voltage value, beyond which we can no longer identify the initial value stored in the cell.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This results in a data-retention error.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In contrast, a cell that starts out in the DISCHARGED state remains DISCHARGED for all time.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This difference between…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For example, let’s consider a test pattern with only one cell CHARGED.</a:t>
            </a:r>
          </a:p>
          <a:p>
            <a:r>
              <a:rPr lang="en-US" b="1" dirty="0"/>
              <a:t>[CLICK] </a:t>
            </a:r>
          </a:p>
          <a:p>
            <a:r>
              <a:rPr lang="en-US" dirty="0"/>
              <a:t>after ECC encoding, we have only one CHARGED cell, and three unknown parity-check bits.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Note that we assume the data is stored unmodified, which corresponds to a systematic encoding and is typical of real memory devices.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In the encoded data, we have effectively restricted possible data-retention errors to specific bits. In this case, the CHARGED bit and any potentially CHARGED parity-check bits</a:t>
            </a:r>
          </a:p>
          <a:p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20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see what happens when we induce data-retention errors.</a:t>
            </a:r>
          </a:p>
          <a:p>
            <a:r>
              <a:rPr lang="en-US" dirty="0"/>
              <a:t>Let’s suppose that we start with the same test pattern as in the previous slide, but we know that the ECC function sets precisely one parity-check bit to the CHARGED state.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When we induce errors, there are several different pre-correction error patterns that may occur</a:t>
            </a:r>
          </a:p>
          <a:p>
            <a:r>
              <a:rPr lang="en-US" b="0" dirty="0"/>
              <a:t>…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Finally, we can have an uncorrectable error pattern where both CHARGED bits fail to the DISCHARGED state.</a:t>
            </a:r>
          </a:p>
          <a:p>
            <a:r>
              <a:rPr lang="en-US" b="0" dirty="0"/>
              <a:t>In this case, depending on the ECC function, the ECC decoder might result in one of 4 possible data patterns.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This means that different H-matrices cause different uncorrectable error patterns and</a:t>
            </a:r>
          </a:p>
          <a:p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4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 simply need to choose a set of test patterns to use.</a:t>
            </a:r>
          </a:p>
          <a:p>
            <a:r>
              <a:rPr lang="en-US" dirty="0"/>
              <a:t>In our work, we consider the N-charged test patterns</a:t>
            </a:r>
          </a:p>
          <a:p>
            <a:r>
              <a:rPr lang="en-US" dirty="0"/>
              <a:t>Each of which sets N bits to the CHARGED state.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Our paper explains that the combined 1 and 2 CHARGED patterns suffice to identify the ECC function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To test each of the patterns we use, we find all possible uncorrectable errors that can occur.</a:t>
            </a:r>
          </a:p>
          <a:p>
            <a:r>
              <a:rPr lang="en-US" b="0" dirty="0"/>
              <a:t>This is easily done by exploiting the uniform-randomness of data-retention errors</a:t>
            </a:r>
          </a:p>
          <a:p>
            <a:r>
              <a:rPr lang="en-US" b="0" dirty="0"/>
              <a:t>This is because even one DRAM chip… </a:t>
            </a:r>
          </a:p>
          <a:p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1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I’ll cover our evaluations of BEER in both experiment and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01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what happens when we apply BEER to real DRAM chips.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In this experiment, we study the uncorrectable errors in the 1-CHARGED patterns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We show the uncorrectable errors for a representative chip of each manufacturer</a:t>
            </a:r>
          </a:p>
          <a:p>
            <a:r>
              <a:rPr lang="en-US" dirty="0"/>
              <a:t>The X-axis shows the bit index in a 128-bit </a:t>
            </a:r>
            <a:r>
              <a:rPr lang="en-US" dirty="0" err="1"/>
              <a:t>dataword</a:t>
            </a:r>
            <a:endParaRPr lang="en-US" dirty="0"/>
          </a:p>
          <a:p>
            <a:r>
              <a:rPr lang="en-US" dirty="0"/>
              <a:t>The Y-axis shows each of the 128 1-CHARGED test patterns, indexed by the position of the charged bit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The first thing we see is the data-retention errors within the CHARGED bits along the y=x line. 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Any errors off the y=x line are </a:t>
            </a:r>
            <a:r>
              <a:rPr lang="en-US" dirty="0" err="1"/>
              <a:t>miscorrections</a:t>
            </a:r>
            <a:r>
              <a:rPr lang="en-US" dirty="0"/>
              <a:t> that are purely an artifact of ECC correction since they correspond to discharged data bit positions.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Comparing the three plots, we see high variation, which indicates that manufacturers use different ECC functions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Finally, we see repeating patterns within the </a:t>
            </a:r>
            <a:r>
              <a:rPr lang="en-US" dirty="0" err="1"/>
              <a:t>miscorrections</a:t>
            </a:r>
            <a:r>
              <a:rPr lang="en-US" dirty="0"/>
              <a:t> of manufacturers B and C, which indicates underlying structure in their H-matrices</a:t>
            </a:r>
          </a:p>
          <a:p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50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[CLICK]</a:t>
            </a:r>
          </a:p>
          <a:p>
            <a:r>
              <a:rPr lang="en-US" dirty="0"/>
              <a:t>To identify the specific </a:t>
            </a:r>
            <a:r>
              <a:rPr lang="en-US" b="1" dirty="0"/>
              <a:t>H-matrix</a:t>
            </a:r>
            <a:r>
              <a:rPr lang="en-US" b="0" dirty="0"/>
              <a:t> that each chip uses, we use the </a:t>
            </a:r>
            <a:r>
              <a:rPr lang="en-US" b="1" dirty="0"/>
              <a:t>z3 SAT solver</a:t>
            </a:r>
          </a:p>
          <a:p>
            <a:r>
              <a:rPr lang="en-US" b="0" dirty="0"/>
              <a:t>Although we </a:t>
            </a:r>
            <a:r>
              <a:rPr lang="en-US" b="1" dirty="0"/>
              <a:t>demonstrate </a:t>
            </a:r>
            <a:r>
              <a:rPr lang="en-US" b="0" dirty="0"/>
              <a:t>and </a:t>
            </a:r>
            <a:r>
              <a:rPr lang="en-US" b="1" dirty="0"/>
              <a:t>evaluate </a:t>
            </a:r>
            <a:r>
              <a:rPr lang="en-US" b="0" dirty="0"/>
              <a:t>BEER for </a:t>
            </a:r>
            <a:r>
              <a:rPr lang="en-US" b="1" dirty="0"/>
              <a:t>SEC hamming codes</a:t>
            </a:r>
            <a:r>
              <a:rPr lang="en-US" b="0" dirty="0"/>
              <a:t>, it readily applies to all </a:t>
            </a:r>
            <a:r>
              <a:rPr lang="en-US" b="1" dirty="0"/>
              <a:t>linear block codes (e.g., BCH)</a:t>
            </a:r>
          </a:p>
          <a:p>
            <a:endParaRPr lang="en-US" b="1" dirty="0"/>
          </a:p>
          <a:p>
            <a:r>
              <a:rPr lang="en-US" b="1" dirty="0"/>
              <a:t>[CLICK]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/>
              <a:t>open source </a:t>
            </a:r>
            <a:r>
              <a:rPr lang="en-US" b="0" dirty="0"/>
              <a:t>our BEER implementation for any </a:t>
            </a:r>
            <a:r>
              <a:rPr lang="en-US" b="1" dirty="0"/>
              <a:t>END USER</a:t>
            </a:r>
            <a:r>
              <a:rPr lang="en-US" dirty="0"/>
              <a:t> to make use of.</a:t>
            </a:r>
          </a:p>
          <a:p>
            <a:endParaRPr lang="en-US" b="1" dirty="0"/>
          </a:p>
          <a:p>
            <a:r>
              <a:rPr lang="en-US" b="1" dirty="0"/>
              <a:t>[CLICK]</a:t>
            </a:r>
          </a:p>
          <a:p>
            <a:endParaRPr lang="en-US" dirty="0"/>
          </a:p>
          <a:p>
            <a:r>
              <a:rPr lang="en-US" dirty="0"/>
              <a:t>Unfortunately, our experimental studies face two limitations to further validation:</a:t>
            </a:r>
          </a:p>
          <a:p>
            <a:r>
              <a:rPr lang="en-US" dirty="0"/>
              <a:t>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6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7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our correctness evaluation for BEER.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Here we evaluate the number of unique SAT solution that BEER finds</a:t>
            </a:r>
          </a:p>
          <a:p>
            <a:r>
              <a:rPr lang="en-US" b="0" dirty="0"/>
              <a:t>And this shows whether the ‘unique’ </a:t>
            </a:r>
            <a:r>
              <a:rPr lang="en-US" b="0" dirty="0" err="1"/>
              <a:t>groundtruth</a:t>
            </a:r>
            <a:r>
              <a:rPr lang="en-US" b="0" dirty="0"/>
              <a:t> solution is identified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This figure’s X-axis shows the ECC code </a:t>
            </a:r>
            <a:r>
              <a:rPr lang="en-US" b="0" dirty="0" err="1"/>
              <a:t>dataword</a:t>
            </a:r>
            <a:r>
              <a:rPr lang="en-US" b="0" dirty="0"/>
              <a:t> length</a:t>
            </a:r>
          </a:p>
          <a:p>
            <a:r>
              <a:rPr lang="en-US" b="0" dirty="0"/>
              <a:t>And the Y-axis shows the number of unique ECC functions identified</a:t>
            </a:r>
          </a:p>
          <a:p>
            <a:r>
              <a:rPr lang="en-US" b="0" dirty="0"/>
              <a:t>Each data point shows the minimum/median/maximum values observed across all simulated ECC codes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The first thing we notice is that the 1 and 2 CHARGED test patterns combined always find a single unique solution for all test cases. 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We also see that the 1-2-and-3-CHARGED patterns individually sometimes find more than one ECC function that can explain the observed uncorrectable errors. </a:t>
            </a:r>
          </a:p>
          <a:p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I'm going to start out with a high level summary of this talk.</a:t>
            </a:r>
          </a:p>
          <a:p>
            <a:endParaRPr lang="en-US" dirty="0"/>
          </a:p>
          <a:p>
            <a:r>
              <a:rPr lang="en-US" b="1" u="sng" dirty="0"/>
              <a:t>PROBLEM</a:t>
            </a:r>
          </a:p>
          <a:p>
            <a:r>
              <a:rPr lang="en-US" dirty="0"/>
              <a:t>The problem we tackle in this work is that DRAM …</a:t>
            </a:r>
          </a:p>
          <a:p>
            <a:r>
              <a:rPr lang="en-US" b="0" dirty="0"/>
              <a:t>This is because their</a:t>
            </a:r>
            <a:r>
              <a:rPr lang="en-US" b="1" dirty="0"/>
              <a:t> </a:t>
            </a:r>
            <a:r>
              <a:rPr lang="en-US" dirty="0"/>
              <a:t>proprietary designs…</a:t>
            </a:r>
          </a:p>
          <a:p>
            <a:r>
              <a:rPr lang="en-US" dirty="0"/>
              <a:t>, and this interferes with…</a:t>
            </a:r>
          </a:p>
          <a:p>
            <a:endParaRPr lang="en-US" dirty="0"/>
          </a:p>
          <a:p>
            <a:r>
              <a:rPr lang="en-US" b="1" u="sng" dirty="0"/>
              <a:t>GOAL</a:t>
            </a:r>
          </a:p>
          <a:p>
            <a:r>
              <a:rPr lang="en-US" dirty="0"/>
              <a:t>To overcome this problem, our goal ….</a:t>
            </a:r>
          </a:p>
          <a:p>
            <a:endParaRPr lang="en-US" dirty="0"/>
          </a:p>
          <a:p>
            <a:r>
              <a:rPr lang="en-US" b="1" u="sng" dirty="0"/>
              <a:t>CONTRIBUTIONS</a:t>
            </a:r>
          </a:p>
          <a:p>
            <a:r>
              <a:rPr lang="en-US" dirty="0"/>
              <a:t>To achieve this goal, we make 2…</a:t>
            </a:r>
          </a:p>
          <a:p>
            <a:r>
              <a:rPr lang="en-US" dirty="0"/>
              <a:t>First, …</a:t>
            </a:r>
          </a:p>
          <a:p>
            <a:r>
              <a:rPr lang="en-US" dirty="0"/>
              <a:t>Second…</a:t>
            </a:r>
          </a:p>
          <a:p>
            <a:endParaRPr lang="en-US" dirty="0"/>
          </a:p>
          <a:p>
            <a:r>
              <a:rPr lang="en-US" b="1" u="sng" dirty="0"/>
              <a:t>EVALUATIONS</a:t>
            </a:r>
          </a:p>
          <a:p>
            <a:r>
              <a:rPr lang="en-US" dirty="0"/>
              <a:t>We evaluate BEER by experimentally apply it to 80… </a:t>
            </a:r>
          </a:p>
          <a:p>
            <a:r>
              <a:rPr lang="en-US" dirty="0"/>
              <a:t>To complement our experimental studies, we show BEER’s correctness …</a:t>
            </a:r>
          </a:p>
          <a:p>
            <a:endParaRPr lang="en-US" dirty="0"/>
          </a:p>
          <a:p>
            <a:r>
              <a:rPr lang="en-US" dirty="0"/>
              <a:t>We hope that beer enables many valuable studies going forward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3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Our takeaway from this analysis is that BEER…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90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I’d like to talk about BEEP and…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60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paper, we provide 5 use-cases to show how knowing the ECC function is useful in practice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The first use-case deals with error profiling. </a:t>
            </a:r>
          </a:p>
          <a:p>
            <a:r>
              <a:rPr lang="en-US" b="0" dirty="0"/>
              <a:t>We introduce BEEP, which is a new testing methodology that shows how knowing the ECC function enables identifying…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The second use-case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3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paper contains a wealth of other information that I did not have time to delve into here today.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This includes…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15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I’d like to circle back with a summary of our work.</a:t>
            </a:r>
          </a:p>
          <a:p>
            <a:endParaRPr lang="en-US" dirty="0"/>
          </a:p>
          <a:p>
            <a:r>
              <a:rPr lang="en-US" b="1" u="sng" dirty="0"/>
              <a:t>PROBLEM</a:t>
            </a:r>
          </a:p>
          <a:p>
            <a:r>
              <a:rPr lang="en-US" dirty="0"/>
              <a:t>The problem we tackle in this work is that DRAM …</a:t>
            </a:r>
          </a:p>
          <a:p>
            <a:endParaRPr lang="en-US" dirty="0"/>
          </a:p>
          <a:p>
            <a:r>
              <a:rPr lang="en-US" b="1" u="sng" dirty="0"/>
              <a:t>GOAL</a:t>
            </a:r>
          </a:p>
          <a:p>
            <a:r>
              <a:rPr lang="en-US" dirty="0"/>
              <a:t>To overcome this problem, our goal in this work…</a:t>
            </a:r>
          </a:p>
          <a:p>
            <a:endParaRPr lang="en-US" dirty="0"/>
          </a:p>
          <a:p>
            <a:r>
              <a:rPr lang="en-US" b="1" u="sng" dirty="0"/>
              <a:t>CONTRIBUTIONS</a:t>
            </a:r>
          </a:p>
          <a:p>
            <a:r>
              <a:rPr lang="en-US" dirty="0"/>
              <a:t>To achieve this goal, we make 2 main contributions…</a:t>
            </a:r>
          </a:p>
          <a:p>
            <a:r>
              <a:rPr lang="en-US" dirty="0"/>
              <a:t>First, …</a:t>
            </a:r>
          </a:p>
          <a:p>
            <a:r>
              <a:rPr lang="en-US" dirty="0"/>
              <a:t>Second…</a:t>
            </a:r>
          </a:p>
          <a:p>
            <a:endParaRPr lang="en-US" dirty="0"/>
          </a:p>
          <a:p>
            <a:r>
              <a:rPr lang="en-US" b="1" u="sng" dirty="0"/>
              <a:t>EVALUATIONS</a:t>
            </a:r>
          </a:p>
          <a:p>
            <a:r>
              <a:rPr lang="en-US" dirty="0"/>
              <a:t>We evaluate BEER in both experiment and simulation to show its effectiveness and practicality.</a:t>
            </a:r>
          </a:p>
          <a:p>
            <a:endParaRPr lang="en-US" dirty="0"/>
          </a:p>
          <a:p>
            <a:r>
              <a:rPr lang="en-US" dirty="0"/>
              <a:t>Finally, we open-source our implementation for the community to leverage</a:t>
            </a:r>
          </a:p>
          <a:p>
            <a:r>
              <a:rPr lang="en-US" dirty="0"/>
              <a:t>And we hope that both BEER and BEEP enables many valuable studies going forward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5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you, and if you enjoyed my talk, please take a look at our full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high level outline of my talk.</a:t>
            </a:r>
          </a:p>
          <a:p>
            <a:endParaRPr lang="en-US" dirty="0"/>
          </a:p>
          <a:p>
            <a:r>
              <a:rPr lang="en-US" dirty="0"/>
              <a:t>First, I’m going to start out talking about the challenges caused by unknown on-die ECCs.</a:t>
            </a:r>
          </a:p>
          <a:p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typical on-die ECC code used in modern DRAM chips.</a:t>
            </a:r>
          </a:p>
          <a:p>
            <a:r>
              <a:rPr lang="en-US" dirty="0"/>
              <a:t>This is usually a 128-bit single error correcting Hamming code,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</a:p>
          <a:p>
            <a:r>
              <a:rPr lang="en-US" dirty="0"/>
              <a:t>here's an illustration of what this code looks like within a DRAM chip.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We see that the ECC encoder and decoder, which together form the ECC logic, are fully contained with the DRAM chip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This means that they are completely invisible outside the DRAM chip</a:t>
            </a:r>
          </a:p>
          <a:p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There are many ways to implement…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the effect of using different On-Die ECC designs.</a:t>
            </a:r>
          </a:p>
          <a:p>
            <a:endParaRPr lang="en-US" dirty="0"/>
          </a:p>
          <a:p>
            <a:r>
              <a:rPr lang="en-US" dirty="0"/>
              <a:t>In this experiment, we simulate uniform-random errors within a single 32-bit ECC word.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Here, the X-axis shows the bit index in the 32-bit ECC word</a:t>
            </a:r>
          </a:p>
          <a:p>
            <a:r>
              <a:rPr lang="en-US" dirty="0"/>
              <a:t>And the Y-axis shows the relative probability of observing an error in each of the different bit positions</a:t>
            </a:r>
          </a:p>
          <a:p>
            <a:r>
              <a:rPr lang="en-US" dirty="0"/>
              <a:t>Because we simulate uniform-random errors, the per-bit error probabilities are roughly equal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However, the post-correction errors look quite different.</a:t>
            </a:r>
          </a:p>
          <a:p>
            <a:r>
              <a:rPr lang="en-US" dirty="0"/>
              <a:t>Here, we show three different 32-bit Hamming codes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With three different parity-check matrices.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We see that the post-correction errors are highly nonuniform and depend on the particular ECC function used.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Our takeaway from this analysis is that…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1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a concrete example of the effect of using different On-Die ECC implementations.</a:t>
            </a:r>
          </a:p>
          <a:p>
            <a:endParaRPr lang="en-US" dirty="0"/>
          </a:p>
          <a:p>
            <a:r>
              <a:rPr lang="en-US" dirty="0"/>
              <a:t>In this experiment, we simulate uniform-random errors within a single 32-bit ECC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78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causes significant challenges for third parties, who need to understand DRAM reliability characteristics to do their work.</a:t>
            </a:r>
          </a:p>
          <a:p>
            <a:endParaRPr lang="en-US" dirty="0"/>
          </a:p>
          <a:p>
            <a:r>
              <a:rPr lang="en-US" dirty="0"/>
              <a:t>For example, system architects typically design error-mitigation mechanisms to meet system reliability targets. </a:t>
            </a:r>
          </a:p>
          <a:p>
            <a:r>
              <a:rPr lang="en-US" dirty="0"/>
              <a:t>However, with on-die ECC, they must …</a:t>
            </a:r>
          </a:p>
          <a:p>
            <a:endParaRPr lang="en-US" dirty="0"/>
          </a:p>
          <a:p>
            <a:r>
              <a:rPr lang="en-US" dirty="0"/>
              <a:t>Test and validation engineers typically perform post-manufacturing testing of DRAM chips</a:t>
            </a:r>
          </a:p>
          <a:p>
            <a:r>
              <a:rPr lang="en-US" dirty="0"/>
              <a:t>Unfortunately</a:t>
            </a:r>
          </a:p>
          <a:p>
            <a:endParaRPr lang="en-US" dirty="0"/>
          </a:p>
          <a:p>
            <a:r>
              <a:rPr lang="en-US" dirty="0"/>
              <a:t>Finally, research scientists typically perform error characterization studies to understand how DRAM chips work.</a:t>
            </a:r>
          </a:p>
          <a:p>
            <a:r>
              <a:rPr lang="en-US" dirty="0"/>
              <a:t>Unfortunately,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3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1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Trebuchet MS" panose="020B0603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7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34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103E0A-1103-4E2A-80B9-427ECF501675}"/>
              </a:ext>
            </a:extLst>
          </p:cNvPr>
          <p:cNvSpPr/>
          <p:nvPr userDrawn="1"/>
        </p:nvSpPr>
        <p:spPr>
          <a:xfrm>
            <a:off x="0" y="-1"/>
            <a:ext cx="9144000" cy="8257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88" y="78848"/>
            <a:ext cx="8815517" cy="7538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88" y="1021492"/>
            <a:ext cx="8815517" cy="5368993"/>
          </a:xfrm>
        </p:spPr>
        <p:txBody>
          <a:bodyPr>
            <a:normAutofit/>
          </a:bodyPr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FE0A3EE-6483-4E65-823F-5E7E920D7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664" y="6494338"/>
            <a:ext cx="1180720" cy="22714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1FD7A5-C69D-412C-8DA5-5AA06BC4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67768"/>
            <a:ext cx="2057400" cy="280288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fld id="{C19D2B53-EDAE-4B41-B849-8916FA40B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3A1B36-F75C-4B3A-8AC7-B38B97092F73}"/>
              </a:ext>
            </a:extLst>
          </p:cNvPr>
          <p:cNvSpPr/>
          <p:nvPr userDrawn="1"/>
        </p:nvSpPr>
        <p:spPr>
          <a:xfrm>
            <a:off x="0" y="-1"/>
            <a:ext cx="9144000" cy="8903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rebuchet MS" panose="020B0603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7D2451-9D72-4A45-A1BA-585E5FC3C46D}"/>
              </a:ext>
            </a:extLst>
          </p:cNvPr>
          <p:cNvSpPr txBox="1">
            <a:spLocks/>
          </p:cNvSpPr>
          <p:nvPr userDrawn="1"/>
        </p:nvSpPr>
        <p:spPr>
          <a:xfrm>
            <a:off x="155488" y="70610"/>
            <a:ext cx="8815517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5CB8A4C-6108-4DBB-AB3B-F36B31AA79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664" y="6462642"/>
            <a:ext cx="1345478" cy="258844"/>
          </a:xfrm>
          <a:prstGeom prst="rect">
            <a:avLst/>
          </a:prstGeom>
        </p:spPr>
      </p:pic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5E13529-B30F-4988-A788-9A2F9C0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67768"/>
            <a:ext cx="2057400" cy="280288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fld id="{C19D2B53-EDAE-4B41-B849-8916FA40B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10755F8-9E4F-4AC1-934C-4503FD0A51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664" y="6462642"/>
            <a:ext cx="1345478" cy="258844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D3FBD0FA-D9BB-45FA-A53B-03090A5B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67768"/>
            <a:ext cx="2057400" cy="280288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fld id="{C19D2B53-EDAE-4B41-B849-8916FA40B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663" y="365126"/>
            <a:ext cx="8638674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663" y="1335505"/>
            <a:ext cx="8638674" cy="483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777A21B-5E9D-45BB-84A5-530574EDE4F4}"/>
              </a:ext>
            </a:extLst>
          </p:cNvPr>
          <p:cNvSpPr/>
          <p:nvPr userDrawn="1"/>
        </p:nvSpPr>
        <p:spPr>
          <a:xfrm>
            <a:off x="8386618" y="5132173"/>
            <a:ext cx="757382" cy="17258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527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2.png"/><Relationship Id="rId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F572BC-6BB3-4800-B49C-A1331CE8BDFB}"/>
              </a:ext>
            </a:extLst>
          </p:cNvPr>
          <p:cNvSpPr/>
          <p:nvPr/>
        </p:nvSpPr>
        <p:spPr>
          <a:xfrm>
            <a:off x="0" y="4260501"/>
            <a:ext cx="9144000" cy="2597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86" y="2481449"/>
            <a:ext cx="8610427" cy="177905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900" b="1" dirty="0"/>
              <a:t>Bit-Exact ECC Recovery (BEER):</a:t>
            </a:r>
            <a:br>
              <a:rPr lang="en-US" sz="4000" b="1" dirty="0"/>
            </a:br>
            <a:br>
              <a:rPr lang="en-US" sz="1100" b="1" dirty="0"/>
            </a:br>
            <a:r>
              <a:rPr lang="en-US" sz="3200" dirty="0"/>
              <a:t>Determining DRAM On-Die ECC Functions </a:t>
            </a:r>
            <a:br>
              <a:rPr lang="en-US" sz="3200" dirty="0"/>
            </a:br>
            <a:r>
              <a:rPr lang="en-US" sz="3200" dirty="0"/>
              <a:t>by Exploiting DRAM Data Retention Characteristics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86" y="4411273"/>
            <a:ext cx="8360030" cy="1047358"/>
          </a:xfrm>
        </p:spPr>
        <p:txBody>
          <a:bodyPr>
            <a:normAutofit/>
          </a:bodyPr>
          <a:lstStyle/>
          <a:p>
            <a:pPr algn="l"/>
            <a:r>
              <a:rPr lang="en-US" sz="2600" b="1" u="sng" dirty="0">
                <a:solidFill>
                  <a:schemeClr val="accent1">
                    <a:lumMod val="50000"/>
                  </a:schemeClr>
                </a:solidFill>
              </a:rPr>
              <a:t>Minesh Patel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Jeremie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S. Kim</a:t>
            </a:r>
          </a:p>
          <a:p>
            <a:pPr algn="l"/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Taha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Shahroodi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Hasan Hassan,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Onur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Mutlu</a:t>
            </a: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4" descr="Image result for eth zurich (swiss federal institute of technology) logo">
            <a:extLst>
              <a:ext uri="{FF2B5EF4-FFF2-40B4-BE49-F238E27FC236}">
                <a16:creationId xmlns:a16="http://schemas.microsoft.com/office/drawing/2014/main" id="{C7CFE395-C732-4687-80AF-6FC338BA4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7" b="18277"/>
          <a:stretch/>
        </p:blipFill>
        <p:spPr bwMode="auto">
          <a:xfrm>
            <a:off x="450089" y="356114"/>
            <a:ext cx="2956546" cy="74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F94595A-96CE-4099-9F48-922C3079E3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114" y="446562"/>
            <a:ext cx="2956546" cy="5687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E66691-627C-4C8E-B902-FA7ED3D71AAD}"/>
              </a:ext>
            </a:extLst>
          </p:cNvPr>
          <p:cNvSpPr txBox="1">
            <a:spLocks/>
          </p:cNvSpPr>
          <p:nvPr/>
        </p:nvSpPr>
        <p:spPr>
          <a:xfrm>
            <a:off x="266786" y="5339866"/>
            <a:ext cx="6913660" cy="12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MICRO 2020 (Session 2C – Memory)</a:t>
            </a:r>
          </a:p>
        </p:txBody>
      </p:sp>
    </p:spTree>
    <p:extLst>
      <p:ext uri="{BB962C8B-B14F-4D97-AF65-F5344CB8AC3E}">
        <p14:creationId xmlns:p14="http://schemas.microsoft.com/office/powerpoint/2010/main" val="11648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2"/>
    </mc:Choice>
    <mc:Fallback xmlns="">
      <p:transition spd="slow" advTm="192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Overcoming Challenges of On-Die ECC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AA5717-B700-4A10-A188-FFEBB0FDF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75" y="934865"/>
            <a:ext cx="8949650" cy="209324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Our goal: </a:t>
            </a:r>
            <a:r>
              <a:rPr lang="en-US" dirty="0"/>
              <a:t>Determine the on-die ECC function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without</a:t>
            </a:r>
            <a:r>
              <a:rPr lang="en-US" dirty="0"/>
              <a:t>:</a:t>
            </a:r>
          </a:p>
          <a:p>
            <a:pPr marL="3397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(1) hardware support or tools</a:t>
            </a:r>
          </a:p>
          <a:p>
            <a:pPr marL="3397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(2) prior knowledge about on-die ECC</a:t>
            </a:r>
          </a:p>
          <a:p>
            <a:pPr marL="3397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(3) access to ECC metadata (e.g., syndromes)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025FC2C7-A95F-4815-84B8-2A556AFB64C2}"/>
              </a:ext>
            </a:extLst>
          </p:cNvPr>
          <p:cNvSpPr txBox="1">
            <a:spLocks/>
          </p:cNvSpPr>
          <p:nvPr/>
        </p:nvSpPr>
        <p:spPr>
          <a:xfrm>
            <a:off x="252662" y="5341583"/>
            <a:ext cx="8891337" cy="118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Reveals how on-die ECC scrambles errors (BEER)</a:t>
            </a:r>
          </a:p>
          <a:p>
            <a:r>
              <a:rPr lang="en-US" sz="2800" dirty="0"/>
              <a:t>Allows inferring raw bit error locations (BEEP)</a:t>
            </a:r>
            <a:endParaRPr lang="en-US" sz="25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B2BB5C-322A-4EE7-94DB-041E2127F455}"/>
              </a:ext>
            </a:extLst>
          </p:cNvPr>
          <p:cNvGrpSpPr/>
          <p:nvPr/>
        </p:nvGrpSpPr>
        <p:grpSpPr>
          <a:xfrm>
            <a:off x="1657701" y="3267100"/>
            <a:ext cx="5828598" cy="1800200"/>
            <a:chOff x="1657701" y="3171850"/>
            <a:chExt cx="5828598" cy="18002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B424C5C-B978-4BAB-93A7-4DB8929DC5A0}"/>
                </a:ext>
              </a:extLst>
            </p:cNvPr>
            <p:cNvSpPr/>
            <p:nvPr/>
          </p:nvSpPr>
          <p:spPr>
            <a:xfrm>
              <a:off x="1657701" y="3171850"/>
              <a:ext cx="5828598" cy="18002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Trebuchet MS" panose="020B0603020202020204" pitchFamily="34" charset="0"/>
                <a:cs typeface="Courier New" panose="02070309020205020404" pitchFamily="49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BBA7A42-C187-4837-A2F3-AE76FC9D1E14}"/>
                </a:ext>
              </a:extLst>
            </p:cNvPr>
            <p:cNvGrpSpPr/>
            <p:nvPr/>
          </p:nvGrpSpPr>
          <p:grpSpPr>
            <a:xfrm>
              <a:off x="1944269" y="3363176"/>
              <a:ext cx="5276581" cy="1427054"/>
              <a:chOff x="-1055839" y="4109290"/>
              <a:chExt cx="3284947" cy="14270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CFDD0B4-0662-4DBE-9DA7-17BEFD5ED980}"/>
                  </a:ext>
                </a:extLst>
              </p:cNvPr>
              <p:cNvSpPr/>
              <p:nvPr/>
            </p:nvSpPr>
            <p:spPr>
              <a:xfrm>
                <a:off x="1693053" y="4175117"/>
                <a:ext cx="536055" cy="1295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Data</a:t>
                </a:r>
              </a:p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Store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27F0C7-8F94-42BE-ABC3-12BA393EDDEE}"/>
                  </a:ext>
                </a:extLst>
              </p:cNvPr>
              <p:cNvSpPr/>
              <p:nvPr/>
            </p:nvSpPr>
            <p:spPr>
              <a:xfrm>
                <a:off x="-1055839" y="4175117"/>
                <a:ext cx="536055" cy="1295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DRAM</a:t>
                </a:r>
              </a:p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Chip</a:t>
                </a:r>
              </a:p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I/O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23487E-1FA4-426E-AD83-0A44E2551A91}"/>
                  </a:ext>
                </a:extLst>
              </p:cNvPr>
              <p:cNvSpPr/>
              <p:nvPr/>
            </p:nvSpPr>
            <p:spPr>
              <a:xfrm>
                <a:off x="109879" y="4109290"/>
                <a:ext cx="953511" cy="6601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0DAE610-B628-4A2D-AF82-66C64C9126DD}"/>
                  </a:ext>
                </a:extLst>
              </p:cNvPr>
              <p:cNvSpPr/>
              <p:nvPr/>
            </p:nvSpPr>
            <p:spPr>
              <a:xfrm>
                <a:off x="109879" y="4876156"/>
                <a:ext cx="953511" cy="6601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0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47439DB-EC13-4398-940B-C0F599A2D8E0}"/>
                  </a:ext>
                </a:extLst>
              </p:cNvPr>
              <p:cNvCxnSpPr>
                <a:cxnSpLocks/>
                <a:endCxn id="28" idx="3"/>
              </p:cNvCxnSpPr>
              <p:nvPr/>
            </p:nvCxnSpPr>
            <p:spPr>
              <a:xfrm flipH="1">
                <a:off x="1063390" y="4439384"/>
                <a:ext cx="629663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0EF044C-D531-4DBB-A421-BDEFDFFF85EB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>
                <a:off x="1063390" y="5206250"/>
                <a:ext cx="629663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1AD4339-FD32-4CB9-915E-E8EE1B506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9785" y="4439384"/>
                <a:ext cx="62631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DFA5DAD-366E-456E-8D99-EC06B0B64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19784" y="5204065"/>
                <a:ext cx="62631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F5C9CDD-1AC5-449E-BDA7-9ED3337A6121}"/>
                    </a:ext>
                  </a:extLst>
                </p:cNvPr>
                <p:cNvSpPr/>
                <p:nvPr/>
              </p:nvSpPr>
              <p:spPr>
                <a:xfrm>
                  <a:off x="4001310" y="3465381"/>
                  <a:ext cx="11624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2400" b="1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𝒆𝒏𝒄𝒐𝒅𝒆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F5C9CDD-1AC5-449E-BDA7-9ED3337A61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310" y="3465381"/>
                  <a:ext cx="116249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0C3F2436-CCB9-4071-A366-2F60FA77995B}"/>
                    </a:ext>
                  </a:extLst>
                </p:cNvPr>
                <p:cNvSpPr/>
                <p:nvPr/>
              </p:nvSpPr>
              <p:spPr>
                <a:xfrm>
                  <a:off x="4001310" y="4205406"/>
                  <a:ext cx="11608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2400" b="1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  <m:r>
                          <a:rPr lang="en-US" sz="2400" b="1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𝒄𝒐𝒅𝒆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0C3F2436-CCB9-4071-A366-2F60FA7799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310" y="4205406"/>
                  <a:ext cx="116089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03499030-1BC3-475A-BA97-E7A691EFD823}"/>
              </a:ext>
            </a:extLst>
          </p:cNvPr>
          <p:cNvSpPr/>
          <p:nvPr/>
        </p:nvSpPr>
        <p:spPr>
          <a:xfrm>
            <a:off x="3307244" y="3209925"/>
            <a:ext cx="2598255" cy="192405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DDCD1-8DDE-4143-8CA1-DA012CDC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9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C012A292-B81C-4680-ABD7-381C70B1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832660"/>
            <a:ext cx="8883738" cy="5112118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Challenges Caused by Unknown On-Die ECCs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b="1" dirty="0"/>
              <a:t>BEER: Determining the On-Die ECC Function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Evaluating BEER in Experiment and Simulation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BEEP and Other Practical Use Cases for BEER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99F28-29AB-47B7-B89D-C2EAF913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1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3"/>
    </mc:Choice>
    <mc:Fallback xmlns="">
      <p:transition spd="slow" advTm="510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ECC Function (1/2)</a:t>
            </a:r>
          </a:p>
        </p:txBody>
      </p:sp>
      <p:sp>
        <p:nvSpPr>
          <p:cNvPr id="65" name="Content Placeholder 5">
            <a:extLst>
              <a:ext uri="{FF2B5EF4-FFF2-40B4-BE49-F238E27FC236}">
                <a16:creationId xmlns:a16="http://schemas.microsoft.com/office/drawing/2014/main" id="{052FE41C-2653-44F9-88C7-E9C45FA75455}"/>
              </a:ext>
            </a:extLst>
          </p:cNvPr>
          <p:cNvSpPr txBox="1">
            <a:spLocks/>
          </p:cNvSpPr>
          <p:nvPr/>
        </p:nvSpPr>
        <p:spPr>
          <a:xfrm>
            <a:off x="252663" y="887722"/>
            <a:ext cx="8891338" cy="94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Key idea:</a:t>
            </a:r>
            <a:r>
              <a:rPr lang="en-US" sz="2800" dirty="0"/>
              <a:t> identify the ECC function by how it responds to uncorrectable data-retention errors</a:t>
            </a:r>
            <a:endParaRPr lang="en-US" sz="2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323931-94E3-4321-9249-F346CBE6723C}"/>
              </a:ext>
            </a:extLst>
          </p:cNvPr>
          <p:cNvGrpSpPr/>
          <p:nvPr/>
        </p:nvGrpSpPr>
        <p:grpSpPr>
          <a:xfrm>
            <a:off x="325237" y="1923214"/>
            <a:ext cx="1858965" cy="1858958"/>
            <a:chOff x="4421287" y="1477813"/>
            <a:chExt cx="1858965" cy="185895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007B888-7503-4CD3-B15E-FAA0BC96B3A1}"/>
                </a:ext>
              </a:extLst>
            </p:cNvPr>
            <p:cNvGrpSpPr/>
            <p:nvPr/>
          </p:nvGrpSpPr>
          <p:grpSpPr>
            <a:xfrm>
              <a:off x="4421287" y="1477813"/>
              <a:ext cx="1858965" cy="1858958"/>
              <a:chOff x="4744601" y="1915922"/>
              <a:chExt cx="1394889" cy="139488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F83D408-7EF1-4DA4-BE85-BA7968C161BD}"/>
                  </a:ext>
                </a:extLst>
              </p:cNvPr>
              <p:cNvGrpSpPr/>
              <p:nvPr/>
            </p:nvGrpSpPr>
            <p:grpSpPr>
              <a:xfrm>
                <a:off x="4744601" y="2195542"/>
                <a:ext cx="1394889" cy="835641"/>
                <a:chOff x="1734013" y="5365288"/>
                <a:chExt cx="1029496" cy="616745"/>
              </a:xfrm>
              <a:solidFill>
                <a:schemeClr val="bg1">
                  <a:lumMod val="65000"/>
                </a:schemeClr>
              </a:solidFill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A8E2F2B-90E9-463F-A645-862EA9EEE9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953332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3CE4699-5B94-4A72-9FB1-DBA01DD32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056123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4ED86BE-D3F4-45A3-AF39-4114E00568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158914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92A4E4D-1264-4670-BA8D-C4E8C27A49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261705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1E3D5D6-909B-4202-9C48-B1720FF00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36449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410DC4D-B087-4665-B484-E235B2A2A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850541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81CCDE0-ECB8-4430-9865-46BED7E95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46728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DCDE075-8010-440B-9298-21877D7C38AE}"/>
                  </a:ext>
                </a:extLst>
              </p:cNvPr>
              <p:cNvGrpSpPr/>
              <p:nvPr/>
            </p:nvGrpSpPr>
            <p:grpSpPr>
              <a:xfrm rot="16200000">
                <a:off x="4744606" y="2195542"/>
                <a:ext cx="1394884" cy="835643"/>
                <a:chOff x="1734013" y="5365288"/>
                <a:chExt cx="1029494" cy="616745"/>
              </a:xfrm>
              <a:solidFill>
                <a:schemeClr val="bg1">
                  <a:lumMod val="65000"/>
                </a:schemeClr>
              </a:solidFill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8C08E0B-B90E-42D2-8823-8B7BFD33E4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953332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7E554DD-A690-4DAE-8128-A1C97C693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056123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B213921-0243-4BDF-A688-7DCA480FE2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158914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21F0229-21D8-4A73-A1C1-E3ADEF9F7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261705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BAD51C6-300D-48E2-AC35-7F3ABB8BB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36449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92DDE29-FEA3-4FA3-8101-ECC0FB2256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850541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784CD9E-16E8-448F-8EEA-3989327D9D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46728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73541C6-2EB6-4E96-9220-57809D16879E}"/>
                  </a:ext>
                </a:extLst>
              </p:cNvPr>
              <p:cNvSpPr/>
              <p:nvPr/>
            </p:nvSpPr>
            <p:spPr>
              <a:xfrm>
                <a:off x="4879959" y="2053847"/>
                <a:ext cx="1130805" cy="112454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A1218E-87F0-48D2-9D83-8596A485DF8C}"/>
                </a:ext>
              </a:extLst>
            </p:cNvPr>
            <p:cNvSpPr/>
            <p:nvPr/>
          </p:nvSpPr>
          <p:spPr>
            <a:xfrm>
              <a:off x="4892395" y="1827280"/>
              <a:ext cx="94128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CPU</a:t>
              </a:r>
            </a:p>
            <a:p>
              <a:pPr lvl="0" algn="ctr"/>
              <a:r>
                <a:rPr lang="en-US" sz="2400" b="1" i="1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or</a:t>
              </a:r>
            </a:p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FPGA</a:t>
              </a:r>
              <a:endParaRPr lang="en-US" sz="1400" b="1" dirty="0">
                <a:solidFill>
                  <a:prstClr val="black"/>
                </a:solidFill>
                <a:latin typeface="Trebuchet MS" panose="020B060302020202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4626F70-4828-44BE-A276-F4C4583CF463}"/>
              </a:ext>
            </a:extLst>
          </p:cNvPr>
          <p:cNvSpPr/>
          <p:nvPr/>
        </p:nvSpPr>
        <p:spPr>
          <a:xfrm>
            <a:off x="2606491" y="2961847"/>
            <a:ext cx="1783520" cy="365748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8842B2-F65E-4BC8-AA1A-F5C3197B1518}"/>
              </a:ext>
            </a:extLst>
          </p:cNvPr>
          <p:cNvSpPr/>
          <p:nvPr/>
        </p:nvSpPr>
        <p:spPr>
          <a:xfrm>
            <a:off x="2517364" y="2277887"/>
            <a:ext cx="1895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latin typeface="Trebuchet MS" panose="020B0603020202020204" pitchFamily="34" charset="0"/>
              </a:rPr>
              <a:t>Pause </a:t>
            </a:r>
          </a:p>
          <a:p>
            <a:pPr lvl="0" algn="ctr"/>
            <a:r>
              <a:rPr lang="en-US" sz="2000" dirty="0">
                <a:latin typeface="Trebuchet MS" panose="020B0603020202020204" pitchFamily="34" charset="0"/>
              </a:rPr>
              <a:t>DRAM Refresh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88048BE-34F8-4467-B0C1-A48AE1EFE099}"/>
              </a:ext>
            </a:extLst>
          </p:cNvPr>
          <p:cNvGrpSpPr/>
          <p:nvPr/>
        </p:nvGrpSpPr>
        <p:grpSpPr>
          <a:xfrm>
            <a:off x="7043051" y="1809376"/>
            <a:ext cx="1848286" cy="1344836"/>
            <a:chOff x="5913355" y="1453792"/>
            <a:chExt cx="1848286" cy="134483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6BB701D-0465-4AC6-8373-6CF635410CFF}"/>
                </a:ext>
              </a:extLst>
            </p:cNvPr>
            <p:cNvSpPr/>
            <p:nvPr/>
          </p:nvSpPr>
          <p:spPr>
            <a:xfrm>
              <a:off x="5913355" y="1453792"/>
              <a:ext cx="18482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Data-Retention </a:t>
              </a:r>
            </a:p>
            <a:p>
              <a:pPr lvl="0" algn="ctr"/>
              <a:r>
                <a:rPr lang="en-US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Error</a:t>
              </a:r>
            </a:p>
          </p:txBody>
        </p:sp>
        <p:sp>
          <p:nvSpPr>
            <p:cNvPr id="60" name="Lightning Bolt 59">
              <a:extLst>
                <a:ext uri="{FF2B5EF4-FFF2-40B4-BE49-F238E27FC236}">
                  <a16:creationId xmlns:a16="http://schemas.microsoft.com/office/drawing/2014/main" id="{4143DB1E-6EE5-43E4-A618-BCD9BC3BF150}"/>
                </a:ext>
              </a:extLst>
            </p:cNvPr>
            <p:cNvSpPr/>
            <p:nvPr/>
          </p:nvSpPr>
          <p:spPr>
            <a:xfrm flipH="1">
              <a:off x="6614751" y="2063478"/>
              <a:ext cx="580184" cy="735150"/>
            </a:xfrm>
            <a:prstGeom prst="lightningBol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269E2FF-C7E1-4577-9521-58E4FDE742AF}"/>
              </a:ext>
            </a:extLst>
          </p:cNvPr>
          <p:cNvGrpSpPr/>
          <p:nvPr/>
        </p:nvGrpSpPr>
        <p:grpSpPr>
          <a:xfrm>
            <a:off x="4260024" y="1767264"/>
            <a:ext cx="4574980" cy="2271978"/>
            <a:chOff x="4317589" y="1952811"/>
            <a:chExt cx="3486076" cy="1731217"/>
          </a:xfrm>
        </p:grpSpPr>
        <p:graphicFrame>
          <p:nvGraphicFramePr>
            <p:cNvPr id="62" name="Chart 61">
              <a:extLst>
                <a:ext uri="{FF2B5EF4-FFF2-40B4-BE49-F238E27FC236}">
                  <a16:creationId xmlns:a16="http://schemas.microsoft.com/office/drawing/2014/main" id="{5865F79F-5236-4D33-AF3A-C296E3C64FA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75596344"/>
                </p:ext>
              </p:extLst>
            </p:nvPr>
          </p:nvGraphicFramePr>
          <p:xfrm>
            <a:off x="5036248" y="2080238"/>
            <a:ext cx="2446855" cy="16037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A0CD5AE-13AA-4FD4-BFC1-1268AA7A21C2}"/>
                </a:ext>
              </a:extLst>
            </p:cNvPr>
            <p:cNvSpPr/>
            <p:nvPr/>
          </p:nvSpPr>
          <p:spPr>
            <a:xfrm rot="16200000">
              <a:off x="4353096" y="2549730"/>
              <a:ext cx="1183722" cy="539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latin typeface="Trebuchet MS" panose="020B0603020202020204" pitchFamily="34" charset="0"/>
                </a:rPr>
                <a:t>DRAM Cell </a:t>
              </a:r>
            </a:p>
            <a:p>
              <a:pPr lvl="0" algn="ctr"/>
              <a:r>
                <a:rPr lang="en-US" sz="2000" i="1" dirty="0">
                  <a:latin typeface="Trebuchet MS" panose="020B0603020202020204" pitchFamily="34" charset="0"/>
                </a:rPr>
                <a:t>Voltage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846E4AA-AD1E-40F3-8667-D64489AD7C31}"/>
                </a:ext>
              </a:extLst>
            </p:cNvPr>
            <p:cNvSpPr/>
            <p:nvPr/>
          </p:nvSpPr>
          <p:spPr>
            <a:xfrm>
              <a:off x="5739812" y="3345670"/>
              <a:ext cx="1183722" cy="304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latin typeface="Trebuchet MS" panose="020B0603020202020204" pitchFamily="34" charset="0"/>
                </a:rPr>
                <a:t>Time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6D63C3-B26D-4EB3-BE7A-D64A7936A6D6}"/>
                </a:ext>
              </a:extLst>
            </p:cNvPr>
            <p:cNvCxnSpPr>
              <a:cxnSpLocks/>
            </p:cNvCxnSpPr>
            <p:nvPr/>
          </p:nvCxnSpPr>
          <p:spPr>
            <a:xfrm>
              <a:off x="5285485" y="3054103"/>
              <a:ext cx="2051146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18718E7-4636-4F74-96E8-B20ED0085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985" y="2299841"/>
              <a:ext cx="0" cy="1066693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13C3471-5773-46B1-B456-EE4512D986F9}"/>
                </a:ext>
              </a:extLst>
            </p:cNvPr>
            <p:cNvSpPr/>
            <p:nvPr/>
          </p:nvSpPr>
          <p:spPr>
            <a:xfrm>
              <a:off x="5399585" y="2054864"/>
              <a:ext cx="653752" cy="257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600" i="1" dirty="0">
                  <a:latin typeface="Trebuchet MS" panose="020B0603020202020204" pitchFamily="34" charset="0"/>
                </a:rPr>
                <a:t>REF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B3A0CB0-8519-406D-B11E-867B1362C1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396" y="2299841"/>
              <a:ext cx="0" cy="1066693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AC8541B-FB83-4728-B577-A19A114208AA}"/>
                </a:ext>
              </a:extLst>
            </p:cNvPr>
            <p:cNvSpPr/>
            <p:nvPr/>
          </p:nvSpPr>
          <p:spPr>
            <a:xfrm>
              <a:off x="5895996" y="2054864"/>
              <a:ext cx="653752" cy="257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600" i="1" dirty="0">
                  <a:latin typeface="Trebuchet MS" panose="020B0603020202020204" pitchFamily="34" charset="0"/>
                </a:rPr>
                <a:t>REF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C31CAE-25E5-416A-AEBD-A058E8BA45F0}"/>
                </a:ext>
              </a:extLst>
            </p:cNvPr>
            <p:cNvSpPr/>
            <p:nvPr/>
          </p:nvSpPr>
          <p:spPr>
            <a:xfrm>
              <a:off x="7275245" y="2883791"/>
              <a:ext cx="528420" cy="257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600" i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V</a:t>
              </a:r>
              <a:r>
                <a:rPr lang="en-US" sz="1600" i="1" baseline="-25000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SAFE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6156B2D-9AC4-47DA-A427-F01C1351D5E8}"/>
                </a:ext>
              </a:extLst>
            </p:cNvPr>
            <p:cNvSpPr/>
            <p:nvPr/>
          </p:nvSpPr>
          <p:spPr>
            <a:xfrm>
              <a:off x="4317589" y="1952811"/>
              <a:ext cx="1183722" cy="398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400" b="1" i="1" dirty="0">
                  <a:solidFill>
                    <a:schemeClr val="accent1">
                      <a:lumMod val="75000"/>
                    </a:schemeClr>
                  </a:solidFill>
                  <a:latin typeface="Trebuchet MS" panose="020B0603020202020204" pitchFamily="34" charset="0"/>
                </a:rPr>
                <a:t>Initially CHARGED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961B991-81E5-466E-B0C2-F77A487416D8}"/>
              </a:ext>
            </a:extLst>
          </p:cNvPr>
          <p:cNvGrpSpPr/>
          <p:nvPr/>
        </p:nvGrpSpPr>
        <p:grpSpPr>
          <a:xfrm>
            <a:off x="4317068" y="3504682"/>
            <a:ext cx="3905020" cy="523220"/>
            <a:chOff x="4198825" y="3109865"/>
            <a:chExt cx="3905020" cy="52322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6FE28BF-7A25-46DC-89B2-1631A54A10D1}"/>
                </a:ext>
              </a:extLst>
            </p:cNvPr>
            <p:cNvSpPr/>
            <p:nvPr/>
          </p:nvSpPr>
          <p:spPr>
            <a:xfrm>
              <a:off x="4198825" y="3109865"/>
              <a:ext cx="12711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rebuchet MS" panose="020B0603020202020204" pitchFamily="34" charset="0"/>
                </a:rPr>
                <a:t>Initially DISCHARGED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DBC3DE5-AD6F-4258-8E45-AD30BD8390D4}"/>
                </a:ext>
              </a:extLst>
            </p:cNvPr>
            <p:cNvCxnSpPr>
              <a:cxnSpLocks/>
            </p:cNvCxnSpPr>
            <p:nvPr/>
          </p:nvCxnSpPr>
          <p:spPr>
            <a:xfrm>
              <a:off x="5392258" y="3230608"/>
              <a:ext cx="271158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F511708-C0F6-421C-B3B2-128F38F07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79445"/>
              </p:ext>
            </p:extLst>
          </p:nvPr>
        </p:nvGraphicFramePr>
        <p:xfrm>
          <a:off x="741332" y="5293351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4E6998F7-E8A2-4F8D-9E14-F953E681F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63619"/>
              </p:ext>
            </p:extLst>
          </p:nvPr>
        </p:nvGraphicFramePr>
        <p:xfrm>
          <a:off x="4101050" y="5292645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D0B5AD4F-84DA-41F3-AFA2-F4D41319E4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9004" y="5163436"/>
                <a:ext cx="1019633" cy="44513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baseline="-250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𝑒𝑛𝑐𝑜𝑑𝑒𝑟</m:t>
                          </m:r>
                        </m:e>
                      </m:groupChr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D0B5AD4F-84DA-41F3-AFA2-F4D41319E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004" y="5163436"/>
                <a:ext cx="1019633" cy="445134"/>
              </a:xfrm>
              <a:prstGeom prst="rect">
                <a:avLst/>
              </a:prstGeom>
              <a:blipFill>
                <a:blip r:embed="rId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CE17F74-6806-4E15-975C-2AC5D110B095}"/>
                  </a:ext>
                </a:extLst>
              </p:cNvPr>
              <p:cNvSpPr/>
              <p:nvPr/>
            </p:nvSpPr>
            <p:spPr>
              <a:xfrm>
                <a:off x="750544" y="4865008"/>
                <a:ext cx="17508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Test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Pattern</m:t>
                      </m:r>
                    </m:oMath>
                  </m:oMathPara>
                </a14:m>
                <a:endParaRPr lang="en-US" sz="2000" b="1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CE17F74-6806-4E15-975C-2AC5D110B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44" y="4865008"/>
                <a:ext cx="17508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4F66BA09-94EB-4783-AB5B-298DDC53BF3D}"/>
              </a:ext>
            </a:extLst>
          </p:cNvPr>
          <p:cNvSpPr/>
          <p:nvPr/>
        </p:nvSpPr>
        <p:spPr>
          <a:xfrm>
            <a:off x="4775132" y="4871101"/>
            <a:ext cx="1819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Encoded Data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A6C512A5-AFDE-421F-9CB4-0FFB34233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42538"/>
              </p:ext>
            </p:extLst>
          </p:nvPr>
        </p:nvGraphicFramePr>
        <p:xfrm>
          <a:off x="5931043" y="5292645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?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?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?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pSp>
        <p:nvGrpSpPr>
          <p:cNvPr id="82" name="Group 81">
            <a:extLst>
              <a:ext uri="{FF2B5EF4-FFF2-40B4-BE49-F238E27FC236}">
                <a16:creationId xmlns:a16="http://schemas.microsoft.com/office/drawing/2014/main" id="{923BCAB3-4DF9-4B18-8D23-AC009652CB48}"/>
              </a:ext>
            </a:extLst>
          </p:cNvPr>
          <p:cNvGrpSpPr/>
          <p:nvPr/>
        </p:nvGrpSpPr>
        <p:grpSpPr>
          <a:xfrm>
            <a:off x="2849004" y="5796906"/>
            <a:ext cx="3335838" cy="819125"/>
            <a:chOff x="4273521" y="2598169"/>
            <a:chExt cx="3335838" cy="819125"/>
          </a:xfrm>
        </p:grpSpPr>
        <p:sp>
          <p:nvSpPr>
            <p:cNvPr id="83" name="Right Brace 82">
              <a:extLst>
                <a:ext uri="{FF2B5EF4-FFF2-40B4-BE49-F238E27FC236}">
                  <a16:creationId xmlns:a16="http://schemas.microsoft.com/office/drawing/2014/main" id="{70785A3B-3DBC-4638-8397-4B4726CA6D9C}"/>
                </a:ext>
              </a:extLst>
            </p:cNvPr>
            <p:cNvSpPr/>
            <p:nvPr/>
          </p:nvSpPr>
          <p:spPr>
            <a:xfrm rot="5400000">
              <a:off x="6337405" y="1775679"/>
              <a:ext cx="125116" cy="1770096"/>
            </a:xfrm>
            <a:prstGeom prst="rightBrace">
              <a:avLst>
                <a:gd name="adj1" fmla="val 28942"/>
                <a:gd name="adj2" fmla="val 74524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7BA32561-3399-4B13-8801-EE9E02466255}"/>
                </a:ext>
              </a:extLst>
            </p:cNvPr>
            <p:cNvSpPr txBox="1">
              <a:spLocks/>
            </p:cNvSpPr>
            <p:nvPr/>
          </p:nvSpPr>
          <p:spPr>
            <a:xfrm>
              <a:off x="4273521" y="2834699"/>
              <a:ext cx="3335838" cy="58259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sz="1600" i="1" dirty="0">
                  <a:solidFill>
                    <a:schemeClr val="bg1">
                      <a:lumMod val="50000"/>
                    </a:schemeClr>
                  </a:solidFill>
                  <a:latin typeface="Trebuchet MS" panose="020B0603020202020204" pitchFamily="34" charset="0"/>
                </a:rPr>
                <a:t>Assume data is stored unmodified</a:t>
              </a:r>
            </a:p>
            <a:p>
              <a:pPr marL="0" lvl="0" indent="0" algn="ctr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sz="1600" i="1" dirty="0">
                  <a:solidFill>
                    <a:schemeClr val="bg1">
                      <a:lumMod val="50000"/>
                    </a:schemeClr>
                  </a:solidFill>
                  <a:latin typeface="Trebuchet MS" panose="020B0603020202020204" pitchFamily="34" charset="0"/>
                </a:rPr>
                <a:t>(systematic encoding)</a:t>
              </a:r>
            </a:p>
          </p:txBody>
        </p:sp>
      </p:grpSp>
      <p:sp>
        <p:nvSpPr>
          <p:cNvPr id="89" name="Content Placeholder 5">
            <a:extLst>
              <a:ext uri="{FF2B5EF4-FFF2-40B4-BE49-F238E27FC236}">
                <a16:creationId xmlns:a16="http://schemas.microsoft.com/office/drawing/2014/main" id="{E1937D27-AAA5-429C-B72D-FEC86A68855C}"/>
              </a:ext>
            </a:extLst>
          </p:cNvPr>
          <p:cNvSpPr txBox="1">
            <a:spLocks/>
          </p:cNvSpPr>
          <p:nvPr/>
        </p:nvSpPr>
        <p:spPr>
          <a:xfrm>
            <a:off x="252662" y="4068470"/>
            <a:ext cx="8891337" cy="882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Difference between CHARGED and DISCHARGED cells allows us to restrict errors to specific bit positions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F287A6-A865-4C8D-8AF1-9FAC9096DEB4}"/>
              </a:ext>
            </a:extLst>
          </p:cNvPr>
          <p:cNvGrpSpPr/>
          <p:nvPr/>
        </p:nvGrpSpPr>
        <p:grpSpPr>
          <a:xfrm>
            <a:off x="4051150" y="5244942"/>
            <a:ext cx="4320260" cy="1495289"/>
            <a:chOff x="3919323" y="4942223"/>
            <a:chExt cx="4320260" cy="149528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E9E65FA-B091-49AB-810E-6D692251C537}"/>
                </a:ext>
              </a:extLst>
            </p:cNvPr>
            <p:cNvSpPr/>
            <p:nvPr/>
          </p:nvSpPr>
          <p:spPr>
            <a:xfrm>
              <a:off x="6053015" y="5606515"/>
              <a:ext cx="21865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Possible errors 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are limited 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to certain bits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7911378-7C3F-4B67-B9FA-845A59536F34}"/>
                </a:ext>
              </a:extLst>
            </p:cNvPr>
            <p:cNvSpPr/>
            <p:nvPr/>
          </p:nvSpPr>
          <p:spPr>
            <a:xfrm>
              <a:off x="3919323" y="4942223"/>
              <a:ext cx="535580" cy="535580"/>
            </a:xfrm>
            <a:prstGeom prst="round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9FB81AD-98E4-4DA2-BCA1-A6585C6159B5}"/>
                </a:ext>
              </a:extLst>
            </p:cNvPr>
            <p:cNvSpPr/>
            <p:nvPr/>
          </p:nvSpPr>
          <p:spPr>
            <a:xfrm>
              <a:off x="5740045" y="4942223"/>
              <a:ext cx="1443330" cy="535580"/>
            </a:xfrm>
            <a:prstGeom prst="round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6262841-6650-406C-8605-CB3A61E5A01A}"/>
              </a:ext>
            </a:extLst>
          </p:cNvPr>
          <p:cNvGrpSpPr/>
          <p:nvPr/>
        </p:nvGrpSpPr>
        <p:grpSpPr>
          <a:xfrm>
            <a:off x="389331" y="5795420"/>
            <a:ext cx="1120316" cy="820611"/>
            <a:chOff x="3870551" y="2598169"/>
            <a:chExt cx="1120316" cy="820611"/>
          </a:xfrm>
        </p:grpSpPr>
        <p:sp>
          <p:nvSpPr>
            <p:cNvPr id="86" name="Right Brace 85">
              <a:extLst>
                <a:ext uri="{FF2B5EF4-FFF2-40B4-BE49-F238E27FC236}">
                  <a16:creationId xmlns:a16="http://schemas.microsoft.com/office/drawing/2014/main" id="{5D96C6C8-6FC7-4055-993D-FAAA1E4406D4}"/>
                </a:ext>
              </a:extLst>
            </p:cNvPr>
            <p:cNvSpPr/>
            <p:nvPr/>
          </p:nvSpPr>
          <p:spPr>
            <a:xfrm rot="5400000">
              <a:off x="4381325" y="2444776"/>
              <a:ext cx="102202" cy="408988"/>
            </a:xfrm>
            <a:prstGeom prst="rightBrace">
              <a:avLst>
                <a:gd name="adj1" fmla="val 28942"/>
                <a:gd name="adj2" fmla="val 5007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20FA4DDC-F410-4941-A876-7C9AF31C7EF7}"/>
                </a:ext>
              </a:extLst>
            </p:cNvPr>
            <p:cNvSpPr txBox="1">
              <a:spLocks/>
            </p:cNvSpPr>
            <p:nvPr/>
          </p:nvSpPr>
          <p:spPr>
            <a:xfrm>
              <a:off x="3870551" y="2805486"/>
              <a:ext cx="1120316" cy="613294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600" i="1" dirty="0">
                  <a:solidFill>
                    <a:schemeClr val="bg1">
                      <a:lumMod val="50000"/>
                    </a:schemeClr>
                  </a:solidFill>
                  <a:latin typeface="Trebuchet MS" panose="020B0603020202020204" pitchFamily="34" charset="0"/>
                </a:rPr>
                <a:t>CHARGED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D5B1-C0D3-402C-B32E-1B95C39C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5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78" grpId="0"/>
      <p:bldP spid="79" grpId="0"/>
      <p:bldP spid="80" grpId="0"/>
      <p:bldP spid="8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38BC0E95-D1B1-48E1-B8E9-7D8CDA72D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17604"/>
              </p:ext>
            </p:extLst>
          </p:nvPr>
        </p:nvGraphicFramePr>
        <p:xfrm>
          <a:off x="2803023" y="4246245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ECC Function (2/2)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B23B6C0D-1D41-422B-B2FE-E91FA63AF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37808"/>
              </p:ext>
            </p:extLst>
          </p:nvPr>
        </p:nvGraphicFramePr>
        <p:xfrm>
          <a:off x="1077125" y="1339083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9C837BA-27C2-4203-A3E5-DC6F117E3B8E}"/>
                  </a:ext>
                </a:extLst>
              </p:cNvPr>
              <p:cNvSpPr/>
              <p:nvPr/>
            </p:nvSpPr>
            <p:spPr>
              <a:xfrm>
                <a:off x="1086337" y="942995"/>
                <a:ext cx="17508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Test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Pattern</m:t>
                      </m:r>
                    </m:oMath>
                  </m:oMathPara>
                </a14:m>
                <a:endParaRPr lang="en-US" sz="2000" b="1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9C837BA-27C2-4203-A3E5-DC6F117E3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37" y="942995"/>
                <a:ext cx="17508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C8DEE08-CBC4-4F47-9F1F-058CD5089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80052"/>
              </p:ext>
            </p:extLst>
          </p:nvPr>
        </p:nvGraphicFramePr>
        <p:xfrm>
          <a:off x="4904867" y="1345941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AF681F0-F8DE-49C3-8079-B62EF3D06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48243"/>
              </p:ext>
            </p:extLst>
          </p:nvPr>
        </p:nvGraphicFramePr>
        <p:xfrm>
          <a:off x="6734860" y="1345941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55C9A20C-CD71-4F9F-8FD3-293D1F3A9A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6350" y="1201768"/>
                <a:ext cx="1019633" cy="44513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𝑛𝑐𝑜𝑑𝑒</m:t>
                          </m:r>
                        </m:e>
                      </m:groupChr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55C9A20C-CD71-4F9F-8FD3-293D1F3A9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50" y="1201768"/>
                <a:ext cx="1019633" cy="445134"/>
              </a:xfrm>
              <a:prstGeom prst="rect">
                <a:avLst/>
              </a:prstGeom>
              <a:blipFill>
                <a:blip r:embed="rId4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6996618F-5CB1-488A-932B-9E2A6556D7FE}"/>
              </a:ext>
            </a:extLst>
          </p:cNvPr>
          <p:cNvSpPr/>
          <p:nvPr/>
        </p:nvSpPr>
        <p:spPr>
          <a:xfrm>
            <a:off x="5530423" y="942995"/>
            <a:ext cx="1819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>
                <a:latin typeface="Trebuchet MS" panose="020B0603020202020204" pitchFamily="34" charset="0"/>
              </a:rPr>
              <a:t>Encoded Data</a:t>
            </a:r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D45C4517-D72B-4A64-890B-9DE26B00F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19080"/>
              </p:ext>
            </p:extLst>
          </p:nvPr>
        </p:nvGraphicFramePr>
        <p:xfrm>
          <a:off x="973030" y="3321323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4B0D012F-8382-4ADB-8AB0-EF2E461D4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87103"/>
              </p:ext>
            </p:extLst>
          </p:nvPr>
        </p:nvGraphicFramePr>
        <p:xfrm>
          <a:off x="2803023" y="3321323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A7FD93C7-5707-4E4A-8CE2-E8F4F031B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88854"/>
              </p:ext>
            </p:extLst>
          </p:nvPr>
        </p:nvGraphicFramePr>
        <p:xfrm>
          <a:off x="973030" y="4243190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2D474198-399C-4E15-AE09-F5F86C665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09756"/>
              </p:ext>
            </p:extLst>
          </p:nvPr>
        </p:nvGraphicFramePr>
        <p:xfrm>
          <a:off x="973030" y="4748487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ADC41891-1EA3-424E-BCBC-491720E20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47250"/>
              </p:ext>
            </p:extLst>
          </p:nvPr>
        </p:nvGraphicFramePr>
        <p:xfrm>
          <a:off x="2803023" y="4748487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B2F110E2-BB56-465A-B8B3-5F32BF156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73542"/>
              </p:ext>
            </p:extLst>
          </p:nvPr>
        </p:nvGraphicFramePr>
        <p:xfrm>
          <a:off x="973030" y="5701255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C3041ABB-6948-4FD1-B66E-E595E03EB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17651"/>
              </p:ext>
            </p:extLst>
          </p:nvPr>
        </p:nvGraphicFramePr>
        <p:xfrm>
          <a:off x="2803023" y="5701255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758C6A5-C63C-40A2-AF66-7C9D0F1CF87F}"/>
              </a:ext>
            </a:extLst>
          </p:cNvPr>
          <p:cNvGrpSpPr/>
          <p:nvPr/>
        </p:nvGrpSpPr>
        <p:grpSpPr>
          <a:xfrm>
            <a:off x="1125591" y="1802192"/>
            <a:ext cx="5609269" cy="1213838"/>
            <a:chOff x="1125591" y="1802192"/>
            <a:chExt cx="5609269" cy="121383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DE61F77-4150-4FE1-9F69-B1D8AEF2CC28}"/>
                </a:ext>
              </a:extLst>
            </p:cNvPr>
            <p:cNvSpPr/>
            <p:nvPr/>
          </p:nvSpPr>
          <p:spPr>
            <a:xfrm>
              <a:off x="2149867" y="1852405"/>
              <a:ext cx="458499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latin typeface="Trebuchet MS" panose="020B0603020202020204" pitchFamily="34" charset="0"/>
                </a:rPr>
                <a:t>Induce data-retention errors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6F28512-FEBD-43D1-A9F2-78625D86A5C2}"/>
                </a:ext>
              </a:extLst>
            </p:cNvPr>
            <p:cNvSpPr/>
            <p:nvPr/>
          </p:nvSpPr>
          <p:spPr>
            <a:xfrm>
              <a:off x="1125591" y="2615920"/>
              <a:ext cx="28894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latin typeface="Trebuchet MS" panose="020B0603020202020204" pitchFamily="34" charset="0"/>
                </a:rPr>
                <a:t>Possible Error Patterns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FED45C4-F2F5-4CCC-951E-6A1DAC5A0D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39988" y="270572"/>
              <a:ext cx="868680" cy="393192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AA97BE5A-6059-46DC-8BF9-347F0106F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15068" y="5677954"/>
                <a:ext cx="1617248" cy="44513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𝑒𝑐𝑜𝑑𝑒</m:t>
                          </m:r>
                        </m:e>
                      </m:groupChr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AA97BE5A-6059-46DC-8BF9-347F0106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068" y="5677954"/>
                <a:ext cx="1617248" cy="445134"/>
              </a:xfrm>
              <a:prstGeom prst="rect">
                <a:avLst/>
              </a:prstGeom>
              <a:blipFill>
                <a:blip r:embed="rId5"/>
                <a:stretch>
                  <a:fillRect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eft Brace 99">
            <a:extLst>
              <a:ext uri="{FF2B5EF4-FFF2-40B4-BE49-F238E27FC236}">
                <a16:creationId xmlns:a16="http://schemas.microsoft.com/office/drawing/2014/main" id="{88AF28AE-D1BF-4B10-9CE5-FD4CE29DA033}"/>
              </a:ext>
            </a:extLst>
          </p:cNvPr>
          <p:cNvSpPr/>
          <p:nvPr/>
        </p:nvSpPr>
        <p:spPr>
          <a:xfrm>
            <a:off x="5675752" y="4243190"/>
            <a:ext cx="138054" cy="1975079"/>
          </a:xfrm>
          <a:prstGeom prst="leftBrace">
            <a:avLst>
              <a:gd name="adj1" fmla="val 56629"/>
              <a:gd name="adj2" fmla="val 9220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F4DEECDF-053D-4F71-B60E-1BAF47216CE1}"/>
              </a:ext>
            </a:extLst>
          </p:cNvPr>
          <p:cNvSpPr txBox="1">
            <a:spLocks/>
          </p:cNvSpPr>
          <p:nvPr/>
        </p:nvSpPr>
        <p:spPr>
          <a:xfrm>
            <a:off x="6009427" y="3718450"/>
            <a:ext cx="2778438" cy="40011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Post-Correction Data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E6ACF0C6-6694-4CC3-A4B6-DE9C08D95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17073"/>
              </p:ext>
            </p:extLst>
          </p:nvPr>
        </p:nvGraphicFramePr>
        <p:xfrm>
          <a:off x="6514272" y="4248691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C23666D9-C794-4230-B887-365C7879CA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4216109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C23666D9-C794-4230-B887-365C7879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4216109"/>
                <a:ext cx="839512" cy="483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2F3EA465-2275-438E-9960-AF7531E06333}"/>
              </a:ext>
            </a:extLst>
          </p:cNvPr>
          <p:cNvSpPr/>
          <p:nvPr/>
        </p:nvSpPr>
        <p:spPr>
          <a:xfrm>
            <a:off x="2047307" y="2955420"/>
            <a:ext cx="1198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i="1" dirty="0">
                <a:latin typeface="Trebuchet MS" panose="020B0603020202020204" pitchFamily="34" charset="0"/>
              </a:rPr>
              <a:t>No error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E9F80F-CBB0-4B90-9899-CE8B27F506A6}"/>
              </a:ext>
            </a:extLst>
          </p:cNvPr>
          <p:cNvSpPr/>
          <p:nvPr/>
        </p:nvSpPr>
        <p:spPr>
          <a:xfrm>
            <a:off x="1741037" y="3865989"/>
            <a:ext cx="1658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i="1" dirty="0">
                <a:latin typeface="Trebuchet MS" panose="020B0603020202020204" pitchFamily="34" charset="0"/>
              </a:rPr>
              <a:t>Correctable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516FC34-E3ED-459D-9004-7A2F324F30E7}"/>
              </a:ext>
            </a:extLst>
          </p:cNvPr>
          <p:cNvSpPr/>
          <p:nvPr/>
        </p:nvSpPr>
        <p:spPr>
          <a:xfrm>
            <a:off x="1745160" y="5301145"/>
            <a:ext cx="199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i="1" dirty="0">
                <a:latin typeface="Trebuchet MS" panose="020B0603020202020204" pitchFamily="34" charset="0"/>
              </a:rPr>
              <a:t>Uncorrectable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8989C7DF-F0DA-48DB-B1C0-E79931C2FD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4728957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8989C7DF-F0DA-48DB-B1C0-E79931C2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4728957"/>
                <a:ext cx="839512" cy="4833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EA5C028A-4722-45E1-92D3-CFA763858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40167"/>
              </p:ext>
            </p:extLst>
          </p:nvPr>
        </p:nvGraphicFramePr>
        <p:xfrm>
          <a:off x="6514272" y="4758822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4DB9FA63-20AB-420F-8676-9B4D16058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5230748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4DB9FA63-20AB-420F-8676-9B4D16058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5230748"/>
                <a:ext cx="839512" cy="4833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D483D5A1-0F52-42C0-BB04-8F7607548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9636"/>
              </p:ext>
            </p:extLst>
          </p:nvPr>
        </p:nvGraphicFramePr>
        <p:xfrm>
          <a:off x="6514272" y="5260595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E5A81210-FC54-4496-AB1F-088CFDE18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5734949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E5A81210-FC54-4496-AB1F-088CFDE18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5734949"/>
                <a:ext cx="839512" cy="4833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F21F171D-29ED-49EA-9917-0B5B7F977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2092"/>
              </p:ext>
            </p:extLst>
          </p:nvPr>
        </p:nvGraphicFramePr>
        <p:xfrm>
          <a:off x="6514272" y="5764796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CAE3015-9BB6-46C5-8555-A8A5CC382FAC}"/>
              </a:ext>
            </a:extLst>
          </p:cNvPr>
          <p:cNvGrpSpPr/>
          <p:nvPr/>
        </p:nvGrpSpPr>
        <p:grpSpPr>
          <a:xfrm>
            <a:off x="4120355" y="2568850"/>
            <a:ext cx="4918870" cy="3787511"/>
            <a:chOff x="4120355" y="2568850"/>
            <a:chExt cx="4918870" cy="378751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988B33-8F93-4A1B-AF2D-9A9250D78A37}"/>
                </a:ext>
              </a:extLst>
            </p:cNvPr>
            <p:cNvSpPr/>
            <p:nvPr/>
          </p:nvSpPr>
          <p:spPr>
            <a:xfrm>
              <a:off x="5872889" y="4118560"/>
              <a:ext cx="2520340" cy="2237801"/>
            </a:xfrm>
            <a:prstGeom prst="roundRect">
              <a:avLst>
                <a:gd name="adj" fmla="val 9355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ontent Placeholder 2">
                  <a:extLst>
                    <a:ext uri="{FF2B5EF4-FFF2-40B4-BE49-F238E27FC236}">
                      <a16:creationId xmlns:a16="http://schemas.microsoft.com/office/drawing/2014/main" id="{EEF8377F-CB34-42EC-B406-5943087142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120355" y="2568850"/>
                  <a:ext cx="4918870" cy="1004263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b="1" dirty="0">
                      <a:solidFill>
                        <a:srgbClr val="C00000"/>
                      </a:solidFill>
                      <a:latin typeface="Trebuchet MS" panose="020B0603020202020204" pitchFamily="34" charset="0"/>
                    </a:rPr>
                    <a:t>Different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b="1" baseline="-25000" dirty="0">
                      <a:solidFill>
                        <a:srgbClr val="C00000"/>
                      </a:solidFill>
                      <a:latin typeface="Trebuchet MS" panose="020B0603020202020204" pitchFamily="34" charset="0"/>
                    </a:rPr>
                    <a:t> </a:t>
                  </a:r>
                  <a:r>
                    <a:rPr lang="en-US" b="1" dirty="0">
                      <a:solidFill>
                        <a:srgbClr val="C00000"/>
                      </a:solidFill>
                      <a:latin typeface="Trebuchet MS" panose="020B0603020202020204" pitchFamily="34" charset="0"/>
                    </a:rPr>
                    <a:t>cause different uncorrectable errors</a:t>
                  </a:r>
                  <a:endParaRPr lang="en-US" b="1" baseline="-25000" dirty="0">
                    <a:solidFill>
                      <a:srgbClr val="C00000"/>
                    </a:solidFill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129" name="Content Placeholder 2">
                  <a:extLst>
                    <a:ext uri="{FF2B5EF4-FFF2-40B4-BE49-F238E27FC236}">
                      <a16:creationId xmlns:a16="http://schemas.microsoft.com/office/drawing/2014/main" id="{EEF8377F-CB34-42EC-B406-594308714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0355" y="2568850"/>
                  <a:ext cx="4918870" cy="1004263"/>
                </a:xfrm>
                <a:prstGeom prst="rect">
                  <a:avLst/>
                </a:prstGeom>
                <a:blipFill>
                  <a:blip r:embed="rId10"/>
                  <a:stretch>
                    <a:fillRect l="-1611" t="-6667" r="-4213"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1FCA2E4-03E2-47FC-97EA-8A65E451D73C}"/>
                </a:ext>
              </a:extLst>
            </p:cNvPr>
            <p:cNvCxnSpPr>
              <a:cxnSpLocks/>
            </p:cNvCxnSpPr>
            <p:nvPr/>
          </p:nvCxnSpPr>
          <p:spPr>
            <a:xfrm>
              <a:off x="5713789" y="3460507"/>
              <a:ext cx="267911" cy="631433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14FDC-1E0B-41B5-8F49-4B8573D8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4E7E5-78AF-43EB-BE20-51D6D5B7A062}"/>
              </a:ext>
            </a:extLst>
          </p:cNvPr>
          <p:cNvSpPr/>
          <p:nvPr/>
        </p:nvSpPr>
        <p:spPr>
          <a:xfrm>
            <a:off x="6734860" y="1345941"/>
            <a:ext cx="1327572" cy="44111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829DB7-7A34-4BA4-B397-3EAC92E499C9}"/>
              </a:ext>
            </a:extLst>
          </p:cNvPr>
          <p:cNvSpPr/>
          <p:nvPr/>
        </p:nvSpPr>
        <p:spPr>
          <a:xfrm>
            <a:off x="6646493" y="1810518"/>
            <a:ext cx="2252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Parity-check bits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187DC2-2423-41FE-9A3A-8152EEAAF38D}"/>
              </a:ext>
            </a:extLst>
          </p:cNvPr>
          <p:cNvSpPr/>
          <p:nvPr/>
        </p:nvSpPr>
        <p:spPr>
          <a:xfrm>
            <a:off x="2797903" y="3317196"/>
            <a:ext cx="1327572" cy="44111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D643BC-B110-41EB-A4A9-50F9E3DB6996}"/>
              </a:ext>
            </a:extLst>
          </p:cNvPr>
          <p:cNvSpPr/>
          <p:nvPr/>
        </p:nvSpPr>
        <p:spPr>
          <a:xfrm>
            <a:off x="2797903" y="4242750"/>
            <a:ext cx="1327572" cy="44111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2597BA-5928-410E-9962-6BF2A519B9F8}"/>
              </a:ext>
            </a:extLst>
          </p:cNvPr>
          <p:cNvSpPr/>
          <p:nvPr/>
        </p:nvSpPr>
        <p:spPr>
          <a:xfrm>
            <a:off x="2797903" y="4743698"/>
            <a:ext cx="1327572" cy="44111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2CB5A-4897-47F5-811F-C9F39D4015F7}"/>
              </a:ext>
            </a:extLst>
          </p:cNvPr>
          <p:cNvSpPr/>
          <p:nvPr/>
        </p:nvSpPr>
        <p:spPr>
          <a:xfrm>
            <a:off x="2797903" y="5698871"/>
            <a:ext cx="1327572" cy="44111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0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animBg="1"/>
      <p:bldP spid="101" grpId="0"/>
      <p:bldP spid="108" grpId="0"/>
      <p:bldP spid="111" grpId="0"/>
      <p:bldP spid="112" grpId="0"/>
      <p:bldP spid="115" grpId="0"/>
      <p:bldP spid="121" grpId="0"/>
      <p:bldP spid="124" grpId="0"/>
      <p:bldP spid="127" grpId="0"/>
      <p:bldP spid="42" grpId="0" animBg="1"/>
      <p:bldP spid="50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ECC Function (2/2)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B23B6C0D-1D41-422B-B2FE-E91FA63AF95D}"/>
              </a:ext>
            </a:extLst>
          </p:cNvPr>
          <p:cNvGraphicFramePr>
            <a:graphicFrameLocks noGrp="1"/>
          </p:cNvGraphicFramePr>
          <p:nvPr/>
        </p:nvGraphicFramePr>
        <p:xfrm>
          <a:off x="1077125" y="1339083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9C837BA-27C2-4203-A3E5-DC6F117E3B8E}"/>
                  </a:ext>
                </a:extLst>
              </p:cNvPr>
              <p:cNvSpPr/>
              <p:nvPr/>
            </p:nvSpPr>
            <p:spPr>
              <a:xfrm>
                <a:off x="1086337" y="942995"/>
                <a:ext cx="17508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Test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Pattern</m:t>
                      </m:r>
                    </m:oMath>
                  </m:oMathPara>
                </a14:m>
                <a:endParaRPr lang="en-US" sz="2000" b="1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9C837BA-27C2-4203-A3E5-DC6F117E3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37" y="942995"/>
                <a:ext cx="175080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C8DEE08-CBC4-4F47-9F1F-058CD508976F}"/>
              </a:ext>
            </a:extLst>
          </p:cNvPr>
          <p:cNvGraphicFramePr>
            <a:graphicFrameLocks noGrp="1"/>
          </p:cNvGraphicFramePr>
          <p:nvPr/>
        </p:nvGraphicFramePr>
        <p:xfrm>
          <a:off x="4904867" y="1345941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AF681F0-F8DE-49C3-8079-B62EF3D06A33}"/>
              </a:ext>
            </a:extLst>
          </p:cNvPr>
          <p:cNvGraphicFramePr>
            <a:graphicFrameLocks noGrp="1"/>
          </p:cNvGraphicFramePr>
          <p:nvPr/>
        </p:nvGraphicFramePr>
        <p:xfrm>
          <a:off x="6734860" y="1345941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55C9A20C-CD71-4F9F-8FD3-293D1F3A9A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6350" y="1201768"/>
                <a:ext cx="1019633" cy="44513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𝑛𝑐𝑜𝑑𝑒</m:t>
                          </m:r>
                        </m:e>
                      </m:groupChr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55C9A20C-CD71-4F9F-8FD3-293D1F3A9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50" y="1201768"/>
                <a:ext cx="1019633" cy="445134"/>
              </a:xfrm>
              <a:prstGeom prst="rect">
                <a:avLst/>
              </a:prstGeom>
              <a:blipFill>
                <a:blip r:embed="rId3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6996618F-5CB1-488A-932B-9E2A6556D7FE}"/>
              </a:ext>
            </a:extLst>
          </p:cNvPr>
          <p:cNvSpPr/>
          <p:nvPr/>
        </p:nvSpPr>
        <p:spPr>
          <a:xfrm>
            <a:off x="5530423" y="942995"/>
            <a:ext cx="1819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>
                <a:latin typeface="Trebuchet MS" panose="020B0603020202020204" pitchFamily="34" charset="0"/>
              </a:rPr>
              <a:t>Encoded Data</a:t>
            </a:r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D45C4517-D72B-4A64-890B-9DE26B00F6C2}"/>
              </a:ext>
            </a:extLst>
          </p:cNvPr>
          <p:cNvGraphicFramePr>
            <a:graphicFrameLocks noGrp="1"/>
          </p:cNvGraphicFramePr>
          <p:nvPr/>
        </p:nvGraphicFramePr>
        <p:xfrm>
          <a:off x="973030" y="3321323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4B0D012F-8382-4ADB-8AB0-EF2E461D4201}"/>
              </a:ext>
            </a:extLst>
          </p:cNvPr>
          <p:cNvGraphicFramePr>
            <a:graphicFrameLocks noGrp="1"/>
          </p:cNvGraphicFramePr>
          <p:nvPr/>
        </p:nvGraphicFramePr>
        <p:xfrm>
          <a:off x="2803023" y="3321323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A7FD93C7-5707-4E4A-8CE2-E8F4F031B3E3}"/>
              </a:ext>
            </a:extLst>
          </p:cNvPr>
          <p:cNvGraphicFramePr>
            <a:graphicFrameLocks noGrp="1"/>
          </p:cNvGraphicFramePr>
          <p:nvPr/>
        </p:nvGraphicFramePr>
        <p:xfrm>
          <a:off x="973030" y="4243190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38BC0E95-D1B1-48E1-B8E9-7D8CDA72D48D}"/>
              </a:ext>
            </a:extLst>
          </p:cNvPr>
          <p:cNvGraphicFramePr>
            <a:graphicFrameLocks noGrp="1"/>
          </p:cNvGraphicFramePr>
          <p:nvPr/>
        </p:nvGraphicFramePr>
        <p:xfrm>
          <a:off x="2803023" y="4246245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2D474198-399C-4E15-AE09-F5F86C66565B}"/>
              </a:ext>
            </a:extLst>
          </p:cNvPr>
          <p:cNvGraphicFramePr>
            <a:graphicFrameLocks noGrp="1"/>
          </p:cNvGraphicFramePr>
          <p:nvPr/>
        </p:nvGraphicFramePr>
        <p:xfrm>
          <a:off x="973030" y="4748487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ADC41891-1EA3-424E-BCBC-491720E20FCD}"/>
              </a:ext>
            </a:extLst>
          </p:cNvPr>
          <p:cNvGraphicFramePr>
            <a:graphicFrameLocks noGrp="1"/>
          </p:cNvGraphicFramePr>
          <p:nvPr/>
        </p:nvGraphicFramePr>
        <p:xfrm>
          <a:off x="2803023" y="4748487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B2F110E2-BB56-465A-B8B3-5F32BF1567AD}"/>
              </a:ext>
            </a:extLst>
          </p:cNvPr>
          <p:cNvGraphicFramePr>
            <a:graphicFrameLocks noGrp="1"/>
          </p:cNvGraphicFramePr>
          <p:nvPr/>
        </p:nvGraphicFramePr>
        <p:xfrm>
          <a:off x="973030" y="5701255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C3041ABB-6948-4FD1-B66E-E595E03EB410}"/>
              </a:ext>
            </a:extLst>
          </p:cNvPr>
          <p:cNvGraphicFramePr>
            <a:graphicFrameLocks noGrp="1"/>
          </p:cNvGraphicFramePr>
          <p:nvPr/>
        </p:nvGraphicFramePr>
        <p:xfrm>
          <a:off x="2803023" y="5701255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758C6A5-C63C-40A2-AF66-7C9D0F1CF87F}"/>
              </a:ext>
            </a:extLst>
          </p:cNvPr>
          <p:cNvGrpSpPr/>
          <p:nvPr/>
        </p:nvGrpSpPr>
        <p:grpSpPr>
          <a:xfrm>
            <a:off x="1125591" y="1802192"/>
            <a:ext cx="5609269" cy="1213838"/>
            <a:chOff x="1125591" y="1802192"/>
            <a:chExt cx="5609269" cy="121383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DE61F77-4150-4FE1-9F69-B1D8AEF2CC28}"/>
                </a:ext>
              </a:extLst>
            </p:cNvPr>
            <p:cNvSpPr/>
            <p:nvPr/>
          </p:nvSpPr>
          <p:spPr>
            <a:xfrm>
              <a:off x="2149867" y="1852405"/>
              <a:ext cx="458499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latin typeface="Trebuchet MS" panose="020B0603020202020204" pitchFamily="34" charset="0"/>
                </a:rPr>
                <a:t>Induce data-retention errors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6F28512-FEBD-43D1-A9F2-78625D86A5C2}"/>
                </a:ext>
              </a:extLst>
            </p:cNvPr>
            <p:cNvSpPr/>
            <p:nvPr/>
          </p:nvSpPr>
          <p:spPr>
            <a:xfrm>
              <a:off x="1125591" y="2615920"/>
              <a:ext cx="28894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latin typeface="Trebuchet MS" panose="020B0603020202020204" pitchFamily="34" charset="0"/>
                </a:rPr>
                <a:t>Possible Error Patterns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FED45C4-F2F5-4CCC-951E-6A1DAC5A0D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39988" y="270572"/>
              <a:ext cx="868680" cy="393192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AA97BE5A-6059-46DC-8BF9-347F0106F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15068" y="5677954"/>
                <a:ext cx="1617248" cy="44513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𝑒𝑐𝑜𝑑𝑒</m:t>
                          </m:r>
                        </m:e>
                      </m:groupChr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AA97BE5A-6059-46DC-8BF9-347F0106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068" y="5677954"/>
                <a:ext cx="1617248" cy="445134"/>
              </a:xfrm>
              <a:prstGeom prst="rect">
                <a:avLst/>
              </a:prstGeom>
              <a:blipFill>
                <a:blip r:embed="rId4"/>
                <a:stretch>
                  <a:fillRect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eft Brace 99">
            <a:extLst>
              <a:ext uri="{FF2B5EF4-FFF2-40B4-BE49-F238E27FC236}">
                <a16:creationId xmlns:a16="http://schemas.microsoft.com/office/drawing/2014/main" id="{88AF28AE-D1BF-4B10-9CE5-FD4CE29DA033}"/>
              </a:ext>
            </a:extLst>
          </p:cNvPr>
          <p:cNvSpPr/>
          <p:nvPr/>
        </p:nvSpPr>
        <p:spPr>
          <a:xfrm>
            <a:off x="5675752" y="4243190"/>
            <a:ext cx="138054" cy="1975079"/>
          </a:xfrm>
          <a:prstGeom prst="leftBrace">
            <a:avLst>
              <a:gd name="adj1" fmla="val 56629"/>
              <a:gd name="adj2" fmla="val 9220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F4DEECDF-053D-4F71-B60E-1BAF47216CE1}"/>
              </a:ext>
            </a:extLst>
          </p:cNvPr>
          <p:cNvSpPr txBox="1">
            <a:spLocks/>
          </p:cNvSpPr>
          <p:nvPr/>
        </p:nvSpPr>
        <p:spPr>
          <a:xfrm>
            <a:off x="6009427" y="3718450"/>
            <a:ext cx="2778438" cy="40011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Post-Correction Data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E6ACF0C6-6694-4CC3-A4B6-DE9C08D95AA2}"/>
              </a:ext>
            </a:extLst>
          </p:cNvPr>
          <p:cNvGraphicFramePr>
            <a:graphicFrameLocks noGrp="1"/>
          </p:cNvGraphicFramePr>
          <p:nvPr/>
        </p:nvGraphicFramePr>
        <p:xfrm>
          <a:off x="6514272" y="4248691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C23666D9-C794-4230-B887-365C7879CA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4216109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C23666D9-C794-4230-B887-365C7879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4216109"/>
                <a:ext cx="839512" cy="483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2F3EA465-2275-438E-9960-AF7531E06333}"/>
              </a:ext>
            </a:extLst>
          </p:cNvPr>
          <p:cNvSpPr/>
          <p:nvPr/>
        </p:nvSpPr>
        <p:spPr>
          <a:xfrm>
            <a:off x="2047307" y="2955420"/>
            <a:ext cx="1198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i="1" dirty="0">
                <a:latin typeface="Trebuchet MS" panose="020B0603020202020204" pitchFamily="34" charset="0"/>
              </a:rPr>
              <a:t>No error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E9F80F-CBB0-4B90-9899-CE8B27F506A6}"/>
              </a:ext>
            </a:extLst>
          </p:cNvPr>
          <p:cNvSpPr/>
          <p:nvPr/>
        </p:nvSpPr>
        <p:spPr>
          <a:xfrm>
            <a:off x="1741037" y="3865989"/>
            <a:ext cx="1658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i="1" dirty="0">
                <a:latin typeface="Trebuchet MS" panose="020B0603020202020204" pitchFamily="34" charset="0"/>
              </a:rPr>
              <a:t>Correctable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516FC34-E3ED-459D-9004-7A2F324F30E7}"/>
              </a:ext>
            </a:extLst>
          </p:cNvPr>
          <p:cNvSpPr/>
          <p:nvPr/>
        </p:nvSpPr>
        <p:spPr>
          <a:xfrm>
            <a:off x="1745160" y="5301145"/>
            <a:ext cx="199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i="1" dirty="0">
                <a:latin typeface="Trebuchet MS" panose="020B0603020202020204" pitchFamily="34" charset="0"/>
              </a:rPr>
              <a:t>Uncorrectable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8989C7DF-F0DA-48DB-B1C0-E79931C2FD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4728957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8989C7DF-F0DA-48DB-B1C0-E79931C2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4728957"/>
                <a:ext cx="839512" cy="483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EA5C028A-4722-45E1-92D3-CFA763858853}"/>
              </a:ext>
            </a:extLst>
          </p:cNvPr>
          <p:cNvGraphicFramePr>
            <a:graphicFrameLocks noGrp="1"/>
          </p:cNvGraphicFramePr>
          <p:nvPr/>
        </p:nvGraphicFramePr>
        <p:xfrm>
          <a:off x="6514272" y="4758822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4DB9FA63-20AB-420F-8676-9B4D16058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5230748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4DB9FA63-20AB-420F-8676-9B4D16058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5230748"/>
                <a:ext cx="839512" cy="4833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D483D5A1-0F52-42C0-BB04-8F7607548A67}"/>
              </a:ext>
            </a:extLst>
          </p:cNvPr>
          <p:cNvGraphicFramePr>
            <a:graphicFrameLocks noGrp="1"/>
          </p:cNvGraphicFramePr>
          <p:nvPr/>
        </p:nvGraphicFramePr>
        <p:xfrm>
          <a:off x="6514272" y="5260595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E5A81210-FC54-4496-AB1F-088CFDE18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5734949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E5A81210-FC54-4496-AB1F-088CFDE18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5734949"/>
                <a:ext cx="839512" cy="4833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F21F171D-29ED-49EA-9917-0B5B7F977EAA}"/>
              </a:ext>
            </a:extLst>
          </p:cNvPr>
          <p:cNvGraphicFramePr>
            <a:graphicFrameLocks noGrp="1"/>
          </p:cNvGraphicFramePr>
          <p:nvPr/>
        </p:nvGraphicFramePr>
        <p:xfrm>
          <a:off x="6514272" y="5764796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CAE3015-9BB6-46C5-8555-A8A5CC382FAC}"/>
              </a:ext>
            </a:extLst>
          </p:cNvPr>
          <p:cNvGrpSpPr/>
          <p:nvPr/>
        </p:nvGrpSpPr>
        <p:grpSpPr>
          <a:xfrm>
            <a:off x="4120355" y="2568850"/>
            <a:ext cx="4918870" cy="3787511"/>
            <a:chOff x="4120355" y="2568850"/>
            <a:chExt cx="4918870" cy="378751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988B33-8F93-4A1B-AF2D-9A9250D78A37}"/>
                </a:ext>
              </a:extLst>
            </p:cNvPr>
            <p:cNvSpPr/>
            <p:nvPr/>
          </p:nvSpPr>
          <p:spPr>
            <a:xfrm>
              <a:off x="5872889" y="4118560"/>
              <a:ext cx="2520340" cy="2237801"/>
            </a:xfrm>
            <a:prstGeom prst="roundRect">
              <a:avLst>
                <a:gd name="adj" fmla="val 9355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ontent Placeholder 2">
                  <a:extLst>
                    <a:ext uri="{FF2B5EF4-FFF2-40B4-BE49-F238E27FC236}">
                      <a16:creationId xmlns:a16="http://schemas.microsoft.com/office/drawing/2014/main" id="{EEF8377F-CB34-42EC-B406-5943087142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120355" y="2568850"/>
                  <a:ext cx="4918870" cy="1004263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b="1" dirty="0">
                      <a:solidFill>
                        <a:srgbClr val="C00000"/>
                      </a:solidFill>
                      <a:latin typeface="Trebuchet MS" panose="020B0603020202020204" pitchFamily="34" charset="0"/>
                    </a:rPr>
                    <a:t>Different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b="1" baseline="-25000" dirty="0">
                      <a:solidFill>
                        <a:srgbClr val="C00000"/>
                      </a:solidFill>
                      <a:latin typeface="Trebuchet MS" panose="020B0603020202020204" pitchFamily="34" charset="0"/>
                    </a:rPr>
                    <a:t> </a:t>
                  </a:r>
                  <a:r>
                    <a:rPr lang="en-US" b="1" dirty="0">
                      <a:solidFill>
                        <a:srgbClr val="C00000"/>
                      </a:solidFill>
                      <a:latin typeface="Trebuchet MS" panose="020B0603020202020204" pitchFamily="34" charset="0"/>
                    </a:rPr>
                    <a:t>cause different uncorrectable errors</a:t>
                  </a:r>
                  <a:endParaRPr lang="en-US" b="1" baseline="-25000" dirty="0">
                    <a:solidFill>
                      <a:srgbClr val="C00000"/>
                    </a:solidFill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129" name="Content Placeholder 2">
                  <a:extLst>
                    <a:ext uri="{FF2B5EF4-FFF2-40B4-BE49-F238E27FC236}">
                      <a16:creationId xmlns:a16="http://schemas.microsoft.com/office/drawing/2014/main" id="{EEF8377F-CB34-42EC-B406-594308714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0355" y="2568850"/>
                  <a:ext cx="4918870" cy="1004263"/>
                </a:xfrm>
                <a:prstGeom prst="rect">
                  <a:avLst/>
                </a:prstGeom>
                <a:blipFill>
                  <a:blip r:embed="rId9"/>
                  <a:stretch>
                    <a:fillRect l="-1611" t="-6667" r="-4213"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1FCA2E4-03E2-47FC-97EA-8A65E451D73C}"/>
                </a:ext>
              </a:extLst>
            </p:cNvPr>
            <p:cNvCxnSpPr>
              <a:cxnSpLocks/>
            </p:cNvCxnSpPr>
            <p:nvPr/>
          </p:nvCxnSpPr>
          <p:spPr>
            <a:xfrm>
              <a:off x="5713789" y="3460507"/>
              <a:ext cx="267911" cy="631433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E070A45-D239-4126-9F4E-952BF304DEE1}"/>
              </a:ext>
            </a:extLst>
          </p:cNvPr>
          <p:cNvSpPr/>
          <p:nvPr/>
        </p:nvSpPr>
        <p:spPr>
          <a:xfrm>
            <a:off x="41537" y="959956"/>
            <a:ext cx="9101319" cy="5517687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152E5F-60E3-44F7-B940-52E3022E2A31}"/>
              </a:ext>
            </a:extLst>
          </p:cNvPr>
          <p:cNvSpPr/>
          <p:nvPr/>
        </p:nvSpPr>
        <p:spPr>
          <a:xfrm>
            <a:off x="123825" y="2309493"/>
            <a:ext cx="8896350" cy="1643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We can differentiate ECC functions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from their uncorrectable error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9D34B-B469-4E13-98F7-4C99206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a Set of Test Patterns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024" y="1064247"/>
                <a:ext cx="8891337" cy="5232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We consider the “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-CHARGED” test patterns:</a:t>
                </a:r>
              </a:p>
            </p:txBody>
          </p:sp>
        </mc:Choice>
        <mc:Fallback xmlns=""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24" y="1064247"/>
                <a:ext cx="8891337" cy="523221"/>
              </a:xfrm>
              <a:prstGeom prst="rect">
                <a:avLst/>
              </a:prstGeom>
              <a:blipFill>
                <a:blip r:embed="rId3"/>
                <a:stretch>
                  <a:fillRect l="-1235" t="-20000" b="-2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7C5E4E0-EA63-4E33-BB59-565434BB6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07619"/>
              </p:ext>
            </p:extLst>
          </p:nvPr>
        </p:nvGraphicFramePr>
        <p:xfrm>
          <a:off x="3153375" y="1731631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995FBF9-587C-4873-B3C4-F17080528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78162"/>
              </p:ext>
            </p:extLst>
          </p:nvPr>
        </p:nvGraphicFramePr>
        <p:xfrm>
          <a:off x="4725747" y="1731631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1182F22-042A-4CBD-93CF-273AD9326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45022"/>
              </p:ext>
            </p:extLst>
          </p:nvPr>
        </p:nvGraphicFramePr>
        <p:xfrm>
          <a:off x="7009108" y="1731631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FE4CD-C31F-4C78-905D-E62ADFEDC2F3}"/>
              </a:ext>
            </a:extLst>
          </p:cNvPr>
          <p:cNvGrpSpPr/>
          <p:nvPr/>
        </p:nvGrpSpPr>
        <p:grpSpPr>
          <a:xfrm>
            <a:off x="550379" y="1620113"/>
            <a:ext cx="8043242" cy="634738"/>
            <a:chOff x="550379" y="3730264"/>
            <a:chExt cx="8043242" cy="634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83F2B1-6BA7-44B8-B331-A71490115DFB}"/>
                    </a:ext>
                  </a:extLst>
                </p:cNvPr>
                <p:cNvSpPr/>
                <p:nvPr/>
              </p:nvSpPr>
              <p:spPr>
                <a:xfrm>
                  <a:off x="550379" y="3733312"/>
                  <a:ext cx="268054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80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-CHARGED = {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83F2B1-6BA7-44B8-B331-A71490115D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79" y="3733312"/>
                  <a:ext cx="2680542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2791" r="-3636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AFE0B6-01E2-4B2C-8A46-4149D0EDDCB3}"/>
                </a:ext>
              </a:extLst>
            </p:cNvPr>
            <p:cNvSpPr/>
            <p:nvPr/>
          </p:nvSpPr>
          <p:spPr>
            <a:xfrm>
              <a:off x="8277509" y="3730264"/>
              <a:ext cx="3161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B1B8E2B-9B85-47F0-9373-4084C63F708E}"/>
                </a:ext>
              </a:extLst>
            </p:cNvPr>
            <p:cNvSpPr/>
            <p:nvPr/>
          </p:nvSpPr>
          <p:spPr>
            <a:xfrm>
              <a:off x="4370707" y="3841782"/>
              <a:ext cx="3161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,</a:t>
              </a:r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FB557A-5395-4B32-8F37-7E89AB6DAC23}"/>
                </a:ext>
              </a:extLst>
            </p:cNvPr>
            <p:cNvSpPr/>
            <p:nvPr/>
          </p:nvSpPr>
          <p:spPr>
            <a:xfrm>
              <a:off x="5994145" y="3841782"/>
              <a:ext cx="9760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pc="-3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, </a:t>
              </a:r>
              <a:r>
                <a:rPr lang="en-US" sz="4000" spc="-300" baseline="300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. . .</a:t>
              </a:r>
              <a:r>
                <a:rPr lang="en-US" sz="2800" spc="-3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 ,</a:t>
              </a:r>
              <a:endParaRPr lang="en-US" spc="-300" dirty="0"/>
            </a:p>
          </p:txBody>
        </p: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E6C467B-5585-4213-9E43-2CEFCC2FB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23701"/>
              </p:ext>
            </p:extLst>
          </p:nvPr>
        </p:nvGraphicFramePr>
        <p:xfrm>
          <a:off x="3153375" y="2287496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103E921-529F-45E7-A803-E6FE1AEC1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044263"/>
              </p:ext>
            </p:extLst>
          </p:nvPr>
        </p:nvGraphicFramePr>
        <p:xfrm>
          <a:off x="4725747" y="2287496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13D837F-2E86-4521-996C-F9E3CECED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77359"/>
              </p:ext>
            </p:extLst>
          </p:nvPr>
        </p:nvGraphicFramePr>
        <p:xfrm>
          <a:off x="7009108" y="2287496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105A4365-9F31-4DCD-B429-C0C5E262302C}"/>
              </a:ext>
            </a:extLst>
          </p:cNvPr>
          <p:cNvGrpSpPr/>
          <p:nvPr/>
        </p:nvGrpSpPr>
        <p:grpSpPr>
          <a:xfrm>
            <a:off x="550379" y="2175978"/>
            <a:ext cx="8043242" cy="634738"/>
            <a:chOff x="550379" y="4286129"/>
            <a:chExt cx="8043242" cy="634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22A9424-E0A6-4E73-9FC7-C21A258A1B98}"/>
                    </a:ext>
                  </a:extLst>
                </p:cNvPr>
                <p:cNvSpPr/>
                <p:nvPr/>
              </p:nvSpPr>
              <p:spPr>
                <a:xfrm>
                  <a:off x="550379" y="4289177"/>
                  <a:ext cx="268054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sz="280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-CHARGED = {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22A9424-E0A6-4E73-9FC7-C21A258A1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79" y="4289177"/>
                  <a:ext cx="268054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2791" r="-3636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1C0804-47D0-4B07-9A4E-1A3C57F9E6B4}"/>
                </a:ext>
              </a:extLst>
            </p:cNvPr>
            <p:cNvSpPr/>
            <p:nvPr/>
          </p:nvSpPr>
          <p:spPr>
            <a:xfrm>
              <a:off x="8277509" y="4286129"/>
              <a:ext cx="3161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EC39A4-BB3B-4810-ABF0-53CA42CD68F6}"/>
                </a:ext>
              </a:extLst>
            </p:cNvPr>
            <p:cNvSpPr/>
            <p:nvPr/>
          </p:nvSpPr>
          <p:spPr>
            <a:xfrm>
              <a:off x="4370707" y="4397647"/>
              <a:ext cx="3161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,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EE65D19-F754-447D-B0BF-CF3DFB3DDE12}"/>
                </a:ext>
              </a:extLst>
            </p:cNvPr>
            <p:cNvSpPr/>
            <p:nvPr/>
          </p:nvSpPr>
          <p:spPr>
            <a:xfrm>
              <a:off x="5994145" y="4397647"/>
              <a:ext cx="9760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pc="-3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, </a:t>
              </a:r>
              <a:r>
                <a:rPr lang="en-US" sz="4000" spc="-300" baseline="300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. . .</a:t>
              </a:r>
              <a:r>
                <a:rPr lang="en-US" sz="2800" spc="-3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 ,</a:t>
              </a:r>
              <a:endParaRPr lang="en-US" spc="-300" dirty="0"/>
            </a:p>
          </p:txBody>
        </p:sp>
      </p:grp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A526CC88-EEC7-4115-AF5B-5DDF996D4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20151"/>
              </p:ext>
            </p:extLst>
          </p:nvPr>
        </p:nvGraphicFramePr>
        <p:xfrm>
          <a:off x="3153375" y="2840313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1FCA62FC-9C94-4134-86C4-3C715CB2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74099"/>
              </p:ext>
            </p:extLst>
          </p:nvPr>
        </p:nvGraphicFramePr>
        <p:xfrm>
          <a:off x="4725747" y="2840313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C946D01-E0B9-48CC-B65F-454B4538B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89202"/>
              </p:ext>
            </p:extLst>
          </p:nvPr>
        </p:nvGraphicFramePr>
        <p:xfrm>
          <a:off x="7009108" y="2840313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F011DE66-3FD3-48B8-9D8D-0629C918487D}"/>
              </a:ext>
            </a:extLst>
          </p:cNvPr>
          <p:cNvGrpSpPr/>
          <p:nvPr/>
        </p:nvGrpSpPr>
        <p:grpSpPr>
          <a:xfrm>
            <a:off x="550379" y="2728795"/>
            <a:ext cx="8043242" cy="634738"/>
            <a:chOff x="550379" y="4838946"/>
            <a:chExt cx="8043242" cy="634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33329C9-0A54-4592-8201-36562B937B71}"/>
                    </a:ext>
                  </a:extLst>
                </p:cNvPr>
                <p:cNvSpPr/>
                <p:nvPr/>
              </p:nvSpPr>
              <p:spPr>
                <a:xfrm>
                  <a:off x="550379" y="4841994"/>
                  <a:ext cx="268054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280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-CHARGED = {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33329C9-0A54-4592-8201-36562B937B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79" y="4841994"/>
                  <a:ext cx="268054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2791" r="-3636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5C3876B-F5B7-49FA-B80B-18221F933A45}"/>
                </a:ext>
              </a:extLst>
            </p:cNvPr>
            <p:cNvSpPr/>
            <p:nvPr/>
          </p:nvSpPr>
          <p:spPr>
            <a:xfrm>
              <a:off x="8277509" y="4838946"/>
              <a:ext cx="3161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C548733-BD28-4863-BC0D-D967CB69867A}"/>
                </a:ext>
              </a:extLst>
            </p:cNvPr>
            <p:cNvSpPr/>
            <p:nvPr/>
          </p:nvSpPr>
          <p:spPr>
            <a:xfrm>
              <a:off x="4370707" y="4950464"/>
              <a:ext cx="3161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,</a:t>
              </a:r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811B3E2-D752-4EE6-B4BB-B9205AAD6D9A}"/>
                </a:ext>
              </a:extLst>
            </p:cNvPr>
            <p:cNvSpPr/>
            <p:nvPr/>
          </p:nvSpPr>
          <p:spPr>
            <a:xfrm>
              <a:off x="5994145" y="4950464"/>
              <a:ext cx="9760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pc="-3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, </a:t>
              </a:r>
              <a:r>
                <a:rPr lang="en-US" sz="4000" spc="-300" baseline="300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. . .</a:t>
              </a:r>
              <a:r>
                <a:rPr lang="en-US" sz="2800" spc="-3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 ,</a:t>
              </a:r>
              <a:endParaRPr lang="en-US" spc="-3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ontent Placeholder 5">
                <a:extLst>
                  <a:ext uri="{FF2B5EF4-FFF2-40B4-BE49-F238E27FC236}">
                    <a16:creationId xmlns:a16="http://schemas.microsoft.com/office/drawing/2014/main" id="{688332FD-94A4-4F19-8246-392EE74E3B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024" y="3534423"/>
                <a:ext cx="8891337" cy="29219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Our paper explains that the combined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{1,</m:t>
                    </m:r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-CHARGED patterns are sufficient to identify the ECC function</a:t>
                </a:r>
              </a:p>
              <a:p>
                <a:endParaRPr lang="en-US" sz="1000" dirty="0"/>
              </a:p>
              <a:p>
                <a:r>
                  <a:rPr lang="en-US" sz="2800" dirty="0"/>
                  <a:t>For each test pattern, we find 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all possible </a:t>
                </a:r>
                <a:r>
                  <a:rPr lang="en-US" sz="2800" dirty="0"/>
                  <a:t>uncorrectable errors that can occur</a:t>
                </a:r>
              </a:p>
              <a:p>
                <a:pPr lvl="1"/>
                <a:r>
                  <a:rPr lang="en-US" sz="2500" dirty="0"/>
                  <a:t>Exploit </a:t>
                </a:r>
                <a:r>
                  <a:rPr lang="en-US" sz="2500" b="1" dirty="0">
                    <a:solidFill>
                      <a:schemeClr val="accent6">
                        <a:lumMod val="75000"/>
                      </a:schemeClr>
                    </a:solidFill>
                  </a:rPr>
                  <a:t>uniform-randomness</a:t>
                </a:r>
                <a:r>
                  <a:rPr lang="en-US" sz="2500" dirty="0"/>
                  <a:t> of data-retention errors</a:t>
                </a:r>
              </a:p>
              <a:p>
                <a:pPr lvl="1"/>
                <a:r>
                  <a:rPr lang="en-US" sz="2500" dirty="0"/>
                  <a:t>Even one DRAM chip provides millions of samples</a:t>
                </a:r>
              </a:p>
              <a:p>
                <a:pPr lvl="2"/>
                <a:r>
                  <a:rPr lang="en-US" sz="2200" dirty="0"/>
                  <a:t>E.g., 2 </a:t>
                </a:r>
                <a:r>
                  <a:rPr lang="en-US" sz="2200" dirty="0" err="1"/>
                  <a:t>GiB</a:t>
                </a:r>
                <a:r>
                  <a:rPr lang="en-US" sz="2200" dirty="0"/>
                  <a:t> DRAM module yields 2</a:t>
                </a:r>
                <a:r>
                  <a:rPr lang="en-US" sz="2200" baseline="30000" dirty="0"/>
                  <a:t>24</a:t>
                </a:r>
                <a:r>
                  <a:rPr lang="en-US" sz="2200" dirty="0"/>
                  <a:t> 128-bit words</a:t>
                </a:r>
              </a:p>
            </p:txBody>
          </p:sp>
        </mc:Choice>
        <mc:Fallback xmlns="">
          <p:sp>
            <p:nvSpPr>
              <p:cNvPr id="58" name="Content Placeholder 5">
                <a:extLst>
                  <a:ext uri="{FF2B5EF4-FFF2-40B4-BE49-F238E27FC236}">
                    <a16:creationId xmlns:a16="http://schemas.microsoft.com/office/drawing/2014/main" id="{688332FD-94A4-4F19-8246-392EE74E3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24" y="3534423"/>
                <a:ext cx="8891337" cy="2921967"/>
              </a:xfrm>
              <a:prstGeom prst="rect">
                <a:avLst/>
              </a:prstGeom>
              <a:blipFill>
                <a:blip r:embed="rId7"/>
                <a:stretch>
                  <a:fillRect l="-1235" t="-5010" r="-2469" b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08A3E-A33A-42A7-BFBE-3AD1DC5E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1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BEER: Bit-Exact ECC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96BC9BD-3136-44A1-A54F-85F1F913A5A6}"/>
                  </a:ext>
                </a:extLst>
              </p:cNvPr>
              <p:cNvSpPr/>
              <p:nvPr/>
            </p:nvSpPr>
            <p:spPr>
              <a:xfrm>
                <a:off x="1541903" y="1380634"/>
                <a:ext cx="6720948" cy="94796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Experimentally induce data-retention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errors using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,2}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-CHARGED </a:t>
                </a:r>
                <a:r>
                  <a:rPr lang="en-US" sz="2800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test patterns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96BC9BD-3136-44A1-A54F-85F1F913A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903" y="1380634"/>
                <a:ext cx="6720948" cy="947968"/>
              </a:xfrm>
              <a:prstGeom prst="roundRect">
                <a:avLst/>
              </a:prstGeom>
              <a:blipFill>
                <a:blip r:embed="rId2"/>
                <a:stretch>
                  <a:fillRect l="-451" t="-3704" r="-451" b="-16049"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24B372-4F87-490F-8557-DE89FFAFB2D1}"/>
              </a:ext>
            </a:extLst>
          </p:cNvPr>
          <p:cNvSpPr/>
          <p:nvPr/>
        </p:nvSpPr>
        <p:spPr>
          <a:xfrm>
            <a:off x="589869" y="1487905"/>
            <a:ext cx="733425" cy="733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0D2031-939B-468A-BE4A-AC3CD62BF023}"/>
              </a:ext>
            </a:extLst>
          </p:cNvPr>
          <p:cNvGrpSpPr/>
          <p:nvPr/>
        </p:nvGrpSpPr>
        <p:grpSpPr>
          <a:xfrm>
            <a:off x="589871" y="4133359"/>
            <a:ext cx="7672979" cy="1600691"/>
            <a:chOff x="589871" y="4133359"/>
            <a:chExt cx="7672979" cy="160069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898B966-9073-4107-8CCF-D843B6B838D2}"/>
                </a:ext>
              </a:extLst>
            </p:cNvPr>
            <p:cNvSpPr/>
            <p:nvPr/>
          </p:nvSpPr>
          <p:spPr>
            <a:xfrm>
              <a:off x="1541902" y="4786082"/>
              <a:ext cx="6720948" cy="94796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Solve for the ECC function with the observed behavior using a SAT solver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E1AE9C-37DF-4A3D-AEDF-F6D854005DD2}"/>
                </a:ext>
              </a:extLst>
            </p:cNvPr>
            <p:cNvCxnSpPr>
              <a:cxnSpLocks/>
            </p:cNvCxnSpPr>
            <p:nvPr/>
          </p:nvCxnSpPr>
          <p:spPr>
            <a:xfrm>
              <a:off x="4902376" y="4133359"/>
              <a:ext cx="0" cy="5706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44569A2-71C8-42D1-A431-9340BF2592B2}"/>
                </a:ext>
              </a:extLst>
            </p:cNvPr>
            <p:cNvSpPr/>
            <p:nvPr/>
          </p:nvSpPr>
          <p:spPr>
            <a:xfrm>
              <a:off x="589871" y="4893353"/>
              <a:ext cx="733425" cy="733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EA7B616-4D30-41CE-AA6B-BD368E58693C}"/>
              </a:ext>
            </a:extLst>
          </p:cNvPr>
          <p:cNvGrpSpPr/>
          <p:nvPr/>
        </p:nvGrpSpPr>
        <p:grpSpPr>
          <a:xfrm>
            <a:off x="589870" y="2427108"/>
            <a:ext cx="7672980" cy="1604218"/>
            <a:chOff x="589870" y="2427108"/>
            <a:chExt cx="7672980" cy="160421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D24FA79-9278-44ED-BC48-B4E9C123F83D}"/>
                </a:ext>
              </a:extLst>
            </p:cNvPr>
            <p:cNvSpPr/>
            <p:nvPr/>
          </p:nvSpPr>
          <p:spPr>
            <a:xfrm>
              <a:off x="1541904" y="3083358"/>
              <a:ext cx="6720946" cy="94796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For each test pattern, identify 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all possible uncorrectable errors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195F91-9EE4-49F3-90E8-745D330F61BE}"/>
                </a:ext>
              </a:extLst>
            </p:cNvPr>
            <p:cNvSpPr/>
            <p:nvPr/>
          </p:nvSpPr>
          <p:spPr>
            <a:xfrm>
              <a:off x="589870" y="3190629"/>
              <a:ext cx="733425" cy="733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6783062-36C3-4193-A0D8-FC6AB93F9BDD}"/>
                </a:ext>
              </a:extLst>
            </p:cNvPr>
            <p:cNvCxnSpPr>
              <a:cxnSpLocks/>
            </p:cNvCxnSpPr>
            <p:nvPr/>
          </p:nvCxnSpPr>
          <p:spPr>
            <a:xfrm>
              <a:off x="4902377" y="2427108"/>
              <a:ext cx="0" cy="5706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E5FC-B5E3-4224-8DCE-167604A6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C012A292-B81C-4680-ABD7-381C70B1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7" y="832660"/>
            <a:ext cx="9188537" cy="5112118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Challenges Caused by Unknown On-Die ECCs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BEER: Determining the On-Die ECC Function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b="1" dirty="0"/>
              <a:t>Evaluating BEER in Experiment and Simulation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BEEP and Other Practical Use Cases for BEER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65420-C7F4-4510-A543-6B9EEF9C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3"/>
    </mc:Choice>
    <mc:Fallback xmlns="">
      <p:transition spd="slow" advTm="510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B986-6CFF-4F6B-8BFF-C4D85EC1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1902127"/>
            <a:ext cx="8815517" cy="4565641"/>
          </a:xfrm>
        </p:spPr>
        <p:txBody>
          <a:bodyPr>
            <a:normAutofit/>
          </a:bodyPr>
          <a:lstStyle/>
          <a:p>
            <a:r>
              <a:rPr lang="en-US" dirty="0"/>
              <a:t>80 LPDDR4 chips from 3 DRAM manufacturers</a:t>
            </a:r>
          </a:p>
          <a:p>
            <a:pPr lvl="1"/>
            <a:r>
              <a:rPr lang="en-US" dirty="0"/>
              <a:t>Manufacturers anonymized as ‘A’, ‘B’, and ‘C’</a:t>
            </a:r>
          </a:p>
          <a:p>
            <a:pPr lvl="1"/>
            <a:r>
              <a:rPr lang="en-US" dirty="0"/>
              <a:t>Temperature-controlled testing infrastructure</a:t>
            </a:r>
          </a:p>
          <a:p>
            <a:pPr lvl="1"/>
            <a:r>
              <a:rPr lang="en-US" dirty="0"/>
              <a:t>Control over DRAM timings (including refresh)</a:t>
            </a:r>
          </a:p>
          <a:p>
            <a:pPr>
              <a:spcBef>
                <a:spcPts val="6000"/>
              </a:spcBef>
            </a:pPr>
            <a:r>
              <a:rPr lang="en-US" dirty="0"/>
              <a:t>Refresh windows between 1-30 minutes at 30-80</a:t>
            </a:r>
            <a:r>
              <a:rPr lang="en-US" sz="3600" b="1" baseline="30000" dirty="0"/>
              <a:t>◦</a:t>
            </a:r>
            <a:r>
              <a:rPr lang="en-US" dirty="0"/>
              <a:t>C</a:t>
            </a:r>
          </a:p>
          <a:p>
            <a:pPr lvl="1"/>
            <a:r>
              <a:rPr lang="en-US" dirty="0"/>
              <a:t>Leads to bit error rates (BERs) between 10</a:t>
            </a:r>
            <a:r>
              <a:rPr lang="en-US" baseline="30000" dirty="0"/>
              <a:t>-7</a:t>
            </a:r>
            <a:r>
              <a:rPr lang="en-US" dirty="0"/>
              <a:t> and 10</a:t>
            </a:r>
            <a:r>
              <a:rPr lang="en-US" baseline="30000" dirty="0"/>
              <a:t>-3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BERs far larger than other soft error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15A9F-CEB6-4CE9-811F-D9BA21C7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3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BEER to LPDDR4 Chips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26BF032-1479-43DB-B9FC-44BE1DF5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7" y="932382"/>
            <a:ext cx="9226637" cy="589480"/>
          </a:xfrm>
        </p:spPr>
        <p:txBody>
          <a:bodyPr>
            <a:normAutofit fontScale="92500"/>
          </a:bodyPr>
          <a:lstStyle/>
          <a:p>
            <a:r>
              <a:rPr lang="en-US" dirty="0"/>
              <a:t>Study the uncorrectable errors in </a:t>
            </a:r>
            <a:r>
              <a:rPr lang="en-US"/>
              <a:t>the 1-CHARGED </a:t>
            </a:r>
            <a:r>
              <a:rPr lang="en-US" dirty="0"/>
              <a:t>patterns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9E756-FFF2-46DB-9BCF-04311DDC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7" y="2239891"/>
            <a:ext cx="8043854" cy="358835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1516AD-79BE-4563-B454-17955F14E04E}"/>
              </a:ext>
            </a:extLst>
          </p:cNvPr>
          <p:cNvGrpSpPr/>
          <p:nvPr/>
        </p:nvGrpSpPr>
        <p:grpSpPr>
          <a:xfrm>
            <a:off x="4282223" y="4099559"/>
            <a:ext cx="4416228" cy="2534626"/>
            <a:chOff x="4282223" y="3906940"/>
            <a:chExt cx="4416228" cy="25346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B81BA3-C033-487D-A12D-40530D01FB4E}"/>
                </a:ext>
              </a:extLst>
            </p:cNvPr>
            <p:cNvSpPr/>
            <p:nvPr/>
          </p:nvSpPr>
          <p:spPr>
            <a:xfrm>
              <a:off x="8079326" y="4069891"/>
              <a:ext cx="619125" cy="619125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85A3F-7AC7-4A24-AB4D-7AD16253D1B0}"/>
                </a:ext>
              </a:extLst>
            </p:cNvPr>
            <p:cNvSpPr/>
            <p:nvPr/>
          </p:nvSpPr>
          <p:spPr>
            <a:xfrm>
              <a:off x="5637282" y="3906940"/>
              <a:ext cx="376958" cy="687587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5">
              <a:extLst>
                <a:ext uri="{FF2B5EF4-FFF2-40B4-BE49-F238E27FC236}">
                  <a16:creationId xmlns:a16="http://schemas.microsoft.com/office/drawing/2014/main" id="{9831B075-AFAC-471B-AC63-AA53484D546F}"/>
                </a:ext>
              </a:extLst>
            </p:cNvPr>
            <p:cNvSpPr txBox="1">
              <a:spLocks/>
            </p:cNvSpPr>
            <p:nvPr/>
          </p:nvSpPr>
          <p:spPr>
            <a:xfrm>
              <a:off x="4282223" y="5528676"/>
              <a:ext cx="4323856" cy="91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chemeClr val="accent5">
                      <a:lumMod val="75000"/>
                    </a:schemeClr>
                  </a:solidFill>
                </a:rPr>
                <a:t>Repeating patterns indicate structure in the H-matrix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FF7710-6D41-4476-9A2B-CF9A944B7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216" y="4594527"/>
              <a:ext cx="0" cy="934149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BDC4A5-F4E6-4EA1-AA86-6FA797743E44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V="1">
              <a:off x="8079326" y="4689016"/>
              <a:ext cx="309563" cy="797786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E55A5364-E4EC-4E7B-8715-738478C2ED3B}"/>
              </a:ext>
            </a:extLst>
          </p:cNvPr>
          <p:cNvSpPr txBox="1">
            <a:spLocks/>
          </p:cNvSpPr>
          <p:nvPr/>
        </p:nvSpPr>
        <p:spPr>
          <a:xfrm>
            <a:off x="3291634" y="1465057"/>
            <a:ext cx="5445212" cy="78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500" b="1" dirty="0">
                <a:solidFill>
                  <a:srgbClr val="C00000"/>
                </a:solidFill>
              </a:rPr>
              <a:t>Variation between manufacturers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500" b="1" dirty="0">
                <a:solidFill>
                  <a:srgbClr val="C00000"/>
                </a:solidFill>
              </a:rPr>
              <a:t>indicates different ECC functions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75F7B9-E7A3-4BE4-95B8-99AF8D3E4F0F}"/>
              </a:ext>
            </a:extLst>
          </p:cNvPr>
          <p:cNvGrpSpPr/>
          <p:nvPr/>
        </p:nvGrpSpPr>
        <p:grpSpPr>
          <a:xfrm>
            <a:off x="150376" y="3751757"/>
            <a:ext cx="4172534" cy="2707107"/>
            <a:chOff x="150376" y="3559138"/>
            <a:chExt cx="4172534" cy="270710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EB1BC6-613E-4210-834D-119B49C98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565" y="4660903"/>
              <a:ext cx="515414" cy="747268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5FD1F8D-1CB4-40AA-87AD-5F13E499D1B6}"/>
                </a:ext>
              </a:extLst>
            </p:cNvPr>
            <p:cNvSpPr/>
            <p:nvPr/>
          </p:nvSpPr>
          <p:spPr>
            <a:xfrm rot="2700000">
              <a:off x="2768082" y="2167596"/>
              <a:ext cx="163286" cy="2946370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ontent Placeholder 5">
              <a:extLst>
                <a:ext uri="{FF2B5EF4-FFF2-40B4-BE49-F238E27FC236}">
                  <a16:creationId xmlns:a16="http://schemas.microsoft.com/office/drawing/2014/main" id="{ABC72E42-B6F9-4524-BB53-34544B674CC9}"/>
                </a:ext>
              </a:extLst>
            </p:cNvPr>
            <p:cNvSpPr txBox="1">
              <a:spLocks/>
            </p:cNvSpPr>
            <p:nvPr/>
          </p:nvSpPr>
          <p:spPr>
            <a:xfrm>
              <a:off x="150376" y="5417075"/>
              <a:ext cx="3984549" cy="849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chemeClr val="accent6">
                      <a:lumMod val="75000"/>
                    </a:schemeClr>
                  </a:solidFill>
                </a:rPr>
                <a:t>Data retention errors within CHARGED bits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EE755E2-B8FC-4D03-8CBE-523BC858EB9C}"/>
              </a:ext>
            </a:extLst>
          </p:cNvPr>
          <p:cNvGrpSpPr/>
          <p:nvPr/>
        </p:nvGrpSpPr>
        <p:grpSpPr>
          <a:xfrm>
            <a:off x="507300" y="1697010"/>
            <a:ext cx="2871610" cy="1242995"/>
            <a:chOff x="197298" y="1136722"/>
            <a:chExt cx="2871610" cy="124299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EE74FF4-59D8-4FEB-A015-B80DF196911C}"/>
                </a:ext>
              </a:extLst>
            </p:cNvPr>
            <p:cNvCxnSpPr>
              <a:cxnSpLocks/>
            </p:cNvCxnSpPr>
            <p:nvPr/>
          </p:nvCxnSpPr>
          <p:spPr>
            <a:xfrm>
              <a:off x="1481977" y="1594835"/>
              <a:ext cx="461128" cy="784882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ontent Placeholder 5">
              <a:extLst>
                <a:ext uri="{FF2B5EF4-FFF2-40B4-BE49-F238E27FC236}">
                  <a16:creationId xmlns:a16="http://schemas.microsoft.com/office/drawing/2014/main" id="{9E2617F5-A474-4685-81B7-217CEA327888}"/>
                </a:ext>
              </a:extLst>
            </p:cNvPr>
            <p:cNvSpPr txBox="1">
              <a:spLocks/>
            </p:cNvSpPr>
            <p:nvPr/>
          </p:nvSpPr>
          <p:spPr>
            <a:xfrm>
              <a:off x="197298" y="1136722"/>
              <a:ext cx="2871610" cy="5894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chemeClr val="accent6">
                      <a:lumMod val="75000"/>
                    </a:schemeClr>
                  </a:solidFill>
                </a:rPr>
                <a:t>Miscorrections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58D795-AF0B-45F0-AE25-998E348D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1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432D0ED-B546-4169-92D6-D1CD1CB5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984233"/>
            <a:ext cx="9113640" cy="55115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u="sng" dirty="0">
                <a:solidFill>
                  <a:srgbClr val="C00000"/>
                </a:solidFill>
              </a:rPr>
              <a:t>Problem: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DRAM on-die ECC </a:t>
            </a:r>
            <a:r>
              <a:rPr lang="en-US" sz="2200" b="1" dirty="0">
                <a:solidFill>
                  <a:srgbClr val="C00000"/>
                </a:solidFill>
              </a:rPr>
              <a:t>complicates </a:t>
            </a:r>
            <a:r>
              <a:rPr lang="en-US" sz="2200" dirty="0"/>
              <a:t>third-party reliability studies</a:t>
            </a:r>
            <a:endParaRPr lang="en-US" sz="2200" dirty="0">
              <a:solidFill>
                <a:prstClr val="black"/>
              </a:solidFill>
            </a:endParaRPr>
          </a:p>
          <a:p>
            <a:pPr marL="341313" lvl="1" indent="-169863"/>
            <a:r>
              <a:rPr lang="en-US" sz="2000" b="1" dirty="0">
                <a:solidFill>
                  <a:srgbClr val="C00000"/>
                </a:solidFill>
              </a:rPr>
              <a:t>Proprietary </a:t>
            </a:r>
            <a:r>
              <a:rPr lang="en-US" sz="2000" dirty="0"/>
              <a:t>design </a:t>
            </a:r>
            <a:r>
              <a:rPr lang="en-US" sz="2000" b="1" dirty="0">
                <a:solidFill>
                  <a:srgbClr val="C00000"/>
                </a:solidFill>
              </a:rPr>
              <a:t>obfuscates</a:t>
            </a:r>
            <a:r>
              <a:rPr lang="en-US" sz="2000" dirty="0">
                <a:solidFill>
                  <a:prstClr val="black"/>
                </a:solidFill>
              </a:rPr>
              <a:t> raw bit errors in an </a:t>
            </a:r>
            <a:r>
              <a:rPr lang="en-US" sz="2000" b="1" dirty="0">
                <a:solidFill>
                  <a:srgbClr val="C00000"/>
                </a:solidFill>
              </a:rPr>
              <a:t>unpredictable </a:t>
            </a:r>
            <a:r>
              <a:rPr lang="en-US" sz="2000" dirty="0"/>
              <a:t>way</a:t>
            </a:r>
          </a:p>
          <a:p>
            <a:pPr marL="341313" lvl="1" indent="-169863"/>
            <a:r>
              <a:rPr lang="en-US" sz="2000" b="1" dirty="0">
                <a:solidFill>
                  <a:srgbClr val="C00000"/>
                </a:solidFill>
              </a:rPr>
              <a:t>Interferes </a:t>
            </a:r>
            <a:r>
              <a:rPr lang="en-US" sz="2000" dirty="0">
                <a:solidFill>
                  <a:prstClr val="black"/>
                </a:solidFill>
              </a:rPr>
              <a:t>with (1) design, (2) test &amp; validation, and (3) characterization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US" sz="2200" b="1" u="sng" dirty="0">
                <a:solidFill>
                  <a:schemeClr val="accent5">
                    <a:lumMod val="75000"/>
                  </a:schemeClr>
                </a:solidFill>
              </a:rPr>
              <a:t>Goal: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understand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exactly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how</a:t>
            </a:r>
            <a:r>
              <a:rPr lang="en-US" sz="2200" dirty="0">
                <a:solidFill>
                  <a:prstClr val="black"/>
                </a:solidFill>
              </a:rPr>
              <a:t> on-die ECC obfuscates errors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b="1" u="sng" dirty="0">
                <a:solidFill>
                  <a:srgbClr val="70AD47">
                    <a:lumMod val="75000"/>
                  </a:srgbClr>
                </a:solidFill>
              </a:rPr>
              <a:t>Contributions:</a:t>
            </a:r>
          </a:p>
          <a:p>
            <a:pPr marL="461963" lvl="1" indent="-290513">
              <a:buFont typeface="+mj-lt"/>
              <a:buAutoNum type="arabicPeriod"/>
            </a:pPr>
            <a:r>
              <a:rPr lang="en-US" sz="2000" b="1" dirty="0">
                <a:solidFill>
                  <a:srgbClr val="70AD47">
                    <a:lumMod val="75000"/>
                  </a:srgbClr>
                </a:solidFill>
              </a:rPr>
              <a:t>BEER</a:t>
            </a:r>
            <a:r>
              <a:rPr lang="en-US" sz="2000" dirty="0">
                <a:solidFill>
                  <a:prstClr val="black"/>
                </a:solidFill>
              </a:rPr>
              <a:t>: new testing methodology that determines a DRAM chip’s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unique on-die ECC function</a:t>
            </a:r>
            <a:r>
              <a:rPr lang="en-US" sz="2000" dirty="0">
                <a:solidFill>
                  <a:prstClr val="black"/>
                </a:solidFill>
              </a:rPr>
              <a:t> (i.e., its parity-check matrix)</a:t>
            </a:r>
          </a:p>
          <a:p>
            <a:pPr marL="631825" lvl="2" indent="-169863"/>
            <a:r>
              <a:rPr lang="en-US" sz="2000" dirty="0">
                <a:solidFill>
                  <a:prstClr val="black"/>
                </a:solidFill>
              </a:rPr>
              <a:t>Exploits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ECC-function-specific</a:t>
            </a:r>
            <a:r>
              <a:rPr lang="en-US" sz="2000" dirty="0">
                <a:solidFill>
                  <a:prstClr val="black"/>
                </a:solidFill>
              </a:rPr>
              <a:t> uncorrectable error patterns</a:t>
            </a:r>
          </a:p>
          <a:p>
            <a:pPr marL="631825" lvl="2" indent="-169863"/>
            <a:r>
              <a:rPr lang="en-US" sz="2000" dirty="0">
                <a:solidFill>
                  <a:prstClr val="black"/>
                </a:solidFill>
              </a:rPr>
              <a:t>Requires no hardware support, inside knowledge, or metadata access</a:t>
            </a:r>
          </a:p>
          <a:p>
            <a:pPr marL="461963" lvl="1" indent="-290513">
              <a:buFont typeface="+mj-lt"/>
              <a:buAutoNum type="arabicPeriod"/>
            </a:pPr>
            <a:r>
              <a:rPr lang="en-US" sz="2000" b="1" dirty="0">
                <a:solidFill>
                  <a:srgbClr val="70AD47">
                    <a:lumMod val="75000"/>
                  </a:srgbClr>
                </a:solidFill>
              </a:rPr>
              <a:t>BEEP</a:t>
            </a:r>
            <a:r>
              <a:rPr lang="en-US" sz="2000" dirty="0">
                <a:solidFill>
                  <a:prstClr val="black"/>
                </a:solidFill>
              </a:rPr>
              <a:t>: new error profiling methodology that infers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raw bit error locations</a:t>
            </a:r>
            <a:r>
              <a:rPr lang="en-US" sz="2000" dirty="0">
                <a:solidFill>
                  <a:prstClr val="black"/>
                </a:solidFill>
              </a:rPr>
              <a:t> of error-prone cells from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observable uncorrectable errors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b="1" u="sng" dirty="0">
                <a:solidFill>
                  <a:prstClr val="black"/>
                </a:solidFill>
              </a:rPr>
              <a:t>BEER Evaluations:</a:t>
            </a:r>
          </a:p>
          <a:p>
            <a:pPr marL="341313" indent="-169863"/>
            <a:r>
              <a:rPr lang="en-US" sz="2000" dirty="0">
                <a:solidFill>
                  <a:prstClr val="black"/>
                </a:solidFill>
              </a:rPr>
              <a:t>Apply BEER to 80 real LPDDR4 chips from 3 major DRAM manufacturers</a:t>
            </a:r>
          </a:p>
          <a:p>
            <a:pPr marL="341313" indent="-169863"/>
            <a:r>
              <a:rPr lang="en-US" sz="2000" dirty="0">
                <a:solidFill>
                  <a:prstClr val="black"/>
                </a:solidFill>
              </a:rPr>
              <a:t>Show correctness in simulation for 115,300 codes (4-247b ECC words)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We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hope BEER and BEEP enable valuable studies in the future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AADD76-B12E-43AF-8018-8121D703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05"/>
    </mc:Choice>
    <mc:Fallback xmlns="">
      <p:transition spd="slow" advTm="1165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BEER to LPDDR4 Chips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26BF032-1479-43DB-B9FC-44BE1DF5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7" y="932382"/>
            <a:ext cx="9101319" cy="589480"/>
          </a:xfrm>
        </p:spPr>
        <p:txBody>
          <a:bodyPr>
            <a:normAutofit fontScale="92500"/>
          </a:bodyPr>
          <a:lstStyle/>
          <a:p>
            <a:r>
              <a:rPr lang="en-US" dirty="0"/>
              <a:t>Study the uncorrectable errors in </a:t>
            </a:r>
            <a:r>
              <a:rPr lang="en-US"/>
              <a:t>the 1-CHARGED </a:t>
            </a:r>
            <a:r>
              <a:rPr lang="en-US" dirty="0"/>
              <a:t>patterns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9E756-FFF2-46DB-9BCF-04311DDC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97" y="2239891"/>
            <a:ext cx="8043854" cy="358835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1516AD-79BE-4563-B454-17955F14E04E}"/>
              </a:ext>
            </a:extLst>
          </p:cNvPr>
          <p:cNvGrpSpPr/>
          <p:nvPr/>
        </p:nvGrpSpPr>
        <p:grpSpPr>
          <a:xfrm>
            <a:off x="4621529" y="4099559"/>
            <a:ext cx="4076922" cy="2470906"/>
            <a:chOff x="4621529" y="3906940"/>
            <a:chExt cx="4076922" cy="24709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B81BA3-C033-487D-A12D-40530D01FB4E}"/>
                </a:ext>
              </a:extLst>
            </p:cNvPr>
            <p:cNvSpPr/>
            <p:nvPr/>
          </p:nvSpPr>
          <p:spPr>
            <a:xfrm>
              <a:off x="8079326" y="4069891"/>
              <a:ext cx="619125" cy="619125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85A3F-7AC7-4A24-AB4D-7AD16253D1B0}"/>
                </a:ext>
              </a:extLst>
            </p:cNvPr>
            <p:cNvSpPr/>
            <p:nvPr/>
          </p:nvSpPr>
          <p:spPr>
            <a:xfrm>
              <a:off x="5637282" y="3906940"/>
              <a:ext cx="376958" cy="687587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5">
              <a:extLst>
                <a:ext uri="{FF2B5EF4-FFF2-40B4-BE49-F238E27FC236}">
                  <a16:creationId xmlns:a16="http://schemas.microsoft.com/office/drawing/2014/main" id="{9831B075-AFAC-471B-AC63-AA53484D546F}"/>
                </a:ext>
              </a:extLst>
            </p:cNvPr>
            <p:cNvSpPr txBox="1">
              <a:spLocks/>
            </p:cNvSpPr>
            <p:nvPr/>
          </p:nvSpPr>
          <p:spPr>
            <a:xfrm>
              <a:off x="4621529" y="5528676"/>
              <a:ext cx="3984549" cy="849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chemeClr val="accent5">
                      <a:lumMod val="75000"/>
                    </a:schemeClr>
                  </a:solidFill>
                </a:rPr>
                <a:t>Repeating patterns indicate structure in the H-matrix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FF7710-6D41-4476-9A2B-CF9A944B7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216" y="4594527"/>
              <a:ext cx="0" cy="934149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BDC4A5-F4E6-4EA1-AA86-6FA797743E44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V="1">
              <a:off x="8079326" y="4689016"/>
              <a:ext cx="309563" cy="797786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E55A5364-E4EC-4E7B-8715-738478C2ED3B}"/>
              </a:ext>
            </a:extLst>
          </p:cNvPr>
          <p:cNvSpPr txBox="1">
            <a:spLocks/>
          </p:cNvSpPr>
          <p:nvPr/>
        </p:nvSpPr>
        <p:spPr>
          <a:xfrm>
            <a:off x="3291634" y="1465057"/>
            <a:ext cx="5445212" cy="78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500" b="1" dirty="0">
                <a:solidFill>
                  <a:srgbClr val="C00000"/>
                </a:solidFill>
              </a:rPr>
              <a:t>Variation between manufacturers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500" b="1" dirty="0">
                <a:solidFill>
                  <a:srgbClr val="C00000"/>
                </a:solidFill>
              </a:rPr>
              <a:t>indicates different ECC functions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75F7B9-E7A3-4BE4-95B8-99AF8D3E4F0F}"/>
              </a:ext>
            </a:extLst>
          </p:cNvPr>
          <p:cNvGrpSpPr/>
          <p:nvPr/>
        </p:nvGrpSpPr>
        <p:grpSpPr>
          <a:xfrm>
            <a:off x="150376" y="3751757"/>
            <a:ext cx="4172534" cy="2707107"/>
            <a:chOff x="150376" y="3559138"/>
            <a:chExt cx="4172534" cy="270710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EB1BC6-613E-4210-834D-119B49C98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565" y="4660903"/>
              <a:ext cx="515414" cy="747268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5FD1F8D-1CB4-40AA-87AD-5F13E499D1B6}"/>
                </a:ext>
              </a:extLst>
            </p:cNvPr>
            <p:cNvSpPr/>
            <p:nvPr/>
          </p:nvSpPr>
          <p:spPr>
            <a:xfrm rot="2700000">
              <a:off x="2768082" y="2167596"/>
              <a:ext cx="163286" cy="2946370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ontent Placeholder 5">
              <a:extLst>
                <a:ext uri="{FF2B5EF4-FFF2-40B4-BE49-F238E27FC236}">
                  <a16:creationId xmlns:a16="http://schemas.microsoft.com/office/drawing/2014/main" id="{ABC72E42-B6F9-4524-BB53-34544B674CC9}"/>
                </a:ext>
              </a:extLst>
            </p:cNvPr>
            <p:cNvSpPr txBox="1">
              <a:spLocks/>
            </p:cNvSpPr>
            <p:nvPr/>
          </p:nvSpPr>
          <p:spPr>
            <a:xfrm>
              <a:off x="150376" y="5417075"/>
              <a:ext cx="3984549" cy="849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chemeClr val="accent6">
                      <a:lumMod val="75000"/>
                    </a:schemeClr>
                  </a:solidFill>
                </a:rPr>
                <a:t>Data retention errors within CHARGED bits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EE755E2-B8FC-4D03-8CBE-523BC858EB9C}"/>
              </a:ext>
            </a:extLst>
          </p:cNvPr>
          <p:cNvGrpSpPr/>
          <p:nvPr/>
        </p:nvGrpSpPr>
        <p:grpSpPr>
          <a:xfrm>
            <a:off x="507300" y="2033857"/>
            <a:ext cx="2871610" cy="906148"/>
            <a:chOff x="197298" y="1473569"/>
            <a:chExt cx="2871610" cy="90614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EE74FF4-59D8-4FEB-A015-B80DF196911C}"/>
                </a:ext>
              </a:extLst>
            </p:cNvPr>
            <p:cNvCxnSpPr>
              <a:cxnSpLocks/>
            </p:cNvCxnSpPr>
            <p:nvPr/>
          </p:nvCxnSpPr>
          <p:spPr>
            <a:xfrm>
              <a:off x="1557488" y="1898886"/>
              <a:ext cx="385617" cy="480831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ontent Placeholder 5">
              <a:extLst>
                <a:ext uri="{FF2B5EF4-FFF2-40B4-BE49-F238E27FC236}">
                  <a16:creationId xmlns:a16="http://schemas.microsoft.com/office/drawing/2014/main" id="{9E2617F5-A474-4685-81B7-217CEA327888}"/>
                </a:ext>
              </a:extLst>
            </p:cNvPr>
            <p:cNvSpPr txBox="1">
              <a:spLocks/>
            </p:cNvSpPr>
            <p:nvPr/>
          </p:nvSpPr>
          <p:spPr>
            <a:xfrm>
              <a:off x="197298" y="1473569"/>
              <a:ext cx="2871610" cy="5894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chemeClr val="accent6">
                      <a:lumMod val="75000"/>
                    </a:schemeClr>
                  </a:solidFill>
                </a:rPr>
                <a:t>Miscorrections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58D795-AF0B-45F0-AE25-998E348D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4FBFE-FD99-42FD-AAA0-9FDC5C702DED}"/>
              </a:ext>
            </a:extLst>
          </p:cNvPr>
          <p:cNvSpPr/>
          <p:nvPr/>
        </p:nvSpPr>
        <p:spPr>
          <a:xfrm>
            <a:off x="41537" y="959956"/>
            <a:ext cx="9101319" cy="5517687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1EC0F7-15E8-4BC4-B108-E5B8DC30313E}"/>
              </a:ext>
            </a:extLst>
          </p:cNvPr>
          <p:cNvSpPr/>
          <p:nvPr/>
        </p:nvSpPr>
        <p:spPr>
          <a:xfrm>
            <a:off x="123825" y="2225090"/>
            <a:ext cx="8896350" cy="3013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rebuchet MS" panose="020B0603020202020204" pitchFamily="34" charset="0"/>
              </a:rPr>
              <a:t>Different manufacturers</a:t>
            </a:r>
            <a:r>
              <a:rPr lang="en-US" sz="3600" b="1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appear to use    </a:t>
            </a:r>
            <a:r>
              <a:rPr lang="en-US" sz="3600" b="1" dirty="0">
                <a:solidFill>
                  <a:srgbClr val="C00000"/>
                </a:solidFill>
                <a:latin typeface="Trebuchet MS" panose="020B0603020202020204" pitchFamily="34" charset="0"/>
              </a:rPr>
              <a:t>different</a:t>
            </a: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 on-die ECC functions</a:t>
            </a:r>
          </a:p>
          <a:p>
            <a:pPr marL="742950" indent="-742950" algn="ctr">
              <a:buAutoNum type="arabicPeriod"/>
            </a:pPr>
            <a:endParaRPr lang="en-US" sz="12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571500" indent="-571500" algn="ctr">
              <a:buAutoNum type="arabicPeriod"/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Chips of the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same model number </a:t>
            </a: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appear to use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identical</a:t>
            </a: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 ECC functions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(shown in our paper)</a:t>
            </a:r>
          </a:p>
        </p:txBody>
      </p:sp>
    </p:spTree>
    <p:extLst>
      <p:ext uri="{BB962C8B-B14F-4D97-AF65-F5344CB8AC3E}">
        <p14:creationId xmlns:p14="http://schemas.microsoft.com/office/powerpoint/2010/main" val="26282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ECC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488" y="1046854"/>
                <a:ext cx="8988512" cy="5016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We use the </a:t>
                </a:r>
                <a:r>
                  <a:rPr 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Z3</a:t>
                </a:r>
                <a:r>
                  <a:rPr lang="en-US" sz="2800" b="1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†</a:t>
                </a:r>
                <a:r>
                  <a:rPr 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 SAT solver </a:t>
                </a:r>
                <a:r>
                  <a:rPr lang="en-US" sz="2800" dirty="0"/>
                  <a:t>to identify the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800" dirty="0"/>
                  <a:t>-matrix</a:t>
                </a:r>
              </a:p>
              <a:p>
                <a:pPr lvl="1"/>
                <a:r>
                  <a:rPr lang="en-US" sz="2500" dirty="0"/>
                  <a:t>We demonstrate BEER for SEC Hamming codes, but it should readily extend to </a:t>
                </a:r>
                <a:r>
                  <a:rPr lang="en-US" sz="2500" b="1" dirty="0">
                    <a:solidFill>
                      <a:schemeClr val="accent6">
                        <a:lumMod val="75000"/>
                      </a:schemeClr>
                    </a:solidFill>
                  </a:rPr>
                  <a:t>all</a:t>
                </a:r>
                <a:r>
                  <a:rPr lang="en-US" sz="2500" dirty="0"/>
                  <a:t> linear block codes (e.g., BCH)</a:t>
                </a:r>
              </a:p>
              <a:p>
                <a:endParaRPr lang="en-US" sz="1600" dirty="0"/>
              </a:p>
              <a:p>
                <a:r>
                  <a:rPr lang="en-US" sz="2800" dirty="0"/>
                  <a:t>We </a:t>
                </a:r>
                <a:r>
                  <a:rPr 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open-source </a:t>
                </a:r>
                <a:r>
                  <a:rPr lang="en-US" sz="2800" dirty="0"/>
                  <a:t>our BEER implementation on </a:t>
                </a:r>
                <a:r>
                  <a:rPr 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GitHub</a:t>
                </a:r>
              </a:p>
              <a:p>
                <a:pPr lvl="1"/>
                <a:r>
                  <a:rPr lang="en-US" sz="25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https://github.com/CMU-SAFARI/BEER</a:t>
                </a:r>
              </a:p>
              <a:p>
                <a:endParaRPr lang="en-US" sz="1600" dirty="0"/>
              </a:p>
              <a:p>
                <a:r>
                  <a:rPr lang="en-US" sz="2800" dirty="0"/>
                  <a:t>Unfortunately, we face two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limitations</a:t>
                </a:r>
                <a:r>
                  <a:rPr lang="en-US" sz="2800" dirty="0"/>
                  <a:t> to validation:</a:t>
                </a:r>
              </a:p>
              <a:p>
                <a:pPr marL="800083" lvl="1" indent="-457200">
                  <a:buFont typeface="+mj-lt"/>
                  <a:buAutoNum type="arabicPeriod"/>
                </a:pPr>
                <a:r>
                  <a:rPr lang="en-US" sz="2500" dirty="0"/>
                  <a:t>No way to check the </a:t>
                </a:r>
                <a:r>
                  <a:rPr lang="en-US" sz="2500" b="1" dirty="0">
                    <a:solidFill>
                      <a:schemeClr val="accent5">
                        <a:lumMod val="75000"/>
                      </a:schemeClr>
                    </a:solidFill>
                  </a:rPr>
                  <a:t>final results </a:t>
                </a:r>
                <a:r>
                  <a:rPr lang="en-US" sz="2500" dirty="0"/>
                  <a:t>since we cannot see into the on-die ECC implementation</a:t>
                </a:r>
              </a:p>
              <a:p>
                <a:pPr marL="800083" lvl="1" indent="-457200">
                  <a:buFont typeface="+mj-lt"/>
                  <a:buAutoNum type="arabicPeriod"/>
                </a:pPr>
                <a:r>
                  <a:rPr lang="en-US" sz="2500" dirty="0"/>
                  <a:t>We cannot share our final matrices due to </a:t>
                </a:r>
                <a:r>
                  <a:rPr lang="en-US" sz="2500" b="1" dirty="0">
                    <a:solidFill>
                      <a:srgbClr val="C00000"/>
                    </a:solidFill>
                  </a:rPr>
                  <a:t>confidentiality </a:t>
                </a:r>
                <a:r>
                  <a:rPr lang="en-US" sz="2500" dirty="0"/>
                  <a:t>reasons</a:t>
                </a:r>
              </a:p>
              <a:p>
                <a:pPr marL="800083" lvl="1" indent="-457200">
                  <a:buFont typeface="+mj-lt"/>
                  <a:buAutoNum type="arabicPeriod"/>
                </a:pPr>
                <a:endParaRPr lang="en-US" sz="2800" dirty="0"/>
              </a:p>
              <a:p>
                <a:pPr marL="800083" lvl="1" indent="-457200">
                  <a:buFont typeface="+mj-lt"/>
                  <a:buAutoNum type="arabicPeriod"/>
                </a:pPr>
                <a:endParaRPr lang="en-US" sz="2500" dirty="0"/>
              </a:p>
            </p:txBody>
          </p:sp>
        </mc:Choice>
        <mc:Fallback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8" y="1046854"/>
                <a:ext cx="8988512" cy="5016193"/>
              </a:xfrm>
              <a:prstGeom prst="rect">
                <a:avLst/>
              </a:prstGeom>
              <a:blipFill>
                <a:blip r:embed="rId3"/>
                <a:stretch>
                  <a:fillRect l="-1221" t="-2066" r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E7A8276-CCF5-455C-B8C8-3EB223EEDED8}"/>
              </a:ext>
            </a:extLst>
          </p:cNvPr>
          <p:cNvSpPr txBox="1">
            <a:spLocks/>
          </p:cNvSpPr>
          <p:nvPr/>
        </p:nvSpPr>
        <p:spPr>
          <a:xfrm>
            <a:off x="172995" y="6063047"/>
            <a:ext cx="8815517" cy="344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baseline="30000" dirty="0"/>
              <a:t>†</a:t>
            </a:r>
            <a:r>
              <a:rPr lang="en-US" sz="1800" dirty="0"/>
              <a:t>L. De Moura and N. </a:t>
            </a:r>
            <a:r>
              <a:rPr lang="en-US" sz="1800" dirty="0" err="1"/>
              <a:t>Bjørner</a:t>
            </a:r>
            <a:r>
              <a:rPr lang="en-US" sz="1800" dirty="0"/>
              <a:t>, “Z3: An </a:t>
            </a:r>
            <a:r>
              <a:rPr lang="en-US" sz="1800" dirty="0" err="1"/>
              <a:t>Effient</a:t>
            </a:r>
            <a:r>
              <a:rPr lang="en-US" sz="1800" dirty="0"/>
              <a:t> SMT Solver,” TACAS,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5EE2C-09BE-410F-AD08-97C24FF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ECC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488" y="1046854"/>
                <a:ext cx="8988512" cy="5016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We use the Z3</a:t>
                </a:r>
                <a:r>
                  <a:rPr lang="en-US" sz="2800" b="1" baseline="30000" dirty="0"/>
                  <a:t>†</a:t>
                </a:r>
                <a:r>
                  <a:rPr lang="en-US" sz="2800" dirty="0"/>
                  <a:t> SAT solver to identify the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800" dirty="0"/>
                  <a:t>-matrix</a:t>
                </a:r>
              </a:p>
              <a:p>
                <a:pPr lvl="1"/>
                <a:r>
                  <a:rPr lang="en-US" sz="2500" dirty="0"/>
                  <a:t>We demonstrate BEER for SEC Hamming codes, but it should readily extend to all linear block codes (e.g., BCH)</a:t>
                </a:r>
              </a:p>
              <a:p>
                <a:endParaRPr lang="en-US" sz="1600" dirty="0"/>
              </a:p>
              <a:p>
                <a:r>
                  <a:rPr lang="en-US" sz="2800" dirty="0"/>
                  <a:t>We open-source our BEER implementation on GitHub</a:t>
                </a:r>
              </a:p>
              <a:p>
                <a:pPr lvl="1"/>
                <a:r>
                  <a:rPr lang="en-US" sz="2500" dirty="0"/>
                  <a:t>https://github.com/CMU-SAFARI/BEER</a:t>
                </a:r>
              </a:p>
              <a:p>
                <a:endParaRPr lang="en-US" sz="1600" dirty="0"/>
              </a:p>
              <a:p>
                <a:r>
                  <a:rPr lang="en-US" sz="2800" dirty="0"/>
                  <a:t>Unfortunately, we face two limitations to validation:</a:t>
                </a:r>
              </a:p>
              <a:p>
                <a:pPr marL="800083" lvl="1" indent="-457200">
                  <a:buFont typeface="+mj-lt"/>
                  <a:buAutoNum type="arabicPeriod"/>
                </a:pPr>
                <a:r>
                  <a:rPr lang="en-US" sz="2500" dirty="0"/>
                  <a:t>No way to check the final results since we cannot see into the on-die ECC implementation</a:t>
                </a:r>
              </a:p>
              <a:p>
                <a:pPr marL="800083" lvl="1" indent="-457200">
                  <a:buFont typeface="+mj-lt"/>
                  <a:buAutoNum type="arabicPeriod"/>
                </a:pPr>
                <a:r>
                  <a:rPr lang="en-US" sz="2500" dirty="0"/>
                  <a:t>We cannot share our final matrices due to confidentiality reasons</a:t>
                </a:r>
              </a:p>
              <a:p>
                <a:pPr marL="800083" lvl="1" indent="-457200">
                  <a:buFont typeface="+mj-lt"/>
                  <a:buAutoNum type="arabicPeriod"/>
                </a:pPr>
                <a:endParaRPr lang="en-US" sz="2800" dirty="0"/>
              </a:p>
              <a:p>
                <a:pPr marL="800083" lvl="1" indent="-457200">
                  <a:buFont typeface="+mj-lt"/>
                  <a:buAutoNum type="arabicPeriod"/>
                </a:pPr>
                <a:endParaRPr lang="en-US" sz="2500" dirty="0"/>
              </a:p>
            </p:txBody>
          </p:sp>
        </mc:Choice>
        <mc:Fallback xmlns=""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8" y="1046854"/>
                <a:ext cx="8988512" cy="5016193"/>
              </a:xfrm>
              <a:prstGeom prst="rect">
                <a:avLst/>
              </a:prstGeom>
              <a:blipFill>
                <a:blip r:embed="rId3"/>
                <a:stretch>
                  <a:fillRect l="-1221" t="-2066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E7A8276-CCF5-455C-B8C8-3EB223EEDED8}"/>
              </a:ext>
            </a:extLst>
          </p:cNvPr>
          <p:cNvSpPr txBox="1">
            <a:spLocks/>
          </p:cNvSpPr>
          <p:nvPr/>
        </p:nvSpPr>
        <p:spPr>
          <a:xfrm>
            <a:off x="172995" y="6063047"/>
            <a:ext cx="8815517" cy="344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baseline="30000" dirty="0"/>
              <a:t>†</a:t>
            </a:r>
            <a:r>
              <a:rPr lang="en-US" sz="1800" dirty="0"/>
              <a:t>L. De Moura and N. </a:t>
            </a:r>
            <a:r>
              <a:rPr lang="en-US" sz="1800" dirty="0" err="1"/>
              <a:t>Bjørner</a:t>
            </a:r>
            <a:r>
              <a:rPr lang="en-US" sz="1800" dirty="0"/>
              <a:t>, “Z3: An </a:t>
            </a:r>
            <a:r>
              <a:rPr lang="en-US" sz="1800" dirty="0" err="1"/>
              <a:t>Effient</a:t>
            </a:r>
            <a:r>
              <a:rPr lang="en-US" sz="1800" dirty="0"/>
              <a:t> SMT Solver,” TACAS,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5EE2C-09BE-410F-AD08-97C24FF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2C0CB6-30E1-4C0C-ACF8-86BD34749A53}"/>
              </a:ext>
            </a:extLst>
          </p:cNvPr>
          <p:cNvGrpSpPr/>
          <p:nvPr/>
        </p:nvGrpSpPr>
        <p:grpSpPr>
          <a:xfrm>
            <a:off x="123825" y="928861"/>
            <a:ext cx="9020175" cy="5819195"/>
            <a:chOff x="41537" y="959956"/>
            <a:chExt cx="9020175" cy="58191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47B198-EC09-445A-B38D-7B670A6885A3}"/>
                </a:ext>
              </a:extLst>
            </p:cNvPr>
            <p:cNvSpPr/>
            <p:nvPr/>
          </p:nvSpPr>
          <p:spPr>
            <a:xfrm>
              <a:off x="41537" y="959956"/>
              <a:ext cx="9020175" cy="5517687"/>
            </a:xfrm>
            <a:prstGeom prst="rect">
              <a:avLst/>
            </a:prstGeom>
            <a:solidFill>
              <a:srgbClr val="FFFFFF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8284E6-629E-4E27-A51D-D50A0C02A425}"/>
                </a:ext>
              </a:extLst>
            </p:cNvPr>
            <p:cNvSpPr/>
            <p:nvPr/>
          </p:nvSpPr>
          <p:spPr>
            <a:xfrm>
              <a:off x="2016602" y="6477642"/>
              <a:ext cx="6013493" cy="301509"/>
            </a:xfrm>
            <a:prstGeom prst="rect">
              <a:avLst/>
            </a:prstGeom>
            <a:solidFill>
              <a:srgbClr val="FFFFFF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84F9CA6-80EE-44E8-8C1F-6BE6C2719A4D}"/>
              </a:ext>
            </a:extLst>
          </p:cNvPr>
          <p:cNvSpPr/>
          <p:nvPr/>
        </p:nvSpPr>
        <p:spPr>
          <a:xfrm>
            <a:off x="123825" y="1890538"/>
            <a:ext cx="8896350" cy="30377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We validate BEER in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simulation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to:</a:t>
            </a:r>
          </a:p>
          <a:p>
            <a:pPr marL="914400" indent="-511175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Evaluate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correctness</a:t>
            </a:r>
          </a:p>
          <a:p>
            <a:pPr marL="914400" indent="-511175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Overcome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confidentiality issues</a:t>
            </a:r>
          </a:p>
          <a:p>
            <a:pPr marL="914400" indent="-511175">
              <a:buFontTx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Test a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larger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set of ECC codes</a:t>
            </a:r>
          </a:p>
        </p:txBody>
      </p:sp>
    </p:spTree>
    <p:extLst>
      <p:ext uri="{BB962C8B-B14F-4D97-AF65-F5344CB8AC3E}">
        <p14:creationId xmlns:p14="http://schemas.microsoft.com/office/powerpoint/2010/main" val="3901157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Methodology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2B807562-26E7-48B8-9BCA-F6E307CFB060}"/>
              </a:ext>
            </a:extLst>
          </p:cNvPr>
          <p:cNvSpPr txBox="1">
            <a:spLocks/>
          </p:cNvSpPr>
          <p:nvPr/>
        </p:nvSpPr>
        <p:spPr>
          <a:xfrm>
            <a:off x="155488" y="1046855"/>
            <a:ext cx="8815517" cy="4032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use the </a:t>
            </a:r>
            <a:r>
              <a:rPr lang="en-US" sz="2800" dirty="0" err="1"/>
              <a:t>EINSim</a:t>
            </a:r>
            <a:r>
              <a:rPr lang="en-US" sz="2800" b="1" baseline="30000" dirty="0"/>
              <a:t>†</a:t>
            </a:r>
            <a:r>
              <a:rPr lang="en-US" sz="2800" dirty="0"/>
              <a:t> DRAM error-correction simulator</a:t>
            </a:r>
          </a:p>
          <a:p>
            <a:endParaRPr lang="en-US" sz="2800" dirty="0"/>
          </a:p>
          <a:p>
            <a:r>
              <a:rPr lang="en-US" sz="2800" dirty="0"/>
              <a:t>We simulate 115,300 different SEC Hamming codes</a:t>
            </a:r>
          </a:p>
          <a:p>
            <a:pPr lvl="1"/>
            <a:r>
              <a:rPr lang="en-US" sz="2500" dirty="0"/>
              <a:t>ECC </a:t>
            </a:r>
            <a:r>
              <a:rPr lang="en-US" sz="2500" dirty="0" err="1"/>
              <a:t>dataword</a:t>
            </a:r>
            <a:r>
              <a:rPr lang="en-US" sz="2500" dirty="0"/>
              <a:t> lengths from 4 to 247 bits</a:t>
            </a:r>
          </a:p>
          <a:p>
            <a:pPr lvl="1"/>
            <a:r>
              <a:rPr lang="en-US" sz="2500" dirty="0"/>
              <a:t>1-, 2-, 3-, and {1,2}-CHARGED test patterns</a:t>
            </a:r>
          </a:p>
          <a:p>
            <a:endParaRPr lang="en-US" sz="2800" dirty="0"/>
          </a:p>
          <a:p>
            <a:r>
              <a:rPr lang="en-US" sz="2800" dirty="0"/>
              <a:t>For each test pattern:</a:t>
            </a:r>
          </a:p>
          <a:p>
            <a:pPr lvl="1"/>
            <a:r>
              <a:rPr lang="en-US" sz="2200" dirty="0"/>
              <a:t>Simulate 10</a:t>
            </a:r>
            <a:r>
              <a:rPr lang="en-US" sz="2200" baseline="30000" dirty="0"/>
              <a:t>9</a:t>
            </a:r>
            <a:r>
              <a:rPr lang="en-US" sz="2200" dirty="0"/>
              <a:t> ECC words (≈14.9 </a:t>
            </a:r>
            <a:r>
              <a:rPr lang="en-US" sz="2200" dirty="0" err="1"/>
              <a:t>GiB</a:t>
            </a:r>
            <a:r>
              <a:rPr lang="en-US" sz="2200" dirty="0"/>
              <a:t> for 128-bit words)</a:t>
            </a:r>
          </a:p>
          <a:p>
            <a:pPr lvl="1"/>
            <a:r>
              <a:rPr lang="en-US" sz="2200" dirty="0"/>
              <a:t>Simulate data-retention errors with BER between 10</a:t>
            </a:r>
            <a:r>
              <a:rPr lang="en-US" sz="2200" baseline="30000" dirty="0"/>
              <a:t>-5</a:t>
            </a:r>
            <a:r>
              <a:rPr lang="en-US" sz="2200" dirty="0"/>
              <a:t> and 10</a:t>
            </a:r>
            <a:r>
              <a:rPr lang="en-US" sz="2200" baseline="30000" dirty="0"/>
              <a:t>-2</a:t>
            </a:r>
          </a:p>
          <a:p>
            <a:pPr lvl="1"/>
            <a:endParaRPr lang="en-US" sz="2200" dirty="0"/>
          </a:p>
          <a:p>
            <a:pPr marL="800083" lvl="1" indent="-457200">
              <a:buFont typeface="+mj-lt"/>
              <a:buAutoNum type="arabicPeriod"/>
            </a:pPr>
            <a:endParaRPr lang="en-US" sz="2800" dirty="0"/>
          </a:p>
          <a:p>
            <a:pPr marL="800083" lvl="1" indent="-457200">
              <a:buFont typeface="+mj-lt"/>
              <a:buAutoNum type="arabicPeriod"/>
            </a:pPr>
            <a:endParaRPr lang="en-US" sz="25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E7A8276-CCF5-455C-B8C8-3EB223EEDED8}"/>
              </a:ext>
            </a:extLst>
          </p:cNvPr>
          <p:cNvSpPr txBox="1">
            <a:spLocks/>
          </p:cNvSpPr>
          <p:nvPr/>
        </p:nvSpPr>
        <p:spPr>
          <a:xfrm>
            <a:off x="172995" y="5854045"/>
            <a:ext cx="8815517" cy="553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baseline="30000" dirty="0"/>
              <a:t>†</a:t>
            </a:r>
            <a:r>
              <a:rPr lang="en-US" dirty="0"/>
              <a:t>Patel et al., “</a:t>
            </a:r>
            <a:r>
              <a:rPr lang="en-US" i="1" dirty="0"/>
              <a:t>Understanding and Modeling On-Die Error Correction in Modern DRAM: </a:t>
            </a:r>
          </a:p>
          <a:p>
            <a:pPr marL="0" indent="0">
              <a:buNone/>
            </a:pPr>
            <a:r>
              <a:rPr lang="en-US" i="1" dirty="0"/>
              <a:t>	An Experimental Study Using Real Devices</a:t>
            </a:r>
            <a:r>
              <a:rPr lang="en-US" dirty="0"/>
              <a:t>,” DSN, 2019.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547BC-64DA-448F-B1B9-D65C8FC6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Correctness Evaluation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2B807562-26E7-48B8-9BCA-F6E307CFB060}"/>
              </a:ext>
            </a:extLst>
          </p:cNvPr>
          <p:cNvSpPr txBox="1">
            <a:spLocks/>
          </p:cNvSpPr>
          <p:nvPr/>
        </p:nvSpPr>
        <p:spPr>
          <a:xfrm>
            <a:off x="155488" y="1046854"/>
            <a:ext cx="8815517" cy="1023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Evaluate the number of SAT solutions found by BEER</a:t>
            </a:r>
          </a:p>
          <a:p>
            <a:pPr lvl="1"/>
            <a:r>
              <a:rPr lang="en-US" sz="2500" dirty="0"/>
              <a:t>Shows whether the ‘unique’ solution is identified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CA021-310D-4504-B77B-0E79F27A1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8"/>
          <a:stretch/>
        </p:blipFill>
        <p:spPr>
          <a:xfrm>
            <a:off x="155488" y="2176429"/>
            <a:ext cx="8815517" cy="3131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BE7DF3B-08BC-4388-92A2-67871D65BCD2}"/>
              </a:ext>
            </a:extLst>
          </p:cNvPr>
          <p:cNvGrpSpPr/>
          <p:nvPr/>
        </p:nvGrpSpPr>
        <p:grpSpPr>
          <a:xfrm>
            <a:off x="73845" y="2198807"/>
            <a:ext cx="3984549" cy="4064128"/>
            <a:chOff x="73845" y="2198807"/>
            <a:chExt cx="3984549" cy="40641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530CEF-0508-46A9-BF19-B9204B43F051}"/>
                </a:ext>
              </a:extLst>
            </p:cNvPr>
            <p:cNvSpPr/>
            <p:nvPr/>
          </p:nvSpPr>
          <p:spPr>
            <a:xfrm>
              <a:off x="2171705" y="2198807"/>
              <a:ext cx="1665496" cy="2410175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5">
              <a:extLst>
                <a:ext uri="{FF2B5EF4-FFF2-40B4-BE49-F238E27FC236}">
                  <a16:creationId xmlns:a16="http://schemas.microsoft.com/office/drawing/2014/main" id="{E4A887A0-C552-46DA-B44F-CAD5B039BF7F}"/>
                </a:ext>
              </a:extLst>
            </p:cNvPr>
            <p:cNvSpPr txBox="1">
              <a:spLocks/>
            </p:cNvSpPr>
            <p:nvPr/>
          </p:nvSpPr>
          <p:spPr>
            <a:xfrm>
              <a:off x="73845" y="5180483"/>
              <a:ext cx="3984549" cy="10824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500" b="1" dirty="0">
                  <a:solidFill>
                    <a:srgbClr val="C00000"/>
                  </a:solidFill>
                </a:rPr>
                <a:t>1-, 2-, 3-CHARGED patterns individually do not always succeed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F3698-8239-4AA4-B326-ACA8EA0A1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0736" y="4608983"/>
              <a:ext cx="220435" cy="57150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76782D2-8AF6-4E0F-B434-A0F2551F259D}"/>
              </a:ext>
            </a:extLst>
          </p:cNvPr>
          <p:cNvGrpSpPr/>
          <p:nvPr/>
        </p:nvGrpSpPr>
        <p:grpSpPr>
          <a:xfrm>
            <a:off x="1577673" y="4231504"/>
            <a:ext cx="7313664" cy="2031431"/>
            <a:chOff x="1577673" y="4231504"/>
            <a:chExt cx="7313664" cy="2031431"/>
          </a:xfrm>
        </p:grpSpPr>
        <p:sp>
          <p:nvSpPr>
            <p:cNvPr id="11" name="Content Placeholder 5">
              <a:extLst>
                <a:ext uri="{FF2B5EF4-FFF2-40B4-BE49-F238E27FC236}">
                  <a16:creationId xmlns:a16="http://schemas.microsoft.com/office/drawing/2014/main" id="{2D517991-6596-4122-AC95-FA9655D18EA5}"/>
                </a:ext>
              </a:extLst>
            </p:cNvPr>
            <p:cNvSpPr txBox="1">
              <a:spLocks/>
            </p:cNvSpPr>
            <p:nvPr/>
          </p:nvSpPr>
          <p:spPr>
            <a:xfrm>
              <a:off x="4207191" y="5451189"/>
              <a:ext cx="4382310" cy="8117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500" b="1" dirty="0">
                  <a:solidFill>
                    <a:schemeClr val="accent6">
                      <a:lumMod val="75000"/>
                    </a:schemeClr>
                  </a:solidFill>
                </a:rPr>
                <a:t>{1,2} -CHARGED patterns succeed for all test cases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9253E25-A346-4856-A8BE-DF689DEAF2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352" y="4639443"/>
              <a:ext cx="151919" cy="811746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846E938-8797-4829-B3BA-2C67A3ACED99}"/>
                </a:ext>
              </a:extLst>
            </p:cNvPr>
            <p:cNvSpPr/>
            <p:nvPr/>
          </p:nvSpPr>
          <p:spPr>
            <a:xfrm rot="5400000">
              <a:off x="5045765" y="763412"/>
              <a:ext cx="377480" cy="7313664"/>
            </a:xfrm>
            <a:prstGeom prst="round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9D2ED8-F38C-43D0-B5FD-4FAE3A40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Correctness Evaluation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2B807562-26E7-48B8-9BCA-F6E307CFB060}"/>
              </a:ext>
            </a:extLst>
          </p:cNvPr>
          <p:cNvSpPr txBox="1">
            <a:spLocks/>
          </p:cNvSpPr>
          <p:nvPr/>
        </p:nvSpPr>
        <p:spPr>
          <a:xfrm>
            <a:off x="155488" y="1046854"/>
            <a:ext cx="8815517" cy="1023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Evaluate the number of SAT solutions found by BEER</a:t>
            </a:r>
          </a:p>
          <a:p>
            <a:pPr lvl="1"/>
            <a:r>
              <a:rPr lang="en-US" sz="2500" dirty="0"/>
              <a:t>Shows whether the ‘unique’ solution is identified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CA021-310D-4504-B77B-0E79F27A1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8"/>
          <a:stretch/>
        </p:blipFill>
        <p:spPr>
          <a:xfrm>
            <a:off x="155488" y="2176429"/>
            <a:ext cx="8815517" cy="3131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BE7DF3B-08BC-4388-92A2-67871D65BCD2}"/>
              </a:ext>
            </a:extLst>
          </p:cNvPr>
          <p:cNvGrpSpPr/>
          <p:nvPr/>
        </p:nvGrpSpPr>
        <p:grpSpPr>
          <a:xfrm>
            <a:off x="73845" y="2198807"/>
            <a:ext cx="3984549" cy="4064128"/>
            <a:chOff x="73845" y="2198807"/>
            <a:chExt cx="3984549" cy="40641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530CEF-0508-46A9-BF19-B9204B43F051}"/>
                </a:ext>
              </a:extLst>
            </p:cNvPr>
            <p:cNvSpPr/>
            <p:nvPr/>
          </p:nvSpPr>
          <p:spPr>
            <a:xfrm>
              <a:off x="2171705" y="2198807"/>
              <a:ext cx="1665496" cy="2410175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5">
              <a:extLst>
                <a:ext uri="{FF2B5EF4-FFF2-40B4-BE49-F238E27FC236}">
                  <a16:creationId xmlns:a16="http://schemas.microsoft.com/office/drawing/2014/main" id="{E4A887A0-C552-46DA-B44F-CAD5B039BF7F}"/>
                </a:ext>
              </a:extLst>
            </p:cNvPr>
            <p:cNvSpPr txBox="1">
              <a:spLocks/>
            </p:cNvSpPr>
            <p:nvPr/>
          </p:nvSpPr>
          <p:spPr>
            <a:xfrm>
              <a:off x="73845" y="5180483"/>
              <a:ext cx="3984549" cy="10824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500" b="1" dirty="0">
                  <a:solidFill>
                    <a:srgbClr val="C00000"/>
                  </a:solidFill>
                </a:rPr>
                <a:t>1-, 2-, 3-CHARGED patterns individually do not always succeed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F3698-8239-4AA4-B326-ACA8EA0A1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0736" y="4608983"/>
              <a:ext cx="220435" cy="57150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76782D2-8AF6-4E0F-B434-A0F2551F259D}"/>
              </a:ext>
            </a:extLst>
          </p:cNvPr>
          <p:cNvGrpSpPr/>
          <p:nvPr/>
        </p:nvGrpSpPr>
        <p:grpSpPr>
          <a:xfrm>
            <a:off x="1577673" y="4231504"/>
            <a:ext cx="7313664" cy="2031431"/>
            <a:chOff x="1577673" y="4231504"/>
            <a:chExt cx="7313664" cy="2031431"/>
          </a:xfrm>
        </p:grpSpPr>
        <p:sp>
          <p:nvSpPr>
            <p:cNvPr id="11" name="Content Placeholder 5">
              <a:extLst>
                <a:ext uri="{FF2B5EF4-FFF2-40B4-BE49-F238E27FC236}">
                  <a16:creationId xmlns:a16="http://schemas.microsoft.com/office/drawing/2014/main" id="{2D517991-6596-4122-AC95-FA9655D18EA5}"/>
                </a:ext>
              </a:extLst>
            </p:cNvPr>
            <p:cNvSpPr txBox="1">
              <a:spLocks/>
            </p:cNvSpPr>
            <p:nvPr/>
          </p:nvSpPr>
          <p:spPr>
            <a:xfrm>
              <a:off x="4207191" y="5451189"/>
              <a:ext cx="4382310" cy="8117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500" b="1" dirty="0">
                  <a:solidFill>
                    <a:schemeClr val="accent6">
                      <a:lumMod val="75000"/>
                    </a:schemeClr>
                  </a:solidFill>
                </a:rPr>
                <a:t>{1,2} -CHARGED patterns succeed for all test cases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9253E25-A346-4856-A8BE-DF689DEAF2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352" y="4639443"/>
              <a:ext cx="151919" cy="811746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846E938-8797-4829-B3BA-2C67A3ACED99}"/>
                </a:ext>
              </a:extLst>
            </p:cNvPr>
            <p:cNvSpPr/>
            <p:nvPr/>
          </p:nvSpPr>
          <p:spPr>
            <a:xfrm rot="5400000">
              <a:off x="5045765" y="763412"/>
              <a:ext cx="377480" cy="7313664"/>
            </a:xfrm>
            <a:prstGeom prst="round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BE7F7B-7F8E-4F92-B888-FE8ED895D605}"/>
              </a:ext>
            </a:extLst>
          </p:cNvPr>
          <p:cNvGrpSpPr/>
          <p:nvPr/>
        </p:nvGrpSpPr>
        <p:grpSpPr>
          <a:xfrm>
            <a:off x="41537" y="959956"/>
            <a:ext cx="9101319" cy="5819195"/>
            <a:chOff x="41537" y="959956"/>
            <a:chExt cx="9101319" cy="58191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82BB45-C96F-4C27-9FD9-5D7D5F97ED15}"/>
                </a:ext>
              </a:extLst>
            </p:cNvPr>
            <p:cNvSpPr/>
            <p:nvPr/>
          </p:nvSpPr>
          <p:spPr>
            <a:xfrm>
              <a:off x="41537" y="959956"/>
              <a:ext cx="9101319" cy="5517687"/>
            </a:xfrm>
            <a:prstGeom prst="rect">
              <a:avLst/>
            </a:prstGeom>
            <a:solidFill>
              <a:srgbClr val="FFFFFF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4E8247-B7C7-40A4-82A6-D2233E66A315}"/>
                </a:ext>
              </a:extLst>
            </p:cNvPr>
            <p:cNvSpPr/>
            <p:nvPr/>
          </p:nvSpPr>
          <p:spPr>
            <a:xfrm>
              <a:off x="2016602" y="6477642"/>
              <a:ext cx="6013493" cy="301509"/>
            </a:xfrm>
            <a:prstGeom prst="rect">
              <a:avLst/>
            </a:prstGeom>
            <a:solidFill>
              <a:srgbClr val="FFFFFF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3428C1-3367-47F0-82FA-8E5C0AFAED0B}"/>
              </a:ext>
            </a:extLst>
          </p:cNvPr>
          <p:cNvSpPr/>
          <p:nvPr/>
        </p:nvSpPr>
        <p:spPr>
          <a:xfrm>
            <a:off x="123825" y="2632142"/>
            <a:ext cx="8896350" cy="2150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BEER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successfully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identifies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the ECC function using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the 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{1,2}-CHARGED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test patterns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CB3279-8512-42F4-814E-99F008F9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50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C012A292-B81C-4680-ABD7-381C70B1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7" y="832660"/>
            <a:ext cx="8988513" cy="5112118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Challenges Caused by Unknown On-Die ECCs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BEER: Determining the On-Die ECC Function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Evaluating BEER in Experiment and Simulation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b="1" dirty="0"/>
              <a:t>BEEP and Other Practical Use Cases for BEER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FF90A-2928-4452-A1FF-7BE5061C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3"/>
    </mc:Choice>
    <mc:Fallback xmlns="">
      <p:transition spd="slow" advTm="510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Use Cases for BEER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2B807562-26E7-48B8-9BCA-F6E307CFB060}"/>
              </a:ext>
            </a:extLst>
          </p:cNvPr>
          <p:cNvSpPr txBox="1">
            <a:spLocks/>
          </p:cNvSpPr>
          <p:nvPr/>
        </p:nvSpPr>
        <p:spPr>
          <a:xfrm>
            <a:off x="252661" y="1022007"/>
            <a:ext cx="8638675" cy="94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provide 5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use cases </a:t>
            </a:r>
            <a:r>
              <a:rPr lang="en-US" sz="2800" dirty="0"/>
              <a:t>in our paper to show how knowing the ECC function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useful in practice</a:t>
            </a:r>
            <a:endParaRPr lang="en-US" sz="2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7248B9-FB66-4538-8118-6F1322C64DBF}"/>
              </a:ext>
            </a:extLst>
          </p:cNvPr>
          <p:cNvGrpSpPr/>
          <p:nvPr/>
        </p:nvGrpSpPr>
        <p:grpSpPr>
          <a:xfrm>
            <a:off x="579077" y="2973150"/>
            <a:ext cx="7869596" cy="655533"/>
            <a:chOff x="1282399" y="2973150"/>
            <a:chExt cx="7869596" cy="6555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D306C3-EC4D-4095-88C4-EA79E12684FF}"/>
                </a:ext>
              </a:extLst>
            </p:cNvPr>
            <p:cNvSpPr/>
            <p:nvPr/>
          </p:nvSpPr>
          <p:spPr>
            <a:xfrm>
              <a:off x="1282399" y="3069899"/>
              <a:ext cx="21403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System Design</a:t>
              </a:r>
              <a:endParaRPr lang="en-US" sz="24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59BE7A-364F-4B3A-A90C-C19BF0853242}"/>
                </a:ext>
              </a:extLst>
            </p:cNvPr>
            <p:cNvSpPr/>
            <p:nvPr/>
          </p:nvSpPr>
          <p:spPr>
            <a:xfrm>
              <a:off x="3746038" y="2973519"/>
              <a:ext cx="5405957" cy="655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Architecting DRAM controller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error mitigations </a:t>
              </a:r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that are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informed</a:t>
              </a:r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 about on-die ECC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BDB9EE42-742E-4606-9BAB-BBACE335F244}"/>
                </a:ext>
              </a:extLst>
            </p:cNvPr>
            <p:cNvSpPr/>
            <p:nvPr/>
          </p:nvSpPr>
          <p:spPr>
            <a:xfrm>
              <a:off x="3542457" y="2973150"/>
              <a:ext cx="123913" cy="655164"/>
            </a:xfrm>
            <a:prstGeom prst="leftBrace">
              <a:avLst>
                <a:gd name="adj1" fmla="val 39899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35793D-91F5-47C9-887C-BF5CBF769705}"/>
              </a:ext>
            </a:extLst>
          </p:cNvPr>
          <p:cNvGrpSpPr/>
          <p:nvPr/>
        </p:nvGrpSpPr>
        <p:grpSpPr>
          <a:xfrm>
            <a:off x="252661" y="5345217"/>
            <a:ext cx="8196012" cy="830997"/>
            <a:chOff x="955983" y="5345217"/>
            <a:chExt cx="8196012" cy="8309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41B359-D8DF-463B-BB72-1CDB210851FB}"/>
                </a:ext>
              </a:extLst>
            </p:cNvPr>
            <p:cNvSpPr/>
            <p:nvPr/>
          </p:nvSpPr>
          <p:spPr>
            <a:xfrm>
              <a:off x="955983" y="5345217"/>
              <a:ext cx="248337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Error </a:t>
              </a:r>
            </a:p>
            <a:p>
              <a:pPr algn="ctr"/>
              <a:r>
                <a:rPr lang="en-US" sz="24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Characterization</a:t>
              </a:r>
              <a:endParaRPr lang="en-US" sz="24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B2D1FA-F62E-4EAA-97D7-C91625DBB039}"/>
                </a:ext>
              </a:extLst>
            </p:cNvPr>
            <p:cNvSpPr/>
            <p:nvPr/>
          </p:nvSpPr>
          <p:spPr>
            <a:xfrm>
              <a:off x="3746039" y="5433134"/>
              <a:ext cx="5405956" cy="655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Studying the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statistical properties </a:t>
              </a:r>
            </a:p>
            <a:p>
              <a:pPr lvl="0" algn="ctr" font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of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raw bit errors </a:t>
              </a:r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(e.g., spatial distributions)</a:t>
              </a:r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324CB035-D536-4399-94E0-872221ED70DA}"/>
                </a:ext>
              </a:extLst>
            </p:cNvPr>
            <p:cNvSpPr/>
            <p:nvPr/>
          </p:nvSpPr>
          <p:spPr>
            <a:xfrm>
              <a:off x="3542457" y="5433134"/>
              <a:ext cx="123913" cy="655164"/>
            </a:xfrm>
            <a:prstGeom prst="leftBrace">
              <a:avLst>
                <a:gd name="adj1" fmla="val 39899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93E0B-182A-48C5-9C3D-E7B935AF103D}"/>
              </a:ext>
            </a:extLst>
          </p:cNvPr>
          <p:cNvGrpSpPr/>
          <p:nvPr/>
        </p:nvGrpSpPr>
        <p:grpSpPr>
          <a:xfrm>
            <a:off x="1569605" y="3876619"/>
            <a:ext cx="6879068" cy="1311288"/>
            <a:chOff x="2272927" y="3876619"/>
            <a:chExt cx="6879068" cy="131128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92115A-AB1D-4763-A670-D2F8EA7C694E}"/>
                </a:ext>
              </a:extLst>
            </p:cNvPr>
            <p:cNvSpPr/>
            <p:nvPr/>
          </p:nvSpPr>
          <p:spPr>
            <a:xfrm>
              <a:off x="2272927" y="4267556"/>
              <a:ext cx="11498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Testing</a:t>
              </a:r>
              <a:endParaRPr lang="en-US" sz="24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2F90D7-276A-4CC4-9462-9C4BC36DD3CC}"/>
                </a:ext>
              </a:extLst>
            </p:cNvPr>
            <p:cNvSpPr/>
            <p:nvPr/>
          </p:nvSpPr>
          <p:spPr>
            <a:xfrm>
              <a:off x="3746039" y="3876619"/>
              <a:ext cx="5405956" cy="655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Crafting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worst-case test patterns </a:t>
              </a:r>
            </a:p>
            <a:p>
              <a:pPr lvl="0" algn="ctr" font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to enable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efficient </a:t>
              </a:r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testing and validation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9C5B8AB-7928-4BF4-8F38-DE90D4A3B7BA}"/>
                </a:ext>
              </a:extLst>
            </p:cNvPr>
            <p:cNvSpPr/>
            <p:nvPr/>
          </p:nvSpPr>
          <p:spPr>
            <a:xfrm>
              <a:off x="3746039" y="4532743"/>
              <a:ext cx="5405956" cy="655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Root-cause analysis </a:t>
              </a:r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for uncorrectable errors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11AA4D71-4FF0-433A-8911-F3C9E792B95D}"/>
                </a:ext>
              </a:extLst>
            </p:cNvPr>
            <p:cNvSpPr/>
            <p:nvPr/>
          </p:nvSpPr>
          <p:spPr>
            <a:xfrm>
              <a:off x="3542457" y="3879225"/>
              <a:ext cx="123913" cy="1304882"/>
            </a:xfrm>
            <a:prstGeom prst="leftBrace">
              <a:avLst>
                <a:gd name="adj1" fmla="val 39899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2666CE-5564-489A-826C-DA4DD0388D10}"/>
              </a:ext>
            </a:extLst>
          </p:cNvPr>
          <p:cNvGrpSpPr/>
          <p:nvPr/>
        </p:nvGrpSpPr>
        <p:grpSpPr>
          <a:xfrm>
            <a:off x="604726" y="2064690"/>
            <a:ext cx="7843949" cy="657549"/>
            <a:chOff x="1308048" y="2064690"/>
            <a:chExt cx="7843949" cy="6575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CF504-C328-40DB-8ECD-88507700CB0F}"/>
                </a:ext>
              </a:extLst>
            </p:cNvPr>
            <p:cNvSpPr/>
            <p:nvPr/>
          </p:nvSpPr>
          <p:spPr>
            <a:xfrm>
              <a:off x="3746039" y="2067075"/>
              <a:ext cx="5405958" cy="655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BEEP:</a:t>
              </a:r>
              <a:r>
                <a:rPr lang="en-US" b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identifying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raw bit error </a:t>
              </a:r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locations corresponding to observed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post-correction errors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DD4FBC-4257-467A-89BE-B7E14FAF914A}"/>
                </a:ext>
              </a:extLst>
            </p:cNvPr>
            <p:cNvSpPr/>
            <p:nvPr/>
          </p:nvSpPr>
          <p:spPr>
            <a:xfrm>
              <a:off x="1308048" y="2161439"/>
              <a:ext cx="21146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Error Profiling</a:t>
              </a:r>
              <a:endParaRPr lang="en-US" sz="2400" dirty="0"/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F54E02AA-3B07-4A36-9FDD-47960B5CC331}"/>
                </a:ext>
              </a:extLst>
            </p:cNvPr>
            <p:cNvSpPr/>
            <p:nvPr/>
          </p:nvSpPr>
          <p:spPr>
            <a:xfrm>
              <a:off x="3542457" y="2064690"/>
              <a:ext cx="123913" cy="655164"/>
            </a:xfrm>
            <a:prstGeom prst="leftBrace">
              <a:avLst>
                <a:gd name="adj1" fmla="val 39899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4C0675-22B8-41DF-9C2C-149DB6A1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 in the Paper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661" y="1122919"/>
                <a:ext cx="8638675" cy="4921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Formalism</a:t>
                </a:r>
                <a:r>
                  <a:rPr lang="en-US" sz="2800" dirty="0"/>
                  <a:t> for BEER and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-CHARGED test patterns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BEER</a:t>
                </a:r>
                <a:r>
                  <a:rPr lang="en-US" sz="2800" dirty="0"/>
                  <a:t> evaluations using 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experiment</a:t>
                </a:r>
                <a:r>
                  <a:rPr lang="en-US" sz="2800" dirty="0"/>
                  <a:t> and 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simulation</a:t>
                </a:r>
              </a:p>
              <a:p>
                <a:pPr lvl="1"/>
                <a:r>
                  <a:rPr lang="en-US" sz="2600" dirty="0"/>
                  <a:t>Sensitivity to experimental noise</a:t>
                </a:r>
              </a:p>
              <a:p>
                <a:pPr lvl="1"/>
                <a:r>
                  <a:rPr lang="en-US" sz="2600" dirty="0"/>
                  <a:t>Analysis of experimental runtime</a:t>
                </a:r>
              </a:p>
              <a:p>
                <a:pPr lvl="1"/>
                <a:r>
                  <a:rPr lang="en-US" sz="2600" dirty="0"/>
                  <a:t>Practicality of the SAT problem (i.e., runtime, memory)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BEEP</a:t>
                </a:r>
                <a:r>
                  <a:rPr lang="en-US" sz="2800" dirty="0"/>
                  <a:t> evaluations in 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simulation</a:t>
                </a:r>
              </a:p>
              <a:p>
                <a:pPr lvl="1"/>
                <a:r>
                  <a:rPr lang="en-US" sz="2600" dirty="0"/>
                  <a:t>Accuracy at different error rates</a:t>
                </a:r>
              </a:p>
              <a:p>
                <a:pPr lvl="1"/>
                <a:r>
                  <a:rPr lang="en-US" sz="2600" dirty="0"/>
                  <a:t>Sensitivity to different ECC codes and word sizes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Detailed discussion of 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use-cases</a:t>
                </a:r>
                <a:r>
                  <a:rPr lang="en-US" sz="2800" dirty="0"/>
                  <a:t> for BEER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Discussion on BEER’s 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requirements</a:t>
                </a:r>
                <a:r>
                  <a:rPr lang="en-US" sz="2800" dirty="0"/>
                  <a:t> and 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limitations</a:t>
                </a:r>
                <a:endParaRPr lang="en-US" sz="25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1" y="1122919"/>
                <a:ext cx="8638675" cy="4921374"/>
              </a:xfrm>
              <a:prstGeom prst="rect">
                <a:avLst/>
              </a:prstGeom>
              <a:blipFill>
                <a:blip r:embed="rId3"/>
                <a:stretch>
                  <a:fillRect l="-1058" t="-2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53897-5E84-438F-A9BF-8629E0BC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432D0ED-B546-4169-92D6-D1CD1CB5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869933"/>
            <a:ext cx="9113640" cy="59880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u="sng" dirty="0">
                <a:solidFill>
                  <a:srgbClr val="C00000"/>
                </a:solidFill>
              </a:rPr>
              <a:t>Problem: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DRAM on-die ECC </a:t>
            </a:r>
            <a:r>
              <a:rPr lang="en-US" sz="2200" b="1" dirty="0">
                <a:solidFill>
                  <a:srgbClr val="C00000"/>
                </a:solidFill>
              </a:rPr>
              <a:t>complicates </a:t>
            </a:r>
            <a:r>
              <a:rPr lang="en-US" sz="2200" dirty="0"/>
              <a:t>third-party reliability studies</a:t>
            </a:r>
            <a:endParaRPr lang="en-US" sz="2200" dirty="0">
              <a:solidFill>
                <a:prstClr val="black"/>
              </a:solidFill>
            </a:endParaRPr>
          </a:p>
          <a:p>
            <a:pPr marL="341313" lvl="1" indent="-169863"/>
            <a:r>
              <a:rPr lang="en-US" sz="2000" b="1" dirty="0">
                <a:solidFill>
                  <a:srgbClr val="C00000"/>
                </a:solidFill>
              </a:rPr>
              <a:t>Proprietary </a:t>
            </a:r>
            <a:r>
              <a:rPr lang="en-US" sz="2000" dirty="0"/>
              <a:t>design </a:t>
            </a:r>
            <a:r>
              <a:rPr lang="en-US" sz="2000" b="1" dirty="0">
                <a:solidFill>
                  <a:srgbClr val="C00000"/>
                </a:solidFill>
              </a:rPr>
              <a:t>obfuscates</a:t>
            </a:r>
            <a:r>
              <a:rPr lang="en-US" sz="2000" dirty="0">
                <a:solidFill>
                  <a:prstClr val="black"/>
                </a:solidFill>
              </a:rPr>
              <a:t> raw bit errors in an </a:t>
            </a:r>
            <a:r>
              <a:rPr lang="en-US" sz="2000" b="1" dirty="0">
                <a:solidFill>
                  <a:srgbClr val="C00000"/>
                </a:solidFill>
              </a:rPr>
              <a:t>unpredictable </a:t>
            </a:r>
            <a:r>
              <a:rPr lang="en-US" sz="2000" dirty="0"/>
              <a:t>way</a:t>
            </a:r>
          </a:p>
          <a:p>
            <a:pPr marL="341313" lvl="1" indent="-169863"/>
            <a:r>
              <a:rPr lang="en-US" sz="2000" b="1" dirty="0">
                <a:solidFill>
                  <a:srgbClr val="C00000"/>
                </a:solidFill>
              </a:rPr>
              <a:t>Interferes </a:t>
            </a:r>
            <a:r>
              <a:rPr lang="en-US" sz="2000" dirty="0">
                <a:solidFill>
                  <a:prstClr val="black"/>
                </a:solidFill>
              </a:rPr>
              <a:t>with (1) design, (2) test &amp; validation, and (3) characterization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US" sz="2200" b="1" u="sng" dirty="0">
                <a:solidFill>
                  <a:schemeClr val="accent5">
                    <a:lumMod val="75000"/>
                  </a:schemeClr>
                </a:solidFill>
              </a:rPr>
              <a:t>Goal: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understand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exactly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how</a:t>
            </a:r>
            <a:r>
              <a:rPr lang="en-US" sz="2200" dirty="0">
                <a:solidFill>
                  <a:prstClr val="black"/>
                </a:solidFill>
              </a:rPr>
              <a:t> on-die ECC obfuscates errors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b="1" u="sng" dirty="0">
                <a:solidFill>
                  <a:srgbClr val="70AD47">
                    <a:lumMod val="75000"/>
                  </a:srgbClr>
                </a:solidFill>
              </a:rPr>
              <a:t>Contributions:</a:t>
            </a:r>
          </a:p>
          <a:p>
            <a:pPr marL="461963" lvl="1" indent="-290513">
              <a:buFont typeface="+mj-lt"/>
              <a:buAutoNum type="arabicPeriod"/>
            </a:pPr>
            <a:r>
              <a:rPr lang="en-US" sz="2000" b="1" dirty="0">
                <a:solidFill>
                  <a:srgbClr val="70AD47">
                    <a:lumMod val="75000"/>
                  </a:srgbClr>
                </a:solidFill>
              </a:rPr>
              <a:t>BEER</a:t>
            </a:r>
            <a:r>
              <a:rPr lang="en-US" sz="2000" dirty="0">
                <a:solidFill>
                  <a:prstClr val="black"/>
                </a:solidFill>
              </a:rPr>
              <a:t>: new testing methodology that determines a DRAM chip’s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unique on-die ECC function</a:t>
            </a:r>
            <a:r>
              <a:rPr lang="en-US" sz="2000" dirty="0">
                <a:solidFill>
                  <a:prstClr val="black"/>
                </a:solidFill>
              </a:rPr>
              <a:t> (i.e., its parity-check matrix)</a:t>
            </a:r>
          </a:p>
          <a:p>
            <a:pPr marL="461963" lvl="1" indent="-290513">
              <a:buFont typeface="+mj-lt"/>
              <a:buAutoNum type="arabicPeriod"/>
            </a:pPr>
            <a:r>
              <a:rPr lang="en-US" sz="2000" b="1" dirty="0">
                <a:solidFill>
                  <a:srgbClr val="70AD47">
                    <a:lumMod val="75000"/>
                  </a:srgbClr>
                </a:solidFill>
              </a:rPr>
              <a:t>BEEP</a:t>
            </a:r>
            <a:r>
              <a:rPr lang="en-US" sz="2000" dirty="0">
                <a:solidFill>
                  <a:prstClr val="black"/>
                </a:solidFill>
              </a:rPr>
              <a:t>: new error profiling methodology that infers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raw bit error locations</a:t>
            </a:r>
            <a:r>
              <a:rPr lang="en-US" sz="2000" dirty="0">
                <a:solidFill>
                  <a:prstClr val="black"/>
                </a:solidFill>
              </a:rPr>
              <a:t> of error-prone cells from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observable uncorrectable errors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b="1" u="sng" dirty="0">
                <a:solidFill>
                  <a:prstClr val="black"/>
                </a:solidFill>
              </a:rPr>
              <a:t>BEER Evaluations:</a:t>
            </a:r>
          </a:p>
          <a:p>
            <a:pPr marL="341313" indent="-169863">
              <a:spcBef>
                <a:spcPts val="375"/>
              </a:spcBef>
            </a:pPr>
            <a:r>
              <a:rPr lang="en-US" sz="2000" dirty="0">
                <a:solidFill>
                  <a:prstClr val="black"/>
                </a:solidFill>
              </a:rPr>
              <a:t>Apply BEER to 80 real LPDDR4 chips from 3 major DRAM manufacturers</a:t>
            </a:r>
          </a:p>
          <a:p>
            <a:pPr marL="341313" indent="-169863">
              <a:spcBef>
                <a:spcPts val="375"/>
              </a:spcBef>
            </a:pPr>
            <a:r>
              <a:rPr lang="en-US" sz="2000" dirty="0">
                <a:solidFill>
                  <a:prstClr val="black"/>
                </a:solidFill>
              </a:rPr>
              <a:t>Show correctness in simulation for 115,300 codes (4-247b ECC words)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</a:rPr>
              <a:t>https://github.com/CMU-SAFARI/BEER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We hope that both BEER and BEEP </a:t>
            </a:r>
          </a:p>
          <a:p>
            <a:pPr marL="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enable many valuable studies going forward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AADD76-B12E-43AF-8018-8121D703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05"/>
    </mc:Choice>
    <mc:Fallback xmlns="">
      <p:transition spd="slow" advTm="1165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C012A292-B81C-4680-ABD7-381C70B1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832660"/>
            <a:ext cx="8883738" cy="5112118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3200" b="1" dirty="0"/>
              <a:t>Challenges Caused by Unknown On-Die ECCs</a:t>
            </a:r>
            <a:endParaRPr lang="en-US" sz="3200" dirty="0"/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BEER: Determining the On-Die ECC Function</a:t>
            </a:r>
            <a:endParaRPr lang="en-US" sz="3200" dirty="0"/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Evaluating BEER in Experiment and Simulation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BEEP and Other Practical Use Cases for BEER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83BCB-386C-4BF7-8000-2494840B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3"/>
    </mc:Choice>
    <mc:Fallback xmlns="">
      <p:transition spd="slow" advTm="510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F572BC-6BB3-4800-B49C-A1331CE8BDFB}"/>
              </a:ext>
            </a:extLst>
          </p:cNvPr>
          <p:cNvSpPr/>
          <p:nvPr/>
        </p:nvSpPr>
        <p:spPr>
          <a:xfrm>
            <a:off x="0" y="4260501"/>
            <a:ext cx="9144000" cy="2597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86" y="2481449"/>
            <a:ext cx="8610427" cy="177905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900" b="1" dirty="0"/>
              <a:t>Bit-Exact ECC Recovery (BEER):</a:t>
            </a:r>
            <a:br>
              <a:rPr lang="en-US" sz="4000" b="1" dirty="0"/>
            </a:br>
            <a:br>
              <a:rPr lang="en-US" sz="1100" b="1" dirty="0"/>
            </a:br>
            <a:r>
              <a:rPr lang="en-US" sz="3200" dirty="0"/>
              <a:t>Determining DRAM On-Die ECC Functions </a:t>
            </a:r>
            <a:br>
              <a:rPr lang="en-US" sz="3200" dirty="0"/>
            </a:br>
            <a:r>
              <a:rPr lang="en-US" sz="3200" dirty="0"/>
              <a:t>by Exploiting DRAM Data Retention Characteristics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86" y="4411273"/>
            <a:ext cx="8360030" cy="1047358"/>
          </a:xfrm>
        </p:spPr>
        <p:txBody>
          <a:bodyPr>
            <a:normAutofit/>
          </a:bodyPr>
          <a:lstStyle/>
          <a:p>
            <a:pPr algn="l"/>
            <a:r>
              <a:rPr lang="en-US" sz="2600" b="1" u="sng" dirty="0">
                <a:solidFill>
                  <a:schemeClr val="accent1">
                    <a:lumMod val="50000"/>
                  </a:schemeClr>
                </a:solidFill>
              </a:rPr>
              <a:t>Minesh Patel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Jeremie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S. Kim</a:t>
            </a:r>
          </a:p>
          <a:p>
            <a:pPr algn="l"/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Taha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Shahroodi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Hasan Hassan,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Onur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Mutlu</a:t>
            </a: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4" descr="Image result for eth zurich (swiss federal institute of technology) logo">
            <a:extLst>
              <a:ext uri="{FF2B5EF4-FFF2-40B4-BE49-F238E27FC236}">
                <a16:creationId xmlns:a16="http://schemas.microsoft.com/office/drawing/2014/main" id="{C7CFE395-C732-4687-80AF-6FC338BA4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7" b="18277"/>
          <a:stretch/>
        </p:blipFill>
        <p:spPr bwMode="auto">
          <a:xfrm>
            <a:off x="450089" y="356114"/>
            <a:ext cx="2956546" cy="74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F94595A-96CE-4099-9F48-922C3079E3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114" y="446562"/>
            <a:ext cx="2956546" cy="5687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E66691-627C-4C8E-B902-FA7ED3D71AAD}"/>
              </a:ext>
            </a:extLst>
          </p:cNvPr>
          <p:cNvSpPr txBox="1">
            <a:spLocks/>
          </p:cNvSpPr>
          <p:nvPr/>
        </p:nvSpPr>
        <p:spPr>
          <a:xfrm>
            <a:off x="266786" y="5339866"/>
            <a:ext cx="6913660" cy="12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MICRO 2020 (Session 2C – Memory)</a:t>
            </a:r>
          </a:p>
        </p:txBody>
      </p:sp>
    </p:spTree>
    <p:extLst>
      <p:ext uri="{BB962C8B-B14F-4D97-AF65-F5344CB8AC3E}">
        <p14:creationId xmlns:p14="http://schemas.microsoft.com/office/powerpoint/2010/main" val="22437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2"/>
    </mc:Choice>
    <mc:Fallback xmlns="">
      <p:transition spd="slow" advTm="1926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Typical DRAM On-Die ECC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B986-6CFF-4F6B-8BFF-C4D85EC1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63" y="1065596"/>
            <a:ext cx="8638674" cy="493295"/>
          </a:xfrm>
        </p:spPr>
        <p:txBody>
          <a:bodyPr>
            <a:normAutofit/>
          </a:bodyPr>
          <a:lstStyle/>
          <a:p>
            <a:r>
              <a:rPr lang="en-US" sz="2800" dirty="0"/>
              <a:t>128-bit single-error correcting (SEC) Hamming code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8CDAEB-960F-4450-A354-FD4BA7D22CE6}"/>
              </a:ext>
            </a:extLst>
          </p:cNvPr>
          <p:cNvGrpSpPr/>
          <p:nvPr/>
        </p:nvGrpSpPr>
        <p:grpSpPr>
          <a:xfrm>
            <a:off x="316620" y="2048230"/>
            <a:ext cx="8380848" cy="2196612"/>
            <a:chOff x="806929" y="1422539"/>
            <a:chExt cx="6635270" cy="173909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60EDB60-8353-497A-8CA7-AEA09731F31C}"/>
                </a:ext>
              </a:extLst>
            </p:cNvPr>
            <p:cNvSpPr/>
            <p:nvPr/>
          </p:nvSpPr>
          <p:spPr>
            <a:xfrm>
              <a:off x="1930928" y="1822631"/>
              <a:ext cx="5511271" cy="133900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  <a:latin typeface="Trebuchet MS" panose="020B06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2271C8-670F-462C-B836-1DF71E62C5CB}"/>
                </a:ext>
              </a:extLst>
            </p:cNvPr>
            <p:cNvSpPr/>
            <p:nvPr/>
          </p:nvSpPr>
          <p:spPr>
            <a:xfrm>
              <a:off x="6459825" y="2006572"/>
              <a:ext cx="850443" cy="1013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Data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Store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678B07-9696-4A52-94A5-10852D78C835}"/>
                </a:ext>
              </a:extLst>
            </p:cNvPr>
            <p:cNvSpPr/>
            <p:nvPr/>
          </p:nvSpPr>
          <p:spPr>
            <a:xfrm>
              <a:off x="2156106" y="2006572"/>
              <a:ext cx="874186" cy="1013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Chip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I/O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F32F88-8F4D-4BBD-A80D-F3206DD8EA07}"/>
                </a:ext>
              </a:extLst>
            </p:cNvPr>
            <p:cNvSpPr/>
            <p:nvPr/>
          </p:nvSpPr>
          <p:spPr>
            <a:xfrm>
              <a:off x="3911601" y="2006572"/>
              <a:ext cx="1696554" cy="4133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ECC Encoder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F856F5-AF17-4681-983C-EC2A76B45979}"/>
                </a:ext>
              </a:extLst>
            </p:cNvPr>
            <p:cNvSpPr/>
            <p:nvPr/>
          </p:nvSpPr>
          <p:spPr>
            <a:xfrm>
              <a:off x="3911601" y="2606317"/>
              <a:ext cx="1696554" cy="4133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ECC Decoder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520A5A5-3605-4FF5-9DC5-D018806084FA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H="1">
              <a:off x="5608155" y="2213246"/>
              <a:ext cx="847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736E87B-D95C-45A2-A2DB-93FB502272F4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5608155" y="2812991"/>
              <a:ext cx="847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94BC0E-0511-4AD8-8DD2-FCD1B4B8E7FB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3030293" y="2213246"/>
              <a:ext cx="88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B8B434-A19F-4CE0-AF6C-1979E64DABBE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3030292" y="2812991"/>
              <a:ext cx="88130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7F8B4E-A0F2-4680-A96C-CD3C56B2A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3200" y="2129720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C8EE69-0E3C-47F4-B896-82D0A0D3BFC2}"/>
                </a:ext>
              </a:extLst>
            </p:cNvPr>
            <p:cNvSpPr/>
            <p:nvPr/>
          </p:nvSpPr>
          <p:spPr>
            <a:xfrm>
              <a:off x="3191419" y="1855936"/>
              <a:ext cx="5886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DFD4337-99FC-48C8-BC59-77C9243625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8575" y="2725287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BB4BB6-3E73-44D0-AD2A-ADA1B82E30F4}"/>
                </a:ext>
              </a:extLst>
            </p:cNvPr>
            <p:cNvSpPr/>
            <p:nvPr/>
          </p:nvSpPr>
          <p:spPr>
            <a:xfrm>
              <a:off x="3326794" y="2451502"/>
              <a:ext cx="5886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D11F251-0AF6-4153-B9C4-727F0849ED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8001" y="2725287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42272E-BF91-487F-9E54-9FB340E8BAED}"/>
                </a:ext>
              </a:extLst>
            </p:cNvPr>
            <p:cNvSpPr/>
            <p:nvPr/>
          </p:nvSpPr>
          <p:spPr>
            <a:xfrm>
              <a:off x="5760431" y="2451502"/>
              <a:ext cx="857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128+8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2CBF142-9C16-4028-A3C9-14B4194B4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6547" y="2126952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5F8895A-84C1-44D2-A5F3-D29BF81F1C93}"/>
                </a:ext>
              </a:extLst>
            </p:cNvPr>
            <p:cNvSpPr/>
            <p:nvPr/>
          </p:nvSpPr>
          <p:spPr>
            <a:xfrm>
              <a:off x="5648979" y="1853169"/>
              <a:ext cx="857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128+8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B68D4B-0CFB-486F-A2E7-775CA53CC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60" y="2210478"/>
              <a:ext cx="124164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F15DD9A-C014-4203-846C-BA0DB2E20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60" y="2808813"/>
              <a:ext cx="124164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6134E8-431F-4932-9999-5B93C5D91DFA}"/>
                </a:ext>
              </a:extLst>
            </p:cNvPr>
            <p:cNvSpPr/>
            <p:nvPr/>
          </p:nvSpPr>
          <p:spPr>
            <a:xfrm>
              <a:off x="806929" y="2235398"/>
              <a:ext cx="1167688" cy="5604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External DRAM Bus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9F52BF-937D-49BF-9B7D-EBD61B3808D6}"/>
                </a:ext>
              </a:extLst>
            </p:cNvPr>
            <p:cNvSpPr/>
            <p:nvPr/>
          </p:nvSpPr>
          <p:spPr>
            <a:xfrm>
              <a:off x="3911601" y="1422539"/>
              <a:ext cx="1655409" cy="4142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latin typeface="Trebuchet MS" panose="020B0603020202020204" pitchFamily="34" charset="0"/>
                </a:rPr>
                <a:t>DRAM Chip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63273F9-FCDF-4D7F-A17F-7D6B4CC3D435}"/>
              </a:ext>
            </a:extLst>
          </p:cNvPr>
          <p:cNvGrpSpPr/>
          <p:nvPr/>
        </p:nvGrpSpPr>
        <p:grpSpPr>
          <a:xfrm>
            <a:off x="4096926" y="2627434"/>
            <a:ext cx="4294910" cy="2926426"/>
            <a:chOff x="4096926" y="2002692"/>
            <a:chExt cx="4294910" cy="2926426"/>
          </a:xfrm>
        </p:grpSpPr>
        <p:sp>
          <p:nvSpPr>
            <p:cNvPr id="35" name="Content Placeholder 5">
              <a:extLst>
                <a:ext uri="{FF2B5EF4-FFF2-40B4-BE49-F238E27FC236}">
                  <a16:creationId xmlns:a16="http://schemas.microsoft.com/office/drawing/2014/main" id="{AD2E20E4-D762-4B9C-B5C0-EC67B10032F4}"/>
                </a:ext>
              </a:extLst>
            </p:cNvPr>
            <p:cNvSpPr txBox="1">
              <a:spLocks/>
            </p:cNvSpPr>
            <p:nvPr/>
          </p:nvSpPr>
          <p:spPr>
            <a:xfrm>
              <a:off x="5764700" y="4224980"/>
              <a:ext cx="2627136" cy="7041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</a:rPr>
                <a:t>Fully contained within the chip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47A5453-B833-40B5-B246-49B621BAA3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7196" y="3550121"/>
              <a:ext cx="627112" cy="607584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492380-F171-491C-95FE-241ECC274E61}"/>
                </a:ext>
              </a:extLst>
            </p:cNvPr>
            <p:cNvSpPr/>
            <p:nvPr/>
          </p:nvSpPr>
          <p:spPr>
            <a:xfrm>
              <a:off x="4096926" y="2002692"/>
              <a:ext cx="2419501" cy="1550133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CD0418-5F16-4CC5-B971-6B5F6283483A}"/>
              </a:ext>
            </a:extLst>
          </p:cNvPr>
          <p:cNvGrpSpPr/>
          <p:nvPr/>
        </p:nvGrpSpPr>
        <p:grpSpPr>
          <a:xfrm>
            <a:off x="196282" y="3169776"/>
            <a:ext cx="4121540" cy="2376292"/>
            <a:chOff x="-490479" y="-224118"/>
            <a:chExt cx="4121540" cy="2376292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038E63E-75D1-4DBA-8919-B8C702B2E51C}"/>
                </a:ext>
              </a:extLst>
            </p:cNvPr>
            <p:cNvSpPr/>
            <p:nvPr/>
          </p:nvSpPr>
          <p:spPr>
            <a:xfrm>
              <a:off x="-490479" y="-224118"/>
              <a:ext cx="4121540" cy="1432048"/>
            </a:xfrm>
            <a:prstGeom prst="arc">
              <a:avLst>
                <a:gd name="adj1" fmla="val 408367"/>
                <a:gd name="adj2" fmla="val 944770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ontent Placeholder 5">
              <a:extLst>
                <a:ext uri="{FF2B5EF4-FFF2-40B4-BE49-F238E27FC236}">
                  <a16:creationId xmlns:a16="http://schemas.microsoft.com/office/drawing/2014/main" id="{F0D52347-0DB6-420F-AD11-B2CDACC70713}"/>
                </a:ext>
              </a:extLst>
            </p:cNvPr>
            <p:cNvSpPr txBox="1">
              <a:spLocks/>
            </p:cNvSpPr>
            <p:nvPr/>
          </p:nvSpPr>
          <p:spPr>
            <a:xfrm>
              <a:off x="335372" y="1448036"/>
              <a:ext cx="2627136" cy="7041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</a:rPr>
                <a:t>Invisible outside</a:t>
              </a:r>
            </a:p>
            <a:p>
              <a:pPr marL="0" indent="0" algn="ctr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</a:rPr>
                <a:t>the DRAM chip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89F97-AFCF-4A8D-B37F-4048D2B5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Typical DRAM On-Die ECC Design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8CDAEB-960F-4450-A354-FD4BA7D22CE6}"/>
              </a:ext>
            </a:extLst>
          </p:cNvPr>
          <p:cNvGrpSpPr/>
          <p:nvPr/>
        </p:nvGrpSpPr>
        <p:grpSpPr>
          <a:xfrm>
            <a:off x="316620" y="968807"/>
            <a:ext cx="8380848" cy="2196612"/>
            <a:chOff x="806929" y="1422539"/>
            <a:chExt cx="6635270" cy="173909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60EDB60-8353-497A-8CA7-AEA09731F31C}"/>
                </a:ext>
              </a:extLst>
            </p:cNvPr>
            <p:cNvSpPr/>
            <p:nvPr/>
          </p:nvSpPr>
          <p:spPr>
            <a:xfrm>
              <a:off x="1930928" y="1822631"/>
              <a:ext cx="5511271" cy="133900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  <a:latin typeface="Trebuchet MS" panose="020B06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2271C8-670F-462C-B836-1DF71E62C5CB}"/>
                </a:ext>
              </a:extLst>
            </p:cNvPr>
            <p:cNvSpPr/>
            <p:nvPr/>
          </p:nvSpPr>
          <p:spPr>
            <a:xfrm>
              <a:off x="6459825" y="2006572"/>
              <a:ext cx="850443" cy="1013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Data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Store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678B07-9696-4A52-94A5-10852D78C835}"/>
                </a:ext>
              </a:extLst>
            </p:cNvPr>
            <p:cNvSpPr/>
            <p:nvPr/>
          </p:nvSpPr>
          <p:spPr>
            <a:xfrm>
              <a:off x="2156106" y="2006572"/>
              <a:ext cx="874186" cy="1013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Chip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I/O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F32F88-8F4D-4BBD-A80D-F3206DD8EA07}"/>
                </a:ext>
              </a:extLst>
            </p:cNvPr>
            <p:cNvSpPr/>
            <p:nvPr/>
          </p:nvSpPr>
          <p:spPr>
            <a:xfrm>
              <a:off x="3911601" y="2006572"/>
              <a:ext cx="1696554" cy="4133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ECC Encoder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F856F5-AF17-4681-983C-EC2A76B45979}"/>
                </a:ext>
              </a:extLst>
            </p:cNvPr>
            <p:cNvSpPr/>
            <p:nvPr/>
          </p:nvSpPr>
          <p:spPr>
            <a:xfrm>
              <a:off x="3911601" y="2606317"/>
              <a:ext cx="1696554" cy="4133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ECC Decoder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520A5A5-3605-4FF5-9DC5-D018806084FA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H="1">
              <a:off x="5608155" y="2213246"/>
              <a:ext cx="847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736E87B-D95C-45A2-A2DB-93FB502272F4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5608155" y="2812991"/>
              <a:ext cx="847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94BC0E-0511-4AD8-8DD2-FCD1B4B8E7FB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3030293" y="2213246"/>
              <a:ext cx="88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B8B434-A19F-4CE0-AF6C-1979E64DABBE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3030292" y="2812991"/>
              <a:ext cx="88130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7F8B4E-A0F2-4680-A96C-CD3C56B2A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3200" y="2129720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C8EE69-0E3C-47F4-B896-82D0A0D3BFC2}"/>
                </a:ext>
              </a:extLst>
            </p:cNvPr>
            <p:cNvSpPr/>
            <p:nvPr/>
          </p:nvSpPr>
          <p:spPr>
            <a:xfrm>
              <a:off x="3191419" y="1855936"/>
              <a:ext cx="5886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DFD4337-99FC-48C8-BC59-77C9243625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8575" y="2725287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BB4BB6-3E73-44D0-AD2A-ADA1B82E30F4}"/>
                </a:ext>
              </a:extLst>
            </p:cNvPr>
            <p:cNvSpPr/>
            <p:nvPr/>
          </p:nvSpPr>
          <p:spPr>
            <a:xfrm>
              <a:off x="3326794" y="2451502"/>
              <a:ext cx="5886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D11F251-0AF6-4153-B9C4-727F0849ED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8001" y="2725287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42272E-BF91-487F-9E54-9FB340E8BAED}"/>
                </a:ext>
              </a:extLst>
            </p:cNvPr>
            <p:cNvSpPr/>
            <p:nvPr/>
          </p:nvSpPr>
          <p:spPr>
            <a:xfrm>
              <a:off x="5760431" y="2451502"/>
              <a:ext cx="857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128+8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2CBF142-9C16-4028-A3C9-14B4194B4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6547" y="2126952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5F8895A-84C1-44D2-A5F3-D29BF81F1C93}"/>
                </a:ext>
              </a:extLst>
            </p:cNvPr>
            <p:cNvSpPr/>
            <p:nvPr/>
          </p:nvSpPr>
          <p:spPr>
            <a:xfrm>
              <a:off x="5648979" y="1853169"/>
              <a:ext cx="857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128+8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B68D4B-0CFB-486F-A2E7-775CA53CC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60" y="2210478"/>
              <a:ext cx="124164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F15DD9A-C014-4203-846C-BA0DB2E20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60" y="2808813"/>
              <a:ext cx="124164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6134E8-431F-4932-9999-5B93C5D91DFA}"/>
                </a:ext>
              </a:extLst>
            </p:cNvPr>
            <p:cNvSpPr/>
            <p:nvPr/>
          </p:nvSpPr>
          <p:spPr>
            <a:xfrm>
              <a:off x="806929" y="2235398"/>
              <a:ext cx="1167688" cy="5604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External DRAM Bus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9F52BF-937D-49BF-9B7D-EBD61B3808D6}"/>
                </a:ext>
              </a:extLst>
            </p:cNvPr>
            <p:cNvSpPr/>
            <p:nvPr/>
          </p:nvSpPr>
          <p:spPr>
            <a:xfrm>
              <a:off x="3911601" y="1422539"/>
              <a:ext cx="1655409" cy="4142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latin typeface="Trebuchet MS" panose="020B0603020202020204" pitchFamily="34" charset="0"/>
                </a:rPr>
                <a:t>DRAM Chip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ontent Placeholder 5">
                <a:extLst>
                  <a:ext uri="{FF2B5EF4-FFF2-40B4-BE49-F238E27FC236}">
                    <a16:creationId xmlns:a16="http://schemas.microsoft.com/office/drawing/2014/main" id="{052FE41C-2653-44F9-88C7-E9C45FA754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663" y="3391425"/>
                <a:ext cx="8638674" cy="3076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6213" indent="-177800"/>
                <a:r>
                  <a:rPr lang="en-US" sz="2800" dirty="0"/>
                  <a:t>Many ways to implement a 128-bit Hamming code</a:t>
                </a:r>
              </a:p>
              <a:p>
                <a:pPr marL="519096" lvl="1" indent="-177800"/>
                <a:r>
                  <a:rPr lang="en-US" sz="2500" dirty="0"/>
                  <a:t>Different </a:t>
                </a:r>
                <a:r>
                  <a:rPr lang="en-US" sz="2500" b="1" dirty="0">
                    <a:solidFill>
                      <a:schemeClr val="accent5">
                        <a:lumMod val="75000"/>
                      </a:schemeClr>
                    </a:solidFill>
                  </a:rPr>
                  <a:t>ECC functions </a:t>
                </a:r>
              </a:p>
              <a:p>
                <a:pPr marL="861978" lvl="2" indent="-177800"/>
                <a:r>
                  <a:rPr lang="en-US" sz="2200" dirty="0"/>
                  <a:t>Known as </a:t>
                </a:r>
                <a:r>
                  <a:rPr lang="en-US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parity-check matrices </a:t>
                </a:r>
                <a:r>
                  <a:rPr lang="en-US" sz="2200" dirty="0"/>
                  <a:t>(i.e.,</a:t>
                </a:r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100" b="1" dirty="0">
                    <a:solidFill>
                      <a:schemeClr val="accent5">
                        <a:lumMod val="75000"/>
                      </a:schemeClr>
                    </a:solidFill>
                  </a:rPr>
                  <a:t>-matrices</a:t>
                </a:r>
                <a:r>
                  <a:rPr lang="en-US" sz="2100" dirty="0"/>
                  <a:t>)</a:t>
                </a:r>
                <a:endParaRPr lang="en-US" sz="2200" dirty="0"/>
              </a:p>
              <a:p>
                <a:pPr marL="861978" lvl="2" indent="-177800"/>
                <a:r>
                  <a:rPr lang="en-US" sz="2200" dirty="0"/>
                  <a:t>All correct 1 error, but act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differently </a:t>
                </a:r>
                <a:r>
                  <a:rPr lang="en-US" sz="2200" dirty="0"/>
                  <a:t>on 2+ errors</a:t>
                </a:r>
              </a:p>
              <a:p>
                <a:pPr marL="519096" lvl="1" indent="-177800"/>
                <a:endParaRPr lang="en-US" sz="600" dirty="0"/>
              </a:p>
              <a:p>
                <a:pPr marL="176213" indent="-177800"/>
                <a:r>
                  <a:rPr lang="en-US" sz="2800" dirty="0"/>
                  <a:t>Manufacturers are free to choose any design</a:t>
                </a:r>
              </a:p>
              <a:p>
                <a:pPr marL="519096" lvl="1" indent="-177800"/>
                <a:r>
                  <a:rPr lang="en-US" sz="2500" dirty="0"/>
                  <a:t>Circuit optimization goals (e.g., area, power)</a:t>
                </a:r>
              </a:p>
              <a:p>
                <a:pPr marL="519096" lvl="1" indent="-177800"/>
                <a:r>
                  <a:rPr lang="en-US" sz="2500" dirty="0"/>
                  <a:t>Details are </a:t>
                </a:r>
                <a:r>
                  <a:rPr lang="en-US" sz="2500" b="1" dirty="0">
                    <a:solidFill>
                      <a:srgbClr val="C00000"/>
                    </a:solidFill>
                  </a:rPr>
                  <a:t>highly proprietary </a:t>
                </a:r>
                <a:r>
                  <a:rPr lang="en-US" sz="2500" dirty="0"/>
                  <a:t>(even under NDA)</a:t>
                </a:r>
              </a:p>
            </p:txBody>
          </p:sp>
        </mc:Choice>
        <mc:Fallback>
          <p:sp>
            <p:nvSpPr>
              <p:cNvPr id="65" name="Content Placeholder 5">
                <a:extLst>
                  <a:ext uri="{FF2B5EF4-FFF2-40B4-BE49-F238E27FC236}">
                    <a16:creationId xmlns:a16="http://schemas.microsoft.com/office/drawing/2014/main" id="{052FE41C-2653-44F9-88C7-E9C45FA7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3" y="3391425"/>
                <a:ext cx="8638674" cy="3076343"/>
              </a:xfrm>
              <a:prstGeom prst="rect">
                <a:avLst/>
              </a:prstGeom>
              <a:blipFill>
                <a:blip r:embed="rId3"/>
                <a:stretch>
                  <a:fillRect l="-1269" t="-3168" b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89F97-AFCF-4A8D-B37F-4048D2B5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4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4BE65B-0E4C-4805-B554-362103F74912}"/>
              </a:ext>
            </a:extLst>
          </p:cNvPr>
          <p:cNvGrpSpPr/>
          <p:nvPr/>
        </p:nvGrpSpPr>
        <p:grpSpPr>
          <a:xfrm>
            <a:off x="126739" y="1533327"/>
            <a:ext cx="8844266" cy="3515976"/>
            <a:chOff x="126739" y="1533327"/>
            <a:chExt cx="8844266" cy="351597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868DD62-E0B7-48F9-91C3-707DF9F50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739" y="1808696"/>
              <a:ext cx="8844266" cy="324060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3C0518-6083-40E7-A877-7599CF072BC3}"/>
                </a:ext>
              </a:extLst>
            </p:cNvPr>
            <p:cNvSpPr/>
            <p:nvPr/>
          </p:nvSpPr>
          <p:spPr>
            <a:xfrm>
              <a:off x="3749816" y="1533327"/>
              <a:ext cx="36631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0xFF test pattern @ RBER=10</a:t>
              </a:r>
              <a:r>
                <a:rPr lang="en-US" sz="2000" baseline="30000" dirty="0">
                  <a:latin typeface="Trebuchet MS" panose="020B0603020202020204" pitchFamily="34" charset="0"/>
                </a:rPr>
                <a:t>-4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88" y="78848"/>
            <a:ext cx="9083762" cy="753812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Different On-Die ECC Designs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B986-6CFF-4F6B-8BFF-C4D85EC1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5263203"/>
            <a:ext cx="8988511" cy="1193187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32-bit single-error correction Hamming codes</a:t>
            </a:r>
          </a:p>
          <a:p>
            <a:r>
              <a:rPr lang="en-US" dirty="0">
                <a:solidFill>
                  <a:prstClr val="black"/>
                </a:solidFill>
              </a:rPr>
              <a:t>Three different parity-check matrices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A6B067-FBBC-4714-B413-FDA63CAAEE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701" t="2593" r="1226" b="2745"/>
          <a:stretch/>
        </p:blipFill>
        <p:spPr>
          <a:xfrm>
            <a:off x="1714500" y="2022596"/>
            <a:ext cx="7112000" cy="22034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E396457-4360-4F69-8D3A-2696DD9E1EFF}"/>
              </a:ext>
            </a:extLst>
          </p:cNvPr>
          <p:cNvGrpSpPr/>
          <p:nvPr/>
        </p:nvGrpSpPr>
        <p:grpSpPr>
          <a:xfrm>
            <a:off x="2604045" y="1900259"/>
            <a:ext cx="4898935" cy="1120218"/>
            <a:chOff x="2604045" y="1361996"/>
            <a:chExt cx="4898935" cy="112021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4F0FC0-0BFE-456D-A249-295EF53C7E06}"/>
                </a:ext>
              </a:extLst>
            </p:cNvPr>
            <p:cNvSpPr/>
            <p:nvPr/>
          </p:nvSpPr>
          <p:spPr>
            <a:xfrm>
              <a:off x="2604045" y="1361996"/>
              <a:ext cx="1342874" cy="1120218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A529C5D8-C948-47CB-9D7B-489C50E318AC}"/>
                </a:ext>
              </a:extLst>
            </p:cNvPr>
            <p:cNvSpPr txBox="1">
              <a:spLocks/>
            </p:cNvSpPr>
            <p:nvPr/>
          </p:nvSpPr>
          <p:spPr>
            <a:xfrm>
              <a:off x="4457700" y="1496516"/>
              <a:ext cx="3045280" cy="4377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rgbClr val="C00000"/>
                  </a:solidFill>
                </a:rPr>
                <a:t>Nonuniform errors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D4D6D0-C69B-4CB7-95BE-349B7223A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6919" y="1715402"/>
              <a:ext cx="510781" cy="19531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7925C4F-97DC-48C2-B524-AD241E20BACB}"/>
              </a:ext>
            </a:extLst>
          </p:cNvPr>
          <p:cNvSpPr txBox="1">
            <a:spLocks/>
          </p:cNvSpPr>
          <p:nvPr/>
        </p:nvSpPr>
        <p:spPr>
          <a:xfrm>
            <a:off x="155488" y="1010798"/>
            <a:ext cx="8988511" cy="69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Simulating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uniform-random errors </a:t>
            </a:r>
            <a:r>
              <a:rPr lang="en-US" dirty="0">
                <a:solidFill>
                  <a:prstClr val="black"/>
                </a:solidFill>
              </a:rPr>
              <a:t>in a 32b ECC word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FAEF-935F-44FB-A0DA-13C11AA5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2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4BE65B-0E4C-4805-B554-362103F74912}"/>
              </a:ext>
            </a:extLst>
          </p:cNvPr>
          <p:cNvGrpSpPr/>
          <p:nvPr/>
        </p:nvGrpSpPr>
        <p:grpSpPr>
          <a:xfrm>
            <a:off x="126739" y="1533327"/>
            <a:ext cx="8844266" cy="3515976"/>
            <a:chOff x="126739" y="1533327"/>
            <a:chExt cx="8844266" cy="351597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868DD62-E0B7-48F9-91C3-707DF9F50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739" y="1808696"/>
              <a:ext cx="8844266" cy="324060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3C0518-6083-40E7-A877-7599CF072BC3}"/>
                </a:ext>
              </a:extLst>
            </p:cNvPr>
            <p:cNvSpPr/>
            <p:nvPr/>
          </p:nvSpPr>
          <p:spPr>
            <a:xfrm>
              <a:off x="3749816" y="1533327"/>
              <a:ext cx="36631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0xFF test pattern @ RBER=10</a:t>
              </a:r>
              <a:r>
                <a:rPr lang="en-US" sz="2000" baseline="30000" dirty="0">
                  <a:latin typeface="Trebuchet MS" panose="020B0603020202020204" pitchFamily="34" charset="0"/>
                </a:rPr>
                <a:t>-4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88" y="78848"/>
            <a:ext cx="9083762" cy="753812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Different On-Die ECC Designs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B986-6CFF-4F6B-8BFF-C4D85EC1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5263203"/>
            <a:ext cx="8988511" cy="1193187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32-bit single-error correction Hamming codes</a:t>
            </a:r>
          </a:p>
          <a:p>
            <a:r>
              <a:rPr lang="en-US" dirty="0">
                <a:solidFill>
                  <a:prstClr val="black"/>
                </a:solidFill>
              </a:rPr>
              <a:t>Three different parity-check matrices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A6B067-FBBC-4714-B413-FDA63CAAEE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701" t="2593" r="1226" b="2745"/>
          <a:stretch/>
        </p:blipFill>
        <p:spPr>
          <a:xfrm>
            <a:off x="1714500" y="2022596"/>
            <a:ext cx="7112000" cy="22034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E396457-4360-4F69-8D3A-2696DD9E1EFF}"/>
              </a:ext>
            </a:extLst>
          </p:cNvPr>
          <p:cNvGrpSpPr/>
          <p:nvPr/>
        </p:nvGrpSpPr>
        <p:grpSpPr>
          <a:xfrm>
            <a:off x="2604045" y="1900259"/>
            <a:ext cx="4898935" cy="1120218"/>
            <a:chOff x="2604045" y="1361996"/>
            <a:chExt cx="4898935" cy="112021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4F0FC0-0BFE-456D-A249-295EF53C7E06}"/>
                </a:ext>
              </a:extLst>
            </p:cNvPr>
            <p:cNvSpPr/>
            <p:nvPr/>
          </p:nvSpPr>
          <p:spPr>
            <a:xfrm>
              <a:off x="2604045" y="1361996"/>
              <a:ext cx="1342874" cy="1120218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A529C5D8-C948-47CB-9D7B-489C50E318AC}"/>
                </a:ext>
              </a:extLst>
            </p:cNvPr>
            <p:cNvSpPr txBox="1">
              <a:spLocks/>
            </p:cNvSpPr>
            <p:nvPr/>
          </p:nvSpPr>
          <p:spPr>
            <a:xfrm>
              <a:off x="4457700" y="1496516"/>
              <a:ext cx="3045280" cy="4377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rgbClr val="C00000"/>
                  </a:solidFill>
                </a:rPr>
                <a:t>Nonuniform errors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D4D6D0-C69B-4CB7-95BE-349B7223A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6919" y="1715402"/>
              <a:ext cx="510781" cy="19531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7925C4F-97DC-48C2-B524-AD241E20BACB}"/>
              </a:ext>
            </a:extLst>
          </p:cNvPr>
          <p:cNvSpPr txBox="1">
            <a:spLocks/>
          </p:cNvSpPr>
          <p:nvPr/>
        </p:nvSpPr>
        <p:spPr>
          <a:xfrm>
            <a:off x="155488" y="1010798"/>
            <a:ext cx="8988511" cy="69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Simulating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uniform-random errors </a:t>
            </a:r>
            <a:r>
              <a:rPr lang="en-US" dirty="0">
                <a:solidFill>
                  <a:prstClr val="black"/>
                </a:solidFill>
              </a:rPr>
              <a:t>in a 32b ECC word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FAEF-935F-44FB-A0DA-13C11AA5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49907D-552F-4522-9A29-B7B41F7434B4}"/>
              </a:ext>
            </a:extLst>
          </p:cNvPr>
          <p:cNvSpPr/>
          <p:nvPr/>
        </p:nvSpPr>
        <p:spPr>
          <a:xfrm>
            <a:off x="172995" y="959956"/>
            <a:ext cx="8815517" cy="5517687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F4A7D0-3AD3-4502-8028-D713EA859DE2}"/>
              </a:ext>
            </a:extLst>
          </p:cNvPr>
          <p:cNvSpPr/>
          <p:nvPr/>
        </p:nvSpPr>
        <p:spPr>
          <a:xfrm>
            <a:off x="252664" y="2633948"/>
            <a:ext cx="8638672" cy="19258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The 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same 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error characteristics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can appear very </a:t>
            </a:r>
            <a:r>
              <a:rPr lang="en-US" sz="4000" b="1" dirty="0">
                <a:solidFill>
                  <a:srgbClr val="C00000"/>
                </a:solidFill>
                <a:latin typeface="Trebuchet MS" panose="020B0603020202020204" pitchFamily="34" charset="0"/>
              </a:rPr>
              <a:t>different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with different ECC functions</a:t>
            </a:r>
          </a:p>
        </p:txBody>
      </p:sp>
    </p:spTree>
    <p:extLst>
      <p:ext uri="{BB962C8B-B14F-4D97-AF65-F5344CB8AC3E}">
        <p14:creationId xmlns:p14="http://schemas.microsoft.com/office/powerpoint/2010/main" val="124162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for Third Parties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9F1D3A-A15F-46D7-B3F0-D1C3420E8022}"/>
              </a:ext>
            </a:extLst>
          </p:cNvPr>
          <p:cNvGrpSpPr/>
          <p:nvPr/>
        </p:nvGrpSpPr>
        <p:grpSpPr>
          <a:xfrm>
            <a:off x="339607" y="1169369"/>
            <a:ext cx="7880466" cy="1388514"/>
            <a:chOff x="-85727" y="1257621"/>
            <a:chExt cx="7880466" cy="13885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4C6647-EB48-4B5F-8CA5-39AC4CF667BF}"/>
                </a:ext>
              </a:extLst>
            </p:cNvPr>
            <p:cNvSpPr/>
            <p:nvPr/>
          </p:nvSpPr>
          <p:spPr>
            <a:xfrm>
              <a:off x="85723" y="1678395"/>
              <a:ext cx="7709016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prstClr val="black"/>
                  </a:solidFill>
                </a:rPr>
                <a:t>On-die ECC forces system architects to support </a:t>
              </a:r>
              <a:r>
                <a:rPr lang="en-US" sz="2200" b="1" dirty="0">
                  <a:solidFill>
                    <a:srgbClr val="C00000"/>
                  </a:solidFill>
                </a:rPr>
                <a:t>unpredictable</a:t>
              </a:r>
              <a:r>
                <a:rPr lang="en-US" sz="2200" dirty="0">
                  <a:solidFill>
                    <a:prstClr val="black"/>
                  </a:solidFill>
                </a:rPr>
                <a:t>, </a:t>
              </a:r>
              <a:r>
                <a:rPr lang="en-US" sz="2200" b="1" dirty="0">
                  <a:solidFill>
                    <a:srgbClr val="C00000"/>
                  </a:solidFill>
                </a:rPr>
                <a:t>chip-dependent</a:t>
              </a:r>
              <a:r>
                <a:rPr lang="en-US" sz="2200" dirty="0">
                  <a:solidFill>
                    <a:prstClr val="black"/>
                  </a:solidFill>
                </a:rPr>
                <a:t> memory reliability characteristics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8CB8AF1-0075-41BE-A774-C1E3F41C3F58}"/>
                </a:ext>
              </a:extLst>
            </p:cNvPr>
            <p:cNvSpPr/>
            <p:nvPr/>
          </p:nvSpPr>
          <p:spPr>
            <a:xfrm>
              <a:off x="-85727" y="1257621"/>
              <a:ext cx="7709018" cy="6233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System Architects: </a:t>
              </a:r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Designing Error Mitigations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2E2074A-1D26-4854-983C-0E03A79F61F9}"/>
              </a:ext>
            </a:extLst>
          </p:cNvPr>
          <p:cNvGrpSpPr/>
          <p:nvPr/>
        </p:nvGrpSpPr>
        <p:grpSpPr>
          <a:xfrm>
            <a:off x="339608" y="2927025"/>
            <a:ext cx="7880462" cy="1388514"/>
            <a:chOff x="-85726" y="3015277"/>
            <a:chExt cx="7880462" cy="1388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DA5ED8-CB7B-498E-9B81-ECA07AA67E45}"/>
                </a:ext>
              </a:extLst>
            </p:cNvPr>
            <p:cNvSpPr/>
            <p:nvPr/>
          </p:nvSpPr>
          <p:spPr>
            <a:xfrm>
              <a:off x="85721" y="3436051"/>
              <a:ext cx="7709015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prstClr val="black"/>
                  </a:solidFill>
                </a:rPr>
                <a:t>On-die ECC </a:t>
              </a:r>
              <a:r>
                <a:rPr lang="en-US" sz="2200" b="1" dirty="0">
                  <a:solidFill>
                    <a:srgbClr val="C00000"/>
                  </a:solidFill>
                </a:rPr>
                <a:t>hides </a:t>
              </a:r>
              <a:r>
                <a:rPr lang="en-US" sz="2200" dirty="0">
                  <a:solidFill>
                    <a:schemeClr val="tx1"/>
                  </a:solidFill>
                </a:rPr>
                <a:t>the</a:t>
              </a:r>
              <a:r>
                <a:rPr lang="en-US" sz="2200" b="1" dirty="0">
                  <a:solidFill>
                    <a:srgbClr val="C00000"/>
                  </a:solidFill>
                </a:rPr>
                <a:t> </a:t>
              </a:r>
              <a:r>
                <a:rPr lang="en-US" sz="2200" dirty="0">
                  <a:solidFill>
                    <a:prstClr val="black"/>
                  </a:solidFill>
                </a:rPr>
                <a:t>root-causes of uncorrectable errors       and </a:t>
              </a:r>
              <a:r>
                <a:rPr lang="en-US" sz="2200" b="1" dirty="0">
                  <a:solidFill>
                    <a:srgbClr val="C00000"/>
                  </a:solidFill>
                </a:rPr>
                <a:t>defeats</a:t>
              </a:r>
              <a:r>
                <a:rPr lang="en-US" sz="2200" dirty="0">
                  <a:solidFill>
                    <a:prstClr val="black"/>
                  </a:solidFill>
                </a:rPr>
                <a:t> test patterns designed to target physical cells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C3AD30-0065-40CA-827F-843F72D4C74D}"/>
                </a:ext>
              </a:extLst>
            </p:cNvPr>
            <p:cNvSpPr/>
            <p:nvPr/>
          </p:nvSpPr>
          <p:spPr>
            <a:xfrm>
              <a:off x="-85726" y="3015277"/>
              <a:ext cx="7709017" cy="6233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Test/Validation Engineers: </a:t>
              </a:r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Post-Manufacturing Testing</a:t>
              </a:r>
              <a:endParaRPr lang="en-US" sz="2400" b="1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226321-5BBE-406C-85E9-431ACD94B712}"/>
              </a:ext>
            </a:extLst>
          </p:cNvPr>
          <p:cNvGrpSpPr/>
          <p:nvPr/>
        </p:nvGrpSpPr>
        <p:grpSpPr>
          <a:xfrm>
            <a:off x="339608" y="4727588"/>
            <a:ext cx="7880461" cy="1403470"/>
            <a:chOff x="-85726" y="4815840"/>
            <a:chExt cx="7880461" cy="14034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CF82C-B233-48F9-8B31-5D92F9FC8117}"/>
                </a:ext>
              </a:extLst>
            </p:cNvPr>
            <p:cNvSpPr/>
            <p:nvPr/>
          </p:nvSpPr>
          <p:spPr>
            <a:xfrm>
              <a:off x="85720" y="5251570"/>
              <a:ext cx="7709015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prstClr val="black"/>
                  </a:solidFill>
                </a:rPr>
                <a:t>On-die ECC </a:t>
              </a:r>
              <a:r>
                <a:rPr lang="en-US" sz="2200" b="1" dirty="0">
                  <a:solidFill>
                    <a:srgbClr val="C00000"/>
                  </a:solidFill>
                </a:rPr>
                <a:t>conflates </a:t>
              </a:r>
              <a:r>
                <a:rPr lang="en-US" sz="2200" dirty="0">
                  <a:solidFill>
                    <a:prstClr val="black"/>
                  </a:solidFill>
                </a:rPr>
                <a:t>raw bit errors with ECC artifacts, effectively </a:t>
              </a:r>
              <a:r>
                <a:rPr lang="en-US" sz="2200" b="1" dirty="0">
                  <a:solidFill>
                    <a:srgbClr val="C00000"/>
                  </a:solidFill>
                </a:rPr>
                <a:t>obfuscating</a:t>
              </a:r>
              <a:r>
                <a:rPr lang="en-US" sz="2200" dirty="0">
                  <a:solidFill>
                    <a:prstClr val="black"/>
                  </a:solidFill>
                </a:rPr>
                <a:t> the true physical cell characteristics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D367F33-0072-4F4D-980A-F3DB048FFBD6}"/>
                </a:ext>
              </a:extLst>
            </p:cNvPr>
            <p:cNvSpPr/>
            <p:nvPr/>
          </p:nvSpPr>
          <p:spPr>
            <a:xfrm>
              <a:off x="-85726" y="4815840"/>
              <a:ext cx="7709017" cy="6233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Research Scientists:</a:t>
              </a:r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 Error-Characterization Studies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2A8D-4B35-40BF-B9AA-39226724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3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for Third Parties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9F1D3A-A15F-46D7-B3F0-D1C3420E8022}"/>
              </a:ext>
            </a:extLst>
          </p:cNvPr>
          <p:cNvGrpSpPr/>
          <p:nvPr/>
        </p:nvGrpSpPr>
        <p:grpSpPr>
          <a:xfrm>
            <a:off x="339607" y="1169369"/>
            <a:ext cx="7880466" cy="1388514"/>
            <a:chOff x="-85727" y="1257621"/>
            <a:chExt cx="7880466" cy="13885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4C6647-EB48-4B5F-8CA5-39AC4CF667BF}"/>
                </a:ext>
              </a:extLst>
            </p:cNvPr>
            <p:cNvSpPr/>
            <p:nvPr/>
          </p:nvSpPr>
          <p:spPr>
            <a:xfrm>
              <a:off x="85723" y="1678395"/>
              <a:ext cx="7709016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prstClr val="black"/>
                  </a:solidFill>
                </a:rPr>
                <a:t>On-die ECC forces system architects to support </a:t>
              </a:r>
              <a:r>
                <a:rPr lang="en-US" sz="2200" b="1" dirty="0">
                  <a:solidFill>
                    <a:srgbClr val="C00000"/>
                  </a:solidFill>
                </a:rPr>
                <a:t>unpredictable</a:t>
              </a:r>
              <a:r>
                <a:rPr lang="en-US" sz="2200" dirty="0">
                  <a:solidFill>
                    <a:prstClr val="black"/>
                  </a:solidFill>
                </a:rPr>
                <a:t>, </a:t>
              </a:r>
              <a:r>
                <a:rPr lang="en-US" sz="2200" b="1" dirty="0">
                  <a:solidFill>
                    <a:srgbClr val="C00000"/>
                  </a:solidFill>
                </a:rPr>
                <a:t>chip-dependent</a:t>
              </a:r>
              <a:r>
                <a:rPr lang="en-US" sz="2200" dirty="0">
                  <a:solidFill>
                    <a:prstClr val="black"/>
                  </a:solidFill>
                </a:rPr>
                <a:t> memory reliability characteristics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8CB8AF1-0075-41BE-A774-C1E3F41C3F58}"/>
                </a:ext>
              </a:extLst>
            </p:cNvPr>
            <p:cNvSpPr/>
            <p:nvPr/>
          </p:nvSpPr>
          <p:spPr>
            <a:xfrm>
              <a:off x="-85727" y="1257621"/>
              <a:ext cx="7709018" cy="6233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System Architects: </a:t>
              </a:r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Designing Error Mitigations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2E2074A-1D26-4854-983C-0E03A79F61F9}"/>
              </a:ext>
            </a:extLst>
          </p:cNvPr>
          <p:cNvGrpSpPr/>
          <p:nvPr/>
        </p:nvGrpSpPr>
        <p:grpSpPr>
          <a:xfrm>
            <a:off x="339608" y="2927025"/>
            <a:ext cx="7880462" cy="1388514"/>
            <a:chOff x="-85726" y="3015277"/>
            <a:chExt cx="7880462" cy="1388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DA5ED8-CB7B-498E-9B81-ECA07AA67E45}"/>
                </a:ext>
              </a:extLst>
            </p:cNvPr>
            <p:cNvSpPr/>
            <p:nvPr/>
          </p:nvSpPr>
          <p:spPr>
            <a:xfrm>
              <a:off x="85721" y="3436051"/>
              <a:ext cx="7709015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prstClr val="black"/>
                  </a:solidFill>
                </a:rPr>
                <a:t>On-die ECC </a:t>
              </a:r>
              <a:r>
                <a:rPr lang="en-US" sz="2200" b="1" dirty="0">
                  <a:solidFill>
                    <a:srgbClr val="C00000"/>
                  </a:solidFill>
                </a:rPr>
                <a:t>hides </a:t>
              </a:r>
              <a:r>
                <a:rPr lang="en-US" sz="2200" dirty="0">
                  <a:solidFill>
                    <a:schemeClr val="tx1"/>
                  </a:solidFill>
                </a:rPr>
                <a:t>the</a:t>
              </a:r>
              <a:r>
                <a:rPr lang="en-US" sz="2200" b="1" dirty="0">
                  <a:solidFill>
                    <a:srgbClr val="C00000"/>
                  </a:solidFill>
                </a:rPr>
                <a:t> </a:t>
              </a:r>
              <a:r>
                <a:rPr lang="en-US" sz="2200" dirty="0">
                  <a:solidFill>
                    <a:prstClr val="black"/>
                  </a:solidFill>
                </a:rPr>
                <a:t>root-causes of uncorrectable errors       and </a:t>
              </a:r>
              <a:r>
                <a:rPr lang="en-US" sz="2200" b="1" dirty="0">
                  <a:solidFill>
                    <a:srgbClr val="C00000"/>
                  </a:solidFill>
                </a:rPr>
                <a:t>defeats</a:t>
              </a:r>
              <a:r>
                <a:rPr lang="en-US" sz="2200" dirty="0">
                  <a:solidFill>
                    <a:prstClr val="black"/>
                  </a:solidFill>
                </a:rPr>
                <a:t> test patterns designed to target physical cells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C3AD30-0065-40CA-827F-843F72D4C74D}"/>
                </a:ext>
              </a:extLst>
            </p:cNvPr>
            <p:cNvSpPr/>
            <p:nvPr/>
          </p:nvSpPr>
          <p:spPr>
            <a:xfrm>
              <a:off x="-85726" y="3015277"/>
              <a:ext cx="7709017" cy="6233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Test/Validation Engineers: </a:t>
              </a:r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Post-Manufacturing Testing</a:t>
              </a:r>
              <a:endParaRPr lang="en-US" sz="2400" b="1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226321-5BBE-406C-85E9-431ACD94B712}"/>
              </a:ext>
            </a:extLst>
          </p:cNvPr>
          <p:cNvGrpSpPr/>
          <p:nvPr/>
        </p:nvGrpSpPr>
        <p:grpSpPr>
          <a:xfrm>
            <a:off x="339608" y="4727588"/>
            <a:ext cx="7880461" cy="1403470"/>
            <a:chOff x="-85726" y="4815840"/>
            <a:chExt cx="7880461" cy="14034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CF82C-B233-48F9-8B31-5D92F9FC8117}"/>
                </a:ext>
              </a:extLst>
            </p:cNvPr>
            <p:cNvSpPr/>
            <p:nvPr/>
          </p:nvSpPr>
          <p:spPr>
            <a:xfrm>
              <a:off x="85720" y="5251570"/>
              <a:ext cx="7709015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prstClr val="black"/>
                  </a:solidFill>
                </a:rPr>
                <a:t>On-die ECC </a:t>
              </a:r>
              <a:r>
                <a:rPr lang="en-US" sz="2200" b="1" dirty="0">
                  <a:solidFill>
                    <a:srgbClr val="C00000"/>
                  </a:solidFill>
                </a:rPr>
                <a:t>conflates </a:t>
              </a:r>
              <a:r>
                <a:rPr lang="en-US" sz="2200" dirty="0">
                  <a:solidFill>
                    <a:prstClr val="black"/>
                  </a:solidFill>
                </a:rPr>
                <a:t>raw bit errors with ECC artifacts, effectively </a:t>
              </a:r>
              <a:r>
                <a:rPr lang="en-US" sz="2200" b="1" dirty="0">
                  <a:solidFill>
                    <a:srgbClr val="C00000"/>
                  </a:solidFill>
                </a:rPr>
                <a:t>obfuscating</a:t>
              </a:r>
              <a:r>
                <a:rPr lang="en-US" sz="2200" dirty="0">
                  <a:solidFill>
                    <a:prstClr val="black"/>
                  </a:solidFill>
                </a:rPr>
                <a:t> the true physical cell characteristics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D367F33-0072-4F4D-980A-F3DB048FFBD6}"/>
                </a:ext>
              </a:extLst>
            </p:cNvPr>
            <p:cNvSpPr/>
            <p:nvPr/>
          </p:nvSpPr>
          <p:spPr>
            <a:xfrm>
              <a:off x="-85726" y="4815840"/>
              <a:ext cx="7709017" cy="6233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Research Scientists:</a:t>
              </a:r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 Error-Characterization Studies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2A8D-4B35-40BF-B9AA-39226724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9197A-CCF5-4C3F-AFBB-06932116CE5C}"/>
              </a:ext>
            </a:extLst>
          </p:cNvPr>
          <p:cNvSpPr/>
          <p:nvPr/>
        </p:nvSpPr>
        <p:spPr>
          <a:xfrm>
            <a:off x="172995" y="959956"/>
            <a:ext cx="8815517" cy="5517687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2EDBBF-4969-4195-BE53-7D89B8A7FE35}"/>
              </a:ext>
            </a:extLst>
          </p:cNvPr>
          <p:cNvSpPr/>
          <p:nvPr/>
        </p:nvSpPr>
        <p:spPr>
          <a:xfrm>
            <a:off x="252664" y="2758510"/>
            <a:ext cx="8638672" cy="19258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These challenges all arise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from the </a:t>
            </a:r>
            <a:r>
              <a:rPr lang="en-US" sz="4000" b="1" dirty="0">
                <a:solidFill>
                  <a:srgbClr val="C00000"/>
                </a:solidFill>
                <a:latin typeface="Trebuchet MS" panose="020B0603020202020204" pitchFamily="34" charset="0"/>
              </a:rPr>
              <a:t>inability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to predict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how ECC transforms error patterns</a:t>
            </a:r>
          </a:p>
        </p:txBody>
      </p:sp>
    </p:spTree>
    <p:extLst>
      <p:ext uri="{BB962C8B-B14F-4D97-AF65-F5344CB8AC3E}">
        <p14:creationId xmlns:p14="http://schemas.microsoft.com/office/powerpoint/2010/main" val="2702601189"/>
      </p:ext>
    </p:extLst>
  </p:cSld>
  <p:clrMapOvr>
    <a:masterClrMapping/>
  </p:clrMapOvr>
</p:sld>
</file>

<file path=ppt/theme/theme1.xml><?xml version="1.0" encoding="utf-8"?>
<a:theme xmlns:a="http://schemas.openxmlformats.org/drawingml/2006/main" name="BE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er" id="{8BF39661-A2EB-4A57-959D-1412D4B6AA4D}" vid="{29ACB7AB-B96D-4826-A0CC-9CFCC9A450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beer</Template>
  <TotalTime>57434</TotalTime>
  <Words>3860</Words>
  <Application>Microsoft Office PowerPoint</Application>
  <PresentationFormat>On-screen Show (4:3)</PresentationFormat>
  <Paragraphs>734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Bahnschrift</vt:lpstr>
      <vt:lpstr>Calibri</vt:lpstr>
      <vt:lpstr>Cambria Math</vt:lpstr>
      <vt:lpstr>Courier New</vt:lpstr>
      <vt:lpstr>Segoe UI</vt:lpstr>
      <vt:lpstr>Trebuchet MS</vt:lpstr>
      <vt:lpstr>BEER</vt:lpstr>
      <vt:lpstr>Bit-Exact ECC Recovery (BEER):  Determining DRAM On-Die ECC Functions  by Exploiting DRAM Data Retention Characteristics</vt:lpstr>
      <vt:lpstr>Executive Summary</vt:lpstr>
      <vt:lpstr>Talk Outline</vt:lpstr>
      <vt:lpstr>A Typical DRAM On-Die ECC Design</vt:lpstr>
      <vt:lpstr>A Typical DRAM On-Die ECC Design</vt:lpstr>
      <vt:lpstr>Effect of Different On-Die ECC Designs</vt:lpstr>
      <vt:lpstr>Effect of Different On-Die ECC Designs</vt:lpstr>
      <vt:lpstr>Challenges for Third Parties</vt:lpstr>
      <vt:lpstr>Challenges for Third Parties</vt:lpstr>
      <vt:lpstr>Overcoming Challenges of On-Die ECC</vt:lpstr>
      <vt:lpstr>Talk Outline</vt:lpstr>
      <vt:lpstr>Determining the ECC Function (1/2)</vt:lpstr>
      <vt:lpstr>Determining the ECC Function (2/2)</vt:lpstr>
      <vt:lpstr>Determining the ECC Function (2/2)</vt:lpstr>
      <vt:lpstr>Choosing a Set of Test Patterns</vt:lpstr>
      <vt:lpstr>BEER: Bit-Exact ECC Recovery</vt:lpstr>
      <vt:lpstr>Talk Outline</vt:lpstr>
      <vt:lpstr>Experimental Methodology</vt:lpstr>
      <vt:lpstr>Applying BEER to LPDDR4 Chips</vt:lpstr>
      <vt:lpstr>Applying BEER to LPDDR4 Chips</vt:lpstr>
      <vt:lpstr>Solving for the ECC Function</vt:lpstr>
      <vt:lpstr>Solving for the ECC Function</vt:lpstr>
      <vt:lpstr>Simulation Methodology</vt:lpstr>
      <vt:lpstr>BEER Correctness Evaluation</vt:lpstr>
      <vt:lpstr>BEER Correctness Evaluation</vt:lpstr>
      <vt:lpstr>Talk Outline</vt:lpstr>
      <vt:lpstr>Practical Use Cases for BEER</vt:lpstr>
      <vt:lpstr>Other Information in the Paper</vt:lpstr>
      <vt:lpstr>Executive Summary</vt:lpstr>
      <vt:lpstr>Bit-Exact ECC Recovery (BEER):  Determining DRAM On-Die ECC Functions  by Exploiting DRAM Data Retention Characteristics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Ahead FS’18</dc:title>
  <dc:creator>Minesh Patel</dc:creator>
  <cp:lastModifiedBy>Patel  Minesh Hamenbhai</cp:lastModifiedBy>
  <cp:revision>1133</cp:revision>
  <dcterms:created xsi:type="dcterms:W3CDTF">2018-09-22T12:36:22Z</dcterms:created>
  <dcterms:modified xsi:type="dcterms:W3CDTF">2020-10-02T17:28:38Z</dcterms:modified>
</cp:coreProperties>
</file>