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1"/>
    <p:sldMasterId id="2147483674" r:id="rId2"/>
  </p:sldMasterIdLst>
  <p:notesMasterIdLst>
    <p:notesMasterId r:id="rId49"/>
  </p:notesMasterIdLst>
  <p:sldIdLst>
    <p:sldId id="652" r:id="rId3"/>
    <p:sldId id="338" r:id="rId4"/>
    <p:sldId id="308" r:id="rId5"/>
    <p:sldId id="475" r:id="rId6"/>
    <p:sldId id="279" r:id="rId7"/>
    <p:sldId id="303" r:id="rId8"/>
    <p:sldId id="469" r:id="rId9"/>
    <p:sldId id="470" r:id="rId10"/>
    <p:sldId id="414" r:id="rId11"/>
    <p:sldId id="471" r:id="rId12"/>
    <p:sldId id="445" r:id="rId13"/>
    <p:sldId id="356" r:id="rId14"/>
    <p:sldId id="453" r:id="rId15"/>
    <p:sldId id="449" r:id="rId16"/>
    <p:sldId id="450" r:id="rId17"/>
    <p:sldId id="350" r:id="rId18"/>
    <p:sldId id="431" r:id="rId19"/>
    <p:sldId id="330" r:id="rId20"/>
    <p:sldId id="310" r:id="rId21"/>
    <p:sldId id="423" r:id="rId22"/>
    <p:sldId id="372" r:id="rId23"/>
    <p:sldId id="422" r:id="rId24"/>
    <p:sldId id="429" r:id="rId25"/>
    <p:sldId id="430" r:id="rId26"/>
    <p:sldId id="442" r:id="rId27"/>
    <p:sldId id="388" r:id="rId28"/>
    <p:sldId id="320" r:id="rId29"/>
    <p:sldId id="432" r:id="rId30"/>
    <p:sldId id="335" r:id="rId31"/>
    <p:sldId id="380" r:id="rId32"/>
    <p:sldId id="446" r:id="rId33"/>
    <p:sldId id="377" r:id="rId34"/>
    <p:sldId id="452" r:id="rId35"/>
    <p:sldId id="410" r:id="rId36"/>
    <p:sldId id="378" r:id="rId37"/>
    <p:sldId id="417" r:id="rId38"/>
    <p:sldId id="382" r:id="rId39"/>
    <p:sldId id="433" r:id="rId40"/>
    <p:sldId id="454" r:id="rId41"/>
    <p:sldId id="370" r:id="rId42"/>
    <p:sldId id="394" r:id="rId43"/>
    <p:sldId id="472" r:id="rId44"/>
    <p:sldId id="473" r:id="rId45"/>
    <p:sldId id="393" r:id="rId46"/>
    <p:sldId id="447" r:id="rId47"/>
    <p:sldId id="474" r:id="rId4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tel  Minesh Hamenbhai" initials="PMH" lastIdx="1" clrIdx="0">
    <p:extLst>
      <p:ext uri="{19B8F6BF-5375-455C-9EA6-DF929625EA0E}">
        <p15:presenceInfo xmlns:p15="http://schemas.microsoft.com/office/powerpoint/2012/main" userId="Patel  Minesh Hamenbhai" providerId="None"/>
      </p:ext>
    </p:extLst>
  </p:cmAuthor>
  <p:cmAuthor id="2" name="Minesh Patel" initials="MP" lastIdx="1" clrIdx="1">
    <p:extLst>
      <p:ext uri="{19B8F6BF-5375-455C-9EA6-DF929625EA0E}">
        <p15:presenceInfo xmlns:p15="http://schemas.microsoft.com/office/powerpoint/2012/main" userId="a66d4990ec83ac9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9D9"/>
    <a:srgbClr val="FEF8F4"/>
    <a:srgbClr val="FFFFFF"/>
    <a:srgbClr val="83B4E1"/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62" autoAdjust="0"/>
    <p:restoredTop sz="86517" autoAdjust="0"/>
  </p:normalViewPr>
  <p:slideViewPr>
    <p:cSldViewPr snapToGrid="0">
      <p:cViewPr varScale="1">
        <p:scale>
          <a:sx n="89" d="100"/>
          <a:sy n="89" d="100"/>
        </p:scale>
        <p:origin x="1086" y="90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-264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commentAuthors" Target="commentAuthor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presProps" Target="pres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6895402465614025E-2"/>
          <c:y val="5.7846725568808884E-2"/>
          <c:w val="0.8404833960328667"/>
          <c:h val="0.75442545470416955"/>
        </c:manualLayout>
      </c:layout>
      <c:scatterChart>
        <c:scatterStyle val="smooth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571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Sheet1!$A$2:$A$10</c:f>
              <c:numCache>
                <c:formatCode>General</c:formatCode>
                <c:ptCount val="9"/>
                <c:pt idx="0">
                  <c:v>0</c:v>
                </c:pt>
                <c:pt idx="1">
                  <c:v>1</c:v>
                </c:pt>
                <c:pt idx="2">
                  <c:v>1.2</c:v>
                </c:pt>
                <c:pt idx="3">
                  <c:v>2.2000000000000002</c:v>
                </c:pt>
                <c:pt idx="4">
                  <c:v>2.4</c:v>
                </c:pt>
                <c:pt idx="5">
                  <c:v>3.4</c:v>
                </c:pt>
                <c:pt idx="6">
                  <c:v>4.4000000000000004</c:v>
                </c:pt>
                <c:pt idx="7">
                  <c:v>5.4</c:v>
                </c:pt>
                <c:pt idx="8">
                  <c:v>6.4</c:v>
                </c:pt>
              </c:numCache>
            </c:numRef>
          </c:xVal>
          <c:yVal>
            <c:numRef>
              <c:f>Sheet1!$B$2:$B$10</c:f>
              <c:numCache>
                <c:formatCode>General</c:formatCode>
                <c:ptCount val="9"/>
                <c:pt idx="0">
                  <c:v>4</c:v>
                </c:pt>
                <c:pt idx="1">
                  <c:v>2</c:v>
                </c:pt>
                <c:pt idx="2">
                  <c:v>4</c:v>
                </c:pt>
                <c:pt idx="3">
                  <c:v>2</c:v>
                </c:pt>
                <c:pt idx="4">
                  <c:v>4</c:v>
                </c:pt>
                <c:pt idx="5">
                  <c:v>2</c:v>
                </c:pt>
                <c:pt idx="6">
                  <c:v>1</c:v>
                </c:pt>
                <c:pt idx="7">
                  <c:v>0.5</c:v>
                </c:pt>
                <c:pt idx="8">
                  <c:v>0.25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F930-4C1C-BBFB-8A4CC3920C3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51911888"/>
        <c:axId val="817335696"/>
      </c:scatterChart>
      <c:valAx>
        <c:axId val="551911888"/>
        <c:scaling>
          <c:orientation val="minMax"/>
          <c:max val="5"/>
          <c:min val="0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254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noFill/>
                <a:latin typeface="+mn-lt"/>
                <a:ea typeface="+mn-ea"/>
                <a:cs typeface="+mn-cs"/>
              </a:defRPr>
            </a:pPr>
            <a:endParaRPr lang="en-US"/>
          </a:p>
        </c:txPr>
        <c:crossAx val="817335696"/>
        <c:crosses val="autoZero"/>
        <c:crossBetween val="midCat"/>
      </c:valAx>
      <c:valAx>
        <c:axId val="817335696"/>
        <c:scaling>
          <c:orientation val="minMax"/>
          <c:min val="0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254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noFill/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191188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B14D30-8728-478B-97A4-AD5E2E0882B0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DF2200-637A-42DD-BD93-B45C1CFA4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8203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r" defTabSz="9112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8EB913B-253C-AD49-B9C4-8FBF00D4106C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pPr marL="0" marR="0" lvl="0" indent="0" algn="r" defTabSz="91122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</p:txBody>
      </p:sp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741144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is a typical on-die ECC code used in modern DRAM chips.</a:t>
            </a:r>
          </a:p>
          <a:p>
            <a:r>
              <a:rPr lang="en-US" dirty="0"/>
              <a:t>This is usually a 128-bit single error correcting Hamming code, and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[CLICK]</a:t>
            </a:r>
          </a:p>
          <a:p>
            <a:r>
              <a:rPr lang="en-US" dirty="0"/>
              <a:t>here's an illustration of what this code looks like within a DRAM chip.</a:t>
            </a:r>
          </a:p>
          <a:p>
            <a:r>
              <a:rPr lang="en-US" b="1" dirty="0"/>
              <a:t>[CLICK]</a:t>
            </a:r>
          </a:p>
          <a:p>
            <a:r>
              <a:rPr lang="en-US" dirty="0"/>
              <a:t>We see that the ECC encoder and decoder, which together form the ECC logic, are fully contained with the DRAM chip</a:t>
            </a:r>
          </a:p>
          <a:p>
            <a:r>
              <a:rPr lang="en-US" b="1" dirty="0"/>
              <a:t>[CLICK]</a:t>
            </a:r>
          </a:p>
          <a:p>
            <a:r>
              <a:rPr lang="en-US" b="0" dirty="0"/>
              <a:t>This means that they are completely invisible outside the DRAM chip</a:t>
            </a:r>
          </a:p>
          <a:p>
            <a:r>
              <a:rPr lang="en-US" b="1" dirty="0"/>
              <a:t>[CLICK]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DF2200-637A-42DD-BD93-B45C1CFA40D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3338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/>
              <a:t>There are many ways to implement…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DF2200-637A-42DD-BD93-B45C1CFA40D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2773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take a look at the effect of using different On-Die ECC designs.</a:t>
            </a:r>
          </a:p>
          <a:p>
            <a:endParaRPr lang="en-US" dirty="0"/>
          </a:p>
          <a:p>
            <a:r>
              <a:rPr lang="en-US" dirty="0"/>
              <a:t>In this experiment, we simulate uniform-random errors within a single 32-bit ECC word.</a:t>
            </a:r>
          </a:p>
          <a:p>
            <a:r>
              <a:rPr lang="en-US" b="1" dirty="0"/>
              <a:t>[CLICK]</a:t>
            </a:r>
          </a:p>
          <a:p>
            <a:r>
              <a:rPr lang="en-US" dirty="0"/>
              <a:t>Here, the X-axis shows the bit index in the 32-bit ECC word</a:t>
            </a:r>
          </a:p>
          <a:p>
            <a:r>
              <a:rPr lang="en-US" dirty="0"/>
              <a:t>And the Y-axis shows the relative probability of observing an error in each of the different bit positions</a:t>
            </a:r>
          </a:p>
          <a:p>
            <a:r>
              <a:rPr lang="en-US" dirty="0"/>
              <a:t>Because we simulate uniform-random errors, the per-bit error probabilities are roughly equal</a:t>
            </a:r>
          </a:p>
          <a:p>
            <a:r>
              <a:rPr lang="en-US" b="1" dirty="0"/>
              <a:t>[CLICK]</a:t>
            </a:r>
          </a:p>
          <a:p>
            <a:r>
              <a:rPr lang="en-US" dirty="0"/>
              <a:t>However, the post-correction errors look quite different.</a:t>
            </a:r>
          </a:p>
          <a:p>
            <a:r>
              <a:rPr lang="en-US" dirty="0"/>
              <a:t>Here, we show three different 32-bit Hamming codes</a:t>
            </a:r>
          </a:p>
          <a:p>
            <a:r>
              <a:rPr lang="en-US" b="1" dirty="0"/>
              <a:t>[CLICK]</a:t>
            </a:r>
          </a:p>
          <a:p>
            <a:r>
              <a:rPr lang="en-US" dirty="0"/>
              <a:t>With three different parity-check matrices.</a:t>
            </a:r>
          </a:p>
          <a:p>
            <a:r>
              <a:rPr lang="en-US" b="1" dirty="0"/>
              <a:t>[CLICK]</a:t>
            </a:r>
          </a:p>
          <a:p>
            <a:r>
              <a:rPr lang="en-US" b="0" dirty="0"/>
              <a:t>We see that the post-correction errors are highly nonuniform and depend on the particular ECC function used.</a:t>
            </a:r>
          </a:p>
          <a:p>
            <a:r>
              <a:rPr lang="en-US" b="1" dirty="0"/>
              <a:t>[CLICK]</a:t>
            </a:r>
          </a:p>
          <a:p>
            <a:r>
              <a:rPr lang="en-US" b="0" dirty="0"/>
              <a:t>Our takeaway from this analysis is that…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DF2200-637A-42DD-BD93-B45C1CFA40D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0315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take a look at a concrete example of the effect of using different On-Die ECC implementations.</a:t>
            </a:r>
          </a:p>
          <a:p>
            <a:endParaRPr lang="en-US" dirty="0"/>
          </a:p>
          <a:p>
            <a:r>
              <a:rPr lang="en-US" dirty="0"/>
              <a:t>In this experiment, we simulate uniform-random errors within a single 32-bit ECC word.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DF2200-637A-42DD-BD93-B45C1CFA40D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8780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causes significant challenges for third parties, who need to understand DRAM reliability characteristics to do their work.</a:t>
            </a:r>
          </a:p>
          <a:p>
            <a:endParaRPr lang="en-US" dirty="0"/>
          </a:p>
          <a:p>
            <a:r>
              <a:rPr lang="en-US" dirty="0"/>
              <a:t>For example, system architects typically design error-mitigation mechanisms to meet system reliability targets. </a:t>
            </a:r>
          </a:p>
          <a:p>
            <a:r>
              <a:rPr lang="en-US" dirty="0"/>
              <a:t>However, with on-die ECC, they must …</a:t>
            </a:r>
          </a:p>
          <a:p>
            <a:endParaRPr lang="en-US" dirty="0"/>
          </a:p>
          <a:p>
            <a:r>
              <a:rPr lang="en-US" dirty="0"/>
              <a:t>Test and validation engineers typically perform post-manufacturing testing of DRAM chips</a:t>
            </a:r>
          </a:p>
          <a:p>
            <a:r>
              <a:rPr lang="en-US" dirty="0"/>
              <a:t>Unfortunately</a:t>
            </a:r>
          </a:p>
          <a:p>
            <a:endParaRPr lang="en-US" dirty="0"/>
          </a:p>
          <a:p>
            <a:r>
              <a:rPr lang="en-US" dirty="0"/>
              <a:t>Finally, research scientists typically perform error characterization studies to understand how DRAM chips work.</a:t>
            </a:r>
          </a:p>
          <a:p>
            <a:r>
              <a:rPr lang="en-US" dirty="0"/>
              <a:t>Unfortunately,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DF2200-637A-42DD-BD93-B45C1CFA40D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1386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DF2200-637A-42DD-BD93-B45C1CFA40D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7168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overcome these challenges, our goal is to…</a:t>
            </a:r>
          </a:p>
          <a:p>
            <a:endParaRPr lang="en-US" dirty="0"/>
          </a:p>
          <a:p>
            <a:r>
              <a:rPr lang="en-US" dirty="0"/>
              <a:t>What this means in the context of the DRAM chip is that we want to know what exactly happens within the encoder and decoder.</a:t>
            </a:r>
          </a:p>
          <a:p>
            <a:endParaRPr lang="en-US" dirty="0"/>
          </a:p>
          <a:p>
            <a:r>
              <a:rPr lang="en-US" dirty="0"/>
              <a:t>This would reveal…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DF2200-637A-42DD-BD93-B45C1CFA40D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0991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leads us into our primary contribution, BEER. Let’s take a look at how we determine the on-die ECC function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DF2200-637A-42DD-BD93-B45C1CFA40D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3242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we picture a typical 128-bit on-die ECC mechanism.</a:t>
            </a:r>
          </a:p>
          <a:p>
            <a:r>
              <a:rPr lang="en-US" b="1" dirty="0"/>
              <a:t>[CLICK]</a:t>
            </a:r>
          </a:p>
          <a:p>
            <a:r>
              <a:rPr lang="en-US" b="0" dirty="0"/>
              <a:t>It is important to note that both the encoder and decoder use linear operations.</a:t>
            </a:r>
          </a:p>
          <a:p>
            <a:r>
              <a:rPr lang="en-US" b="1" dirty="0"/>
              <a:t>[CLICK]</a:t>
            </a:r>
          </a:p>
          <a:p>
            <a:r>
              <a:rPr lang="en-US" b="0" dirty="0"/>
              <a:t>We can think of the encoder as a black box that accepts a </a:t>
            </a:r>
            <a:r>
              <a:rPr lang="en-US" b="0" dirty="0" err="1"/>
              <a:t>dataword</a:t>
            </a:r>
            <a:r>
              <a:rPr lang="en-US" b="0" dirty="0"/>
              <a:t> and outputs a codeword.</a:t>
            </a:r>
          </a:p>
          <a:p>
            <a:r>
              <a:rPr lang="en-US" b="1" dirty="0"/>
              <a:t>[CLICK]</a:t>
            </a:r>
          </a:p>
          <a:p>
            <a:r>
              <a:rPr lang="en-US" b="0" dirty="0"/>
              <a:t>Within this black box, the </a:t>
            </a:r>
            <a:r>
              <a:rPr lang="en-US" b="0" dirty="0" err="1"/>
              <a:t>dataword</a:t>
            </a:r>
            <a:r>
              <a:rPr lang="en-US" b="0" dirty="0"/>
              <a:t> is multiplied by a Generator matrix G to form the codeword</a:t>
            </a:r>
          </a:p>
          <a:p>
            <a:r>
              <a:rPr lang="en-US" b="1" dirty="0"/>
              <a:t>[CLICK]</a:t>
            </a:r>
          </a:p>
          <a:p>
            <a:r>
              <a:rPr lang="en-US" b="0" dirty="0"/>
              <a:t>Similarly, the decoder accepts a </a:t>
            </a:r>
            <a:r>
              <a:rPr lang="en-US" b="0" dirty="0" err="1"/>
              <a:t>codeword_prime</a:t>
            </a:r>
            <a:r>
              <a:rPr lang="en-US" b="0" dirty="0"/>
              <a:t>, which might contain raw bit errors, and outputs a </a:t>
            </a:r>
            <a:r>
              <a:rPr lang="en-US" b="0" dirty="0" err="1"/>
              <a:t>dataword_prime</a:t>
            </a:r>
            <a:r>
              <a:rPr lang="en-US" b="0" dirty="0"/>
              <a:t>, which may contain uncorrectable errors</a:t>
            </a:r>
          </a:p>
          <a:p>
            <a:r>
              <a:rPr lang="en-US" b="1" dirty="0"/>
              <a:t>[CLICK]</a:t>
            </a:r>
          </a:p>
          <a:p>
            <a:r>
              <a:rPr lang="en-US" b="0" dirty="0"/>
              <a:t>Within the decoder, the </a:t>
            </a:r>
            <a:r>
              <a:rPr lang="en-US" b="0" dirty="0" err="1"/>
              <a:t>codeword_prime</a:t>
            </a:r>
            <a:r>
              <a:rPr lang="en-US" b="0" dirty="0"/>
              <a:t> is multiplied by a Parity-Check matrix, H.</a:t>
            </a:r>
          </a:p>
          <a:p>
            <a:r>
              <a:rPr lang="en-US" b="1" dirty="0"/>
              <a:t>[CLICK]</a:t>
            </a:r>
          </a:p>
          <a:p>
            <a:r>
              <a:rPr lang="en-US" b="0" dirty="0"/>
              <a:t>Together, G and H define the ECC function that we want to determine</a:t>
            </a:r>
          </a:p>
          <a:p>
            <a:r>
              <a:rPr lang="en-US" b="1" dirty="0"/>
              <a:t>{CLICK}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DF2200-637A-42DD-BD93-B45C1CFA40D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848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 let’s take a closer look at the ECC decoder</a:t>
            </a:r>
          </a:p>
          <a:p>
            <a:r>
              <a:rPr lang="en-US" b="1" dirty="0"/>
              <a:t>[CLICK]</a:t>
            </a:r>
          </a:p>
          <a:p>
            <a:r>
              <a:rPr lang="en-US" dirty="0"/>
              <a:t>Decoding is typically done using a two-step algorithm known as syndrome decoding</a:t>
            </a:r>
          </a:p>
          <a:p>
            <a:r>
              <a:rPr lang="en-US" dirty="0"/>
              <a:t>We first calculate an error syndrome that points to the error locations (if any)</a:t>
            </a:r>
          </a:p>
          <a:p>
            <a:r>
              <a:rPr lang="en-US" dirty="0"/>
              <a:t>Then, we correct any detected errors that were found</a:t>
            </a:r>
          </a:p>
          <a:p>
            <a:r>
              <a:rPr lang="en-US" b="1" dirty="0"/>
              <a:t>[CLICK]</a:t>
            </a:r>
          </a:p>
          <a:p>
            <a:r>
              <a:rPr lang="en-US" b="0" dirty="0"/>
              <a:t>In the case of correctable errors, we compute the error syndrome S by multiplying the parity-check matrix with the </a:t>
            </a:r>
            <a:r>
              <a:rPr lang="en-US" b="0" dirty="0" err="1"/>
              <a:t>codeword_Prime</a:t>
            </a:r>
            <a:r>
              <a:rPr lang="en-US" b="0" dirty="0"/>
              <a:t>.</a:t>
            </a:r>
          </a:p>
          <a:p>
            <a:r>
              <a:rPr lang="en-US" b="0" dirty="0"/>
              <a:t>And here, we show a single-bit error using a red dot</a:t>
            </a:r>
          </a:p>
          <a:p>
            <a:r>
              <a:rPr lang="en-US" b="1" dirty="0"/>
              <a:t>[CLICK]</a:t>
            </a:r>
          </a:p>
          <a:p>
            <a:r>
              <a:rPr lang="en-US" b="0" dirty="0"/>
              <a:t>After computing the error syndrome, the error syndrome points directly to the single-bit error, which can then be corrected</a:t>
            </a:r>
          </a:p>
          <a:p>
            <a:r>
              <a:rPr lang="en-US" b="1" dirty="0"/>
              <a:t>[CLICK]</a:t>
            </a:r>
          </a:p>
          <a:p>
            <a:r>
              <a:rPr lang="en-US" b="0" dirty="0"/>
              <a:t>However, for uncorrectable errors, the situation is different. Here, we show a </a:t>
            </a:r>
            <a:r>
              <a:rPr lang="en-US" b="0" dirty="0" err="1"/>
              <a:t>mutli</a:t>
            </a:r>
            <a:r>
              <a:rPr lang="en-US" b="0" dirty="0"/>
              <a:t>-bit uncorrectable error in three different bit positions</a:t>
            </a:r>
          </a:p>
          <a:p>
            <a:r>
              <a:rPr lang="en-US" b="1" dirty="0"/>
              <a:t>[CLICK]</a:t>
            </a:r>
          </a:p>
          <a:p>
            <a:r>
              <a:rPr lang="en-US" b="0" dirty="0"/>
              <a:t>On computing the error syndrome, the error syndrome now points to an arbitrary bit position that depends on the particular H matrix used by the ECC function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DF2200-637A-42DD-BD93-B45C1CFA40D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3749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Hi, I’m Minesh, and today I’m going to talk about our work &lt;TITLE&gt;. </a:t>
            </a:r>
          </a:p>
          <a:p>
            <a:endParaRPr lang="en-US" dirty="0"/>
          </a:p>
          <a:p>
            <a:r>
              <a:rPr lang="en-US" dirty="0"/>
              <a:t>This work was done by researchers in the SAFARI group at ETH Zürich and is presented in the Memory session at MICRO 2020.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DF2200-637A-42DD-BD93-B45C1CFA40D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05504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so our key idea for determining the ECC function is to exploit this H-dependence to disambiguate different ECC functions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DF2200-637A-42DD-BD93-B45C1CFA40D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20736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/>
              <a:t>Now, let’s see how we determine the on-die ECC function using uncorrectable errors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[CLICK]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/>
              <a:t>Our approach to determining the on-die ECC function is to iteratively isolate each </a:t>
            </a:r>
            <a:r>
              <a:rPr lang="en-US" dirty="0"/>
              <a:t>linear component of the transformation represented by the parity-check matrix H</a:t>
            </a:r>
          </a:p>
          <a:p>
            <a:r>
              <a:rPr lang="en-US" dirty="0"/>
              <a:t>A similar approach was recently demonstrated by prior work for rank-level ECC</a:t>
            </a:r>
          </a:p>
          <a:p>
            <a:r>
              <a:rPr lang="en-US" b="1" dirty="0"/>
              <a:t>[CLICK]</a:t>
            </a:r>
          </a:p>
          <a:p>
            <a:r>
              <a:rPr lang="en-US" b="0" dirty="0"/>
              <a:t>To achieve this, we start with an error-free codeword c and inject a single error in bit position 0. </a:t>
            </a:r>
          </a:p>
          <a:p>
            <a:r>
              <a:rPr lang="en-US" b="1" dirty="0"/>
              <a:t>[CLICK]</a:t>
            </a:r>
          </a:p>
          <a:p>
            <a:r>
              <a:rPr lang="en-US" b="0" dirty="0"/>
              <a:t>Then, when we compute the error syndrome, the single error isolates the first column of the parity-check matrix. </a:t>
            </a:r>
          </a:p>
          <a:p>
            <a:r>
              <a:rPr lang="en-US" b="0" dirty="0"/>
              <a:t>This means that the generated error syndrome is exactly equal to column[0]</a:t>
            </a:r>
          </a:p>
          <a:p>
            <a:r>
              <a:rPr lang="en-US" b="1" dirty="0"/>
              <a:t>[CLICK]</a:t>
            </a:r>
          </a:p>
          <a:p>
            <a:r>
              <a:rPr lang="en-US" b="0" dirty="0"/>
              <a:t>Through this approach, we can systematically extract each column of the H matrix</a:t>
            </a:r>
          </a:p>
          <a:p>
            <a:r>
              <a:rPr lang="en-US" b="0" dirty="0"/>
              <a:t>And by extracting all of the columns, we can determine the entire H matrix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DF2200-637A-42DD-BD93-B45C1CFA40D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78949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Unfortunately, there are two major challenges in implementing this approach for on-die ECC.</a:t>
            </a:r>
          </a:p>
          <a:p>
            <a:r>
              <a:rPr lang="en-US" dirty="0"/>
              <a:t>First, we….</a:t>
            </a:r>
          </a:p>
          <a:p>
            <a:r>
              <a:rPr lang="en-US" dirty="0"/>
              <a:t>Second, we…</a:t>
            </a:r>
          </a:p>
          <a:p>
            <a:r>
              <a:rPr lang="en-US" dirty="0"/>
              <a:t>Let’s take a look at how we overcome these challenges for DRAM chips with on-die ECC</a:t>
            </a:r>
          </a:p>
          <a:p>
            <a:r>
              <a:rPr lang="en-US" b="1" dirty="0"/>
              <a:t>{CLICK}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DF2200-637A-42DD-BD93-B45C1CFA40D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88291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first challenge we need to overcome is injecting errors in specific bit positions</a:t>
            </a:r>
          </a:p>
          <a:p>
            <a:r>
              <a:rPr lang="en-US" b="1" dirty="0"/>
              <a:t>[CLICK]</a:t>
            </a:r>
          </a:p>
          <a:p>
            <a:r>
              <a:rPr lang="en-US" dirty="0"/>
              <a:t>We achieve this by deliberately inducing data retention errors.</a:t>
            </a:r>
          </a:p>
          <a:p>
            <a:r>
              <a:rPr lang="en-US" b="1" dirty="0"/>
              <a:t>[CLICK]</a:t>
            </a:r>
          </a:p>
          <a:p>
            <a:r>
              <a:rPr lang="en-US" dirty="0"/>
              <a:t>Data-retention errors are relatively easy to induce. </a:t>
            </a:r>
          </a:p>
          <a:p>
            <a:r>
              <a:rPr lang="en-US" dirty="0"/>
              <a:t>Using a CPU or FPGA, we can simply pause DRAM refresh.</a:t>
            </a:r>
          </a:p>
          <a:p>
            <a:endParaRPr lang="en-US" dirty="0"/>
          </a:p>
          <a:p>
            <a:r>
              <a:rPr lang="en-US" dirty="0"/>
              <a:t>The figure on the right shows how this affects a single DRAM cell.</a:t>
            </a:r>
          </a:p>
          <a:p>
            <a:r>
              <a:rPr lang="en-US" dirty="0"/>
              <a:t>The X-axis shows time and the Y-axis the cell voltage.</a:t>
            </a:r>
          </a:p>
          <a:p>
            <a:r>
              <a:rPr lang="en-US" dirty="0"/>
              <a:t>We see that a single cell that starts out in the CHARGED state loses charge over time. </a:t>
            </a:r>
          </a:p>
          <a:p>
            <a:r>
              <a:rPr lang="en-US" dirty="0"/>
              <a:t>Although periodic refresh operations maintain the CHARGED value, </a:t>
            </a:r>
          </a:p>
          <a:p>
            <a:r>
              <a:rPr lang="en-US" dirty="0"/>
              <a:t>Once we pause DRAM refresh, the cell voltage drops below the safe voltage value, beyond which we can no longer identify the initial value stored in the cell.</a:t>
            </a:r>
          </a:p>
          <a:p>
            <a:r>
              <a:rPr lang="en-US" b="1" dirty="0"/>
              <a:t>[CLICK]</a:t>
            </a:r>
          </a:p>
          <a:p>
            <a:r>
              <a:rPr lang="en-US" dirty="0"/>
              <a:t>This results in a data-retention error.</a:t>
            </a:r>
          </a:p>
          <a:p>
            <a:r>
              <a:rPr lang="en-US" b="1" dirty="0"/>
              <a:t>[CLICK]</a:t>
            </a:r>
          </a:p>
          <a:p>
            <a:r>
              <a:rPr lang="en-US" dirty="0"/>
              <a:t>In contrast, a cell that starts out in the DISCHARGED state remains DISCHARGED for all time.</a:t>
            </a:r>
          </a:p>
          <a:p>
            <a:r>
              <a:rPr lang="en-US" b="1" dirty="0"/>
              <a:t>[CLICK]</a:t>
            </a:r>
          </a:p>
          <a:p>
            <a:r>
              <a:rPr lang="en-US" dirty="0"/>
              <a:t>This difference between the CHARGED ……..</a:t>
            </a:r>
          </a:p>
          <a:p>
            <a:r>
              <a:rPr lang="en-US" b="1" dirty="0"/>
              <a:t>[CLICK]</a:t>
            </a:r>
          </a:p>
          <a:p>
            <a:r>
              <a:rPr lang="en-US" dirty="0"/>
              <a:t>For example, let’s consider a test pattern with only one cell CHARGED.</a:t>
            </a:r>
          </a:p>
          <a:p>
            <a:r>
              <a:rPr lang="en-US" b="1" dirty="0"/>
              <a:t>[CLICK] </a:t>
            </a:r>
          </a:p>
          <a:p>
            <a:r>
              <a:rPr lang="en-US" dirty="0"/>
              <a:t>after ECC encoding, we have only one CHARGED cell, and three unknown parity-check bits.</a:t>
            </a:r>
          </a:p>
          <a:p>
            <a:r>
              <a:rPr lang="en-US" b="1" dirty="0"/>
              <a:t>[CLICK]</a:t>
            </a:r>
          </a:p>
          <a:p>
            <a:r>
              <a:rPr lang="en-US" dirty="0"/>
              <a:t>Note that we assume the data is stored unmodified, which corresponds to a systematic encoding and is typical of real memory devices.</a:t>
            </a:r>
          </a:p>
          <a:p>
            <a:r>
              <a:rPr lang="en-US" b="1" dirty="0"/>
              <a:t>[CLICK]</a:t>
            </a:r>
          </a:p>
          <a:p>
            <a:r>
              <a:rPr lang="en-US" b="0" dirty="0"/>
              <a:t>In the encoded data, we have effectively restricted possible data-retention errors to specific bits. In this case, the CHARGED bit and any potentially CHARGED parity-check bits</a:t>
            </a:r>
          </a:p>
          <a:p>
            <a:r>
              <a:rPr lang="en-US" b="1" dirty="0"/>
              <a:t>[CLICK]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DF2200-637A-42DD-BD93-B45C1CFA40D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92025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second challenge we face is inferring error syndromes.</a:t>
            </a:r>
          </a:p>
          <a:p>
            <a:r>
              <a:rPr lang="en-US" b="1" dirty="0"/>
              <a:t>[CLICK]</a:t>
            </a:r>
          </a:p>
          <a:p>
            <a:r>
              <a:rPr lang="en-US" dirty="0"/>
              <a:t>Let’s suppose that we start with the same test pattern as in the previous slide, but we know that the ECC function sets precisely one parity-check bit to the CHARGED state.</a:t>
            </a:r>
          </a:p>
          <a:p>
            <a:r>
              <a:rPr lang="en-US" b="1" dirty="0"/>
              <a:t>[CLICK]</a:t>
            </a:r>
          </a:p>
          <a:p>
            <a:r>
              <a:rPr lang="en-US" b="0" dirty="0"/>
              <a:t>When we induce errors, there are several different pre-correction error patterns that may occur</a:t>
            </a:r>
          </a:p>
          <a:p>
            <a:r>
              <a:rPr lang="en-US" b="0" dirty="0"/>
              <a:t>…</a:t>
            </a:r>
          </a:p>
          <a:p>
            <a:r>
              <a:rPr lang="en-US" b="1" dirty="0"/>
              <a:t>[CLICK]</a:t>
            </a:r>
          </a:p>
          <a:p>
            <a:r>
              <a:rPr lang="en-US" b="0" dirty="0"/>
              <a:t>Finally, we can have an uncorrectable error pattern where both CHARGED bits fail to the DISCHARGED state.</a:t>
            </a:r>
          </a:p>
          <a:p>
            <a:r>
              <a:rPr lang="en-US" b="0" dirty="0"/>
              <a:t>In this case, depending on the ECC function, the ECC decoder might result in one of 4 possible data patterns.</a:t>
            </a:r>
          </a:p>
          <a:p>
            <a:r>
              <a:rPr lang="en-US" b="1" dirty="0"/>
              <a:t>[CLICK]</a:t>
            </a:r>
          </a:p>
          <a:p>
            <a:r>
              <a:rPr lang="en-US" b="0" dirty="0"/>
              <a:t>This means that different H-matrices cause different uncorrectable error patterns and</a:t>
            </a:r>
          </a:p>
          <a:p>
            <a:r>
              <a:rPr lang="en-US" b="1" dirty="0"/>
              <a:t>[CLICK]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DF2200-637A-42DD-BD93-B45C1CFA40D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04262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Now, we simply need to choose a set of test patterns to use.</a:t>
            </a:r>
          </a:p>
          <a:p>
            <a:r>
              <a:rPr lang="en-US" dirty="0"/>
              <a:t>In our work, we consider the N-charged test patterns</a:t>
            </a:r>
          </a:p>
          <a:p>
            <a:r>
              <a:rPr lang="en-US" dirty="0"/>
              <a:t>Each of which sets N bits to the CHARGED state.</a:t>
            </a:r>
          </a:p>
          <a:p>
            <a:r>
              <a:rPr lang="en-US" b="1" dirty="0"/>
              <a:t>[CLICK]</a:t>
            </a:r>
          </a:p>
          <a:p>
            <a:r>
              <a:rPr lang="en-US" b="0" dirty="0"/>
              <a:t>Our paper explains that the combined 1 and 2 CHARGED patterns suffice to identify the ECC function</a:t>
            </a:r>
          </a:p>
          <a:p>
            <a:r>
              <a:rPr lang="en-US" b="1" dirty="0"/>
              <a:t>[CLICK]</a:t>
            </a:r>
          </a:p>
          <a:p>
            <a:r>
              <a:rPr lang="en-US" b="0" dirty="0"/>
              <a:t>To test each of the patterns we use, we find all possible uncorrectable errors that can occur.</a:t>
            </a:r>
          </a:p>
          <a:p>
            <a:r>
              <a:rPr lang="en-US" b="0" dirty="0"/>
              <a:t>This is easily done by exploiting the uniform-randomness of data-retention errors</a:t>
            </a:r>
          </a:p>
          <a:p>
            <a:r>
              <a:rPr lang="en-US" b="0" dirty="0"/>
              <a:t>This is because even one DRAM chip… </a:t>
            </a:r>
          </a:p>
          <a:p>
            <a:r>
              <a:rPr lang="en-US" b="1" dirty="0"/>
              <a:t>[CLICK]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DF2200-637A-42DD-BD93-B45C1CFA40D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08188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 I’ll cover our evaluations of BEER in both experiment and simulation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DF2200-637A-42DD-BD93-B45C1CFA40D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90160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take a look at what happens when we apply BEER to real DRAM chips.</a:t>
            </a:r>
          </a:p>
          <a:p>
            <a:r>
              <a:rPr lang="en-US" b="1" dirty="0"/>
              <a:t>[CLICK]</a:t>
            </a:r>
          </a:p>
          <a:p>
            <a:r>
              <a:rPr lang="en-US" dirty="0"/>
              <a:t>In this experiment, we study the uncorrectable errors in the 1-CHARGED patterns</a:t>
            </a:r>
          </a:p>
          <a:p>
            <a:r>
              <a:rPr lang="en-US" b="1" dirty="0"/>
              <a:t>[CLICK]</a:t>
            </a:r>
          </a:p>
          <a:p>
            <a:r>
              <a:rPr lang="en-US" dirty="0"/>
              <a:t>We show the uncorrectable errors for a representative chip of each manufacturer</a:t>
            </a:r>
          </a:p>
          <a:p>
            <a:r>
              <a:rPr lang="en-US" dirty="0"/>
              <a:t>The X-axis shows the bit index in a 128-bit </a:t>
            </a:r>
            <a:r>
              <a:rPr lang="en-US" dirty="0" err="1"/>
              <a:t>dataword</a:t>
            </a:r>
            <a:endParaRPr lang="en-US" dirty="0"/>
          </a:p>
          <a:p>
            <a:r>
              <a:rPr lang="en-US" dirty="0"/>
              <a:t>The Y-axis shows each of the 128 1-CHARGED test patterns, indexed by the position of the charged bit</a:t>
            </a:r>
          </a:p>
          <a:p>
            <a:r>
              <a:rPr lang="en-US" b="1" dirty="0"/>
              <a:t>[CLICK]</a:t>
            </a:r>
          </a:p>
          <a:p>
            <a:r>
              <a:rPr lang="en-US" dirty="0"/>
              <a:t>The first thing we see is the data-retention errors within the CHARGED bits along the y=x line. </a:t>
            </a:r>
          </a:p>
          <a:p>
            <a:r>
              <a:rPr lang="en-US" b="1" dirty="0"/>
              <a:t>[CLICK]</a:t>
            </a:r>
          </a:p>
          <a:p>
            <a:r>
              <a:rPr lang="en-US" dirty="0"/>
              <a:t>Any errors off the y=x line are </a:t>
            </a:r>
            <a:r>
              <a:rPr lang="en-US" dirty="0" err="1"/>
              <a:t>miscorrections</a:t>
            </a:r>
            <a:r>
              <a:rPr lang="en-US" dirty="0"/>
              <a:t> that are purely an artifact of ECC correction since they correspond to discharged data bit positions.</a:t>
            </a:r>
          </a:p>
          <a:p>
            <a:r>
              <a:rPr lang="en-US" b="1" dirty="0"/>
              <a:t>[CLICK]</a:t>
            </a:r>
          </a:p>
          <a:p>
            <a:r>
              <a:rPr lang="en-US" dirty="0"/>
              <a:t>Comparing the three plots, we see high variation, which indicates that manufacturers use different ECC functions</a:t>
            </a:r>
          </a:p>
          <a:p>
            <a:r>
              <a:rPr lang="en-US" b="1" dirty="0"/>
              <a:t>[CLICK]</a:t>
            </a:r>
          </a:p>
          <a:p>
            <a:r>
              <a:rPr lang="en-US" dirty="0"/>
              <a:t>Finally, we see repeating patterns within the </a:t>
            </a:r>
            <a:r>
              <a:rPr lang="en-US" dirty="0" err="1"/>
              <a:t>miscorrections</a:t>
            </a:r>
            <a:r>
              <a:rPr lang="en-US" dirty="0"/>
              <a:t> of manufacturers B and C, which indicates underlying structure in their H-matrices</a:t>
            </a:r>
          </a:p>
          <a:p>
            <a:r>
              <a:rPr lang="en-US" b="1" dirty="0"/>
              <a:t>[CLICK]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DF2200-637A-42DD-BD93-B45C1CFA40DE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45087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[CLICK]</a:t>
            </a:r>
          </a:p>
          <a:p>
            <a:r>
              <a:rPr lang="en-US" dirty="0"/>
              <a:t>To identify the specific </a:t>
            </a:r>
            <a:r>
              <a:rPr lang="en-US" b="1" dirty="0"/>
              <a:t>H-matrix</a:t>
            </a:r>
            <a:r>
              <a:rPr lang="en-US" b="0" dirty="0"/>
              <a:t> that each chip uses, we use the </a:t>
            </a:r>
            <a:r>
              <a:rPr lang="en-US" b="1" dirty="0"/>
              <a:t>z3 SAT solver</a:t>
            </a:r>
          </a:p>
          <a:p>
            <a:r>
              <a:rPr lang="en-US" b="0" dirty="0"/>
              <a:t>Although we </a:t>
            </a:r>
            <a:r>
              <a:rPr lang="en-US" b="1" dirty="0"/>
              <a:t>demonstrate </a:t>
            </a:r>
            <a:r>
              <a:rPr lang="en-US" b="0" dirty="0"/>
              <a:t>and </a:t>
            </a:r>
            <a:r>
              <a:rPr lang="en-US" b="1" dirty="0"/>
              <a:t>evaluate </a:t>
            </a:r>
            <a:r>
              <a:rPr lang="en-US" b="0" dirty="0"/>
              <a:t>BEER for </a:t>
            </a:r>
            <a:r>
              <a:rPr lang="en-US" b="1" dirty="0"/>
              <a:t>SEC hamming codes</a:t>
            </a:r>
            <a:r>
              <a:rPr lang="en-US" b="0" dirty="0"/>
              <a:t>, it readily applies to all </a:t>
            </a:r>
            <a:r>
              <a:rPr lang="en-US" b="1" dirty="0"/>
              <a:t>linear block codes (e.g., BCH)</a:t>
            </a:r>
          </a:p>
          <a:p>
            <a:endParaRPr lang="en-US" b="1" dirty="0"/>
          </a:p>
          <a:p>
            <a:r>
              <a:rPr lang="en-US" b="1" dirty="0"/>
              <a:t>[CLICK]</a:t>
            </a:r>
          </a:p>
          <a:p>
            <a:endParaRPr lang="en-US" dirty="0"/>
          </a:p>
          <a:p>
            <a:r>
              <a:rPr lang="en-US" dirty="0"/>
              <a:t>We </a:t>
            </a:r>
            <a:r>
              <a:rPr lang="en-US" b="1" dirty="0"/>
              <a:t>open source </a:t>
            </a:r>
            <a:r>
              <a:rPr lang="en-US" b="0" dirty="0"/>
              <a:t>our BEER implementation for any </a:t>
            </a:r>
            <a:r>
              <a:rPr lang="en-US" b="1" dirty="0"/>
              <a:t>END USER</a:t>
            </a:r>
            <a:r>
              <a:rPr lang="en-US" dirty="0"/>
              <a:t> to make use of.</a:t>
            </a:r>
          </a:p>
          <a:p>
            <a:endParaRPr lang="en-US" b="1" dirty="0"/>
          </a:p>
          <a:p>
            <a:r>
              <a:rPr lang="en-US" b="1" dirty="0"/>
              <a:t>[CLICK]</a:t>
            </a:r>
          </a:p>
          <a:p>
            <a:endParaRPr lang="en-US" dirty="0"/>
          </a:p>
          <a:p>
            <a:r>
              <a:rPr lang="en-US" dirty="0"/>
              <a:t>Unfortunately, our experimental studies face two limitations to further validation:</a:t>
            </a:r>
          </a:p>
          <a:p>
            <a:r>
              <a:rPr lang="en-US" dirty="0"/>
              <a:t>…..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DF2200-637A-42DD-BD93-B45C1CFA40DE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56624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DF2200-637A-42DD-BD93-B45C1CFA40DE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3748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/>
              <a:t>Let’s first talk about ECC</a:t>
            </a:r>
          </a:p>
          <a:p>
            <a:r>
              <a:rPr lang="en-US" b="1" dirty="0"/>
              <a:t>[CLICK]</a:t>
            </a:r>
          </a:p>
          <a:p>
            <a:r>
              <a:rPr lang="en-US" b="0" dirty="0"/>
              <a:t>The key idea of ECC is to add metadata that allows the memory controller to reconstruct </a:t>
            </a:r>
            <a:r>
              <a:rPr lang="en-US" sz="1200" dirty="0"/>
              <a:t>corrupt</a:t>
            </a:r>
            <a:r>
              <a:rPr lang="en-US" b="0" dirty="0"/>
              <a:t> data on a bitflip</a:t>
            </a:r>
          </a:p>
          <a:p>
            <a:r>
              <a:rPr lang="en-US" b="1" dirty="0"/>
              <a:t>[CLICK]</a:t>
            </a:r>
          </a:p>
          <a:p>
            <a:r>
              <a:rPr lang="en-US" b="0" dirty="0"/>
              <a:t>For example, let’s say we have a system consisting of a CPU core, a DRAM controller and the DRAM itself…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DF2200-637A-42DD-BD93-B45C1CFA40D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41988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take a look at our correctness evaluation for BEER.</a:t>
            </a:r>
          </a:p>
          <a:p>
            <a:r>
              <a:rPr lang="en-US" b="1" dirty="0"/>
              <a:t>[CLICK]</a:t>
            </a:r>
          </a:p>
          <a:p>
            <a:r>
              <a:rPr lang="en-US" b="0" dirty="0"/>
              <a:t>Here we evaluate the number of unique SAT solution that BEER finds</a:t>
            </a:r>
          </a:p>
          <a:p>
            <a:r>
              <a:rPr lang="en-US" b="0" dirty="0"/>
              <a:t>And this shows whether the ‘unique’ </a:t>
            </a:r>
            <a:r>
              <a:rPr lang="en-US" b="0" dirty="0" err="1"/>
              <a:t>groundtruth</a:t>
            </a:r>
            <a:r>
              <a:rPr lang="en-US" b="0" dirty="0"/>
              <a:t> solution is identified</a:t>
            </a:r>
          </a:p>
          <a:p>
            <a:r>
              <a:rPr lang="en-US" b="1" dirty="0"/>
              <a:t>[CLICK]</a:t>
            </a:r>
          </a:p>
          <a:p>
            <a:r>
              <a:rPr lang="en-US" b="0" dirty="0"/>
              <a:t>This figure’s X-axis shows the ECC code </a:t>
            </a:r>
            <a:r>
              <a:rPr lang="en-US" b="0" dirty="0" err="1"/>
              <a:t>dataword</a:t>
            </a:r>
            <a:r>
              <a:rPr lang="en-US" b="0" dirty="0"/>
              <a:t> length</a:t>
            </a:r>
          </a:p>
          <a:p>
            <a:r>
              <a:rPr lang="en-US" b="0" dirty="0"/>
              <a:t>And the Y-axis shows the number of unique ECC functions identified</a:t>
            </a:r>
          </a:p>
          <a:p>
            <a:r>
              <a:rPr lang="en-US" b="0" dirty="0"/>
              <a:t>Each data point shows the minimum/median/maximum values observed across all simulated ECC codes</a:t>
            </a:r>
          </a:p>
          <a:p>
            <a:r>
              <a:rPr lang="en-US" b="1" dirty="0"/>
              <a:t>[CLICK]</a:t>
            </a:r>
          </a:p>
          <a:p>
            <a:r>
              <a:rPr lang="en-US" b="0" dirty="0"/>
              <a:t>The first thing we notice is that the 1 and 2 CHARGED test patterns combined always find a single unique solution for all test cases. </a:t>
            </a:r>
          </a:p>
          <a:p>
            <a:r>
              <a:rPr lang="en-US" b="1" dirty="0"/>
              <a:t>[CLICK]</a:t>
            </a:r>
          </a:p>
          <a:p>
            <a:r>
              <a:rPr lang="en-US" b="0" dirty="0"/>
              <a:t>We also see that the 1-2-and-3-CHARGED patterns individually sometimes find more than one ECC function that can explain the observed uncorrectable errors. </a:t>
            </a:r>
          </a:p>
          <a:p>
            <a:r>
              <a:rPr lang="en-US" b="1" dirty="0"/>
              <a:t>[CLICK]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DF2200-637A-42DD-BD93-B45C1CFA40DE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34968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/>
              <a:t>Our takeaway from this analysis is that BEER…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DF2200-637A-42DD-BD93-B45C1CFA40DE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19067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Our paper provides two other evaluations for BEER</a:t>
            </a:r>
          </a:p>
          <a:p>
            <a:r>
              <a:rPr lang="en-US" b="1" dirty="0"/>
              <a:t>[CLICK]</a:t>
            </a:r>
          </a:p>
          <a:p>
            <a:r>
              <a:rPr lang="en-US" dirty="0"/>
              <a:t>First, we evaluate the practicality of BEER’s SAT problem in terms of runtime and memory consumption.</a:t>
            </a:r>
          </a:p>
          <a:p>
            <a:r>
              <a:rPr lang="en-US" dirty="0"/>
              <a:t>We find that both are negligible for short codes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DF2200-637A-42DD-BD93-B45C1CFA40DE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47920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Finally, I’d like to talk about BEEP and…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DF2200-637A-42DD-BD93-B45C1CFA40DE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06043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our paper, we provide 5 use-cases to show how knowing the ECC function is useful in practice</a:t>
            </a:r>
          </a:p>
          <a:p>
            <a:r>
              <a:rPr lang="en-US" b="1" dirty="0"/>
              <a:t>[CLICK]</a:t>
            </a:r>
          </a:p>
          <a:p>
            <a:r>
              <a:rPr lang="en-US" b="0" dirty="0"/>
              <a:t>The first use-case deals with error profiling. </a:t>
            </a:r>
          </a:p>
          <a:p>
            <a:r>
              <a:rPr lang="en-US" b="0" dirty="0"/>
              <a:t>We introduce BEEP, which is a new testing methodology that shows how knowing the ECC function enables identifying…</a:t>
            </a:r>
          </a:p>
          <a:p>
            <a:r>
              <a:rPr lang="en-US" b="1" dirty="0"/>
              <a:t>[CLICK]</a:t>
            </a:r>
          </a:p>
          <a:p>
            <a:r>
              <a:rPr lang="en-US" b="0" dirty="0"/>
              <a:t>The second use-case 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DF2200-637A-42DD-BD93-B45C1CFA40DE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30792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DF2200-637A-42DD-BD93-B45C1CFA40DE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84797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DF2200-637A-42DD-BD93-B45C1CFA40DE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67272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Our paper contains a wealth of other information that I did not have time to delve into here today.</a:t>
            </a:r>
          </a:p>
          <a:p>
            <a:r>
              <a:rPr lang="en-US" b="1" dirty="0"/>
              <a:t>[CLICK]</a:t>
            </a:r>
          </a:p>
          <a:p>
            <a:r>
              <a:rPr lang="en-US" b="0" dirty="0"/>
              <a:t>This includes…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DF2200-637A-42DD-BD93-B45C1CFA40DE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41539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Finally, I’d like to circle back with a summary of our work.</a:t>
            </a:r>
          </a:p>
          <a:p>
            <a:endParaRPr lang="en-US" dirty="0"/>
          </a:p>
          <a:p>
            <a:r>
              <a:rPr lang="en-US" b="1" u="sng" dirty="0"/>
              <a:t>PROBLEM</a:t>
            </a:r>
          </a:p>
          <a:p>
            <a:r>
              <a:rPr lang="en-US" dirty="0"/>
              <a:t>The problem we tackle in this work is that DRAM …</a:t>
            </a:r>
          </a:p>
          <a:p>
            <a:endParaRPr lang="en-US" dirty="0"/>
          </a:p>
          <a:p>
            <a:r>
              <a:rPr lang="en-US" b="1" u="sng" dirty="0"/>
              <a:t>GOAL</a:t>
            </a:r>
          </a:p>
          <a:p>
            <a:r>
              <a:rPr lang="en-US" dirty="0"/>
              <a:t>To overcome this problem, our goal in this work…</a:t>
            </a:r>
          </a:p>
          <a:p>
            <a:endParaRPr lang="en-US" dirty="0"/>
          </a:p>
          <a:p>
            <a:r>
              <a:rPr lang="en-US" b="1" u="sng" dirty="0"/>
              <a:t>CONTRIBUTIONS</a:t>
            </a:r>
          </a:p>
          <a:p>
            <a:r>
              <a:rPr lang="en-US" dirty="0"/>
              <a:t>To achieve this goal, we make 2 main contributions…</a:t>
            </a:r>
          </a:p>
          <a:p>
            <a:r>
              <a:rPr lang="en-US" dirty="0"/>
              <a:t>First, …</a:t>
            </a:r>
          </a:p>
          <a:p>
            <a:r>
              <a:rPr lang="en-US" dirty="0"/>
              <a:t>Second…</a:t>
            </a:r>
          </a:p>
          <a:p>
            <a:endParaRPr lang="en-US" dirty="0"/>
          </a:p>
          <a:p>
            <a:r>
              <a:rPr lang="en-US" b="1" u="sng" dirty="0"/>
              <a:t>EVALUATIONS</a:t>
            </a:r>
          </a:p>
          <a:p>
            <a:r>
              <a:rPr lang="en-US" dirty="0"/>
              <a:t>We evaluate BEER in both experiment and simulation to show its effectiveness and practicality.</a:t>
            </a:r>
          </a:p>
          <a:p>
            <a:endParaRPr lang="en-US" dirty="0"/>
          </a:p>
          <a:p>
            <a:r>
              <a:rPr lang="en-US" dirty="0"/>
              <a:t>Finally, we open-source our implementation for the community to leverage</a:t>
            </a:r>
          </a:p>
          <a:p>
            <a:r>
              <a:rPr lang="en-US" dirty="0"/>
              <a:t>And we hope that both BEER and BEEP enables many valuable studies going forward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DF2200-637A-42DD-BD93-B45C1CFA40DE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85515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Hi, I’m Minesh, and today I’m going to talk about our work &lt;TITLE&gt;. </a:t>
            </a:r>
          </a:p>
          <a:p>
            <a:endParaRPr lang="en-US" dirty="0"/>
          </a:p>
          <a:p>
            <a:r>
              <a:rPr lang="en-US" dirty="0"/>
              <a:t>This work was done by researchers in the SAFARI group at ETH Zürich and is presented in the Memory session at MICRO 2020.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DF2200-637A-42DD-BD93-B45C1CFA40DE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7629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/>
              <a:t>There are typically 3 different types of DRAM-based systems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DF2200-637A-42DD-BD93-B45C1CFA40D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4889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First, I'm going to start out with a high level summary of this talk.</a:t>
            </a:r>
          </a:p>
          <a:p>
            <a:endParaRPr lang="en-US" dirty="0"/>
          </a:p>
          <a:p>
            <a:r>
              <a:rPr lang="en-US" b="1" u="sng" dirty="0"/>
              <a:t>PROBLEM</a:t>
            </a:r>
          </a:p>
          <a:p>
            <a:r>
              <a:rPr lang="en-US" dirty="0"/>
              <a:t>The problem we tackle in this work is that DRAM …</a:t>
            </a:r>
          </a:p>
          <a:p>
            <a:r>
              <a:rPr lang="en-US" b="0" dirty="0"/>
              <a:t>This is because their</a:t>
            </a:r>
            <a:r>
              <a:rPr lang="en-US" b="1" dirty="0"/>
              <a:t> </a:t>
            </a:r>
            <a:r>
              <a:rPr lang="en-US" dirty="0"/>
              <a:t>proprietary designs…</a:t>
            </a:r>
          </a:p>
          <a:p>
            <a:r>
              <a:rPr lang="en-US" dirty="0"/>
              <a:t>, and this interferes with…</a:t>
            </a:r>
          </a:p>
          <a:p>
            <a:endParaRPr lang="en-US" dirty="0"/>
          </a:p>
          <a:p>
            <a:r>
              <a:rPr lang="en-US" b="1" u="sng" dirty="0"/>
              <a:t>GOAL</a:t>
            </a:r>
          </a:p>
          <a:p>
            <a:r>
              <a:rPr lang="en-US" dirty="0"/>
              <a:t>To overcome this problem, our goal ….</a:t>
            </a:r>
          </a:p>
          <a:p>
            <a:endParaRPr lang="en-US" dirty="0"/>
          </a:p>
          <a:p>
            <a:r>
              <a:rPr lang="en-US" b="1" u="sng" dirty="0"/>
              <a:t>CONTRIBUTIONS</a:t>
            </a:r>
          </a:p>
          <a:p>
            <a:r>
              <a:rPr lang="en-US" dirty="0"/>
              <a:t>To achieve this goal, we make 2…</a:t>
            </a:r>
          </a:p>
          <a:p>
            <a:r>
              <a:rPr lang="en-US" dirty="0"/>
              <a:t>First, …</a:t>
            </a:r>
          </a:p>
          <a:p>
            <a:r>
              <a:rPr lang="en-US" dirty="0"/>
              <a:t>Second…</a:t>
            </a:r>
          </a:p>
          <a:p>
            <a:endParaRPr lang="en-US" dirty="0"/>
          </a:p>
          <a:p>
            <a:r>
              <a:rPr lang="en-US" b="1" u="sng" dirty="0"/>
              <a:t>EVALUATIONS</a:t>
            </a:r>
          </a:p>
          <a:p>
            <a:r>
              <a:rPr lang="en-US" dirty="0"/>
              <a:t>We evaluate BEER by experimentally apply it to 80… </a:t>
            </a:r>
          </a:p>
          <a:p>
            <a:r>
              <a:rPr lang="en-US" dirty="0"/>
              <a:t>To complement our experimental studies, we show BEER’s correctness …</a:t>
            </a:r>
          </a:p>
          <a:p>
            <a:endParaRPr lang="en-US" dirty="0"/>
          </a:p>
          <a:p>
            <a:r>
              <a:rPr lang="en-US" dirty="0"/>
              <a:t>We hope that beer enables many valuable studies going forward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DF2200-637A-42DD-BD93-B45C1CFA40D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7834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Here’s a high level outline of my talk.</a:t>
            </a:r>
          </a:p>
          <a:p>
            <a:endParaRPr lang="en-US" dirty="0"/>
          </a:p>
          <a:p>
            <a:r>
              <a:rPr lang="en-US" dirty="0"/>
              <a:t>First, I’m going to start out talking about the challenges caused by unknown on-die ECCs.</a:t>
            </a:r>
          </a:p>
          <a:p>
            <a:r>
              <a:rPr lang="en-US" b="1" dirty="0"/>
              <a:t>[CLICK]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DF2200-637A-42DD-BD93-B45C1CFA40D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0993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Let’s start out by looking at how third-parties work with commodity DRAM chips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First, system architects who integrate commodity DRAM chips in their system-level designs, for example, system-level error-mitigation mechanisms.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Second, test engineers, who perform extensive third-party testing and validation to ensure that commodity DRAM chips meet design specifications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Finally, research scientists, who conduct experimental error-characterization studies to understand and improve DRAM chips.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[CLICK]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0" dirty="0"/>
              <a:t>All three groups have one important underlying theme in common. </a:t>
            </a:r>
            <a:endParaRPr lang="en-US" b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="0" dirty="0"/>
              <a:t>They all need to understand…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[CLICK]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0" dirty="0"/>
              <a:t>These characteristics include things like…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DF2200-637A-42DD-BD93-B45C1CFA40D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9178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DF2200-637A-42DD-BD93-B45C1CFA40D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238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answer is testing. Testing and error characterization.</a:t>
            </a:r>
          </a:p>
          <a:p>
            <a:endParaRPr lang="en-US" dirty="0"/>
          </a:p>
          <a:p>
            <a:r>
              <a:rPr lang="en-US" dirty="0"/>
              <a:t>Let’s take a look at how this testing works for different types of systems.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[CLICK]</a:t>
            </a:r>
          </a:p>
          <a:p>
            <a:r>
              <a:rPr lang="en-US" dirty="0"/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DF2200-637A-42DD-BD93-B45C1CFA40D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6719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>
                <a:latin typeface="Trebuchet MS" panose="020B0603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>
                <a:latin typeface="Trebuchet MS" panose="020B0603020202020204" pitchFamily="34" charset="0"/>
              </a:defRPr>
            </a:lvl1pPr>
            <a:lvl2pPr marL="342884" indent="0" algn="ctr">
              <a:buNone/>
              <a:defRPr sz="1500"/>
            </a:lvl2pPr>
            <a:lvl3pPr marL="685766" indent="0" algn="ctr">
              <a:buNone/>
              <a:defRPr sz="1350"/>
            </a:lvl3pPr>
            <a:lvl4pPr marL="1028649" indent="0" algn="ctr">
              <a:buNone/>
              <a:defRPr sz="1200"/>
            </a:lvl4pPr>
            <a:lvl5pPr marL="1371532" indent="0" algn="ctr">
              <a:buNone/>
              <a:defRPr sz="1200"/>
            </a:lvl5pPr>
            <a:lvl6pPr marL="1714415" indent="0" algn="ctr">
              <a:buNone/>
              <a:defRPr sz="1200"/>
            </a:lvl6pPr>
            <a:lvl7pPr marL="2057297" indent="0" algn="ctr">
              <a:buNone/>
              <a:defRPr sz="1200"/>
            </a:lvl7pPr>
            <a:lvl8pPr marL="2400180" indent="0" algn="ctr">
              <a:buNone/>
              <a:defRPr sz="1200"/>
            </a:lvl8pPr>
            <a:lvl9pPr marL="2743064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3870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EAF9F4-3DA5-6341-A6BF-70A13251206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343718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14A479-7669-F34C-B465-8F92DC6094F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90759624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B8AD63-067C-CB4C-A624-3B5A1EC043B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53623068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BEA5F1-A4EF-2942-94D1-FBA5332008C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1858645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91A747-713C-864B-BF86-EC1FD938DA1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33084117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E137BB-ED14-FE4D-A877-90D51374037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24332822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52400"/>
            <a:ext cx="215265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30555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1BAB59-0B37-E744-B4B5-51E8CF51E59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9945364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610600" cy="1066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228600" y="1371600"/>
            <a:ext cx="4229100" cy="4876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10100" y="1371600"/>
            <a:ext cx="4229100" cy="4876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846E0E-DB91-8143-BB5D-4E44299E8C7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47374681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7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88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66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4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1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29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18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06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15343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3103E0A-1103-4E2A-80B9-427ECF501675}"/>
              </a:ext>
            </a:extLst>
          </p:cNvPr>
          <p:cNvSpPr/>
          <p:nvPr userDrawn="1"/>
        </p:nvSpPr>
        <p:spPr>
          <a:xfrm>
            <a:off x="0" y="-1"/>
            <a:ext cx="9144000" cy="82576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b="1" dirty="0">
              <a:latin typeface="Trebuchet MS" panose="020B0603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88" y="78848"/>
            <a:ext cx="8815517" cy="753812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rebuchet MS" panose="020B0603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488" y="1021492"/>
            <a:ext cx="8815517" cy="5368993"/>
          </a:xfrm>
        </p:spPr>
        <p:txBody>
          <a:bodyPr>
            <a:normAutofit/>
          </a:bodyPr>
          <a:lstStyle>
            <a:lvl1pPr>
              <a:defRPr sz="2800">
                <a:latin typeface="Trebuchet MS" panose="020B0603020202020204" pitchFamily="34" charset="0"/>
              </a:defRPr>
            </a:lvl1pPr>
            <a:lvl2pPr>
              <a:defRPr sz="2400">
                <a:latin typeface="Trebuchet MS" panose="020B0603020202020204" pitchFamily="34" charset="0"/>
              </a:defRPr>
            </a:lvl2pPr>
            <a:lvl3pPr>
              <a:defRPr sz="1800">
                <a:latin typeface="Trebuchet MS" panose="020B0603020202020204" pitchFamily="34" charset="0"/>
              </a:defRPr>
            </a:lvl3pPr>
            <a:lvl4pPr>
              <a:defRPr sz="1600">
                <a:latin typeface="Trebuchet MS" panose="020B0603020202020204" pitchFamily="34" charset="0"/>
              </a:defRPr>
            </a:lvl4pPr>
            <a:lvl5pPr>
              <a:defRPr sz="1600">
                <a:latin typeface="Trebuchet MS" panose="020B0603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1FE0A3EE-6483-4E65-823F-5E7E920D709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2664" y="6494338"/>
            <a:ext cx="1180720" cy="227148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E1FD7A5-C69D-412C-8DA5-5AA06BC4E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543300" y="6467768"/>
            <a:ext cx="2057400" cy="280288"/>
          </a:xfrm>
          <a:prstGeom prst="rect">
            <a:avLst/>
          </a:prstGeom>
        </p:spPr>
        <p:txBody>
          <a:bodyPr/>
          <a:lstStyle>
            <a:lvl1pPr algn="ctr">
              <a:defRPr sz="1400">
                <a:latin typeface="Trebuchet MS" panose="020B0603020202020204" pitchFamily="34" charset="0"/>
              </a:defRPr>
            </a:lvl1pPr>
          </a:lstStyle>
          <a:p>
            <a:fld id="{C19D2B53-EDAE-4B41-B849-8916FA40BC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606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F3A1B36-F75C-4B3A-8AC7-B38B97092F73}"/>
              </a:ext>
            </a:extLst>
          </p:cNvPr>
          <p:cNvSpPr/>
          <p:nvPr userDrawn="1"/>
        </p:nvSpPr>
        <p:spPr>
          <a:xfrm>
            <a:off x="0" y="-1"/>
            <a:ext cx="9144000" cy="89032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b="1" dirty="0">
              <a:latin typeface="Trebuchet MS" panose="020B0603020202020204" pitchFamily="34" charset="0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F77D2451-9D72-4A45-A1BA-585E5FC3C46D}"/>
              </a:ext>
            </a:extLst>
          </p:cNvPr>
          <p:cNvSpPr txBox="1">
            <a:spLocks/>
          </p:cNvSpPr>
          <p:nvPr userDrawn="1"/>
        </p:nvSpPr>
        <p:spPr>
          <a:xfrm>
            <a:off x="155488" y="70610"/>
            <a:ext cx="8815517" cy="7538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76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Trebuchet MS" panose="020B0603020202020204" pitchFamily="34" charset="0"/>
                <a:ea typeface="Verdana" panose="020B0604030504040204" pitchFamily="34" charset="0"/>
                <a:cs typeface="Courier New" panose="02070309020205020404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35CB8A4C-6108-4DBB-AB3B-F36B31AA793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2664" y="6462642"/>
            <a:ext cx="1345478" cy="258844"/>
          </a:xfrm>
          <a:prstGeom prst="rect">
            <a:avLst/>
          </a:prstGeom>
        </p:spPr>
      </p:pic>
      <p:sp>
        <p:nvSpPr>
          <p:cNvPr id="7" name="Slide Number Placeholder 7">
            <a:extLst>
              <a:ext uri="{FF2B5EF4-FFF2-40B4-BE49-F238E27FC236}">
                <a16:creationId xmlns:a16="http://schemas.microsoft.com/office/drawing/2014/main" id="{25E13529-B30F-4988-A788-9A2F9C01C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543300" y="6467768"/>
            <a:ext cx="2057400" cy="280288"/>
          </a:xfrm>
          <a:prstGeom prst="rect">
            <a:avLst/>
          </a:prstGeom>
        </p:spPr>
        <p:txBody>
          <a:bodyPr/>
          <a:lstStyle>
            <a:lvl1pPr algn="ctr">
              <a:defRPr sz="1400">
                <a:latin typeface="Trebuchet MS" panose="020B0603020202020204" pitchFamily="34" charset="0"/>
              </a:defRPr>
            </a:lvl1pPr>
          </a:lstStyle>
          <a:p>
            <a:fld id="{C19D2B53-EDAE-4B41-B849-8916FA40BC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597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910755F8-9E4F-4AC1-934C-4503FD0A51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2664" y="6462642"/>
            <a:ext cx="1345478" cy="258844"/>
          </a:xfrm>
          <a:prstGeom prst="rect">
            <a:avLst/>
          </a:prstGeom>
        </p:spPr>
      </p:pic>
      <p:sp>
        <p:nvSpPr>
          <p:cNvPr id="4" name="Slide Number Placeholder 7">
            <a:extLst>
              <a:ext uri="{FF2B5EF4-FFF2-40B4-BE49-F238E27FC236}">
                <a16:creationId xmlns:a16="http://schemas.microsoft.com/office/drawing/2014/main" id="{D3FBD0FA-D9BB-45FA-A53B-03090A5B6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543300" y="6467768"/>
            <a:ext cx="2057400" cy="280288"/>
          </a:xfrm>
          <a:prstGeom prst="rect">
            <a:avLst/>
          </a:prstGeom>
        </p:spPr>
        <p:txBody>
          <a:bodyPr/>
          <a:lstStyle>
            <a:lvl1pPr algn="ctr">
              <a:defRPr sz="1400">
                <a:latin typeface="Trebuchet MS" panose="020B0603020202020204" pitchFamily="34" charset="0"/>
              </a:defRPr>
            </a:lvl1pPr>
          </a:lstStyle>
          <a:p>
            <a:fld id="{C19D2B53-EDAE-4B41-B849-8916FA40BC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315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457200" y="1123950"/>
            <a:ext cx="8229600" cy="9144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457200" y="337185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Line 10"/>
          <p:cNvSpPr>
            <a:spLocks noChangeShapeType="1"/>
          </p:cNvSpPr>
          <p:nvPr userDrawn="1"/>
        </p:nvSpPr>
        <p:spPr bwMode="auto">
          <a:xfrm>
            <a:off x="8686800" y="2457450"/>
            <a:ext cx="0" cy="9144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0"/>
            <a:ext cx="7924800" cy="17526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81400"/>
            <a:ext cx="78486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000000"/>
                </a:solidFill>
                <a:latin typeface="Garamond" pitchFamily="-106" charset="0"/>
                <a:ea typeface="Arial" pitchFamily="-106" charset="0"/>
                <a:cs typeface="Arial" pitchFamily="-106" charset="0"/>
              </a:defRPr>
            </a:lvl1pPr>
          </a:lstStyle>
          <a:p>
            <a:pPr>
              <a:defRPr/>
            </a:pPr>
            <a:r>
              <a:rPr lang="en-US"/>
              <a:t>Efficient Runahead Execution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1F06B77A-E106-6F45-A98B-32502AD6FD6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35019001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7527"/>
            <a:ext cx="8610600" cy="51937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D930BB-AD26-2C48-AF8C-E1BF73EB73B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30051868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0BDC4A-43C4-3F44-8487-469192DEEAF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46147562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C0071F-E0AB-AE4F-9B22-B483EE53E54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43803137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663" y="365126"/>
            <a:ext cx="8638674" cy="7538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2663" y="1335505"/>
            <a:ext cx="8638674" cy="48366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7777A21B-5E9D-45BB-84A5-530574EDE4F4}"/>
              </a:ext>
            </a:extLst>
          </p:cNvPr>
          <p:cNvSpPr/>
          <p:nvPr userDrawn="1"/>
        </p:nvSpPr>
        <p:spPr>
          <a:xfrm>
            <a:off x="8386618" y="5132173"/>
            <a:ext cx="757382" cy="172582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rebuchet MS" panose="020B0603020202020204" pitchFamily="34" charset="0"/>
              </a:rPr>
              <a:t>Video</a:t>
            </a:r>
          </a:p>
        </p:txBody>
      </p:sp>
    </p:spTree>
    <p:extLst>
      <p:ext uri="{BB962C8B-B14F-4D97-AF65-F5344CB8AC3E}">
        <p14:creationId xmlns:p14="http://schemas.microsoft.com/office/powerpoint/2010/main" val="2452785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</p:sldLayoutIdLst>
  <p:hf hdr="0" ftr="0" dt="0"/>
  <p:txStyles>
    <p:titleStyle>
      <a:lvl1pPr algn="l" defTabSz="685766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Trebuchet MS" panose="020B0603020202020204" pitchFamily="34" charset="0"/>
          <a:ea typeface="Verdana" panose="020B0604030504040204" pitchFamily="34" charset="0"/>
          <a:cs typeface="Courier New" panose="02070309020205020404" pitchFamily="49" charset="0"/>
        </a:defRPr>
      </a:lvl1pPr>
    </p:titleStyle>
    <p:bodyStyle>
      <a:lvl1pPr marL="171442" indent="-171442" algn="l" defTabSz="685766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Trebuchet MS" panose="020B0603020202020204" pitchFamily="34" charset="0"/>
          <a:ea typeface="Verdana" panose="020B0604030504040204" pitchFamily="34" charset="0"/>
          <a:cs typeface="Courier New" panose="02070309020205020404" pitchFamily="49" charset="0"/>
        </a:defRPr>
      </a:lvl1pPr>
      <a:lvl2pPr marL="514325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rebuchet MS" panose="020B0603020202020204" pitchFamily="34" charset="0"/>
          <a:ea typeface="Verdana" panose="020B0604030504040204" pitchFamily="34" charset="0"/>
          <a:cs typeface="Courier New" panose="02070309020205020404" pitchFamily="49" charset="0"/>
        </a:defRPr>
      </a:lvl2pPr>
      <a:lvl3pPr marL="857207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Trebuchet MS" panose="020B0603020202020204" pitchFamily="34" charset="0"/>
          <a:ea typeface="Verdana" panose="020B0604030504040204" pitchFamily="34" charset="0"/>
          <a:cs typeface="Courier New" panose="02070309020205020404" pitchFamily="49" charset="0"/>
        </a:defRPr>
      </a:lvl3pPr>
      <a:lvl4pPr marL="1200090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Trebuchet MS" panose="020B0603020202020204" pitchFamily="34" charset="0"/>
          <a:ea typeface="Verdana" panose="020B0604030504040204" pitchFamily="34" charset="0"/>
          <a:cs typeface="Courier New" panose="02070309020205020404" pitchFamily="49" charset="0"/>
        </a:defRPr>
      </a:lvl4pPr>
      <a:lvl5pPr marL="1542974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Trebuchet MS" panose="020B0603020202020204" pitchFamily="34" charset="0"/>
          <a:ea typeface="Verdana" panose="020B0604030504040204" pitchFamily="34" charset="0"/>
          <a:cs typeface="Courier New" panose="02070309020205020404" pitchFamily="49" charset="0"/>
        </a:defRPr>
      </a:lvl5pPr>
      <a:lvl6pPr marL="1885856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39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22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05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4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66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49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32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15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297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180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064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610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898525"/>
            <a:ext cx="8610600" cy="523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0357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000000"/>
                </a:solidFill>
                <a:latin typeface="+mj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0358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77038" y="631825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600">
                <a:solidFill>
                  <a:srgbClr val="000000"/>
                </a:solidFill>
                <a:latin typeface="Garamond" charset="0"/>
              </a:defRPr>
            </a:lvl1pPr>
          </a:lstStyle>
          <a:p>
            <a:pPr>
              <a:defRPr/>
            </a:pPr>
            <a:fld id="{F4A8B300-57DC-AA40-A8ED-06B05AC83B0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30" name="Line 1032"/>
          <p:cNvSpPr>
            <a:spLocks noChangeShapeType="1"/>
          </p:cNvSpPr>
          <p:nvPr/>
        </p:nvSpPr>
        <p:spPr bwMode="auto">
          <a:xfrm>
            <a:off x="228600" y="6481763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1" name="Line 1033"/>
          <p:cNvSpPr>
            <a:spLocks noChangeShapeType="1"/>
          </p:cNvSpPr>
          <p:nvPr userDrawn="1"/>
        </p:nvSpPr>
        <p:spPr bwMode="auto">
          <a:xfrm>
            <a:off x="228600" y="898525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300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2"/>
        <a:buChar char="n"/>
        <a:defRPr sz="24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2"/>
        <a:buChar char="q"/>
        <a:defRPr sz="2200">
          <a:solidFill>
            <a:schemeClr val="tx1"/>
          </a:solidFill>
          <a:latin typeface="+mn-lt"/>
          <a:ea typeface="ＭＳ Ｐゴシック" pitchFamily="-106" charset="-128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2"/>
        <a:buChar char="n"/>
        <a:defRPr sz="2000">
          <a:solidFill>
            <a:schemeClr val="tx1"/>
          </a:solidFill>
          <a:latin typeface="+mn-lt"/>
          <a:ea typeface="ＭＳ Ｐゴシック" pitchFamily="-106" charset="-128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2"/>
        <a:buChar char="q"/>
        <a:defRPr>
          <a:solidFill>
            <a:schemeClr val="tx1"/>
          </a:solidFill>
          <a:latin typeface="+mn-lt"/>
          <a:ea typeface="ＭＳ Ｐゴシック" pitchFamily="-106" charset="-128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2"/>
        <a:buChar char="§"/>
        <a:defRPr sz="1600">
          <a:solidFill>
            <a:schemeClr val="tx1"/>
          </a:solidFill>
          <a:latin typeface="+mn-lt"/>
          <a:ea typeface="ＭＳ Ｐゴシック" pitchFamily="-106" charset="-128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2.png"/><Relationship Id="rId4" Type="http://schemas.openxmlformats.org/officeDocument/2006/relationships/image" Target="../media/image9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17" Type="http://schemas.openxmlformats.org/officeDocument/2006/relationships/image" Target="NULL"/><Relationship Id="rId2" Type="http://schemas.openxmlformats.org/officeDocument/2006/relationships/notesSlide" Target="../notesSlides/notesSlide18.xml"/><Relationship Id="rId16" Type="http://schemas.openxmlformats.org/officeDocument/2006/relationships/image" Target="NULL"/><Relationship Id="rId1" Type="http://schemas.openxmlformats.org/officeDocument/2006/relationships/slideLayout" Target="../slideLayouts/slideLayout3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NUL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NUL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5" Type="http://schemas.openxmlformats.org/officeDocument/2006/relationships/image" Target="../media/image7.png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NUL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70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9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Rectangle 4"/>
          <p:cNvSpPr>
            <a:spLocks noGrp="1" noChangeArrowheads="1"/>
          </p:cNvSpPr>
          <p:nvPr>
            <p:ph type="ctrTitle"/>
          </p:nvPr>
        </p:nvSpPr>
        <p:spPr>
          <a:xfrm>
            <a:off x="323528" y="745614"/>
            <a:ext cx="8428037" cy="1892300"/>
          </a:xfrm>
        </p:spPr>
        <p:txBody>
          <a:bodyPr/>
          <a:lstStyle/>
          <a:p>
            <a:pPr algn="ctr" eaLnBrk="1" hangingPunct="1"/>
            <a:br>
              <a:rPr lang="en-US" altLang="en-US" dirty="0">
                <a:ea typeface="ＭＳ Ｐゴシック" charset="-128"/>
              </a:rPr>
            </a:br>
            <a:r>
              <a:rPr lang="en-US" altLang="en-US" b="1" dirty="0">
                <a:solidFill>
                  <a:srgbClr val="C00000"/>
                </a:solidFill>
                <a:ea typeface="ＭＳ Ｐゴシック" charset="-128"/>
              </a:rPr>
              <a:t>Computer Architecture</a:t>
            </a:r>
            <a:br>
              <a:rPr lang="en-US" altLang="en-US" b="1" dirty="0">
                <a:solidFill>
                  <a:srgbClr val="C00000"/>
                </a:solidFill>
                <a:ea typeface="ＭＳ Ｐゴシック" charset="-128"/>
              </a:rPr>
            </a:br>
            <a:r>
              <a:rPr lang="en-US" altLang="en-US" sz="4200" dirty="0">
                <a:ea typeface="ＭＳ Ｐゴシック" charset="-128"/>
              </a:rPr>
              <a:t>Lecture 12a: Research Presentation</a:t>
            </a:r>
          </a:p>
        </p:txBody>
      </p:sp>
      <p:sp>
        <p:nvSpPr>
          <p:cNvPr id="96258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81400"/>
            <a:ext cx="7848600" cy="2900363"/>
          </a:xfrm>
        </p:spPr>
        <p:txBody>
          <a:bodyPr/>
          <a:lstStyle/>
          <a:p>
            <a:pPr eaLnBrk="1" hangingPunct="1">
              <a:buFont typeface="Wingdings" charset="2"/>
              <a:buNone/>
            </a:pPr>
            <a:endParaRPr lang="en-US" altLang="en-US" i="1" dirty="0">
              <a:ea typeface="ＭＳ Ｐゴシック" charset="-128"/>
            </a:endParaRPr>
          </a:p>
          <a:p>
            <a:pPr eaLnBrk="1" hangingPunct="1">
              <a:buFont typeface="Wingdings" charset="2"/>
              <a:buNone/>
            </a:pPr>
            <a:endParaRPr lang="en-US" altLang="en-US" dirty="0">
              <a:ea typeface="ＭＳ Ｐゴシック" charset="-128"/>
            </a:endParaRPr>
          </a:p>
          <a:p>
            <a:pPr eaLnBrk="1" hangingPunct="1">
              <a:buFont typeface="Wingdings" charset="2"/>
              <a:buNone/>
            </a:pPr>
            <a:r>
              <a:rPr lang="en-US" altLang="en-US" dirty="0">
                <a:solidFill>
                  <a:srgbClr val="003399"/>
                </a:solidFill>
                <a:ea typeface="ＭＳ Ｐゴシック" charset="-128"/>
              </a:rPr>
              <a:t>Prof. Onur Mutlu</a:t>
            </a:r>
          </a:p>
          <a:p>
            <a:pPr eaLnBrk="1" hangingPunct="1"/>
            <a:r>
              <a:rPr lang="en-US" altLang="en-US" dirty="0">
                <a:ea typeface="ＭＳ Ｐゴシック" charset="-128"/>
              </a:rPr>
              <a:t>ETH Zürich</a:t>
            </a:r>
          </a:p>
          <a:p>
            <a:pPr eaLnBrk="1" hangingPunct="1"/>
            <a:r>
              <a:rPr lang="en-US" altLang="en-US" dirty="0">
                <a:ea typeface="ＭＳ Ｐゴシック" charset="-128"/>
              </a:rPr>
              <a:t>Fall 2020</a:t>
            </a:r>
          </a:p>
          <a:p>
            <a:pPr eaLnBrk="1" hangingPunct="1"/>
            <a:r>
              <a:rPr lang="en-US" altLang="en-US" dirty="0">
                <a:ea typeface="ＭＳ Ｐゴシック" charset="-128"/>
              </a:rPr>
              <a:t>30 October 2020</a:t>
            </a:r>
          </a:p>
          <a:p>
            <a:pPr eaLnBrk="1" hangingPunct="1">
              <a:buFont typeface="Wingdings" charset="2"/>
              <a:buNone/>
            </a:pPr>
            <a:endParaRPr lang="en-US" altLang="en-US" dirty="0">
              <a:ea typeface="ＭＳ Ｐゴシック" charset="-128"/>
            </a:endParaRPr>
          </a:p>
          <a:p>
            <a:pPr eaLnBrk="1" hangingPunct="1">
              <a:buFont typeface="Wingdings" charset="2"/>
              <a:buNone/>
            </a:pPr>
            <a:endParaRPr lang="en-US" altLang="en-US" dirty="0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40740161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 Typical DRAM On-Die ECC Design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1CB986-6CFF-4F6B-8BFF-C4D85EC16B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663" y="1065596"/>
            <a:ext cx="8638674" cy="493295"/>
          </a:xfrm>
        </p:spPr>
        <p:txBody>
          <a:bodyPr>
            <a:normAutofit/>
          </a:bodyPr>
          <a:lstStyle/>
          <a:p>
            <a:r>
              <a:rPr lang="en-US" sz="2800" dirty="0"/>
              <a:t>128-bit single-error correcting (SEC) Hamming code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48CDAEB-960F-4450-A354-FD4BA7D22CE6}"/>
              </a:ext>
            </a:extLst>
          </p:cNvPr>
          <p:cNvGrpSpPr/>
          <p:nvPr/>
        </p:nvGrpSpPr>
        <p:grpSpPr>
          <a:xfrm>
            <a:off x="316620" y="2048230"/>
            <a:ext cx="8380848" cy="2196612"/>
            <a:chOff x="806929" y="1422539"/>
            <a:chExt cx="6635270" cy="1739097"/>
          </a:xfrm>
        </p:grpSpPr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B60EDB60-8353-497A-8CA7-AEA09731F31C}"/>
                </a:ext>
              </a:extLst>
            </p:cNvPr>
            <p:cNvSpPr/>
            <p:nvPr/>
          </p:nvSpPr>
          <p:spPr>
            <a:xfrm>
              <a:off x="1930928" y="1822631"/>
              <a:ext cx="5511271" cy="1339005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b="1" dirty="0">
                <a:solidFill>
                  <a:schemeClr val="tx1"/>
                </a:solidFill>
                <a:latin typeface="Trebuchet MS" panose="020B0603020202020204" pitchFamily="34" charset="0"/>
                <a:cs typeface="Courier New" panose="02070309020205020404" pitchFamily="49" charset="0"/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AB2271C8-670F-462C-B836-1DF71E62C5CB}"/>
                </a:ext>
              </a:extLst>
            </p:cNvPr>
            <p:cNvSpPr/>
            <p:nvPr/>
          </p:nvSpPr>
          <p:spPr>
            <a:xfrm>
              <a:off x="6459825" y="2006572"/>
              <a:ext cx="850443" cy="101309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i="1" dirty="0">
                  <a:solidFill>
                    <a:schemeClr val="tx1"/>
                  </a:solidFill>
                  <a:latin typeface="Trebuchet MS" panose="020B0603020202020204" pitchFamily="34" charset="0"/>
                  <a:cs typeface="Segoe UI" panose="020B0502040204020203" pitchFamily="34" charset="0"/>
                </a:rPr>
                <a:t>Data</a:t>
              </a:r>
            </a:p>
            <a:p>
              <a:pPr algn="ctr"/>
              <a:r>
                <a:rPr lang="en-US" sz="2400" i="1" dirty="0">
                  <a:solidFill>
                    <a:schemeClr val="tx1"/>
                  </a:solidFill>
                  <a:latin typeface="Trebuchet MS" panose="020B0603020202020204" pitchFamily="34" charset="0"/>
                  <a:cs typeface="Segoe UI" panose="020B0502040204020203" pitchFamily="34" charset="0"/>
                </a:rPr>
                <a:t>Store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3D678B07-9696-4A52-94A5-10852D78C835}"/>
                </a:ext>
              </a:extLst>
            </p:cNvPr>
            <p:cNvSpPr/>
            <p:nvPr/>
          </p:nvSpPr>
          <p:spPr>
            <a:xfrm>
              <a:off x="2156106" y="2006572"/>
              <a:ext cx="874186" cy="101309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i="1" dirty="0">
                  <a:solidFill>
                    <a:schemeClr val="tx1"/>
                  </a:solidFill>
                  <a:latin typeface="Trebuchet MS" panose="020B0603020202020204" pitchFamily="34" charset="0"/>
                  <a:cs typeface="Segoe UI" panose="020B0502040204020203" pitchFamily="34" charset="0"/>
                </a:rPr>
                <a:t>Chip</a:t>
              </a:r>
            </a:p>
            <a:p>
              <a:pPr algn="ctr"/>
              <a:r>
                <a:rPr lang="en-US" sz="2400" i="1" dirty="0">
                  <a:solidFill>
                    <a:schemeClr val="tx1"/>
                  </a:solidFill>
                  <a:latin typeface="Trebuchet MS" panose="020B0603020202020204" pitchFamily="34" charset="0"/>
                  <a:cs typeface="Segoe UI" panose="020B0502040204020203" pitchFamily="34" charset="0"/>
                </a:rPr>
                <a:t>I/O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61F32F88-8F4D-4BBD-A80D-F3206DD8EA07}"/>
                </a:ext>
              </a:extLst>
            </p:cNvPr>
            <p:cNvSpPr/>
            <p:nvPr/>
          </p:nvSpPr>
          <p:spPr>
            <a:xfrm>
              <a:off x="3911601" y="2006572"/>
              <a:ext cx="1696554" cy="41334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i="1" dirty="0">
                  <a:solidFill>
                    <a:schemeClr val="tx1"/>
                  </a:solidFill>
                  <a:latin typeface="Trebuchet MS" panose="020B0603020202020204" pitchFamily="34" charset="0"/>
                  <a:cs typeface="Segoe UI" panose="020B0502040204020203" pitchFamily="34" charset="0"/>
                </a:rPr>
                <a:t>ECC Encoder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C3F856F5-AF17-4681-983C-EC2A76B45979}"/>
                </a:ext>
              </a:extLst>
            </p:cNvPr>
            <p:cNvSpPr/>
            <p:nvPr/>
          </p:nvSpPr>
          <p:spPr>
            <a:xfrm>
              <a:off x="3911601" y="2606317"/>
              <a:ext cx="1696554" cy="41334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2400" i="1" dirty="0">
                  <a:solidFill>
                    <a:schemeClr val="tx1"/>
                  </a:solidFill>
                  <a:latin typeface="Trebuchet MS" panose="020B0603020202020204" pitchFamily="34" charset="0"/>
                  <a:cs typeface="Segoe UI" panose="020B0502040204020203" pitchFamily="34" charset="0"/>
                </a:rPr>
                <a:t>ECC Decoder</a:t>
              </a:r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2520A5A5-3605-4FF5-9DC5-D018806084FA}"/>
                </a:ext>
              </a:extLst>
            </p:cNvPr>
            <p:cNvCxnSpPr>
              <a:cxnSpLocks/>
              <a:endCxn id="38" idx="3"/>
            </p:cNvCxnSpPr>
            <p:nvPr/>
          </p:nvCxnSpPr>
          <p:spPr>
            <a:xfrm flipH="1">
              <a:off x="5608155" y="2213246"/>
              <a:ext cx="847964" cy="0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1736E87B-D95C-45A2-A2DB-93FB502272F4}"/>
                </a:ext>
              </a:extLst>
            </p:cNvPr>
            <p:cNvCxnSpPr>
              <a:cxnSpLocks/>
              <a:stCxn id="39" idx="3"/>
            </p:cNvCxnSpPr>
            <p:nvPr/>
          </p:nvCxnSpPr>
          <p:spPr>
            <a:xfrm>
              <a:off x="5608155" y="2812991"/>
              <a:ext cx="847964" cy="0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B994BC0E-0511-4AD8-8DD2-FCD1B4B8E7FB}"/>
                </a:ext>
              </a:extLst>
            </p:cNvPr>
            <p:cNvCxnSpPr>
              <a:cxnSpLocks/>
              <a:stCxn id="38" idx="1"/>
            </p:cNvCxnSpPr>
            <p:nvPr/>
          </p:nvCxnSpPr>
          <p:spPr>
            <a:xfrm flipH="1">
              <a:off x="3030293" y="2213246"/>
              <a:ext cx="881308" cy="0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4BB8B434-A19F-4CE0-AF6C-1979E64DABBE}"/>
                </a:ext>
              </a:extLst>
            </p:cNvPr>
            <p:cNvCxnSpPr>
              <a:cxnSpLocks/>
              <a:endCxn id="39" idx="1"/>
            </p:cNvCxnSpPr>
            <p:nvPr/>
          </p:nvCxnSpPr>
          <p:spPr>
            <a:xfrm>
              <a:off x="3030292" y="2812991"/>
              <a:ext cx="881309" cy="0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0A7F8B4E-A0F2-4680-A96C-CD3C56B2A53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53200" y="2129720"/>
              <a:ext cx="92248" cy="167051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CC8EE69-0E3C-47F4-B896-82D0A0D3BFC2}"/>
                </a:ext>
              </a:extLst>
            </p:cNvPr>
            <p:cNvSpPr/>
            <p:nvPr/>
          </p:nvSpPr>
          <p:spPr>
            <a:xfrm>
              <a:off x="3191419" y="1855936"/>
              <a:ext cx="58862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>
                  <a:latin typeface="Trebuchet MS" panose="020B0603020202020204" pitchFamily="34" charset="0"/>
                </a:rPr>
                <a:t>128</a:t>
              </a:r>
            </a:p>
          </p:txBody>
        </p: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3DFD4337-99FC-48C8-BC59-77C9243625B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88575" y="2725287"/>
              <a:ext cx="92248" cy="167051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C9BB4BB6-3E73-44D0-AD2A-ADA1B82E30F4}"/>
                </a:ext>
              </a:extLst>
            </p:cNvPr>
            <p:cNvSpPr/>
            <p:nvPr/>
          </p:nvSpPr>
          <p:spPr>
            <a:xfrm>
              <a:off x="3326794" y="2451502"/>
              <a:ext cx="58862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>
                  <a:latin typeface="Trebuchet MS" panose="020B0603020202020204" pitchFamily="34" charset="0"/>
                </a:rPr>
                <a:t>128</a:t>
              </a:r>
            </a:p>
          </p:txBody>
        </p: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3D11F251-0AF6-4153-B9C4-727F0849ED2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68001" y="2725287"/>
              <a:ext cx="92248" cy="167051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F842272E-BF91-487F-9E54-9FB340E8BAED}"/>
                </a:ext>
              </a:extLst>
            </p:cNvPr>
            <p:cNvSpPr/>
            <p:nvPr/>
          </p:nvSpPr>
          <p:spPr>
            <a:xfrm>
              <a:off x="5760431" y="2451502"/>
              <a:ext cx="85792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>
                  <a:latin typeface="Trebuchet MS" panose="020B0603020202020204" pitchFamily="34" charset="0"/>
                </a:rPr>
                <a:t>128+8</a:t>
              </a:r>
            </a:p>
          </p:txBody>
        </p: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82CBF142-9C16-4028-A3C9-14B4194B42F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56547" y="2126952"/>
              <a:ext cx="92248" cy="167051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65F8895A-84C1-44D2-A5F3-D29BF81F1C93}"/>
                </a:ext>
              </a:extLst>
            </p:cNvPr>
            <p:cNvSpPr/>
            <p:nvPr/>
          </p:nvSpPr>
          <p:spPr>
            <a:xfrm>
              <a:off x="5648979" y="1853169"/>
              <a:ext cx="85792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>
                  <a:latin typeface="Trebuchet MS" panose="020B0603020202020204" pitchFamily="34" charset="0"/>
                </a:rPr>
                <a:t>128+8</a:t>
              </a: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A4B68D4B-0CFB-486F-A2E7-775CA53CCE2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4460" y="2210478"/>
              <a:ext cx="1241646" cy="0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AF15DD9A-C014-4203-846C-BA0DB2E20B6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4460" y="2808813"/>
              <a:ext cx="1241646" cy="0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076134E8-431F-4932-9999-5B93C5D91DFA}"/>
                </a:ext>
              </a:extLst>
            </p:cNvPr>
            <p:cNvSpPr/>
            <p:nvPr/>
          </p:nvSpPr>
          <p:spPr>
            <a:xfrm>
              <a:off x="806929" y="2235398"/>
              <a:ext cx="1167688" cy="56044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Trebuchet MS" panose="020B0603020202020204" pitchFamily="34" charset="0"/>
                </a:rPr>
                <a:t>External DRAM Bus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3B9F52BF-937D-49BF-9B7D-EBD61B3808D6}"/>
                </a:ext>
              </a:extLst>
            </p:cNvPr>
            <p:cNvSpPr/>
            <p:nvPr/>
          </p:nvSpPr>
          <p:spPr>
            <a:xfrm>
              <a:off x="3911601" y="1422539"/>
              <a:ext cx="1655409" cy="4142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b="1" dirty="0">
                  <a:latin typeface="Trebuchet MS" panose="020B0603020202020204" pitchFamily="34" charset="0"/>
                </a:rPr>
                <a:t>DRAM Chip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263273F9-FCDF-4D7F-A17F-7D6B4CC3D435}"/>
              </a:ext>
            </a:extLst>
          </p:cNvPr>
          <p:cNvGrpSpPr/>
          <p:nvPr/>
        </p:nvGrpSpPr>
        <p:grpSpPr>
          <a:xfrm>
            <a:off x="4096926" y="2627434"/>
            <a:ext cx="4294910" cy="2926426"/>
            <a:chOff x="4096926" y="2002692"/>
            <a:chExt cx="4294910" cy="2926426"/>
          </a:xfrm>
        </p:grpSpPr>
        <p:sp>
          <p:nvSpPr>
            <p:cNvPr id="35" name="Content Placeholder 5">
              <a:extLst>
                <a:ext uri="{FF2B5EF4-FFF2-40B4-BE49-F238E27FC236}">
                  <a16:creationId xmlns:a16="http://schemas.microsoft.com/office/drawing/2014/main" id="{AD2E20E4-D762-4B9C-B5C0-EC67B10032F4}"/>
                </a:ext>
              </a:extLst>
            </p:cNvPr>
            <p:cNvSpPr txBox="1">
              <a:spLocks/>
            </p:cNvSpPr>
            <p:nvPr/>
          </p:nvSpPr>
          <p:spPr>
            <a:xfrm>
              <a:off x="5764700" y="4224980"/>
              <a:ext cx="2627136" cy="704138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171442" indent="-171442" algn="l" defTabSz="685766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Trebuchet MS" panose="020B0603020202020204" pitchFamily="34" charset="0"/>
                  <a:ea typeface="Verdana" panose="020B0604030504040204" pitchFamily="34" charset="0"/>
                  <a:cs typeface="Courier New" panose="02070309020205020404" pitchFamily="49" charset="0"/>
                </a:defRPr>
              </a:lvl1pPr>
              <a:lvl2pPr marL="514325" indent="-171442" algn="l" defTabSz="685766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Trebuchet MS" panose="020B0603020202020204" pitchFamily="34" charset="0"/>
                  <a:ea typeface="Verdana" panose="020B0604030504040204" pitchFamily="34" charset="0"/>
                  <a:cs typeface="Courier New" panose="02070309020205020404" pitchFamily="49" charset="0"/>
                </a:defRPr>
              </a:lvl2pPr>
              <a:lvl3pPr marL="857207" indent="-171442" algn="l" defTabSz="685766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Trebuchet MS" panose="020B0603020202020204" pitchFamily="34" charset="0"/>
                  <a:ea typeface="Verdana" panose="020B0604030504040204" pitchFamily="34" charset="0"/>
                  <a:cs typeface="Courier New" panose="02070309020205020404" pitchFamily="49" charset="0"/>
                </a:defRPr>
              </a:lvl3pPr>
              <a:lvl4pPr marL="1200090" indent="-171442" algn="l" defTabSz="685766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Trebuchet MS" panose="020B0603020202020204" pitchFamily="34" charset="0"/>
                  <a:ea typeface="Verdana" panose="020B0604030504040204" pitchFamily="34" charset="0"/>
                  <a:cs typeface="Courier New" panose="02070309020205020404" pitchFamily="49" charset="0"/>
                </a:defRPr>
              </a:lvl4pPr>
              <a:lvl5pPr marL="1542974" indent="-171442" algn="l" defTabSz="685766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Trebuchet MS" panose="020B0603020202020204" pitchFamily="34" charset="0"/>
                  <a:ea typeface="Verdana" panose="020B0604030504040204" pitchFamily="34" charset="0"/>
                  <a:cs typeface="Courier New" panose="02070309020205020404" pitchFamily="49" charset="0"/>
                </a:defRPr>
              </a:lvl5pPr>
              <a:lvl6pPr marL="1885856" indent="-171442" algn="l" defTabSz="685766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739" indent="-171442" algn="l" defTabSz="685766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622" indent="-171442" algn="l" defTabSz="685766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505" indent="-171442" algn="l" defTabSz="685766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80000"/>
                </a:lnSpc>
                <a:spcBef>
                  <a:spcPts val="0"/>
                </a:spcBef>
                <a:buNone/>
              </a:pPr>
              <a:r>
                <a:rPr lang="en-US" sz="2400" b="1" dirty="0">
                  <a:solidFill>
                    <a:srgbClr val="C00000"/>
                  </a:solidFill>
                </a:rPr>
                <a:t>Fully contained within the chip</a:t>
              </a:r>
            </a:p>
          </p:txBody>
        </p: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A47A5453-B833-40B5-B246-49B621BAA33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347196" y="3550121"/>
              <a:ext cx="627112" cy="607584"/>
            </a:xfrm>
            <a:prstGeom prst="straightConnector1">
              <a:avLst/>
            </a:prstGeom>
            <a:ln w="571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CA492380-F171-491C-95FE-241ECC274E61}"/>
                </a:ext>
              </a:extLst>
            </p:cNvPr>
            <p:cNvSpPr/>
            <p:nvPr/>
          </p:nvSpPr>
          <p:spPr>
            <a:xfrm>
              <a:off x="4096926" y="2002692"/>
              <a:ext cx="2419501" cy="1550133"/>
            </a:xfrm>
            <a:prstGeom prst="roundRect">
              <a:avLst/>
            </a:pr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0CD0418-5F16-4CC5-B971-6B5F6283483A}"/>
              </a:ext>
            </a:extLst>
          </p:cNvPr>
          <p:cNvGrpSpPr/>
          <p:nvPr/>
        </p:nvGrpSpPr>
        <p:grpSpPr>
          <a:xfrm>
            <a:off x="196282" y="3169776"/>
            <a:ext cx="4121540" cy="2376292"/>
            <a:chOff x="-490479" y="-224118"/>
            <a:chExt cx="4121540" cy="2376292"/>
          </a:xfrm>
        </p:grpSpPr>
        <p:sp>
          <p:nvSpPr>
            <p:cNvPr id="15" name="Arc 14">
              <a:extLst>
                <a:ext uri="{FF2B5EF4-FFF2-40B4-BE49-F238E27FC236}">
                  <a16:creationId xmlns:a16="http://schemas.microsoft.com/office/drawing/2014/main" id="{2038E63E-75D1-4DBA-8919-B8C702B2E51C}"/>
                </a:ext>
              </a:extLst>
            </p:cNvPr>
            <p:cNvSpPr/>
            <p:nvPr/>
          </p:nvSpPr>
          <p:spPr>
            <a:xfrm>
              <a:off x="-490479" y="-224118"/>
              <a:ext cx="4121540" cy="1432048"/>
            </a:xfrm>
            <a:prstGeom prst="arc">
              <a:avLst>
                <a:gd name="adj1" fmla="val 408367"/>
                <a:gd name="adj2" fmla="val 9447706"/>
              </a:avLst>
            </a:prstGeom>
            <a:ln w="57150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Content Placeholder 5">
              <a:extLst>
                <a:ext uri="{FF2B5EF4-FFF2-40B4-BE49-F238E27FC236}">
                  <a16:creationId xmlns:a16="http://schemas.microsoft.com/office/drawing/2014/main" id="{F0D52347-0DB6-420F-AD11-B2CDACC70713}"/>
                </a:ext>
              </a:extLst>
            </p:cNvPr>
            <p:cNvSpPr txBox="1">
              <a:spLocks/>
            </p:cNvSpPr>
            <p:nvPr/>
          </p:nvSpPr>
          <p:spPr>
            <a:xfrm>
              <a:off x="335372" y="1448036"/>
              <a:ext cx="2627136" cy="704138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171442" indent="-171442" algn="l" defTabSz="685766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Trebuchet MS" panose="020B0603020202020204" pitchFamily="34" charset="0"/>
                  <a:ea typeface="Verdana" panose="020B0604030504040204" pitchFamily="34" charset="0"/>
                  <a:cs typeface="Courier New" panose="02070309020205020404" pitchFamily="49" charset="0"/>
                </a:defRPr>
              </a:lvl1pPr>
              <a:lvl2pPr marL="514325" indent="-171442" algn="l" defTabSz="685766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Trebuchet MS" panose="020B0603020202020204" pitchFamily="34" charset="0"/>
                  <a:ea typeface="Verdana" panose="020B0604030504040204" pitchFamily="34" charset="0"/>
                  <a:cs typeface="Courier New" panose="02070309020205020404" pitchFamily="49" charset="0"/>
                </a:defRPr>
              </a:lvl2pPr>
              <a:lvl3pPr marL="857207" indent="-171442" algn="l" defTabSz="685766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Trebuchet MS" panose="020B0603020202020204" pitchFamily="34" charset="0"/>
                  <a:ea typeface="Verdana" panose="020B0604030504040204" pitchFamily="34" charset="0"/>
                  <a:cs typeface="Courier New" panose="02070309020205020404" pitchFamily="49" charset="0"/>
                </a:defRPr>
              </a:lvl3pPr>
              <a:lvl4pPr marL="1200090" indent="-171442" algn="l" defTabSz="685766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Trebuchet MS" panose="020B0603020202020204" pitchFamily="34" charset="0"/>
                  <a:ea typeface="Verdana" panose="020B0604030504040204" pitchFamily="34" charset="0"/>
                  <a:cs typeface="Courier New" panose="02070309020205020404" pitchFamily="49" charset="0"/>
                </a:defRPr>
              </a:lvl4pPr>
              <a:lvl5pPr marL="1542974" indent="-171442" algn="l" defTabSz="685766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Trebuchet MS" panose="020B0603020202020204" pitchFamily="34" charset="0"/>
                  <a:ea typeface="Verdana" panose="020B0604030504040204" pitchFamily="34" charset="0"/>
                  <a:cs typeface="Courier New" panose="02070309020205020404" pitchFamily="49" charset="0"/>
                </a:defRPr>
              </a:lvl5pPr>
              <a:lvl6pPr marL="1885856" indent="-171442" algn="l" defTabSz="685766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739" indent="-171442" algn="l" defTabSz="685766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622" indent="-171442" algn="l" defTabSz="685766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505" indent="-171442" algn="l" defTabSz="685766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80000"/>
                </a:lnSpc>
                <a:spcBef>
                  <a:spcPts val="0"/>
                </a:spcBef>
                <a:buNone/>
              </a:pPr>
              <a:r>
                <a:rPr lang="en-US" sz="2400" b="1" dirty="0">
                  <a:solidFill>
                    <a:srgbClr val="C00000"/>
                  </a:solidFill>
                </a:rPr>
                <a:t>Invisible outside</a:t>
              </a:r>
            </a:p>
            <a:p>
              <a:pPr marL="0" indent="0" algn="ctr">
                <a:lnSpc>
                  <a:spcPct val="80000"/>
                </a:lnSpc>
                <a:spcBef>
                  <a:spcPts val="0"/>
                </a:spcBef>
                <a:buNone/>
              </a:pPr>
              <a:r>
                <a:rPr lang="en-US" sz="2400" b="1" dirty="0">
                  <a:solidFill>
                    <a:srgbClr val="C00000"/>
                  </a:solidFill>
                </a:rPr>
                <a:t>the DRAM chip</a:t>
              </a:r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A89F97-AFCF-4A8D-B37F-4048D2B57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D2B53-EDAE-4B41-B849-8916FA40BCB6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302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 Typical DRAM On-Die ECC Design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48CDAEB-960F-4450-A354-FD4BA7D22CE6}"/>
              </a:ext>
            </a:extLst>
          </p:cNvPr>
          <p:cNvGrpSpPr/>
          <p:nvPr/>
        </p:nvGrpSpPr>
        <p:grpSpPr>
          <a:xfrm>
            <a:off x="316620" y="968807"/>
            <a:ext cx="8380848" cy="2196612"/>
            <a:chOff x="806929" y="1422539"/>
            <a:chExt cx="6635270" cy="1739097"/>
          </a:xfrm>
        </p:grpSpPr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B60EDB60-8353-497A-8CA7-AEA09731F31C}"/>
                </a:ext>
              </a:extLst>
            </p:cNvPr>
            <p:cNvSpPr/>
            <p:nvPr/>
          </p:nvSpPr>
          <p:spPr>
            <a:xfrm>
              <a:off x="1930928" y="1822631"/>
              <a:ext cx="5511271" cy="1339005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b="1" dirty="0">
                <a:solidFill>
                  <a:schemeClr val="tx1"/>
                </a:solidFill>
                <a:latin typeface="Trebuchet MS" panose="020B0603020202020204" pitchFamily="34" charset="0"/>
                <a:cs typeface="Courier New" panose="02070309020205020404" pitchFamily="49" charset="0"/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AB2271C8-670F-462C-B836-1DF71E62C5CB}"/>
                </a:ext>
              </a:extLst>
            </p:cNvPr>
            <p:cNvSpPr/>
            <p:nvPr/>
          </p:nvSpPr>
          <p:spPr>
            <a:xfrm>
              <a:off x="6459825" y="2006572"/>
              <a:ext cx="850443" cy="101309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i="1" dirty="0">
                  <a:solidFill>
                    <a:schemeClr val="tx1"/>
                  </a:solidFill>
                  <a:latin typeface="Trebuchet MS" panose="020B0603020202020204" pitchFamily="34" charset="0"/>
                  <a:cs typeface="Segoe UI" panose="020B0502040204020203" pitchFamily="34" charset="0"/>
                </a:rPr>
                <a:t>Data</a:t>
              </a:r>
            </a:p>
            <a:p>
              <a:pPr algn="ctr"/>
              <a:r>
                <a:rPr lang="en-US" sz="2400" i="1" dirty="0">
                  <a:solidFill>
                    <a:schemeClr val="tx1"/>
                  </a:solidFill>
                  <a:latin typeface="Trebuchet MS" panose="020B0603020202020204" pitchFamily="34" charset="0"/>
                  <a:cs typeface="Segoe UI" panose="020B0502040204020203" pitchFamily="34" charset="0"/>
                </a:rPr>
                <a:t>Store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3D678B07-9696-4A52-94A5-10852D78C835}"/>
                </a:ext>
              </a:extLst>
            </p:cNvPr>
            <p:cNvSpPr/>
            <p:nvPr/>
          </p:nvSpPr>
          <p:spPr>
            <a:xfrm>
              <a:off x="2156106" y="2006572"/>
              <a:ext cx="874186" cy="101309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i="1" dirty="0">
                  <a:solidFill>
                    <a:schemeClr val="tx1"/>
                  </a:solidFill>
                  <a:latin typeface="Trebuchet MS" panose="020B0603020202020204" pitchFamily="34" charset="0"/>
                  <a:cs typeface="Segoe UI" panose="020B0502040204020203" pitchFamily="34" charset="0"/>
                </a:rPr>
                <a:t>Chip</a:t>
              </a:r>
            </a:p>
            <a:p>
              <a:pPr algn="ctr"/>
              <a:r>
                <a:rPr lang="en-US" sz="2400" i="1" dirty="0">
                  <a:solidFill>
                    <a:schemeClr val="tx1"/>
                  </a:solidFill>
                  <a:latin typeface="Trebuchet MS" panose="020B0603020202020204" pitchFamily="34" charset="0"/>
                  <a:cs typeface="Segoe UI" panose="020B0502040204020203" pitchFamily="34" charset="0"/>
                </a:rPr>
                <a:t>I/O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61F32F88-8F4D-4BBD-A80D-F3206DD8EA07}"/>
                </a:ext>
              </a:extLst>
            </p:cNvPr>
            <p:cNvSpPr/>
            <p:nvPr/>
          </p:nvSpPr>
          <p:spPr>
            <a:xfrm>
              <a:off x="3911601" y="2006572"/>
              <a:ext cx="1696554" cy="41334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i="1" dirty="0">
                  <a:solidFill>
                    <a:schemeClr val="tx1"/>
                  </a:solidFill>
                  <a:latin typeface="Trebuchet MS" panose="020B0603020202020204" pitchFamily="34" charset="0"/>
                  <a:cs typeface="Segoe UI" panose="020B0502040204020203" pitchFamily="34" charset="0"/>
                </a:rPr>
                <a:t>ECC Encoder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C3F856F5-AF17-4681-983C-EC2A76B45979}"/>
                </a:ext>
              </a:extLst>
            </p:cNvPr>
            <p:cNvSpPr/>
            <p:nvPr/>
          </p:nvSpPr>
          <p:spPr>
            <a:xfrm>
              <a:off x="3911601" y="2606317"/>
              <a:ext cx="1696554" cy="41334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2400" i="1" dirty="0">
                  <a:solidFill>
                    <a:schemeClr val="tx1"/>
                  </a:solidFill>
                  <a:latin typeface="Trebuchet MS" panose="020B0603020202020204" pitchFamily="34" charset="0"/>
                  <a:cs typeface="Segoe UI" panose="020B0502040204020203" pitchFamily="34" charset="0"/>
                </a:rPr>
                <a:t>ECC Decoder</a:t>
              </a:r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2520A5A5-3605-4FF5-9DC5-D018806084FA}"/>
                </a:ext>
              </a:extLst>
            </p:cNvPr>
            <p:cNvCxnSpPr>
              <a:cxnSpLocks/>
              <a:endCxn id="38" idx="3"/>
            </p:cNvCxnSpPr>
            <p:nvPr/>
          </p:nvCxnSpPr>
          <p:spPr>
            <a:xfrm flipH="1">
              <a:off x="5608155" y="2213246"/>
              <a:ext cx="847964" cy="0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1736E87B-D95C-45A2-A2DB-93FB502272F4}"/>
                </a:ext>
              </a:extLst>
            </p:cNvPr>
            <p:cNvCxnSpPr>
              <a:cxnSpLocks/>
              <a:stCxn id="39" idx="3"/>
            </p:cNvCxnSpPr>
            <p:nvPr/>
          </p:nvCxnSpPr>
          <p:spPr>
            <a:xfrm>
              <a:off x="5608155" y="2812991"/>
              <a:ext cx="847964" cy="0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B994BC0E-0511-4AD8-8DD2-FCD1B4B8E7FB}"/>
                </a:ext>
              </a:extLst>
            </p:cNvPr>
            <p:cNvCxnSpPr>
              <a:cxnSpLocks/>
              <a:stCxn id="38" idx="1"/>
            </p:cNvCxnSpPr>
            <p:nvPr/>
          </p:nvCxnSpPr>
          <p:spPr>
            <a:xfrm flipH="1">
              <a:off x="3030293" y="2213246"/>
              <a:ext cx="881308" cy="0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4BB8B434-A19F-4CE0-AF6C-1979E64DABBE}"/>
                </a:ext>
              </a:extLst>
            </p:cNvPr>
            <p:cNvCxnSpPr>
              <a:cxnSpLocks/>
              <a:endCxn id="39" idx="1"/>
            </p:cNvCxnSpPr>
            <p:nvPr/>
          </p:nvCxnSpPr>
          <p:spPr>
            <a:xfrm>
              <a:off x="3030292" y="2812991"/>
              <a:ext cx="881309" cy="0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0A7F8B4E-A0F2-4680-A96C-CD3C56B2A53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53200" y="2129720"/>
              <a:ext cx="92248" cy="167051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CC8EE69-0E3C-47F4-B896-82D0A0D3BFC2}"/>
                </a:ext>
              </a:extLst>
            </p:cNvPr>
            <p:cNvSpPr/>
            <p:nvPr/>
          </p:nvSpPr>
          <p:spPr>
            <a:xfrm>
              <a:off x="3191419" y="1855936"/>
              <a:ext cx="58862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>
                  <a:latin typeface="Trebuchet MS" panose="020B0603020202020204" pitchFamily="34" charset="0"/>
                </a:rPr>
                <a:t>128</a:t>
              </a:r>
            </a:p>
          </p:txBody>
        </p: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3DFD4337-99FC-48C8-BC59-77C9243625B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88575" y="2725287"/>
              <a:ext cx="92248" cy="167051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C9BB4BB6-3E73-44D0-AD2A-ADA1B82E30F4}"/>
                </a:ext>
              </a:extLst>
            </p:cNvPr>
            <p:cNvSpPr/>
            <p:nvPr/>
          </p:nvSpPr>
          <p:spPr>
            <a:xfrm>
              <a:off x="3326794" y="2451502"/>
              <a:ext cx="58862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>
                  <a:latin typeface="Trebuchet MS" panose="020B0603020202020204" pitchFamily="34" charset="0"/>
                </a:rPr>
                <a:t>128</a:t>
              </a:r>
            </a:p>
          </p:txBody>
        </p: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3D11F251-0AF6-4153-B9C4-727F0849ED2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68001" y="2725287"/>
              <a:ext cx="92248" cy="167051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F842272E-BF91-487F-9E54-9FB340E8BAED}"/>
                </a:ext>
              </a:extLst>
            </p:cNvPr>
            <p:cNvSpPr/>
            <p:nvPr/>
          </p:nvSpPr>
          <p:spPr>
            <a:xfrm>
              <a:off x="5760431" y="2451502"/>
              <a:ext cx="85792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>
                  <a:latin typeface="Trebuchet MS" panose="020B0603020202020204" pitchFamily="34" charset="0"/>
                </a:rPr>
                <a:t>128+8</a:t>
              </a:r>
            </a:p>
          </p:txBody>
        </p: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82CBF142-9C16-4028-A3C9-14B4194B42F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56547" y="2126952"/>
              <a:ext cx="92248" cy="167051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65F8895A-84C1-44D2-A5F3-D29BF81F1C93}"/>
                </a:ext>
              </a:extLst>
            </p:cNvPr>
            <p:cNvSpPr/>
            <p:nvPr/>
          </p:nvSpPr>
          <p:spPr>
            <a:xfrm>
              <a:off x="5648979" y="1853169"/>
              <a:ext cx="85792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>
                  <a:latin typeface="Trebuchet MS" panose="020B0603020202020204" pitchFamily="34" charset="0"/>
                </a:rPr>
                <a:t>128+8</a:t>
              </a: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A4B68D4B-0CFB-486F-A2E7-775CA53CCE2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4460" y="2210478"/>
              <a:ext cx="1241646" cy="0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AF15DD9A-C014-4203-846C-BA0DB2E20B6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4460" y="2808813"/>
              <a:ext cx="1241646" cy="0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076134E8-431F-4932-9999-5B93C5D91DFA}"/>
                </a:ext>
              </a:extLst>
            </p:cNvPr>
            <p:cNvSpPr/>
            <p:nvPr/>
          </p:nvSpPr>
          <p:spPr>
            <a:xfrm>
              <a:off x="806929" y="2235398"/>
              <a:ext cx="1167688" cy="56044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Trebuchet MS" panose="020B0603020202020204" pitchFamily="34" charset="0"/>
                </a:rPr>
                <a:t>External DRAM Bus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3B9F52BF-937D-49BF-9B7D-EBD61B3808D6}"/>
                </a:ext>
              </a:extLst>
            </p:cNvPr>
            <p:cNvSpPr/>
            <p:nvPr/>
          </p:nvSpPr>
          <p:spPr>
            <a:xfrm>
              <a:off x="3911601" y="1422539"/>
              <a:ext cx="1655409" cy="4142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b="1" dirty="0">
                  <a:latin typeface="Trebuchet MS" panose="020B0603020202020204" pitchFamily="34" charset="0"/>
                </a:rPr>
                <a:t>DRAM Chip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Content Placeholder 5">
                <a:extLst>
                  <a:ext uri="{FF2B5EF4-FFF2-40B4-BE49-F238E27FC236}">
                    <a16:creationId xmlns:a16="http://schemas.microsoft.com/office/drawing/2014/main" id="{052FE41C-2653-44F9-88C7-E9C45FA7545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52663" y="3391425"/>
                <a:ext cx="8638674" cy="307634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171442" indent="-171442" algn="l" defTabSz="685766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Verdana" panose="020B0604030504040204" pitchFamily="34" charset="0"/>
                    <a:cs typeface="Courier New" panose="02070309020205020404" pitchFamily="49" charset="0"/>
                  </a:defRPr>
                </a:lvl1pPr>
                <a:lvl2pPr marL="514325" indent="-171442" algn="l" defTabSz="685766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Verdana" panose="020B0604030504040204" pitchFamily="34" charset="0"/>
                    <a:cs typeface="Courier New" panose="02070309020205020404" pitchFamily="49" charset="0"/>
                  </a:defRPr>
                </a:lvl2pPr>
                <a:lvl3pPr marL="857207" indent="-171442" algn="l" defTabSz="685766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Verdana" panose="020B0604030504040204" pitchFamily="34" charset="0"/>
                    <a:cs typeface="Courier New" panose="02070309020205020404" pitchFamily="49" charset="0"/>
                  </a:defRPr>
                </a:lvl3pPr>
                <a:lvl4pPr marL="1200090" indent="-171442" algn="l" defTabSz="685766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Verdana" panose="020B0604030504040204" pitchFamily="34" charset="0"/>
                    <a:cs typeface="Courier New" panose="02070309020205020404" pitchFamily="49" charset="0"/>
                  </a:defRPr>
                </a:lvl4pPr>
                <a:lvl5pPr marL="1542974" indent="-171442" algn="l" defTabSz="685766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Verdana" panose="020B0604030504040204" pitchFamily="34" charset="0"/>
                    <a:cs typeface="Courier New" panose="02070309020205020404" pitchFamily="49" charset="0"/>
                  </a:defRPr>
                </a:lvl5pPr>
                <a:lvl6pPr marL="1885856" indent="-171442" algn="l" defTabSz="685766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739" indent="-171442" algn="l" defTabSz="685766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622" indent="-171442" algn="l" defTabSz="685766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505" indent="-171442" algn="l" defTabSz="685766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176213" indent="-177800"/>
                <a:r>
                  <a:rPr lang="en-US" sz="2800" dirty="0"/>
                  <a:t>Many ways to implement a 128-bit Hamming code</a:t>
                </a:r>
              </a:p>
              <a:p>
                <a:pPr marL="519096" lvl="1" indent="-177800"/>
                <a:r>
                  <a:rPr lang="en-US" sz="2500" dirty="0"/>
                  <a:t>Different </a:t>
                </a:r>
                <a:r>
                  <a:rPr lang="en-US" sz="2500" b="1" dirty="0">
                    <a:solidFill>
                      <a:schemeClr val="accent5">
                        <a:lumMod val="75000"/>
                      </a:schemeClr>
                    </a:solidFill>
                  </a:rPr>
                  <a:t>ECC functions </a:t>
                </a:r>
              </a:p>
              <a:p>
                <a:pPr marL="861978" lvl="2" indent="-177800"/>
                <a:r>
                  <a:rPr lang="en-US" sz="2200" dirty="0"/>
                  <a:t>Known as </a:t>
                </a:r>
                <a:r>
                  <a:rPr lang="en-US" sz="2200" b="1" dirty="0">
                    <a:solidFill>
                      <a:schemeClr val="accent5">
                        <a:lumMod val="75000"/>
                      </a:schemeClr>
                    </a:solidFill>
                  </a:rPr>
                  <a:t>parity-check matrices </a:t>
                </a:r>
                <a:r>
                  <a:rPr lang="en-US" sz="2200" dirty="0"/>
                  <a:t>(i.e.,</a:t>
                </a:r>
                <a:r>
                  <a:rPr lang="en-US" sz="2200" b="1" dirty="0"/>
                  <a:t> </a:t>
                </a:r>
                <a14:m>
                  <m:oMath xmlns:m="http://schemas.openxmlformats.org/officeDocument/2006/math">
                    <m:r>
                      <a:rPr lang="en-US" sz="2200" b="1" i="1" dirty="0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𝑯</m:t>
                    </m:r>
                  </m:oMath>
                </a14:m>
                <a:r>
                  <a:rPr lang="en-US" sz="2100" b="1" dirty="0">
                    <a:solidFill>
                      <a:schemeClr val="accent5">
                        <a:lumMod val="75000"/>
                      </a:schemeClr>
                    </a:solidFill>
                  </a:rPr>
                  <a:t>-matrices</a:t>
                </a:r>
                <a:r>
                  <a:rPr lang="en-US" sz="2100" dirty="0"/>
                  <a:t>)</a:t>
                </a:r>
                <a:endParaRPr lang="en-US" sz="2200" dirty="0"/>
              </a:p>
              <a:p>
                <a:pPr marL="861978" lvl="2" indent="-177800"/>
                <a:r>
                  <a:rPr lang="en-US" sz="2200" dirty="0"/>
                  <a:t>All correct 1 error, but act </a:t>
                </a:r>
                <a:r>
                  <a:rPr lang="en-US" sz="2200" b="1" dirty="0">
                    <a:solidFill>
                      <a:srgbClr val="C00000"/>
                    </a:solidFill>
                  </a:rPr>
                  <a:t>differently </a:t>
                </a:r>
                <a:r>
                  <a:rPr lang="en-US" sz="2200" dirty="0"/>
                  <a:t>on 2+ errors</a:t>
                </a:r>
              </a:p>
              <a:p>
                <a:pPr marL="519096" lvl="1" indent="-177800"/>
                <a:endParaRPr lang="en-US" sz="600" dirty="0"/>
              </a:p>
              <a:p>
                <a:pPr marL="176213" indent="-177800"/>
                <a:r>
                  <a:rPr lang="en-US" sz="2800" dirty="0"/>
                  <a:t>Manufacturers are free to choose any design</a:t>
                </a:r>
              </a:p>
              <a:p>
                <a:pPr marL="519096" lvl="1" indent="-177800"/>
                <a:r>
                  <a:rPr lang="en-US" sz="2500" dirty="0"/>
                  <a:t>Circuit optimization goals (e.g., area, power)</a:t>
                </a:r>
              </a:p>
              <a:p>
                <a:pPr marL="519096" lvl="1" indent="-177800"/>
                <a:r>
                  <a:rPr lang="en-US" sz="2500" dirty="0"/>
                  <a:t>Details are </a:t>
                </a:r>
                <a:r>
                  <a:rPr lang="en-US" sz="2500" b="1" dirty="0">
                    <a:solidFill>
                      <a:srgbClr val="C00000"/>
                    </a:solidFill>
                  </a:rPr>
                  <a:t>highly proprietary </a:t>
                </a:r>
                <a:r>
                  <a:rPr lang="en-US" sz="2500" dirty="0"/>
                  <a:t>(even under NDA)</a:t>
                </a:r>
              </a:p>
            </p:txBody>
          </p:sp>
        </mc:Choice>
        <mc:Fallback xmlns="">
          <p:sp>
            <p:nvSpPr>
              <p:cNvPr id="65" name="Content Placeholder 5">
                <a:extLst>
                  <a:ext uri="{FF2B5EF4-FFF2-40B4-BE49-F238E27FC236}">
                    <a16:creationId xmlns:a16="http://schemas.microsoft.com/office/drawing/2014/main" id="{052FE41C-2653-44F9-88C7-E9C45FA754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63" y="3391425"/>
                <a:ext cx="8638674" cy="3076343"/>
              </a:xfrm>
              <a:prstGeom prst="rect">
                <a:avLst/>
              </a:prstGeom>
              <a:blipFill>
                <a:blip r:embed="rId3"/>
                <a:stretch>
                  <a:fillRect l="-1269" t="-3168" b="-15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A89F97-AFCF-4A8D-B37F-4048D2B57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D2B53-EDAE-4B41-B849-8916FA40BCB6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141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854BE65B-0E4C-4805-B554-362103F74912}"/>
              </a:ext>
            </a:extLst>
          </p:cNvPr>
          <p:cNvGrpSpPr/>
          <p:nvPr/>
        </p:nvGrpSpPr>
        <p:grpSpPr>
          <a:xfrm>
            <a:off x="126739" y="1533327"/>
            <a:ext cx="8844266" cy="3515976"/>
            <a:chOff x="126739" y="1533327"/>
            <a:chExt cx="8844266" cy="3515976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C868DD62-E0B7-48F9-91C3-707DF9F509A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6739" y="1808696"/>
              <a:ext cx="8844266" cy="3240607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63C0518-6083-40E7-A877-7599CF072BC3}"/>
                </a:ext>
              </a:extLst>
            </p:cNvPr>
            <p:cNvSpPr/>
            <p:nvPr/>
          </p:nvSpPr>
          <p:spPr>
            <a:xfrm>
              <a:off x="3749816" y="1533327"/>
              <a:ext cx="3663182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>
                  <a:latin typeface="Trebuchet MS" panose="020B0603020202020204" pitchFamily="34" charset="0"/>
                </a:rPr>
                <a:t>0xFF test pattern @ RBER=10</a:t>
              </a:r>
              <a:r>
                <a:rPr lang="en-US" sz="2000" baseline="30000" dirty="0">
                  <a:latin typeface="Trebuchet MS" panose="020B0603020202020204" pitchFamily="34" charset="0"/>
                </a:rPr>
                <a:t>-4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88" y="78848"/>
            <a:ext cx="9083762" cy="753812"/>
          </a:xfrm>
        </p:spPr>
        <p:txBody>
          <a:bodyPr>
            <a:normAutofit fontScale="90000"/>
          </a:bodyPr>
          <a:lstStyle/>
          <a:p>
            <a:r>
              <a:rPr lang="en-US" dirty="0"/>
              <a:t>Effect of Different On-Die ECC Designs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1CB986-6CFF-4F6B-8BFF-C4D85EC16B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488" y="5263203"/>
            <a:ext cx="8988511" cy="1193187"/>
          </a:xfrm>
        </p:spPr>
        <p:txBody>
          <a:bodyPr>
            <a:normAutofit/>
          </a:bodyPr>
          <a:lstStyle/>
          <a:p>
            <a:pPr lvl="0"/>
            <a:r>
              <a:rPr lang="en-US" dirty="0">
                <a:solidFill>
                  <a:prstClr val="black"/>
                </a:solidFill>
              </a:rPr>
              <a:t>32-bit single-error correction Hamming codes</a:t>
            </a:r>
          </a:p>
          <a:p>
            <a:r>
              <a:rPr lang="en-US" dirty="0">
                <a:solidFill>
                  <a:prstClr val="black"/>
                </a:solidFill>
              </a:rPr>
              <a:t>Three different parity-check matrices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EA6B067-FBBC-4714-B413-FDA63CAAEEE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/>
          </a:blip>
          <a:srcRect l="701" t="2593" r="1226" b="2745"/>
          <a:stretch/>
        </p:blipFill>
        <p:spPr>
          <a:xfrm>
            <a:off x="1714500" y="2022596"/>
            <a:ext cx="7112000" cy="2203450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CE396457-4360-4F69-8D3A-2696DD9E1EFF}"/>
              </a:ext>
            </a:extLst>
          </p:cNvPr>
          <p:cNvGrpSpPr/>
          <p:nvPr/>
        </p:nvGrpSpPr>
        <p:grpSpPr>
          <a:xfrm>
            <a:off x="2604045" y="1900259"/>
            <a:ext cx="4898935" cy="1120218"/>
            <a:chOff x="2604045" y="1361996"/>
            <a:chExt cx="4898935" cy="1120218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2C4F0FC0-0BFE-456D-A249-295EF53C7E06}"/>
                </a:ext>
              </a:extLst>
            </p:cNvPr>
            <p:cNvSpPr/>
            <p:nvPr/>
          </p:nvSpPr>
          <p:spPr>
            <a:xfrm>
              <a:off x="2604045" y="1361996"/>
              <a:ext cx="1342874" cy="1120218"/>
            </a:xfrm>
            <a:prstGeom prst="ellipse">
              <a:avLst/>
            </a:pr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Content Placeholder 5">
              <a:extLst>
                <a:ext uri="{FF2B5EF4-FFF2-40B4-BE49-F238E27FC236}">
                  <a16:creationId xmlns:a16="http://schemas.microsoft.com/office/drawing/2014/main" id="{A529C5D8-C948-47CB-9D7B-489C50E318AC}"/>
                </a:ext>
              </a:extLst>
            </p:cNvPr>
            <p:cNvSpPr txBox="1">
              <a:spLocks/>
            </p:cNvSpPr>
            <p:nvPr/>
          </p:nvSpPr>
          <p:spPr>
            <a:xfrm>
              <a:off x="4457700" y="1496516"/>
              <a:ext cx="3045280" cy="43777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171442" indent="-171442" algn="l" defTabSz="685766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Trebuchet MS" panose="020B0603020202020204" pitchFamily="34" charset="0"/>
                  <a:ea typeface="Verdana" panose="020B0604030504040204" pitchFamily="34" charset="0"/>
                  <a:cs typeface="Courier New" panose="02070309020205020404" pitchFamily="49" charset="0"/>
                </a:defRPr>
              </a:lvl1pPr>
              <a:lvl2pPr marL="514325" indent="-171442" algn="l" defTabSz="685766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Trebuchet MS" panose="020B0603020202020204" pitchFamily="34" charset="0"/>
                  <a:ea typeface="Verdana" panose="020B0604030504040204" pitchFamily="34" charset="0"/>
                  <a:cs typeface="Courier New" panose="02070309020205020404" pitchFamily="49" charset="0"/>
                </a:defRPr>
              </a:lvl2pPr>
              <a:lvl3pPr marL="857207" indent="-171442" algn="l" defTabSz="685766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Trebuchet MS" panose="020B0603020202020204" pitchFamily="34" charset="0"/>
                  <a:ea typeface="Verdana" panose="020B0604030504040204" pitchFamily="34" charset="0"/>
                  <a:cs typeface="Courier New" panose="02070309020205020404" pitchFamily="49" charset="0"/>
                </a:defRPr>
              </a:lvl3pPr>
              <a:lvl4pPr marL="1200090" indent="-171442" algn="l" defTabSz="685766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Trebuchet MS" panose="020B0603020202020204" pitchFamily="34" charset="0"/>
                  <a:ea typeface="Verdana" panose="020B0604030504040204" pitchFamily="34" charset="0"/>
                  <a:cs typeface="Courier New" panose="02070309020205020404" pitchFamily="49" charset="0"/>
                </a:defRPr>
              </a:lvl4pPr>
              <a:lvl5pPr marL="1542974" indent="-171442" algn="l" defTabSz="685766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Trebuchet MS" panose="020B0603020202020204" pitchFamily="34" charset="0"/>
                  <a:ea typeface="Verdana" panose="020B0604030504040204" pitchFamily="34" charset="0"/>
                  <a:cs typeface="Courier New" panose="02070309020205020404" pitchFamily="49" charset="0"/>
                </a:defRPr>
              </a:lvl5pPr>
              <a:lvl6pPr marL="1885856" indent="-171442" algn="l" defTabSz="685766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739" indent="-171442" algn="l" defTabSz="685766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622" indent="-171442" algn="l" defTabSz="685766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505" indent="-171442" algn="l" defTabSz="685766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500" b="1" dirty="0">
                  <a:solidFill>
                    <a:srgbClr val="C00000"/>
                  </a:solidFill>
                </a:rPr>
                <a:t>Nonuniform errors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29D4D6D0-C69B-4CB7-95BE-349B7223A55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46919" y="1715402"/>
              <a:ext cx="510781" cy="195312"/>
            </a:xfrm>
            <a:prstGeom prst="straightConnector1">
              <a:avLst/>
            </a:prstGeom>
            <a:ln w="571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E7925C4F-97DC-48C2-B524-AD241E20BACB}"/>
              </a:ext>
            </a:extLst>
          </p:cNvPr>
          <p:cNvSpPr txBox="1">
            <a:spLocks/>
          </p:cNvSpPr>
          <p:nvPr/>
        </p:nvSpPr>
        <p:spPr>
          <a:xfrm>
            <a:off x="155488" y="1010798"/>
            <a:ext cx="8988511" cy="6960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42" indent="-171442" algn="l" defTabSz="685766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rebuchet MS" panose="020B0603020202020204" pitchFamily="34" charset="0"/>
                <a:ea typeface="Verdana" panose="020B0604030504040204" pitchFamily="34" charset="0"/>
                <a:cs typeface="Courier New" panose="02070309020205020404" pitchFamily="49" charset="0"/>
              </a:defRPr>
            </a:lvl1pPr>
            <a:lvl2pPr marL="514325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rebuchet MS" panose="020B0603020202020204" pitchFamily="34" charset="0"/>
                <a:ea typeface="Verdana" panose="020B0604030504040204" pitchFamily="34" charset="0"/>
                <a:cs typeface="Courier New" panose="02070309020205020404" pitchFamily="49" charset="0"/>
              </a:defRPr>
            </a:lvl2pPr>
            <a:lvl3pPr marL="857207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rebuchet MS" panose="020B0603020202020204" pitchFamily="34" charset="0"/>
                <a:ea typeface="Verdana" panose="020B0604030504040204" pitchFamily="34" charset="0"/>
                <a:cs typeface="Courier New" panose="02070309020205020404" pitchFamily="49" charset="0"/>
              </a:defRPr>
            </a:lvl3pPr>
            <a:lvl4pPr marL="1200090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Trebuchet MS" panose="020B0603020202020204" pitchFamily="34" charset="0"/>
                <a:ea typeface="Verdana" panose="020B0604030504040204" pitchFamily="34" charset="0"/>
                <a:cs typeface="Courier New" panose="02070309020205020404" pitchFamily="49" charset="0"/>
              </a:defRPr>
            </a:lvl4pPr>
            <a:lvl5pPr marL="1542974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Trebuchet MS" panose="020B0603020202020204" pitchFamily="34" charset="0"/>
                <a:ea typeface="Verdana" panose="020B0604030504040204" pitchFamily="34" charset="0"/>
                <a:cs typeface="Courier New" panose="02070309020205020404" pitchFamily="49" charset="0"/>
              </a:defRPr>
            </a:lvl5pPr>
            <a:lvl6pPr marL="1885856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39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22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05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prstClr val="black"/>
                </a:solidFill>
              </a:rPr>
              <a:t>Simulating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uniform-random errors </a:t>
            </a:r>
            <a:r>
              <a:rPr lang="en-US" dirty="0">
                <a:solidFill>
                  <a:prstClr val="black"/>
                </a:solidFill>
              </a:rPr>
              <a:t>in a 32b ECC word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99FAEF-935F-44FB-A0DA-13C11AA5E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D2B53-EDAE-4B41-B849-8916FA40BCB6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428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854BE65B-0E4C-4805-B554-362103F74912}"/>
              </a:ext>
            </a:extLst>
          </p:cNvPr>
          <p:cNvGrpSpPr/>
          <p:nvPr/>
        </p:nvGrpSpPr>
        <p:grpSpPr>
          <a:xfrm>
            <a:off x="126739" y="1533327"/>
            <a:ext cx="8844266" cy="3515976"/>
            <a:chOff x="126739" y="1533327"/>
            <a:chExt cx="8844266" cy="3515976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C868DD62-E0B7-48F9-91C3-707DF9F509A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6739" y="1808696"/>
              <a:ext cx="8844266" cy="3240607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63C0518-6083-40E7-A877-7599CF072BC3}"/>
                </a:ext>
              </a:extLst>
            </p:cNvPr>
            <p:cNvSpPr/>
            <p:nvPr/>
          </p:nvSpPr>
          <p:spPr>
            <a:xfrm>
              <a:off x="3749816" y="1533327"/>
              <a:ext cx="3663182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>
                  <a:latin typeface="Trebuchet MS" panose="020B0603020202020204" pitchFamily="34" charset="0"/>
                </a:rPr>
                <a:t>0xFF test pattern @ RBER=10</a:t>
              </a:r>
              <a:r>
                <a:rPr lang="en-US" sz="2000" baseline="30000" dirty="0">
                  <a:latin typeface="Trebuchet MS" panose="020B0603020202020204" pitchFamily="34" charset="0"/>
                </a:rPr>
                <a:t>-4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88" y="78848"/>
            <a:ext cx="9083762" cy="753812"/>
          </a:xfrm>
        </p:spPr>
        <p:txBody>
          <a:bodyPr>
            <a:normAutofit fontScale="90000"/>
          </a:bodyPr>
          <a:lstStyle/>
          <a:p>
            <a:r>
              <a:rPr lang="en-US" dirty="0"/>
              <a:t>Effect of Different On-Die ECC Designs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1CB986-6CFF-4F6B-8BFF-C4D85EC16B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488" y="5263203"/>
            <a:ext cx="8988511" cy="1193187"/>
          </a:xfrm>
        </p:spPr>
        <p:txBody>
          <a:bodyPr>
            <a:normAutofit/>
          </a:bodyPr>
          <a:lstStyle/>
          <a:p>
            <a:pPr lvl="0"/>
            <a:r>
              <a:rPr lang="en-US" dirty="0">
                <a:solidFill>
                  <a:prstClr val="black"/>
                </a:solidFill>
              </a:rPr>
              <a:t>32-bit single-error correction Hamming codes</a:t>
            </a:r>
          </a:p>
          <a:p>
            <a:r>
              <a:rPr lang="en-US" dirty="0">
                <a:solidFill>
                  <a:prstClr val="black"/>
                </a:solidFill>
              </a:rPr>
              <a:t>Three different parity-check matrices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EA6B067-FBBC-4714-B413-FDA63CAAEEE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/>
          </a:blip>
          <a:srcRect l="701" t="2593" r="1226" b="2745"/>
          <a:stretch/>
        </p:blipFill>
        <p:spPr>
          <a:xfrm>
            <a:off x="1714500" y="2022596"/>
            <a:ext cx="7112000" cy="2203450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CE396457-4360-4F69-8D3A-2696DD9E1EFF}"/>
              </a:ext>
            </a:extLst>
          </p:cNvPr>
          <p:cNvGrpSpPr/>
          <p:nvPr/>
        </p:nvGrpSpPr>
        <p:grpSpPr>
          <a:xfrm>
            <a:off x="2604045" y="1900259"/>
            <a:ext cx="4898935" cy="1120218"/>
            <a:chOff x="2604045" y="1361996"/>
            <a:chExt cx="4898935" cy="1120218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2C4F0FC0-0BFE-456D-A249-295EF53C7E06}"/>
                </a:ext>
              </a:extLst>
            </p:cNvPr>
            <p:cNvSpPr/>
            <p:nvPr/>
          </p:nvSpPr>
          <p:spPr>
            <a:xfrm>
              <a:off x="2604045" y="1361996"/>
              <a:ext cx="1342874" cy="1120218"/>
            </a:xfrm>
            <a:prstGeom prst="ellipse">
              <a:avLst/>
            </a:pr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Content Placeholder 5">
              <a:extLst>
                <a:ext uri="{FF2B5EF4-FFF2-40B4-BE49-F238E27FC236}">
                  <a16:creationId xmlns:a16="http://schemas.microsoft.com/office/drawing/2014/main" id="{A529C5D8-C948-47CB-9D7B-489C50E318AC}"/>
                </a:ext>
              </a:extLst>
            </p:cNvPr>
            <p:cNvSpPr txBox="1">
              <a:spLocks/>
            </p:cNvSpPr>
            <p:nvPr/>
          </p:nvSpPr>
          <p:spPr>
            <a:xfrm>
              <a:off x="4457700" y="1496516"/>
              <a:ext cx="3045280" cy="43777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171442" indent="-171442" algn="l" defTabSz="685766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Trebuchet MS" panose="020B0603020202020204" pitchFamily="34" charset="0"/>
                  <a:ea typeface="Verdana" panose="020B0604030504040204" pitchFamily="34" charset="0"/>
                  <a:cs typeface="Courier New" panose="02070309020205020404" pitchFamily="49" charset="0"/>
                </a:defRPr>
              </a:lvl1pPr>
              <a:lvl2pPr marL="514325" indent="-171442" algn="l" defTabSz="685766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Trebuchet MS" panose="020B0603020202020204" pitchFamily="34" charset="0"/>
                  <a:ea typeface="Verdana" panose="020B0604030504040204" pitchFamily="34" charset="0"/>
                  <a:cs typeface="Courier New" panose="02070309020205020404" pitchFamily="49" charset="0"/>
                </a:defRPr>
              </a:lvl2pPr>
              <a:lvl3pPr marL="857207" indent="-171442" algn="l" defTabSz="685766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Trebuchet MS" panose="020B0603020202020204" pitchFamily="34" charset="0"/>
                  <a:ea typeface="Verdana" panose="020B0604030504040204" pitchFamily="34" charset="0"/>
                  <a:cs typeface="Courier New" panose="02070309020205020404" pitchFamily="49" charset="0"/>
                </a:defRPr>
              </a:lvl3pPr>
              <a:lvl4pPr marL="1200090" indent="-171442" algn="l" defTabSz="685766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Trebuchet MS" panose="020B0603020202020204" pitchFamily="34" charset="0"/>
                  <a:ea typeface="Verdana" panose="020B0604030504040204" pitchFamily="34" charset="0"/>
                  <a:cs typeface="Courier New" panose="02070309020205020404" pitchFamily="49" charset="0"/>
                </a:defRPr>
              </a:lvl4pPr>
              <a:lvl5pPr marL="1542974" indent="-171442" algn="l" defTabSz="685766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Trebuchet MS" panose="020B0603020202020204" pitchFamily="34" charset="0"/>
                  <a:ea typeface="Verdana" panose="020B0604030504040204" pitchFamily="34" charset="0"/>
                  <a:cs typeface="Courier New" panose="02070309020205020404" pitchFamily="49" charset="0"/>
                </a:defRPr>
              </a:lvl5pPr>
              <a:lvl6pPr marL="1885856" indent="-171442" algn="l" defTabSz="685766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739" indent="-171442" algn="l" defTabSz="685766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622" indent="-171442" algn="l" defTabSz="685766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505" indent="-171442" algn="l" defTabSz="685766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500" b="1" dirty="0">
                  <a:solidFill>
                    <a:srgbClr val="C00000"/>
                  </a:solidFill>
                </a:rPr>
                <a:t>Nonuniform errors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29D4D6D0-C69B-4CB7-95BE-349B7223A55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46919" y="1715402"/>
              <a:ext cx="510781" cy="195312"/>
            </a:xfrm>
            <a:prstGeom prst="straightConnector1">
              <a:avLst/>
            </a:prstGeom>
            <a:ln w="571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E7925C4F-97DC-48C2-B524-AD241E20BACB}"/>
              </a:ext>
            </a:extLst>
          </p:cNvPr>
          <p:cNvSpPr txBox="1">
            <a:spLocks/>
          </p:cNvSpPr>
          <p:nvPr/>
        </p:nvSpPr>
        <p:spPr>
          <a:xfrm>
            <a:off x="155488" y="1010798"/>
            <a:ext cx="8988511" cy="6960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42" indent="-171442" algn="l" defTabSz="685766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rebuchet MS" panose="020B0603020202020204" pitchFamily="34" charset="0"/>
                <a:ea typeface="Verdana" panose="020B0604030504040204" pitchFamily="34" charset="0"/>
                <a:cs typeface="Courier New" panose="02070309020205020404" pitchFamily="49" charset="0"/>
              </a:defRPr>
            </a:lvl1pPr>
            <a:lvl2pPr marL="514325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rebuchet MS" panose="020B0603020202020204" pitchFamily="34" charset="0"/>
                <a:ea typeface="Verdana" panose="020B0604030504040204" pitchFamily="34" charset="0"/>
                <a:cs typeface="Courier New" panose="02070309020205020404" pitchFamily="49" charset="0"/>
              </a:defRPr>
            </a:lvl2pPr>
            <a:lvl3pPr marL="857207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rebuchet MS" panose="020B0603020202020204" pitchFamily="34" charset="0"/>
                <a:ea typeface="Verdana" panose="020B0604030504040204" pitchFamily="34" charset="0"/>
                <a:cs typeface="Courier New" panose="02070309020205020404" pitchFamily="49" charset="0"/>
              </a:defRPr>
            </a:lvl3pPr>
            <a:lvl4pPr marL="1200090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Trebuchet MS" panose="020B0603020202020204" pitchFamily="34" charset="0"/>
                <a:ea typeface="Verdana" panose="020B0604030504040204" pitchFamily="34" charset="0"/>
                <a:cs typeface="Courier New" panose="02070309020205020404" pitchFamily="49" charset="0"/>
              </a:defRPr>
            </a:lvl4pPr>
            <a:lvl5pPr marL="1542974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Trebuchet MS" panose="020B0603020202020204" pitchFamily="34" charset="0"/>
                <a:ea typeface="Verdana" panose="020B0604030504040204" pitchFamily="34" charset="0"/>
                <a:cs typeface="Courier New" panose="02070309020205020404" pitchFamily="49" charset="0"/>
              </a:defRPr>
            </a:lvl5pPr>
            <a:lvl6pPr marL="1885856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39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22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05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prstClr val="black"/>
                </a:solidFill>
              </a:rPr>
              <a:t>Simulating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uniform-random errors </a:t>
            </a:r>
            <a:r>
              <a:rPr lang="en-US" dirty="0">
                <a:solidFill>
                  <a:prstClr val="black"/>
                </a:solidFill>
              </a:rPr>
              <a:t>in a 32b ECC word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99FAEF-935F-44FB-A0DA-13C11AA5E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D2B53-EDAE-4B41-B849-8916FA40BCB6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D49907D-552F-4522-9A29-B7B41F7434B4}"/>
              </a:ext>
            </a:extLst>
          </p:cNvPr>
          <p:cNvSpPr/>
          <p:nvPr/>
        </p:nvSpPr>
        <p:spPr>
          <a:xfrm>
            <a:off x="172995" y="959956"/>
            <a:ext cx="8815517" cy="5517687"/>
          </a:xfrm>
          <a:prstGeom prst="rect">
            <a:avLst/>
          </a:prstGeom>
          <a:solidFill>
            <a:srgbClr val="FFFFFF">
              <a:alpha val="6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0F4A7D0-3AD3-4502-8028-D713EA859DE2}"/>
              </a:ext>
            </a:extLst>
          </p:cNvPr>
          <p:cNvSpPr/>
          <p:nvPr/>
        </p:nvSpPr>
        <p:spPr>
          <a:xfrm>
            <a:off x="252664" y="2633948"/>
            <a:ext cx="8638672" cy="192580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Trebuchet MS" panose="020B0603020202020204" pitchFamily="34" charset="0"/>
              </a:rPr>
              <a:t>The </a:t>
            </a:r>
            <a:r>
              <a:rPr lang="en-US" sz="4000" b="1" dirty="0">
                <a:solidFill>
                  <a:schemeClr val="accent6">
                    <a:lumMod val="50000"/>
                  </a:schemeClr>
                </a:solidFill>
                <a:latin typeface="Trebuchet MS" panose="020B0603020202020204" pitchFamily="34" charset="0"/>
              </a:rPr>
              <a:t>same </a:t>
            </a:r>
            <a:r>
              <a:rPr lang="en-US" sz="4000" dirty="0">
                <a:solidFill>
                  <a:schemeClr val="tx1"/>
                </a:solidFill>
                <a:latin typeface="Trebuchet MS" panose="020B0603020202020204" pitchFamily="34" charset="0"/>
              </a:rPr>
              <a:t>error characteristics </a:t>
            </a:r>
          </a:p>
          <a:p>
            <a:pPr algn="ctr"/>
            <a:r>
              <a:rPr lang="en-US" sz="4000" dirty="0">
                <a:solidFill>
                  <a:schemeClr val="tx1"/>
                </a:solidFill>
                <a:latin typeface="Trebuchet MS" panose="020B0603020202020204" pitchFamily="34" charset="0"/>
              </a:rPr>
              <a:t>can appear very </a:t>
            </a:r>
            <a:r>
              <a:rPr lang="en-US" sz="4000" b="1" dirty="0">
                <a:solidFill>
                  <a:srgbClr val="C00000"/>
                </a:solidFill>
                <a:latin typeface="Trebuchet MS" panose="020B0603020202020204" pitchFamily="34" charset="0"/>
              </a:rPr>
              <a:t>different</a:t>
            </a:r>
            <a:r>
              <a:rPr lang="en-US" sz="4000" dirty="0">
                <a:solidFill>
                  <a:schemeClr val="tx1"/>
                </a:solidFill>
                <a:latin typeface="Trebuchet MS" panose="020B0603020202020204" pitchFamily="34" charset="0"/>
              </a:rPr>
              <a:t> </a:t>
            </a:r>
          </a:p>
          <a:p>
            <a:pPr algn="ctr"/>
            <a:r>
              <a:rPr lang="en-US" sz="4000" dirty="0">
                <a:solidFill>
                  <a:schemeClr val="tx1"/>
                </a:solidFill>
                <a:latin typeface="Trebuchet MS" panose="020B0603020202020204" pitchFamily="34" charset="0"/>
              </a:rPr>
              <a:t>with different ECC functions</a:t>
            </a:r>
          </a:p>
        </p:txBody>
      </p:sp>
    </p:spTree>
    <p:extLst>
      <p:ext uri="{BB962C8B-B14F-4D97-AF65-F5344CB8AC3E}">
        <p14:creationId xmlns:p14="http://schemas.microsoft.com/office/powerpoint/2010/main" val="12416236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Challenges for Third Parties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09F1D3A-A15F-46D7-B3F0-D1C3420E8022}"/>
              </a:ext>
            </a:extLst>
          </p:cNvPr>
          <p:cNvGrpSpPr/>
          <p:nvPr/>
        </p:nvGrpSpPr>
        <p:grpSpPr>
          <a:xfrm>
            <a:off x="339607" y="1169369"/>
            <a:ext cx="7880466" cy="1388514"/>
            <a:chOff x="-85727" y="1257621"/>
            <a:chExt cx="7880466" cy="1388514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A4C6647-EB48-4B5F-8CA5-39AC4CF667BF}"/>
                </a:ext>
              </a:extLst>
            </p:cNvPr>
            <p:cNvSpPr/>
            <p:nvPr/>
          </p:nvSpPr>
          <p:spPr>
            <a:xfrm>
              <a:off x="85723" y="1678395"/>
              <a:ext cx="7709016" cy="9677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marL="228600" indent="-228600">
                <a:buFont typeface="Arial" panose="020B0604020202020204" pitchFamily="34" charset="0"/>
                <a:buChar char="•"/>
              </a:pPr>
              <a:r>
                <a:rPr lang="en-US" sz="2200" dirty="0">
                  <a:solidFill>
                    <a:prstClr val="black"/>
                  </a:solidFill>
                </a:rPr>
                <a:t>On-die ECC forces system architects to support </a:t>
              </a:r>
              <a:r>
                <a:rPr lang="en-US" sz="2200" b="1" dirty="0">
                  <a:solidFill>
                    <a:srgbClr val="C00000"/>
                  </a:solidFill>
                </a:rPr>
                <a:t>unpredictable</a:t>
              </a:r>
              <a:r>
                <a:rPr lang="en-US" sz="2200" dirty="0">
                  <a:solidFill>
                    <a:prstClr val="black"/>
                  </a:solidFill>
                </a:rPr>
                <a:t>, </a:t>
              </a:r>
              <a:r>
                <a:rPr lang="en-US" sz="2200" b="1" dirty="0">
                  <a:solidFill>
                    <a:srgbClr val="C00000"/>
                  </a:solidFill>
                </a:rPr>
                <a:t>chip-dependent</a:t>
              </a:r>
              <a:r>
                <a:rPr lang="en-US" sz="2200" dirty="0">
                  <a:solidFill>
                    <a:prstClr val="black"/>
                  </a:solidFill>
                </a:rPr>
                <a:t> memory reliability characteristics</a:t>
              </a: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C8CB8AF1-0075-41BE-A774-C1E3F41C3F58}"/>
                </a:ext>
              </a:extLst>
            </p:cNvPr>
            <p:cNvSpPr/>
            <p:nvPr/>
          </p:nvSpPr>
          <p:spPr>
            <a:xfrm>
              <a:off x="-85727" y="1257621"/>
              <a:ext cx="7709018" cy="623334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b="1" dirty="0">
                  <a:solidFill>
                    <a:schemeClr val="tx1"/>
                  </a:solidFill>
                  <a:latin typeface="Trebuchet MS" panose="020B0603020202020204" pitchFamily="34" charset="0"/>
                </a:rPr>
                <a:t>System Architects: </a:t>
              </a:r>
              <a:r>
                <a:rPr lang="en-US" sz="2400" dirty="0">
                  <a:solidFill>
                    <a:schemeClr val="tx1"/>
                  </a:solidFill>
                  <a:latin typeface="Trebuchet MS" panose="020B0603020202020204" pitchFamily="34" charset="0"/>
                </a:rPr>
                <a:t>Designing Error Mitigations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72E2074A-1D26-4854-983C-0E03A79F61F9}"/>
              </a:ext>
            </a:extLst>
          </p:cNvPr>
          <p:cNvGrpSpPr/>
          <p:nvPr/>
        </p:nvGrpSpPr>
        <p:grpSpPr>
          <a:xfrm>
            <a:off x="339608" y="2927025"/>
            <a:ext cx="7880462" cy="1388514"/>
            <a:chOff x="-85726" y="3015277"/>
            <a:chExt cx="7880462" cy="1388514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ADA5ED8-CB7B-498E-9B81-ECA07AA67E45}"/>
                </a:ext>
              </a:extLst>
            </p:cNvPr>
            <p:cNvSpPr/>
            <p:nvPr/>
          </p:nvSpPr>
          <p:spPr>
            <a:xfrm>
              <a:off x="85721" y="3436051"/>
              <a:ext cx="7709015" cy="9677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marL="228600" indent="-228600">
                <a:buFont typeface="Arial" panose="020B0604020202020204" pitchFamily="34" charset="0"/>
                <a:buChar char="•"/>
              </a:pPr>
              <a:r>
                <a:rPr lang="en-US" sz="2200" dirty="0">
                  <a:solidFill>
                    <a:prstClr val="black"/>
                  </a:solidFill>
                </a:rPr>
                <a:t>On-die ECC </a:t>
              </a:r>
              <a:r>
                <a:rPr lang="en-US" sz="2200" b="1" dirty="0">
                  <a:solidFill>
                    <a:srgbClr val="C00000"/>
                  </a:solidFill>
                </a:rPr>
                <a:t>hides </a:t>
              </a:r>
              <a:r>
                <a:rPr lang="en-US" sz="2200" dirty="0">
                  <a:solidFill>
                    <a:schemeClr val="tx1"/>
                  </a:solidFill>
                </a:rPr>
                <a:t>the</a:t>
              </a:r>
              <a:r>
                <a:rPr lang="en-US" sz="2200" b="1" dirty="0">
                  <a:solidFill>
                    <a:srgbClr val="C00000"/>
                  </a:solidFill>
                </a:rPr>
                <a:t> </a:t>
              </a:r>
              <a:r>
                <a:rPr lang="en-US" sz="2200" dirty="0">
                  <a:solidFill>
                    <a:prstClr val="black"/>
                  </a:solidFill>
                </a:rPr>
                <a:t>root-causes of uncorrectable errors       and </a:t>
              </a:r>
              <a:r>
                <a:rPr lang="en-US" sz="2200" b="1" dirty="0">
                  <a:solidFill>
                    <a:srgbClr val="C00000"/>
                  </a:solidFill>
                </a:rPr>
                <a:t>defeats</a:t>
              </a:r>
              <a:r>
                <a:rPr lang="en-US" sz="2200" dirty="0">
                  <a:solidFill>
                    <a:prstClr val="black"/>
                  </a:solidFill>
                </a:rPr>
                <a:t> test patterns designed to target physical cells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8DC3AD30-0065-40CA-827F-843F72D4C74D}"/>
                </a:ext>
              </a:extLst>
            </p:cNvPr>
            <p:cNvSpPr/>
            <p:nvPr/>
          </p:nvSpPr>
          <p:spPr>
            <a:xfrm>
              <a:off x="-85726" y="3015277"/>
              <a:ext cx="7709017" cy="623334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b="1" dirty="0">
                  <a:solidFill>
                    <a:schemeClr val="tx1"/>
                  </a:solidFill>
                  <a:latin typeface="Trebuchet MS" panose="020B0603020202020204" pitchFamily="34" charset="0"/>
                </a:rPr>
                <a:t>Test/Validation Engineers: </a:t>
              </a:r>
              <a:r>
                <a:rPr lang="en-US" sz="2400" dirty="0">
                  <a:solidFill>
                    <a:schemeClr val="tx1"/>
                  </a:solidFill>
                  <a:latin typeface="Trebuchet MS" panose="020B0603020202020204" pitchFamily="34" charset="0"/>
                </a:rPr>
                <a:t>Post-Manufacturing Testing</a:t>
              </a:r>
              <a:endParaRPr lang="en-US" sz="2400" b="1" dirty="0">
                <a:solidFill>
                  <a:schemeClr val="tx1"/>
                </a:solidFill>
                <a:latin typeface="Trebuchet MS" panose="020B0603020202020204" pitchFamily="34" charset="0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F3226321-5BBE-406C-85E9-431ACD94B712}"/>
              </a:ext>
            </a:extLst>
          </p:cNvPr>
          <p:cNvGrpSpPr/>
          <p:nvPr/>
        </p:nvGrpSpPr>
        <p:grpSpPr>
          <a:xfrm>
            <a:off x="339608" y="4727588"/>
            <a:ext cx="7880461" cy="1403470"/>
            <a:chOff x="-85726" y="4815840"/>
            <a:chExt cx="7880461" cy="140347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8CCF82C-B233-48F9-8B31-5D92F9FC8117}"/>
                </a:ext>
              </a:extLst>
            </p:cNvPr>
            <p:cNvSpPr/>
            <p:nvPr/>
          </p:nvSpPr>
          <p:spPr>
            <a:xfrm>
              <a:off x="85720" y="5251570"/>
              <a:ext cx="7709015" cy="9677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marL="228600" indent="-228600">
                <a:buFont typeface="Arial" panose="020B0604020202020204" pitchFamily="34" charset="0"/>
                <a:buChar char="•"/>
              </a:pPr>
              <a:r>
                <a:rPr lang="en-US" sz="2200" dirty="0">
                  <a:solidFill>
                    <a:prstClr val="black"/>
                  </a:solidFill>
                </a:rPr>
                <a:t>On-die ECC </a:t>
              </a:r>
              <a:r>
                <a:rPr lang="en-US" sz="2200" b="1" dirty="0">
                  <a:solidFill>
                    <a:srgbClr val="C00000"/>
                  </a:solidFill>
                </a:rPr>
                <a:t>conflates </a:t>
              </a:r>
              <a:r>
                <a:rPr lang="en-US" sz="2200" dirty="0">
                  <a:solidFill>
                    <a:prstClr val="black"/>
                  </a:solidFill>
                </a:rPr>
                <a:t>raw bit errors with ECC artifacts, effectively </a:t>
              </a:r>
              <a:r>
                <a:rPr lang="en-US" sz="2200" b="1" dirty="0">
                  <a:solidFill>
                    <a:srgbClr val="C00000"/>
                  </a:solidFill>
                </a:rPr>
                <a:t>obfuscating</a:t>
              </a:r>
              <a:r>
                <a:rPr lang="en-US" sz="2200" dirty="0">
                  <a:solidFill>
                    <a:prstClr val="black"/>
                  </a:solidFill>
                </a:rPr>
                <a:t> the true physical cell characteristics</a:t>
              </a: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8D367F33-0072-4F4D-980A-F3DB048FFBD6}"/>
                </a:ext>
              </a:extLst>
            </p:cNvPr>
            <p:cNvSpPr/>
            <p:nvPr/>
          </p:nvSpPr>
          <p:spPr>
            <a:xfrm>
              <a:off x="-85726" y="4815840"/>
              <a:ext cx="7709017" cy="623334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b="1" dirty="0">
                  <a:solidFill>
                    <a:schemeClr val="tx1"/>
                  </a:solidFill>
                  <a:latin typeface="Trebuchet MS" panose="020B0603020202020204" pitchFamily="34" charset="0"/>
                </a:rPr>
                <a:t>Research Scientists:</a:t>
              </a:r>
              <a:r>
                <a:rPr lang="en-US" sz="2400" dirty="0">
                  <a:solidFill>
                    <a:schemeClr val="tx1"/>
                  </a:solidFill>
                  <a:latin typeface="Trebuchet MS" panose="020B0603020202020204" pitchFamily="34" charset="0"/>
                </a:rPr>
                <a:t> Error-Characterization Studies</a:t>
              </a:r>
            </a:p>
          </p:txBody>
        </p:sp>
      </p:grp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732A8D-4B35-40BF-B9AA-39226724E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D2B53-EDAE-4B41-B849-8916FA40BCB6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234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Challenges for Third Parties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09F1D3A-A15F-46D7-B3F0-D1C3420E8022}"/>
              </a:ext>
            </a:extLst>
          </p:cNvPr>
          <p:cNvGrpSpPr/>
          <p:nvPr/>
        </p:nvGrpSpPr>
        <p:grpSpPr>
          <a:xfrm>
            <a:off x="339607" y="1169369"/>
            <a:ext cx="7880466" cy="1388514"/>
            <a:chOff x="-85727" y="1257621"/>
            <a:chExt cx="7880466" cy="1388514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A4C6647-EB48-4B5F-8CA5-39AC4CF667BF}"/>
                </a:ext>
              </a:extLst>
            </p:cNvPr>
            <p:cNvSpPr/>
            <p:nvPr/>
          </p:nvSpPr>
          <p:spPr>
            <a:xfrm>
              <a:off x="85723" y="1678395"/>
              <a:ext cx="7709016" cy="9677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marL="228600" indent="-228600">
                <a:buFont typeface="Arial" panose="020B0604020202020204" pitchFamily="34" charset="0"/>
                <a:buChar char="•"/>
              </a:pPr>
              <a:r>
                <a:rPr lang="en-US" sz="2200" dirty="0">
                  <a:solidFill>
                    <a:prstClr val="black"/>
                  </a:solidFill>
                </a:rPr>
                <a:t>On-die ECC forces system architects to support </a:t>
              </a:r>
              <a:r>
                <a:rPr lang="en-US" sz="2200" b="1" dirty="0">
                  <a:solidFill>
                    <a:srgbClr val="C00000"/>
                  </a:solidFill>
                </a:rPr>
                <a:t>unpredictable</a:t>
              </a:r>
              <a:r>
                <a:rPr lang="en-US" sz="2200" dirty="0">
                  <a:solidFill>
                    <a:prstClr val="black"/>
                  </a:solidFill>
                </a:rPr>
                <a:t>, </a:t>
              </a:r>
              <a:r>
                <a:rPr lang="en-US" sz="2200" b="1" dirty="0">
                  <a:solidFill>
                    <a:srgbClr val="C00000"/>
                  </a:solidFill>
                </a:rPr>
                <a:t>chip-dependent</a:t>
              </a:r>
              <a:r>
                <a:rPr lang="en-US" sz="2200" dirty="0">
                  <a:solidFill>
                    <a:prstClr val="black"/>
                  </a:solidFill>
                </a:rPr>
                <a:t> memory reliability characteristics</a:t>
              </a: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C8CB8AF1-0075-41BE-A774-C1E3F41C3F58}"/>
                </a:ext>
              </a:extLst>
            </p:cNvPr>
            <p:cNvSpPr/>
            <p:nvPr/>
          </p:nvSpPr>
          <p:spPr>
            <a:xfrm>
              <a:off x="-85727" y="1257621"/>
              <a:ext cx="7709018" cy="623334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b="1" dirty="0">
                  <a:solidFill>
                    <a:schemeClr val="tx1"/>
                  </a:solidFill>
                  <a:latin typeface="Trebuchet MS" panose="020B0603020202020204" pitchFamily="34" charset="0"/>
                </a:rPr>
                <a:t>System Architects: </a:t>
              </a:r>
              <a:r>
                <a:rPr lang="en-US" sz="2400" dirty="0">
                  <a:solidFill>
                    <a:schemeClr val="tx1"/>
                  </a:solidFill>
                  <a:latin typeface="Trebuchet MS" panose="020B0603020202020204" pitchFamily="34" charset="0"/>
                </a:rPr>
                <a:t>Designing Error Mitigations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72E2074A-1D26-4854-983C-0E03A79F61F9}"/>
              </a:ext>
            </a:extLst>
          </p:cNvPr>
          <p:cNvGrpSpPr/>
          <p:nvPr/>
        </p:nvGrpSpPr>
        <p:grpSpPr>
          <a:xfrm>
            <a:off x="339608" y="2927025"/>
            <a:ext cx="7880462" cy="1388514"/>
            <a:chOff x="-85726" y="3015277"/>
            <a:chExt cx="7880462" cy="1388514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ADA5ED8-CB7B-498E-9B81-ECA07AA67E45}"/>
                </a:ext>
              </a:extLst>
            </p:cNvPr>
            <p:cNvSpPr/>
            <p:nvPr/>
          </p:nvSpPr>
          <p:spPr>
            <a:xfrm>
              <a:off x="85721" y="3436051"/>
              <a:ext cx="7709015" cy="9677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marL="228600" indent="-228600">
                <a:buFont typeface="Arial" panose="020B0604020202020204" pitchFamily="34" charset="0"/>
                <a:buChar char="•"/>
              </a:pPr>
              <a:r>
                <a:rPr lang="en-US" sz="2200" dirty="0">
                  <a:solidFill>
                    <a:prstClr val="black"/>
                  </a:solidFill>
                </a:rPr>
                <a:t>On-die ECC </a:t>
              </a:r>
              <a:r>
                <a:rPr lang="en-US" sz="2200" b="1" dirty="0">
                  <a:solidFill>
                    <a:srgbClr val="C00000"/>
                  </a:solidFill>
                </a:rPr>
                <a:t>hides </a:t>
              </a:r>
              <a:r>
                <a:rPr lang="en-US" sz="2200" dirty="0">
                  <a:solidFill>
                    <a:schemeClr val="tx1"/>
                  </a:solidFill>
                </a:rPr>
                <a:t>the</a:t>
              </a:r>
              <a:r>
                <a:rPr lang="en-US" sz="2200" b="1" dirty="0">
                  <a:solidFill>
                    <a:srgbClr val="C00000"/>
                  </a:solidFill>
                </a:rPr>
                <a:t> </a:t>
              </a:r>
              <a:r>
                <a:rPr lang="en-US" sz="2200" dirty="0">
                  <a:solidFill>
                    <a:prstClr val="black"/>
                  </a:solidFill>
                </a:rPr>
                <a:t>root-causes of uncorrectable errors       and </a:t>
              </a:r>
              <a:r>
                <a:rPr lang="en-US" sz="2200" b="1" dirty="0">
                  <a:solidFill>
                    <a:srgbClr val="C00000"/>
                  </a:solidFill>
                </a:rPr>
                <a:t>defeats</a:t>
              </a:r>
              <a:r>
                <a:rPr lang="en-US" sz="2200" dirty="0">
                  <a:solidFill>
                    <a:prstClr val="black"/>
                  </a:solidFill>
                </a:rPr>
                <a:t> test patterns designed to target physical cells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8DC3AD30-0065-40CA-827F-843F72D4C74D}"/>
                </a:ext>
              </a:extLst>
            </p:cNvPr>
            <p:cNvSpPr/>
            <p:nvPr/>
          </p:nvSpPr>
          <p:spPr>
            <a:xfrm>
              <a:off x="-85726" y="3015277"/>
              <a:ext cx="7709017" cy="623334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b="1" dirty="0">
                  <a:solidFill>
                    <a:schemeClr val="tx1"/>
                  </a:solidFill>
                  <a:latin typeface="Trebuchet MS" panose="020B0603020202020204" pitchFamily="34" charset="0"/>
                </a:rPr>
                <a:t>Test/Validation Engineers: </a:t>
              </a:r>
              <a:r>
                <a:rPr lang="en-US" sz="2400" dirty="0">
                  <a:solidFill>
                    <a:schemeClr val="tx1"/>
                  </a:solidFill>
                  <a:latin typeface="Trebuchet MS" panose="020B0603020202020204" pitchFamily="34" charset="0"/>
                </a:rPr>
                <a:t>Post-Manufacturing Testing</a:t>
              </a:r>
              <a:endParaRPr lang="en-US" sz="2400" b="1" dirty="0">
                <a:solidFill>
                  <a:schemeClr val="tx1"/>
                </a:solidFill>
                <a:latin typeface="Trebuchet MS" panose="020B0603020202020204" pitchFamily="34" charset="0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F3226321-5BBE-406C-85E9-431ACD94B712}"/>
              </a:ext>
            </a:extLst>
          </p:cNvPr>
          <p:cNvGrpSpPr/>
          <p:nvPr/>
        </p:nvGrpSpPr>
        <p:grpSpPr>
          <a:xfrm>
            <a:off x="339608" y="4727588"/>
            <a:ext cx="7880461" cy="1403470"/>
            <a:chOff x="-85726" y="4815840"/>
            <a:chExt cx="7880461" cy="140347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8CCF82C-B233-48F9-8B31-5D92F9FC8117}"/>
                </a:ext>
              </a:extLst>
            </p:cNvPr>
            <p:cNvSpPr/>
            <p:nvPr/>
          </p:nvSpPr>
          <p:spPr>
            <a:xfrm>
              <a:off x="85720" y="5251570"/>
              <a:ext cx="7709015" cy="9677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marL="228600" indent="-228600">
                <a:buFont typeface="Arial" panose="020B0604020202020204" pitchFamily="34" charset="0"/>
                <a:buChar char="•"/>
              </a:pPr>
              <a:r>
                <a:rPr lang="en-US" sz="2200" dirty="0">
                  <a:solidFill>
                    <a:prstClr val="black"/>
                  </a:solidFill>
                </a:rPr>
                <a:t>On-die ECC </a:t>
              </a:r>
              <a:r>
                <a:rPr lang="en-US" sz="2200" b="1" dirty="0">
                  <a:solidFill>
                    <a:srgbClr val="C00000"/>
                  </a:solidFill>
                </a:rPr>
                <a:t>conflates </a:t>
              </a:r>
              <a:r>
                <a:rPr lang="en-US" sz="2200" dirty="0">
                  <a:solidFill>
                    <a:prstClr val="black"/>
                  </a:solidFill>
                </a:rPr>
                <a:t>raw bit errors with ECC artifacts, effectively </a:t>
              </a:r>
              <a:r>
                <a:rPr lang="en-US" sz="2200" b="1" dirty="0">
                  <a:solidFill>
                    <a:srgbClr val="C00000"/>
                  </a:solidFill>
                </a:rPr>
                <a:t>obfuscating</a:t>
              </a:r>
              <a:r>
                <a:rPr lang="en-US" sz="2200" dirty="0">
                  <a:solidFill>
                    <a:prstClr val="black"/>
                  </a:solidFill>
                </a:rPr>
                <a:t> the true physical cell characteristics</a:t>
              </a: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8D367F33-0072-4F4D-980A-F3DB048FFBD6}"/>
                </a:ext>
              </a:extLst>
            </p:cNvPr>
            <p:cNvSpPr/>
            <p:nvPr/>
          </p:nvSpPr>
          <p:spPr>
            <a:xfrm>
              <a:off x="-85726" y="4815840"/>
              <a:ext cx="7709017" cy="623334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b="1" dirty="0">
                  <a:solidFill>
                    <a:schemeClr val="tx1"/>
                  </a:solidFill>
                  <a:latin typeface="Trebuchet MS" panose="020B0603020202020204" pitchFamily="34" charset="0"/>
                </a:rPr>
                <a:t>Research Scientists:</a:t>
              </a:r>
              <a:r>
                <a:rPr lang="en-US" sz="2400" dirty="0">
                  <a:solidFill>
                    <a:schemeClr val="tx1"/>
                  </a:solidFill>
                  <a:latin typeface="Trebuchet MS" panose="020B0603020202020204" pitchFamily="34" charset="0"/>
                </a:rPr>
                <a:t> Error-Characterization Studies</a:t>
              </a:r>
            </a:p>
          </p:txBody>
        </p:sp>
      </p:grp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732A8D-4B35-40BF-B9AA-39226724E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D2B53-EDAE-4B41-B849-8916FA40BCB6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1F9197A-CCF5-4C3F-AFBB-06932116CE5C}"/>
              </a:ext>
            </a:extLst>
          </p:cNvPr>
          <p:cNvSpPr/>
          <p:nvPr/>
        </p:nvSpPr>
        <p:spPr>
          <a:xfrm>
            <a:off x="172995" y="959956"/>
            <a:ext cx="8815517" cy="5517687"/>
          </a:xfrm>
          <a:prstGeom prst="rect">
            <a:avLst/>
          </a:prstGeom>
          <a:solidFill>
            <a:srgbClr val="FFFFFF">
              <a:alpha val="6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42EDBBF-4969-4195-BE53-7D89B8A7FE35}"/>
              </a:ext>
            </a:extLst>
          </p:cNvPr>
          <p:cNvSpPr/>
          <p:nvPr/>
        </p:nvSpPr>
        <p:spPr>
          <a:xfrm>
            <a:off x="252664" y="2758510"/>
            <a:ext cx="8638672" cy="192580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Trebuchet MS" panose="020B0603020202020204" pitchFamily="34" charset="0"/>
              </a:rPr>
              <a:t>These challenges all arise</a:t>
            </a:r>
          </a:p>
          <a:p>
            <a:pPr algn="ctr"/>
            <a:r>
              <a:rPr lang="en-US" sz="4000" dirty="0">
                <a:solidFill>
                  <a:schemeClr val="tx1"/>
                </a:solidFill>
                <a:latin typeface="Trebuchet MS" panose="020B0603020202020204" pitchFamily="34" charset="0"/>
              </a:rPr>
              <a:t>from the </a:t>
            </a:r>
            <a:r>
              <a:rPr lang="en-US" sz="4000" b="1" dirty="0">
                <a:solidFill>
                  <a:srgbClr val="C00000"/>
                </a:solidFill>
                <a:latin typeface="Trebuchet MS" panose="020B0603020202020204" pitchFamily="34" charset="0"/>
              </a:rPr>
              <a:t>inability</a:t>
            </a:r>
            <a:r>
              <a:rPr lang="en-US" sz="4000" dirty="0">
                <a:solidFill>
                  <a:schemeClr val="tx1"/>
                </a:solidFill>
                <a:latin typeface="Trebuchet MS" panose="020B0603020202020204" pitchFamily="34" charset="0"/>
              </a:rPr>
              <a:t> to predict </a:t>
            </a:r>
          </a:p>
          <a:p>
            <a:pPr algn="ctr"/>
            <a:r>
              <a:rPr lang="en-US" sz="4000" dirty="0">
                <a:solidFill>
                  <a:schemeClr val="tx1"/>
                </a:solidFill>
                <a:latin typeface="Trebuchet MS" panose="020B0603020202020204" pitchFamily="34" charset="0"/>
              </a:rPr>
              <a:t>how ECC transforms error patterns</a:t>
            </a:r>
          </a:p>
        </p:txBody>
      </p:sp>
    </p:spTree>
    <p:extLst>
      <p:ext uri="{BB962C8B-B14F-4D97-AF65-F5344CB8AC3E}">
        <p14:creationId xmlns:p14="http://schemas.microsoft.com/office/powerpoint/2010/main" val="27026011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Overcoming Challenges of On-Die ECC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5AA5717-B700-4A10-A188-FFEBB0FDFF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175" y="934865"/>
            <a:ext cx="8949650" cy="2093240"/>
          </a:xfrm>
        </p:spPr>
        <p:txBody>
          <a:bodyPr>
            <a:no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Our goal: </a:t>
            </a:r>
            <a:r>
              <a:rPr lang="en-US" dirty="0"/>
              <a:t>Determine the on-die ECC function 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without</a:t>
            </a:r>
            <a:r>
              <a:rPr lang="en-US" dirty="0"/>
              <a:t>:</a:t>
            </a:r>
          </a:p>
          <a:p>
            <a:pPr marL="339725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(1) hardware support or tools</a:t>
            </a:r>
          </a:p>
          <a:p>
            <a:pPr marL="339725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(2) prior knowledge about on-die ECC</a:t>
            </a:r>
          </a:p>
          <a:p>
            <a:pPr marL="339725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(3) access to ECC metadata (e.g., syndromes)</a:t>
            </a:r>
          </a:p>
        </p:txBody>
      </p:sp>
      <p:sp>
        <p:nvSpPr>
          <p:cNvPr id="18" name="Content Placeholder 5">
            <a:extLst>
              <a:ext uri="{FF2B5EF4-FFF2-40B4-BE49-F238E27FC236}">
                <a16:creationId xmlns:a16="http://schemas.microsoft.com/office/drawing/2014/main" id="{025FC2C7-A95F-4815-84B8-2A556AFB64C2}"/>
              </a:ext>
            </a:extLst>
          </p:cNvPr>
          <p:cNvSpPr txBox="1">
            <a:spLocks/>
          </p:cNvSpPr>
          <p:nvPr/>
        </p:nvSpPr>
        <p:spPr>
          <a:xfrm>
            <a:off x="252662" y="5341583"/>
            <a:ext cx="8891337" cy="11897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42" indent="-171442" algn="l" defTabSz="685766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Trebuchet MS" panose="020B0603020202020204" pitchFamily="34" charset="0"/>
                <a:ea typeface="Verdana" panose="020B0604030504040204" pitchFamily="34" charset="0"/>
                <a:cs typeface="Courier New" panose="02070309020205020404" pitchFamily="49" charset="0"/>
              </a:defRPr>
            </a:lvl1pPr>
            <a:lvl2pPr marL="514325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rebuchet MS" panose="020B0603020202020204" pitchFamily="34" charset="0"/>
                <a:ea typeface="Verdana" panose="020B0604030504040204" pitchFamily="34" charset="0"/>
                <a:cs typeface="Courier New" panose="02070309020205020404" pitchFamily="49" charset="0"/>
              </a:defRPr>
            </a:lvl2pPr>
            <a:lvl3pPr marL="857207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Trebuchet MS" panose="020B0603020202020204" pitchFamily="34" charset="0"/>
                <a:ea typeface="Verdana" panose="020B0604030504040204" pitchFamily="34" charset="0"/>
                <a:cs typeface="Courier New" panose="02070309020205020404" pitchFamily="49" charset="0"/>
              </a:defRPr>
            </a:lvl3pPr>
            <a:lvl4pPr marL="1200090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Trebuchet MS" panose="020B0603020202020204" pitchFamily="34" charset="0"/>
                <a:ea typeface="Verdana" panose="020B0604030504040204" pitchFamily="34" charset="0"/>
                <a:cs typeface="Courier New" panose="02070309020205020404" pitchFamily="49" charset="0"/>
              </a:defRPr>
            </a:lvl4pPr>
            <a:lvl5pPr marL="1542974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Trebuchet MS" panose="020B0603020202020204" pitchFamily="34" charset="0"/>
                <a:ea typeface="Verdana" panose="020B0604030504040204" pitchFamily="34" charset="0"/>
                <a:cs typeface="Courier New" panose="02070309020205020404" pitchFamily="49" charset="0"/>
              </a:defRPr>
            </a:lvl5pPr>
            <a:lvl6pPr marL="1885856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39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22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05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Reveals how on-die ECC scrambles errors (BEER)</a:t>
            </a:r>
          </a:p>
          <a:p>
            <a:r>
              <a:rPr lang="en-US" sz="2800" dirty="0"/>
              <a:t>Allows inferring raw bit error locations (BEEP)</a:t>
            </a:r>
            <a:endParaRPr lang="en-US" sz="250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3B2BB5C-322A-4EE7-94DB-041E2127F455}"/>
              </a:ext>
            </a:extLst>
          </p:cNvPr>
          <p:cNvGrpSpPr/>
          <p:nvPr/>
        </p:nvGrpSpPr>
        <p:grpSpPr>
          <a:xfrm>
            <a:off x="1657701" y="3267100"/>
            <a:ext cx="5828598" cy="1800200"/>
            <a:chOff x="1657701" y="3171850"/>
            <a:chExt cx="5828598" cy="1800200"/>
          </a:xfrm>
        </p:grpSpPr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AB424C5C-B978-4BAB-93A7-4DB8929DC5A0}"/>
                </a:ext>
              </a:extLst>
            </p:cNvPr>
            <p:cNvSpPr/>
            <p:nvPr/>
          </p:nvSpPr>
          <p:spPr>
            <a:xfrm>
              <a:off x="1657701" y="3171850"/>
              <a:ext cx="5828598" cy="1800200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Trebuchet MS" panose="020B0603020202020204" pitchFamily="34" charset="0"/>
                <a:cs typeface="Courier New" panose="02070309020205020404" pitchFamily="49" charset="0"/>
              </a:endParaRPr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CBBA7A42-C187-4837-A2F3-AE76FC9D1E14}"/>
                </a:ext>
              </a:extLst>
            </p:cNvPr>
            <p:cNvGrpSpPr/>
            <p:nvPr/>
          </p:nvGrpSpPr>
          <p:grpSpPr>
            <a:xfrm>
              <a:off x="1944269" y="3363176"/>
              <a:ext cx="5276581" cy="1427054"/>
              <a:chOff x="-1055839" y="4109290"/>
              <a:chExt cx="3284947" cy="1427054"/>
            </a:xfrm>
          </p:grpSpPr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FCFDD0B4-0662-4DBE-9DA7-17BEFD5ED980}"/>
                  </a:ext>
                </a:extLst>
              </p:cNvPr>
              <p:cNvSpPr/>
              <p:nvPr/>
            </p:nvSpPr>
            <p:spPr>
              <a:xfrm>
                <a:off x="1693053" y="4175117"/>
                <a:ext cx="536055" cy="12954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i="1" dirty="0">
                    <a:solidFill>
                      <a:schemeClr val="tx1"/>
                    </a:solidFill>
                    <a:latin typeface="Trebuchet MS" panose="020B0603020202020204" pitchFamily="34" charset="0"/>
                    <a:cs typeface="Segoe UI" panose="020B0502040204020203" pitchFamily="34" charset="0"/>
                  </a:rPr>
                  <a:t>Data</a:t>
                </a:r>
              </a:p>
              <a:p>
                <a:pPr algn="ctr"/>
                <a:r>
                  <a:rPr lang="en-US" sz="2000" i="1" dirty="0">
                    <a:solidFill>
                      <a:schemeClr val="tx1"/>
                    </a:solidFill>
                    <a:latin typeface="Trebuchet MS" panose="020B0603020202020204" pitchFamily="34" charset="0"/>
                    <a:cs typeface="Segoe UI" panose="020B0502040204020203" pitchFamily="34" charset="0"/>
                  </a:rPr>
                  <a:t>Store</a:t>
                </a: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9827F0C7-8F94-42BE-ABC3-12BA393EDDEE}"/>
                  </a:ext>
                </a:extLst>
              </p:cNvPr>
              <p:cNvSpPr/>
              <p:nvPr/>
            </p:nvSpPr>
            <p:spPr>
              <a:xfrm>
                <a:off x="-1055839" y="4175117"/>
                <a:ext cx="536055" cy="12954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i="1" dirty="0">
                    <a:solidFill>
                      <a:schemeClr val="tx1"/>
                    </a:solidFill>
                    <a:latin typeface="Trebuchet MS" panose="020B0603020202020204" pitchFamily="34" charset="0"/>
                    <a:cs typeface="Segoe UI" panose="020B0502040204020203" pitchFamily="34" charset="0"/>
                  </a:rPr>
                  <a:t>DRAM</a:t>
                </a:r>
              </a:p>
              <a:p>
                <a:pPr algn="ctr"/>
                <a:r>
                  <a:rPr lang="en-US" sz="2000" i="1" dirty="0">
                    <a:solidFill>
                      <a:schemeClr val="tx1"/>
                    </a:solidFill>
                    <a:latin typeface="Trebuchet MS" panose="020B0603020202020204" pitchFamily="34" charset="0"/>
                    <a:cs typeface="Segoe UI" panose="020B0502040204020203" pitchFamily="34" charset="0"/>
                  </a:rPr>
                  <a:t>Chip</a:t>
                </a:r>
              </a:p>
              <a:p>
                <a:pPr algn="ctr"/>
                <a:r>
                  <a:rPr lang="en-US" sz="2000" i="1" dirty="0">
                    <a:solidFill>
                      <a:schemeClr val="tx1"/>
                    </a:solidFill>
                    <a:latin typeface="Trebuchet MS" panose="020B0603020202020204" pitchFamily="34" charset="0"/>
                    <a:cs typeface="Segoe UI" panose="020B0502040204020203" pitchFamily="34" charset="0"/>
                  </a:rPr>
                  <a:t>I/O</a:t>
                </a: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3A23487E-1FA4-426E-AD83-0A44E2551A91}"/>
                  </a:ext>
                </a:extLst>
              </p:cNvPr>
              <p:cNvSpPr/>
              <p:nvPr/>
            </p:nvSpPr>
            <p:spPr>
              <a:xfrm>
                <a:off x="109879" y="4109290"/>
                <a:ext cx="953511" cy="660188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i="1" dirty="0">
                  <a:solidFill>
                    <a:schemeClr val="tx1"/>
                  </a:solidFill>
                  <a:latin typeface="Trebuchet MS" panose="020B0603020202020204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20DAE610-B628-4A2D-AF82-66C64C9126DD}"/>
                  </a:ext>
                </a:extLst>
              </p:cNvPr>
              <p:cNvSpPr/>
              <p:nvPr/>
            </p:nvSpPr>
            <p:spPr>
              <a:xfrm>
                <a:off x="109879" y="4876156"/>
                <a:ext cx="953511" cy="660188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en-US" sz="2000" i="1" dirty="0">
                  <a:solidFill>
                    <a:schemeClr val="tx1"/>
                  </a:solidFill>
                  <a:latin typeface="Trebuchet MS" panose="020B0603020202020204" pitchFamily="34" charset="0"/>
                  <a:cs typeface="Segoe UI" panose="020B0502040204020203" pitchFamily="34" charset="0"/>
                </a:endParaRPr>
              </a:p>
            </p:txBody>
          </p: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F47439DB-EC13-4398-940B-C0F599A2D8E0}"/>
                  </a:ext>
                </a:extLst>
              </p:cNvPr>
              <p:cNvCxnSpPr>
                <a:cxnSpLocks/>
                <a:endCxn id="28" idx="3"/>
              </p:cNvCxnSpPr>
              <p:nvPr/>
            </p:nvCxnSpPr>
            <p:spPr>
              <a:xfrm flipH="1">
                <a:off x="1063390" y="4439384"/>
                <a:ext cx="629663" cy="0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30EF044C-D531-4DBB-A421-BDEFDFFF85EB}"/>
                  </a:ext>
                </a:extLst>
              </p:cNvPr>
              <p:cNvCxnSpPr>
                <a:cxnSpLocks/>
                <a:stCxn id="29" idx="3"/>
              </p:cNvCxnSpPr>
              <p:nvPr/>
            </p:nvCxnSpPr>
            <p:spPr>
              <a:xfrm>
                <a:off x="1063390" y="5206250"/>
                <a:ext cx="629663" cy="0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51AD4339-FD32-4CB9-915E-E8EE1B5069B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519785" y="4439384"/>
                <a:ext cx="626317" cy="0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ADFA5DAD-366E-456E-8D99-EC06B0B645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519784" y="5204065"/>
                <a:ext cx="626317" cy="0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CF5C9CDD-1AC5-449E-BDA7-9ED3337A6121}"/>
                    </a:ext>
                  </a:extLst>
                </p:cNvPr>
                <p:cNvSpPr/>
                <p:nvPr/>
              </p:nvSpPr>
              <p:spPr>
                <a:xfrm>
                  <a:off x="4001310" y="3465381"/>
                  <a:ext cx="1162498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𝑭</m:t>
                        </m:r>
                        <m:r>
                          <a:rPr lang="en-US" sz="2400" b="1" i="1" baseline="-25000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𝒆𝒏𝒄𝒐𝒅𝒆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CF5C9CDD-1AC5-449E-BDA7-9ED3337A612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01310" y="3465381"/>
                  <a:ext cx="1162498" cy="461665"/>
                </a:xfrm>
                <a:prstGeom prst="rect">
                  <a:avLst/>
                </a:prstGeom>
                <a:blipFill>
                  <a:blip r:embed="rId4"/>
                  <a:stretch>
                    <a:fillRect b="-39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Rectangle 65">
                  <a:extLst>
                    <a:ext uri="{FF2B5EF4-FFF2-40B4-BE49-F238E27FC236}">
                      <a16:creationId xmlns:a16="http://schemas.microsoft.com/office/drawing/2014/main" id="{0C3F2436-CCB9-4071-A366-2F60FA77995B}"/>
                    </a:ext>
                  </a:extLst>
                </p:cNvPr>
                <p:cNvSpPr/>
                <p:nvPr/>
              </p:nvSpPr>
              <p:spPr>
                <a:xfrm>
                  <a:off x="4001310" y="4205406"/>
                  <a:ext cx="1160895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𝑭</m:t>
                        </m:r>
                        <m:r>
                          <a:rPr lang="en-US" sz="2400" b="1" i="1" baseline="-25000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𝒅𝒆</m:t>
                        </m:r>
                        <m:r>
                          <a:rPr lang="en-US" sz="2400" b="1" i="1" baseline="-25000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𝒄𝒐𝒅𝒆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66" name="Rectangle 65">
                  <a:extLst>
                    <a:ext uri="{FF2B5EF4-FFF2-40B4-BE49-F238E27FC236}">
                      <a16:creationId xmlns:a16="http://schemas.microsoft.com/office/drawing/2014/main" id="{0C3F2436-CCB9-4071-A366-2F60FA77995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01310" y="4205406"/>
                  <a:ext cx="1160895" cy="461665"/>
                </a:xfrm>
                <a:prstGeom prst="rect">
                  <a:avLst/>
                </a:prstGeom>
                <a:blipFill>
                  <a:blip r:embed="rId5"/>
                  <a:stretch>
                    <a:fillRect b="-39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3" name="Oval 12">
            <a:extLst>
              <a:ext uri="{FF2B5EF4-FFF2-40B4-BE49-F238E27FC236}">
                <a16:creationId xmlns:a16="http://schemas.microsoft.com/office/drawing/2014/main" id="{03499030-1BC3-475A-BA97-E7A691EFD823}"/>
              </a:ext>
            </a:extLst>
          </p:cNvPr>
          <p:cNvSpPr/>
          <p:nvPr/>
        </p:nvSpPr>
        <p:spPr>
          <a:xfrm>
            <a:off x="3307244" y="3209925"/>
            <a:ext cx="2598255" cy="1924050"/>
          </a:xfrm>
          <a:prstGeom prst="ellipse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DDDCD1-8DDE-4143-8CA1-DA012CDCC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D2B53-EDAE-4B41-B849-8916FA40BCB6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199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Talk Outline</a:t>
            </a:r>
          </a:p>
        </p:txBody>
      </p:sp>
      <p:sp>
        <p:nvSpPr>
          <p:cNvPr id="50" name="Content Placeholder 49">
            <a:extLst>
              <a:ext uri="{FF2B5EF4-FFF2-40B4-BE49-F238E27FC236}">
                <a16:creationId xmlns:a16="http://schemas.microsoft.com/office/drawing/2014/main" id="{C012A292-B81C-4680-ABD7-381C70B1AA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488" y="832660"/>
            <a:ext cx="8883738" cy="5112118"/>
          </a:xfrm>
        </p:spPr>
        <p:txBody>
          <a:bodyPr>
            <a:normAutofit/>
          </a:bodyPr>
          <a:lstStyle/>
          <a:p>
            <a:pPr marL="0" indent="0">
              <a:lnSpc>
                <a:spcPct val="250000"/>
              </a:lnSpc>
              <a:buNone/>
            </a:pPr>
            <a:r>
              <a:rPr lang="en-US" sz="3200" dirty="0">
                <a:solidFill>
                  <a:schemeClr val="bg1">
                    <a:lumMod val="65000"/>
                  </a:schemeClr>
                </a:solidFill>
              </a:rPr>
              <a:t>Challenges Caused by Unknown On-Die ECCs</a:t>
            </a:r>
          </a:p>
          <a:p>
            <a:pPr marL="0" indent="0">
              <a:lnSpc>
                <a:spcPct val="250000"/>
              </a:lnSpc>
              <a:buNone/>
            </a:pPr>
            <a:r>
              <a:rPr lang="en-US" sz="3200" b="1" dirty="0"/>
              <a:t>BEER: Determining the On-Die ECC Function</a:t>
            </a:r>
          </a:p>
          <a:p>
            <a:pPr marL="0" indent="0">
              <a:lnSpc>
                <a:spcPct val="250000"/>
              </a:lnSpc>
              <a:buNone/>
            </a:pPr>
            <a:r>
              <a:rPr lang="en-US" sz="3200" dirty="0">
                <a:solidFill>
                  <a:schemeClr val="bg2">
                    <a:lumMod val="75000"/>
                  </a:schemeClr>
                </a:solidFill>
              </a:rPr>
              <a:t>Evaluating BEER in Experiment and Simulation</a:t>
            </a:r>
          </a:p>
          <a:p>
            <a:pPr marL="0" indent="0">
              <a:lnSpc>
                <a:spcPct val="250000"/>
              </a:lnSpc>
              <a:buNone/>
            </a:pPr>
            <a:r>
              <a:rPr lang="en-US" sz="3200" dirty="0">
                <a:solidFill>
                  <a:schemeClr val="bg2">
                    <a:lumMod val="75000"/>
                  </a:schemeClr>
                </a:solidFill>
              </a:rPr>
              <a:t>BEEP and Other Practical Use Cases for BEER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899F28-29AB-47B7-B89D-C2EAF9139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D2B53-EDAE-4B41-B849-8916FA40BCB6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219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103"/>
    </mc:Choice>
    <mc:Fallback xmlns="">
      <p:transition spd="slow" advTm="5103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>
            <a:extLst>
              <a:ext uri="{FF2B5EF4-FFF2-40B4-BE49-F238E27FC236}">
                <a16:creationId xmlns:a16="http://schemas.microsoft.com/office/drawing/2014/main" id="{D4BCDF14-710F-4098-9D54-C55FD2B0E68C}"/>
              </a:ext>
            </a:extLst>
          </p:cNvPr>
          <p:cNvGrpSpPr/>
          <p:nvPr/>
        </p:nvGrpSpPr>
        <p:grpSpPr>
          <a:xfrm>
            <a:off x="290534" y="4750019"/>
            <a:ext cx="8047955" cy="1593495"/>
            <a:chOff x="666270" y="4859114"/>
            <a:chExt cx="8047955" cy="1593495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AD53F46D-8564-4F0F-986A-351EB7854100}"/>
                </a:ext>
              </a:extLst>
            </p:cNvPr>
            <p:cNvSpPr/>
            <p:nvPr/>
          </p:nvSpPr>
          <p:spPr>
            <a:xfrm>
              <a:off x="2361662" y="5299043"/>
              <a:ext cx="4078871" cy="115356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lvl="0"/>
              <a:endParaRPr lang="en-US" sz="2000" b="1" baseline="-25000" dirty="0">
                <a:solidFill>
                  <a:prstClr val="black"/>
                </a:solidFill>
                <a:latin typeface="Trebuchet MS" panose="020B0603020202020204" pitchFamily="34" charset="0"/>
              </a:endParaRPr>
            </a:p>
          </p:txBody>
        </p: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49DADD77-F82F-4D9C-8DBC-A4E4CD5E7594}"/>
                </a:ext>
              </a:extLst>
            </p:cNvPr>
            <p:cNvCxnSpPr>
              <a:cxnSpLocks/>
              <a:stCxn id="97" idx="3"/>
            </p:cNvCxnSpPr>
            <p:nvPr/>
          </p:nvCxnSpPr>
          <p:spPr>
            <a:xfrm>
              <a:off x="6440533" y="5875826"/>
              <a:ext cx="227369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17AE4CB8-DB22-4F63-B5E2-85F7EBB346D4}"/>
                </a:ext>
              </a:extLst>
            </p:cNvPr>
            <p:cNvCxnSpPr>
              <a:cxnSpLocks/>
            </p:cNvCxnSpPr>
            <p:nvPr/>
          </p:nvCxnSpPr>
          <p:spPr>
            <a:xfrm>
              <a:off x="666270" y="5875826"/>
              <a:ext cx="168743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Rectangle 106">
                  <a:extLst>
                    <a:ext uri="{FF2B5EF4-FFF2-40B4-BE49-F238E27FC236}">
                      <a16:creationId xmlns:a16="http://schemas.microsoft.com/office/drawing/2014/main" id="{C3FAF99F-FAF9-40BD-AC08-4A14773841A5}"/>
                    </a:ext>
                  </a:extLst>
                </p:cNvPr>
                <p:cNvSpPr/>
                <p:nvPr/>
              </p:nvSpPr>
              <p:spPr>
                <a:xfrm>
                  <a:off x="884664" y="5489785"/>
                  <a:ext cx="132921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𝑑𝑎𝑡𝑎𝑤𝑜𝑟𝑑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en-US" b="1" dirty="0">
                    <a:latin typeface="Trebuchet MS" panose="020B0603020202020204" pitchFamily="34" charset="0"/>
                  </a:endParaRPr>
                </a:p>
              </p:txBody>
            </p:sp>
          </mc:Choice>
          <mc:Fallback xmlns="">
            <p:sp>
              <p:nvSpPr>
                <p:cNvPr id="107" name="Rectangle 106">
                  <a:extLst>
                    <a:ext uri="{FF2B5EF4-FFF2-40B4-BE49-F238E27FC236}">
                      <a16:creationId xmlns:a16="http://schemas.microsoft.com/office/drawing/2014/main" id="{C3FAF99F-FAF9-40BD-AC08-4A14773841A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4664" y="5489785"/>
                  <a:ext cx="1329210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8" name="Rectangle 107">
                  <a:extLst>
                    <a:ext uri="{FF2B5EF4-FFF2-40B4-BE49-F238E27FC236}">
                      <a16:creationId xmlns:a16="http://schemas.microsoft.com/office/drawing/2014/main" id="{E8CF2552-F275-4F14-81E1-CF817FBF80BB}"/>
                    </a:ext>
                  </a:extLst>
                </p:cNvPr>
                <p:cNvSpPr/>
                <p:nvPr/>
              </p:nvSpPr>
              <p:spPr>
                <a:xfrm>
                  <a:off x="6917563" y="5474124"/>
                  <a:ext cx="132440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𝑐𝑜𝑑𝑒</m:t>
                        </m:r>
                        <m:r>
                          <a:rPr lang="en-US" b="0" i="1" dirty="0">
                            <a:latin typeface="Cambria Math" panose="02040503050406030204" pitchFamily="18" charset="0"/>
                          </a:rPr>
                          <m:t>𝑤𝑜𝑟𝑑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en-US" dirty="0">
                    <a:latin typeface="Trebuchet MS" panose="020B0603020202020204" pitchFamily="34" charset="0"/>
                  </a:endParaRPr>
                </a:p>
              </p:txBody>
            </p:sp>
          </mc:Choice>
          <mc:Fallback xmlns="">
            <p:sp>
              <p:nvSpPr>
                <p:cNvPr id="108" name="Rectangle 107">
                  <a:extLst>
                    <a:ext uri="{FF2B5EF4-FFF2-40B4-BE49-F238E27FC236}">
                      <a16:creationId xmlns:a16="http://schemas.microsoft.com/office/drawing/2014/main" id="{E8CF2552-F275-4F14-81E1-CF817FBF80B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17563" y="5474124"/>
                  <a:ext cx="1324401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2C4F5780-01D8-4721-902F-15F3F22D9A10}"/>
                </a:ext>
              </a:extLst>
            </p:cNvPr>
            <p:cNvSpPr/>
            <p:nvPr/>
          </p:nvSpPr>
          <p:spPr>
            <a:xfrm>
              <a:off x="3716866" y="4859114"/>
              <a:ext cx="137569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en-US" sz="2400" b="1" dirty="0">
                  <a:solidFill>
                    <a:prstClr val="black"/>
                  </a:solidFill>
                  <a:latin typeface="Trebuchet MS" panose="020B0603020202020204" pitchFamily="34" charset="0"/>
                  <a:cs typeface="Segoe UI" panose="020B0502040204020203" pitchFamily="34" charset="0"/>
                </a:rPr>
                <a:t>Decoder</a:t>
              </a: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9388340C-7D3F-4C24-A78F-65545C523CE8}"/>
              </a:ext>
            </a:extLst>
          </p:cNvPr>
          <p:cNvGrpSpPr/>
          <p:nvPr/>
        </p:nvGrpSpPr>
        <p:grpSpPr>
          <a:xfrm>
            <a:off x="302490" y="2955890"/>
            <a:ext cx="8036000" cy="1724455"/>
            <a:chOff x="678226" y="3064985"/>
            <a:chExt cx="8036000" cy="1724455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0E0AD4CF-43D9-4334-AA98-B1D8A6DB5217}"/>
                </a:ext>
              </a:extLst>
            </p:cNvPr>
            <p:cNvSpPr/>
            <p:nvPr/>
          </p:nvSpPr>
          <p:spPr>
            <a:xfrm>
              <a:off x="2361662" y="3477332"/>
              <a:ext cx="4078872" cy="131210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lvl="0"/>
              <a:endParaRPr lang="en-US" sz="2000" b="1" baseline="-25000" dirty="0">
                <a:solidFill>
                  <a:prstClr val="black"/>
                </a:solidFill>
                <a:latin typeface="Trebuchet MS" panose="020B0603020202020204" pitchFamily="34" charset="0"/>
              </a:endParaRP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9CF2C0CB-4330-47D3-B9A3-350A697DF0EA}"/>
                </a:ext>
              </a:extLst>
            </p:cNvPr>
            <p:cNvCxnSpPr>
              <a:cxnSpLocks/>
              <a:endCxn id="26" idx="3"/>
            </p:cNvCxnSpPr>
            <p:nvPr/>
          </p:nvCxnSpPr>
          <p:spPr>
            <a:xfrm flipH="1">
              <a:off x="6440534" y="4131509"/>
              <a:ext cx="2273692" cy="1877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A8477582-6406-449C-A279-EF203361A0E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8226" y="4133386"/>
              <a:ext cx="1675483" cy="911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F4D03671-C6A1-49C6-A1E9-1D6E58C4CE59}"/>
                    </a:ext>
                  </a:extLst>
                </p:cNvPr>
                <p:cNvSpPr/>
                <p:nvPr/>
              </p:nvSpPr>
              <p:spPr>
                <a:xfrm>
                  <a:off x="813729" y="3747901"/>
                  <a:ext cx="127720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𝑑𝑎𝑡𝑎𝑤𝑜𝑟𝑑</m:t>
                        </m:r>
                      </m:oMath>
                    </m:oMathPara>
                  </a14:m>
                  <a:endParaRPr lang="en-US" b="1" dirty="0">
                    <a:latin typeface="Trebuchet MS" panose="020B0603020202020204" pitchFamily="34" charset="0"/>
                  </a:endParaRPr>
                </a:p>
              </p:txBody>
            </p:sp>
          </mc:Choice>
          <mc:Fallback xmlns=""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F4D03671-C6A1-49C6-A1E9-1D6E58C4CE5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3729" y="3747901"/>
                  <a:ext cx="1277209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5BE9BB2C-8347-4759-93A9-CBA0B7145754}"/>
                    </a:ext>
                  </a:extLst>
                </p:cNvPr>
                <p:cNvSpPr/>
                <p:nvPr/>
              </p:nvSpPr>
              <p:spPr>
                <a:xfrm>
                  <a:off x="6917563" y="3732240"/>
                  <a:ext cx="127240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𝑐𝑜𝑑𝑒</m:t>
                        </m:r>
                        <m:r>
                          <a:rPr lang="en-US" b="0" i="1" dirty="0">
                            <a:latin typeface="Cambria Math" panose="02040503050406030204" pitchFamily="18" charset="0"/>
                          </a:rPr>
                          <m:t>𝑤𝑜𝑟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lang="en-US" dirty="0">
                    <a:latin typeface="Trebuchet MS" panose="020B0603020202020204" pitchFamily="34" charset="0"/>
                  </a:endParaRPr>
                </a:p>
              </p:txBody>
            </p:sp>
          </mc:Choice>
          <mc:Fallback xmlns=""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5BE9BB2C-8347-4759-93A9-CBA0B714575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17563" y="3732240"/>
                  <a:ext cx="1272400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DEEBBC35-58CE-48F5-8348-0A03CE8840DF}"/>
                </a:ext>
              </a:extLst>
            </p:cNvPr>
            <p:cNvSpPr/>
            <p:nvPr/>
          </p:nvSpPr>
          <p:spPr>
            <a:xfrm>
              <a:off x="3725683" y="3064985"/>
              <a:ext cx="135806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en-US" sz="2400" b="1" dirty="0">
                  <a:solidFill>
                    <a:prstClr val="black"/>
                  </a:solidFill>
                  <a:latin typeface="Trebuchet MS" panose="020B0603020202020204" pitchFamily="34" charset="0"/>
                  <a:cs typeface="Segoe UI" panose="020B0502040204020203" pitchFamily="34" charset="0"/>
                </a:rPr>
                <a:t>Encoder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On-Die ECC Function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103C8C6-59BD-4DDB-90C4-4B529A55C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543300" y="6407541"/>
            <a:ext cx="2057400" cy="365125"/>
          </a:xfrm>
          <a:prstGeom prst="rect">
            <a:avLst/>
          </a:prstGeom>
        </p:spPr>
        <p:txBody>
          <a:bodyPr/>
          <a:lstStyle/>
          <a:p>
            <a:fld id="{C19D2B53-EDAE-4B41-B849-8916FA40BCB6}" type="slidenum">
              <a:rPr lang="en-US" smtClean="0"/>
              <a:pPr/>
              <a:t>18</a:t>
            </a:fld>
            <a:endParaRPr lang="en-US" dirty="0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153E02AD-BC29-4AB0-9C83-043682328AF8}"/>
              </a:ext>
            </a:extLst>
          </p:cNvPr>
          <p:cNvGrpSpPr/>
          <p:nvPr/>
        </p:nvGrpSpPr>
        <p:grpSpPr>
          <a:xfrm>
            <a:off x="2078662" y="1057771"/>
            <a:ext cx="5282142" cy="1353249"/>
            <a:chOff x="2078662" y="1149375"/>
            <a:chExt cx="5282142" cy="1353249"/>
          </a:xfrm>
        </p:grpSpPr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B60EDB60-8353-497A-8CA7-AEA09731F31C}"/>
                </a:ext>
              </a:extLst>
            </p:cNvPr>
            <p:cNvSpPr/>
            <p:nvPr/>
          </p:nvSpPr>
          <p:spPr>
            <a:xfrm>
              <a:off x="2078662" y="1163619"/>
              <a:ext cx="5282142" cy="1339005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Trebuchet MS" panose="020B0603020202020204" pitchFamily="34" charset="0"/>
                <a:cs typeface="Courier New" panose="02070309020205020404" pitchFamily="49" charset="0"/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AB2271C8-670F-462C-B836-1DF71E62C5CB}"/>
                </a:ext>
              </a:extLst>
            </p:cNvPr>
            <p:cNvSpPr/>
            <p:nvPr/>
          </p:nvSpPr>
          <p:spPr>
            <a:xfrm>
              <a:off x="6317286" y="1347560"/>
              <a:ext cx="850443" cy="101309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i="1" dirty="0">
                  <a:solidFill>
                    <a:schemeClr val="tx1"/>
                  </a:solidFill>
                  <a:latin typeface="Trebuchet MS" panose="020B0603020202020204" pitchFamily="34" charset="0"/>
                  <a:cs typeface="Segoe UI" panose="020B0502040204020203" pitchFamily="34" charset="0"/>
                </a:rPr>
                <a:t>Data</a:t>
              </a:r>
            </a:p>
            <a:p>
              <a:pPr algn="ctr"/>
              <a:r>
                <a:rPr lang="en-US" sz="2000" i="1" dirty="0">
                  <a:solidFill>
                    <a:schemeClr val="tx1"/>
                  </a:solidFill>
                  <a:latin typeface="Trebuchet MS" panose="020B0603020202020204" pitchFamily="34" charset="0"/>
                  <a:cs typeface="Segoe UI" panose="020B0502040204020203" pitchFamily="34" charset="0"/>
                </a:rPr>
                <a:t>Store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3D678B07-9696-4A52-94A5-10852D78C835}"/>
                </a:ext>
              </a:extLst>
            </p:cNvPr>
            <p:cNvSpPr/>
            <p:nvPr/>
          </p:nvSpPr>
          <p:spPr>
            <a:xfrm>
              <a:off x="2303839" y="1347560"/>
              <a:ext cx="874186" cy="101309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i="1" dirty="0">
                  <a:solidFill>
                    <a:schemeClr val="tx1"/>
                  </a:solidFill>
                  <a:latin typeface="Trebuchet MS" panose="020B0603020202020204" pitchFamily="34" charset="0"/>
                  <a:cs typeface="Segoe UI" panose="020B0502040204020203" pitchFamily="34" charset="0"/>
                </a:rPr>
                <a:t>DRAM</a:t>
              </a:r>
            </a:p>
            <a:p>
              <a:pPr algn="ctr"/>
              <a:r>
                <a:rPr lang="en-US" sz="2000" i="1" dirty="0">
                  <a:solidFill>
                    <a:schemeClr val="tx1"/>
                  </a:solidFill>
                  <a:latin typeface="Trebuchet MS" panose="020B0603020202020204" pitchFamily="34" charset="0"/>
                  <a:cs typeface="Segoe UI" panose="020B0502040204020203" pitchFamily="34" charset="0"/>
                </a:rPr>
                <a:t>Chip</a:t>
              </a:r>
            </a:p>
            <a:p>
              <a:pPr algn="ctr"/>
              <a:r>
                <a:rPr lang="en-US" sz="2000" i="1" dirty="0">
                  <a:solidFill>
                    <a:schemeClr val="tx1"/>
                  </a:solidFill>
                  <a:latin typeface="Trebuchet MS" panose="020B0603020202020204" pitchFamily="34" charset="0"/>
                  <a:cs typeface="Segoe UI" panose="020B0502040204020203" pitchFamily="34" charset="0"/>
                </a:rPr>
                <a:t>I/O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61F32F88-8F4D-4BBD-A80D-F3206DD8EA07}"/>
                </a:ext>
              </a:extLst>
            </p:cNvPr>
            <p:cNvSpPr/>
            <p:nvPr/>
          </p:nvSpPr>
          <p:spPr>
            <a:xfrm>
              <a:off x="4059334" y="1347560"/>
              <a:ext cx="1392176" cy="41334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i="1" dirty="0">
                  <a:solidFill>
                    <a:schemeClr val="tx1"/>
                  </a:solidFill>
                  <a:latin typeface="Trebuchet MS" panose="020B0603020202020204" pitchFamily="34" charset="0"/>
                  <a:cs typeface="Segoe UI" panose="020B0502040204020203" pitchFamily="34" charset="0"/>
                </a:rPr>
                <a:t>Encoder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C3F856F5-AF17-4681-983C-EC2A76B45979}"/>
                </a:ext>
              </a:extLst>
            </p:cNvPr>
            <p:cNvSpPr/>
            <p:nvPr/>
          </p:nvSpPr>
          <p:spPr>
            <a:xfrm>
              <a:off x="4059334" y="1947305"/>
              <a:ext cx="1392176" cy="41334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2000" i="1" dirty="0">
                  <a:solidFill>
                    <a:schemeClr val="tx1"/>
                  </a:solidFill>
                  <a:latin typeface="Trebuchet MS" panose="020B0603020202020204" pitchFamily="34" charset="0"/>
                  <a:cs typeface="Segoe UI" panose="020B0502040204020203" pitchFamily="34" charset="0"/>
                </a:rPr>
                <a:t>Decoder</a:t>
              </a:r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2520A5A5-3605-4FF5-9DC5-D018806084FA}"/>
                </a:ext>
              </a:extLst>
            </p:cNvPr>
            <p:cNvCxnSpPr>
              <a:cxnSpLocks/>
              <a:endCxn id="38" idx="3"/>
            </p:cNvCxnSpPr>
            <p:nvPr/>
          </p:nvCxnSpPr>
          <p:spPr>
            <a:xfrm flipH="1">
              <a:off x="5451510" y="1554234"/>
              <a:ext cx="865776" cy="0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1736E87B-D95C-45A2-A2DB-93FB502272F4}"/>
                </a:ext>
              </a:extLst>
            </p:cNvPr>
            <p:cNvCxnSpPr>
              <a:cxnSpLocks/>
              <a:stCxn id="39" idx="3"/>
            </p:cNvCxnSpPr>
            <p:nvPr/>
          </p:nvCxnSpPr>
          <p:spPr>
            <a:xfrm>
              <a:off x="5451510" y="2153979"/>
              <a:ext cx="865776" cy="0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B994BC0E-0511-4AD8-8DD2-FCD1B4B8E7FB}"/>
                </a:ext>
              </a:extLst>
            </p:cNvPr>
            <p:cNvCxnSpPr>
              <a:cxnSpLocks/>
              <a:stCxn id="38" idx="1"/>
            </p:cNvCxnSpPr>
            <p:nvPr/>
          </p:nvCxnSpPr>
          <p:spPr>
            <a:xfrm flipH="1">
              <a:off x="3178025" y="1554234"/>
              <a:ext cx="881309" cy="0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4BB8B434-A19F-4CE0-AF6C-1979E64DABBE}"/>
                </a:ext>
              </a:extLst>
            </p:cNvPr>
            <p:cNvCxnSpPr>
              <a:cxnSpLocks/>
              <a:endCxn id="39" idx="1"/>
            </p:cNvCxnSpPr>
            <p:nvPr/>
          </p:nvCxnSpPr>
          <p:spPr>
            <a:xfrm>
              <a:off x="3178025" y="2153979"/>
              <a:ext cx="881309" cy="0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0A7F8B4E-A0F2-4680-A96C-CD3C56B2A53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00933" y="1470708"/>
              <a:ext cx="92248" cy="167051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CC8EE69-0E3C-47F4-B896-82D0A0D3BFC2}"/>
                </a:ext>
              </a:extLst>
            </p:cNvPr>
            <p:cNvSpPr/>
            <p:nvPr/>
          </p:nvSpPr>
          <p:spPr>
            <a:xfrm>
              <a:off x="3271981" y="1152143"/>
              <a:ext cx="55015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latin typeface="Trebuchet MS" panose="020B0603020202020204" pitchFamily="34" charset="0"/>
                </a:rPr>
                <a:t>128</a:t>
              </a:r>
            </a:p>
          </p:txBody>
        </p: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3DFD4337-99FC-48C8-BC59-77C9243625B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36308" y="2066275"/>
              <a:ext cx="92248" cy="167051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C9BB4BB6-3E73-44D0-AD2A-ADA1B82E30F4}"/>
                </a:ext>
              </a:extLst>
            </p:cNvPr>
            <p:cNvSpPr/>
            <p:nvPr/>
          </p:nvSpPr>
          <p:spPr>
            <a:xfrm>
              <a:off x="3407356" y="1747710"/>
              <a:ext cx="55015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latin typeface="Trebuchet MS" panose="020B0603020202020204" pitchFamily="34" charset="0"/>
                </a:rPr>
                <a:t>128</a:t>
              </a:r>
            </a:p>
          </p:txBody>
        </p: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3D11F251-0AF6-4153-B9C4-727F0849ED2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67342" y="2066275"/>
              <a:ext cx="92248" cy="167051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F842272E-BF91-487F-9E54-9FB340E8BAED}"/>
                </a:ext>
              </a:extLst>
            </p:cNvPr>
            <p:cNvSpPr/>
            <p:nvPr/>
          </p:nvSpPr>
          <p:spPr>
            <a:xfrm>
              <a:off x="5528851" y="1747710"/>
              <a:ext cx="79380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latin typeface="Trebuchet MS" panose="020B0603020202020204" pitchFamily="34" charset="0"/>
                </a:rPr>
                <a:t>128+8</a:t>
              </a:r>
            </a:p>
          </p:txBody>
        </p: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82CBF142-9C16-4028-A3C9-14B4194B42F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55888" y="1467940"/>
              <a:ext cx="92248" cy="167051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65F8895A-84C1-44D2-A5F3-D29BF81F1C93}"/>
                </a:ext>
              </a:extLst>
            </p:cNvPr>
            <p:cNvSpPr/>
            <p:nvPr/>
          </p:nvSpPr>
          <p:spPr>
            <a:xfrm>
              <a:off x="5417397" y="1149375"/>
              <a:ext cx="79380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latin typeface="Trebuchet MS" panose="020B0603020202020204" pitchFamily="34" charset="0"/>
                </a:rPr>
                <a:t>128+8</a:t>
              </a:r>
            </a:p>
          </p:txBody>
        </p:sp>
      </p:grpSp>
      <p:sp>
        <p:nvSpPr>
          <p:cNvPr id="65" name="Content Placeholder 5">
            <a:extLst>
              <a:ext uri="{FF2B5EF4-FFF2-40B4-BE49-F238E27FC236}">
                <a16:creationId xmlns:a16="http://schemas.microsoft.com/office/drawing/2014/main" id="{052FE41C-2653-44F9-88C7-E9C45FA75455}"/>
              </a:ext>
            </a:extLst>
          </p:cNvPr>
          <p:cNvSpPr txBox="1">
            <a:spLocks/>
          </p:cNvSpPr>
          <p:nvPr/>
        </p:nvSpPr>
        <p:spPr>
          <a:xfrm>
            <a:off x="252663" y="2516929"/>
            <a:ext cx="8638674" cy="4932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42" indent="-171442" algn="l" defTabSz="685766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Trebuchet MS" panose="020B0603020202020204" pitchFamily="34" charset="0"/>
                <a:ea typeface="Verdana" panose="020B0604030504040204" pitchFamily="34" charset="0"/>
                <a:cs typeface="Courier New" panose="02070309020205020404" pitchFamily="49" charset="0"/>
              </a:defRPr>
            </a:lvl1pPr>
            <a:lvl2pPr marL="514325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rebuchet MS" panose="020B0603020202020204" pitchFamily="34" charset="0"/>
                <a:ea typeface="Verdana" panose="020B0604030504040204" pitchFamily="34" charset="0"/>
                <a:cs typeface="Courier New" panose="02070309020205020404" pitchFamily="49" charset="0"/>
              </a:defRPr>
            </a:lvl2pPr>
            <a:lvl3pPr marL="857207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Trebuchet MS" panose="020B0603020202020204" pitchFamily="34" charset="0"/>
                <a:ea typeface="Verdana" panose="020B0604030504040204" pitchFamily="34" charset="0"/>
                <a:cs typeface="Courier New" panose="02070309020205020404" pitchFamily="49" charset="0"/>
              </a:defRPr>
            </a:lvl3pPr>
            <a:lvl4pPr marL="1200090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Trebuchet MS" panose="020B0603020202020204" pitchFamily="34" charset="0"/>
                <a:ea typeface="Verdana" panose="020B0604030504040204" pitchFamily="34" charset="0"/>
                <a:cs typeface="Courier New" panose="02070309020205020404" pitchFamily="49" charset="0"/>
              </a:defRPr>
            </a:lvl4pPr>
            <a:lvl5pPr marL="1542974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Trebuchet MS" panose="020B0603020202020204" pitchFamily="34" charset="0"/>
                <a:ea typeface="Verdana" panose="020B0604030504040204" pitchFamily="34" charset="0"/>
                <a:cs typeface="Courier New" panose="02070309020205020404" pitchFamily="49" charset="0"/>
              </a:defRPr>
            </a:lvl5pPr>
            <a:lvl6pPr marL="1885856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39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22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05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Encoder and decoder both use 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linear operations</a:t>
            </a:r>
          </a:p>
        </p:txBody>
      </p:sp>
      <p:graphicFrame>
        <p:nvGraphicFramePr>
          <p:cNvPr id="70" name="Table 11">
            <a:extLst>
              <a:ext uri="{FF2B5EF4-FFF2-40B4-BE49-F238E27FC236}">
                <a16:creationId xmlns:a16="http://schemas.microsoft.com/office/drawing/2014/main" id="{E420F6C8-820E-4274-84C6-78939AE3BA9F}"/>
              </a:ext>
            </a:extLst>
          </p:cNvPr>
          <p:cNvGraphicFramePr>
            <a:graphicFrameLocks noGrp="1"/>
          </p:cNvGraphicFramePr>
          <p:nvPr/>
        </p:nvGraphicFramePr>
        <p:xfrm>
          <a:off x="4065125" y="3879909"/>
          <a:ext cx="1457960" cy="832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78226721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94149770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01811054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37663948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88926681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0168805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265456715"/>
                    </a:ext>
                  </a:extLst>
                </a:gridCol>
              </a:tblGrid>
              <a:tr h="146557">
                <a:tc>
                  <a:txBody>
                    <a:bodyPr/>
                    <a:lstStyle/>
                    <a:p>
                      <a:pPr algn="ctr">
                        <a:lnSpc>
                          <a:spcPts val="0"/>
                        </a:lnSpc>
                        <a:spcBef>
                          <a:spcPts val="0"/>
                        </a:spcBef>
                      </a:pPr>
                      <a:r>
                        <a:rPr lang="en-US" sz="4000" b="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0"/>
                        </a:lnSpc>
                        <a:spcBef>
                          <a:spcPts val="0"/>
                        </a:spcBef>
                      </a:pPr>
                      <a:r>
                        <a:rPr lang="en-US" sz="4000" b="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0"/>
                        </a:lnSpc>
                        <a:spcBef>
                          <a:spcPts val="0"/>
                        </a:spcBef>
                      </a:pPr>
                      <a:r>
                        <a:rPr lang="en-US" sz="4000" b="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0"/>
                        </a:lnSpc>
                        <a:spcBef>
                          <a:spcPts val="0"/>
                        </a:spcBef>
                      </a:pPr>
                      <a:r>
                        <a:rPr lang="en-US" sz="4000" b="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0"/>
                        </a:lnSpc>
                        <a:spcBef>
                          <a:spcPts val="0"/>
                        </a:spcBef>
                      </a:pPr>
                      <a:r>
                        <a:rPr lang="en-US" sz="4000" b="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0"/>
                        </a:lnSpc>
                        <a:spcBef>
                          <a:spcPts val="0"/>
                        </a:spcBef>
                      </a:pPr>
                      <a:r>
                        <a:rPr lang="en-US" sz="4000" b="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0"/>
                        </a:lnSpc>
                        <a:spcBef>
                          <a:spcPts val="0"/>
                        </a:spcBef>
                      </a:pPr>
                      <a:r>
                        <a:rPr lang="en-US" sz="4000" b="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3795092"/>
                  </a:ext>
                </a:extLst>
              </a:tr>
              <a:tr h="146557">
                <a:tc>
                  <a:txBody>
                    <a:bodyPr/>
                    <a:lstStyle/>
                    <a:p>
                      <a:pPr algn="ctr">
                        <a:lnSpc>
                          <a:spcPts val="0"/>
                        </a:lnSpc>
                        <a:spcBef>
                          <a:spcPts val="0"/>
                        </a:spcBef>
                      </a:pPr>
                      <a:r>
                        <a:rPr lang="en-US" sz="4000" b="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0"/>
                        </a:lnSpc>
                        <a:spcBef>
                          <a:spcPts val="0"/>
                        </a:spcBef>
                      </a:pPr>
                      <a:r>
                        <a:rPr lang="en-US" sz="4000" b="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0"/>
                        </a:lnSpc>
                        <a:spcBef>
                          <a:spcPts val="0"/>
                        </a:spcBef>
                      </a:pPr>
                      <a:r>
                        <a:rPr lang="en-US" sz="4000" b="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0"/>
                        </a:lnSpc>
                        <a:spcBef>
                          <a:spcPts val="0"/>
                        </a:spcBef>
                      </a:pPr>
                      <a:r>
                        <a:rPr lang="en-US" sz="4000" b="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0"/>
                        </a:lnSpc>
                        <a:spcBef>
                          <a:spcPts val="0"/>
                        </a:spcBef>
                      </a:pPr>
                      <a:r>
                        <a:rPr lang="en-US" sz="4000" b="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0"/>
                        </a:lnSpc>
                        <a:spcBef>
                          <a:spcPts val="0"/>
                        </a:spcBef>
                      </a:pPr>
                      <a:r>
                        <a:rPr lang="en-US" sz="4000" b="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0"/>
                        </a:lnSpc>
                        <a:spcBef>
                          <a:spcPts val="0"/>
                        </a:spcBef>
                      </a:pPr>
                      <a:r>
                        <a:rPr lang="en-US" sz="4000" b="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2524112"/>
                  </a:ext>
                </a:extLst>
              </a:tr>
              <a:tr h="146557">
                <a:tc>
                  <a:txBody>
                    <a:bodyPr/>
                    <a:lstStyle/>
                    <a:p>
                      <a:pPr algn="ctr">
                        <a:lnSpc>
                          <a:spcPts val="0"/>
                        </a:lnSpc>
                        <a:spcBef>
                          <a:spcPts val="0"/>
                        </a:spcBef>
                      </a:pPr>
                      <a:r>
                        <a:rPr lang="en-US" sz="4000" b="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0"/>
                        </a:lnSpc>
                        <a:spcBef>
                          <a:spcPts val="0"/>
                        </a:spcBef>
                      </a:pPr>
                      <a:r>
                        <a:rPr lang="en-US" sz="4000" b="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0"/>
                        </a:lnSpc>
                        <a:spcBef>
                          <a:spcPts val="0"/>
                        </a:spcBef>
                      </a:pPr>
                      <a:r>
                        <a:rPr lang="en-US" sz="4000" b="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0"/>
                        </a:lnSpc>
                        <a:spcBef>
                          <a:spcPts val="0"/>
                        </a:spcBef>
                      </a:pPr>
                      <a:r>
                        <a:rPr lang="en-US" sz="4000" b="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0"/>
                        </a:lnSpc>
                        <a:spcBef>
                          <a:spcPts val="0"/>
                        </a:spcBef>
                      </a:pPr>
                      <a:r>
                        <a:rPr lang="en-US" sz="4000" b="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0"/>
                        </a:lnSpc>
                        <a:spcBef>
                          <a:spcPts val="0"/>
                        </a:spcBef>
                      </a:pPr>
                      <a:r>
                        <a:rPr lang="en-US" sz="4000" b="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0"/>
                        </a:lnSpc>
                        <a:spcBef>
                          <a:spcPts val="0"/>
                        </a:spcBef>
                      </a:pPr>
                      <a:r>
                        <a:rPr lang="en-US" sz="4000" b="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765128"/>
                  </a:ext>
                </a:extLst>
              </a:tr>
              <a:tr h="146557">
                <a:tc>
                  <a:txBody>
                    <a:bodyPr/>
                    <a:lstStyle/>
                    <a:p>
                      <a:pPr algn="ctr">
                        <a:lnSpc>
                          <a:spcPts val="0"/>
                        </a:lnSpc>
                        <a:spcBef>
                          <a:spcPts val="0"/>
                        </a:spcBef>
                      </a:pPr>
                      <a:r>
                        <a:rPr lang="en-US" sz="4000" b="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0"/>
                        </a:lnSpc>
                        <a:spcBef>
                          <a:spcPts val="0"/>
                        </a:spcBef>
                      </a:pPr>
                      <a:r>
                        <a:rPr lang="en-US" sz="4000" b="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0"/>
                        </a:lnSpc>
                        <a:spcBef>
                          <a:spcPts val="0"/>
                        </a:spcBef>
                      </a:pPr>
                      <a:r>
                        <a:rPr lang="en-US" sz="4000" b="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0"/>
                        </a:lnSpc>
                        <a:spcBef>
                          <a:spcPts val="0"/>
                        </a:spcBef>
                      </a:pPr>
                      <a:r>
                        <a:rPr lang="en-US" sz="4000" b="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0"/>
                        </a:lnSpc>
                        <a:spcBef>
                          <a:spcPts val="0"/>
                        </a:spcBef>
                      </a:pPr>
                      <a:r>
                        <a:rPr lang="en-US" sz="4000" b="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0"/>
                        </a:lnSpc>
                        <a:spcBef>
                          <a:spcPts val="0"/>
                        </a:spcBef>
                      </a:pPr>
                      <a:r>
                        <a:rPr lang="en-US" sz="4000" b="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0"/>
                        </a:lnSpc>
                        <a:spcBef>
                          <a:spcPts val="0"/>
                        </a:spcBef>
                      </a:pPr>
                      <a:r>
                        <a:rPr lang="en-US" sz="4000" b="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5750723"/>
                  </a:ext>
                </a:extLst>
              </a:tr>
            </a:tbl>
          </a:graphicData>
        </a:graphic>
      </p:graphicFrame>
      <p:sp>
        <p:nvSpPr>
          <p:cNvPr id="15" name="Double Bracket 14">
            <a:extLst>
              <a:ext uri="{FF2B5EF4-FFF2-40B4-BE49-F238E27FC236}">
                <a16:creationId xmlns:a16="http://schemas.microsoft.com/office/drawing/2014/main" id="{B255CCA9-15B3-441A-928E-C7A652164D16}"/>
              </a:ext>
            </a:extLst>
          </p:cNvPr>
          <p:cNvSpPr/>
          <p:nvPr/>
        </p:nvSpPr>
        <p:spPr>
          <a:xfrm>
            <a:off x="921048" y="4137969"/>
            <a:ext cx="901312" cy="178220"/>
          </a:xfrm>
          <a:prstGeom prst="bracketPair">
            <a:avLst>
              <a:gd name="adj" fmla="val 12052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Double Bracket 77">
            <a:extLst>
              <a:ext uri="{FF2B5EF4-FFF2-40B4-BE49-F238E27FC236}">
                <a16:creationId xmlns:a16="http://schemas.microsoft.com/office/drawing/2014/main" id="{300EC570-CD3E-4286-968B-850D1332FF08}"/>
              </a:ext>
            </a:extLst>
          </p:cNvPr>
          <p:cNvSpPr/>
          <p:nvPr/>
        </p:nvSpPr>
        <p:spPr>
          <a:xfrm>
            <a:off x="3988911" y="3803460"/>
            <a:ext cx="1589236" cy="795426"/>
          </a:xfrm>
          <a:prstGeom prst="bracketPair">
            <a:avLst>
              <a:gd name="adj" fmla="val 806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B1F64CE-58AC-4474-B5C2-2644C029BF2D}"/>
              </a:ext>
            </a:extLst>
          </p:cNvPr>
          <p:cNvGraphicFramePr>
            <a:graphicFrameLocks noGrp="1"/>
          </p:cNvGraphicFramePr>
          <p:nvPr/>
        </p:nvGraphicFramePr>
        <p:xfrm>
          <a:off x="960425" y="4216906"/>
          <a:ext cx="833120" cy="2080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81223707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292643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0373251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29497389"/>
                    </a:ext>
                  </a:extLst>
                </a:gridCol>
              </a:tblGrid>
              <a:tr h="146557">
                <a:tc>
                  <a:txBody>
                    <a:bodyPr/>
                    <a:lstStyle/>
                    <a:p>
                      <a:pPr algn="ctr">
                        <a:lnSpc>
                          <a:spcPts val="0"/>
                        </a:lnSpc>
                        <a:spcBef>
                          <a:spcPts val="0"/>
                        </a:spcBef>
                      </a:pPr>
                      <a:r>
                        <a:rPr lang="en-US" sz="4000" b="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0"/>
                        </a:lnSpc>
                        <a:spcBef>
                          <a:spcPts val="0"/>
                        </a:spcBef>
                      </a:pPr>
                      <a:r>
                        <a:rPr lang="en-US" sz="4000" b="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0"/>
                        </a:lnSpc>
                        <a:spcBef>
                          <a:spcPts val="0"/>
                        </a:spcBef>
                      </a:pPr>
                      <a:r>
                        <a:rPr lang="en-US" sz="4000" b="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0"/>
                        </a:lnSpc>
                        <a:spcBef>
                          <a:spcPts val="0"/>
                        </a:spcBef>
                      </a:pPr>
                      <a:r>
                        <a:rPr lang="en-US" sz="4000" b="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361191"/>
                  </a:ext>
                </a:extLst>
              </a:tr>
            </a:tbl>
          </a:graphicData>
        </a:graphic>
      </p:graphicFrame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2E829498-FC60-4624-98F3-5680EC868EA4}"/>
              </a:ext>
            </a:extLst>
          </p:cNvPr>
          <p:cNvGraphicFramePr>
            <a:graphicFrameLocks noGrp="1"/>
          </p:cNvGraphicFramePr>
          <p:nvPr/>
        </p:nvGraphicFramePr>
        <p:xfrm>
          <a:off x="6693576" y="4200634"/>
          <a:ext cx="1457960" cy="2080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415039856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17928800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14551291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28010756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785067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19589271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70352732"/>
                    </a:ext>
                  </a:extLst>
                </a:gridCol>
              </a:tblGrid>
              <a:tr h="146557">
                <a:tc>
                  <a:txBody>
                    <a:bodyPr/>
                    <a:lstStyle/>
                    <a:p>
                      <a:pPr algn="ctr">
                        <a:lnSpc>
                          <a:spcPts val="0"/>
                        </a:lnSpc>
                        <a:spcBef>
                          <a:spcPts val="0"/>
                        </a:spcBef>
                      </a:pPr>
                      <a:r>
                        <a:rPr lang="en-US" sz="4000" b="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0"/>
                        </a:lnSpc>
                        <a:spcBef>
                          <a:spcPts val="0"/>
                        </a:spcBef>
                      </a:pPr>
                      <a:r>
                        <a:rPr lang="en-US" sz="4000" b="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0"/>
                        </a:lnSpc>
                        <a:spcBef>
                          <a:spcPts val="0"/>
                        </a:spcBef>
                      </a:pPr>
                      <a:r>
                        <a:rPr lang="en-US" sz="4000" b="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0"/>
                        </a:lnSpc>
                        <a:spcBef>
                          <a:spcPts val="0"/>
                        </a:spcBef>
                      </a:pPr>
                      <a:r>
                        <a:rPr lang="en-US" sz="4000" b="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0"/>
                        </a:lnSpc>
                        <a:spcBef>
                          <a:spcPts val="0"/>
                        </a:spcBef>
                      </a:pPr>
                      <a:r>
                        <a:rPr lang="en-US" sz="4000" b="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0"/>
                        </a:lnSpc>
                        <a:spcBef>
                          <a:spcPts val="0"/>
                        </a:spcBef>
                      </a:pPr>
                      <a:r>
                        <a:rPr lang="en-US" sz="4000" b="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0"/>
                        </a:lnSpc>
                        <a:spcBef>
                          <a:spcPts val="0"/>
                        </a:spcBef>
                      </a:pPr>
                      <a:r>
                        <a:rPr lang="en-US" sz="4000" b="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1657225"/>
                  </a:ext>
                </a:extLst>
              </a:tr>
            </a:tbl>
          </a:graphicData>
        </a:graphic>
      </p:graphicFrame>
      <p:sp>
        <p:nvSpPr>
          <p:cNvPr id="66" name="Double Bracket 65">
            <a:extLst>
              <a:ext uri="{FF2B5EF4-FFF2-40B4-BE49-F238E27FC236}">
                <a16:creationId xmlns:a16="http://schemas.microsoft.com/office/drawing/2014/main" id="{EB072CCC-1F0D-478E-BA91-C2798208AC09}"/>
              </a:ext>
            </a:extLst>
          </p:cNvPr>
          <p:cNvSpPr/>
          <p:nvPr/>
        </p:nvSpPr>
        <p:spPr>
          <a:xfrm>
            <a:off x="6649846" y="4126459"/>
            <a:ext cx="1545419" cy="178220"/>
          </a:xfrm>
          <a:prstGeom prst="bracketPair">
            <a:avLst>
              <a:gd name="adj" fmla="val 12052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4EE4BFE6-DEE3-4A5B-A763-C95B73418120}"/>
                  </a:ext>
                </a:extLst>
              </p:cNvPr>
              <p:cNvSpPr/>
              <p:nvPr/>
            </p:nvSpPr>
            <p:spPr>
              <a:xfrm>
                <a:off x="290534" y="4047480"/>
                <a:ext cx="62388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𝒅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4EE4BFE6-DEE3-4A5B-A763-C95B734181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534" y="4047480"/>
                <a:ext cx="623889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74BD2C9D-C490-4D5D-ABC6-C1DEC9181383}"/>
                  </a:ext>
                </a:extLst>
              </p:cNvPr>
              <p:cNvSpPr/>
              <p:nvPr/>
            </p:nvSpPr>
            <p:spPr>
              <a:xfrm>
                <a:off x="6037235" y="4034877"/>
                <a:ext cx="59182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74BD2C9D-C490-4D5D-ABC6-C1DEC91813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7235" y="4034877"/>
                <a:ext cx="591829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65855406-A92E-4999-8EEA-FEC889ED7562}"/>
                  </a:ext>
                </a:extLst>
              </p:cNvPr>
              <p:cNvSpPr/>
              <p:nvPr/>
            </p:nvSpPr>
            <p:spPr>
              <a:xfrm>
                <a:off x="4597626" y="3349381"/>
                <a:ext cx="413896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𝑮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65855406-A92E-4999-8EEA-FEC889ED75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7626" y="3349381"/>
                <a:ext cx="413896" cy="4001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9" name="Table 11">
            <a:extLst>
              <a:ext uri="{FF2B5EF4-FFF2-40B4-BE49-F238E27FC236}">
                <a16:creationId xmlns:a16="http://schemas.microsoft.com/office/drawing/2014/main" id="{F9AF2B89-5A5F-4E35-8805-DE7C8E716580}"/>
              </a:ext>
            </a:extLst>
          </p:cNvPr>
          <p:cNvGraphicFramePr>
            <a:graphicFrameLocks noGrp="1"/>
          </p:cNvGraphicFramePr>
          <p:nvPr/>
        </p:nvGraphicFramePr>
        <p:xfrm>
          <a:off x="2276938" y="5704070"/>
          <a:ext cx="1457960" cy="6242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78226721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94149770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01811054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37663948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88926681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0168805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265456715"/>
                    </a:ext>
                  </a:extLst>
                </a:gridCol>
              </a:tblGrid>
              <a:tr h="146557">
                <a:tc>
                  <a:txBody>
                    <a:bodyPr/>
                    <a:lstStyle/>
                    <a:p>
                      <a:pPr algn="ctr">
                        <a:lnSpc>
                          <a:spcPts val="0"/>
                        </a:lnSpc>
                        <a:spcBef>
                          <a:spcPts val="0"/>
                        </a:spcBef>
                      </a:pPr>
                      <a:r>
                        <a:rPr lang="en-US" sz="4000" b="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0"/>
                        </a:lnSpc>
                        <a:spcBef>
                          <a:spcPts val="0"/>
                        </a:spcBef>
                      </a:pPr>
                      <a:r>
                        <a:rPr lang="en-US" sz="4000" b="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0"/>
                        </a:lnSpc>
                        <a:spcBef>
                          <a:spcPts val="0"/>
                        </a:spcBef>
                      </a:pPr>
                      <a:r>
                        <a:rPr lang="en-US" sz="4000" b="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0"/>
                        </a:lnSpc>
                        <a:spcBef>
                          <a:spcPts val="0"/>
                        </a:spcBef>
                      </a:pPr>
                      <a:r>
                        <a:rPr lang="en-US" sz="4000" b="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0"/>
                        </a:lnSpc>
                        <a:spcBef>
                          <a:spcPts val="0"/>
                        </a:spcBef>
                      </a:pPr>
                      <a:r>
                        <a:rPr lang="en-US" sz="4000" b="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0"/>
                        </a:lnSpc>
                        <a:spcBef>
                          <a:spcPts val="0"/>
                        </a:spcBef>
                      </a:pPr>
                      <a:r>
                        <a:rPr lang="en-US" sz="4000" b="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0"/>
                        </a:lnSpc>
                        <a:spcBef>
                          <a:spcPts val="0"/>
                        </a:spcBef>
                      </a:pPr>
                      <a:r>
                        <a:rPr lang="en-US" sz="4000" b="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3795092"/>
                  </a:ext>
                </a:extLst>
              </a:tr>
              <a:tr h="146557">
                <a:tc>
                  <a:txBody>
                    <a:bodyPr/>
                    <a:lstStyle/>
                    <a:p>
                      <a:pPr algn="ctr">
                        <a:lnSpc>
                          <a:spcPts val="0"/>
                        </a:lnSpc>
                        <a:spcBef>
                          <a:spcPts val="0"/>
                        </a:spcBef>
                      </a:pPr>
                      <a:r>
                        <a:rPr lang="en-US" sz="4000" b="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0"/>
                        </a:lnSpc>
                        <a:spcBef>
                          <a:spcPts val="0"/>
                        </a:spcBef>
                      </a:pPr>
                      <a:r>
                        <a:rPr lang="en-US" sz="4000" b="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0"/>
                        </a:lnSpc>
                        <a:spcBef>
                          <a:spcPts val="0"/>
                        </a:spcBef>
                      </a:pPr>
                      <a:r>
                        <a:rPr lang="en-US" sz="4000" b="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0"/>
                        </a:lnSpc>
                        <a:spcBef>
                          <a:spcPts val="0"/>
                        </a:spcBef>
                      </a:pPr>
                      <a:r>
                        <a:rPr lang="en-US" sz="4000" b="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0"/>
                        </a:lnSpc>
                        <a:spcBef>
                          <a:spcPts val="0"/>
                        </a:spcBef>
                      </a:pPr>
                      <a:r>
                        <a:rPr lang="en-US" sz="4000" b="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0"/>
                        </a:lnSpc>
                        <a:spcBef>
                          <a:spcPts val="0"/>
                        </a:spcBef>
                      </a:pPr>
                      <a:r>
                        <a:rPr lang="en-US" sz="4000" b="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0"/>
                        </a:lnSpc>
                        <a:spcBef>
                          <a:spcPts val="0"/>
                        </a:spcBef>
                      </a:pPr>
                      <a:r>
                        <a:rPr lang="en-US" sz="4000" b="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2524112"/>
                  </a:ext>
                </a:extLst>
              </a:tr>
              <a:tr h="146557">
                <a:tc>
                  <a:txBody>
                    <a:bodyPr/>
                    <a:lstStyle/>
                    <a:p>
                      <a:pPr algn="ctr">
                        <a:lnSpc>
                          <a:spcPts val="0"/>
                        </a:lnSpc>
                        <a:spcBef>
                          <a:spcPts val="0"/>
                        </a:spcBef>
                      </a:pPr>
                      <a:r>
                        <a:rPr lang="en-US" sz="4000" b="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0"/>
                        </a:lnSpc>
                        <a:spcBef>
                          <a:spcPts val="0"/>
                        </a:spcBef>
                      </a:pPr>
                      <a:r>
                        <a:rPr lang="en-US" sz="4000" b="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0"/>
                        </a:lnSpc>
                        <a:spcBef>
                          <a:spcPts val="0"/>
                        </a:spcBef>
                      </a:pPr>
                      <a:r>
                        <a:rPr lang="en-US" sz="4000" b="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0"/>
                        </a:lnSpc>
                        <a:spcBef>
                          <a:spcPts val="0"/>
                        </a:spcBef>
                      </a:pPr>
                      <a:r>
                        <a:rPr lang="en-US" sz="4000" b="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0"/>
                        </a:lnSpc>
                        <a:spcBef>
                          <a:spcPts val="0"/>
                        </a:spcBef>
                      </a:pPr>
                      <a:r>
                        <a:rPr lang="en-US" sz="4000" b="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0"/>
                        </a:lnSpc>
                        <a:spcBef>
                          <a:spcPts val="0"/>
                        </a:spcBef>
                      </a:pPr>
                      <a:r>
                        <a:rPr lang="en-US" sz="4000" b="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0"/>
                        </a:lnSpc>
                        <a:spcBef>
                          <a:spcPts val="0"/>
                        </a:spcBef>
                      </a:pPr>
                      <a:r>
                        <a:rPr lang="en-US" sz="4000" b="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5750723"/>
                  </a:ext>
                </a:extLst>
              </a:tr>
            </a:tbl>
          </a:graphicData>
        </a:graphic>
      </p:graphicFrame>
      <p:sp>
        <p:nvSpPr>
          <p:cNvPr id="100" name="Double Bracket 99">
            <a:extLst>
              <a:ext uri="{FF2B5EF4-FFF2-40B4-BE49-F238E27FC236}">
                <a16:creationId xmlns:a16="http://schemas.microsoft.com/office/drawing/2014/main" id="{79A082E7-D1F0-4175-9585-3F436A9A130D}"/>
              </a:ext>
            </a:extLst>
          </p:cNvPr>
          <p:cNvSpPr/>
          <p:nvPr/>
        </p:nvSpPr>
        <p:spPr>
          <a:xfrm>
            <a:off x="2200724" y="5627621"/>
            <a:ext cx="1589236" cy="631074"/>
          </a:xfrm>
          <a:prstGeom prst="bracketPair">
            <a:avLst>
              <a:gd name="adj" fmla="val 806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4C443027-8C3B-4628-BCA1-3C56D97A8C1F}"/>
                  </a:ext>
                </a:extLst>
              </p:cNvPr>
              <p:cNvSpPr/>
              <p:nvPr/>
            </p:nvSpPr>
            <p:spPr>
              <a:xfrm>
                <a:off x="2845963" y="5189287"/>
                <a:ext cx="444352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𝑯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4C443027-8C3B-4628-BCA1-3C56D97A8C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5963" y="5189287"/>
                <a:ext cx="444352" cy="4001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9" name="Double Bracket 108">
            <a:extLst>
              <a:ext uri="{FF2B5EF4-FFF2-40B4-BE49-F238E27FC236}">
                <a16:creationId xmlns:a16="http://schemas.microsoft.com/office/drawing/2014/main" id="{00C25C11-9272-4873-8787-4C750424948E}"/>
              </a:ext>
            </a:extLst>
          </p:cNvPr>
          <p:cNvSpPr/>
          <p:nvPr/>
        </p:nvSpPr>
        <p:spPr>
          <a:xfrm>
            <a:off x="916737" y="5879853"/>
            <a:ext cx="901312" cy="178220"/>
          </a:xfrm>
          <a:prstGeom prst="bracketPair">
            <a:avLst>
              <a:gd name="adj" fmla="val 12052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0" name="Table 109">
            <a:extLst>
              <a:ext uri="{FF2B5EF4-FFF2-40B4-BE49-F238E27FC236}">
                <a16:creationId xmlns:a16="http://schemas.microsoft.com/office/drawing/2014/main" id="{E234A795-E455-46CF-9DC1-785C667662E7}"/>
              </a:ext>
            </a:extLst>
          </p:cNvPr>
          <p:cNvGraphicFramePr>
            <a:graphicFrameLocks noGrp="1"/>
          </p:cNvGraphicFramePr>
          <p:nvPr/>
        </p:nvGraphicFramePr>
        <p:xfrm>
          <a:off x="956114" y="5958790"/>
          <a:ext cx="833120" cy="2080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81223707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292643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0373251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29497389"/>
                    </a:ext>
                  </a:extLst>
                </a:gridCol>
              </a:tblGrid>
              <a:tr h="146557">
                <a:tc>
                  <a:txBody>
                    <a:bodyPr/>
                    <a:lstStyle/>
                    <a:p>
                      <a:pPr algn="ctr">
                        <a:lnSpc>
                          <a:spcPts val="0"/>
                        </a:lnSpc>
                        <a:spcBef>
                          <a:spcPts val="0"/>
                        </a:spcBef>
                      </a:pPr>
                      <a:r>
                        <a:rPr lang="en-US" sz="4000" b="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0"/>
                        </a:lnSpc>
                        <a:spcBef>
                          <a:spcPts val="0"/>
                        </a:spcBef>
                      </a:pPr>
                      <a:r>
                        <a:rPr lang="en-US" sz="4000" b="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0"/>
                        </a:lnSpc>
                        <a:spcBef>
                          <a:spcPts val="0"/>
                        </a:spcBef>
                      </a:pPr>
                      <a:r>
                        <a:rPr lang="en-US" sz="4000" b="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0"/>
                        </a:lnSpc>
                        <a:spcBef>
                          <a:spcPts val="0"/>
                        </a:spcBef>
                      </a:pPr>
                      <a:r>
                        <a:rPr lang="en-US" sz="4000" b="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361191"/>
                  </a:ext>
                </a:extLst>
              </a:tr>
            </a:tbl>
          </a:graphicData>
        </a:graphic>
      </p:graphicFrame>
      <p:graphicFrame>
        <p:nvGraphicFramePr>
          <p:cNvPr id="111" name="Table 110">
            <a:extLst>
              <a:ext uri="{FF2B5EF4-FFF2-40B4-BE49-F238E27FC236}">
                <a16:creationId xmlns:a16="http://schemas.microsoft.com/office/drawing/2014/main" id="{177FF2AF-A0C7-4A49-B583-689F1823D2B2}"/>
              </a:ext>
            </a:extLst>
          </p:cNvPr>
          <p:cNvGraphicFramePr>
            <a:graphicFrameLocks noGrp="1"/>
          </p:cNvGraphicFramePr>
          <p:nvPr/>
        </p:nvGraphicFramePr>
        <p:xfrm>
          <a:off x="6739296" y="5942518"/>
          <a:ext cx="1457960" cy="2080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415039856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17928800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14551291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28010756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785067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19589271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70352732"/>
                    </a:ext>
                  </a:extLst>
                </a:gridCol>
              </a:tblGrid>
              <a:tr h="146557">
                <a:tc>
                  <a:txBody>
                    <a:bodyPr/>
                    <a:lstStyle/>
                    <a:p>
                      <a:pPr algn="ctr">
                        <a:lnSpc>
                          <a:spcPts val="0"/>
                        </a:lnSpc>
                        <a:spcBef>
                          <a:spcPts val="0"/>
                        </a:spcBef>
                      </a:pPr>
                      <a:r>
                        <a:rPr lang="en-US" sz="4000" b="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0"/>
                        </a:lnSpc>
                        <a:spcBef>
                          <a:spcPts val="0"/>
                        </a:spcBef>
                      </a:pPr>
                      <a:r>
                        <a:rPr lang="en-US" sz="4000" b="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0"/>
                        </a:lnSpc>
                        <a:spcBef>
                          <a:spcPts val="0"/>
                        </a:spcBef>
                      </a:pPr>
                      <a:r>
                        <a:rPr lang="en-US" sz="4000" b="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0"/>
                        </a:lnSpc>
                        <a:spcBef>
                          <a:spcPts val="0"/>
                        </a:spcBef>
                      </a:pPr>
                      <a:r>
                        <a:rPr lang="en-US" sz="4000" b="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0"/>
                        </a:lnSpc>
                        <a:spcBef>
                          <a:spcPts val="0"/>
                        </a:spcBef>
                      </a:pPr>
                      <a:r>
                        <a:rPr lang="en-US" sz="4000" b="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0"/>
                        </a:lnSpc>
                        <a:spcBef>
                          <a:spcPts val="0"/>
                        </a:spcBef>
                      </a:pPr>
                      <a:r>
                        <a:rPr lang="en-US" sz="4000" b="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0"/>
                        </a:lnSpc>
                        <a:spcBef>
                          <a:spcPts val="0"/>
                        </a:spcBef>
                      </a:pPr>
                      <a:r>
                        <a:rPr lang="en-US" sz="4000" b="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1657225"/>
                  </a:ext>
                </a:extLst>
              </a:tr>
            </a:tbl>
          </a:graphicData>
        </a:graphic>
      </p:graphicFrame>
      <p:sp>
        <p:nvSpPr>
          <p:cNvPr id="112" name="Double Bracket 111">
            <a:extLst>
              <a:ext uri="{FF2B5EF4-FFF2-40B4-BE49-F238E27FC236}">
                <a16:creationId xmlns:a16="http://schemas.microsoft.com/office/drawing/2014/main" id="{86294460-FAF1-46BA-B737-CCBBD85FA980}"/>
              </a:ext>
            </a:extLst>
          </p:cNvPr>
          <p:cNvSpPr/>
          <p:nvPr/>
        </p:nvSpPr>
        <p:spPr>
          <a:xfrm>
            <a:off x="6695566" y="5868343"/>
            <a:ext cx="1545419" cy="178220"/>
          </a:xfrm>
          <a:prstGeom prst="bracketPair">
            <a:avLst>
              <a:gd name="adj" fmla="val 12052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49C9635A-C6DA-459D-8E29-66290FDA076F}"/>
                  </a:ext>
                </a:extLst>
              </p:cNvPr>
              <p:cNvSpPr/>
              <p:nvPr/>
            </p:nvSpPr>
            <p:spPr>
              <a:xfrm>
                <a:off x="240503" y="5789364"/>
                <a:ext cx="68320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𝒅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′=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49C9635A-C6DA-459D-8E29-66290FDA07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503" y="5789364"/>
                <a:ext cx="683200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C2D5DAA8-AF15-4CC6-88E3-463EB9AE6C25}"/>
                  </a:ext>
                </a:extLst>
              </p:cNvPr>
              <p:cNvSpPr/>
              <p:nvPr/>
            </p:nvSpPr>
            <p:spPr>
              <a:xfrm>
                <a:off x="6037235" y="5776761"/>
                <a:ext cx="65114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′=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C2D5DAA8-AF15-4CC6-88E3-463EB9AE6C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7235" y="5776761"/>
                <a:ext cx="651140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Double Bracket 68">
            <a:extLst>
              <a:ext uri="{FF2B5EF4-FFF2-40B4-BE49-F238E27FC236}">
                <a16:creationId xmlns:a16="http://schemas.microsoft.com/office/drawing/2014/main" id="{DB583F54-E29D-454D-ADCC-413D66664836}"/>
              </a:ext>
            </a:extLst>
          </p:cNvPr>
          <p:cNvSpPr/>
          <p:nvPr/>
        </p:nvSpPr>
        <p:spPr>
          <a:xfrm>
            <a:off x="2583856" y="4121697"/>
            <a:ext cx="901312" cy="178220"/>
          </a:xfrm>
          <a:prstGeom prst="bracketPair">
            <a:avLst>
              <a:gd name="adj" fmla="val 12052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1" name="Table 70">
            <a:extLst>
              <a:ext uri="{FF2B5EF4-FFF2-40B4-BE49-F238E27FC236}">
                <a16:creationId xmlns:a16="http://schemas.microsoft.com/office/drawing/2014/main" id="{FD18F33C-509E-40C5-9CC7-236284579267}"/>
              </a:ext>
            </a:extLst>
          </p:cNvPr>
          <p:cNvGraphicFramePr>
            <a:graphicFrameLocks noGrp="1"/>
          </p:cNvGraphicFramePr>
          <p:nvPr/>
        </p:nvGraphicFramePr>
        <p:xfrm>
          <a:off x="2623233" y="4200634"/>
          <a:ext cx="833120" cy="2080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81223707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292643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0373251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29497389"/>
                    </a:ext>
                  </a:extLst>
                </a:gridCol>
              </a:tblGrid>
              <a:tr h="146557">
                <a:tc>
                  <a:txBody>
                    <a:bodyPr/>
                    <a:lstStyle/>
                    <a:p>
                      <a:pPr algn="ctr">
                        <a:lnSpc>
                          <a:spcPts val="0"/>
                        </a:lnSpc>
                        <a:spcBef>
                          <a:spcPts val="0"/>
                        </a:spcBef>
                      </a:pPr>
                      <a:r>
                        <a:rPr lang="en-US" sz="4000" b="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0"/>
                        </a:lnSpc>
                        <a:spcBef>
                          <a:spcPts val="0"/>
                        </a:spcBef>
                      </a:pPr>
                      <a:r>
                        <a:rPr lang="en-US" sz="4000" b="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0"/>
                        </a:lnSpc>
                        <a:spcBef>
                          <a:spcPts val="0"/>
                        </a:spcBef>
                      </a:pPr>
                      <a:r>
                        <a:rPr lang="en-US" sz="4000" b="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0"/>
                        </a:lnSpc>
                        <a:spcBef>
                          <a:spcPts val="0"/>
                        </a:spcBef>
                      </a:pPr>
                      <a:r>
                        <a:rPr lang="en-US" sz="4000" b="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36119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2943061C-ECEC-4A21-9C5F-408784C88759}"/>
                  </a:ext>
                </a:extLst>
              </p:cNvPr>
              <p:cNvSpPr/>
              <p:nvPr/>
            </p:nvSpPr>
            <p:spPr>
              <a:xfrm>
                <a:off x="2813505" y="3367741"/>
                <a:ext cx="413896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𝒅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2943061C-ECEC-4A21-9C5F-408784C887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3505" y="3367741"/>
                <a:ext cx="413896" cy="40011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F982721B-8114-4E3C-8DFE-0C4DA57D8A62}"/>
                  </a:ext>
                </a:extLst>
              </p:cNvPr>
              <p:cNvSpPr/>
              <p:nvPr/>
            </p:nvSpPr>
            <p:spPr>
              <a:xfrm>
                <a:off x="3556777" y="4000579"/>
                <a:ext cx="365805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F982721B-8114-4E3C-8DFE-0C4DA57D8A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6777" y="4000579"/>
                <a:ext cx="365805" cy="40011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7" name="Table 76">
            <a:extLst>
              <a:ext uri="{FF2B5EF4-FFF2-40B4-BE49-F238E27FC236}">
                <a16:creationId xmlns:a16="http://schemas.microsoft.com/office/drawing/2014/main" id="{2FA70AE0-175B-4BFB-A7C7-70B46E087CCB}"/>
              </a:ext>
            </a:extLst>
          </p:cNvPr>
          <p:cNvGraphicFramePr>
            <a:graphicFrameLocks noGrp="1"/>
          </p:cNvGraphicFramePr>
          <p:nvPr/>
        </p:nvGraphicFramePr>
        <p:xfrm>
          <a:off x="4335486" y="5942518"/>
          <a:ext cx="1457960" cy="2080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415039856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17928800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14551291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28010756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785067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19589271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70352732"/>
                    </a:ext>
                  </a:extLst>
                </a:gridCol>
              </a:tblGrid>
              <a:tr h="146557">
                <a:tc>
                  <a:txBody>
                    <a:bodyPr/>
                    <a:lstStyle/>
                    <a:p>
                      <a:pPr algn="ctr">
                        <a:lnSpc>
                          <a:spcPts val="0"/>
                        </a:lnSpc>
                        <a:spcBef>
                          <a:spcPts val="0"/>
                        </a:spcBef>
                      </a:pPr>
                      <a:r>
                        <a:rPr lang="en-US" sz="4000" b="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0"/>
                        </a:lnSpc>
                        <a:spcBef>
                          <a:spcPts val="0"/>
                        </a:spcBef>
                      </a:pPr>
                      <a:r>
                        <a:rPr lang="en-US" sz="4000" b="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0"/>
                        </a:lnSpc>
                        <a:spcBef>
                          <a:spcPts val="0"/>
                        </a:spcBef>
                      </a:pPr>
                      <a:r>
                        <a:rPr lang="en-US" sz="4000" b="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0"/>
                        </a:lnSpc>
                        <a:spcBef>
                          <a:spcPts val="0"/>
                        </a:spcBef>
                      </a:pPr>
                      <a:r>
                        <a:rPr lang="en-US" sz="4000" b="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0"/>
                        </a:lnSpc>
                        <a:spcBef>
                          <a:spcPts val="0"/>
                        </a:spcBef>
                      </a:pPr>
                      <a:r>
                        <a:rPr lang="en-US" sz="4000" b="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0"/>
                        </a:lnSpc>
                        <a:spcBef>
                          <a:spcPts val="0"/>
                        </a:spcBef>
                      </a:pPr>
                      <a:r>
                        <a:rPr lang="en-US" sz="4000" b="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0"/>
                        </a:lnSpc>
                        <a:spcBef>
                          <a:spcPts val="0"/>
                        </a:spcBef>
                      </a:pPr>
                      <a:r>
                        <a:rPr lang="en-US" sz="4000" b="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1657225"/>
                  </a:ext>
                </a:extLst>
              </a:tr>
            </a:tbl>
          </a:graphicData>
        </a:graphic>
      </p:graphicFrame>
      <p:sp>
        <p:nvSpPr>
          <p:cNvPr id="79" name="Double Bracket 78">
            <a:extLst>
              <a:ext uri="{FF2B5EF4-FFF2-40B4-BE49-F238E27FC236}">
                <a16:creationId xmlns:a16="http://schemas.microsoft.com/office/drawing/2014/main" id="{CECA594F-7CA3-4963-A691-F6683BEAE255}"/>
              </a:ext>
            </a:extLst>
          </p:cNvPr>
          <p:cNvSpPr/>
          <p:nvPr/>
        </p:nvSpPr>
        <p:spPr>
          <a:xfrm>
            <a:off x="4291756" y="5835416"/>
            <a:ext cx="1545419" cy="178220"/>
          </a:xfrm>
          <a:prstGeom prst="bracketPair">
            <a:avLst>
              <a:gd name="adj" fmla="val 12052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93BE57C0-7DFF-470E-9C9B-D25DADAC53A8}"/>
                  </a:ext>
                </a:extLst>
              </p:cNvPr>
              <p:cNvSpPr/>
              <p:nvPr/>
            </p:nvSpPr>
            <p:spPr>
              <a:xfrm>
                <a:off x="3849867" y="5713056"/>
                <a:ext cx="365805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93BE57C0-7DFF-470E-9C9B-D25DADAC53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9867" y="5713056"/>
                <a:ext cx="365805" cy="40011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00435AF5-A4CE-4E9D-99D7-EB213EF6D95D}"/>
                  </a:ext>
                </a:extLst>
              </p:cNvPr>
              <p:cNvSpPr/>
              <p:nvPr/>
            </p:nvSpPr>
            <p:spPr>
              <a:xfrm>
                <a:off x="4827537" y="5189287"/>
                <a:ext cx="43794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000" b="1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00435AF5-A4CE-4E9D-99D7-EB213EF6D9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7537" y="5189287"/>
                <a:ext cx="437940" cy="40011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0454F455-0E37-4B7A-AFD2-8A458E2302E8}"/>
                  </a:ext>
                </a:extLst>
              </p:cNvPr>
              <p:cNvSpPr/>
              <p:nvPr/>
            </p:nvSpPr>
            <p:spPr>
              <a:xfrm>
                <a:off x="5778183" y="5659829"/>
                <a:ext cx="316112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0454F455-0E37-4B7A-AFD2-8A458E2302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8183" y="5659829"/>
                <a:ext cx="316112" cy="276999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3" name="Group 52">
            <a:extLst>
              <a:ext uri="{FF2B5EF4-FFF2-40B4-BE49-F238E27FC236}">
                <a16:creationId xmlns:a16="http://schemas.microsoft.com/office/drawing/2014/main" id="{4DC64156-82BA-4849-B7C4-4F92DE751BC8}"/>
              </a:ext>
            </a:extLst>
          </p:cNvPr>
          <p:cNvGrpSpPr/>
          <p:nvPr/>
        </p:nvGrpSpPr>
        <p:grpSpPr>
          <a:xfrm>
            <a:off x="2108730" y="3378537"/>
            <a:ext cx="6685560" cy="2962822"/>
            <a:chOff x="2484466" y="3487632"/>
            <a:chExt cx="6685560" cy="2962822"/>
          </a:xfrm>
        </p:grpSpPr>
        <p:sp>
          <p:nvSpPr>
            <p:cNvPr id="91" name="Content Placeholder 5">
              <a:extLst>
                <a:ext uri="{FF2B5EF4-FFF2-40B4-BE49-F238E27FC236}">
                  <a16:creationId xmlns:a16="http://schemas.microsoft.com/office/drawing/2014/main" id="{8328B1B4-AA7B-4A77-850E-05683234D913}"/>
                </a:ext>
              </a:extLst>
            </p:cNvPr>
            <p:cNvSpPr txBox="1">
              <a:spLocks/>
            </p:cNvSpPr>
            <p:nvPr/>
          </p:nvSpPr>
          <p:spPr>
            <a:xfrm>
              <a:off x="5599732" y="4821014"/>
              <a:ext cx="3570294" cy="43777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92500"/>
            </a:bodyPr>
            <a:lstStyle>
              <a:lvl1pPr marL="171442" indent="-171442" algn="l" defTabSz="685766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Trebuchet MS" panose="020B0603020202020204" pitchFamily="34" charset="0"/>
                  <a:ea typeface="Verdana" panose="020B0604030504040204" pitchFamily="34" charset="0"/>
                  <a:cs typeface="Courier New" panose="02070309020205020404" pitchFamily="49" charset="0"/>
                </a:defRPr>
              </a:lvl1pPr>
              <a:lvl2pPr marL="514325" indent="-171442" algn="l" defTabSz="685766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Trebuchet MS" panose="020B0603020202020204" pitchFamily="34" charset="0"/>
                  <a:ea typeface="Verdana" panose="020B0604030504040204" pitchFamily="34" charset="0"/>
                  <a:cs typeface="Courier New" panose="02070309020205020404" pitchFamily="49" charset="0"/>
                </a:defRPr>
              </a:lvl2pPr>
              <a:lvl3pPr marL="857207" indent="-171442" algn="l" defTabSz="685766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Trebuchet MS" panose="020B0603020202020204" pitchFamily="34" charset="0"/>
                  <a:ea typeface="Verdana" panose="020B0604030504040204" pitchFamily="34" charset="0"/>
                  <a:cs typeface="Courier New" panose="02070309020205020404" pitchFamily="49" charset="0"/>
                </a:defRPr>
              </a:lvl3pPr>
              <a:lvl4pPr marL="1200090" indent="-171442" algn="l" defTabSz="685766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Trebuchet MS" panose="020B0603020202020204" pitchFamily="34" charset="0"/>
                  <a:ea typeface="Verdana" panose="020B0604030504040204" pitchFamily="34" charset="0"/>
                  <a:cs typeface="Courier New" panose="02070309020205020404" pitchFamily="49" charset="0"/>
                </a:defRPr>
              </a:lvl4pPr>
              <a:lvl5pPr marL="1542974" indent="-171442" algn="l" defTabSz="685766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Trebuchet MS" panose="020B0603020202020204" pitchFamily="34" charset="0"/>
                  <a:ea typeface="Verdana" panose="020B0604030504040204" pitchFamily="34" charset="0"/>
                  <a:cs typeface="Courier New" panose="02070309020205020404" pitchFamily="49" charset="0"/>
                </a:defRPr>
              </a:lvl5pPr>
              <a:lvl6pPr marL="1885856" indent="-171442" algn="l" defTabSz="685766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739" indent="-171442" algn="l" defTabSz="685766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622" indent="-171442" algn="l" defTabSz="685766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505" indent="-171442" algn="l" defTabSz="685766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500" b="1" dirty="0">
                  <a:solidFill>
                    <a:srgbClr val="C00000"/>
                  </a:solidFill>
                </a:rPr>
                <a:t>Define the ECC function</a:t>
              </a:r>
            </a:p>
          </p:txBody>
        </p: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6C771C88-957D-410A-95AE-6B3621FC9DD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93736" y="5133975"/>
              <a:ext cx="1316490" cy="506548"/>
            </a:xfrm>
            <a:prstGeom prst="straightConnector1">
              <a:avLst/>
            </a:prstGeom>
            <a:ln w="571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44C8EE48-5997-45F1-9388-C4BD015F3BD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340350" y="4822025"/>
              <a:ext cx="264296" cy="167911"/>
            </a:xfrm>
            <a:prstGeom prst="straightConnector1">
              <a:avLst/>
            </a:prstGeom>
            <a:ln w="571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Rectangle: Rounded Corners 101">
              <a:extLst>
                <a:ext uri="{FF2B5EF4-FFF2-40B4-BE49-F238E27FC236}">
                  <a16:creationId xmlns:a16="http://schemas.microsoft.com/office/drawing/2014/main" id="{E9AB6B27-679F-416A-B89B-9AB42232535B}"/>
                </a:ext>
              </a:extLst>
            </p:cNvPr>
            <p:cNvSpPr/>
            <p:nvPr/>
          </p:nvSpPr>
          <p:spPr>
            <a:xfrm>
              <a:off x="4267131" y="3487632"/>
              <a:ext cx="1776482" cy="1301808"/>
            </a:xfrm>
            <a:prstGeom prst="roundRect">
              <a:avLst/>
            </a:pr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: Rounded Corners 102">
              <a:extLst>
                <a:ext uri="{FF2B5EF4-FFF2-40B4-BE49-F238E27FC236}">
                  <a16:creationId xmlns:a16="http://schemas.microsoft.com/office/drawing/2014/main" id="{E5F80DD5-88FB-4204-A8E8-56958D5B97A8}"/>
                </a:ext>
              </a:extLst>
            </p:cNvPr>
            <p:cNvSpPr/>
            <p:nvPr/>
          </p:nvSpPr>
          <p:spPr>
            <a:xfrm>
              <a:off x="2484466" y="5296888"/>
              <a:ext cx="1770123" cy="1153566"/>
            </a:xfrm>
            <a:prstGeom prst="roundRect">
              <a:avLst/>
            </a:pr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03214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  <p:bldP spid="15" grpId="0" animBg="1"/>
      <p:bldP spid="78" grpId="0" animBg="1"/>
      <p:bldP spid="66" grpId="0" animBg="1"/>
      <p:bldP spid="35" grpId="0"/>
      <p:bldP spid="67" grpId="0"/>
      <p:bldP spid="45" grpId="0"/>
      <p:bldP spid="100" grpId="0" animBg="1"/>
      <p:bldP spid="101" grpId="0"/>
      <p:bldP spid="109" grpId="0" animBg="1"/>
      <p:bldP spid="112" grpId="0" animBg="1"/>
      <p:bldP spid="113" grpId="0"/>
      <p:bldP spid="114" grpId="0"/>
      <p:bldP spid="69" grpId="0" animBg="1"/>
      <p:bldP spid="72" grpId="0"/>
      <p:bldP spid="73" grpId="0"/>
      <p:bldP spid="79" grpId="0" animBg="1"/>
      <p:bldP spid="80" grpId="0"/>
      <p:bldP spid="81" grpId="0"/>
      <p:bldP spid="8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Error Correction During Decoding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103C8C6-59BD-4DDB-90C4-4B529A55C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543300" y="6356361"/>
            <a:ext cx="2057400" cy="365125"/>
          </a:xfrm>
          <a:prstGeom prst="rect">
            <a:avLst/>
          </a:prstGeom>
        </p:spPr>
        <p:txBody>
          <a:bodyPr/>
          <a:lstStyle/>
          <a:p>
            <a:fld id="{C19D2B53-EDAE-4B41-B849-8916FA40BCB6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65" name="Content Placeholder 5">
            <a:extLst>
              <a:ext uri="{FF2B5EF4-FFF2-40B4-BE49-F238E27FC236}">
                <a16:creationId xmlns:a16="http://schemas.microsoft.com/office/drawing/2014/main" id="{052FE41C-2653-44F9-88C7-E9C45FA75455}"/>
              </a:ext>
            </a:extLst>
          </p:cNvPr>
          <p:cNvSpPr txBox="1">
            <a:spLocks/>
          </p:cNvSpPr>
          <p:nvPr/>
        </p:nvSpPr>
        <p:spPr>
          <a:xfrm>
            <a:off x="252663" y="1098241"/>
            <a:ext cx="8767512" cy="14016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42" indent="-171442" algn="l" defTabSz="685766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Trebuchet MS" panose="020B0603020202020204" pitchFamily="34" charset="0"/>
                <a:ea typeface="Verdana" panose="020B0604030504040204" pitchFamily="34" charset="0"/>
                <a:cs typeface="Courier New" panose="02070309020205020404" pitchFamily="49" charset="0"/>
              </a:defRPr>
            </a:lvl1pPr>
            <a:lvl2pPr marL="514325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rebuchet MS" panose="020B0603020202020204" pitchFamily="34" charset="0"/>
                <a:ea typeface="Verdana" panose="020B0604030504040204" pitchFamily="34" charset="0"/>
                <a:cs typeface="Courier New" panose="02070309020205020404" pitchFamily="49" charset="0"/>
              </a:defRPr>
            </a:lvl2pPr>
            <a:lvl3pPr marL="857207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Trebuchet MS" panose="020B0603020202020204" pitchFamily="34" charset="0"/>
                <a:ea typeface="Verdana" panose="020B0604030504040204" pitchFamily="34" charset="0"/>
                <a:cs typeface="Courier New" panose="02070309020205020404" pitchFamily="49" charset="0"/>
              </a:defRPr>
            </a:lvl3pPr>
            <a:lvl4pPr marL="1200090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Trebuchet MS" panose="020B0603020202020204" pitchFamily="34" charset="0"/>
                <a:ea typeface="Verdana" panose="020B0604030504040204" pitchFamily="34" charset="0"/>
                <a:cs typeface="Courier New" panose="02070309020205020404" pitchFamily="49" charset="0"/>
              </a:defRPr>
            </a:lvl4pPr>
            <a:lvl5pPr marL="1542974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Trebuchet MS" panose="020B0603020202020204" pitchFamily="34" charset="0"/>
                <a:ea typeface="Verdana" panose="020B0604030504040204" pitchFamily="34" charset="0"/>
                <a:cs typeface="Courier New" panose="02070309020205020404" pitchFamily="49" charset="0"/>
              </a:defRPr>
            </a:lvl5pPr>
            <a:lvl6pPr marL="1885856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39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22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05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Two-step decoding algorithm: 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syndrome decoding</a:t>
            </a:r>
            <a:endParaRPr lang="en-US" sz="2800" dirty="0"/>
          </a:p>
          <a:p>
            <a:pPr marL="800083" lvl="1" indent="-457200">
              <a:buFont typeface="+mj-lt"/>
              <a:buAutoNum type="arabicPeriod"/>
            </a:pPr>
            <a:r>
              <a:rPr lang="en-US" sz="2500" dirty="0"/>
              <a:t>Calculate an </a:t>
            </a:r>
            <a:r>
              <a:rPr lang="en-US" sz="2500" b="1" dirty="0">
                <a:solidFill>
                  <a:schemeClr val="accent6">
                    <a:lumMod val="75000"/>
                  </a:schemeClr>
                </a:solidFill>
              </a:rPr>
              <a:t>error syndrome </a:t>
            </a:r>
            <a:r>
              <a:rPr lang="en-US" sz="2500" dirty="0"/>
              <a:t>that points to error(s)</a:t>
            </a:r>
          </a:p>
          <a:p>
            <a:pPr marL="800083" lvl="1" indent="-457200">
              <a:buFont typeface="+mj-lt"/>
              <a:buAutoNum type="arabicPeriod"/>
            </a:pPr>
            <a:r>
              <a:rPr lang="en-US" sz="2500" dirty="0"/>
              <a:t>Correct detected errors (if any)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9F30B25C-16A4-4CB3-8A15-778F2435355D}"/>
                  </a:ext>
                </a:extLst>
              </p:cNvPr>
              <p:cNvSpPr/>
              <p:nvPr/>
            </p:nvSpPr>
            <p:spPr>
              <a:xfrm>
                <a:off x="1118540" y="3642242"/>
                <a:ext cx="49564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𝑯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9F30B25C-16A4-4CB3-8A15-778F243535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8540" y="3642242"/>
                <a:ext cx="495649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F9336035-FE84-4D23-9025-4C3A351174CE}"/>
                  </a:ext>
                </a:extLst>
              </p:cNvPr>
              <p:cNvSpPr/>
              <p:nvPr/>
            </p:nvSpPr>
            <p:spPr>
              <a:xfrm>
                <a:off x="2577207" y="3207340"/>
                <a:ext cx="48923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400" b="1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F9336035-FE84-4D23-9025-4C3A351174C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7207" y="3207340"/>
                <a:ext cx="489236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3FBF25F1-6367-4B50-9BFE-7CB3671B8867}"/>
                  </a:ext>
                </a:extLst>
              </p:cNvPr>
              <p:cNvSpPr/>
              <p:nvPr/>
            </p:nvSpPr>
            <p:spPr>
              <a:xfrm>
                <a:off x="3385875" y="3621340"/>
                <a:ext cx="40908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3FBF25F1-6367-4B50-9BFE-7CB3671B88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5875" y="3621340"/>
                <a:ext cx="409086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9" name="Table 11">
            <a:extLst>
              <a:ext uri="{FF2B5EF4-FFF2-40B4-BE49-F238E27FC236}">
                <a16:creationId xmlns:a16="http://schemas.microsoft.com/office/drawing/2014/main" id="{63C8E81A-4EA0-4170-AE02-4A4E67646DCC}"/>
              </a:ext>
            </a:extLst>
          </p:cNvPr>
          <p:cNvGraphicFramePr>
            <a:graphicFrameLocks noGrp="1"/>
          </p:cNvGraphicFramePr>
          <p:nvPr/>
        </p:nvGraphicFramePr>
        <p:xfrm>
          <a:off x="3392287" y="4258800"/>
          <a:ext cx="402674" cy="6242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02674">
                  <a:extLst>
                    <a:ext uri="{9D8B030D-6E8A-4147-A177-3AD203B41FA5}">
                      <a16:colId xmlns:a16="http://schemas.microsoft.com/office/drawing/2014/main" val="2782267211"/>
                    </a:ext>
                  </a:extLst>
                </a:gridCol>
              </a:tblGrid>
              <a:tr h="151319">
                <a:tc>
                  <a:txBody>
                    <a:bodyPr/>
                    <a:lstStyle/>
                    <a:p>
                      <a:pPr algn="ctr">
                        <a:lnSpc>
                          <a:spcPts val="0"/>
                        </a:lnSpc>
                        <a:spcBef>
                          <a:spcPts val="0"/>
                        </a:spcBef>
                      </a:pPr>
                      <a:r>
                        <a:rPr lang="en-US" sz="4000" b="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3795092"/>
                  </a:ext>
                </a:extLst>
              </a:tr>
              <a:tr h="151319">
                <a:tc>
                  <a:txBody>
                    <a:bodyPr/>
                    <a:lstStyle/>
                    <a:p>
                      <a:pPr algn="ctr">
                        <a:lnSpc>
                          <a:spcPts val="0"/>
                        </a:lnSpc>
                        <a:spcBef>
                          <a:spcPts val="0"/>
                        </a:spcBef>
                      </a:pPr>
                      <a:r>
                        <a:rPr lang="en-US" sz="4000" b="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2524112"/>
                  </a:ext>
                </a:extLst>
              </a:tr>
              <a:tr h="151319">
                <a:tc>
                  <a:txBody>
                    <a:bodyPr/>
                    <a:lstStyle/>
                    <a:p>
                      <a:pPr algn="ctr">
                        <a:lnSpc>
                          <a:spcPts val="0"/>
                        </a:lnSpc>
                        <a:spcBef>
                          <a:spcPts val="0"/>
                        </a:spcBef>
                      </a:pPr>
                      <a:r>
                        <a:rPr lang="en-US" sz="4000" b="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5750723"/>
                  </a:ext>
                </a:extLst>
              </a:tr>
            </a:tbl>
          </a:graphicData>
        </a:graphic>
      </p:graphicFrame>
      <p:graphicFrame>
        <p:nvGraphicFramePr>
          <p:cNvPr id="50" name="Table 11">
            <a:extLst>
              <a:ext uri="{FF2B5EF4-FFF2-40B4-BE49-F238E27FC236}">
                <a16:creationId xmlns:a16="http://schemas.microsoft.com/office/drawing/2014/main" id="{57D01F82-BA24-4C17-9591-EEB2EC8AF6DC}"/>
              </a:ext>
            </a:extLst>
          </p:cNvPr>
          <p:cNvGraphicFramePr>
            <a:graphicFrameLocks noGrp="1"/>
          </p:cNvGraphicFramePr>
          <p:nvPr/>
        </p:nvGraphicFramePr>
        <p:xfrm>
          <a:off x="644705" y="4250001"/>
          <a:ext cx="1457960" cy="6242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78226721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94149770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01811054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37663948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88926681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0168805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265456715"/>
                    </a:ext>
                  </a:extLst>
                </a:gridCol>
              </a:tblGrid>
              <a:tr h="146557">
                <a:tc>
                  <a:txBody>
                    <a:bodyPr/>
                    <a:lstStyle/>
                    <a:p>
                      <a:pPr algn="ctr">
                        <a:lnSpc>
                          <a:spcPts val="0"/>
                        </a:lnSpc>
                        <a:spcBef>
                          <a:spcPts val="0"/>
                        </a:spcBef>
                      </a:pPr>
                      <a:r>
                        <a:rPr lang="en-US" sz="4000" b="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0"/>
                        </a:lnSpc>
                        <a:spcBef>
                          <a:spcPts val="0"/>
                        </a:spcBef>
                      </a:pPr>
                      <a:r>
                        <a:rPr lang="en-US" sz="4000" b="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0"/>
                        </a:lnSpc>
                        <a:spcBef>
                          <a:spcPts val="0"/>
                        </a:spcBef>
                      </a:pPr>
                      <a:r>
                        <a:rPr lang="en-US" sz="4000" b="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0"/>
                        </a:lnSpc>
                        <a:spcBef>
                          <a:spcPts val="0"/>
                        </a:spcBef>
                      </a:pPr>
                      <a:r>
                        <a:rPr lang="en-US" sz="4000" b="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0"/>
                        </a:lnSpc>
                        <a:spcBef>
                          <a:spcPts val="0"/>
                        </a:spcBef>
                      </a:pPr>
                      <a:r>
                        <a:rPr lang="en-US" sz="4000" b="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0"/>
                        </a:lnSpc>
                        <a:spcBef>
                          <a:spcPts val="0"/>
                        </a:spcBef>
                      </a:pPr>
                      <a:r>
                        <a:rPr lang="en-US" sz="4000" b="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0"/>
                        </a:lnSpc>
                        <a:spcBef>
                          <a:spcPts val="0"/>
                        </a:spcBef>
                      </a:pPr>
                      <a:r>
                        <a:rPr lang="en-US" sz="4000" b="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3795092"/>
                  </a:ext>
                </a:extLst>
              </a:tr>
              <a:tr h="146557">
                <a:tc>
                  <a:txBody>
                    <a:bodyPr/>
                    <a:lstStyle/>
                    <a:p>
                      <a:pPr algn="ctr">
                        <a:lnSpc>
                          <a:spcPts val="0"/>
                        </a:lnSpc>
                        <a:spcBef>
                          <a:spcPts val="0"/>
                        </a:spcBef>
                      </a:pPr>
                      <a:r>
                        <a:rPr lang="en-US" sz="4000" b="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0"/>
                        </a:lnSpc>
                        <a:spcBef>
                          <a:spcPts val="0"/>
                        </a:spcBef>
                      </a:pPr>
                      <a:r>
                        <a:rPr lang="en-US" sz="4000" b="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0"/>
                        </a:lnSpc>
                        <a:spcBef>
                          <a:spcPts val="0"/>
                        </a:spcBef>
                      </a:pPr>
                      <a:r>
                        <a:rPr lang="en-US" sz="4000" b="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0"/>
                        </a:lnSpc>
                        <a:spcBef>
                          <a:spcPts val="0"/>
                        </a:spcBef>
                      </a:pPr>
                      <a:r>
                        <a:rPr lang="en-US" sz="4000" b="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0"/>
                        </a:lnSpc>
                        <a:spcBef>
                          <a:spcPts val="0"/>
                        </a:spcBef>
                      </a:pPr>
                      <a:r>
                        <a:rPr lang="en-US" sz="4000" b="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0"/>
                        </a:lnSpc>
                        <a:spcBef>
                          <a:spcPts val="0"/>
                        </a:spcBef>
                      </a:pPr>
                      <a:r>
                        <a:rPr lang="en-US" sz="4000" b="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0"/>
                        </a:lnSpc>
                        <a:spcBef>
                          <a:spcPts val="0"/>
                        </a:spcBef>
                      </a:pPr>
                      <a:r>
                        <a:rPr lang="en-US" sz="4000" b="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2524112"/>
                  </a:ext>
                </a:extLst>
              </a:tr>
              <a:tr h="146557">
                <a:tc>
                  <a:txBody>
                    <a:bodyPr/>
                    <a:lstStyle/>
                    <a:p>
                      <a:pPr algn="ctr">
                        <a:lnSpc>
                          <a:spcPts val="0"/>
                        </a:lnSpc>
                        <a:spcBef>
                          <a:spcPts val="0"/>
                        </a:spcBef>
                      </a:pPr>
                      <a:r>
                        <a:rPr lang="en-US" sz="4000" b="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0"/>
                        </a:lnSpc>
                        <a:spcBef>
                          <a:spcPts val="0"/>
                        </a:spcBef>
                      </a:pPr>
                      <a:r>
                        <a:rPr lang="en-US" sz="4000" b="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0"/>
                        </a:lnSpc>
                        <a:spcBef>
                          <a:spcPts val="0"/>
                        </a:spcBef>
                      </a:pPr>
                      <a:r>
                        <a:rPr lang="en-US" sz="4000" b="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0"/>
                        </a:lnSpc>
                        <a:spcBef>
                          <a:spcPts val="0"/>
                        </a:spcBef>
                      </a:pPr>
                      <a:r>
                        <a:rPr lang="en-US" sz="4000" b="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0"/>
                        </a:lnSpc>
                        <a:spcBef>
                          <a:spcPts val="0"/>
                        </a:spcBef>
                      </a:pPr>
                      <a:r>
                        <a:rPr lang="en-US" sz="4000" b="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0"/>
                        </a:lnSpc>
                        <a:spcBef>
                          <a:spcPts val="0"/>
                        </a:spcBef>
                      </a:pPr>
                      <a:r>
                        <a:rPr lang="en-US" sz="4000" b="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0"/>
                        </a:lnSpc>
                        <a:spcBef>
                          <a:spcPts val="0"/>
                        </a:spcBef>
                      </a:pPr>
                      <a:r>
                        <a:rPr lang="en-US" sz="4000" b="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5750723"/>
                  </a:ext>
                </a:extLst>
              </a:tr>
            </a:tbl>
          </a:graphicData>
        </a:graphic>
      </p:graphicFrame>
      <p:graphicFrame>
        <p:nvGraphicFramePr>
          <p:cNvPr id="51" name="Table 11">
            <a:extLst>
              <a:ext uri="{FF2B5EF4-FFF2-40B4-BE49-F238E27FC236}">
                <a16:creationId xmlns:a16="http://schemas.microsoft.com/office/drawing/2014/main" id="{A2592108-8DEB-401D-98AB-028F43CFD6FD}"/>
              </a:ext>
            </a:extLst>
          </p:cNvPr>
          <p:cNvGraphicFramePr>
            <a:graphicFrameLocks noGrp="1"/>
          </p:cNvGraphicFramePr>
          <p:nvPr/>
        </p:nvGraphicFramePr>
        <p:xfrm>
          <a:off x="2578790" y="3807426"/>
          <a:ext cx="402674" cy="14566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02674">
                  <a:extLst>
                    <a:ext uri="{9D8B030D-6E8A-4147-A177-3AD203B41FA5}">
                      <a16:colId xmlns:a16="http://schemas.microsoft.com/office/drawing/2014/main" val="2782267211"/>
                    </a:ext>
                  </a:extLst>
                </a:gridCol>
              </a:tblGrid>
              <a:tr h="166202">
                <a:tc>
                  <a:txBody>
                    <a:bodyPr/>
                    <a:lstStyle/>
                    <a:p>
                      <a:pPr algn="ctr">
                        <a:lnSpc>
                          <a:spcPts val="0"/>
                        </a:lnSpc>
                        <a:spcBef>
                          <a:spcPts val="0"/>
                        </a:spcBef>
                      </a:pPr>
                      <a:r>
                        <a:rPr lang="en-US" sz="4000" b="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3795092"/>
                  </a:ext>
                </a:extLst>
              </a:tr>
              <a:tr h="166202">
                <a:tc>
                  <a:txBody>
                    <a:bodyPr/>
                    <a:lstStyle/>
                    <a:p>
                      <a:pPr algn="ctr">
                        <a:lnSpc>
                          <a:spcPts val="0"/>
                        </a:lnSpc>
                        <a:spcBef>
                          <a:spcPts val="0"/>
                        </a:spcBef>
                      </a:pPr>
                      <a:r>
                        <a:rPr lang="en-US" sz="4000" b="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2524112"/>
                  </a:ext>
                </a:extLst>
              </a:tr>
              <a:tr h="166202">
                <a:tc>
                  <a:txBody>
                    <a:bodyPr/>
                    <a:lstStyle/>
                    <a:p>
                      <a:pPr algn="ctr">
                        <a:lnSpc>
                          <a:spcPts val="0"/>
                        </a:lnSpc>
                        <a:spcBef>
                          <a:spcPts val="0"/>
                        </a:spcBef>
                      </a:pPr>
                      <a:r>
                        <a:rPr lang="en-US" sz="4000" b="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765128"/>
                  </a:ext>
                </a:extLst>
              </a:tr>
              <a:tr h="166202">
                <a:tc>
                  <a:txBody>
                    <a:bodyPr/>
                    <a:lstStyle/>
                    <a:p>
                      <a:pPr algn="ctr">
                        <a:lnSpc>
                          <a:spcPts val="0"/>
                        </a:lnSpc>
                        <a:spcBef>
                          <a:spcPts val="0"/>
                        </a:spcBef>
                      </a:pPr>
                      <a:r>
                        <a:rPr lang="en-US" sz="4000" b="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5750723"/>
                  </a:ext>
                </a:extLst>
              </a:tr>
              <a:tr h="166202">
                <a:tc>
                  <a:txBody>
                    <a:bodyPr/>
                    <a:lstStyle/>
                    <a:p>
                      <a:pPr algn="ctr">
                        <a:lnSpc>
                          <a:spcPts val="0"/>
                        </a:lnSpc>
                        <a:spcBef>
                          <a:spcPts val="0"/>
                        </a:spcBef>
                      </a:pPr>
                      <a:r>
                        <a:rPr lang="en-US" sz="4000" b="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603709"/>
                  </a:ext>
                </a:extLst>
              </a:tr>
              <a:tr h="166202">
                <a:tc>
                  <a:txBody>
                    <a:bodyPr/>
                    <a:lstStyle/>
                    <a:p>
                      <a:pPr algn="ctr">
                        <a:lnSpc>
                          <a:spcPts val="0"/>
                        </a:lnSpc>
                        <a:spcBef>
                          <a:spcPts val="0"/>
                        </a:spcBef>
                      </a:pPr>
                      <a:r>
                        <a:rPr lang="en-US" sz="4000" b="0" dirty="0">
                          <a:solidFill>
                            <a:srgbClr val="C00000"/>
                          </a:solidFill>
                          <a:latin typeface="Trebuchet MS" panose="020B0603020202020204" pitchFamily="34" charset="0"/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8853875"/>
                  </a:ext>
                </a:extLst>
              </a:tr>
              <a:tr h="166202">
                <a:tc>
                  <a:txBody>
                    <a:bodyPr/>
                    <a:lstStyle/>
                    <a:p>
                      <a:pPr algn="ctr">
                        <a:lnSpc>
                          <a:spcPts val="0"/>
                        </a:lnSpc>
                        <a:spcBef>
                          <a:spcPts val="0"/>
                        </a:spcBef>
                      </a:pPr>
                      <a:r>
                        <a:rPr lang="en-US" sz="4000" b="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064501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8C3C5EA2-993B-4C5E-9591-2D51A51341E0}"/>
                  </a:ext>
                </a:extLst>
              </p:cNvPr>
              <p:cNvSpPr/>
              <p:nvPr/>
            </p:nvSpPr>
            <p:spPr>
              <a:xfrm>
                <a:off x="2943750" y="4245610"/>
                <a:ext cx="48282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8C3C5EA2-993B-4C5E-9591-2D51A51341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3750" y="4245610"/>
                <a:ext cx="482824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DA8413BD-2F3C-4C01-9530-099164FD7FB7}"/>
                  </a:ext>
                </a:extLst>
              </p:cNvPr>
              <p:cNvSpPr/>
              <p:nvPr/>
            </p:nvSpPr>
            <p:spPr>
              <a:xfrm>
                <a:off x="2189665" y="4207694"/>
                <a:ext cx="40267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DA8413BD-2F3C-4C01-9530-099164FD7F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9665" y="4207694"/>
                <a:ext cx="402674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Double Bracket 53">
            <a:extLst>
              <a:ext uri="{FF2B5EF4-FFF2-40B4-BE49-F238E27FC236}">
                <a16:creationId xmlns:a16="http://schemas.microsoft.com/office/drawing/2014/main" id="{05FD0933-71AE-479E-B89D-AFFDFDEBD2FB}"/>
              </a:ext>
            </a:extLst>
          </p:cNvPr>
          <p:cNvSpPr/>
          <p:nvPr/>
        </p:nvSpPr>
        <p:spPr>
          <a:xfrm>
            <a:off x="3429060" y="4182351"/>
            <a:ext cx="329128" cy="624270"/>
          </a:xfrm>
          <a:prstGeom prst="bracketPair">
            <a:avLst>
              <a:gd name="adj" fmla="val 12052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Double Bracket 54">
            <a:extLst>
              <a:ext uri="{FF2B5EF4-FFF2-40B4-BE49-F238E27FC236}">
                <a16:creationId xmlns:a16="http://schemas.microsoft.com/office/drawing/2014/main" id="{65DAA597-C096-409E-B574-85671BB3313D}"/>
              </a:ext>
            </a:extLst>
          </p:cNvPr>
          <p:cNvSpPr/>
          <p:nvPr/>
        </p:nvSpPr>
        <p:spPr>
          <a:xfrm>
            <a:off x="2614401" y="3760249"/>
            <a:ext cx="329128" cy="1353307"/>
          </a:xfrm>
          <a:prstGeom prst="bracketPair">
            <a:avLst>
              <a:gd name="adj" fmla="val 12052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Double Bracket 55">
            <a:extLst>
              <a:ext uri="{FF2B5EF4-FFF2-40B4-BE49-F238E27FC236}">
                <a16:creationId xmlns:a16="http://schemas.microsoft.com/office/drawing/2014/main" id="{AEDB3BDC-67CB-4AEA-B8FD-F4423AE4D160}"/>
              </a:ext>
            </a:extLst>
          </p:cNvPr>
          <p:cNvSpPr/>
          <p:nvPr/>
        </p:nvSpPr>
        <p:spPr>
          <a:xfrm>
            <a:off x="568491" y="4173552"/>
            <a:ext cx="1589236" cy="631074"/>
          </a:xfrm>
          <a:prstGeom prst="bracketPair">
            <a:avLst>
              <a:gd name="adj" fmla="val 806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DFF1722-AF97-4E58-875A-6EA02082B613}"/>
              </a:ext>
            </a:extLst>
          </p:cNvPr>
          <p:cNvSpPr/>
          <p:nvPr/>
        </p:nvSpPr>
        <p:spPr>
          <a:xfrm>
            <a:off x="912537" y="2681873"/>
            <a:ext cx="28456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prstClr val="black"/>
                </a:solidFill>
                <a:latin typeface="Trebuchet MS" panose="020B0603020202020204" pitchFamily="34" charset="0"/>
                <a:cs typeface="Traditional Arabic" panose="02020603050405020304" pitchFamily="18" charset="-78"/>
              </a:rPr>
              <a:t>Correctable Errors</a:t>
            </a:r>
            <a:endParaRPr lang="en-US" sz="1600" b="1" dirty="0">
              <a:latin typeface="Trebuchet MS" panose="020B0603020202020204" pitchFamily="34" charset="0"/>
              <a:cs typeface="Traditional Arabic" panose="02020603050405020304" pitchFamily="18" charset="-78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A961898-A895-4DA8-AFD1-4C7689BB6BF6}"/>
              </a:ext>
            </a:extLst>
          </p:cNvPr>
          <p:cNvSpPr/>
          <p:nvPr/>
        </p:nvSpPr>
        <p:spPr>
          <a:xfrm>
            <a:off x="5231575" y="2681873"/>
            <a:ext cx="32047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prstClr val="black"/>
                </a:solidFill>
                <a:latin typeface="Trebuchet MS" panose="020B0603020202020204" pitchFamily="34" charset="0"/>
                <a:cs typeface="Traditional Arabic" panose="02020603050405020304" pitchFamily="18" charset="-78"/>
              </a:rPr>
              <a:t>Uncorrectable Errors</a:t>
            </a:r>
            <a:endParaRPr lang="en-US" sz="1600" b="1" dirty="0">
              <a:latin typeface="Trebuchet MS" panose="020B0603020202020204" pitchFamily="34" charset="0"/>
              <a:cs typeface="Traditional Arabic" panose="02020603050405020304" pitchFamily="18" charset="-7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6EE936A9-7DF3-4D7E-A5B4-5B537AF680F4}"/>
                  </a:ext>
                </a:extLst>
              </p:cNvPr>
              <p:cNvSpPr/>
              <p:nvPr/>
            </p:nvSpPr>
            <p:spPr>
              <a:xfrm>
                <a:off x="5620001" y="3642242"/>
                <a:ext cx="49564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𝑯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6EE936A9-7DF3-4D7E-A5B4-5B537AF680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0001" y="3642242"/>
                <a:ext cx="495649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4EDC5372-B64A-4704-9735-96D158AD41D1}"/>
                  </a:ext>
                </a:extLst>
              </p:cNvPr>
              <p:cNvSpPr/>
              <p:nvPr/>
            </p:nvSpPr>
            <p:spPr>
              <a:xfrm>
                <a:off x="7074985" y="3207340"/>
                <a:ext cx="48923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400" b="1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4EDC5372-B64A-4704-9735-96D158AD41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4985" y="3207340"/>
                <a:ext cx="489236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FB43395B-F1BD-4D26-939D-51C8CC07DB72}"/>
                  </a:ext>
                </a:extLst>
              </p:cNvPr>
              <p:cNvSpPr/>
              <p:nvPr/>
            </p:nvSpPr>
            <p:spPr>
              <a:xfrm>
                <a:off x="7917629" y="3621340"/>
                <a:ext cx="40908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FB43395B-F1BD-4D26-939D-51C8CC07DB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7629" y="3621340"/>
                <a:ext cx="409086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9" name="Table 11">
            <a:extLst>
              <a:ext uri="{FF2B5EF4-FFF2-40B4-BE49-F238E27FC236}">
                <a16:creationId xmlns:a16="http://schemas.microsoft.com/office/drawing/2014/main" id="{3C4E78FE-5FA1-4C1E-B10F-5C42728DF03B}"/>
              </a:ext>
            </a:extLst>
          </p:cNvPr>
          <p:cNvGraphicFramePr>
            <a:graphicFrameLocks noGrp="1"/>
          </p:cNvGraphicFramePr>
          <p:nvPr/>
        </p:nvGraphicFramePr>
        <p:xfrm>
          <a:off x="7924041" y="4258800"/>
          <a:ext cx="402674" cy="6242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02674">
                  <a:extLst>
                    <a:ext uri="{9D8B030D-6E8A-4147-A177-3AD203B41FA5}">
                      <a16:colId xmlns:a16="http://schemas.microsoft.com/office/drawing/2014/main" val="2782267211"/>
                    </a:ext>
                  </a:extLst>
                </a:gridCol>
              </a:tblGrid>
              <a:tr h="151319">
                <a:tc>
                  <a:txBody>
                    <a:bodyPr/>
                    <a:lstStyle/>
                    <a:p>
                      <a:pPr algn="ctr">
                        <a:lnSpc>
                          <a:spcPts val="0"/>
                        </a:lnSpc>
                        <a:spcBef>
                          <a:spcPts val="0"/>
                        </a:spcBef>
                      </a:pPr>
                      <a:r>
                        <a:rPr lang="en-US" sz="4000" b="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3795092"/>
                  </a:ext>
                </a:extLst>
              </a:tr>
              <a:tr h="151319">
                <a:tc>
                  <a:txBody>
                    <a:bodyPr/>
                    <a:lstStyle/>
                    <a:p>
                      <a:pPr algn="ctr">
                        <a:lnSpc>
                          <a:spcPts val="0"/>
                        </a:lnSpc>
                        <a:spcBef>
                          <a:spcPts val="0"/>
                        </a:spcBef>
                      </a:pPr>
                      <a:r>
                        <a:rPr lang="en-US" sz="4000" b="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2524112"/>
                  </a:ext>
                </a:extLst>
              </a:tr>
              <a:tr h="151319">
                <a:tc>
                  <a:txBody>
                    <a:bodyPr/>
                    <a:lstStyle/>
                    <a:p>
                      <a:pPr algn="ctr">
                        <a:lnSpc>
                          <a:spcPts val="0"/>
                        </a:lnSpc>
                        <a:spcBef>
                          <a:spcPts val="0"/>
                        </a:spcBef>
                      </a:pPr>
                      <a:r>
                        <a:rPr lang="en-US" sz="4000" b="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5750723"/>
                  </a:ext>
                </a:extLst>
              </a:tr>
            </a:tbl>
          </a:graphicData>
        </a:graphic>
      </p:graphicFrame>
      <p:graphicFrame>
        <p:nvGraphicFramePr>
          <p:cNvPr id="80" name="Table 11">
            <a:extLst>
              <a:ext uri="{FF2B5EF4-FFF2-40B4-BE49-F238E27FC236}">
                <a16:creationId xmlns:a16="http://schemas.microsoft.com/office/drawing/2014/main" id="{9D824598-6B51-4719-9AD1-8BEFE08A8E70}"/>
              </a:ext>
            </a:extLst>
          </p:cNvPr>
          <p:cNvGraphicFramePr>
            <a:graphicFrameLocks noGrp="1"/>
          </p:cNvGraphicFramePr>
          <p:nvPr/>
        </p:nvGraphicFramePr>
        <p:xfrm>
          <a:off x="5149422" y="4250001"/>
          <a:ext cx="1457960" cy="6242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78226721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94149770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01811054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37663948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88926681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0168805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265456715"/>
                    </a:ext>
                  </a:extLst>
                </a:gridCol>
              </a:tblGrid>
              <a:tr h="146557">
                <a:tc>
                  <a:txBody>
                    <a:bodyPr/>
                    <a:lstStyle/>
                    <a:p>
                      <a:pPr algn="ctr">
                        <a:lnSpc>
                          <a:spcPts val="0"/>
                        </a:lnSpc>
                        <a:spcBef>
                          <a:spcPts val="0"/>
                        </a:spcBef>
                      </a:pPr>
                      <a:r>
                        <a:rPr lang="en-US" sz="4000" b="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0"/>
                        </a:lnSpc>
                        <a:spcBef>
                          <a:spcPts val="0"/>
                        </a:spcBef>
                      </a:pPr>
                      <a:r>
                        <a:rPr lang="en-US" sz="4000" b="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0"/>
                        </a:lnSpc>
                        <a:spcBef>
                          <a:spcPts val="0"/>
                        </a:spcBef>
                      </a:pPr>
                      <a:r>
                        <a:rPr lang="en-US" sz="4000" b="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0"/>
                        </a:lnSpc>
                        <a:spcBef>
                          <a:spcPts val="0"/>
                        </a:spcBef>
                      </a:pPr>
                      <a:r>
                        <a:rPr lang="en-US" sz="4000" b="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0"/>
                        </a:lnSpc>
                        <a:spcBef>
                          <a:spcPts val="0"/>
                        </a:spcBef>
                      </a:pPr>
                      <a:r>
                        <a:rPr lang="en-US" sz="4000" b="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0"/>
                        </a:lnSpc>
                        <a:spcBef>
                          <a:spcPts val="0"/>
                        </a:spcBef>
                      </a:pPr>
                      <a:r>
                        <a:rPr lang="en-US" sz="4000" b="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0"/>
                        </a:lnSpc>
                        <a:spcBef>
                          <a:spcPts val="0"/>
                        </a:spcBef>
                      </a:pPr>
                      <a:r>
                        <a:rPr lang="en-US" sz="4000" b="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3795092"/>
                  </a:ext>
                </a:extLst>
              </a:tr>
              <a:tr h="146557">
                <a:tc>
                  <a:txBody>
                    <a:bodyPr/>
                    <a:lstStyle/>
                    <a:p>
                      <a:pPr algn="ctr">
                        <a:lnSpc>
                          <a:spcPts val="0"/>
                        </a:lnSpc>
                        <a:spcBef>
                          <a:spcPts val="0"/>
                        </a:spcBef>
                      </a:pPr>
                      <a:r>
                        <a:rPr lang="en-US" sz="4000" b="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0"/>
                        </a:lnSpc>
                        <a:spcBef>
                          <a:spcPts val="0"/>
                        </a:spcBef>
                      </a:pPr>
                      <a:r>
                        <a:rPr lang="en-US" sz="4000" b="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0"/>
                        </a:lnSpc>
                        <a:spcBef>
                          <a:spcPts val="0"/>
                        </a:spcBef>
                      </a:pPr>
                      <a:r>
                        <a:rPr lang="en-US" sz="4000" b="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0"/>
                        </a:lnSpc>
                        <a:spcBef>
                          <a:spcPts val="0"/>
                        </a:spcBef>
                      </a:pPr>
                      <a:r>
                        <a:rPr lang="en-US" sz="4000" b="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0"/>
                        </a:lnSpc>
                        <a:spcBef>
                          <a:spcPts val="0"/>
                        </a:spcBef>
                      </a:pPr>
                      <a:r>
                        <a:rPr lang="en-US" sz="4000" b="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0"/>
                        </a:lnSpc>
                        <a:spcBef>
                          <a:spcPts val="0"/>
                        </a:spcBef>
                      </a:pPr>
                      <a:r>
                        <a:rPr lang="en-US" sz="4000" b="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0"/>
                        </a:lnSpc>
                        <a:spcBef>
                          <a:spcPts val="0"/>
                        </a:spcBef>
                      </a:pPr>
                      <a:r>
                        <a:rPr lang="en-US" sz="4000" b="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2524112"/>
                  </a:ext>
                </a:extLst>
              </a:tr>
              <a:tr h="146557">
                <a:tc>
                  <a:txBody>
                    <a:bodyPr/>
                    <a:lstStyle/>
                    <a:p>
                      <a:pPr algn="ctr">
                        <a:lnSpc>
                          <a:spcPts val="0"/>
                        </a:lnSpc>
                        <a:spcBef>
                          <a:spcPts val="0"/>
                        </a:spcBef>
                      </a:pPr>
                      <a:r>
                        <a:rPr lang="en-US" sz="4000" b="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0"/>
                        </a:lnSpc>
                        <a:spcBef>
                          <a:spcPts val="0"/>
                        </a:spcBef>
                      </a:pPr>
                      <a:r>
                        <a:rPr lang="en-US" sz="4000" b="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0"/>
                        </a:lnSpc>
                        <a:spcBef>
                          <a:spcPts val="0"/>
                        </a:spcBef>
                      </a:pPr>
                      <a:r>
                        <a:rPr lang="en-US" sz="4000" b="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0"/>
                        </a:lnSpc>
                        <a:spcBef>
                          <a:spcPts val="0"/>
                        </a:spcBef>
                      </a:pPr>
                      <a:r>
                        <a:rPr lang="en-US" sz="4000" b="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0"/>
                        </a:lnSpc>
                        <a:spcBef>
                          <a:spcPts val="0"/>
                        </a:spcBef>
                      </a:pPr>
                      <a:r>
                        <a:rPr lang="en-US" sz="4000" b="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0"/>
                        </a:lnSpc>
                        <a:spcBef>
                          <a:spcPts val="0"/>
                        </a:spcBef>
                      </a:pPr>
                      <a:r>
                        <a:rPr lang="en-US" sz="4000" b="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0"/>
                        </a:lnSpc>
                        <a:spcBef>
                          <a:spcPts val="0"/>
                        </a:spcBef>
                      </a:pPr>
                      <a:r>
                        <a:rPr lang="en-US" sz="4000" b="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5750723"/>
                  </a:ext>
                </a:extLst>
              </a:tr>
            </a:tbl>
          </a:graphicData>
        </a:graphic>
      </p:graphicFrame>
      <p:graphicFrame>
        <p:nvGraphicFramePr>
          <p:cNvPr id="81" name="Table 11">
            <a:extLst>
              <a:ext uri="{FF2B5EF4-FFF2-40B4-BE49-F238E27FC236}">
                <a16:creationId xmlns:a16="http://schemas.microsoft.com/office/drawing/2014/main" id="{800E9703-CDF3-486A-A6CC-6D4667B499CC}"/>
              </a:ext>
            </a:extLst>
          </p:cNvPr>
          <p:cNvGraphicFramePr>
            <a:graphicFrameLocks noGrp="1"/>
          </p:cNvGraphicFramePr>
          <p:nvPr/>
        </p:nvGraphicFramePr>
        <p:xfrm>
          <a:off x="7081526" y="3807426"/>
          <a:ext cx="402674" cy="14566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02674">
                  <a:extLst>
                    <a:ext uri="{9D8B030D-6E8A-4147-A177-3AD203B41FA5}">
                      <a16:colId xmlns:a16="http://schemas.microsoft.com/office/drawing/2014/main" val="2782267211"/>
                    </a:ext>
                  </a:extLst>
                </a:gridCol>
              </a:tblGrid>
              <a:tr h="166202">
                <a:tc>
                  <a:txBody>
                    <a:bodyPr/>
                    <a:lstStyle/>
                    <a:p>
                      <a:pPr algn="ctr">
                        <a:lnSpc>
                          <a:spcPts val="0"/>
                        </a:lnSpc>
                        <a:spcBef>
                          <a:spcPts val="0"/>
                        </a:spcBef>
                      </a:pPr>
                      <a:r>
                        <a:rPr lang="en-US" sz="4000" b="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3795092"/>
                  </a:ext>
                </a:extLst>
              </a:tr>
              <a:tr h="166202">
                <a:tc>
                  <a:txBody>
                    <a:bodyPr/>
                    <a:lstStyle/>
                    <a:p>
                      <a:pPr algn="ctr">
                        <a:lnSpc>
                          <a:spcPts val="0"/>
                        </a:lnSpc>
                        <a:spcBef>
                          <a:spcPts val="0"/>
                        </a:spcBef>
                      </a:pPr>
                      <a:r>
                        <a:rPr lang="en-US" sz="4000" b="0" dirty="0">
                          <a:solidFill>
                            <a:srgbClr val="C00000"/>
                          </a:solidFill>
                          <a:latin typeface="Trebuchet MS" panose="020B0603020202020204" pitchFamily="34" charset="0"/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2524112"/>
                  </a:ext>
                </a:extLst>
              </a:tr>
              <a:tr h="166202">
                <a:tc>
                  <a:txBody>
                    <a:bodyPr/>
                    <a:lstStyle/>
                    <a:p>
                      <a:pPr algn="ctr">
                        <a:lnSpc>
                          <a:spcPts val="0"/>
                        </a:lnSpc>
                        <a:spcBef>
                          <a:spcPts val="0"/>
                        </a:spcBef>
                      </a:pPr>
                      <a:r>
                        <a:rPr lang="en-US" sz="4000" b="0" dirty="0">
                          <a:solidFill>
                            <a:srgbClr val="C00000"/>
                          </a:solidFill>
                          <a:latin typeface="Trebuchet MS" panose="020B0603020202020204" pitchFamily="34" charset="0"/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765128"/>
                  </a:ext>
                </a:extLst>
              </a:tr>
              <a:tr h="166202">
                <a:tc>
                  <a:txBody>
                    <a:bodyPr/>
                    <a:lstStyle/>
                    <a:p>
                      <a:pPr algn="ctr">
                        <a:lnSpc>
                          <a:spcPts val="0"/>
                        </a:lnSpc>
                        <a:spcBef>
                          <a:spcPts val="0"/>
                        </a:spcBef>
                      </a:pPr>
                      <a:r>
                        <a:rPr lang="en-US" sz="4000" b="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5750723"/>
                  </a:ext>
                </a:extLst>
              </a:tr>
              <a:tr h="166202">
                <a:tc>
                  <a:txBody>
                    <a:bodyPr/>
                    <a:lstStyle/>
                    <a:p>
                      <a:pPr algn="ctr">
                        <a:lnSpc>
                          <a:spcPts val="0"/>
                        </a:lnSpc>
                        <a:spcBef>
                          <a:spcPts val="0"/>
                        </a:spcBef>
                      </a:pPr>
                      <a:r>
                        <a:rPr lang="en-US" sz="4000" b="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603709"/>
                  </a:ext>
                </a:extLst>
              </a:tr>
              <a:tr h="166202">
                <a:tc>
                  <a:txBody>
                    <a:bodyPr/>
                    <a:lstStyle/>
                    <a:p>
                      <a:pPr algn="ctr">
                        <a:lnSpc>
                          <a:spcPts val="0"/>
                        </a:lnSpc>
                        <a:spcBef>
                          <a:spcPts val="0"/>
                        </a:spcBef>
                      </a:pPr>
                      <a:r>
                        <a:rPr lang="en-US" sz="4000" b="0" dirty="0">
                          <a:solidFill>
                            <a:srgbClr val="C00000"/>
                          </a:solidFill>
                          <a:latin typeface="Trebuchet MS" panose="020B0603020202020204" pitchFamily="34" charset="0"/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8853875"/>
                  </a:ext>
                </a:extLst>
              </a:tr>
              <a:tr h="166202">
                <a:tc>
                  <a:txBody>
                    <a:bodyPr/>
                    <a:lstStyle/>
                    <a:p>
                      <a:pPr algn="ctr">
                        <a:lnSpc>
                          <a:spcPts val="0"/>
                        </a:lnSpc>
                        <a:spcBef>
                          <a:spcPts val="0"/>
                        </a:spcBef>
                      </a:pPr>
                      <a:r>
                        <a:rPr lang="en-US" sz="4000" b="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064501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3E3BABDA-10AD-4965-8F86-A979DF2A256F}"/>
                  </a:ext>
                </a:extLst>
              </p:cNvPr>
              <p:cNvSpPr/>
              <p:nvPr/>
            </p:nvSpPr>
            <p:spPr>
              <a:xfrm>
                <a:off x="7475504" y="4245610"/>
                <a:ext cx="48282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3E3BABDA-10AD-4965-8F86-A979DF2A25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5504" y="4245610"/>
                <a:ext cx="482824" cy="4616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C8A267C0-924E-4154-B593-99F11B4255ED}"/>
                  </a:ext>
                </a:extLst>
              </p:cNvPr>
              <p:cNvSpPr/>
              <p:nvPr/>
            </p:nvSpPr>
            <p:spPr>
              <a:xfrm>
                <a:off x="6679273" y="4207694"/>
                <a:ext cx="40267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C8A267C0-924E-4154-B593-99F11B4255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9273" y="4207694"/>
                <a:ext cx="402674" cy="46166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4" name="Double Bracket 83">
            <a:extLst>
              <a:ext uri="{FF2B5EF4-FFF2-40B4-BE49-F238E27FC236}">
                <a16:creationId xmlns:a16="http://schemas.microsoft.com/office/drawing/2014/main" id="{44CE505C-0707-4DB0-8136-BF6EDB944F72}"/>
              </a:ext>
            </a:extLst>
          </p:cNvPr>
          <p:cNvSpPr/>
          <p:nvPr/>
        </p:nvSpPr>
        <p:spPr>
          <a:xfrm>
            <a:off x="7960814" y="4182351"/>
            <a:ext cx="329128" cy="624270"/>
          </a:xfrm>
          <a:prstGeom prst="bracketPair">
            <a:avLst>
              <a:gd name="adj" fmla="val 12052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Double Bracket 84">
            <a:extLst>
              <a:ext uri="{FF2B5EF4-FFF2-40B4-BE49-F238E27FC236}">
                <a16:creationId xmlns:a16="http://schemas.microsoft.com/office/drawing/2014/main" id="{47C10F97-0A61-4101-910B-372FD60730BB}"/>
              </a:ext>
            </a:extLst>
          </p:cNvPr>
          <p:cNvSpPr/>
          <p:nvPr/>
        </p:nvSpPr>
        <p:spPr>
          <a:xfrm>
            <a:off x="7118720" y="3760249"/>
            <a:ext cx="329128" cy="1353307"/>
          </a:xfrm>
          <a:prstGeom prst="bracketPair">
            <a:avLst>
              <a:gd name="adj" fmla="val 12052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Double Bracket 85">
            <a:extLst>
              <a:ext uri="{FF2B5EF4-FFF2-40B4-BE49-F238E27FC236}">
                <a16:creationId xmlns:a16="http://schemas.microsoft.com/office/drawing/2014/main" id="{540071D8-2D53-4EC9-889A-303E899B766F}"/>
              </a:ext>
            </a:extLst>
          </p:cNvPr>
          <p:cNvSpPr/>
          <p:nvPr/>
        </p:nvSpPr>
        <p:spPr>
          <a:xfrm>
            <a:off x="5073208" y="4173552"/>
            <a:ext cx="1589236" cy="631074"/>
          </a:xfrm>
          <a:prstGeom prst="bracketPair">
            <a:avLst>
              <a:gd name="adj" fmla="val 806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D0351D9-3492-4938-A612-7D4280483AA1}"/>
              </a:ext>
            </a:extLst>
          </p:cNvPr>
          <p:cNvGrpSpPr/>
          <p:nvPr/>
        </p:nvGrpSpPr>
        <p:grpSpPr>
          <a:xfrm>
            <a:off x="799734" y="4544486"/>
            <a:ext cx="3156533" cy="1933157"/>
            <a:chOff x="799734" y="4544486"/>
            <a:chExt cx="3156533" cy="193315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Content Placeholder 2">
                  <a:extLst>
                    <a:ext uri="{FF2B5EF4-FFF2-40B4-BE49-F238E27FC236}">
                      <a16:creationId xmlns:a16="http://schemas.microsoft.com/office/drawing/2014/main" id="{BB9953D4-2330-411D-A101-C9405F7B01F7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799734" y="5335753"/>
                  <a:ext cx="3156533" cy="1141890"/>
                </a:xfrm>
                <a:prstGeom prst="rect">
                  <a:avLst/>
                </a:prstGeom>
              </p:spPr>
              <p:txBody>
                <a:bodyPr vert="horz" lIns="68580" tIns="34290" rIns="68580" bIns="34290" rtlCol="0">
                  <a:normAutofit lnSpcReduction="10000"/>
                </a:bodyPr>
                <a:lstStyle>
                  <a:lvl1pPr marL="228600" indent="-228600" algn="l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 kern="1200">
                      <a:solidFill>
                        <a:schemeClr val="tx1"/>
                      </a:solidFill>
                      <a:latin typeface="Bahnschrift" panose="020B0502040204020203" pitchFamily="34" charset="0"/>
                      <a:ea typeface="+mn-ea"/>
                      <a:cs typeface="Segoe UI" panose="020B0502040204020203" pitchFamily="34" charset="0"/>
                    </a:defRPr>
                  </a:lvl1pPr>
                  <a:lvl2pPr marL="685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Bahnschrift" panose="020B0502040204020203" pitchFamily="34" charset="0"/>
                      <a:ea typeface="+mn-ea"/>
                      <a:cs typeface="Segoe UI" panose="020B0502040204020203" pitchFamily="34" charset="0"/>
                    </a:defRPr>
                  </a:lvl2pPr>
                  <a:lvl3pPr marL="1143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Bahnschrift" panose="020B0502040204020203" pitchFamily="34" charset="0"/>
                      <a:ea typeface="+mn-ea"/>
                      <a:cs typeface="Segoe UI" panose="020B0502040204020203" pitchFamily="34" charset="0"/>
                    </a:defRPr>
                  </a:lvl3pPr>
                  <a:lvl4pPr marL="1600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Bahnschrift" panose="020B0502040204020203" pitchFamily="34" charset="0"/>
                      <a:ea typeface="+mn-ea"/>
                      <a:cs typeface="Segoe UI" panose="020B0502040204020203" pitchFamily="34" charset="0"/>
                    </a:defRPr>
                  </a:lvl4pPr>
                  <a:lvl5pPr marL="20574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Bahnschrift" panose="020B0502040204020203" pitchFamily="34" charset="0"/>
                      <a:ea typeface="+mn-ea"/>
                      <a:cs typeface="Segoe UI" panose="020B0502040204020203" pitchFamily="34" charset="0"/>
                    </a:defRPr>
                  </a:lvl5pPr>
                  <a:lvl6pPr marL="25146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lvl="0" indent="0" algn="ctr">
                    <a:lnSpc>
                      <a:spcPct val="100000"/>
                    </a:lnSpc>
                    <a:spcBef>
                      <a:spcPts val="0"/>
                    </a:spcBef>
                    <a:buNone/>
                  </a:pPr>
                  <a14:m>
                    <m:oMath xmlns:m="http://schemas.openxmlformats.org/officeDocument/2006/math">
                      <m:r>
                        <a:rPr lang="en-US" sz="2400" b="1" i="1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+mn-cs"/>
                        </a:rPr>
                        <m:t>𝒔</m:t>
                      </m:r>
                    </m:oMath>
                  </a14:m>
                  <a:r>
                    <a:rPr lang="en-US" sz="2400" dirty="0">
                      <a:solidFill>
                        <a:schemeClr val="accent5">
                          <a:lumMod val="75000"/>
                        </a:schemeClr>
                      </a:solidFill>
                      <a:latin typeface="Trebuchet MS" panose="020B0603020202020204" pitchFamily="34" charset="0"/>
                    </a:rPr>
                    <a:t> points to the</a:t>
                  </a:r>
                </a:p>
                <a:p>
                  <a:pPr marL="0" lvl="0" indent="0" algn="ctr">
                    <a:lnSpc>
                      <a:spcPct val="100000"/>
                    </a:lnSpc>
                    <a:spcBef>
                      <a:spcPts val="0"/>
                    </a:spcBef>
                    <a:buNone/>
                  </a:pPr>
                  <a:r>
                    <a:rPr lang="en-US" sz="2400" dirty="0">
                      <a:solidFill>
                        <a:schemeClr val="accent5">
                          <a:lumMod val="75000"/>
                        </a:schemeClr>
                      </a:solidFill>
                      <a:latin typeface="Trebuchet MS" panose="020B0603020202020204" pitchFamily="34" charset="0"/>
                    </a:rPr>
                    <a:t>error location</a:t>
                  </a:r>
                </a:p>
                <a:p>
                  <a:pPr marL="0" lvl="0" indent="0" algn="ctr">
                    <a:lnSpc>
                      <a:spcPct val="100000"/>
                    </a:lnSpc>
                    <a:spcBef>
                      <a:spcPts val="0"/>
                    </a:spcBef>
                    <a:buNone/>
                  </a:pPr>
                  <a:r>
                    <a:rPr lang="en-US" sz="2400" dirty="0">
                      <a:solidFill>
                        <a:schemeClr val="accent5">
                          <a:lumMod val="75000"/>
                        </a:schemeClr>
                      </a:solidFill>
                      <a:latin typeface="Trebuchet MS" panose="020B0603020202020204" pitchFamily="34" charset="0"/>
                    </a:rPr>
                    <a:t>(if any)</a:t>
                  </a:r>
                </a:p>
              </p:txBody>
            </p:sp>
          </mc:Choice>
          <mc:Fallback xmlns="">
            <p:sp>
              <p:nvSpPr>
                <p:cNvPr id="57" name="Content Placeholder 2">
                  <a:extLst>
                    <a:ext uri="{FF2B5EF4-FFF2-40B4-BE49-F238E27FC236}">
                      <a16:creationId xmlns:a16="http://schemas.microsoft.com/office/drawing/2014/main" id="{BB9953D4-2330-411D-A101-C9405F7B01F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9734" y="5335753"/>
                  <a:ext cx="3156533" cy="1141890"/>
                </a:xfrm>
                <a:prstGeom prst="rect">
                  <a:avLst/>
                </a:prstGeom>
                <a:blipFill>
                  <a:blip r:embed="rId13"/>
                  <a:stretch>
                    <a:fillRect t="-8511" b="-531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8" name="Arc 57">
              <a:extLst>
                <a:ext uri="{FF2B5EF4-FFF2-40B4-BE49-F238E27FC236}">
                  <a16:creationId xmlns:a16="http://schemas.microsoft.com/office/drawing/2014/main" id="{6CF9BD62-FA70-4A71-AE44-14BC1B86BF2C}"/>
                </a:ext>
              </a:extLst>
            </p:cNvPr>
            <p:cNvSpPr/>
            <p:nvPr/>
          </p:nvSpPr>
          <p:spPr>
            <a:xfrm rot="10800000">
              <a:off x="2976638" y="4544486"/>
              <a:ext cx="613779" cy="514378"/>
            </a:xfrm>
            <a:prstGeom prst="arc">
              <a:avLst>
                <a:gd name="adj1" fmla="val 10785422"/>
                <a:gd name="adj2" fmla="val 19984587"/>
              </a:avLst>
            </a:prstGeom>
            <a:ln w="38100">
              <a:solidFill>
                <a:schemeClr val="accent5">
                  <a:lumMod val="75000"/>
                </a:schemeClr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AECE2FCE-B4D2-4E4B-9D4A-94A9E304D252}"/>
                </a:ext>
              </a:extLst>
            </p:cNvPr>
            <p:cNvSpPr/>
            <p:nvPr/>
          </p:nvSpPr>
          <p:spPr>
            <a:xfrm>
              <a:off x="2655450" y="4742591"/>
              <a:ext cx="231840" cy="231840"/>
            </a:xfrm>
            <a:prstGeom prst="ellipse">
              <a:avLst/>
            </a:prstGeom>
            <a:solidFill>
              <a:schemeClr val="bg1">
                <a:lumMod val="75000"/>
                <a:alpha val="50196"/>
              </a:schemeClr>
            </a:solidFill>
            <a:ln w="3810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E470AE8-701B-4B3B-BD4E-99E3016BCD62}"/>
              </a:ext>
            </a:extLst>
          </p:cNvPr>
          <p:cNvGrpSpPr/>
          <p:nvPr/>
        </p:nvGrpSpPr>
        <p:grpSpPr>
          <a:xfrm>
            <a:off x="4796444" y="4521186"/>
            <a:ext cx="3530271" cy="1644233"/>
            <a:chOff x="4796444" y="4521186"/>
            <a:chExt cx="3530271" cy="164423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Content Placeholder 2">
                  <a:extLst>
                    <a:ext uri="{FF2B5EF4-FFF2-40B4-BE49-F238E27FC236}">
                      <a16:creationId xmlns:a16="http://schemas.microsoft.com/office/drawing/2014/main" id="{8F239695-7B06-4A30-9977-0552605B1FF5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4796444" y="5423529"/>
                  <a:ext cx="3530271" cy="741890"/>
                </a:xfrm>
                <a:prstGeom prst="rect">
                  <a:avLst/>
                </a:prstGeom>
              </p:spPr>
              <p:txBody>
                <a:bodyPr vert="horz" lIns="68580" tIns="34290" rIns="68580" bIns="34290" rtlCol="0">
                  <a:normAutofit lnSpcReduction="10000"/>
                </a:bodyPr>
                <a:lstStyle>
                  <a:lvl1pPr marL="228600" indent="-228600" algn="l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 kern="1200">
                      <a:solidFill>
                        <a:schemeClr val="tx1"/>
                      </a:solidFill>
                      <a:latin typeface="Bahnschrift" panose="020B0502040204020203" pitchFamily="34" charset="0"/>
                      <a:ea typeface="+mn-ea"/>
                      <a:cs typeface="Segoe UI" panose="020B0502040204020203" pitchFamily="34" charset="0"/>
                    </a:defRPr>
                  </a:lvl1pPr>
                  <a:lvl2pPr marL="685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Bahnschrift" panose="020B0502040204020203" pitchFamily="34" charset="0"/>
                      <a:ea typeface="+mn-ea"/>
                      <a:cs typeface="Segoe UI" panose="020B0502040204020203" pitchFamily="34" charset="0"/>
                    </a:defRPr>
                  </a:lvl2pPr>
                  <a:lvl3pPr marL="1143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Bahnschrift" panose="020B0502040204020203" pitchFamily="34" charset="0"/>
                      <a:ea typeface="+mn-ea"/>
                      <a:cs typeface="Segoe UI" panose="020B0502040204020203" pitchFamily="34" charset="0"/>
                    </a:defRPr>
                  </a:lvl3pPr>
                  <a:lvl4pPr marL="1600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Bahnschrift" panose="020B0502040204020203" pitchFamily="34" charset="0"/>
                      <a:ea typeface="+mn-ea"/>
                      <a:cs typeface="Segoe UI" panose="020B0502040204020203" pitchFamily="34" charset="0"/>
                    </a:defRPr>
                  </a:lvl4pPr>
                  <a:lvl5pPr marL="20574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Bahnschrift" panose="020B0502040204020203" pitchFamily="34" charset="0"/>
                      <a:ea typeface="+mn-ea"/>
                      <a:cs typeface="Segoe UI" panose="020B0502040204020203" pitchFamily="34" charset="0"/>
                    </a:defRPr>
                  </a:lvl5pPr>
                  <a:lvl6pPr marL="25146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lvl="0" indent="0" algn="ctr">
                    <a:lnSpc>
                      <a:spcPct val="100000"/>
                    </a:lnSpc>
                    <a:spcBef>
                      <a:spcPts val="0"/>
                    </a:spcBef>
                    <a:buNone/>
                  </a:pPr>
                  <a14:m>
                    <m:oMath xmlns:m="http://schemas.openxmlformats.org/officeDocument/2006/math">
                      <m:r>
                        <a:rPr lang="en-US" sz="2400" b="1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+mn-cs"/>
                        </a:rPr>
                        <m:t>𝒔</m:t>
                      </m:r>
                    </m:oMath>
                  </a14:m>
                  <a:r>
                    <a:rPr lang="en-US" sz="2400" dirty="0">
                      <a:solidFill>
                        <a:srgbClr val="C00000"/>
                      </a:solidFill>
                      <a:latin typeface="Trebuchet MS" panose="020B0603020202020204" pitchFamily="34" charset="0"/>
                    </a:rPr>
                    <a:t> points to an arbitrary</a:t>
                  </a:r>
                </a:p>
                <a:p>
                  <a:pPr marL="0" lvl="0" indent="0" algn="ctr">
                    <a:lnSpc>
                      <a:spcPct val="100000"/>
                    </a:lnSpc>
                    <a:spcBef>
                      <a:spcPts val="0"/>
                    </a:spcBef>
                    <a:buNone/>
                  </a:pPr>
                  <a14:m>
                    <m:oMath xmlns:m="http://schemas.openxmlformats.org/officeDocument/2006/math">
                      <m:r>
                        <a:rPr lang="en-US" sz="2400" b="1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𝑯</m:t>
                      </m:r>
                    </m:oMath>
                  </a14:m>
                  <a:r>
                    <a:rPr lang="en-US" sz="2400" dirty="0">
                      <a:solidFill>
                        <a:srgbClr val="C00000"/>
                      </a:solidFill>
                      <a:latin typeface="Trebuchet MS" panose="020B0603020202020204" pitchFamily="34" charset="0"/>
                    </a:rPr>
                    <a:t>-dependent position</a:t>
                  </a:r>
                </a:p>
              </p:txBody>
            </p:sp>
          </mc:Choice>
          <mc:Fallback xmlns="">
            <p:sp>
              <p:nvSpPr>
                <p:cNvPr id="87" name="Content Placeholder 2">
                  <a:extLst>
                    <a:ext uri="{FF2B5EF4-FFF2-40B4-BE49-F238E27FC236}">
                      <a16:creationId xmlns:a16="http://schemas.microsoft.com/office/drawing/2014/main" id="{8F239695-7B06-4A30-9977-0552605B1FF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96444" y="5423529"/>
                  <a:ext cx="3530271" cy="741890"/>
                </a:xfrm>
                <a:prstGeom prst="rect">
                  <a:avLst/>
                </a:prstGeom>
                <a:blipFill>
                  <a:blip r:embed="rId14"/>
                  <a:stretch>
                    <a:fillRect t="-13223" b="-190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8" name="Arc 87">
              <a:extLst>
                <a:ext uri="{FF2B5EF4-FFF2-40B4-BE49-F238E27FC236}">
                  <a16:creationId xmlns:a16="http://schemas.microsoft.com/office/drawing/2014/main" id="{A1E47FBA-4DA6-47B6-AE7F-6FA8F183B717}"/>
                </a:ext>
              </a:extLst>
            </p:cNvPr>
            <p:cNvSpPr/>
            <p:nvPr/>
          </p:nvSpPr>
          <p:spPr>
            <a:xfrm rot="10800000">
              <a:off x="7249297" y="4521186"/>
              <a:ext cx="872875" cy="624271"/>
            </a:xfrm>
            <a:prstGeom prst="arc">
              <a:avLst>
                <a:gd name="adj1" fmla="val 10785422"/>
                <a:gd name="adj2" fmla="val 17943014"/>
              </a:avLst>
            </a:prstGeom>
            <a:ln w="38100">
              <a:solidFill>
                <a:srgbClr val="C00000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80CFEE0E-7629-4465-BC45-C90DC4814BB6}"/>
                </a:ext>
              </a:extLst>
            </p:cNvPr>
            <p:cNvSpPr/>
            <p:nvPr/>
          </p:nvSpPr>
          <p:spPr>
            <a:xfrm>
              <a:off x="7157418" y="4957085"/>
              <a:ext cx="231840" cy="231840"/>
            </a:xfrm>
            <a:prstGeom prst="ellipse">
              <a:avLst/>
            </a:prstGeom>
            <a:solidFill>
              <a:schemeClr val="bg1">
                <a:lumMod val="75000"/>
                <a:alpha val="50196"/>
              </a:schemeClr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97959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  <p:bldP spid="44" grpId="0"/>
      <p:bldP spid="45" grpId="0"/>
      <p:bldP spid="48" grpId="0"/>
      <p:bldP spid="52" grpId="0"/>
      <p:bldP spid="53" grpId="0"/>
      <p:bldP spid="54" grpId="0" animBg="1"/>
      <p:bldP spid="55" grpId="0" animBg="1"/>
      <p:bldP spid="56" grpId="0" animBg="1"/>
      <p:bldP spid="4" grpId="0"/>
      <p:bldP spid="32" grpId="0"/>
      <p:bldP spid="76" grpId="0"/>
      <p:bldP spid="77" grpId="0"/>
      <p:bldP spid="78" grpId="0"/>
      <p:bldP spid="82" grpId="0"/>
      <p:bldP spid="83" grpId="0"/>
      <p:bldP spid="84" grpId="0" animBg="1"/>
      <p:bldP spid="85" grpId="0" animBg="1"/>
      <p:bldP spid="8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8F572BC-6BB3-4800-B49C-A1331CE8BDFB}"/>
              </a:ext>
            </a:extLst>
          </p:cNvPr>
          <p:cNvSpPr/>
          <p:nvPr/>
        </p:nvSpPr>
        <p:spPr>
          <a:xfrm>
            <a:off x="0" y="3708345"/>
            <a:ext cx="9144000" cy="31496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6786" y="1929293"/>
            <a:ext cx="8610427" cy="1779052"/>
          </a:xfrm>
        </p:spPr>
        <p:txBody>
          <a:bodyPr anchor="t">
            <a:normAutofit fontScale="90000"/>
          </a:bodyPr>
          <a:lstStyle/>
          <a:p>
            <a:pPr algn="l"/>
            <a:r>
              <a:rPr lang="en-US" sz="4900" b="1" dirty="0"/>
              <a:t>Bit-Exact ECC Recovery (BEER):</a:t>
            </a:r>
            <a:br>
              <a:rPr lang="en-US" sz="4000" b="1" dirty="0"/>
            </a:br>
            <a:br>
              <a:rPr lang="en-US" sz="1100" b="1" dirty="0"/>
            </a:br>
            <a:r>
              <a:rPr lang="en-US" sz="3200" dirty="0"/>
              <a:t>Determining DRAM On-Die ECC Functions </a:t>
            </a:r>
            <a:br>
              <a:rPr lang="en-US" sz="3200" dirty="0"/>
            </a:br>
            <a:r>
              <a:rPr lang="en-US" sz="3200" dirty="0"/>
              <a:t>by Exploiting DRAM Data Retention Characteristics</a:t>
            </a:r>
            <a:endParaRPr lang="en-US" dirty="0">
              <a:latin typeface="Bahnschrift" panose="020B050204020402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6786" y="3917718"/>
            <a:ext cx="8360030" cy="1047358"/>
          </a:xfrm>
        </p:spPr>
        <p:txBody>
          <a:bodyPr>
            <a:normAutofit/>
          </a:bodyPr>
          <a:lstStyle/>
          <a:p>
            <a:pPr algn="l"/>
            <a:r>
              <a:rPr lang="en-US" sz="2600" b="1" u="sng" dirty="0">
                <a:solidFill>
                  <a:schemeClr val="accent1">
                    <a:lumMod val="50000"/>
                  </a:schemeClr>
                </a:solidFill>
              </a:rPr>
              <a:t>Minesh Patel</a:t>
            </a:r>
            <a:r>
              <a:rPr lang="en-US" sz="2600" b="1" dirty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en-US" sz="2600" b="1" dirty="0" err="1">
                <a:solidFill>
                  <a:schemeClr val="accent1">
                    <a:lumMod val="50000"/>
                  </a:schemeClr>
                </a:solidFill>
              </a:rPr>
              <a:t>Jeremie</a:t>
            </a:r>
            <a:r>
              <a:rPr lang="en-US" sz="2600" b="1" dirty="0">
                <a:solidFill>
                  <a:schemeClr val="accent1">
                    <a:lumMod val="50000"/>
                  </a:schemeClr>
                </a:solidFill>
              </a:rPr>
              <a:t> S. Kim</a:t>
            </a:r>
          </a:p>
          <a:p>
            <a:pPr algn="l"/>
            <a:r>
              <a:rPr lang="en-US" sz="2600" b="1" dirty="0">
                <a:solidFill>
                  <a:schemeClr val="accent1">
                    <a:lumMod val="50000"/>
                  </a:schemeClr>
                </a:solidFill>
              </a:rPr>
              <a:t>Taha </a:t>
            </a:r>
            <a:r>
              <a:rPr lang="en-US" sz="2600" b="1" dirty="0" err="1">
                <a:solidFill>
                  <a:schemeClr val="accent1">
                    <a:lumMod val="50000"/>
                  </a:schemeClr>
                </a:solidFill>
              </a:rPr>
              <a:t>Shahroodi</a:t>
            </a:r>
            <a:r>
              <a:rPr lang="en-US" sz="2600" b="1" dirty="0">
                <a:solidFill>
                  <a:schemeClr val="accent1">
                    <a:lumMod val="50000"/>
                  </a:schemeClr>
                </a:solidFill>
              </a:rPr>
              <a:t>, Hasan Hassan, </a:t>
            </a:r>
            <a:r>
              <a:rPr lang="en-US" sz="2600" b="1" dirty="0" err="1">
                <a:solidFill>
                  <a:schemeClr val="accent1">
                    <a:lumMod val="50000"/>
                  </a:schemeClr>
                </a:solidFill>
              </a:rPr>
              <a:t>Onur</a:t>
            </a:r>
            <a:r>
              <a:rPr lang="en-US" sz="26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600" b="1" dirty="0" err="1">
                <a:solidFill>
                  <a:schemeClr val="accent1">
                    <a:lumMod val="50000"/>
                  </a:schemeClr>
                </a:solidFill>
              </a:rPr>
              <a:t>Mutlu</a:t>
            </a:r>
            <a:endParaRPr lang="en-US" sz="2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4" name="Picture 4" descr="Image result for eth zurich (swiss federal institute of technology) logo">
            <a:extLst>
              <a:ext uri="{FF2B5EF4-FFF2-40B4-BE49-F238E27FC236}">
                <a16:creationId xmlns:a16="http://schemas.microsoft.com/office/drawing/2014/main" id="{C7CFE395-C732-4687-80AF-6FC338BA4C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77" b="18277"/>
          <a:stretch/>
        </p:blipFill>
        <p:spPr bwMode="auto">
          <a:xfrm>
            <a:off x="450089" y="356114"/>
            <a:ext cx="2956546" cy="749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4F94595A-96CE-4099-9F48-922C3079E31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71114" y="446562"/>
            <a:ext cx="2956546" cy="568782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29E66691-627C-4C8E-B902-FA7ED3D71AAD}"/>
              </a:ext>
            </a:extLst>
          </p:cNvPr>
          <p:cNvSpPr txBox="1">
            <a:spLocks/>
          </p:cNvSpPr>
          <p:nvPr/>
        </p:nvSpPr>
        <p:spPr>
          <a:xfrm>
            <a:off x="266786" y="4840249"/>
            <a:ext cx="6913660" cy="60850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68576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Trebuchet MS" panose="020B0603020202020204" pitchFamily="34" charset="0"/>
                <a:ea typeface="Verdana" panose="020B0604030504040204" pitchFamily="34" charset="0"/>
                <a:cs typeface="Courier New" panose="02070309020205020404" pitchFamily="49" charset="0"/>
              </a:defRPr>
            </a:lvl1pPr>
          </a:lstStyle>
          <a:p>
            <a:pPr algn="l"/>
            <a:r>
              <a:rPr lang="en-US" sz="2800" dirty="0"/>
              <a:t>MICRO 2020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9D986F6C-B594-48E0-ABBA-EC4406847C42}"/>
              </a:ext>
            </a:extLst>
          </p:cNvPr>
          <p:cNvSpPr txBox="1">
            <a:spLocks/>
          </p:cNvSpPr>
          <p:nvPr/>
        </p:nvSpPr>
        <p:spPr>
          <a:xfrm>
            <a:off x="266786" y="5976582"/>
            <a:ext cx="8458114" cy="60850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68576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Trebuchet MS" panose="020B0603020202020204" pitchFamily="34" charset="0"/>
                <a:ea typeface="Verdana" panose="020B0604030504040204" pitchFamily="34" charset="0"/>
                <a:cs typeface="Courier New" panose="02070309020205020404" pitchFamily="49" charset="0"/>
              </a:defRPr>
            </a:lvl1pPr>
          </a:lstStyle>
          <a:p>
            <a:pPr algn="l"/>
            <a:r>
              <a:rPr lang="en-US" sz="2800" i="1" dirty="0">
                <a:solidFill>
                  <a:schemeClr val="bg2">
                    <a:lumMod val="50000"/>
                  </a:schemeClr>
                </a:solidFill>
              </a:rPr>
              <a:t>Extended talk for Computer Architecture HS 2020</a:t>
            </a:r>
          </a:p>
        </p:txBody>
      </p:sp>
    </p:spTree>
    <p:extLst>
      <p:ext uri="{BB962C8B-B14F-4D97-AF65-F5344CB8AC3E}">
        <p14:creationId xmlns:p14="http://schemas.microsoft.com/office/powerpoint/2010/main" val="1164887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262"/>
    </mc:Choice>
    <mc:Fallback xmlns="">
      <p:transition spd="slow" advTm="19262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Error Correction During Decoding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103C8C6-59BD-4DDB-90C4-4B529A55C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543300" y="6356361"/>
            <a:ext cx="2057400" cy="365125"/>
          </a:xfrm>
          <a:prstGeom prst="rect">
            <a:avLst/>
          </a:prstGeom>
        </p:spPr>
        <p:txBody>
          <a:bodyPr/>
          <a:lstStyle/>
          <a:p>
            <a:fld id="{C19D2B53-EDAE-4B41-B849-8916FA40BCB6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65" name="Content Placeholder 5">
            <a:extLst>
              <a:ext uri="{FF2B5EF4-FFF2-40B4-BE49-F238E27FC236}">
                <a16:creationId xmlns:a16="http://schemas.microsoft.com/office/drawing/2014/main" id="{052FE41C-2653-44F9-88C7-E9C45FA75455}"/>
              </a:ext>
            </a:extLst>
          </p:cNvPr>
          <p:cNvSpPr txBox="1">
            <a:spLocks/>
          </p:cNvSpPr>
          <p:nvPr/>
        </p:nvSpPr>
        <p:spPr>
          <a:xfrm>
            <a:off x="252663" y="1098241"/>
            <a:ext cx="8767512" cy="14016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42" indent="-171442" algn="l" defTabSz="685766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Trebuchet MS" panose="020B0603020202020204" pitchFamily="34" charset="0"/>
                <a:ea typeface="Verdana" panose="020B0604030504040204" pitchFamily="34" charset="0"/>
                <a:cs typeface="Courier New" panose="02070309020205020404" pitchFamily="49" charset="0"/>
              </a:defRPr>
            </a:lvl1pPr>
            <a:lvl2pPr marL="514325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rebuchet MS" panose="020B0603020202020204" pitchFamily="34" charset="0"/>
                <a:ea typeface="Verdana" panose="020B0604030504040204" pitchFamily="34" charset="0"/>
                <a:cs typeface="Courier New" panose="02070309020205020404" pitchFamily="49" charset="0"/>
              </a:defRPr>
            </a:lvl2pPr>
            <a:lvl3pPr marL="857207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Trebuchet MS" panose="020B0603020202020204" pitchFamily="34" charset="0"/>
                <a:ea typeface="Verdana" panose="020B0604030504040204" pitchFamily="34" charset="0"/>
                <a:cs typeface="Courier New" panose="02070309020205020404" pitchFamily="49" charset="0"/>
              </a:defRPr>
            </a:lvl3pPr>
            <a:lvl4pPr marL="1200090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Trebuchet MS" panose="020B0603020202020204" pitchFamily="34" charset="0"/>
                <a:ea typeface="Verdana" panose="020B0604030504040204" pitchFamily="34" charset="0"/>
                <a:cs typeface="Courier New" panose="02070309020205020404" pitchFamily="49" charset="0"/>
              </a:defRPr>
            </a:lvl4pPr>
            <a:lvl5pPr marL="1542974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Trebuchet MS" panose="020B0603020202020204" pitchFamily="34" charset="0"/>
                <a:ea typeface="Verdana" panose="020B0604030504040204" pitchFamily="34" charset="0"/>
                <a:cs typeface="Courier New" panose="02070309020205020404" pitchFamily="49" charset="0"/>
              </a:defRPr>
            </a:lvl5pPr>
            <a:lvl6pPr marL="1885856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39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22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05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Two-step decoding algorithm: 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syndrome decoding</a:t>
            </a:r>
            <a:endParaRPr lang="en-US" sz="2800" dirty="0"/>
          </a:p>
          <a:p>
            <a:pPr marL="800083" lvl="1" indent="-457200">
              <a:buFont typeface="+mj-lt"/>
              <a:buAutoNum type="arabicPeriod"/>
            </a:pPr>
            <a:r>
              <a:rPr lang="en-US" sz="2500" dirty="0"/>
              <a:t>Calculate an </a:t>
            </a:r>
            <a:r>
              <a:rPr lang="en-US" sz="2500" b="1" dirty="0">
                <a:solidFill>
                  <a:schemeClr val="accent6">
                    <a:lumMod val="75000"/>
                  </a:schemeClr>
                </a:solidFill>
              </a:rPr>
              <a:t>error syndrome </a:t>
            </a:r>
            <a:r>
              <a:rPr lang="en-US" sz="2500" dirty="0"/>
              <a:t>that points to error(s)</a:t>
            </a:r>
          </a:p>
          <a:p>
            <a:pPr marL="800083" lvl="1" indent="-457200">
              <a:buFont typeface="+mj-lt"/>
              <a:buAutoNum type="arabicPeriod"/>
            </a:pPr>
            <a:r>
              <a:rPr lang="en-US" sz="2500" dirty="0"/>
              <a:t>Correct detected errors (if any)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9F30B25C-16A4-4CB3-8A15-778F2435355D}"/>
                  </a:ext>
                </a:extLst>
              </p:cNvPr>
              <p:cNvSpPr/>
              <p:nvPr/>
            </p:nvSpPr>
            <p:spPr>
              <a:xfrm>
                <a:off x="1118540" y="3642242"/>
                <a:ext cx="49564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𝑯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9F30B25C-16A4-4CB3-8A15-778F243535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8540" y="3642242"/>
                <a:ext cx="495649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F9336035-FE84-4D23-9025-4C3A351174CE}"/>
                  </a:ext>
                </a:extLst>
              </p:cNvPr>
              <p:cNvSpPr/>
              <p:nvPr/>
            </p:nvSpPr>
            <p:spPr>
              <a:xfrm>
                <a:off x="2577207" y="3207340"/>
                <a:ext cx="48923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400" b="1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F9336035-FE84-4D23-9025-4C3A351174C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7207" y="3207340"/>
                <a:ext cx="489236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3FBF25F1-6367-4B50-9BFE-7CB3671B8867}"/>
                  </a:ext>
                </a:extLst>
              </p:cNvPr>
              <p:cNvSpPr/>
              <p:nvPr/>
            </p:nvSpPr>
            <p:spPr>
              <a:xfrm>
                <a:off x="3385875" y="3621340"/>
                <a:ext cx="40908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3FBF25F1-6367-4B50-9BFE-7CB3671B88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5875" y="3621340"/>
                <a:ext cx="409086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9" name="Table 11">
            <a:extLst>
              <a:ext uri="{FF2B5EF4-FFF2-40B4-BE49-F238E27FC236}">
                <a16:creationId xmlns:a16="http://schemas.microsoft.com/office/drawing/2014/main" id="{63C8E81A-4EA0-4170-AE02-4A4E67646DCC}"/>
              </a:ext>
            </a:extLst>
          </p:cNvPr>
          <p:cNvGraphicFramePr>
            <a:graphicFrameLocks noGrp="1"/>
          </p:cNvGraphicFramePr>
          <p:nvPr/>
        </p:nvGraphicFramePr>
        <p:xfrm>
          <a:off x="3392287" y="4258800"/>
          <a:ext cx="402674" cy="6242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02674">
                  <a:extLst>
                    <a:ext uri="{9D8B030D-6E8A-4147-A177-3AD203B41FA5}">
                      <a16:colId xmlns:a16="http://schemas.microsoft.com/office/drawing/2014/main" val="2782267211"/>
                    </a:ext>
                  </a:extLst>
                </a:gridCol>
              </a:tblGrid>
              <a:tr h="151319">
                <a:tc>
                  <a:txBody>
                    <a:bodyPr/>
                    <a:lstStyle/>
                    <a:p>
                      <a:pPr algn="ctr">
                        <a:lnSpc>
                          <a:spcPts val="0"/>
                        </a:lnSpc>
                        <a:spcBef>
                          <a:spcPts val="0"/>
                        </a:spcBef>
                      </a:pPr>
                      <a:r>
                        <a:rPr lang="en-US" sz="4000" b="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3795092"/>
                  </a:ext>
                </a:extLst>
              </a:tr>
              <a:tr h="151319">
                <a:tc>
                  <a:txBody>
                    <a:bodyPr/>
                    <a:lstStyle/>
                    <a:p>
                      <a:pPr algn="ctr">
                        <a:lnSpc>
                          <a:spcPts val="0"/>
                        </a:lnSpc>
                        <a:spcBef>
                          <a:spcPts val="0"/>
                        </a:spcBef>
                      </a:pPr>
                      <a:r>
                        <a:rPr lang="en-US" sz="4000" b="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2524112"/>
                  </a:ext>
                </a:extLst>
              </a:tr>
              <a:tr h="151319">
                <a:tc>
                  <a:txBody>
                    <a:bodyPr/>
                    <a:lstStyle/>
                    <a:p>
                      <a:pPr algn="ctr">
                        <a:lnSpc>
                          <a:spcPts val="0"/>
                        </a:lnSpc>
                        <a:spcBef>
                          <a:spcPts val="0"/>
                        </a:spcBef>
                      </a:pPr>
                      <a:r>
                        <a:rPr lang="en-US" sz="4000" b="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5750723"/>
                  </a:ext>
                </a:extLst>
              </a:tr>
            </a:tbl>
          </a:graphicData>
        </a:graphic>
      </p:graphicFrame>
      <p:graphicFrame>
        <p:nvGraphicFramePr>
          <p:cNvPr id="50" name="Table 11">
            <a:extLst>
              <a:ext uri="{FF2B5EF4-FFF2-40B4-BE49-F238E27FC236}">
                <a16:creationId xmlns:a16="http://schemas.microsoft.com/office/drawing/2014/main" id="{57D01F82-BA24-4C17-9591-EEB2EC8AF6DC}"/>
              </a:ext>
            </a:extLst>
          </p:cNvPr>
          <p:cNvGraphicFramePr>
            <a:graphicFrameLocks noGrp="1"/>
          </p:cNvGraphicFramePr>
          <p:nvPr/>
        </p:nvGraphicFramePr>
        <p:xfrm>
          <a:off x="644705" y="4250001"/>
          <a:ext cx="1457960" cy="6242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78226721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94149770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01811054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37663948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88926681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0168805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265456715"/>
                    </a:ext>
                  </a:extLst>
                </a:gridCol>
              </a:tblGrid>
              <a:tr h="146557">
                <a:tc>
                  <a:txBody>
                    <a:bodyPr/>
                    <a:lstStyle/>
                    <a:p>
                      <a:pPr algn="ctr">
                        <a:lnSpc>
                          <a:spcPts val="0"/>
                        </a:lnSpc>
                        <a:spcBef>
                          <a:spcPts val="0"/>
                        </a:spcBef>
                      </a:pPr>
                      <a:r>
                        <a:rPr lang="en-US" sz="4000" b="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0"/>
                        </a:lnSpc>
                        <a:spcBef>
                          <a:spcPts val="0"/>
                        </a:spcBef>
                      </a:pPr>
                      <a:r>
                        <a:rPr lang="en-US" sz="4000" b="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0"/>
                        </a:lnSpc>
                        <a:spcBef>
                          <a:spcPts val="0"/>
                        </a:spcBef>
                      </a:pPr>
                      <a:r>
                        <a:rPr lang="en-US" sz="4000" b="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0"/>
                        </a:lnSpc>
                        <a:spcBef>
                          <a:spcPts val="0"/>
                        </a:spcBef>
                      </a:pPr>
                      <a:r>
                        <a:rPr lang="en-US" sz="4000" b="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0"/>
                        </a:lnSpc>
                        <a:spcBef>
                          <a:spcPts val="0"/>
                        </a:spcBef>
                      </a:pPr>
                      <a:r>
                        <a:rPr lang="en-US" sz="4000" b="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0"/>
                        </a:lnSpc>
                        <a:spcBef>
                          <a:spcPts val="0"/>
                        </a:spcBef>
                      </a:pPr>
                      <a:r>
                        <a:rPr lang="en-US" sz="4000" b="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0"/>
                        </a:lnSpc>
                        <a:spcBef>
                          <a:spcPts val="0"/>
                        </a:spcBef>
                      </a:pPr>
                      <a:r>
                        <a:rPr lang="en-US" sz="4000" b="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3795092"/>
                  </a:ext>
                </a:extLst>
              </a:tr>
              <a:tr h="146557">
                <a:tc>
                  <a:txBody>
                    <a:bodyPr/>
                    <a:lstStyle/>
                    <a:p>
                      <a:pPr algn="ctr">
                        <a:lnSpc>
                          <a:spcPts val="0"/>
                        </a:lnSpc>
                        <a:spcBef>
                          <a:spcPts val="0"/>
                        </a:spcBef>
                      </a:pPr>
                      <a:r>
                        <a:rPr lang="en-US" sz="4000" b="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0"/>
                        </a:lnSpc>
                        <a:spcBef>
                          <a:spcPts val="0"/>
                        </a:spcBef>
                      </a:pPr>
                      <a:r>
                        <a:rPr lang="en-US" sz="4000" b="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0"/>
                        </a:lnSpc>
                        <a:spcBef>
                          <a:spcPts val="0"/>
                        </a:spcBef>
                      </a:pPr>
                      <a:r>
                        <a:rPr lang="en-US" sz="4000" b="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0"/>
                        </a:lnSpc>
                        <a:spcBef>
                          <a:spcPts val="0"/>
                        </a:spcBef>
                      </a:pPr>
                      <a:r>
                        <a:rPr lang="en-US" sz="4000" b="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0"/>
                        </a:lnSpc>
                        <a:spcBef>
                          <a:spcPts val="0"/>
                        </a:spcBef>
                      </a:pPr>
                      <a:r>
                        <a:rPr lang="en-US" sz="4000" b="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0"/>
                        </a:lnSpc>
                        <a:spcBef>
                          <a:spcPts val="0"/>
                        </a:spcBef>
                      </a:pPr>
                      <a:r>
                        <a:rPr lang="en-US" sz="4000" b="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0"/>
                        </a:lnSpc>
                        <a:spcBef>
                          <a:spcPts val="0"/>
                        </a:spcBef>
                      </a:pPr>
                      <a:r>
                        <a:rPr lang="en-US" sz="4000" b="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2524112"/>
                  </a:ext>
                </a:extLst>
              </a:tr>
              <a:tr h="146557">
                <a:tc>
                  <a:txBody>
                    <a:bodyPr/>
                    <a:lstStyle/>
                    <a:p>
                      <a:pPr algn="ctr">
                        <a:lnSpc>
                          <a:spcPts val="0"/>
                        </a:lnSpc>
                        <a:spcBef>
                          <a:spcPts val="0"/>
                        </a:spcBef>
                      </a:pPr>
                      <a:r>
                        <a:rPr lang="en-US" sz="4000" b="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0"/>
                        </a:lnSpc>
                        <a:spcBef>
                          <a:spcPts val="0"/>
                        </a:spcBef>
                      </a:pPr>
                      <a:r>
                        <a:rPr lang="en-US" sz="4000" b="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0"/>
                        </a:lnSpc>
                        <a:spcBef>
                          <a:spcPts val="0"/>
                        </a:spcBef>
                      </a:pPr>
                      <a:r>
                        <a:rPr lang="en-US" sz="4000" b="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0"/>
                        </a:lnSpc>
                        <a:spcBef>
                          <a:spcPts val="0"/>
                        </a:spcBef>
                      </a:pPr>
                      <a:r>
                        <a:rPr lang="en-US" sz="4000" b="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0"/>
                        </a:lnSpc>
                        <a:spcBef>
                          <a:spcPts val="0"/>
                        </a:spcBef>
                      </a:pPr>
                      <a:r>
                        <a:rPr lang="en-US" sz="4000" b="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0"/>
                        </a:lnSpc>
                        <a:spcBef>
                          <a:spcPts val="0"/>
                        </a:spcBef>
                      </a:pPr>
                      <a:r>
                        <a:rPr lang="en-US" sz="4000" b="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0"/>
                        </a:lnSpc>
                        <a:spcBef>
                          <a:spcPts val="0"/>
                        </a:spcBef>
                      </a:pPr>
                      <a:r>
                        <a:rPr lang="en-US" sz="4000" b="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5750723"/>
                  </a:ext>
                </a:extLst>
              </a:tr>
            </a:tbl>
          </a:graphicData>
        </a:graphic>
      </p:graphicFrame>
      <p:graphicFrame>
        <p:nvGraphicFramePr>
          <p:cNvPr id="51" name="Table 11">
            <a:extLst>
              <a:ext uri="{FF2B5EF4-FFF2-40B4-BE49-F238E27FC236}">
                <a16:creationId xmlns:a16="http://schemas.microsoft.com/office/drawing/2014/main" id="{A2592108-8DEB-401D-98AB-028F43CFD6FD}"/>
              </a:ext>
            </a:extLst>
          </p:cNvPr>
          <p:cNvGraphicFramePr>
            <a:graphicFrameLocks noGrp="1"/>
          </p:cNvGraphicFramePr>
          <p:nvPr/>
        </p:nvGraphicFramePr>
        <p:xfrm>
          <a:off x="2578790" y="3807426"/>
          <a:ext cx="402674" cy="14566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02674">
                  <a:extLst>
                    <a:ext uri="{9D8B030D-6E8A-4147-A177-3AD203B41FA5}">
                      <a16:colId xmlns:a16="http://schemas.microsoft.com/office/drawing/2014/main" val="2782267211"/>
                    </a:ext>
                  </a:extLst>
                </a:gridCol>
              </a:tblGrid>
              <a:tr h="166202">
                <a:tc>
                  <a:txBody>
                    <a:bodyPr/>
                    <a:lstStyle/>
                    <a:p>
                      <a:pPr algn="ctr">
                        <a:lnSpc>
                          <a:spcPts val="0"/>
                        </a:lnSpc>
                        <a:spcBef>
                          <a:spcPts val="0"/>
                        </a:spcBef>
                      </a:pPr>
                      <a:r>
                        <a:rPr lang="en-US" sz="4000" b="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3795092"/>
                  </a:ext>
                </a:extLst>
              </a:tr>
              <a:tr h="166202">
                <a:tc>
                  <a:txBody>
                    <a:bodyPr/>
                    <a:lstStyle/>
                    <a:p>
                      <a:pPr algn="ctr">
                        <a:lnSpc>
                          <a:spcPts val="0"/>
                        </a:lnSpc>
                        <a:spcBef>
                          <a:spcPts val="0"/>
                        </a:spcBef>
                      </a:pPr>
                      <a:r>
                        <a:rPr lang="en-US" sz="4000" b="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2524112"/>
                  </a:ext>
                </a:extLst>
              </a:tr>
              <a:tr h="166202">
                <a:tc>
                  <a:txBody>
                    <a:bodyPr/>
                    <a:lstStyle/>
                    <a:p>
                      <a:pPr algn="ctr">
                        <a:lnSpc>
                          <a:spcPts val="0"/>
                        </a:lnSpc>
                        <a:spcBef>
                          <a:spcPts val="0"/>
                        </a:spcBef>
                      </a:pPr>
                      <a:r>
                        <a:rPr lang="en-US" sz="4000" b="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765128"/>
                  </a:ext>
                </a:extLst>
              </a:tr>
              <a:tr h="166202">
                <a:tc>
                  <a:txBody>
                    <a:bodyPr/>
                    <a:lstStyle/>
                    <a:p>
                      <a:pPr algn="ctr">
                        <a:lnSpc>
                          <a:spcPts val="0"/>
                        </a:lnSpc>
                        <a:spcBef>
                          <a:spcPts val="0"/>
                        </a:spcBef>
                      </a:pPr>
                      <a:r>
                        <a:rPr lang="en-US" sz="4000" b="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5750723"/>
                  </a:ext>
                </a:extLst>
              </a:tr>
              <a:tr h="166202">
                <a:tc>
                  <a:txBody>
                    <a:bodyPr/>
                    <a:lstStyle/>
                    <a:p>
                      <a:pPr algn="ctr">
                        <a:lnSpc>
                          <a:spcPts val="0"/>
                        </a:lnSpc>
                        <a:spcBef>
                          <a:spcPts val="0"/>
                        </a:spcBef>
                      </a:pPr>
                      <a:r>
                        <a:rPr lang="en-US" sz="4000" b="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603709"/>
                  </a:ext>
                </a:extLst>
              </a:tr>
              <a:tr h="166202">
                <a:tc>
                  <a:txBody>
                    <a:bodyPr/>
                    <a:lstStyle/>
                    <a:p>
                      <a:pPr algn="ctr">
                        <a:lnSpc>
                          <a:spcPts val="0"/>
                        </a:lnSpc>
                        <a:spcBef>
                          <a:spcPts val="0"/>
                        </a:spcBef>
                      </a:pPr>
                      <a:r>
                        <a:rPr lang="en-US" sz="4000" b="0" dirty="0">
                          <a:solidFill>
                            <a:srgbClr val="C00000"/>
                          </a:solidFill>
                          <a:latin typeface="Trebuchet MS" panose="020B0603020202020204" pitchFamily="34" charset="0"/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8853875"/>
                  </a:ext>
                </a:extLst>
              </a:tr>
              <a:tr h="166202">
                <a:tc>
                  <a:txBody>
                    <a:bodyPr/>
                    <a:lstStyle/>
                    <a:p>
                      <a:pPr algn="ctr">
                        <a:lnSpc>
                          <a:spcPts val="0"/>
                        </a:lnSpc>
                        <a:spcBef>
                          <a:spcPts val="0"/>
                        </a:spcBef>
                      </a:pPr>
                      <a:r>
                        <a:rPr lang="en-US" sz="4000" b="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064501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8C3C5EA2-993B-4C5E-9591-2D51A51341E0}"/>
                  </a:ext>
                </a:extLst>
              </p:cNvPr>
              <p:cNvSpPr/>
              <p:nvPr/>
            </p:nvSpPr>
            <p:spPr>
              <a:xfrm>
                <a:off x="2943750" y="4245610"/>
                <a:ext cx="48282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8C3C5EA2-993B-4C5E-9591-2D51A51341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3750" y="4245610"/>
                <a:ext cx="482824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DA8413BD-2F3C-4C01-9530-099164FD7FB7}"/>
                  </a:ext>
                </a:extLst>
              </p:cNvPr>
              <p:cNvSpPr/>
              <p:nvPr/>
            </p:nvSpPr>
            <p:spPr>
              <a:xfrm>
                <a:off x="2189665" y="4207694"/>
                <a:ext cx="40267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DA8413BD-2F3C-4C01-9530-099164FD7F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9665" y="4207694"/>
                <a:ext cx="402674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Double Bracket 53">
            <a:extLst>
              <a:ext uri="{FF2B5EF4-FFF2-40B4-BE49-F238E27FC236}">
                <a16:creationId xmlns:a16="http://schemas.microsoft.com/office/drawing/2014/main" id="{05FD0933-71AE-479E-B89D-AFFDFDEBD2FB}"/>
              </a:ext>
            </a:extLst>
          </p:cNvPr>
          <p:cNvSpPr/>
          <p:nvPr/>
        </p:nvSpPr>
        <p:spPr>
          <a:xfrm>
            <a:off x="3429060" y="4182351"/>
            <a:ext cx="329128" cy="624270"/>
          </a:xfrm>
          <a:prstGeom prst="bracketPair">
            <a:avLst>
              <a:gd name="adj" fmla="val 12052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Double Bracket 54">
            <a:extLst>
              <a:ext uri="{FF2B5EF4-FFF2-40B4-BE49-F238E27FC236}">
                <a16:creationId xmlns:a16="http://schemas.microsoft.com/office/drawing/2014/main" id="{65DAA597-C096-409E-B574-85671BB3313D}"/>
              </a:ext>
            </a:extLst>
          </p:cNvPr>
          <p:cNvSpPr/>
          <p:nvPr/>
        </p:nvSpPr>
        <p:spPr>
          <a:xfrm>
            <a:off x="2614401" y="3760249"/>
            <a:ext cx="329128" cy="1353307"/>
          </a:xfrm>
          <a:prstGeom prst="bracketPair">
            <a:avLst>
              <a:gd name="adj" fmla="val 12052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Double Bracket 55">
            <a:extLst>
              <a:ext uri="{FF2B5EF4-FFF2-40B4-BE49-F238E27FC236}">
                <a16:creationId xmlns:a16="http://schemas.microsoft.com/office/drawing/2014/main" id="{AEDB3BDC-67CB-4AEA-B8FD-F4423AE4D160}"/>
              </a:ext>
            </a:extLst>
          </p:cNvPr>
          <p:cNvSpPr/>
          <p:nvPr/>
        </p:nvSpPr>
        <p:spPr>
          <a:xfrm>
            <a:off x="568491" y="4173552"/>
            <a:ext cx="1589236" cy="631074"/>
          </a:xfrm>
          <a:prstGeom prst="bracketPair">
            <a:avLst>
              <a:gd name="adj" fmla="val 806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DFF1722-AF97-4E58-875A-6EA02082B613}"/>
              </a:ext>
            </a:extLst>
          </p:cNvPr>
          <p:cNvSpPr/>
          <p:nvPr/>
        </p:nvSpPr>
        <p:spPr>
          <a:xfrm>
            <a:off x="912537" y="2681873"/>
            <a:ext cx="28456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prstClr val="black"/>
                </a:solidFill>
                <a:latin typeface="Trebuchet MS" panose="020B0603020202020204" pitchFamily="34" charset="0"/>
                <a:cs typeface="Traditional Arabic" panose="02020603050405020304" pitchFamily="18" charset="-78"/>
              </a:rPr>
              <a:t>Correctable Errors</a:t>
            </a:r>
            <a:endParaRPr lang="en-US" sz="1600" b="1" dirty="0">
              <a:latin typeface="Trebuchet MS" panose="020B0603020202020204" pitchFamily="34" charset="0"/>
              <a:cs typeface="Traditional Arabic" panose="02020603050405020304" pitchFamily="18" charset="-78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A961898-A895-4DA8-AFD1-4C7689BB6BF6}"/>
              </a:ext>
            </a:extLst>
          </p:cNvPr>
          <p:cNvSpPr/>
          <p:nvPr/>
        </p:nvSpPr>
        <p:spPr>
          <a:xfrm>
            <a:off x="5231575" y="2681873"/>
            <a:ext cx="32047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prstClr val="black"/>
                </a:solidFill>
                <a:latin typeface="Trebuchet MS" panose="020B0603020202020204" pitchFamily="34" charset="0"/>
                <a:cs typeface="Traditional Arabic" panose="02020603050405020304" pitchFamily="18" charset="-78"/>
              </a:rPr>
              <a:t>Uncorrectable Errors</a:t>
            </a:r>
            <a:endParaRPr lang="en-US" sz="1600" b="1" dirty="0">
              <a:latin typeface="Trebuchet MS" panose="020B0603020202020204" pitchFamily="34" charset="0"/>
              <a:cs typeface="Traditional Arabic" panose="02020603050405020304" pitchFamily="18" charset="-7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6EE936A9-7DF3-4D7E-A5B4-5B537AF680F4}"/>
                  </a:ext>
                </a:extLst>
              </p:cNvPr>
              <p:cNvSpPr/>
              <p:nvPr/>
            </p:nvSpPr>
            <p:spPr>
              <a:xfrm>
                <a:off x="5620001" y="3642242"/>
                <a:ext cx="49564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𝑯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6EE936A9-7DF3-4D7E-A5B4-5B537AF680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0001" y="3642242"/>
                <a:ext cx="495649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4EDC5372-B64A-4704-9735-96D158AD41D1}"/>
                  </a:ext>
                </a:extLst>
              </p:cNvPr>
              <p:cNvSpPr/>
              <p:nvPr/>
            </p:nvSpPr>
            <p:spPr>
              <a:xfrm>
                <a:off x="7074985" y="3207340"/>
                <a:ext cx="48923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400" b="1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4EDC5372-B64A-4704-9735-96D158AD41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4985" y="3207340"/>
                <a:ext cx="489236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FB43395B-F1BD-4D26-939D-51C8CC07DB72}"/>
                  </a:ext>
                </a:extLst>
              </p:cNvPr>
              <p:cNvSpPr/>
              <p:nvPr/>
            </p:nvSpPr>
            <p:spPr>
              <a:xfrm>
                <a:off x="7917629" y="3621340"/>
                <a:ext cx="40908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FB43395B-F1BD-4D26-939D-51C8CC07DB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7629" y="3621340"/>
                <a:ext cx="409086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9" name="Table 11">
            <a:extLst>
              <a:ext uri="{FF2B5EF4-FFF2-40B4-BE49-F238E27FC236}">
                <a16:creationId xmlns:a16="http://schemas.microsoft.com/office/drawing/2014/main" id="{3C4E78FE-5FA1-4C1E-B10F-5C42728DF03B}"/>
              </a:ext>
            </a:extLst>
          </p:cNvPr>
          <p:cNvGraphicFramePr>
            <a:graphicFrameLocks noGrp="1"/>
          </p:cNvGraphicFramePr>
          <p:nvPr/>
        </p:nvGraphicFramePr>
        <p:xfrm>
          <a:off x="7924041" y="4258800"/>
          <a:ext cx="402674" cy="6242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02674">
                  <a:extLst>
                    <a:ext uri="{9D8B030D-6E8A-4147-A177-3AD203B41FA5}">
                      <a16:colId xmlns:a16="http://schemas.microsoft.com/office/drawing/2014/main" val="2782267211"/>
                    </a:ext>
                  </a:extLst>
                </a:gridCol>
              </a:tblGrid>
              <a:tr h="151319">
                <a:tc>
                  <a:txBody>
                    <a:bodyPr/>
                    <a:lstStyle/>
                    <a:p>
                      <a:pPr algn="ctr">
                        <a:lnSpc>
                          <a:spcPts val="0"/>
                        </a:lnSpc>
                        <a:spcBef>
                          <a:spcPts val="0"/>
                        </a:spcBef>
                      </a:pPr>
                      <a:r>
                        <a:rPr lang="en-US" sz="4000" b="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3795092"/>
                  </a:ext>
                </a:extLst>
              </a:tr>
              <a:tr h="151319">
                <a:tc>
                  <a:txBody>
                    <a:bodyPr/>
                    <a:lstStyle/>
                    <a:p>
                      <a:pPr algn="ctr">
                        <a:lnSpc>
                          <a:spcPts val="0"/>
                        </a:lnSpc>
                        <a:spcBef>
                          <a:spcPts val="0"/>
                        </a:spcBef>
                      </a:pPr>
                      <a:r>
                        <a:rPr lang="en-US" sz="4000" b="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2524112"/>
                  </a:ext>
                </a:extLst>
              </a:tr>
              <a:tr h="151319">
                <a:tc>
                  <a:txBody>
                    <a:bodyPr/>
                    <a:lstStyle/>
                    <a:p>
                      <a:pPr algn="ctr">
                        <a:lnSpc>
                          <a:spcPts val="0"/>
                        </a:lnSpc>
                        <a:spcBef>
                          <a:spcPts val="0"/>
                        </a:spcBef>
                      </a:pPr>
                      <a:r>
                        <a:rPr lang="en-US" sz="4000" b="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5750723"/>
                  </a:ext>
                </a:extLst>
              </a:tr>
            </a:tbl>
          </a:graphicData>
        </a:graphic>
      </p:graphicFrame>
      <p:graphicFrame>
        <p:nvGraphicFramePr>
          <p:cNvPr id="80" name="Table 11">
            <a:extLst>
              <a:ext uri="{FF2B5EF4-FFF2-40B4-BE49-F238E27FC236}">
                <a16:creationId xmlns:a16="http://schemas.microsoft.com/office/drawing/2014/main" id="{9D824598-6B51-4719-9AD1-8BEFE08A8E70}"/>
              </a:ext>
            </a:extLst>
          </p:cNvPr>
          <p:cNvGraphicFramePr>
            <a:graphicFrameLocks noGrp="1"/>
          </p:cNvGraphicFramePr>
          <p:nvPr/>
        </p:nvGraphicFramePr>
        <p:xfrm>
          <a:off x="5149422" y="4250001"/>
          <a:ext cx="1457960" cy="6242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78226721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94149770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01811054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37663948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88926681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0168805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265456715"/>
                    </a:ext>
                  </a:extLst>
                </a:gridCol>
              </a:tblGrid>
              <a:tr h="146557">
                <a:tc>
                  <a:txBody>
                    <a:bodyPr/>
                    <a:lstStyle/>
                    <a:p>
                      <a:pPr algn="ctr">
                        <a:lnSpc>
                          <a:spcPts val="0"/>
                        </a:lnSpc>
                        <a:spcBef>
                          <a:spcPts val="0"/>
                        </a:spcBef>
                      </a:pPr>
                      <a:r>
                        <a:rPr lang="en-US" sz="4000" b="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0"/>
                        </a:lnSpc>
                        <a:spcBef>
                          <a:spcPts val="0"/>
                        </a:spcBef>
                      </a:pPr>
                      <a:r>
                        <a:rPr lang="en-US" sz="4000" b="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0"/>
                        </a:lnSpc>
                        <a:spcBef>
                          <a:spcPts val="0"/>
                        </a:spcBef>
                      </a:pPr>
                      <a:r>
                        <a:rPr lang="en-US" sz="4000" b="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0"/>
                        </a:lnSpc>
                        <a:spcBef>
                          <a:spcPts val="0"/>
                        </a:spcBef>
                      </a:pPr>
                      <a:r>
                        <a:rPr lang="en-US" sz="4000" b="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0"/>
                        </a:lnSpc>
                        <a:spcBef>
                          <a:spcPts val="0"/>
                        </a:spcBef>
                      </a:pPr>
                      <a:r>
                        <a:rPr lang="en-US" sz="4000" b="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0"/>
                        </a:lnSpc>
                        <a:spcBef>
                          <a:spcPts val="0"/>
                        </a:spcBef>
                      </a:pPr>
                      <a:r>
                        <a:rPr lang="en-US" sz="4000" b="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0"/>
                        </a:lnSpc>
                        <a:spcBef>
                          <a:spcPts val="0"/>
                        </a:spcBef>
                      </a:pPr>
                      <a:r>
                        <a:rPr lang="en-US" sz="4000" b="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3795092"/>
                  </a:ext>
                </a:extLst>
              </a:tr>
              <a:tr h="146557">
                <a:tc>
                  <a:txBody>
                    <a:bodyPr/>
                    <a:lstStyle/>
                    <a:p>
                      <a:pPr algn="ctr">
                        <a:lnSpc>
                          <a:spcPts val="0"/>
                        </a:lnSpc>
                        <a:spcBef>
                          <a:spcPts val="0"/>
                        </a:spcBef>
                      </a:pPr>
                      <a:r>
                        <a:rPr lang="en-US" sz="4000" b="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0"/>
                        </a:lnSpc>
                        <a:spcBef>
                          <a:spcPts val="0"/>
                        </a:spcBef>
                      </a:pPr>
                      <a:r>
                        <a:rPr lang="en-US" sz="4000" b="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0"/>
                        </a:lnSpc>
                        <a:spcBef>
                          <a:spcPts val="0"/>
                        </a:spcBef>
                      </a:pPr>
                      <a:r>
                        <a:rPr lang="en-US" sz="4000" b="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0"/>
                        </a:lnSpc>
                        <a:spcBef>
                          <a:spcPts val="0"/>
                        </a:spcBef>
                      </a:pPr>
                      <a:r>
                        <a:rPr lang="en-US" sz="4000" b="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0"/>
                        </a:lnSpc>
                        <a:spcBef>
                          <a:spcPts val="0"/>
                        </a:spcBef>
                      </a:pPr>
                      <a:r>
                        <a:rPr lang="en-US" sz="4000" b="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0"/>
                        </a:lnSpc>
                        <a:spcBef>
                          <a:spcPts val="0"/>
                        </a:spcBef>
                      </a:pPr>
                      <a:r>
                        <a:rPr lang="en-US" sz="4000" b="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0"/>
                        </a:lnSpc>
                        <a:spcBef>
                          <a:spcPts val="0"/>
                        </a:spcBef>
                      </a:pPr>
                      <a:r>
                        <a:rPr lang="en-US" sz="4000" b="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2524112"/>
                  </a:ext>
                </a:extLst>
              </a:tr>
              <a:tr h="146557">
                <a:tc>
                  <a:txBody>
                    <a:bodyPr/>
                    <a:lstStyle/>
                    <a:p>
                      <a:pPr algn="ctr">
                        <a:lnSpc>
                          <a:spcPts val="0"/>
                        </a:lnSpc>
                        <a:spcBef>
                          <a:spcPts val="0"/>
                        </a:spcBef>
                      </a:pPr>
                      <a:r>
                        <a:rPr lang="en-US" sz="4000" b="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0"/>
                        </a:lnSpc>
                        <a:spcBef>
                          <a:spcPts val="0"/>
                        </a:spcBef>
                      </a:pPr>
                      <a:r>
                        <a:rPr lang="en-US" sz="4000" b="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0"/>
                        </a:lnSpc>
                        <a:spcBef>
                          <a:spcPts val="0"/>
                        </a:spcBef>
                      </a:pPr>
                      <a:r>
                        <a:rPr lang="en-US" sz="4000" b="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0"/>
                        </a:lnSpc>
                        <a:spcBef>
                          <a:spcPts val="0"/>
                        </a:spcBef>
                      </a:pPr>
                      <a:r>
                        <a:rPr lang="en-US" sz="4000" b="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0"/>
                        </a:lnSpc>
                        <a:spcBef>
                          <a:spcPts val="0"/>
                        </a:spcBef>
                      </a:pPr>
                      <a:r>
                        <a:rPr lang="en-US" sz="4000" b="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0"/>
                        </a:lnSpc>
                        <a:spcBef>
                          <a:spcPts val="0"/>
                        </a:spcBef>
                      </a:pPr>
                      <a:r>
                        <a:rPr lang="en-US" sz="4000" b="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0"/>
                        </a:lnSpc>
                        <a:spcBef>
                          <a:spcPts val="0"/>
                        </a:spcBef>
                      </a:pPr>
                      <a:r>
                        <a:rPr lang="en-US" sz="4000" b="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5750723"/>
                  </a:ext>
                </a:extLst>
              </a:tr>
            </a:tbl>
          </a:graphicData>
        </a:graphic>
      </p:graphicFrame>
      <p:graphicFrame>
        <p:nvGraphicFramePr>
          <p:cNvPr id="81" name="Table 11">
            <a:extLst>
              <a:ext uri="{FF2B5EF4-FFF2-40B4-BE49-F238E27FC236}">
                <a16:creationId xmlns:a16="http://schemas.microsoft.com/office/drawing/2014/main" id="{800E9703-CDF3-486A-A6CC-6D4667B499CC}"/>
              </a:ext>
            </a:extLst>
          </p:cNvPr>
          <p:cNvGraphicFramePr>
            <a:graphicFrameLocks noGrp="1"/>
          </p:cNvGraphicFramePr>
          <p:nvPr/>
        </p:nvGraphicFramePr>
        <p:xfrm>
          <a:off x="7081526" y="3807426"/>
          <a:ext cx="402674" cy="14566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02674">
                  <a:extLst>
                    <a:ext uri="{9D8B030D-6E8A-4147-A177-3AD203B41FA5}">
                      <a16:colId xmlns:a16="http://schemas.microsoft.com/office/drawing/2014/main" val="2782267211"/>
                    </a:ext>
                  </a:extLst>
                </a:gridCol>
              </a:tblGrid>
              <a:tr h="166202">
                <a:tc>
                  <a:txBody>
                    <a:bodyPr/>
                    <a:lstStyle/>
                    <a:p>
                      <a:pPr algn="ctr">
                        <a:lnSpc>
                          <a:spcPts val="0"/>
                        </a:lnSpc>
                        <a:spcBef>
                          <a:spcPts val="0"/>
                        </a:spcBef>
                      </a:pPr>
                      <a:r>
                        <a:rPr lang="en-US" sz="4000" b="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3795092"/>
                  </a:ext>
                </a:extLst>
              </a:tr>
              <a:tr h="166202">
                <a:tc>
                  <a:txBody>
                    <a:bodyPr/>
                    <a:lstStyle/>
                    <a:p>
                      <a:pPr algn="ctr">
                        <a:lnSpc>
                          <a:spcPts val="0"/>
                        </a:lnSpc>
                        <a:spcBef>
                          <a:spcPts val="0"/>
                        </a:spcBef>
                      </a:pPr>
                      <a:r>
                        <a:rPr lang="en-US" sz="4000" b="0" dirty="0">
                          <a:solidFill>
                            <a:srgbClr val="C00000"/>
                          </a:solidFill>
                          <a:latin typeface="Trebuchet MS" panose="020B0603020202020204" pitchFamily="34" charset="0"/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2524112"/>
                  </a:ext>
                </a:extLst>
              </a:tr>
              <a:tr h="166202">
                <a:tc>
                  <a:txBody>
                    <a:bodyPr/>
                    <a:lstStyle/>
                    <a:p>
                      <a:pPr algn="ctr">
                        <a:lnSpc>
                          <a:spcPts val="0"/>
                        </a:lnSpc>
                        <a:spcBef>
                          <a:spcPts val="0"/>
                        </a:spcBef>
                      </a:pPr>
                      <a:r>
                        <a:rPr lang="en-US" sz="4000" b="0" dirty="0">
                          <a:solidFill>
                            <a:srgbClr val="C00000"/>
                          </a:solidFill>
                          <a:latin typeface="Trebuchet MS" panose="020B0603020202020204" pitchFamily="34" charset="0"/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765128"/>
                  </a:ext>
                </a:extLst>
              </a:tr>
              <a:tr h="166202">
                <a:tc>
                  <a:txBody>
                    <a:bodyPr/>
                    <a:lstStyle/>
                    <a:p>
                      <a:pPr algn="ctr">
                        <a:lnSpc>
                          <a:spcPts val="0"/>
                        </a:lnSpc>
                        <a:spcBef>
                          <a:spcPts val="0"/>
                        </a:spcBef>
                      </a:pPr>
                      <a:r>
                        <a:rPr lang="en-US" sz="4000" b="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5750723"/>
                  </a:ext>
                </a:extLst>
              </a:tr>
              <a:tr h="166202">
                <a:tc>
                  <a:txBody>
                    <a:bodyPr/>
                    <a:lstStyle/>
                    <a:p>
                      <a:pPr algn="ctr">
                        <a:lnSpc>
                          <a:spcPts val="0"/>
                        </a:lnSpc>
                        <a:spcBef>
                          <a:spcPts val="0"/>
                        </a:spcBef>
                      </a:pPr>
                      <a:r>
                        <a:rPr lang="en-US" sz="4000" b="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603709"/>
                  </a:ext>
                </a:extLst>
              </a:tr>
              <a:tr h="166202">
                <a:tc>
                  <a:txBody>
                    <a:bodyPr/>
                    <a:lstStyle/>
                    <a:p>
                      <a:pPr algn="ctr">
                        <a:lnSpc>
                          <a:spcPts val="0"/>
                        </a:lnSpc>
                        <a:spcBef>
                          <a:spcPts val="0"/>
                        </a:spcBef>
                      </a:pPr>
                      <a:r>
                        <a:rPr lang="en-US" sz="4000" b="0" dirty="0">
                          <a:solidFill>
                            <a:srgbClr val="C00000"/>
                          </a:solidFill>
                          <a:latin typeface="Trebuchet MS" panose="020B0603020202020204" pitchFamily="34" charset="0"/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8853875"/>
                  </a:ext>
                </a:extLst>
              </a:tr>
              <a:tr h="166202">
                <a:tc>
                  <a:txBody>
                    <a:bodyPr/>
                    <a:lstStyle/>
                    <a:p>
                      <a:pPr algn="ctr">
                        <a:lnSpc>
                          <a:spcPts val="0"/>
                        </a:lnSpc>
                        <a:spcBef>
                          <a:spcPts val="0"/>
                        </a:spcBef>
                      </a:pPr>
                      <a:r>
                        <a:rPr lang="en-US" sz="4000" b="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064501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3E3BABDA-10AD-4965-8F86-A979DF2A256F}"/>
                  </a:ext>
                </a:extLst>
              </p:cNvPr>
              <p:cNvSpPr/>
              <p:nvPr/>
            </p:nvSpPr>
            <p:spPr>
              <a:xfrm>
                <a:off x="7475504" y="4245610"/>
                <a:ext cx="48282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3E3BABDA-10AD-4965-8F86-A979DF2A25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5504" y="4245610"/>
                <a:ext cx="482824" cy="4616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C8A267C0-924E-4154-B593-99F11B4255ED}"/>
                  </a:ext>
                </a:extLst>
              </p:cNvPr>
              <p:cNvSpPr/>
              <p:nvPr/>
            </p:nvSpPr>
            <p:spPr>
              <a:xfrm>
                <a:off x="6679273" y="4207694"/>
                <a:ext cx="40267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C8A267C0-924E-4154-B593-99F11B4255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9273" y="4207694"/>
                <a:ext cx="402674" cy="46166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4" name="Double Bracket 83">
            <a:extLst>
              <a:ext uri="{FF2B5EF4-FFF2-40B4-BE49-F238E27FC236}">
                <a16:creationId xmlns:a16="http://schemas.microsoft.com/office/drawing/2014/main" id="{44CE505C-0707-4DB0-8136-BF6EDB944F72}"/>
              </a:ext>
            </a:extLst>
          </p:cNvPr>
          <p:cNvSpPr/>
          <p:nvPr/>
        </p:nvSpPr>
        <p:spPr>
          <a:xfrm>
            <a:off x="7960814" y="4182351"/>
            <a:ext cx="329128" cy="624270"/>
          </a:xfrm>
          <a:prstGeom prst="bracketPair">
            <a:avLst>
              <a:gd name="adj" fmla="val 12052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Double Bracket 84">
            <a:extLst>
              <a:ext uri="{FF2B5EF4-FFF2-40B4-BE49-F238E27FC236}">
                <a16:creationId xmlns:a16="http://schemas.microsoft.com/office/drawing/2014/main" id="{47C10F97-0A61-4101-910B-372FD60730BB}"/>
              </a:ext>
            </a:extLst>
          </p:cNvPr>
          <p:cNvSpPr/>
          <p:nvPr/>
        </p:nvSpPr>
        <p:spPr>
          <a:xfrm>
            <a:off x="7118720" y="3760249"/>
            <a:ext cx="329128" cy="1353307"/>
          </a:xfrm>
          <a:prstGeom prst="bracketPair">
            <a:avLst>
              <a:gd name="adj" fmla="val 12052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Double Bracket 85">
            <a:extLst>
              <a:ext uri="{FF2B5EF4-FFF2-40B4-BE49-F238E27FC236}">
                <a16:creationId xmlns:a16="http://schemas.microsoft.com/office/drawing/2014/main" id="{540071D8-2D53-4EC9-889A-303E899B766F}"/>
              </a:ext>
            </a:extLst>
          </p:cNvPr>
          <p:cNvSpPr/>
          <p:nvPr/>
        </p:nvSpPr>
        <p:spPr>
          <a:xfrm>
            <a:off x="5073208" y="4173552"/>
            <a:ext cx="1589236" cy="631074"/>
          </a:xfrm>
          <a:prstGeom prst="bracketPair">
            <a:avLst>
              <a:gd name="adj" fmla="val 806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D0351D9-3492-4938-A612-7D4280483AA1}"/>
              </a:ext>
            </a:extLst>
          </p:cNvPr>
          <p:cNvGrpSpPr/>
          <p:nvPr/>
        </p:nvGrpSpPr>
        <p:grpSpPr>
          <a:xfrm>
            <a:off x="799734" y="4544486"/>
            <a:ext cx="3156533" cy="1933157"/>
            <a:chOff x="799734" y="4544486"/>
            <a:chExt cx="3156533" cy="193315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Content Placeholder 2">
                  <a:extLst>
                    <a:ext uri="{FF2B5EF4-FFF2-40B4-BE49-F238E27FC236}">
                      <a16:creationId xmlns:a16="http://schemas.microsoft.com/office/drawing/2014/main" id="{BB9953D4-2330-411D-A101-C9405F7B01F7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799734" y="5335753"/>
                  <a:ext cx="3156533" cy="1141890"/>
                </a:xfrm>
                <a:prstGeom prst="rect">
                  <a:avLst/>
                </a:prstGeom>
              </p:spPr>
              <p:txBody>
                <a:bodyPr vert="horz" lIns="68580" tIns="34290" rIns="68580" bIns="34290" rtlCol="0">
                  <a:normAutofit lnSpcReduction="10000"/>
                </a:bodyPr>
                <a:lstStyle>
                  <a:lvl1pPr marL="228600" indent="-228600" algn="l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 kern="1200">
                      <a:solidFill>
                        <a:schemeClr val="tx1"/>
                      </a:solidFill>
                      <a:latin typeface="Bahnschrift" panose="020B0502040204020203" pitchFamily="34" charset="0"/>
                      <a:ea typeface="+mn-ea"/>
                      <a:cs typeface="Segoe UI" panose="020B0502040204020203" pitchFamily="34" charset="0"/>
                    </a:defRPr>
                  </a:lvl1pPr>
                  <a:lvl2pPr marL="685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Bahnschrift" panose="020B0502040204020203" pitchFamily="34" charset="0"/>
                      <a:ea typeface="+mn-ea"/>
                      <a:cs typeface="Segoe UI" panose="020B0502040204020203" pitchFamily="34" charset="0"/>
                    </a:defRPr>
                  </a:lvl2pPr>
                  <a:lvl3pPr marL="1143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Bahnschrift" panose="020B0502040204020203" pitchFamily="34" charset="0"/>
                      <a:ea typeface="+mn-ea"/>
                      <a:cs typeface="Segoe UI" panose="020B0502040204020203" pitchFamily="34" charset="0"/>
                    </a:defRPr>
                  </a:lvl3pPr>
                  <a:lvl4pPr marL="1600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Bahnschrift" panose="020B0502040204020203" pitchFamily="34" charset="0"/>
                      <a:ea typeface="+mn-ea"/>
                      <a:cs typeface="Segoe UI" panose="020B0502040204020203" pitchFamily="34" charset="0"/>
                    </a:defRPr>
                  </a:lvl4pPr>
                  <a:lvl5pPr marL="20574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Bahnschrift" panose="020B0502040204020203" pitchFamily="34" charset="0"/>
                      <a:ea typeface="+mn-ea"/>
                      <a:cs typeface="Segoe UI" panose="020B0502040204020203" pitchFamily="34" charset="0"/>
                    </a:defRPr>
                  </a:lvl5pPr>
                  <a:lvl6pPr marL="25146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lvl="0" indent="0" algn="ctr">
                    <a:lnSpc>
                      <a:spcPct val="100000"/>
                    </a:lnSpc>
                    <a:spcBef>
                      <a:spcPts val="0"/>
                    </a:spcBef>
                    <a:buNone/>
                  </a:pPr>
                  <a14:m>
                    <m:oMath xmlns:m="http://schemas.openxmlformats.org/officeDocument/2006/math">
                      <m:r>
                        <a:rPr lang="en-US" sz="2400" b="1" i="1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+mn-cs"/>
                        </a:rPr>
                        <m:t>𝒔</m:t>
                      </m:r>
                    </m:oMath>
                  </a14:m>
                  <a:r>
                    <a:rPr lang="en-US" sz="2400" dirty="0">
                      <a:solidFill>
                        <a:schemeClr val="accent5">
                          <a:lumMod val="75000"/>
                        </a:schemeClr>
                      </a:solidFill>
                      <a:latin typeface="Trebuchet MS" panose="020B0603020202020204" pitchFamily="34" charset="0"/>
                    </a:rPr>
                    <a:t> points to the</a:t>
                  </a:r>
                </a:p>
                <a:p>
                  <a:pPr marL="0" lvl="0" indent="0" algn="ctr">
                    <a:lnSpc>
                      <a:spcPct val="100000"/>
                    </a:lnSpc>
                    <a:spcBef>
                      <a:spcPts val="0"/>
                    </a:spcBef>
                    <a:buNone/>
                  </a:pPr>
                  <a:r>
                    <a:rPr lang="en-US" sz="2400" dirty="0">
                      <a:solidFill>
                        <a:schemeClr val="accent5">
                          <a:lumMod val="75000"/>
                        </a:schemeClr>
                      </a:solidFill>
                      <a:latin typeface="Trebuchet MS" panose="020B0603020202020204" pitchFamily="34" charset="0"/>
                    </a:rPr>
                    <a:t>error location</a:t>
                  </a:r>
                </a:p>
                <a:p>
                  <a:pPr marL="0" lvl="0" indent="0" algn="ctr">
                    <a:lnSpc>
                      <a:spcPct val="100000"/>
                    </a:lnSpc>
                    <a:spcBef>
                      <a:spcPts val="0"/>
                    </a:spcBef>
                    <a:buNone/>
                  </a:pPr>
                  <a:r>
                    <a:rPr lang="en-US" sz="2400" dirty="0">
                      <a:solidFill>
                        <a:schemeClr val="accent5">
                          <a:lumMod val="75000"/>
                        </a:schemeClr>
                      </a:solidFill>
                      <a:latin typeface="Trebuchet MS" panose="020B0603020202020204" pitchFamily="34" charset="0"/>
                    </a:rPr>
                    <a:t>(if any)</a:t>
                  </a:r>
                </a:p>
              </p:txBody>
            </p:sp>
          </mc:Choice>
          <mc:Fallback xmlns="">
            <p:sp>
              <p:nvSpPr>
                <p:cNvPr id="57" name="Content Placeholder 2">
                  <a:extLst>
                    <a:ext uri="{FF2B5EF4-FFF2-40B4-BE49-F238E27FC236}">
                      <a16:creationId xmlns:a16="http://schemas.microsoft.com/office/drawing/2014/main" id="{BB9953D4-2330-411D-A101-C9405F7B01F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9734" y="5335753"/>
                  <a:ext cx="3156533" cy="1141890"/>
                </a:xfrm>
                <a:prstGeom prst="rect">
                  <a:avLst/>
                </a:prstGeom>
                <a:blipFill>
                  <a:blip r:embed="rId13"/>
                  <a:stretch>
                    <a:fillRect t="-8511" b="-531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8" name="Arc 57">
              <a:extLst>
                <a:ext uri="{FF2B5EF4-FFF2-40B4-BE49-F238E27FC236}">
                  <a16:creationId xmlns:a16="http://schemas.microsoft.com/office/drawing/2014/main" id="{6CF9BD62-FA70-4A71-AE44-14BC1B86BF2C}"/>
                </a:ext>
              </a:extLst>
            </p:cNvPr>
            <p:cNvSpPr/>
            <p:nvPr/>
          </p:nvSpPr>
          <p:spPr>
            <a:xfrm rot="10800000">
              <a:off x="2976638" y="4544486"/>
              <a:ext cx="613779" cy="514378"/>
            </a:xfrm>
            <a:prstGeom prst="arc">
              <a:avLst>
                <a:gd name="adj1" fmla="val 10785422"/>
                <a:gd name="adj2" fmla="val 19984587"/>
              </a:avLst>
            </a:prstGeom>
            <a:ln w="38100">
              <a:solidFill>
                <a:schemeClr val="accent5">
                  <a:lumMod val="75000"/>
                </a:schemeClr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AECE2FCE-B4D2-4E4B-9D4A-94A9E304D252}"/>
                </a:ext>
              </a:extLst>
            </p:cNvPr>
            <p:cNvSpPr/>
            <p:nvPr/>
          </p:nvSpPr>
          <p:spPr>
            <a:xfrm>
              <a:off x="2655450" y="4742591"/>
              <a:ext cx="231840" cy="231840"/>
            </a:xfrm>
            <a:prstGeom prst="ellipse">
              <a:avLst/>
            </a:prstGeom>
            <a:solidFill>
              <a:schemeClr val="bg1">
                <a:lumMod val="75000"/>
                <a:alpha val="50196"/>
              </a:schemeClr>
            </a:solidFill>
            <a:ln w="3810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E470AE8-701B-4B3B-BD4E-99E3016BCD62}"/>
              </a:ext>
            </a:extLst>
          </p:cNvPr>
          <p:cNvGrpSpPr/>
          <p:nvPr/>
        </p:nvGrpSpPr>
        <p:grpSpPr>
          <a:xfrm>
            <a:off x="4796444" y="4521186"/>
            <a:ext cx="3530271" cy="1644233"/>
            <a:chOff x="4796444" y="4521186"/>
            <a:chExt cx="3530271" cy="164423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Content Placeholder 2">
                  <a:extLst>
                    <a:ext uri="{FF2B5EF4-FFF2-40B4-BE49-F238E27FC236}">
                      <a16:creationId xmlns:a16="http://schemas.microsoft.com/office/drawing/2014/main" id="{8F239695-7B06-4A30-9977-0552605B1FF5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4796444" y="5423529"/>
                  <a:ext cx="3530271" cy="741890"/>
                </a:xfrm>
                <a:prstGeom prst="rect">
                  <a:avLst/>
                </a:prstGeom>
              </p:spPr>
              <p:txBody>
                <a:bodyPr vert="horz" lIns="68580" tIns="34290" rIns="68580" bIns="34290" rtlCol="0">
                  <a:normAutofit lnSpcReduction="10000"/>
                </a:bodyPr>
                <a:lstStyle>
                  <a:lvl1pPr marL="228600" indent="-228600" algn="l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 kern="1200">
                      <a:solidFill>
                        <a:schemeClr val="tx1"/>
                      </a:solidFill>
                      <a:latin typeface="Bahnschrift" panose="020B0502040204020203" pitchFamily="34" charset="0"/>
                      <a:ea typeface="+mn-ea"/>
                      <a:cs typeface="Segoe UI" panose="020B0502040204020203" pitchFamily="34" charset="0"/>
                    </a:defRPr>
                  </a:lvl1pPr>
                  <a:lvl2pPr marL="685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Bahnschrift" panose="020B0502040204020203" pitchFamily="34" charset="0"/>
                      <a:ea typeface="+mn-ea"/>
                      <a:cs typeface="Segoe UI" panose="020B0502040204020203" pitchFamily="34" charset="0"/>
                    </a:defRPr>
                  </a:lvl2pPr>
                  <a:lvl3pPr marL="1143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Bahnschrift" panose="020B0502040204020203" pitchFamily="34" charset="0"/>
                      <a:ea typeface="+mn-ea"/>
                      <a:cs typeface="Segoe UI" panose="020B0502040204020203" pitchFamily="34" charset="0"/>
                    </a:defRPr>
                  </a:lvl3pPr>
                  <a:lvl4pPr marL="1600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Bahnschrift" panose="020B0502040204020203" pitchFamily="34" charset="0"/>
                      <a:ea typeface="+mn-ea"/>
                      <a:cs typeface="Segoe UI" panose="020B0502040204020203" pitchFamily="34" charset="0"/>
                    </a:defRPr>
                  </a:lvl4pPr>
                  <a:lvl5pPr marL="20574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Bahnschrift" panose="020B0502040204020203" pitchFamily="34" charset="0"/>
                      <a:ea typeface="+mn-ea"/>
                      <a:cs typeface="Segoe UI" panose="020B0502040204020203" pitchFamily="34" charset="0"/>
                    </a:defRPr>
                  </a:lvl5pPr>
                  <a:lvl6pPr marL="25146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lvl="0" indent="0" algn="ctr">
                    <a:lnSpc>
                      <a:spcPct val="100000"/>
                    </a:lnSpc>
                    <a:spcBef>
                      <a:spcPts val="0"/>
                    </a:spcBef>
                    <a:buNone/>
                  </a:pPr>
                  <a14:m>
                    <m:oMath xmlns:m="http://schemas.openxmlformats.org/officeDocument/2006/math">
                      <m:r>
                        <a:rPr lang="en-US" sz="2400" b="1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+mn-cs"/>
                        </a:rPr>
                        <m:t>𝒔</m:t>
                      </m:r>
                    </m:oMath>
                  </a14:m>
                  <a:r>
                    <a:rPr lang="en-US" sz="2400" dirty="0">
                      <a:solidFill>
                        <a:srgbClr val="C00000"/>
                      </a:solidFill>
                      <a:latin typeface="Trebuchet MS" panose="020B0603020202020204" pitchFamily="34" charset="0"/>
                    </a:rPr>
                    <a:t> points to an arbitrary</a:t>
                  </a:r>
                </a:p>
                <a:p>
                  <a:pPr marL="0" lvl="0" indent="0" algn="ctr">
                    <a:lnSpc>
                      <a:spcPct val="100000"/>
                    </a:lnSpc>
                    <a:spcBef>
                      <a:spcPts val="0"/>
                    </a:spcBef>
                    <a:buNone/>
                  </a:pPr>
                  <a14:m>
                    <m:oMath xmlns:m="http://schemas.openxmlformats.org/officeDocument/2006/math">
                      <m:r>
                        <a:rPr lang="en-US" sz="2400" b="1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𝑯</m:t>
                      </m:r>
                    </m:oMath>
                  </a14:m>
                  <a:r>
                    <a:rPr lang="en-US" sz="2400" dirty="0">
                      <a:solidFill>
                        <a:srgbClr val="C00000"/>
                      </a:solidFill>
                      <a:latin typeface="Trebuchet MS" panose="020B0603020202020204" pitchFamily="34" charset="0"/>
                    </a:rPr>
                    <a:t>-dependent position</a:t>
                  </a:r>
                </a:p>
              </p:txBody>
            </p:sp>
          </mc:Choice>
          <mc:Fallback xmlns="">
            <p:sp>
              <p:nvSpPr>
                <p:cNvPr id="87" name="Content Placeholder 2">
                  <a:extLst>
                    <a:ext uri="{FF2B5EF4-FFF2-40B4-BE49-F238E27FC236}">
                      <a16:creationId xmlns:a16="http://schemas.microsoft.com/office/drawing/2014/main" id="{8F239695-7B06-4A30-9977-0552605B1FF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96444" y="5423529"/>
                  <a:ext cx="3530271" cy="741890"/>
                </a:xfrm>
                <a:prstGeom prst="rect">
                  <a:avLst/>
                </a:prstGeom>
                <a:blipFill>
                  <a:blip r:embed="rId14"/>
                  <a:stretch>
                    <a:fillRect t="-13223" b="-190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8" name="Arc 87">
              <a:extLst>
                <a:ext uri="{FF2B5EF4-FFF2-40B4-BE49-F238E27FC236}">
                  <a16:creationId xmlns:a16="http://schemas.microsoft.com/office/drawing/2014/main" id="{A1E47FBA-4DA6-47B6-AE7F-6FA8F183B717}"/>
                </a:ext>
              </a:extLst>
            </p:cNvPr>
            <p:cNvSpPr/>
            <p:nvPr/>
          </p:nvSpPr>
          <p:spPr>
            <a:xfrm rot="10800000">
              <a:off x="7249297" y="4521186"/>
              <a:ext cx="872875" cy="624271"/>
            </a:xfrm>
            <a:prstGeom prst="arc">
              <a:avLst>
                <a:gd name="adj1" fmla="val 10785422"/>
                <a:gd name="adj2" fmla="val 17943014"/>
              </a:avLst>
            </a:prstGeom>
            <a:ln w="38100">
              <a:solidFill>
                <a:srgbClr val="C00000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80CFEE0E-7629-4465-BC45-C90DC4814BB6}"/>
                </a:ext>
              </a:extLst>
            </p:cNvPr>
            <p:cNvSpPr/>
            <p:nvPr/>
          </p:nvSpPr>
          <p:spPr>
            <a:xfrm>
              <a:off x="7157418" y="4957085"/>
              <a:ext cx="231840" cy="231840"/>
            </a:xfrm>
            <a:prstGeom prst="ellipse">
              <a:avLst/>
            </a:prstGeom>
            <a:solidFill>
              <a:schemeClr val="bg1">
                <a:lumMod val="75000"/>
                <a:alpha val="50196"/>
              </a:schemeClr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20094E5A-3C0F-47EE-90A6-BDFB3B3038BA}"/>
              </a:ext>
            </a:extLst>
          </p:cNvPr>
          <p:cNvSpPr/>
          <p:nvPr/>
        </p:nvSpPr>
        <p:spPr>
          <a:xfrm>
            <a:off x="172995" y="959956"/>
            <a:ext cx="8628105" cy="5517687"/>
          </a:xfrm>
          <a:prstGeom prst="rect">
            <a:avLst/>
          </a:prstGeom>
          <a:solidFill>
            <a:srgbClr val="FFFFFF">
              <a:alpha val="6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A3F93E46-B8BF-4B64-8ECC-334675CAE30E}"/>
                  </a:ext>
                </a:extLst>
              </p:cNvPr>
              <p:cNvSpPr/>
              <p:nvPr/>
            </p:nvSpPr>
            <p:spPr>
              <a:xfrm>
                <a:off x="123825" y="986929"/>
                <a:ext cx="8896350" cy="2084779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5715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b="1" dirty="0">
                    <a:solidFill>
                      <a:schemeClr val="accent6">
                        <a:lumMod val="75000"/>
                      </a:schemeClr>
                    </a:solidFill>
                    <a:latin typeface="Trebuchet MS" panose="020B0603020202020204" pitchFamily="34" charset="0"/>
                  </a:rPr>
                  <a:t>Key idea:</a:t>
                </a:r>
                <a:r>
                  <a:rPr lang="en-US" sz="4000" dirty="0">
                    <a:solidFill>
                      <a:schemeClr val="tx1"/>
                    </a:solidFill>
                    <a:latin typeface="Trebuchet MS" panose="020B0603020202020204" pitchFamily="34" charset="0"/>
                  </a:rPr>
                  <a:t> exploit the </a:t>
                </a:r>
                <a14:m>
                  <m:oMath xmlns:m="http://schemas.openxmlformats.org/officeDocument/2006/math">
                    <m:r>
                      <a:rPr lang="en-US" sz="4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𝑯</m:t>
                    </m:r>
                  </m:oMath>
                </a14:m>
                <a:r>
                  <a:rPr lang="en-US" sz="4000" dirty="0">
                    <a:solidFill>
                      <a:schemeClr val="tx1"/>
                    </a:solidFill>
                    <a:latin typeface="Trebuchet MS" panose="020B0603020202020204" pitchFamily="34" charset="0"/>
                  </a:rPr>
                  <a:t>-dependence </a:t>
                </a:r>
              </a:p>
              <a:p>
                <a:pPr algn="ctr"/>
                <a:r>
                  <a:rPr lang="en-US" sz="4000" dirty="0">
                    <a:solidFill>
                      <a:schemeClr val="tx1"/>
                    </a:solidFill>
                    <a:latin typeface="Trebuchet MS" panose="020B0603020202020204" pitchFamily="34" charset="0"/>
                  </a:rPr>
                  <a:t>of uncorrectable errors</a:t>
                </a:r>
              </a:p>
              <a:p>
                <a:pPr algn="ctr"/>
                <a:r>
                  <a:rPr lang="en-US" sz="4000" dirty="0">
                    <a:solidFill>
                      <a:schemeClr val="tx1"/>
                    </a:solidFill>
                    <a:latin typeface="Trebuchet MS" panose="020B0603020202020204" pitchFamily="34" charset="0"/>
                  </a:rPr>
                  <a:t>to disambiguate ECC functions</a:t>
                </a:r>
              </a:p>
            </p:txBody>
          </p:sp>
        </mc:Choice>
        <mc:Fallback xmlns="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A3F93E46-B8BF-4B64-8ECC-334675CAE3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825" y="986929"/>
                <a:ext cx="8896350" cy="2084779"/>
              </a:xfrm>
              <a:prstGeom prst="rect">
                <a:avLst/>
              </a:prstGeom>
              <a:blipFill>
                <a:blip r:embed="rId15"/>
                <a:stretch>
                  <a:fillRect l="-68" t="-285" r="-2042" b="-6838"/>
                </a:stretch>
              </a:blipFill>
              <a:ln w="57150">
                <a:solidFill>
                  <a:schemeClr val="accent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00737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Determining the On-Die ECC Function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103C8C6-59BD-4DDB-90C4-4B529A55C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33937" y="6356361"/>
            <a:ext cx="2057400" cy="365125"/>
          </a:xfrm>
          <a:prstGeom prst="rect">
            <a:avLst/>
          </a:prstGeom>
        </p:spPr>
        <p:txBody>
          <a:bodyPr/>
          <a:lstStyle/>
          <a:p>
            <a:fld id="{C19D2B53-EDAE-4B41-B849-8916FA40BCB6}" type="slidenum">
              <a:rPr lang="en-US" smtClean="0"/>
              <a:pPr/>
              <a:t>21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Content Placeholder 5">
                <a:extLst>
                  <a:ext uri="{FF2B5EF4-FFF2-40B4-BE49-F238E27FC236}">
                    <a16:creationId xmlns:a16="http://schemas.microsoft.com/office/drawing/2014/main" id="{052FE41C-2653-44F9-88C7-E9C45FA7545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52663" y="1098241"/>
                <a:ext cx="8891338" cy="94159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171442" indent="-171442" algn="l" defTabSz="685766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Verdana" panose="020B0604030504040204" pitchFamily="34" charset="0"/>
                    <a:cs typeface="Courier New" panose="02070309020205020404" pitchFamily="49" charset="0"/>
                  </a:defRPr>
                </a:lvl1pPr>
                <a:lvl2pPr marL="514325" indent="-171442" algn="l" defTabSz="685766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Verdana" panose="020B0604030504040204" pitchFamily="34" charset="0"/>
                    <a:cs typeface="Courier New" panose="02070309020205020404" pitchFamily="49" charset="0"/>
                  </a:defRPr>
                </a:lvl2pPr>
                <a:lvl3pPr marL="857207" indent="-171442" algn="l" defTabSz="685766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Verdana" panose="020B0604030504040204" pitchFamily="34" charset="0"/>
                    <a:cs typeface="Courier New" panose="02070309020205020404" pitchFamily="49" charset="0"/>
                  </a:defRPr>
                </a:lvl3pPr>
                <a:lvl4pPr marL="1200090" indent="-171442" algn="l" defTabSz="685766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Verdana" panose="020B0604030504040204" pitchFamily="34" charset="0"/>
                    <a:cs typeface="Courier New" panose="02070309020205020404" pitchFamily="49" charset="0"/>
                  </a:defRPr>
                </a:lvl4pPr>
                <a:lvl5pPr marL="1542974" indent="-171442" algn="l" defTabSz="685766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Verdana" panose="020B0604030504040204" pitchFamily="34" charset="0"/>
                    <a:cs typeface="Courier New" panose="02070309020205020404" pitchFamily="49" charset="0"/>
                  </a:defRPr>
                </a:lvl5pPr>
                <a:lvl6pPr marL="1885856" indent="-171442" algn="l" defTabSz="685766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739" indent="-171442" algn="l" defTabSz="685766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622" indent="-171442" algn="l" defTabSz="685766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505" indent="-171442" algn="l" defTabSz="685766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800" b="1" dirty="0"/>
                  <a:t>Approach:</a:t>
                </a:r>
                <a:r>
                  <a:rPr lang="en-US" sz="2800" dirty="0"/>
                  <a:t> iteratively isolate linear components of 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latin typeface="Cambria Math" panose="02040503050406030204" pitchFamily="18" charset="0"/>
                      </a:rPr>
                      <m:t>𝑯</m:t>
                    </m:r>
                  </m:oMath>
                </a14:m>
                <a:endParaRPr lang="en-US" sz="2800" dirty="0"/>
              </a:p>
              <a:p>
                <a:pPr lvl="1"/>
                <a:r>
                  <a:rPr lang="en-US" sz="2200" dirty="0"/>
                  <a:t>Demonstrated by [</a:t>
                </a:r>
                <a:r>
                  <a:rPr lang="en-US" sz="2200" dirty="0" err="1"/>
                  <a:t>Cojocar</a:t>
                </a:r>
                <a:r>
                  <a:rPr lang="en-US" sz="2200" dirty="0"/>
                  <a:t>+, SP’19] for rank-level ECC</a:t>
                </a:r>
              </a:p>
            </p:txBody>
          </p:sp>
        </mc:Choice>
        <mc:Fallback xmlns="">
          <p:sp>
            <p:nvSpPr>
              <p:cNvPr id="65" name="Content Placeholder 5">
                <a:extLst>
                  <a:ext uri="{FF2B5EF4-FFF2-40B4-BE49-F238E27FC236}">
                    <a16:creationId xmlns:a16="http://schemas.microsoft.com/office/drawing/2014/main" id="{052FE41C-2653-44F9-88C7-E9C45FA754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63" y="1098241"/>
                <a:ext cx="8891338" cy="941590"/>
              </a:xfrm>
              <a:prstGeom prst="rect">
                <a:avLst/>
              </a:prstGeom>
              <a:blipFill>
                <a:blip r:embed="rId3"/>
                <a:stretch>
                  <a:fillRect l="-1234" t="-10323" b="-6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BE744CD1-D43B-492A-B25B-9238E604165B}"/>
                  </a:ext>
                </a:extLst>
              </p:cNvPr>
              <p:cNvSpPr/>
              <p:nvPr/>
            </p:nvSpPr>
            <p:spPr>
              <a:xfrm>
                <a:off x="5507415" y="2668842"/>
                <a:ext cx="49564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𝑯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BE744CD1-D43B-492A-B25B-9238E60416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7415" y="2668842"/>
                <a:ext cx="495649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44B6803E-9732-436A-BA63-3B38A6AEC35F}"/>
                  </a:ext>
                </a:extLst>
              </p:cNvPr>
              <p:cNvSpPr/>
              <p:nvPr/>
            </p:nvSpPr>
            <p:spPr>
              <a:xfrm>
                <a:off x="6928302" y="2233940"/>
                <a:ext cx="48923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400" b="1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44B6803E-9732-436A-BA63-3B38A6AEC3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8302" y="2233940"/>
                <a:ext cx="489236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3F074243-D206-4766-B2FA-75C31407F51A}"/>
                  </a:ext>
                </a:extLst>
              </p:cNvPr>
              <p:cNvSpPr/>
              <p:nvPr/>
            </p:nvSpPr>
            <p:spPr>
              <a:xfrm>
                <a:off x="7794608" y="2616378"/>
                <a:ext cx="40908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3F074243-D206-4766-B2FA-75C31407F5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4608" y="2616378"/>
                <a:ext cx="409086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Table 11">
            <a:extLst>
              <a:ext uri="{FF2B5EF4-FFF2-40B4-BE49-F238E27FC236}">
                <a16:creationId xmlns:a16="http://schemas.microsoft.com/office/drawing/2014/main" id="{A23CCC46-8CC1-4C7B-9E11-1F068C6C9BDB}"/>
              </a:ext>
            </a:extLst>
          </p:cNvPr>
          <p:cNvGraphicFramePr>
            <a:graphicFrameLocks noGrp="1"/>
          </p:cNvGraphicFramePr>
          <p:nvPr/>
        </p:nvGraphicFramePr>
        <p:xfrm>
          <a:off x="7801020" y="3253838"/>
          <a:ext cx="402674" cy="6242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02674">
                  <a:extLst>
                    <a:ext uri="{9D8B030D-6E8A-4147-A177-3AD203B41FA5}">
                      <a16:colId xmlns:a16="http://schemas.microsoft.com/office/drawing/2014/main" val="2782267211"/>
                    </a:ext>
                  </a:extLst>
                </a:gridCol>
              </a:tblGrid>
              <a:tr h="151319">
                <a:tc>
                  <a:txBody>
                    <a:bodyPr/>
                    <a:lstStyle/>
                    <a:p>
                      <a:pPr algn="ctr">
                        <a:lnSpc>
                          <a:spcPts val="0"/>
                        </a:lnSpc>
                        <a:spcBef>
                          <a:spcPts val="0"/>
                        </a:spcBef>
                      </a:pPr>
                      <a:r>
                        <a:rPr kumimoji="0" lang="en-US" sz="4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.</a:t>
                      </a:r>
                      <a:endParaRPr lang="en-US" sz="4000" b="0" dirty="0">
                        <a:solidFill>
                          <a:srgbClr val="C00000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3795092"/>
                  </a:ext>
                </a:extLst>
              </a:tr>
              <a:tr h="151319">
                <a:tc>
                  <a:txBody>
                    <a:bodyPr/>
                    <a:lstStyle/>
                    <a:p>
                      <a:pPr algn="ctr">
                        <a:lnSpc>
                          <a:spcPts val="0"/>
                        </a:lnSpc>
                        <a:spcBef>
                          <a:spcPts val="0"/>
                        </a:spcBef>
                      </a:pPr>
                      <a:r>
                        <a:rPr kumimoji="0" lang="en-US" sz="4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.</a:t>
                      </a:r>
                      <a:endParaRPr lang="en-US" sz="4000" b="0" dirty="0">
                        <a:solidFill>
                          <a:srgbClr val="C00000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2524112"/>
                  </a:ext>
                </a:extLst>
              </a:tr>
              <a:tr h="151319">
                <a:tc>
                  <a:txBody>
                    <a:bodyPr/>
                    <a:lstStyle/>
                    <a:p>
                      <a:pPr algn="ctr">
                        <a:lnSpc>
                          <a:spcPts val="0"/>
                        </a:lnSpc>
                        <a:spcBef>
                          <a:spcPts val="0"/>
                        </a:spcBef>
                      </a:pPr>
                      <a:r>
                        <a:rPr kumimoji="0" lang="en-US" sz="4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.</a:t>
                      </a:r>
                      <a:endParaRPr lang="en-US" sz="4000" b="0" dirty="0">
                        <a:solidFill>
                          <a:srgbClr val="C00000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5750723"/>
                  </a:ext>
                </a:extLst>
              </a:tr>
            </a:tbl>
          </a:graphicData>
        </a:graphic>
      </p:graphicFrame>
      <p:graphicFrame>
        <p:nvGraphicFramePr>
          <p:cNvPr id="10" name="Table 11">
            <a:extLst>
              <a:ext uri="{FF2B5EF4-FFF2-40B4-BE49-F238E27FC236}">
                <a16:creationId xmlns:a16="http://schemas.microsoft.com/office/drawing/2014/main" id="{F476ECD9-5966-4467-8CBF-26886EBEF998}"/>
              </a:ext>
            </a:extLst>
          </p:cNvPr>
          <p:cNvGraphicFramePr>
            <a:graphicFrameLocks noGrp="1"/>
          </p:cNvGraphicFramePr>
          <p:nvPr/>
        </p:nvGraphicFramePr>
        <p:xfrm>
          <a:off x="5036836" y="3276600"/>
          <a:ext cx="1457960" cy="72174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78226721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94149770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01811054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37663948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88926681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0168805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265456715"/>
                    </a:ext>
                  </a:extLst>
                </a:gridCol>
              </a:tblGrid>
              <a:tr h="240582">
                <a:tc>
                  <a:txBody>
                    <a:bodyPr/>
                    <a:lstStyle/>
                    <a:p>
                      <a:pPr marL="0" marR="0" lvl="0" indent="0" algn="ctr" defTabSz="685766" rtl="0" eaLnBrk="1" fontAlgn="auto" latinLnBrk="0" hangingPunct="1">
                        <a:lnSpc>
                          <a:spcPts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Trebuchet MS" panose="020B0603020202020204" pitchFamily="34" charset="0"/>
                          <a:ea typeface="+mn-ea"/>
                          <a:cs typeface="Courier New" panose="02070309020205020404" pitchFamily="49" charset="0"/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0"/>
                        </a:lnSpc>
                        <a:spcBef>
                          <a:spcPts val="0"/>
                        </a:spcBef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>
                              <a:lumMod val="50000"/>
                            </a:prstClr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0</a:t>
                      </a:r>
                      <a:endParaRPr lang="en-US" sz="40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0"/>
                        </a:lnSpc>
                        <a:spcBef>
                          <a:spcPts val="0"/>
                        </a:spcBef>
                      </a:pPr>
                      <a:r>
                        <a:rPr kumimoji="0" lang="en-US" sz="16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>
                              <a:lumMod val="50000"/>
                            </a:prstClr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0</a:t>
                      </a:r>
                      <a:endParaRPr lang="en-US" sz="40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0"/>
                        </a:lnSpc>
                        <a:spcBef>
                          <a:spcPts val="0"/>
                        </a:spcBef>
                      </a:pPr>
                      <a:r>
                        <a:rPr kumimoji="0" lang="en-US" sz="16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>
                              <a:lumMod val="50000"/>
                            </a:prstClr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0</a:t>
                      </a:r>
                      <a:endParaRPr lang="en-US" sz="40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0"/>
                        </a:lnSpc>
                        <a:spcBef>
                          <a:spcPts val="0"/>
                        </a:spcBef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>
                              <a:lumMod val="50000"/>
                            </a:prstClr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0</a:t>
                      </a:r>
                      <a:endParaRPr lang="en-US" sz="40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0"/>
                        </a:lnSpc>
                        <a:spcBef>
                          <a:spcPts val="0"/>
                        </a:spcBef>
                      </a:pPr>
                      <a:r>
                        <a:rPr kumimoji="0" lang="en-US" sz="16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>
                              <a:lumMod val="50000"/>
                            </a:prstClr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0</a:t>
                      </a:r>
                      <a:endParaRPr lang="en-US" sz="40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0"/>
                        </a:lnSpc>
                        <a:spcBef>
                          <a:spcPts val="0"/>
                        </a:spcBef>
                      </a:pPr>
                      <a:r>
                        <a:rPr kumimoji="0" lang="en-US" sz="16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>
                              <a:lumMod val="50000"/>
                            </a:prstClr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0</a:t>
                      </a:r>
                      <a:endParaRPr lang="en-US" sz="40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3795092"/>
                  </a:ext>
                </a:extLst>
              </a:tr>
              <a:tr h="240582">
                <a:tc>
                  <a:txBody>
                    <a:bodyPr/>
                    <a:lstStyle/>
                    <a:p>
                      <a:pPr marL="0" marR="0" lvl="0" indent="0" algn="ctr" defTabSz="685766" rtl="0" eaLnBrk="1" fontAlgn="auto" latinLnBrk="0" hangingPunct="1">
                        <a:lnSpc>
                          <a:spcPts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Trebuchet MS" panose="020B0603020202020204" pitchFamily="34" charset="0"/>
                          <a:ea typeface="+mn-ea"/>
                          <a:cs typeface="Courier New" panose="02070309020205020404" pitchFamily="49" charset="0"/>
                        </a:rPr>
                        <a:t>.</a:t>
                      </a:r>
                      <a:endParaRPr kumimoji="0" 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Trebuchet MS" panose="020B0603020202020204" pitchFamily="34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0"/>
                        </a:lnSpc>
                        <a:spcBef>
                          <a:spcPts val="0"/>
                        </a:spcBef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>
                              <a:lumMod val="50000"/>
                            </a:prstClr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0</a:t>
                      </a:r>
                      <a:endParaRPr lang="en-US" sz="40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0"/>
                        </a:lnSpc>
                        <a:spcBef>
                          <a:spcPts val="0"/>
                        </a:spcBef>
                      </a:pPr>
                      <a:r>
                        <a:rPr kumimoji="0" lang="en-US" sz="16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>
                              <a:lumMod val="50000"/>
                            </a:prstClr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0</a:t>
                      </a:r>
                      <a:endParaRPr lang="en-US" sz="40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0"/>
                        </a:lnSpc>
                        <a:spcBef>
                          <a:spcPts val="0"/>
                        </a:spcBef>
                      </a:pPr>
                      <a:r>
                        <a:rPr kumimoji="0" lang="en-US" sz="16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>
                              <a:lumMod val="50000"/>
                            </a:prstClr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0</a:t>
                      </a:r>
                      <a:endParaRPr lang="en-US" sz="40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0"/>
                        </a:lnSpc>
                        <a:spcBef>
                          <a:spcPts val="0"/>
                        </a:spcBef>
                      </a:pPr>
                      <a:r>
                        <a:rPr kumimoji="0" lang="en-US" sz="16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>
                              <a:lumMod val="50000"/>
                            </a:prstClr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0</a:t>
                      </a:r>
                      <a:endParaRPr lang="en-US" sz="40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0"/>
                        </a:lnSpc>
                        <a:spcBef>
                          <a:spcPts val="0"/>
                        </a:spcBef>
                      </a:pPr>
                      <a:r>
                        <a:rPr kumimoji="0" lang="en-US" sz="16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>
                              <a:lumMod val="50000"/>
                            </a:prstClr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0</a:t>
                      </a:r>
                      <a:endParaRPr lang="en-US" sz="40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0"/>
                        </a:lnSpc>
                        <a:spcBef>
                          <a:spcPts val="0"/>
                        </a:spcBef>
                      </a:pPr>
                      <a:r>
                        <a:rPr kumimoji="0" lang="en-US" sz="16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>
                              <a:lumMod val="50000"/>
                            </a:prstClr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0</a:t>
                      </a:r>
                      <a:endParaRPr lang="en-US" sz="40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2524112"/>
                  </a:ext>
                </a:extLst>
              </a:tr>
              <a:tr h="240582">
                <a:tc>
                  <a:txBody>
                    <a:bodyPr/>
                    <a:lstStyle/>
                    <a:p>
                      <a:pPr marL="0" marR="0" lvl="0" indent="0" algn="ctr" defTabSz="685766" rtl="0" eaLnBrk="1" fontAlgn="auto" latinLnBrk="0" hangingPunct="1">
                        <a:lnSpc>
                          <a:spcPts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Trebuchet MS" panose="020B0603020202020204" pitchFamily="34" charset="0"/>
                          <a:ea typeface="+mn-ea"/>
                          <a:cs typeface="Courier New" panose="02070309020205020404" pitchFamily="49" charset="0"/>
                        </a:rPr>
                        <a:t>.</a:t>
                      </a:r>
                      <a:endParaRPr kumimoji="0" 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Trebuchet MS" panose="020B0603020202020204" pitchFamily="34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0"/>
                        </a:lnSpc>
                        <a:spcBef>
                          <a:spcPts val="0"/>
                        </a:spcBef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>
                              <a:lumMod val="50000"/>
                            </a:prstClr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0</a:t>
                      </a:r>
                      <a:endParaRPr lang="en-US" sz="40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0"/>
                        </a:lnSpc>
                        <a:spcBef>
                          <a:spcPts val="0"/>
                        </a:spcBef>
                      </a:pPr>
                      <a:r>
                        <a:rPr kumimoji="0" lang="en-US" sz="16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>
                              <a:lumMod val="50000"/>
                            </a:prstClr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0</a:t>
                      </a:r>
                      <a:endParaRPr lang="en-US" sz="40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0"/>
                        </a:lnSpc>
                        <a:spcBef>
                          <a:spcPts val="0"/>
                        </a:spcBef>
                      </a:pPr>
                      <a:r>
                        <a:rPr kumimoji="0" lang="en-US" sz="16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>
                              <a:lumMod val="50000"/>
                            </a:prstClr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0</a:t>
                      </a:r>
                      <a:endParaRPr lang="en-US" sz="40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0"/>
                        </a:lnSpc>
                        <a:spcBef>
                          <a:spcPts val="0"/>
                        </a:spcBef>
                      </a:pPr>
                      <a:r>
                        <a:rPr kumimoji="0" lang="en-US" sz="16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>
                              <a:lumMod val="50000"/>
                            </a:prstClr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0</a:t>
                      </a:r>
                      <a:endParaRPr lang="en-US" sz="40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0"/>
                        </a:lnSpc>
                        <a:spcBef>
                          <a:spcPts val="0"/>
                        </a:spcBef>
                      </a:pPr>
                      <a:r>
                        <a:rPr kumimoji="0" lang="en-US" sz="16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>
                              <a:lumMod val="50000"/>
                            </a:prstClr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0</a:t>
                      </a:r>
                      <a:endParaRPr lang="en-US" sz="40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0"/>
                        </a:lnSpc>
                        <a:spcBef>
                          <a:spcPts val="0"/>
                        </a:spcBef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>
                              <a:lumMod val="50000"/>
                            </a:prstClr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0</a:t>
                      </a:r>
                      <a:endParaRPr lang="en-US" sz="40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5750723"/>
                  </a:ext>
                </a:extLst>
              </a:tr>
            </a:tbl>
          </a:graphicData>
        </a:graphic>
      </p:graphicFrame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6F9150FA-AF6B-48AE-ACFC-8E33A595EA69}"/>
              </a:ext>
            </a:extLst>
          </p:cNvPr>
          <p:cNvGraphicFramePr>
            <a:graphicFrameLocks noGrp="1"/>
          </p:cNvGraphicFramePr>
          <p:nvPr/>
        </p:nvGraphicFramePr>
        <p:xfrm>
          <a:off x="6957803" y="2891176"/>
          <a:ext cx="402674" cy="147319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02674">
                  <a:extLst>
                    <a:ext uri="{9D8B030D-6E8A-4147-A177-3AD203B41FA5}">
                      <a16:colId xmlns:a16="http://schemas.microsoft.com/office/drawing/2014/main" val="2782267211"/>
                    </a:ext>
                  </a:extLst>
                </a:gridCol>
              </a:tblGrid>
              <a:tr h="210456">
                <a:tc>
                  <a:txBody>
                    <a:bodyPr/>
                    <a:lstStyle/>
                    <a:p>
                      <a:pPr algn="ctr">
                        <a:lnSpc>
                          <a:spcPts val="0"/>
                        </a:lnSpc>
                        <a:spcBef>
                          <a:spcPts val="0"/>
                        </a:spcBef>
                      </a:pP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18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3795092"/>
                  </a:ext>
                </a:extLst>
              </a:tr>
              <a:tr h="210456">
                <a:tc>
                  <a:txBody>
                    <a:bodyPr/>
                    <a:lstStyle/>
                    <a:p>
                      <a:pPr algn="ctr">
                        <a:lnSpc>
                          <a:spcPts val="0"/>
                        </a:lnSpc>
                        <a:spcBef>
                          <a:spcPts val="0"/>
                        </a:spcBef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0</a:t>
                      </a:r>
                      <a:endParaRPr lang="en-US" sz="40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2524112"/>
                  </a:ext>
                </a:extLst>
              </a:tr>
              <a:tr h="210456">
                <a:tc>
                  <a:txBody>
                    <a:bodyPr/>
                    <a:lstStyle/>
                    <a:p>
                      <a:pPr algn="ctr">
                        <a:lnSpc>
                          <a:spcPts val="0"/>
                        </a:lnSpc>
                        <a:spcBef>
                          <a:spcPts val="0"/>
                        </a:spcBef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0</a:t>
                      </a:r>
                      <a:endParaRPr lang="en-US" sz="40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765128"/>
                  </a:ext>
                </a:extLst>
              </a:tr>
              <a:tr h="210456">
                <a:tc>
                  <a:txBody>
                    <a:bodyPr/>
                    <a:lstStyle/>
                    <a:p>
                      <a:pPr algn="ctr">
                        <a:lnSpc>
                          <a:spcPts val="0"/>
                        </a:lnSpc>
                        <a:spcBef>
                          <a:spcPts val="0"/>
                        </a:spcBef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0</a:t>
                      </a:r>
                      <a:endParaRPr lang="en-US" sz="40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5750723"/>
                  </a:ext>
                </a:extLst>
              </a:tr>
              <a:tr h="210456">
                <a:tc>
                  <a:txBody>
                    <a:bodyPr/>
                    <a:lstStyle/>
                    <a:p>
                      <a:pPr algn="ctr">
                        <a:lnSpc>
                          <a:spcPts val="0"/>
                        </a:lnSpc>
                        <a:spcBef>
                          <a:spcPts val="0"/>
                        </a:spcBef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0</a:t>
                      </a:r>
                      <a:endParaRPr lang="en-US" sz="40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603709"/>
                  </a:ext>
                </a:extLst>
              </a:tr>
              <a:tr h="210456">
                <a:tc>
                  <a:txBody>
                    <a:bodyPr/>
                    <a:lstStyle/>
                    <a:p>
                      <a:pPr algn="ctr">
                        <a:lnSpc>
                          <a:spcPts val="0"/>
                        </a:lnSpc>
                        <a:spcBef>
                          <a:spcPts val="0"/>
                        </a:spcBef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0</a:t>
                      </a:r>
                      <a:endParaRPr lang="en-US" sz="40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8853875"/>
                  </a:ext>
                </a:extLst>
              </a:tr>
              <a:tr h="210456">
                <a:tc>
                  <a:txBody>
                    <a:bodyPr/>
                    <a:lstStyle/>
                    <a:p>
                      <a:pPr algn="ctr">
                        <a:lnSpc>
                          <a:spcPts val="0"/>
                        </a:lnSpc>
                        <a:spcBef>
                          <a:spcPts val="0"/>
                        </a:spcBef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0</a:t>
                      </a:r>
                      <a:endParaRPr lang="en-US" sz="40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064501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16F0E8DF-F625-4A8C-8159-DA4D89B7FAB4}"/>
                  </a:ext>
                </a:extLst>
              </p:cNvPr>
              <p:cNvSpPr/>
              <p:nvPr/>
            </p:nvSpPr>
            <p:spPr>
              <a:xfrm>
                <a:off x="7352483" y="3240648"/>
                <a:ext cx="48282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16F0E8DF-F625-4A8C-8159-DA4D89B7FAB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2483" y="3240648"/>
                <a:ext cx="482824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E8771549-3A46-47CF-A952-C31E272DF7A6}"/>
                  </a:ext>
                </a:extLst>
              </p:cNvPr>
              <p:cNvSpPr/>
              <p:nvPr/>
            </p:nvSpPr>
            <p:spPr>
              <a:xfrm>
                <a:off x="6571073" y="3234294"/>
                <a:ext cx="40267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E8771549-3A46-47CF-A952-C31E272DF7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1073" y="3234294"/>
                <a:ext cx="402674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Double Bracket 13">
            <a:extLst>
              <a:ext uri="{FF2B5EF4-FFF2-40B4-BE49-F238E27FC236}">
                <a16:creationId xmlns:a16="http://schemas.microsoft.com/office/drawing/2014/main" id="{7D964F94-B162-4962-AD42-D6E40A2EFE09}"/>
              </a:ext>
            </a:extLst>
          </p:cNvPr>
          <p:cNvSpPr/>
          <p:nvPr/>
        </p:nvSpPr>
        <p:spPr>
          <a:xfrm>
            <a:off x="7837793" y="3177389"/>
            <a:ext cx="329128" cy="624270"/>
          </a:xfrm>
          <a:prstGeom prst="bracketPair">
            <a:avLst>
              <a:gd name="adj" fmla="val 12052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ouble Bracket 14">
            <a:extLst>
              <a:ext uri="{FF2B5EF4-FFF2-40B4-BE49-F238E27FC236}">
                <a16:creationId xmlns:a16="http://schemas.microsoft.com/office/drawing/2014/main" id="{2888070E-262A-4FEE-91C5-CA3523E3D530}"/>
              </a:ext>
            </a:extLst>
          </p:cNvPr>
          <p:cNvSpPr/>
          <p:nvPr/>
        </p:nvSpPr>
        <p:spPr>
          <a:xfrm>
            <a:off x="6994997" y="2812249"/>
            <a:ext cx="329128" cy="1353307"/>
          </a:xfrm>
          <a:prstGeom prst="bracketPair">
            <a:avLst>
              <a:gd name="adj" fmla="val 12052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ouble Bracket 15">
            <a:extLst>
              <a:ext uri="{FF2B5EF4-FFF2-40B4-BE49-F238E27FC236}">
                <a16:creationId xmlns:a16="http://schemas.microsoft.com/office/drawing/2014/main" id="{79DCBE7D-F930-4134-85D6-6F195A8D4C51}"/>
              </a:ext>
            </a:extLst>
          </p:cNvPr>
          <p:cNvSpPr/>
          <p:nvPr/>
        </p:nvSpPr>
        <p:spPr>
          <a:xfrm>
            <a:off x="4960622" y="3200152"/>
            <a:ext cx="1589236" cy="631074"/>
          </a:xfrm>
          <a:prstGeom prst="bracketPair">
            <a:avLst>
              <a:gd name="adj" fmla="val 806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ontent Placeholder 5">
                <a:extLst>
                  <a:ext uri="{FF2B5EF4-FFF2-40B4-BE49-F238E27FC236}">
                    <a16:creationId xmlns:a16="http://schemas.microsoft.com/office/drawing/2014/main" id="{D10D789D-C1E5-4468-978E-6A700E9BA58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52663" y="5161318"/>
                <a:ext cx="8079658" cy="119504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171442" indent="-171442" algn="l" defTabSz="685766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Verdana" panose="020B0604030504040204" pitchFamily="34" charset="0"/>
                    <a:cs typeface="Courier New" panose="02070309020205020404" pitchFamily="49" charset="0"/>
                  </a:defRPr>
                </a:lvl1pPr>
                <a:lvl2pPr marL="514325" indent="-171442" algn="l" defTabSz="685766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Verdana" panose="020B0604030504040204" pitchFamily="34" charset="0"/>
                    <a:cs typeface="Courier New" panose="02070309020205020404" pitchFamily="49" charset="0"/>
                  </a:defRPr>
                </a:lvl2pPr>
                <a:lvl3pPr marL="857207" indent="-171442" algn="l" defTabSz="685766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Verdana" panose="020B0604030504040204" pitchFamily="34" charset="0"/>
                    <a:cs typeface="Courier New" panose="02070309020205020404" pitchFamily="49" charset="0"/>
                  </a:defRPr>
                </a:lvl3pPr>
                <a:lvl4pPr marL="1200090" indent="-171442" algn="l" defTabSz="685766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Verdana" panose="020B0604030504040204" pitchFamily="34" charset="0"/>
                    <a:cs typeface="Courier New" panose="02070309020205020404" pitchFamily="49" charset="0"/>
                  </a:defRPr>
                </a:lvl4pPr>
                <a:lvl5pPr marL="1542974" indent="-171442" algn="l" defTabSz="685766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Verdana" panose="020B0604030504040204" pitchFamily="34" charset="0"/>
                    <a:cs typeface="Courier New" panose="02070309020205020404" pitchFamily="49" charset="0"/>
                  </a:defRPr>
                </a:lvl5pPr>
                <a:lvl6pPr marL="1885856" indent="-171442" algn="l" defTabSz="685766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739" indent="-171442" algn="l" defTabSz="685766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622" indent="-171442" algn="l" defTabSz="685766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505" indent="-171442" algn="l" defTabSz="685766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800" dirty="0"/>
                  <a:t>Can systematically extract each column of 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latin typeface="Cambria Math" panose="02040503050406030204" pitchFamily="18" charset="0"/>
                      </a:rPr>
                      <m:t>𝑯</m:t>
                    </m:r>
                  </m:oMath>
                </a14:m>
                <a:endParaRPr lang="en-US" sz="2800" b="1" dirty="0"/>
              </a:p>
              <a:p>
                <a:r>
                  <a:rPr lang="en-US" sz="2800" dirty="0"/>
                  <a:t>Determine entire </a:t>
                </a:r>
                <a14:m>
                  <m:oMath xmlns:m="http://schemas.openxmlformats.org/officeDocument/2006/math">
                    <m:r>
                      <a:rPr lang="en-US" sz="2800" b="1" i="1" dirty="0">
                        <a:latin typeface="Cambria Math" panose="02040503050406030204" pitchFamily="18" charset="0"/>
                      </a:rPr>
                      <m:t>𝑯</m:t>
                    </m:r>
                  </m:oMath>
                </a14:m>
                <a:r>
                  <a:rPr lang="en-US" sz="2800" b="1" dirty="0"/>
                  <a:t> </a:t>
                </a:r>
                <a:r>
                  <a:rPr lang="en-US" sz="2800" dirty="0"/>
                  <a:t>by extracting all columns</a:t>
                </a:r>
              </a:p>
            </p:txBody>
          </p:sp>
        </mc:Choice>
        <mc:Fallback xmlns="">
          <p:sp>
            <p:nvSpPr>
              <p:cNvPr id="19" name="Content Placeholder 5">
                <a:extLst>
                  <a:ext uri="{FF2B5EF4-FFF2-40B4-BE49-F238E27FC236}">
                    <a16:creationId xmlns:a16="http://schemas.microsoft.com/office/drawing/2014/main" id="{D10D789D-C1E5-4468-978E-6A700E9BA5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63" y="5161318"/>
                <a:ext cx="8079658" cy="1195042"/>
              </a:xfrm>
              <a:prstGeom prst="rect">
                <a:avLst/>
              </a:prstGeom>
              <a:blipFill>
                <a:blip r:embed="rId9"/>
                <a:stretch>
                  <a:fillRect l="-1357" t="-86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D8AFD28C-AC06-4EAF-97D5-60A6173F1D1C}"/>
              </a:ext>
            </a:extLst>
          </p:cNvPr>
          <p:cNvSpPr txBox="1">
            <a:spLocks/>
          </p:cNvSpPr>
          <p:nvPr/>
        </p:nvSpPr>
        <p:spPr>
          <a:xfrm>
            <a:off x="1339549" y="2829826"/>
            <a:ext cx="1427015" cy="916321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Bahnschrift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Bahnschrift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Bahnschrift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Bahnschrift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Bahnschrift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C00000"/>
                </a:solidFill>
                <a:latin typeface="Trebuchet MS" panose="020B0603020202020204" pitchFamily="34" charset="0"/>
              </a:rPr>
              <a:t>Inject error </a:t>
            </a:r>
          </a:p>
          <a:p>
            <a:pPr marL="0" lv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C00000"/>
                </a:solidFill>
                <a:latin typeface="Trebuchet MS" panose="020B0603020202020204" pitchFamily="34" charset="0"/>
              </a:rPr>
              <a:t>in bit[0]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9D05606-BDBE-47AD-87CD-5A628310B8AB}"/>
              </a:ext>
            </a:extLst>
          </p:cNvPr>
          <p:cNvCxnSpPr>
            <a:cxnSpLocks/>
          </p:cNvCxnSpPr>
          <p:nvPr/>
        </p:nvCxnSpPr>
        <p:spPr>
          <a:xfrm>
            <a:off x="1516380" y="3515953"/>
            <a:ext cx="108204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466BE35B-DE81-4DA0-8447-70D007FE077F}"/>
                  </a:ext>
                </a:extLst>
              </p:cNvPr>
              <p:cNvSpPr/>
              <p:nvPr/>
            </p:nvSpPr>
            <p:spPr>
              <a:xfrm>
                <a:off x="857782" y="2233940"/>
                <a:ext cx="409086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466BE35B-DE81-4DA0-8447-70D007FE07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782" y="2233940"/>
                <a:ext cx="409086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7" name="Table 11">
            <a:extLst>
              <a:ext uri="{FF2B5EF4-FFF2-40B4-BE49-F238E27FC236}">
                <a16:creationId xmlns:a16="http://schemas.microsoft.com/office/drawing/2014/main" id="{605AD5F5-A2BB-462F-8401-3BEE1F6CC78A}"/>
              </a:ext>
            </a:extLst>
          </p:cNvPr>
          <p:cNvGraphicFramePr>
            <a:graphicFrameLocks noGrp="1"/>
          </p:cNvGraphicFramePr>
          <p:nvPr/>
        </p:nvGraphicFramePr>
        <p:xfrm>
          <a:off x="887283" y="2891176"/>
          <a:ext cx="402674" cy="147319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02674">
                  <a:extLst>
                    <a:ext uri="{9D8B030D-6E8A-4147-A177-3AD203B41FA5}">
                      <a16:colId xmlns:a16="http://schemas.microsoft.com/office/drawing/2014/main" val="2782267211"/>
                    </a:ext>
                  </a:extLst>
                </a:gridCol>
              </a:tblGrid>
              <a:tr h="210456">
                <a:tc>
                  <a:txBody>
                    <a:bodyPr/>
                    <a:lstStyle/>
                    <a:p>
                      <a:pPr algn="ctr">
                        <a:lnSpc>
                          <a:spcPts val="0"/>
                        </a:lnSpc>
                        <a:spcBef>
                          <a:spcPts val="0"/>
                        </a:spcBef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0</a:t>
                      </a:r>
                      <a:endParaRPr lang="en-US" sz="18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3795092"/>
                  </a:ext>
                </a:extLst>
              </a:tr>
              <a:tr h="210456">
                <a:tc>
                  <a:txBody>
                    <a:bodyPr/>
                    <a:lstStyle/>
                    <a:p>
                      <a:pPr algn="ctr">
                        <a:lnSpc>
                          <a:spcPts val="0"/>
                        </a:lnSpc>
                        <a:spcBef>
                          <a:spcPts val="0"/>
                        </a:spcBef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0</a:t>
                      </a:r>
                      <a:endParaRPr lang="en-US" sz="40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2524112"/>
                  </a:ext>
                </a:extLst>
              </a:tr>
              <a:tr h="210456">
                <a:tc>
                  <a:txBody>
                    <a:bodyPr/>
                    <a:lstStyle/>
                    <a:p>
                      <a:pPr algn="ctr">
                        <a:lnSpc>
                          <a:spcPts val="0"/>
                        </a:lnSpc>
                        <a:spcBef>
                          <a:spcPts val="0"/>
                        </a:spcBef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0</a:t>
                      </a:r>
                      <a:endParaRPr lang="en-US" sz="40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765128"/>
                  </a:ext>
                </a:extLst>
              </a:tr>
              <a:tr h="210456">
                <a:tc>
                  <a:txBody>
                    <a:bodyPr/>
                    <a:lstStyle/>
                    <a:p>
                      <a:pPr algn="ctr">
                        <a:lnSpc>
                          <a:spcPts val="0"/>
                        </a:lnSpc>
                        <a:spcBef>
                          <a:spcPts val="0"/>
                        </a:spcBef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0</a:t>
                      </a:r>
                      <a:endParaRPr lang="en-US" sz="40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5750723"/>
                  </a:ext>
                </a:extLst>
              </a:tr>
              <a:tr h="210456">
                <a:tc>
                  <a:txBody>
                    <a:bodyPr/>
                    <a:lstStyle/>
                    <a:p>
                      <a:pPr algn="ctr">
                        <a:lnSpc>
                          <a:spcPts val="0"/>
                        </a:lnSpc>
                        <a:spcBef>
                          <a:spcPts val="0"/>
                        </a:spcBef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0</a:t>
                      </a:r>
                      <a:endParaRPr lang="en-US" sz="40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603709"/>
                  </a:ext>
                </a:extLst>
              </a:tr>
              <a:tr h="210456">
                <a:tc>
                  <a:txBody>
                    <a:bodyPr/>
                    <a:lstStyle/>
                    <a:p>
                      <a:pPr algn="ctr">
                        <a:lnSpc>
                          <a:spcPts val="0"/>
                        </a:lnSpc>
                        <a:spcBef>
                          <a:spcPts val="0"/>
                        </a:spcBef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0</a:t>
                      </a:r>
                      <a:endParaRPr lang="en-US" sz="40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8853875"/>
                  </a:ext>
                </a:extLst>
              </a:tr>
              <a:tr h="210456">
                <a:tc>
                  <a:txBody>
                    <a:bodyPr/>
                    <a:lstStyle/>
                    <a:p>
                      <a:pPr algn="ctr">
                        <a:lnSpc>
                          <a:spcPts val="0"/>
                        </a:lnSpc>
                        <a:spcBef>
                          <a:spcPts val="0"/>
                        </a:spcBef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0</a:t>
                      </a:r>
                      <a:endParaRPr lang="en-US" sz="40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0645012"/>
                  </a:ext>
                </a:extLst>
              </a:tr>
            </a:tbl>
          </a:graphicData>
        </a:graphic>
      </p:graphicFrame>
      <p:sp>
        <p:nvSpPr>
          <p:cNvPr id="28" name="Double Bracket 27">
            <a:extLst>
              <a:ext uri="{FF2B5EF4-FFF2-40B4-BE49-F238E27FC236}">
                <a16:creationId xmlns:a16="http://schemas.microsoft.com/office/drawing/2014/main" id="{D122A07F-B7D5-4729-B990-5E993D54AF1C}"/>
              </a:ext>
            </a:extLst>
          </p:cNvPr>
          <p:cNvSpPr/>
          <p:nvPr/>
        </p:nvSpPr>
        <p:spPr>
          <a:xfrm>
            <a:off x="924477" y="2812249"/>
            <a:ext cx="329128" cy="1353307"/>
          </a:xfrm>
          <a:prstGeom prst="bracketPair">
            <a:avLst>
              <a:gd name="adj" fmla="val 12052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F17800CB-982B-4F47-B184-E0614C6EFA0F}"/>
                  </a:ext>
                </a:extLst>
              </p:cNvPr>
              <p:cNvSpPr/>
              <p:nvPr/>
            </p:nvSpPr>
            <p:spPr>
              <a:xfrm>
                <a:off x="2898985" y="2233940"/>
                <a:ext cx="48923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400" b="1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F17800CB-982B-4F47-B184-E0614C6EFA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8985" y="2233940"/>
                <a:ext cx="489236" cy="4616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0" name="Table 11">
            <a:extLst>
              <a:ext uri="{FF2B5EF4-FFF2-40B4-BE49-F238E27FC236}">
                <a16:creationId xmlns:a16="http://schemas.microsoft.com/office/drawing/2014/main" id="{AD793399-382D-4DD2-B400-594237E4EE5A}"/>
              </a:ext>
            </a:extLst>
          </p:cNvPr>
          <p:cNvGraphicFramePr>
            <a:graphicFrameLocks noGrp="1"/>
          </p:cNvGraphicFramePr>
          <p:nvPr/>
        </p:nvGraphicFramePr>
        <p:xfrm>
          <a:off x="2928486" y="2891176"/>
          <a:ext cx="402674" cy="147319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02674">
                  <a:extLst>
                    <a:ext uri="{9D8B030D-6E8A-4147-A177-3AD203B41FA5}">
                      <a16:colId xmlns:a16="http://schemas.microsoft.com/office/drawing/2014/main" val="2782267211"/>
                    </a:ext>
                  </a:extLst>
                </a:gridCol>
              </a:tblGrid>
              <a:tr h="210456">
                <a:tc>
                  <a:txBody>
                    <a:bodyPr/>
                    <a:lstStyle/>
                    <a:p>
                      <a:pPr algn="ctr">
                        <a:lnSpc>
                          <a:spcPts val="0"/>
                        </a:lnSpc>
                        <a:spcBef>
                          <a:spcPts val="0"/>
                        </a:spcBef>
                      </a:pP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18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3795092"/>
                  </a:ext>
                </a:extLst>
              </a:tr>
              <a:tr h="210456">
                <a:tc>
                  <a:txBody>
                    <a:bodyPr/>
                    <a:lstStyle/>
                    <a:p>
                      <a:pPr algn="ctr">
                        <a:lnSpc>
                          <a:spcPts val="0"/>
                        </a:lnSpc>
                        <a:spcBef>
                          <a:spcPts val="0"/>
                        </a:spcBef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0</a:t>
                      </a:r>
                      <a:endParaRPr lang="en-US" sz="40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2524112"/>
                  </a:ext>
                </a:extLst>
              </a:tr>
              <a:tr h="210456">
                <a:tc>
                  <a:txBody>
                    <a:bodyPr/>
                    <a:lstStyle/>
                    <a:p>
                      <a:pPr algn="ctr">
                        <a:lnSpc>
                          <a:spcPts val="0"/>
                        </a:lnSpc>
                        <a:spcBef>
                          <a:spcPts val="0"/>
                        </a:spcBef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0</a:t>
                      </a:r>
                      <a:endParaRPr lang="en-US" sz="40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765128"/>
                  </a:ext>
                </a:extLst>
              </a:tr>
              <a:tr h="210456">
                <a:tc>
                  <a:txBody>
                    <a:bodyPr/>
                    <a:lstStyle/>
                    <a:p>
                      <a:pPr algn="ctr">
                        <a:lnSpc>
                          <a:spcPts val="0"/>
                        </a:lnSpc>
                        <a:spcBef>
                          <a:spcPts val="0"/>
                        </a:spcBef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0</a:t>
                      </a:r>
                      <a:endParaRPr lang="en-US" sz="40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5750723"/>
                  </a:ext>
                </a:extLst>
              </a:tr>
              <a:tr h="210456">
                <a:tc>
                  <a:txBody>
                    <a:bodyPr/>
                    <a:lstStyle/>
                    <a:p>
                      <a:pPr algn="ctr">
                        <a:lnSpc>
                          <a:spcPts val="0"/>
                        </a:lnSpc>
                        <a:spcBef>
                          <a:spcPts val="0"/>
                        </a:spcBef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0</a:t>
                      </a:r>
                      <a:endParaRPr lang="en-US" sz="40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603709"/>
                  </a:ext>
                </a:extLst>
              </a:tr>
              <a:tr h="210456">
                <a:tc>
                  <a:txBody>
                    <a:bodyPr/>
                    <a:lstStyle/>
                    <a:p>
                      <a:pPr algn="ctr">
                        <a:lnSpc>
                          <a:spcPts val="0"/>
                        </a:lnSpc>
                        <a:spcBef>
                          <a:spcPts val="0"/>
                        </a:spcBef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0</a:t>
                      </a:r>
                      <a:endParaRPr lang="en-US" sz="40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8853875"/>
                  </a:ext>
                </a:extLst>
              </a:tr>
              <a:tr h="210456">
                <a:tc>
                  <a:txBody>
                    <a:bodyPr/>
                    <a:lstStyle/>
                    <a:p>
                      <a:pPr algn="ctr">
                        <a:lnSpc>
                          <a:spcPts val="0"/>
                        </a:lnSpc>
                        <a:spcBef>
                          <a:spcPts val="0"/>
                        </a:spcBef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0</a:t>
                      </a:r>
                      <a:endParaRPr lang="en-US" sz="40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0645012"/>
                  </a:ext>
                </a:extLst>
              </a:tr>
            </a:tbl>
          </a:graphicData>
        </a:graphic>
      </p:graphicFrame>
      <p:sp>
        <p:nvSpPr>
          <p:cNvPr id="41" name="Double Bracket 40">
            <a:extLst>
              <a:ext uri="{FF2B5EF4-FFF2-40B4-BE49-F238E27FC236}">
                <a16:creationId xmlns:a16="http://schemas.microsoft.com/office/drawing/2014/main" id="{8D12E685-00B0-455E-8B79-91E707912CBA}"/>
              </a:ext>
            </a:extLst>
          </p:cNvPr>
          <p:cNvSpPr/>
          <p:nvPr/>
        </p:nvSpPr>
        <p:spPr>
          <a:xfrm>
            <a:off x="2965680" y="2812249"/>
            <a:ext cx="329128" cy="1353307"/>
          </a:xfrm>
          <a:prstGeom prst="bracketPair">
            <a:avLst>
              <a:gd name="adj" fmla="val 12052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5E2FF22B-3DFB-407D-9EE5-8BA4D547C8B4}"/>
              </a:ext>
            </a:extLst>
          </p:cNvPr>
          <p:cNvSpPr/>
          <p:nvPr/>
        </p:nvSpPr>
        <p:spPr>
          <a:xfrm>
            <a:off x="3590353" y="3438148"/>
            <a:ext cx="1114846" cy="201330"/>
          </a:xfrm>
          <a:prstGeom prst="rightArrow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8F771E9C-6B58-4FA5-952E-583CDB36ACD0}"/>
              </a:ext>
            </a:extLst>
          </p:cNvPr>
          <p:cNvGrpSpPr/>
          <p:nvPr/>
        </p:nvGrpSpPr>
        <p:grpSpPr>
          <a:xfrm>
            <a:off x="5015587" y="3006110"/>
            <a:ext cx="3316734" cy="1890666"/>
            <a:chOff x="5015587" y="3006110"/>
            <a:chExt cx="3316734" cy="1890666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1568EFD1-DB44-4150-850D-BBF67016985B}"/>
                </a:ext>
              </a:extLst>
            </p:cNvPr>
            <p:cNvSpPr/>
            <p:nvPr/>
          </p:nvSpPr>
          <p:spPr>
            <a:xfrm>
              <a:off x="7692114" y="3006110"/>
              <a:ext cx="640207" cy="960673"/>
            </a:xfrm>
            <a:prstGeom prst="ellipse">
              <a:avLst/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Content Placeholder 2">
                  <a:extLst>
                    <a:ext uri="{FF2B5EF4-FFF2-40B4-BE49-F238E27FC236}">
                      <a16:creationId xmlns:a16="http://schemas.microsoft.com/office/drawing/2014/main" id="{F09AE5AD-19A0-47CF-B8BC-FD9B26C22CF9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5864251" y="4404342"/>
                  <a:ext cx="1971056" cy="492434"/>
                </a:xfrm>
                <a:prstGeom prst="rect">
                  <a:avLst/>
                </a:prstGeom>
              </p:spPr>
              <p:txBody>
                <a:bodyPr vert="horz" lIns="68580" tIns="34290" rIns="68580" bIns="34290" rtlCol="0">
                  <a:normAutofit/>
                </a:bodyPr>
                <a:lstStyle>
                  <a:lvl1pPr marL="228600" indent="-228600" algn="l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 kern="1200">
                      <a:solidFill>
                        <a:schemeClr val="tx1"/>
                      </a:solidFill>
                      <a:latin typeface="Bahnschrift" panose="020B0502040204020203" pitchFamily="34" charset="0"/>
                      <a:ea typeface="+mn-ea"/>
                      <a:cs typeface="Segoe UI" panose="020B0502040204020203" pitchFamily="34" charset="0"/>
                    </a:defRPr>
                  </a:lvl1pPr>
                  <a:lvl2pPr marL="685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Bahnschrift" panose="020B0502040204020203" pitchFamily="34" charset="0"/>
                      <a:ea typeface="+mn-ea"/>
                      <a:cs typeface="Segoe UI" panose="020B0502040204020203" pitchFamily="34" charset="0"/>
                    </a:defRPr>
                  </a:lvl2pPr>
                  <a:lvl3pPr marL="1143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Bahnschrift" panose="020B0502040204020203" pitchFamily="34" charset="0"/>
                      <a:ea typeface="+mn-ea"/>
                      <a:cs typeface="Segoe UI" panose="020B0502040204020203" pitchFamily="34" charset="0"/>
                    </a:defRPr>
                  </a:lvl3pPr>
                  <a:lvl4pPr marL="1600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Bahnschrift" panose="020B0502040204020203" pitchFamily="34" charset="0"/>
                      <a:ea typeface="+mn-ea"/>
                      <a:cs typeface="Segoe UI" panose="020B0502040204020203" pitchFamily="34" charset="0"/>
                    </a:defRPr>
                  </a:lvl4pPr>
                  <a:lvl5pPr marL="20574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Bahnschrift" panose="020B0502040204020203" pitchFamily="34" charset="0"/>
                      <a:ea typeface="+mn-ea"/>
                      <a:cs typeface="Segoe UI" panose="020B0502040204020203" pitchFamily="34" charset="0"/>
                    </a:defRPr>
                  </a:lvl5pPr>
                  <a:lvl6pPr marL="25146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lvl="0" indent="0" algn="ctr">
                    <a:lnSpc>
                      <a:spcPct val="100000"/>
                    </a:lnSpc>
                    <a:spcBef>
                      <a:spcPts val="0"/>
                    </a:spcBef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dirty="0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+mn-cs"/>
                          </a:rPr>
                          <m:t>𝒔</m:t>
                        </m:r>
                        <m:r>
                          <a:rPr lang="en-US" sz="2400" b="1" i="1" dirty="0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+mn-cs"/>
                          </a:rPr>
                          <m:t>=</m:t>
                        </m:r>
                        <m:r>
                          <a:rPr lang="en-US" sz="2400" b="1" i="1" dirty="0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+mn-cs"/>
                          </a:rPr>
                          <m:t>𝑯</m:t>
                        </m:r>
                        <m:r>
                          <a:rPr lang="en-US" sz="2400" b="0" i="0" dirty="0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400" b="0" i="0" dirty="0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col</m:t>
                        </m:r>
                        <m:r>
                          <a:rPr lang="en-US" sz="2400" b="0" i="0" dirty="0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[0]</m:t>
                        </m:r>
                      </m:oMath>
                    </m:oMathPara>
                  </a14:m>
                  <a:endParaRPr lang="en-US" sz="2400" dirty="0">
                    <a:solidFill>
                      <a:schemeClr val="accent6">
                        <a:lumMod val="75000"/>
                      </a:schemeClr>
                    </a:solidFill>
                    <a:latin typeface="Trebuchet MS" panose="020B0603020202020204" pitchFamily="34" charset="0"/>
                  </a:endParaRPr>
                </a:p>
              </p:txBody>
            </p:sp>
          </mc:Choice>
          <mc:Fallback xmlns="">
            <p:sp>
              <p:nvSpPr>
                <p:cNvPr id="20" name="Content Placeholder 2">
                  <a:extLst>
                    <a:ext uri="{FF2B5EF4-FFF2-40B4-BE49-F238E27FC236}">
                      <a16:creationId xmlns:a16="http://schemas.microsoft.com/office/drawing/2014/main" id="{F09AE5AD-19A0-47CF-B8BC-FD9B26C22CF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4251" y="4404342"/>
                  <a:ext cx="1971056" cy="492434"/>
                </a:xfrm>
                <a:prstGeom prst="rect">
                  <a:avLst/>
                </a:prstGeom>
                <a:blipFill>
                  <a:blip r:embed="rId12"/>
                  <a:stretch>
                    <a:fillRect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90AC4D61-ADA5-4AC5-9C16-AF8762B551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93895" y="3954147"/>
              <a:ext cx="278606" cy="448886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02488C83-B852-468C-AC46-C15FB7F88128}"/>
                </a:ext>
              </a:extLst>
            </p:cNvPr>
            <p:cNvSpPr/>
            <p:nvPr/>
          </p:nvSpPr>
          <p:spPr>
            <a:xfrm>
              <a:off x="5015587" y="3130507"/>
              <a:ext cx="249834" cy="796174"/>
            </a:xfrm>
            <a:prstGeom prst="ellipse">
              <a:avLst/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B18FA9EB-723C-4933-AD72-752212AA21E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188084" y="3921319"/>
              <a:ext cx="755516" cy="571884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57054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  <p:bldP spid="5" grpId="0"/>
      <p:bldP spid="6" grpId="0"/>
      <p:bldP spid="7" grpId="0"/>
      <p:bldP spid="12" grpId="0"/>
      <p:bldP spid="13" grpId="0"/>
      <p:bldP spid="14" grpId="0" animBg="1"/>
      <p:bldP spid="15" grpId="0" animBg="1"/>
      <p:bldP spid="16" grpId="0" animBg="1"/>
      <p:bldP spid="19" grpId="0"/>
      <p:bldP spid="21" grpId="0"/>
      <p:bldP spid="26" grpId="0"/>
      <p:bldP spid="28" grpId="0" animBg="1"/>
      <p:bldP spid="39" grpId="0"/>
      <p:bldP spid="41" grpId="0" animBg="1"/>
      <p:bldP spid="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Determining the On-Die ECC Function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103C8C6-59BD-4DDB-90C4-4B529A55C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33937" y="6356361"/>
            <a:ext cx="2057400" cy="365125"/>
          </a:xfrm>
          <a:prstGeom prst="rect">
            <a:avLst/>
          </a:prstGeom>
        </p:spPr>
        <p:txBody>
          <a:bodyPr/>
          <a:lstStyle/>
          <a:p>
            <a:fld id="{C19D2B53-EDAE-4B41-B849-8916FA40BCB6}" type="slidenum">
              <a:rPr lang="en-US" smtClean="0"/>
              <a:pPr/>
              <a:t>22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Content Placeholder 5">
                <a:extLst>
                  <a:ext uri="{FF2B5EF4-FFF2-40B4-BE49-F238E27FC236}">
                    <a16:creationId xmlns:a16="http://schemas.microsoft.com/office/drawing/2014/main" id="{052FE41C-2653-44F9-88C7-E9C45FA7545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52663" y="1098241"/>
                <a:ext cx="8891338" cy="94159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171442" indent="-171442" algn="l" defTabSz="685766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Verdana" panose="020B0604030504040204" pitchFamily="34" charset="0"/>
                    <a:cs typeface="Courier New" panose="02070309020205020404" pitchFamily="49" charset="0"/>
                  </a:defRPr>
                </a:lvl1pPr>
                <a:lvl2pPr marL="514325" indent="-171442" algn="l" defTabSz="685766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Verdana" panose="020B0604030504040204" pitchFamily="34" charset="0"/>
                    <a:cs typeface="Courier New" panose="02070309020205020404" pitchFamily="49" charset="0"/>
                  </a:defRPr>
                </a:lvl2pPr>
                <a:lvl3pPr marL="857207" indent="-171442" algn="l" defTabSz="685766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Verdana" panose="020B0604030504040204" pitchFamily="34" charset="0"/>
                    <a:cs typeface="Courier New" panose="02070309020205020404" pitchFamily="49" charset="0"/>
                  </a:defRPr>
                </a:lvl3pPr>
                <a:lvl4pPr marL="1200090" indent="-171442" algn="l" defTabSz="685766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Verdana" panose="020B0604030504040204" pitchFamily="34" charset="0"/>
                    <a:cs typeface="Courier New" panose="02070309020205020404" pitchFamily="49" charset="0"/>
                  </a:defRPr>
                </a:lvl4pPr>
                <a:lvl5pPr marL="1542974" indent="-171442" algn="l" defTabSz="685766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Verdana" panose="020B0604030504040204" pitchFamily="34" charset="0"/>
                    <a:cs typeface="Courier New" panose="02070309020205020404" pitchFamily="49" charset="0"/>
                  </a:defRPr>
                </a:lvl5pPr>
                <a:lvl6pPr marL="1885856" indent="-171442" algn="l" defTabSz="685766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739" indent="-171442" algn="l" defTabSz="685766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622" indent="-171442" algn="l" defTabSz="685766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505" indent="-171442" algn="l" defTabSz="685766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800" b="1" dirty="0"/>
                  <a:t>Approach:</a:t>
                </a:r>
                <a:r>
                  <a:rPr lang="en-US" sz="2800" dirty="0"/>
                  <a:t> iteratively isolate linear components of 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latin typeface="Cambria Math" panose="02040503050406030204" pitchFamily="18" charset="0"/>
                      </a:rPr>
                      <m:t>𝑯</m:t>
                    </m:r>
                  </m:oMath>
                </a14:m>
                <a:endParaRPr lang="en-US" sz="2800" dirty="0"/>
              </a:p>
              <a:p>
                <a:pPr lvl="1"/>
                <a:r>
                  <a:rPr lang="en-US" sz="2200" dirty="0"/>
                  <a:t>Demonstrated by [</a:t>
                </a:r>
                <a:r>
                  <a:rPr lang="en-US" sz="2200" dirty="0" err="1"/>
                  <a:t>Cojocar</a:t>
                </a:r>
                <a:r>
                  <a:rPr lang="en-US" sz="2200" dirty="0"/>
                  <a:t>+, SP’19] for rank-level ECC</a:t>
                </a:r>
              </a:p>
            </p:txBody>
          </p:sp>
        </mc:Choice>
        <mc:Fallback xmlns="">
          <p:sp>
            <p:nvSpPr>
              <p:cNvPr id="65" name="Content Placeholder 5">
                <a:extLst>
                  <a:ext uri="{FF2B5EF4-FFF2-40B4-BE49-F238E27FC236}">
                    <a16:creationId xmlns:a16="http://schemas.microsoft.com/office/drawing/2014/main" id="{052FE41C-2653-44F9-88C7-E9C45FA754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63" y="1098241"/>
                <a:ext cx="8891338" cy="941590"/>
              </a:xfrm>
              <a:prstGeom prst="rect">
                <a:avLst/>
              </a:prstGeom>
              <a:blipFill>
                <a:blip r:embed="rId3"/>
                <a:stretch>
                  <a:fillRect l="-1234" t="-10323" b="-6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BE744CD1-D43B-492A-B25B-9238E604165B}"/>
                  </a:ext>
                </a:extLst>
              </p:cNvPr>
              <p:cNvSpPr/>
              <p:nvPr/>
            </p:nvSpPr>
            <p:spPr>
              <a:xfrm>
                <a:off x="5507415" y="2668842"/>
                <a:ext cx="49564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𝑯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BE744CD1-D43B-492A-B25B-9238E60416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7415" y="2668842"/>
                <a:ext cx="495649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44B6803E-9732-436A-BA63-3B38A6AEC35F}"/>
                  </a:ext>
                </a:extLst>
              </p:cNvPr>
              <p:cNvSpPr/>
              <p:nvPr/>
            </p:nvSpPr>
            <p:spPr>
              <a:xfrm>
                <a:off x="6928302" y="2233940"/>
                <a:ext cx="48923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400" b="1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44B6803E-9732-436A-BA63-3B38A6AEC3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8302" y="2233940"/>
                <a:ext cx="489236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3F074243-D206-4766-B2FA-75C31407F51A}"/>
                  </a:ext>
                </a:extLst>
              </p:cNvPr>
              <p:cNvSpPr/>
              <p:nvPr/>
            </p:nvSpPr>
            <p:spPr>
              <a:xfrm>
                <a:off x="7794608" y="2616378"/>
                <a:ext cx="40908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3F074243-D206-4766-B2FA-75C31407F5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4608" y="2616378"/>
                <a:ext cx="409086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Table 11">
            <a:extLst>
              <a:ext uri="{FF2B5EF4-FFF2-40B4-BE49-F238E27FC236}">
                <a16:creationId xmlns:a16="http://schemas.microsoft.com/office/drawing/2014/main" id="{A23CCC46-8CC1-4C7B-9E11-1F068C6C9BDB}"/>
              </a:ext>
            </a:extLst>
          </p:cNvPr>
          <p:cNvGraphicFramePr>
            <a:graphicFrameLocks noGrp="1"/>
          </p:cNvGraphicFramePr>
          <p:nvPr/>
        </p:nvGraphicFramePr>
        <p:xfrm>
          <a:off x="7801020" y="3253838"/>
          <a:ext cx="402674" cy="6242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02674">
                  <a:extLst>
                    <a:ext uri="{9D8B030D-6E8A-4147-A177-3AD203B41FA5}">
                      <a16:colId xmlns:a16="http://schemas.microsoft.com/office/drawing/2014/main" val="2782267211"/>
                    </a:ext>
                  </a:extLst>
                </a:gridCol>
              </a:tblGrid>
              <a:tr h="151319">
                <a:tc>
                  <a:txBody>
                    <a:bodyPr/>
                    <a:lstStyle/>
                    <a:p>
                      <a:pPr algn="ctr">
                        <a:lnSpc>
                          <a:spcPts val="0"/>
                        </a:lnSpc>
                        <a:spcBef>
                          <a:spcPts val="0"/>
                        </a:spcBef>
                      </a:pPr>
                      <a:r>
                        <a:rPr kumimoji="0" lang="en-US" sz="4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.</a:t>
                      </a:r>
                      <a:endParaRPr lang="en-US" sz="4000" b="0" dirty="0">
                        <a:solidFill>
                          <a:srgbClr val="C00000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3795092"/>
                  </a:ext>
                </a:extLst>
              </a:tr>
              <a:tr h="151319">
                <a:tc>
                  <a:txBody>
                    <a:bodyPr/>
                    <a:lstStyle/>
                    <a:p>
                      <a:pPr algn="ctr">
                        <a:lnSpc>
                          <a:spcPts val="0"/>
                        </a:lnSpc>
                        <a:spcBef>
                          <a:spcPts val="0"/>
                        </a:spcBef>
                      </a:pPr>
                      <a:r>
                        <a:rPr kumimoji="0" lang="en-US" sz="4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.</a:t>
                      </a:r>
                      <a:endParaRPr lang="en-US" sz="4000" b="0" dirty="0">
                        <a:solidFill>
                          <a:srgbClr val="C00000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2524112"/>
                  </a:ext>
                </a:extLst>
              </a:tr>
              <a:tr h="151319">
                <a:tc>
                  <a:txBody>
                    <a:bodyPr/>
                    <a:lstStyle/>
                    <a:p>
                      <a:pPr algn="ctr">
                        <a:lnSpc>
                          <a:spcPts val="0"/>
                        </a:lnSpc>
                        <a:spcBef>
                          <a:spcPts val="0"/>
                        </a:spcBef>
                      </a:pPr>
                      <a:r>
                        <a:rPr kumimoji="0" lang="en-US" sz="4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.</a:t>
                      </a:r>
                      <a:endParaRPr lang="en-US" sz="4000" b="0" dirty="0">
                        <a:solidFill>
                          <a:srgbClr val="C00000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5750723"/>
                  </a:ext>
                </a:extLst>
              </a:tr>
            </a:tbl>
          </a:graphicData>
        </a:graphic>
      </p:graphicFrame>
      <p:graphicFrame>
        <p:nvGraphicFramePr>
          <p:cNvPr id="10" name="Table 11">
            <a:extLst>
              <a:ext uri="{FF2B5EF4-FFF2-40B4-BE49-F238E27FC236}">
                <a16:creationId xmlns:a16="http://schemas.microsoft.com/office/drawing/2014/main" id="{F476ECD9-5966-4467-8CBF-26886EBEF998}"/>
              </a:ext>
            </a:extLst>
          </p:cNvPr>
          <p:cNvGraphicFramePr>
            <a:graphicFrameLocks noGrp="1"/>
          </p:cNvGraphicFramePr>
          <p:nvPr/>
        </p:nvGraphicFramePr>
        <p:xfrm>
          <a:off x="5036836" y="3276600"/>
          <a:ext cx="1457960" cy="72174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78226721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94149770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01811054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37663948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88926681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0168805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265456715"/>
                    </a:ext>
                  </a:extLst>
                </a:gridCol>
              </a:tblGrid>
              <a:tr h="240582">
                <a:tc>
                  <a:txBody>
                    <a:bodyPr/>
                    <a:lstStyle/>
                    <a:p>
                      <a:pPr marL="0" marR="0" lvl="0" indent="0" algn="ctr" defTabSz="685766" rtl="0" eaLnBrk="1" fontAlgn="auto" latinLnBrk="0" hangingPunct="1">
                        <a:lnSpc>
                          <a:spcPts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Trebuchet MS" panose="020B0603020202020204" pitchFamily="34" charset="0"/>
                          <a:ea typeface="+mn-ea"/>
                          <a:cs typeface="Courier New" panose="02070309020205020404" pitchFamily="49" charset="0"/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0"/>
                        </a:lnSpc>
                        <a:spcBef>
                          <a:spcPts val="0"/>
                        </a:spcBef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>
                              <a:lumMod val="50000"/>
                            </a:prstClr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0</a:t>
                      </a:r>
                      <a:endParaRPr lang="en-US" sz="40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0"/>
                        </a:lnSpc>
                        <a:spcBef>
                          <a:spcPts val="0"/>
                        </a:spcBef>
                      </a:pPr>
                      <a:r>
                        <a:rPr kumimoji="0" lang="en-US" sz="16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>
                              <a:lumMod val="50000"/>
                            </a:prstClr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0</a:t>
                      </a:r>
                      <a:endParaRPr lang="en-US" sz="40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0"/>
                        </a:lnSpc>
                        <a:spcBef>
                          <a:spcPts val="0"/>
                        </a:spcBef>
                      </a:pPr>
                      <a:r>
                        <a:rPr kumimoji="0" lang="en-US" sz="16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>
                              <a:lumMod val="50000"/>
                            </a:prstClr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0</a:t>
                      </a:r>
                      <a:endParaRPr lang="en-US" sz="40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0"/>
                        </a:lnSpc>
                        <a:spcBef>
                          <a:spcPts val="0"/>
                        </a:spcBef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>
                              <a:lumMod val="50000"/>
                            </a:prstClr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0</a:t>
                      </a:r>
                      <a:endParaRPr lang="en-US" sz="40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0"/>
                        </a:lnSpc>
                        <a:spcBef>
                          <a:spcPts val="0"/>
                        </a:spcBef>
                      </a:pPr>
                      <a:r>
                        <a:rPr kumimoji="0" lang="en-US" sz="16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>
                              <a:lumMod val="50000"/>
                            </a:prstClr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0</a:t>
                      </a:r>
                      <a:endParaRPr lang="en-US" sz="40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0"/>
                        </a:lnSpc>
                        <a:spcBef>
                          <a:spcPts val="0"/>
                        </a:spcBef>
                      </a:pPr>
                      <a:r>
                        <a:rPr kumimoji="0" lang="en-US" sz="16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>
                              <a:lumMod val="50000"/>
                            </a:prstClr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0</a:t>
                      </a:r>
                      <a:endParaRPr lang="en-US" sz="40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3795092"/>
                  </a:ext>
                </a:extLst>
              </a:tr>
              <a:tr h="240582">
                <a:tc>
                  <a:txBody>
                    <a:bodyPr/>
                    <a:lstStyle/>
                    <a:p>
                      <a:pPr marL="0" marR="0" lvl="0" indent="0" algn="ctr" defTabSz="685766" rtl="0" eaLnBrk="1" fontAlgn="auto" latinLnBrk="0" hangingPunct="1">
                        <a:lnSpc>
                          <a:spcPts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Trebuchet MS" panose="020B0603020202020204" pitchFamily="34" charset="0"/>
                          <a:ea typeface="+mn-ea"/>
                          <a:cs typeface="Courier New" panose="02070309020205020404" pitchFamily="49" charset="0"/>
                        </a:rPr>
                        <a:t>.</a:t>
                      </a:r>
                      <a:endParaRPr kumimoji="0" 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Trebuchet MS" panose="020B0603020202020204" pitchFamily="34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0"/>
                        </a:lnSpc>
                        <a:spcBef>
                          <a:spcPts val="0"/>
                        </a:spcBef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>
                              <a:lumMod val="50000"/>
                            </a:prstClr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0</a:t>
                      </a:r>
                      <a:endParaRPr lang="en-US" sz="40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0"/>
                        </a:lnSpc>
                        <a:spcBef>
                          <a:spcPts val="0"/>
                        </a:spcBef>
                      </a:pPr>
                      <a:r>
                        <a:rPr kumimoji="0" lang="en-US" sz="16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>
                              <a:lumMod val="50000"/>
                            </a:prstClr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0</a:t>
                      </a:r>
                      <a:endParaRPr lang="en-US" sz="40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0"/>
                        </a:lnSpc>
                        <a:spcBef>
                          <a:spcPts val="0"/>
                        </a:spcBef>
                      </a:pPr>
                      <a:r>
                        <a:rPr kumimoji="0" lang="en-US" sz="16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>
                              <a:lumMod val="50000"/>
                            </a:prstClr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0</a:t>
                      </a:r>
                      <a:endParaRPr lang="en-US" sz="40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0"/>
                        </a:lnSpc>
                        <a:spcBef>
                          <a:spcPts val="0"/>
                        </a:spcBef>
                      </a:pPr>
                      <a:r>
                        <a:rPr kumimoji="0" lang="en-US" sz="16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>
                              <a:lumMod val="50000"/>
                            </a:prstClr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0</a:t>
                      </a:r>
                      <a:endParaRPr lang="en-US" sz="40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0"/>
                        </a:lnSpc>
                        <a:spcBef>
                          <a:spcPts val="0"/>
                        </a:spcBef>
                      </a:pPr>
                      <a:r>
                        <a:rPr kumimoji="0" lang="en-US" sz="16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>
                              <a:lumMod val="50000"/>
                            </a:prstClr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0</a:t>
                      </a:r>
                      <a:endParaRPr lang="en-US" sz="40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0"/>
                        </a:lnSpc>
                        <a:spcBef>
                          <a:spcPts val="0"/>
                        </a:spcBef>
                      </a:pPr>
                      <a:r>
                        <a:rPr kumimoji="0" lang="en-US" sz="16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>
                              <a:lumMod val="50000"/>
                            </a:prstClr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0</a:t>
                      </a:r>
                      <a:endParaRPr lang="en-US" sz="40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2524112"/>
                  </a:ext>
                </a:extLst>
              </a:tr>
              <a:tr h="240582">
                <a:tc>
                  <a:txBody>
                    <a:bodyPr/>
                    <a:lstStyle/>
                    <a:p>
                      <a:pPr marL="0" marR="0" lvl="0" indent="0" algn="ctr" defTabSz="685766" rtl="0" eaLnBrk="1" fontAlgn="auto" latinLnBrk="0" hangingPunct="1">
                        <a:lnSpc>
                          <a:spcPts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Trebuchet MS" panose="020B0603020202020204" pitchFamily="34" charset="0"/>
                          <a:ea typeface="+mn-ea"/>
                          <a:cs typeface="Courier New" panose="02070309020205020404" pitchFamily="49" charset="0"/>
                        </a:rPr>
                        <a:t>.</a:t>
                      </a:r>
                      <a:endParaRPr kumimoji="0" 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Trebuchet MS" panose="020B0603020202020204" pitchFamily="34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0"/>
                        </a:lnSpc>
                        <a:spcBef>
                          <a:spcPts val="0"/>
                        </a:spcBef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>
                              <a:lumMod val="50000"/>
                            </a:prstClr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0</a:t>
                      </a:r>
                      <a:endParaRPr lang="en-US" sz="40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0"/>
                        </a:lnSpc>
                        <a:spcBef>
                          <a:spcPts val="0"/>
                        </a:spcBef>
                      </a:pPr>
                      <a:r>
                        <a:rPr kumimoji="0" lang="en-US" sz="16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>
                              <a:lumMod val="50000"/>
                            </a:prstClr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0</a:t>
                      </a:r>
                      <a:endParaRPr lang="en-US" sz="40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0"/>
                        </a:lnSpc>
                        <a:spcBef>
                          <a:spcPts val="0"/>
                        </a:spcBef>
                      </a:pPr>
                      <a:r>
                        <a:rPr kumimoji="0" lang="en-US" sz="16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>
                              <a:lumMod val="50000"/>
                            </a:prstClr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0</a:t>
                      </a:r>
                      <a:endParaRPr lang="en-US" sz="40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0"/>
                        </a:lnSpc>
                        <a:spcBef>
                          <a:spcPts val="0"/>
                        </a:spcBef>
                      </a:pPr>
                      <a:r>
                        <a:rPr kumimoji="0" lang="en-US" sz="16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>
                              <a:lumMod val="50000"/>
                            </a:prstClr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0</a:t>
                      </a:r>
                      <a:endParaRPr lang="en-US" sz="40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0"/>
                        </a:lnSpc>
                        <a:spcBef>
                          <a:spcPts val="0"/>
                        </a:spcBef>
                      </a:pPr>
                      <a:r>
                        <a:rPr kumimoji="0" lang="en-US" sz="16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>
                              <a:lumMod val="50000"/>
                            </a:prstClr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0</a:t>
                      </a:r>
                      <a:endParaRPr lang="en-US" sz="40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0"/>
                        </a:lnSpc>
                        <a:spcBef>
                          <a:spcPts val="0"/>
                        </a:spcBef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>
                              <a:lumMod val="50000"/>
                            </a:prstClr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0</a:t>
                      </a:r>
                      <a:endParaRPr lang="en-US" sz="40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5750723"/>
                  </a:ext>
                </a:extLst>
              </a:tr>
            </a:tbl>
          </a:graphicData>
        </a:graphic>
      </p:graphicFrame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6F9150FA-AF6B-48AE-ACFC-8E33A595EA69}"/>
              </a:ext>
            </a:extLst>
          </p:cNvPr>
          <p:cNvGraphicFramePr>
            <a:graphicFrameLocks noGrp="1"/>
          </p:cNvGraphicFramePr>
          <p:nvPr/>
        </p:nvGraphicFramePr>
        <p:xfrm>
          <a:off x="6957803" y="2891176"/>
          <a:ext cx="402674" cy="147319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02674">
                  <a:extLst>
                    <a:ext uri="{9D8B030D-6E8A-4147-A177-3AD203B41FA5}">
                      <a16:colId xmlns:a16="http://schemas.microsoft.com/office/drawing/2014/main" val="2782267211"/>
                    </a:ext>
                  </a:extLst>
                </a:gridCol>
              </a:tblGrid>
              <a:tr h="210456">
                <a:tc>
                  <a:txBody>
                    <a:bodyPr/>
                    <a:lstStyle/>
                    <a:p>
                      <a:pPr algn="ctr">
                        <a:lnSpc>
                          <a:spcPts val="0"/>
                        </a:lnSpc>
                        <a:spcBef>
                          <a:spcPts val="0"/>
                        </a:spcBef>
                      </a:pP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18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3795092"/>
                  </a:ext>
                </a:extLst>
              </a:tr>
              <a:tr h="210456">
                <a:tc>
                  <a:txBody>
                    <a:bodyPr/>
                    <a:lstStyle/>
                    <a:p>
                      <a:pPr algn="ctr">
                        <a:lnSpc>
                          <a:spcPts val="0"/>
                        </a:lnSpc>
                        <a:spcBef>
                          <a:spcPts val="0"/>
                        </a:spcBef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0</a:t>
                      </a:r>
                      <a:endParaRPr lang="en-US" sz="40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2524112"/>
                  </a:ext>
                </a:extLst>
              </a:tr>
              <a:tr h="210456">
                <a:tc>
                  <a:txBody>
                    <a:bodyPr/>
                    <a:lstStyle/>
                    <a:p>
                      <a:pPr algn="ctr">
                        <a:lnSpc>
                          <a:spcPts val="0"/>
                        </a:lnSpc>
                        <a:spcBef>
                          <a:spcPts val="0"/>
                        </a:spcBef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0</a:t>
                      </a:r>
                      <a:endParaRPr lang="en-US" sz="40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765128"/>
                  </a:ext>
                </a:extLst>
              </a:tr>
              <a:tr h="210456">
                <a:tc>
                  <a:txBody>
                    <a:bodyPr/>
                    <a:lstStyle/>
                    <a:p>
                      <a:pPr algn="ctr">
                        <a:lnSpc>
                          <a:spcPts val="0"/>
                        </a:lnSpc>
                        <a:spcBef>
                          <a:spcPts val="0"/>
                        </a:spcBef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0</a:t>
                      </a:r>
                      <a:endParaRPr lang="en-US" sz="40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5750723"/>
                  </a:ext>
                </a:extLst>
              </a:tr>
              <a:tr h="210456">
                <a:tc>
                  <a:txBody>
                    <a:bodyPr/>
                    <a:lstStyle/>
                    <a:p>
                      <a:pPr algn="ctr">
                        <a:lnSpc>
                          <a:spcPts val="0"/>
                        </a:lnSpc>
                        <a:spcBef>
                          <a:spcPts val="0"/>
                        </a:spcBef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0</a:t>
                      </a:r>
                      <a:endParaRPr lang="en-US" sz="40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603709"/>
                  </a:ext>
                </a:extLst>
              </a:tr>
              <a:tr h="210456">
                <a:tc>
                  <a:txBody>
                    <a:bodyPr/>
                    <a:lstStyle/>
                    <a:p>
                      <a:pPr algn="ctr">
                        <a:lnSpc>
                          <a:spcPts val="0"/>
                        </a:lnSpc>
                        <a:spcBef>
                          <a:spcPts val="0"/>
                        </a:spcBef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0</a:t>
                      </a:r>
                      <a:endParaRPr lang="en-US" sz="40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8853875"/>
                  </a:ext>
                </a:extLst>
              </a:tr>
              <a:tr h="210456">
                <a:tc>
                  <a:txBody>
                    <a:bodyPr/>
                    <a:lstStyle/>
                    <a:p>
                      <a:pPr algn="ctr">
                        <a:lnSpc>
                          <a:spcPts val="0"/>
                        </a:lnSpc>
                        <a:spcBef>
                          <a:spcPts val="0"/>
                        </a:spcBef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0</a:t>
                      </a:r>
                      <a:endParaRPr lang="en-US" sz="40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064501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16F0E8DF-F625-4A8C-8159-DA4D89B7FAB4}"/>
                  </a:ext>
                </a:extLst>
              </p:cNvPr>
              <p:cNvSpPr/>
              <p:nvPr/>
            </p:nvSpPr>
            <p:spPr>
              <a:xfrm>
                <a:off x="7352483" y="3240648"/>
                <a:ext cx="48282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16F0E8DF-F625-4A8C-8159-DA4D89B7FAB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2483" y="3240648"/>
                <a:ext cx="482824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E8771549-3A46-47CF-A952-C31E272DF7A6}"/>
                  </a:ext>
                </a:extLst>
              </p:cNvPr>
              <p:cNvSpPr/>
              <p:nvPr/>
            </p:nvSpPr>
            <p:spPr>
              <a:xfrm>
                <a:off x="6571073" y="3234294"/>
                <a:ext cx="40267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E8771549-3A46-47CF-A952-C31E272DF7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1073" y="3234294"/>
                <a:ext cx="402674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Double Bracket 13">
            <a:extLst>
              <a:ext uri="{FF2B5EF4-FFF2-40B4-BE49-F238E27FC236}">
                <a16:creationId xmlns:a16="http://schemas.microsoft.com/office/drawing/2014/main" id="{7D964F94-B162-4962-AD42-D6E40A2EFE09}"/>
              </a:ext>
            </a:extLst>
          </p:cNvPr>
          <p:cNvSpPr/>
          <p:nvPr/>
        </p:nvSpPr>
        <p:spPr>
          <a:xfrm>
            <a:off x="7837793" y="3177389"/>
            <a:ext cx="329128" cy="624270"/>
          </a:xfrm>
          <a:prstGeom prst="bracketPair">
            <a:avLst>
              <a:gd name="adj" fmla="val 12052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ouble Bracket 14">
            <a:extLst>
              <a:ext uri="{FF2B5EF4-FFF2-40B4-BE49-F238E27FC236}">
                <a16:creationId xmlns:a16="http://schemas.microsoft.com/office/drawing/2014/main" id="{2888070E-262A-4FEE-91C5-CA3523E3D530}"/>
              </a:ext>
            </a:extLst>
          </p:cNvPr>
          <p:cNvSpPr/>
          <p:nvPr/>
        </p:nvSpPr>
        <p:spPr>
          <a:xfrm>
            <a:off x="6994997" y="2812249"/>
            <a:ext cx="329128" cy="1353307"/>
          </a:xfrm>
          <a:prstGeom prst="bracketPair">
            <a:avLst>
              <a:gd name="adj" fmla="val 12052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ouble Bracket 15">
            <a:extLst>
              <a:ext uri="{FF2B5EF4-FFF2-40B4-BE49-F238E27FC236}">
                <a16:creationId xmlns:a16="http://schemas.microsoft.com/office/drawing/2014/main" id="{79DCBE7D-F930-4134-85D6-6F195A8D4C51}"/>
              </a:ext>
            </a:extLst>
          </p:cNvPr>
          <p:cNvSpPr/>
          <p:nvPr/>
        </p:nvSpPr>
        <p:spPr>
          <a:xfrm>
            <a:off x="4960622" y="3200152"/>
            <a:ext cx="1589236" cy="631074"/>
          </a:xfrm>
          <a:prstGeom prst="bracketPair">
            <a:avLst>
              <a:gd name="adj" fmla="val 806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ontent Placeholder 5">
                <a:extLst>
                  <a:ext uri="{FF2B5EF4-FFF2-40B4-BE49-F238E27FC236}">
                    <a16:creationId xmlns:a16="http://schemas.microsoft.com/office/drawing/2014/main" id="{D10D789D-C1E5-4468-978E-6A700E9BA58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52663" y="5161318"/>
                <a:ext cx="8079658" cy="119504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171442" indent="-171442" algn="l" defTabSz="685766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Verdana" panose="020B0604030504040204" pitchFamily="34" charset="0"/>
                    <a:cs typeface="Courier New" panose="02070309020205020404" pitchFamily="49" charset="0"/>
                  </a:defRPr>
                </a:lvl1pPr>
                <a:lvl2pPr marL="514325" indent="-171442" algn="l" defTabSz="685766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Verdana" panose="020B0604030504040204" pitchFamily="34" charset="0"/>
                    <a:cs typeface="Courier New" panose="02070309020205020404" pitchFamily="49" charset="0"/>
                  </a:defRPr>
                </a:lvl2pPr>
                <a:lvl3pPr marL="857207" indent="-171442" algn="l" defTabSz="685766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Verdana" panose="020B0604030504040204" pitchFamily="34" charset="0"/>
                    <a:cs typeface="Courier New" panose="02070309020205020404" pitchFamily="49" charset="0"/>
                  </a:defRPr>
                </a:lvl3pPr>
                <a:lvl4pPr marL="1200090" indent="-171442" algn="l" defTabSz="685766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Verdana" panose="020B0604030504040204" pitchFamily="34" charset="0"/>
                    <a:cs typeface="Courier New" panose="02070309020205020404" pitchFamily="49" charset="0"/>
                  </a:defRPr>
                </a:lvl4pPr>
                <a:lvl5pPr marL="1542974" indent="-171442" algn="l" defTabSz="685766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Verdana" panose="020B0604030504040204" pitchFamily="34" charset="0"/>
                    <a:cs typeface="Courier New" panose="02070309020205020404" pitchFamily="49" charset="0"/>
                  </a:defRPr>
                </a:lvl5pPr>
                <a:lvl6pPr marL="1885856" indent="-171442" algn="l" defTabSz="685766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739" indent="-171442" algn="l" defTabSz="685766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622" indent="-171442" algn="l" defTabSz="685766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505" indent="-171442" algn="l" defTabSz="685766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800" dirty="0"/>
                  <a:t>Can systematically extract each column of 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latin typeface="Cambria Math" panose="02040503050406030204" pitchFamily="18" charset="0"/>
                      </a:rPr>
                      <m:t>𝑯</m:t>
                    </m:r>
                  </m:oMath>
                </a14:m>
                <a:endParaRPr lang="en-US" sz="2800" b="1" dirty="0"/>
              </a:p>
              <a:p>
                <a:r>
                  <a:rPr lang="en-US" sz="2800" dirty="0"/>
                  <a:t>Determine entire </a:t>
                </a:r>
                <a14:m>
                  <m:oMath xmlns:m="http://schemas.openxmlformats.org/officeDocument/2006/math">
                    <m:r>
                      <a:rPr lang="en-US" sz="2800" b="1" i="1" dirty="0">
                        <a:latin typeface="Cambria Math" panose="02040503050406030204" pitchFamily="18" charset="0"/>
                      </a:rPr>
                      <m:t>𝑯</m:t>
                    </m:r>
                  </m:oMath>
                </a14:m>
                <a:r>
                  <a:rPr lang="en-US" sz="2800" b="1" dirty="0"/>
                  <a:t> </a:t>
                </a:r>
                <a:r>
                  <a:rPr lang="en-US" sz="2800" dirty="0"/>
                  <a:t>by extracting all columns</a:t>
                </a:r>
              </a:p>
            </p:txBody>
          </p:sp>
        </mc:Choice>
        <mc:Fallback xmlns="">
          <p:sp>
            <p:nvSpPr>
              <p:cNvPr id="19" name="Content Placeholder 5">
                <a:extLst>
                  <a:ext uri="{FF2B5EF4-FFF2-40B4-BE49-F238E27FC236}">
                    <a16:creationId xmlns:a16="http://schemas.microsoft.com/office/drawing/2014/main" id="{D10D789D-C1E5-4468-978E-6A700E9BA5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63" y="5161318"/>
                <a:ext cx="8079658" cy="1195042"/>
              </a:xfrm>
              <a:prstGeom prst="rect">
                <a:avLst/>
              </a:prstGeom>
              <a:blipFill>
                <a:blip r:embed="rId9"/>
                <a:stretch>
                  <a:fillRect l="-1357" t="-86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D8AFD28C-AC06-4EAF-97D5-60A6173F1D1C}"/>
              </a:ext>
            </a:extLst>
          </p:cNvPr>
          <p:cNvSpPr txBox="1">
            <a:spLocks/>
          </p:cNvSpPr>
          <p:nvPr/>
        </p:nvSpPr>
        <p:spPr>
          <a:xfrm>
            <a:off x="1339549" y="2829826"/>
            <a:ext cx="1427015" cy="916321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Bahnschrift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Bahnschrift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Bahnschrift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Bahnschrift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Bahnschrift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C00000"/>
                </a:solidFill>
                <a:latin typeface="Trebuchet MS" panose="020B0603020202020204" pitchFamily="34" charset="0"/>
              </a:rPr>
              <a:t>Inject error </a:t>
            </a:r>
          </a:p>
          <a:p>
            <a:pPr marL="0" lv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C00000"/>
                </a:solidFill>
                <a:latin typeface="Trebuchet MS" panose="020B0603020202020204" pitchFamily="34" charset="0"/>
              </a:rPr>
              <a:t>in bit[0]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9D05606-BDBE-47AD-87CD-5A628310B8AB}"/>
              </a:ext>
            </a:extLst>
          </p:cNvPr>
          <p:cNvCxnSpPr>
            <a:cxnSpLocks/>
          </p:cNvCxnSpPr>
          <p:nvPr/>
        </p:nvCxnSpPr>
        <p:spPr>
          <a:xfrm>
            <a:off x="1516380" y="3515953"/>
            <a:ext cx="108204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466BE35B-DE81-4DA0-8447-70D007FE077F}"/>
                  </a:ext>
                </a:extLst>
              </p:cNvPr>
              <p:cNvSpPr/>
              <p:nvPr/>
            </p:nvSpPr>
            <p:spPr>
              <a:xfrm>
                <a:off x="857782" y="2233940"/>
                <a:ext cx="409086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466BE35B-DE81-4DA0-8447-70D007FE07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782" y="2233940"/>
                <a:ext cx="409086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7" name="Table 11">
            <a:extLst>
              <a:ext uri="{FF2B5EF4-FFF2-40B4-BE49-F238E27FC236}">
                <a16:creationId xmlns:a16="http://schemas.microsoft.com/office/drawing/2014/main" id="{605AD5F5-A2BB-462F-8401-3BEE1F6CC78A}"/>
              </a:ext>
            </a:extLst>
          </p:cNvPr>
          <p:cNvGraphicFramePr>
            <a:graphicFrameLocks noGrp="1"/>
          </p:cNvGraphicFramePr>
          <p:nvPr/>
        </p:nvGraphicFramePr>
        <p:xfrm>
          <a:off x="887283" y="2891176"/>
          <a:ext cx="402674" cy="147319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02674">
                  <a:extLst>
                    <a:ext uri="{9D8B030D-6E8A-4147-A177-3AD203B41FA5}">
                      <a16:colId xmlns:a16="http://schemas.microsoft.com/office/drawing/2014/main" val="2782267211"/>
                    </a:ext>
                  </a:extLst>
                </a:gridCol>
              </a:tblGrid>
              <a:tr h="210456">
                <a:tc>
                  <a:txBody>
                    <a:bodyPr/>
                    <a:lstStyle/>
                    <a:p>
                      <a:pPr algn="ctr">
                        <a:lnSpc>
                          <a:spcPts val="0"/>
                        </a:lnSpc>
                        <a:spcBef>
                          <a:spcPts val="0"/>
                        </a:spcBef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0</a:t>
                      </a:r>
                      <a:endParaRPr lang="en-US" sz="18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3795092"/>
                  </a:ext>
                </a:extLst>
              </a:tr>
              <a:tr h="210456">
                <a:tc>
                  <a:txBody>
                    <a:bodyPr/>
                    <a:lstStyle/>
                    <a:p>
                      <a:pPr algn="ctr">
                        <a:lnSpc>
                          <a:spcPts val="0"/>
                        </a:lnSpc>
                        <a:spcBef>
                          <a:spcPts val="0"/>
                        </a:spcBef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0</a:t>
                      </a:r>
                      <a:endParaRPr lang="en-US" sz="40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2524112"/>
                  </a:ext>
                </a:extLst>
              </a:tr>
              <a:tr h="210456">
                <a:tc>
                  <a:txBody>
                    <a:bodyPr/>
                    <a:lstStyle/>
                    <a:p>
                      <a:pPr algn="ctr">
                        <a:lnSpc>
                          <a:spcPts val="0"/>
                        </a:lnSpc>
                        <a:spcBef>
                          <a:spcPts val="0"/>
                        </a:spcBef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0</a:t>
                      </a:r>
                      <a:endParaRPr lang="en-US" sz="40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765128"/>
                  </a:ext>
                </a:extLst>
              </a:tr>
              <a:tr h="210456">
                <a:tc>
                  <a:txBody>
                    <a:bodyPr/>
                    <a:lstStyle/>
                    <a:p>
                      <a:pPr algn="ctr">
                        <a:lnSpc>
                          <a:spcPts val="0"/>
                        </a:lnSpc>
                        <a:spcBef>
                          <a:spcPts val="0"/>
                        </a:spcBef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0</a:t>
                      </a:r>
                      <a:endParaRPr lang="en-US" sz="40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5750723"/>
                  </a:ext>
                </a:extLst>
              </a:tr>
              <a:tr h="210456">
                <a:tc>
                  <a:txBody>
                    <a:bodyPr/>
                    <a:lstStyle/>
                    <a:p>
                      <a:pPr algn="ctr">
                        <a:lnSpc>
                          <a:spcPts val="0"/>
                        </a:lnSpc>
                        <a:spcBef>
                          <a:spcPts val="0"/>
                        </a:spcBef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0</a:t>
                      </a:r>
                      <a:endParaRPr lang="en-US" sz="40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603709"/>
                  </a:ext>
                </a:extLst>
              </a:tr>
              <a:tr h="210456">
                <a:tc>
                  <a:txBody>
                    <a:bodyPr/>
                    <a:lstStyle/>
                    <a:p>
                      <a:pPr algn="ctr">
                        <a:lnSpc>
                          <a:spcPts val="0"/>
                        </a:lnSpc>
                        <a:spcBef>
                          <a:spcPts val="0"/>
                        </a:spcBef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0</a:t>
                      </a:r>
                      <a:endParaRPr lang="en-US" sz="40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8853875"/>
                  </a:ext>
                </a:extLst>
              </a:tr>
              <a:tr h="210456">
                <a:tc>
                  <a:txBody>
                    <a:bodyPr/>
                    <a:lstStyle/>
                    <a:p>
                      <a:pPr algn="ctr">
                        <a:lnSpc>
                          <a:spcPts val="0"/>
                        </a:lnSpc>
                        <a:spcBef>
                          <a:spcPts val="0"/>
                        </a:spcBef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0</a:t>
                      </a:r>
                      <a:endParaRPr lang="en-US" sz="40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0645012"/>
                  </a:ext>
                </a:extLst>
              </a:tr>
            </a:tbl>
          </a:graphicData>
        </a:graphic>
      </p:graphicFrame>
      <p:sp>
        <p:nvSpPr>
          <p:cNvPr id="28" name="Double Bracket 27">
            <a:extLst>
              <a:ext uri="{FF2B5EF4-FFF2-40B4-BE49-F238E27FC236}">
                <a16:creationId xmlns:a16="http://schemas.microsoft.com/office/drawing/2014/main" id="{D122A07F-B7D5-4729-B990-5E993D54AF1C}"/>
              </a:ext>
            </a:extLst>
          </p:cNvPr>
          <p:cNvSpPr/>
          <p:nvPr/>
        </p:nvSpPr>
        <p:spPr>
          <a:xfrm>
            <a:off x="924477" y="2812249"/>
            <a:ext cx="329128" cy="1353307"/>
          </a:xfrm>
          <a:prstGeom prst="bracketPair">
            <a:avLst>
              <a:gd name="adj" fmla="val 12052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F17800CB-982B-4F47-B184-E0614C6EFA0F}"/>
                  </a:ext>
                </a:extLst>
              </p:cNvPr>
              <p:cNvSpPr/>
              <p:nvPr/>
            </p:nvSpPr>
            <p:spPr>
              <a:xfrm>
                <a:off x="2898985" y="2233940"/>
                <a:ext cx="48923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400" b="1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F17800CB-982B-4F47-B184-E0614C6EFA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8985" y="2233940"/>
                <a:ext cx="489236" cy="4616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0" name="Table 11">
            <a:extLst>
              <a:ext uri="{FF2B5EF4-FFF2-40B4-BE49-F238E27FC236}">
                <a16:creationId xmlns:a16="http://schemas.microsoft.com/office/drawing/2014/main" id="{AD793399-382D-4DD2-B400-594237E4EE5A}"/>
              </a:ext>
            </a:extLst>
          </p:cNvPr>
          <p:cNvGraphicFramePr>
            <a:graphicFrameLocks noGrp="1"/>
          </p:cNvGraphicFramePr>
          <p:nvPr/>
        </p:nvGraphicFramePr>
        <p:xfrm>
          <a:off x="2928486" y="2891176"/>
          <a:ext cx="402674" cy="147319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02674">
                  <a:extLst>
                    <a:ext uri="{9D8B030D-6E8A-4147-A177-3AD203B41FA5}">
                      <a16:colId xmlns:a16="http://schemas.microsoft.com/office/drawing/2014/main" val="2782267211"/>
                    </a:ext>
                  </a:extLst>
                </a:gridCol>
              </a:tblGrid>
              <a:tr h="210456">
                <a:tc>
                  <a:txBody>
                    <a:bodyPr/>
                    <a:lstStyle/>
                    <a:p>
                      <a:pPr algn="ctr">
                        <a:lnSpc>
                          <a:spcPts val="0"/>
                        </a:lnSpc>
                        <a:spcBef>
                          <a:spcPts val="0"/>
                        </a:spcBef>
                      </a:pP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18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3795092"/>
                  </a:ext>
                </a:extLst>
              </a:tr>
              <a:tr h="210456">
                <a:tc>
                  <a:txBody>
                    <a:bodyPr/>
                    <a:lstStyle/>
                    <a:p>
                      <a:pPr algn="ctr">
                        <a:lnSpc>
                          <a:spcPts val="0"/>
                        </a:lnSpc>
                        <a:spcBef>
                          <a:spcPts val="0"/>
                        </a:spcBef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0</a:t>
                      </a:r>
                      <a:endParaRPr lang="en-US" sz="40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2524112"/>
                  </a:ext>
                </a:extLst>
              </a:tr>
              <a:tr h="210456">
                <a:tc>
                  <a:txBody>
                    <a:bodyPr/>
                    <a:lstStyle/>
                    <a:p>
                      <a:pPr algn="ctr">
                        <a:lnSpc>
                          <a:spcPts val="0"/>
                        </a:lnSpc>
                        <a:spcBef>
                          <a:spcPts val="0"/>
                        </a:spcBef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0</a:t>
                      </a:r>
                      <a:endParaRPr lang="en-US" sz="40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765128"/>
                  </a:ext>
                </a:extLst>
              </a:tr>
              <a:tr h="210456">
                <a:tc>
                  <a:txBody>
                    <a:bodyPr/>
                    <a:lstStyle/>
                    <a:p>
                      <a:pPr algn="ctr">
                        <a:lnSpc>
                          <a:spcPts val="0"/>
                        </a:lnSpc>
                        <a:spcBef>
                          <a:spcPts val="0"/>
                        </a:spcBef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0</a:t>
                      </a:r>
                      <a:endParaRPr lang="en-US" sz="40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5750723"/>
                  </a:ext>
                </a:extLst>
              </a:tr>
              <a:tr h="210456">
                <a:tc>
                  <a:txBody>
                    <a:bodyPr/>
                    <a:lstStyle/>
                    <a:p>
                      <a:pPr algn="ctr">
                        <a:lnSpc>
                          <a:spcPts val="0"/>
                        </a:lnSpc>
                        <a:spcBef>
                          <a:spcPts val="0"/>
                        </a:spcBef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0</a:t>
                      </a:r>
                      <a:endParaRPr lang="en-US" sz="40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603709"/>
                  </a:ext>
                </a:extLst>
              </a:tr>
              <a:tr h="210456">
                <a:tc>
                  <a:txBody>
                    <a:bodyPr/>
                    <a:lstStyle/>
                    <a:p>
                      <a:pPr algn="ctr">
                        <a:lnSpc>
                          <a:spcPts val="0"/>
                        </a:lnSpc>
                        <a:spcBef>
                          <a:spcPts val="0"/>
                        </a:spcBef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0</a:t>
                      </a:r>
                      <a:endParaRPr lang="en-US" sz="40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8853875"/>
                  </a:ext>
                </a:extLst>
              </a:tr>
              <a:tr h="210456">
                <a:tc>
                  <a:txBody>
                    <a:bodyPr/>
                    <a:lstStyle/>
                    <a:p>
                      <a:pPr algn="ctr">
                        <a:lnSpc>
                          <a:spcPts val="0"/>
                        </a:lnSpc>
                        <a:spcBef>
                          <a:spcPts val="0"/>
                        </a:spcBef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0</a:t>
                      </a:r>
                      <a:endParaRPr lang="en-US" sz="40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0645012"/>
                  </a:ext>
                </a:extLst>
              </a:tr>
            </a:tbl>
          </a:graphicData>
        </a:graphic>
      </p:graphicFrame>
      <p:sp>
        <p:nvSpPr>
          <p:cNvPr id="41" name="Double Bracket 40">
            <a:extLst>
              <a:ext uri="{FF2B5EF4-FFF2-40B4-BE49-F238E27FC236}">
                <a16:creationId xmlns:a16="http://schemas.microsoft.com/office/drawing/2014/main" id="{8D12E685-00B0-455E-8B79-91E707912CBA}"/>
              </a:ext>
            </a:extLst>
          </p:cNvPr>
          <p:cNvSpPr/>
          <p:nvPr/>
        </p:nvSpPr>
        <p:spPr>
          <a:xfrm>
            <a:off x="2965680" y="2812249"/>
            <a:ext cx="329128" cy="1353307"/>
          </a:xfrm>
          <a:prstGeom prst="bracketPair">
            <a:avLst>
              <a:gd name="adj" fmla="val 12052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5E2FF22B-3DFB-407D-9EE5-8BA4D547C8B4}"/>
              </a:ext>
            </a:extLst>
          </p:cNvPr>
          <p:cNvSpPr/>
          <p:nvPr/>
        </p:nvSpPr>
        <p:spPr>
          <a:xfrm>
            <a:off x="3590353" y="3438148"/>
            <a:ext cx="1114846" cy="201330"/>
          </a:xfrm>
          <a:prstGeom prst="rightArrow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8F771E9C-6B58-4FA5-952E-583CDB36ACD0}"/>
              </a:ext>
            </a:extLst>
          </p:cNvPr>
          <p:cNvGrpSpPr/>
          <p:nvPr/>
        </p:nvGrpSpPr>
        <p:grpSpPr>
          <a:xfrm>
            <a:off x="5015587" y="3006110"/>
            <a:ext cx="3316734" cy="1890666"/>
            <a:chOff x="5015587" y="3006110"/>
            <a:chExt cx="3316734" cy="1890666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1568EFD1-DB44-4150-850D-BBF67016985B}"/>
                </a:ext>
              </a:extLst>
            </p:cNvPr>
            <p:cNvSpPr/>
            <p:nvPr/>
          </p:nvSpPr>
          <p:spPr>
            <a:xfrm>
              <a:off x="7692114" y="3006110"/>
              <a:ext cx="640207" cy="960673"/>
            </a:xfrm>
            <a:prstGeom prst="ellipse">
              <a:avLst/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Content Placeholder 2">
                  <a:extLst>
                    <a:ext uri="{FF2B5EF4-FFF2-40B4-BE49-F238E27FC236}">
                      <a16:creationId xmlns:a16="http://schemas.microsoft.com/office/drawing/2014/main" id="{F09AE5AD-19A0-47CF-B8BC-FD9B26C22CF9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5864251" y="4404342"/>
                  <a:ext cx="1971056" cy="492434"/>
                </a:xfrm>
                <a:prstGeom prst="rect">
                  <a:avLst/>
                </a:prstGeom>
              </p:spPr>
              <p:txBody>
                <a:bodyPr vert="horz" lIns="68580" tIns="34290" rIns="68580" bIns="34290" rtlCol="0">
                  <a:normAutofit/>
                </a:bodyPr>
                <a:lstStyle>
                  <a:lvl1pPr marL="228600" indent="-228600" algn="l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 kern="1200">
                      <a:solidFill>
                        <a:schemeClr val="tx1"/>
                      </a:solidFill>
                      <a:latin typeface="Bahnschrift" panose="020B0502040204020203" pitchFamily="34" charset="0"/>
                      <a:ea typeface="+mn-ea"/>
                      <a:cs typeface="Segoe UI" panose="020B0502040204020203" pitchFamily="34" charset="0"/>
                    </a:defRPr>
                  </a:lvl1pPr>
                  <a:lvl2pPr marL="685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Bahnschrift" panose="020B0502040204020203" pitchFamily="34" charset="0"/>
                      <a:ea typeface="+mn-ea"/>
                      <a:cs typeface="Segoe UI" panose="020B0502040204020203" pitchFamily="34" charset="0"/>
                    </a:defRPr>
                  </a:lvl2pPr>
                  <a:lvl3pPr marL="1143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Bahnschrift" panose="020B0502040204020203" pitchFamily="34" charset="0"/>
                      <a:ea typeface="+mn-ea"/>
                      <a:cs typeface="Segoe UI" panose="020B0502040204020203" pitchFamily="34" charset="0"/>
                    </a:defRPr>
                  </a:lvl3pPr>
                  <a:lvl4pPr marL="1600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Bahnschrift" panose="020B0502040204020203" pitchFamily="34" charset="0"/>
                      <a:ea typeface="+mn-ea"/>
                      <a:cs typeface="Segoe UI" panose="020B0502040204020203" pitchFamily="34" charset="0"/>
                    </a:defRPr>
                  </a:lvl4pPr>
                  <a:lvl5pPr marL="20574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Bahnschrift" panose="020B0502040204020203" pitchFamily="34" charset="0"/>
                      <a:ea typeface="+mn-ea"/>
                      <a:cs typeface="Segoe UI" panose="020B0502040204020203" pitchFamily="34" charset="0"/>
                    </a:defRPr>
                  </a:lvl5pPr>
                  <a:lvl6pPr marL="25146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lvl="0" indent="0" algn="ctr">
                    <a:lnSpc>
                      <a:spcPct val="100000"/>
                    </a:lnSpc>
                    <a:spcBef>
                      <a:spcPts val="0"/>
                    </a:spcBef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dirty="0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+mn-cs"/>
                          </a:rPr>
                          <m:t>𝒔</m:t>
                        </m:r>
                        <m:r>
                          <a:rPr lang="en-US" sz="2400" b="1" i="1" dirty="0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+mn-cs"/>
                          </a:rPr>
                          <m:t>=</m:t>
                        </m:r>
                        <m:r>
                          <a:rPr lang="en-US" sz="2400" b="1" i="1" dirty="0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+mn-cs"/>
                          </a:rPr>
                          <m:t>𝑯</m:t>
                        </m:r>
                        <m:r>
                          <a:rPr lang="en-US" sz="2400" b="0" i="0" dirty="0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400" b="0" i="0" dirty="0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col</m:t>
                        </m:r>
                        <m:r>
                          <a:rPr lang="en-US" sz="2400" b="0" i="0" dirty="0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[0]</m:t>
                        </m:r>
                      </m:oMath>
                    </m:oMathPara>
                  </a14:m>
                  <a:endParaRPr lang="en-US" sz="2400" dirty="0">
                    <a:solidFill>
                      <a:schemeClr val="accent6">
                        <a:lumMod val="75000"/>
                      </a:schemeClr>
                    </a:solidFill>
                    <a:latin typeface="Trebuchet MS" panose="020B0603020202020204" pitchFamily="34" charset="0"/>
                  </a:endParaRPr>
                </a:p>
              </p:txBody>
            </p:sp>
          </mc:Choice>
          <mc:Fallback xmlns="">
            <p:sp>
              <p:nvSpPr>
                <p:cNvPr id="20" name="Content Placeholder 2">
                  <a:extLst>
                    <a:ext uri="{FF2B5EF4-FFF2-40B4-BE49-F238E27FC236}">
                      <a16:creationId xmlns:a16="http://schemas.microsoft.com/office/drawing/2014/main" id="{F09AE5AD-19A0-47CF-B8BC-FD9B26C22CF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4251" y="4404342"/>
                  <a:ext cx="1971056" cy="492434"/>
                </a:xfrm>
                <a:prstGeom prst="rect">
                  <a:avLst/>
                </a:prstGeom>
                <a:blipFill>
                  <a:blip r:embed="rId12"/>
                  <a:stretch>
                    <a:fillRect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90AC4D61-ADA5-4AC5-9C16-AF8762B551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93895" y="3954147"/>
              <a:ext cx="278606" cy="448886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02488C83-B852-468C-AC46-C15FB7F88128}"/>
                </a:ext>
              </a:extLst>
            </p:cNvPr>
            <p:cNvSpPr/>
            <p:nvPr/>
          </p:nvSpPr>
          <p:spPr>
            <a:xfrm>
              <a:off x="5015587" y="3130507"/>
              <a:ext cx="249834" cy="796174"/>
            </a:xfrm>
            <a:prstGeom prst="ellipse">
              <a:avLst/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B18FA9EB-723C-4933-AD72-752212AA21E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188084" y="3921319"/>
              <a:ext cx="755516" cy="571884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12555188-AFB1-4806-97F7-2BA7ACDEEFB0}"/>
              </a:ext>
            </a:extLst>
          </p:cNvPr>
          <p:cNvSpPr/>
          <p:nvPr/>
        </p:nvSpPr>
        <p:spPr>
          <a:xfrm>
            <a:off x="172995" y="959956"/>
            <a:ext cx="8628105" cy="5517687"/>
          </a:xfrm>
          <a:prstGeom prst="rect">
            <a:avLst/>
          </a:prstGeom>
          <a:solidFill>
            <a:srgbClr val="FFFFFF">
              <a:alpha val="6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5CA7C1B-9D07-4D6B-83EB-EE3E440F8C0A}"/>
              </a:ext>
            </a:extLst>
          </p:cNvPr>
          <p:cNvSpPr/>
          <p:nvPr/>
        </p:nvSpPr>
        <p:spPr>
          <a:xfrm>
            <a:off x="123825" y="2304373"/>
            <a:ext cx="8896350" cy="25137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Trebuchet MS" panose="020B0603020202020204" pitchFamily="34" charset="0"/>
              </a:rPr>
              <a:t>On-die ECC causes two </a:t>
            </a:r>
            <a:r>
              <a:rPr lang="en-US" sz="4000" b="1" dirty="0">
                <a:solidFill>
                  <a:srgbClr val="C00000"/>
                </a:solidFill>
                <a:latin typeface="Trebuchet MS" panose="020B0603020202020204" pitchFamily="34" charset="0"/>
              </a:rPr>
              <a:t>challenges:</a:t>
            </a:r>
          </a:p>
          <a:p>
            <a:pPr marL="742950" indent="-742950" algn="ctr">
              <a:buFont typeface="+mj-lt"/>
              <a:buAutoNum type="arabicPeriod"/>
            </a:pPr>
            <a:r>
              <a:rPr lang="en-US" sz="3600" dirty="0">
                <a:solidFill>
                  <a:schemeClr val="tx1"/>
                </a:solidFill>
                <a:latin typeface="Trebuchet MS" panose="020B0603020202020204" pitchFamily="34" charset="0"/>
              </a:rPr>
              <a:t>No way to inject errors in </a:t>
            </a:r>
            <a:r>
              <a:rPr lang="en-US" sz="3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bit[n]</a:t>
            </a:r>
          </a:p>
          <a:p>
            <a:pPr marL="742950" indent="-742950" algn="ctr">
              <a:buFont typeface="+mj-lt"/>
              <a:buAutoNum type="arabicPeriod"/>
            </a:pPr>
            <a:r>
              <a:rPr lang="en-US" sz="3600" dirty="0">
                <a:solidFill>
                  <a:schemeClr val="tx1"/>
                </a:solidFill>
                <a:latin typeface="Trebuchet MS" panose="020B0603020202020204" pitchFamily="34" charset="0"/>
              </a:rPr>
              <a:t>No way to observe error syndromes</a:t>
            </a:r>
          </a:p>
        </p:txBody>
      </p:sp>
    </p:spTree>
    <p:extLst>
      <p:ext uri="{BB962C8B-B14F-4D97-AF65-F5344CB8AC3E}">
        <p14:creationId xmlns:p14="http://schemas.microsoft.com/office/powerpoint/2010/main" val="14565556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Challenge 1: Injecting Errors</a:t>
            </a:r>
          </a:p>
        </p:txBody>
      </p:sp>
      <p:sp>
        <p:nvSpPr>
          <p:cNvPr id="65" name="Content Placeholder 5">
            <a:extLst>
              <a:ext uri="{FF2B5EF4-FFF2-40B4-BE49-F238E27FC236}">
                <a16:creationId xmlns:a16="http://schemas.microsoft.com/office/drawing/2014/main" id="{052FE41C-2653-44F9-88C7-E9C45FA75455}"/>
              </a:ext>
            </a:extLst>
          </p:cNvPr>
          <p:cNvSpPr txBox="1">
            <a:spLocks/>
          </p:cNvSpPr>
          <p:nvPr/>
        </p:nvSpPr>
        <p:spPr>
          <a:xfrm>
            <a:off x="252663" y="887722"/>
            <a:ext cx="8891338" cy="5191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42" indent="-171442" algn="l" defTabSz="685766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Trebuchet MS" panose="020B0603020202020204" pitchFamily="34" charset="0"/>
                <a:ea typeface="Verdana" panose="020B0604030504040204" pitchFamily="34" charset="0"/>
                <a:cs typeface="Courier New" panose="02070309020205020404" pitchFamily="49" charset="0"/>
              </a:defRPr>
            </a:lvl1pPr>
            <a:lvl2pPr marL="514325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rebuchet MS" panose="020B0603020202020204" pitchFamily="34" charset="0"/>
                <a:ea typeface="Verdana" panose="020B0604030504040204" pitchFamily="34" charset="0"/>
                <a:cs typeface="Courier New" panose="02070309020205020404" pitchFamily="49" charset="0"/>
              </a:defRPr>
            </a:lvl2pPr>
            <a:lvl3pPr marL="857207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Trebuchet MS" panose="020B0603020202020204" pitchFamily="34" charset="0"/>
                <a:ea typeface="Verdana" panose="020B0604030504040204" pitchFamily="34" charset="0"/>
                <a:cs typeface="Courier New" panose="02070309020205020404" pitchFamily="49" charset="0"/>
              </a:defRPr>
            </a:lvl3pPr>
            <a:lvl4pPr marL="1200090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Trebuchet MS" panose="020B0603020202020204" pitchFamily="34" charset="0"/>
                <a:ea typeface="Verdana" panose="020B0604030504040204" pitchFamily="34" charset="0"/>
                <a:cs typeface="Courier New" panose="02070309020205020404" pitchFamily="49" charset="0"/>
              </a:defRPr>
            </a:lvl4pPr>
            <a:lvl5pPr marL="1542974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Trebuchet MS" panose="020B0603020202020204" pitchFamily="34" charset="0"/>
                <a:ea typeface="Verdana" panose="020B0604030504040204" pitchFamily="34" charset="0"/>
                <a:cs typeface="Courier New" panose="02070309020205020404" pitchFamily="49" charset="0"/>
              </a:defRPr>
            </a:lvl5pPr>
            <a:lvl6pPr marL="1885856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39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22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05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Key idea:</a:t>
            </a:r>
            <a:r>
              <a:rPr lang="en-US" sz="2800" dirty="0"/>
              <a:t> deliberately induce data-retention errors</a:t>
            </a:r>
            <a:endParaRPr lang="en-US" sz="2200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3323931-94E3-4321-9249-F346CBE6723C}"/>
              </a:ext>
            </a:extLst>
          </p:cNvPr>
          <p:cNvGrpSpPr/>
          <p:nvPr/>
        </p:nvGrpSpPr>
        <p:grpSpPr>
          <a:xfrm>
            <a:off x="325237" y="1579234"/>
            <a:ext cx="1858965" cy="1858958"/>
            <a:chOff x="4421287" y="1477813"/>
            <a:chExt cx="1858965" cy="1858958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9007B888-7503-4CD3-B15E-FAA0BC96B3A1}"/>
                </a:ext>
              </a:extLst>
            </p:cNvPr>
            <p:cNvGrpSpPr/>
            <p:nvPr/>
          </p:nvGrpSpPr>
          <p:grpSpPr>
            <a:xfrm>
              <a:off x="4421287" y="1477813"/>
              <a:ext cx="1858965" cy="1858958"/>
              <a:chOff x="4744601" y="1915922"/>
              <a:chExt cx="1394889" cy="1394884"/>
            </a:xfrm>
          </p:grpSpPr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8F83D408-7EF1-4DA4-BE85-BA7968C161BD}"/>
                  </a:ext>
                </a:extLst>
              </p:cNvPr>
              <p:cNvGrpSpPr/>
              <p:nvPr/>
            </p:nvGrpSpPr>
            <p:grpSpPr>
              <a:xfrm>
                <a:off x="4744601" y="2195542"/>
                <a:ext cx="1394889" cy="835641"/>
                <a:chOff x="1734013" y="5365288"/>
                <a:chExt cx="1029496" cy="616745"/>
              </a:xfrm>
              <a:solidFill>
                <a:schemeClr val="bg1">
                  <a:lumMod val="65000"/>
                </a:schemeClr>
              </a:solidFill>
            </p:grpSpPr>
            <p:cxnSp>
              <p:nvCxnSpPr>
                <p:cNvPr id="34" name="Straight Connector 33">
                  <a:extLst>
                    <a:ext uri="{FF2B5EF4-FFF2-40B4-BE49-F238E27FC236}">
                      <a16:creationId xmlns:a16="http://schemas.microsoft.com/office/drawing/2014/main" id="{9A8E2F2B-90E9-463F-A645-862EA9EEE91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2248760" y="4953332"/>
                  <a:ext cx="0" cy="1029494"/>
                </a:xfrm>
                <a:prstGeom prst="line">
                  <a:avLst/>
                </a:prstGeom>
                <a:grpFill/>
                <a:ln w="285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>
                  <a:extLst>
                    <a:ext uri="{FF2B5EF4-FFF2-40B4-BE49-F238E27FC236}">
                      <a16:creationId xmlns:a16="http://schemas.microsoft.com/office/drawing/2014/main" id="{53CE4699-5B94-4A72-9FB1-DBA01DD32A1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2248760" y="5056123"/>
                  <a:ext cx="0" cy="1029494"/>
                </a:xfrm>
                <a:prstGeom prst="line">
                  <a:avLst/>
                </a:prstGeom>
                <a:grpFill/>
                <a:ln w="285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>
                  <a:extLst>
                    <a:ext uri="{FF2B5EF4-FFF2-40B4-BE49-F238E27FC236}">
                      <a16:creationId xmlns:a16="http://schemas.microsoft.com/office/drawing/2014/main" id="{A4ED86BE-D3F4-45A3-AF39-4114E005687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2248760" y="5158914"/>
                  <a:ext cx="0" cy="1029494"/>
                </a:xfrm>
                <a:prstGeom prst="line">
                  <a:avLst/>
                </a:prstGeom>
                <a:grpFill/>
                <a:ln w="285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>
                  <a:extLst>
                    <a:ext uri="{FF2B5EF4-FFF2-40B4-BE49-F238E27FC236}">
                      <a16:creationId xmlns:a16="http://schemas.microsoft.com/office/drawing/2014/main" id="{B92A4E4D-1264-4670-BA8D-C4E8C27A49E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2248760" y="5261705"/>
                  <a:ext cx="0" cy="1029494"/>
                </a:xfrm>
                <a:prstGeom prst="line">
                  <a:avLst/>
                </a:prstGeom>
                <a:grpFill/>
                <a:ln w="285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>
                  <a:extLst>
                    <a:ext uri="{FF2B5EF4-FFF2-40B4-BE49-F238E27FC236}">
                      <a16:creationId xmlns:a16="http://schemas.microsoft.com/office/drawing/2014/main" id="{71E3D5D6-909B-4202-9C48-B1720FF00E3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2248760" y="5364496"/>
                  <a:ext cx="0" cy="1029494"/>
                </a:xfrm>
                <a:prstGeom prst="line">
                  <a:avLst/>
                </a:prstGeom>
                <a:grpFill/>
                <a:ln w="285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2410DC4D-B087-4665-B484-E235B2A2AE3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2248760" y="4850541"/>
                  <a:ext cx="0" cy="1029494"/>
                </a:xfrm>
                <a:prstGeom prst="line">
                  <a:avLst/>
                </a:prstGeom>
                <a:grpFill/>
                <a:ln w="285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881CCDE0-ECB8-4430-9865-46BED7E95CF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2248760" y="5467286"/>
                  <a:ext cx="0" cy="1029494"/>
                </a:xfrm>
                <a:prstGeom prst="line">
                  <a:avLst/>
                </a:prstGeom>
                <a:grpFill/>
                <a:ln w="285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3DCDE075-8010-440B-9298-21877D7C38AE}"/>
                  </a:ext>
                </a:extLst>
              </p:cNvPr>
              <p:cNvGrpSpPr/>
              <p:nvPr/>
            </p:nvGrpSpPr>
            <p:grpSpPr>
              <a:xfrm rot="16200000">
                <a:off x="4744606" y="2195542"/>
                <a:ext cx="1394884" cy="835643"/>
                <a:chOff x="1734013" y="5365288"/>
                <a:chExt cx="1029494" cy="616745"/>
              </a:xfrm>
              <a:solidFill>
                <a:schemeClr val="bg1">
                  <a:lumMod val="65000"/>
                </a:schemeClr>
              </a:solidFill>
            </p:grpSpPr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98C08E0B-B90E-42D2-8823-8B7BFD33E4A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2248760" y="4953332"/>
                  <a:ext cx="0" cy="1029494"/>
                </a:xfrm>
                <a:prstGeom prst="line">
                  <a:avLst/>
                </a:prstGeom>
                <a:grpFill/>
                <a:ln w="285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Connector 27">
                  <a:extLst>
                    <a:ext uri="{FF2B5EF4-FFF2-40B4-BE49-F238E27FC236}">
                      <a16:creationId xmlns:a16="http://schemas.microsoft.com/office/drawing/2014/main" id="{F7E554DD-A690-4DAE-8128-A1C97C6930E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2248760" y="5056123"/>
                  <a:ext cx="0" cy="1029494"/>
                </a:xfrm>
                <a:prstGeom prst="line">
                  <a:avLst/>
                </a:prstGeom>
                <a:grpFill/>
                <a:ln w="285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>
                  <a:extLst>
                    <a:ext uri="{FF2B5EF4-FFF2-40B4-BE49-F238E27FC236}">
                      <a16:creationId xmlns:a16="http://schemas.microsoft.com/office/drawing/2014/main" id="{7B213921-0243-4BDF-A688-7DCA480FE20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2248760" y="5158914"/>
                  <a:ext cx="0" cy="1029494"/>
                </a:xfrm>
                <a:prstGeom prst="line">
                  <a:avLst/>
                </a:prstGeom>
                <a:grpFill/>
                <a:ln w="285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>
                  <a:extLst>
                    <a:ext uri="{FF2B5EF4-FFF2-40B4-BE49-F238E27FC236}">
                      <a16:creationId xmlns:a16="http://schemas.microsoft.com/office/drawing/2014/main" id="{021F0229-21D8-4A73-A1C1-E3ADEF9F7EB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2248760" y="5261705"/>
                  <a:ext cx="0" cy="1029494"/>
                </a:xfrm>
                <a:prstGeom prst="line">
                  <a:avLst/>
                </a:prstGeom>
                <a:grpFill/>
                <a:ln w="285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30">
                  <a:extLst>
                    <a:ext uri="{FF2B5EF4-FFF2-40B4-BE49-F238E27FC236}">
                      <a16:creationId xmlns:a16="http://schemas.microsoft.com/office/drawing/2014/main" id="{6BAD51C6-300D-48E2-AC35-7F3ABB8BBFD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2248760" y="5364496"/>
                  <a:ext cx="0" cy="1029494"/>
                </a:xfrm>
                <a:prstGeom prst="line">
                  <a:avLst/>
                </a:prstGeom>
                <a:grpFill/>
                <a:ln w="285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>
                  <a:extLst>
                    <a:ext uri="{FF2B5EF4-FFF2-40B4-BE49-F238E27FC236}">
                      <a16:creationId xmlns:a16="http://schemas.microsoft.com/office/drawing/2014/main" id="{492DDE29-FEA3-4FA3-8101-ECC0FB22568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2248760" y="4850541"/>
                  <a:ext cx="0" cy="1029494"/>
                </a:xfrm>
                <a:prstGeom prst="line">
                  <a:avLst/>
                </a:prstGeom>
                <a:grpFill/>
                <a:ln w="285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>
                  <a:extLst>
                    <a:ext uri="{FF2B5EF4-FFF2-40B4-BE49-F238E27FC236}">
                      <a16:creationId xmlns:a16="http://schemas.microsoft.com/office/drawing/2014/main" id="{D784CD9E-16E8-448F-8EEA-3989327D9DD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2248760" y="5467286"/>
                  <a:ext cx="0" cy="1029494"/>
                </a:xfrm>
                <a:prstGeom prst="line">
                  <a:avLst/>
                </a:prstGeom>
                <a:grpFill/>
                <a:ln w="285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6" name="Rectangle: Rounded Corners 25">
                <a:extLst>
                  <a:ext uri="{FF2B5EF4-FFF2-40B4-BE49-F238E27FC236}">
                    <a16:creationId xmlns:a16="http://schemas.microsoft.com/office/drawing/2014/main" id="{873541C6-2EB6-4E96-9220-57809D16879E}"/>
                  </a:ext>
                </a:extLst>
              </p:cNvPr>
              <p:cNvSpPr/>
              <p:nvPr/>
            </p:nvSpPr>
            <p:spPr>
              <a:xfrm>
                <a:off x="4879959" y="2053847"/>
                <a:ext cx="1130805" cy="1124547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b="1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9AA1218E-87F0-48D2-9D83-8596A485DF8C}"/>
                </a:ext>
              </a:extLst>
            </p:cNvPr>
            <p:cNvSpPr/>
            <p:nvPr/>
          </p:nvSpPr>
          <p:spPr>
            <a:xfrm>
              <a:off x="4892395" y="1827280"/>
              <a:ext cx="941283" cy="120032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en-US" sz="2400" b="1" dirty="0">
                  <a:solidFill>
                    <a:prstClr val="black"/>
                  </a:solidFill>
                  <a:latin typeface="Trebuchet MS" panose="020B0603020202020204" pitchFamily="34" charset="0"/>
                  <a:cs typeface="Segoe UI" panose="020B0502040204020203" pitchFamily="34" charset="0"/>
                </a:rPr>
                <a:t>CPU</a:t>
              </a:r>
            </a:p>
            <a:p>
              <a:pPr lvl="0" algn="ctr"/>
              <a:r>
                <a:rPr lang="en-US" sz="2400" b="1" i="1" dirty="0">
                  <a:solidFill>
                    <a:prstClr val="black"/>
                  </a:solidFill>
                  <a:latin typeface="Trebuchet MS" panose="020B0603020202020204" pitchFamily="34" charset="0"/>
                  <a:cs typeface="Segoe UI" panose="020B0502040204020203" pitchFamily="34" charset="0"/>
                </a:rPr>
                <a:t>or</a:t>
              </a:r>
            </a:p>
            <a:p>
              <a:pPr lvl="0" algn="ctr"/>
              <a:r>
                <a:rPr lang="en-US" sz="2400" b="1" dirty="0">
                  <a:solidFill>
                    <a:prstClr val="black"/>
                  </a:solidFill>
                  <a:latin typeface="Trebuchet MS" panose="020B0603020202020204" pitchFamily="34" charset="0"/>
                  <a:cs typeface="Segoe UI" panose="020B0502040204020203" pitchFamily="34" charset="0"/>
                </a:rPr>
                <a:t>FPGA</a:t>
              </a:r>
              <a:endParaRPr lang="en-US" sz="1400" b="1" dirty="0">
                <a:solidFill>
                  <a:prstClr val="black"/>
                </a:solidFill>
                <a:latin typeface="Trebuchet MS" panose="020B0603020202020204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56" name="Arrow: Right 55">
            <a:extLst>
              <a:ext uri="{FF2B5EF4-FFF2-40B4-BE49-F238E27FC236}">
                <a16:creationId xmlns:a16="http://schemas.microsoft.com/office/drawing/2014/main" id="{54626F70-4828-44BE-A276-F4C4583CF463}"/>
              </a:ext>
            </a:extLst>
          </p:cNvPr>
          <p:cNvSpPr/>
          <p:nvPr/>
        </p:nvSpPr>
        <p:spPr>
          <a:xfrm>
            <a:off x="2606491" y="2617867"/>
            <a:ext cx="1783520" cy="365748"/>
          </a:xfrm>
          <a:prstGeom prst="rightArrow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888842B2-F65E-4BC8-AA1A-F5C3197B1518}"/>
              </a:ext>
            </a:extLst>
          </p:cNvPr>
          <p:cNvSpPr/>
          <p:nvPr/>
        </p:nvSpPr>
        <p:spPr>
          <a:xfrm>
            <a:off x="2517364" y="1933907"/>
            <a:ext cx="189546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2000" dirty="0">
                <a:latin typeface="Trebuchet MS" panose="020B0603020202020204" pitchFamily="34" charset="0"/>
              </a:rPr>
              <a:t>Pause </a:t>
            </a:r>
          </a:p>
          <a:p>
            <a:pPr lvl="0" algn="ctr"/>
            <a:r>
              <a:rPr lang="en-US" sz="2000" dirty="0">
                <a:latin typeface="Trebuchet MS" panose="020B0603020202020204" pitchFamily="34" charset="0"/>
              </a:rPr>
              <a:t>DRAM Refresh</a:t>
            </a: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288048BE-34F8-4467-B0C1-A48AE1EFE099}"/>
              </a:ext>
            </a:extLst>
          </p:cNvPr>
          <p:cNvGrpSpPr/>
          <p:nvPr/>
        </p:nvGrpSpPr>
        <p:grpSpPr>
          <a:xfrm>
            <a:off x="7043051" y="1465396"/>
            <a:ext cx="1848286" cy="1344836"/>
            <a:chOff x="5913355" y="1453792"/>
            <a:chExt cx="1848286" cy="1344836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E6BB701D-0465-4AC6-8373-6CF635410CFF}"/>
                </a:ext>
              </a:extLst>
            </p:cNvPr>
            <p:cNvSpPr/>
            <p:nvPr/>
          </p:nvSpPr>
          <p:spPr>
            <a:xfrm>
              <a:off x="5913355" y="1453792"/>
              <a:ext cx="184828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en-US" b="1" dirty="0">
                  <a:solidFill>
                    <a:srgbClr val="C00000"/>
                  </a:solidFill>
                  <a:latin typeface="Trebuchet MS" panose="020B0603020202020204" pitchFamily="34" charset="0"/>
                </a:rPr>
                <a:t>Data-Retention </a:t>
              </a:r>
            </a:p>
            <a:p>
              <a:pPr lvl="0" algn="ctr"/>
              <a:r>
                <a:rPr lang="en-US" b="1" dirty="0">
                  <a:solidFill>
                    <a:srgbClr val="C00000"/>
                  </a:solidFill>
                  <a:latin typeface="Trebuchet MS" panose="020B0603020202020204" pitchFamily="34" charset="0"/>
                </a:rPr>
                <a:t>Error</a:t>
              </a:r>
            </a:p>
          </p:txBody>
        </p:sp>
        <p:sp>
          <p:nvSpPr>
            <p:cNvPr id="60" name="Lightning Bolt 59">
              <a:extLst>
                <a:ext uri="{FF2B5EF4-FFF2-40B4-BE49-F238E27FC236}">
                  <a16:creationId xmlns:a16="http://schemas.microsoft.com/office/drawing/2014/main" id="{4143DB1E-6EE5-43E4-A618-BCD9BC3BF150}"/>
                </a:ext>
              </a:extLst>
            </p:cNvPr>
            <p:cNvSpPr/>
            <p:nvPr/>
          </p:nvSpPr>
          <p:spPr>
            <a:xfrm flipH="1">
              <a:off x="6614751" y="2063478"/>
              <a:ext cx="580184" cy="735150"/>
            </a:xfrm>
            <a:prstGeom prst="lightningBolt">
              <a:avLst/>
            </a:prstGeom>
            <a:solidFill>
              <a:srgbClr val="FFFF00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Trebuchet MS" panose="020B0603020202020204" pitchFamily="34" charset="0"/>
              </a:endParaRP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4269E2FF-C7E1-4577-9521-58E4FDE742AF}"/>
              </a:ext>
            </a:extLst>
          </p:cNvPr>
          <p:cNvGrpSpPr/>
          <p:nvPr/>
        </p:nvGrpSpPr>
        <p:grpSpPr>
          <a:xfrm>
            <a:off x="4260024" y="1423284"/>
            <a:ext cx="4574980" cy="2271978"/>
            <a:chOff x="4317589" y="1952811"/>
            <a:chExt cx="3486076" cy="1731217"/>
          </a:xfrm>
        </p:grpSpPr>
        <p:graphicFrame>
          <p:nvGraphicFramePr>
            <p:cNvPr id="62" name="Chart 61">
              <a:extLst>
                <a:ext uri="{FF2B5EF4-FFF2-40B4-BE49-F238E27FC236}">
                  <a16:creationId xmlns:a16="http://schemas.microsoft.com/office/drawing/2014/main" id="{5865F79F-5236-4D33-AF3A-C296E3C64FA1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475596344"/>
                </p:ext>
              </p:extLst>
            </p:nvPr>
          </p:nvGraphicFramePr>
          <p:xfrm>
            <a:off x="5036248" y="2080238"/>
            <a:ext cx="2446855" cy="160379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2A0CD5AE-13AA-4FD4-BFC1-1268AA7A21C2}"/>
                </a:ext>
              </a:extLst>
            </p:cNvPr>
            <p:cNvSpPr/>
            <p:nvPr/>
          </p:nvSpPr>
          <p:spPr>
            <a:xfrm rot="16200000">
              <a:off x="4353096" y="2549730"/>
              <a:ext cx="1183722" cy="53940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en-US" sz="2000" i="1" dirty="0">
                  <a:latin typeface="Trebuchet MS" panose="020B0603020202020204" pitchFamily="34" charset="0"/>
                </a:rPr>
                <a:t>DRAM Cell </a:t>
              </a:r>
            </a:p>
            <a:p>
              <a:pPr lvl="0" algn="ctr"/>
              <a:r>
                <a:rPr lang="en-US" sz="2000" i="1" dirty="0">
                  <a:latin typeface="Trebuchet MS" panose="020B0603020202020204" pitchFamily="34" charset="0"/>
                </a:rPr>
                <a:t>Voltage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F846E4AA-AD1E-40F3-8667-D64489AD7C31}"/>
                </a:ext>
              </a:extLst>
            </p:cNvPr>
            <p:cNvSpPr/>
            <p:nvPr/>
          </p:nvSpPr>
          <p:spPr>
            <a:xfrm>
              <a:off x="5739812" y="3345670"/>
              <a:ext cx="1183722" cy="30487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en-US" sz="2000" i="1" dirty="0">
                  <a:latin typeface="Trebuchet MS" panose="020B0603020202020204" pitchFamily="34" charset="0"/>
                </a:rPr>
                <a:t>Time</a:t>
              </a:r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8B6D63C3-B26D-4EB3-BE7A-D64A7936A6D6}"/>
                </a:ext>
              </a:extLst>
            </p:cNvPr>
            <p:cNvCxnSpPr>
              <a:cxnSpLocks/>
            </p:cNvCxnSpPr>
            <p:nvPr/>
          </p:nvCxnSpPr>
          <p:spPr>
            <a:xfrm>
              <a:off x="5285485" y="3054103"/>
              <a:ext cx="2051146" cy="0"/>
            </a:xfrm>
            <a:prstGeom prst="line">
              <a:avLst/>
            </a:prstGeom>
            <a:ln w="12700"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B18718E7-4636-4F74-96E8-B20ED00852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29985" y="2299841"/>
              <a:ext cx="0" cy="1066693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A13C3471-5773-46B1-B456-EE4512D986F9}"/>
                </a:ext>
              </a:extLst>
            </p:cNvPr>
            <p:cNvSpPr/>
            <p:nvPr/>
          </p:nvSpPr>
          <p:spPr>
            <a:xfrm>
              <a:off x="5399585" y="2054864"/>
              <a:ext cx="653752" cy="25797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en-US" sz="1600" i="1" dirty="0">
                  <a:latin typeface="Trebuchet MS" panose="020B0603020202020204" pitchFamily="34" charset="0"/>
                </a:rPr>
                <a:t>REF</a:t>
              </a:r>
            </a:p>
          </p:txBody>
        </p: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AB3A0CB0-8519-406D-B11E-867B1362C1D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26396" y="2299841"/>
              <a:ext cx="0" cy="1066693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3AC8541B-FB83-4728-B577-A19A114208AA}"/>
                </a:ext>
              </a:extLst>
            </p:cNvPr>
            <p:cNvSpPr/>
            <p:nvPr/>
          </p:nvSpPr>
          <p:spPr>
            <a:xfrm>
              <a:off x="5895996" y="2054864"/>
              <a:ext cx="653752" cy="25797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en-US" sz="1600" i="1" dirty="0">
                  <a:latin typeface="Trebuchet MS" panose="020B0603020202020204" pitchFamily="34" charset="0"/>
                </a:rPr>
                <a:t>REF</a:t>
              </a: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52C31CAE-25E5-416A-AEBD-A058E8BA45F0}"/>
                </a:ext>
              </a:extLst>
            </p:cNvPr>
            <p:cNvSpPr/>
            <p:nvPr/>
          </p:nvSpPr>
          <p:spPr>
            <a:xfrm>
              <a:off x="7275245" y="2883791"/>
              <a:ext cx="528420" cy="25797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en-US" sz="1600" i="1" dirty="0">
                  <a:solidFill>
                    <a:srgbClr val="C00000"/>
                  </a:solidFill>
                  <a:latin typeface="Trebuchet MS" panose="020B0603020202020204" pitchFamily="34" charset="0"/>
                </a:rPr>
                <a:t>V</a:t>
              </a:r>
              <a:r>
                <a:rPr lang="en-US" sz="1600" i="1" baseline="-25000" dirty="0">
                  <a:solidFill>
                    <a:srgbClr val="C00000"/>
                  </a:solidFill>
                  <a:latin typeface="Trebuchet MS" panose="020B0603020202020204" pitchFamily="34" charset="0"/>
                </a:rPr>
                <a:t>SAFE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06156B2D-9AC4-47DA-A427-F01C1351D5E8}"/>
                </a:ext>
              </a:extLst>
            </p:cNvPr>
            <p:cNvSpPr/>
            <p:nvPr/>
          </p:nvSpPr>
          <p:spPr>
            <a:xfrm>
              <a:off x="4317589" y="1952811"/>
              <a:ext cx="1183722" cy="3986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en-US" sz="1400" b="1" i="1" dirty="0">
                  <a:solidFill>
                    <a:schemeClr val="accent1">
                      <a:lumMod val="75000"/>
                    </a:schemeClr>
                  </a:solidFill>
                  <a:latin typeface="Trebuchet MS" panose="020B0603020202020204" pitchFamily="34" charset="0"/>
                </a:rPr>
                <a:t>Initially CHARGED</a:t>
              </a: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8961B991-81E5-466E-B0C2-F77A487416D8}"/>
              </a:ext>
            </a:extLst>
          </p:cNvPr>
          <p:cNvGrpSpPr/>
          <p:nvPr/>
        </p:nvGrpSpPr>
        <p:grpSpPr>
          <a:xfrm>
            <a:off x="4317068" y="3160702"/>
            <a:ext cx="3905020" cy="523220"/>
            <a:chOff x="4198825" y="3109865"/>
            <a:chExt cx="3905020" cy="523220"/>
          </a:xfrm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46FE28BF-7A25-46DC-89B2-1631A54A10D1}"/>
                </a:ext>
              </a:extLst>
            </p:cNvPr>
            <p:cNvSpPr/>
            <p:nvPr/>
          </p:nvSpPr>
          <p:spPr>
            <a:xfrm>
              <a:off x="4198825" y="3109865"/>
              <a:ext cx="1271125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en-US" sz="1400" b="1" i="1" dirty="0">
                  <a:solidFill>
                    <a:schemeClr val="accent2">
                      <a:lumMod val="75000"/>
                    </a:schemeClr>
                  </a:solidFill>
                  <a:latin typeface="Trebuchet MS" panose="020B0603020202020204" pitchFamily="34" charset="0"/>
                </a:rPr>
                <a:t>Initially DISCHARGED</a:t>
              </a:r>
            </a:p>
          </p:txBody>
        </p: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EDBC3DE5-AD6F-4258-8E45-AD30BD8390D4}"/>
                </a:ext>
              </a:extLst>
            </p:cNvPr>
            <p:cNvCxnSpPr>
              <a:cxnSpLocks/>
            </p:cNvCxnSpPr>
            <p:nvPr/>
          </p:nvCxnSpPr>
          <p:spPr>
            <a:xfrm>
              <a:off x="5392258" y="3230608"/>
              <a:ext cx="2711587" cy="0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76" name="Table 75">
            <a:extLst>
              <a:ext uri="{FF2B5EF4-FFF2-40B4-BE49-F238E27FC236}">
                <a16:creationId xmlns:a16="http://schemas.microsoft.com/office/drawing/2014/main" id="{7F511708-C0F6-421C-B3B2-128F38F07D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6679445"/>
              </p:ext>
            </p:extLst>
          </p:nvPr>
        </p:nvGraphicFramePr>
        <p:xfrm>
          <a:off x="741332" y="5293351"/>
          <a:ext cx="1769224" cy="4451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2306">
                  <a:extLst>
                    <a:ext uri="{9D8B030D-6E8A-4147-A177-3AD203B41FA5}">
                      <a16:colId xmlns:a16="http://schemas.microsoft.com/office/drawing/2014/main" val="3263648389"/>
                    </a:ext>
                  </a:extLst>
                </a:gridCol>
                <a:gridCol w="442306">
                  <a:extLst>
                    <a:ext uri="{9D8B030D-6E8A-4147-A177-3AD203B41FA5}">
                      <a16:colId xmlns:a16="http://schemas.microsoft.com/office/drawing/2014/main" val="1131453912"/>
                    </a:ext>
                  </a:extLst>
                </a:gridCol>
                <a:gridCol w="442306">
                  <a:extLst>
                    <a:ext uri="{9D8B030D-6E8A-4147-A177-3AD203B41FA5}">
                      <a16:colId xmlns:a16="http://schemas.microsoft.com/office/drawing/2014/main" val="1858307433"/>
                    </a:ext>
                  </a:extLst>
                </a:gridCol>
                <a:gridCol w="442306">
                  <a:extLst>
                    <a:ext uri="{9D8B030D-6E8A-4147-A177-3AD203B41FA5}">
                      <a16:colId xmlns:a16="http://schemas.microsoft.com/office/drawing/2014/main" val="330613264"/>
                    </a:ext>
                  </a:extLst>
                </a:gridCol>
              </a:tblGrid>
              <a:tr h="445134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1800" b="1" baseline="-250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7447" marR="77447" marT="38723" marB="38723" anchor="ctr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77447" marR="77447" marT="38723" marB="38723" anchor="ctr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77447" marR="77447" marT="38723" marB="38723" anchor="ctr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77447" marR="77447" marT="38723" marB="38723" anchor="ctr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1600829"/>
                  </a:ext>
                </a:extLst>
              </a:tr>
            </a:tbl>
          </a:graphicData>
        </a:graphic>
      </p:graphicFrame>
      <p:graphicFrame>
        <p:nvGraphicFramePr>
          <p:cNvPr id="77" name="Table 76">
            <a:extLst>
              <a:ext uri="{FF2B5EF4-FFF2-40B4-BE49-F238E27FC236}">
                <a16:creationId xmlns:a16="http://schemas.microsoft.com/office/drawing/2014/main" id="{4E6998F7-E8A2-4F8D-9E14-F953E681FD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9263619"/>
              </p:ext>
            </p:extLst>
          </p:nvPr>
        </p:nvGraphicFramePr>
        <p:xfrm>
          <a:off x="4101050" y="5292645"/>
          <a:ext cx="1770096" cy="4382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2524">
                  <a:extLst>
                    <a:ext uri="{9D8B030D-6E8A-4147-A177-3AD203B41FA5}">
                      <a16:colId xmlns:a16="http://schemas.microsoft.com/office/drawing/2014/main" val="3263648389"/>
                    </a:ext>
                  </a:extLst>
                </a:gridCol>
                <a:gridCol w="442524">
                  <a:extLst>
                    <a:ext uri="{9D8B030D-6E8A-4147-A177-3AD203B41FA5}">
                      <a16:colId xmlns:a16="http://schemas.microsoft.com/office/drawing/2014/main" val="1131453912"/>
                    </a:ext>
                  </a:extLst>
                </a:gridCol>
                <a:gridCol w="442524">
                  <a:extLst>
                    <a:ext uri="{9D8B030D-6E8A-4147-A177-3AD203B41FA5}">
                      <a16:colId xmlns:a16="http://schemas.microsoft.com/office/drawing/2014/main" val="1858307433"/>
                    </a:ext>
                  </a:extLst>
                </a:gridCol>
                <a:gridCol w="442524">
                  <a:extLst>
                    <a:ext uri="{9D8B030D-6E8A-4147-A177-3AD203B41FA5}">
                      <a16:colId xmlns:a16="http://schemas.microsoft.com/office/drawing/2014/main" val="330613264"/>
                    </a:ext>
                  </a:extLst>
                </a:gridCol>
              </a:tblGrid>
              <a:tr h="438276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1800" b="1" baseline="-250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7447" marR="77447" marT="38723" marB="38723" anchor="ctr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77447" marR="77447" marT="38723" marB="38723" anchor="ctr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77447" marR="77447" marT="38723" marB="38723" anchor="ctr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77447" marR="77447" marT="38723" marB="38723" anchor="ctr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160082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8" name="Content Placeholder 2">
                <a:extLst>
                  <a:ext uri="{FF2B5EF4-FFF2-40B4-BE49-F238E27FC236}">
                    <a16:creationId xmlns:a16="http://schemas.microsoft.com/office/drawing/2014/main" id="{D0B5AD4F-84DA-41F3-AFA2-F4D41319E42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49004" y="5163436"/>
                <a:ext cx="1019633" cy="445134"/>
              </a:xfrm>
              <a:prstGeom prst="rect">
                <a:avLst/>
              </a:prstGeom>
            </p:spPr>
            <p:txBody>
              <a:bodyPr vert="horz" lIns="68580" tIns="34290" rIns="68580" bIns="3429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Bahnschrift" panose="020B0502040204020203" pitchFamily="34" charset="0"/>
                    <a:ea typeface="+mn-ea"/>
                    <a:cs typeface="Segoe UI" panose="020B0502040204020203" pitchFamily="34" charset="0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Bahnschrift" panose="020B0502040204020203" pitchFamily="34" charset="0"/>
                    <a:ea typeface="+mn-ea"/>
                    <a:cs typeface="Segoe UI" panose="020B0502040204020203" pitchFamily="34" charset="0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Bahnschrift" panose="020B0502040204020203" pitchFamily="34" charset="0"/>
                    <a:ea typeface="+mn-ea"/>
                    <a:cs typeface="Segoe UI" panose="020B0502040204020203" pitchFamily="34" charset="0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Bahnschrift" panose="020B0502040204020203" pitchFamily="34" charset="0"/>
                    <a:ea typeface="+mn-ea"/>
                    <a:cs typeface="Segoe UI" panose="020B0502040204020203" pitchFamily="34" charset="0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Bahnschrift" panose="020B0502040204020203" pitchFamily="34" charset="0"/>
                    <a:ea typeface="+mn-ea"/>
                    <a:cs typeface="Segoe UI" panose="020B0502040204020203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font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groupChr>
                        <m:groupChrPr>
                          <m:chr m:val="⇒"/>
                          <m:vertJc m:val="bot"/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a:rPr lang="en-US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i="1" baseline="-25000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𝑒𝑛𝑐𝑜𝑑𝑒𝑟</m:t>
                          </m:r>
                        </m:e>
                      </m:groupChr>
                    </m:oMath>
                  </m:oMathPara>
                </a14:m>
                <a:endParaRPr lang="en-US" i="1" dirty="0">
                  <a:solidFill>
                    <a:prstClr val="black"/>
                  </a:solidFill>
                  <a:latin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78" name="Content Placeholder 2">
                <a:extLst>
                  <a:ext uri="{FF2B5EF4-FFF2-40B4-BE49-F238E27FC236}">
                    <a16:creationId xmlns:a16="http://schemas.microsoft.com/office/drawing/2014/main" id="{D0B5AD4F-84DA-41F3-AFA2-F4D41319E4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9004" y="5163436"/>
                <a:ext cx="1019633" cy="445134"/>
              </a:xfrm>
              <a:prstGeom prst="rect">
                <a:avLst/>
              </a:prstGeom>
              <a:blipFill>
                <a:blip r:embed="rId4"/>
                <a:stretch>
                  <a:fillRect b="-68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9CE17F74-6806-4E15-975C-2AC5D110B095}"/>
                  </a:ext>
                </a:extLst>
              </p:cNvPr>
              <p:cNvSpPr/>
              <p:nvPr/>
            </p:nvSpPr>
            <p:spPr>
              <a:xfrm>
                <a:off x="750544" y="4865008"/>
                <a:ext cx="175080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b="1" i="0" dirty="0" smtClean="0">
                          <a:solidFill>
                            <a:prstClr val="black"/>
                          </a:solidFill>
                          <a:latin typeface="Trebuchet MS" panose="020B0603020202020204" pitchFamily="34" charset="0"/>
                        </a:rPr>
                        <m:t>Test</m:t>
                      </m:r>
                      <m:r>
                        <m:rPr>
                          <m:nor/>
                        </m:rPr>
                        <a:rPr lang="en-US" sz="2000" b="1" i="0" dirty="0" smtClean="0">
                          <a:solidFill>
                            <a:prstClr val="black"/>
                          </a:solidFill>
                          <a:latin typeface="Trebuchet MS" panose="020B0603020202020204" pitchFamily="34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000" b="1" i="0" dirty="0" smtClean="0">
                          <a:solidFill>
                            <a:prstClr val="black"/>
                          </a:solidFill>
                          <a:latin typeface="Trebuchet MS" panose="020B0603020202020204" pitchFamily="34" charset="0"/>
                        </a:rPr>
                        <m:t>Pattern</m:t>
                      </m:r>
                    </m:oMath>
                  </m:oMathPara>
                </a14:m>
                <a:endParaRPr lang="en-US" sz="2000" b="1" dirty="0">
                  <a:latin typeface="Trebuchet MS" panose="020B0603020202020204" pitchFamily="34" charset="0"/>
                </a:endParaRPr>
              </a:p>
            </p:txBody>
          </p:sp>
        </mc:Choice>
        <mc:Fallback xmlns=""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9CE17F74-6806-4E15-975C-2AC5D110B0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544" y="4865008"/>
                <a:ext cx="1750800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Rectangle 79">
            <a:extLst>
              <a:ext uri="{FF2B5EF4-FFF2-40B4-BE49-F238E27FC236}">
                <a16:creationId xmlns:a16="http://schemas.microsoft.com/office/drawing/2014/main" id="{4F66BA09-94EB-4783-AB5B-298DDC53BF3D}"/>
              </a:ext>
            </a:extLst>
          </p:cNvPr>
          <p:cNvSpPr/>
          <p:nvPr/>
        </p:nvSpPr>
        <p:spPr>
          <a:xfrm>
            <a:off x="4775132" y="4871101"/>
            <a:ext cx="18197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latin typeface="Trebuchet MS" panose="020B0603020202020204" pitchFamily="34" charset="0"/>
              </a:rPr>
              <a:t>Encoded Data</a:t>
            </a:r>
          </a:p>
        </p:txBody>
      </p:sp>
      <p:graphicFrame>
        <p:nvGraphicFramePr>
          <p:cNvPr id="81" name="Table 80">
            <a:extLst>
              <a:ext uri="{FF2B5EF4-FFF2-40B4-BE49-F238E27FC236}">
                <a16:creationId xmlns:a16="http://schemas.microsoft.com/office/drawing/2014/main" id="{A6C512A5-AFDE-421F-9CB4-0FFB342335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2242538"/>
              </p:ext>
            </p:extLst>
          </p:nvPr>
        </p:nvGraphicFramePr>
        <p:xfrm>
          <a:off x="5931043" y="5292645"/>
          <a:ext cx="1327572" cy="4382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2524">
                  <a:extLst>
                    <a:ext uri="{9D8B030D-6E8A-4147-A177-3AD203B41FA5}">
                      <a16:colId xmlns:a16="http://schemas.microsoft.com/office/drawing/2014/main" val="1050541563"/>
                    </a:ext>
                  </a:extLst>
                </a:gridCol>
                <a:gridCol w="442524">
                  <a:extLst>
                    <a:ext uri="{9D8B030D-6E8A-4147-A177-3AD203B41FA5}">
                      <a16:colId xmlns:a16="http://schemas.microsoft.com/office/drawing/2014/main" val="1335610688"/>
                    </a:ext>
                  </a:extLst>
                </a:gridCol>
                <a:gridCol w="442524">
                  <a:extLst>
                    <a:ext uri="{9D8B030D-6E8A-4147-A177-3AD203B41FA5}">
                      <a16:colId xmlns:a16="http://schemas.microsoft.com/office/drawing/2014/main" val="1318794498"/>
                    </a:ext>
                  </a:extLst>
                </a:gridCol>
              </a:tblGrid>
              <a:tr h="438276">
                <a:tc>
                  <a:txBody>
                    <a:bodyPr/>
                    <a:lstStyle/>
                    <a:p>
                      <a:pPr marL="0" marR="0" lvl="0" indent="0" algn="ctr" defTabSz="68576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?</a:t>
                      </a:r>
                      <a:endParaRPr kumimoji="0" lang="en-US" sz="1800" b="1" i="0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marL="77447" marR="77447" marT="38723" marB="38723" anchor="ctr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?</a:t>
                      </a:r>
                      <a:endParaRPr lang="en-US" sz="2200" b="1" dirty="0">
                        <a:solidFill>
                          <a:srgbClr val="FF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7447" marR="77447" marT="38723" marB="38723" anchor="ctr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?</a:t>
                      </a:r>
                      <a:endParaRPr lang="en-US" sz="2200" b="1" dirty="0">
                        <a:solidFill>
                          <a:srgbClr val="FF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7447" marR="77447" marT="38723" marB="38723" anchor="ctr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935444"/>
                  </a:ext>
                </a:extLst>
              </a:tr>
            </a:tbl>
          </a:graphicData>
        </a:graphic>
      </p:graphicFrame>
      <p:grpSp>
        <p:nvGrpSpPr>
          <p:cNvPr id="82" name="Group 81">
            <a:extLst>
              <a:ext uri="{FF2B5EF4-FFF2-40B4-BE49-F238E27FC236}">
                <a16:creationId xmlns:a16="http://schemas.microsoft.com/office/drawing/2014/main" id="{923BCAB3-4DF9-4B18-8D23-AC009652CB48}"/>
              </a:ext>
            </a:extLst>
          </p:cNvPr>
          <p:cNvGrpSpPr/>
          <p:nvPr/>
        </p:nvGrpSpPr>
        <p:grpSpPr>
          <a:xfrm>
            <a:off x="2849004" y="5796906"/>
            <a:ext cx="3335838" cy="819125"/>
            <a:chOff x="4273521" y="2598169"/>
            <a:chExt cx="3335838" cy="819125"/>
          </a:xfrm>
        </p:grpSpPr>
        <p:sp>
          <p:nvSpPr>
            <p:cNvPr id="83" name="Right Brace 82">
              <a:extLst>
                <a:ext uri="{FF2B5EF4-FFF2-40B4-BE49-F238E27FC236}">
                  <a16:creationId xmlns:a16="http://schemas.microsoft.com/office/drawing/2014/main" id="{70785A3B-3DBC-4638-8397-4B4726CA6D9C}"/>
                </a:ext>
              </a:extLst>
            </p:cNvPr>
            <p:cNvSpPr/>
            <p:nvPr/>
          </p:nvSpPr>
          <p:spPr>
            <a:xfrm rot="5400000">
              <a:off x="6337405" y="1775679"/>
              <a:ext cx="125116" cy="1770096"/>
            </a:xfrm>
            <a:prstGeom prst="rightBrace">
              <a:avLst>
                <a:gd name="adj1" fmla="val 28942"/>
                <a:gd name="adj2" fmla="val 74524"/>
              </a:avLst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Content Placeholder 2">
              <a:extLst>
                <a:ext uri="{FF2B5EF4-FFF2-40B4-BE49-F238E27FC236}">
                  <a16:creationId xmlns:a16="http://schemas.microsoft.com/office/drawing/2014/main" id="{7BA32561-3399-4B13-8801-EE9E02466255}"/>
                </a:ext>
              </a:extLst>
            </p:cNvPr>
            <p:cNvSpPr txBox="1">
              <a:spLocks/>
            </p:cNvSpPr>
            <p:nvPr/>
          </p:nvSpPr>
          <p:spPr>
            <a:xfrm>
              <a:off x="4273521" y="2834699"/>
              <a:ext cx="3335838" cy="582595"/>
            </a:xfrm>
            <a:prstGeom prst="rect">
              <a:avLst/>
            </a:prstGeom>
          </p:spPr>
          <p:txBody>
            <a:bodyPr vert="horz" lIns="68580" tIns="34290" rIns="68580" bIns="3429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Bahnschrift" panose="020B0502040204020203" pitchFamily="34" charset="0"/>
                  <a:ea typeface="+mn-ea"/>
                  <a:cs typeface="Segoe UI" panose="020B0502040204020203" pitchFamily="34" charset="0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Bahnschrift" panose="020B0502040204020203" pitchFamily="34" charset="0"/>
                  <a:ea typeface="+mn-ea"/>
                  <a:cs typeface="Segoe UI" panose="020B0502040204020203" pitchFamily="34" charset="0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Bahnschrift" panose="020B0502040204020203" pitchFamily="34" charset="0"/>
                  <a:ea typeface="+mn-ea"/>
                  <a:cs typeface="Segoe UI" panose="020B0502040204020203" pitchFamily="34" charset="0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Bahnschrift" panose="020B0502040204020203" pitchFamily="34" charset="0"/>
                  <a:ea typeface="+mn-ea"/>
                  <a:cs typeface="Segoe UI" panose="020B0502040204020203" pitchFamily="34" charset="0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Bahnschrift" panose="020B0502040204020203" pitchFamily="34" charset="0"/>
                  <a:ea typeface="+mn-ea"/>
                  <a:cs typeface="Segoe UI" panose="020B0502040204020203" pitchFamily="34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ctr">
                <a:lnSpc>
                  <a:spcPct val="80000"/>
                </a:lnSpc>
                <a:spcBef>
                  <a:spcPts val="0"/>
                </a:spcBef>
                <a:buNone/>
              </a:pPr>
              <a:r>
                <a:rPr lang="en-US" sz="1600" i="1" dirty="0">
                  <a:solidFill>
                    <a:schemeClr val="bg1">
                      <a:lumMod val="50000"/>
                    </a:schemeClr>
                  </a:solidFill>
                  <a:latin typeface="Trebuchet MS" panose="020B0603020202020204" pitchFamily="34" charset="0"/>
                </a:rPr>
                <a:t>Assume data is stored unmodified</a:t>
              </a:r>
            </a:p>
            <a:p>
              <a:pPr marL="0" lvl="0" indent="0" algn="ctr">
                <a:lnSpc>
                  <a:spcPct val="80000"/>
                </a:lnSpc>
                <a:spcBef>
                  <a:spcPts val="0"/>
                </a:spcBef>
                <a:buNone/>
              </a:pPr>
              <a:r>
                <a:rPr lang="en-US" sz="1600" i="1" dirty="0">
                  <a:solidFill>
                    <a:schemeClr val="bg1">
                      <a:lumMod val="50000"/>
                    </a:schemeClr>
                  </a:solidFill>
                  <a:latin typeface="Trebuchet MS" panose="020B0603020202020204" pitchFamily="34" charset="0"/>
                </a:rPr>
                <a:t>(systematic encoding)</a:t>
              </a:r>
            </a:p>
          </p:txBody>
        </p:sp>
      </p:grpSp>
      <p:sp>
        <p:nvSpPr>
          <p:cNvPr id="89" name="Content Placeholder 5">
            <a:extLst>
              <a:ext uri="{FF2B5EF4-FFF2-40B4-BE49-F238E27FC236}">
                <a16:creationId xmlns:a16="http://schemas.microsoft.com/office/drawing/2014/main" id="{E1937D27-AAA5-429C-B72D-FEC86A68855C}"/>
              </a:ext>
            </a:extLst>
          </p:cNvPr>
          <p:cNvSpPr txBox="1">
            <a:spLocks/>
          </p:cNvSpPr>
          <p:nvPr/>
        </p:nvSpPr>
        <p:spPr>
          <a:xfrm>
            <a:off x="252662" y="3851985"/>
            <a:ext cx="8891337" cy="8822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42" indent="-171442" algn="l" defTabSz="685766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rebuchet MS" panose="020B0603020202020204" pitchFamily="34" charset="0"/>
                <a:ea typeface="Verdana" panose="020B0604030504040204" pitchFamily="34" charset="0"/>
                <a:cs typeface="Courier New" panose="02070309020205020404" pitchFamily="49" charset="0"/>
              </a:defRPr>
            </a:lvl1pPr>
            <a:lvl2pPr marL="514325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rebuchet MS" panose="020B0603020202020204" pitchFamily="34" charset="0"/>
                <a:ea typeface="Verdana" panose="020B0604030504040204" pitchFamily="34" charset="0"/>
                <a:cs typeface="Courier New" panose="02070309020205020404" pitchFamily="49" charset="0"/>
              </a:defRPr>
            </a:lvl2pPr>
            <a:lvl3pPr marL="857207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rebuchet MS" panose="020B0603020202020204" pitchFamily="34" charset="0"/>
                <a:ea typeface="Verdana" panose="020B0604030504040204" pitchFamily="34" charset="0"/>
                <a:cs typeface="Courier New" panose="02070309020205020404" pitchFamily="49" charset="0"/>
              </a:defRPr>
            </a:lvl3pPr>
            <a:lvl4pPr marL="1200090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Trebuchet MS" panose="020B0603020202020204" pitchFamily="34" charset="0"/>
                <a:ea typeface="Verdana" panose="020B0604030504040204" pitchFamily="34" charset="0"/>
                <a:cs typeface="Courier New" panose="02070309020205020404" pitchFamily="49" charset="0"/>
              </a:defRPr>
            </a:lvl4pPr>
            <a:lvl5pPr marL="1542974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Trebuchet MS" panose="020B0603020202020204" pitchFamily="34" charset="0"/>
                <a:ea typeface="Verdana" panose="020B0604030504040204" pitchFamily="34" charset="0"/>
                <a:cs typeface="Courier New" panose="02070309020205020404" pitchFamily="49" charset="0"/>
              </a:defRPr>
            </a:lvl5pPr>
            <a:lvl6pPr marL="1885856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39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22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05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Difference between CHARGED and DISCHARGED cells allows us to restrict errors to specific bit positions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7F287A6-A865-4C8D-8AF1-9FAC9096DEB4}"/>
              </a:ext>
            </a:extLst>
          </p:cNvPr>
          <p:cNvGrpSpPr/>
          <p:nvPr/>
        </p:nvGrpSpPr>
        <p:grpSpPr>
          <a:xfrm>
            <a:off x="4051150" y="5244942"/>
            <a:ext cx="4320260" cy="1495289"/>
            <a:chOff x="3919323" y="4942223"/>
            <a:chExt cx="4320260" cy="1495289"/>
          </a:xfrm>
        </p:grpSpPr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2E9E65FA-B091-49AB-810E-6D692251C537}"/>
                </a:ext>
              </a:extLst>
            </p:cNvPr>
            <p:cNvSpPr/>
            <p:nvPr/>
          </p:nvSpPr>
          <p:spPr>
            <a:xfrm>
              <a:off x="6053015" y="5606515"/>
              <a:ext cx="2186568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lnSpc>
                  <a:spcPct val="80000"/>
                </a:lnSpc>
              </a:pPr>
              <a:r>
                <a:rPr lang="en-US" sz="2000" b="1" dirty="0">
                  <a:solidFill>
                    <a:schemeClr val="accent5">
                      <a:lumMod val="75000"/>
                    </a:schemeClr>
                  </a:solidFill>
                  <a:latin typeface="Trebuchet MS" panose="020B0603020202020204" pitchFamily="34" charset="0"/>
                </a:rPr>
                <a:t>Possible errors </a:t>
              </a:r>
            </a:p>
            <a:p>
              <a:pPr lvl="0" algn="ctr">
                <a:lnSpc>
                  <a:spcPct val="80000"/>
                </a:lnSpc>
              </a:pPr>
              <a:r>
                <a:rPr lang="en-US" sz="2000" b="1" dirty="0">
                  <a:solidFill>
                    <a:schemeClr val="accent5">
                      <a:lumMod val="75000"/>
                    </a:schemeClr>
                  </a:solidFill>
                  <a:latin typeface="Trebuchet MS" panose="020B0603020202020204" pitchFamily="34" charset="0"/>
                </a:rPr>
                <a:t>are limited </a:t>
              </a:r>
            </a:p>
            <a:p>
              <a:pPr lvl="0" algn="ctr">
                <a:lnSpc>
                  <a:spcPct val="80000"/>
                </a:lnSpc>
              </a:pPr>
              <a:r>
                <a:rPr lang="en-US" sz="2000" b="1" dirty="0">
                  <a:solidFill>
                    <a:schemeClr val="accent5">
                      <a:lumMod val="75000"/>
                    </a:schemeClr>
                  </a:solidFill>
                  <a:latin typeface="Trebuchet MS" panose="020B0603020202020204" pitchFamily="34" charset="0"/>
                </a:rPr>
                <a:t>to certain bits</a:t>
              </a:r>
            </a:p>
          </p:txBody>
        </p: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E7911378-7C3F-4B67-B9FA-845A59536F34}"/>
                </a:ext>
              </a:extLst>
            </p:cNvPr>
            <p:cNvSpPr/>
            <p:nvPr/>
          </p:nvSpPr>
          <p:spPr>
            <a:xfrm>
              <a:off x="3919323" y="4942223"/>
              <a:ext cx="535580" cy="535580"/>
            </a:xfrm>
            <a:prstGeom prst="roundRect">
              <a:avLst/>
            </a:prstGeom>
            <a:noFill/>
            <a:ln w="571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0" name="Rectangle: Rounded Corners 89">
              <a:extLst>
                <a:ext uri="{FF2B5EF4-FFF2-40B4-BE49-F238E27FC236}">
                  <a16:creationId xmlns:a16="http://schemas.microsoft.com/office/drawing/2014/main" id="{29FB81AD-98E4-4DA2-BCA1-A6585C6159B5}"/>
                </a:ext>
              </a:extLst>
            </p:cNvPr>
            <p:cNvSpPr/>
            <p:nvPr/>
          </p:nvSpPr>
          <p:spPr>
            <a:xfrm>
              <a:off x="5740045" y="4942223"/>
              <a:ext cx="1443330" cy="535580"/>
            </a:xfrm>
            <a:prstGeom prst="roundRect">
              <a:avLst/>
            </a:prstGeom>
            <a:noFill/>
            <a:ln w="571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16262841-6650-406C-8605-CB3A61E5A01A}"/>
              </a:ext>
            </a:extLst>
          </p:cNvPr>
          <p:cNvGrpSpPr/>
          <p:nvPr/>
        </p:nvGrpSpPr>
        <p:grpSpPr>
          <a:xfrm>
            <a:off x="389331" y="5795420"/>
            <a:ext cx="1120316" cy="820611"/>
            <a:chOff x="3870551" y="2598169"/>
            <a:chExt cx="1120316" cy="820611"/>
          </a:xfrm>
        </p:grpSpPr>
        <p:sp>
          <p:nvSpPr>
            <p:cNvPr id="86" name="Right Brace 85">
              <a:extLst>
                <a:ext uri="{FF2B5EF4-FFF2-40B4-BE49-F238E27FC236}">
                  <a16:creationId xmlns:a16="http://schemas.microsoft.com/office/drawing/2014/main" id="{5D96C6C8-6FC7-4055-993D-FAAA1E4406D4}"/>
                </a:ext>
              </a:extLst>
            </p:cNvPr>
            <p:cNvSpPr/>
            <p:nvPr/>
          </p:nvSpPr>
          <p:spPr>
            <a:xfrm rot="5400000">
              <a:off x="4381325" y="2444776"/>
              <a:ext cx="102202" cy="408988"/>
            </a:xfrm>
            <a:prstGeom prst="rightBrace">
              <a:avLst>
                <a:gd name="adj1" fmla="val 28942"/>
                <a:gd name="adj2" fmla="val 50071"/>
              </a:avLst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Content Placeholder 2">
              <a:extLst>
                <a:ext uri="{FF2B5EF4-FFF2-40B4-BE49-F238E27FC236}">
                  <a16:creationId xmlns:a16="http://schemas.microsoft.com/office/drawing/2014/main" id="{20FA4DDC-F410-4941-A876-7C9AF31C7EF7}"/>
                </a:ext>
              </a:extLst>
            </p:cNvPr>
            <p:cNvSpPr txBox="1">
              <a:spLocks/>
            </p:cNvSpPr>
            <p:nvPr/>
          </p:nvSpPr>
          <p:spPr>
            <a:xfrm>
              <a:off x="3870551" y="2805486"/>
              <a:ext cx="1120316" cy="613294"/>
            </a:xfrm>
            <a:prstGeom prst="rect">
              <a:avLst/>
            </a:prstGeom>
          </p:spPr>
          <p:txBody>
            <a:bodyPr vert="horz" lIns="68580" tIns="34290" rIns="68580" bIns="3429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Bahnschrift" panose="020B0502040204020203" pitchFamily="34" charset="0"/>
                  <a:ea typeface="+mn-ea"/>
                  <a:cs typeface="Segoe UI" panose="020B0502040204020203" pitchFamily="34" charset="0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Bahnschrift" panose="020B0502040204020203" pitchFamily="34" charset="0"/>
                  <a:ea typeface="+mn-ea"/>
                  <a:cs typeface="Segoe UI" panose="020B0502040204020203" pitchFamily="34" charset="0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Bahnschrift" panose="020B0502040204020203" pitchFamily="34" charset="0"/>
                  <a:ea typeface="+mn-ea"/>
                  <a:cs typeface="Segoe UI" panose="020B0502040204020203" pitchFamily="34" charset="0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Bahnschrift" panose="020B0502040204020203" pitchFamily="34" charset="0"/>
                  <a:ea typeface="+mn-ea"/>
                  <a:cs typeface="Segoe UI" panose="020B0502040204020203" pitchFamily="34" charset="0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Bahnschrift" panose="020B0502040204020203" pitchFamily="34" charset="0"/>
                  <a:ea typeface="+mn-ea"/>
                  <a:cs typeface="Segoe UI" panose="020B0502040204020203" pitchFamily="34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ctr">
                <a:lnSpc>
                  <a:spcPct val="100000"/>
                </a:lnSpc>
                <a:spcBef>
                  <a:spcPts val="0"/>
                </a:spcBef>
                <a:buNone/>
              </a:pPr>
              <a:r>
                <a:rPr lang="en-US" sz="1600" i="1" dirty="0">
                  <a:solidFill>
                    <a:schemeClr val="bg1">
                      <a:lumMod val="50000"/>
                    </a:schemeClr>
                  </a:solidFill>
                  <a:latin typeface="Trebuchet MS" panose="020B0603020202020204" pitchFamily="34" charset="0"/>
                </a:rPr>
                <a:t>CHARGED</a:t>
              </a: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84D5B1-C0D3-402C-B32E-1B95C39C0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D2B53-EDAE-4B41-B849-8916FA40BCB6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450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  <p:bldP spid="56" grpId="0" animBg="1"/>
      <p:bldP spid="57" grpId="0"/>
      <p:bldP spid="78" grpId="0"/>
      <p:bldP spid="79" grpId="0"/>
      <p:bldP spid="80" grpId="0"/>
      <p:bldP spid="89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4" name="Table 93">
            <a:extLst>
              <a:ext uri="{FF2B5EF4-FFF2-40B4-BE49-F238E27FC236}">
                <a16:creationId xmlns:a16="http://schemas.microsoft.com/office/drawing/2014/main" id="{38BC0E95-D1B1-48E1-B8E9-7D8CDA72D4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8917604"/>
              </p:ext>
            </p:extLst>
          </p:nvPr>
        </p:nvGraphicFramePr>
        <p:xfrm>
          <a:off x="2803023" y="4246245"/>
          <a:ext cx="1327572" cy="4382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2524">
                  <a:extLst>
                    <a:ext uri="{9D8B030D-6E8A-4147-A177-3AD203B41FA5}">
                      <a16:colId xmlns:a16="http://schemas.microsoft.com/office/drawing/2014/main" val="1050541563"/>
                    </a:ext>
                  </a:extLst>
                </a:gridCol>
                <a:gridCol w="442524">
                  <a:extLst>
                    <a:ext uri="{9D8B030D-6E8A-4147-A177-3AD203B41FA5}">
                      <a16:colId xmlns:a16="http://schemas.microsoft.com/office/drawing/2014/main" val="1335610688"/>
                    </a:ext>
                  </a:extLst>
                </a:gridCol>
                <a:gridCol w="442524">
                  <a:extLst>
                    <a:ext uri="{9D8B030D-6E8A-4147-A177-3AD203B41FA5}">
                      <a16:colId xmlns:a16="http://schemas.microsoft.com/office/drawing/2014/main" val="1318794498"/>
                    </a:ext>
                  </a:extLst>
                </a:gridCol>
              </a:tblGrid>
              <a:tr h="438276">
                <a:tc>
                  <a:txBody>
                    <a:bodyPr/>
                    <a:lstStyle/>
                    <a:p>
                      <a:pPr marL="0" marR="0" lvl="0" indent="0" algn="ctr" defTabSz="68576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-</a:t>
                      </a:r>
                      <a:endParaRPr kumimoji="0" lang="en-US" sz="1800" b="1" i="0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marL="77447" marR="77447" marT="38723" marB="38723" anchor="ctr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-</a:t>
                      </a:r>
                      <a:endParaRPr lang="en-US" sz="2200" b="1" dirty="0">
                        <a:solidFill>
                          <a:srgbClr val="FF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7447" marR="77447" marT="38723" marB="38723" anchor="ctr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</a:t>
                      </a:r>
                      <a:endParaRPr lang="en-US" sz="2200" b="1" dirty="0">
                        <a:solidFill>
                          <a:srgbClr val="FF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7447" marR="77447" marT="38723" marB="38723" anchor="ctr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935444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Challenge 2: Inferring Error Syndromes</a:t>
            </a:r>
          </a:p>
        </p:txBody>
      </p:sp>
      <p:graphicFrame>
        <p:nvGraphicFramePr>
          <p:cNvPr id="44" name="Table 43">
            <a:extLst>
              <a:ext uri="{FF2B5EF4-FFF2-40B4-BE49-F238E27FC236}">
                <a16:creationId xmlns:a16="http://schemas.microsoft.com/office/drawing/2014/main" id="{B23B6C0D-1D41-422B-B2FE-E91FA63AF9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9716781"/>
              </p:ext>
            </p:extLst>
          </p:nvPr>
        </p:nvGraphicFramePr>
        <p:xfrm>
          <a:off x="1077125" y="1339083"/>
          <a:ext cx="1769224" cy="4451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2306">
                  <a:extLst>
                    <a:ext uri="{9D8B030D-6E8A-4147-A177-3AD203B41FA5}">
                      <a16:colId xmlns:a16="http://schemas.microsoft.com/office/drawing/2014/main" val="3263648389"/>
                    </a:ext>
                  </a:extLst>
                </a:gridCol>
                <a:gridCol w="442306">
                  <a:extLst>
                    <a:ext uri="{9D8B030D-6E8A-4147-A177-3AD203B41FA5}">
                      <a16:colId xmlns:a16="http://schemas.microsoft.com/office/drawing/2014/main" val="1131453912"/>
                    </a:ext>
                  </a:extLst>
                </a:gridCol>
                <a:gridCol w="442306">
                  <a:extLst>
                    <a:ext uri="{9D8B030D-6E8A-4147-A177-3AD203B41FA5}">
                      <a16:colId xmlns:a16="http://schemas.microsoft.com/office/drawing/2014/main" val="1858307433"/>
                    </a:ext>
                  </a:extLst>
                </a:gridCol>
                <a:gridCol w="442306">
                  <a:extLst>
                    <a:ext uri="{9D8B030D-6E8A-4147-A177-3AD203B41FA5}">
                      <a16:colId xmlns:a16="http://schemas.microsoft.com/office/drawing/2014/main" val="330613264"/>
                    </a:ext>
                  </a:extLst>
                </a:gridCol>
              </a:tblGrid>
              <a:tr h="445134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  <a:endParaRPr lang="en-US" sz="1800" b="1" baseline="-250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7447" marR="77447" marT="38723" marB="38723" anchor="ctr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</a:t>
                      </a:r>
                    </a:p>
                  </a:txBody>
                  <a:tcPr marL="77447" marR="77447" marT="38723" marB="38723" anchor="ctr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</a:t>
                      </a:r>
                    </a:p>
                  </a:txBody>
                  <a:tcPr marL="77447" marR="77447" marT="38723" marB="38723" anchor="ctr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</a:t>
                      </a:r>
                    </a:p>
                  </a:txBody>
                  <a:tcPr marL="77447" marR="77447" marT="38723" marB="38723" anchor="ctr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160082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49C837BA-27C2-4203-A3E5-DC6F117E3B8E}"/>
                  </a:ext>
                </a:extLst>
              </p:cNvPr>
              <p:cNvSpPr/>
              <p:nvPr/>
            </p:nvSpPr>
            <p:spPr>
              <a:xfrm>
                <a:off x="1086337" y="942995"/>
                <a:ext cx="175080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b="1" i="0" dirty="0" smtClean="0">
                          <a:solidFill>
                            <a:prstClr val="black"/>
                          </a:solidFill>
                          <a:latin typeface="Trebuchet MS" panose="020B0603020202020204" pitchFamily="34" charset="0"/>
                        </a:rPr>
                        <m:t>Test</m:t>
                      </m:r>
                      <m:r>
                        <m:rPr>
                          <m:nor/>
                        </m:rPr>
                        <a:rPr lang="en-US" sz="2000" b="1" i="0" dirty="0" smtClean="0">
                          <a:solidFill>
                            <a:prstClr val="black"/>
                          </a:solidFill>
                          <a:latin typeface="Trebuchet MS" panose="020B0603020202020204" pitchFamily="34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000" b="1" i="0" dirty="0" smtClean="0">
                          <a:solidFill>
                            <a:prstClr val="black"/>
                          </a:solidFill>
                          <a:latin typeface="Trebuchet MS" panose="020B0603020202020204" pitchFamily="34" charset="0"/>
                        </a:rPr>
                        <m:t>Pattern</m:t>
                      </m:r>
                    </m:oMath>
                  </m:oMathPara>
                </a14:m>
                <a:endParaRPr lang="en-US" sz="2000" b="1" dirty="0">
                  <a:latin typeface="Trebuchet MS" panose="020B0603020202020204" pitchFamily="34" charset="0"/>
                </a:endParaRPr>
              </a:p>
            </p:txBody>
          </p:sp>
        </mc:Choice>
        <mc:Fallback xmlns="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49C837BA-27C2-4203-A3E5-DC6F117E3B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6337" y="942995"/>
                <a:ext cx="1750800" cy="4001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6" name="Table 45">
            <a:extLst>
              <a:ext uri="{FF2B5EF4-FFF2-40B4-BE49-F238E27FC236}">
                <a16:creationId xmlns:a16="http://schemas.microsoft.com/office/drawing/2014/main" id="{7C8DEE08-CBC4-4F47-9F1F-058CD50897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8069856"/>
              </p:ext>
            </p:extLst>
          </p:nvPr>
        </p:nvGraphicFramePr>
        <p:xfrm>
          <a:off x="4904867" y="1345941"/>
          <a:ext cx="1770096" cy="4382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2524">
                  <a:extLst>
                    <a:ext uri="{9D8B030D-6E8A-4147-A177-3AD203B41FA5}">
                      <a16:colId xmlns:a16="http://schemas.microsoft.com/office/drawing/2014/main" val="3263648389"/>
                    </a:ext>
                  </a:extLst>
                </a:gridCol>
                <a:gridCol w="442524">
                  <a:extLst>
                    <a:ext uri="{9D8B030D-6E8A-4147-A177-3AD203B41FA5}">
                      <a16:colId xmlns:a16="http://schemas.microsoft.com/office/drawing/2014/main" val="1131453912"/>
                    </a:ext>
                  </a:extLst>
                </a:gridCol>
                <a:gridCol w="442524">
                  <a:extLst>
                    <a:ext uri="{9D8B030D-6E8A-4147-A177-3AD203B41FA5}">
                      <a16:colId xmlns:a16="http://schemas.microsoft.com/office/drawing/2014/main" val="1858307433"/>
                    </a:ext>
                  </a:extLst>
                </a:gridCol>
                <a:gridCol w="442524">
                  <a:extLst>
                    <a:ext uri="{9D8B030D-6E8A-4147-A177-3AD203B41FA5}">
                      <a16:colId xmlns:a16="http://schemas.microsoft.com/office/drawing/2014/main" val="330613264"/>
                    </a:ext>
                  </a:extLst>
                </a:gridCol>
              </a:tblGrid>
              <a:tr h="438276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  <a:endParaRPr lang="en-US" sz="1800" b="1" baseline="-250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7447" marR="77447" marT="38723" marB="38723" anchor="ctr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</a:t>
                      </a:r>
                    </a:p>
                  </a:txBody>
                  <a:tcPr marL="77447" marR="77447" marT="38723" marB="38723" anchor="ctr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</a:t>
                      </a:r>
                    </a:p>
                  </a:txBody>
                  <a:tcPr marL="77447" marR="77447" marT="38723" marB="38723" anchor="ctr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</a:t>
                      </a:r>
                    </a:p>
                  </a:txBody>
                  <a:tcPr marL="77447" marR="77447" marT="38723" marB="38723" anchor="ctr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1600829"/>
                  </a:ext>
                </a:extLst>
              </a:tr>
            </a:tbl>
          </a:graphicData>
        </a:graphic>
      </p:graphicFrame>
      <p:graphicFrame>
        <p:nvGraphicFramePr>
          <p:cNvPr id="47" name="Table 46">
            <a:extLst>
              <a:ext uri="{FF2B5EF4-FFF2-40B4-BE49-F238E27FC236}">
                <a16:creationId xmlns:a16="http://schemas.microsoft.com/office/drawing/2014/main" id="{3AF681F0-F8DE-49C3-8079-B62EF3D06A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7661345"/>
              </p:ext>
            </p:extLst>
          </p:nvPr>
        </p:nvGraphicFramePr>
        <p:xfrm>
          <a:off x="6734860" y="1345941"/>
          <a:ext cx="1327572" cy="4382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2524">
                  <a:extLst>
                    <a:ext uri="{9D8B030D-6E8A-4147-A177-3AD203B41FA5}">
                      <a16:colId xmlns:a16="http://schemas.microsoft.com/office/drawing/2014/main" val="1050541563"/>
                    </a:ext>
                  </a:extLst>
                </a:gridCol>
                <a:gridCol w="442524">
                  <a:extLst>
                    <a:ext uri="{9D8B030D-6E8A-4147-A177-3AD203B41FA5}">
                      <a16:colId xmlns:a16="http://schemas.microsoft.com/office/drawing/2014/main" val="1335610688"/>
                    </a:ext>
                  </a:extLst>
                </a:gridCol>
                <a:gridCol w="442524">
                  <a:extLst>
                    <a:ext uri="{9D8B030D-6E8A-4147-A177-3AD203B41FA5}">
                      <a16:colId xmlns:a16="http://schemas.microsoft.com/office/drawing/2014/main" val="1318794498"/>
                    </a:ext>
                  </a:extLst>
                </a:gridCol>
              </a:tblGrid>
              <a:tr h="438276">
                <a:tc>
                  <a:txBody>
                    <a:bodyPr/>
                    <a:lstStyle/>
                    <a:p>
                      <a:pPr marL="0" marR="0" lvl="0" indent="0" algn="ctr" defTabSz="68576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D</a:t>
                      </a:r>
                      <a:endParaRPr kumimoji="0" lang="en-US" sz="1800" b="1" i="0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marL="77447" marR="77447" marT="38723" marB="38723" anchor="ctr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D</a:t>
                      </a:r>
                      <a:endParaRPr lang="en-US" sz="2200" b="1" dirty="0">
                        <a:solidFill>
                          <a:srgbClr val="FF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7447" marR="77447" marT="38723" marB="38723" anchor="ctr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</a:t>
                      </a:r>
                      <a:endParaRPr lang="en-US" sz="2200" b="1" dirty="0">
                        <a:solidFill>
                          <a:srgbClr val="FF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7447" marR="77447" marT="38723" marB="38723" anchor="ctr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93544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8" name="Content Placeholder 2">
                <a:extLst>
                  <a:ext uri="{FF2B5EF4-FFF2-40B4-BE49-F238E27FC236}">
                    <a16:creationId xmlns:a16="http://schemas.microsoft.com/office/drawing/2014/main" id="{55C9A20C-CD71-4F9F-8FD3-293D1F3A9AC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366350" y="1201768"/>
                <a:ext cx="1019633" cy="445134"/>
              </a:xfrm>
              <a:prstGeom prst="rect">
                <a:avLst/>
              </a:prstGeom>
            </p:spPr>
            <p:txBody>
              <a:bodyPr vert="horz" lIns="68580" tIns="34290" rIns="68580" bIns="3429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Bahnschrift" panose="020B0502040204020203" pitchFamily="34" charset="0"/>
                    <a:ea typeface="+mn-ea"/>
                    <a:cs typeface="Segoe UI" panose="020B0502040204020203" pitchFamily="34" charset="0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Bahnschrift" panose="020B0502040204020203" pitchFamily="34" charset="0"/>
                    <a:ea typeface="+mn-ea"/>
                    <a:cs typeface="Segoe UI" panose="020B0502040204020203" pitchFamily="34" charset="0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Bahnschrift" panose="020B0502040204020203" pitchFamily="34" charset="0"/>
                    <a:ea typeface="+mn-ea"/>
                    <a:cs typeface="Segoe UI" panose="020B0502040204020203" pitchFamily="34" charset="0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Bahnschrift" panose="020B0502040204020203" pitchFamily="34" charset="0"/>
                    <a:ea typeface="+mn-ea"/>
                    <a:cs typeface="Segoe UI" panose="020B0502040204020203" pitchFamily="34" charset="0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Bahnschrift" panose="020B0502040204020203" pitchFamily="34" charset="0"/>
                    <a:ea typeface="+mn-ea"/>
                    <a:cs typeface="Segoe UI" panose="020B0502040204020203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font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groupChr>
                        <m:groupChrPr>
                          <m:chr m:val="⇒"/>
                          <m:vertJc m:val="bot"/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𝑛𝑐𝑜𝑑𝑒</m:t>
                          </m:r>
                        </m:e>
                      </m:groupChr>
                    </m:oMath>
                  </m:oMathPara>
                </a14:m>
                <a:endParaRPr lang="en-US" i="1" dirty="0">
                  <a:solidFill>
                    <a:prstClr val="black"/>
                  </a:solidFill>
                  <a:latin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48" name="Content Placeholder 2">
                <a:extLst>
                  <a:ext uri="{FF2B5EF4-FFF2-40B4-BE49-F238E27FC236}">
                    <a16:creationId xmlns:a16="http://schemas.microsoft.com/office/drawing/2014/main" id="{55C9A20C-CD71-4F9F-8FD3-293D1F3A9A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6350" y="1201768"/>
                <a:ext cx="1019633" cy="445134"/>
              </a:xfrm>
              <a:prstGeom prst="rect">
                <a:avLst/>
              </a:prstGeom>
              <a:blipFill>
                <a:blip r:embed="rId4"/>
                <a:stretch>
                  <a:fillRect b="-95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Rectangle 48">
            <a:extLst>
              <a:ext uri="{FF2B5EF4-FFF2-40B4-BE49-F238E27FC236}">
                <a16:creationId xmlns:a16="http://schemas.microsoft.com/office/drawing/2014/main" id="{6996618F-5CB1-488A-932B-9E2A6556D7FE}"/>
              </a:ext>
            </a:extLst>
          </p:cNvPr>
          <p:cNvSpPr/>
          <p:nvPr/>
        </p:nvSpPr>
        <p:spPr>
          <a:xfrm>
            <a:off x="5530423" y="942995"/>
            <a:ext cx="18197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2000" b="1" dirty="0">
                <a:latin typeface="Trebuchet MS" panose="020B0603020202020204" pitchFamily="34" charset="0"/>
              </a:rPr>
              <a:t>Encoded Data</a:t>
            </a:r>
          </a:p>
        </p:txBody>
      </p:sp>
      <p:graphicFrame>
        <p:nvGraphicFramePr>
          <p:cNvPr id="90" name="Table 89">
            <a:extLst>
              <a:ext uri="{FF2B5EF4-FFF2-40B4-BE49-F238E27FC236}">
                <a16:creationId xmlns:a16="http://schemas.microsoft.com/office/drawing/2014/main" id="{D45C4517-D72B-4A64-890B-9DE26B00F6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2119080"/>
              </p:ext>
            </p:extLst>
          </p:nvPr>
        </p:nvGraphicFramePr>
        <p:xfrm>
          <a:off x="973030" y="3321323"/>
          <a:ext cx="1770096" cy="4382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2524">
                  <a:extLst>
                    <a:ext uri="{9D8B030D-6E8A-4147-A177-3AD203B41FA5}">
                      <a16:colId xmlns:a16="http://schemas.microsoft.com/office/drawing/2014/main" val="3263648389"/>
                    </a:ext>
                  </a:extLst>
                </a:gridCol>
                <a:gridCol w="442524">
                  <a:extLst>
                    <a:ext uri="{9D8B030D-6E8A-4147-A177-3AD203B41FA5}">
                      <a16:colId xmlns:a16="http://schemas.microsoft.com/office/drawing/2014/main" val="1131453912"/>
                    </a:ext>
                  </a:extLst>
                </a:gridCol>
                <a:gridCol w="442524">
                  <a:extLst>
                    <a:ext uri="{9D8B030D-6E8A-4147-A177-3AD203B41FA5}">
                      <a16:colId xmlns:a16="http://schemas.microsoft.com/office/drawing/2014/main" val="1858307433"/>
                    </a:ext>
                  </a:extLst>
                </a:gridCol>
                <a:gridCol w="442524">
                  <a:extLst>
                    <a:ext uri="{9D8B030D-6E8A-4147-A177-3AD203B41FA5}">
                      <a16:colId xmlns:a16="http://schemas.microsoft.com/office/drawing/2014/main" val="330613264"/>
                    </a:ext>
                  </a:extLst>
                </a:gridCol>
              </a:tblGrid>
              <a:tr h="438276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  <a:endParaRPr lang="en-US" sz="1800" b="1" baseline="-250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7447" marR="77447" marT="38723" marB="38723" anchor="ctr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</a:p>
                  </a:txBody>
                  <a:tcPr marL="77447" marR="77447" marT="38723" marB="38723" anchor="ctr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</a:p>
                  </a:txBody>
                  <a:tcPr marL="77447" marR="77447" marT="38723" marB="38723" anchor="ctr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</a:p>
                  </a:txBody>
                  <a:tcPr marL="77447" marR="77447" marT="38723" marB="38723" anchor="ctr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1600829"/>
                  </a:ext>
                </a:extLst>
              </a:tr>
            </a:tbl>
          </a:graphicData>
        </a:graphic>
      </p:graphicFrame>
      <p:graphicFrame>
        <p:nvGraphicFramePr>
          <p:cNvPr id="91" name="Table 90">
            <a:extLst>
              <a:ext uri="{FF2B5EF4-FFF2-40B4-BE49-F238E27FC236}">
                <a16:creationId xmlns:a16="http://schemas.microsoft.com/office/drawing/2014/main" id="{4B0D012F-8382-4ADB-8AB0-EF2E461D42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5087103"/>
              </p:ext>
            </p:extLst>
          </p:nvPr>
        </p:nvGraphicFramePr>
        <p:xfrm>
          <a:off x="2803023" y="3321323"/>
          <a:ext cx="1327572" cy="4382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2524">
                  <a:extLst>
                    <a:ext uri="{9D8B030D-6E8A-4147-A177-3AD203B41FA5}">
                      <a16:colId xmlns:a16="http://schemas.microsoft.com/office/drawing/2014/main" val="1050541563"/>
                    </a:ext>
                  </a:extLst>
                </a:gridCol>
                <a:gridCol w="442524">
                  <a:extLst>
                    <a:ext uri="{9D8B030D-6E8A-4147-A177-3AD203B41FA5}">
                      <a16:colId xmlns:a16="http://schemas.microsoft.com/office/drawing/2014/main" val="1335610688"/>
                    </a:ext>
                  </a:extLst>
                </a:gridCol>
                <a:gridCol w="442524">
                  <a:extLst>
                    <a:ext uri="{9D8B030D-6E8A-4147-A177-3AD203B41FA5}">
                      <a16:colId xmlns:a16="http://schemas.microsoft.com/office/drawing/2014/main" val="1318794498"/>
                    </a:ext>
                  </a:extLst>
                </a:gridCol>
              </a:tblGrid>
              <a:tr h="438276">
                <a:tc>
                  <a:txBody>
                    <a:bodyPr/>
                    <a:lstStyle/>
                    <a:p>
                      <a:pPr marL="0" marR="0" lvl="0" indent="0" algn="ctr" defTabSz="68576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-</a:t>
                      </a:r>
                      <a:endParaRPr kumimoji="0" lang="en-US" sz="1800" b="1" i="0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marL="77447" marR="77447" marT="38723" marB="38723" anchor="ctr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-</a:t>
                      </a:r>
                      <a:endParaRPr lang="en-US" sz="2200" b="1" dirty="0">
                        <a:solidFill>
                          <a:srgbClr val="FF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7447" marR="77447" marT="38723" marB="38723" anchor="ctr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</a:t>
                      </a:r>
                      <a:endParaRPr lang="en-US" sz="2200" b="1" dirty="0">
                        <a:solidFill>
                          <a:srgbClr val="FF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7447" marR="77447" marT="38723" marB="38723" anchor="ctr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935444"/>
                  </a:ext>
                </a:extLst>
              </a:tr>
            </a:tbl>
          </a:graphicData>
        </a:graphic>
      </p:graphicFrame>
      <p:graphicFrame>
        <p:nvGraphicFramePr>
          <p:cNvPr id="93" name="Table 92">
            <a:extLst>
              <a:ext uri="{FF2B5EF4-FFF2-40B4-BE49-F238E27FC236}">
                <a16:creationId xmlns:a16="http://schemas.microsoft.com/office/drawing/2014/main" id="{A7FD93C7-5707-4E4A-8CE2-E8F4F031B3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5288854"/>
              </p:ext>
            </p:extLst>
          </p:nvPr>
        </p:nvGraphicFramePr>
        <p:xfrm>
          <a:off x="973030" y="4243190"/>
          <a:ext cx="1770096" cy="4382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2524">
                  <a:extLst>
                    <a:ext uri="{9D8B030D-6E8A-4147-A177-3AD203B41FA5}">
                      <a16:colId xmlns:a16="http://schemas.microsoft.com/office/drawing/2014/main" val="3263648389"/>
                    </a:ext>
                  </a:extLst>
                </a:gridCol>
                <a:gridCol w="442524">
                  <a:extLst>
                    <a:ext uri="{9D8B030D-6E8A-4147-A177-3AD203B41FA5}">
                      <a16:colId xmlns:a16="http://schemas.microsoft.com/office/drawing/2014/main" val="1131453912"/>
                    </a:ext>
                  </a:extLst>
                </a:gridCol>
                <a:gridCol w="442524">
                  <a:extLst>
                    <a:ext uri="{9D8B030D-6E8A-4147-A177-3AD203B41FA5}">
                      <a16:colId xmlns:a16="http://schemas.microsoft.com/office/drawing/2014/main" val="1858307433"/>
                    </a:ext>
                  </a:extLst>
                </a:gridCol>
                <a:gridCol w="442524">
                  <a:extLst>
                    <a:ext uri="{9D8B030D-6E8A-4147-A177-3AD203B41FA5}">
                      <a16:colId xmlns:a16="http://schemas.microsoft.com/office/drawing/2014/main" val="330613264"/>
                    </a:ext>
                  </a:extLst>
                </a:gridCol>
              </a:tblGrid>
              <a:tr h="438276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</a:t>
                      </a:r>
                      <a:endParaRPr lang="en-US" sz="1800" b="1" baseline="-250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7447" marR="77447" marT="38723" marB="38723" anchor="ctr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</a:p>
                  </a:txBody>
                  <a:tcPr marL="77447" marR="77447" marT="38723" marB="38723" anchor="ctr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</a:p>
                  </a:txBody>
                  <a:tcPr marL="77447" marR="77447" marT="38723" marB="38723" anchor="ctr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</a:p>
                  </a:txBody>
                  <a:tcPr marL="77447" marR="77447" marT="38723" marB="38723" anchor="ctr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1600829"/>
                  </a:ext>
                </a:extLst>
              </a:tr>
            </a:tbl>
          </a:graphicData>
        </a:graphic>
      </p:graphicFrame>
      <p:graphicFrame>
        <p:nvGraphicFramePr>
          <p:cNvPr id="95" name="Table 94">
            <a:extLst>
              <a:ext uri="{FF2B5EF4-FFF2-40B4-BE49-F238E27FC236}">
                <a16:creationId xmlns:a16="http://schemas.microsoft.com/office/drawing/2014/main" id="{2D474198-399C-4E15-AE09-F5F86C6656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6509756"/>
              </p:ext>
            </p:extLst>
          </p:nvPr>
        </p:nvGraphicFramePr>
        <p:xfrm>
          <a:off x="973030" y="4748487"/>
          <a:ext cx="1770096" cy="4382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2524">
                  <a:extLst>
                    <a:ext uri="{9D8B030D-6E8A-4147-A177-3AD203B41FA5}">
                      <a16:colId xmlns:a16="http://schemas.microsoft.com/office/drawing/2014/main" val="3263648389"/>
                    </a:ext>
                  </a:extLst>
                </a:gridCol>
                <a:gridCol w="442524">
                  <a:extLst>
                    <a:ext uri="{9D8B030D-6E8A-4147-A177-3AD203B41FA5}">
                      <a16:colId xmlns:a16="http://schemas.microsoft.com/office/drawing/2014/main" val="1131453912"/>
                    </a:ext>
                  </a:extLst>
                </a:gridCol>
                <a:gridCol w="442524">
                  <a:extLst>
                    <a:ext uri="{9D8B030D-6E8A-4147-A177-3AD203B41FA5}">
                      <a16:colId xmlns:a16="http://schemas.microsoft.com/office/drawing/2014/main" val="1858307433"/>
                    </a:ext>
                  </a:extLst>
                </a:gridCol>
                <a:gridCol w="442524">
                  <a:extLst>
                    <a:ext uri="{9D8B030D-6E8A-4147-A177-3AD203B41FA5}">
                      <a16:colId xmlns:a16="http://schemas.microsoft.com/office/drawing/2014/main" val="330613264"/>
                    </a:ext>
                  </a:extLst>
                </a:gridCol>
              </a:tblGrid>
              <a:tr h="438276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  <a:endParaRPr lang="en-US" sz="1800" b="1" baseline="-250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7447" marR="77447" marT="38723" marB="38723" anchor="ctr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</a:p>
                  </a:txBody>
                  <a:tcPr marL="77447" marR="77447" marT="38723" marB="38723" anchor="ctr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</a:p>
                  </a:txBody>
                  <a:tcPr marL="77447" marR="77447" marT="38723" marB="38723" anchor="ctr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</a:p>
                  </a:txBody>
                  <a:tcPr marL="77447" marR="77447" marT="38723" marB="38723" anchor="ctr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1600829"/>
                  </a:ext>
                </a:extLst>
              </a:tr>
            </a:tbl>
          </a:graphicData>
        </a:graphic>
      </p:graphicFrame>
      <p:graphicFrame>
        <p:nvGraphicFramePr>
          <p:cNvPr id="96" name="Table 95">
            <a:extLst>
              <a:ext uri="{FF2B5EF4-FFF2-40B4-BE49-F238E27FC236}">
                <a16:creationId xmlns:a16="http://schemas.microsoft.com/office/drawing/2014/main" id="{ADC41891-1EA3-424E-BCBC-491720E20F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2447250"/>
              </p:ext>
            </p:extLst>
          </p:nvPr>
        </p:nvGraphicFramePr>
        <p:xfrm>
          <a:off x="2803023" y="4748487"/>
          <a:ext cx="1327572" cy="4382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2524">
                  <a:extLst>
                    <a:ext uri="{9D8B030D-6E8A-4147-A177-3AD203B41FA5}">
                      <a16:colId xmlns:a16="http://schemas.microsoft.com/office/drawing/2014/main" val="1050541563"/>
                    </a:ext>
                  </a:extLst>
                </a:gridCol>
                <a:gridCol w="442524">
                  <a:extLst>
                    <a:ext uri="{9D8B030D-6E8A-4147-A177-3AD203B41FA5}">
                      <a16:colId xmlns:a16="http://schemas.microsoft.com/office/drawing/2014/main" val="1335610688"/>
                    </a:ext>
                  </a:extLst>
                </a:gridCol>
                <a:gridCol w="442524">
                  <a:extLst>
                    <a:ext uri="{9D8B030D-6E8A-4147-A177-3AD203B41FA5}">
                      <a16:colId xmlns:a16="http://schemas.microsoft.com/office/drawing/2014/main" val="1318794498"/>
                    </a:ext>
                  </a:extLst>
                </a:gridCol>
              </a:tblGrid>
              <a:tr h="438276">
                <a:tc>
                  <a:txBody>
                    <a:bodyPr/>
                    <a:lstStyle/>
                    <a:p>
                      <a:pPr marL="0" marR="0" lvl="0" indent="0" algn="ctr" defTabSz="68576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-</a:t>
                      </a:r>
                      <a:endParaRPr kumimoji="0" lang="en-US" sz="1800" b="1" i="0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marL="77447" marR="77447" marT="38723" marB="38723" anchor="ctr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-</a:t>
                      </a:r>
                      <a:endParaRPr lang="en-US" sz="2200" b="1" dirty="0">
                        <a:solidFill>
                          <a:srgbClr val="FF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7447" marR="77447" marT="38723" marB="38723" anchor="ctr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D</a:t>
                      </a:r>
                      <a:endParaRPr lang="en-US" sz="2200" b="1" dirty="0">
                        <a:solidFill>
                          <a:srgbClr val="FF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7447" marR="77447" marT="38723" marB="38723" anchor="ctr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935444"/>
                  </a:ext>
                </a:extLst>
              </a:tr>
            </a:tbl>
          </a:graphicData>
        </a:graphic>
      </p:graphicFrame>
      <p:graphicFrame>
        <p:nvGraphicFramePr>
          <p:cNvPr id="97" name="Table 96">
            <a:extLst>
              <a:ext uri="{FF2B5EF4-FFF2-40B4-BE49-F238E27FC236}">
                <a16:creationId xmlns:a16="http://schemas.microsoft.com/office/drawing/2014/main" id="{B2F110E2-BB56-465A-B8B3-5F32BF1567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7973542"/>
              </p:ext>
            </p:extLst>
          </p:nvPr>
        </p:nvGraphicFramePr>
        <p:xfrm>
          <a:off x="973030" y="5701255"/>
          <a:ext cx="1770096" cy="4382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2524">
                  <a:extLst>
                    <a:ext uri="{9D8B030D-6E8A-4147-A177-3AD203B41FA5}">
                      <a16:colId xmlns:a16="http://schemas.microsoft.com/office/drawing/2014/main" val="3263648389"/>
                    </a:ext>
                  </a:extLst>
                </a:gridCol>
                <a:gridCol w="442524">
                  <a:extLst>
                    <a:ext uri="{9D8B030D-6E8A-4147-A177-3AD203B41FA5}">
                      <a16:colId xmlns:a16="http://schemas.microsoft.com/office/drawing/2014/main" val="1131453912"/>
                    </a:ext>
                  </a:extLst>
                </a:gridCol>
                <a:gridCol w="442524">
                  <a:extLst>
                    <a:ext uri="{9D8B030D-6E8A-4147-A177-3AD203B41FA5}">
                      <a16:colId xmlns:a16="http://schemas.microsoft.com/office/drawing/2014/main" val="1858307433"/>
                    </a:ext>
                  </a:extLst>
                </a:gridCol>
                <a:gridCol w="442524">
                  <a:extLst>
                    <a:ext uri="{9D8B030D-6E8A-4147-A177-3AD203B41FA5}">
                      <a16:colId xmlns:a16="http://schemas.microsoft.com/office/drawing/2014/main" val="330613264"/>
                    </a:ext>
                  </a:extLst>
                </a:gridCol>
              </a:tblGrid>
              <a:tr h="438276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</a:t>
                      </a:r>
                      <a:endParaRPr lang="en-US" sz="1800" b="1" baseline="-250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7447" marR="77447" marT="38723" marB="38723" anchor="ctr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</a:p>
                  </a:txBody>
                  <a:tcPr marL="77447" marR="77447" marT="38723" marB="38723" anchor="ctr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</a:p>
                  </a:txBody>
                  <a:tcPr marL="77447" marR="77447" marT="38723" marB="38723" anchor="ctr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</a:p>
                  </a:txBody>
                  <a:tcPr marL="77447" marR="77447" marT="38723" marB="38723" anchor="ctr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1600829"/>
                  </a:ext>
                </a:extLst>
              </a:tr>
            </a:tbl>
          </a:graphicData>
        </a:graphic>
      </p:graphicFrame>
      <p:graphicFrame>
        <p:nvGraphicFramePr>
          <p:cNvPr id="98" name="Table 97">
            <a:extLst>
              <a:ext uri="{FF2B5EF4-FFF2-40B4-BE49-F238E27FC236}">
                <a16:creationId xmlns:a16="http://schemas.microsoft.com/office/drawing/2014/main" id="{C3041ABB-6948-4FD1-B66E-E595E03EB4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3117651"/>
              </p:ext>
            </p:extLst>
          </p:nvPr>
        </p:nvGraphicFramePr>
        <p:xfrm>
          <a:off x="2803023" y="5701255"/>
          <a:ext cx="1327572" cy="4382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2524">
                  <a:extLst>
                    <a:ext uri="{9D8B030D-6E8A-4147-A177-3AD203B41FA5}">
                      <a16:colId xmlns:a16="http://schemas.microsoft.com/office/drawing/2014/main" val="1050541563"/>
                    </a:ext>
                  </a:extLst>
                </a:gridCol>
                <a:gridCol w="442524">
                  <a:extLst>
                    <a:ext uri="{9D8B030D-6E8A-4147-A177-3AD203B41FA5}">
                      <a16:colId xmlns:a16="http://schemas.microsoft.com/office/drawing/2014/main" val="1335610688"/>
                    </a:ext>
                  </a:extLst>
                </a:gridCol>
                <a:gridCol w="442524">
                  <a:extLst>
                    <a:ext uri="{9D8B030D-6E8A-4147-A177-3AD203B41FA5}">
                      <a16:colId xmlns:a16="http://schemas.microsoft.com/office/drawing/2014/main" val="1318794498"/>
                    </a:ext>
                  </a:extLst>
                </a:gridCol>
              </a:tblGrid>
              <a:tr h="438276">
                <a:tc>
                  <a:txBody>
                    <a:bodyPr/>
                    <a:lstStyle/>
                    <a:p>
                      <a:pPr marL="0" marR="0" lvl="0" indent="0" algn="ctr" defTabSz="68576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-</a:t>
                      </a:r>
                      <a:endParaRPr kumimoji="0" lang="en-US" sz="1800" b="1" i="0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marL="77447" marR="77447" marT="38723" marB="38723" anchor="ctr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-</a:t>
                      </a:r>
                      <a:endParaRPr lang="en-US" sz="2200" b="1" dirty="0">
                        <a:solidFill>
                          <a:srgbClr val="FF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7447" marR="77447" marT="38723" marB="38723" anchor="ctr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D</a:t>
                      </a:r>
                      <a:endParaRPr lang="en-US" sz="2200" b="1" dirty="0">
                        <a:solidFill>
                          <a:srgbClr val="FF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7447" marR="77447" marT="38723" marB="38723" anchor="ctr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935444"/>
                  </a:ext>
                </a:extLst>
              </a:tr>
            </a:tbl>
          </a:graphicData>
        </a:graphic>
      </p:graphicFrame>
      <p:grpSp>
        <p:nvGrpSpPr>
          <p:cNvPr id="15" name="Group 14">
            <a:extLst>
              <a:ext uri="{FF2B5EF4-FFF2-40B4-BE49-F238E27FC236}">
                <a16:creationId xmlns:a16="http://schemas.microsoft.com/office/drawing/2014/main" id="{B758C6A5-C63C-40A2-AF66-7C9D0F1CF87F}"/>
              </a:ext>
            </a:extLst>
          </p:cNvPr>
          <p:cNvGrpSpPr/>
          <p:nvPr/>
        </p:nvGrpSpPr>
        <p:grpSpPr>
          <a:xfrm>
            <a:off x="1125591" y="1802192"/>
            <a:ext cx="5609269" cy="1213838"/>
            <a:chOff x="1125591" y="1802192"/>
            <a:chExt cx="5609269" cy="1213838"/>
          </a:xfrm>
        </p:grpSpPr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1DE61F77-4150-4FE1-9F69-B1D8AEF2CC28}"/>
                </a:ext>
              </a:extLst>
            </p:cNvPr>
            <p:cNvSpPr/>
            <p:nvPr/>
          </p:nvSpPr>
          <p:spPr>
            <a:xfrm>
              <a:off x="2149867" y="1852405"/>
              <a:ext cx="4584993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en-US" sz="2000" i="1" dirty="0">
                  <a:latin typeface="Trebuchet MS" panose="020B0603020202020204" pitchFamily="34" charset="0"/>
                </a:rPr>
                <a:t>Induce data-retention errors</a:t>
              </a: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66F28512-FEBD-43D1-A9F2-78625D86A5C2}"/>
                </a:ext>
              </a:extLst>
            </p:cNvPr>
            <p:cNvSpPr/>
            <p:nvPr/>
          </p:nvSpPr>
          <p:spPr>
            <a:xfrm>
              <a:off x="1125591" y="2615920"/>
              <a:ext cx="2889477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en-US" sz="2000" b="1" dirty="0">
                  <a:latin typeface="Trebuchet MS" panose="020B0603020202020204" pitchFamily="34" charset="0"/>
                </a:rPr>
                <a:t>Possible Error Patterns</a:t>
              </a:r>
            </a:p>
          </p:txBody>
        </p:sp>
        <p:cxnSp>
          <p:nvCxnSpPr>
            <p:cNvPr id="9" name="Connector: Elbow 8">
              <a:extLst>
                <a:ext uri="{FF2B5EF4-FFF2-40B4-BE49-F238E27FC236}">
                  <a16:creationId xmlns:a16="http://schemas.microsoft.com/office/drawing/2014/main" id="{2FED45C4-F2F5-4CCC-951E-6A1DAC5A0D5B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039988" y="270572"/>
              <a:ext cx="868680" cy="3931920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Content Placeholder 2">
                <a:extLst>
                  <a:ext uri="{FF2B5EF4-FFF2-40B4-BE49-F238E27FC236}">
                    <a16:creationId xmlns:a16="http://schemas.microsoft.com/office/drawing/2014/main" id="{AA97BE5A-6059-46DC-8BF9-347F0106F39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15068" y="5677954"/>
                <a:ext cx="1617248" cy="445134"/>
              </a:xfrm>
              <a:prstGeom prst="rect">
                <a:avLst/>
              </a:prstGeom>
            </p:spPr>
            <p:txBody>
              <a:bodyPr vert="horz" lIns="68580" tIns="34290" rIns="68580" bIns="3429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Bahnschrift" panose="020B0502040204020203" pitchFamily="34" charset="0"/>
                    <a:ea typeface="+mn-ea"/>
                    <a:cs typeface="Segoe UI" panose="020B0502040204020203" pitchFamily="34" charset="0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Bahnschrift" panose="020B0502040204020203" pitchFamily="34" charset="0"/>
                    <a:ea typeface="+mn-ea"/>
                    <a:cs typeface="Segoe UI" panose="020B0502040204020203" pitchFamily="34" charset="0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Bahnschrift" panose="020B0502040204020203" pitchFamily="34" charset="0"/>
                    <a:ea typeface="+mn-ea"/>
                    <a:cs typeface="Segoe UI" panose="020B0502040204020203" pitchFamily="34" charset="0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Bahnschrift" panose="020B0502040204020203" pitchFamily="34" charset="0"/>
                    <a:ea typeface="+mn-ea"/>
                    <a:cs typeface="Segoe UI" panose="020B0502040204020203" pitchFamily="34" charset="0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Bahnschrift" panose="020B0502040204020203" pitchFamily="34" charset="0"/>
                    <a:ea typeface="+mn-ea"/>
                    <a:cs typeface="Segoe UI" panose="020B0502040204020203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font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groupChr>
                        <m:groupChrPr>
                          <m:chr m:val="⇒"/>
                          <m:vertJc m:val="bot"/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a:rPr lang="en-US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𝑒𝑐𝑜𝑑𝑒</m:t>
                          </m:r>
                        </m:e>
                      </m:groupChr>
                    </m:oMath>
                  </m:oMathPara>
                </a14:m>
                <a:endParaRPr lang="en-US" i="1" dirty="0">
                  <a:solidFill>
                    <a:prstClr val="black"/>
                  </a:solidFill>
                  <a:latin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99" name="Content Placeholder 2">
                <a:extLst>
                  <a:ext uri="{FF2B5EF4-FFF2-40B4-BE49-F238E27FC236}">
                    <a16:creationId xmlns:a16="http://schemas.microsoft.com/office/drawing/2014/main" id="{AA97BE5A-6059-46DC-8BF9-347F0106F3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5068" y="5677954"/>
                <a:ext cx="1617248" cy="445134"/>
              </a:xfrm>
              <a:prstGeom prst="rect">
                <a:avLst/>
              </a:prstGeom>
              <a:blipFill>
                <a:blip r:embed="rId5"/>
                <a:stretch>
                  <a:fillRect b="-109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0" name="Left Brace 99">
            <a:extLst>
              <a:ext uri="{FF2B5EF4-FFF2-40B4-BE49-F238E27FC236}">
                <a16:creationId xmlns:a16="http://schemas.microsoft.com/office/drawing/2014/main" id="{88AF28AE-D1BF-4B10-9CE5-FD4CE29DA033}"/>
              </a:ext>
            </a:extLst>
          </p:cNvPr>
          <p:cNvSpPr/>
          <p:nvPr/>
        </p:nvSpPr>
        <p:spPr>
          <a:xfrm>
            <a:off x="5675752" y="4243190"/>
            <a:ext cx="138054" cy="1975079"/>
          </a:xfrm>
          <a:prstGeom prst="leftBrace">
            <a:avLst>
              <a:gd name="adj1" fmla="val 56629"/>
              <a:gd name="adj2" fmla="val 92207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Content Placeholder 2">
            <a:extLst>
              <a:ext uri="{FF2B5EF4-FFF2-40B4-BE49-F238E27FC236}">
                <a16:creationId xmlns:a16="http://schemas.microsoft.com/office/drawing/2014/main" id="{F4DEECDF-053D-4F71-B60E-1BAF47216CE1}"/>
              </a:ext>
            </a:extLst>
          </p:cNvPr>
          <p:cNvSpPr txBox="1">
            <a:spLocks/>
          </p:cNvSpPr>
          <p:nvPr/>
        </p:nvSpPr>
        <p:spPr>
          <a:xfrm>
            <a:off x="6009427" y="3718450"/>
            <a:ext cx="2778438" cy="400110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Bahnschrift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Bahnschrift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Bahnschrift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Bahnschrift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Bahnschrift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>
                <a:latin typeface="Trebuchet MS" panose="020B0603020202020204" pitchFamily="34" charset="0"/>
              </a:rPr>
              <a:t>Post-Correction Data</a:t>
            </a:r>
          </a:p>
        </p:txBody>
      </p:sp>
      <p:graphicFrame>
        <p:nvGraphicFramePr>
          <p:cNvPr id="103" name="Table 102">
            <a:extLst>
              <a:ext uri="{FF2B5EF4-FFF2-40B4-BE49-F238E27FC236}">
                <a16:creationId xmlns:a16="http://schemas.microsoft.com/office/drawing/2014/main" id="{E6ACF0C6-6694-4CC3-A4B6-DE9C08D95A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0117073"/>
              </p:ext>
            </p:extLst>
          </p:nvPr>
        </p:nvGraphicFramePr>
        <p:xfrm>
          <a:off x="6514272" y="4248691"/>
          <a:ext cx="1770096" cy="4382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2524">
                  <a:extLst>
                    <a:ext uri="{9D8B030D-6E8A-4147-A177-3AD203B41FA5}">
                      <a16:colId xmlns:a16="http://schemas.microsoft.com/office/drawing/2014/main" val="3263648389"/>
                    </a:ext>
                  </a:extLst>
                </a:gridCol>
                <a:gridCol w="442524">
                  <a:extLst>
                    <a:ext uri="{9D8B030D-6E8A-4147-A177-3AD203B41FA5}">
                      <a16:colId xmlns:a16="http://schemas.microsoft.com/office/drawing/2014/main" val="1131453912"/>
                    </a:ext>
                  </a:extLst>
                </a:gridCol>
                <a:gridCol w="442524">
                  <a:extLst>
                    <a:ext uri="{9D8B030D-6E8A-4147-A177-3AD203B41FA5}">
                      <a16:colId xmlns:a16="http://schemas.microsoft.com/office/drawing/2014/main" val="1858307433"/>
                    </a:ext>
                  </a:extLst>
                </a:gridCol>
                <a:gridCol w="442524">
                  <a:extLst>
                    <a:ext uri="{9D8B030D-6E8A-4147-A177-3AD203B41FA5}">
                      <a16:colId xmlns:a16="http://schemas.microsoft.com/office/drawing/2014/main" val="330613264"/>
                    </a:ext>
                  </a:extLst>
                </a:gridCol>
              </a:tblGrid>
              <a:tr h="438276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  <a:endParaRPr lang="en-US" sz="1800" b="1" baseline="-250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7447" marR="77447" marT="38723" marB="38723" anchor="ctr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</a:t>
                      </a:r>
                    </a:p>
                  </a:txBody>
                  <a:tcPr marL="77447" marR="77447" marT="38723" marB="38723" anchor="ctr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</a:t>
                      </a:r>
                    </a:p>
                  </a:txBody>
                  <a:tcPr marL="77447" marR="77447" marT="38723" marB="38723" anchor="ctr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</a:t>
                      </a:r>
                    </a:p>
                  </a:txBody>
                  <a:tcPr marL="77447" marR="77447" marT="38723" marB="38723" anchor="ctr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160082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Content Placeholder 2">
                <a:extLst>
                  <a:ext uri="{FF2B5EF4-FFF2-40B4-BE49-F238E27FC236}">
                    <a16:creationId xmlns:a16="http://schemas.microsoft.com/office/drawing/2014/main" id="{C23666D9-C794-4230-B887-365C7879CA2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762625" y="4216109"/>
                <a:ext cx="839512" cy="483320"/>
              </a:xfrm>
              <a:prstGeom prst="rect">
                <a:avLst/>
              </a:prstGeom>
            </p:spPr>
            <p:txBody>
              <a:bodyPr vert="horz" lIns="68580" tIns="34290" rIns="68580" bIns="3429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Bahnschrift" panose="020B0502040204020203" pitchFamily="34" charset="0"/>
                    <a:ea typeface="+mn-ea"/>
                    <a:cs typeface="Segoe UI" panose="020B0502040204020203" pitchFamily="34" charset="0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Bahnschrift" panose="020B0502040204020203" pitchFamily="34" charset="0"/>
                    <a:ea typeface="+mn-ea"/>
                    <a:cs typeface="Segoe UI" panose="020B0502040204020203" pitchFamily="34" charset="0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Bahnschrift" panose="020B0502040204020203" pitchFamily="34" charset="0"/>
                    <a:ea typeface="+mn-ea"/>
                    <a:cs typeface="Segoe UI" panose="020B0502040204020203" pitchFamily="34" charset="0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Bahnschrift" panose="020B0502040204020203" pitchFamily="34" charset="0"/>
                    <a:ea typeface="+mn-ea"/>
                    <a:cs typeface="Segoe UI" panose="020B0502040204020203" pitchFamily="34" charset="0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Bahnschrift" panose="020B0502040204020203" pitchFamily="34" charset="0"/>
                    <a:ea typeface="+mn-ea"/>
                    <a:cs typeface="Segoe UI" panose="020B0502040204020203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0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𝑯</m:t>
                      </m:r>
                      <m:r>
                        <a:rPr lang="en-US" sz="2400" b="1" i="1" baseline="-25000" dirty="0" smtClean="0">
                          <a:latin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lang="en-US" sz="2400" b="1" baseline="-25000" dirty="0">
                  <a:latin typeface="Trebuchet MS" panose="020B0603020202020204" pitchFamily="34" charset="0"/>
                </a:endParaRPr>
              </a:p>
            </p:txBody>
          </p:sp>
        </mc:Choice>
        <mc:Fallback xmlns="">
          <p:sp>
            <p:nvSpPr>
              <p:cNvPr id="108" name="Content Placeholder 2">
                <a:extLst>
                  <a:ext uri="{FF2B5EF4-FFF2-40B4-BE49-F238E27FC236}">
                    <a16:creationId xmlns:a16="http://schemas.microsoft.com/office/drawing/2014/main" id="{C23666D9-C794-4230-B887-365C7879CA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2625" y="4216109"/>
                <a:ext cx="839512" cy="4833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1" name="Rectangle 110">
            <a:extLst>
              <a:ext uri="{FF2B5EF4-FFF2-40B4-BE49-F238E27FC236}">
                <a16:creationId xmlns:a16="http://schemas.microsoft.com/office/drawing/2014/main" id="{2F3EA465-2275-438E-9960-AF7531E06333}"/>
              </a:ext>
            </a:extLst>
          </p:cNvPr>
          <p:cNvSpPr/>
          <p:nvPr/>
        </p:nvSpPr>
        <p:spPr>
          <a:xfrm>
            <a:off x="2047307" y="2955420"/>
            <a:ext cx="119847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000" i="1" dirty="0">
                <a:latin typeface="Trebuchet MS" panose="020B0603020202020204" pitchFamily="34" charset="0"/>
              </a:rPr>
              <a:t>No error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6FE9F80F-CBB0-4B90-9899-CE8B27F506A6}"/>
              </a:ext>
            </a:extLst>
          </p:cNvPr>
          <p:cNvSpPr/>
          <p:nvPr/>
        </p:nvSpPr>
        <p:spPr>
          <a:xfrm>
            <a:off x="1741037" y="3865989"/>
            <a:ext cx="165858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000" i="1" dirty="0">
                <a:latin typeface="Trebuchet MS" panose="020B0603020202020204" pitchFamily="34" charset="0"/>
              </a:rPr>
              <a:t>Correctable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7516FC34-E3ED-459D-9004-7A2F324F30E7}"/>
              </a:ext>
            </a:extLst>
          </p:cNvPr>
          <p:cNvSpPr/>
          <p:nvPr/>
        </p:nvSpPr>
        <p:spPr>
          <a:xfrm>
            <a:off x="1745160" y="5301145"/>
            <a:ext cx="199771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000" i="1" dirty="0">
                <a:latin typeface="Trebuchet MS" panose="020B0603020202020204" pitchFamily="34" charset="0"/>
              </a:rPr>
              <a:t>Uncorrectable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Content Placeholder 2">
                <a:extLst>
                  <a:ext uri="{FF2B5EF4-FFF2-40B4-BE49-F238E27FC236}">
                    <a16:creationId xmlns:a16="http://schemas.microsoft.com/office/drawing/2014/main" id="{8989C7DF-F0DA-48DB-B1C0-E79931C2FD4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762625" y="4728957"/>
                <a:ext cx="839512" cy="483320"/>
              </a:xfrm>
              <a:prstGeom prst="rect">
                <a:avLst/>
              </a:prstGeom>
            </p:spPr>
            <p:txBody>
              <a:bodyPr vert="horz" lIns="68580" tIns="34290" rIns="68580" bIns="3429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Bahnschrift" panose="020B0502040204020203" pitchFamily="34" charset="0"/>
                    <a:ea typeface="+mn-ea"/>
                    <a:cs typeface="Segoe UI" panose="020B0502040204020203" pitchFamily="34" charset="0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Bahnschrift" panose="020B0502040204020203" pitchFamily="34" charset="0"/>
                    <a:ea typeface="+mn-ea"/>
                    <a:cs typeface="Segoe UI" panose="020B0502040204020203" pitchFamily="34" charset="0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Bahnschrift" panose="020B0502040204020203" pitchFamily="34" charset="0"/>
                    <a:ea typeface="+mn-ea"/>
                    <a:cs typeface="Segoe UI" panose="020B0502040204020203" pitchFamily="34" charset="0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Bahnschrift" panose="020B0502040204020203" pitchFamily="34" charset="0"/>
                    <a:ea typeface="+mn-ea"/>
                    <a:cs typeface="Segoe UI" panose="020B0502040204020203" pitchFamily="34" charset="0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Bahnschrift" panose="020B0502040204020203" pitchFamily="34" charset="0"/>
                    <a:ea typeface="+mn-ea"/>
                    <a:cs typeface="Segoe UI" panose="020B0502040204020203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0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𝑯</m:t>
                      </m:r>
                      <m:r>
                        <a:rPr lang="en-US" sz="2400" b="1" i="1" baseline="-25000" dirty="0" smtClean="0">
                          <a:latin typeface="Cambria Math" panose="02040503050406030204" pitchFamily="18" charset="0"/>
                        </a:rPr>
                        <m:t>𝑩</m:t>
                      </m:r>
                    </m:oMath>
                  </m:oMathPara>
                </a14:m>
                <a:endParaRPr lang="en-US" sz="2400" b="1" baseline="-25000" dirty="0">
                  <a:latin typeface="Trebuchet MS" panose="020B0603020202020204" pitchFamily="34" charset="0"/>
                </a:endParaRPr>
              </a:p>
            </p:txBody>
          </p:sp>
        </mc:Choice>
        <mc:Fallback xmlns="">
          <p:sp>
            <p:nvSpPr>
              <p:cNvPr id="121" name="Content Placeholder 2">
                <a:extLst>
                  <a:ext uri="{FF2B5EF4-FFF2-40B4-BE49-F238E27FC236}">
                    <a16:creationId xmlns:a16="http://schemas.microsoft.com/office/drawing/2014/main" id="{8989C7DF-F0DA-48DB-B1C0-E79931C2FD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2625" y="4728957"/>
                <a:ext cx="839512" cy="4833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23" name="Table 122">
            <a:extLst>
              <a:ext uri="{FF2B5EF4-FFF2-40B4-BE49-F238E27FC236}">
                <a16:creationId xmlns:a16="http://schemas.microsoft.com/office/drawing/2014/main" id="{EA5C028A-4722-45E1-92D3-CFA7638588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8040167"/>
              </p:ext>
            </p:extLst>
          </p:nvPr>
        </p:nvGraphicFramePr>
        <p:xfrm>
          <a:off x="6514272" y="4758822"/>
          <a:ext cx="1770096" cy="4382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2524">
                  <a:extLst>
                    <a:ext uri="{9D8B030D-6E8A-4147-A177-3AD203B41FA5}">
                      <a16:colId xmlns:a16="http://schemas.microsoft.com/office/drawing/2014/main" val="3263648389"/>
                    </a:ext>
                  </a:extLst>
                </a:gridCol>
                <a:gridCol w="442524">
                  <a:extLst>
                    <a:ext uri="{9D8B030D-6E8A-4147-A177-3AD203B41FA5}">
                      <a16:colId xmlns:a16="http://schemas.microsoft.com/office/drawing/2014/main" val="1131453912"/>
                    </a:ext>
                  </a:extLst>
                </a:gridCol>
                <a:gridCol w="442524">
                  <a:extLst>
                    <a:ext uri="{9D8B030D-6E8A-4147-A177-3AD203B41FA5}">
                      <a16:colId xmlns:a16="http://schemas.microsoft.com/office/drawing/2014/main" val="1858307433"/>
                    </a:ext>
                  </a:extLst>
                </a:gridCol>
                <a:gridCol w="442524">
                  <a:extLst>
                    <a:ext uri="{9D8B030D-6E8A-4147-A177-3AD203B41FA5}">
                      <a16:colId xmlns:a16="http://schemas.microsoft.com/office/drawing/2014/main" val="330613264"/>
                    </a:ext>
                  </a:extLst>
                </a:gridCol>
              </a:tblGrid>
              <a:tr h="438276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</a:p>
                  </a:txBody>
                  <a:tcPr marL="77447" marR="77447" marT="38723" marB="38723" anchor="ctr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</a:p>
                  </a:txBody>
                  <a:tcPr marL="77447" marR="77447" marT="38723" marB="38723" anchor="ctr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</a:t>
                      </a:r>
                    </a:p>
                  </a:txBody>
                  <a:tcPr marL="77447" marR="77447" marT="38723" marB="38723" anchor="ctr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</a:t>
                      </a:r>
                    </a:p>
                  </a:txBody>
                  <a:tcPr marL="77447" marR="77447" marT="38723" marB="38723" anchor="ctr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160082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Content Placeholder 2">
                <a:extLst>
                  <a:ext uri="{FF2B5EF4-FFF2-40B4-BE49-F238E27FC236}">
                    <a16:creationId xmlns:a16="http://schemas.microsoft.com/office/drawing/2014/main" id="{4DB9FA63-20AB-420F-8676-9B4D1605817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762625" y="5230748"/>
                <a:ext cx="839512" cy="483320"/>
              </a:xfrm>
              <a:prstGeom prst="rect">
                <a:avLst/>
              </a:prstGeom>
            </p:spPr>
            <p:txBody>
              <a:bodyPr vert="horz" lIns="68580" tIns="34290" rIns="68580" bIns="3429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Bahnschrift" panose="020B0502040204020203" pitchFamily="34" charset="0"/>
                    <a:ea typeface="+mn-ea"/>
                    <a:cs typeface="Segoe UI" panose="020B0502040204020203" pitchFamily="34" charset="0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Bahnschrift" panose="020B0502040204020203" pitchFamily="34" charset="0"/>
                    <a:ea typeface="+mn-ea"/>
                    <a:cs typeface="Segoe UI" panose="020B0502040204020203" pitchFamily="34" charset="0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Bahnschrift" panose="020B0502040204020203" pitchFamily="34" charset="0"/>
                    <a:ea typeface="+mn-ea"/>
                    <a:cs typeface="Segoe UI" panose="020B0502040204020203" pitchFamily="34" charset="0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Bahnschrift" panose="020B0502040204020203" pitchFamily="34" charset="0"/>
                    <a:ea typeface="+mn-ea"/>
                    <a:cs typeface="Segoe UI" panose="020B0502040204020203" pitchFamily="34" charset="0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Bahnschrift" panose="020B0502040204020203" pitchFamily="34" charset="0"/>
                    <a:ea typeface="+mn-ea"/>
                    <a:cs typeface="Segoe UI" panose="020B0502040204020203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0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𝑯</m:t>
                      </m:r>
                      <m:r>
                        <a:rPr lang="en-US" sz="2400" b="1" i="1" baseline="-25000" dirty="0" smtClean="0">
                          <a:latin typeface="Cambria Math" panose="02040503050406030204" pitchFamily="18" charset="0"/>
                        </a:rPr>
                        <m:t>𝑪</m:t>
                      </m:r>
                    </m:oMath>
                  </m:oMathPara>
                </a14:m>
                <a:endParaRPr lang="en-US" sz="2400" b="1" baseline="-25000" dirty="0">
                  <a:latin typeface="Trebuchet MS" panose="020B0603020202020204" pitchFamily="34" charset="0"/>
                </a:endParaRPr>
              </a:p>
            </p:txBody>
          </p:sp>
        </mc:Choice>
        <mc:Fallback xmlns="">
          <p:sp>
            <p:nvSpPr>
              <p:cNvPr id="124" name="Content Placeholder 2">
                <a:extLst>
                  <a:ext uri="{FF2B5EF4-FFF2-40B4-BE49-F238E27FC236}">
                    <a16:creationId xmlns:a16="http://schemas.microsoft.com/office/drawing/2014/main" id="{4DB9FA63-20AB-420F-8676-9B4D160581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2625" y="5230748"/>
                <a:ext cx="839512" cy="4833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25" name="Table 124">
            <a:extLst>
              <a:ext uri="{FF2B5EF4-FFF2-40B4-BE49-F238E27FC236}">
                <a16:creationId xmlns:a16="http://schemas.microsoft.com/office/drawing/2014/main" id="{D483D5A1-0F52-42C0-BB04-8F7607548A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289636"/>
              </p:ext>
            </p:extLst>
          </p:nvPr>
        </p:nvGraphicFramePr>
        <p:xfrm>
          <a:off x="6514272" y="5260595"/>
          <a:ext cx="1770096" cy="4382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2524">
                  <a:extLst>
                    <a:ext uri="{9D8B030D-6E8A-4147-A177-3AD203B41FA5}">
                      <a16:colId xmlns:a16="http://schemas.microsoft.com/office/drawing/2014/main" val="3263648389"/>
                    </a:ext>
                  </a:extLst>
                </a:gridCol>
                <a:gridCol w="442524">
                  <a:extLst>
                    <a:ext uri="{9D8B030D-6E8A-4147-A177-3AD203B41FA5}">
                      <a16:colId xmlns:a16="http://schemas.microsoft.com/office/drawing/2014/main" val="1131453912"/>
                    </a:ext>
                  </a:extLst>
                </a:gridCol>
                <a:gridCol w="442524">
                  <a:extLst>
                    <a:ext uri="{9D8B030D-6E8A-4147-A177-3AD203B41FA5}">
                      <a16:colId xmlns:a16="http://schemas.microsoft.com/office/drawing/2014/main" val="1858307433"/>
                    </a:ext>
                  </a:extLst>
                </a:gridCol>
                <a:gridCol w="442524">
                  <a:extLst>
                    <a:ext uri="{9D8B030D-6E8A-4147-A177-3AD203B41FA5}">
                      <a16:colId xmlns:a16="http://schemas.microsoft.com/office/drawing/2014/main" val="330613264"/>
                    </a:ext>
                  </a:extLst>
                </a:gridCol>
              </a:tblGrid>
              <a:tr h="438276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</a:p>
                  </a:txBody>
                  <a:tcPr marL="77447" marR="77447" marT="38723" marB="38723" anchor="ctr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</a:t>
                      </a:r>
                    </a:p>
                  </a:txBody>
                  <a:tcPr marL="77447" marR="77447" marT="38723" marB="38723" anchor="ctr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</a:p>
                  </a:txBody>
                  <a:tcPr marL="77447" marR="77447" marT="38723" marB="38723" anchor="ctr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</a:t>
                      </a:r>
                    </a:p>
                  </a:txBody>
                  <a:tcPr marL="77447" marR="77447" marT="38723" marB="38723" anchor="ctr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160082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Content Placeholder 2">
                <a:extLst>
                  <a:ext uri="{FF2B5EF4-FFF2-40B4-BE49-F238E27FC236}">
                    <a16:creationId xmlns:a16="http://schemas.microsoft.com/office/drawing/2014/main" id="{E5A81210-FC54-4496-AB1F-088CFDE1880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762625" y="5734949"/>
                <a:ext cx="839512" cy="483320"/>
              </a:xfrm>
              <a:prstGeom prst="rect">
                <a:avLst/>
              </a:prstGeom>
            </p:spPr>
            <p:txBody>
              <a:bodyPr vert="horz" lIns="68580" tIns="34290" rIns="68580" bIns="3429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Bahnschrift" panose="020B0502040204020203" pitchFamily="34" charset="0"/>
                    <a:ea typeface="+mn-ea"/>
                    <a:cs typeface="Segoe UI" panose="020B0502040204020203" pitchFamily="34" charset="0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Bahnschrift" panose="020B0502040204020203" pitchFamily="34" charset="0"/>
                    <a:ea typeface="+mn-ea"/>
                    <a:cs typeface="Segoe UI" panose="020B0502040204020203" pitchFamily="34" charset="0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Bahnschrift" panose="020B0502040204020203" pitchFamily="34" charset="0"/>
                    <a:ea typeface="+mn-ea"/>
                    <a:cs typeface="Segoe UI" panose="020B0502040204020203" pitchFamily="34" charset="0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Bahnschrift" panose="020B0502040204020203" pitchFamily="34" charset="0"/>
                    <a:ea typeface="+mn-ea"/>
                    <a:cs typeface="Segoe UI" panose="020B0502040204020203" pitchFamily="34" charset="0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Bahnschrift" panose="020B0502040204020203" pitchFamily="34" charset="0"/>
                    <a:ea typeface="+mn-ea"/>
                    <a:cs typeface="Segoe UI" panose="020B0502040204020203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0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𝑯</m:t>
                      </m:r>
                      <m:r>
                        <a:rPr lang="en-US" sz="2400" b="1" i="1" baseline="-25000" dirty="0" smtClean="0">
                          <a:latin typeface="Cambria Math" panose="02040503050406030204" pitchFamily="18" charset="0"/>
                        </a:rPr>
                        <m:t>𝑫</m:t>
                      </m:r>
                    </m:oMath>
                  </m:oMathPara>
                </a14:m>
                <a:endParaRPr lang="en-US" sz="2400" b="1" baseline="-25000" dirty="0">
                  <a:latin typeface="Trebuchet MS" panose="020B0603020202020204" pitchFamily="34" charset="0"/>
                </a:endParaRPr>
              </a:p>
            </p:txBody>
          </p:sp>
        </mc:Choice>
        <mc:Fallback xmlns="">
          <p:sp>
            <p:nvSpPr>
              <p:cNvPr id="127" name="Content Placeholder 2">
                <a:extLst>
                  <a:ext uri="{FF2B5EF4-FFF2-40B4-BE49-F238E27FC236}">
                    <a16:creationId xmlns:a16="http://schemas.microsoft.com/office/drawing/2014/main" id="{E5A81210-FC54-4496-AB1F-088CFDE188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2625" y="5734949"/>
                <a:ext cx="839512" cy="4833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28" name="Table 127">
            <a:extLst>
              <a:ext uri="{FF2B5EF4-FFF2-40B4-BE49-F238E27FC236}">
                <a16:creationId xmlns:a16="http://schemas.microsoft.com/office/drawing/2014/main" id="{F21F171D-29ED-49EA-9917-0B5B7F977E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422092"/>
              </p:ext>
            </p:extLst>
          </p:nvPr>
        </p:nvGraphicFramePr>
        <p:xfrm>
          <a:off x="6514272" y="5764796"/>
          <a:ext cx="1770096" cy="4382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2524">
                  <a:extLst>
                    <a:ext uri="{9D8B030D-6E8A-4147-A177-3AD203B41FA5}">
                      <a16:colId xmlns:a16="http://schemas.microsoft.com/office/drawing/2014/main" val="3263648389"/>
                    </a:ext>
                  </a:extLst>
                </a:gridCol>
                <a:gridCol w="442524">
                  <a:extLst>
                    <a:ext uri="{9D8B030D-6E8A-4147-A177-3AD203B41FA5}">
                      <a16:colId xmlns:a16="http://schemas.microsoft.com/office/drawing/2014/main" val="1131453912"/>
                    </a:ext>
                  </a:extLst>
                </a:gridCol>
                <a:gridCol w="442524">
                  <a:extLst>
                    <a:ext uri="{9D8B030D-6E8A-4147-A177-3AD203B41FA5}">
                      <a16:colId xmlns:a16="http://schemas.microsoft.com/office/drawing/2014/main" val="1858307433"/>
                    </a:ext>
                  </a:extLst>
                </a:gridCol>
                <a:gridCol w="442524">
                  <a:extLst>
                    <a:ext uri="{9D8B030D-6E8A-4147-A177-3AD203B41FA5}">
                      <a16:colId xmlns:a16="http://schemas.microsoft.com/office/drawing/2014/main" val="330613264"/>
                    </a:ext>
                  </a:extLst>
                </a:gridCol>
              </a:tblGrid>
              <a:tr h="438276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</a:p>
                  </a:txBody>
                  <a:tcPr marL="77447" marR="77447" marT="38723" marB="38723" anchor="ctr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</a:t>
                      </a:r>
                    </a:p>
                  </a:txBody>
                  <a:tcPr marL="77447" marR="77447" marT="38723" marB="38723" anchor="ctr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</a:t>
                      </a:r>
                    </a:p>
                  </a:txBody>
                  <a:tcPr marL="77447" marR="77447" marT="38723" marB="38723" anchor="ctr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</a:p>
                  </a:txBody>
                  <a:tcPr marL="77447" marR="77447" marT="38723" marB="38723" anchor="ctr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1600829"/>
                  </a:ext>
                </a:extLst>
              </a:tr>
            </a:tbl>
          </a:graphicData>
        </a:graphic>
      </p:graphicFrame>
      <p:grpSp>
        <p:nvGrpSpPr>
          <p:cNvPr id="3" name="Group 2">
            <a:extLst>
              <a:ext uri="{FF2B5EF4-FFF2-40B4-BE49-F238E27FC236}">
                <a16:creationId xmlns:a16="http://schemas.microsoft.com/office/drawing/2014/main" id="{9CAE3015-9BB6-46C5-8555-A8A5CC382FAC}"/>
              </a:ext>
            </a:extLst>
          </p:cNvPr>
          <p:cNvGrpSpPr/>
          <p:nvPr/>
        </p:nvGrpSpPr>
        <p:grpSpPr>
          <a:xfrm>
            <a:off x="4120355" y="2568850"/>
            <a:ext cx="4918870" cy="3787511"/>
            <a:chOff x="4120355" y="2568850"/>
            <a:chExt cx="4918870" cy="3787511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63988B33-8F93-4A1B-AF2D-9A9250D78A37}"/>
                </a:ext>
              </a:extLst>
            </p:cNvPr>
            <p:cNvSpPr/>
            <p:nvPr/>
          </p:nvSpPr>
          <p:spPr>
            <a:xfrm>
              <a:off x="5872889" y="4118560"/>
              <a:ext cx="2520340" cy="2237801"/>
            </a:xfrm>
            <a:prstGeom prst="roundRect">
              <a:avLst>
                <a:gd name="adj" fmla="val 9355"/>
              </a:avLst>
            </a:pr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9" name="Content Placeholder 2">
                  <a:extLst>
                    <a:ext uri="{FF2B5EF4-FFF2-40B4-BE49-F238E27FC236}">
                      <a16:creationId xmlns:a16="http://schemas.microsoft.com/office/drawing/2014/main" id="{EEF8377F-CB34-42EC-B406-594308714292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4120355" y="2568850"/>
                  <a:ext cx="4918870" cy="1004263"/>
                </a:xfrm>
                <a:prstGeom prst="rect">
                  <a:avLst/>
                </a:prstGeom>
              </p:spPr>
              <p:txBody>
                <a:bodyPr vert="horz" lIns="68580" tIns="34290" rIns="68580" bIns="34290" rtlCol="0">
                  <a:noAutofit/>
                </a:bodyPr>
                <a:lstStyle>
                  <a:lvl1pPr marL="228600" indent="-228600" algn="l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 kern="1200">
                      <a:solidFill>
                        <a:schemeClr val="tx1"/>
                      </a:solidFill>
                      <a:latin typeface="Bahnschrift" panose="020B0502040204020203" pitchFamily="34" charset="0"/>
                      <a:ea typeface="+mn-ea"/>
                      <a:cs typeface="Segoe UI" panose="020B0502040204020203" pitchFamily="34" charset="0"/>
                    </a:defRPr>
                  </a:lvl1pPr>
                  <a:lvl2pPr marL="685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Bahnschrift" panose="020B0502040204020203" pitchFamily="34" charset="0"/>
                      <a:ea typeface="+mn-ea"/>
                      <a:cs typeface="Segoe UI" panose="020B0502040204020203" pitchFamily="34" charset="0"/>
                    </a:defRPr>
                  </a:lvl2pPr>
                  <a:lvl3pPr marL="1143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Bahnschrift" panose="020B0502040204020203" pitchFamily="34" charset="0"/>
                      <a:ea typeface="+mn-ea"/>
                      <a:cs typeface="Segoe UI" panose="020B0502040204020203" pitchFamily="34" charset="0"/>
                    </a:defRPr>
                  </a:lvl3pPr>
                  <a:lvl4pPr marL="1600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Bahnschrift" panose="020B0502040204020203" pitchFamily="34" charset="0"/>
                      <a:ea typeface="+mn-ea"/>
                      <a:cs typeface="Segoe UI" panose="020B0502040204020203" pitchFamily="34" charset="0"/>
                    </a:defRPr>
                  </a:lvl4pPr>
                  <a:lvl5pPr marL="20574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Bahnschrift" panose="020B0502040204020203" pitchFamily="34" charset="0"/>
                      <a:ea typeface="+mn-ea"/>
                      <a:cs typeface="Segoe UI" panose="020B0502040204020203" pitchFamily="34" charset="0"/>
                    </a:defRPr>
                  </a:lvl5pPr>
                  <a:lvl6pPr marL="25146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lvl="0" indent="0" algn="ctr">
                    <a:lnSpc>
                      <a:spcPct val="100000"/>
                    </a:lnSpc>
                    <a:spcBef>
                      <a:spcPts val="0"/>
                    </a:spcBef>
                    <a:buNone/>
                  </a:pPr>
                  <a:r>
                    <a:rPr lang="en-US" b="1" dirty="0">
                      <a:solidFill>
                        <a:srgbClr val="C00000"/>
                      </a:solidFill>
                      <a:latin typeface="Trebuchet MS" panose="020B0603020202020204" pitchFamily="34" charset="0"/>
                    </a:rPr>
                    <a:t>Different </a:t>
                  </a:r>
                  <a14:m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𝑯</m:t>
                      </m:r>
                      <m:r>
                        <a:rPr lang="en-US" b="1" i="1" baseline="-2500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</m:oMath>
                  </a14:m>
                  <a:r>
                    <a:rPr lang="en-US" b="1" dirty="0">
                      <a:solidFill>
                        <a:srgbClr val="C00000"/>
                      </a:solidFill>
                      <a:latin typeface="Trebuchet MS" panose="020B0603020202020204" pitchFamily="34" charset="0"/>
                    </a:rPr>
                    <a:t> generate different error syndromes</a:t>
                  </a:r>
                  <a:endParaRPr lang="en-US" b="1" baseline="-25000" dirty="0">
                    <a:solidFill>
                      <a:srgbClr val="C00000"/>
                    </a:solidFill>
                    <a:latin typeface="Trebuchet MS" panose="020B0603020202020204" pitchFamily="34" charset="0"/>
                  </a:endParaRPr>
                </a:p>
              </p:txBody>
            </p:sp>
          </mc:Choice>
          <mc:Fallback xmlns="">
            <p:sp>
              <p:nvSpPr>
                <p:cNvPr id="129" name="Content Placeholder 2">
                  <a:extLst>
                    <a:ext uri="{FF2B5EF4-FFF2-40B4-BE49-F238E27FC236}">
                      <a16:creationId xmlns:a16="http://schemas.microsoft.com/office/drawing/2014/main" id="{EEF8377F-CB34-42EC-B406-5943087142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20355" y="2568850"/>
                  <a:ext cx="4918870" cy="1004263"/>
                </a:xfrm>
                <a:prstGeom prst="rect">
                  <a:avLst/>
                </a:prstGeom>
                <a:blipFill>
                  <a:blip r:embed="rId10"/>
                  <a:stretch>
                    <a:fillRect t="-6667" b="-109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0" name="Straight Arrow Connector 129">
              <a:extLst>
                <a:ext uri="{FF2B5EF4-FFF2-40B4-BE49-F238E27FC236}">
                  <a16:creationId xmlns:a16="http://schemas.microsoft.com/office/drawing/2014/main" id="{C1FCA2E4-03E2-47FC-97EA-8A65E451D73C}"/>
                </a:ext>
              </a:extLst>
            </p:cNvPr>
            <p:cNvCxnSpPr>
              <a:cxnSpLocks/>
            </p:cNvCxnSpPr>
            <p:nvPr/>
          </p:nvCxnSpPr>
          <p:spPr>
            <a:xfrm>
              <a:off x="5713789" y="3460507"/>
              <a:ext cx="267911" cy="631433"/>
            </a:xfrm>
            <a:prstGeom prst="straightConnector1">
              <a:avLst/>
            </a:prstGeom>
            <a:ln w="57150">
              <a:solidFill>
                <a:srgbClr val="C00000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814FDC-1E0B-41B5-8F49-4B8573D8D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D2B53-EDAE-4B41-B849-8916FA40BCB6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834E7E5-78AF-43EB-BE20-51D6D5B7A062}"/>
              </a:ext>
            </a:extLst>
          </p:cNvPr>
          <p:cNvSpPr/>
          <p:nvPr/>
        </p:nvSpPr>
        <p:spPr>
          <a:xfrm>
            <a:off x="6734860" y="1345941"/>
            <a:ext cx="1327572" cy="441112"/>
          </a:xfrm>
          <a:prstGeom prst="rect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9829DB7-7A34-4BA4-B397-3EAC92E499C9}"/>
              </a:ext>
            </a:extLst>
          </p:cNvPr>
          <p:cNvSpPr/>
          <p:nvPr/>
        </p:nvSpPr>
        <p:spPr>
          <a:xfrm>
            <a:off x="6646493" y="1810518"/>
            <a:ext cx="225254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2000" b="1" i="1" dirty="0">
                <a:solidFill>
                  <a:schemeClr val="accent5">
                    <a:lumMod val="75000"/>
                  </a:schemeClr>
                </a:solidFill>
                <a:latin typeface="Trebuchet MS" panose="020B0603020202020204" pitchFamily="34" charset="0"/>
              </a:rPr>
              <a:t>Parity-check bits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8187DC2-2423-41FE-9A3A-8152EEAAF38D}"/>
              </a:ext>
            </a:extLst>
          </p:cNvPr>
          <p:cNvSpPr/>
          <p:nvPr/>
        </p:nvSpPr>
        <p:spPr>
          <a:xfrm>
            <a:off x="2797903" y="3317196"/>
            <a:ext cx="1327572" cy="441112"/>
          </a:xfrm>
          <a:prstGeom prst="rect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7D643BC-B110-41EB-A4A9-50F9E3DB6996}"/>
              </a:ext>
            </a:extLst>
          </p:cNvPr>
          <p:cNvSpPr/>
          <p:nvPr/>
        </p:nvSpPr>
        <p:spPr>
          <a:xfrm>
            <a:off x="2797903" y="4242750"/>
            <a:ext cx="1327572" cy="441112"/>
          </a:xfrm>
          <a:prstGeom prst="rect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32597BA-5928-410E-9962-6BF2A519B9F8}"/>
              </a:ext>
            </a:extLst>
          </p:cNvPr>
          <p:cNvSpPr/>
          <p:nvPr/>
        </p:nvSpPr>
        <p:spPr>
          <a:xfrm>
            <a:off x="2797903" y="4743698"/>
            <a:ext cx="1327572" cy="441112"/>
          </a:xfrm>
          <a:prstGeom prst="rect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5B52CB5A-4897-47F5-811F-C9F39D4015F7}"/>
              </a:ext>
            </a:extLst>
          </p:cNvPr>
          <p:cNvSpPr/>
          <p:nvPr/>
        </p:nvSpPr>
        <p:spPr>
          <a:xfrm>
            <a:off x="2797903" y="5698871"/>
            <a:ext cx="1327572" cy="441112"/>
          </a:xfrm>
          <a:prstGeom prst="rect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2208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8" grpId="0"/>
      <p:bldP spid="49" grpId="0"/>
      <p:bldP spid="99" grpId="0"/>
      <p:bldP spid="100" grpId="0" animBg="1"/>
      <p:bldP spid="101" grpId="0"/>
      <p:bldP spid="108" grpId="0"/>
      <p:bldP spid="111" grpId="0"/>
      <p:bldP spid="112" grpId="0"/>
      <p:bldP spid="115" grpId="0"/>
      <p:bldP spid="121" grpId="0"/>
      <p:bldP spid="124" grpId="0"/>
      <p:bldP spid="127" grpId="0"/>
      <p:bldP spid="5" grpId="0" animBg="1"/>
      <p:bldP spid="41" grpId="0"/>
      <p:bldP spid="42" grpId="0" animBg="1"/>
      <p:bldP spid="50" grpId="0" animBg="1"/>
      <p:bldP spid="51" grpId="0" animBg="1"/>
      <p:bldP spid="5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Challenge 2: Inferring Error Syndromes</a:t>
            </a:r>
          </a:p>
        </p:txBody>
      </p:sp>
      <p:graphicFrame>
        <p:nvGraphicFramePr>
          <p:cNvPr id="44" name="Table 43">
            <a:extLst>
              <a:ext uri="{FF2B5EF4-FFF2-40B4-BE49-F238E27FC236}">
                <a16:creationId xmlns:a16="http://schemas.microsoft.com/office/drawing/2014/main" id="{B23B6C0D-1D41-422B-B2FE-E91FA63AF95D}"/>
              </a:ext>
            </a:extLst>
          </p:cNvPr>
          <p:cNvGraphicFramePr>
            <a:graphicFrameLocks noGrp="1"/>
          </p:cNvGraphicFramePr>
          <p:nvPr/>
        </p:nvGraphicFramePr>
        <p:xfrm>
          <a:off x="1077125" y="1339083"/>
          <a:ext cx="1769224" cy="4451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2306">
                  <a:extLst>
                    <a:ext uri="{9D8B030D-6E8A-4147-A177-3AD203B41FA5}">
                      <a16:colId xmlns:a16="http://schemas.microsoft.com/office/drawing/2014/main" val="3263648389"/>
                    </a:ext>
                  </a:extLst>
                </a:gridCol>
                <a:gridCol w="442306">
                  <a:extLst>
                    <a:ext uri="{9D8B030D-6E8A-4147-A177-3AD203B41FA5}">
                      <a16:colId xmlns:a16="http://schemas.microsoft.com/office/drawing/2014/main" val="1131453912"/>
                    </a:ext>
                  </a:extLst>
                </a:gridCol>
                <a:gridCol w="442306">
                  <a:extLst>
                    <a:ext uri="{9D8B030D-6E8A-4147-A177-3AD203B41FA5}">
                      <a16:colId xmlns:a16="http://schemas.microsoft.com/office/drawing/2014/main" val="1858307433"/>
                    </a:ext>
                  </a:extLst>
                </a:gridCol>
                <a:gridCol w="442306">
                  <a:extLst>
                    <a:ext uri="{9D8B030D-6E8A-4147-A177-3AD203B41FA5}">
                      <a16:colId xmlns:a16="http://schemas.microsoft.com/office/drawing/2014/main" val="330613264"/>
                    </a:ext>
                  </a:extLst>
                </a:gridCol>
              </a:tblGrid>
              <a:tr h="445134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  <a:endParaRPr lang="en-US" sz="1800" b="1" baseline="-250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7447" marR="77447" marT="38723" marB="38723" anchor="ctr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</a:t>
                      </a:r>
                    </a:p>
                  </a:txBody>
                  <a:tcPr marL="77447" marR="77447" marT="38723" marB="38723" anchor="ctr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</a:t>
                      </a:r>
                    </a:p>
                  </a:txBody>
                  <a:tcPr marL="77447" marR="77447" marT="38723" marB="38723" anchor="ctr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</a:t>
                      </a:r>
                    </a:p>
                  </a:txBody>
                  <a:tcPr marL="77447" marR="77447" marT="38723" marB="38723" anchor="ctr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160082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49C837BA-27C2-4203-A3E5-DC6F117E3B8E}"/>
                  </a:ext>
                </a:extLst>
              </p:cNvPr>
              <p:cNvSpPr/>
              <p:nvPr/>
            </p:nvSpPr>
            <p:spPr>
              <a:xfrm>
                <a:off x="1086337" y="942995"/>
                <a:ext cx="175080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b="1" i="0" dirty="0" smtClean="0">
                          <a:solidFill>
                            <a:prstClr val="black"/>
                          </a:solidFill>
                          <a:latin typeface="Trebuchet MS" panose="020B0603020202020204" pitchFamily="34" charset="0"/>
                        </a:rPr>
                        <m:t>Test</m:t>
                      </m:r>
                      <m:r>
                        <m:rPr>
                          <m:nor/>
                        </m:rPr>
                        <a:rPr lang="en-US" sz="2000" b="1" i="0" dirty="0" smtClean="0">
                          <a:solidFill>
                            <a:prstClr val="black"/>
                          </a:solidFill>
                          <a:latin typeface="Trebuchet MS" panose="020B0603020202020204" pitchFamily="34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000" b="1" i="0" dirty="0" smtClean="0">
                          <a:solidFill>
                            <a:prstClr val="black"/>
                          </a:solidFill>
                          <a:latin typeface="Trebuchet MS" panose="020B0603020202020204" pitchFamily="34" charset="0"/>
                        </a:rPr>
                        <m:t>Pattern</m:t>
                      </m:r>
                    </m:oMath>
                  </m:oMathPara>
                </a14:m>
                <a:endParaRPr lang="en-US" sz="2000" b="1" dirty="0">
                  <a:latin typeface="Trebuchet MS" panose="020B0603020202020204" pitchFamily="34" charset="0"/>
                </a:endParaRPr>
              </a:p>
            </p:txBody>
          </p:sp>
        </mc:Choice>
        <mc:Fallback xmlns="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49C837BA-27C2-4203-A3E5-DC6F117E3B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6337" y="942995"/>
                <a:ext cx="1750800" cy="40011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6" name="Table 45">
            <a:extLst>
              <a:ext uri="{FF2B5EF4-FFF2-40B4-BE49-F238E27FC236}">
                <a16:creationId xmlns:a16="http://schemas.microsoft.com/office/drawing/2014/main" id="{7C8DEE08-CBC4-4F47-9F1F-058CD508976F}"/>
              </a:ext>
            </a:extLst>
          </p:cNvPr>
          <p:cNvGraphicFramePr>
            <a:graphicFrameLocks noGrp="1"/>
          </p:cNvGraphicFramePr>
          <p:nvPr/>
        </p:nvGraphicFramePr>
        <p:xfrm>
          <a:off x="4904867" y="1345941"/>
          <a:ext cx="1770096" cy="4382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2524">
                  <a:extLst>
                    <a:ext uri="{9D8B030D-6E8A-4147-A177-3AD203B41FA5}">
                      <a16:colId xmlns:a16="http://schemas.microsoft.com/office/drawing/2014/main" val="3263648389"/>
                    </a:ext>
                  </a:extLst>
                </a:gridCol>
                <a:gridCol w="442524">
                  <a:extLst>
                    <a:ext uri="{9D8B030D-6E8A-4147-A177-3AD203B41FA5}">
                      <a16:colId xmlns:a16="http://schemas.microsoft.com/office/drawing/2014/main" val="1131453912"/>
                    </a:ext>
                  </a:extLst>
                </a:gridCol>
                <a:gridCol w="442524">
                  <a:extLst>
                    <a:ext uri="{9D8B030D-6E8A-4147-A177-3AD203B41FA5}">
                      <a16:colId xmlns:a16="http://schemas.microsoft.com/office/drawing/2014/main" val="1858307433"/>
                    </a:ext>
                  </a:extLst>
                </a:gridCol>
                <a:gridCol w="442524">
                  <a:extLst>
                    <a:ext uri="{9D8B030D-6E8A-4147-A177-3AD203B41FA5}">
                      <a16:colId xmlns:a16="http://schemas.microsoft.com/office/drawing/2014/main" val="330613264"/>
                    </a:ext>
                  </a:extLst>
                </a:gridCol>
              </a:tblGrid>
              <a:tr h="438276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  <a:endParaRPr lang="en-US" sz="1800" b="1" baseline="-250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7447" marR="77447" marT="38723" marB="38723" anchor="ctr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</a:t>
                      </a:r>
                    </a:p>
                  </a:txBody>
                  <a:tcPr marL="77447" marR="77447" marT="38723" marB="38723" anchor="ctr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</a:t>
                      </a:r>
                    </a:p>
                  </a:txBody>
                  <a:tcPr marL="77447" marR="77447" marT="38723" marB="38723" anchor="ctr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</a:t>
                      </a:r>
                    </a:p>
                  </a:txBody>
                  <a:tcPr marL="77447" marR="77447" marT="38723" marB="38723" anchor="ctr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1600829"/>
                  </a:ext>
                </a:extLst>
              </a:tr>
            </a:tbl>
          </a:graphicData>
        </a:graphic>
      </p:graphicFrame>
      <p:graphicFrame>
        <p:nvGraphicFramePr>
          <p:cNvPr id="47" name="Table 46">
            <a:extLst>
              <a:ext uri="{FF2B5EF4-FFF2-40B4-BE49-F238E27FC236}">
                <a16:creationId xmlns:a16="http://schemas.microsoft.com/office/drawing/2014/main" id="{3AF681F0-F8DE-49C3-8079-B62EF3D06A33}"/>
              </a:ext>
            </a:extLst>
          </p:cNvPr>
          <p:cNvGraphicFramePr>
            <a:graphicFrameLocks noGrp="1"/>
          </p:cNvGraphicFramePr>
          <p:nvPr/>
        </p:nvGraphicFramePr>
        <p:xfrm>
          <a:off x="6734860" y="1345941"/>
          <a:ext cx="1327572" cy="4382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2524">
                  <a:extLst>
                    <a:ext uri="{9D8B030D-6E8A-4147-A177-3AD203B41FA5}">
                      <a16:colId xmlns:a16="http://schemas.microsoft.com/office/drawing/2014/main" val="1050541563"/>
                    </a:ext>
                  </a:extLst>
                </a:gridCol>
                <a:gridCol w="442524">
                  <a:extLst>
                    <a:ext uri="{9D8B030D-6E8A-4147-A177-3AD203B41FA5}">
                      <a16:colId xmlns:a16="http://schemas.microsoft.com/office/drawing/2014/main" val="1335610688"/>
                    </a:ext>
                  </a:extLst>
                </a:gridCol>
                <a:gridCol w="442524">
                  <a:extLst>
                    <a:ext uri="{9D8B030D-6E8A-4147-A177-3AD203B41FA5}">
                      <a16:colId xmlns:a16="http://schemas.microsoft.com/office/drawing/2014/main" val="1318794498"/>
                    </a:ext>
                  </a:extLst>
                </a:gridCol>
              </a:tblGrid>
              <a:tr h="438276">
                <a:tc>
                  <a:txBody>
                    <a:bodyPr/>
                    <a:lstStyle/>
                    <a:p>
                      <a:pPr marL="0" marR="0" lvl="0" indent="0" algn="ctr" defTabSz="68576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D</a:t>
                      </a:r>
                      <a:endParaRPr kumimoji="0" lang="en-US" sz="1800" b="1" i="0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marL="77447" marR="77447" marT="38723" marB="38723" anchor="ctr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D</a:t>
                      </a:r>
                      <a:endParaRPr lang="en-US" sz="2200" b="1" dirty="0">
                        <a:solidFill>
                          <a:srgbClr val="FF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7447" marR="77447" marT="38723" marB="38723" anchor="ctr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</a:t>
                      </a:r>
                      <a:endParaRPr lang="en-US" sz="2200" b="1" dirty="0">
                        <a:solidFill>
                          <a:srgbClr val="FF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7447" marR="77447" marT="38723" marB="38723" anchor="ctr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93544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8" name="Content Placeholder 2">
                <a:extLst>
                  <a:ext uri="{FF2B5EF4-FFF2-40B4-BE49-F238E27FC236}">
                    <a16:creationId xmlns:a16="http://schemas.microsoft.com/office/drawing/2014/main" id="{55C9A20C-CD71-4F9F-8FD3-293D1F3A9AC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366350" y="1201768"/>
                <a:ext cx="1019633" cy="445134"/>
              </a:xfrm>
              <a:prstGeom prst="rect">
                <a:avLst/>
              </a:prstGeom>
            </p:spPr>
            <p:txBody>
              <a:bodyPr vert="horz" lIns="68580" tIns="34290" rIns="68580" bIns="3429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Bahnschrift" panose="020B0502040204020203" pitchFamily="34" charset="0"/>
                    <a:ea typeface="+mn-ea"/>
                    <a:cs typeface="Segoe UI" panose="020B0502040204020203" pitchFamily="34" charset="0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Bahnschrift" panose="020B0502040204020203" pitchFamily="34" charset="0"/>
                    <a:ea typeface="+mn-ea"/>
                    <a:cs typeface="Segoe UI" panose="020B0502040204020203" pitchFamily="34" charset="0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Bahnschrift" panose="020B0502040204020203" pitchFamily="34" charset="0"/>
                    <a:ea typeface="+mn-ea"/>
                    <a:cs typeface="Segoe UI" panose="020B0502040204020203" pitchFamily="34" charset="0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Bahnschrift" panose="020B0502040204020203" pitchFamily="34" charset="0"/>
                    <a:ea typeface="+mn-ea"/>
                    <a:cs typeface="Segoe UI" panose="020B0502040204020203" pitchFamily="34" charset="0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Bahnschrift" panose="020B0502040204020203" pitchFamily="34" charset="0"/>
                    <a:ea typeface="+mn-ea"/>
                    <a:cs typeface="Segoe UI" panose="020B0502040204020203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font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groupChr>
                        <m:groupChrPr>
                          <m:chr m:val="⇒"/>
                          <m:vertJc m:val="bot"/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𝑛𝑐𝑜𝑑𝑒</m:t>
                          </m:r>
                        </m:e>
                      </m:groupChr>
                    </m:oMath>
                  </m:oMathPara>
                </a14:m>
                <a:endParaRPr lang="en-US" i="1" dirty="0">
                  <a:solidFill>
                    <a:prstClr val="black"/>
                  </a:solidFill>
                  <a:latin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48" name="Content Placeholder 2">
                <a:extLst>
                  <a:ext uri="{FF2B5EF4-FFF2-40B4-BE49-F238E27FC236}">
                    <a16:creationId xmlns:a16="http://schemas.microsoft.com/office/drawing/2014/main" id="{55C9A20C-CD71-4F9F-8FD3-293D1F3A9A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6350" y="1201768"/>
                <a:ext cx="1019633" cy="445134"/>
              </a:xfrm>
              <a:prstGeom prst="rect">
                <a:avLst/>
              </a:prstGeom>
              <a:blipFill>
                <a:blip r:embed="rId3"/>
                <a:stretch>
                  <a:fillRect b="-95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Rectangle 48">
            <a:extLst>
              <a:ext uri="{FF2B5EF4-FFF2-40B4-BE49-F238E27FC236}">
                <a16:creationId xmlns:a16="http://schemas.microsoft.com/office/drawing/2014/main" id="{6996618F-5CB1-488A-932B-9E2A6556D7FE}"/>
              </a:ext>
            </a:extLst>
          </p:cNvPr>
          <p:cNvSpPr/>
          <p:nvPr/>
        </p:nvSpPr>
        <p:spPr>
          <a:xfrm>
            <a:off x="5530423" y="942995"/>
            <a:ext cx="18197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2000" b="1" dirty="0">
                <a:latin typeface="Trebuchet MS" panose="020B0603020202020204" pitchFamily="34" charset="0"/>
              </a:rPr>
              <a:t>Encoded Data</a:t>
            </a:r>
          </a:p>
        </p:txBody>
      </p:sp>
      <p:graphicFrame>
        <p:nvGraphicFramePr>
          <p:cNvPr id="90" name="Table 89">
            <a:extLst>
              <a:ext uri="{FF2B5EF4-FFF2-40B4-BE49-F238E27FC236}">
                <a16:creationId xmlns:a16="http://schemas.microsoft.com/office/drawing/2014/main" id="{D45C4517-D72B-4A64-890B-9DE26B00F6C2}"/>
              </a:ext>
            </a:extLst>
          </p:cNvPr>
          <p:cNvGraphicFramePr>
            <a:graphicFrameLocks noGrp="1"/>
          </p:cNvGraphicFramePr>
          <p:nvPr/>
        </p:nvGraphicFramePr>
        <p:xfrm>
          <a:off x="973030" y="3321323"/>
          <a:ext cx="1770096" cy="4382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2524">
                  <a:extLst>
                    <a:ext uri="{9D8B030D-6E8A-4147-A177-3AD203B41FA5}">
                      <a16:colId xmlns:a16="http://schemas.microsoft.com/office/drawing/2014/main" val="3263648389"/>
                    </a:ext>
                  </a:extLst>
                </a:gridCol>
                <a:gridCol w="442524">
                  <a:extLst>
                    <a:ext uri="{9D8B030D-6E8A-4147-A177-3AD203B41FA5}">
                      <a16:colId xmlns:a16="http://schemas.microsoft.com/office/drawing/2014/main" val="1131453912"/>
                    </a:ext>
                  </a:extLst>
                </a:gridCol>
                <a:gridCol w="442524">
                  <a:extLst>
                    <a:ext uri="{9D8B030D-6E8A-4147-A177-3AD203B41FA5}">
                      <a16:colId xmlns:a16="http://schemas.microsoft.com/office/drawing/2014/main" val="1858307433"/>
                    </a:ext>
                  </a:extLst>
                </a:gridCol>
                <a:gridCol w="442524">
                  <a:extLst>
                    <a:ext uri="{9D8B030D-6E8A-4147-A177-3AD203B41FA5}">
                      <a16:colId xmlns:a16="http://schemas.microsoft.com/office/drawing/2014/main" val="330613264"/>
                    </a:ext>
                  </a:extLst>
                </a:gridCol>
              </a:tblGrid>
              <a:tr h="438276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  <a:endParaRPr lang="en-US" sz="1800" b="1" baseline="-250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7447" marR="77447" marT="38723" marB="38723" anchor="ctr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</a:p>
                  </a:txBody>
                  <a:tcPr marL="77447" marR="77447" marT="38723" marB="38723" anchor="ctr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</a:p>
                  </a:txBody>
                  <a:tcPr marL="77447" marR="77447" marT="38723" marB="38723" anchor="ctr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</a:p>
                  </a:txBody>
                  <a:tcPr marL="77447" marR="77447" marT="38723" marB="38723" anchor="ctr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1600829"/>
                  </a:ext>
                </a:extLst>
              </a:tr>
            </a:tbl>
          </a:graphicData>
        </a:graphic>
      </p:graphicFrame>
      <p:graphicFrame>
        <p:nvGraphicFramePr>
          <p:cNvPr id="91" name="Table 90">
            <a:extLst>
              <a:ext uri="{FF2B5EF4-FFF2-40B4-BE49-F238E27FC236}">
                <a16:creationId xmlns:a16="http://schemas.microsoft.com/office/drawing/2014/main" id="{4B0D012F-8382-4ADB-8AB0-EF2E461D4201}"/>
              </a:ext>
            </a:extLst>
          </p:cNvPr>
          <p:cNvGraphicFramePr>
            <a:graphicFrameLocks noGrp="1"/>
          </p:cNvGraphicFramePr>
          <p:nvPr/>
        </p:nvGraphicFramePr>
        <p:xfrm>
          <a:off x="2803023" y="3321323"/>
          <a:ext cx="1327572" cy="4382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2524">
                  <a:extLst>
                    <a:ext uri="{9D8B030D-6E8A-4147-A177-3AD203B41FA5}">
                      <a16:colId xmlns:a16="http://schemas.microsoft.com/office/drawing/2014/main" val="1050541563"/>
                    </a:ext>
                  </a:extLst>
                </a:gridCol>
                <a:gridCol w="442524">
                  <a:extLst>
                    <a:ext uri="{9D8B030D-6E8A-4147-A177-3AD203B41FA5}">
                      <a16:colId xmlns:a16="http://schemas.microsoft.com/office/drawing/2014/main" val="1335610688"/>
                    </a:ext>
                  </a:extLst>
                </a:gridCol>
                <a:gridCol w="442524">
                  <a:extLst>
                    <a:ext uri="{9D8B030D-6E8A-4147-A177-3AD203B41FA5}">
                      <a16:colId xmlns:a16="http://schemas.microsoft.com/office/drawing/2014/main" val="1318794498"/>
                    </a:ext>
                  </a:extLst>
                </a:gridCol>
              </a:tblGrid>
              <a:tr h="438276">
                <a:tc>
                  <a:txBody>
                    <a:bodyPr/>
                    <a:lstStyle/>
                    <a:p>
                      <a:pPr marL="0" marR="0" lvl="0" indent="0" algn="ctr" defTabSz="68576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-</a:t>
                      </a:r>
                      <a:endParaRPr kumimoji="0" lang="en-US" sz="1800" b="1" i="0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marL="77447" marR="77447" marT="38723" marB="38723" anchor="ctr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-</a:t>
                      </a:r>
                      <a:endParaRPr lang="en-US" sz="2200" b="1" dirty="0">
                        <a:solidFill>
                          <a:srgbClr val="FF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7447" marR="77447" marT="38723" marB="38723" anchor="ctr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</a:t>
                      </a:r>
                      <a:endParaRPr lang="en-US" sz="2200" b="1" dirty="0">
                        <a:solidFill>
                          <a:srgbClr val="FF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7447" marR="77447" marT="38723" marB="38723" anchor="ctr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935444"/>
                  </a:ext>
                </a:extLst>
              </a:tr>
            </a:tbl>
          </a:graphicData>
        </a:graphic>
      </p:graphicFrame>
      <p:graphicFrame>
        <p:nvGraphicFramePr>
          <p:cNvPr id="93" name="Table 92">
            <a:extLst>
              <a:ext uri="{FF2B5EF4-FFF2-40B4-BE49-F238E27FC236}">
                <a16:creationId xmlns:a16="http://schemas.microsoft.com/office/drawing/2014/main" id="{A7FD93C7-5707-4E4A-8CE2-E8F4F031B3E3}"/>
              </a:ext>
            </a:extLst>
          </p:cNvPr>
          <p:cNvGraphicFramePr>
            <a:graphicFrameLocks noGrp="1"/>
          </p:cNvGraphicFramePr>
          <p:nvPr/>
        </p:nvGraphicFramePr>
        <p:xfrm>
          <a:off x="973030" y="4243190"/>
          <a:ext cx="1770096" cy="4382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2524">
                  <a:extLst>
                    <a:ext uri="{9D8B030D-6E8A-4147-A177-3AD203B41FA5}">
                      <a16:colId xmlns:a16="http://schemas.microsoft.com/office/drawing/2014/main" val="3263648389"/>
                    </a:ext>
                  </a:extLst>
                </a:gridCol>
                <a:gridCol w="442524">
                  <a:extLst>
                    <a:ext uri="{9D8B030D-6E8A-4147-A177-3AD203B41FA5}">
                      <a16:colId xmlns:a16="http://schemas.microsoft.com/office/drawing/2014/main" val="1131453912"/>
                    </a:ext>
                  </a:extLst>
                </a:gridCol>
                <a:gridCol w="442524">
                  <a:extLst>
                    <a:ext uri="{9D8B030D-6E8A-4147-A177-3AD203B41FA5}">
                      <a16:colId xmlns:a16="http://schemas.microsoft.com/office/drawing/2014/main" val="1858307433"/>
                    </a:ext>
                  </a:extLst>
                </a:gridCol>
                <a:gridCol w="442524">
                  <a:extLst>
                    <a:ext uri="{9D8B030D-6E8A-4147-A177-3AD203B41FA5}">
                      <a16:colId xmlns:a16="http://schemas.microsoft.com/office/drawing/2014/main" val="330613264"/>
                    </a:ext>
                  </a:extLst>
                </a:gridCol>
              </a:tblGrid>
              <a:tr h="438276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</a:t>
                      </a:r>
                      <a:endParaRPr lang="en-US" sz="1800" b="1" baseline="-250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7447" marR="77447" marT="38723" marB="38723" anchor="ctr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</a:p>
                  </a:txBody>
                  <a:tcPr marL="77447" marR="77447" marT="38723" marB="38723" anchor="ctr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</a:p>
                  </a:txBody>
                  <a:tcPr marL="77447" marR="77447" marT="38723" marB="38723" anchor="ctr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</a:p>
                  </a:txBody>
                  <a:tcPr marL="77447" marR="77447" marT="38723" marB="38723" anchor="ctr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1600829"/>
                  </a:ext>
                </a:extLst>
              </a:tr>
            </a:tbl>
          </a:graphicData>
        </a:graphic>
      </p:graphicFrame>
      <p:graphicFrame>
        <p:nvGraphicFramePr>
          <p:cNvPr id="94" name="Table 93">
            <a:extLst>
              <a:ext uri="{FF2B5EF4-FFF2-40B4-BE49-F238E27FC236}">
                <a16:creationId xmlns:a16="http://schemas.microsoft.com/office/drawing/2014/main" id="{38BC0E95-D1B1-48E1-B8E9-7D8CDA72D48D}"/>
              </a:ext>
            </a:extLst>
          </p:cNvPr>
          <p:cNvGraphicFramePr>
            <a:graphicFrameLocks noGrp="1"/>
          </p:cNvGraphicFramePr>
          <p:nvPr/>
        </p:nvGraphicFramePr>
        <p:xfrm>
          <a:off x="2803023" y="4246245"/>
          <a:ext cx="1327572" cy="4382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2524">
                  <a:extLst>
                    <a:ext uri="{9D8B030D-6E8A-4147-A177-3AD203B41FA5}">
                      <a16:colId xmlns:a16="http://schemas.microsoft.com/office/drawing/2014/main" val="1050541563"/>
                    </a:ext>
                  </a:extLst>
                </a:gridCol>
                <a:gridCol w="442524">
                  <a:extLst>
                    <a:ext uri="{9D8B030D-6E8A-4147-A177-3AD203B41FA5}">
                      <a16:colId xmlns:a16="http://schemas.microsoft.com/office/drawing/2014/main" val="1335610688"/>
                    </a:ext>
                  </a:extLst>
                </a:gridCol>
                <a:gridCol w="442524">
                  <a:extLst>
                    <a:ext uri="{9D8B030D-6E8A-4147-A177-3AD203B41FA5}">
                      <a16:colId xmlns:a16="http://schemas.microsoft.com/office/drawing/2014/main" val="1318794498"/>
                    </a:ext>
                  </a:extLst>
                </a:gridCol>
              </a:tblGrid>
              <a:tr h="438276">
                <a:tc>
                  <a:txBody>
                    <a:bodyPr/>
                    <a:lstStyle/>
                    <a:p>
                      <a:pPr marL="0" marR="0" lvl="0" indent="0" algn="ctr" defTabSz="68576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-</a:t>
                      </a:r>
                      <a:endParaRPr kumimoji="0" lang="en-US" sz="1800" b="1" i="0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marL="77447" marR="77447" marT="38723" marB="38723" anchor="ctr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-</a:t>
                      </a:r>
                      <a:endParaRPr lang="en-US" sz="2200" b="1" dirty="0">
                        <a:solidFill>
                          <a:srgbClr val="FF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7447" marR="77447" marT="38723" marB="38723" anchor="ctr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</a:t>
                      </a:r>
                      <a:endParaRPr lang="en-US" sz="2200" b="1" dirty="0">
                        <a:solidFill>
                          <a:srgbClr val="FF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7447" marR="77447" marT="38723" marB="38723" anchor="ctr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935444"/>
                  </a:ext>
                </a:extLst>
              </a:tr>
            </a:tbl>
          </a:graphicData>
        </a:graphic>
      </p:graphicFrame>
      <p:graphicFrame>
        <p:nvGraphicFramePr>
          <p:cNvPr id="95" name="Table 94">
            <a:extLst>
              <a:ext uri="{FF2B5EF4-FFF2-40B4-BE49-F238E27FC236}">
                <a16:creationId xmlns:a16="http://schemas.microsoft.com/office/drawing/2014/main" id="{2D474198-399C-4E15-AE09-F5F86C66565B}"/>
              </a:ext>
            </a:extLst>
          </p:cNvPr>
          <p:cNvGraphicFramePr>
            <a:graphicFrameLocks noGrp="1"/>
          </p:cNvGraphicFramePr>
          <p:nvPr/>
        </p:nvGraphicFramePr>
        <p:xfrm>
          <a:off x="973030" y="4748487"/>
          <a:ext cx="1770096" cy="4382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2524">
                  <a:extLst>
                    <a:ext uri="{9D8B030D-6E8A-4147-A177-3AD203B41FA5}">
                      <a16:colId xmlns:a16="http://schemas.microsoft.com/office/drawing/2014/main" val="3263648389"/>
                    </a:ext>
                  </a:extLst>
                </a:gridCol>
                <a:gridCol w="442524">
                  <a:extLst>
                    <a:ext uri="{9D8B030D-6E8A-4147-A177-3AD203B41FA5}">
                      <a16:colId xmlns:a16="http://schemas.microsoft.com/office/drawing/2014/main" val="1131453912"/>
                    </a:ext>
                  </a:extLst>
                </a:gridCol>
                <a:gridCol w="442524">
                  <a:extLst>
                    <a:ext uri="{9D8B030D-6E8A-4147-A177-3AD203B41FA5}">
                      <a16:colId xmlns:a16="http://schemas.microsoft.com/office/drawing/2014/main" val="1858307433"/>
                    </a:ext>
                  </a:extLst>
                </a:gridCol>
                <a:gridCol w="442524">
                  <a:extLst>
                    <a:ext uri="{9D8B030D-6E8A-4147-A177-3AD203B41FA5}">
                      <a16:colId xmlns:a16="http://schemas.microsoft.com/office/drawing/2014/main" val="330613264"/>
                    </a:ext>
                  </a:extLst>
                </a:gridCol>
              </a:tblGrid>
              <a:tr h="438276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  <a:endParaRPr lang="en-US" sz="1800" b="1" baseline="-250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7447" marR="77447" marT="38723" marB="38723" anchor="ctr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</a:p>
                  </a:txBody>
                  <a:tcPr marL="77447" marR="77447" marT="38723" marB="38723" anchor="ctr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</a:p>
                  </a:txBody>
                  <a:tcPr marL="77447" marR="77447" marT="38723" marB="38723" anchor="ctr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</a:p>
                  </a:txBody>
                  <a:tcPr marL="77447" marR="77447" marT="38723" marB="38723" anchor="ctr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1600829"/>
                  </a:ext>
                </a:extLst>
              </a:tr>
            </a:tbl>
          </a:graphicData>
        </a:graphic>
      </p:graphicFrame>
      <p:graphicFrame>
        <p:nvGraphicFramePr>
          <p:cNvPr id="96" name="Table 95">
            <a:extLst>
              <a:ext uri="{FF2B5EF4-FFF2-40B4-BE49-F238E27FC236}">
                <a16:creationId xmlns:a16="http://schemas.microsoft.com/office/drawing/2014/main" id="{ADC41891-1EA3-424E-BCBC-491720E20FCD}"/>
              </a:ext>
            </a:extLst>
          </p:cNvPr>
          <p:cNvGraphicFramePr>
            <a:graphicFrameLocks noGrp="1"/>
          </p:cNvGraphicFramePr>
          <p:nvPr/>
        </p:nvGraphicFramePr>
        <p:xfrm>
          <a:off x="2803023" y="4748487"/>
          <a:ext cx="1327572" cy="4382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2524">
                  <a:extLst>
                    <a:ext uri="{9D8B030D-6E8A-4147-A177-3AD203B41FA5}">
                      <a16:colId xmlns:a16="http://schemas.microsoft.com/office/drawing/2014/main" val="1050541563"/>
                    </a:ext>
                  </a:extLst>
                </a:gridCol>
                <a:gridCol w="442524">
                  <a:extLst>
                    <a:ext uri="{9D8B030D-6E8A-4147-A177-3AD203B41FA5}">
                      <a16:colId xmlns:a16="http://schemas.microsoft.com/office/drawing/2014/main" val="1335610688"/>
                    </a:ext>
                  </a:extLst>
                </a:gridCol>
                <a:gridCol w="442524">
                  <a:extLst>
                    <a:ext uri="{9D8B030D-6E8A-4147-A177-3AD203B41FA5}">
                      <a16:colId xmlns:a16="http://schemas.microsoft.com/office/drawing/2014/main" val="1318794498"/>
                    </a:ext>
                  </a:extLst>
                </a:gridCol>
              </a:tblGrid>
              <a:tr h="438276">
                <a:tc>
                  <a:txBody>
                    <a:bodyPr/>
                    <a:lstStyle/>
                    <a:p>
                      <a:pPr marL="0" marR="0" lvl="0" indent="0" algn="ctr" defTabSz="68576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-</a:t>
                      </a:r>
                      <a:endParaRPr kumimoji="0" lang="en-US" sz="1800" b="1" i="0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marL="77447" marR="77447" marT="38723" marB="38723" anchor="ctr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-</a:t>
                      </a:r>
                      <a:endParaRPr lang="en-US" sz="2200" b="1" dirty="0">
                        <a:solidFill>
                          <a:srgbClr val="FF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7447" marR="77447" marT="38723" marB="38723" anchor="ctr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D</a:t>
                      </a:r>
                      <a:endParaRPr lang="en-US" sz="2200" b="1" dirty="0">
                        <a:solidFill>
                          <a:srgbClr val="FF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7447" marR="77447" marT="38723" marB="38723" anchor="ctr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935444"/>
                  </a:ext>
                </a:extLst>
              </a:tr>
            </a:tbl>
          </a:graphicData>
        </a:graphic>
      </p:graphicFrame>
      <p:graphicFrame>
        <p:nvGraphicFramePr>
          <p:cNvPr id="97" name="Table 96">
            <a:extLst>
              <a:ext uri="{FF2B5EF4-FFF2-40B4-BE49-F238E27FC236}">
                <a16:creationId xmlns:a16="http://schemas.microsoft.com/office/drawing/2014/main" id="{B2F110E2-BB56-465A-B8B3-5F32BF1567AD}"/>
              </a:ext>
            </a:extLst>
          </p:cNvPr>
          <p:cNvGraphicFramePr>
            <a:graphicFrameLocks noGrp="1"/>
          </p:cNvGraphicFramePr>
          <p:nvPr/>
        </p:nvGraphicFramePr>
        <p:xfrm>
          <a:off x="973030" y="5701255"/>
          <a:ext cx="1770096" cy="4382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2524">
                  <a:extLst>
                    <a:ext uri="{9D8B030D-6E8A-4147-A177-3AD203B41FA5}">
                      <a16:colId xmlns:a16="http://schemas.microsoft.com/office/drawing/2014/main" val="3263648389"/>
                    </a:ext>
                  </a:extLst>
                </a:gridCol>
                <a:gridCol w="442524">
                  <a:extLst>
                    <a:ext uri="{9D8B030D-6E8A-4147-A177-3AD203B41FA5}">
                      <a16:colId xmlns:a16="http://schemas.microsoft.com/office/drawing/2014/main" val="1131453912"/>
                    </a:ext>
                  </a:extLst>
                </a:gridCol>
                <a:gridCol w="442524">
                  <a:extLst>
                    <a:ext uri="{9D8B030D-6E8A-4147-A177-3AD203B41FA5}">
                      <a16:colId xmlns:a16="http://schemas.microsoft.com/office/drawing/2014/main" val="1858307433"/>
                    </a:ext>
                  </a:extLst>
                </a:gridCol>
                <a:gridCol w="442524">
                  <a:extLst>
                    <a:ext uri="{9D8B030D-6E8A-4147-A177-3AD203B41FA5}">
                      <a16:colId xmlns:a16="http://schemas.microsoft.com/office/drawing/2014/main" val="330613264"/>
                    </a:ext>
                  </a:extLst>
                </a:gridCol>
              </a:tblGrid>
              <a:tr h="438276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</a:t>
                      </a:r>
                      <a:endParaRPr lang="en-US" sz="1800" b="1" baseline="-250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7447" marR="77447" marT="38723" marB="38723" anchor="ctr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</a:p>
                  </a:txBody>
                  <a:tcPr marL="77447" marR="77447" marT="38723" marB="38723" anchor="ctr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</a:p>
                  </a:txBody>
                  <a:tcPr marL="77447" marR="77447" marT="38723" marB="38723" anchor="ctr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</a:p>
                  </a:txBody>
                  <a:tcPr marL="77447" marR="77447" marT="38723" marB="38723" anchor="ctr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1600829"/>
                  </a:ext>
                </a:extLst>
              </a:tr>
            </a:tbl>
          </a:graphicData>
        </a:graphic>
      </p:graphicFrame>
      <p:graphicFrame>
        <p:nvGraphicFramePr>
          <p:cNvPr id="98" name="Table 97">
            <a:extLst>
              <a:ext uri="{FF2B5EF4-FFF2-40B4-BE49-F238E27FC236}">
                <a16:creationId xmlns:a16="http://schemas.microsoft.com/office/drawing/2014/main" id="{C3041ABB-6948-4FD1-B66E-E595E03EB410}"/>
              </a:ext>
            </a:extLst>
          </p:cNvPr>
          <p:cNvGraphicFramePr>
            <a:graphicFrameLocks noGrp="1"/>
          </p:cNvGraphicFramePr>
          <p:nvPr/>
        </p:nvGraphicFramePr>
        <p:xfrm>
          <a:off x="2803023" y="5701255"/>
          <a:ext cx="1327572" cy="4382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2524">
                  <a:extLst>
                    <a:ext uri="{9D8B030D-6E8A-4147-A177-3AD203B41FA5}">
                      <a16:colId xmlns:a16="http://schemas.microsoft.com/office/drawing/2014/main" val="1050541563"/>
                    </a:ext>
                  </a:extLst>
                </a:gridCol>
                <a:gridCol w="442524">
                  <a:extLst>
                    <a:ext uri="{9D8B030D-6E8A-4147-A177-3AD203B41FA5}">
                      <a16:colId xmlns:a16="http://schemas.microsoft.com/office/drawing/2014/main" val="1335610688"/>
                    </a:ext>
                  </a:extLst>
                </a:gridCol>
                <a:gridCol w="442524">
                  <a:extLst>
                    <a:ext uri="{9D8B030D-6E8A-4147-A177-3AD203B41FA5}">
                      <a16:colId xmlns:a16="http://schemas.microsoft.com/office/drawing/2014/main" val="1318794498"/>
                    </a:ext>
                  </a:extLst>
                </a:gridCol>
              </a:tblGrid>
              <a:tr h="438276">
                <a:tc>
                  <a:txBody>
                    <a:bodyPr/>
                    <a:lstStyle/>
                    <a:p>
                      <a:pPr marL="0" marR="0" lvl="0" indent="0" algn="ctr" defTabSz="68576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-</a:t>
                      </a:r>
                      <a:endParaRPr kumimoji="0" lang="en-US" sz="1800" b="1" i="0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marL="77447" marR="77447" marT="38723" marB="38723" anchor="ctr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-</a:t>
                      </a:r>
                      <a:endParaRPr lang="en-US" sz="2200" b="1" dirty="0">
                        <a:solidFill>
                          <a:srgbClr val="FF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7447" marR="77447" marT="38723" marB="38723" anchor="ctr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D</a:t>
                      </a:r>
                      <a:endParaRPr lang="en-US" sz="2200" b="1" dirty="0">
                        <a:solidFill>
                          <a:srgbClr val="FF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7447" marR="77447" marT="38723" marB="38723" anchor="ctr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935444"/>
                  </a:ext>
                </a:extLst>
              </a:tr>
            </a:tbl>
          </a:graphicData>
        </a:graphic>
      </p:graphicFrame>
      <p:grpSp>
        <p:nvGrpSpPr>
          <p:cNvPr id="15" name="Group 14">
            <a:extLst>
              <a:ext uri="{FF2B5EF4-FFF2-40B4-BE49-F238E27FC236}">
                <a16:creationId xmlns:a16="http://schemas.microsoft.com/office/drawing/2014/main" id="{B758C6A5-C63C-40A2-AF66-7C9D0F1CF87F}"/>
              </a:ext>
            </a:extLst>
          </p:cNvPr>
          <p:cNvGrpSpPr/>
          <p:nvPr/>
        </p:nvGrpSpPr>
        <p:grpSpPr>
          <a:xfrm>
            <a:off x="1125591" y="1802192"/>
            <a:ext cx="5609269" cy="1213838"/>
            <a:chOff x="1125591" y="1802192"/>
            <a:chExt cx="5609269" cy="1213838"/>
          </a:xfrm>
        </p:grpSpPr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1DE61F77-4150-4FE1-9F69-B1D8AEF2CC28}"/>
                </a:ext>
              </a:extLst>
            </p:cNvPr>
            <p:cNvSpPr/>
            <p:nvPr/>
          </p:nvSpPr>
          <p:spPr>
            <a:xfrm>
              <a:off x="2149867" y="1852405"/>
              <a:ext cx="4584993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en-US" sz="2000" i="1" dirty="0">
                  <a:latin typeface="Trebuchet MS" panose="020B0603020202020204" pitchFamily="34" charset="0"/>
                </a:rPr>
                <a:t>Induce data-retention errors</a:t>
              </a: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66F28512-FEBD-43D1-A9F2-78625D86A5C2}"/>
                </a:ext>
              </a:extLst>
            </p:cNvPr>
            <p:cNvSpPr/>
            <p:nvPr/>
          </p:nvSpPr>
          <p:spPr>
            <a:xfrm>
              <a:off x="1125591" y="2615920"/>
              <a:ext cx="2889477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en-US" sz="2000" b="1" dirty="0">
                  <a:latin typeface="Trebuchet MS" panose="020B0603020202020204" pitchFamily="34" charset="0"/>
                </a:rPr>
                <a:t>Possible Error Patterns</a:t>
              </a:r>
            </a:p>
          </p:txBody>
        </p:sp>
        <p:cxnSp>
          <p:nvCxnSpPr>
            <p:cNvPr id="9" name="Connector: Elbow 8">
              <a:extLst>
                <a:ext uri="{FF2B5EF4-FFF2-40B4-BE49-F238E27FC236}">
                  <a16:creationId xmlns:a16="http://schemas.microsoft.com/office/drawing/2014/main" id="{2FED45C4-F2F5-4CCC-951E-6A1DAC5A0D5B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039988" y="270572"/>
              <a:ext cx="868680" cy="3931920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Content Placeholder 2">
                <a:extLst>
                  <a:ext uri="{FF2B5EF4-FFF2-40B4-BE49-F238E27FC236}">
                    <a16:creationId xmlns:a16="http://schemas.microsoft.com/office/drawing/2014/main" id="{AA97BE5A-6059-46DC-8BF9-347F0106F39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15068" y="5677954"/>
                <a:ext cx="1617248" cy="445134"/>
              </a:xfrm>
              <a:prstGeom prst="rect">
                <a:avLst/>
              </a:prstGeom>
            </p:spPr>
            <p:txBody>
              <a:bodyPr vert="horz" lIns="68580" tIns="34290" rIns="68580" bIns="3429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Bahnschrift" panose="020B0502040204020203" pitchFamily="34" charset="0"/>
                    <a:ea typeface="+mn-ea"/>
                    <a:cs typeface="Segoe UI" panose="020B0502040204020203" pitchFamily="34" charset="0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Bahnschrift" panose="020B0502040204020203" pitchFamily="34" charset="0"/>
                    <a:ea typeface="+mn-ea"/>
                    <a:cs typeface="Segoe UI" panose="020B0502040204020203" pitchFamily="34" charset="0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Bahnschrift" panose="020B0502040204020203" pitchFamily="34" charset="0"/>
                    <a:ea typeface="+mn-ea"/>
                    <a:cs typeface="Segoe UI" panose="020B0502040204020203" pitchFamily="34" charset="0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Bahnschrift" panose="020B0502040204020203" pitchFamily="34" charset="0"/>
                    <a:ea typeface="+mn-ea"/>
                    <a:cs typeface="Segoe UI" panose="020B0502040204020203" pitchFamily="34" charset="0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Bahnschrift" panose="020B0502040204020203" pitchFamily="34" charset="0"/>
                    <a:ea typeface="+mn-ea"/>
                    <a:cs typeface="Segoe UI" panose="020B0502040204020203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font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groupChr>
                        <m:groupChrPr>
                          <m:chr m:val="⇒"/>
                          <m:vertJc m:val="bot"/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a:rPr lang="en-US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𝑒𝑐𝑜𝑑𝑒</m:t>
                          </m:r>
                        </m:e>
                      </m:groupChr>
                    </m:oMath>
                  </m:oMathPara>
                </a14:m>
                <a:endParaRPr lang="en-US" i="1" dirty="0">
                  <a:solidFill>
                    <a:prstClr val="black"/>
                  </a:solidFill>
                  <a:latin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99" name="Content Placeholder 2">
                <a:extLst>
                  <a:ext uri="{FF2B5EF4-FFF2-40B4-BE49-F238E27FC236}">
                    <a16:creationId xmlns:a16="http://schemas.microsoft.com/office/drawing/2014/main" id="{AA97BE5A-6059-46DC-8BF9-347F0106F3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5068" y="5677954"/>
                <a:ext cx="1617248" cy="445134"/>
              </a:xfrm>
              <a:prstGeom prst="rect">
                <a:avLst/>
              </a:prstGeom>
              <a:blipFill>
                <a:blip r:embed="rId4"/>
                <a:stretch>
                  <a:fillRect b="-109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0" name="Left Brace 99">
            <a:extLst>
              <a:ext uri="{FF2B5EF4-FFF2-40B4-BE49-F238E27FC236}">
                <a16:creationId xmlns:a16="http://schemas.microsoft.com/office/drawing/2014/main" id="{88AF28AE-D1BF-4B10-9CE5-FD4CE29DA033}"/>
              </a:ext>
            </a:extLst>
          </p:cNvPr>
          <p:cNvSpPr/>
          <p:nvPr/>
        </p:nvSpPr>
        <p:spPr>
          <a:xfrm>
            <a:off x="5675752" y="4243190"/>
            <a:ext cx="138054" cy="1975079"/>
          </a:xfrm>
          <a:prstGeom prst="leftBrace">
            <a:avLst>
              <a:gd name="adj1" fmla="val 56629"/>
              <a:gd name="adj2" fmla="val 92207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Content Placeholder 2">
            <a:extLst>
              <a:ext uri="{FF2B5EF4-FFF2-40B4-BE49-F238E27FC236}">
                <a16:creationId xmlns:a16="http://schemas.microsoft.com/office/drawing/2014/main" id="{F4DEECDF-053D-4F71-B60E-1BAF47216CE1}"/>
              </a:ext>
            </a:extLst>
          </p:cNvPr>
          <p:cNvSpPr txBox="1">
            <a:spLocks/>
          </p:cNvSpPr>
          <p:nvPr/>
        </p:nvSpPr>
        <p:spPr>
          <a:xfrm>
            <a:off x="6009427" y="3718450"/>
            <a:ext cx="2778438" cy="400110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Bahnschrift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Bahnschrift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Bahnschrift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Bahnschrift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Bahnschrift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>
                <a:latin typeface="Trebuchet MS" panose="020B0603020202020204" pitchFamily="34" charset="0"/>
              </a:rPr>
              <a:t>Post-Correction Data</a:t>
            </a:r>
          </a:p>
        </p:txBody>
      </p:sp>
      <p:graphicFrame>
        <p:nvGraphicFramePr>
          <p:cNvPr id="103" name="Table 102">
            <a:extLst>
              <a:ext uri="{FF2B5EF4-FFF2-40B4-BE49-F238E27FC236}">
                <a16:creationId xmlns:a16="http://schemas.microsoft.com/office/drawing/2014/main" id="{E6ACF0C6-6694-4CC3-A4B6-DE9C08D95AA2}"/>
              </a:ext>
            </a:extLst>
          </p:cNvPr>
          <p:cNvGraphicFramePr>
            <a:graphicFrameLocks noGrp="1"/>
          </p:cNvGraphicFramePr>
          <p:nvPr/>
        </p:nvGraphicFramePr>
        <p:xfrm>
          <a:off x="6514272" y="4248691"/>
          <a:ext cx="1770096" cy="4382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2524">
                  <a:extLst>
                    <a:ext uri="{9D8B030D-6E8A-4147-A177-3AD203B41FA5}">
                      <a16:colId xmlns:a16="http://schemas.microsoft.com/office/drawing/2014/main" val="3263648389"/>
                    </a:ext>
                  </a:extLst>
                </a:gridCol>
                <a:gridCol w="442524">
                  <a:extLst>
                    <a:ext uri="{9D8B030D-6E8A-4147-A177-3AD203B41FA5}">
                      <a16:colId xmlns:a16="http://schemas.microsoft.com/office/drawing/2014/main" val="1131453912"/>
                    </a:ext>
                  </a:extLst>
                </a:gridCol>
                <a:gridCol w="442524">
                  <a:extLst>
                    <a:ext uri="{9D8B030D-6E8A-4147-A177-3AD203B41FA5}">
                      <a16:colId xmlns:a16="http://schemas.microsoft.com/office/drawing/2014/main" val="1858307433"/>
                    </a:ext>
                  </a:extLst>
                </a:gridCol>
                <a:gridCol w="442524">
                  <a:extLst>
                    <a:ext uri="{9D8B030D-6E8A-4147-A177-3AD203B41FA5}">
                      <a16:colId xmlns:a16="http://schemas.microsoft.com/office/drawing/2014/main" val="330613264"/>
                    </a:ext>
                  </a:extLst>
                </a:gridCol>
              </a:tblGrid>
              <a:tr h="438276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  <a:endParaRPr lang="en-US" sz="1800" b="1" baseline="-250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7447" marR="77447" marT="38723" marB="38723" anchor="ctr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</a:t>
                      </a:r>
                    </a:p>
                  </a:txBody>
                  <a:tcPr marL="77447" marR="77447" marT="38723" marB="38723" anchor="ctr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</a:t>
                      </a:r>
                    </a:p>
                  </a:txBody>
                  <a:tcPr marL="77447" marR="77447" marT="38723" marB="38723" anchor="ctr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</a:t>
                      </a:r>
                    </a:p>
                  </a:txBody>
                  <a:tcPr marL="77447" marR="77447" marT="38723" marB="38723" anchor="ctr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160082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Content Placeholder 2">
                <a:extLst>
                  <a:ext uri="{FF2B5EF4-FFF2-40B4-BE49-F238E27FC236}">
                    <a16:creationId xmlns:a16="http://schemas.microsoft.com/office/drawing/2014/main" id="{C23666D9-C794-4230-B887-365C7879CA2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762625" y="4216109"/>
                <a:ext cx="839512" cy="483320"/>
              </a:xfrm>
              <a:prstGeom prst="rect">
                <a:avLst/>
              </a:prstGeom>
            </p:spPr>
            <p:txBody>
              <a:bodyPr vert="horz" lIns="68580" tIns="34290" rIns="68580" bIns="3429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Bahnschrift" panose="020B0502040204020203" pitchFamily="34" charset="0"/>
                    <a:ea typeface="+mn-ea"/>
                    <a:cs typeface="Segoe UI" panose="020B0502040204020203" pitchFamily="34" charset="0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Bahnschrift" panose="020B0502040204020203" pitchFamily="34" charset="0"/>
                    <a:ea typeface="+mn-ea"/>
                    <a:cs typeface="Segoe UI" panose="020B0502040204020203" pitchFamily="34" charset="0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Bahnschrift" panose="020B0502040204020203" pitchFamily="34" charset="0"/>
                    <a:ea typeface="+mn-ea"/>
                    <a:cs typeface="Segoe UI" panose="020B0502040204020203" pitchFamily="34" charset="0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Bahnschrift" panose="020B0502040204020203" pitchFamily="34" charset="0"/>
                    <a:ea typeface="+mn-ea"/>
                    <a:cs typeface="Segoe UI" panose="020B0502040204020203" pitchFamily="34" charset="0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Bahnschrift" panose="020B0502040204020203" pitchFamily="34" charset="0"/>
                    <a:ea typeface="+mn-ea"/>
                    <a:cs typeface="Segoe UI" panose="020B0502040204020203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0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𝑯</m:t>
                      </m:r>
                      <m:r>
                        <a:rPr lang="en-US" sz="2400" b="1" i="1" baseline="-25000" dirty="0" smtClean="0">
                          <a:latin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lang="en-US" sz="2400" b="1" baseline="-25000" dirty="0">
                  <a:latin typeface="Trebuchet MS" panose="020B0603020202020204" pitchFamily="34" charset="0"/>
                </a:endParaRPr>
              </a:p>
            </p:txBody>
          </p:sp>
        </mc:Choice>
        <mc:Fallback xmlns="">
          <p:sp>
            <p:nvSpPr>
              <p:cNvPr id="108" name="Content Placeholder 2">
                <a:extLst>
                  <a:ext uri="{FF2B5EF4-FFF2-40B4-BE49-F238E27FC236}">
                    <a16:creationId xmlns:a16="http://schemas.microsoft.com/office/drawing/2014/main" id="{C23666D9-C794-4230-B887-365C7879CA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2625" y="4216109"/>
                <a:ext cx="839512" cy="4833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1" name="Rectangle 110">
            <a:extLst>
              <a:ext uri="{FF2B5EF4-FFF2-40B4-BE49-F238E27FC236}">
                <a16:creationId xmlns:a16="http://schemas.microsoft.com/office/drawing/2014/main" id="{2F3EA465-2275-438E-9960-AF7531E06333}"/>
              </a:ext>
            </a:extLst>
          </p:cNvPr>
          <p:cNvSpPr/>
          <p:nvPr/>
        </p:nvSpPr>
        <p:spPr>
          <a:xfrm>
            <a:off x="2047307" y="2955420"/>
            <a:ext cx="119847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000" i="1" dirty="0">
                <a:latin typeface="Trebuchet MS" panose="020B0603020202020204" pitchFamily="34" charset="0"/>
              </a:rPr>
              <a:t>No error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6FE9F80F-CBB0-4B90-9899-CE8B27F506A6}"/>
              </a:ext>
            </a:extLst>
          </p:cNvPr>
          <p:cNvSpPr/>
          <p:nvPr/>
        </p:nvSpPr>
        <p:spPr>
          <a:xfrm>
            <a:off x="1741037" y="3865989"/>
            <a:ext cx="165858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000" i="1" dirty="0">
                <a:latin typeface="Trebuchet MS" panose="020B0603020202020204" pitchFamily="34" charset="0"/>
              </a:rPr>
              <a:t>Correctable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7516FC34-E3ED-459D-9004-7A2F324F30E7}"/>
              </a:ext>
            </a:extLst>
          </p:cNvPr>
          <p:cNvSpPr/>
          <p:nvPr/>
        </p:nvSpPr>
        <p:spPr>
          <a:xfrm>
            <a:off x="1745160" y="5301145"/>
            <a:ext cx="199771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000" i="1" dirty="0">
                <a:latin typeface="Trebuchet MS" panose="020B0603020202020204" pitchFamily="34" charset="0"/>
              </a:rPr>
              <a:t>Uncorrectable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Content Placeholder 2">
                <a:extLst>
                  <a:ext uri="{FF2B5EF4-FFF2-40B4-BE49-F238E27FC236}">
                    <a16:creationId xmlns:a16="http://schemas.microsoft.com/office/drawing/2014/main" id="{8989C7DF-F0DA-48DB-B1C0-E79931C2FD4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762625" y="4728957"/>
                <a:ext cx="839512" cy="483320"/>
              </a:xfrm>
              <a:prstGeom prst="rect">
                <a:avLst/>
              </a:prstGeom>
            </p:spPr>
            <p:txBody>
              <a:bodyPr vert="horz" lIns="68580" tIns="34290" rIns="68580" bIns="3429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Bahnschrift" panose="020B0502040204020203" pitchFamily="34" charset="0"/>
                    <a:ea typeface="+mn-ea"/>
                    <a:cs typeface="Segoe UI" panose="020B0502040204020203" pitchFamily="34" charset="0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Bahnschrift" panose="020B0502040204020203" pitchFamily="34" charset="0"/>
                    <a:ea typeface="+mn-ea"/>
                    <a:cs typeface="Segoe UI" panose="020B0502040204020203" pitchFamily="34" charset="0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Bahnschrift" panose="020B0502040204020203" pitchFamily="34" charset="0"/>
                    <a:ea typeface="+mn-ea"/>
                    <a:cs typeface="Segoe UI" panose="020B0502040204020203" pitchFamily="34" charset="0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Bahnschrift" panose="020B0502040204020203" pitchFamily="34" charset="0"/>
                    <a:ea typeface="+mn-ea"/>
                    <a:cs typeface="Segoe UI" panose="020B0502040204020203" pitchFamily="34" charset="0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Bahnschrift" panose="020B0502040204020203" pitchFamily="34" charset="0"/>
                    <a:ea typeface="+mn-ea"/>
                    <a:cs typeface="Segoe UI" panose="020B0502040204020203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0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𝑯</m:t>
                      </m:r>
                      <m:r>
                        <a:rPr lang="en-US" sz="2400" b="1" i="1" baseline="-25000" dirty="0" smtClean="0">
                          <a:latin typeface="Cambria Math" panose="02040503050406030204" pitchFamily="18" charset="0"/>
                        </a:rPr>
                        <m:t>𝑩</m:t>
                      </m:r>
                    </m:oMath>
                  </m:oMathPara>
                </a14:m>
                <a:endParaRPr lang="en-US" sz="2400" b="1" baseline="-25000" dirty="0">
                  <a:latin typeface="Trebuchet MS" panose="020B0603020202020204" pitchFamily="34" charset="0"/>
                </a:endParaRPr>
              </a:p>
            </p:txBody>
          </p:sp>
        </mc:Choice>
        <mc:Fallback xmlns="">
          <p:sp>
            <p:nvSpPr>
              <p:cNvPr id="121" name="Content Placeholder 2">
                <a:extLst>
                  <a:ext uri="{FF2B5EF4-FFF2-40B4-BE49-F238E27FC236}">
                    <a16:creationId xmlns:a16="http://schemas.microsoft.com/office/drawing/2014/main" id="{8989C7DF-F0DA-48DB-B1C0-E79931C2FD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2625" y="4728957"/>
                <a:ext cx="839512" cy="4833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23" name="Table 122">
            <a:extLst>
              <a:ext uri="{FF2B5EF4-FFF2-40B4-BE49-F238E27FC236}">
                <a16:creationId xmlns:a16="http://schemas.microsoft.com/office/drawing/2014/main" id="{EA5C028A-4722-45E1-92D3-CFA763858853}"/>
              </a:ext>
            </a:extLst>
          </p:cNvPr>
          <p:cNvGraphicFramePr>
            <a:graphicFrameLocks noGrp="1"/>
          </p:cNvGraphicFramePr>
          <p:nvPr/>
        </p:nvGraphicFramePr>
        <p:xfrm>
          <a:off x="6514272" y="4758822"/>
          <a:ext cx="1770096" cy="4382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2524">
                  <a:extLst>
                    <a:ext uri="{9D8B030D-6E8A-4147-A177-3AD203B41FA5}">
                      <a16:colId xmlns:a16="http://schemas.microsoft.com/office/drawing/2014/main" val="3263648389"/>
                    </a:ext>
                  </a:extLst>
                </a:gridCol>
                <a:gridCol w="442524">
                  <a:extLst>
                    <a:ext uri="{9D8B030D-6E8A-4147-A177-3AD203B41FA5}">
                      <a16:colId xmlns:a16="http://schemas.microsoft.com/office/drawing/2014/main" val="1131453912"/>
                    </a:ext>
                  </a:extLst>
                </a:gridCol>
                <a:gridCol w="442524">
                  <a:extLst>
                    <a:ext uri="{9D8B030D-6E8A-4147-A177-3AD203B41FA5}">
                      <a16:colId xmlns:a16="http://schemas.microsoft.com/office/drawing/2014/main" val="1858307433"/>
                    </a:ext>
                  </a:extLst>
                </a:gridCol>
                <a:gridCol w="442524">
                  <a:extLst>
                    <a:ext uri="{9D8B030D-6E8A-4147-A177-3AD203B41FA5}">
                      <a16:colId xmlns:a16="http://schemas.microsoft.com/office/drawing/2014/main" val="330613264"/>
                    </a:ext>
                  </a:extLst>
                </a:gridCol>
              </a:tblGrid>
              <a:tr h="438276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</a:p>
                  </a:txBody>
                  <a:tcPr marL="77447" marR="77447" marT="38723" marB="38723" anchor="ctr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</a:p>
                  </a:txBody>
                  <a:tcPr marL="77447" marR="77447" marT="38723" marB="38723" anchor="ctr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</a:t>
                      </a:r>
                    </a:p>
                  </a:txBody>
                  <a:tcPr marL="77447" marR="77447" marT="38723" marB="38723" anchor="ctr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</a:t>
                      </a:r>
                    </a:p>
                  </a:txBody>
                  <a:tcPr marL="77447" marR="77447" marT="38723" marB="38723" anchor="ctr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160082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Content Placeholder 2">
                <a:extLst>
                  <a:ext uri="{FF2B5EF4-FFF2-40B4-BE49-F238E27FC236}">
                    <a16:creationId xmlns:a16="http://schemas.microsoft.com/office/drawing/2014/main" id="{4DB9FA63-20AB-420F-8676-9B4D1605817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762625" y="5230748"/>
                <a:ext cx="839512" cy="483320"/>
              </a:xfrm>
              <a:prstGeom prst="rect">
                <a:avLst/>
              </a:prstGeom>
            </p:spPr>
            <p:txBody>
              <a:bodyPr vert="horz" lIns="68580" tIns="34290" rIns="68580" bIns="3429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Bahnschrift" panose="020B0502040204020203" pitchFamily="34" charset="0"/>
                    <a:ea typeface="+mn-ea"/>
                    <a:cs typeface="Segoe UI" panose="020B0502040204020203" pitchFamily="34" charset="0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Bahnschrift" panose="020B0502040204020203" pitchFamily="34" charset="0"/>
                    <a:ea typeface="+mn-ea"/>
                    <a:cs typeface="Segoe UI" panose="020B0502040204020203" pitchFamily="34" charset="0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Bahnschrift" panose="020B0502040204020203" pitchFamily="34" charset="0"/>
                    <a:ea typeface="+mn-ea"/>
                    <a:cs typeface="Segoe UI" panose="020B0502040204020203" pitchFamily="34" charset="0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Bahnschrift" panose="020B0502040204020203" pitchFamily="34" charset="0"/>
                    <a:ea typeface="+mn-ea"/>
                    <a:cs typeface="Segoe UI" panose="020B0502040204020203" pitchFamily="34" charset="0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Bahnschrift" panose="020B0502040204020203" pitchFamily="34" charset="0"/>
                    <a:ea typeface="+mn-ea"/>
                    <a:cs typeface="Segoe UI" panose="020B0502040204020203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0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𝑯</m:t>
                      </m:r>
                      <m:r>
                        <a:rPr lang="en-US" sz="2400" b="1" i="1" baseline="-25000" dirty="0" smtClean="0">
                          <a:latin typeface="Cambria Math" panose="02040503050406030204" pitchFamily="18" charset="0"/>
                        </a:rPr>
                        <m:t>𝑪</m:t>
                      </m:r>
                    </m:oMath>
                  </m:oMathPara>
                </a14:m>
                <a:endParaRPr lang="en-US" sz="2400" b="1" baseline="-25000" dirty="0">
                  <a:latin typeface="Trebuchet MS" panose="020B0603020202020204" pitchFamily="34" charset="0"/>
                </a:endParaRPr>
              </a:p>
            </p:txBody>
          </p:sp>
        </mc:Choice>
        <mc:Fallback xmlns="">
          <p:sp>
            <p:nvSpPr>
              <p:cNvPr id="124" name="Content Placeholder 2">
                <a:extLst>
                  <a:ext uri="{FF2B5EF4-FFF2-40B4-BE49-F238E27FC236}">
                    <a16:creationId xmlns:a16="http://schemas.microsoft.com/office/drawing/2014/main" id="{4DB9FA63-20AB-420F-8676-9B4D160581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2625" y="5230748"/>
                <a:ext cx="839512" cy="4833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25" name="Table 124">
            <a:extLst>
              <a:ext uri="{FF2B5EF4-FFF2-40B4-BE49-F238E27FC236}">
                <a16:creationId xmlns:a16="http://schemas.microsoft.com/office/drawing/2014/main" id="{D483D5A1-0F52-42C0-BB04-8F7607548A67}"/>
              </a:ext>
            </a:extLst>
          </p:cNvPr>
          <p:cNvGraphicFramePr>
            <a:graphicFrameLocks noGrp="1"/>
          </p:cNvGraphicFramePr>
          <p:nvPr/>
        </p:nvGraphicFramePr>
        <p:xfrm>
          <a:off x="6514272" y="5260595"/>
          <a:ext cx="1770096" cy="4382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2524">
                  <a:extLst>
                    <a:ext uri="{9D8B030D-6E8A-4147-A177-3AD203B41FA5}">
                      <a16:colId xmlns:a16="http://schemas.microsoft.com/office/drawing/2014/main" val="3263648389"/>
                    </a:ext>
                  </a:extLst>
                </a:gridCol>
                <a:gridCol w="442524">
                  <a:extLst>
                    <a:ext uri="{9D8B030D-6E8A-4147-A177-3AD203B41FA5}">
                      <a16:colId xmlns:a16="http://schemas.microsoft.com/office/drawing/2014/main" val="1131453912"/>
                    </a:ext>
                  </a:extLst>
                </a:gridCol>
                <a:gridCol w="442524">
                  <a:extLst>
                    <a:ext uri="{9D8B030D-6E8A-4147-A177-3AD203B41FA5}">
                      <a16:colId xmlns:a16="http://schemas.microsoft.com/office/drawing/2014/main" val="1858307433"/>
                    </a:ext>
                  </a:extLst>
                </a:gridCol>
                <a:gridCol w="442524">
                  <a:extLst>
                    <a:ext uri="{9D8B030D-6E8A-4147-A177-3AD203B41FA5}">
                      <a16:colId xmlns:a16="http://schemas.microsoft.com/office/drawing/2014/main" val="330613264"/>
                    </a:ext>
                  </a:extLst>
                </a:gridCol>
              </a:tblGrid>
              <a:tr h="438276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</a:p>
                  </a:txBody>
                  <a:tcPr marL="77447" marR="77447" marT="38723" marB="38723" anchor="ctr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</a:t>
                      </a:r>
                    </a:p>
                  </a:txBody>
                  <a:tcPr marL="77447" marR="77447" marT="38723" marB="38723" anchor="ctr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</a:p>
                  </a:txBody>
                  <a:tcPr marL="77447" marR="77447" marT="38723" marB="38723" anchor="ctr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</a:t>
                      </a:r>
                    </a:p>
                  </a:txBody>
                  <a:tcPr marL="77447" marR="77447" marT="38723" marB="38723" anchor="ctr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160082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Content Placeholder 2">
                <a:extLst>
                  <a:ext uri="{FF2B5EF4-FFF2-40B4-BE49-F238E27FC236}">
                    <a16:creationId xmlns:a16="http://schemas.microsoft.com/office/drawing/2014/main" id="{E5A81210-FC54-4496-AB1F-088CFDE1880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762625" y="5734949"/>
                <a:ext cx="839512" cy="483320"/>
              </a:xfrm>
              <a:prstGeom prst="rect">
                <a:avLst/>
              </a:prstGeom>
            </p:spPr>
            <p:txBody>
              <a:bodyPr vert="horz" lIns="68580" tIns="34290" rIns="68580" bIns="3429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Bahnschrift" panose="020B0502040204020203" pitchFamily="34" charset="0"/>
                    <a:ea typeface="+mn-ea"/>
                    <a:cs typeface="Segoe UI" panose="020B0502040204020203" pitchFamily="34" charset="0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Bahnschrift" panose="020B0502040204020203" pitchFamily="34" charset="0"/>
                    <a:ea typeface="+mn-ea"/>
                    <a:cs typeface="Segoe UI" panose="020B0502040204020203" pitchFamily="34" charset="0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Bahnschrift" panose="020B0502040204020203" pitchFamily="34" charset="0"/>
                    <a:ea typeface="+mn-ea"/>
                    <a:cs typeface="Segoe UI" panose="020B0502040204020203" pitchFamily="34" charset="0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Bahnschrift" panose="020B0502040204020203" pitchFamily="34" charset="0"/>
                    <a:ea typeface="+mn-ea"/>
                    <a:cs typeface="Segoe UI" panose="020B0502040204020203" pitchFamily="34" charset="0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Bahnschrift" panose="020B0502040204020203" pitchFamily="34" charset="0"/>
                    <a:ea typeface="+mn-ea"/>
                    <a:cs typeface="Segoe UI" panose="020B0502040204020203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0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𝑯</m:t>
                      </m:r>
                      <m:r>
                        <a:rPr lang="en-US" sz="2400" b="1" i="1" baseline="-25000" dirty="0" smtClean="0">
                          <a:latin typeface="Cambria Math" panose="02040503050406030204" pitchFamily="18" charset="0"/>
                        </a:rPr>
                        <m:t>𝑫</m:t>
                      </m:r>
                    </m:oMath>
                  </m:oMathPara>
                </a14:m>
                <a:endParaRPr lang="en-US" sz="2400" b="1" baseline="-25000" dirty="0">
                  <a:latin typeface="Trebuchet MS" panose="020B0603020202020204" pitchFamily="34" charset="0"/>
                </a:endParaRPr>
              </a:p>
            </p:txBody>
          </p:sp>
        </mc:Choice>
        <mc:Fallback xmlns="">
          <p:sp>
            <p:nvSpPr>
              <p:cNvPr id="127" name="Content Placeholder 2">
                <a:extLst>
                  <a:ext uri="{FF2B5EF4-FFF2-40B4-BE49-F238E27FC236}">
                    <a16:creationId xmlns:a16="http://schemas.microsoft.com/office/drawing/2014/main" id="{E5A81210-FC54-4496-AB1F-088CFDE188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2625" y="5734949"/>
                <a:ext cx="839512" cy="4833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28" name="Table 127">
            <a:extLst>
              <a:ext uri="{FF2B5EF4-FFF2-40B4-BE49-F238E27FC236}">
                <a16:creationId xmlns:a16="http://schemas.microsoft.com/office/drawing/2014/main" id="{F21F171D-29ED-49EA-9917-0B5B7F977EAA}"/>
              </a:ext>
            </a:extLst>
          </p:cNvPr>
          <p:cNvGraphicFramePr>
            <a:graphicFrameLocks noGrp="1"/>
          </p:cNvGraphicFramePr>
          <p:nvPr/>
        </p:nvGraphicFramePr>
        <p:xfrm>
          <a:off x="6514272" y="5764796"/>
          <a:ext cx="1770096" cy="4382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2524">
                  <a:extLst>
                    <a:ext uri="{9D8B030D-6E8A-4147-A177-3AD203B41FA5}">
                      <a16:colId xmlns:a16="http://schemas.microsoft.com/office/drawing/2014/main" val="3263648389"/>
                    </a:ext>
                  </a:extLst>
                </a:gridCol>
                <a:gridCol w="442524">
                  <a:extLst>
                    <a:ext uri="{9D8B030D-6E8A-4147-A177-3AD203B41FA5}">
                      <a16:colId xmlns:a16="http://schemas.microsoft.com/office/drawing/2014/main" val="1131453912"/>
                    </a:ext>
                  </a:extLst>
                </a:gridCol>
                <a:gridCol w="442524">
                  <a:extLst>
                    <a:ext uri="{9D8B030D-6E8A-4147-A177-3AD203B41FA5}">
                      <a16:colId xmlns:a16="http://schemas.microsoft.com/office/drawing/2014/main" val="1858307433"/>
                    </a:ext>
                  </a:extLst>
                </a:gridCol>
                <a:gridCol w="442524">
                  <a:extLst>
                    <a:ext uri="{9D8B030D-6E8A-4147-A177-3AD203B41FA5}">
                      <a16:colId xmlns:a16="http://schemas.microsoft.com/office/drawing/2014/main" val="330613264"/>
                    </a:ext>
                  </a:extLst>
                </a:gridCol>
              </a:tblGrid>
              <a:tr h="438276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</a:p>
                  </a:txBody>
                  <a:tcPr marL="77447" marR="77447" marT="38723" marB="38723" anchor="ctr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</a:t>
                      </a:r>
                    </a:p>
                  </a:txBody>
                  <a:tcPr marL="77447" marR="77447" marT="38723" marB="38723" anchor="ctr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</a:t>
                      </a:r>
                    </a:p>
                  </a:txBody>
                  <a:tcPr marL="77447" marR="77447" marT="38723" marB="38723" anchor="ctr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</a:p>
                  </a:txBody>
                  <a:tcPr marL="77447" marR="77447" marT="38723" marB="38723" anchor="ctr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1600829"/>
                  </a:ext>
                </a:extLst>
              </a:tr>
            </a:tbl>
          </a:graphicData>
        </a:graphic>
      </p:graphicFrame>
      <p:grpSp>
        <p:nvGrpSpPr>
          <p:cNvPr id="3" name="Group 2">
            <a:extLst>
              <a:ext uri="{FF2B5EF4-FFF2-40B4-BE49-F238E27FC236}">
                <a16:creationId xmlns:a16="http://schemas.microsoft.com/office/drawing/2014/main" id="{9CAE3015-9BB6-46C5-8555-A8A5CC382FAC}"/>
              </a:ext>
            </a:extLst>
          </p:cNvPr>
          <p:cNvGrpSpPr/>
          <p:nvPr/>
        </p:nvGrpSpPr>
        <p:grpSpPr>
          <a:xfrm>
            <a:off x="4120355" y="2568850"/>
            <a:ext cx="4918870" cy="3787511"/>
            <a:chOff x="4120355" y="2568850"/>
            <a:chExt cx="4918870" cy="3787511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63988B33-8F93-4A1B-AF2D-9A9250D78A37}"/>
                </a:ext>
              </a:extLst>
            </p:cNvPr>
            <p:cNvSpPr/>
            <p:nvPr/>
          </p:nvSpPr>
          <p:spPr>
            <a:xfrm>
              <a:off x="5872889" y="4118560"/>
              <a:ext cx="2520340" cy="2237801"/>
            </a:xfrm>
            <a:prstGeom prst="roundRect">
              <a:avLst>
                <a:gd name="adj" fmla="val 9355"/>
              </a:avLst>
            </a:pr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9" name="Content Placeholder 2">
                  <a:extLst>
                    <a:ext uri="{FF2B5EF4-FFF2-40B4-BE49-F238E27FC236}">
                      <a16:creationId xmlns:a16="http://schemas.microsoft.com/office/drawing/2014/main" id="{EEF8377F-CB34-42EC-B406-594308714292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4120355" y="2568850"/>
                  <a:ext cx="4918870" cy="1004263"/>
                </a:xfrm>
                <a:prstGeom prst="rect">
                  <a:avLst/>
                </a:prstGeom>
              </p:spPr>
              <p:txBody>
                <a:bodyPr vert="horz" lIns="68580" tIns="34290" rIns="68580" bIns="34290" rtlCol="0">
                  <a:noAutofit/>
                </a:bodyPr>
                <a:lstStyle>
                  <a:lvl1pPr marL="228600" indent="-228600" algn="l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 kern="1200">
                      <a:solidFill>
                        <a:schemeClr val="tx1"/>
                      </a:solidFill>
                      <a:latin typeface="Bahnschrift" panose="020B0502040204020203" pitchFamily="34" charset="0"/>
                      <a:ea typeface="+mn-ea"/>
                      <a:cs typeface="Segoe UI" panose="020B0502040204020203" pitchFamily="34" charset="0"/>
                    </a:defRPr>
                  </a:lvl1pPr>
                  <a:lvl2pPr marL="685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Bahnschrift" panose="020B0502040204020203" pitchFamily="34" charset="0"/>
                      <a:ea typeface="+mn-ea"/>
                      <a:cs typeface="Segoe UI" panose="020B0502040204020203" pitchFamily="34" charset="0"/>
                    </a:defRPr>
                  </a:lvl2pPr>
                  <a:lvl3pPr marL="1143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Bahnschrift" panose="020B0502040204020203" pitchFamily="34" charset="0"/>
                      <a:ea typeface="+mn-ea"/>
                      <a:cs typeface="Segoe UI" panose="020B0502040204020203" pitchFamily="34" charset="0"/>
                    </a:defRPr>
                  </a:lvl3pPr>
                  <a:lvl4pPr marL="1600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Bahnschrift" panose="020B0502040204020203" pitchFamily="34" charset="0"/>
                      <a:ea typeface="+mn-ea"/>
                      <a:cs typeface="Segoe UI" panose="020B0502040204020203" pitchFamily="34" charset="0"/>
                    </a:defRPr>
                  </a:lvl4pPr>
                  <a:lvl5pPr marL="20574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Bahnschrift" panose="020B0502040204020203" pitchFamily="34" charset="0"/>
                      <a:ea typeface="+mn-ea"/>
                      <a:cs typeface="Segoe UI" panose="020B0502040204020203" pitchFamily="34" charset="0"/>
                    </a:defRPr>
                  </a:lvl5pPr>
                  <a:lvl6pPr marL="25146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lvl="0" indent="0" algn="ctr">
                    <a:lnSpc>
                      <a:spcPct val="100000"/>
                    </a:lnSpc>
                    <a:spcBef>
                      <a:spcPts val="0"/>
                    </a:spcBef>
                    <a:buNone/>
                  </a:pPr>
                  <a:r>
                    <a:rPr lang="en-US" b="1" dirty="0">
                      <a:solidFill>
                        <a:srgbClr val="C00000"/>
                      </a:solidFill>
                      <a:latin typeface="Trebuchet MS" panose="020B0603020202020204" pitchFamily="34" charset="0"/>
                    </a:rPr>
                    <a:t>Different </a:t>
                  </a:r>
                  <a14:m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𝑯</m:t>
                      </m:r>
                      <m:r>
                        <a:rPr lang="en-US" b="1" i="1" baseline="-2500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</m:oMath>
                  </a14:m>
                  <a:r>
                    <a:rPr lang="en-US" b="1" baseline="-25000" dirty="0">
                      <a:solidFill>
                        <a:srgbClr val="C00000"/>
                      </a:solidFill>
                      <a:latin typeface="Trebuchet MS" panose="020B0603020202020204" pitchFamily="34" charset="0"/>
                    </a:rPr>
                    <a:t> </a:t>
                  </a:r>
                  <a:r>
                    <a:rPr lang="en-US" b="1" dirty="0">
                      <a:solidFill>
                        <a:srgbClr val="C00000"/>
                      </a:solidFill>
                      <a:latin typeface="Trebuchet MS" panose="020B0603020202020204" pitchFamily="34" charset="0"/>
                    </a:rPr>
                    <a:t>cause different uncorrectable errors</a:t>
                  </a:r>
                  <a:endParaRPr lang="en-US" b="1" baseline="-25000" dirty="0">
                    <a:solidFill>
                      <a:srgbClr val="C00000"/>
                    </a:solidFill>
                    <a:latin typeface="Trebuchet MS" panose="020B0603020202020204" pitchFamily="34" charset="0"/>
                  </a:endParaRPr>
                </a:p>
              </p:txBody>
            </p:sp>
          </mc:Choice>
          <mc:Fallback xmlns="">
            <p:sp>
              <p:nvSpPr>
                <p:cNvPr id="129" name="Content Placeholder 2">
                  <a:extLst>
                    <a:ext uri="{FF2B5EF4-FFF2-40B4-BE49-F238E27FC236}">
                      <a16:creationId xmlns:a16="http://schemas.microsoft.com/office/drawing/2014/main" id="{EEF8377F-CB34-42EC-B406-5943087142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20355" y="2568850"/>
                  <a:ext cx="4918870" cy="1004263"/>
                </a:xfrm>
                <a:prstGeom prst="rect">
                  <a:avLst/>
                </a:prstGeom>
                <a:blipFill>
                  <a:blip r:embed="rId9"/>
                  <a:stretch>
                    <a:fillRect l="-1611" t="-6667" r="-4213" b="-109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0" name="Straight Arrow Connector 129">
              <a:extLst>
                <a:ext uri="{FF2B5EF4-FFF2-40B4-BE49-F238E27FC236}">
                  <a16:creationId xmlns:a16="http://schemas.microsoft.com/office/drawing/2014/main" id="{C1FCA2E4-03E2-47FC-97EA-8A65E451D73C}"/>
                </a:ext>
              </a:extLst>
            </p:cNvPr>
            <p:cNvCxnSpPr>
              <a:cxnSpLocks/>
            </p:cNvCxnSpPr>
            <p:nvPr/>
          </p:nvCxnSpPr>
          <p:spPr>
            <a:xfrm>
              <a:off x="5713789" y="3460507"/>
              <a:ext cx="267911" cy="631433"/>
            </a:xfrm>
            <a:prstGeom prst="straightConnector1">
              <a:avLst/>
            </a:prstGeom>
            <a:ln w="57150">
              <a:solidFill>
                <a:srgbClr val="C00000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7E070A45-D239-4126-9F4E-952BF304DEE1}"/>
              </a:ext>
            </a:extLst>
          </p:cNvPr>
          <p:cNvSpPr/>
          <p:nvPr/>
        </p:nvSpPr>
        <p:spPr>
          <a:xfrm>
            <a:off x="41537" y="959956"/>
            <a:ext cx="9101319" cy="5517687"/>
          </a:xfrm>
          <a:prstGeom prst="rect">
            <a:avLst/>
          </a:prstGeom>
          <a:solidFill>
            <a:srgbClr val="FFFFFF">
              <a:alpha val="6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E152E5F-60E3-44F7-B940-52E3022E2A31}"/>
              </a:ext>
            </a:extLst>
          </p:cNvPr>
          <p:cNvSpPr/>
          <p:nvPr/>
        </p:nvSpPr>
        <p:spPr>
          <a:xfrm>
            <a:off x="123825" y="2309493"/>
            <a:ext cx="8896350" cy="164307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Trebuchet MS" panose="020B0603020202020204" pitchFamily="34" charset="0"/>
              </a:rPr>
              <a:t>We can </a:t>
            </a:r>
            <a:r>
              <a:rPr lang="en-US" sz="3600" b="1" dirty="0">
                <a:solidFill>
                  <a:schemeClr val="accent6">
                    <a:lumMod val="75000"/>
                  </a:schemeClr>
                </a:solidFill>
                <a:latin typeface="Trebuchet MS" panose="020B0603020202020204" pitchFamily="34" charset="0"/>
              </a:rPr>
              <a:t>differentiate</a:t>
            </a:r>
            <a:r>
              <a:rPr lang="en-US" sz="3600" dirty="0">
                <a:solidFill>
                  <a:schemeClr val="tx1"/>
                </a:solidFill>
                <a:latin typeface="Trebuchet MS" panose="020B0603020202020204" pitchFamily="34" charset="0"/>
              </a:rPr>
              <a:t> error syndromes</a:t>
            </a:r>
          </a:p>
          <a:p>
            <a:pPr algn="ctr"/>
            <a:r>
              <a:rPr lang="en-US" sz="3600" dirty="0">
                <a:solidFill>
                  <a:schemeClr val="tx1"/>
                </a:solidFill>
                <a:latin typeface="Trebuchet MS" panose="020B0603020202020204" pitchFamily="34" charset="0"/>
              </a:rPr>
              <a:t>from </a:t>
            </a:r>
            <a:r>
              <a:rPr lang="en-US" sz="3600" b="1" dirty="0">
                <a:solidFill>
                  <a:schemeClr val="accent6">
                    <a:lumMod val="75000"/>
                  </a:schemeClr>
                </a:solidFill>
                <a:latin typeface="Trebuchet MS" panose="020B0603020202020204" pitchFamily="34" charset="0"/>
              </a:rPr>
              <a:t>uncorrectable error </a:t>
            </a:r>
            <a:r>
              <a:rPr lang="en-US" sz="3600" dirty="0">
                <a:solidFill>
                  <a:schemeClr val="tx1"/>
                </a:solidFill>
                <a:latin typeface="Trebuchet MS" panose="020B0603020202020204" pitchFamily="34" charset="0"/>
              </a:rPr>
              <a:t>patterns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49D34B-B469-4E13-98F7-4C992068D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D2B53-EDAE-4B41-B849-8916FA40BCB6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1446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Choosing a Set of Test Patterns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Content Placeholder 5">
                <a:extLst>
                  <a:ext uri="{FF2B5EF4-FFF2-40B4-BE49-F238E27FC236}">
                    <a16:creationId xmlns:a16="http://schemas.microsoft.com/office/drawing/2014/main" id="{2B807562-26E7-48B8-9BCA-F6E307CFB06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0024" y="1064247"/>
                <a:ext cx="8891337" cy="52322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171442" indent="-171442" algn="l" defTabSz="685766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Verdana" panose="020B0604030504040204" pitchFamily="34" charset="0"/>
                    <a:cs typeface="Courier New" panose="02070309020205020404" pitchFamily="49" charset="0"/>
                  </a:defRPr>
                </a:lvl1pPr>
                <a:lvl2pPr marL="514325" indent="-171442" algn="l" defTabSz="685766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Verdana" panose="020B0604030504040204" pitchFamily="34" charset="0"/>
                    <a:cs typeface="Courier New" panose="02070309020205020404" pitchFamily="49" charset="0"/>
                  </a:defRPr>
                </a:lvl2pPr>
                <a:lvl3pPr marL="857207" indent="-171442" algn="l" defTabSz="685766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Verdana" panose="020B0604030504040204" pitchFamily="34" charset="0"/>
                    <a:cs typeface="Courier New" panose="02070309020205020404" pitchFamily="49" charset="0"/>
                  </a:defRPr>
                </a:lvl3pPr>
                <a:lvl4pPr marL="1200090" indent="-171442" algn="l" defTabSz="685766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Verdana" panose="020B0604030504040204" pitchFamily="34" charset="0"/>
                    <a:cs typeface="Courier New" panose="02070309020205020404" pitchFamily="49" charset="0"/>
                  </a:defRPr>
                </a:lvl4pPr>
                <a:lvl5pPr marL="1542974" indent="-171442" algn="l" defTabSz="685766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Verdana" panose="020B0604030504040204" pitchFamily="34" charset="0"/>
                    <a:cs typeface="Courier New" panose="02070309020205020404" pitchFamily="49" charset="0"/>
                  </a:defRPr>
                </a:lvl5pPr>
                <a:lvl6pPr marL="1885856" indent="-171442" algn="l" defTabSz="685766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739" indent="-171442" algn="l" defTabSz="685766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622" indent="-171442" algn="l" defTabSz="685766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505" indent="-171442" algn="l" defTabSz="685766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800" dirty="0"/>
                  <a:t>We consider the “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800" dirty="0"/>
                  <a:t>-CHARGED” test patterns:</a:t>
                </a:r>
              </a:p>
            </p:txBody>
          </p:sp>
        </mc:Choice>
        <mc:Fallback xmlns="">
          <p:sp>
            <p:nvSpPr>
              <p:cNvPr id="44" name="Content Placeholder 5">
                <a:extLst>
                  <a:ext uri="{FF2B5EF4-FFF2-40B4-BE49-F238E27FC236}">
                    <a16:creationId xmlns:a16="http://schemas.microsoft.com/office/drawing/2014/main" id="{2B807562-26E7-48B8-9BCA-F6E307CFB0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024" y="1064247"/>
                <a:ext cx="8891337" cy="523221"/>
              </a:xfrm>
              <a:prstGeom prst="rect">
                <a:avLst/>
              </a:prstGeom>
              <a:blipFill>
                <a:blip r:embed="rId3"/>
                <a:stretch>
                  <a:fillRect l="-1235" t="-20000" b="-2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47C5E4E0-EA63-4E33-BB59-565434BB68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1207619"/>
              </p:ext>
            </p:extLst>
          </p:nvPr>
        </p:nvGraphicFramePr>
        <p:xfrm>
          <a:off x="3153375" y="1731631"/>
          <a:ext cx="1217332" cy="3062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333">
                  <a:extLst>
                    <a:ext uri="{9D8B030D-6E8A-4147-A177-3AD203B41FA5}">
                      <a16:colId xmlns:a16="http://schemas.microsoft.com/office/drawing/2014/main" val="3263648389"/>
                    </a:ext>
                  </a:extLst>
                </a:gridCol>
                <a:gridCol w="304333">
                  <a:extLst>
                    <a:ext uri="{9D8B030D-6E8A-4147-A177-3AD203B41FA5}">
                      <a16:colId xmlns:a16="http://schemas.microsoft.com/office/drawing/2014/main" val="1131453912"/>
                    </a:ext>
                  </a:extLst>
                </a:gridCol>
                <a:gridCol w="304333">
                  <a:extLst>
                    <a:ext uri="{9D8B030D-6E8A-4147-A177-3AD203B41FA5}">
                      <a16:colId xmlns:a16="http://schemas.microsoft.com/office/drawing/2014/main" val="1858307433"/>
                    </a:ext>
                  </a:extLst>
                </a:gridCol>
                <a:gridCol w="304333">
                  <a:extLst>
                    <a:ext uri="{9D8B030D-6E8A-4147-A177-3AD203B41FA5}">
                      <a16:colId xmlns:a16="http://schemas.microsoft.com/office/drawing/2014/main" val="330613264"/>
                    </a:ext>
                  </a:extLst>
                </a:gridCol>
              </a:tblGrid>
              <a:tr h="306279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  <a:endParaRPr lang="en-US" sz="1600" b="1" baseline="-250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53288" marR="53288" marT="26644" marB="26644" anchor="ctr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</a:t>
                      </a:r>
                    </a:p>
                  </a:txBody>
                  <a:tcPr marL="53288" marR="53288" marT="26644" marB="26644" anchor="ctr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</a:t>
                      </a:r>
                    </a:p>
                  </a:txBody>
                  <a:tcPr marL="53288" marR="53288" marT="26644" marB="26644" anchor="ctr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</a:t>
                      </a:r>
                    </a:p>
                  </a:txBody>
                  <a:tcPr marL="53288" marR="53288" marT="26644" marB="26644" anchor="ctr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1600829"/>
                  </a:ext>
                </a:extLst>
              </a:tr>
            </a:tbl>
          </a:graphicData>
        </a:graphic>
      </p:graphicFrame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1995FBF9-587C-4873-B3C4-F17080528E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1378162"/>
              </p:ext>
            </p:extLst>
          </p:nvPr>
        </p:nvGraphicFramePr>
        <p:xfrm>
          <a:off x="4725747" y="1731631"/>
          <a:ext cx="1217332" cy="3062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333">
                  <a:extLst>
                    <a:ext uri="{9D8B030D-6E8A-4147-A177-3AD203B41FA5}">
                      <a16:colId xmlns:a16="http://schemas.microsoft.com/office/drawing/2014/main" val="3263648389"/>
                    </a:ext>
                  </a:extLst>
                </a:gridCol>
                <a:gridCol w="304333">
                  <a:extLst>
                    <a:ext uri="{9D8B030D-6E8A-4147-A177-3AD203B41FA5}">
                      <a16:colId xmlns:a16="http://schemas.microsoft.com/office/drawing/2014/main" val="1131453912"/>
                    </a:ext>
                  </a:extLst>
                </a:gridCol>
                <a:gridCol w="304333">
                  <a:extLst>
                    <a:ext uri="{9D8B030D-6E8A-4147-A177-3AD203B41FA5}">
                      <a16:colId xmlns:a16="http://schemas.microsoft.com/office/drawing/2014/main" val="1858307433"/>
                    </a:ext>
                  </a:extLst>
                </a:gridCol>
                <a:gridCol w="304333">
                  <a:extLst>
                    <a:ext uri="{9D8B030D-6E8A-4147-A177-3AD203B41FA5}">
                      <a16:colId xmlns:a16="http://schemas.microsoft.com/office/drawing/2014/main" val="330613264"/>
                    </a:ext>
                  </a:extLst>
                </a:gridCol>
              </a:tblGrid>
              <a:tr h="306279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</a:t>
                      </a:r>
                      <a:endParaRPr lang="en-US" sz="1600" b="1" baseline="-250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53288" marR="53288" marT="26644" marB="26644" anchor="ctr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</a:p>
                  </a:txBody>
                  <a:tcPr marL="53288" marR="53288" marT="26644" marB="26644" anchor="ctr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</a:t>
                      </a:r>
                    </a:p>
                  </a:txBody>
                  <a:tcPr marL="53288" marR="53288" marT="26644" marB="26644" anchor="ctr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</a:t>
                      </a:r>
                    </a:p>
                  </a:txBody>
                  <a:tcPr marL="53288" marR="53288" marT="26644" marB="26644" anchor="ctr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1600829"/>
                  </a:ext>
                </a:extLst>
              </a:tr>
            </a:tbl>
          </a:graphicData>
        </a:graphic>
      </p:graphicFrame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F1182F22-042A-4CBD-93CF-273AD9326E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5245022"/>
              </p:ext>
            </p:extLst>
          </p:nvPr>
        </p:nvGraphicFramePr>
        <p:xfrm>
          <a:off x="7009108" y="1731631"/>
          <a:ext cx="1217332" cy="3062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333">
                  <a:extLst>
                    <a:ext uri="{9D8B030D-6E8A-4147-A177-3AD203B41FA5}">
                      <a16:colId xmlns:a16="http://schemas.microsoft.com/office/drawing/2014/main" val="3263648389"/>
                    </a:ext>
                  </a:extLst>
                </a:gridCol>
                <a:gridCol w="304333">
                  <a:extLst>
                    <a:ext uri="{9D8B030D-6E8A-4147-A177-3AD203B41FA5}">
                      <a16:colId xmlns:a16="http://schemas.microsoft.com/office/drawing/2014/main" val="1131453912"/>
                    </a:ext>
                  </a:extLst>
                </a:gridCol>
                <a:gridCol w="304333">
                  <a:extLst>
                    <a:ext uri="{9D8B030D-6E8A-4147-A177-3AD203B41FA5}">
                      <a16:colId xmlns:a16="http://schemas.microsoft.com/office/drawing/2014/main" val="1858307433"/>
                    </a:ext>
                  </a:extLst>
                </a:gridCol>
                <a:gridCol w="304333">
                  <a:extLst>
                    <a:ext uri="{9D8B030D-6E8A-4147-A177-3AD203B41FA5}">
                      <a16:colId xmlns:a16="http://schemas.microsoft.com/office/drawing/2014/main" val="330613264"/>
                    </a:ext>
                  </a:extLst>
                </a:gridCol>
              </a:tblGrid>
              <a:tr h="306279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</a:t>
                      </a:r>
                      <a:endParaRPr lang="en-US" sz="1600" b="1" baseline="-250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53288" marR="53288" marT="26644" marB="26644" anchor="ctr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</a:t>
                      </a:r>
                    </a:p>
                  </a:txBody>
                  <a:tcPr marL="53288" marR="53288" marT="26644" marB="26644" anchor="ctr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</a:t>
                      </a:r>
                    </a:p>
                  </a:txBody>
                  <a:tcPr marL="53288" marR="53288" marT="26644" marB="26644" anchor="ctr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</a:p>
                  </a:txBody>
                  <a:tcPr marL="53288" marR="53288" marT="26644" marB="26644" anchor="ctr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1600829"/>
                  </a:ext>
                </a:extLst>
              </a:tr>
            </a:tbl>
          </a:graphicData>
        </a:graphic>
      </p:graphicFrame>
      <p:grpSp>
        <p:nvGrpSpPr>
          <p:cNvPr id="27" name="Group 26">
            <a:extLst>
              <a:ext uri="{FF2B5EF4-FFF2-40B4-BE49-F238E27FC236}">
                <a16:creationId xmlns:a16="http://schemas.microsoft.com/office/drawing/2014/main" id="{28EFE4CD-C31F-4C78-905D-E62ADFEDC2F3}"/>
              </a:ext>
            </a:extLst>
          </p:cNvPr>
          <p:cNvGrpSpPr/>
          <p:nvPr/>
        </p:nvGrpSpPr>
        <p:grpSpPr>
          <a:xfrm>
            <a:off x="550379" y="1620113"/>
            <a:ext cx="8043242" cy="634738"/>
            <a:chOff x="550379" y="3730264"/>
            <a:chExt cx="8043242" cy="63473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0A83F2B1-6BA7-44B8-B331-A71490115DFB}"/>
                    </a:ext>
                  </a:extLst>
                </p:cNvPr>
                <p:cNvSpPr/>
                <p:nvPr/>
              </p:nvSpPr>
              <p:spPr>
                <a:xfrm>
                  <a:off x="550379" y="3733312"/>
                  <a:ext cx="2680542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8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a14:m>
                  <a:r>
                    <a:rPr lang="en-US" sz="2800" dirty="0">
                      <a:solidFill>
                        <a:prstClr val="black"/>
                      </a:solidFill>
                      <a:latin typeface="Trebuchet MS" panose="020B0603020202020204" pitchFamily="34" charset="0"/>
                      <a:ea typeface="Verdana" panose="020B0604030504040204" pitchFamily="34" charset="0"/>
                      <a:cs typeface="Courier New" panose="02070309020205020404" pitchFamily="49" charset="0"/>
                    </a:rPr>
                    <a:t>-CHARGED = { 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0A83F2B1-6BA7-44B8-B331-A71490115DF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0379" y="3733312"/>
                  <a:ext cx="2680542" cy="523220"/>
                </a:xfrm>
                <a:prstGeom prst="rect">
                  <a:avLst/>
                </a:prstGeom>
                <a:blipFill>
                  <a:blip r:embed="rId4"/>
                  <a:stretch>
                    <a:fillRect t="-12791" r="-3636" b="-302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74AFE0B6-01E2-4B2C-8A46-4149D0EDDCB3}"/>
                </a:ext>
              </a:extLst>
            </p:cNvPr>
            <p:cNvSpPr/>
            <p:nvPr/>
          </p:nvSpPr>
          <p:spPr>
            <a:xfrm>
              <a:off x="8277509" y="3730264"/>
              <a:ext cx="31611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>
                  <a:solidFill>
                    <a:prstClr val="black"/>
                  </a:solidFill>
                  <a:latin typeface="Trebuchet MS" panose="020B0603020202020204" pitchFamily="34" charset="0"/>
                  <a:ea typeface="Verdana" panose="020B0604030504040204" pitchFamily="34" charset="0"/>
                  <a:cs typeface="Courier New" panose="02070309020205020404" pitchFamily="49" charset="0"/>
                </a:rPr>
                <a:t>}</a:t>
              </a:r>
              <a:endParaRPr lang="en-US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B1B8E2B-9B85-47F0-9373-4084C63F708E}"/>
                </a:ext>
              </a:extLst>
            </p:cNvPr>
            <p:cNvSpPr/>
            <p:nvPr/>
          </p:nvSpPr>
          <p:spPr>
            <a:xfrm>
              <a:off x="4370707" y="3841782"/>
              <a:ext cx="31611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>
                  <a:solidFill>
                    <a:prstClr val="black"/>
                  </a:solidFill>
                  <a:latin typeface="Trebuchet MS" panose="020B0603020202020204" pitchFamily="34" charset="0"/>
                  <a:ea typeface="Verdana" panose="020B0604030504040204" pitchFamily="34" charset="0"/>
                  <a:cs typeface="Courier New" panose="02070309020205020404" pitchFamily="49" charset="0"/>
                </a:rPr>
                <a:t>,</a:t>
              </a:r>
              <a:endParaRPr lang="en-US" dirty="0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38FB557A-5395-4B32-8F37-7E89AB6DAC23}"/>
                </a:ext>
              </a:extLst>
            </p:cNvPr>
            <p:cNvSpPr/>
            <p:nvPr/>
          </p:nvSpPr>
          <p:spPr>
            <a:xfrm>
              <a:off x="5994145" y="3841782"/>
              <a:ext cx="976037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spc="-300" dirty="0">
                  <a:solidFill>
                    <a:prstClr val="black"/>
                  </a:solidFill>
                  <a:latin typeface="Trebuchet MS" panose="020B0603020202020204" pitchFamily="34" charset="0"/>
                  <a:ea typeface="Verdana" panose="020B0604030504040204" pitchFamily="34" charset="0"/>
                  <a:cs typeface="Courier New" panose="02070309020205020404" pitchFamily="49" charset="0"/>
                </a:rPr>
                <a:t>, </a:t>
              </a:r>
              <a:r>
                <a:rPr lang="en-US" sz="4000" spc="-300" baseline="30000" dirty="0">
                  <a:solidFill>
                    <a:prstClr val="black"/>
                  </a:solidFill>
                  <a:latin typeface="Trebuchet MS" panose="020B0603020202020204" pitchFamily="34" charset="0"/>
                  <a:ea typeface="Verdana" panose="020B0604030504040204" pitchFamily="34" charset="0"/>
                  <a:cs typeface="Courier New" panose="02070309020205020404" pitchFamily="49" charset="0"/>
                </a:rPr>
                <a:t>. . .</a:t>
              </a:r>
              <a:r>
                <a:rPr lang="en-US" sz="2800" spc="-300" dirty="0">
                  <a:solidFill>
                    <a:prstClr val="black"/>
                  </a:solidFill>
                  <a:latin typeface="Trebuchet MS" panose="020B0603020202020204" pitchFamily="34" charset="0"/>
                  <a:ea typeface="Verdana" panose="020B0604030504040204" pitchFamily="34" charset="0"/>
                  <a:cs typeface="Courier New" panose="02070309020205020404" pitchFamily="49" charset="0"/>
                </a:rPr>
                <a:t> ,</a:t>
              </a:r>
              <a:endParaRPr lang="en-US" spc="-300" dirty="0"/>
            </a:p>
          </p:txBody>
        </p:sp>
      </p:grpSp>
      <p:graphicFrame>
        <p:nvGraphicFramePr>
          <p:cNvPr id="41" name="Table 40">
            <a:extLst>
              <a:ext uri="{FF2B5EF4-FFF2-40B4-BE49-F238E27FC236}">
                <a16:creationId xmlns:a16="http://schemas.microsoft.com/office/drawing/2014/main" id="{0E6C467B-5585-4213-9E43-2CEFCC2FBA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0823701"/>
              </p:ext>
            </p:extLst>
          </p:nvPr>
        </p:nvGraphicFramePr>
        <p:xfrm>
          <a:off x="3153375" y="2287496"/>
          <a:ext cx="1217332" cy="3062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333">
                  <a:extLst>
                    <a:ext uri="{9D8B030D-6E8A-4147-A177-3AD203B41FA5}">
                      <a16:colId xmlns:a16="http://schemas.microsoft.com/office/drawing/2014/main" val="3263648389"/>
                    </a:ext>
                  </a:extLst>
                </a:gridCol>
                <a:gridCol w="304333">
                  <a:extLst>
                    <a:ext uri="{9D8B030D-6E8A-4147-A177-3AD203B41FA5}">
                      <a16:colId xmlns:a16="http://schemas.microsoft.com/office/drawing/2014/main" val="1131453912"/>
                    </a:ext>
                  </a:extLst>
                </a:gridCol>
                <a:gridCol w="304333">
                  <a:extLst>
                    <a:ext uri="{9D8B030D-6E8A-4147-A177-3AD203B41FA5}">
                      <a16:colId xmlns:a16="http://schemas.microsoft.com/office/drawing/2014/main" val="1858307433"/>
                    </a:ext>
                  </a:extLst>
                </a:gridCol>
                <a:gridCol w="304333">
                  <a:extLst>
                    <a:ext uri="{9D8B030D-6E8A-4147-A177-3AD203B41FA5}">
                      <a16:colId xmlns:a16="http://schemas.microsoft.com/office/drawing/2014/main" val="330613264"/>
                    </a:ext>
                  </a:extLst>
                </a:gridCol>
              </a:tblGrid>
              <a:tr h="306279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  <a:endParaRPr lang="en-US" sz="1600" b="1" baseline="-250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53288" marR="53288" marT="26644" marB="26644" anchor="ctr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</a:p>
                  </a:txBody>
                  <a:tcPr marL="53288" marR="53288" marT="26644" marB="26644" anchor="ctr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</a:t>
                      </a:r>
                    </a:p>
                  </a:txBody>
                  <a:tcPr marL="53288" marR="53288" marT="26644" marB="26644" anchor="ctr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</a:t>
                      </a:r>
                    </a:p>
                  </a:txBody>
                  <a:tcPr marL="53288" marR="53288" marT="26644" marB="26644" anchor="ctr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1600829"/>
                  </a:ext>
                </a:extLst>
              </a:tr>
            </a:tbl>
          </a:graphicData>
        </a:graphic>
      </p:graphicFrame>
      <p:graphicFrame>
        <p:nvGraphicFramePr>
          <p:cNvPr id="42" name="Table 41">
            <a:extLst>
              <a:ext uri="{FF2B5EF4-FFF2-40B4-BE49-F238E27FC236}">
                <a16:creationId xmlns:a16="http://schemas.microsoft.com/office/drawing/2014/main" id="{0103E921-529F-45E7-A803-E6FE1AEC10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3044263"/>
              </p:ext>
            </p:extLst>
          </p:nvPr>
        </p:nvGraphicFramePr>
        <p:xfrm>
          <a:off x="4725747" y="2287496"/>
          <a:ext cx="1217332" cy="3062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333">
                  <a:extLst>
                    <a:ext uri="{9D8B030D-6E8A-4147-A177-3AD203B41FA5}">
                      <a16:colId xmlns:a16="http://schemas.microsoft.com/office/drawing/2014/main" val="3263648389"/>
                    </a:ext>
                  </a:extLst>
                </a:gridCol>
                <a:gridCol w="304333">
                  <a:extLst>
                    <a:ext uri="{9D8B030D-6E8A-4147-A177-3AD203B41FA5}">
                      <a16:colId xmlns:a16="http://schemas.microsoft.com/office/drawing/2014/main" val="1131453912"/>
                    </a:ext>
                  </a:extLst>
                </a:gridCol>
                <a:gridCol w="304333">
                  <a:extLst>
                    <a:ext uri="{9D8B030D-6E8A-4147-A177-3AD203B41FA5}">
                      <a16:colId xmlns:a16="http://schemas.microsoft.com/office/drawing/2014/main" val="1858307433"/>
                    </a:ext>
                  </a:extLst>
                </a:gridCol>
                <a:gridCol w="304333">
                  <a:extLst>
                    <a:ext uri="{9D8B030D-6E8A-4147-A177-3AD203B41FA5}">
                      <a16:colId xmlns:a16="http://schemas.microsoft.com/office/drawing/2014/main" val="330613264"/>
                    </a:ext>
                  </a:extLst>
                </a:gridCol>
              </a:tblGrid>
              <a:tr h="306279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  <a:endParaRPr lang="en-US" sz="1600" b="1" baseline="-250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53288" marR="53288" marT="26644" marB="26644" anchor="ctr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</a:t>
                      </a:r>
                    </a:p>
                  </a:txBody>
                  <a:tcPr marL="53288" marR="53288" marT="26644" marB="26644" anchor="ctr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</a:p>
                  </a:txBody>
                  <a:tcPr marL="53288" marR="53288" marT="26644" marB="26644" anchor="ctr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</a:t>
                      </a:r>
                    </a:p>
                  </a:txBody>
                  <a:tcPr marL="53288" marR="53288" marT="26644" marB="26644" anchor="ctr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1600829"/>
                  </a:ext>
                </a:extLst>
              </a:tr>
            </a:tbl>
          </a:graphicData>
        </a:graphic>
      </p:graphicFrame>
      <p:graphicFrame>
        <p:nvGraphicFramePr>
          <p:cNvPr id="43" name="Table 42">
            <a:extLst>
              <a:ext uri="{FF2B5EF4-FFF2-40B4-BE49-F238E27FC236}">
                <a16:creationId xmlns:a16="http://schemas.microsoft.com/office/drawing/2014/main" id="{513D837F-2E86-4521-996C-F9E3CECEDB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9877359"/>
              </p:ext>
            </p:extLst>
          </p:nvPr>
        </p:nvGraphicFramePr>
        <p:xfrm>
          <a:off x="7009108" y="2287496"/>
          <a:ext cx="1217332" cy="3062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333">
                  <a:extLst>
                    <a:ext uri="{9D8B030D-6E8A-4147-A177-3AD203B41FA5}">
                      <a16:colId xmlns:a16="http://schemas.microsoft.com/office/drawing/2014/main" val="3263648389"/>
                    </a:ext>
                  </a:extLst>
                </a:gridCol>
                <a:gridCol w="304333">
                  <a:extLst>
                    <a:ext uri="{9D8B030D-6E8A-4147-A177-3AD203B41FA5}">
                      <a16:colId xmlns:a16="http://schemas.microsoft.com/office/drawing/2014/main" val="1131453912"/>
                    </a:ext>
                  </a:extLst>
                </a:gridCol>
                <a:gridCol w="304333">
                  <a:extLst>
                    <a:ext uri="{9D8B030D-6E8A-4147-A177-3AD203B41FA5}">
                      <a16:colId xmlns:a16="http://schemas.microsoft.com/office/drawing/2014/main" val="1858307433"/>
                    </a:ext>
                  </a:extLst>
                </a:gridCol>
                <a:gridCol w="304333">
                  <a:extLst>
                    <a:ext uri="{9D8B030D-6E8A-4147-A177-3AD203B41FA5}">
                      <a16:colId xmlns:a16="http://schemas.microsoft.com/office/drawing/2014/main" val="330613264"/>
                    </a:ext>
                  </a:extLst>
                </a:gridCol>
              </a:tblGrid>
              <a:tr h="306279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</a:t>
                      </a:r>
                      <a:endParaRPr lang="en-US" sz="1600" b="1" baseline="-250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53288" marR="53288" marT="26644" marB="26644" anchor="ctr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</a:t>
                      </a:r>
                    </a:p>
                  </a:txBody>
                  <a:tcPr marL="53288" marR="53288" marT="26644" marB="26644" anchor="ctr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</a:p>
                  </a:txBody>
                  <a:tcPr marL="53288" marR="53288" marT="26644" marB="26644" anchor="ctr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</a:p>
                  </a:txBody>
                  <a:tcPr marL="53288" marR="53288" marT="26644" marB="26644" anchor="ctr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1600829"/>
                  </a:ext>
                </a:extLst>
              </a:tr>
            </a:tbl>
          </a:graphicData>
        </a:graphic>
      </p:graphicFrame>
      <p:grpSp>
        <p:nvGrpSpPr>
          <p:cNvPr id="45" name="Group 44">
            <a:extLst>
              <a:ext uri="{FF2B5EF4-FFF2-40B4-BE49-F238E27FC236}">
                <a16:creationId xmlns:a16="http://schemas.microsoft.com/office/drawing/2014/main" id="{105A4365-9F31-4DCD-B429-C0C5E262302C}"/>
              </a:ext>
            </a:extLst>
          </p:cNvPr>
          <p:cNvGrpSpPr/>
          <p:nvPr/>
        </p:nvGrpSpPr>
        <p:grpSpPr>
          <a:xfrm>
            <a:off x="550379" y="2175978"/>
            <a:ext cx="8043242" cy="634738"/>
            <a:chOff x="550379" y="4286129"/>
            <a:chExt cx="8043242" cy="63473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D22A9424-E0A6-4E73-9FC7-C21A258A1B98}"/>
                    </a:ext>
                  </a:extLst>
                </p:cNvPr>
                <p:cNvSpPr/>
                <p:nvPr/>
              </p:nvSpPr>
              <p:spPr>
                <a:xfrm>
                  <a:off x="550379" y="4289177"/>
                  <a:ext cx="2680542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8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a14:m>
                  <a:r>
                    <a:rPr lang="en-US" sz="2800" dirty="0">
                      <a:solidFill>
                        <a:prstClr val="black"/>
                      </a:solidFill>
                      <a:latin typeface="Trebuchet MS" panose="020B0603020202020204" pitchFamily="34" charset="0"/>
                      <a:ea typeface="Verdana" panose="020B0604030504040204" pitchFamily="34" charset="0"/>
                      <a:cs typeface="Courier New" panose="02070309020205020404" pitchFamily="49" charset="0"/>
                    </a:rPr>
                    <a:t>-CHARGED = { 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D22A9424-E0A6-4E73-9FC7-C21A258A1B9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0379" y="4289177"/>
                  <a:ext cx="2680542" cy="523220"/>
                </a:xfrm>
                <a:prstGeom prst="rect">
                  <a:avLst/>
                </a:prstGeom>
                <a:blipFill>
                  <a:blip r:embed="rId5"/>
                  <a:stretch>
                    <a:fillRect t="-12791" r="-3636" b="-302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BB1C0804-47D0-4B07-9A4E-1A3C57F9E6B4}"/>
                </a:ext>
              </a:extLst>
            </p:cNvPr>
            <p:cNvSpPr/>
            <p:nvPr/>
          </p:nvSpPr>
          <p:spPr>
            <a:xfrm>
              <a:off x="8277509" y="4286129"/>
              <a:ext cx="31611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>
                  <a:solidFill>
                    <a:prstClr val="black"/>
                  </a:solidFill>
                  <a:latin typeface="Trebuchet MS" panose="020B0603020202020204" pitchFamily="34" charset="0"/>
                  <a:ea typeface="Verdana" panose="020B0604030504040204" pitchFamily="34" charset="0"/>
                  <a:cs typeface="Courier New" panose="02070309020205020404" pitchFamily="49" charset="0"/>
                </a:rPr>
                <a:t>}</a:t>
              </a:r>
              <a:endParaRPr lang="en-US" dirty="0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3EEC39A4-BB3B-4810-ABF0-53CA42CD68F6}"/>
                </a:ext>
              </a:extLst>
            </p:cNvPr>
            <p:cNvSpPr/>
            <p:nvPr/>
          </p:nvSpPr>
          <p:spPr>
            <a:xfrm>
              <a:off x="4370707" y="4397647"/>
              <a:ext cx="31611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>
                  <a:solidFill>
                    <a:prstClr val="black"/>
                  </a:solidFill>
                  <a:latin typeface="Trebuchet MS" panose="020B0603020202020204" pitchFamily="34" charset="0"/>
                  <a:ea typeface="Verdana" panose="020B0604030504040204" pitchFamily="34" charset="0"/>
                  <a:cs typeface="Courier New" panose="02070309020205020404" pitchFamily="49" charset="0"/>
                </a:rPr>
                <a:t>,</a:t>
              </a:r>
              <a:endParaRPr lang="en-US" dirty="0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BEE65D19-F754-447D-B0BF-CF3DFB3DDE12}"/>
                </a:ext>
              </a:extLst>
            </p:cNvPr>
            <p:cNvSpPr/>
            <p:nvPr/>
          </p:nvSpPr>
          <p:spPr>
            <a:xfrm>
              <a:off x="5994145" y="4397647"/>
              <a:ext cx="976037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spc="-300" dirty="0">
                  <a:solidFill>
                    <a:prstClr val="black"/>
                  </a:solidFill>
                  <a:latin typeface="Trebuchet MS" panose="020B0603020202020204" pitchFamily="34" charset="0"/>
                  <a:ea typeface="Verdana" panose="020B0604030504040204" pitchFamily="34" charset="0"/>
                  <a:cs typeface="Courier New" panose="02070309020205020404" pitchFamily="49" charset="0"/>
                </a:rPr>
                <a:t>, </a:t>
              </a:r>
              <a:r>
                <a:rPr lang="en-US" sz="4000" spc="-300" baseline="30000" dirty="0">
                  <a:solidFill>
                    <a:prstClr val="black"/>
                  </a:solidFill>
                  <a:latin typeface="Trebuchet MS" panose="020B0603020202020204" pitchFamily="34" charset="0"/>
                  <a:ea typeface="Verdana" panose="020B0604030504040204" pitchFamily="34" charset="0"/>
                  <a:cs typeface="Courier New" panose="02070309020205020404" pitchFamily="49" charset="0"/>
                </a:rPr>
                <a:t>. . .</a:t>
              </a:r>
              <a:r>
                <a:rPr lang="en-US" sz="2800" spc="-300" dirty="0">
                  <a:solidFill>
                    <a:prstClr val="black"/>
                  </a:solidFill>
                  <a:latin typeface="Trebuchet MS" panose="020B0603020202020204" pitchFamily="34" charset="0"/>
                  <a:ea typeface="Verdana" panose="020B0604030504040204" pitchFamily="34" charset="0"/>
                  <a:cs typeface="Courier New" panose="02070309020205020404" pitchFamily="49" charset="0"/>
                </a:rPr>
                <a:t> ,</a:t>
              </a:r>
              <a:endParaRPr lang="en-US" spc="-300" dirty="0"/>
            </a:p>
          </p:txBody>
        </p:sp>
      </p:grpSp>
      <p:graphicFrame>
        <p:nvGraphicFramePr>
          <p:cNvPr id="50" name="Table 49">
            <a:extLst>
              <a:ext uri="{FF2B5EF4-FFF2-40B4-BE49-F238E27FC236}">
                <a16:creationId xmlns:a16="http://schemas.microsoft.com/office/drawing/2014/main" id="{A526CC88-EEC7-4115-AF5B-5DDF996D44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0620151"/>
              </p:ext>
            </p:extLst>
          </p:nvPr>
        </p:nvGraphicFramePr>
        <p:xfrm>
          <a:off x="3153375" y="2840313"/>
          <a:ext cx="1217332" cy="3062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333">
                  <a:extLst>
                    <a:ext uri="{9D8B030D-6E8A-4147-A177-3AD203B41FA5}">
                      <a16:colId xmlns:a16="http://schemas.microsoft.com/office/drawing/2014/main" val="3263648389"/>
                    </a:ext>
                  </a:extLst>
                </a:gridCol>
                <a:gridCol w="304333">
                  <a:extLst>
                    <a:ext uri="{9D8B030D-6E8A-4147-A177-3AD203B41FA5}">
                      <a16:colId xmlns:a16="http://schemas.microsoft.com/office/drawing/2014/main" val="1131453912"/>
                    </a:ext>
                  </a:extLst>
                </a:gridCol>
                <a:gridCol w="304333">
                  <a:extLst>
                    <a:ext uri="{9D8B030D-6E8A-4147-A177-3AD203B41FA5}">
                      <a16:colId xmlns:a16="http://schemas.microsoft.com/office/drawing/2014/main" val="1858307433"/>
                    </a:ext>
                  </a:extLst>
                </a:gridCol>
                <a:gridCol w="304333">
                  <a:extLst>
                    <a:ext uri="{9D8B030D-6E8A-4147-A177-3AD203B41FA5}">
                      <a16:colId xmlns:a16="http://schemas.microsoft.com/office/drawing/2014/main" val="330613264"/>
                    </a:ext>
                  </a:extLst>
                </a:gridCol>
              </a:tblGrid>
              <a:tr h="306279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  <a:endParaRPr lang="en-US" sz="1600" b="1" baseline="-250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53288" marR="53288" marT="26644" marB="26644" anchor="ctr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</a:p>
                  </a:txBody>
                  <a:tcPr marL="53288" marR="53288" marT="26644" marB="26644" anchor="ctr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</a:p>
                  </a:txBody>
                  <a:tcPr marL="53288" marR="53288" marT="26644" marB="26644" anchor="ctr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</a:t>
                      </a:r>
                    </a:p>
                  </a:txBody>
                  <a:tcPr marL="53288" marR="53288" marT="26644" marB="26644" anchor="ctr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1600829"/>
                  </a:ext>
                </a:extLst>
              </a:tr>
            </a:tbl>
          </a:graphicData>
        </a:graphic>
      </p:graphicFrame>
      <p:graphicFrame>
        <p:nvGraphicFramePr>
          <p:cNvPr id="51" name="Table 50">
            <a:extLst>
              <a:ext uri="{FF2B5EF4-FFF2-40B4-BE49-F238E27FC236}">
                <a16:creationId xmlns:a16="http://schemas.microsoft.com/office/drawing/2014/main" id="{1FCA62FC-9C94-4134-86C4-3C715CB21F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4274099"/>
              </p:ext>
            </p:extLst>
          </p:nvPr>
        </p:nvGraphicFramePr>
        <p:xfrm>
          <a:off x="4725747" y="2840313"/>
          <a:ext cx="1217332" cy="3062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333">
                  <a:extLst>
                    <a:ext uri="{9D8B030D-6E8A-4147-A177-3AD203B41FA5}">
                      <a16:colId xmlns:a16="http://schemas.microsoft.com/office/drawing/2014/main" val="3263648389"/>
                    </a:ext>
                  </a:extLst>
                </a:gridCol>
                <a:gridCol w="304333">
                  <a:extLst>
                    <a:ext uri="{9D8B030D-6E8A-4147-A177-3AD203B41FA5}">
                      <a16:colId xmlns:a16="http://schemas.microsoft.com/office/drawing/2014/main" val="1131453912"/>
                    </a:ext>
                  </a:extLst>
                </a:gridCol>
                <a:gridCol w="304333">
                  <a:extLst>
                    <a:ext uri="{9D8B030D-6E8A-4147-A177-3AD203B41FA5}">
                      <a16:colId xmlns:a16="http://schemas.microsoft.com/office/drawing/2014/main" val="1858307433"/>
                    </a:ext>
                  </a:extLst>
                </a:gridCol>
                <a:gridCol w="304333">
                  <a:extLst>
                    <a:ext uri="{9D8B030D-6E8A-4147-A177-3AD203B41FA5}">
                      <a16:colId xmlns:a16="http://schemas.microsoft.com/office/drawing/2014/main" val="330613264"/>
                    </a:ext>
                  </a:extLst>
                </a:gridCol>
              </a:tblGrid>
              <a:tr h="306279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  <a:endParaRPr lang="en-US" sz="1600" b="1" baseline="-250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53288" marR="53288" marT="26644" marB="26644" anchor="ctr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</a:t>
                      </a:r>
                    </a:p>
                  </a:txBody>
                  <a:tcPr marL="53288" marR="53288" marT="26644" marB="26644" anchor="ctr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</a:p>
                  </a:txBody>
                  <a:tcPr marL="53288" marR="53288" marT="26644" marB="26644" anchor="ctr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</a:p>
                  </a:txBody>
                  <a:tcPr marL="53288" marR="53288" marT="26644" marB="26644" anchor="ctr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1600829"/>
                  </a:ext>
                </a:extLst>
              </a:tr>
            </a:tbl>
          </a:graphicData>
        </a:graphic>
      </p:graphicFrame>
      <p:graphicFrame>
        <p:nvGraphicFramePr>
          <p:cNvPr id="52" name="Table 51">
            <a:extLst>
              <a:ext uri="{FF2B5EF4-FFF2-40B4-BE49-F238E27FC236}">
                <a16:creationId xmlns:a16="http://schemas.microsoft.com/office/drawing/2014/main" id="{DC946D01-E0B9-48CC-B65F-454B4538B4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4089202"/>
              </p:ext>
            </p:extLst>
          </p:nvPr>
        </p:nvGraphicFramePr>
        <p:xfrm>
          <a:off x="7009108" y="2840313"/>
          <a:ext cx="1217332" cy="3062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333">
                  <a:extLst>
                    <a:ext uri="{9D8B030D-6E8A-4147-A177-3AD203B41FA5}">
                      <a16:colId xmlns:a16="http://schemas.microsoft.com/office/drawing/2014/main" val="3263648389"/>
                    </a:ext>
                  </a:extLst>
                </a:gridCol>
                <a:gridCol w="304333">
                  <a:extLst>
                    <a:ext uri="{9D8B030D-6E8A-4147-A177-3AD203B41FA5}">
                      <a16:colId xmlns:a16="http://schemas.microsoft.com/office/drawing/2014/main" val="1131453912"/>
                    </a:ext>
                  </a:extLst>
                </a:gridCol>
                <a:gridCol w="304333">
                  <a:extLst>
                    <a:ext uri="{9D8B030D-6E8A-4147-A177-3AD203B41FA5}">
                      <a16:colId xmlns:a16="http://schemas.microsoft.com/office/drawing/2014/main" val="1858307433"/>
                    </a:ext>
                  </a:extLst>
                </a:gridCol>
                <a:gridCol w="304333">
                  <a:extLst>
                    <a:ext uri="{9D8B030D-6E8A-4147-A177-3AD203B41FA5}">
                      <a16:colId xmlns:a16="http://schemas.microsoft.com/office/drawing/2014/main" val="330613264"/>
                    </a:ext>
                  </a:extLst>
                </a:gridCol>
              </a:tblGrid>
              <a:tr h="306279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</a:t>
                      </a:r>
                      <a:endParaRPr lang="en-US" sz="1600" b="1" baseline="-250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53288" marR="53288" marT="26644" marB="26644" anchor="ctr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</a:t>
                      </a:r>
                    </a:p>
                  </a:txBody>
                  <a:tcPr marL="53288" marR="53288" marT="26644" marB="26644" anchor="ctr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</a:p>
                  </a:txBody>
                  <a:tcPr marL="53288" marR="53288" marT="26644" marB="26644" anchor="ctr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</a:p>
                  </a:txBody>
                  <a:tcPr marL="53288" marR="53288" marT="26644" marB="26644" anchor="ctr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1600829"/>
                  </a:ext>
                </a:extLst>
              </a:tr>
            </a:tbl>
          </a:graphicData>
        </a:graphic>
      </p:graphicFrame>
      <p:grpSp>
        <p:nvGrpSpPr>
          <p:cNvPr id="53" name="Group 52">
            <a:extLst>
              <a:ext uri="{FF2B5EF4-FFF2-40B4-BE49-F238E27FC236}">
                <a16:creationId xmlns:a16="http://schemas.microsoft.com/office/drawing/2014/main" id="{F011DE66-3FD3-48B8-9D8D-0629C918487D}"/>
              </a:ext>
            </a:extLst>
          </p:cNvPr>
          <p:cNvGrpSpPr/>
          <p:nvPr/>
        </p:nvGrpSpPr>
        <p:grpSpPr>
          <a:xfrm>
            <a:off x="550379" y="2728795"/>
            <a:ext cx="8043242" cy="634738"/>
            <a:chOff x="550379" y="4838946"/>
            <a:chExt cx="8043242" cy="63473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233329C9-0A54-4592-8201-36562B937B71}"/>
                    </a:ext>
                  </a:extLst>
                </p:cNvPr>
                <p:cNvSpPr/>
                <p:nvPr/>
              </p:nvSpPr>
              <p:spPr>
                <a:xfrm>
                  <a:off x="550379" y="4841994"/>
                  <a:ext cx="2680542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8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a14:m>
                  <a:r>
                    <a:rPr lang="en-US" sz="2800" dirty="0">
                      <a:solidFill>
                        <a:prstClr val="black"/>
                      </a:solidFill>
                      <a:latin typeface="Trebuchet MS" panose="020B0603020202020204" pitchFamily="34" charset="0"/>
                      <a:ea typeface="Verdana" panose="020B0604030504040204" pitchFamily="34" charset="0"/>
                      <a:cs typeface="Courier New" panose="02070309020205020404" pitchFamily="49" charset="0"/>
                    </a:rPr>
                    <a:t>-CHARGED = { 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233329C9-0A54-4592-8201-36562B937B7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0379" y="4841994"/>
                  <a:ext cx="2680542" cy="523220"/>
                </a:xfrm>
                <a:prstGeom prst="rect">
                  <a:avLst/>
                </a:prstGeom>
                <a:blipFill>
                  <a:blip r:embed="rId6"/>
                  <a:stretch>
                    <a:fillRect t="-12791" r="-3636" b="-302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85C3876B-F5B7-49FA-B80B-18221F933A45}"/>
                </a:ext>
              </a:extLst>
            </p:cNvPr>
            <p:cNvSpPr/>
            <p:nvPr/>
          </p:nvSpPr>
          <p:spPr>
            <a:xfrm>
              <a:off x="8277509" y="4838946"/>
              <a:ext cx="31611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>
                  <a:solidFill>
                    <a:prstClr val="black"/>
                  </a:solidFill>
                  <a:latin typeface="Trebuchet MS" panose="020B0603020202020204" pitchFamily="34" charset="0"/>
                  <a:ea typeface="Verdana" panose="020B0604030504040204" pitchFamily="34" charset="0"/>
                  <a:cs typeface="Courier New" panose="02070309020205020404" pitchFamily="49" charset="0"/>
                </a:rPr>
                <a:t>}</a:t>
              </a:r>
              <a:endParaRPr lang="en-US" dirty="0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BC548733-BD28-4863-BC0D-D967CB69867A}"/>
                </a:ext>
              </a:extLst>
            </p:cNvPr>
            <p:cNvSpPr/>
            <p:nvPr/>
          </p:nvSpPr>
          <p:spPr>
            <a:xfrm>
              <a:off x="4370707" y="4950464"/>
              <a:ext cx="31611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>
                  <a:solidFill>
                    <a:prstClr val="black"/>
                  </a:solidFill>
                  <a:latin typeface="Trebuchet MS" panose="020B0603020202020204" pitchFamily="34" charset="0"/>
                  <a:ea typeface="Verdana" panose="020B0604030504040204" pitchFamily="34" charset="0"/>
                  <a:cs typeface="Courier New" panose="02070309020205020404" pitchFamily="49" charset="0"/>
                </a:rPr>
                <a:t>,</a:t>
              </a:r>
              <a:endParaRPr lang="en-US" dirty="0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C811B3E2-D752-4EE6-B4BB-B9205AAD6D9A}"/>
                </a:ext>
              </a:extLst>
            </p:cNvPr>
            <p:cNvSpPr/>
            <p:nvPr/>
          </p:nvSpPr>
          <p:spPr>
            <a:xfrm>
              <a:off x="5994145" y="4950464"/>
              <a:ext cx="976037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spc="-300" dirty="0">
                  <a:solidFill>
                    <a:prstClr val="black"/>
                  </a:solidFill>
                  <a:latin typeface="Trebuchet MS" panose="020B0603020202020204" pitchFamily="34" charset="0"/>
                  <a:ea typeface="Verdana" panose="020B0604030504040204" pitchFamily="34" charset="0"/>
                  <a:cs typeface="Courier New" panose="02070309020205020404" pitchFamily="49" charset="0"/>
                </a:rPr>
                <a:t>, </a:t>
              </a:r>
              <a:r>
                <a:rPr lang="en-US" sz="4000" spc="-300" baseline="30000" dirty="0">
                  <a:solidFill>
                    <a:prstClr val="black"/>
                  </a:solidFill>
                  <a:latin typeface="Trebuchet MS" panose="020B0603020202020204" pitchFamily="34" charset="0"/>
                  <a:ea typeface="Verdana" panose="020B0604030504040204" pitchFamily="34" charset="0"/>
                  <a:cs typeface="Courier New" panose="02070309020205020404" pitchFamily="49" charset="0"/>
                </a:rPr>
                <a:t>. . .</a:t>
              </a:r>
              <a:r>
                <a:rPr lang="en-US" sz="2800" spc="-300" dirty="0">
                  <a:solidFill>
                    <a:prstClr val="black"/>
                  </a:solidFill>
                  <a:latin typeface="Trebuchet MS" panose="020B0603020202020204" pitchFamily="34" charset="0"/>
                  <a:ea typeface="Verdana" panose="020B0604030504040204" pitchFamily="34" charset="0"/>
                  <a:cs typeface="Courier New" panose="02070309020205020404" pitchFamily="49" charset="0"/>
                </a:rPr>
                <a:t> ,</a:t>
              </a:r>
              <a:endParaRPr lang="en-US" spc="-3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Content Placeholder 5">
                <a:extLst>
                  <a:ext uri="{FF2B5EF4-FFF2-40B4-BE49-F238E27FC236}">
                    <a16:creationId xmlns:a16="http://schemas.microsoft.com/office/drawing/2014/main" id="{688332FD-94A4-4F19-8246-392EE74E3B2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0024" y="3534423"/>
                <a:ext cx="8891337" cy="292196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171442" indent="-171442" algn="l" defTabSz="685766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Verdana" panose="020B0604030504040204" pitchFamily="34" charset="0"/>
                    <a:cs typeface="Courier New" panose="02070309020205020404" pitchFamily="49" charset="0"/>
                  </a:defRPr>
                </a:lvl1pPr>
                <a:lvl2pPr marL="514325" indent="-171442" algn="l" defTabSz="685766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Verdana" panose="020B0604030504040204" pitchFamily="34" charset="0"/>
                    <a:cs typeface="Courier New" panose="02070309020205020404" pitchFamily="49" charset="0"/>
                  </a:defRPr>
                </a:lvl2pPr>
                <a:lvl3pPr marL="857207" indent="-171442" algn="l" defTabSz="685766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Verdana" panose="020B0604030504040204" pitchFamily="34" charset="0"/>
                    <a:cs typeface="Courier New" panose="02070309020205020404" pitchFamily="49" charset="0"/>
                  </a:defRPr>
                </a:lvl3pPr>
                <a:lvl4pPr marL="1200090" indent="-171442" algn="l" defTabSz="685766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Verdana" panose="020B0604030504040204" pitchFamily="34" charset="0"/>
                    <a:cs typeface="Courier New" panose="02070309020205020404" pitchFamily="49" charset="0"/>
                  </a:defRPr>
                </a:lvl4pPr>
                <a:lvl5pPr marL="1542974" indent="-171442" algn="l" defTabSz="685766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Verdana" panose="020B0604030504040204" pitchFamily="34" charset="0"/>
                    <a:cs typeface="Courier New" panose="02070309020205020404" pitchFamily="49" charset="0"/>
                  </a:defRPr>
                </a:lvl5pPr>
                <a:lvl6pPr marL="1885856" indent="-171442" algn="l" defTabSz="685766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739" indent="-171442" algn="l" defTabSz="685766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622" indent="-171442" algn="l" defTabSz="685766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505" indent="-171442" algn="l" defTabSz="685766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800" dirty="0"/>
                  <a:t>Our paper explains that the combined</a:t>
                </a:r>
                <a14:m>
                  <m:oMath xmlns:m="http://schemas.openxmlformats.org/officeDocument/2006/math">
                    <m:r>
                      <a:rPr lang="en-US" sz="2800" b="0" i="0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{1,</m:t>
                    </m:r>
                    <m:r>
                      <a:rPr lang="en-US" sz="28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8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800" dirty="0">
                    <a:solidFill>
                      <a:prstClr val="black"/>
                    </a:solidFill>
                  </a:rPr>
                  <a:t>-CHARGED patterns are sufficient to identify the ECC function</a:t>
                </a:r>
              </a:p>
              <a:p>
                <a:endParaRPr lang="en-US" sz="1000" dirty="0"/>
              </a:p>
              <a:p>
                <a:r>
                  <a:rPr lang="en-US" sz="2800" dirty="0"/>
                  <a:t>For each test pattern, we find </a:t>
                </a:r>
                <a:r>
                  <a:rPr lang="en-US" sz="2800" b="1" dirty="0">
                    <a:solidFill>
                      <a:schemeClr val="accent5">
                        <a:lumMod val="75000"/>
                      </a:schemeClr>
                    </a:solidFill>
                  </a:rPr>
                  <a:t>all possible </a:t>
                </a:r>
                <a:r>
                  <a:rPr lang="en-US" sz="2800" dirty="0"/>
                  <a:t>uncorrectable errors that can occur</a:t>
                </a:r>
              </a:p>
              <a:p>
                <a:pPr lvl="1"/>
                <a:r>
                  <a:rPr lang="en-US" sz="2500" dirty="0"/>
                  <a:t>Exploit </a:t>
                </a:r>
                <a:r>
                  <a:rPr lang="en-US" sz="2500" b="1" dirty="0">
                    <a:solidFill>
                      <a:schemeClr val="accent6">
                        <a:lumMod val="75000"/>
                      </a:schemeClr>
                    </a:solidFill>
                  </a:rPr>
                  <a:t>uniform-randomness</a:t>
                </a:r>
                <a:r>
                  <a:rPr lang="en-US" sz="2500" dirty="0"/>
                  <a:t> of data-retention errors</a:t>
                </a:r>
              </a:p>
              <a:p>
                <a:pPr lvl="1"/>
                <a:r>
                  <a:rPr lang="en-US" sz="2500" dirty="0"/>
                  <a:t>Even one DRAM chip provides millions of samples</a:t>
                </a:r>
              </a:p>
              <a:p>
                <a:pPr lvl="2"/>
                <a:r>
                  <a:rPr lang="en-US" sz="2200" dirty="0"/>
                  <a:t>E.g., 2 </a:t>
                </a:r>
                <a:r>
                  <a:rPr lang="en-US" sz="2200" dirty="0" err="1"/>
                  <a:t>GiB</a:t>
                </a:r>
                <a:r>
                  <a:rPr lang="en-US" sz="2200" dirty="0"/>
                  <a:t> DRAM module yields 2</a:t>
                </a:r>
                <a:r>
                  <a:rPr lang="en-US" sz="2200" baseline="30000" dirty="0"/>
                  <a:t>24</a:t>
                </a:r>
                <a:r>
                  <a:rPr lang="en-US" sz="2200" dirty="0"/>
                  <a:t> 128-bit words</a:t>
                </a:r>
              </a:p>
            </p:txBody>
          </p:sp>
        </mc:Choice>
        <mc:Fallback xmlns="">
          <p:sp>
            <p:nvSpPr>
              <p:cNvPr id="58" name="Content Placeholder 5">
                <a:extLst>
                  <a:ext uri="{FF2B5EF4-FFF2-40B4-BE49-F238E27FC236}">
                    <a16:creationId xmlns:a16="http://schemas.microsoft.com/office/drawing/2014/main" id="{688332FD-94A4-4F19-8246-392EE74E3B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024" y="3534423"/>
                <a:ext cx="8891337" cy="2921967"/>
              </a:xfrm>
              <a:prstGeom prst="rect">
                <a:avLst/>
              </a:prstGeom>
              <a:blipFill>
                <a:blip r:embed="rId7"/>
                <a:stretch>
                  <a:fillRect l="-1235" t="-5010" r="-2469" b="-4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D08A3E-A33A-42A7-BFBE-3AD1DC5E5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D2B53-EDAE-4B41-B849-8916FA40BCB6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814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BEER: Bit-Exact ECC Recovery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8478B56-E4C5-488B-89BC-A030D53A07FB}"/>
              </a:ext>
            </a:extLst>
          </p:cNvPr>
          <p:cNvGrpSpPr/>
          <p:nvPr/>
        </p:nvGrpSpPr>
        <p:grpSpPr>
          <a:xfrm>
            <a:off x="589869" y="1380634"/>
            <a:ext cx="7672982" cy="947968"/>
            <a:chOff x="589869" y="1380634"/>
            <a:chExt cx="7672982" cy="94796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: Rounded Corners 8">
                  <a:extLst>
                    <a:ext uri="{FF2B5EF4-FFF2-40B4-BE49-F238E27FC236}">
                      <a16:creationId xmlns:a16="http://schemas.microsoft.com/office/drawing/2014/main" id="{696BC9BD-3136-44A1-A54F-85F1F913A5A6}"/>
                    </a:ext>
                  </a:extLst>
                </p:cNvPr>
                <p:cNvSpPr/>
                <p:nvPr/>
              </p:nvSpPr>
              <p:spPr>
                <a:xfrm>
                  <a:off x="1541903" y="1380634"/>
                  <a:ext cx="6720948" cy="947968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3810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dirty="0">
                      <a:solidFill>
                        <a:schemeClr val="tx1"/>
                      </a:solidFill>
                      <a:latin typeface="Trebuchet MS" panose="020B0603020202020204" pitchFamily="34" charset="0"/>
                    </a:rPr>
                    <a:t>Experimentally induce data-retention </a:t>
                  </a:r>
                </a:p>
                <a:p>
                  <a:pPr algn="ctr"/>
                  <a:r>
                    <a:rPr lang="en-US" sz="2800" dirty="0">
                      <a:solidFill>
                        <a:schemeClr val="tx1"/>
                      </a:solidFill>
                      <a:latin typeface="Trebuchet MS" panose="020B0603020202020204" pitchFamily="34" charset="0"/>
                    </a:rPr>
                    <a:t>errors using </a:t>
                  </a:r>
                  <a14:m>
                    <m:oMath xmlns:m="http://schemas.openxmlformats.org/officeDocument/2006/math">
                      <m:r>
                        <a:rPr lang="en-US" sz="2800" b="0" i="0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8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,2}</m:t>
                      </m:r>
                    </m:oMath>
                  </a14:m>
                  <a:r>
                    <a:rPr lang="en-US" sz="2800" dirty="0">
                      <a:solidFill>
                        <a:prstClr val="black"/>
                      </a:solidFill>
                    </a:rPr>
                    <a:t>-CHARGED </a:t>
                  </a:r>
                  <a:r>
                    <a:rPr lang="en-US" sz="2800" dirty="0">
                      <a:solidFill>
                        <a:schemeClr val="tx1"/>
                      </a:solidFill>
                      <a:latin typeface="Trebuchet MS" panose="020B0603020202020204" pitchFamily="34" charset="0"/>
                    </a:rPr>
                    <a:t>test patterns</a:t>
                  </a:r>
                </a:p>
              </p:txBody>
            </p:sp>
          </mc:Choice>
          <mc:Fallback xmlns="">
            <p:sp>
              <p:nvSpPr>
                <p:cNvPr id="9" name="Rectangle: Rounded Corners 8">
                  <a:extLst>
                    <a:ext uri="{FF2B5EF4-FFF2-40B4-BE49-F238E27FC236}">
                      <a16:creationId xmlns:a16="http://schemas.microsoft.com/office/drawing/2014/main" id="{696BC9BD-3136-44A1-A54F-85F1F913A5A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41903" y="1380634"/>
                  <a:ext cx="6720948" cy="947968"/>
                </a:xfrm>
                <a:prstGeom prst="roundRect">
                  <a:avLst/>
                </a:prstGeom>
                <a:blipFill>
                  <a:blip r:embed="rId2"/>
                  <a:stretch>
                    <a:fillRect l="-451" t="-3704" r="-451" b="-16049"/>
                  </a:stretch>
                </a:blipFill>
                <a:ln w="38100">
                  <a:solidFill>
                    <a:schemeClr val="accent1">
                      <a:lumMod val="7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524B372-4F87-490F-8557-DE89FFAFB2D1}"/>
                </a:ext>
              </a:extLst>
            </p:cNvPr>
            <p:cNvSpPr/>
            <p:nvPr/>
          </p:nvSpPr>
          <p:spPr>
            <a:xfrm>
              <a:off x="589869" y="1487905"/>
              <a:ext cx="733425" cy="73342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>
                  <a:solidFill>
                    <a:schemeClr val="tx1"/>
                  </a:solidFill>
                </a:rPr>
                <a:t>1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890D2031-939B-468A-BE4A-AC3CD62BF023}"/>
              </a:ext>
            </a:extLst>
          </p:cNvPr>
          <p:cNvGrpSpPr/>
          <p:nvPr/>
        </p:nvGrpSpPr>
        <p:grpSpPr>
          <a:xfrm>
            <a:off x="589871" y="4133359"/>
            <a:ext cx="7672979" cy="1600691"/>
            <a:chOff x="589871" y="4133359"/>
            <a:chExt cx="7672979" cy="1600691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C898B966-9073-4107-8CCF-D843B6B838D2}"/>
                </a:ext>
              </a:extLst>
            </p:cNvPr>
            <p:cNvSpPr/>
            <p:nvPr/>
          </p:nvSpPr>
          <p:spPr>
            <a:xfrm>
              <a:off x="1541902" y="4786082"/>
              <a:ext cx="6720948" cy="947968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  <a:latin typeface="Trebuchet MS" panose="020B0603020202020204" pitchFamily="34" charset="0"/>
                </a:rPr>
                <a:t>Solve for the ECC function with the observed behavior using a SAT solver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B9E1AE9C-37DF-4A3D-AEDF-F6D854005DD2}"/>
                </a:ext>
              </a:extLst>
            </p:cNvPr>
            <p:cNvCxnSpPr>
              <a:cxnSpLocks/>
            </p:cNvCxnSpPr>
            <p:nvPr/>
          </p:nvCxnSpPr>
          <p:spPr>
            <a:xfrm>
              <a:off x="4902376" y="4133359"/>
              <a:ext cx="0" cy="570616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44569A2-71C8-42D1-A431-9340BF2592B2}"/>
                </a:ext>
              </a:extLst>
            </p:cNvPr>
            <p:cNvSpPr/>
            <p:nvPr/>
          </p:nvSpPr>
          <p:spPr>
            <a:xfrm>
              <a:off x="589871" y="4893353"/>
              <a:ext cx="733425" cy="73342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>
                  <a:solidFill>
                    <a:schemeClr val="tx1"/>
                  </a:solidFill>
                </a:rPr>
                <a:t>3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9EA7B616-4D30-41CE-AA6B-BD368E58693C}"/>
              </a:ext>
            </a:extLst>
          </p:cNvPr>
          <p:cNvGrpSpPr/>
          <p:nvPr/>
        </p:nvGrpSpPr>
        <p:grpSpPr>
          <a:xfrm>
            <a:off x="589870" y="2427108"/>
            <a:ext cx="7672980" cy="1604218"/>
            <a:chOff x="589870" y="2427108"/>
            <a:chExt cx="7672980" cy="1604218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7D24FA79-9278-44ED-BC48-B4E9C123F83D}"/>
                </a:ext>
              </a:extLst>
            </p:cNvPr>
            <p:cNvSpPr/>
            <p:nvPr/>
          </p:nvSpPr>
          <p:spPr>
            <a:xfrm>
              <a:off x="1541904" y="3083358"/>
              <a:ext cx="6720946" cy="947968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  <a:latin typeface="Trebuchet MS" panose="020B0603020202020204" pitchFamily="34" charset="0"/>
                </a:rPr>
                <a:t>For each test pattern, identify </a:t>
              </a:r>
            </a:p>
            <a:p>
              <a:pPr algn="ctr"/>
              <a:r>
                <a:rPr lang="en-US" sz="2800" dirty="0">
                  <a:solidFill>
                    <a:schemeClr val="tx1"/>
                  </a:solidFill>
                  <a:latin typeface="Trebuchet MS" panose="020B0603020202020204" pitchFamily="34" charset="0"/>
                </a:rPr>
                <a:t>all possible uncorrectable errors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21195F91-9EE4-49F3-90E8-745D330F61BE}"/>
                </a:ext>
              </a:extLst>
            </p:cNvPr>
            <p:cNvSpPr/>
            <p:nvPr/>
          </p:nvSpPr>
          <p:spPr>
            <a:xfrm>
              <a:off x="589870" y="3190629"/>
              <a:ext cx="733425" cy="73342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>
                  <a:solidFill>
                    <a:schemeClr val="tx1"/>
                  </a:solidFill>
                </a:rPr>
                <a:t>2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C6783062-36C3-4193-A0D8-FC6AB93F9BDD}"/>
                </a:ext>
              </a:extLst>
            </p:cNvPr>
            <p:cNvCxnSpPr>
              <a:cxnSpLocks/>
            </p:cNvCxnSpPr>
            <p:nvPr/>
          </p:nvCxnSpPr>
          <p:spPr>
            <a:xfrm>
              <a:off x="4902377" y="2427108"/>
              <a:ext cx="0" cy="570616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14E5FC-B5E3-4224-8DCE-167604A65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D2B53-EDAE-4B41-B849-8916FA40BCB6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22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Talk Outline</a:t>
            </a:r>
          </a:p>
        </p:txBody>
      </p:sp>
      <p:sp>
        <p:nvSpPr>
          <p:cNvPr id="50" name="Content Placeholder 49">
            <a:extLst>
              <a:ext uri="{FF2B5EF4-FFF2-40B4-BE49-F238E27FC236}">
                <a16:creationId xmlns:a16="http://schemas.microsoft.com/office/drawing/2014/main" id="{C012A292-B81C-4680-ABD7-381C70B1AA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487" y="832660"/>
            <a:ext cx="9188537" cy="5112118"/>
          </a:xfrm>
        </p:spPr>
        <p:txBody>
          <a:bodyPr>
            <a:normAutofit/>
          </a:bodyPr>
          <a:lstStyle/>
          <a:p>
            <a:pPr marL="0" indent="0">
              <a:lnSpc>
                <a:spcPct val="250000"/>
              </a:lnSpc>
              <a:buNone/>
            </a:pPr>
            <a:r>
              <a:rPr lang="en-US" sz="3200" dirty="0">
                <a:solidFill>
                  <a:schemeClr val="bg1">
                    <a:lumMod val="65000"/>
                  </a:schemeClr>
                </a:solidFill>
              </a:rPr>
              <a:t>Challenges Caused by Unknown On-Die ECCs</a:t>
            </a:r>
          </a:p>
          <a:p>
            <a:pPr marL="0" indent="0">
              <a:lnSpc>
                <a:spcPct val="250000"/>
              </a:lnSpc>
              <a:buNone/>
            </a:pPr>
            <a:r>
              <a:rPr lang="en-US" sz="3200" dirty="0">
                <a:solidFill>
                  <a:schemeClr val="bg1">
                    <a:lumMod val="65000"/>
                  </a:schemeClr>
                </a:solidFill>
              </a:rPr>
              <a:t>BEER: Determining the On-Die ECC Function</a:t>
            </a:r>
          </a:p>
          <a:p>
            <a:pPr marL="0" indent="0">
              <a:lnSpc>
                <a:spcPct val="250000"/>
              </a:lnSpc>
              <a:buNone/>
            </a:pPr>
            <a:r>
              <a:rPr lang="en-US" sz="3200" b="1" dirty="0"/>
              <a:t>Evaluating BEER in Experiment and Simulation</a:t>
            </a:r>
          </a:p>
          <a:p>
            <a:pPr marL="0" indent="0">
              <a:lnSpc>
                <a:spcPct val="250000"/>
              </a:lnSpc>
              <a:buNone/>
            </a:pPr>
            <a:r>
              <a:rPr lang="en-US" sz="3200" dirty="0">
                <a:solidFill>
                  <a:schemeClr val="bg2">
                    <a:lumMod val="75000"/>
                  </a:schemeClr>
                </a:solidFill>
              </a:rPr>
              <a:t>BEEP and Other Practical Use Cases for BEER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065420-C7F4-4510-A543-6B9EEF9CF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D2B53-EDAE-4B41-B849-8916FA40BCB6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706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103"/>
    </mc:Choice>
    <mc:Fallback xmlns="">
      <p:transition spd="slow" advTm="5103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Methodology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1CB986-6CFF-4F6B-8BFF-C4D85EC16B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488" y="1902127"/>
            <a:ext cx="8815517" cy="4565641"/>
          </a:xfrm>
        </p:spPr>
        <p:txBody>
          <a:bodyPr>
            <a:normAutofit/>
          </a:bodyPr>
          <a:lstStyle/>
          <a:p>
            <a:r>
              <a:rPr lang="en-US" dirty="0"/>
              <a:t>80 LPDDR4 chips from 3 DRAM manufacturers</a:t>
            </a:r>
          </a:p>
          <a:p>
            <a:pPr lvl="1"/>
            <a:r>
              <a:rPr lang="en-US" dirty="0"/>
              <a:t>Manufacturers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anonymized</a:t>
            </a:r>
            <a:r>
              <a:rPr lang="en-US" dirty="0"/>
              <a:t> as ‘A’, ‘B’, and ‘C’</a:t>
            </a:r>
          </a:p>
          <a:p>
            <a:pPr lvl="1"/>
            <a:r>
              <a:rPr lang="en-US" dirty="0"/>
              <a:t>Temperature-controlled testing infrastructure</a:t>
            </a:r>
          </a:p>
          <a:p>
            <a:pPr lvl="1"/>
            <a:r>
              <a:rPr lang="en-US" dirty="0"/>
              <a:t>Control over DRAM timings (including refresh)</a:t>
            </a:r>
          </a:p>
          <a:p>
            <a:pPr>
              <a:spcBef>
                <a:spcPts val="6000"/>
              </a:spcBef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Refresh windows </a:t>
            </a:r>
            <a:r>
              <a:rPr lang="en-US" dirty="0"/>
              <a:t>between 1-30 minutes at 30-80</a:t>
            </a:r>
            <a:r>
              <a:rPr lang="en-US" sz="3600" b="1" baseline="30000" dirty="0"/>
              <a:t>◦</a:t>
            </a:r>
            <a:r>
              <a:rPr lang="en-US" dirty="0"/>
              <a:t>C</a:t>
            </a:r>
          </a:p>
          <a:p>
            <a:pPr lvl="1"/>
            <a:r>
              <a:rPr lang="en-US" dirty="0"/>
              <a:t>Leads to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bit error rates </a:t>
            </a:r>
            <a:r>
              <a:rPr lang="en-US" dirty="0"/>
              <a:t>(BERs) between 10</a:t>
            </a:r>
            <a:r>
              <a:rPr lang="en-US" baseline="30000" dirty="0"/>
              <a:t>-7</a:t>
            </a:r>
            <a:r>
              <a:rPr lang="en-US" dirty="0"/>
              <a:t> and 10</a:t>
            </a:r>
            <a:r>
              <a:rPr lang="en-US" baseline="30000" dirty="0"/>
              <a:t>-3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BERs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far larger </a:t>
            </a:r>
            <a:r>
              <a:rPr lang="en-US" dirty="0"/>
              <a:t>than those of unwanted soft errors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D15A9F-CEB6-4CE9-811F-D9BA21C73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D2B53-EDAE-4B41-B849-8916FA40BCB6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536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" name="Group 138">
            <a:extLst>
              <a:ext uri="{FF2B5EF4-FFF2-40B4-BE49-F238E27FC236}">
                <a16:creationId xmlns:a16="http://schemas.microsoft.com/office/drawing/2014/main" id="{3C661801-24A0-4D99-AD86-08A4F792094F}"/>
              </a:ext>
            </a:extLst>
          </p:cNvPr>
          <p:cNvGrpSpPr/>
          <p:nvPr/>
        </p:nvGrpSpPr>
        <p:grpSpPr>
          <a:xfrm>
            <a:off x="400059" y="2949949"/>
            <a:ext cx="8672737" cy="1971382"/>
            <a:chOff x="400059" y="3159499"/>
            <a:chExt cx="8672737" cy="1971382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D3C8A55-92CA-447A-992D-16EF7638B84C}"/>
                </a:ext>
              </a:extLst>
            </p:cNvPr>
            <p:cNvSpPr/>
            <p:nvPr/>
          </p:nvSpPr>
          <p:spPr>
            <a:xfrm>
              <a:off x="400059" y="3230642"/>
              <a:ext cx="1748953" cy="145143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Trebuchet MS" panose="020B0603020202020204" pitchFamily="34" charset="0"/>
              </a:endParaRP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FF20E7D8-CF6A-4962-9282-EF9ECDF1795D}"/>
                </a:ext>
              </a:extLst>
            </p:cNvPr>
            <p:cNvSpPr/>
            <p:nvPr/>
          </p:nvSpPr>
          <p:spPr>
            <a:xfrm>
              <a:off x="3657834" y="3258664"/>
              <a:ext cx="1894682" cy="1404181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latin typeface="Trebuchet MS" panose="020B0603020202020204" pitchFamily="34" charset="0"/>
              </a:endParaRPr>
            </a:p>
          </p:txBody>
        </p: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F4344D28-F403-4C58-8E96-DF70D302C04D}"/>
                </a:ext>
              </a:extLst>
            </p:cNvPr>
            <p:cNvGrpSpPr/>
            <p:nvPr/>
          </p:nvGrpSpPr>
          <p:grpSpPr>
            <a:xfrm rot="5400000">
              <a:off x="7802770" y="3691104"/>
              <a:ext cx="1508474" cy="445264"/>
              <a:chOff x="3986045" y="1800320"/>
              <a:chExt cx="1876760" cy="488513"/>
            </a:xfrm>
          </p:grpSpPr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6F7190BD-3E7F-4B7B-872A-CE6FA9DCD840}"/>
                  </a:ext>
                </a:extLst>
              </p:cNvPr>
              <p:cNvSpPr/>
              <p:nvPr/>
            </p:nvSpPr>
            <p:spPr>
              <a:xfrm>
                <a:off x="4013201" y="1800320"/>
                <a:ext cx="1822450" cy="488513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Segoe UI" panose="020B0502040204020203" pitchFamily="34" charset="0"/>
                </a:endParaRPr>
              </a:p>
            </p:txBody>
          </p:sp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04E1D15F-9E77-4B8D-9CA9-16D8DF809CC2}"/>
                  </a:ext>
                </a:extLst>
              </p:cNvPr>
              <p:cNvSpPr/>
              <p:nvPr/>
            </p:nvSpPr>
            <p:spPr>
              <a:xfrm flipH="1">
                <a:off x="3986045" y="1966912"/>
                <a:ext cx="57149" cy="5715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Segoe UI" panose="020B0502040204020203" pitchFamily="34" charset="0"/>
                </a:endParaRPr>
              </a:p>
            </p:txBody>
          </p:sp>
          <p:sp>
            <p:nvSpPr>
              <p:cNvPr id="89" name="Oval 88">
                <a:extLst>
                  <a:ext uri="{FF2B5EF4-FFF2-40B4-BE49-F238E27FC236}">
                    <a16:creationId xmlns:a16="http://schemas.microsoft.com/office/drawing/2014/main" id="{93001FCB-22DB-486E-A7AF-5B1D547BA376}"/>
                  </a:ext>
                </a:extLst>
              </p:cNvPr>
              <p:cNvSpPr/>
              <p:nvPr/>
            </p:nvSpPr>
            <p:spPr>
              <a:xfrm flipH="1">
                <a:off x="3986045" y="2119366"/>
                <a:ext cx="57149" cy="5715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Segoe UI" panose="020B0502040204020203" pitchFamily="34" charset="0"/>
                </a:endParaRPr>
              </a:p>
            </p:txBody>
          </p:sp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DD63DA48-1ED5-44E8-840A-F91967174231}"/>
                  </a:ext>
                </a:extLst>
              </p:cNvPr>
              <p:cNvSpPr/>
              <p:nvPr/>
            </p:nvSpPr>
            <p:spPr>
              <a:xfrm flipH="1">
                <a:off x="4040825" y="2238374"/>
                <a:ext cx="18288" cy="1828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Segoe UI" panose="020B0502040204020203" pitchFamily="34" charset="0"/>
                </a:endParaRPr>
              </a:p>
            </p:txBody>
          </p:sp>
          <p:sp>
            <p:nvSpPr>
              <p:cNvPr id="91" name="Oval 90">
                <a:extLst>
                  <a:ext uri="{FF2B5EF4-FFF2-40B4-BE49-F238E27FC236}">
                    <a16:creationId xmlns:a16="http://schemas.microsoft.com/office/drawing/2014/main" id="{7E18415C-FEBD-4DAE-82EC-AE7638BF9C75}"/>
                  </a:ext>
                </a:extLst>
              </p:cNvPr>
              <p:cNvSpPr/>
              <p:nvPr/>
            </p:nvSpPr>
            <p:spPr>
              <a:xfrm flipH="1">
                <a:off x="5805656" y="1966912"/>
                <a:ext cx="57149" cy="5715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Segoe UI" panose="020B0502040204020203" pitchFamily="34" charset="0"/>
                </a:endParaRPr>
              </a:p>
            </p:txBody>
          </p:sp>
          <p:sp>
            <p:nvSpPr>
              <p:cNvPr id="92" name="Oval 91">
                <a:extLst>
                  <a:ext uri="{FF2B5EF4-FFF2-40B4-BE49-F238E27FC236}">
                    <a16:creationId xmlns:a16="http://schemas.microsoft.com/office/drawing/2014/main" id="{47021CE8-0712-45E5-9435-8ED656371192}"/>
                  </a:ext>
                </a:extLst>
              </p:cNvPr>
              <p:cNvSpPr/>
              <p:nvPr/>
            </p:nvSpPr>
            <p:spPr>
              <a:xfrm flipH="1">
                <a:off x="5805656" y="2119366"/>
                <a:ext cx="57149" cy="5715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Segoe UI" panose="020B0502040204020203" pitchFamily="34" charset="0"/>
                </a:endParaRPr>
              </a:p>
            </p:txBody>
          </p:sp>
          <p:sp>
            <p:nvSpPr>
              <p:cNvPr id="93" name="Oval 92">
                <a:extLst>
                  <a:ext uri="{FF2B5EF4-FFF2-40B4-BE49-F238E27FC236}">
                    <a16:creationId xmlns:a16="http://schemas.microsoft.com/office/drawing/2014/main" id="{177EF630-FC6A-4592-B5EA-466DC45B11B2}"/>
                  </a:ext>
                </a:extLst>
              </p:cNvPr>
              <p:cNvSpPr/>
              <p:nvPr/>
            </p:nvSpPr>
            <p:spPr>
              <a:xfrm flipH="1">
                <a:off x="5791379" y="2238374"/>
                <a:ext cx="18288" cy="1828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Segoe UI" panose="020B0502040204020203" pitchFamily="34" charset="0"/>
                </a:endParaRPr>
              </a:p>
            </p:txBody>
          </p:sp>
          <p:grpSp>
            <p:nvGrpSpPr>
              <p:cNvPr id="94" name="Group 93">
                <a:extLst>
                  <a:ext uri="{FF2B5EF4-FFF2-40B4-BE49-F238E27FC236}">
                    <a16:creationId xmlns:a16="http://schemas.microsoft.com/office/drawing/2014/main" id="{EC358289-CB0F-4AD6-B1A3-F17A2412E3F5}"/>
                  </a:ext>
                </a:extLst>
              </p:cNvPr>
              <p:cNvGrpSpPr/>
              <p:nvPr/>
            </p:nvGrpSpPr>
            <p:grpSpPr>
              <a:xfrm>
                <a:off x="4133465" y="1849946"/>
                <a:ext cx="1581920" cy="327642"/>
                <a:chOff x="4133465" y="1781198"/>
                <a:chExt cx="1581920" cy="352330"/>
              </a:xfrm>
            </p:grpSpPr>
            <p:sp>
              <p:nvSpPr>
                <p:cNvPr id="96" name="Rectangle 95">
                  <a:extLst>
                    <a:ext uri="{FF2B5EF4-FFF2-40B4-BE49-F238E27FC236}">
                      <a16:creationId xmlns:a16="http://schemas.microsoft.com/office/drawing/2014/main" id="{355903C9-32BD-4BB9-959A-A26373F40AE3}"/>
                    </a:ext>
                  </a:extLst>
                </p:cNvPr>
                <p:cNvSpPr/>
                <p:nvPr/>
              </p:nvSpPr>
              <p:spPr>
                <a:xfrm>
                  <a:off x="4133465" y="1781198"/>
                  <a:ext cx="179314" cy="352330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egoe UI" panose="020B0502040204020203" pitchFamily="34" charset="0"/>
                  </a:endParaRPr>
                </a:p>
              </p:txBody>
            </p:sp>
            <p:sp>
              <p:nvSpPr>
                <p:cNvPr id="97" name="Rectangle 96">
                  <a:extLst>
                    <a:ext uri="{FF2B5EF4-FFF2-40B4-BE49-F238E27FC236}">
                      <a16:creationId xmlns:a16="http://schemas.microsoft.com/office/drawing/2014/main" id="{C28B53C5-6928-4BAA-81C3-1DC9E5111A0F}"/>
                    </a:ext>
                  </a:extLst>
                </p:cNvPr>
                <p:cNvSpPr/>
                <p:nvPr/>
              </p:nvSpPr>
              <p:spPr>
                <a:xfrm>
                  <a:off x="4333837" y="1781198"/>
                  <a:ext cx="179314" cy="352330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egoe UI" panose="020B0502040204020203" pitchFamily="34" charset="0"/>
                  </a:endParaRPr>
                </a:p>
              </p:txBody>
            </p:sp>
            <p:sp>
              <p:nvSpPr>
                <p:cNvPr id="98" name="Rectangle 97">
                  <a:extLst>
                    <a:ext uri="{FF2B5EF4-FFF2-40B4-BE49-F238E27FC236}">
                      <a16:creationId xmlns:a16="http://schemas.microsoft.com/office/drawing/2014/main" id="{08C6B133-DE43-49AB-8C5B-796F3FACD063}"/>
                    </a:ext>
                  </a:extLst>
                </p:cNvPr>
                <p:cNvSpPr/>
                <p:nvPr/>
              </p:nvSpPr>
              <p:spPr>
                <a:xfrm>
                  <a:off x="4534210" y="1781198"/>
                  <a:ext cx="179314" cy="352330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egoe UI" panose="020B0502040204020203" pitchFamily="34" charset="0"/>
                  </a:endParaRPr>
                </a:p>
              </p:txBody>
            </p:sp>
            <p:sp>
              <p:nvSpPr>
                <p:cNvPr id="99" name="Rectangle 98">
                  <a:extLst>
                    <a:ext uri="{FF2B5EF4-FFF2-40B4-BE49-F238E27FC236}">
                      <a16:creationId xmlns:a16="http://schemas.microsoft.com/office/drawing/2014/main" id="{37FBA536-E84E-4E76-842F-19C5D4418F3E}"/>
                    </a:ext>
                  </a:extLst>
                </p:cNvPr>
                <p:cNvSpPr/>
                <p:nvPr/>
              </p:nvSpPr>
              <p:spPr>
                <a:xfrm>
                  <a:off x="4934955" y="1781198"/>
                  <a:ext cx="179314" cy="352330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egoe UI" panose="020B0502040204020203" pitchFamily="34" charset="0"/>
                  </a:endParaRPr>
                </a:p>
              </p:txBody>
            </p:sp>
            <p:sp>
              <p:nvSpPr>
                <p:cNvPr id="100" name="Rectangle 99">
                  <a:extLst>
                    <a:ext uri="{FF2B5EF4-FFF2-40B4-BE49-F238E27FC236}">
                      <a16:creationId xmlns:a16="http://schemas.microsoft.com/office/drawing/2014/main" id="{08C58A09-CA9F-4015-9DAF-FA6961A44A7F}"/>
                    </a:ext>
                  </a:extLst>
                </p:cNvPr>
                <p:cNvSpPr/>
                <p:nvPr/>
              </p:nvSpPr>
              <p:spPr>
                <a:xfrm>
                  <a:off x="5135327" y="1781198"/>
                  <a:ext cx="179314" cy="352330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egoe UI" panose="020B0502040204020203" pitchFamily="34" charset="0"/>
                  </a:endParaRPr>
                </a:p>
              </p:txBody>
            </p:sp>
            <p:sp>
              <p:nvSpPr>
                <p:cNvPr id="101" name="Rectangle 100">
                  <a:extLst>
                    <a:ext uri="{FF2B5EF4-FFF2-40B4-BE49-F238E27FC236}">
                      <a16:creationId xmlns:a16="http://schemas.microsoft.com/office/drawing/2014/main" id="{F5028642-7B1E-4C81-8A8C-A8CABACDFFA1}"/>
                    </a:ext>
                  </a:extLst>
                </p:cNvPr>
                <p:cNvSpPr/>
                <p:nvPr/>
              </p:nvSpPr>
              <p:spPr>
                <a:xfrm>
                  <a:off x="5335700" y="1781198"/>
                  <a:ext cx="179314" cy="352330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egoe UI" panose="020B0502040204020203" pitchFamily="34" charset="0"/>
                  </a:endParaRPr>
                </a:p>
              </p:txBody>
            </p:sp>
            <p:sp>
              <p:nvSpPr>
                <p:cNvPr id="102" name="Rectangle 101">
                  <a:extLst>
                    <a:ext uri="{FF2B5EF4-FFF2-40B4-BE49-F238E27FC236}">
                      <a16:creationId xmlns:a16="http://schemas.microsoft.com/office/drawing/2014/main" id="{4CFC2163-759F-490D-8B86-B685DC5B1390}"/>
                    </a:ext>
                  </a:extLst>
                </p:cNvPr>
                <p:cNvSpPr/>
                <p:nvPr/>
              </p:nvSpPr>
              <p:spPr>
                <a:xfrm>
                  <a:off x="5536071" y="1781198"/>
                  <a:ext cx="179314" cy="352330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egoe UI" panose="020B0502040204020203" pitchFamily="34" charset="0"/>
                  </a:endParaRPr>
                </a:p>
              </p:txBody>
            </p:sp>
            <p:sp>
              <p:nvSpPr>
                <p:cNvPr id="103" name="Rectangle 102">
                  <a:extLst>
                    <a:ext uri="{FF2B5EF4-FFF2-40B4-BE49-F238E27FC236}">
                      <a16:creationId xmlns:a16="http://schemas.microsoft.com/office/drawing/2014/main" id="{CF6DF426-7767-4365-AA05-B31DF3A8AEBA}"/>
                    </a:ext>
                  </a:extLst>
                </p:cNvPr>
                <p:cNvSpPr/>
                <p:nvPr/>
              </p:nvSpPr>
              <p:spPr>
                <a:xfrm>
                  <a:off x="4734582" y="1781198"/>
                  <a:ext cx="179314" cy="352330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egoe UI" panose="020B0502040204020203" pitchFamily="34" charset="0"/>
                  </a:endParaRPr>
                </a:p>
              </p:txBody>
            </p:sp>
          </p:grpSp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66074948-DF33-4E91-80EC-258CFF57FF8C}"/>
                  </a:ext>
                </a:extLst>
              </p:cNvPr>
              <p:cNvSpPr/>
              <p:nvPr/>
            </p:nvSpPr>
            <p:spPr>
              <a:xfrm>
                <a:off x="4129527" y="2243114"/>
                <a:ext cx="1591437" cy="45719"/>
              </a:xfrm>
              <a:prstGeom prst="rect">
                <a:avLst/>
              </a:prstGeom>
              <a:pattFill prst="dkVert">
                <a:fgClr>
                  <a:schemeClr val="accent4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Segoe UI" panose="020B0502040204020203" pitchFamily="34" charset="0"/>
                </a:endParaRPr>
              </a:p>
            </p:txBody>
          </p:sp>
        </p:grp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CDAC96F1-5804-4825-892F-7A20A208E638}"/>
                </a:ext>
              </a:extLst>
            </p:cNvPr>
            <p:cNvSpPr/>
            <p:nvPr/>
          </p:nvSpPr>
          <p:spPr>
            <a:xfrm>
              <a:off x="8078613" y="4669216"/>
              <a:ext cx="99418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en-US" sz="2400" b="1" dirty="0">
                  <a:solidFill>
                    <a:prstClr val="black"/>
                  </a:solidFill>
                  <a:latin typeface="Trebuchet MS" panose="020B0603020202020204" pitchFamily="34" charset="0"/>
                  <a:cs typeface="Segoe UI" panose="020B0502040204020203" pitchFamily="34" charset="0"/>
                </a:rPr>
                <a:t>DRAM</a:t>
              </a:r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8F256D0C-0987-4935-9065-C7D389388C42}"/>
                </a:ext>
              </a:extLst>
            </p:cNvPr>
            <p:cNvSpPr/>
            <p:nvPr/>
          </p:nvSpPr>
          <p:spPr>
            <a:xfrm>
              <a:off x="520723" y="4647438"/>
              <a:ext cx="1524777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en-US" sz="2400" b="1" dirty="0">
                  <a:solidFill>
                    <a:prstClr val="black"/>
                  </a:solidFill>
                  <a:latin typeface="Trebuchet MS" panose="020B0603020202020204" pitchFamily="34" charset="0"/>
                  <a:cs typeface="Segoe UI" panose="020B0502040204020203" pitchFamily="34" charset="0"/>
                </a:rPr>
                <a:t>CPU Core</a:t>
              </a:r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D85227B5-DBDD-4678-9764-333667A62E7C}"/>
                </a:ext>
              </a:extLst>
            </p:cNvPr>
            <p:cNvSpPr/>
            <p:nvPr/>
          </p:nvSpPr>
          <p:spPr>
            <a:xfrm>
              <a:off x="3330627" y="4647438"/>
              <a:ext cx="254909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en-US" sz="2400" b="1" dirty="0">
                  <a:solidFill>
                    <a:prstClr val="black"/>
                  </a:solidFill>
                  <a:latin typeface="Trebuchet MS" panose="020B0603020202020204" pitchFamily="34" charset="0"/>
                  <a:cs typeface="Segoe UI" panose="020B0502040204020203" pitchFamily="34" charset="0"/>
                </a:rPr>
                <a:t>DRAM Controller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Error Correction Codes (ECCs)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1CB986-6CFF-4F6B-8BFF-C4D85EC16B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663" y="1065597"/>
            <a:ext cx="8638674" cy="941268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Key idea: </a:t>
            </a:r>
            <a:r>
              <a:rPr lang="en-US" sz="2800" dirty="0"/>
              <a:t>add 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metadata </a:t>
            </a:r>
            <a:r>
              <a:rPr lang="en-US" sz="2800" dirty="0"/>
              <a:t>that allows the memory controller to reconstruct corrupt data on a bit flip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A89F97-AFCF-4A8D-B37F-4048D2B57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D2B53-EDAE-4B41-B849-8916FA40BCB6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84E589E-5328-4424-AE83-28EDF8DE265A}"/>
              </a:ext>
            </a:extLst>
          </p:cNvPr>
          <p:cNvSpPr txBox="1"/>
          <p:nvPr/>
        </p:nvSpPr>
        <p:spPr>
          <a:xfrm>
            <a:off x="1902696" y="2907983"/>
            <a:ext cx="20430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sz="2400" b="1" baseline="-25000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sz="2400" b="1" baseline="-25000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sz="2400" b="1" baseline="-25000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sz="2400" b="1" baseline="-25000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2400" b="1" dirty="0">
              <a:solidFill>
                <a:schemeClr val="accent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C033990-D5CE-4D0A-A1C7-3B292436008A}"/>
              </a:ext>
            </a:extLst>
          </p:cNvPr>
          <p:cNvSpPr txBox="1"/>
          <p:nvPr/>
        </p:nvSpPr>
        <p:spPr>
          <a:xfrm>
            <a:off x="5608897" y="2912484"/>
            <a:ext cx="25853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sz="2400" b="1" baseline="-250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sz="2400" b="1" baseline="-250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sz="2400" b="1" baseline="-250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sz="2400" b="1" baseline="-250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|p</a:t>
            </a:r>
            <a:r>
              <a:rPr lang="en-US" sz="2400" b="1" baseline="-250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2400" b="1" baseline="-250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2400" b="1" baseline="-250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en-US" sz="2400" b="1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A6D03E0B-2E5D-4CD0-90AA-9567F33D6203}"/>
              </a:ext>
            </a:extLst>
          </p:cNvPr>
          <p:cNvGrpSpPr/>
          <p:nvPr/>
        </p:nvGrpSpPr>
        <p:grpSpPr>
          <a:xfrm>
            <a:off x="937172" y="3050915"/>
            <a:ext cx="7397203" cy="1307930"/>
            <a:chOff x="937172" y="3260465"/>
            <a:chExt cx="7397203" cy="1307930"/>
          </a:xfrm>
        </p:grpSpPr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A6AE9C82-B739-418C-9CF6-C96B8ACF0511}"/>
                </a:ext>
              </a:extLst>
            </p:cNvPr>
            <p:cNvCxnSpPr>
              <a:cxnSpLocks/>
              <a:stCxn id="108" idx="1"/>
            </p:cNvCxnSpPr>
            <p:nvPr/>
          </p:nvCxnSpPr>
          <p:spPr>
            <a:xfrm flipH="1">
              <a:off x="1938340" y="3584633"/>
              <a:ext cx="1880738" cy="0"/>
            </a:xfrm>
            <a:prstGeom prst="straightConnector1">
              <a:avLst/>
            </a:prstGeom>
            <a:ln w="38100">
              <a:solidFill>
                <a:schemeClr val="bg2">
                  <a:lumMod val="50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Content Placeholder 2">
              <a:extLst>
                <a:ext uri="{FF2B5EF4-FFF2-40B4-BE49-F238E27FC236}">
                  <a16:creationId xmlns:a16="http://schemas.microsoft.com/office/drawing/2014/main" id="{1330810E-0892-4F9A-BE0E-A8C8C3D0F9F5}"/>
                </a:ext>
              </a:extLst>
            </p:cNvPr>
            <p:cNvSpPr txBox="1">
              <a:spLocks/>
            </p:cNvSpPr>
            <p:nvPr/>
          </p:nvSpPr>
          <p:spPr>
            <a:xfrm>
              <a:off x="937172" y="3260465"/>
              <a:ext cx="1116729" cy="567150"/>
            </a:xfrm>
            <a:prstGeom prst="rect">
              <a:avLst/>
            </a:prstGeom>
          </p:spPr>
          <p:txBody>
            <a:bodyPr vert="horz" lIns="68580" tIns="34290" rIns="68580" bIns="3429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Bahnschrift" panose="020B0502040204020203" pitchFamily="34" charset="0"/>
                  <a:ea typeface="+mn-ea"/>
                  <a:cs typeface="Segoe UI" panose="020B0502040204020203" pitchFamily="34" charset="0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Bahnschrift" panose="020B0502040204020203" pitchFamily="34" charset="0"/>
                  <a:ea typeface="+mn-ea"/>
                  <a:cs typeface="Segoe UI" panose="020B0502040204020203" pitchFamily="34" charset="0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Bahnschrift" panose="020B0502040204020203" pitchFamily="34" charset="0"/>
                  <a:ea typeface="+mn-ea"/>
                  <a:cs typeface="Segoe UI" panose="020B0502040204020203" pitchFamily="34" charset="0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Bahnschrift" panose="020B0502040204020203" pitchFamily="34" charset="0"/>
                  <a:ea typeface="+mn-ea"/>
                  <a:cs typeface="Segoe UI" panose="020B0502040204020203" pitchFamily="34" charset="0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Bahnschrift" panose="020B0502040204020203" pitchFamily="34" charset="0"/>
                  <a:ea typeface="+mn-ea"/>
                  <a:cs typeface="Segoe UI" panose="020B0502040204020203" pitchFamily="34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fontAlgn="ctr">
                <a:lnSpc>
                  <a:spcPct val="120000"/>
                </a:lnSpc>
                <a:spcBef>
                  <a:spcPts val="0"/>
                </a:spcBef>
                <a:buNone/>
              </a:pPr>
              <a:r>
                <a:rPr lang="en-US" sz="2400" i="1" dirty="0">
                  <a:latin typeface="Trebuchet MS" panose="020B0603020202020204" pitchFamily="34" charset="0"/>
                </a:rPr>
                <a:t>store</a:t>
              </a:r>
            </a:p>
          </p:txBody>
        </p: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F1DEE760-A0BE-418F-86C5-A54960919B10}"/>
                </a:ext>
              </a:extLst>
            </p:cNvPr>
            <p:cNvCxnSpPr>
              <a:cxnSpLocks/>
              <a:stCxn id="109" idx="1"/>
            </p:cNvCxnSpPr>
            <p:nvPr/>
          </p:nvCxnSpPr>
          <p:spPr>
            <a:xfrm flipH="1" flipV="1">
              <a:off x="1938340" y="4342156"/>
              <a:ext cx="1880738" cy="1"/>
            </a:xfrm>
            <a:prstGeom prst="straightConnector1">
              <a:avLst/>
            </a:prstGeom>
            <a:ln w="38100">
              <a:solidFill>
                <a:schemeClr val="bg2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Content Placeholder 2">
              <a:extLst>
                <a:ext uri="{FF2B5EF4-FFF2-40B4-BE49-F238E27FC236}">
                  <a16:creationId xmlns:a16="http://schemas.microsoft.com/office/drawing/2014/main" id="{57B55E3D-D68B-418F-B7FF-77ACDCA5E7BD}"/>
                </a:ext>
              </a:extLst>
            </p:cNvPr>
            <p:cNvSpPr txBox="1">
              <a:spLocks/>
            </p:cNvSpPr>
            <p:nvPr/>
          </p:nvSpPr>
          <p:spPr>
            <a:xfrm>
              <a:off x="937172" y="4001245"/>
              <a:ext cx="1116729" cy="567150"/>
            </a:xfrm>
            <a:prstGeom prst="rect">
              <a:avLst/>
            </a:prstGeom>
          </p:spPr>
          <p:txBody>
            <a:bodyPr vert="horz" lIns="68580" tIns="34290" rIns="68580" bIns="3429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Bahnschrift" panose="020B0502040204020203" pitchFamily="34" charset="0"/>
                  <a:ea typeface="+mn-ea"/>
                  <a:cs typeface="Segoe UI" panose="020B0502040204020203" pitchFamily="34" charset="0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Bahnschrift" panose="020B0502040204020203" pitchFamily="34" charset="0"/>
                  <a:ea typeface="+mn-ea"/>
                  <a:cs typeface="Segoe UI" panose="020B0502040204020203" pitchFamily="34" charset="0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Bahnschrift" panose="020B0502040204020203" pitchFamily="34" charset="0"/>
                  <a:ea typeface="+mn-ea"/>
                  <a:cs typeface="Segoe UI" panose="020B0502040204020203" pitchFamily="34" charset="0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Bahnschrift" panose="020B0502040204020203" pitchFamily="34" charset="0"/>
                  <a:ea typeface="+mn-ea"/>
                  <a:cs typeface="Segoe UI" panose="020B0502040204020203" pitchFamily="34" charset="0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Bahnschrift" panose="020B0502040204020203" pitchFamily="34" charset="0"/>
                  <a:ea typeface="+mn-ea"/>
                  <a:cs typeface="Segoe UI" panose="020B0502040204020203" pitchFamily="34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fontAlgn="ctr">
                <a:lnSpc>
                  <a:spcPct val="120000"/>
                </a:lnSpc>
                <a:spcBef>
                  <a:spcPts val="0"/>
                </a:spcBef>
                <a:buNone/>
              </a:pPr>
              <a:r>
                <a:rPr lang="en-US" sz="2400" i="1" dirty="0">
                  <a:latin typeface="Trebuchet MS" panose="020B0603020202020204" pitchFamily="34" charset="0"/>
                </a:rPr>
                <a:t>load</a:t>
              </a:r>
            </a:p>
          </p:txBody>
        </p:sp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C600E77D-5E05-438C-B4CA-04BFDECBEBE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91272" y="3579198"/>
              <a:ext cx="2932121" cy="0"/>
            </a:xfrm>
            <a:prstGeom prst="straightConnector1">
              <a:avLst/>
            </a:prstGeom>
            <a:ln w="38100">
              <a:solidFill>
                <a:schemeClr val="bg2">
                  <a:lumMod val="50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id="{980726F2-08B1-4F62-B4F8-8473B3C2CFD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91273" y="4342156"/>
              <a:ext cx="2943102" cy="0"/>
            </a:xfrm>
            <a:prstGeom prst="straightConnector1">
              <a:avLst/>
            </a:prstGeom>
            <a:ln w="38100">
              <a:solidFill>
                <a:schemeClr val="bg2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3D02DA6E-A8F1-4B25-AB42-F12B23C7486E}"/>
                </a:ext>
              </a:extLst>
            </p:cNvPr>
            <p:cNvSpPr/>
            <p:nvPr/>
          </p:nvSpPr>
          <p:spPr>
            <a:xfrm>
              <a:off x="3819078" y="3393108"/>
              <a:ext cx="1572194" cy="38304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>
                  <a:solidFill>
                    <a:schemeClr val="tx1"/>
                  </a:solidFill>
                  <a:latin typeface="Trebuchet MS" panose="020B0603020202020204" pitchFamily="34" charset="0"/>
                  <a:cs typeface="Segoe UI" panose="020B0502040204020203" pitchFamily="34" charset="0"/>
                </a:rPr>
                <a:t>ECC Encoder</a:t>
              </a: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613600F2-BD32-4FA1-A23B-6534151036E4}"/>
                </a:ext>
              </a:extLst>
            </p:cNvPr>
            <p:cNvSpPr/>
            <p:nvPr/>
          </p:nvSpPr>
          <p:spPr>
            <a:xfrm>
              <a:off x="3819078" y="4150632"/>
              <a:ext cx="1572194" cy="38304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i="1" dirty="0">
                  <a:solidFill>
                    <a:schemeClr val="tx1"/>
                  </a:solidFill>
                  <a:latin typeface="Trebuchet MS" panose="020B0603020202020204" pitchFamily="34" charset="0"/>
                  <a:cs typeface="Segoe UI" panose="020B0502040204020203" pitchFamily="34" charset="0"/>
                </a:rPr>
                <a:t>ECC Decoder</a:t>
              </a:r>
            </a:p>
          </p:txBody>
        </p:sp>
      </p:grpSp>
      <p:sp>
        <p:nvSpPr>
          <p:cNvPr id="117" name="TextBox 116">
            <a:extLst>
              <a:ext uri="{FF2B5EF4-FFF2-40B4-BE49-F238E27FC236}">
                <a16:creationId xmlns:a16="http://schemas.microsoft.com/office/drawing/2014/main" id="{A4F99A89-A5A5-4959-83C4-9E4FA5B91CDA}"/>
              </a:ext>
            </a:extLst>
          </p:cNvPr>
          <p:cNvSpPr txBox="1"/>
          <p:nvPr/>
        </p:nvSpPr>
        <p:spPr>
          <a:xfrm>
            <a:off x="5608897" y="3652747"/>
            <a:ext cx="25853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sz="2400" b="1" baseline="-250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sz="2400" b="1" baseline="-250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sz="2400" b="1" baseline="-250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sz="2400" b="1" baseline="-25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|p</a:t>
            </a:r>
            <a:r>
              <a:rPr lang="en-US" sz="2400" b="1" baseline="-250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2400" b="1" baseline="-250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2400" b="1" baseline="-250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en-US" sz="2400" b="1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BF527C1F-F17E-4BFD-B22F-D7E3E9A761B7}"/>
              </a:ext>
            </a:extLst>
          </p:cNvPr>
          <p:cNvSpPr txBox="1"/>
          <p:nvPr/>
        </p:nvSpPr>
        <p:spPr>
          <a:xfrm>
            <a:off x="1902696" y="3670231"/>
            <a:ext cx="20430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sz="2400" b="1" baseline="-25000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sz="2400" b="1" baseline="-25000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sz="2400" b="1" baseline="-25000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sz="2400" b="1" baseline="-25000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2400" b="1" dirty="0">
              <a:solidFill>
                <a:schemeClr val="accent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A2581467-C6FB-4BA3-B27C-7122C1D4B3BD}"/>
              </a:ext>
            </a:extLst>
          </p:cNvPr>
          <p:cNvGrpSpPr/>
          <p:nvPr/>
        </p:nvGrpSpPr>
        <p:grpSpPr>
          <a:xfrm>
            <a:off x="5647916" y="1929364"/>
            <a:ext cx="2585361" cy="1531859"/>
            <a:chOff x="5647916" y="2138914"/>
            <a:chExt cx="2585361" cy="1531859"/>
          </a:xfrm>
        </p:grpSpPr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E471731B-FA10-4C88-AFD3-4BDD6D5E5AED}"/>
                </a:ext>
              </a:extLst>
            </p:cNvPr>
            <p:cNvSpPr/>
            <p:nvPr/>
          </p:nvSpPr>
          <p:spPr>
            <a:xfrm>
              <a:off x="7102475" y="3137820"/>
              <a:ext cx="1000125" cy="532953"/>
            </a:xfrm>
            <a:prstGeom prst="ellipse">
              <a:avLst/>
            </a:prstGeom>
            <a:noFill/>
            <a:ln w="3810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Content Placeholder 2">
              <a:extLst>
                <a:ext uri="{FF2B5EF4-FFF2-40B4-BE49-F238E27FC236}">
                  <a16:creationId xmlns:a16="http://schemas.microsoft.com/office/drawing/2014/main" id="{C1D743F5-FE4A-45CD-A32B-E47123C55ABE}"/>
                </a:ext>
              </a:extLst>
            </p:cNvPr>
            <p:cNvSpPr txBox="1">
              <a:spLocks/>
            </p:cNvSpPr>
            <p:nvPr/>
          </p:nvSpPr>
          <p:spPr>
            <a:xfrm>
              <a:off x="5647916" y="2138914"/>
              <a:ext cx="2585361" cy="712312"/>
            </a:xfrm>
            <a:prstGeom prst="rect">
              <a:avLst/>
            </a:prstGeom>
          </p:spPr>
          <p:txBody>
            <a:bodyPr vert="horz" lIns="68580" tIns="34290" rIns="68580" bIns="3429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Bahnschrift" panose="020B0502040204020203" pitchFamily="34" charset="0"/>
                  <a:ea typeface="+mn-ea"/>
                  <a:cs typeface="Segoe UI" panose="020B0502040204020203" pitchFamily="34" charset="0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Bahnschrift" panose="020B0502040204020203" pitchFamily="34" charset="0"/>
                  <a:ea typeface="+mn-ea"/>
                  <a:cs typeface="Segoe UI" panose="020B0502040204020203" pitchFamily="34" charset="0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Bahnschrift" panose="020B0502040204020203" pitchFamily="34" charset="0"/>
                  <a:ea typeface="+mn-ea"/>
                  <a:cs typeface="Segoe UI" panose="020B0502040204020203" pitchFamily="34" charset="0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Bahnschrift" panose="020B0502040204020203" pitchFamily="34" charset="0"/>
                  <a:ea typeface="+mn-ea"/>
                  <a:cs typeface="Segoe UI" panose="020B0502040204020203" pitchFamily="34" charset="0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Bahnschrift" panose="020B0502040204020203" pitchFamily="34" charset="0"/>
                  <a:ea typeface="+mn-ea"/>
                  <a:cs typeface="Segoe UI" panose="020B0502040204020203" pitchFamily="34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fontAlgn="ctr">
                <a:lnSpc>
                  <a:spcPct val="100000"/>
                </a:lnSpc>
                <a:spcBef>
                  <a:spcPts val="0"/>
                </a:spcBef>
                <a:buNone/>
              </a:pPr>
              <a:r>
                <a:rPr lang="en-US" sz="2000" b="1" dirty="0">
                  <a:solidFill>
                    <a:schemeClr val="accent5">
                      <a:lumMod val="75000"/>
                    </a:schemeClr>
                  </a:solidFill>
                  <a:latin typeface="Trebuchet MS" panose="020B0603020202020204" pitchFamily="34" charset="0"/>
                </a:rPr>
                <a:t>metadata</a:t>
              </a:r>
              <a:endParaRPr lang="en-US" sz="2400" b="1" dirty="0">
                <a:solidFill>
                  <a:schemeClr val="accent5">
                    <a:lumMod val="75000"/>
                  </a:schemeClr>
                </a:solidFill>
                <a:latin typeface="Trebuchet MS" panose="020B0603020202020204" pitchFamily="34" charset="0"/>
              </a:endParaRPr>
            </a:p>
            <a:p>
              <a:pPr marL="0" indent="0" algn="ctr" fontAlgn="ctr">
                <a:lnSpc>
                  <a:spcPct val="100000"/>
                </a:lnSpc>
                <a:spcBef>
                  <a:spcPts val="0"/>
                </a:spcBef>
                <a:buNone/>
              </a:pPr>
              <a:r>
                <a:rPr lang="en-US" sz="1700" b="1" dirty="0">
                  <a:solidFill>
                    <a:schemeClr val="accent5">
                      <a:lumMod val="75000"/>
                    </a:schemeClr>
                  </a:solidFill>
                  <a:latin typeface="Trebuchet MS" panose="020B0603020202020204" pitchFamily="34" charset="0"/>
                </a:rPr>
                <a:t>(i.e., parity-check bits)</a:t>
              </a:r>
            </a:p>
          </p:txBody>
        </p:sp>
        <p:cxnSp>
          <p:nvCxnSpPr>
            <p:cNvPr id="124" name="Straight Arrow Connector 123">
              <a:extLst>
                <a:ext uri="{FF2B5EF4-FFF2-40B4-BE49-F238E27FC236}">
                  <a16:creationId xmlns:a16="http://schemas.microsoft.com/office/drawing/2014/main" id="{7E275B6D-95E0-4B0A-ABF5-D30D9BDA53C2}"/>
                </a:ext>
              </a:extLst>
            </p:cNvPr>
            <p:cNvCxnSpPr/>
            <p:nvPr/>
          </p:nvCxnSpPr>
          <p:spPr>
            <a:xfrm>
              <a:off x="7102475" y="2816241"/>
              <a:ext cx="250825" cy="351454"/>
            </a:xfrm>
            <a:prstGeom prst="straightConnector1">
              <a:avLst/>
            </a:prstGeom>
            <a:ln w="3810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CD50F63D-3161-4D51-9D84-13561538E073}"/>
              </a:ext>
            </a:extLst>
          </p:cNvPr>
          <p:cNvGrpSpPr/>
          <p:nvPr/>
        </p:nvGrpSpPr>
        <p:grpSpPr>
          <a:xfrm>
            <a:off x="5935033" y="3629563"/>
            <a:ext cx="2585361" cy="2090305"/>
            <a:chOff x="6095188" y="1390723"/>
            <a:chExt cx="2585361" cy="2090305"/>
          </a:xfrm>
        </p:grpSpPr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763253BC-2B9D-400D-BD4F-6D6BAE071C69}"/>
                </a:ext>
              </a:extLst>
            </p:cNvPr>
            <p:cNvSpPr/>
            <p:nvPr/>
          </p:nvSpPr>
          <p:spPr>
            <a:xfrm>
              <a:off x="6814954" y="1390723"/>
              <a:ext cx="336551" cy="532953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Content Placeholder 2">
              <a:extLst>
                <a:ext uri="{FF2B5EF4-FFF2-40B4-BE49-F238E27FC236}">
                  <a16:creationId xmlns:a16="http://schemas.microsoft.com/office/drawing/2014/main" id="{60020E89-B4FD-4A16-9376-96AC8BF92B76}"/>
                </a:ext>
              </a:extLst>
            </p:cNvPr>
            <p:cNvSpPr txBox="1">
              <a:spLocks/>
            </p:cNvSpPr>
            <p:nvPr/>
          </p:nvSpPr>
          <p:spPr>
            <a:xfrm>
              <a:off x="6095188" y="2768716"/>
              <a:ext cx="2585361" cy="712312"/>
            </a:xfrm>
            <a:prstGeom prst="rect">
              <a:avLst/>
            </a:prstGeom>
          </p:spPr>
          <p:txBody>
            <a:bodyPr vert="horz" lIns="68580" tIns="34290" rIns="68580" bIns="3429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Bahnschrift" panose="020B0502040204020203" pitchFamily="34" charset="0"/>
                  <a:ea typeface="+mn-ea"/>
                  <a:cs typeface="Segoe UI" panose="020B0502040204020203" pitchFamily="34" charset="0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Bahnschrift" panose="020B0502040204020203" pitchFamily="34" charset="0"/>
                  <a:ea typeface="+mn-ea"/>
                  <a:cs typeface="Segoe UI" panose="020B0502040204020203" pitchFamily="34" charset="0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Bahnschrift" panose="020B0502040204020203" pitchFamily="34" charset="0"/>
                  <a:ea typeface="+mn-ea"/>
                  <a:cs typeface="Segoe UI" panose="020B0502040204020203" pitchFamily="34" charset="0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Bahnschrift" panose="020B0502040204020203" pitchFamily="34" charset="0"/>
                  <a:ea typeface="+mn-ea"/>
                  <a:cs typeface="Segoe UI" panose="020B0502040204020203" pitchFamily="34" charset="0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Bahnschrift" panose="020B0502040204020203" pitchFamily="34" charset="0"/>
                  <a:ea typeface="+mn-ea"/>
                  <a:cs typeface="Segoe UI" panose="020B0502040204020203" pitchFamily="34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fontAlgn="ctr">
                <a:lnSpc>
                  <a:spcPct val="100000"/>
                </a:lnSpc>
                <a:spcBef>
                  <a:spcPts val="0"/>
                </a:spcBef>
                <a:buNone/>
              </a:pPr>
              <a:r>
                <a:rPr lang="en-US" sz="2000" b="1" dirty="0">
                  <a:solidFill>
                    <a:srgbClr val="C00000"/>
                  </a:solidFill>
                  <a:latin typeface="Trebuchet MS" panose="020B0603020202020204" pitchFamily="34" charset="0"/>
                </a:rPr>
                <a:t>single-bit error</a:t>
              </a:r>
              <a:endParaRPr lang="en-US" sz="1700" b="1" dirty="0">
                <a:solidFill>
                  <a:srgbClr val="C00000"/>
                </a:solidFill>
                <a:latin typeface="Trebuchet MS" panose="020B0603020202020204" pitchFamily="34" charset="0"/>
              </a:endParaRPr>
            </a:p>
          </p:txBody>
        </p:sp>
        <p:cxnSp>
          <p:nvCxnSpPr>
            <p:cNvPr id="129" name="Straight Arrow Connector 128">
              <a:extLst>
                <a:ext uri="{FF2B5EF4-FFF2-40B4-BE49-F238E27FC236}">
                  <a16:creationId xmlns:a16="http://schemas.microsoft.com/office/drawing/2014/main" id="{9AFF28CF-5ED3-4A73-BD2B-8A8769CE16B9}"/>
                </a:ext>
              </a:extLst>
            </p:cNvPr>
            <p:cNvCxnSpPr>
              <a:cxnSpLocks/>
              <a:stCxn id="128" idx="0"/>
            </p:cNvCxnSpPr>
            <p:nvPr/>
          </p:nvCxnSpPr>
          <p:spPr>
            <a:xfrm flipH="1" flipV="1">
              <a:off x="7025775" y="1925490"/>
              <a:ext cx="362094" cy="843226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628AA8E0-0092-411E-979A-91413E5FFF38}"/>
              </a:ext>
            </a:extLst>
          </p:cNvPr>
          <p:cNvGrpSpPr/>
          <p:nvPr/>
        </p:nvGrpSpPr>
        <p:grpSpPr>
          <a:xfrm>
            <a:off x="1394362" y="3629563"/>
            <a:ext cx="2585361" cy="2046036"/>
            <a:chOff x="4995059" y="1390723"/>
            <a:chExt cx="2585361" cy="2046036"/>
          </a:xfrm>
        </p:grpSpPr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798F7646-D82C-4663-8823-F5F951DCFCEB}"/>
                </a:ext>
              </a:extLst>
            </p:cNvPr>
            <p:cNvSpPr/>
            <p:nvPr/>
          </p:nvSpPr>
          <p:spPr>
            <a:xfrm>
              <a:off x="6814954" y="1390723"/>
              <a:ext cx="336551" cy="532953"/>
            </a:xfrm>
            <a:prstGeom prst="ellipse">
              <a:avLst/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Content Placeholder 2">
              <a:extLst>
                <a:ext uri="{FF2B5EF4-FFF2-40B4-BE49-F238E27FC236}">
                  <a16:creationId xmlns:a16="http://schemas.microsoft.com/office/drawing/2014/main" id="{31901EDF-BD70-4848-B1AC-C2609831FA50}"/>
                </a:ext>
              </a:extLst>
            </p:cNvPr>
            <p:cNvSpPr txBox="1">
              <a:spLocks/>
            </p:cNvSpPr>
            <p:nvPr/>
          </p:nvSpPr>
          <p:spPr>
            <a:xfrm>
              <a:off x="4995059" y="2724447"/>
              <a:ext cx="2585361" cy="712312"/>
            </a:xfrm>
            <a:prstGeom prst="rect">
              <a:avLst/>
            </a:prstGeom>
          </p:spPr>
          <p:txBody>
            <a:bodyPr vert="horz" lIns="68580" tIns="34290" rIns="68580" bIns="3429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Bahnschrift" panose="020B0502040204020203" pitchFamily="34" charset="0"/>
                  <a:ea typeface="+mn-ea"/>
                  <a:cs typeface="Segoe UI" panose="020B0502040204020203" pitchFamily="34" charset="0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Bahnschrift" panose="020B0502040204020203" pitchFamily="34" charset="0"/>
                  <a:ea typeface="+mn-ea"/>
                  <a:cs typeface="Segoe UI" panose="020B0502040204020203" pitchFamily="34" charset="0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Bahnschrift" panose="020B0502040204020203" pitchFamily="34" charset="0"/>
                  <a:ea typeface="+mn-ea"/>
                  <a:cs typeface="Segoe UI" panose="020B0502040204020203" pitchFamily="34" charset="0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Bahnschrift" panose="020B0502040204020203" pitchFamily="34" charset="0"/>
                  <a:ea typeface="+mn-ea"/>
                  <a:cs typeface="Segoe UI" panose="020B0502040204020203" pitchFamily="34" charset="0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Bahnschrift" panose="020B0502040204020203" pitchFamily="34" charset="0"/>
                  <a:ea typeface="+mn-ea"/>
                  <a:cs typeface="Segoe UI" panose="020B0502040204020203" pitchFamily="34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fontAlgn="ctr">
                <a:lnSpc>
                  <a:spcPct val="100000"/>
                </a:lnSpc>
                <a:spcBef>
                  <a:spcPts val="0"/>
                </a:spcBef>
                <a:buNone/>
              </a:pPr>
              <a:r>
                <a:rPr lang="en-US" sz="2000" b="1" dirty="0">
                  <a:solidFill>
                    <a:schemeClr val="accent6">
                      <a:lumMod val="75000"/>
                    </a:schemeClr>
                  </a:solidFill>
                  <a:latin typeface="Trebuchet MS" panose="020B0603020202020204" pitchFamily="34" charset="0"/>
                </a:rPr>
                <a:t>reconstructed using metadata</a:t>
              </a:r>
              <a:endParaRPr lang="en-US" sz="1700" b="1" dirty="0">
                <a:solidFill>
                  <a:schemeClr val="accent6">
                    <a:lumMod val="75000"/>
                  </a:schemeClr>
                </a:solidFill>
                <a:latin typeface="Trebuchet MS" panose="020B0603020202020204" pitchFamily="34" charset="0"/>
              </a:endParaRPr>
            </a:p>
          </p:txBody>
        </p:sp>
        <p:cxnSp>
          <p:nvCxnSpPr>
            <p:cNvPr id="134" name="Straight Arrow Connector 133">
              <a:extLst>
                <a:ext uri="{FF2B5EF4-FFF2-40B4-BE49-F238E27FC236}">
                  <a16:creationId xmlns:a16="http://schemas.microsoft.com/office/drawing/2014/main" id="{23CAFD4E-21F6-4F3E-9370-30A24F2393D7}"/>
                </a:ext>
              </a:extLst>
            </p:cNvPr>
            <p:cNvCxnSpPr>
              <a:cxnSpLocks/>
              <a:stCxn id="133" idx="0"/>
            </p:cNvCxnSpPr>
            <p:nvPr/>
          </p:nvCxnSpPr>
          <p:spPr>
            <a:xfrm flipV="1">
              <a:off x="6287740" y="1933110"/>
              <a:ext cx="630197" cy="791337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1" name="Content Placeholder 5">
            <a:extLst>
              <a:ext uri="{FF2B5EF4-FFF2-40B4-BE49-F238E27FC236}">
                <a16:creationId xmlns:a16="http://schemas.microsoft.com/office/drawing/2014/main" id="{49D6F748-5074-48C5-9D47-8B5569B19F75}"/>
              </a:ext>
            </a:extLst>
          </p:cNvPr>
          <p:cNvSpPr txBox="1">
            <a:spLocks/>
          </p:cNvSpPr>
          <p:nvPr/>
        </p:nvSpPr>
        <p:spPr>
          <a:xfrm>
            <a:off x="252663" y="5816078"/>
            <a:ext cx="8638674" cy="5002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42" indent="-171442" algn="l" defTabSz="685766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rebuchet MS" panose="020B0603020202020204" pitchFamily="34" charset="0"/>
                <a:ea typeface="Verdana" panose="020B0604030504040204" pitchFamily="34" charset="0"/>
                <a:cs typeface="Courier New" panose="02070309020205020404" pitchFamily="49" charset="0"/>
              </a:defRPr>
            </a:lvl1pPr>
            <a:lvl2pPr marL="514325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rebuchet MS" panose="020B0603020202020204" pitchFamily="34" charset="0"/>
                <a:ea typeface="Verdana" panose="020B0604030504040204" pitchFamily="34" charset="0"/>
                <a:cs typeface="Courier New" panose="02070309020205020404" pitchFamily="49" charset="0"/>
              </a:defRPr>
            </a:lvl2pPr>
            <a:lvl3pPr marL="857207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rebuchet MS" panose="020B0603020202020204" pitchFamily="34" charset="0"/>
                <a:ea typeface="Verdana" panose="020B0604030504040204" pitchFamily="34" charset="0"/>
                <a:cs typeface="Courier New" panose="02070309020205020404" pitchFamily="49" charset="0"/>
              </a:defRPr>
            </a:lvl3pPr>
            <a:lvl4pPr marL="1200090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Trebuchet MS" panose="020B0603020202020204" pitchFamily="34" charset="0"/>
                <a:ea typeface="Verdana" panose="020B0604030504040204" pitchFamily="34" charset="0"/>
                <a:cs typeface="Courier New" panose="02070309020205020404" pitchFamily="49" charset="0"/>
              </a:defRPr>
            </a:lvl4pPr>
            <a:lvl5pPr marL="1542974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Trebuchet MS" panose="020B0603020202020204" pitchFamily="34" charset="0"/>
                <a:ea typeface="Verdana" panose="020B0604030504040204" pitchFamily="34" charset="0"/>
                <a:cs typeface="Courier New" panose="02070309020205020404" pitchFamily="49" charset="0"/>
              </a:defRPr>
            </a:lvl5pPr>
            <a:lvl6pPr marL="1885856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39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22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05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More metadata allows correcting more errors</a:t>
            </a:r>
          </a:p>
        </p:txBody>
      </p:sp>
    </p:spTree>
    <p:extLst>
      <p:ext uri="{BB962C8B-B14F-4D97-AF65-F5344CB8AC3E}">
        <p14:creationId xmlns:p14="http://schemas.microsoft.com/office/powerpoint/2010/main" val="345170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45" grpId="0"/>
      <p:bldP spid="46" grpId="0"/>
      <p:bldP spid="117" grpId="0"/>
      <p:bldP spid="118" grpId="0"/>
      <p:bldP spid="141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Applying BEER to LPDDR4 Chips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D26BF032-1479-43DB-B9FC-44BE1DF5DE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487" y="932382"/>
            <a:ext cx="9226637" cy="589480"/>
          </a:xfrm>
        </p:spPr>
        <p:txBody>
          <a:bodyPr>
            <a:normAutofit fontScale="92500"/>
          </a:bodyPr>
          <a:lstStyle/>
          <a:p>
            <a:r>
              <a:rPr lang="en-US" dirty="0"/>
              <a:t>Study the uncorrectable errors in </a:t>
            </a:r>
            <a:r>
              <a:rPr lang="en-US"/>
              <a:t>the 1-CHARGED </a:t>
            </a:r>
            <a:r>
              <a:rPr lang="en-US" dirty="0"/>
              <a:t>patterns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439E756-FFF2-46DB-9BCF-04311DDC79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597" y="2239891"/>
            <a:ext cx="8043854" cy="3588354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C81516AD-79BE-4563-B454-17955F14E04E}"/>
              </a:ext>
            </a:extLst>
          </p:cNvPr>
          <p:cNvGrpSpPr/>
          <p:nvPr/>
        </p:nvGrpSpPr>
        <p:grpSpPr>
          <a:xfrm>
            <a:off x="4282223" y="4099559"/>
            <a:ext cx="4416228" cy="2534626"/>
            <a:chOff x="4282223" y="3906940"/>
            <a:chExt cx="4416228" cy="2534626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8EB81BA3-C033-487D-A12D-40530D01FB4E}"/>
                </a:ext>
              </a:extLst>
            </p:cNvPr>
            <p:cNvSpPr/>
            <p:nvPr/>
          </p:nvSpPr>
          <p:spPr>
            <a:xfrm>
              <a:off x="8079326" y="4069891"/>
              <a:ext cx="619125" cy="619125"/>
            </a:xfrm>
            <a:prstGeom prst="ellipse">
              <a:avLst/>
            </a:prstGeom>
            <a:noFill/>
            <a:ln w="571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9FD85A3F-7AC7-4A24-AB4D-7AD16253D1B0}"/>
                </a:ext>
              </a:extLst>
            </p:cNvPr>
            <p:cNvSpPr/>
            <p:nvPr/>
          </p:nvSpPr>
          <p:spPr>
            <a:xfrm>
              <a:off x="5637282" y="3906940"/>
              <a:ext cx="376958" cy="687587"/>
            </a:xfrm>
            <a:prstGeom prst="ellipse">
              <a:avLst/>
            </a:prstGeom>
            <a:noFill/>
            <a:ln w="571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Content Placeholder 5">
              <a:extLst>
                <a:ext uri="{FF2B5EF4-FFF2-40B4-BE49-F238E27FC236}">
                  <a16:creationId xmlns:a16="http://schemas.microsoft.com/office/drawing/2014/main" id="{9831B075-AFAC-471B-AC63-AA53484D546F}"/>
                </a:ext>
              </a:extLst>
            </p:cNvPr>
            <p:cNvSpPr txBox="1">
              <a:spLocks/>
            </p:cNvSpPr>
            <p:nvPr/>
          </p:nvSpPr>
          <p:spPr>
            <a:xfrm>
              <a:off x="4282223" y="5528676"/>
              <a:ext cx="4323856" cy="91289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171442" indent="-171442" algn="l" defTabSz="685766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Trebuchet MS" panose="020B0603020202020204" pitchFamily="34" charset="0"/>
                  <a:ea typeface="Verdana" panose="020B0604030504040204" pitchFamily="34" charset="0"/>
                  <a:cs typeface="Courier New" panose="02070309020205020404" pitchFamily="49" charset="0"/>
                </a:defRPr>
              </a:lvl1pPr>
              <a:lvl2pPr marL="514325" indent="-171442" algn="l" defTabSz="685766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Trebuchet MS" panose="020B0603020202020204" pitchFamily="34" charset="0"/>
                  <a:ea typeface="Verdana" panose="020B0604030504040204" pitchFamily="34" charset="0"/>
                  <a:cs typeface="Courier New" panose="02070309020205020404" pitchFamily="49" charset="0"/>
                </a:defRPr>
              </a:lvl2pPr>
              <a:lvl3pPr marL="857207" indent="-171442" algn="l" defTabSz="685766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Trebuchet MS" panose="020B0603020202020204" pitchFamily="34" charset="0"/>
                  <a:ea typeface="Verdana" panose="020B0604030504040204" pitchFamily="34" charset="0"/>
                  <a:cs typeface="Courier New" panose="02070309020205020404" pitchFamily="49" charset="0"/>
                </a:defRPr>
              </a:lvl3pPr>
              <a:lvl4pPr marL="1200090" indent="-171442" algn="l" defTabSz="685766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Trebuchet MS" panose="020B0603020202020204" pitchFamily="34" charset="0"/>
                  <a:ea typeface="Verdana" panose="020B0604030504040204" pitchFamily="34" charset="0"/>
                  <a:cs typeface="Courier New" panose="02070309020205020404" pitchFamily="49" charset="0"/>
                </a:defRPr>
              </a:lvl4pPr>
              <a:lvl5pPr marL="1542974" indent="-171442" algn="l" defTabSz="685766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Trebuchet MS" panose="020B0603020202020204" pitchFamily="34" charset="0"/>
                  <a:ea typeface="Verdana" panose="020B0604030504040204" pitchFamily="34" charset="0"/>
                  <a:cs typeface="Courier New" panose="02070309020205020404" pitchFamily="49" charset="0"/>
                </a:defRPr>
              </a:lvl5pPr>
              <a:lvl6pPr marL="1885856" indent="-171442" algn="l" defTabSz="685766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739" indent="-171442" algn="l" defTabSz="685766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622" indent="-171442" algn="l" defTabSz="685766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505" indent="-171442" algn="l" defTabSz="685766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500" b="1" dirty="0">
                  <a:solidFill>
                    <a:schemeClr val="accent5">
                      <a:lumMod val="75000"/>
                    </a:schemeClr>
                  </a:solidFill>
                </a:rPr>
                <a:t>Repeating patterns indicate structure in the H-matrix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DBFF7710-6D41-4476-9A2B-CF9A944B703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53216" y="4594527"/>
              <a:ext cx="0" cy="934149"/>
            </a:xfrm>
            <a:prstGeom prst="straightConnector1">
              <a:avLst/>
            </a:prstGeom>
            <a:ln w="5715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85BDC4A5-F4E6-4EA1-AA86-6FA797743E44}"/>
                </a:ext>
              </a:extLst>
            </p:cNvPr>
            <p:cNvCxnSpPr>
              <a:cxnSpLocks/>
              <a:endCxn id="4" idx="4"/>
            </p:cNvCxnSpPr>
            <p:nvPr/>
          </p:nvCxnSpPr>
          <p:spPr>
            <a:xfrm flipV="1">
              <a:off x="8079326" y="4689016"/>
              <a:ext cx="309563" cy="797786"/>
            </a:xfrm>
            <a:prstGeom prst="straightConnector1">
              <a:avLst/>
            </a:prstGeom>
            <a:ln w="5715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E55A5364-E4EC-4E7B-8715-738478C2ED3B}"/>
              </a:ext>
            </a:extLst>
          </p:cNvPr>
          <p:cNvSpPr txBox="1">
            <a:spLocks/>
          </p:cNvSpPr>
          <p:nvPr/>
        </p:nvSpPr>
        <p:spPr>
          <a:xfrm>
            <a:off x="3291634" y="1465057"/>
            <a:ext cx="5445212" cy="787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42" indent="-171442" algn="l" defTabSz="685766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Trebuchet MS" panose="020B0603020202020204" pitchFamily="34" charset="0"/>
                <a:ea typeface="Verdana" panose="020B0604030504040204" pitchFamily="34" charset="0"/>
                <a:cs typeface="Courier New" panose="02070309020205020404" pitchFamily="49" charset="0"/>
              </a:defRPr>
            </a:lvl1pPr>
            <a:lvl2pPr marL="514325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rebuchet MS" panose="020B0603020202020204" pitchFamily="34" charset="0"/>
                <a:ea typeface="Verdana" panose="020B0604030504040204" pitchFamily="34" charset="0"/>
                <a:cs typeface="Courier New" panose="02070309020205020404" pitchFamily="49" charset="0"/>
              </a:defRPr>
            </a:lvl2pPr>
            <a:lvl3pPr marL="857207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Trebuchet MS" panose="020B0603020202020204" pitchFamily="34" charset="0"/>
                <a:ea typeface="Verdana" panose="020B0604030504040204" pitchFamily="34" charset="0"/>
                <a:cs typeface="Courier New" panose="02070309020205020404" pitchFamily="49" charset="0"/>
              </a:defRPr>
            </a:lvl3pPr>
            <a:lvl4pPr marL="1200090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Trebuchet MS" panose="020B0603020202020204" pitchFamily="34" charset="0"/>
                <a:ea typeface="Verdana" panose="020B0604030504040204" pitchFamily="34" charset="0"/>
                <a:cs typeface="Courier New" panose="02070309020205020404" pitchFamily="49" charset="0"/>
              </a:defRPr>
            </a:lvl4pPr>
            <a:lvl5pPr marL="1542974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Trebuchet MS" panose="020B0603020202020204" pitchFamily="34" charset="0"/>
                <a:ea typeface="Verdana" panose="020B0604030504040204" pitchFamily="34" charset="0"/>
                <a:cs typeface="Courier New" panose="02070309020205020404" pitchFamily="49" charset="0"/>
              </a:defRPr>
            </a:lvl5pPr>
            <a:lvl6pPr marL="1885856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39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22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05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en-US" sz="2500" b="1" dirty="0">
                <a:solidFill>
                  <a:srgbClr val="C00000"/>
                </a:solidFill>
              </a:rPr>
              <a:t>Variation between manufacturers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sz="2500" b="1" dirty="0">
                <a:solidFill>
                  <a:srgbClr val="C00000"/>
                </a:solidFill>
              </a:rPr>
              <a:t>indicates different ECC functions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D475F7B9-E7A3-4BE4-95B8-99AF8D3E4F0F}"/>
              </a:ext>
            </a:extLst>
          </p:cNvPr>
          <p:cNvGrpSpPr/>
          <p:nvPr/>
        </p:nvGrpSpPr>
        <p:grpSpPr>
          <a:xfrm>
            <a:off x="150376" y="3751757"/>
            <a:ext cx="4172534" cy="2707107"/>
            <a:chOff x="150376" y="3559138"/>
            <a:chExt cx="4172534" cy="2707107"/>
          </a:xfrm>
        </p:grpSpPr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43EB1BC6-613E-4210-834D-119B49C9887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76565" y="4660903"/>
              <a:ext cx="515414" cy="747268"/>
            </a:xfrm>
            <a:prstGeom prst="straightConnector1">
              <a:avLst/>
            </a:prstGeom>
            <a:ln w="5715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65FD1F8D-1CB4-40AA-87AD-5F13E499D1B6}"/>
                </a:ext>
              </a:extLst>
            </p:cNvPr>
            <p:cNvSpPr/>
            <p:nvPr/>
          </p:nvSpPr>
          <p:spPr>
            <a:xfrm rot="2700000">
              <a:off x="2768082" y="2167596"/>
              <a:ext cx="163286" cy="2946370"/>
            </a:xfrm>
            <a:prstGeom prst="roundRect">
              <a:avLst/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Content Placeholder 5">
              <a:extLst>
                <a:ext uri="{FF2B5EF4-FFF2-40B4-BE49-F238E27FC236}">
                  <a16:creationId xmlns:a16="http://schemas.microsoft.com/office/drawing/2014/main" id="{ABC72E42-B6F9-4524-BB53-34544B674CC9}"/>
                </a:ext>
              </a:extLst>
            </p:cNvPr>
            <p:cNvSpPr txBox="1">
              <a:spLocks/>
            </p:cNvSpPr>
            <p:nvPr/>
          </p:nvSpPr>
          <p:spPr>
            <a:xfrm>
              <a:off x="150376" y="5417075"/>
              <a:ext cx="3984549" cy="84917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171442" indent="-171442" algn="l" defTabSz="685766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Trebuchet MS" panose="020B0603020202020204" pitchFamily="34" charset="0"/>
                  <a:ea typeface="Verdana" panose="020B0604030504040204" pitchFamily="34" charset="0"/>
                  <a:cs typeface="Courier New" panose="02070309020205020404" pitchFamily="49" charset="0"/>
                </a:defRPr>
              </a:lvl1pPr>
              <a:lvl2pPr marL="514325" indent="-171442" algn="l" defTabSz="685766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Trebuchet MS" panose="020B0603020202020204" pitchFamily="34" charset="0"/>
                  <a:ea typeface="Verdana" panose="020B0604030504040204" pitchFamily="34" charset="0"/>
                  <a:cs typeface="Courier New" panose="02070309020205020404" pitchFamily="49" charset="0"/>
                </a:defRPr>
              </a:lvl2pPr>
              <a:lvl3pPr marL="857207" indent="-171442" algn="l" defTabSz="685766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Trebuchet MS" panose="020B0603020202020204" pitchFamily="34" charset="0"/>
                  <a:ea typeface="Verdana" panose="020B0604030504040204" pitchFamily="34" charset="0"/>
                  <a:cs typeface="Courier New" panose="02070309020205020404" pitchFamily="49" charset="0"/>
                </a:defRPr>
              </a:lvl3pPr>
              <a:lvl4pPr marL="1200090" indent="-171442" algn="l" defTabSz="685766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Trebuchet MS" panose="020B0603020202020204" pitchFamily="34" charset="0"/>
                  <a:ea typeface="Verdana" panose="020B0604030504040204" pitchFamily="34" charset="0"/>
                  <a:cs typeface="Courier New" panose="02070309020205020404" pitchFamily="49" charset="0"/>
                </a:defRPr>
              </a:lvl4pPr>
              <a:lvl5pPr marL="1542974" indent="-171442" algn="l" defTabSz="685766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Trebuchet MS" panose="020B0603020202020204" pitchFamily="34" charset="0"/>
                  <a:ea typeface="Verdana" panose="020B0604030504040204" pitchFamily="34" charset="0"/>
                  <a:cs typeface="Courier New" panose="02070309020205020404" pitchFamily="49" charset="0"/>
                </a:defRPr>
              </a:lvl5pPr>
              <a:lvl6pPr marL="1885856" indent="-171442" algn="l" defTabSz="685766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739" indent="-171442" algn="l" defTabSz="685766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622" indent="-171442" algn="l" defTabSz="685766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505" indent="-171442" algn="l" defTabSz="685766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500" b="1" dirty="0">
                  <a:solidFill>
                    <a:schemeClr val="accent6">
                      <a:lumMod val="75000"/>
                    </a:schemeClr>
                  </a:solidFill>
                </a:rPr>
                <a:t>Data retention errors within CHARGED bits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2EE755E2-B8FC-4D03-8CBE-523BC858EB9C}"/>
              </a:ext>
            </a:extLst>
          </p:cNvPr>
          <p:cNvGrpSpPr/>
          <p:nvPr/>
        </p:nvGrpSpPr>
        <p:grpSpPr>
          <a:xfrm>
            <a:off x="507300" y="1697010"/>
            <a:ext cx="2871610" cy="1242995"/>
            <a:chOff x="197298" y="1136722"/>
            <a:chExt cx="2871610" cy="1242995"/>
          </a:xfrm>
        </p:grpSpPr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7EE74FF4-59D8-4FEB-A015-B80DF196911C}"/>
                </a:ext>
              </a:extLst>
            </p:cNvPr>
            <p:cNvCxnSpPr>
              <a:cxnSpLocks/>
            </p:cNvCxnSpPr>
            <p:nvPr/>
          </p:nvCxnSpPr>
          <p:spPr>
            <a:xfrm>
              <a:off x="1481977" y="1594835"/>
              <a:ext cx="461128" cy="784882"/>
            </a:xfrm>
            <a:prstGeom prst="straightConnector1">
              <a:avLst/>
            </a:prstGeom>
            <a:ln w="5715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Content Placeholder 5">
              <a:extLst>
                <a:ext uri="{FF2B5EF4-FFF2-40B4-BE49-F238E27FC236}">
                  <a16:creationId xmlns:a16="http://schemas.microsoft.com/office/drawing/2014/main" id="{9E2617F5-A474-4685-81B7-217CEA327888}"/>
                </a:ext>
              </a:extLst>
            </p:cNvPr>
            <p:cNvSpPr txBox="1">
              <a:spLocks/>
            </p:cNvSpPr>
            <p:nvPr/>
          </p:nvSpPr>
          <p:spPr>
            <a:xfrm>
              <a:off x="197298" y="1136722"/>
              <a:ext cx="2871610" cy="58948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171442" indent="-171442" algn="l" defTabSz="685766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Trebuchet MS" panose="020B0603020202020204" pitchFamily="34" charset="0"/>
                  <a:ea typeface="Verdana" panose="020B0604030504040204" pitchFamily="34" charset="0"/>
                  <a:cs typeface="Courier New" panose="02070309020205020404" pitchFamily="49" charset="0"/>
                </a:defRPr>
              </a:lvl1pPr>
              <a:lvl2pPr marL="514325" indent="-171442" algn="l" defTabSz="685766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Trebuchet MS" panose="020B0603020202020204" pitchFamily="34" charset="0"/>
                  <a:ea typeface="Verdana" panose="020B0604030504040204" pitchFamily="34" charset="0"/>
                  <a:cs typeface="Courier New" panose="02070309020205020404" pitchFamily="49" charset="0"/>
                </a:defRPr>
              </a:lvl2pPr>
              <a:lvl3pPr marL="857207" indent="-171442" algn="l" defTabSz="685766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Trebuchet MS" panose="020B0603020202020204" pitchFamily="34" charset="0"/>
                  <a:ea typeface="Verdana" panose="020B0604030504040204" pitchFamily="34" charset="0"/>
                  <a:cs typeface="Courier New" panose="02070309020205020404" pitchFamily="49" charset="0"/>
                </a:defRPr>
              </a:lvl3pPr>
              <a:lvl4pPr marL="1200090" indent="-171442" algn="l" defTabSz="685766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Trebuchet MS" panose="020B0603020202020204" pitchFamily="34" charset="0"/>
                  <a:ea typeface="Verdana" panose="020B0604030504040204" pitchFamily="34" charset="0"/>
                  <a:cs typeface="Courier New" panose="02070309020205020404" pitchFamily="49" charset="0"/>
                </a:defRPr>
              </a:lvl4pPr>
              <a:lvl5pPr marL="1542974" indent="-171442" algn="l" defTabSz="685766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Trebuchet MS" panose="020B0603020202020204" pitchFamily="34" charset="0"/>
                  <a:ea typeface="Verdana" panose="020B0604030504040204" pitchFamily="34" charset="0"/>
                  <a:cs typeface="Courier New" panose="02070309020205020404" pitchFamily="49" charset="0"/>
                </a:defRPr>
              </a:lvl5pPr>
              <a:lvl6pPr marL="1885856" indent="-171442" algn="l" defTabSz="685766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739" indent="-171442" algn="l" defTabSz="685766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622" indent="-171442" algn="l" defTabSz="685766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505" indent="-171442" algn="l" defTabSz="685766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500" b="1" dirty="0">
                  <a:solidFill>
                    <a:schemeClr val="accent6">
                      <a:lumMod val="75000"/>
                    </a:schemeClr>
                  </a:solidFill>
                </a:rPr>
                <a:t>Miscorrections</a:t>
              </a:r>
            </a:p>
          </p:txBody>
        </p:sp>
      </p:grp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358D795-AF0B-45F0-AE25-998E348D3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D2B53-EDAE-4B41-B849-8916FA40BCB6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112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/>
      <p:bldP spid="1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Applying BEER to LPDDR4 Chips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D26BF032-1479-43DB-B9FC-44BE1DF5DE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487" y="932382"/>
            <a:ext cx="9101319" cy="589480"/>
          </a:xfrm>
        </p:spPr>
        <p:txBody>
          <a:bodyPr>
            <a:normAutofit fontScale="92500"/>
          </a:bodyPr>
          <a:lstStyle/>
          <a:p>
            <a:r>
              <a:rPr lang="en-US" dirty="0"/>
              <a:t>Study the uncorrectable errors in </a:t>
            </a:r>
            <a:r>
              <a:rPr lang="en-US"/>
              <a:t>the 1-CHARGED </a:t>
            </a:r>
            <a:r>
              <a:rPr lang="en-US" dirty="0"/>
              <a:t>patterns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439E756-FFF2-46DB-9BCF-04311DDC79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597" y="2239891"/>
            <a:ext cx="8043854" cy="3588354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C81516AD-79BE-4563-B454-17955F14E04E}"/>
              </a:ext>
            </a:extLst>
          </p:cNvPr>
          <p:cNvGrpSpPr/>
          <p:nvPr/>
        </p:nvGrpSpPr>
        <p:grpSpPr>
          <a:xfrm>
            <a:off x="4621529" y="4099559"/>
            <a:ext cx="4076922" cy="2470906"/>
            <a:chOff x="4621529" y="3906940"/>
            <a:chExt cx="4076922" cy="2470906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8EB81BA3-C033-487D-A12D-40530D01FB4E}"/>
                </a:ext>
              </a:extLst>
            </p:cNvPr>
            <p:cNvSpPr/>
            <p:nvPr/>
          </p:nvSpPr>
          <p:spPr>
            <a:xfrm>
              <a:off x="8079326" y="4069891"/>
              <a:ext cx="619125" cy="619125"/>
            </a:xfrm>
            <a:prstGeom prst="ellipse">
              <a:avLst/>
            </a:prstGeom>
            <a:noFill/>
            <a:ln w="571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9FD85A3F-7AC7-4A24-AB4D-7AD16253D1B0}"/>
                </a:ext>
              </a:extLst>
            </p:cNvPr>
            <p:cNvSpPr/>
            <p:nvPr/>
          </p:nvSpPr>
          <p:spPr>
            <a:xfrm>
              <a:off x="5637282" y="3906940"/>
              <a:ext cx="376958" cy="687587"/>
            </a:xfrm>
            <a:prstGeom prst="ellipse">
              <a:avLst/>
            </a:prstGeom>
            <a:noFill/>
            <a:ln w="571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Content Placeholder 5">
              <a:extLst>
                <a:ext uri="{FF2B5EF4-FFF2-40B4-BE49-F238E27FC236}">
                  <a16:creationId xmlns:a16="http://schemas.microsoft.com/office/drawing/2014/main" id="{9831B075-AFAC-471B-AC63-AA53484D546F}"/>
                </a:ext>
              </a:extLst>
            </p:cNvPr>
            <p:cNvSpPr txBox="1">
              <a:spLocks/>
            </p:cNvSpPr>
            <p:nvPr/>
          </p:nvSpPr>
          <p:spPr>
            <a:xfrm>
              <a:off x="4621529" y="5528676"/>
              <a:ext cx="3984549" cy="84917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92500"/>
            </a:bodyPr>
            <a:lstStyle>
              <a:lvl1pPr marL="171442" indent="-171442" algn="l" defTabSz="685766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Trebuchet MS" panose="020B0603020202020204" pitchFamily="34" charset="0"/>
                  <a:ea typeface="Verdana" panose="020B0604030504040204" pitchFamily="34" charset="0"/>
                  <a:cs typeface="Courier New" panose="02070309020205020404" pitchFamily="49" charset="0"/>
                </a:defRPr>
              </a:lvl1pPr>
              <a:lvl2pPr marL="514325" indent="-171442" algn="l" defTabSz="685766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Trebuchet MS" panose="020B0603020202020204" pitchFamily="34" charset="0"/>
                  <a:ea typeface="Verdana" panose="020B0604030504040204" pitchFamily="34" charset="0"/>
                  <a:cs typeface="Courier New" panose="02070309020205020404" pitchFamily="49" charset="0"/>
                </a:defRPr>
              </a:lvl2pPr>
              <a:lvl3pPr marL="857207" indent="-171442" algn="l" defTabSz="685766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Trebuchet MS" panose="020B0603020202020204" pitchFamily="34" charset="0"/>
                  <a:ea typeface="Verdana" panose="020B0604030504040204" pitchFamily="34" charset="0"/>
                  <a:cs typeface="Courier New" panose="02070309020205020404" pitchFamily="49" charset="0"/>
                </a:defRPr>
              </a:lvl3pPr>
              <a:lvl4pPr marL="1200090" indent="-171442" algn="l" defTabSz="685766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Trebuchet MS" panose="020B0603020202020204" pitchFamily="34" charset="0"/>
                  <a:ea typeface="Verdana" panose="020B0604030504040204" pitchFamily="34" charset="0"/>
                  <a:cs typeface="Courier New" panose="02070309020205020404" pitchFamily="49" charset="0"/>
                </a:defRPr>
              </a:lvl4pPr>
              <a:lvl5pPr marL="1542974" indent="-171442" algn="l" defTabSz="685766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Trebuchet MS" panose="020B0603020202020204" pitchFamily="34" charset="0"/>
                  <a:ea typeface="Verdana" panose="020B0604030504040204" pitchFamily="34" charset="0"/>
                  <a:cs typeface="Courier New" panose="02070309020205020404" pitchFamily="49" charset="0"/>
                </a:defRPr>
              </a:lvl5pPr>
              <a:lvl6pPr marL="1885856" indent="-171442" algn="l" defTabSz="685766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739" indent="-171442" algn="l" defTabSz="685766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622" indent="-171442" algn="l" defTabSz="685766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505" indent="-171442" algn="l" defTabSz="685766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500" b="1" dirty="0">
                  <a:solidFill>
                    <a:schemeClr val="accent5">
                      <a:lumMod val="75000"/>
                    </a:schemeClr>
                  </a:solidFill>
                </a:rPr>
                <a:t>Repeating patterns indicate structure in the H-matrix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DBFF7710-6D41-4476-9A2B-CF9A944B703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53216" y="4594527"/>
              <a:ext cx="0" cy="934149"/>
            </a:xfrm>
            <a:prstGeom prst="straightConnector1">
              <a:avLst/>
            </a:prstGeom>
            <a:ln w="5715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85BDC4A5-F4E6-4EA1-AA86-6FA797743E44}"/>
                </a:ext>
              </a:extLst>
            </p:cNvPr>
            <p:cNvCxnSpPr>
              <a:cxnSpLocks/>
              <a:endCxn id="4" idx="4"/>
            </p:cNvCxnSpPr>
            <p:nvPr/>
          </p:nvCxnSpPr>
          <p:spPr>
            <a:xfrm flipV="1">
              <a:off x="8079326" y="4689016"/>
              <a:ext cx="309563" cy="797786"/>
            </a:xfrm>
            <a:prstGeom prst="straightConnector1">
              <a:avLst/>
            </a:prstGeom>
            <a:ln w="5715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E55A5364-E4EC-4E7B-8715-738478C2ED3B}"/>
              </a:ext>
            </a:extLst>
          </p:cNvPr>
          <p:cNvSpPr txBox="1">
            <a:spLocks/>
          </p:cNvSpPr>
          <p:nvPr/>
        </p:nvSpPr>
        <p:spPr>
          <a:xfrm>
            <a:off x="3291634" y="1465057"/>
            <a:ext cx="5445212" cy="787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42" indent="-171442" algn="l" defTabSz="685766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Trebuchet MS" panose="020B0603020202020204" pitchFamily="34" charset="0"/>
                <a:ea typeface="Verdana" panose="020B0604030504040204" pitchFamily="34" charset="0"/>
                <a:cs typeface="Courier New" panose="02070309020205020404" pitchFamily="49" charset="0"/>
              </a:defRPr>
            </a:lvl1pPr>
            <a:lvl2pPr marL="514325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rebuchet MS" panose="020B0603020202020204" pitchFamily="34" charset="0"/>
                <a:ea typeface="Verdana" panose="020B0604030504040204" pitchFamily="34" charset="0"/>
                <a:cs typeface="Courier New" panose="02070309020205020404" pitchFamily="49" charset="0"/>
              </a:defRPr>
            </a:lvl2pPr>
            <a:lvl3pPr marL="857207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Trebuchet MS" panose="020B0603020202020204" pitchFamily="34" charset="0"/>
                <a:ea typeface="Verdana" panose="020B0604030504040204" pitchFamily="34" charset="0"/>
                <a:cs typeface="Courier New" panose="02070309020205020404" pitchFamily="49" charset="0"/>
              </a:defRPr>
            </a:lvl3pPr>
            <a:lvl4pPr marL="1200090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Trebuchet MS" panose="020B0603020202020204" pitchFamily="34" charset="0"/>
                <a:ea typeface="Verdana" panose="020B0604030504040204" pitchFamily="34" charset="0"/>
                <a:cs typeface="Courier New" panose="02070309020205020404" pitchFamily="49" charset="0"/>
              </a:defRPr>
            </a:lvl4pPr>
            <a:lvl5pPr marL="1542974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Trebuchet MS" panose="020B0603020202020204" pitchFamily="34" charset="0"/>
                <a:ea typeface="Verdana" panose="020B0604030504040204" pitchFamily="34" charset="0"/>
                <a:cs typeface="Courier New" panose="02070309020205020404" pitchFamily="49" charset="0"/>
              </a:defRPr>
            </a:lvl5pPr>
            <a:lvl6pPr marL="1885856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39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22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05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en-US" sz="2500" b="1" dirty="0">
                <a:solidFill>
                  <a:srgbClr val="C00000"/>
                </a:solidFill>
              </a:rPr>
              <a:t>Variation between manufacturers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sz="2500" b="1" dirty="0">
                <a:solidFill>
                  <a:srgbClr val="C00000"/>
                </a:solidFill>
              </a:rPr>
              <a:t>indicates different ECC functions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D475F7B9-E7A3-4BE4-95B8-99AF8D3E4F0F}"/>
              </a:ext>
            </a:extLst>
          </p:cNvPr>
          <p:cNvGrpSpPr/>
          <p:nvPr/>
        </p:nvGrpSpPr>
        <p:grpSpPr>
          <a:xfrm>
            <a:off x="150376" y="3751757"/>
            <a:ext cx="4172534" cy="2707107"/>
            <a:chOff x="150376" y="3559138"/>
            <a:chExt cx="4172534" cy="2707107"/>
          </a:xfrm>
        </p:grpSpPr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43EB1BC6-613E-4210-834D-119B49C9887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76565" y="4660903"/>
              <a:ext cx="515414" cy="747268"/>
            </a:xfrm>
            <a:prstGeom prst="straightConnector1">
              <a:avLst/>
            </a:prstGeom>
            <a:ln w="5715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65FD1F8D-1CB4-40AA-87AD-5F13E499D1B6}"/>
                </a:ext>
              </a:extLst>
            </p:cNvPr>
            <p:cNvSpPr/>
            <p:nvPr/>
          </p:nvSpPr>
          <p:spPr>
            <a:xfrm rot="2700000">
              <a:off x="2768082" y="2167596"/>
              <a:ext cx="163286" cy="2946370"/>
            </a:xfrm>
            <a:prstGeom prst="roundRect">
              <a:avLst/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Content Placeholder 5">
              <a:extLst>
                <a:ext uri="{FF2B5EF4-FFF2-40B4-BE49-F238E27FC236}">
                  <a16:creationId xmlns:a16="http://schemas.microsoft.com/office/drawing/2014/main" id="{ABC72E42-B6F9-4524-BB53-34544B674CC9}"/>
                </a:ext>
              </a:extLst>
            </p:cNvPr>
            <p:cNvSpPr txBox="1">
              <a:spLocks/>
            </p:cNvSpPr>
            <p:nvPr/>
          </p:nvSpPr>
          <p:spPr>
            <a:xfrm>
              <a:off x="150376" y="5417075"/>
              <a:ext cx="3984549" cy="84917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171442" indent="-171442" algn="l" defTabSz="685766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Trebuchet MS" panose="020B0603020202020204" pitchFamily="34" charset="0"/>
                  <a:ea typeface="Verdana" panose="020B0604030504040204" pitchFamily="34" charset="0"/>
                  <a:cs typeface="Courier New" panose="02070309020205020404" pitchFamily="49" charset="0"/>
                </a:defRPr>
              </a:lvl1pPr>
              <a:lvl2pPr marL="514325" indent="-171442" algn="l" defTabSz="685766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Trebuchet MS" panose="020B0603020202020204" pitchFamily="34" charset="0"/>
                  <a:ea typeface="Verdana" panose="020B0604030504040204" pitchFamily="34" charset="0"/>
                  <a:cs typeface="Courier New" panose="02070309020205020404" pitchFamily="49" charset="0"/>
                </a:defRPr>
              </a:lvl2pPr>
              <a:lvl3pPr marL="857207" indent="-171442" algn="l" defTabSz="685766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Trebuchet MS" panose="020B0603020202020204" pitchFamily="34" charset="0"/>
                  <a:ea typeface="Verdana" panose="020B0604030504040204" pitchFamily="34" charset="0"/>
                  <a:cs typeface="Courier New" panose="02070309020205020404" pitchFamily="49" charset="0"/>
                </a:defRPr>
              </a:lvl3pPr>
              <a:lvl4pPr marL="1200090" indent="-171442" algn="l" defTabSz="685766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Trebuchet MS" panose="020B0603020202020204" pitchFamily="34" charset="0"/>
                  <a:ea typeface="Verdana" panose="020B0604030504040204" pitchFamily="34" charset="0"/>
                  <a:cs typeface="Courier New" panose="02070309020205020404" pitchFamily="49" charset="0"/>
                </a:defRPr>
              </a:lvl4pPr>
              <a:lvl5pPr marL="1542974" indent="-171442" algn="l" defTabSz="685766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Trebuchet MS" panose="020B0603020202020204" pitchFamily="34" charset="0"/>
                  <a:ea typeface="Verdana" panose="020B0604030504040204" pitchFamily="34" charset="0"/>
                  <a:cs typeface="Courier New" panose="02070309020205020404" pitchFamily="49" charset="0"/>
                </a:defRPr>
              </a:lvl5pPr>
              <a:lvl6pPr marL="1885856" indent="-171442" algn="l" defTabSz="685766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739" indent="-171442" algn="l" defTabSz="685766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622" indent="-171442" algn="l" defTabSz="685766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505" indent="-171442" algn="l" defTabSz="685766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500" b="1" dirty="0">
                  <a:solidFill>
                    <a:schemeClr val="accent6">
                      <a:lumMod val="75000"/>
                    </a:schemeClr>
                  </a:solidFill>
                </a:rPr>
                <a:t>Data retention errors within CHARGED bits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2EE755E2-B8FC-4D03-8CBE-523BC858EB9C}"/>
              </a:ext>
            </a:extLst>
          </p:cNvPr>
          <p:cNvGrpSpPr/>
          <p:nvPr/>
        </p:nvGrpSpPr>
        <p:grpSpPr>
          <a:xfrm>
            <a:off x="507300" y="2033857"/>
            <a:ext cx="2871610" cy="906148"/>
            <a:chOff x="197298" y="1473569"/>
            <a:chExt cx="2871610" cy="906148"/>
          </a:xfrm>
        </p:grpSpPr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7EE74FF4-59D8-4FEB-A015-B80DF196911C}"/>
                </a:ext>
              </a:extLst>
            </p:cNvPr>
            <p:cNvCxnSpPr>
              <a:cxnSpLocks/>
            </p:cNvCxnSpPr>
            <p:nvPr/>
          </p:nvCxnSpPr>
          <p:spPr>
            <a:xfrm>
              <a:off x="1557488" y="1898886"/>
              <a:ext cx="385617" cy="480831"/>
            </a:xfrm>
            <a:prstGeom prst="straightConnector1">
              <a:avLst/>
            </a:prstGeom>
            <a:ln w="5715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Content Placeholder 5">
              <a:extLst>
                <a:ext uri="{FF2B5EF4-FFF2-40B4-BE49-F238E27FC236}">
                  <a16:creationId xmlns:a16="http://schemas.microsoft.com/office/drawing/2014/main" id="{9E2617F5-A474-4685-81B7-217CEA327888}"/>
                </a:ext>
              </a:extLst>
            </p:cNvPr>
            <p:cNvSpPr txBox="1">
              <a:spLocks/>
            </p:cNvSpPr>
            <p:nvPr/>
          </p:nvSpPr>
          <p:spPr>
            <a:xfrm>
              <a:off x="197298" y="1473569"/>
              <a:ext cx="2871610" cy="58948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171442" indent="-171442" algn="l" defTabSz="685766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Trebuchet MS" panose="020B0603020202020204" pitchFamily="34" charset="0"/>
                  <a:ea typeface="Verdana" panose="020B0604030504040204" pitchFamily="34" charset="0"/>
                  <a:cs typeface="Courier New" panose="02070309020205020404" pitchFamily="49" charset="0"/>
                </a:defRPr>
              </a:lvl1pPr>
              <a:lvl2pPr marL="514325" indent="-171442" algn="l" defTabSz="685766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Trebuchet MS" panose="020B0603020202020204" pitchFamily="34" charset="0"/>
                  <a:ea typeface="Verdana" panose="020B0604030504040204" pitchFamily="34" charset="0"/>
                  <a:cs typeface="Courier New" panose="02070309020205020404" pitchFamily="49" charset="0"/>
                </a:defRPr>
              </a:lvl2pPr>
              <a:lvl3pPr marL="857207" indent="-171442" algn="l" defTabSz="685766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Trebuchet MS" panose="020B0603020202020204" pitchFamily="34" charset="0"/>
                  <a:ea typeface="Verdana" panose="020B0604030504040204" pitchFamily="34" charset="0"/>
                  <a:cs typeface="Courier New" panose="02070309020205020404" pitchFamily="49" charset="0"/>
                </a:defRPr>
              </a:lvl3pPr>
              <a:lvl4pPr marL="1200090" indent="-171442" algn="l" defTabSz="685766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Trebuchet MS" panose="020B0603020202020204" pitchFamily="34" charset="0"/>
                  <a:ea typeface="Verdana" panose="020B0604030504040204" pitchFamily="34" charset="0"/>
                  <a:cs typeface="Courier New" panose="02070309020205020404" pitchFamily="49" charset="0"/>
                </a:defRPr>
              </a:lvl4pPr>
              <a:lvl5pPr marL="1542974" indent="-171442" algn="l" defTabSz="685766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Trebuchet MS" panose="020B0603020202020204" pitchFamily="34" charset="0"/>
                  <a:ea typeface="Verdana" panose="020B0604030504040204" pitchFamily="34" charset="0"/>
                  <a:cs typeface="Courier New" panose="02070309020205020404" pitchFamily="49" charset="0"/>
                </a:defRPr>
              </a:lvl5pPr>
              <a:lvl6pPr marL="1885856" indent="-171442" algn="l" defTabSz="685766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739" indent="-171442" algn="l" defTabSz="685766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622" indent="-171442" algn="l" defTabSz="685766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505" indent="-171442" algn="l" defTabSz="685766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500" b="1" dirty="0">
                  <a:solidFill>
                    <a:schemeClr val="accent6">
                      <a:lumMod val="75000"/>
                    </a:schemeClr>
                  </a:solidFill>
                </a:rPr>
                <a:t>Miscorrections</a:t>
              </a:r>
            </a:p>
          </p:txBody>
        </p:sp>
      </p:grp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358D795-AF0B-45F0-AE25-998E348D3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D2B53-EDAE-4B41-B849-8916FA40BCB6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E24FBFE-FD99-42FD-AAA0-9FDC5C702DED}"/>
              </a:ext>
            </a:extLst>
          </p:cNvPr>
          <p:cNvSpPr/>
          <p:nvPr/>
        </p:nvSpPr>
        <p:spPr>
          <a:xfrm>
            <a:off x="41537" y="959956"/>
            <a:ext cx="9101319" cy="5517687"/>
          </a:xfrm>
          <a:prstGeom prst="rect">
            <a:avLst/>
          </a:prstGeom>
          <a:solidFill>
            <a:srgbClr val="FFFFFF">
              <a:alpha val="6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F1EC0F7-15E8-4BC4-B108-E5B8DC30313E}"/>
              </a:ext>
            </a:extLst>
          </p:cNvPr>
          <p:cNvSpPr/>
          <p:nvPr/>
        </p:nvSpPr>
        <p:spPr>
          <a:xfrm>
            <a:off x="123825" y="2225090"/>
            <a:ext cx="8896350" cy="301378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AutoNum type="arabicPeriod"/>
            </a:pPr>
            <a:r>
              <a:rPr lang="en-US" sz="3600" dirty="0">
                <a:solidFill>
                  <a:schemeClr val="tx1"/>
                </a:solidFill>
                <a:latin typeface="Trebuchet MS" panose="020B0603020202020204" pitchFamily="34" charset="0"/>
              </a:rPr>
              <a:t> </a:t>
            </a:r>
            <a:r>
              <a:rPr lang="en-US" sz="3600" b="1" dirty="0">
                <a:solidFill>
                  <a:srgbClr val="C00000"/>
                </a:solidFill>
                <a:latin typeface="Trebuchet MS" panose="020B0603020202020204" pitchFamily="34" charset="0"/>
              </a:rPr>
              <a:t>Different manufacturers</a:t>
            </a:r>
            <a:r>
              <a:rPr lang="en-US" sz="3600" b="1" dirty="0">
                <a:solidFill>
                  <a:schemeClr val="tx1"/>
                </a:solidFill>
                <a:latin typeface="Trebuchet MS" panose="020B0603020202020204" pitchFamily="34" charset="0"/>
              </a:rPr>
              <a:t> </a:t>
            </a:r>
            <a:r>
              <a:rPr lang="en-US" sz="3600" dirty="0">
                <a:solidFill>
                  <a:schemeClr val="tx1"/>
                </a:solidFill>
                <a:latin typeface="Trebuchet MS" panose="020B0603020202020204" pitchFamily="34" charset="0"/>
              </a:rPr>
              <a:t>appear to use    </a:t>
            </a:r>
            <a:r>
              <a:rPr lang="en-US" sz="3600" b="1" dirty="0">
                <a:solidFill>
                  <a:srgbClr val="C00000"/>
                </a:solidFill>
                <a:latin typeface="Trebuchet MS" panose="020B0603020202020204" pitchFamily="34" charset="0"/>
              </a:rPr>
              <a:t>different</a:t>
            </a:r>
            <a:r>
              <a:rPr lang="en-US" sz="3600" dirty="0">
                <a:solidFill>
                  <a:schemeClr val="tx1"/>
                </a:solidFill>
                <a:latin typeface="Trebuchet MS" panose="020B0603020202020204" pitchFamily="34" charset="0"/>
              </a:rPr>
              <a:t> on-die ECC functions</a:t>
            </a:r>
          </a:p>
          <a:p>
            <a:pPr marL="742950" indent="-742950" algn="ctr">
              <a:buAutoNum type="arabicPeriod"/>
            </a:pPr>
            <a:endParaRPr lang="en-US" sz="1200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marL="571500" indent="-571500" algn="ctr">
              <a:buAutoNum type="arabicPeriod"/>
            </a:pPr>
            <a:r>
              <a:rPr lang="en-US" sz="3600" dirty="0">
                <a:solidFill>
                  <a:schemeClr val="tx1"/>
                </a:solidFill>
                <a:latin typeface="Trebuchet MS" panose="020B0603020202020204" pitchFamily="34" charset="0"/>
              </a:rPr>
              <a:t>Chips of the </a:t>
            </a:r>
            <a:r>
              <a:rPr lang="en-US" sz="3600" b="1" dirty="0">
                <a:solidFill>
                  <a:schemeClr val="accent6">
                    <a:lumMod val="75000"/>
                  </a:schemeClr>
                </a:solidFill>
                <a:latin typeface="Trebuchet MS" panose="020B0603020202020204" pitchFamily="34" charset="0"/>
              </a:rPr>
              <a:t>same model number </a:t>
            </a:r>
            <a:r>
              <a:rPr lang="en-US" sz="3600" dirty="0">
                <a:solidFill>
                  <a:schemeClr val="tx1"/>
                </a:solidFill>
                <a:latin typeface="Trebuchet MS" panose="020B0603020202020204" pitchFamily="34" charset="0"/>
              </a:rPr>
              <a:t>appear to use </a:t>
            </a:r>
            <a:r>
              <a:rPr lang="en-US" sz="3600" b="1" dirty="0">
                <a:solidFill>
                  <a:schemeClr val="accent6">
                    <a:lumMod val="75000"/>
                  </a:schemeClr>
                </a:solidFill>
                <a:latin typeface="Trebuchet MS" panose="020B0603020202020204" pitchFamily="34" charset="0"/>
              </a:rPr>
              <a:t>identical</a:t>
            </a:r>
            <a:r>
              <a:rPr lang="en-US" sz="3600" dirty="0">
                <a:solidFill>
                  <a:schemeClr val="tx1"/>
                </a:solidFill>
                <a:latin typeface="Trebuchet MS" panose="020B0603020202020204" pitchFamily="34" charset="0"/>
              </a:rPr>
              <a:t> ECC functions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Trebuchet MS" panose="020B0603020202020204" pitchFamily="34" charset="0"/>
              </a:rPr>
              <a:t>(shown in our paper)</a:t>
            </a:r>
          </a:p>
        </p:txBody>
      </p:sp>
    </p:spTree>
    <p:extLst>
      <p:ext uri="{BB962C8B-B14F-4D97-AF65-F5344CB8AC3E}">
        <p14:creationId xmlns:p14="http://schemas.microsoft.com/office/powerpoint/2010/main" val="262820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for the ECC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Content Placeholder 5">
                <a:extLst>
                  <a:ext uri="{FF2B5EF4-FFF2-40B4-BE49-F238E27FC236}">
                    <a16:creationId xmlns:a16="http://schemas.microsoft.com/office/drawing/2014/main" id="{2B807562-26E7-48B8-9BCA-F6E307CFB06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5488" y="1046854"/>
                <a:ext cx="8988512" cy="501619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171442" indent="-171442" algn="l" defTabSz="685766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Verdana" panose="020B0604030504040204" pitchFamily="34" charset="0"/>
                    <a:cs typeface="Courier New" panose="02070309020205020404" pitchFamily="49" charset="0"/>
                  </a:defRPr>
                </a:lvl1pPr>
                <a:lvl2pPr marL="514325" indent="-171442" algn="l" defTabSz="685766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Verdana" panose="020B0604030504040204" pitchFamily="34" charset="0"/>
                    <a:cs typeface="Courier New" panose="02070309020205020404" pitchFamily="49" charset="0"/>
                  </a:defRPr>
                </a:lvl2pPr>
                <a:lvl3pPr marL="857207" indent="-171442" algn="l" defTabSz="685766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Verdana" panose="020B0604030504040204" pitchFamily="34" charset="0"/>
                    <a:cs typeface="Courier New" panose="02070309020205020404" pitchFamily="49" charset="0"/>
                  </a:defRPr>
                </a:lvl3pPr>
                <a:lvl4pPr marL="1200090" indent="-171442" algn="l" defTabSz="685766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Verdana" panose="020B0604030504040204" pitchFamily="34" charset="0"/>
                    <a:cs typeface="Courier New" panose="02070309020205020404" pitchFamily="49" charset="0"/>
                  </a:defRPr>
                </a:lvl4pPr>
                <a:lvl5pPr marL="1542974" indent="-171442" algn="l" defTabSz="685766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Verdana" panose="020B0604030504040204" pitchFamily="34" charset="0"/>
                    <a:cs typeface="Courier New" panose="02070309020205020404" pitchFamily="49" charset="0"/>
                  </a:defRPr>
                </a:lvl5pPr>
                <a:lvl6pPr marL="1885856" indent="-171442" algn="l" defTabSz="685766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739" indent="-171442" algn="l" defTabSz="685766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622" indent="-171442" algn="l" defTabSz="685766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505" indent="-171442" algn="l" defTabSz="685766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800" dirty="0"/>
                  <a:t>We use the </a:t>
                </a:r>
                <a:r>
                  <a:rPr lang="en-US" sz="2800" b="1" dirty="0">
                    <a:solidFill>
                      <a:schemeClr val="accent6">
                        <a:lumMod val="75000"/>
                      </a:schemeClr>
                    </a:solidFill>
                  </a:rPr>
                  <a:t>Z3</a:t>
                </a:r>
                <a:r>
                  <a:rPr lang="en-US" sz="2800" b="1" baseline="30000" dirty="0">
                    <a:solidFill>
                      <a:schemeClr val="accent6">
                        <a:lumMod val="75000"/>
                      </a:schemeClr>
                    </a:solidFill>
                  </a:rPr>
                  <a:t>†</a:t>
                </a:r>
                <a:r>
                  <a:rPr lang="en-US" sz="2800" b="1" dirty="0">
                    <a:solidFill>
                      <a:schemeClr val="accent6">
                        <a:lumMod val="75000"/>
                      </a:schemeClr>
                    </a:solidFill>
                  </a:rPr>
                  <a:t> SAT solver </a:t>
                </a:r>
                <a:r>
                  <a:rPr lang="en-US" sz="2800" dirty="0"/>
                  <a:t>to identify the 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latin typeface="Cambria Math" panose="02040503050406030204" pitchFamily="18" charset="0"/>
                      </a:rPr>
                      <m:t>𝑯</m:t>
                    </m:r>
                  </m:oMath>
                </a14:m>
                <a:r>
                  <a:rPr lang="en-US" sz="2800" dirty="0"/>
                  <a:t>-matrix</a:t>
                </a:r>
              </a:p>
              <a:p>
                <a:pPr lvl="1"/>
                <a:r>
                  <a:rPr lang="en-US" sz="2500" dirty="0"/>
                  <a:t>We demonstrate BEER for SEC Hamming codes, but it should readily extend to </a:t>
                </a:r>
                <a:r>
                  <a:rPr lang="en-US" sz="2500" b="1" dirty="0">
                    <a:solidFill>
                      <a:schemeClr val="accent6">
                        <a:lumMod val="75000"/>
                      </a:schemeClr>
                    </a:solidFill>
                  </a:rPr>
                  <a:t>all</a:t>
                </a:r>
                <a:r>
                  <a:rPr lang="en-US" sz="2500" dirty="0"/>
                  <a:t> linear block codes (e.g., BCH)</a:t>
                </a:r>
              </a:p>
              <a:p>
                <a:endParaRPr lang="en-US" sz="1600" dirty="0"/>
              </a:p>
              <a:p>
                <a:r>
                  <a:rPr lang="en-US" sz="2800" dirty="0"/>
                  <a:t>We </a:t>
                </a:r>
                <a:r>
                  <a:rPr lang="en-US" sz="2800" b="1" dirty="0">
                    <a:solidFill>
                      <a:schemeClr val="accent6">
                        <a:lumMod val="75000"/>
                      </a:schemeClr>
                    </a:solidFill>
                  </a:rPr>
                  <a:t>open-source </a:t>
                </a:r>
                <a:r>
                  <a:rPr lang="en-US" sz="2800" dirty="0"/>
                  <a:t>our BEER implementation on </a:t>
                </a:r>
                <a:r>
                  <a:rPr lang="en-US" sz="2800" b="1" dirty="0">
                    <a:solidFill>
                      <a:schemeClr val="accent6">
                        <a:lumMod val="75000"/>
                      </a:schemeClr>
                    </a:solidFill>
                  </a:rPr>
                  <a:t>GitHub</a:t>
                </a:r>
              </a:p>
              <a:p>
                <a:pPr lvl="1"/>
                <a:r>
                  <a:rPr lang="en-US" sz="2500" b="1" u="sng" dirty="0">
                    <a:solidFill>
                      <a:schemeClr val="accent5">
                        <a:lumMod val="75000"/>
                      </a:schemeClr>
                    </a:solidFill>
                  </a:rPr>
                  <a:t>https://github.com/CMU-SAFARI/BEER</a:t>
                </a:r>
              </a:p>
              <a:p>
                <a:endParaRPr lang="en-US" sz="1600" dirty="0"/>
              </a:p>
              <a:p>
                <a:r>
                  <a:rPr lang="en-US" sz="2800" dirty="0"/>
                  <a:t>Unfortunately, we face two </a:t>
                </a:r>
                <a:r>
                  <a:rPr lang="en-US" sz="2800" b="1" dirty="0">
                    <a:solidFill>
                      <a:srgbClr val="C00000"/>
                    </a:solidFill>
                  </a:rPr>
                  <a:t>limitations</a:t>
                </a:r>
                <a:r>
                  <a:rPr lang="en-US" sz="2800" dirty="0"/>
                  <a:t> to validation:</a:t>
                </a:r>
              </a:p>
              <a:p>
                <a:pPr marL="800083" lvl="1" indent="-457200">
                  <a:buFont typeface="+mj-lt"/>
                  <a:buAutoNum type="arabicPeriod"/>
                </a:pPr>
                <a:r>
                  <a:rPr lang="en-US" sz="2500" dirty="0"/>
                  <a:t>No way to check the </a:t>
                </a:r>
                <a:r>
                  <a:rPr lang="en-US" sz="2500" b="1" dirty="0">
                    <a:solidFill>
                      <a:schemeClr val="accent5">
                        <a:lumMod val="75000"/>
                      </a:schemeClr>
                    </a:solidFill>
                  </a:rPr>
                  <a:t>final results </a:t>
                </a:r>
                <a:r>
                  <a:rPr lang="en-US" sz="2500" dirty="0"/>
                  <a:t>since we cannot see into the on-die ECC implementation</a:t>
                </a:r>
              </a:p>
              <a:p>
                <a:pPr marL="800083" lvl="1" indent="-457200">
                  <a:buFont typeface="+mj-lt"/>
                  <a:buAutoNum type="arabicPeriod"/>
                </a:pPr>
                <a:r>
                  <a:rPr lang="en-US" sz="2500" dirty="0"/>
                  <a:t>We cannot share our final matrices due to </a:t>
                </a:r>
                <a:r>
                  <a:rPr lang="en-US" sz="2500" b="1" dirty="0">
                    <a:solidFill>
                      <a:srgbClr val="C00000"/>
                    </a:solidFill>
                  </a:rPr>
                  <a:t>confidentiality </a:t>
                </a:r>
                <a:r>
                  <a:rPr lang="en-US" sz="2500" dirty="0"/>
                  <a:t>reasons</a:t>
                </a:r>
              </a:p>
              <a:p>
                <a:pPr marL="800083" lvl="1" indent="-457200">
                  <a:buFont typeface="+mj-lt"/>
                  <a:buAutoNum type="arabicPeriod"/>
                </a:pPr>
                <a:endParaRPr lang="en-US" sz="2800" dirty="0"/>
              </a:p>
              <a:p>
                <a:pPr marL="800083" lvl="1" indent="-457200">
                  <a:buFont typeface="+mj-lt"/>
                  <a:buAutoNum type="arabicPeriod"/>
                </a:pPr>
                <a:endParaRPr lang="en-US" sz="2500" dirty="0"/>
              </a:p>
            </p:txBody>
          </p:sp>
        </mc:Choice>
        <mc:Fallback xmlns="">
          <p:sp>
            <p:nvSpPr>
              <p:cNvPr id="44" name="Content Placeholder 5">
                <a:extLst>
                  <a:ext uri="{FF2B5EF4-FFF2-40B4-BE49-F238E27FC236}">
                    <a16:creationId xmlns:a16="http://schemas.microsoft.com/office/drawing/2014/main" id="{2B807562-26E7-48B8-9BCA-F6E307CFB0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488" y="1046854"/>
                <a:ext cx="8988512" cy="5016193"/>
              </a:xfrm>
              <a:prstGeom prst="rect">
                <a:avLst/>
              </a:prstGeom>
              <a:blipFill>
                <a:blip r:embed="rId3"/>
                <a:stretch>
                  <a:fillRect l="-1221" t="-2066" r="-6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AE7A8276-CCF5-455C-B8C8-3EB223EEDED8}"/>
              </a:ext>
            </a:extLst>
          </p:cNvPr>
          <p:cNvSpPr txBox="1">
            <a:spLocks/>
          </p:cNvSpPr>
          <p:nvPr/>
        </p:nvSpPr>
        <p:spPr>
          <a:xfrm>
            <a:off x="172995" y="6063047"/>
            <a:ext cx="8815517" cy="3440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42" indent="-171442" algn="l" defTabSz="685766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Trebuchet MS" panose="020B0603020202020204" pitchFamily="34" charset="0"/>
                <a:ea typeface="Verdana" panose="020B0604030504040204" pitchFamily="34" charset="0"/>
                <a:cs typeface="Courier New" panose="02070309020205020404" pitchFamily="49" charset="0"/>
              </a:defRPr>
            </a:lvl1pPr>
            <a:lvl2pPr marL="514325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rebuchet MS" panose="020B0603020202020204" pitchFamily="34" charset="0"/>
                <a:ea typeface="Verdana" panose="020B0604030504040204" pitchFamily="34" charset="0"/>
                <a:cs typeface="Courier New" panose="02070309020205020404" pitchFamily="49" charset="0"/>
              </a:defRPr>
            </a:lvl2pPr>
            <a:lvl3pPr marL="857207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Trebuchet MS" panose="020B0603020202020204" pitchFamily="34" charset="0"/>
                <a:ea typeface="Verdana" panose="020B0604030504040204" pitchFamily="34" charset="0"/>
                <a:cs typeface="Courier New" panose="02070309020205020404" pitchFamily="49" charset="0"/>
              </a:defRPr>
            </a:lvl3pPr>
            <a:lvl4pPr marL="1200090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Trebuchet MS" panose="020B0603020202020204" pitchFamily="34" charset="0"/>
                <a:ea typeface="Verdana" panose="020B0604030504040204" pitchFamily="34" charset="0"/>
                <a:cs typeface="Courier New" panose="02070309020205020404" pitchFamily="49" charset="0"/>
              </a:defRPr>
            </a:lvl4pPr>
            <a:lvl5pPr marL="1542974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Trebuchet MS" panose="020B0603020202020204" pitchFamily="34" charset="0"/>
                <a:ea typeface="Verdana" panose="020B0604030504040204" pitchFamily="34" charset="0"/>
                <a:cs typeface="Courier New" panose="02070309020205020404" pitchFamily="49" charset="0"/>
              </a:defRPr>
            </a:lvl5pPr>
            <a:lvl6pPr marL="1885856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39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22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05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baseline="30000" dirty="0"/>
              <a:t>†</a:t>
            </a:r>
            <a:r>
              <a:rPr lang="en-US" sz="1800" dirty="0"/>
              <a:t>L. De Moura and N. </a:t>
            </a:r>
            <a:r>
              <a:rPr lang="en-US" sz="1800" dirty="0" err="1"/>
              <a:t>Bjørner</a:t>
            </a:r>
            <a:r>
              <a:rPr lang="en-US" sz="1800" dirty="0"/>
              <a:t>, “Z3: An </a:t>
            </a:r>
            <a:r>
              <a:rPr lang="en-US" sz="1800" dirty="0" err="1"/>
              <a:t>Effient</a:t>
            </a:r>
            <a:r>
              <a:rPr lang="en-US" sz="1800" dirty="0"/>
              <a:t> SMT Solver,” TACAS, 2008.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B5EE2C-09BE-410F-AD08-97C24FF3E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D2B53-EDAE-4B41-B849-8916FA40BCB6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048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uiExpand="1" build="p"/>
      <p:bldP spid="9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for the ECC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Content Placeholder 5">
                <a:extLst>
                  <a:ext uri="{FF2B5EF4-FFF2-40B4-BE49-F238E27FC236}">
                    <a16:creationId xmlns:a16="http://schemas.microsoft.com/office/drawing/2014/main" id="{2B807562-26E7-48B8-9BCA-F6E307CFB06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5488" y="1046854"/>
                <a:ext cx="8988512" cy="501619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171442" indent="-171442" algn="l" defTabSz="685766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Verdana" panose="020B0604030504040204" pitchFamily="34" charset="0"/>
                    <a:cs typeface="Courier New" panose="02070309020205020404" pitchFamily="49" charset="0"/>
                  </a:defRPr>
                </a:lvl1pPr>
                <a:lvl2pPr marL="514325" indent="-171442" algn="l" defTabSz="685766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Verdana" panose="020B0604030504040204" pitchFamily="34" charset="0"/>
                    <a:cs typeface="Courier New" panose="02070309020205020404" pitchFamily="49" charset="0"/>
                  </a:defRPr>
                </a:lvl2pPr>
                <a:lvl3pPr marL="857207" indent="-171442" algn="l" defTabSz="685766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Verdana" panose="020B0604030504040204" pitchFamily="34" charset="0"/>
                    <a:cs typeface="Courier New" panose="02070309020205020404" pitchFamily="49" charset="0"/>
                  </a:defRPr>
                </a:lvl3pPr>
                <a:lvl4pPr marL="1200090" indent="-171442" algn="l" defTabSz="685766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Verdana" panose="020B0604030504040204" pitchFamily="34" charset="0"/>
                    <a:cs typeface="Courier New" panose="02070309020205020404" pitchFamily="49" charset="0"/>
                  </a:defRPr>
                </a:lvl4pPr>
                <a:lvl5pPr marL="1542974" indent="-171442" algn="l" defTabSz="685766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Verdana" panose="020B0604030504040204" pitchFamily="34" charset="0"/>
                    <a:cs typeface="Courier New" panose="02070309020205020404" pitchFamily="49" charset="0"/>
                  </a:defRPr>
                </a:lvl5pPr>
                <a:lvl6pPr marL="1885856" indent="-171442" algn="l" defTabSz="685766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739" indent="-171442" algn="l" defTabSz="685766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622" indent="-171442" algn="l" defTabSz="685766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505" indent="-171442" algn="l" defTabSz="685766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800" dirty="0"/>
                  <a:t>We use the Z3</a:t>
                </a:r>
                <a:r>
                  <a:rPr lang="en-US" sz="2800" b="1" baseline="30000" dirty="0"/>
                  <a:t>†</a:t>
                </a:r>
                <a:r>
                  <a:rPr lang="en-US" sz="2800" dirty="0"/>
                  <a:t> SAT solver to identify the 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latin typeface="Cambria Math" panose="02040503050406030204" pitchFamily="18" charset="0"/>
                      </a:rPr>
                      <m:t>𝑯</m:t>
                    </m:r>
                  </m:oMath>
                </a14:m>
                <a:r>
                  <a:rPr lang="en-US" sz="2800" dirty="0"/>
                  <a:t>-matrix</a:t>
                </a:r>
              </a:p>
              <a:p>
                <a:pPr lvl="1"/>
                <a:r>
                  <a:rPr lang="en-US" sz="2500" dirty="0"/>
                  <a:t>We demonstrate BEER for SEC Hamming codes, but it should readily extend to all linear block codes (e.g., BCH)</a:t>
                </a:r>
              </a:p>
              <a:p>
                <a:endParaRPr lang="en-US" sz="1600" dirty="0"/>
              </a:p>
              <a:p>
                <a:r>
                  <a:rPr lang="en-US" sz="2800" dirty="0"/>
                  <a:t>We open-source our BEER implementation on GitHub</a:t>
                </a:r>
              </a:p>
              <a:p>
                <a:pPr lvl="1"/>
                <a:r>
                  <a:rPr lang="en-US" sz="2500" dirty="0"/>
                  <a:t>https://github.com/CMU-SAFARI/BEER</a:t>
                </a:r>
              </a:p>
              <a:p>
                <a:endParaRPr lang="en-US" sz="1600" dirty="0"/>
              </a:p>
              <a:p>
                <a:r>
                  <a:rPr lang="en-US" sz="2800" dirty="0"/>
                  <a:t>Unfortunately, we face two limitations to validation:</a:t>
                </a:r>
              </a:p>
              <a:p>
                <a:pPr marL="800083" lvl="1" indent="-457200">
                  <a:buFont typeface="+mj-lt"/>
                  <a:buAutoNum type="arabicPeriod"/>
                </a:pPr>
                <a:r>
                  <a:rPr lang="en-US" sz="2500" dirty="0"/>
                  <a:t>No way to check the final results since we cannot see into the on-die ECC implementation</a:t>
                </a:r>
              </a:p>
              <a:p>
                <a:pPr marL="800083" lvl="1" indent="-457200">
                  <a:buFont typeface="+mj-lt"/>
                  <a:buAutoNum type="arabicPeriod"/>
                </a:pPr>
                <a:r>
                  <a:rPr lang="en-US" sz="2500" dirty="0"/>
                  <a:t>We cannot share our final matrices due to confidentiality reasons</a:t>
                </a:r>
              </a:p>
              <a:p>
                <a:pPr marL="800083" lvl="1" indent="-457200">
                  <a:buFont typeface="+mj-lt"/>
                  <a:buAutoNum type="arabicPeriod"/>
                </a:pPr>
                <a:endParaRPr lang="en-US" sz="2800" dirty="0"/>
              </a:p>
              <a:p>
                <a:pPr marL="800083" lvl="1" indent="-457200">
                  <a:buFont typeface="+mj-lt"/>
                  <a:buAutoNum type="arabicPeriod"/>
                </a:pPr>
                <a:endParaRPr lang="en-US" sz="2500" dirty="0"/>
              </a:p>
            </p:txBody>
          </p:sp>
        </mc:Choice>
        <mc:Fallback xmlns="">
          <p:sp>
            <p:nvSpPr>
              <p:cNvPr id="44" name="Content Placeholder 5">
                <a:extLst>
                  <a:ext uri="{FF2B5EF4-FFF2-40B4-BE49-F238E27FC236}">
                    <a16:creationId xmlns:a16="http://schemas.microsoft.com/office/drawing/2014/main" id="{2B807562-26E7-48B8-9BCA-F6E307CFB0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488" y="1046854"/>
                <a:ext cx="8988512" cy="5016193"/>
              </a:xfrm>
              <a:prstGeom prst="rect">
                <a:avLst/>
              </a:prstGeom>
              <a:blipFill>
                <a:blip r:embed="rId3"/>
                <a:stretch>
                  <a:fillRect l="-1221" t="-2066" r="-6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AE7A8276-CCF5-455C-B8C8-3EB223EEDED8}"/>
              </a:ext>
            </a:extLst>
          </p:cNvPr>
          <p:cNvSpPr txBox="1">
            <a:spLocks/>
          </p:cNvSpPr>
          <p:nvPr/>
        </p:nvSpPr>
        <p:spPr>
          <a:xfrm>
            <a:off x="172995" y="6063047"/>
            <a:ext cx="8815517" cy="3440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42" indent="-171442" algn="l" defTabSz="685766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Trebuchet MS" panose="020B0603020202020204" pitchFamily="34" charset="0"/>
                <a:ea typeface="Verdana" panose="020B0604030504040204" pitchFamily="34" charset="0"/>
                <a:cs typeface="Courier New" panose="02070309020205020404" pitchFamily="49" charset="0"/>
              </a:defRPr>
            </a:lvl1pPr>
            <a:lvl2pPr marL="514325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rebuchet MS" panose="020B0603020202020204" pitchFamily="34" charset="0"/>
                <a:ea typeface="Verdana" panose="020B0604030504040204" pitchFamily="34" charset="0"/>
                <a:cs typeface="Courier New" panose="02070309020205020404" pitchFamily="49" charset="0"/>
              </a:defRPr>
            </a:lvl2pPr>
            <a:lvl3pPr marL="857207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Trebuchet MS" panose="020B0603020202020204" pitchFamily="34" charset="0"/>
                <a:ea typeface="Verdana" panose="020B0604030504040204" pitchFamily="34" charset="0"/>
                <a:cs typeface="Courier New" panose="02070309020205020404" pitchFamily="49" charset="0"/>
              </a:defRPr>
            </a:lvl3pPr>
            <a:lvl4pPr marL="1200090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Trebuchet MS" panose="020B0603020202020204" pitchFamily="34" charset="0"/>
                <a:ea typeface="Verdana" panose="020B0604030504040204" pitchFamily="34" charset="0"/>
                <a:cs typeface="Courier New" panose="02070309020205020404" pitchFamily="49" charset="0"/>
              </a:defRPr>
            </a:lvl4pPr>
            <a:lvl5pPr marL="1542974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Trebuchet MS" panose="020B0603020202020204" pitchFamily="34" charset="0"/>
                <a:ea typeface="Verdana" panose="020B0604030504040204" pitchFamily="34" charset="0"/>
                <a:cs typeface="Courier New" panose="02070309020205020404" pitchFamily="49" charset="0"/>
              </a:defRPr>
            </a:lvl5pPr>
            <a:lvl6pPr marL="1885856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39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22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05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baseline="30000" dirty="0"/>
              <a:t>†</a:t>
            </a:r>
            <a:r>
              <a:rPr lang="en-US" sz="1800" dirty="0"/>
              <a:t>L. De Moura and N. </a:t>
            </a:r>
            <a:r>
              <a:rPr lang="en-US" sz="1800" dirty="0" err="1"/>
              <a:t>Bjørner</a:t>
            </a:r>
            <a:r>
              <a:rPr lang="en-US" sz="1800" dirty="0"/>
              <a:t>, “Z3: An </a:t>
            </a:r>
            <a:r>
              <a:rPr lang="en-US" sz="1800" dirty="0" err="1"/>
              <a:t>Effient</a:t>
            </a:r>
            <a:r>
              <a:rPr lang="en-US" sz="1800" dirty="0"/>
              <a:t> SMT Solver,” TACAS, 2008.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B5EE2C-09BE-410F-AD08-97C24FF3E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D2B53-EDAE-4B41-B849-8916FA40BCB6}" type="slidenum">
              <a:rPr lang="en-US" smtClean="0"/>
              <a:pPr/>
              <a:t>33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B2C0CB6-30E1-4C0C-ACF8-86BD34749A53}"/>
              </a:ext>
            </a:extLst>
          </p:cNvPr>
          <p:cNvGrpSpPr/>
          <p:nvPr/>
        </p:nvGrpSpPr>
        <p:grpSpPr>
          <a:xfrm>
            <a:off x="123825" y="928861"/>
            <a:ext cx="9020175" cy="5819195"/>
            <a:chOff x="41537" y="959956"/>
            <a:chExt cx="9020175" cy="5819195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047B198-EC09-445A-B38D-7B670A6885A3}"/>
                </a:ext>
              </a:extLst>
            </p:cNvPr>
            <p:cNvSpPr/>
            <p:nvPr/>
          </p:nvSpPr>
          <p:spPr>
            <a:xfrm>
              <a:off x="41537" y="959956"/>
              <a:ext cx="9020175" cy="5517687"/>
            </a:xfrm>
            <a:prstGeom prst="rect">
              <a:avLst/>
            </a:prstGeom>
            <a:solidFill>
              <a:srgbClr val="FFFFFF">
                <a:alpha val="6705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B8284E6-629E-4E27-A51D-D50A0C02A425}"/>
                </a:ext>
              </a:extLst>
            </p:cNvPr>
            <p:cNvSpPr/>
            <p:nvPr/>
          </p:nvSpPr>
          <p:spPr>
            <a:xfrm>
              <a:off x="2016602" y="6477642"/>
              <a:ext cx="6013493" cy="301509"/>
            </a:xfrm>
            <a:prstGeom prst="rect">
              <a:avLst/>
            </a:prstGeom>
            <a:solidFill>
              <a:srgbClr val="FFFFFF">
                <a:alpha val="6705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084F9CA6-80EE-44E8-8C1F-6BE6C2719A4D}"/>
              </a:ext>
            </a:extLst>
          </p:cNvPr>
          <p:cNvSpPr/>
          <p:nvPr/>
        </p:nvSpPr>
        <p:spPr>
          <a:xfrm>
            <a:off x="123825" y="1890538"/>
            <a:ext cx="8896350" cy="30377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Trebuchet MS" panose="020B0603020202020204" pitchFamily="34" charset="0"/>
              </a:rPr>
              <a:t>We validate BEER in </a:t>
            </a:r>
            <a:r>
              <a:rPr lang="en-US" sz="4000" b="1" dirty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simulation</a:t>
            </a:r>
            <a:r>
              <a:rPr lang="en-US" sz="4000" dirty="0">
                <a:solidFill>
                  <a:schemeClr val="tx1"/>
                </a:solidFill>
                <a:latin typeface="Trebuchet MS" panose="020B0603020202020204" pitchFamily="34" charset="0"/>
              </a:rPr>
              <a:t> to:</a:t>
            </a:r>
          </a:p>
          <a:p>
            <a:pPr marL="914400" indent="-511175">
              <a:buAutoNum type="arabicPeriod"/>
            </a:pPr>
            <a:r>
              <a:rPr lang="en-US" sz="4000" dirty="0">
                <a:solidFill>
                  <a:schemeClr val="tx1"/>
                </a:solidFill>
                <a:latin typeface="Trebuchet MS" panose="020B0603020202020204" pitchFamily="34" charset="0"/>
              </a:rPr>
              <a:t> Evaluate </a:t>
            </a:r>
            <a:r>
              <a:rPr lang="en-US" sz="4000" b="1" dirty="0">
                <a:solidFill>
                  <a:schemeClr val="accent6">
                    <a:lumMod val="75000"/>
                  </a:schemeClr>
                </a:solidFill>
                <a:latin typeface="Trebuchet MS" panose="020B0603020202020204" pitchFamily="34" charset="0"/>
              </a:rPr>
              <a:t>correctness</a:t>
            </a:r>
          </a:p>
          <a:p>
            <a:pPr marL="914400" indent="-511175">
              <a:buAutoNum type="arabicPeriod"/>
            </a:pPr>
            <a:r>
              <a:rPr lang="en-US" sz="4000" dirty="0">
                <a:solidFill>
                  <a:schemeClr val="tx1"/>
                </a:solidFill>
                <a:latin typeface="Trebuchet MS" panose="020B0603020202020204" pitchFamily="34" charset="0"/>
              </a:rPr>
              <a:t> </a:t>
            </a:r>
            <a:r>
              <a:rPr lang="en-US" sz="4000" b="1" dirty="0">
                <a:solidFill>
                  <a:schemeClr val="accent6">
                    <a:lumMod val="75000"/>
                  </a:schemeClr>
                </a:solidFill>
                <a:latin typeface="Trebuchet MS" panose="020B0603020202020204" pitchFamily="34" charset="0"/>
              </a:rPr>
              <a:t>Overcome</a:t>
            </a:r>
            <a:r>
              <a:rPr lang="en-US" sz="4000" dirty="0">
                <a:solidFill>
                  <a:schemeClr val="tx1"/>
                </a:solidFill>
                <a:latin typeface="Trebuchet MS" panose="020B0603020202020204" pitchFamily="34" charset="0"/>
              </a:rPr>
              <a:t> confidentiality issues</a:t>
            </a:r>
          </a:p>
          <a:p>
            <a:pPr marL="914400" indent="-511175">
              <a:buFontTx/>
              <a:buAutoNum type="arabicPeriod"/>
            </a:pPr>
            <a:r>
              <a:rPr lang="en-US" sz="4000" dirty="0">
                <a:solidFill>
                  <a:schemeClr val="tx1"/>
                </a:solidFill>
                <a:latin typeface="Trebuchet MS" panose="020B0603020202020204" pitchFamily="34" charset="0"/>
              </a:rPr>
              <a:t> Test a </a:t>
            </a:r>
            <a:r>
              <a:rPr lang="en-US" sz="4000" b="1" dirty="0">
                <a:solidFill>
                  <a:schemeClr val="accent6">
                    <a:lumMod val="75000"/>
                  </a:schemeClr>
                </a:solidFill>
                <a:latin typeface="Trebuchet MS" panose="020B0603020202020204" pitchFamily="34" charset="0"/>
              </a:rPr>
              <a:t>larger</a:t>
            </a:r>
            <a:r>
              <a:rPr lang="en-US" sz="4000" dirty="0">
                <a:solidFill>
                  <a:schemeClr val="tx1"/>
                </a:solidFill>
                <a:latin typeface="Trebuchet MS" panose="020B0603020202020204" pitchFamily="34" charset="0"/>
              </a:rPr>
              <a:t> set of ECC codes</a:t>
            </a:r>
          </a:p>
        </p:txBody>
      </p:sp>
    </p:spTree>
    <p:extLst>
      <p:ext uri="{BB962C8B-B14F-4D97-AF65-F5344CB8AC3E}">
        <p14:creationId xmlns:p14="http://schemas.microsoft.com/office/powerpoint/2010/main" val="390115786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Methodology</a:t>
            </a:r>
          </a:p>
        </p:txBody>
      </p:sp>
      <p:sp>
        <p:nvSpPr>
          <p:cNvPr id="44" name="Content Placeholder 5">
            <a:extLst>
              <a:ext uri="{FF2B5EF4-FFF2-40B4-BE49-F238E27FC236}">
                <a16:creationId xmlns:a16="http://schemas.microsoft.com/office/drawing/2014/main" id="{2B807562-26E7-48B8-9BCA-F6E307CFB060}"/>
              </a:ext>
            </a:extLst>
          </p:cNvPr>
          <p:cNvSpPr txBox="1">
            <a:spLocks/>
          </p:cNvSpPr>
          <p:nvPr/>
        </p:nvSpPr>
        <p:spPr>
          <a:xfrm>
            <a:off x="155488" y="1046855"/>
            <a:ext cx="8815517" cy="40322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42" indent="-171442" algn="l" defTabSz="685766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Trebuchet MS" panose="020B0603020202020204" pitchFamily="34" charset="0"/>
                <a:ea typeface="Verdana" panose="020B0604030504040204" pitchFamily="34" charset="0"/>
                <a:cs typeface="Courier New" panose="02070309020205020404" pitchFamily="49" charset="0"/>
              </a:defRPr>
            </a:lvl1pPr>
            <a:lvl2pPr marL="514325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rebuchet MS" panose="020B0603020202020204" pitchFamily="34" charset="0"/>
                <a:ea typeface="Verdana" panose="020B0604030504040204" pitchFamily="34" charset="0"/>
                <a:cs typeface="Courier New" panose="02070309020205020404" pitchFamily="49" charset="0"/>
              </a:defRPr>
            </a:lvl2pPr>
            <a:lvl3pPr marL="857207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Trebuchet MS" panose="020B0603020202020204" pitchFamily="34" charset="0"/>
                <a:ea typeface="Verdana" panose="020B0604030504040204" pitchFamily="34" charset="0"/>
                <a:cs typeface="Courier New" panose="02070309020205020404" pitchFamily="49" charset="0"/>
              </a:defRPr>
            </a:lvl3pPr>
            <a:lvl4pPr marL="1200090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Trebuchet MS" panose="020B0603020202020204" pitchFamily="34" charset="0"/>
                <a:ea typeface="Verdana" panose="020B0604030504040204" pitchFamily="34" charset="0"/>
                <a:cs typeface="Courier New" panose="02070309020205020404" pitchFamily="49" charset="0"/>
              </a:defRPr>
            </a:lvl4pPr>
            <a:lvl5pPr marL="1542974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Trebuchet MS" panose="020B0603020202020204" pitchFamily="34" charset="0"/>
                <a:ea typeface="Verdana" panose="020B0604030504040204" pitchFamily="34" charset="0"/>
                <a:cs typeface="Courier New" panose="02070309020205020404" pitchFamily="49" charset="0"/>
              </a:defRPr>
            </a:lvl5pPr>
            <a:lvl6pPr marL="1885856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39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22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05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We use the </a:t>
            </a:r>
            <a:r>
              <a:rPr lang="en-US" sz="2800" dirty="0" err="1"/>
              <a:t>EINSim</a:t>
            </a:r>
            <a:r>
              <a:rPr lang="en-US" sz="2800" b="1" baseline="30000" dirty="0"/>
              <a:t>†</a:t>
            </a:r>
            <a:r>
              <a:rPr lang="en-US" sz="2800" dirty="0"/>
              <a:t> DRAM error-correction simulator</a:t>
            </a:r>
          </a:p>
          <a:p>
            <a:endParaRPr lang="en-US" sz="2800" dirty="0"/>
          </a:p>
          <a:p>
            <a:r>
              <a:rPr lang="en-US" sz="2800" dirty="0"/>
              <a:t>We simulate 115,300 different SEC Hamming codes</a:t>
            </a:r>
          </a:p>
          <a:p>
            <a:pPr lvl="1"/>
            <a:r>
              <a:rPr lang="en-US" sz="2500" dirty="0"/>
              <a:t>ECC </a:t>
            </a:r>
            <a:r>
              <a:rPr lang="en-US" sz="2500" dirty="0" err="1"/>
              <a:t>dataword</a:t>
            </a:r>
            <a:r>
              <a:rPr lang="en-US" sz="2500" dirty="0"/>
              <a:t> lengths from 4 to 247 bits</a:t>
            </a:r>
          </a:p>
          <a:p>
            <a:pPr lvl="1"/>
            <a:r>
              <a:rPr lang="en-US" sz="2500" dirty="0"/>
              <a:t>1-, 2-, 3-, and {1,2}-CHARGED test patterns</a:t>
            </a:r>
          </a:p>
          <a:p>
            <a:endParaRPr lang="en-US" sz="2800" dirty="0"/>
          </a:p>
          <a:p>
            <a:r>
              <a:rPr lang="en-US" sz="2800" dirty="0"/>
              <a:t>For each test pattern:</a:t>
            </a:r>
          </a:p>
          <a:p>
            <a:pPr lvl="1"/>
            <a:r>
              <a:rPr lang="en-US" sz="2200" dirty="0"/>
              <a:t>Simulate 10</a:t>
            </a:r>
            <a:r>
              <a:rPr lang="en-US" sz="2200" baseline="30000" dirty="0"/>
              <a:t>9</a:t>
            </a:r>
            <a:r>
              <a:rPr lang="en-US" sz="2200" dirty="0"/>
              <a:t> ECC words (≈14.9 </a:t>
            </a:r>
            <a:r>
              <a:rPr lang="en-US" sz="2200" dirty="0" err="1"/>
              <a:t>GiB</a:t>
            </a:r>
            <a:r>
              <a:rPr lang="en-US" sz="2200" dirty="0"/>
              <a:t> for 128-bit words)</a:t>
            </a:r>
          </a:p>
          <a:p>
            <a:pPr lvl="1"/>
            <a:r>
              <a:rPr lang="en-US" sz="2200" dirty="0"/>
              <a:t>Simulate data-retention errors with BER between 10</a:t>
            </a:r>
            <a:r>
              <a:rPr lang="en-US" sz="2200" baseline="30000" dirty="0"/>
              <a:t>-5</a:t>
            </a:r>
            <a:r>
              <a:rPr lang="en-US" sz="2200" dirty="0"/>
              <a:t> and 10</a:t>
            </a:r>
            <a:r>
              <a:rPr lang="en-US" sz="2200" baseline="30000" dirty="0"/>
              <a:t>-2</a:t>
            </a:r>
          </a:p>
          <a:p>
            <a:pPr lvl="1"/>
            <a:endParaRPr lang="en-US" sz="2200" dirty="0"/>
          </a:p>
          <a:p>
            <a:pPr marL="800083" lvl="1" indent="-457200">
              <a:buFont typeface="+mj-lt"/>
              <a:buAutoNum type="arabicPeriod"/>
            </a:pPr>
            <a:endParaRPr lang="en-US" sz="2800" dirty="0"/>
          </a:p>
          <a:p>
            <a:pPr marL="800083" lvl="1" indent="-457200">
              <a:buFont typeface="+mj-lt"/>
              <a:buAutoNum type="arabicPeriod"/>
            </a:pPr>
            <a:endParaRPr lang="en-US" sz="2500" dirty="0"/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AE7A8276-CCF5-455C-B8C8-3EB223EEDED8}"/>
              </a:ext>
            </a:extLst>
          </p:cNvPr>
          <p:cNvSpPr txBox="1">
            <a:spLocks/>
          </p:cNvSpPr>
          <p:nvPr/>
        </p:nvSpPr>
        <p:spPr>
          <a:xfrm>
            <a:off x="172995" y="5854045"/>
            <a:ext cx="8815517" cy="553073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171442" indent="-171442" algn="l" defTabSz="685766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Trebuchet MS" panose="020B0603020202020204" pitchFamily="34" charset="0"/>
                <a:ea typeface="Verdana" panose="020B0604030504040204" pitchFamily="34" charset="0"/>
                <a:cs typeface="Courier New" panose="02070309020205020404" pitchFamily="49" charset="0"/>
              </a:defRPr>
            </a:lvl1pPr>
            <a:lvl2pPr marL="514325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rebuchet MS" panose="020B0603020202020204" pitchFamily="34" charset="0"/>
                <a:ea typeface="Verdana" panose="020B0604030504040204" pitchFamily="34" charset="0"/>
                <a:cs typeface="Courier New" panose="02070309020205020404" pitchFamily="49" charset="0"/>
              </a:defRPr>
            </a:lvl2pPr>
            <a:lvl3pPr marL="857207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Trebuchet MS" panose="020B0603020202020204" pitchFamily="34" charset="0"/>
                <a:ea typeface="Verdana" panose="020B0604030504040204" pitchFamily="34" charset="0"/>
                <a:cs typeface="Courier New" panose="02070309020205020404" pitchFamily="49" charset="0"/>
              </a:defRPr>
            </a:lvl3pPr>
            <a:lvl4pPr marL="1200090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Trebuchet MS" panose="020B0603020202020204" pitchFamily="34" charset="0"/>
                <a:ea typeface="Verdana" panose="020B0604030504040204" pitchFamily="34" charset="0"/>
                <a:cs typeface="Courier New" panose="02070309020205020404" pitchFamily="49" charset="0"/>
              </a:defRPr>
            </a:lvl4pPr>
            <a:lvl5pPr marL="1542974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Trebuchet MS" panose="020B0603020202020204" pitchFamily="34" charset="0"/>
                <a:ea typeface="Verdana" panose="020B0604030504040204" pitchFamily="34" charset="0"/>
                <a:cs typeface="Courier New" panose="02070309020205020404" pitchFamily="49" charset="0"/>
              </a:defRPr>
            </a:lvl5pPr>
            <a:lvl6pPr marL="1885856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39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22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05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baseline="30000" dirty="0"/>
              <a:t>†</a:t>
            </a:r>
            <a:r>
              <a:rPr lang="en-US" dirty="0"/>
              <a:t>Patel et al., “</a:t>
            </a:r>
            <a:r>
              <a:rPr lang="en-US" i="1" dirty="0"/>
              <a:t>Understanding and Modeling On-Die Error Correction in Modern DRAM: </a:t>
            </a:r>
          </a:p>
          <a:p>
            <a:pPr marL="0" indent="0">
              <a:buNone/>
            </a:pPr>
            <a:r>
              <a:rPr lang="en-US" i="1" dirty="0"/>
              <a:t>	An Experimental Study Using Real Devices</a:t>
            </a:r>
            <a:r>
              <a:rPr lang="en-US" dirty="0"/>
              <a:t>,” DSN, 2019.</a:t>
            </a:r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1547BC-64DA-448F-B1B9-D65C8FC60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D2B53-EDAE-4B41-B849-8916FA40BCB6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60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uiExpand="1" build="p"/>
      <p:bldP spid="9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BEER Correctness Evaluation</a:t>
            </a:r>
          </a:p>
        </p:txBody>
      </p:sp>
      <p:sp>
        <p:nvSpPr>
          <p:cNvPr id="44" name="Content Placeholder 5">
            <a:extLst>
              <a:ext uri="{FF2B5EF4-FFF2-40B4-BE49-F238E27FC236}">
                <a16:creationId xmlns:a16="http://schemas.microsoft.com/office/drawing/2014/main" id="{2B807562-26E7-48B8-9BCA-F6E307CFB060}"/>
              </a:ext>
            </a:extLst>
          </p:cNvPr>
          <p:cNvSpPr txBox="1">
            <a:spLocks/>
          </p:cNvSpPr>
          <p:nvPr/>
        </p:nvSpPr>
        <p:spPr>
          <a:xfrm>
            <a:off x="155488" y="1046854"/>
            <a:ext cx="8815517" cy="10230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42" indent="-171442" algn="l" defTabSz="685766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Trebuchet MS" panose="020B0603020202020204" pitchFamily="34" charset="0"/>
                <a:ea typeface="Verdana" panose="020B0604030504040204" pitchFamily="34" charset="0"/>
                <a:cs typeface="Courier New" panose="02070309020205020404" pitchFamily="49" charset="0"/>
              </a:defRPr>
            </a:lvl1pPr>
            <a:lvl2pPr marL="514325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rebuchet MS" panose="020B0603020202020204" pitchFamily="34" charset="0"/>
                <a:ea typeface="Verdana" panose="020B0604030504040204" pitchFamily="34" charset="0"/>
                <a:cs typeface="Courier New" panose="02070309020205020404" pitchFamily="49" charset="0"/>
              </a:defRPr>
            </a:lvl2pPr>
            <a:lvl3pPr marL="857207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Trebuchet MS" panose="020B0603020202020204" pitchFamily="34" charset="0"/>
                <a:ea typeface="Verdana" panose="020B0604030504040204" pitchFamily="34" charset="0"/>
                <a:cs typeface="Courier New" panose="02070309020205020404" pitchFamily="49" charset="0"/>
              </a:defRPr>
            </a:lvl3pPr>
            <a:lvl4pPr marL="1200090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Trebuchet MS" panose="020B0603020202020204" pitchFamily="34" charset="0"/>
                <a:ea typeface="Verdana" panose="020B0604030504040204" pitchFamily="34" charset="0"/>
                <a:cs typeface="Courier New" panose="02070309020205020404" pitchFamily="49" charset="0"/>
              </a:defRPr>
            </a:lvl4pPr>
            <a:lvl5pPr marL="1542974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Trebuchet MS" panose="020B0603020202020204" pitchFamily="34" charset="0"/>
                <a:ea typeface="Verdana" panose="020B0604030504040204" pitchFamily="34" charset="0"/>
                <a:cs typeface="Courier New" panose="02070309020205020404" pitchFamily="49" charset="0"/>
              </a:defRPr>
            </a:lvl5pPr>
            <a:lvl6pPr marL="1885856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39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22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05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Evaluate the number of SAT solutions found by BEER</a:t>
            </a:r>
          </a:p>
          <a:p>
            <a:pPr lvl="1"/>
            <a:r>
              <a:rPr lang="en-US" sz="2500" dirty="0"/>
              <a:t>Shows whether the ‘unique’ solution is identified</a:t>
            </a:r>
          </a:p>
          <a:p>
            <a:endParaRPr lang="en-US" sz="2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DCCA021-310D-4504-B77B-0E79F27A134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178"/>
          <a:stretch/>
        </p:blipFill>
        <p:spPr>
          <a:xfrm>
            <a:off x="155488" y="2176429"/>
            <a:ext cx="8815517" cy="31312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9BE7DF3B-08BC-4388-92A2-67871D65BCD2}"/>
              </a:ext>
            </a:extLst>
          </p:cNvPr>
          <p:cNvGrpSpPr/>
          <p:nvPr/>
        </p:nvGrpSpPr>
        <p:grpSpPr>
          <a:xfrm>
            <a:off x="73845" y="2198807"/>
            <a:ext cx="3984549" cy="4064128"/>
            <a:chOff x="73845" y="2198807"/>
            <a:chExt cx="3984549" cy="4064128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45530CEF-0508-46A9-BF19-B9204B43F051}"/>
                </a:ext>
              </a:extLst>
            </p:cNvPr>
            <p:cNvSpPr/>
            <p:nvPr/>
          </p:nvSpPr>
          <p:spPr>
            <a:xfrm>
              <a:off x="2171705" y="2198807"/>
              <a:ext cx="1665496" cy="2410175"/>
            </a:xfrm>
            <a:prstGeom prst="ellipse">
              <a:avLst/>
            </a:pr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Content Placeholder 5">
              <a:extLst>
                <a:ext uri="{FF2B5EF4-FFF2-40B4-BE49-F238E27FC236}">
                  <a16:creationId xmlns:a16="http://schemas.microsoft.com/office/drawing/2014/main" id="{E4A887A0-C552-46DA-B44F-CAD5B039BF7F}"/>
                </a:ext>
              </a:extLst>
            </p:cNvPr>
            <p:cNvSpPr txBox="1">
              <a:spLocks/>
            </p:cNvSpPr>
            <p:nvPr/>
          </p:nvSpPr>
          <p:spPr>
            <a:xfrm>
              <a:off x="73845" y="5180483"/>
              <a:ext cx="3984549" cy="1082452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171442" indent="-171442" algn="l" defTabSz="685766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Trebuchet MS" panose="020B0603020202020204" pitchFamily="34" charset="0"/>
                  <a:ea typeface="Verdana" panose="020B0604030504040204" pitchFamily="34" charset="0"/>
                  <a:cs typeface="Courier New" panose="02070309020205020404" pitchFamily="49" charset="0"/>
                </a:defRPr>
              </a:lvl1pPr>
              <a:lvl2pPr marL="514325" indent="-171442" algn="l" defTabSz="685766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Trebuchet MS" panose="020B0603020202020204" pitchFamily="34" charset="0"/>
                  <a:ea typeface="Verdana" panose="020B0604030504040204" pitchFamily="34" charset="0"/>
                  <a:cs typeface="Courier New" panose="02070309020205020404" pitchFamily="49" charset="0"/>
                </a:defRPr>
              </a:lvl2pPr>
              <a:lvl3pPr marL="857207" indent="-171442" algn="l" defTabSz="685766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Trebuchet MS" panose="020B0603020202020204" pitchFamily="34" charset="0"/>
                  <a:ea typeface="Verdana" panose="020B0604030504040204" pitchFamily="34" charset="0"/>
                  <a:cs typeface="Courier New" panose="02070309020205020404" pitchFamily="49" charset="0"/>
                </a:defRPr>
              </a:lvl3pPr>
              <a:lvl4pPr marL="1200090" indent="-171442" algn="l" defTabSz="685766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Trebuchet MS" panose="020B0603020202020204" pitchFamily="34" charset="0"/>
                  <a:ea typeface="Verdana" panose="020B0604030504040204" pitchFamily="34" charset="0"/>
                  <a:cs typeface="Courier New" panose="02070309020205020404" pitchFamily="49" charset="0"/>
                </a:defRPr>
              </a:lvl4pPr>
              <a:lvl5pPr marL="1542974" indent="-171442" algn="l" defTabSz="685766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Trebuchet MS" panose="020B0603020202020204" pitchFamily="34" charset="0"/>
                  <a:ea typeface="Verdana" panose="020B0604030504040204" pitchFamily="34" charset="0"/>
                  <a:cs typeface="Courier New" panose="02070309020205020404" pitchFamily="49" charset="0"/>
                </a:defRPr>
              </a:lvl5pPr>
              <a:lvl6pPr marL="1885856" indent="-171442" algn="l" defTabSz="685766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739" indent="-171442" algn="l" defTabSz="685766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622" indent="-171442" algn="l" defTabSz="685766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505" indent="-171442" algn="l" defTabSz="685766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2500" b="1" dirty="0">
                  <a:solidFill>
                    <a:srgbClr val="C00000"/>
                  </a:solidFill>
                </a:rPr>
                <a:t>1-, 2-, 3-CHARGED patterns individually do not always succeed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53BF3698-8239-4AA4-B326-ACA8EA0A19A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20736" y="4608983"/>
              <a:ext cx="220435" cy="571500"/>
            </a:xfrm>
            <a:prstGeom prst="straightConnector1">
              <a:avLst/>
            </a:prstGeom>
            <a:ln w="571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076782D2-8AF6-4E0F-B434-A0F2551F259D}"/>
              </a:ext>
            </a:extLst>
          </p:cNvPr>
          <p:cNvGrpSpPr/>
          <p:nvPr/>
        </p:nvGrpSpPr>
        <p:grpSpPr>
          <a:xfrm>
            <a:off x="1577673" y="4231504"/>
            <a:ext cx="7313664" cy="2031431"/>
            <a:chOff x="1577673" y="4231504"/>
            <a:chExt cx="7313664" cy="2031431"/>
          </a:xfrm>
        </p:grpSpPr>
        <p:sp>
          <p:nvSpPr>
            <p:cNvPr id="11" name="Content Placeholder 5">
              <a:extLst>
                <a:ext uri="{FF2B5EF4-FFF2-40B4-BE49-F238E27FC236}">
                  <a16:creationId xmlns:a16="http://schemas.microsoft.com/office/drawing/2014/main" id="{2D517991-6596-4122-AC95-FA9655D18EA5}"/>
                </a:ext>
              </a:extLst>
            </p:cNvPr>
            <p:cNvSpPr txBox="1">
              <a:spLocks/>
            </p:cNvSpPr>
            <p:nvPr/>
          </p:nvSpPr>
          <p:spPr>
            <a:xfrm>
              <a:off x="4207191" y="5451189"/>
              <a:ext cx="4382310" cy="81174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171442" indent="-171442" algn="l" defTabSz="685766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Trebuchet MS" panose="020B0603020202020204" pitchFamily="34" charset="0"/>
                  <a:ea typeface="Verdana" panose="020B0604030504040204" pitchFamily="34" charset="0"/>
                  <a:cs typeface="Courier New" panose="02070309020205020404" pitchFamily="49" charset="0"/>
                </a:defRPr>
              </a:lvl1pPr>
              <a:lvl2pPr marL="514325" indent="-171442" algn="l" defTabSz="685766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Trebuchet MS" panose="020B0603020202020204" pitchFamily="34" charset="0"/>
                  <a:ea typeface="Verdana" panose="020B0604030504040204" pitchFamily="34" charset="0"/>
                  <a:cs typeface="Courier New" panose="02070309020205020404" pitchFamily="49" charset="0"/>
                </a:defRPr>
              </a:lvl2pPr>
              <a:lvl3pPr marL="857207" indent="-171442" algn="l" defTabSz="685766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Trebuchet MS" panose="020B0603020202020204" pitchFamily="34" charset="0"/>
                  <a:ea typeface="Verdana" panose="020B0604030504040204" pitchFamily="34" charset="0"/>
                  <a:cs typeface="Courier New" panose="02070309020205020404" pitchFamily="49" charset="0"/>
                </a:defRPr>
              </a:lvl3pPr>
              <a:lvl4pPr marL="1200090" indent="-171442" algn="l" defTabSz="685766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Trebuchet MS" panose="020B0603020202020204" pitchFamily="34" charset="0"/>
                  <a:ea typeface="Verdana" panose="020B0604030504040204" pitchFamily="34" charset="0"/>
                  <a:cs typeface="Courier New" panose="02070309020205020404" pitchFamily="49" charset="0"/>
                </a:defRPr>
              </a:lvl4pPr>
              <a:lvl5pPr marL="1542974" indent="-171442" algn="l" defTabSz="685766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Trebuchet MS" panose="020B0603020202020204" pitchFamily="34" charset="0"/>
                  <a:ea typeface="Verdana" panose="020B0604030504040204" pitchFamily="34" charset="0"/>
                  <a:cs typeface="Courier New" panose="02070309020205020404" pitchFamily="49" charset="0"/>
                </a:defRPr>
              </a:lvl5pPr>
              <a:lvl6pPr marL="1885856" indent="-171442" algn="l" defTabSz="685766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739" indent="-171442" algn="l" defTabSz="685766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622" indent="-171442" algn="l" defTabSz="685766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505" indent="-171442" algn="l" defTabSz="685766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2500" b="1" dirty="0">
                  <a:solidFill>
                    <a:schemeClr val="accent6">
                      <a:lumMod val="75000"/>
                    </a:schemeClr>
                  </a:solidFill>
                </a:rPr>
                <a:t>{1,2} -CHARGED patterns succeed for all test cases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29253E25-A346-4856-A8BE-DF689DEAF25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18352" y="4639443"/>
              <a:ext cx="151919" cy="811746"/>
            </a:xfrm>
            <a:prstGeom prst="straightConnector1">
              <a:avLst/>
            </a:prstGeom>
            <a:ln w="5715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846E938-8797-4829-B3BA-2C67A3ACED99}"/>
                </a:ext>
              </a:extLst>
            </p:cNvPr>
            <p:cNvSpPr/>
            <p:nvPr/>
          </p:nvSpPr>
          <p:spPr>
            <a:xfrm rot="5400000">
              <a:off x="5045765" y="763412"/>
              <a:ext cx="377480" cy="7313664"/>
            </a:xfrm>
            <a:prstGeom prst="roundRect">
              <a:avLst/>
            </a:prstGeom>
            <a:noFill/>
            <a:ln w="571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C9D2ED8-F38C-43D0-B5FD-4FAE3A40A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D2B53-EDAE-4B41-B849-8916FA40BCB6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718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BEER Correctness Evaluation</a:t>
            </a:r>
          </a:p>
        </p:txBody>
      </p:sp>
      <p:sp>
        <p:nvSpPr>
          <p:cNvPr id="44" name="Content Placeholder 5">
            <a:extLst>
              <a:ext uri="{FF2B5EF4-FFF2-40B4-BE49-F238E27FC236}">
                <a16:creationId xmlns:a16="http://schemas.microsoft.com/office/drawing/2014/main" id="{2B807562-26E7-48B8-9BCA-F6E307CFB060}"/>
              </a:ext>
            </a:extLst>
          </p:cNvPr>
          <p:cNvSpPr txBox="1">
            <a:spLocks/>
          </p:cNvSpPr>
          <p:nvPr/>
        </p:nvSpPr>
        <p:spPr>
          <a:xfrm>
            <a:off x="155488" y="1046854"/>
            <a:ext cx="8815517" cy="10230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42" indent="-171442" algn="l" defTabSz="685766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Trebuchet MS" panose="020B0603020202020204" pitchFamily="34" charset="0"/>
                <a:ea typeface="Verdana" panose="020B0604030504040204" pitchFamily="34" charset="0"/>
                <a:cs typeface="Courier New" panose="02070309020205020404" pitchFamily="49" charset="0"/>
              </a:defRPr>
            </a:lvl1pPr>
            <a:lvl2pPr marL="514325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rebuchet MS" panose="020B0603020202020204" pitchFamily="34" charset="0"/>
                <a:ea typeface="Verdana" panose="020B0604030504040204" pitchFamily="34" charset="0"/>
                <a:cs typeface="Courier New" panose="02070309020205020404" pitchFamily="49" charset="0"/>
              </a:defRPr>
            </a:lvl2pPr>
            <a:lvl3pPr marL="857207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Trebuchet MS" panose="020B0603020202020204" pitchFamily="34" charset="0"/>
                <a:ea typeface="Verdana" panose="020B0604030504040204" pitchFamily="34" charset="0"/>
                <a:cs typeface="Courier New" panose="02070309020205020404" pitchFamily="49" charset="0"/>
              </a:defRPr>
            </a:lvl3pPr>
            <a:lvl4pPr marL="1200090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Trebuchet MS" panose="020B0603020202020204" pitchFamily="34" charset="0"/>
                <a:ea typeface="Verdana" panose="020B0604030504040204" pitchFamily="34" charset="0"/>
                <a:cs typeface="Courier New" panose="02070309020205020404" pitchFamily="49" charset="0"/>
              </a:defRPr>
            </a:lvl4pPr>
            <a:lvl5pPr marL="1542974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Trebuchet MS" panose="020B0603020202020204" pitchFamily="34" charset="0"/>
                <a:ea typeface="Verdana" panose="020B0604030504040204" pitchFamily="34" charset="0"/>
                <a:cs typeface="Courier New" panose="02070309020205020404" pitchFamily="49" charset="0"/>
              </a:defRPr>
            </a:lvl5pPr>
            <a:lvl6pPr marL="1885856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39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22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05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Evaluate the number of SAT solutions found by BEER</a:t>
            </a:r>
          </a:p>
          <a:p>
            <a:pPr lvl="1"/>
            <a:r>
              <a:rPr lang="en-US" sz="2500" dirty="0"/>
              <a:t>Shows whether the ‘unique’ solution is identified</a:t>
            </a:r>
          </a:p>
          <a:p>
            <a:endParaRPr lang="en-US" sz="2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DCCA021-310D-4504-B77B-0E79F27A134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178"/>
          <a:stretch/>
        </p:blipFill>
        <p:spPr>
          <a:xfrm>
            <a:off x="155488" y="2176429"/>
            <a:ext cx="8815517" cy="31312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9BE7DF3B-08BC-4388-92A2-67871D65BCD2}"/>
              </a:ext>
            </a:extLst>
          </p:cNvPr>
          <p:cNvGrpSpPr/>
          <p:nvPr/>
        </p:nvGrpSpPr>
        <p:grpSpPr>
          <a:xfrm>
            <a:off x="73845" y="2198807"/>
            <a:ext cx="3984549" cy="4064128"/>
            <a:chOff x="73845" y="2198807"/>
            <a:chExt cx="3984549" cy="4064128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45530CEF-0508-46A9-BF19-B9204B43F051}"/>
                </a:ext>
              </a:extLst>
            </p:cNvPr>
            <p:cNvSpPr/>
            <p:nvPr/>
          </p:nvSpPr>
          <p:spPr>
            <a:xfrm>
              <a:off x="2171705" y="2198807"/>
              <a:ext cx="1665496" cy="2410175"/>
            </a:xfrm>
            <a:prstGeom prst="ellipse">
              <a:avLst/>
            </a:pr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Content Placeholder 5">
              <a:extLst>
                <a:ext uri="{FF2B5EF4-FFF2-40B4-BE49-F238E27FC236}">
                  <a16:creationId xmlns:a16="http://schemas.microsoft.com/office/drawing/2014/main" id="{E4A887A0-C552-46DA-B44F-CAD5B039BF7F}"/>
                </a:ext>
              </a:extLst>
            </p:cNvPr>
            <p:cNvSpPr txBox="1">
              <a:spLocks/>
            </p:cNvSpPr>
            <p:nvPr/>
          </p:nvSpPr>
          <p:spPr>
            <a:xfrm>
              <a:off x="73845" y="5180483"/>
              <a:ext cx="3984549" cy="1082452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171442" indent="-171442" algn="l" defTabSz="685766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Trebuchet MS" panose="020B0603020202020204" pitchFamily="34" charset="0"/>
                  <a:ea typeface="Verdana" panose="020B0604030504040204" pitchFamily="34" charset="0"/>
                  <a:cs typeface="Courier New" panose="02070309020205020404" pitchFamily="49" charset="0"/>
                </a:defRPr>
              </a:lvl1pPr>
              <a:lvl2pPr marL="514325" indent="-171442" algn="l" defTabSz="685766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Trebuchet MS" panose="020B0603020202020204" pitchFamily="34" charset="0"/>
                  <a:ea typeface="Verdana" panose="020B0604030504040204" pitchFamily="34" charset="0"/>
                  <a:cs typeface="Courier New" panose="02070309020205020404" pitchFamily="49" charset="0"/>
                </a:defRPr>
              </a:lvl2pPr>
              <a:lvl3pPr marL="857207" indent="-171442" algn="l" defTabSz="685766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Trebuchet MS" panose="020B0603020202020204" pitchFamily="34" charset="0"/>
                  <a:ea typeface="Verdana" panose="020B0604030504040204" pitchFamily="34" charset="0"/>
                  <a:cs typeface="Courier New" panose="02070309020205020404" pitchFamily="49" charset="0"/>
                </a:defRPr>
              </a:lvl3pPr>
              <a:lvl4pPr marL="1200090" indent="-171442" algn="l" defTabSz="685766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Trebuchet MS" panose="020B0603020202020204" pitchFamily="34" charset="0"/>
                  <a:ea typeface="Verdana" panose="020B0604030504040204" pitchFamily="34" charset="0"/>
                  <a:cs typeface="Courier New" panose="02070309020205020404" pitchFamily="49" charset="0"/>
                </a:defRPr>
              </a:lvl4pPr>
              <a:lvl5pPr marL="1542974" indent="-171442" algn="l" defTabSz="685766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Trebuchet MS" panose="020B0603020202020204" pitchFamily="34" charset="0"/>
                  <a:ea typeface="Verdana" panose="020B0604030504040204" pitchFamily="34" charset="0"/>
                  <a:cs typeface="Courier New" panose="02070309020205020404" pitchFamily="49" charset="0"/>
                </a:defRPr>
              </a:lvl5pPr>
              <a:lvl6pPr marL="1885856" indent="-171442" algn="l" defTabSz="685766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739" indent="-171442" algn="l" defTabSz="685766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622" indent="-171442" algn="l" defTabSz="685766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505" indent="-171442" algn="l" defTabSz="685766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2500" b="1" dirty="0">
                  <a:solidFill>
                    <a:srgbClr val="C00000"/>
                  </a:solidFill>
                </a:rPr>
                <a:t>1-, 2-, 3-CHARGED patterns individually do not always succeed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53BF3698-8239-4AA4-B326-ACA8EA0A19A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20736" y="4608983"/>
              <a:ext cx="220435" cy="571500"/>
            </a:xfrm>
            <a:prstGeom prst="straightConnector1">
              <a:avLst/>
            </a:prstGeom>
            <a:ln w="571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076782D2-8AF6-4E0F-B434-A0F2551F259D}"/>
              </a:ext>
            </a:extLst>
          </p:cNvPr>
          <p:cNvGrpSpPr/>
          <p:nvPr/>
        </p:nvGrpSpPr>
        <p:grpSpPr>
          <a:xfrm>
            <a:off x="1577673" y="4231504"/>
            <a:ext cx="7313664" cy="2031431"/>
            <a:chOff x="1577673" y="4231504"/>
            <a:chExt cx="7313664" cy="2031431"/>
          </a:xfrm>
        </p:grpSpPr>
        <p:sp>
          <p:nvSpPr>
            <p:cNvPr id="11" name="Content Placeholder 5">
              <a:extLst>
                <a:ext uri="{FF2B5EF4-FFF2-40B4-BE49-F238E27FC236}">
                  <a16:creationId xmlns:a16="http://schemas.microsoft.com/office/drawing/2014/main" id="{2D517991-6596-4122-AC95-FA9655D18EA5}"/>
                </a:ext>
              </a:extLst>
            </p:cNvPr>
            <p:cNvSpPr txBox="1">
              <a:spLocks/>
            </p:cNvSpPr>
            <p:nvPr/>
          </p:nvSpPr>
          <p:spPr>
            <a:xfrm>
              <a:off x="4207191" y="5451189"/>
              <a:ext cx="4382310" cy="81174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171442" indent="-171442" algn="l" defTabSz="685766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Trebuchet MS" panose="020B0603020202020204" pitchFamily="34" charset="0"/>
                  <a:ea typeface="Verdana" panose="020B0604030504040204" pitchFamily="34" charset="0"/>
                  <a:cs typeface="Courier New" panose="02070309020205020404" pitchFamily="49" charset="0"/>
                </a:defRPr>
              </a:lvl1pPr>
              <a:lvl2pPr marL="514325" indent="-171442" algn="l" defTabSz="685766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Trebuchet MS" panose="020B0603020202020204" pitchFamily="34" charset="0"/>
                  <a:ea typeface="Verdana" panose="020B0604030504040204" pitchFamily="34" charset="0"/>
                  <a:cs typeface="Courier New" panose="02070309020205020404" pitchFamily="49" charset="0"/>
                </a:defRPr>
              </a:lvl2pPr>
              <a:lvl3pPr marL="857207" indent="-171442" algn="l" defTabSz="685766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Trebuchet MS" panose="020B0603020202020204" pitchFamily="34" charset="0"/>
                  <a:ea typeface="Verdana" panose="020B0604030504040204" pitchFamily="34" charset="0"/>
                  <a:cs typeface="Courier New" panose="02070309020205020404" pitchFamily="49" charset="0"/>
                </a:defRPr>
              </a:lvl3pPr>
              <a:lvl4pPr marL="1200090" indent="-171442" algn="l" defTabSz="685766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Trebuchet MS" panose="020B0603020202020204" pitchFamily="34" charset="0"/>
                  <a:ea typeface="Verdana" panose="020B0604030504040204" pitchFamily="34" charset="0"/>
                  <a:cs typeface="Courier New" panose="02070309020205020404" pitchFamily="49" charset="0"/>
                </a:defRPr>
              </a:lvl4pPr>
              <a:lvl5pPr marL="1542974" indent="-171442" algn="l" defTabSz="685766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Trebuchet MS" panose="020B0603020202020204" pitchFamily="34" charset="0"/>
                  <a:ea typeface="Verdana" panose="020B0604030504040204" pitchFamily="34" charset="0"/>
                  <a:cs typeface="Courier New" panose="02070309020205020404" pitchFamily="49" charset="0"/>
                </a:defRPr>
              </a:lvl5pPr>
              <a:lvl6pPr marL="1885856" indent="-171442" algn="l" defTabSz="685766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739" indent="-171442" algn="l" defTabSz="685766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622" indent="-171442" algn="l" defTabSz="685766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505" indent="-171442" algn="l" defTabSz="685766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2500" b="1" dirty="0">
                  <a:solidFill>
                    <a:schemeClr val="accent6">
                      <a:lumMod val="75000"/>
                    </a:schemeClr>
                  </a:solidFill>
                </a:rPr>
                <a:t>{1,2} -CHARGED patterns succeed for all test cases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29253E25-A346-4856-A8BE-DF689DEAF25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18352" y="4639443"/>
              <a:ext cx="151919" cy="811746"/>
            </a:xfrm>
            <a:prstGeom prst="straightConnector1">
              <a:avLst/>
            </a:prstGeom>
            <a:ln w="5715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846E938-8797-4829-B3BA-2C67A3ACED99}"/>
                </a:ext>
              </a:extLst>
            </p:cNvPr>
            <p:cNvSpPr/>
            <p:nvPr/>
          </p:nvSpPr>
          <p:spPr>
            <a:xfrm rot="5400000">
              <a:off x="5045765" y="763412"/>
              <a:ext cx="377480" cy="7313664"/>
            </a:xfrm>
            <a:prstGeom prst="roundRect">
              <a:avLst/>
            </a:prstGeom>
            <a:noFill/>
            <a:ln w="571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5BE7F7B-7F8E-4F92-B888-FE8ED895D605}"/>
              </a:ext>
            </a:extLst>
          </p:cNvPr>
          <p:cNvGrpSpPr/>
          <p:nvPr/>
        </p:nvGrpSpPr>
        <p:grpSpPr>
          <a:xfrm>
            <a:off x="41537" y="959956"/>
            <a:ext cx="9101319" cy="5819195"/>
            <a:chOff x="41537" y="959956"/>
            <a:chExt cx="9101319" cy="5819195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682BB45-C96F-4C27-9FD9-5D7D5F97ED15}"/>
                </a:ext>
              </a:extLst>
            </p:cNvPr>
            <p:cNvSpPr/>
            <p:nvPr/>
          </p:nvSpPr>
          <p:spPr>
            <a:xfrm>
              <a:off x="41537" y="959956"/>
              <a:ext cx="9101319" cy="5517687"/>
            </a:xfrm>
            <a:prstGeom prst="rect">
              <a:avLst/>
            </a:prstGeom>
            <a:solidFill>
              <a:srgbClr val="FFFFFF">
                <a:alpha val="6705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F4E8247-B7C7-40A4-82A6-D2233E66A315}"/>
                </a:ext>
              </a:extLst>
            </p:cNvPr>
            <p:cNvSpPr/>
            <p:nvPr/>
          </p:nvSpPr>
          <p:spPr>
            <a:xfrm>
              <a:off x="2016602" y="6477642"/>
              <a:ext cx="6013493" cy="301509"/>
            </a:xfrm>
            <a:prstGeom prst="rect">
              <a:avLst/>
            </a:prstGeom>
            <a:solidFill>
              <a:srgbClr val="FFFFFF">
                <a:alpha val="6705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9B3428C1-3367-47F0-82FA-8E5C0AFAED0B}"/>
              </a:ext>
            </a:extLst>
          </p:cNvPr>
          <p:cNvSpPr/>
          <p:nvPr/>
        </p:nvSpPr>
        <p:spPr>
          <a:xfrm>
            <a:off x="123825" y="2632142"/>
            <a:ext cx="8896350" cy="21508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Trebuchet MS" panose="020B0603020202020204" pitchFamily="34" charset="0"/>
              </a:rPr>
              <a:t>BEER </a:t>
            </a:r>
            <a:r>
              <a:rPr lang="en-US" sz="4000" b="1" dirty="0">
                <a:solidFill>
                  <a:schemeClr val="accent6">
                    <a:lumMod val="75000"/>
                  </a:schemeClr>
                </a:solidFill>
                <a:latin typeface="Trebuchet MS" panose="020B0603020202020204" pitchFamily="34" charset="0"/>
              </a:rPr>
              <a:t>successfully</a:t>
            </a:r>
            <a:r>
              <a:rPr lang="en-US" sz="4000" dirty="0">
                <a:solidFill>
                  <a:schemeClr val="tx1"/>
                </a:solidFill>
                <a:latin typeface="Trebuchet MS" panose="020B0603020202020204" pitchFamily="34" charset="0"/>
              </a:rPr>
              <a:t> identifies </a:t>
            </a:r>
          </a:p>
          <a:p>
            <a:pPr algn="ctr"/>
            <a:r>
              <a:rPr lang="en-US" sz="4000" dirty="0">
                <a:solidFill>
                  <a:schemeClr val="tx1"/>
                </a:solidFill>
                <a:latin typeface="Trebuchet MS" panose="020B0603020202020204" pitchFamily="34" charset="0"/>
              </a:rPr>
              <a:t>the ECC function using </a:t>
            </a:r>
          </a:p>
          <a:p>
            <a:pPr algn="ctr"/>
            <a:r>
              <a:rPr lang="en-US" sz="4000" dirty="0">
                <a:solidFill>
                  <a:schemeClr val="tx1"/>
                </a:solidFill>
                <a:latin typeface="Trebuchet MS" panose="020B0603020202020204" pitchFamily="34" charset="0"/>
              </a:rPr>
              <a:t>the </a:t>
            </a:r>
            <a:r>
              <a:rPr lang="en-US" sz="4000" b="1" dirty="0">
                <a:solidFill>
                  <a:schemeClr val="accent5">
                    <a:lumMod val="75000"/>
                  </a:schemeClr>
                </a:solidFill>
                <a:latin typeface="Trebuchet MS" panose="020B0603020202020204" pitchFamily="34" charset="0"/>
              </a:rPr>
              <a:t>{1,2}-CHARGED</a:t>
            </a:r>
            <a:r>
              <a:rPr lang="en-US" sz="4000" dirty="0">
                <a:solidFill>
                  <a:schemeClr val="tx1"/>
                </a:solidFill>
                <a:latin typeface="Trebuchet MS" panose="020B0603020202020204" pitchFamily="34" charset="0"/>
              </a:rPr>
              <a:t> test patterns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CCB3279-8512-42F4-814E-99F008F96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D2B53-EDAE-4B41-B849-8916FA40BCB6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85040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Other Evaluations in the Paper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103C8C6-59BD-4DDB-90C4-4B529A55C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825120" y="6456390"/>
            <a:ext cx="1493759" cy="265096"/>
          </a:xfrm>
          <a:prstGeom prst="rect">
            <a:avLst/>
          </a:prstGeom>
        </p:spPr>
        <p:txBody>
          <a:bodyPr/>
          <a:lstStyle/>
          <a:p>
            <a:fld id="{C19D2B53-EDAE-4B41-B849-8916FA40BCB6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44" name="Content Placeholder 5">
            <a:extLst>
              <a:ext uri="{FF2B5EF4-FFF2-40B4-BE49-F238E27FC236}">
                <a16:creationId xmlns:a16="http://schemas.microsoft.com/office/drawing/2014/main" id="{2B807562-26E7-48B8-9BCA-F6E307CFB060}"/>
              </a:ext>
            </a:extLst>
          </p:cNvPr>
          <p:cNvSpPr txBox="1">
            <a:spLocks/>
          </p:cNvSpPr>
          <p:nvPr/>
        </p:nvSpPr>
        <p:spPr>
          <a:xfrm>
            <a:off x="155488" y="1046854"/>
            <a:ext cx="8815517" cy="51953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42" indent="-171442" algn="l" defTabSz="685766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Trebuchet MS" panose="020B0603020202020204" pitchFamily="34" charset="0"/>
                <a:ea typeface="Verdana" panose="020B0604030504040204" pitchFamily="34" charset="0"/>
                <a:cs typeface="Courier New" panose="02070309020205020404" pitchFamily="49" charset="0"/>
              </a:defRPr>
            </a:lvl1pPr>
            <a:lvl2pPr marL="514325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rebuchet MS" panose="020B0603020202020204" pitchFamily="34" charset="0"/>
                <a:ea typeface="Verdana" panose="020B0604030504040204" pitchFamily="34" charset="0"/>
                <a:cs typeface="Courier New" panose="02070309020205020404" pitchFamily="49" charset="0"/>
              </a:defRPr>
            </a:lvl2pPr>
            <a:lvl3pPr marL="857207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Trebuchet MS" panose="020B0603020202020204" pitchFamily="34" charset="0"/>
                <a:ea typeface="Verdana" panose="020B0604030504040204" pitchFamily="34" charset="0"/>
                <a:cs typeface="Courier New" panose="02070309020205020404" pitchFamily="49" charset="0"/>
              </a:defRPr>
            </a:lvl3pPr>
            <a:lvl4pPr marL="1200090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Trebuchet MS" panose="020B0603020202020204" pitchFamily="34" charset="0"/>
                <a:ea typeface="Verdana" panose="020B0604030504040204" pitchFamily="34" charset="0"/>
                <a:cs typeface="Courier New" panose="02070309020205020404" pitchFamily="49" charset="0"/>
              </a:defRPr>
            </a:lvl4pPr>
            <a:lvl5pPr marL="1542974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Trebuchet MS" panose="020B0603020202020204" pitchFamily="34" charset="0"/>
                <a:ea typeface="Verdana" panose="020B0604030504040204" pitchFamily="34" charset="0"/>
                <a:cs typeface="Courier New" panose="02070309020205020404" pitchFamily="49" charset="0"/>
              </a:defRPr>
            </a:lvl5pPr>
            <a:lvl6pPr marL="1885856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39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22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05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US" sz="2800" dirty="0"/>
              <a:t>Practicality of BEER’s SAT problem</a:t>
            </a:r>
          </a:p>
          <a:p>
            <a:pPr lvl="1"/>
            <a:r>
              <a:rPr lang="en-US" sz="2500" dirty="0"/>
              <a:t>Measure SAT problem runtime and memory consumption</a:t>
            </a:r>
          </a:p>
          <a:p>
            <a:pPr lvl="1"/>
            <a:r>
              <a:rPr lang="en-US" sz="2500" dirty="0"/>
              <a:t>Negligible for short codes (i.e., &lt; 1 minute, &lt; 1 </a:t>
            </a:r>
            <a:r>
              <a:rPr lang="en-US" sz="2500" dirty="0" err="1"/>
              <a:t>MiB</a:t>
            </a:r>
            <a:r>
              <a:rPr lang="en-US" sz="2500" dirty="0"/>
              <a:t> RAM)</a:t>
            </a:r>
          </a:p>
          <a:p>
            <a:pPr lvl="1"/>
            <a:r>
              <a:rPr lang="en-US" sz="2500" dirty="0"/>
              <a:t>Realistic for long codes given that BEER is run offline</a:t>
            </a:r>
          </a:p>
          <a:p>
            <a:pPr lvl="2"/>
            <a:r>
              <a:rPr lang="en-US" sz="2200" dirty="0"/>
              <a:t>e.g., 57.1 hours + 6.3 </a:t>
            </a:r>
            <a:r>
              <a:rPr lang="en-US" sz="2200" dirty="0" err="1"/>
              <a:t>GiB</a:t>
            </a:r>
            <a:r>
              <a:rPr lang="en-US" sz="2200" dirty="0"/>
              <a:t> RAM for 128-bit code</a:t>
            </a:r>
            <a:endParaRPr lang="en-US" sz="2500" dirty="0"/>
          </a:p>
          <a:p>
            <a:pPr lvl="1"/>
            <a:endParaRPr lang="en-US" sz="2500" dirty="0"/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Analytical experimental runtime analysis</a:t>
            </a:r>
          </a:p>
          <a:p>
            <a:pPr lvl="1"/>
            <a:r>
              <a:rPr lang="en-US" sz="2500" dirty="0"/>
              <a:t>Majority time is spent waiting for data-retention errors</a:t>
            </a:r>
          </a:p>
          <a:p>
            <a:pPr lvl="1"/>
            <a:r>
              <a:rPr lang="en-US" sz="2500" dirty="0"/>
              <a:t>4.2 hours of testing per chip in our experiments</a:t>
            </a:r>
          </a:p>
          <a:p>
            <a:pPr lvl="1"/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4002366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Talk Outline</a:t>
            </a:r>
          </a:p>
        </p:txBody>
      </p:sp>
      <p:sp>
        <p:nvSpPr>
          <p:cNvPr id="50" name="Content Placeholder 49">
            <a:extLst>
              <a:ext uri="{FF2B5EF4-FFF2-40B4-BE49-F238E27FC236}">
                <a16:creationId xmlns:a16="http://schemas.microsoft.com/office/drawing/2014/main" id="{C012A292-B81C-4680-ABD7-381C70B1AA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487" y="832660"/>
            <a:ext cx="8988513" cy="5112118"/>
          </a:xfrm>
        </p:spPr>
        <p:txBody>
          <a:bodyPr>
            <a:normAutofit/>
          </a:bodyPr>
          <a:lstStyle/>
          <a:p>
            <a:pPr marL="0" indent="0">
              <a:lnSpc>
                <a:spcPct val="250000"/>
              </a:lnSpc>
              <a:buNone/>
            </a:pPr>
            <a:r>
              <a:rPr lang="en-US" sz="3200" dirty="0">
                <a:solidFill>
                  <a:schemeClr val="bg1">
                    <a:lumMod val="65000"/>
                  </a:schemeClr>
                </a:solidFill>
              </a:rPr>
              <a:t>Challenges Caused by Unknown On-Die ECCs</a:t>
            </a:r>
          </a:p>
          <a:p>
            <a:pPr marL="0" indent="0">
              <a:lnSpc>
                <a:spcPct val="250000"/>
              </a:lnSpc>
              <a:buNone/>
            </a:pPr>
            <a:r>
              <a:rPr lang="en-US" sz="3200" dirty="0">
                <a:solidFill>
                  <a:schemeClr val="bg1">
                    <a:lumMod val="65000"/>
                  </a:schemeClr>
                </a:solidFill>
              </a:rPr>
              <a:t>BEER: Determining the On-Die ECC Function</a:t>
            </a:r>
          </a:p>
          <a:p>
            <a:pPr marL="0" indent="0">
              <a:lnSpc>
                <a:spcPct val="250000"/>
              </a:lnSpc>
              <a:buNone/>
            </a:pPr>
            <a:r>
              <a:rPr lang="en-US" sz="3200" dirty="0">
                <a:solidFill>
                  <a:schemeClr val="bg1">
                    <a:lumMod val="65000"/>
                  </a:schemeClr>
                </a:solidFill>
              </a:rPr>
              <a:t>Evaluating BEER in Experiment and Simulation</a:t>
            </a:r>
          </a:p>
          <a:p>
            <a:pPr marL="0" indent="0">
              <a:lnSpc>
                <a:spcPct val="250000"/>
              </a:lnSpc>
              <a:buNone/>
            </a:pPr>
            <a:r>
              <a:rPr lang="en-US" sz="3200" b="1" dirty="0"/>
              <a:t>BEEP and Other Practical Use Cases for BEER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4FF90A-2928-4452-A1FF-7BE5061C9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D2B53-EDAE-4B41-B849-8916FA40BCB6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846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103"/>
    </mc:Choice>
    <mc:Fallback xmlns="">
      <p:transition spd="slow" advTm="5103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 Use Cases for BEER</a:t>
            </a:r>
          </a:p>
        </p:txBody>
      </p:sp>
      <p:sp>
        <p:nvSpPr>
          <p:cNvPr id="44" name="Content Placeholder 5">
            <a:extLst>
              <a:ext uri="{FF2B5EF4-FFF2-40B4-BE49-F238E27FC236}">
                <a16:creationId xmlns:a16="http://schemas.microsoft.com/office/drawing/2014/main" id="{2B807562-26E7-48B8-9BCA-F6E307CFB060}"/>
              </a:ext>
            </a:extLst>
          </p:cNvPr>
          <p:cNvSpPr txBox="1">
            <a:spLocks/>
          </p:cNvSpPr>
          <p:nvPr/>
        </p:nvSpPr>
        <p:spPr>
          <a:xfrm>
            <a:off x="252661" y="1022007"/>
            <a:ext cx="8638675" cy="9440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42" indent="-171442" algn="l" defTabSz="685766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Trebuchet MS" panose="020B0603020202020204" pitchFamily="34" charset="0"/>
                <a:ea typeface="Verdana" panose="020B0604030504040204" pitchFamily="34" charset="0"/>
                <a:cs typeface="Courier New" panose="02070309020205020404" pitchFamily="49" charset="0"/>
              </a:defRPr>
            </a:lvl1pPr>
            <a:lvl2pPr marL="514325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rebuchet MS" panose="020B0603020202020204" pitchFamily="34" charset="0"/>
                <a:ea typeface="Verdana" panose="020B0604030504040204" pitchFamily="34" charset="0"/>
                <a:cs typeface="Courier New" panose="02070309020205020404" pitchFamily="49" charset="0"/>
              </a:defRPr>
            </a:lvl2pPr>
            <a:lvl3pPr marL="857207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Trebuchet MS" panose="020B0603020202020204" pitchFamily="34" charset="0"/>
                <a:ea typeface="Verdana" panose="020B0604030504040204" pitchFamily="34" charset="0"/>
                <a:cs typeface="Courier New" panose="02070309020205020404" pitchFamily="49" charset="0"/>
              </a:defRPr>
            </a:lvl3pPr>
            <a:lvl4pPr marL="1200090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Trebuchet MS" panose="020B0603020202020204" pitchFamily="34" charset="0"/>
                <a:ea typeface="Verdana" panose="020B0604030504040204" pitchFamily="34" charset="0"/>
                <a:cs typeface="Courier New" panose="02070309020205020404" pitchFamily="49" charset="0"/>
              </a:defRPr>
            </a:lvl4pPr>
            <a:lvl5pPr marL="1542974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Trebuchet MS" panose="020B0603020202020204" pitchFamily="34" charset="0"/>
                <a:ea typeface="Verdana" panose="020B0604030504040204" pitchFamily="34" charset="0"/>
                <a:cs typeface="Courier New" panose="02070309020205020404" pitchFamily="49" charset="0"/>
              </a:defRPr>
            </a:lvl5pPr>
            <a:lvl6pPr marL="1885856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39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22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05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We provide 5 </a:t>
            </a:r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use cases </a:t>
            </a:r>
            <a:r>
              <a:rPr lang="en-US" sz="2800" dirty="0"/>
              <a:t>in our paper to show how knowing the ECC function is 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useful in practice</a:t>
            </a:r>
            <a:endParaRPr lang="en-US" sz="25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D7248B9-FB66-4538-8118-6F1322C64DBF}"/>
              </a:ext>
            </a:extLst>
          </p:cNvPr>
          <p:cNvGrpSpPr/>
          <p:nvPr/>
        </p:nvGrpSpPr>
        <p:grpSpPr>
          <a:xfrm>
            <a:off x="579077" y="2973150"/>
            <a:ext cx="7869596" cy="655533"/>
            <a:chOff x="1282399" y="2973150"/>
            <a:chExt cx="7869596" cy="655533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2D306C3-EC4D-4095-88C4-EA79E12684FF}"/>
                </a:ext>
              </a:extLst>
            </p:cNvPr>
            <p:cNvSpPr/>
            <p:nvPr/>
          </p:nvSpPr>
          <p:spPr>
            <a:xfrm>
              <a:off x="1282399" y="3069899"/>
              <a:ext cx="214033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sz="2400" dirty="0">
                  <a:solidFill>
                    <a:prstClr val="black"/>
                  </a:solidFill>
                  <a:latin typeface="Trebuchet MS" panose="020B0603020202020204" pitchFamily="34" charset="0"/>
                </a:rPr>
                <a:t>System Design</a:t>
              </a:r>
              <a:endParaRPr lang="en-US" sz="2400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059BE7A-364F-4B3A-A90C-C19BF0853242}"/>
                </a:ext>
              </a:extLst>
            </p:cNvPr>
            <p:cNvSpPr/>
            <p:nvPr/>
          </p:nvSpPr>
          <p:spPr>
            <a:xfrm>
              <a:off x="3746038" y="2973519"/>
              <a:ext cx="5405957" cy="6551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fontAlgn="ctr"/>
              <a:r>
                <a:rPr lang="en-US" dirty="0">
                  <a:solidFill>
                    <a:prstClr val="black"/>
                  </a:solidFill>
                  <a:latin typeface="Trebuchet MS" panose="020B0603020202020204" pitchFamily="34" charset="0"/>
                </a:rPr>
                <a:t>Architecting DRAM controller </a:t>
              </a:r>
              <a:r>
                <a:rPr lang="en-US" b="1" dirty="0">
                  <a:solidFill>
                    <a:schemeClr val="accent5">
                      <a:lumMod val="75000"/>
                    </a:schemeClr>
                  </a:solidFill>
                  <a:latin typeface="Trebuchet MS" panose="020B0603020202020204" pitchFamily="34" charset="0"/>
                </a:rPr>
                <a:t>error mitigations </a:t>
              </a:r>
              <a:r>
                <a:rPr lang="en-US" dirty="0">
                  <a:solidFill>
                    <a:prstClr val="black"/>
                  </a:solidFill>
                  <a:latin typeface="Trebuchet MS" panose="020B0603020202020204" pitchFamily="34" charset="0"/>
                </a:rPr>
                <a:t>that are </a:t>
              </a:r>
              <a:r>
                <a:rPr lang="en-US" b="1" dirty="0">
                  <a:solidFill>
                    <a:schemeClr val="accent6">
                      <a:lumMod val="75000"/>
                    </a:schemeClr>
                  </a:solidFill>
                  <a:latin typeface="Trebuchet MS" panose="020B0603020202020204" pitchFamily="34" charset="0"/>
                </a:rPr>
                <a:t>informed</a:t>
              </a:r>
              <a:r>
                <a:rPr lang="en-US" dirty="0">
                  <a:solidFill>
                    <a:prstClr val="black"/>
                  </a:solidFill>
                  <a:latin typeface="Trebuchet MS" panose="020B0603020202020204" pitchFamily="34" charset="0"/>
                </a:rPr>
                <a:t> about on-die ECC</a:t>
              </a:r>
            </a:p>
          </p:txBody>
        </p:sp>
        <p:sp>
          <p:nvSpPr>
            <p:cNvPr id="26" name="Left Brace 25">
              <a:extLst>
                <a:ext uri="{FF2B5EF4-FFF2-40B4-BE49-F238E27FC236}">
                  <a16:creationId xmlns:a16="http://schemas.microsoft.com/office/drawing/2014/main" id="{BDB9EE42-742E-4606-9BAB-BBACE335F244}"/>
                </a:ext>
              </a:extLst>
            </p:cNvPr>
            <p:cNvSpPr/>
            <p:nvPr/>
          </p:nvSpPr>
          <p:spPr>
            <a:xfrm>
              <a:off x="3542457" y="2973150"/>
              <a:ext cx="123913" cy="655164"/>
            </a:xfrm>
            <a:prstGeom prst="leftBrace">
              <a:avLst>
                <a:gd name="adj1" fmla="val 39899"/>
                <a:gd name="adj2" fmla="val 50000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935793D-91F5-47C9-887C-BF5CBF769705}"/>
              </a:ext>
            </a:extLst>
          </p:cNvPr>
          <p:cNvGrpSpPr/>
          <p:nvPr/>
        </p:nvGrpSpPr>
        <p:grpSpPr>
          <a:xfrm>
            <a:off x="252661" y="5345217"/>
            <a:ext cx="8196012" cy="830997"/>
            <a:chOff x="955983" y="5345217"/>
            <a:chExt cx="8196012" cy="830997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541B359-D8DF-463B-BB72-1CDB210851FB}"/>
                </a:ext>
              </a:extLst>
            </p:cNvPr>
            <p:cNvSpPr/>
            <p:nvPr/>
          </p:nvSpPr>
          <p:spPr>
            <a:xfrm>
              <a:off x="955983" y="5345217"/>
              <a:ext cx="2483372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400" dirty="0">
                  <a:solidFill>
                    <a:prstClr val="black"/>
                  </a:solidFill>
                  <a:latin typeface="Trebuchet MS" panose="020B0603020202020204" pitchFamily="34" charset="0"/>
                </a:rPr>
                <a:t>Error </a:t>
              </a:r>
            </a:p>
            <a:p>
              <a:pPr algn="ctr"/>
              <a:r>
                <a:rPr lang="en-US" sz="2400" dirty="0">
                  <a:solidFill>
                    <a:prstClr val="black"/>
                  </a:solidFill>
                  <a:latin typeface="Trebuchet MS" panose="020B0603020202020204" pitchFamily="34" charset="0"/>
                </a:rPr>
                <a:t>Characterization</a:t>
              </a:r>
              <a:endParaRPr lang="en-US" sz="2400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6DB2D1FA-F62E-4EAA-97D7-C91625DBB039}"/>
                </a:ext>
              </a:extLst>
            </p:cNvPr>
            <p:cNvSpPr/>
            <p:nvPr/>
          </p:nvSpPr>
          <p:spPr>
            <a:xfrm>
              <a:off x="3746039" y="5433134"/>
              <a:ext cx="5405956" cy="6551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fontAlgn="ctr"/>
              <a:r>
                <a:rPr lang="en-US" dirty="0">
                  <a:solidFill>
                    <a:prstClr val="black"/>
                  </a:solidFill>
                  <a:latin typeface="Trebuchet MS" panose="020B0603020202020204" pitchFamily="34" charset="0"/>
                </a:rPr>
                <a:t>Studying the </a:t>
              </a:r>
              <a:r>
                <a:rPr lang="en-US" b="1" dirty="0">
                  <a:solidFill>
                    <a:schemeClr val="accent5">
                      <a:lumMod val="75000"/>
                    </a:schemeClr>
                  </a:solidFill>
                  <a:latin typeface="Trebuchet MS" panose="020B0603020202020204" pitchFamily="34" charset="0"/>
                </a:rPr>
                <a:t>statistical properties </a:t>
              </a:r>
            </a:p>
            <a:p>
              <a:pPr lvl="0" algn="ctr" fontAlgn="ctr"/>
              <a:r>
                <a:rPr lang="en-US" dirty="0">
                  <a:solidFill>
                    <a:prstClr val="black"/>
                  </a:solidFill>
                  <a:latin typeface="Trebuchet MS" panose="020B0603020202020204" pitchFamily="34" charset="0"/>
                </a:rPr>
                <a:t>of </a:t>
              </a:r>
              <a:r>
                <a:rPr lang="en-US" b="1" dirty="0">
                  <a:solidFill>
                    <a:schemeClr val="accent5">
                      <a:lumMod val="75000"/>
                    </a:schemeClr>
                  </a:solidFill>
                  <a:latin typeface="Trebuchet MS" panose="020B0603020202020204" pitchFamily="34" charset="0"/>
                </a:rPr>
                <a:t>raw bit errors </a:t>
              </a:r>
              <a:r>
                <a:rPr lang="en-US" dirty="0">
                  <a:solidFill>
                    <a:prstClr val="black"/>
                  </a:solidFill>
                  <a:latin typeface="Trebuchet MS" panose="020B0603020202020204" pitchFamily="34" charset="0"/>
                </a:rPr>
                <a:t>(e.g., spatial distributions)</a:t>
              </a:r>
            </a:p>
          </p:txBody>
        </p:sp>
        <p:sp>
          <p:nvSpPr>
            <p:cNvPr id="27" name="Left Brace 26">
              <a:extLst>
                <a:ext uri="{FF2B5EF4-FFF2-40B4-BE49-F238E27FC236}">
                  <a16:creationId xmlns:a16="http://schemas.microsoft.com/office/drawing/2014/main" id="{324CB035-D536-4399-94E0-872221ED70DA}"/>
                </a:ext>
              </a:extLst>
            </p:cNvPr>
            <p:cNvSpPr/>
            <p:nvPr/>
          </p:nvSpPr>
          <p:spPr>
            <a:xfrm>
              <a:off x="3542457" y="5433134"/>
              <a:ext cx="123913" cy="655164"/>
            </a:xfrm>
            <a:prstGeom prst="leftBrace">
              <a:avLst>
                <a:gd name="adj1" fmla="val 39899"/>
                <a:gd name="adj2" fmla="val 50000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0693E0B-182A-48C5-9C3D-E7B935AF103D}"/>
              </a:ext>
            </a:extLst>
          </p:cNvPr>
          <p:cNvGrpSpPr/>
          <p:nvPr/>
        </p:nvGrpSpPr>
        <p:grpSpPr>
          <a:xfrm>
            <a:off x="1569605" y="3876619"/>
            <a:ext cx="6879068" cy="1311288"/>
            <a:chOff x="2272927" y="3876619"/>
            <a:chExt cx="6879068" cy="1311288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F92115A-AB1D-4763-A670-D2F8EA7C694E}"/>
                </a:ext>
              </a:extLst>
            </p:cNvPr>
            <p:cNvSpPr/>
            <p:nvPr/>
          </p:nvSpPr>
          <p:spPr>
            <a:xfrm>
              <a:off x="2272927" y="4267556"/>
              <a:ext cx="114980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sz="2400" dirty="0">
                  <a:solidFill>
                    <a:prstClr val="black"/>
                  </a:solidFill>
                  <a:latin typeface="Trebuchet MS" panose="020B0603020202020204" pitchFamily="34" charset="0"/>
                </a:rPr>
                <a:t>Testing</a:t>
              </a:r>
              <a:endParaRPr lang="en-US" sz="2400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BC2F90D7-276A-4CC4-9462-9C4BC36DD3CC}"/>
                </a:ext>
              </a:extLst>
            </p:cNvPr>
            <p:cNvSpPr/>
            <p:nvPr/>
          </p:nvSpPr>
          <p:spPr>
            <a:xfrm>
              <a:off x="3746039" y="3876619"/>
              <a:ext cx="5405956" cy="6551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fontAlgn="ctr"/>
              <a:r>
                <a:rPr lang="en-US" dirty="0">
                  <a:solidFill>
                    <a:prstClr val="black"/>
                  </a:solidFill>
                  <a:latin typeface="Trebuchet MS" panose="020B0603020202020204" pitchFamily="34" charset="0"/>
                </a:rPr>
                <a:t>Crafting </a:t>
              </a:r>
              <a:r>
                <a:rPr lang="en-US" b="1" dirty="0">
                  <a:solidFill>
                    <a:schemeClr val="accent5">
                      <a:lumMod val="75000"/>
                    </a:schemeClr>
                  </a:solidFill>
                  <a:latin typeface="Trebuchet MS" panose="020B0603020202020204" pitchFamily="34" charset="0"/>
                </a:rPr>
                <a:t>worst-case test patterns </a:t>
              </a:r>
            </a:p>
            <a:p>
              <a:pPr lvl="0" algn="ctr" fontAlgn="ctr"/>
              <a:r>
                <a:rPr lang="en-US" dirty="0">
                  <a:solidFill>
                    <a:prstClr val="black"/>
                  </a:solidFill>
                  <a:latin typeface="Trebuchet MS" panose="020B0603020202020204" pitchFamily="34" charset="0"/>
                </a:rPr>
                <a:t>to enable </a:t>
              </a:r>
              <a:r>
                <a:rPr lang="en-US" b="1" dirty="0">
                  <a:solidFill>
                    <a:schemeClr val="accent6">
                      <a:lumMod val="75000"/>
                    </a:schemeClr>
                  </a:solidFill>
                  <a:latin typeface="Trebuchet MS" panose="020B0603020202020204" pitchFamily="34" charset="0"/>
                </a:rPr>
                <a:t>efficient </a:t>
              </a:r>
              <a:r>
                <a:rPr lang="en-US" dirty="0">
                  <a:solidFill>
                    <a:prstClr val="black"/>
                  </a:solidFill>
                  <a:latin typeface="Trebuchet MS" panose="020B0603020202020204" pitchFamily="34" charset="0"/>
                </a:rPr>
                <a:t>testing and validation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F9C5B8AB-7928-4BF4-8F38-DE90D4A3B7BA}"/>
                </a:ext>
              </a:extLst>
            </p:cNvPr>
            <p:cNvSpPr/>
            <p:nvPr/>
          </p:nvSpPr>
          <p:spPr>
            <a:xfrm>
              <a:off x="3746039" y="4532743"/>
              <a:ext cx="5405956" cy="6551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fontAlgn="ctr"/>
              <a:r>
                <a:rPr lang="en-US" b="1" dirty="0">
                  <a:solidFill>
                    <a:schemeClr val="accent5">
                      <a:lumMod val="75000"/>
                    </a:schemeClr>
                  </a:solidFill>
                  <a:latin typeface="Trebuchet MS" panose="020B0603020202020204" pitchFamily="34" charset="0"/>
                </a:rPr>
                <a:t>Root-cause analysis </a:t>
              </a:r>
              <a:r>
                <a:rPr lang="en-US" dirty="0">
                  <a:solidFill>
                    <a:prstClr val="black"/>
                  </a:solidFill>
                  <a:latin typeface="Trebuchet MS" panose="020B0603020202020204" pitchFamily="34" charset="0"/>
                </a:rPr>
                <a:t>for uncorrectable errors</a:t>
              </a:r>
            </a:p>
          </p:txBody>
        </p:sp>
        <p:sp>
          <p:nvSpPr>
            <p:cNvPr id="28" name="Left Brace 27">
              <a:extLst>
                <a:ext uri="{FF2B5EF4-FFF2-40B4-BE49-F238E27FC236}">
                  <a16:creationId xmlns:a16="http://schemas.microsoft.com/office/drawing/2014/main" id="{11AA4D71-4FF0-433A-8911-F3C9E792B95D}"/>
                </a:ext>
              </a:extLst>
            </p:cNvPr>
            <p:cNvSpPr/>
            <p:nvPr/>
          </p:nvSpPr>
          <p:spPr>
            <a:xfrm>
              <a:off x="3542457" y="3879225"/>
              <a:ext cx="123913" cy="1304882"/>
            </a:xfrm>
            <a:prstGeom prst="leftBrace">
              <a:avLst>
                <a:gd name="adj1" fmla="val 39899"/>
                <a:gd name="adj2" fmla="val 50000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C4C0675-22B8-41DF-9C2C-149DB6A18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D2B53-EDAE-4B41-B849-8916FA40BCB6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4356B20-57DF-4138-9206-53FE1F3E6E7D}"/>
              </a:ext>
            </a:extLst>
          </p:cNvPr>
          <p:cNvSpPr/>
          <p:nvPr/>
        </p:nvSpPr>
        <p:spPr>
          <a:xfrm>
            <a:off x="41537" y="895624"/>
            <a:ext cx="8638675" cy="5366383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32666CE-5564-489A-826C-DA4DD0388D10}"/>
              </a:ext>
            </a:extLst>
          </p:cNvPr>
          <p:cNvGrpSpPr/>
          <p:nvPr/>
        </p:nvGrpSpPr>
        <p:grpSpPr>
          <a:xfrm>
            <a:off x="604726" y="2064690"/>
            <a:ext cx="7843949" cy="657549"/>
            <a:chOff x="1308048" y="2064690"/>
            <a:chExt cx="7843949" cy="657549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F1CF504-C328-40DB-8ECD-88507700CB0F}"/>
                </a:ext>
              </a:extLst>
            </p:cNvPr>
            <p:cNvSpPr/>
            <p:nvPr/>
          </p:nvSpPr>
          <p:spPr>
            <a:xfrm>
              <a:off x="3746039" y="2067075"/>
              <a:ext cx="5405958" cy="6551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fontAlgn="ctr"/>
              <a:r>
                <a:rPr lang="en-US" b="1" dirty="0">
                  <a:solidFill>
                    <a:schemeClr val="accent5">
                      <a:lumMod val="75000"/>
                    </a:schemeClr>
                  </a:solidFill>
                  <a:latin typeface="Trebuchet MS" panose="020B0603020202020204" pitchFamily="34" charset="0"/>
                </a:rPr>
                <a:t>BEEP:</a:t>
              </a:r>
              <a:r>
                <a:rPr lang="en-US" b="1" dirty="0">
                  <a:solidFill>
                    <a:prstClr val="black"/>
                  </a:solidFill>
                  <a:latin typeface="Trebuchet MS" panose="020B0603020202020204" pitchFamily="34" charset="0"/>
                </a:rPr>
                <a:t> </a:t>
              </a:r>
              <a:r>
                <a:rPr lang="en-US" dirty="0">
                  <a:solidFill>
                    <a:prstClr val="black"/>
                  </a:solidFill>
                  <a:latin typeface="Trebuchet MS" panose="020B0603020202020204" pitchFamily="34" charset="0"/>
                </a:rPr>
                <a:t>identifying </a:t>
              </a:r>
              <a:r>
                <a:rPr lang="en-US" b="1" dirty="0">
                  <a:solidFill>
                    <a:schemeClr val="accent5">
                      <a:lumMod val="75000"/>
                    </a:schemeClr>
                  </a:solidFill>
                  <a:latin typeface="Trebuchet MS" panose="020B0603020202020204" pitchFamily="34" charset="0"/>
                </a:rPr>
                <a:t>raw bit error </a:t>
              </a:r>
              <a:r>
                <a:rPr lang="en-US" dirty="0">
                  <a:solidFill>
                    <a:prstClr val="black"/>
                  </a:solidFill>
                  <a:latin typeface="Trebuchet MS" panose="020B0603020202020204" pitchFamily="34" charset="0"/>
                </a:rPr>
                <a:t>locations corresponding to observed </a:t>
              </a:r>
              <a:r>
                <a:rPr lang="en-US" b="1" dirty="0">
                  <a:solidFill>
                    <a:schemeClr val="accent5">
                      <a:lumMod val="75000"/>
                    </a:schemeClr>
                  </a:solidFill>
                  <a:latin typeface="Trebuchet MS" panose="020B0603020202020204" pitchFamily="34" charset="0"/>
                </a:rPr>
                <a:t>post-correction errors</a:t>
              </a: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1CDD4FBC-4257-467A-89BE-B7E14FAF914A}"/>
                </a:ext>
              </a:extLst>
            </p:cNvPr>
            <p:cNvSpPr/>
            <p:nvPr/>
          </p:nvSpPr>
          <p:spPr>
            <a:xfrm>
              <a:off x="1308048" y="2161439"/>
              <a:ext cx="2114681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sz="2400" dirty="0">
                  <a:solidFill>
                    <a:prstClr val="black"/>
                  </a:solidFill>
                  <a:latin typeface="Trebuchet MS" panose="020B0603020202020204" pitchFamily="34" charset="0"/>
                </a:rPr>
                <a:t>Error Profiling</a:t>
              </a:r>
              <a:endParaRPr lang="en-US" sz="2400" dirty="0"/>
            </a:p>
          </p:txBody>
        </p:sp>
        <p:sp>
          <p:nvSpPr>
            <p:cNvPr id="4" name="Left Brace 3">
              <a:extLst>
                <a:ext uri="{FF2B5EF4-FFF2-40B4-BE49-F238E27FC236}">
                  <a16:creationId xmlns:a16="http://schemas.microsoft.com/office/drawing/2014/main" id="{F54E02AA-3B07-4A36-9FDD-47960B5CC331}"/>
                </a:ext>
              </a:extLst>
            </p:cNvPr>
            <p:cNvSpPr/>
            <p:nvPr/>
          </p:nvSpPr>
          <p:spPr>
            <a:xfrm>
              <a:off x="3542457" y="2064690"/>
              <a:ext cx="123913" cy="655164"/>
            </a:xfrm>
            <a:prstGeom prst="leftBrace">
              <a:avLst>
                <a:gd name="adj1" fmla="val 39899"/>
                <a:gd name="adj2" fmla="val 50000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42192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6833101-8ED3-46CA-A5E7-B6E1E3820929}"/>
              </a:ext>
            </a:extLst>
          </p:cNvPr>
          <p:cNvSpPr/>
          <p:nvPr/>
        </p:nvSpPr>
        <p:spPr>
          <a:xfrm>
            <a:off x="588028" y="4536879"/>
            <a:ext cx="8051147" cy="1298774"/>
          </a:xfrm>
          <a:prstGeom prst="rect">
            <a:avLst/>
          </a:prstGeom>
          <a:solidFill>
            <a:schemeClr val="bg2"/>
          </a:solidFill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Three Types of DRAM Systems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A89F97-AFCF-4A8D-B37F-4048D2B57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D2B53-EDAE-4B41-B849-8916FA40BCB6}" type="slidenum">
              <a:rPr lang="en-US" smtClean="0"/>
              <a:pPr/>
              <a:t>4</a:t>
            </a:fld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4A08DDF-0F3C-4C1C-8A7D-30E89C1176BF}"/>
              </a:ext>
            </a:extLst>
          </p:cNvPr>
          <p:cNvGrpSpPr/>
          <p:nvPr/>
        </p:nvGrpSpPr>
        <p:grpSpPr>
          <a:xfrm>
            <a:off x="588028" y="1422995"/>
            <a:ext cx="7781251" cy="939736"/>
            <a:chOff x="588028" y="1422995"/>
            <a:chExt cx="7781251" cy="939736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56448530-9CAE-445D-B662-38396EAEDE98}"/>
                </a:ext>
              </a:extLst>
            </p:cNvPr>
            <p:cNvSpPr txBox="1"/>
            <p:nvPr/>
          </p:nvSpPr>
          <p:spPr>
            <a:xfrm>
              <a:off x="588028" y="1615469"/>
              <a:ext cx="175836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latin typeface="Trebuchet MS" panose="020B0603020202020204" pitchFamily="34" charset="0"/>
                  <a:cs typeface="Segoe UI" panose="020B0502040204020203" pitchFamily="34" charset="0"/>
                </a:rPr>
                <a:t>No-ECC</a:t>
              </a: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CC3B3C03-89A9-4B38-8932-F36E9AD76971}"/>
                </a:ext>
              </a:extLst>
            </p:cNvPr>
            <p:cNvGrpSpPr/>
            <p:nvPr/>
          </p:nvGrpSpPr>
          <p:grpSpPr>
            <a:xfrm>
              <a:off x="4408598" y="1422995"/>
              <a:ext cx="3960681" cy="939736"/>
              <a:chOff x="2707924" y="1484141"/>
              <a:chExt cx="2105533" cy="499572"/>
            </a:xfrm>
          </p:grpSpPr>
          <p:sp>
            <p:nvSpPr>
              <p:cNvPr id="58" name="Rectangle: Rounded Corners 57">
                <a:extLst>
                  <a:ext uri="{FF2B5EF4-FFF2-40B4-BE49-F238E27FC236}">
                    <a16:creationId xmlns:a16="http://schemas.microsoft.com/office/drawing/2014/main" id="{0B6901BC-9BDF-4C2C-BA7B-B9860D3EEB08}"/>
                  </a:ext>
                </a:extLst>
              </p:cNvPr>
              <p:cNvSpPr/>
              <p:nvPr/>
            </p:nvSpPr>
            <p:spPr>
              <a:xfrm>
                <a:off x="3982137" y="1489455"/>
                <a:ext cx="831320" cy="494258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r>
                  <a:rPr lang="en-US" sz="2400" dirty="0">
                    <a:solidFill>
                      <a:prstClr val="black"/>
                    </a:solidFill>
                    <a:latin typeface="Trebuchet MS" panose="020B0603020202020204" pitchFamily="34" charset="0"/>
                    <a:cs typeface="Segoe UI" panose="020B0502040204020203" pitchFamily="34" charset="0"/>
                  </a:rPr>
                  <a:t>DRAM</a:t>
                </a:r>
              </a:p>
            </p:txBody>
          </p:sp>
          <p:sp>
            <p:nvSpPr>
              <p:cNvPr id="60" name="Rectangle: Rounded Corners 59">
                <a:extLst>
                  <a:ext uri="{FF2B5EF4-FFF2-40B4-BE49-F238E27FC236}">
                    <a16:creationId xmlns:a16="http://schemas.microsoft.com/office/drawing/2014/main" id="{EE01CB86-2B50-47E3-B6CB-2097A171A5B3}"/>
                  </a:ext>
                </a:extLst>
              </p:cNvPr>
              <p:cNvSpPr/>
              <p:nvPr/>
            </p:nvSpPr>
            <p:spPr>
              <a:xfrm>
                <a:off x="2707924" y="1484141"/>
                <a:ext cx="877477" cy="482790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  <a:latin typeface="Trebuchet MS" panose="020B0603020202020204" pitchFamily="34" charset="0"/>
                    <a:cs typeface="Segoe UI" panose="020B0502040204020203" pitchFamily="34" charset="0"/>
                  </a:rPr>
                  <a:t>CPU</a:t>
                </a:r>
              </a:p>
            </p:txBody>
          </p:sp>
          <p:cxnSp>
            <p:nvCxnSpPr>
              <p:cNvPr id="61" name="Straight Arrow Connector 60">
                <a:extLst>
                  <a:ext uri="{FF2B5EF4-FFF2-40B4-BE49-F238E27FC236}">
                    <a16:creationId xmlns:a16="http://schemas.microsoft.com/office/drawing/2014/main" id="{7BD61A7B-75D5-4666-ADA8-C9ABD729B4A0}"/>
                  </a:ext>
                </a:extLst>
              </p:cNvPr>
              <p:cNvCxnSpPr>
                <a:cxnSpLocks/>
                <a:stCxn id="58" idx="1"/>
                <a:endCxn id="60" idx="3"/>
              </p:cNvCxnSpPr>
              <p:nvPr/>
            </p:nvCxnSpPr>
            <p:spPr>
              <a:xfrm flipH="1" flipV="1">
                <a:off x="3585401" y="1725536"/>
                <a:ext cx="396736" cy="11048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DC0459CC-9490-4276-ABE0-6AE62C9FCA1A}"/>
              </a:ext>
            </a:extLst>
          </p:cNvPr>
          <p:cNvGrpSpPr/>
          <p:nvPr/>
        </p:nvGrpSpPr>
        <p:grpSpPr>
          <a:xfrm>
            <a:off x="588028" y="3042751"/>
            <a:ext cx="7781251" cy="1020333"/>
            <a:chOff x="588028" y="3164005"/>
            <a:chExt cx="7781251" cy="1020333"/>
          </a:xfrm>
        </p:grpSpPr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0446EC59-1015-46E0-85CE-424C6B4750FB}"/>
                </a:ext>
              </a:extLst>
            </p:cNvPr>
            <p:cNvSpPr txBox="1"/>
            <p:nvPr/>
          </p:nvSpPr>
          <p:spPr>
            <a:xfrm>
              <a:off x="588028" y="3382530"/>
              <a:ext cx="305488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latin typeface="Trebuchet MS" panose="020B0603020202020204" pitchFamily="34" charset="0"/>
                  <a:cs typeface="Segoe UI" panose="020B0502040204020203" pitchFamily="34" charset="0"/>
                </a:rPr>
                <a:t>Rank-level ECC</a:t>
              </a: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93E024F-CA27-4FD7-AACF-7957CBF4AB52}"/>
                </a:ext>
              </a:extLst>
            </p:cNvPr>
            <p:cNvGrpSpPr/>
            <p:nvPr/>
          </p:nvGrpSpPr>
          <p:grpSpPr>
            <a:xfrm>
              <a:off x="4406025" y="3164005"/>
              <a:ext cx="3963254" cy="1020333"/>
              <a:chOff x="2689983" y="3896658"/>
              <a:chExt cx="2577342" cy="663532"/>
            </a:xfrm>
          </p:grpSpPr>
          <p:sp>
            <p:nvSpPr>
              <p:cNvPr id="63" name="Rectangle: Rounded Corners 62">
                <a:extLst>
                  <a:ext uri="{FF2B5EF4-FFF2-40B4-BE49-F238E27FC236}">
                    <a16:creationId xmlns:a16="http://schemas.microsoft.com/office/drawing/2014/main" id="{A4D679F6-6BE3-4E80-82E9-594BAFA07091}"/>
                  </a:ext>
                </a:extLst>
              </p:cNvPr>
              <p:cNvSpPr/>
              <p:nvPr/>
            </p:nvSpPr>
            <p:spPr>
              <a:xfrm>
                <a:off x="4478525" y="3896658"/>
                <a:ext cx="788800" cy="663532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prstClr val="black"/>
                    </a:solidFill>
                    <a:latin typeface="Trebuchet MS" panose="020B0603020202020204" pitchFamily="34" charset="0"/>
                    <a:cs typeface="Segoe UI" panose="020B0502040204020203" pitchFamily="34" charset="0"/>
                  </a:rPr>
                  <a:t>XL</a:t>
                </a:r>
              </a:p>
              <a:p>
                <a:pPr algn="ctr"/>
                <a:r>
                  <a:rPr lang="en-US" sz="2400" dirty="0">
                    <a:solidFill>
                      <a:prstClr val="black"/>
                    </a:solidFill>
                    <a:latin typeface="Trebuchet MS" panose="020B0603020202020204" pitchFamily="34" charset="0"/>
                    <a:cs typeface="Segoe UI" panose="020B0502040204020203" pitchFamily="34" charset="0"/>
                  </a:rPr>
                  <a:t>DRAM</a:t>
                </a:r>
                <a:endParaRPr lang="en-US" b="1" dirty="0">
                  <a:solidFill>
                    <a:schemeClr val="tx1"/>
                  </a:solidFill>
                  <a:latin typeface="Trebuchet MS" panose="020B0603020202020204" pitchFamily="34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5" name="Rectangle: Rounded Corners 64">
                <a:extLst>
                  <a:ext uri="{FF2B5EF4-FFF2-40B4-BE49-F238E27FC236}">
                    <a16:creationId xmlns:a16="http://schemas.microsoft.com/office/drawing/2014/main" id="{DB7D0BAB-C256-495B-ABBA-090742720317}"/>
                  </a:ext>
                </a:extLst>
              </p:cNvPr>
              <p:cNvSpPr/>
              <p:nvPr/>
            </p:nvSpPr>
            <p:spPr>
              <a:xfrm>
                <a:off x="2689983" y="3972663"/>
                <a:ext cx="1391808" cy="482790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/>
                <a:r>
                  <a:rPr lang="en-US" sz="2400" dirty="0">
                    <a:solidFill>
                      <a:prstClr val="black"/>
                    </a:solidFill>
                    <a:latin typeface="Trebuchet MS" panose="020B0603020202020204" pitchFamily="34" charset="0"/>
                    <a:cs typeface="Segoe UI" panose="020B0502040204020203" pitchFamily="34" charset="0"/>
                  </a:rPr>
                  <a:t>   CPU</a:t>
                </a:r>
              </a:p>
            </p:txBody>
          </p:sp>
          <p:cxnSp>
            <p:nvCxnSpPr>
              <p:cNvPr id="66" name="Straight Arrow Connector 65">
                <a:extLst>
                  <a:ext uri="{FF2B5EF4-FFF2-40B4-BE49-F238E27FC236}">
                    <a16:creationId xmlns:a16="http://schemas.microsoft.com/office/drawing/2014/main" id="{0A0F134F-EC70-4A52-9CEA-916DB619EFBC}"/>
                  </a:ext>
                </a:extLst>
              </p:cNvPr>
              <p:cNvCxnSpPr>
                <a:cxnSpLocks/>
                <a:stCxn id="63" idx="1"/>
                <a:endCxn id="65" idx="3"/>
              </p:cNvCxnSpPr>
              <p:nvPr/>
            </p:nvCxnSpPr>
            <p:spPr>
              <a:xfrm flipH="1" flipV="1">
                <a:off x="4081791" y="4214058"/>
                <a:ext cx="396734" cy="14366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3FA1ACBE-F97A-49D3-AD82-AC8079944C61}"/>
                  </a:ext>
                </a:extLst>
              </p:cNvPr>
              <p:cNvSpPr/>
              <p:nvPr/>
            </p:nvSpPr>
            <p:spPr>
              <a:xfrm>
                <a:off x="3505322" y="4062047"/>
                <a:ext cx="572141" cy="293694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i="1" dirty="0">
                    <a:solidFill>
                      <a:schemeClr val="tx1"/>
                    </a:solidFill>
                    <a:latin typeface="Trebuchet MS" panose="020B0603020202020204" pitchFamily="34" charset="0"/>
                    <a:cs typeface="Segoe UI" panose="020B0502040204020203" pitchFamily="34" charset="0"/>
                  </a:rPr>
                  <a:t>ECC</a:t>
                </a:r>
              </a:p>
            </p:txBody>
          </p:sp>
        </p:grp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1EC64D0-995D-4D40-AEB7-33540A319E3A}"/>
              </a:ext>
            </a:extLst>
          </p:cNvPr>
          <p:cNvGrpSpPr/>
          <p:nvPr/>
        </p:nvGrpSpPr>
        <p:grpSpPr>
          <a:xfrm>
            <a:off x="588028" y="4799918"/>
            <a:ext cx="7752652" cy="769958"/>
            <a:chOff x="588028" y="5107475"/>
            <a:chExt cx="7752652" cy="769958"/>
          </a:xfrm>
        </p:grpSpPr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77023477-D342-45D7-8DD6-BF1FE6739141}"/>
                </a:ext>
              </a:extLst>
            </p:cNvPr>
            <p:cNvGrpSpPr/>
            <p:nvPr/>
          </p:nvGrpSpPr>
          <p:grpSpPr>
            <a:xfrm>
              <a:off x="4406025" y="5107475"/>
              <a:ext cx="3934655" cy="769958"/>
              <a:chOff x="622716" y="4338169"/>
              <a:chExt cx="2542728" cy="497577"/>
            </a:xfrm>
          </p:grpSpPr>
          <p:sp>
            <p:nvSpPr>
              <p:cNvPr id="69" name="Rectangle: Rounded Corners 68">
                <a:extLst>
                  <a:ext uri="{FF2B5EF4-FFF2-40B4-BE49-F238E27FC236}">
                    <a16:creationId xmlns:a16="http://schemas.microsoft.com/office/drawing/2014/main" id="{73B29AB1-3541-4BE4-ACCA-1F8D9CC8E8BB}"/>
                  </a:ext>
                </a:extLst>
              </p:cNvPr>
              <p:cNvSpPr/>
              <p:nvPr/>
            </p:nvSpPr>
            <p:spPr>
              <a:xfrm>
                <a:off x="1901691" y="4341488"/>
                <a:ext cx="1263753" cy="494258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2400" dirty="0">
                    <a:solidFill>
                      <a:prstClr val="black"/>
                    </a:solidFill>
                    <a:latin typeface="Trebuchet MS" panose="020B0603020202020204" pitchFamily="34" charset="0"/>
                    <a:cs typeface="Segoe UI" panose="020B0502040204020203" pitchFamily="34" charset="0"/>
                  </a:rPr>
                  <a:t>DRAM</a:t>
                </a:r>
                <a:endParaRPr lang="en-US" b="1" dirty="0">
                  <a:solidFill>
                    <a:schemeClr val="tx1"/>
                  </a:solidFill>
                  <a:latin typeface="Trebuchet MS" panose="020B0603020202020204" pitchFamily="34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1" name="Rectangle: Rounded Corners 70">
                <a:extLst>
                  <a:ext uri="{FF2B5EF4-FFF2-40B4-BE49-F238E27FC236}">
                    <a16:creationId xmlns:a16="http://schemas.microsoft.com/office/drawing/2014/main" id="{CF75448B-08B1-4251-AED6-D63EAB76738A}"/>
                  </a:ext>
                </a:extLst>
              </p:cNvPr>
              <p:cNvSpPr/>
              <p:nvPr/>
            </p:nvSpPr>
            <p:spPr>
              <a:xfrm>
                <a:off x="622716" y="4338169"/>
                <a:ext cx="882248" cy="482790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r>
                  <a:rPr lang="en-US" sz="2400" dirty="0">
                    <a:solidFill>
                      <a:prstClr val="black"/>
                    </a:solidFill>
                    <a:latin typeface="Trebuchet MS" panose="020B0603020202020204" pitchFamily="34" charset="0"/>
                    <a:cs typeface="Segoe UI" panose="020B0502040204020203" pitchFamily="34" charset="0"/>
                  </a:rPr>
                  <a:t>CPU</a:t>
                </a:r>
              </a:p>
            </p:txBody>
          </p:sp>
          <p:cxnSp>
            <p:nvCxnSpPr>
              <p:cNvPr id="72" name="Straight Arrow Connector 71">
                <a:extLst>
                  <a:ext uri="{FF2B5EF4-FFF2-40B4-BE49-F238E27FC236}">
                    <a16:creationId xmlns:a16="http://schemas.microsoft.com/office/drawing/2014/main" id="{894E3152-7FF5-4B48-ACDF-4295A0BFE55A}"/>
                  </a:ext>
                </a:extLst>
              </p:cNvPr>
              <p:cNvCxnSpPr>
                <a:cxnSpLocks/>
                <a:stCxn id="69" idx="1"/>
                <a:endCxn id="71" idx="3"/>
              </p:cNvCxnSpPr>
              <p:nvPr/>
            </p:nvCxnSpPr>
            <p:spPr>
              <a:xfrm flipH="1" flipV="1">
                <a:off x="1504964" y="4579564"/>
                <a:ext cx="396727" cy="9053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57980F86-F8BB-4348-9827-3DCCFF5BB3BA}"/>
                  </a:ext>
                </a:extLst>
              </p:cNvPr>
              <p:cNvSpPr/>
              <p:nvPr/>
            </p:nvSpPr>
            <p:spPr>
              <a:xfrm>
                <a:off x="1901368" y="4429262"/>
                <a:ext cx="540175" cy="293694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i="1" dirty="0">
                    <a:solidFill>
                      <a:schemeClr val="tx1"/>
                    </a:solidFill>
                    <a:latin typeface="Trebuchet MS" panose="020B0603020202020204" pitchFamily="34" charset="0"/>
                    <a:cs typeface="Segoe UI" panose="020B0502040204020203" pitchFamily="34" charset="0"/>
                  </a:rPr>
                  <a:t>ECC</a:t>
                </a:r>
              </a:p>
            </p:txBody>
          </p:sp>
        </p:grp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984672FA-AC96-4CD4-9588-216F9F624F5E}"/>
                </a:ext>
              </a:extLst>
            </p:cNvPr>
            <p:cNvSpPr txBox="1"/>
            <p:nvPr/>
          </p:nvSpPr>
          <p:spPr>
            <a:xfrm>
              <a:off x="588028" y="5214057"/>
              <a:ext cx="242519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latin typeface="Trebuchet MS" panose="020B0603020202020204" pitchFamily="34" charset="0"/>
                  <a:cs typeface="Segoe UI" panose="020B0502040204020203" pitchFamily="34" charset="0"/>
                </a:rPr>
                <a:t>On-Die-ECC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40816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BEEP: Profiling for Raw Bit Errors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103C8C6-59BD-4DDB-90C4-4B529A55C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825120" y="6456390"/>
            <a:ext cx="1493759" cy="265096"/>
          </a:xfrm>
          <a:prstGeom prst="rect">
            <a:avLst/>
          </a:prstGeom>
        </p:spPr>
        <p:txBody>
          <a:bodyPr/>
          <a:lstStyle/>
          <a:p>
            <a:fld id="{C19D2B53-EDAE-4B41-B849-8916FA40BCB6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44" name="Content Placeholder 5">
            <a:extLst>
              <a:ext uri="{FF2B5EF4-FFF2-40B4-BE49-F238E27FC236}">
                <a16:creationId xmlns:a16="http://schemas.microsoft.com/office/drawing/2014/main" id="{2B807562-26E7-48B8-9BCA-F6E307CFB060}"/>
              </a:ext>
            </a:extLst>
          </p:cNvPr>
          <p:cNvSpPr txBox="1">
            <a:spLocks/>
          </p:cNvSpPr>
          <p:nvPr/>
        </p:nvSpPr>
        <p:spPr>
          <a:xfrm>
            <a:off x="155488" y="953100"/>
            <a:ext cx="8891339" cy="9803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42" indent="-171442" algn="l" defTabSz="685766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Trebuchet MS" panose="020B0603020202020204" pitchFamily="34" charset="0"/>
                <a:ea typeface="Verdana" panose="020B0604030504040204" pitchFamily="34" charset="0"/>
                <a:cs typeface="Courier New" panose="02070309020205020404" pitchFamily="49" charset="0"/>
              </a:defRPr>
            </a:lvl1pPr>
            <a:lvl2pPr marL="514325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rebuchet MS" panose="020B0603020202020204" pitchFamily="34" charset="0"/>
                <a:ea typeface="Verdana" panose="020B0604030504040204" pitchFamily="34" charset="0"/>
                <a:cs typeface="Courier New" panose="02070309020205020404" pitchFamily="49" charset="0"/>
              </a:defRPr>
            </a:lvl2pPr>
            <a:lvl3pPr marL="857207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Trebuchet MS" panose="020B0603020202020204" pitchFamily="34" charset="0"/>
                <a:ea typeface="Verdana" panose="020B0604030504040204" pitchFamily="34" charset="0"/>
                <a:cs typeface="Courier New" panose="02070309020205020404" pitchFamily="49" charset="0"/>
              </a:defRPr>
            </a:lvl3pPr>
            <a:lvl4pPr marL="1200090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Trebuchet MS" panose="020B0603020202020204" pitchFamily="34" charset="0"/>
                <a:ea typeface="Verdana" panose="020B0604030504040204" pitchFamily="34" charset="0"/>
                <a:cs typeface="Courier New" panose="02070309020205020404" pitchFamily="49" charset="0"/>
              </a:defRPr>
            </a:lvl4pPr>
            <a:lvl5pPr marL="1542974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Trebuchet MS" panose="020B0603020202020204" pitchFamily="34" charset="0"/>
                <a:ea typeface="Verdana" panose="020B0604030504040204" pitchFamily="34" charset="0"/>
                <a:cs typeface="Courier New" panose="02070309020205020404" pitchFamily="49" charset="0"/>
              </a:defRPr>
            </a:lvl5pPr>
            <a:lvl6pPr marL="1885856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39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22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05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Key idea: </a:t>
            </a:r>
            <a:r>
              <a:rPr lang="en-US" sz="2800" dirty="0"/>
              <a:t>knowing the ECC function (i.e., via BEER) enables calculating raw bit error positions</a:t>
            </a:r>
          </a:p>
        </p:txBody>
      </p:sp>
      <p:graphicFrame>
        <p:nvGraphicFramePr>
          <p:cNvPr id="67" name="Table 66">
            <a:extLst>
              <a:ext uri="{FF2B5EF4-FFF2-40B4-BE49-F238E27FC236}">
                <a16:creationId xmlns:a16="http://schemas.microsoft.com/office/drawing/2014/main" id="{CAD26D7A-EECE-4FA0-AB58-E7FD405D36E7}"/>
              </a:ext>
            </a:extLst>
          </p:cNvPr>
          <p:cNvGraphicFramePr>
            <a:graphicFrameLocks noGrp="1"/>
          </p:cNvGraphicFramePr>
          <p:nvPr/>
        </p:nvGraphicFramePr>
        <p:xfrm>
          <a:off x="757472" y="2792711"/>
          <a:ext cx="3097668" cy="4382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2524">
                  <a:extLst>
                    <a:ext uri="{9D8B030D-6E8A-4147-A177-3AD203B41FA5}">
                      <a16:colId xmlns:a16="http://schemas.microsoft.com/office/drawing/2014/main" val="3263648389"/>
                    </a:ext>
                  </a:extLst>
                </a:gridCol>
                <a:gridCol w="442524">
                  <a:extLst>
                    <a:ext uri="{9D8B030D-6E8A-4147-A177-3AD203B41FA5}">
                      <a16:colId xmlns:a16="http://schemas.microsoft.com/office/drawing/2014/main" val="1131453912"/>
                    </a:ext>
                  </a:extLst>
                </a:gridCol>
                <a:gridCol w="442524">
                  <a:extLst>
                    <a:ext uri="{9D8B030D-6E8A-4147-A177-3AD203B41FA5}">
                      <a16:colId xmlns:a16="http://schemas.microsoft.com/office/drawing/2014/main" val="1858307433"/>
                    </a:ext>
                  </a:extLst>
                </a:gridCol>
                <a:gridCol w="442524">
                  <a:extLst>
                    <a:ext uri="{9D8B030D-6E8A-4147-A177-3AD203B41FA5}">
                      <a16:colId xmlns:a16="http://schemas.microsoft.com/office/drawing/2014/main" val="330613264"/>
                    </a:ext>
                  </a:extLst>
                </a:gridCol>
                <a:gridCol w="442524">
                  <a:extLst>
                    <a:ext uri="{9D8B030D-6E8A-4147-A177-3AD203B41FA5}">
                      <a16:colId xmlns:a16="http://schemas.microsoft.com/office/drawing/2014/main" val="2846122531"/>
                    </a:ext>
                  </a:extLst>
                </a:gridCol>
                <a:gridCol w="442524">
                  <a:extLst>
                    <a:ext uri="{9D8B030D-6E8A-4147-A177-3AD203B41FA5}">
                      <a16:colId xmlns:a16="http://schemas.microsoft.com/office/drawing/2014/main" val="3718389685"/>
                    </a:ext>
                  </a:extLst>
                </a:gridCol>
                <a:gridCol w="442524">
                  <a:extLst>
                    <a:ext uri="{9D8B030D-6E8A-4147-A177-3AD203B41FA5}">
                      <a16:colId xmlns:a16="http://schemas.microsoft.com/office/drawing/2014/main" val="1113611620"/>
                    </a:ext>
                  </a:extLst>
                </a:gridCol>
              </a:tblGrid>
              <a:tr h="438276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</a:t>
                      </a:r>
                      <a:endParaRPr lang="en-US" sz="1800" b="1" baseline="-2500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7447" marR="77447" marT="38723" marB="38723" anchor="ctr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</a:p>
                  </a:txBody>
                  <a:tcPr marL="77447" marR="77447" marT="38723" marB="38723" anchor="ctr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</a:p>
                  </a:txBody>
                  <a:tcPr marL="77447" marR="77447" marT="38723" marB="38723" anchor="ctr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</a:p>
                  </a:txBody>
                  <a:tcPr marL="77447" marR="77447" marT="38723" marB="38723" anchor="ctr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6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E</a:t>
                      </a:r>
                      <a:endParaRPr kumimoji="0" lang="en-US" sz="1800" b="1" i="0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marL="77447" marR="77447" marT="38723" marB="38723" anchor="ctr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E</a:t>
                      </a:r>
                      <a:endParaRPr lang="en-US" sz="22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7447" marR="77447" marT="38723" marB="38723" anchor="ctr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E</a:t>
                      </a:r>
                      <a:endParaRPr lang="en-US" sz="22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7447" marR="77447" marT="38723" marB="38723" anchor="ctr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1600829"/>
                  </a:ext>
                </a:extLst>
              </a:tr>
            </a:tbl>
          </a:graphicData>
        </a:graphic>
      </p:graphicFrame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C5C0DBE3-1824-4EB4-9670-9D65891CEC61}"/>
              </a:ext>
            </a:extLst>
          </p:cNvPr>
          <p:cNvCxnSpPr>
            <a:cxnSpLocks/>
          </p:cNvCxnSpPr>
          <p:nvPr/>
        </p:nvCxnSpPr>
        <p:spPr>
          <a:xfrm>
            <a:off x="4223657" y="2989425"/>
            <a:ext cx="174165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9" name="Table 68">
            <a:extLst>
              <a:ext uri="{FF2B5EF4-FFF2-40B4-BE49-F238E27FC236}">
                <a16:creationId xmlns:a16="http://schemas.microsoft.com/office/drawing/2014/main" id="{C19D3947-0D7F-4E41-9AEA-29225397F3A4}"/>
              </a:ext>
            </a:extLst>
          </p:cNvPr>
          <p:cNvGraphicFramePr>
            <a:graphicFrameLocks noGrp="1"/>
          </p:cNvGraphicFramePr>
          <p:nvPr/>
        </p:nvGraphicFramePr>
        <p:xfrm>
          <a:off x="6333826" y="2761297"/>
          <a:ext cx="1770096" cy="4382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2524">
                  <a:extLst>
                    <a:ext uri="{9D8B030D-6E8A-4147-A177-3AD203B41FA5}">
                      <a16:colId xmlns:a16="http://schemas.microsoft.com/office/drawing/2014/main" val="3263648389"/>
                    </a:ext>
                  </a:extLst>
                </a:gridCol>
                <a:gridCol w="442524">
                  <a:extLst>
                    <a:ext uri="{9D8B030D-6E8A-4147-A177-3AD203B41FA5}">
                      <a16:colId xmlns:a16="http://schemas.microsoft.com/office/drawing/2014/main" val="1131453912"/>
                    </a:ext>
                  </a:extLst>
                </a:gridCol>
                <a:gridCol w="442524">
                  <a:extLst>
                    <a:ext uri="{9D8B030D-6E8A-4147-A177-3AD203B41FA5}">
                      <a16:colId xmlns:a16="http://schemas.microsoft.com/office/drawing/2014/main" val="1858307433"/>
                    </a:ext>
                  </a:extLst>
                </a:gridCol>
                <a:gridCol w="442524">
                  <a:extLst>
                    <a:ext uri="{9D8B030D-6E8A-4147-A177-3AD203B41FA5}">
                      <a16:colId xmlns:a16="http://schemas.microsoft.com/office/drawing/2014/main" val="330613264"/>
                    </a:ext>
                  </a:extLst>
                </a:gridCol>
              </a:tblGrid>
              <a:tr h="438276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</a:p>
                  </a:txBody>
                  <a:tcPr marL="77447" marR="77447" marT="38723" marB="38723" anchor="ctr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6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E</a:t>
                      </a:r>
                      <a:endParaRPr kumimoji="0" lang="en-US" sz="1800" b="1" i="0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marL="77447" marR="77447" marT="38723" marB="38723" anchor="ctr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E</a:t>
                      </a:r>
                      <a:endParaRPr lang="en-US" sz="22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7447" marR="77447" marT="38723" marB="38723" anchor="ctr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</a:p>
                  </a:txBody>
                  <a:tcPr marL="77447" marR="77447" marT="38723" marB="38723" anchor="ctr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1600829"/>
                  </a:ext>
                </a:extLst>
              </a:tr>
            </a:tbl>
          </a:graphicData>
        </a:graphic>
      </p:graphicFrame>
      <p:sp>
        <p:nvSpPr>
          <p:cNvPr id="70" name="Content Placeholder 2">
            <a:extLst>
              <a:ext uri="{FF2B5EF4-FFF2-40B4-BE49-F238E27FC236}">
                <a16:creationId xmlns:a16="http://schemas.microsoft.com/office/drawing/2014/main" id="{8BF3D805-BAB4-40A0-A38D-8F07BE36315F}"/>
              </a:ext>
            </a:extLst>
          </p:cNvPr>
          <p:cNvSpPr txBox="1">
            <a:spLocks/>
          </p:cNvSpPr>
          <p:nvPr/>
        </p:nvSpPr>
        <p:spPr>
          <a:xfrm>
            <a:off x="4223656" y="2546646"/>
            <a:ext cx="1741654" cy="429302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Bahnschrift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Bahnschrift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Bahnschrift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Bahnschrift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Bahnschrift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Trebuchet MS" panose="020B0603020202020204" pitchFamily="34" charset="0"/>
              </a:rPr>
              <a:t>ECC Decoder</a:t>
            </a:r>
          </a:p>
        </p:txBody>
      </p:sp>
      <p:sp>
        <p:nvSpPr>
          <p:cNvPr id="71" name="Content Placeholder 2">
            <a:extLst>
              <a:ext uri="{FF2B5EF4-FFF2-40B4-BE49-F238E27FC236}">
                <a16:creationId xmlns:a16="http://schemas.microsoft.com/office/drawing/2014/main" id="{5F9CACAB-0E31-452E-9994-E71254B81213}"/>
              </a:ext>
            </a:extLst>
          </p:cNvPr>
          <p:cNvSpPr txBox="1">
            <a:spLocks/>
          </p:cNvSpPr>
          <p:nvPr/>
        </p:nvSpPr>
        <p:spPr>
          <a:xfrm>
            <a:off x="924705" y="2323957"/>
            <a:ext cx="2773720" cy="429302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Bahnschrift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Bahnschrift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Bahnschrift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Bahnschrift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Bahnschrift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>
                <a:latin typeface="Trebuchet MS" panose="020B0603020202020204" pitchFamily="34" charset="0"/>
              </a:rPr>
              <a:t>Raw Error Pattern</a:t>
            </a:r>
          </a:p>
        </p:txBody>
      </p:sp>
      <p:sp>
        <p:nvSpPr>
          <p:cNvPr id="72" name="Content Placeholder 2">
            <a:extLst>
              <a:ext uri="{FF2B5EF4-FFF2-40B4-BE49-F238E27FC236}">
                <a16:creationId xmlns:a16="http://schemas.microsoft.com/office/drawing/2014/main" id="{5CF5DECA-9F7C-46F7-9B08-AAE58D14BD7E}"/>
              </a:ext>
            </a:extLst>
          </p:cNvPr>
          <p:cNvSpPr txBox="1">
            <a:spLocks/>
          </p:cNvSpPr>
          <p:nvPr/>
        </p:nvSpPr>
        <p:spPr>
          <a:xfrm>
            <a:off x="5832014" y="1989201"/>
            <a:ext cx="2773720" cy="80351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Bahnschrift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Bahnschrift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Bahnschrift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Bahnschrift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Bahnschrift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>
                <a:latin typeface="Trebuchet MS" panose="020B0603020202020204" pitchFamily="34" charset="0"/>
              </a:rPr>
              <a:t>Observed Errors</a:t>
            </a:r>
          </a:p>
          <a:p>
            <a:pPr marL="0" lv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>
                <a:latin typeface="Trebuchet MS" panose="020B0603020202020204" pitchFamily="34" charset="0"/>
              </a:rPr>
              <a:t>(Uncorrectable)</a:t>
            </a:r>
          </a:p>
        </p:txBody>
      </p:sp>
      <p:sp>
        <p:nvSpPr>
          <p:cNvPr id="75" name="Content Placeholder 5">
            <a:extLst>
              <a:ext uri="{FF2B5EF4-FFF2-40B4-BE49-F238E27FC236}">
                <a16:creationId xmlns:a16="http://schemas.microsoft.com/office/drawing/2014/main" id="{65408A96-874A-4195-8189-8A1F92F6A6B3}"/>
              </a:ext>
            </a:extLst>
          </p:cNvPr>
          <p:cNvSpPr txBox="1">
            <a:spLocks/>
          </p:cNvSpPr>
          <p:nvPr/>
        </p:nvSpPr>
        <p:spPr>
          <a:xfrm>
            <a:off x="155488" y="5478211"/>
            <a:ext cx="8132301" cy="85337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171442" indent="-171442" algn="l" defTabSz="685766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Trebuchet MS" panose="020B0603020202020204" pitchFamily="34" charset="0"/>
                <a:ea typeface="Verdana" panose="020B0604030504040204" pitchFamily="34" charset="0"/>
                <a:cs typeface="Courier New" panose="02070309020205020404" pitchFamily="49" charset="0"/>
              </a:defRPr>
            </a:lvl1pPr>
            <a:lvl2pPr marL="514325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rebuchet MS" panose="020B0603020202020204" pitchFamily="34" charset="0"/>
                <a:ea typeface="Verdana" panose="020B0604030504040204" pitchFamily="34" charset="0"/>
                <a:cs typeface="Courier New" panose="02070309020205020404" pitchFamily="49" charset="0"/>
              </a:defRPr>
            </a:lvl2pPr>
            <a:lvl3pPr marL="857207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Trebuchet MS" panose="020B0603020202020204" pitchFamily="34" charset="0"/>
                <a:ea typeface="Verdana" panose="020B0604030504040204" pitchFamily="34" charset="0"/>
                <a:cs typeface="Courier New" panose="02070309020205020404" pitchFamily="49" charset="0"/>
              </a:defRPr>
            </a:lvl3pPr>
            <a:lvl4pPr marL="1200090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Trebuchet MS" panose="020B0603020202020204" pitchFamily="34" charset="0"/>
                <a:ea typeface="Verdana" panose="020B0604030504040204" pitchFamily="34" charset="0"/>
                <a:cs typeface="Courier New" panose="02070309020205020404" pitchFamily="49" charset="0"/>
              </a:defRPr>
            </a:lvl4pPr>
            <a:lvl5pPr marL="1542974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Trebuchet MS" panose="020B0603020202020204" pitchFamily="34" charset="0"/>
                <a:ea typeface="Verdana" panose="020B0604030504040204" pitchFamily="34" charset="0"/>
                <a:cs typeface="Courier New" panose="02070309020205020404" pitchFamily="49" charset="0"/>
              </a:defRPr>
            </a:lvl5pPr>
            <a:lvl6pPr marL="1885856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39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22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05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BEEP infers which </a:t>
            </a:r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physical cells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800" dirty="0"/>
              <a:t>are susceptible to data-retention errors using 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only</a:t>
            </a:r>
            <a:r>
              <a:rPr lang="en-US" sz="2800" dirty="0"/>
              <a:t> the observed errors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C37C54D-4DD8-42A6-B24A-74FF8220F8AE}"/>
              </a:ext>
            </a:extLst>
          </p:cNvPr>
          <p:cNvGrpSpPr/>
          <p:nvPr/>
        </p:nvGrpSpPr>
        <p:grpSpPr>
          <a:xfrm>
            <a:off x="4294414" y="2323957"/>
            <a:ext cx="2408427" cy="1532034"/>
            <a:chOff x="4294414" y="2323957"/>
            <a:chExt cx="2408427" cy="1532034"/>
          </a:xfrm>
        </p:grpSpPr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41EDD0C5-0E16-455C-9FCE-2BE70A63FDCE}"/>
                </a:ext>
              </a:extLst>
            </p:cNvPr>
            <p:cNvSpPr/>
            <p:nvPr/>
          </p:nvSpPr>
          <p:spPr>
            <a:xfrm>
              <a:off x="4294414" y="2323957"/>
              <a:ext cx="1598319" cy="751113"/>
            </a:xfrm>
            <a:prstGeom prst="ellipse">
              <a:avLst/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Content Placeholder 2">
              <a:extLst>
                <a:ext uri="{FF2B5EF4-FFF2-40B4-BE49-F238E27FC236}">
                  <a16:creationId xmlns:a16="http://schemas.microsoft.com/office/drawing/2014/main" id="{960BF49E-70CC-430E-B330-DBF06C65C19C}"/>
                </a:ext>
              </a:extLst>
            </p:cNvPr>
            <p:cNvSpPr txBox="1">
              <a:spLocks/>
            </p:cNvSpPr>
            <p:nvPr/>
          </p:nvSpPr>
          <p:spPr>
            <a:xfrm>
              <a:off x="4961187" y="3426689"/>
              <a:ext cx="1741654" cy="429302"/>
            </a:xfrm>
            <a:prstGeom prst="rect">
              <a:avLst/>
            </a:prstGeom>
          </p:spPr>
          <p:txBody>
            <a:bodyPr vert="horz" lIns="68580" tIns="34290" rIns="68580" bIns="34290" rtlCol="0">
              <a:normAutofit lnSpcReduction="1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Bahnschrift" panose="020B0502040204020203" pitchFamily="34" charset="0"/>
                  <a:ea typeface="+mn-ea"/>
                  <a:cs typeface="Segoe UI" panose="020B0502040204020203" pitchFamily="34" charset="0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Bahnschrift" panose="020B0502040204020203" pitchFamily="34" charset="0"/>
                  <a:ea typeface="+mn-ea"/>
                  <a:cs typeface="Segoe UI" panose="020B0502040204020203" pitchFamily="34" charset="0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Bahnschrift" panose="020B0502040204020203" pitchFamily="34" charset="0"/>
                  <a:ea typeface="+mn-ea"/>
                  <a:cs typeface="Segoe UI" panose="020B0502040204020203" pitchFamily="34" charset="0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Bahnschrift" panose="020B0502040204020203" pitchFamily="34" charset="0"/>
                  <a:ea typeface="+mn-ea"/>
                  <a:cs typeface="Segoe UI" panose="020B0502040204020203" pitchFamily="34" charset="0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Bahnschrift" panose="020B0502040204020203" pitchFamily="34" charset="0"/>
                  <a:ea typeface="+mn-ea"/>
                  <a:cs typeface="Segoe UI" panose="020B0502040204020203" pitchFamily="34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ctr">
                <a:lnSpc>
                  <a:spcPct val="100000"/>
                </a:lnSpc>
                <a:spcBef>
                  <a:spcPts val="0"/>
                </a:spcBef>
                <a:buNone/>
              </a:pPr>
              <a:r>
                <a:rPr lang="en-US" sz="2400" b="1" dirty="0">
                  <a:solidFill>
                    <a:schemeClr val="accent6">
                      <a:lumMod val="75000"/>
                    </a:schemeClr>
                  </a:solidFill>
                  <a:latin typeface="Trebuchet MS" panose="020B0603020202020204" pitchFamily="34" charset="0"/>
                </a:rPr>
                <a:t>Known</a:t>
              </a:r>
            </a:p>
          </p:txBody>
        </p: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631F265C-107D-49C5-A3D7-377FD0A1C7B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236028" y="3075070"/>
              <a:ext cx="415029" cy="351619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EE012DF8-0692-4B38-AEE0-F0558602CE56}"/>
              </a:ext>
            </a:extLst>
          </p:cNvPr>
          <p:cNvGrpSpPr/>
          <p:nvPr/>
        </p:nvGrpSpPr>
        <p:grpSpPr>
          <a:xfrm>
            <a:off x="2309813" y="2141497"/>
            <a:ext cx="4909061" cy="3158352"/>
            <a:chOff x="2309813" y="2141497"/>
            <a:chExt cx="4909061" cy="3158352"/>
          </a:xfrm>
        </p:grpSpPr>
        <p:sp>
          <p:nvSpPr>
            <p:cNvPr id="81" name="Arc 80">
              <a:extLst>
                <a:ext uri="{FF2B5EF4-FFF2-40B4-BE49-F238E27FC236}">
                  <a16:creationId xmlns:a16="http://schemas.microsoft.com/office/drawing/2014/main" id="{612D9B6E-0EDD-4B18-95C0-5E385BC869B4}"/>
                </a:ext>
              </a:extLst>
            </p:cNvPr>
            <p:cNvSpPr/>
            <p:nvPr/>
          </p:nvSpPr>
          <p:spPr>
            <a:xfrm>
              <a:off x="2309813" y="2141497"/>
              <a:ext cx="4909061" cy="2354842"/>
            </a:xfrm>
            <a:prstGeom prst="arc">
              <a:avLst>
                <a:gd name="adj1" fmla="val 21589025"/>
                <a:gd name="adj2" fmla="val 10821007"/>
              </a:avLst>
            </a:prstGeom>
            <a:ln w="381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Content Placeholder 2">
              <a:extLst>
                <a:ext uri="{FF2B5EF4-FFF2-40B4-BE49-F238E27FC236}">
                  <a16:creationId xmlns:a16="http://schemas.microsoft.com/office/drawing/2014/main" id="{5688F51E-F6DB-4F4D-BDE8-9647DFEA9581}"/>
                </a:ext>
              </a:extLst>
            </p:cNvPr>
            <p:cNvSpPr txBox="1">
              <a:spLocks/>
            </p:cNvSpPr>
            <p:nvPr/>
          </p:nvSpPr>
          <p:spPr>
            <a:xfrm>
              <a:off x="3473985" y="4561865"/>
              <a:ext cx="2612490" cy="737984"/>
            </a:xfrm>
            <a:prstGeom prst="rect">
              <a:avLst/>
            </a:prstGeom>
          </p:spPr>
          <p:txBody>
            <a:bodyPr vert="horz" lIns="68580" tIns="34290" rIns="68580" bIns="3429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Bahnschrift" panose="020B0502040204020203" pitchFamily="34" charset="0"/>
                  <a:ea typeface="+mn-ea"/>
                  <a:cs typeface="Segoe UI" panose="020B0502040204020203" pitchFamily="34" charset="0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Bahnschrift" panose="020B0502040204020203" pitchFamily="34" charset="0"/>
                  <a:ea typeface="+mn-ea"/>
                  <a:cs typeface="Segoe UI" panose="020B0502040204020203" pitchFamily="34" charset="0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Bahnschrift" panose="020B0502040204020203" pitchFamily="34" charset="0"/>
                  <a:ea typeface="+mn-ea"/>
                  <a:cs typeface="Segoe UI" panose="020B0502040204020203" pitchFamily="34" charset="0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Bahnschrift" panose="020B0502040204020203" pitchFamily="34" charset="0"/>
                  <a:ea typeface="+mn-ea"/>
                  <a:cs typeface="Segoe UI" panose="020B0502040204020203" pitchFamily="34" charset="0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Bahnschrift" panose="020B0502040204020203" pitchFamily="34" charset="0"/>
                  <a:ea typeface="+mn-ea"/>
                  <a:cs typeface="Segoe UI" panose="020B0502040204020203" pitchFamily="34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ctr">
                <a:lnSpc>
                  <a:spcPct val="100000"/>
                </a:lnSpc>
                <a:spcBef>
                  <a:spcPts val="0"/>
                </a:spcBef>
                <a:buNone/>
              </a:pPr>
              <a:r>
                <a:rPr lang="en-US" sz="2400" b="1" dirty="0">
                  <a:solidFill>
                    <a:schemeClr val="accent6">
                      <a:lumMod val="75000"/>
                    </a:schemeClr>
                  </a:solidFill>
                  <a:latin typeface="Trebuchet MS" panose="020B0603020202020204" pitchFamily="34" charset="0"/>
                </a:rPr>
                <a:t>Can calculate </a:t>
              </a:r>
            </a:p>
            <a:p>
              <a:pPr marL="0" lvl="0" indent="0" algn="ctr">
                <a:lnSpc>
                  <a:spcPct val="100000"/>
                </a:lnSpc>
                <a:spcBef>
                  <a:spcPts val="0"/>
                </a:spcBef>
                <a:buNone/>
              </a:pPr>
              <a:r>
                <a:rPr lang="en-US" sz="1600" b="1" dirty="0">
                  <a:solidFill>
                    <a:schemeClr val="accent6">
                      <a:lumMod val="75000"/>
                    </a:schemeClr>
                  </a:solidFill>
                  <a:latin typeface="Trebuchet MS" panose="020B0603020202020204" pitchFamily="34" charset="0"/>
                </a:rPr>
                <a:t>(explained in the paper)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23737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70" grpId="0"/>
      <p:bldP spid="71" grpId="0"/>
      <p:bldP spid="72" grpId="0"/>
      <p:bldP spid="75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BEEP: High-Level Algorithm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103C8C6-59BD-4DDB-90C4-4B529A55C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825120" y="6456390"/>
            <a:ext cx="1493759" cy="265096"/>
          </a:xfrm>
          <a:prstGeom prst="rect">
            <a:avLst/>
          </a:prstGeom>
        </p:spPr>
        <p:txBody>
          <a:bodyPr/>
          <a:lstStyle/>
          <a:p>
            <a:fld id="{C19D2B53-EDAE-4B41-B849-8916FA40BCB6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44" name="Content Placeholder 5">
            <a:extLst>
              <a:ext uri="{FF2B5EF4-FFF2-40B4-BE49-F238E27FC236}">
                <a16:creationId xmlns:a16="http://schemas.microsoft.com/office/drawing/2014/main" id="{2B807562-26E7-48B8-9BCA-F6E307CFB060}"/>
              </a:ext>
            </a:extLst>
          </p:cNvPr>
          <p:cNvSpPr txBox="1">
            <a:spLocks/>
          </p:cNvSpPr>
          <p:nvPr/>
        </p:nvSpPr>
        <p:spPr>
          <a:xfrm>
            <a:off x="252661" y="897392"/>
            <a:ext cx="8638675" cy="1590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42" indent="-171442" algn="l" defTabSz="685766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Trebuchet MS" panose="020B0603020202020204" pitchFamily="34" charset="0"/>
                <a:ea typeface="Verdana" panose="020B0604030504040204" pitchFamily="34" charset="0"/>
                <a:cs typeface="Courier New" panose="02070309020205020404" pitchFamily="49" charset="0"/>
              </a:defRPr>
            </a:lvl1pPr>
            <a:lvl2pPr marL="514325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rebuchet MS" panose="020B0603020202020204" pitchFamily="34" charset="0"/>
                <a:ea typeface="Verdana" panose="020B0604030504040204" pitchFamily="34" charset="0"/>
                <a:cs typeface="Courier New" panose="02070309020205020404" pitchFamily="49" charset="0"/>
              </a:defRPr>
            </a:lvl2pPr>
            <a:lvl3pPr marL="857207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Trebuchet MS" panose="020B0603020202020204" pitchFamily="34" charset="0"/>
                <a:ea typeface="Verdana" panose="020B0604030504040204" pitchFamily="34" charset="0"/>
                <a:cs typeface="Courier New" panose="02070309020205020404" pitchFamily="49" charset="0"/>
              </a:defRPr>
            </a:lvl3pPr>
            <a:lvl4pPr marL="1200090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Trebuchet MS" panose="020B0603020202020204" pitchFamily="34" charset="0"/>
                <a:ea typeface="Verdana" panose="020B0604030504040204" pitchFamily="34" charset="0"/>
                <a:cs typeface="Courier New" panose="02070309020205020404" pitchFamily="49" charset="0"/>
              </a:defRPr>
            </a:lvl4pPr>
            <a:lvl5pPr marL="1542974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Trebuchet MS" panose="020B0603020202020204" pitchFamily="34" charset="0"/>
                <a:ea typeface="Verdana" panose="020B0604030504040204" pitchFamily="34" charset="0"/>
                <a:cs typeface="Courier New" panose="02070309020205020404" pitchFamily="49" charset="0"/>
              </a:defRPr>
            </a:lvl5pPr>
            <a:lvl6pPr marL="1885856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39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22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05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Iteratively test each bit in the ECC word and keep track of the error-prone cells it identifies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3584B86-5C19-4491-8C9D-BB978FCC5975}"/>
              </a:ext>
            </a:extLst>
          </p:cNvPr>
          <p:cNvGrpSpPr/>
          <p:nvPr/>
        </p:nvGrpSpPr>
        <p:grpSpPr>
          <a:xfrm>
            <a:off x="2059384" y="2592186"/>
            <a:ext cx="6228407" cy="840697"/>
            <a:chOff x="2059384" y="2592186"/>
            <a:chExt cx="6228407" cy="840697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5EAC6219-CF5B-490D-893C-C9390B977761}"/>
                </a:ext>
              </a:extLst>
            </p:cNvPr>
            <p:cNvSpPr/>
            <p:nvPr/>
          </p:nvSpPr>
          <p:spPr>
            <a:xfrm>
              <a:off x="2776453" y="2592186"/>
              <a:ext cx="5511338" cy="840697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Trebuchet MS" panose="020B0603020202020204" pitchFamily="34" charset="0"/>
                </a:rPr>
                <a:t>Craft a test pattern </a:t>
              </a:r>
            </a:p>
            <a:p>
              <a:pPr algn="ctr"/>
              <a:r>
                <a:rPr lang="en-US" sz="2400" dirty="0">
                  <a:solidFill>
                    <a:schemeClr val="tx1"/>
                  </a:solidFill>
                  <a:latin typeface="Trebuchet MS" panose="020B0603020202020204" pitchFamily="34" charset="0"/>
                </a:rPr>
                <a:t>targeting the bit under test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11BCA763-2EC5-449C-8C9F-3DA3810B2B59}"/>
                </a:ext>
              </a:extLst>
            </p:cNvPr>
            <p:cNvSpPr/>
            <p:nvPr/>
          </p:nvSpPr>
          <p:spPr>
            <a:xfrm>
              <a:off x="2059384" y="2727539"/>
              <a:ext cx="569992" cy="56999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tx1"/>
                  </a:solidFill>
                </a:rPr>
                <a:t>1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BD5F1B5-7331-4A18-BE8F-FC85AEC3A088}"/>
              </a:ext>
            </a:extLst>
          </p:cNvPr>
          <p:cNvGrpSpPr/>
          <p:nvPr/>
        </p:nvGrpSpPr>
        <p:grpSpPr>
          <a:xfrm>
            <a:off x="2059384" y="4532381"/>
            <a:ext cx="6228406" cy="1109629"/>
            <a:chOff x="2059384" y="4532381"/>
            <a:chExt cx="6228406" cy="1109629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28FB32A0-D763-4803-B39B-E199A2ECA42F}"/>
                </a:ext>
              </a:extLst>
            </p:cNvPr>
            <p:cNvSpPr/>
            <p:nvPr/>
          </p:nvSpPr>
          <p:spPr>
            <a:xfrm>
              <a:off x="2776452" y="4801313"/>
              <a:ext cx="5511338" cy="840697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Trebuchet MS" panose="020B0603020202020204" pitchFamily="34" charset="0"/>
                </a:rPr>
                <a:t>Calculate raw bit error locations </a:t>
              </a:r>
            </a:p>
            <a:p>
              <a:pPr algn="ctr"/>
              <a:r>
                <a:rPr lang="en-US" sz="2400" dirty="0">
                  <a:solidFill>
                    <a:schemeClr val="tx1"/>
                  </a:solidFill>
                  <a:latin typeface="Trebuchet MS" panose="020B0603020202020204" pitchFamily="34" charset="0"/>
                </a:rPr>
                <a:t>corresponding to uncorrectable errors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93E91EE4-6CE6-4846-B8BB-0DFA51E4C93C}"/>
                </a:ext>
              </a:extLst>
            </p:cNvPr>
            <p:cNvCxnSpPr>
              <a:cxnSpLocks/>
              <a:stCxn id="6" idx="2"/>
              <a:endCxn id="7" idx="0"/>
            </p:cNvCxnSpPr>
            <p:nvPr/>
          </p:nvCxnSpPr>
          <p:spPr>
            <a:xfrm flipH="1">
              <a:off x="5532121" y="4532381"/>
              <a:ext cx="1" cy="268932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FF700E5-5CA4-4372-9FC6-B30FF201A5ED}"/>
                </a:ext>
              </a:extLst>
            </p:cNvPr>
            <p:cNvSpPr/>
            <p:nvPr/>
          </p:nvSpPr>
          <p:spPr>
            <a:xfrm>
              <a:off x="2059384" y="4936666"/>
              <a:ext cx="569992" cy="56999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tx1"/>
                  </a:solidFill>
                </a:rPr>
                <a:t>3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AC0A0B9-C884-4D9D-95F7-45248A8A7E50}"/>
              </a:ext>
            </a:extLst>
          </p:cNvPr>
          <p:cNvGrpSpPr/>
          <p:nvPr/>
        </p:nvGrpSpPr>
        <p:grpSpPr>
          <a:xfrm>
            <a:off x="2059384" y="3432883"/>
            <a:ext cx="6228407" cy="1099498"/>
            <a:chOff x="2059384" y="3432883"/>
            <a:chExt cx="6228407" cy="1099498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AE7C301F-CD19-4E45-947E-1F5B104E77E4}"/>
                </a:ext>
              </a:extLst>
            </p:cNvPr>
            <p:cNvSpPr/>
            <p:nvPr/>
          </p:nvSpPr>
          <p:spPr>
            <a:xfrm>
              <a:off x="2776453" y="3691684"/>
              <a:ext cx="5511338" cy="840697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Trebuchet MS" panose="020B0603020202020204" pitchFamily="34" charset="0"/>
                </a:rPr>
                <a:t>Test for data-retention errors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C535BBA-92A6-4BBE-8099-A6D1E92BF6AA}"/>
                </a:ext>
              </a:extLst>
            </p:cNvPr>
            <p:cNvSpPr/>
            <p:nvPr/>
          </p:nvSpPr>
          <p:spPr>
            <a:xfrm>
              <a:off x="2059384" y="3827037"/>
              <a:ext cx="569992" cy="56999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tx1"/>
                  </a:solidFill>
                </a:rPr>
                <a:t>2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79EEB30C-2039-43B9-B69D-2FA8FCDC32C4}"/>
                </a:ext>
              </a:extLst>
            </p:cNvPr>
            <p:cNvCxnSpPr>
              <a:cxnSpLocks/>
              <a:stCxn id="5" idx="2"/>
              <a:endCxn id="6" idx="0"/>
            </p:cNvCxnSpPr>
            <p:nvPr/>
          </p:nvCxnSpPr>
          <p:spPr>
            <a:xfrm>
              <a:off x="5532122" y="3432883"/>
              <a:ext cx="0" cy="258801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B93FA345-0D9B-4DEB-9D93-C4CA827AB2BE}"/>
              </a:ext>
            </a:extLst>
          </p:cNvPr>
          <p:cNvCxnSpPr>
            <a:cxnSpLocks/>
            <a:stCxn id="7" idx="2"/>
          </p:cNvCxnSpPr>
          <p:nvPr/>
        </p:nvCxnSpPr>
        <p:spPr>
          <a:xfrm rot="5400000" flipH="1">
            <a:off x="1374903" y="1484793"/>
            <a:ext cx="3321157" cy="4993278"/>
          </a:xfrm>
          <a:prstGeom prst="bentConnector4">
            <a:avLst>
              <a:gd name="adj1" fmla="val -6883"/>
              <a:gd name="adj2" fmla="val 99569"/>
            </a:avLst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C955EC73-4820-4AF1-8E1A-B7CB75FCFC21}"/>
              </a:ext>
            </a:extLst>
          </p:cNvPr>
          <p:cNvGrpSpPr/>
          <p:nvPr/>
        </p:nvGrpSpPr>
        <p:grpSpPr>
          <a:xfrm>
            <a:off x="431305" y="2090019"/>
            <a:ext cx="5100817" cy="502167"/>
            <a:chOff x="431305" y="2090019"/>
            <a:chExt cx="5100817" cy="502167"/>
          </a:xfrm>
        </p:grpSpPr>
        <p:cxnSp>
          <p:nvCxnSpPr>
            <p:cNvPr id="31" name="Connector: Elbow 30">
              <a:extLst>
                <a:ext uri="{FF2B5EF4-FFF2-40B4-BE49-F238E27FC236}">
                  <a16:creationId xmlns:a16="http://schemas.microsoft.com/office/drawing/2014/main" id="{488A3210-9594-4B3B-8FE2-5BF067D7E10C}"/>
                </a:ext>
              </a:extLst>
            </p:cNvPr>
            <p:cNvCxnSpPr>
              <a:cxnSpLocks/>
              <a:endCxn id="5" idx="0"/>
            </p:cNvCxnSpPr>
            <p:nvPr/>
          </p:nvCxnSpPr>
          <p:spPr>
            <a:xfrm>
              <a:off x="538842" y="2320851"/>
              <a:ext cx="4993280" cy="271335"/>
            </a:xfrm>
            <a:prstGeom prst="bentConnector2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6F2C4E6E-11D7-4380-A721-3A4DC45E8C1B}"/>
                </a:ext>
              </a:extLst>
            </p:cNvPr>
            <p:cNvSpPr/>
            <p:nvPr/>
          </p:nvSpPr>
          <p:spPr>
            <a:xfrm>
              <a:off x="431305" y="2090019"/>
              <a:ext cx="4190571" cy="461665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>
              <a:spAutoFit/>
            </a:bodyPr>
            <a:lstStyle/>
            <a:p>
              <a:r>
                <a:rPr lang="en-US" sz="2400" i="1" dirty="0">
                  <a:solidFill>
                    <a:prstClr val="black"/>
                  </a:solidFill>
                  <a:latin typeface="Trebuchet MS" panose="020B0603020202020204" pitchFamily="34" charset="0"/>
                </a:rPr>
                <a:t>For each bit in the ECC word</a:t>
              </a:r>
              <a:endParaRPr lang="en-US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223472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Evaluating BEEP’s Accuracy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103C8C6-59BD-4DDB-90C4-4B529A55C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825120" y="6456390"/>
            <a:ext cx="1493759" cy="265096"/>
          </a:xfrm>
          <a:prstGeom prst="rect">
            <a:avLst/>
          </a:prstGeom>
        </p:spPr>
        <p:txBody>
          <a:bodyPr/>
          <a:lstStyle/>
          <a:p>
            <a:fld id="{C19D2B53-EDAE-4B41-B849-8916FA40BCB6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44" name="Content Placeholder 5">
            <a:extLst>
              <a:ext uri="{FF2B5EF4-FFF2-40B4-BE49-F238E27FC236}">
                <a16:creationId xmlns:a16="http://schemas.microsoft.com/office/drawing/2014/main" id="{2B807562-26E7-48B8-9BCA-F6E307CFB060}"/>
              </a:ext>
            </a:extLst>
          </p:cNvPr>
          <p:cNvSpPr txBox="1">
            <a:spLocks/>
          </p:cNvSpPr>
          <p:nvPr/>
        </p:nvSpPr>
        <p:spPr>
          <a:xfrm>
            <a:off x="252661" y="1024392"/>
            <a:ext cx="8638675" cy="1684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42" indent="-171442" algn="l" defTabSz="685766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Trebuchet MS" panose="020B0603020202020204" pitchFamily="34" charset="0"/>
                <a:ea typeface="Verdana" panose="020B0604030504040204" pitchFamily="34" charset="0"/>
                <a:cs typeface="Courier New" panose="02070309020205020404" pitchFamily="49" charset="0"/>
              </a:defRPr>
            </a:lvl1pPr>
            <a:lvl2pPr marL="514325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rebuchet MS" panose="020B0603020202020204" pitchFamily="34" charset="0"/>
                <a:ea typeface="Verdana" panose="020B0604030504040204" pitchFamily="34" charset="0"/>
                <a:cs typeface="Courier New" panose="02070309020205020404" pitchFamily="49" charset="0"/>
              </a:defRPr>
            </a:lvl2pPr>
            <a:lvl3pPr marL="857207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Trebuchet MS" panose="020B0603020202020204" pitchFamily="34" charset="0"/>
                <a:ea typeface="Verdana" panose="020B0604030504040204" pitchFamily="34" charset="0"/>
                <a:cs typeface="Courier New" panose="02070309020205020404" pitchFamily="49" charset="0"/>
              </a:defRPr>
            </a:lvl3pPr>
            <a:lvl4pPr marL="1200090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Trebuchet MS" panose="020B0603020202020204" pitchFamily="34" charset="0"/>
                <a:ea typeface="Verdana" panose="020B0604030504040204" pitchFamily="34" charset="0"/>
                <a:cs typeface="Courier New" panose="02070309020205020404" pitchFamily="49" charset="0"/>
              </a:defRPr>
            </a:lvl4pPr>
            <a:lvl5pPr marL="1542974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Trebuchet MS" panose="020B0603020202020204" pitchFamily="34" charset="0"/>
                <a:ea typeface="Verdana" panose="020B0604030504040204" pitchFamily="34" charset="0"/>
                <a:cs typeface="Courier New" panose="02070309020205020404" pitchFamily="49" charset="0"/>
              </a:defRPr>
            </a:lvl5pPr>
            <a:lvl6pPr marL="1885856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39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22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05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We evaluate BEEP’s 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success rate</a:t>
            </a:r>
            <a:r>
              <a:rPr lang="en-US" sz="2800" dirty="0"/>
              <a:t> of identifying raw bit errors in simulation</a:t>
            </a:r>
          </a:p>
          <a:p>
            <a:pPr lvl="1"/>
            <a:r>
              <a:rPr lang="en-US" sz="2500" dirty="0"/>
              <a:t>Varying ECC word lengths and bit error rates</a:t>
            </a:r>
          </a:p>
          <a:p>
            <a:pPr lvl="1"/>
            <a:r>
              <a:rPr lang="en-US" sz="2500" dirty="0"/>
              <a:t>100 ECC words simulated per measurement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5280025-9876-4789-8753-BA6827F23F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661" y="2708405"/>
            <a:ext cx="8552672" cy="3747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581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Evaluating BEEP’s Accuracy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103C8C6-59BD-4DDB-90C4-4B529A55C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825120" y="6456390"/>
            <a:ext cx="1493759" cy="265096"/>
          </a:xfrm>
          <a:prstGeom prst="rect">
            <a:avLst/>
          </a:prstGeom>
        </p:spPr>
        <p:txBody>
          <a:bodyPr/>
          <a:lstStyle/>
          <a:p>
            <a:fld id="{C19D2B53-EDAE-4B41-B849-8916FA40BCB6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44" name="Content Placeholder 5">
            <a:extLst>
              <a:ext uri="{FF2B5EF4-FFF2-40B4-BE49-F238E27FC236}">
                <a16:creationId xmlns:a16="http://schemas.microsoft.com/office/drawing/2014/main" id="{2B807562-26E7-48B8-9BCA-F6E307CFB060}"/>
              </a:ext>
            </a:extLst>
          </p:cNvPr>
          <p:cNvSpPr txBox="1">
            <a:spLocks/>
          </p:cNvSpPr>
          <p:nvPr/>
        </p:nvSpPr>
        <p:spPr>
          <a:xfrm>
            <a:off x="252661" y="1024392"/>
            <a:ext cx="8638675" cy="1684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42" indent="-171442" algn="l" defTabSz="685766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Trebuchet MS" panose="020B0603020202020204" pitchFamily="34" charset="0"/>
                <a:ea typeface="Verdana" panose="020B0604030504040204" pitchFamily="34" charset="0"/>
                <a:cs typeface="Courier New" panose="02070309020205020404" pitchFamily="49" charset="0"/>
              </a:defRPr>
            </a:lvl1pPr>
            <a:lvl2pPr marL="514325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rebuchet MS" panose="020B0603020202020204" pitchFamily="34" charset="0"/>
                <a:ea typeface="Verdana" panose="020B0604030504040204" pitchFamily="34" charset="0"/>
                <a:cs typeface="Courier New" panose="02070309020205020404" pitchFamily="49" charset="0"/>
              </a:defRPr>
            </a:lvl2pPr>
            <a:lvl3pPr marL="857207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Trebuchet MS" panose="020B0603020202020204" pitchFamily="34" charset="0"/>
                <a:ea typeface="Verdana" panose="020B0604030504040204" pitchFamily="34" charset="0"/>
                <a:cs typeface="Courier New" panose="02070309020205020404" pitchFamily="49" charset="0"/>
              </a:defRPr>
            </a:lvl3pPr>
            <a:lvl4pPr marL="1200090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Trebuchet MS" panose="020B0603020202020204" pitchFamily="34" charset="0"/>
                <a:ea typeface="Verdana" panose="020B0604030504040204" pitchFamily="34" charset="0"/>
                <a:cs typeface="Courier New" panose="02070309020205020404" pitchFamily="49" charset="0"/>
              </a:defRPr>
            </a:lvl4pPr>
            <a:lvl5pPr marL="1542974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Trebuchet MS" panose="020B0603020202020204" pitchFamily="34" charset="0"/>
                <a:ea typeface="Verdana" panose="020B0604030504040204" pitchFamily="34" charset="0"/>
                <a:cs typeface="Courier New" panose="02070309020205020404" pitchFamily="49" charset="0"/>
              </a:defRPr>
            </a:lvl5pPr>
            <a:lvl6pPr marL="1885856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39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22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05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We evaluate BEEP’s 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success rate</a:t>
            </a:r>
            <a:r>
              <a:rPr lang="en-US" sz="2800" dirty="0"/>
              <a:t> of identifying raw bit errors in simulation</a:t>
            </a:r>
          </a:p>
          <a:p>
            <a:pPr lvl="1"/>
            <a:r>
              <a:rPr lang="en-US" sz="2500" dirty="0"/>
              <a:t>Varying ECC word lengths and bit error rates</a:t>
            </a:r>
          </a:p>
          <a:p>
            <a:pPr lvl="1"/>
            <a:r>
              <a:rPr lang="en-US" sz="2500" dirty="0"/>
              <a:t>100 ECC words simulated per measurement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5280025-9876-4789-8753-BA6827F23F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661" y="2708405"/>
            <a:ext cx="8552672" cy="3747986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A7A521C6-AEBA-427E-92EE-805BAB0FF4D5}"/>
              </a:ext>
            </a:extLst>
          </p:cNvPr>
          <p:cNvGrpSpPr/>
          <p:nvPr/>
        </p:nvGrpSpPr>
        <p:grpSpPr>
          <a:xfrm>
            <a:off x="41537" y="959956"/>
            <a:ext cx="9101319" cy="5819195"/>
            <a:chOff x="41537" y="959956"/>
            <a:chExt cx="9101319" cy="5819195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DC3B247-CC59-49AF-B9F4-645265FD55A7}"/>
                </a:ext>
              </a:extLst>
            </p:cNvPr>
            <p:cNvSpPr/>
            <p:nvPr/>
          </p:nvSpPr>
          <p:spPr>
            <a:xfrm>
              <a:off x="41537" y="959956"/>
              <a:ext cx="9101319" cy="5517687"/>
            </a:xfrm>
            <a:prstGeom prst="rect">
              <a:avLst/>
            </a:prstGeom>
            <a:solidFill>
              <a:srgbClr val="FFFFFF">
                <a:alpha val="6705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02E3648-A64B-457D-A0D5-CACBD94BE007}"/>
                </a:ext>
              </a:extLst>
            </p:cNvPr>
            <p:cNvSpPr/>
            <p:nvPr/>
          </p:nvSpPr>
          <p:spPr>
            <a:xfrm>
              <a:off x="2016602" y="6477642"/>
              <a:ext cx="6013493" cy="301509"/>
            </a:xfrm>
            <a:prstGeom prst="rect">
              <a:avLst/>
            </a:prstGeom>
            <a:solidFill>
              <a:srgbClr val="FFFFFF">
                <a:alpha val="6705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F4D1ED2A-DA35-4D61-BE29-0DC0ECCCF8A6}"/>
              </a:ext>
            </a:extLst>
          </p:cNvPr>
          <p:cNvSpPr/>
          <p:nvPr/>
        </p:nvSpPr>
        <p:spPr>
          <a:xfrm>
            <a:off x="421341" y="2632142"/>
            <a:ext cx="8301318" cy="21508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Trebuchet MS" panose="020B0603020202020204" pitchFamily="34" charset="0"/>
              </a:rPr>
              <a:t>BEEP is </a:t>
            </a:r>
            <a:r>
              <a:rPr lang="en-US" sz="4000" b="1" dirty="0">
                <a:solidFill>
                  <a:schemeClr val="accent6">
                    <a:lumMod val="75000"/>
                  </a:schemeClr>
                </a:solidFill>
                <a:latin typeface="Trebuchet MS" panose="020B0603020202020204" pitchFamily="34" charset="0"/>
              </a:rPr>
              <a:t>more successful </a:t>
            </a:r>
            <a:r>
              <a:rPr lang="en-US" sz="4000" dirty="0">
                <a:solidFill>
                  <a:schemeClr val="tx1"/>
                </a:solidFill>
                <a:latin typeface="Trebuchet MS" panose="020B0603020202020204" pitchFamily="34" charset="0"/>
              </a:rPr>
              <a:t>for:</a:t>
            </a:r>
          </a:p>
          <a:p>
            <a:pPr marL="1371600" lvl="1" indent="-511175">
              <a:buAutoNum type="arabicPeriod"/>
            </a:pPr>
            <a:r>
              <a:rPr lang="en-US" sz="4000" b="1" dirty="0">
                <a:solidFill>
                  <a:schemeClr val="accent6">
                    <a:lumMod val="75000"/>
                  </a:schemeClr>
                </a:solidFill>
                <a:latin typeface="Trebuchet MS" panose="020B0603020202020204" pitchFamily="34" charset="0"/>
              </a:rPr>
              <a:t>Longer</a:t>
            </a:r>
            <a:r>
              <a:rPr lang="en-US" sz="4000" dirty="0">
                <a:solidFill>
                  <a:schemeClr val="tx1"/>
                </a:solidFill>
                <a:latin typeface="Trebuchet MS" panose="020B0603020202020204" pitchFamily="34" charset="0"/>
              </a:rPr>
              <a:t> ECC words</a:t>
            </a:r>
            <a:endParaRPr lang="en-US" sz="4000" b="1" dirty="0">
              <a:solidFill>
                <a:schemeClr val="accent6">
                  <a:lumMod val="75000"/>
                </a:schemeClr>
              </a:solidFill>
              <a:latin typeface="Trebuchet MS" panose="020B0603020202020204" pitchFamily="34" charset="0"/>
            </a:endParaRPr>
          </a:p>
          <a:p>
            <a:pPr marL="1371600" lvl="1" indent="-511175">
              <a:buAutoNum type="arabicPeriod"/>
            </a:pPr>
            <a:r>
              <a:rPr lang="en-US" sz="4000" b="1" dirty="0">
                <a:solidFill>
                  <a:schemeClr val="accent6">
                    <a:lumMod val="75000"/>
                  </a:schemeClr>
                </a:solidFill>
                <a:latin typeface="Trebuchet MS" panose="020B0603020202020204" pitchFamily="34" charset="0"/>
              </a:rPr>
              <a:t>Higher-probability</a:t>
            </a:r>
            <a:r>
              <a:rPr lang="en-US" sz="4000" dirty="0">
                <a:solidFill>
                  <a:schemeClr val="tx1"/>
                </a:solidFill>
                <a:latin typeface="Trebuchet MS" panose="020B0603020202020204" pitchFamily="34" charset="0"/>
              </a:rPr>
              <a:t> errors</a:t>
            </a:r>
          </a:p>
        </p:txBody>
      </p:sp>
    </p:spTree>
    <p:extLst>
      <p:ext uri="{BB962C8B-B14F-4D97-AF65-F5344CB8AC3E}">
        <p14:creationId xmlns:p14="http://schemas.microsoft.com/office/powerpoint/2010/main" val="307696447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Information in the Paper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Content Placeholder 5">
                <a:extLst>
                  <a:ext uri="{FF2B5EF4-FFF2-40B4-BE49-F238E27FC236}">
                    <a16:creationId xmlns:a16="http://schemas.microsoft.com/office/drawing/2014/main" id="{2B807562-26E7-48B8-9BCA-F6E307CFB06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52661" y="1122919"/>
                <a:ext cx="8638675" cy="492137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10000"/>
              </a:bodyPr>
              <a:lstStyle>
                <a:lvl1pPr marL="171442" indent="-171442" algn="l" defTabSz="685766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Verdana" panose="020B0604030504040204" pitchFamily="34" charset="0"/>
                    <a:cs typeface="Courier New" panose="02070309020205020404" pitchFamily="49" charset="0"/>
                  </a:defRPr>
                </a:lvl1pPr>
                <a:lvl2pPr marL="514325" indent="-171442" algn="l" defTabSz="685766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Verdana" panose="020B0604030504040204" pitchFamily="34" charset="0"/>
                    <a:cs typeface="Courier New" panose="02070309020205020404" pitchFamily="49" charset="0"/>
                  </a:defRPr>
                </a:lvl2pPr>
                <a:lvl3pPr marL="857207" indent="-171442" algn="l" defTabSz="685766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Verdana" panose="020B0604030504040204" pitchFamily="34" charset="0"/>
                    <a:cs typeface="Courier New" panose="02070309020205020404" pitchFamily="49" charset="0"/>
                  </a:defRPr>
                </a:lvl3pPr>
                <a:lvl4pPr marL="1200090" indent="-171442" algn="l" defTabSz="685766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Verdana" panose="020B0604030504040204" pitchFamily="34" charset="0"/>
                    <a:cs typeface="Courier New" panose="02070309020205020404" pitchFamily="49" charset="0"/>
                  </a:defRPr>
                </a:lvl4pPr>
                <a:lvl5pPr marL="1542974" indent="-171442" algn="l" defTabSz="685766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Verdana" panose="020B0604030504040204" pitchFamily="34" charset="0"/>
                    <a:cs typeface="Courier New" panose="02070309020205020404" pitchFamily="49" charset="0"/>
                  </a:defRPr>
                </a:lvl5pPr>
                <a:lvl6pPr marL="1885856" indent="-171442" algn="l" defTabSz="685766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739" indent="-171442" algn="l" defTabSz="685766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622" indent="-171442" algn="l" defTabSz="685766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505" indent="-171442" algn="l" defTabSz="685766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800" b="1" dirty="0">
                    <a:solidFill>
                      <a:schemeClr val="accent5">
                        <a:lumMod val="75000"/>
                      </a:schemeClr>
                    </a:solidFill>
                  </a:rPr>
                  <a:t>Formalism</a:t>
                </a:r>
                <a:r>
                  <a:rPr lang="en-US" sz="2800" dirty="0"/>
                  <a:t> for BEER and the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800" dirty="0"/>
                  <a:t>-CHARGED test patterns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800" b="1" dirty="0">
                    <a:solidFill>
                      <a:schemeClr val="accent5">
                        <a:lumMod val="75000"/>
                      </a:schemeClr>
                    </a:solidFill>
                  </a:rPr>
                  <a:t>BEER</a:t>
                </a:r>
                <a:r>
                  <a:rPr lang="en-US" sz="2800" dirty="0"/>
                  <a:t> evaluations using </a:t>
                </a:r>
                <a:r>
                  <a:rPr lang="en-US" sz="2800" b="1" dirty="0">
                    <a:solidFill>
                      <a:schemeClr val="accent5">
                        <a:lumMod val="75000"/>
                      </a:schemeClr>
                    </a:solidFill>
                  </a:rPr>
                  <a:t>experiment</a:t>
                </a:r>
                <a:r>
                  <a:rPr lang="en-US" sz="2800" dirty="0"/>
                  <a:t> and </a:t>
                </a:r>
                <a:r>
                  <a:rPr lang="en-US" sz="2800" b="1" dirty="0">
                    <a:solidFill>
                      <a:schemeClr val="accent5">
                        <a:lumMod val="75000"/>
                      </a:schemeClr>
                    </a:solidFill>
                  </a:rPr>
                  <a:t>simulation</a:t>
                </a:r>
              </a:p>
              <a:p>
                <a:pPr lvl="1"/>
                <a:r>
                  <a:rPr lang="en-US" sz="2600" dirty="0"/>
                  <a:t>Sensitivity to experimental noise</a:t>
                </a:r>
              </a:p>
              <a:p>
                <a:pPr lvl="1"/>
                <a:r>
                  <a:rPr lang="en-US" sz="2600" dirty="0"/>
                  <a:t>Analysis of experimental runtime</a:t>
                </a:r>
              </a:p>
              <a:p>
                <a:pPr lvl="1"/>
                <a:r>
                  <a:rPr lang="en-US" sz="2600" dirty="0"/>
                  <a:t>Practicality of the SAT problem (i.e., runtime, memory)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800" b="1" dirty="0">
                    <a:solidFill>
                      <a:schemeClr val="accent5">
                        <a:lumMod val="75000"/>
                      </a:schemeClr>
                    </a:solidFill>
                  </a:rPr>
                  <a:t>BEEP</a:t>
                </a:r>
                <a:r>
                  <a:rPr lang="en-US" sz="2800" dirty="0"/>
                  <a:t> evaluations in </a:t>
                </a:r>
                <a:r>
                  <a:rPr lang="en-US" sz="2800" b="1" dirty="0">
                    <a:solidFill>
                      <a:schemeClr val="accent5">
                        <a:lumMod val="75000"/>
                      </a:schemeClr>
                    </a:solidFill>
                  </a:rPr>
                  <a:t>simulation</a:t>
                </a:r>
              </a:p>
              <a:p>
                <a:pPr lvl="1"/>
                <a:r>
                  <a:rPr lang="en-US" sz="2600" dirty="0"/>
                  <a:t>Accuracy at different error rates</a:t>
                </a:r>
              </a:p>
              <a:p>
                <a:pPr lvl="1"/>
                <a:r>
                  <a:rPr lang="en-US" sz="2600" dirty="0"/>
                  <a:t>Sensitivity to different ECC codes and word sizes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800" dirty="0"/>
                  <a:t>Detailed discussion of </a:t>
                </a:r>
                <a:r>
                  <a:rPr lang="en-US" sz="2800" b="1" dirty="0">
                    <a:solidFill>
                      <a:schemeClr val="accent5">
                        <a:lumMod val="75000"/>
                      </a:schemeClr>
                    </a:solidFill>
                  </a:rPr>
                  <a:t>use-cases</a:t>
                </a:r>
                <a:r>
                  <a:rPr lang="en-US" sz="2800" dirty="0"/>
                  <a:t> for BEER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800" dirty="0"/>
                  <a:t>Discussion on BEER’s </a:t>
                </a:r>
                <a:r>
                  <a:rPr lang="en-US" sz="2800" b="1" dirty="0">
                    <a:solidFill>
                      <a:schemeClr val="accent5">
                        <a:lumMod val="75000"/>
                      </a:schemeClr>
                    </a:solidFill>
                  </a:rPr>
                  <a:t>requirements</a:t>
                </a:r>
                <a:r>
                  <a:rPr lang="en-US" sz="2800" dirty="0"/>
                  <a:t> and </a:t>
                </a:r>
                <a:r>
                  <a:rPr lang="en-US" sz="2800" b="1" dirty="0">
                    <a:solidFill>
                      <a:schemeClr val="accent5">
                        <a:lumMod val="75000"/>
                      </a:schemeClr>
                    </a:solidFill>
                  </a:rPr>
                  <a:t>limitations</a:t>
                </a:r>
                <a:endParaRPr lang="en-US" sz="2500" b="1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4" name="Content Placeholder 5">
                <a:extLst>
                  <a:ext uri="{FF2B5EF4-FFF2-40B4-BE49-F238E27FC236}">
                    <a16:creationId xmlns:a16="http://schemas.microsoft.com/office/drawing/2014/main" id="{2B807562-26E7-48B8-9BCA-F6E307CFB0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61" y="1122919"/>
                <a:ext cx="8638675" cy="4921374"/>
              </a:xfrm>
              <a:prstGeom prst="rect">
                <a:avLst/>
              </a:prstGeom>
              <a:blipFill>
                <a:blip r:embed="rId3"/>
                <a:stretch>
                  <a:fillRect l="-1058" t="-27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453897-5E84-438F-A9BF-8629E0BCA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D2B53-EDAE-4B41-B849-8916FA40BCB6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168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Executive Summary</a:t>
            </a:r>
          </a:p>
        </p:txBody>
      </p:sp>
      <p:sp>
        <p:nvSpPr>
          <p:cNvPr id="26" name="Content Placeholder 25">
            <a:extLst>
              <a:ext uri="{FF2B5EF4-FFF2-40B4-BE49-F238E27FC236}">
                <a16:creationId xmlns:a16="http://schemas.microsoft.com/office/drawing/2014/main" id="{6432D0ED-B546-4169-92D6-D1CD1CB538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488" y="869933"/>
            <a:ext cx="9113640" cy="5988067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2200" b="1" u="sng" dirty="0">
                <a:solidFill>
                  <a:srgbClr val="C00000"/>
                </a:solidFill>
              </a:rPr>
              <a:t>Problem:</a:t>
            </a:r>
            <a:r>
              <a:rPr lang="en-US" sz="2200" b="1" dirty="0">
                <a:solidFill>
                  <a:srgbClr val="C00000"/>
                </a:solidFill>
              </a:rPr>
              <a:t> </a:t>
            </a:r>
            <a:r>
              <a:rPr lang="en-US" sz="2200" dirty="0">
                <a:solidFill>
                  <a:prstClr val="black"/>
                </a:solidFill>
              </a:rPr>
              <a:t>DRAM on-die ECC </a:t>
            </a:r>
            <a:r>
              <a:rPr lang="en-US" sz="2200" b="1" dirty="0">
                <a:solidFill>
                  <a:srgbClr val="C00000"/>
                </a:solidFill>
              </a:rPr>
              <a:t>complicates </a:t>
            </a:r>
            <a:r>
              <a:rPr lang="en-US" sz="2200" dirty="0"/>
              <a:t>third-party reliability studies</a:t>
            </a:r>
            <a:endParaRPr lang="en-US" sz="2200" dirty="0">
              <a:solidFill>
                <a:prstClr val="black"/>
              </a:solidFill>
            </a:endParaRPr>
          </a:p>
          <a:p>
            <a:pPr marL="341313" lvl="1" indent="-169863"/>
            <a:r>
              <a:rPr lang="en-US" sz="2000" b="1" dirty="0">
                <a:solidFill>
                  <a:srgbClr val="C00000"/>
                </a:solidFill>
              </a:rPr>
              <a:t>Proprietary </a:t>
            </a:r>
            <a:r>
              <a:rPr lang="en-US" sz="2000" dirty="0"/>
              <a:t>design </a:t>
            </a:r>
            <a:r>
              <a:rPr lang="en-US" sz="2000" b="1" dirty="0">
                <a:solidFill>
                  <a:srgbClr val="C00000"/>
                </a:solidFill>
              </a:rPr>
              <a:t>obfuscates</a:t>
            </a:r>
            <a:r>
              <a:rPr lang="en-US" sz="2000" dirty="0">
                <a:solidFill>
                  <a:prstClr val="black"/>
                </a:solidFill>
              </a:rPr>
              <a:t> raw bit errors in an </a:t>
            </a:r>
            <a:r>
              <a:rPr lang="en-US" sz="2000" b="1" dirty="0">
                <a:solidFill>
                  <a:srgbClr val="C00000"/>
                </a:solidFill>
              </a:rPr>
              <a:t>unpredictable </a:t>
            </a:r>
            <a:r>
              <a:rPr lang="en-US" sz="2000" dirty="0"/>
              <a:t>way</a:t>
            </a:r>
          </a:p>
          <a:p>
            <a:pPr marL="341313" lvl="1" indent="-169863"/>
            <a:r>
              <a:rPr lang="en-US" sz="2000" b="1" dirty="0">
                <a:solidFill>
                  <a:srgbClr val="C00000"/>
                </a:solidFill>
              </a:rPr>
              <a:t>Interferes </a:t>
            </a:r>
            <a:r>
              <a:rPr lang="en-US" sz="2000" dirty="0">
                <a:solidFill>
                  <a:prstClr val="black"/>
                </a:solidFill>
              </a:rPr>
              <a:t>with (1) design, (2) test &amp; validation, and (3) characterization</a:t>
            </a:r>
          </a:p>
          <a:p>
            <a:pPr marL="0" lvl="0" indent="0">
              <a:lnSpc>
                <a:spcPct val="110000"/>
              </a:lnSpc>
              <a:buNone/>
            </a:pPr>
            <a:r>
              <a:rPr lang="en-US" sz="2200" b="1" u="sng" dirty="0">
                <a:solidFill>
                  <a:schemeClr val="accent5">
                    <a:lumMod val="75000"/>
                  </a:schemeClr>
                </a:solidFill>
              </a:rPr>
              <a:t>Goal:</a:t>
            </a:r>
            <a:r>
              <a:rPr lang="en-US" sz="2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200" dirty="0">
                <a:solidFill>
                  <a:prstClr val="black"/>
                </a:solidFill>
              </a:rPr>
              <a:t>understand </a:t>
            </a:r>
            <a:r>
              <a:rPr lang="en-US" sz="2200" b="1" dirty="0">
                <a:solidFill>
                  <a:schemeClr val="accent5">
                    <a:lumMod val="75000"/>
                  </a:schemeClr>
                </a:solidFill>
              </a:rPr>
              <a:t>exactly</a:t>
            </a:r>
            <a:r>
              <a:rPr lang="en-US" sz="2200" dirty="0">
                <a:solidFill>
                  <a:prstClr val="black"/>
                </a:solidFill>
              </a:rPr>
              <a:t> </a:t>
            </a:r>
            <a:r>
              <a:rPr lang="en-US" sz="2200" b="1" dirty="0">
                <a:solidFill>
                  <a:schemeClr val="accent5">
                    <a:lumMod val="75000"/>
                  </a:schemeClr>
                </a:solidFill>
              </a:rPr>
              <a:t>how</a:t>
            </a:r>
            <a:r>
              <a:rPr lang="en-US" sz="2200" dirty="0">
                <a:solidFill>
                  <a:prstClr val="black"/>
                </a:solidFill>
              </a:rPr>
              <a:t> on-die ECC obfuscates errors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en-US" sz="2200" b="1" u="sng" dirty="0">
                <a:solidFill>
                  <a:srgbClr val="70AD47">
                    <a:lumMod val="75000"/>
                  </a:srgbClr>
                </a:solidFill>
              </a:rPr>
              <a:t>Contributions:</a:t>
            </a:r>
          </a:p>
          <a:p>
            <a:pPr marL="461963" lvl="1" indent="-290513">
              <a:buFont typeface="+mj-lt"/>
              <a:buAutoNum type="arabicPeriod"/>
            </a:pPr>
            <a:r>
              <a:rPr lang="en-US" sz="2000" b="1" dirty="0">
                <a:solidFill>
                  <a:srgbClr val="70AD47">
                    <a:lumMod val="75000"/>
                  </a:srgbClr>
                </a:solidFill>
              </a:rPr>
              <a:t>BEER</a:t>
            </a:r>
            <a:r>
              <a:rPr lang="en-US" sz="2000" dirty="0">
                <a:solidFill>
                  <a:prstClr val="black"/>
                </a:solidFill>
              </a:rPr>
              <a:t>: new testing methodology that determines a DRAM chip’s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unique on-die ECC function</a:t>
            </a:r>
            <a:r>
              <a:rPr lang="en-US" sz="2000" dirty="0">
                <a:solidFill>
                  <a:prstClr val="black"/>
                </a:solidFill>
              </a:rPr>
              <a:t> (i.e., its parity-check matrix)</a:t>
            </a:r>
          </a:p>
          <a:p>
            <a:pPr marL="461963" lvl="1" indent="-290513">
              <a:buFont typeface="+mj-lt"/>
              <a:buAutoNum type="arabicPeriod"/>
            </a:pPr>
            <a:r>
              <a:rPr lang="en-US" sz="2000" b="1" dirty="0">
                <a:solidFill>
                  <a:srgbClr val="70AD47">
                    <a:lumMod val="75000"/>
                  </a:srgbClr>
                </a:solidFill>
              </a:rPr>
              <a:t>BEEP</a:t>
            </a:r>
            <a:r>
              <a:rPr lang="en-US" sz="2000" dirty="0">
                <a:solidFill>
                  <a:prstClr val="black"/>
                </a:solidFill>
              </a:rPr>
              <a:t>: new error profiling methodology that infers the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raw bit error locations</a:t>
            </a:r>
            <a:r>
              <a:rPr lang="en-US" sz="2000" dirty="0">
                <a:solidFill>
                  <a:prstClr val="black"/>
                </a:solidFill>
              </a:rPr>
              <a:t> of error-prone cells from the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observable uncorrectable errors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en-US" sz="2200" b="1" u="sng" dirty="0">
                <a:solidFill>
                  <a:prstClr val="black"/>
                </a:solidFill>
              </a:rPr>
              <a:t>BEER Evaluations:</a:t>
            </a:r>
          </a:p>
          <a:p>
            <a:pPr marL="341313" indent="-169863">
              <a:spcBef>
                <a:spcPts val="375"/>
              </a:spcBef>
            </a:pPr>
            <a:r>
              <a:rPr lang="en-US" sz="2000" dirty="0">
                <a:solidFill>
                  <a:prstClr val="black"/>
                </a:solidFill>
              </a:rPr>
              <a:t>Apply BEER to 80 real LPDDR4 chips from 3 major DRAM manufacturers</a:t>
            </a:r>
          </a:p>
          <a:p>
            <a:pPr marL="341313" indent="-169863">
              <a:spcBef>
                <a:spcPts val="375"/>
              </a:spcBef>
            </a:pPr>
            <a:r>
              <a:rPr lang="en-US" sz="2000" dirty="0">
                <a:solidFill>
                  <a:prstClr val="black"/>
                </a:solidFill>
              </a:rPr>
              <a:t>Show correctness in simulation for 115,300 codes (4-247b ECC words)</a:t>
            </a:r>
          </a:p>
          <a:p>
            <a:pPr marL="0" indent="0" algn="ctr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sz="2400" b="1" u="sng" dirty="0">
                <a:solidFill>
                  <a:schemeClr val="accent5">
                    <a:lumMod val="75000"/>
                  </a:schemeClr>
                </a:solidFill>
              </a:rPr>
              <a:t>https://github.com/CMU-SAFARI/BEER</a:t>
            </a:r>
            <a:endParaRPr lang="en-US" sz="2400" b="1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 algn="ctr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sz="2600" b="1" dirty="0">
                <a:solidFill>
                  <a:srgbClr val="7030A0"/>
                </a:solidFill>
              </a:rPr>
              <a:t>We hope that both BEER and BEEP </a:t>
            </a:r>
          </a:p>
          <a:p>
            <a:pPr marL="0" indent="0" algn="ctr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2600" b="1" dirty="0">
                <a:solidFill>
                  <a:srgbClr val="7030A0"/>
                </a:solidFill>
              </a:rPr>
              <a:t>enable many valuable studies going forward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0AADD76-B12E-43AF-8018-8121D703B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D2B53-EDAE-4B41-B849-8916FA40BCB6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609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6505"/>
    </mc:Choice>
    <mc:Fallback xmlns="">
      <p:transition spd="slow" advTm="116505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8F572BC-6BB3-4800-B49C-A1331CE8BDFB}"/>
              </a:ext>
            </a:extLst>
          </p:cNvPr>
          <p:cNvSpPr/>
          <p:nvPr/>
        </p:nvSpPr>
        <p:spPr>
          <a:xfrm>
            <a:off x="0" y="3708345"/>
            <a:ext cx="9144000" cy="31496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6786" y="1929293"/>
            <a:ext cx="8610427" cy="1779052"/>
          </a:xfrm>
        </p:spPr>
        <p:txBody>
          <a:bodyPr anchor="t">
            <a:normAutofit fontScale="90000"/>
          </a:bodyPr>
          <a:lstStyle/>
          <a:p>
            <a:pPr algn="l"/>
            <a:r>
              <a:rPr lang="en-US" sz="4900" b="1" dirty="0"/>
              <a:t>Bit-Exact ECC Recovery (BEER):</a:t>
            </a:r>
            <a:br>
              <a:rPr lang="en-US" sz="4000" b="1" dirty="0"/>
            </a:br>
            <a:br>
              <a:rPr lang="en-US" sz="1100" b="1" dirty="0"/>
            </a:br>
            <a:r>
              <a:rPr lang="en-US" sz="3200" dirty="0"/>
              <a:t>Determining DRAM On-Die ECC Functions </a:t>
            </a:r>
            <a:br>
              <a:rPr lang="en-US" sz="3200" dirty="0"/>
            </a:br>
            <a:r>
              <a:rPr lang="en-US" sz="3200" dirty="0"/>
              <a:t>by Exploiting DRAM Data Retention Characteristics</a:t>
            </a:r>
            <a:endParaRPr lang="en-US" dirty="0">
              <a:latin typeface="Bahnschrift" panose="020B050204020402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6786" y="3917718"/>
            <a:ext cx="8360030" cy="1047358"/>
          </a:xfrm>
        </p:spPr>
        <p:txBody>
          <a:bodyPr>
            <a:normAutofit/>
          </a:bodyPr>
          <a:lstStyle/>
          <a:p>
            <a:pPr algn="l"/>
            <a:r>
              <a:rPr lang="en-US" sz="2600" b="1" u="sng" dirty="0">
                <a:solidFill>
                  <a:schemeClr val="accent1">
                    <a:lumMod val="50000"/>
                  </a:schemeClr>
                </a:solidFill>
              </a:rPr>
              <a:t>Minesh Patel</a:t>
            </a:r>
            <a:r>
              <a:rPr lang="en-US" sz="2600" b="1" dirty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en-US" sz="2600" b="1" dirty="0" err="1">
                <a:solidFill>
                  <a:schemeClr val="accent1">
                    <a:lumMod val="50000"/>
                  </a:schemeClr>
                </a:solidFill>
              </a:rPr>
              <a:t>Jeremie</a:t>
            </a:r>
            <a:r>
              <a:rPr lang="en-US" sz="2600" b="1" dirty="0">
                <a:solidFill>
                  <a:schemeClr val="accent1">
                    <a:lumMod val="50000"/>
                  </a:schemeClr>
                </a:solidFill>
              </a:rPr>
              <a:t> S. Kim</a:t>
            </a:r>
          </a:p>
          <a:p>
            <a:pPr algn="l"/>
            <a:r>
              <a:rPr lang="en-US" sz="2600" b="1" dirty="0">
                <a:solidFill>
                  <a:schemeClr val="accent1">
                    <a:lumMod val="50000"/>
                  </a:schemeClr>
                </a:solidFill>
              </a:rPr>
              <a:t>Taha </a:t>
            </a:r>
            <a:r>
              <a:rPr lang="en-US" sz="2600" b="1" dirty="0" err="1">
                <a:solidFill>
                  <a:schemeClr val="accent1">
                    <a:lumMod val="50000"/>
                  </a:schemeClr>
                </a:solidFill>
              </a:rPr>
              <a:t>Shahroodi</a:t>
            </a:r>
            <a:r>
              <a:rPr lang="en-US" sz="2600" b="1" dirty="0">
                <a:solidFill>
                  <a:schemeClr val="accent1">
                    <a:lumMod val="50000"/>
                  </a:schemeClr>
                </a:solidFill>
              </a:rPr>
              <a:t>, Hasan Hassan, </a:t>
            </a:r>
            <a:r>
              <a:rPr lang="en-US" sz="2600" b="1" dirty="0" err="1">
                <a:solidFill>
                  <a:schemeClr val="accent1">
                    <a:lumMod val="50000"/>
                  </a:schemeClr>
                </a:solidFill>
              </a:rPr>
              <a:t>Onur</a:t>
            </a:r>
            <a:r>
              <a:rPr lang="en-US" sz="26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600" b="1" dirty="0" err="1">
                <a:solidFill>
                  <a:schemeClr val="accent1">
                    <a:lumMod val="50000"/>
                  </a:schemeClr>
                </a:solidFill>
              </a:rPr>
              <a:t>Mutlu</a:t>
            </a:r>
            <a:endParaRPr lang="en-US" sz="2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4" name="Picture 4" descr="Image result for eth zurich (swiss federal institute of technology) logo">
            <a:extLst>
              <a:ext uri="{FF2B5EF4-FFF2-40B4-BE49-F238E27FC236}">
                <a16:creationId xmlns:a16="http://schemas.microsoft.com/office/drawing/2014/main" id="{C7CFE395-C732-4687-80AF-6FC338BA4C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77" b="18277"/>
          <a:stretch/>
        </p:blipFill>
        <p:spPr bwMode="auto">
          <a:xfrm>
            <a:off x="450089" y="356114"/>
            <a:ext cx="2956546" cy="749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4F94595A-96CE-4099-9F48-922C3079E31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71114" y="446562"/>
            <a:ext cx="2956546" cy="568782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29E66691-627C-4C8E-B902-FA7ED3D71AAD}"/>
              </a:ext>
            </a:extLst>
          </p:cNvPr>
          <p:cNvSpPr txBox="1">
            <a:spLocks/>
          </p:cNvSpPr>
          <p:nvPr/>
        </p:nvSpPr>
        <p:spPr>
          <a:xfrm>
            <a:off x="266786" y="4840249"/>
            <a:ext cx="6913660" cy="60850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68576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Trebuchet MS" panose="020B0603020202020204" pitchFamily="34" charset="0"/>
                <a:ea typeface="Verdana" panose="020B0604030504040204" pitchFamily="34" charset="0"/>
                <a:cs typeface="Courier New" panose="02070309020205020404" pitchFamily="49" charset="0"/>
              </a:defRPr>
            </a:lvl1pPr>
          </a:lstStyle>
          <a:p>
            <a:pPr algn="l"/>
            <a:r>
              <a:rPr lang="en-US" sz="2800" dirty="0"/>
              <a:t>MICRO 2020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9D986F6C-B594-48E0-ABBA-EC4406847C42}"/>
              </a:ext>
            </a:extLst>
          </p:cNvPr>
          <p:cNvSpPr txBox="1">
            <a:spLocks/>
          </p:cNvSpPr>
          <p:nvPr/>
        </p:nvSpPr>
        <p:spPr>
          <a:xfrm>
            <a:off x="266786" y="5976582"/>
            <a:ext cx="8458114" cy="60850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68576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Trebuchet MS" panose="020B0603020202020204" pitchFamily="34" charset="0"/>
                <a:ea typeface="Verdana" panose="020B0604030504040204" pitchFamily="34" charset="0"/>
                <a:cs typeface="Courier New" panose="02070309020205020404" pitchFamily="49" charset="0"/>
              </a:defRPr>
            </a:lvl1pPr>
          </a:lstStyle>
          <a:p>
            <a:pPr algn="l"/>
            <a:r>
              <a:rPr lang="en-US" sz="2800" i="1" dirty="0">
                <a:solidFill>
                  <a:schemeClr val="bg2">
                    <a:lumMod val="50000"/>
                  </a:schemeClr>
                </a:solidFill>
              </a:rPr>
              <a:t>Extended talk for Computer Architecture HS 2020</a:t>
            </a:r>
          </a:p>
        </p:txBody>
      </p:sp>
    </p:spTree>
    <p:extLst>
      <p:ext uri="{BB962C8B-B14F-4D97-AF65-F5344CB8AC3E}">
        <p14:creationId xmlns:p14="http://schemas.microsoft.com/office/powerpoint/2010/main" val="4156270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262"/>
    </mc:Choice>
    <mc:Fallback xmlns="">
      <p:transition spd="slow" advTm="19262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Executive Summary</a:t>
            </a:r>
          </a:p>
        </p:txBody>
      </p:sp>
      <p:sp>
        <p:nvSpPr>
          <p:cNvPr id="26" name="Content Placeholder 25">
            <a:extLst>
              <a:ext uri="{FF2B5EF4-FFF2-40B4-BE49-F238E27FC236}">
                <a16:creationId xmlns:a16="http://schemas.microsoft.com/office/drawing/2014/main" id="{6432D0ED-B546-4169-92D6-D1CD1CB538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488" y="984233"/>
            <a:ext cx="9113640" cy="5511577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2200" b="1" u="sng" dirty="0">
                <a:solidFill>
                  <a:srgbClr val="C00000"/>
                </a:solidFill>
              </a:rPr>
              <a:t>Problem:</a:t>
            </a:r>
            <a:r>
              <a:rPr lang="en-US" sz="2200" b="1" dirty="0">
                <a:solidFill>
                  <a:srgbClr val="C00000"/>
                </a:solidFill>
              </a:rPr>
              <a:t> </a:t>
            </a:r>
            <a:r>
              <a:rPr lang="en-US" sz="2200" dirty="0">
                <a:solidFill>
                  <a:prstClr val="black"/>
                </a:solidFill>
              </a:rPr>
              <a:t>DRAM on-die ECC </a:t>
            </a:r>
            <a:r>
              <a:rPr lang="en-US" sz="2200" b="1" dirty="0">
                <a:solidFill>
                  <a:srgbClr val="C00000"/>
                </a:solidFill>
              </a:rPr>
              <a:t>complicates </a:t>
            </a:r>
            <a:r>
              <a:rPr lang="en-US" sz="2200" dirty="0"/>
              <a:t>third-party reliability studies</a:t>
            </a:r>
            <a:endParaRPr lang="en-US" sz="2200" dirty="0">
              <a:solidFill>
                <a:prstClr val="black"/>
              </a:solidFill>
            </a:endParaRPr>
          </a:p>
          <a:p>
            <a:pPr marL="341313" lvl="1" indent="-169863"/>
            <a:r>
              <a:rPr lang="en-US" sz="2000" b="1" dirty="0">
                <a:solidFill>
                  <a:srgbClr val="C00000"/>
                </a:solidFill>
              </a:rPr>
              <a:t>Proprietary </a:t>
            </a:r>
            <a:r>
              <a:rPr lang="en-US" sz="2000" dirty="0"/>
              <a:t>design </a:t>
            </a:r>
            <a:r>
              <a:rPr lang="en-US" sz="2000" b="1" dirty="0">
                <a:solidFill>
                  <a:srgbClr val="C00000"/>
                </a:solidFill>
              </a:rPr>
              <a:t>obfuscates</a:t>
            </a:r>
            <a:r>
              <a:rPr lang="en-US" sz="2000" dirty="0">
                <a:solidFill>
                  <a:prstClr val="black"/>
                </a:solidFill>
              </a:rPr>
              <a:t> raw bit errors in an </a:t>
            </a:r>
            <a:r>
              <a:rPr lang="en-US" sz="2000" b="1" dirty="0">
                <a:solidFill>
                  <a:srgbClr val="C00000"/>
                </a:solidFill>
              </a:rPr>
              <a:t>unpredictable </a:t>
            </a:r>
            <a:r>
              <a:rPr lang="en-US" sz="2000" dirty="0"/>
              <a:t>way</a:t>
            </a:r>
          </a:p>
          <a:p>
            <a:pPr marL="341313" lvl="1" indent="-169863"/>
            <a:r>
              <a:rPr lang="en-US" sz="2000" b="1" dirty="0">
                <a:solidFill>
                  <a:srgbClr val="C00000"/>
                </a:solidFill>
              </a:rPr>
              <a:t>Interferes </a:t>
            </a:r>
            <a:r>
              <a:rPr lang="en-US" sz="2000" dirty="0">
                <a:solidFill>
                  <a:prstClr val="black"/>
                </a:solidFill>
              </a:rPr>
              <a:t>with (1) design, (2) test &amp; validation, and (3) characterization</a:t>
            </a:r>
          </a:p>
          <a:p>
            <a:pPr marL="0" lvl="0" indent="0">
              <a:lnSpc>
                <a:spcPct val="110000"/>
              </a:lnSpc>
              <a:buNone/>
            </a:pPr>
            <a:r>
              <a:rPr lang="en-US" sz="2200" b="1" u="sng" dirty="0">
                <a:solidFill>
                  <a:schemeClr val="accent5">
                    <a:lumMod val="75000"/>
                  </a:schemeClr>
                </a:solidFill>
              </a:rPr>
              <a:t>Goal:</a:t>
            </a:r>
            <a:r>
              <a:rPr lang="en-US" sz="2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200" dirty="0">
                <a:solidFill>
                  <a:prstClr val="black"/>
                </a:solidFill>
              </a:rPr>
              <a:t>understand </a:t>
            </a:r>
            <a:r>
              <a:rPr lang="en-US" sz="2200" b="1" dirty="0">
                <a:solidFill>
                  <a:schemeClr val="accent5">
                    <a:lumMod val="75000"/>
                  </a:schemeClr>
                </a:solidFill>
              </a:rPr>
              <a:t>exactly</a:t>
            </a:r>
            <a:r>
              <a:rPr lang="en-US" sz="2200" dirty="0">
                <a:solidFill>
                  <a:prstClr val="black"/>
                </a:solidFill>
              </a:rPr>
              <a:t> </a:t>
            </a:r>
            <a:r>
              <a:rPr lang="en-US" sz="2200" b="1" dirty="0">
                <a:solidFill>
                  <a:schemeClr val="accent5">
                    <a:lumMod val="75000"/>
                  </a:schemeClr>
                </a:solidFill>
              </a:rPr>
              <a:t>how</a:t>
            </a:r>
            <a:r>
              <a:rPr lang="en-US" sz="2200" dirty="0">
                <a:solidFill>
                  <a:prstClr val="black"/>
                </a:solidFill>
              </a:rPr>
              <a:t> on-die ECC obfuscates errors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en-US" sz="2200" b="1" u="sng" dirty="0">
                <a:solidFill>
                  <a:srgbClr val="70AD47">
                    <a:lumMod val="75000"/>
                  </a:srgbClr>
                </a:solidFill>
              </a:rPr>
              <a:t>Contributions:</a:t>
            </a:r>
          </a:p>
          <a:p>
            <a:pPr marL="461963" lvl="1" indent="-290513">
              <a:buFont typeface="+mj-lt"/>
              <a:buAutoNum type="arabicPeriod"/>
            </a:pPr>
            <a:r>
              <a:rPr lang="en-US" sz="2000" b="1" dirty="0">
                <a:solidFill>
                  <a:srgbClr val="70AD47">
                    <a:lumMod val="75000"/>
                  </a:srgbClr>
                </a:solidFill>
              </a:rPr>
              <a:t>BEER</a:t>
            </a:r>
            <a:r>
              <a:rPr lang="en-US" sz="2000" dirty="0">
                <a:solidFill>
                  <a:prstClr val="black"/>
                </a:solidFill>
              </a:rPr>
              <a:t>: new testing methodology that determines a DRAM chip’s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unique on-die ECC function</a:t>
            </a:r>
            <a:r>
              <a:rPr lang="en-US" sz="2000" dirty="0">
                <a:solidFill>
                  <a:prstClr val="black"/>
                </a:solidFill>
              </a:rPr>
              <a:t> (i.e., its parity-check matrix)</a:t>
            </a:r>
          </a:p>
          <a:p>
            <a:pPr marL="631825" lvl="2" indent="-169863"/>
            <a:r>
              <a:rPr lang="en-US" sz="2000" dirty="0">
                <a:solidFill>
                  <a:prstClr val="black"/>
                </a:solidFill>
              </a:rPr>
              <a:t>Exploits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ECC-function-specific</a:t>
            </a:r>
            <a:r>
              <a:rPr lang="en-US" sz="2000" dirty="0">
                <a:solidFill>
                  <a:prstClr val="black"/>
                </a:solidFill>
              </a:rPr>
              <a:t> uncorrectable error patterns</a:t>
            </a:r>
          </a:p>
          <a:p>
            <a:pPr marL="631825" lvl="2" indent="-169863"/>
            <a:r>
              <a:rPr lang="en-US" sz="2000" dirty="0">
                <a:solidFill>
                  <a:prstClr val="black"/>
                </a:solidFill>
              </a:rPr>
              <a:t>Requires no hardware support, inside knowledge, or metadata access</a:t>
            </a:r>
          </a:p>
          <a:p>
            <a:pPr marL="461963" lvl="1" indent="-290513">
              <a:buFont typeface="+mj-lt"/>
              <a:buAutoNum type="arabicPeriod"/>
            </a:pPr>
            <a:r>
              <a:rPr lang="en-US" sz="2000" b="1" dirty="0">
                <a:solidFill>
                  <a:srgbClr val="70AD47">
                    <a:lumMod val="75000"/>
                  </a:srgbClr>
                </a:solidFill>
              </a:rPr>
              <a:t>BEEP</a:t>
            </a:r>
            <a:r>
              <a:rPr lang="en-US" sz="2000" dirty="0">
                <a:solidFill>
                  <a:prstClr val="black"/>
                </a:solidFill>
              </a:rPr>
              <a:t>: new error profiling methodology that infers the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raw bit error locations</a:t>
            </a:r>
            <a:r>
              <a:rPr lang="en-US" sz="2000" dirty="0">
                <a:solidFill>
                  <a:prstClr val="black"/>
                </a:solidFill>
              </a:rPr>
              <a:t> of error-prone cells from the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observable uncorrectable errors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en-US" sz="2200" b="1" u="sng" dirty="0">
                <a:solidFill>
                  <a:prstClr val="black"/>
                </a:solidFill>
              </a:rPr>
              <a:t>BEER Evaluations:</a:t>
            </a:r>
          </a:p>
          <a:p>
            <a:pPr marL="341313" indent="-169863"/>
            <a:r>
              <a:rPr lang="en-US" sz="2000" dirty="0">
                <a:solidFill>
                  <a:prstClr val="black"/>
                </a:solidFill>
              </a:rPr>
              <a:t>Apply BEER to 80 real LPDDR4 chips from 3 major DRAM manufacturers</a:t>
            </a:r>
          </a:p>
          <a:p>
            <a:pPr marL="341313" indent="-169863"/>
            <a:r>
              <a:rPr lang="en-US" sz="2000" dirty="0">
                <a:solidFill>
                  <a:prstClr val="black"/>
                </a:solidFill>
              </a:rPr>
              <a:t>Show correctness in simulation for 115,300 codes (4-247b ECC words)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b="1" dirty="0">
                <a:solidFill>
                  <a:srgbClr val="7030A0"/>
                </a:solidFill>
              </a:rPr>
              <a:t>We</a:t>
            </a:r>
            <a:r>
              <a:rPr lang="en-US" sz="2200" b="1" dirty="0">
                <a:solidFill>
                  <a:srgbClr val="7030A0"/>
                </a:solidFill>
              </a:rPr>
              <a:t> hope BEER and BEEP enable valuable studies in the future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0AADD76-B12E-43AF-8018-8121D703B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D2B53-EDAE-4B41-B849-8916FA40BCB6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560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6505"/>
    </mc:Choice>
    <mc:Fallback xmlns="">
      <p:transition spd="slow" advTm="11650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Talk Outline</a:t>
            </a:r>
          </a:p>
        </p:txBody>
      </p:sp>
      <p:sp>
        <p:nvSpPr>
          <p:cNvPr id="50" name="Content Placeholder 49">
            <a:extLst>
              <a:ext uri="{FF2B5EF4-FFF2-40B4-BE49-F238E27FC236}">
                <a16:creationId xmlns:a16="http://schemas.microsoft.com/office/drawing/2014/main" id="{C012A292-B81C-4680-ABD7-381C70B1AA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488" y="832660"/>
            <a:ext cx="8883738" cy="5112118"/>
          </a:xfrm>
        </p:spPr>
        <p:txBody>
          <a:bodyPr>
            <a:normAutofit/>
          </a:bodyPr>
          <a:lstStyle/>
          <a:p>
            <a:pPr marL="0" indent="0">
              <a:lnSpc>
                <a:spcPct val="250000"/>
              </a:lnSpc>
              <a:buNone/>
            </a:pPr>
            <a:r>
              <a:rPr lang="en-US" sz="3200" b="1" dirty="0"/>
              <a:t>Challenges Caused by Unknown On-Die ECCs</a:t>
            </a:r>
            <a:endParaRPr lang="en-US" sz="3200" dirty="0"/>
          </a:p>
          <a:p>
            <a:pPr marL="0" indent="0">
              <a:lnSpc>
                <a:spcPct val="250000"/>
              </a:lnSpc>
              <a:buNone/>
            </a:pPr>
            <a:r>
              <a:rPr lang="en-US" sz="3200" dirty="0">
                <a:solidFill>
                  <a:schemeClr val="bg2">
                    <a:lumMod val="75000"/>
                  </a:schemeClr>
                </a:solidFill>
              </a:rPr>
              <a:t>BEER: Determining the On-Die ECC Function</a:t>
            </a:r>
            <a:endParaRPr lang="en-US" sz="3200" dirty="0"/>
          </a:p>
          <a:p>
            <a:pPr marL="0" indent="0">
              <a:lnSpc>
                <a:spcPct val="250000"/>
              </a:lnSpc>
              <a:buNone/>
            </a:pPr>
            <a:r>
              <a:rPr lang="en-US" sz="3200" dirty="0">
                <a:solidFill>
                  <a:schemeClr val="bg2">
                    <a:lumMod val="75000"/>
                  </a:schemeClr>
                </a:solidFill>
              </a:rPr>
              <a:t>Evaluating BEER in Experiment and Simulation</a:t>
            </a:r>
          </a:p>
          <a:p>
            <a:pPr marL="0" indent="0">
              <a:lnSpc>
                <a:spcPct val="250000"/>
              </a:lnSpc>
              <a:buNone/>
            </a:pPr>
            <a:r>
              <a:rPr lang="en-US" sz="3200" dirty="0">
                <a:solidFill>
                  <a:schemeClr val="bg2">
                    <a:lumMod val="75000"/>
                  </a:schemeClr>
                </a:solidFill>
              </a:rPr>
              <a:t>BEEP and Other Practical Use Cases for BEER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283BCB-386C-4BF7-8000-2494840B2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D2B53-EDAE-4B41-B849-8916FA40BCB6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774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103"/>
    </mc:Choice>
    <mc:Fallback xmlns="">
      <p:transition spd="slow" advTm="5103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79A65E3F-D7BC-481B-ABBA-3E346565F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Third-Party DRAM Users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732A8D-4B35-40BF-B9AA-39226724E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D2B53-EDAE-4B41-B849-8916FA40BCB6}" type="slidenum">
              <a:rPr lang="en-US" smtClean="0"/>
              <a:pPr/>
              <a:t>7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07BDD0C-3F03-4BC4-9A5C-79DF5DCE3867}"/>
              </a:ext>
            </a:extLst>
          </p:cNvPr>
          <p:cNvGrpSpPr/>
          <p:nvPr/>
        </p:nvGrpSpPr>
        <p:grpSpPr>
          <a:xfrm>
            <a:off x="1173119" y="3524250"/>
            <a:ext cx="6780252" cy="1313156"/>
            <a:chOff x="1173119" y="3056185"/>
            <a:chExt cx="6780252" cy="1313156"/>
          </a:xfrm>
        </p:grpSpPr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FCE09B31-E4E8-473E-BB46-C6C2510D6A5D}"/>
                </a:ext>
              </a:extLst>
            </p:cNvPr>
            <p:cNvCxnSpPr>
              <a:cxnSpLocks/>
            </p:cNvCxnSpPr>
            <p:nvPr/>
          </p:nvCxnSpPr>
          <p:spPr>
            <a:xfrm>
              <a:off x="7504365" y="3056185"/>
              <a:ext cx="0" cy="250739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19F12FEB-3C5B-4AA7-995D-9FD7F41D5620}"/>
                </a:ext>
              </a:extLst>
            </p:cNvPr>
            <p:cNvCxnSpPr>
              <a:cxnSpLocks/>
              <a:endCxn id="26" idx="0"/>
            </p:cNvCxnSpPr>
            <p:nvPr/>
          </p:nvCxnSpPr>
          <p:spPr>
            <a:xfrm>
              <a:off x="4563245" y="3056185"/>
              <a:ext cx="0" cy="250739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043F1D6A-B8D6-44E3-88FD-C6ACE1B85197}"/>
                </a:ext>
              </a:extLst>
            </p:cNvPr>
            <p:cNvSpPr/>
            <p:nvPr/>
          </p:nvSpPr>
          <p:spPr>
            <a:xfrm>
              <a:off x="1173119" y="3306924"/>
              <a:ext cx="6780252" cy="1062417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  <a:latin typeface="Trebuchet MS" panose="020B0603020202020204" pitchFamily="34" charset="0"/>
                </a:rPr>
                <a:t>Need to understand </a:t>
              </a:r>
            </a:p>
            <a:p>
              <a:pPr algn="ctr"/>
              <a:r>
                <a:rPr lang="en-US" sz="2800" dirty="0">
                  <a:solidFill>
                    <a:schemeClr val="tx1"/>
                  </a:solidFill>
                  <a:latin typeface="Trebuchet MS" panose="020B0603020202020204" pitchFamily="34" charset="0"/>
                </a:rPr>
                <a:t>a DRAM chip’s </a:t>
              </a:r>
              <a:r>
                <a:rPr lang="en-US" sz="2800" b="1" dirty="0">
                  <a:solidFill>
                    <a:schemeClr val="accent5">
                      <a:lumMod val="75000"/>
                    </a:schemeClr>
                  </a:solidFill>
                  <a:latin typeface="Trebuchet MS" panose="020B0603020202020204" pitchFamily="34" charset="0"/>
                </a:rPr>
                <a:t>reliability characteristics</a:t>
              </a:r>
            </a:p>
          </p:txBody>
        </p:sp>
        <p:cxnSp>
          <p:nvCxnSpPr>
            <p:cNvPr id="132" name="Straight Arrow Connector 131">
              <a:extLst>
                <a:ext uri="{FF2B5EF4-FFF2-40B4-BE49-F238E27FC236}">
                  <a16:creationId xmlns:a16="http://schemas.microsoft.com/office/drawing/2014/main" id="{32D39B12-421E-44BF-B60C-095311D9BAB6}"/>
                </a:ext>
              </a:extLst>
            </p:cNvPr>
            <p:cNvCxnSpPr>
              <a:cxnSpLocks/>
            </p:cNvCxnSpPr>
            <p:nvPr/>
          </p:nvCxnSpPr>
          <p:spPr>
            <a:xfrm>
              <a:off x="1773953" y="3056185"/>
              <a:ext cx="0" cy="250739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0C4FC20F-03A3-4428-BF21-59859CA39E45}"/>
              </a:ext>
            </a:extLst>
          </p:cNvPr>
          <p:cNvGrpSpPr/>
          <p:nvPr/>
        </p:nvGrpSpPr>
        <p:grpSpPr>
          <a:xfrm>
            <a:off x="976832" y="4837406"/>
            <a:ext cx="8163892" cy="1630362"/>
            <a:chOff x="976832" y="4369341"/>
            <a:chExt cx="8163892" cy="1630362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F0C355F7-592A-401A-BE45-2955880B73CF}"/>
                </a:ext>
              </a:extLst>
            </p:cNvPr>
            <p:cNvSpPr/>
            <p:nvPr/>
          </p:nvSpPr>
          <p:spPr>
            <a:xfrm>
              <a:off x="4918815" y="5599593"/>
              <a:ext cx="4221909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ctr"/>
              <a:r>
                <a:rPr lang="en-US" sz="2000" i="1" dirty="0">
                  <a:latin typeface="Trebuchet MS" panose="020B0603020202020204" pitchFamily="34" charset="0"/>
                  <a:cs typeface="Traditional Arabic" panose="020B0604020202020204" pitchFamily="18" charset="-78"/>
                </a:rPr>
                <a:t>Minimum operating timings?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B13E54FA-BE96-412B-9E49-2A8E6D890A1D}"/>
                </a:ext>
              </a:extLst>
            </p:cNvPr>
            <p:cNvSpPr/>
            <p:nvPr/>
          </p:nvSpPr>
          <p:spPr>
            <a:xfrm>
              <a:off x="1138667" y="5595373"/>
              <a:ext cx="3035427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 fontAlgn="ctr"/>
              <a:r>
                <a:rPr lang="en-US" sz="2000" i="1" dirty="0">
                  <a:latin typeface="Trebuchet MS" panose="020B0603020202020204" pitchFamily="34" charset="0"/>
                  <a:cs typeface="Traditional Arabic" panose="020B0604020202020204" pitchFamily="18" charset="-78"/>
                </a:rPr>
                <a:t>Aggregate failure rates?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97A08E13-F29C-4927-805D-648A481AB434}"/>
                </a:ext>
              </a:extLst>
            </p:cNvPr>
            <p:cNvSpPr/>
            <p:nvPr/>
          </p:nvSpPr>
          <p:spPr>
            <a:xfrm>
              <a:off x="1292180" y="5195263"/>
              <a:ext cx="288191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 fontAlgn="ctr"/>
              <a:r>
                <a:rPr lang="en-US" sz="2000" i="1" dirty="0">
                  <a:latin typeface="Trebuchet MS" panose="020B0603020202020204" pitchFamily="34" charset="0"/>
                  <a:cs typeface="Traditional Arabic" panose="020B0604020202020204" pitchFamily="18" charset="-78"/>
                </a:rPr>
                <a:t>‘Weak’ cell locations?</a:t>
              </a:r>
              <a:endParaRPr lang="en-US" sz="2000" i="1" dirty="0">
                <a:solidFill>
                  <a:schemeClr val="accent6">
                    <a:lumMod val="75000"/>
                  </a:schemeClr>
                </a:solidFill>
                <a:latin typeface="Trebuchet MS" panose="020B0603020202020204" pitchFamily="34" charset="0"/>
                <a:cs typeface="Traditional Arabic" panose="020B0604020202020204" pitchFamily="18" charset="-78"/>
              </a:endParaRP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8771CE02-3C8E-4BB5-B952-5700FAE34F17}"/>
                </a:ext>
              </a:extLst>
            </p:cNvPr>
            <p:cNvSpPr/>
            <p:nvPr/>
          </p:nvSpPr>
          <p:spPr>
            <a:xfrm>
              <a:off x="976832" y="4795153"/>
              <a:ext cx="319726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 fontAlgn="ctr"/>
              <a:r>
                <a:rPr lang="en-US" sz="2000" i="1" dirty="0">
                  <a:latin typeface="Trebuchet MS" panose="020B0603020202020204" pitchFamily="34" charset="0"/>
                  <a:cs typeface="Traditional Arabic" panose="020B0604020202020204" pitchFamily="18" charset="-78"/>
                </a:rPr>
                <a:t>Inter-chip variation?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B215DCD2-6C4C-4CB5-BF2E-AA829F258461}"/>
                </a:ext>
              </a:extLst>
            </p:cNvPr>
            <p:cNvSpPr/>
            <p:nvPr/>
          </p:nvSpPr>
          <p:spPr>
            <a:xfrm>
              <a:off x="4918814" y="5197373"/>
              <a:ext cx="3973641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ctr"/>
              <a:r>
                <a:rPr lang="en-US" sz="2000" i="1" dirty="0">
                  <a:latin typeface="Trebuchet MS" panose="020B0603020202020204" pitchFamily="34" charset="0"/>
                  <a:cs typeface="Traditional Arabic" panose="020B0604020202020204" pitchFamily="18" charset="-78"/>
                </a:rPr>
                <a:t>Statistical error properties?</a:t>
              </a:r>
              <a:endParaRPr lang="en-US" sz="2000" i="1" dirty="0">
                <a:solidFill>
                  <a:schemeClr val="accent6">
                    <a:lumMod val="75000"/>
                  </a:schemeClr>
                </a:solidFill>
                <a:latin typeface="Trebuchet MS" panose="020B0603020202020204" pitchFamily="34" charset="0"/>
                <a:cs typeface="Traditional Arabic" panose="020B0604020202020204" pitchFamily="18" charset="-78"/>
              </a:endParaRP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735A7674-5842-43FC-B91E-69D1F8B6BEC1}"/>
                </a:ext>
              </a:extLst>
            </p:cNvPr>
            <p:cNvSpPr/>
            <p:nvPr/>
          </p:nvSpPr>
          <p:spPr>
            <a:xfrm>
              <a:off x="4918814" y="4795153"/>
              <a:ext cx="319384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ctr"/>
              <a:r>
                <a:rPr lang="en-US" sz="2000" i="1" dirty="0">
                  <a:latin typeface="Trebuchet MS" panose="020B0603020202020204" pitchFamily="34" charset="0"/>
                  <a:cs typeface="Traditional Arabic" panose="020B0604020202020204" pitchFamily="18" charset="-78"/>
                </a:rPr>
                <a:t>Temperature dependence?</a:t>
              </a:r>
            </a:p>
          </p:txBody>
        </p: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3F8C5A3A-BF84-4201-B030-B2B5C8504C6F}"/>
                </a:ext>
              </a:extLst>
            </p:cNvPr>
            <p:cNvCxnSpPr>
              <a:cxnSpLocks/>
            </p:cNvCxnSpPr>
            <p:nvPr/>
          </p:nvCxnSpPr>
          <p:spPr>
            <a:xfrm>
              <a:off x="4560596" y="4369341"/>
              <a:ext cx="0" cy="128850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1" name="Arc 190">
              <a:extLst>
                <a:ext uri="{FF2B5EF4-FFF2-40B4-BE49-F238E27FC236}">
                  <a16:creationId xmlns:a16="http://schemas.microsoft.com/office/drawing/2014/main" id="{AD9B764A-AE0E-47A9-80F0-EE091D4A1CFB}"/>
                </a:ext>
              </a:extLst>
            </p:cNvPr>
            <p:cNvSpPr/>
            <p:nvPr/>
          </p:nvSpPr>
          <p:spPr>
            <a:xfrm>
              <a:off x="4562724" y="4715422"/>
              <a:ext cx="510747" cy="286835"/>
            </a:xfrm>
            <a:prstGeom prst="arc">
              <a:avLst>
                <a:gd name="adj1" fmla="val 4079938"/>
                <a:gd name="adj2" fmla="val 10918925"/>
              </a:avLst>
            </a:prstGeom>
            <a:ln w="381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Arc 191">
              <a:extLst>
                <a:ext uri="{FF2B5EF4-FFF2-40B4-BE49-F238E27FC236}">
                  <a16:creationId xmlns:a16="http://schemas.microsoft.com/office/drawing/2014/main" id="{612897AE-0AE3-4513-B42A-55A00D9642A2}"/>
                </a:ext>
              </a:extLst>
            </p:cNvPr>
            <p:cNvSpPr/>
            <p:nvPr/>
          </p:nvSpPr>
          <p:spPr>
            <a:xfrm>
              <a:off x="4562724" y="5112814"/>
              <a:ext cx="510747" cy="286835"/>
            </a:xfrm>
            <a:prstGeom prst="arc">
              <a:avLst>
                <a:gd name="adj1" fmla="val 4079938"/>
                <a:gd name="adj2" fmla="val 10918925"/>
              </a:avLst>
            </a:prstGeom>
            <a:ln w="381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Arc 192">
              <a:extLst>
                <a:ext uri="{FF2B5EF4-FFF2-40B4-BE49-F238E27FC236}">
                  <a16:creationId xmlns:a16="http://schemas.microsoft.com/office/drawing/2014/main" id="{92A3F0CF-928A-461C-AE2F-3513400FC533}"/>
                </a:ext>
              </a:extLst>
            </p:cNvPr>
            <p:cNvSpPr/>
            <p:nvPr/>
          </p:nvSpPr>
          <p:spPr>
            <a:xfrm>
              <a:off x="4562724" y="5510568"/>
              <a:ext cx="510747" cy="286835"/>
            </a:xfrm>
            <a:prstGeom prst="arc">
              <a:avLst>
                <a:gd name="adj1" fmla="val 4079938"/>
                <a:gd name="adj2" fmla="val 10918925"/>
              </a:avLst>
            </a:prstGeom>
            <a:ln w="381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Arc 195">
              <a:extLst>
                <a:ext uri="{FF2B5EF4-FFF2-40B4-BE49-F238E27FC236}">
                  <a16:creationId xmlns:a16="http://schemas.microsoft.com/office/drawing/2014/main" id="{230AFDEE-E30C-4F03-B58E-13CDCF0D3B10}"/>
                </a:ext>
              </a:extLst>
            </p:cNvPr>
            <p:cNvSpPr/>
            <p:nvPr/>
          </p:nvSpPr>
          <p:spPr>
            <a:xfrm flipH="1">
              <a:off x="4049597" y="5508781"/>
              <a:ext cx="512064" cy="286835"/>
            </a:xfrm>
            <a:prstGeom prst="arc">
              <a:avLst>
                <a:gd name="adj1" fmla="val 4079938"/>
                <a:gd name="adj2" fmla="val 10918925"/>
              </a:avLst>
            </a:prstGeom>
            <a:ln w="381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Arc 196">
              <a:extLst>
                <a:ext uri="{FF2B5EF4-FFF2-40B4-BE49-F238E27FC236}">
                  <a16:creationId xmlns:a16="http://schemas.microsoft.com/office/drawing/2014/main" id="{7018A635-0D5A-4BE8-A841-8030DE87454E}"/>
                </a:ext>
              </a:extLst>
            </p:cNvPr>
            <p:cNvSpPr/>
            <p:nvPr/>
          </p:nvSpPr>
          <p:spPr>
            <a:xfrm flipH="1">
              <a:off x="4049597" y="5112814"/>
              <a:ext cx="512064" cy="286835"/>
            </a:xfrm>
            <a:prstGeom prst="arc">
              <a:avLst>
                <a:gd name="adj1" fmla="val 4079938"/>
                <a:gd name="adj2" fmla="val 10918925"/>
              </a:avLst>
            </a:prstGeom>
            <a:ln w="381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Arc 197">
              <a:extLst>
                <a:ext uri="{FF2B5EF4-FFF2-40B4-BE49-F238E27FC236}">
                  <a16:creationId xmlns:a16="http://schemas.microsoft.com/office/drawing/2014/main" id="{F2B7A8AC-B4C2-45EC-A2A4-78E626197CB7}"/>
                </a:ext>
              </a:extLst>
            </p:cNvPr>
            <p:cNvSpPr/>
            <p:nvPr/>
          </p:nvSpPr>
          <p:spPr>
            <a:xfrm flipH="1">
              <a:off x="4049597" y="4715060"/>
              <a:ext cx="512064" cy="286835"/>
            </a:xfrm>
            <a:prstGeom prst="arc">
              <a:avLst>
                <a:gd name="adj1" fmla="val 4079938"/>
                <a:gd name="adj2" fmla="val 10918925"/>
              </a:avLst>
            </a:prstGeom>
            <a:ln w="381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568989D1-2652-4886-BAA1-605E04889E2F}"/>
              </a:ext>
            </a:extLst>
          </p:cNvPr>
          <p:cNvGrpSpPr/>
          <p:nvPr/>
        </p:nvGrpSpPr>
        <p:grpSpPr>
          <a:xfrm>
            <a:off x="155488" y="913770"/>
            <a:ext cx="3236930" cy="2542501"/>
            <a:chOff x="155488" y="108627"/>
            <a:chExt cx="3236930" cy="2542501"/>
          </a:xfrm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27EEBD12-55A3-4EA2-A701-7F6D55DF6212}"/>
                </a:ext>
              </a:extLst>
            </p:cNvPr>
            <p:cNvSpPr/>
            <p:nvPr/>
          </p:nvSpPr>
          <p:spPr>
            <a:xfrm>
              <a:off x="155488" y="1912464"/>
              <a:ext cx="3236930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en-US" sz="2400" b="1" dirty="0">
                  <a:solidFill>
                    <a:prstClr val="black"/>
                  </a:solidFill>
                  <a:latin typeface="Trebuchet MS" panose="020B0603020202020204" pitchFamily="34" charset="0"/>
                </a:rPr>
                <a:t>System Architects</a:t>
              </a:r>
            </a:p>
            <a:p>
              <a:pPr lvl="0" algn="ctr"/>
              <a:r>
                <a:rPr lang="en-US" dirty="0">
                  <a:solidFill>
                    <a:prstClr val="black"/>
                  </a:solidFill>
                  <a:latin typeface="Trebuchet MS" panose="020B0603020202020204" pitchFamily="34" charset="0"/>
                </a:rPr>
                <a:t>Design Error Mitigations</a:t>
              </a:r>
            </a:p>
          </p:txBody>
        </p:sp>
        <p:grpSp>
          <p:nvGrpSpPr>
            <p:cNvPr id="153" name="Group 152">
              <a:extLst>
                <a:ext uri="{FF2B5EF4-FFF2-40B4-BE49-F238E27FC236}">
                  <a16:creationId xmlns:a16="http://schemas.microsoft.com/office/drawing/2014/main" id="{04446217-DBC4-404A-B4DD-805F938931A4}"/>
                </a:ext>
              </a:extLst>
            </p:cNvPr>
            <p:cNvGrpSpPr/>
            <p:nvPr/>
          </p:nvGrpSpPr>
          <p:grpSpPr>
            <a:xfrm>
              <a:off x="1149677" y="580080"/>
              <a:ext cx="894329" cy="894325"/>
              <a:chOff x="4744598" y="1915922"/>
              <a:chExt cx="1394887" cy="1394885"/>
            </a:xfrm>
          </p:grpSpPr>
          <p:grpSp>
            <p:nvGrpSpPr>
              <p:cNvPr id="155" name="Group 154">
                <a:extLst>
                  <a:ext uri="{FF2B5EF4-FFF2-40B4-BE49-F238E27FC236}">
                    <a16:creationId xmlns:a16="http://schemas.microsoft.com/office/drawing/2014/main" id="{ED2978C9-29B6-4B49-88AB-1E3668656545}"/>
                  </a:ext>
                </a:extLst>
              </p:cNvPr>
              <p:cNvGrpSpPr/>
              <p:nvPr/>
            </p:nvGrpSpPr>
            <p:grpSpPr>
              <a:xfrm>
                <a:off x="4744598" y="2195546"/>
                <a:ext cx="1394887" cy="835640"/>
                <a:chOff x="1734010" y="5365289"/>
                <a:chExt cx="1029494" cy="616744"/>
              </a:xfrm>
              <a:solidFill>
                <a:schemeClr val="bg1">
                  <a:lumMod val="65000"/>
                </a:schemeClr>
              </a:solidFill>
            </p:grpSpPr>
            <p:cxnSp>
              <p:nvCxnSpPr>
                <p:cNvPr id="165" name="Straight Connector 164">
                  <a:extLst>
                    <a:ext uri="{FF2B5EF4-FFF2-40B4-BE49-F238E27FC236}">
                      <a16:creationId xmlns:a16="http://schemas.microsoft.com/office/drawing/2014/main" id="{83757283-20D4-4823-8AF5-F131965EF02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2248757" y="4953331"/>
                  <a:ext cx="0" cy="1029494"/>
                </a:xfrm>
                <a:prstGeom prst="line">
                  <a:avLst/>
                </a:prstGeom>
                <a:grpFill/>
                <a:ln w="285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6" name="Straight Connector 165">
                  <a:extLst>
                    <a:ext uri="{FF2B5EF4-FFF2-40B4-BE49-F238E27FC236}">
                      <a16:creationId xmlns:a16="http://schemas.microsoft.com/office/drawing/2014/main" id="{56B8AF6B-BCBC-4930-B4DA-B4FA088019C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2248757" y="5056122"/>
                  <a:ext cx="0" cy="1029494"/>
                </a:xfrm>
                <a:prstGeom prst="line">
                  <a:avLst/>
                </a:prstGeom>
                <a:grpFill/>
                <a:ln w="285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7" name="Straight Connector 166">
                  <a:extLst>
                    <a:ext uri="{FF2B5EF4-FFF2-40B4-BE49-F238E27FC236}">
                      <a16:creationId xmlns:a16="http://schemas.microsoft.com/office/drawing/2014/main" id="{3FE2B845-3039-4D84-A17B-3B332CF00DB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2248757" y="5158914"/>
                  <a:ext cx="0" cy="1029494"/>
                </a:xfrm>
                <a:prstGeom prst="line">
                  <a:avLst/>
                </a:prstGeom>
                <a:grpFill/>
                <a:ln w="285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8" name="Straight Connector 167">
                  <a:extLst>
                    <a:ext uri="{FF2B5EF4-FFF2-40B4-BE49-F238E27FC236}">
                      <a16:creationId xmlns:a16="http://schemas.microsoft.com/office/drawing/2014/main" id="{9C70006B-C29D-47FC-AF75-47AFB3F7AFE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2248757" y="5261705"/>
                  <a:ext cx="0" cy="1029494"/>
                </a:xfrm>
                <a:prstGeom prst="line">
                  <a:avLst/>
                </a:prstGeom>
                <a:grpFill/>
                <a:ln w="285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9" name="Straight Connector 168">
                  <a:extLst>
                    <a:ext uri="{FF2B5EF4-FFF2-40B4-BE49-F238E27FC236}">
                      <a16:creationId xmlns:a16="http://schemas.microsoft.com/office/drawing/2014/main" id="{23600B7D-5CAE-4719-A2F7-84EFB767AC0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2248757" y="5364496"/>
                  <a:ext cx="0" cy="1029494"/>
                </a:xfrm>
                <a:prstGeom prst="line">
                  <a:avLst/>
                </a:prstGeom>
                <a:grpFill/>
                <a:ln w="285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0" name="Straight Connector 169">
                  <a:extLst>
                    <a:ext uri="{FF2B5EF4-FFF2-40B4-BE49-F238E27FC236}">
                      <a16:creationId xmlns:a16="http://schemas.microsoft.com/office/drawing/2014/main" id="{1202A2F2-A144-4025-A212-B2FFA6920F7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2248757" y="4850542"/>
                  <a:ext cx="0" cy="1029494"/>
                </a:xfrm>
                <a:prstGeom prst="line">
                  <a:avLst/>
                </a:prstGeom>
                <a:grpFill/>
                <a:ln w="285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1" name="Straight Connector 170">
                  <a:extLst>
                    <a:ext uri="{FF2B5EF4-FFF2-40B4-BE49-F238E27FC236}">
                      <a16:creationId xmlns:a16="http://schemas.microsoft.com/office/drawing/2014/main" id="{CBB278CB-7B7D-45F3-BA75-DF1E82757E8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2248757" y="5467286"/>
                  <a:ext cx="0" cy="1029494"/>
                </a:xfrm>
                <a:prstGeom prst="line">
                  <a:avLst/>
                </a:prstGeom>
                <a:grpFill/>
                <a:ln w="285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6" name="Group 155">
                <a:extLst>
                  <a:ext uri="{FF2B5EF4-FFF2-40B4-BE49-F238E27FC236}">
                    <a16:creationId xmlns:a16="http://schemas.microsoft.com/office/drawing/2014/main" id="{D64431EE-53B0-4C5A-81FE-8BE509CB48E5}"/>
                  </a:ext>
                </a:extLst>
              </p:cNvPr>
              <p:cNvGrpSpPr/>
              <p:nvPr/>
            </p:nvGrpSpPr>
            <p:grpSpPr>
              <a:xfrm rot="16200000">
                <a:off x="4744607" y="2195541"/>
                <a:ext cx="1394885" cy="835647"/>
                <a:chOff x="1734012" y="5365288"/>
                <a:chExt cx="1029495" cy="616748"/>
              </a:xfrm>
              <a:solidFill>
                <a:schemeClr val="bg1">
                  <a:lumMod val="65000"/>
                </a:schemeClr>
              </a:solidFill>
            </p:grpSpPr>
            <p:cxnSp>
              <p:nvCxnSpPr>
                <p:cNvPr id="158" name="Straight Connector 157">
                  <a:extLst>
                    <a:ext uri="{FF2B5EF4-FFF2-40B4-BE49-F238E27FC236}">
                      <a16:creationId xmlns:a16="http://schemas.microsoft.com/office/drawing/2014/main" id="{566F4AD9-EA7D-40FD-93C1-BB67C3244E5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2248760" y="4953332"/>
                  <a:ext cx="0" cy="1029494"/>
                </a:xfrm>
                <a:prstGeom prst="line">
                  <a:avLst/>
                </a:prstGeom>
                <a:grpFill/>
                <a:ln w="285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9" name="Straight Connector 158">
                  <a:extLst>
                    <a:ext uri="{FF2B5EF4-FFF2-40B4-BE49-F238E27FC236}">
                      <a16:creationId xmlns:a16="http://schemas.microsoft.com/office/drawing/2014/main" id="{75C3E1C6-1488-48E7-BD34-DEC6D3E2C11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2248760" y="5056123"/>
                  <a:ext cx="0" cy="1029494"/>
                </a:xfrm>
                <a:prstGeom prst="line">
                  <a:avLst/>
                </a:prstGeom>
                <a:grpFill/>
                <a:ln w="285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0" name="Straight Connector 159">
                  <a:extLst>
                    <a:ext uri="{FF2B5EF4-FFF2-40B4-BE49-F238E27FC236}">
                      <a16:creationId xmlns:a16="http://schemas.microsoft.com/office/drawing/2014/main" id="{C95A99ED-AEAD-4A79-AEF3-28DC99A7479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2248760" y="5158914"/>
                  <a:ext cx="0" cy="1029494"/>
                </a:xfrm>
                <a:prstGeom prst="line">
                  <a:avLst/>
                </a:prstGeom>
                <a:grpFill/>
                <a:ln w="285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1" name="Straight Connector 160">
                  <a:extLst>
                    <a:ext uri="{FF2B5EF4-FFF2-40B4-BE49-F238E27FC236}">
                      <a16:creationId xmlns:a16="http://schemas.microsoft.com/office/drawing/2014/main" id="{ACFFA0E6-717E-4C30-BDBA-28E755E092D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2248760" y="5261705"/>
                  <a:ext cx="0" cy="1029494"/>
                </a:xfrm>
                <a:prstGeom prst="line">
                  <a:avLst/>
                </a:prstGeom>
                <a:grpFill/>
                <a:ln w="285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2" name="Straight Connector 161">
                  <a:extLst>
                    <a:ext uri="{FF2B5EF4-FFF2-40B4-BE49-F238E27FC236}">
                      <a16:creationId xmlns:a16="http://schemas.microsoft.com/office/drawing/2014/main" id="{7D2B2CC4-DA27-454E-B32F-401D42B31A5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2248760" y="5364496"/>
                  <a:ext cx="0" cy="1029494"/>
                </a:xfrm>
                <a:prstGeom prst="line">
                  <a:avLst/>
                </a:prstGeom>
                <a:grpFill/>
                <a:ln w="285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3" name="Straight Connector 162">
                  <a:extLst>
                    <a:ext uri="{FF2B5EF4-FFF2-40B4-BE49-F238E27FC236}">
                      <a16:creationId xmlns:a16="http://schemas.microsoft.com/office/drawing/2014/main" id="{4E283E99-9ADE-4EF0-A424-8B133E73CC1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2248760" y="4850541"/>
                  <a:ext cx="0" cy="1029494"/>
                </a:xfrm>
                <a:prstGeom prst="line">
                  <a:avLst/>
                </a:prstGeom>
                <a:grpFill/>
                <a:ln w="285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4" name="Straight Connector 163">
                  <a:extLst>
                    <a:ext uri="{FF2B5EF4-FFF2-40B4-BE49-F238E27FC236}">
                      <a16:creationId xmlns:a16="http://schemas.microsoft.com/office/drawing/2014/main" id="{82B6E173-C4D6-4C98-B494-CB04CA8F64E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2248759" y="5467289"/>
                  <a:ext cx="0" cy="1029494"/>
                </a:xfrm>
                <a:prstGeom prst="line">
                  <a:avLst/>
                </a:prstGeom>
                <a:grpFill/>
                <a:ln w="285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7" name="Rectangle: Rounded Corners 156">
                <a:extLst>
                  <a:ext uri="{FF2B5EF4-FFF2-40B4-BE49-F238E27FC236}">
                    <a16:creationId xmlns:a16="http://schemas.microsoft.com/office/drawing/2014/main" id="{A30B3092-B0C8-4C61-B7CB-DA1892F972CB}"/>
                  </a:ext>
                </a:extLst>
              </p:cNvPr>
              <p:cNvSpPr/>
              <p:nvPr/>
            </p:nvSpPr>
            <p:spPr>
              <a:xfrm>
                <a:off x="4924037" y="2097679"/>
                <a:ext cx="1042652" cy="1036882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b="1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226" name="Arrow: Circular 225">
              <a:extLst>
                <a:ext uri="{FF2B5EF4-FFF2-40B4-BE49-F238E27FC236}">
                  <a16:creationId xmlns:a16="http://schemas.microsoft.com/office/drawing/2014/main" id="{07924238-9952-4264-8177-146EEAF49CEA}"/>
                </a:ext>
              </a:extLst>
            </p:cNvPr>
            <p:cNvSpPr/>
            <p:nvPr/>
          </p:nvSpPr>
          <p:spPr>
            <a:xfrm>
              <a:off x="669114" y="108627"/>
              <a:ext cx="1810482" cy="1810482"/>
            </a:xfrm>
            <a:prstGeom prst="circularArrow">
              <a:avLst>
                <a:gd name="adj1" fmla="val 8825"/>
                <a:gd name="adj2" fmla="val 1142319"/>
                <a:gd name="adj3" fmla="val 17045135"/>
                <a:gd name="adj4" fmla="val 10800000"/>
                <a:gd name="adj5" fmla="val 10077"/>
              </a:avLst>
            </a:prstGeom>
            <a:solidFill>
              <a:schemeClr val="accent6">
                <a:lumMod val="7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28" name="Arrow: Circular 227">
              <a:extLst>
                <a:ext uri="{FF2B5EF4-FFF2-40B4-BE49-F238E27FC236}">
                  <a16:creationId xmlns:a16="http://schemas.microsoft.com/office/drawing/2014/main" id="{05F2C343-0955-41C5-AB8F-7B51E1BCB973}"/>
                </a:ext>
              </a:extLst>
            </p:cNvPr>
            <p:cNvSpPr/>
            <p:nvPr/>
          </p:nvSpPr>
          <p:spPr>
            <a:xfrm rot="7200000">
              <a:off x="739263" y="122002"/>
              <a:ext cx="1810482" cy="1810482"/>
            </a:xfrm>
            <a:prstGeom prst="circularArrow">
              <a:avLst>
                <a:gd name="adj1" fmla="val 9291"/>
                <a:gd name="adj2" fmla="val 1142319"/>
                <a:gd name="adj3" fmla="val 17004917"/>
                <a:gd name="adj4" fmla="val 10800000"/>
                <a:gd name="adj5" fmla="val 10077"/>
              </a:avLst>
            </a:prstGeom>
            <a:solidFill>
              <a:schemeClr val="tx2">
                <a:lumMod val="7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9" name="Arrow: Circular 228">
              <a:extLst>
                <a:ext uri="{FF2B5EF4-FFF2-40B4-BE49-F238E27FC236}">
                  <a16:creationId xmlns:a16="http://schemas.microsoft.com/office/drawing/2014/main" id="{2D3A4576-F587-466A-96BA-C6D3D0B442B7}"/>
                </a:ext>
              </a:extLst>
            </p:cNvPr>
            <p:cNvSpPr/>
            <p:nvPr/>
          </p:nvSpPr>
          <p:spPr>
            <a:xfrm rot="14400000">
              <a:off x="677708" y="142293"/>
              <a:ext cx="1810482" cy="1810482"/>
            </a:xfrm>
            <a:prstGeom prst="circularArrow">
              <a:avLst>
                <a:gd name="adj1" fmla="val 9281"/>
                <a:gd name="adj2" fmla="val 1142319"/>
                <a:gd name="adj3" fmla="val 16885213"/>
                <a:gd name="adj4" fmla="val 10800000"/>
                <a:gd name="adj5" fmla="val 10077"/>
              </a:avLst>
            </a:prstGeom>
            <a:solidFill>
              <a:schemeClr val="bg1">
                <a:lumMod val="5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F4D333BB-A61D-4D19-B3F6-0C30B123DC57}"/>
              </a:ext>
            </a:extLst>
          </p:cNvPr>
          <p:cNvGrpSpPr/>
          <p:nvPr/>
        </p:nvGrpSpPr>
        <p:grpSpPr>
          <a:xfrm>
            <a:off x="5892921" y="1309467"/>
            <a:ext cx="3103362" cy="2140699"/>
            <a:chOff x="5892921" y="504324"/>
            <a:chExt cx="3103362" cy="2140699"/>
          </a:xfrm>
        </p:grpSpPr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1343A6B4-0F96-4A28-897E-B4CB4475AF81}"/>
                </a:ext>
              </a:extLst>
            </p:cNvPr>
            <p:cNvSpPr/>
            <p:nvPr/>
          </p:nvSpPr>
          <p:spPr>
            <a:xfrm>
              <a:off x="5892921" y="1906359"/>
              <a:ext cx="3103362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en-US" sz="2400" b="1" dirty="0">
                  <a:solidFill>
                    <a:prstClr val="black"/>
                  </a:solidFill>
                  <a:latin typeface="Trebuchet MS" panose="020B0603020202020204" pitchFamily="34" charset="0"/>
                </a:rPr>
                <a:t>Research Scientists</a:t>
              </a:r>
              <a:endParaRPr lang="en-US" sz="2400" dirty="0">
                <a:solidFill>
                  <a:prstClr val="black"/>
                </a:solidFill>
                <a:latin typeface="Trebuchet MS" panose="020B0603020202020204" pitchFamily="34" charset="0"/>
              </a:endParaRPr>
            </a:p>
            <a:p>
              <a:pPr lvl="0" algn="ctr"/>
              <a:r>
                <a:rPr lang="en-US" dirty="0">
                  <a:solidFill>
                    <a:prstClr val="black"/>
                  </a:solidFill>
                  <a:latin typeface="Trebuchet MS" panose="020B0603020202020204" pitchFamily="34" charset="0"/>
                </a:rPr>
                <a:t>Error-Characterization</a:t>
              </a:r>
            </a:p>
          </p:txBody>
        </p:sp>
        <p:grpSp>
          <p:nvGrpSpPr>
            <p:cNvPr id="206" name="Group 205">
              <a:extLst>
                <a:ext uri="{FF2B5EF4-FFF2-40B4-BE49-F238E27FC236}">
                  <a16:creationId xmlns:a16="http://schemas.microsoft.com/office/drawing/2014/main" id="{4A9B90F2-3764-4958-8418-CAAC89E3284B}"/>
                </a:ext>
              </a:extLst>
            </p:cNvPr>
            <p:cNvGrpSpPr/>
            <p:nvPr/>
          </p:nvGrpSpPr>
          <p:grpSpPr>
            <a:xfrm>
              <a:off x="6301894" y="646159"/>
              <a:ext cx="2056295" cy="606967"/>
              <a:chOff x="3986045" y="1800320"/>
              <a:chExt cx="1876760" cy="488513"/>
            </a:xfrm>
          </p:grpSpPr>
          <p:sp>
            <p:nvSpPr>
              <p:cNvPr id="207" name="Rectangle 206">
                <a:extLst>
                  <a:ext uri="{FF2B5EF4-FFF2-40B4-BE49-F238E27FC236}">
                    <a16:creationId xmlns:a16="http://schemas.microsoft.com/office/drawing/2014/main" id="{12021898-A083-45CF-A749-7D0CE3C01806}"/>
                  </a:ext>
                </a:extLst>
              </p:cNvPr>
              <p:cNvSpPr/>
              <p:nvPr/>
            </p:nvSpPr>
            <p:spPr>
              <a:xfrm>
                <a:off x="4013201" y="1800320"/>
                <a:ext cx="1822450" cy="488513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Segoe UI" panose="020B0502040204020203" pitchFamily="34" charset="0"/>
                </a:endParaRPr>
              </a:p>
            </p:txBody>
          </p:sp>
          <p:sp>
            <p:nvSpPr>
              <p:cNvPr id="208" name="Oval 207">
                <a:extLst>
                  <a:ext uri="{FF2B5EF4-FFF2-40B4-BE49-F238E27FC236}">
                    <a16:creationId xmlns:a16="http://schemas.microsoft.com/office/drawing/2014/main" id="{580D3BD3-7131-42E9-982E-05EEE447AA3F}"/>
                  </a:ext>
                </a:extLst>
              </p:cNvPr>
              <p:cNvSpPr/>
              <p:nvPr/>
            </p:nvSpPr>
            <p:spPr>
              <a:xfrm flipH="1">
                <a:off x="3986045" y="1966912"/>
                <a:ext cx="57149" cy="5715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Segoe UI" panose="020B0502040204020203" pitchFamily="34" charset="0"/>
                </a:endParaRPr>
              </a:p>
            </p:txBody>
          </p:sp>
          <p:sp>
            <p:nvSpPr>
              <p:cNvPr id="209" name="Oval 208">
                <a:extLst>
                  <a:ext uri="{FF2B5EF4-FFF2-40B4-BE49-F238E27FC236}">
                    <a16:creationId xmlns:a16="http://schemas.microsoft.com/office/drawing/2014/main" id="{4540CA11-3FF1-4EBC-BA0C-C75F2AB0FC9A}"/>
                  </a:ext>
                </a:extLst>
              </p:cNvPr>
              <p:cNvSpPr/>
              <p:nvPr/>
            </p:nvSpPr>
            <p:spPr>
              <a:xfrm flipH="1">
                <a:off x="3986045" y="2119366"/>
                <a:ext cx="57149" cy="5715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Segoe UI" panose="020B0502040204020203" pitchFamily="34" charset="0"/>
                </a:endParaRPr>
              </a:p>
            </p:txBody>
          </p:sp>
          <p:sp>
            <p:nvSpPr>
              <p:cNvPr id="210" name="Oval 209">
                <a:extLst>
                  <a:ext uri="{FF2B5EF4-FFF2-40B4-BE49-F238E27FC236}">
                    <a16:creationId xmlns:a16="http://schemas.microsoft.com/office/drawing/2014/main" id="{4DB393D1-5986-4C28-BDB0-21FEBA0786A0}"/>
                  </a:ext>
                </a:extLst>
              </p:cNvPr>
              <p:cNvSpPr/>
              <p:nvPr/>
            </p:nvSpPr>
            <p:spPr>
              <a:xfrm flipH="1">
                <a:off x="4040825" y="2238374"/>
                <a:ext cx="18288" cy="1828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Segoe UI" panose="020B0502040204020203" pitchFamily="34" charset="0"/>
                </a:endParaRPr>
              </a:p>
            </p:txBody>
          </p:sp>
          <p:sp>
            <p:nvSpPr>
              <p:cNvPr id="211" name="Oval 210">
                <a:extLst>
                  <a:ext uri="{FF2B5EF4-FFF2-40B4-BE49-F238E27FC236}">
                    <a16:creationId xmlns:a16="http://schemas.microsoft.com/office/drawing/2014/main" id="{8C8C789D-9B9E-4F46-9024-16518E9C010C}"/>
                  </a:ext>
                </a:extLst>
              </p:cNvPr>
              <p:cNvSpPr/>
              <p:nvPr/>
            </p:nvSpPr>
            <p:spPr>
              <a:xfrm flipH="1">
                <a:off x="5805656" y="1966912"/>
                <a:ext cx="57149" cy="5715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Segoe UI" panose="020B0502040204020203" pitchFamily="34" charset="0"/>
                </a:endParaRPr>
              </a:p>
            </p:txBody>
          </p:sp>
          <p:sp>
            <p:nvSpPr>
              <p:cNvPr id="212" name="Oval 211">
                <a:extLst>
                  <a:ext uri="{FF2B5EF4-FFF2-40B4-BE49-F238E27FC236}">
                    <a16:creationId xmlns:a16="http://schemas.microsoft.com/office/drawing/2014/main" id="{19CA014A-68C2-4531-87E7-26F6743336B0}"/>
                  </a:ext>
                </a:extLst>
              </p:cNvPr>
              <p:cNvSpPr/>
              <p:nvPr/>
            </p:nvSpPr>
            <p:spPr>
              <a:xfrm flipH="1">
                <a:off x="5805656" y="2119366"/>
                <a:ext cx="57149" cy="5715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Segoe UI" panose="020B0502040204020203" pitchFamily="34" charset="0"/>
                </a:endParaRPr>
              </a:p>
            </p:txBody>
          </p:sp>
          <p:sp>
            <p:nvSpPr>
              <p:cNvPr id="213" name="Oval 212">
                <a:extLst>
                  <a:ext uri="{FF2B5EF4-FFF2-40B4-BE49-F238E27FC236}">
                    <a16:creationId xmlns:a16="http://schemas.microsoft.com/office/drawing/2014/main" id="{BF0FBF45-B9B1-41A7-8D45-25554CA0826B}"/>
                  </a:ext>
                </a:extLst>
              </p:cNvPr>
              <p:cNvSpPr/>
              <p:nvPr/>
            </p:nvSpPr>
            <p:spPr>
              <a:xfrm flipH="1">
                <a:off x="5791379" y="2238374"/>
                <a:ext cx="18288" cy="1828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Segoe UI" panose="020B0502040204020203" pitchFamily="34" charset="0"/>
                </a:endParaRPr>
              </a:p>
            </p:txBody>
          </p:sp>
          <p:grpSp>
            <p:nvGrpSpPr>
              <p:cNvPr id="214" name="Group 213">
                <a:extLst>
                  <a:ext uri="{FF2B5EF4-FFF2-40B4-BE49-F238E27FC236}">
                    <a16:creationId xmlns:a16="http://schemas.microsoft.com/office/drawing/2014/main" id="{D71A1C01-2BD3-47DC-B560-E271EC94A551}"/>
                  </a:ext>
                </a:extLst>
              </p:cNvPr>
              <p:cNvGrpSpPr/>
              <p:nvPr/>
            </p:nvGrpSpPr>
            <p:grpSpPr>
              <a:xfrm>
                <a:off x="4133465" y="1849946"/>
                <a:ext cx="1581920" cy="327642"/>
                <a:chOff x="4133465" y="1781198"/>
                <a:chExt cx="1581920" cy="352330"/>
              </a:xfrm>
            </p:grpSpPr>
            <p:sp>
              <p:nvSpPr>
                <p:cNvPr id="216" name="Rectangle 215">
                  <a:extLst>
                    <a:ext uri="{FF2B5EF4-FFF2-40B4-BE49-F238E27FC236}">
                      <a16:creationId xmlns:a16="http://schemas.microsoft.com/office/drawing/2014/main" id="{4FB68AA4-98F5-47A8-B2E4-3BC9A3D99A79}"/>
                    </a:ext>
                  </a:extLst>
                </p:cNvPr>
                <p:cNvSpPr/>
                <p:nvPr/>
              </p:nvSpPr>
              <p:spPr>
                <a:xfrm>
                  <a:off x="4133465" y="1781198"/>
                  <a:ext cx="179314" cy="352330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egoe UI" panose="020B0502040204020203" pitchFamily="34" charset="0"/>
                  </a:endParaRPr>
                </a:p>
              </p:txBody>
            </p:sp>
            <p:sp>
              <p:nvSpPr>
                <p:cNvPr id="217" name="Rectangle 216">
                  <a:extLst>
                    <a:ext uri="{FF2B5EF4-FFF2-40B4-BE49-F238E27FC236}">
                      <a16:creationId xmlns:a16="http://schemas.microsoft.com/office/drawing/2014/main" id="{A2E80C36-9988-42FA-9AB2-19DCD0AB10AF}"/>
                    </a:ext>
                  </a:extLst>
                </p:cNvPr>
                <p:cNvSpPr/>
                <p:nvPr/>
              </p:nvSpPr>
              <p:spPr>
                <a:xfrm>
                  <a:off x="4333837" y="1781198"/>
                  <a:ext cx="179314" cy="352330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egoe UI" panose="020B0502040204020203" pitchFamily="34" charset="0"/>
                  </a:endParaRPr>
                </a:p>
              </p:txBody>
            </p:sp>
            <p:sp>
              <p:nvSpPr>
                <p:cNvPr id="218" name="Rectangle 217">
                  <a:extLst>
                    <a:ext uri="{FF2B5EF4-FFF2-40B4-BE49-F238E27FC236}">
                      <a16:creationId xmlns:a16="http://schemas.microsoft.com/office/drawing/2014/main" id="{8C086500-E301-4AB6-92DE-4C6F89FE6F00}"/>
                    </a:ext>
                  </a:extLst>
                </p:cNvPr>
                <p:cNvSpPr/>
                <p:nvPr/>
              </p:nvSpPr>
              <p:spPr>
                <a:xfrm>
                  <a:off x="4534210" y="1781198"/>
                  <a:ext cx="179314" cy="352330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egoe UI" panose="020B0502040204020203" pitchFamily="34" charset="0"/>
                  </a:endParaRPr>
                </a:p>
              </p:txBody>
            </p:sp>
            <p:sp>
              <p:nvSpPr>
                <p:cNvPr id="219" name="Rectangle 218">
                  <a:extLst>
                    <a:ext uri="{FF2B5EF4-FFF2-40B4-BE49-F238E27FC236}">
                      <a16:creationId xmlns:a16="http://schemas.microsoft.com/office/drawing/2014/main" id="{9CEFC0B4-DD0D-4FB2-8771-133B0BCCFD1F}"/>
                    </a:ext>
                  </a:extLst>
                </p:cNvPr>
                <p:cNvSpPr/>
                <p:nvPr/>
              </p:nvSpPr>
              <p:spPr>
                <a:xfrm>
                  <a:off x="4934955" y="1781198"/>
                  <a:ext cx="179314" cy="352330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egoe UI" panose="020B0502040204020203" pitchFamily="34" charset="0"/>
                  </a:endParaRPr>
                </a:p>
              </p:txBody>
            </p:sp>
            <p:sp>
              <p:nvSpPr>
                <p:cNvPr id="220" name="Rectangle 219">
                  <a:extLst>
                    <a:ext uri="{FF2B5EF4-FFF2-40B4-BE49-F238E27FC236}">
                      <a16:creationId xmlns:a16="http://schemas.microsoft.com/office/drawing/2014/main" id="{A7429910-9F8D-45D8-A428-3D2A513C0F25}"/>
                    </a:ext>
                  </a:extLst>
                </p:cNvPr>
                <p:cNvSpPr/>
                <p:nvPr/>
              </p:nvSpPr>
              <p:spPr>
                <a:xfrm>
                  <a:off x="5135327" y="1781198"/>
                  <a:ext cx="179314" cy="352330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egoe UI" panose="020B0502040204020203" pitchFamily="34" charset="0"/>
                  </a:endParaRPr>
                </a:p>
              </p:txBody>
            </p:sp>
            <p:sp>
              <p:nvSpPr>
                <p:cNvPr id="221" name="Rectangle 220">
                  <a:extLst>
                    <a:ext uri="{FF2B5EF4-FFF2-40B4-BE49-F238E27FC236}">
                      <a16:creationId xmlns:a16="http://schemas.microsoft.com/office/drawing/2014/main" id="{ACCFBFE7-2730-48AA-A0E6-81B42E0E946E}"/>
                    </a:ext>
                  </a:extLst>
                </p:cNvPr>
                <p:cNvSpPr/>
                <p:nvPr/>
              </p:nvSpPr>
              <p:spPr>
                <a:xfrm>
                  <a:off x="5335700" y="1781198"/>
                  <a:ext cx="179314" cy="352330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egoe UI" panose="020B0502040204020203" pitchFamily="34" charset="0"/>
                  </a:endParaRPr>
                </a:p>
              </p:txBody>
            </p:sp>
            <p:sp>
              <p:nvSpPr>
                <p:cNvPr id="222" name="Rectangle 221">
                  <a:extLst>
                    <a:ext uri="{FF2B5EF4-FFF2-40B4-BE49-F238E27FC236}">
                      <a16:creationId xmlns:a16="http://schemas.microsoft.com/office/drawing/2014/main" id="{4DEE71CA-CE65-410F-94B8-0BA8A3A6895E}"/>
                    </a:ext>
                  </a:extLst>
                </p:cNvPr>
                <p:cNvSpPr/>
                <p:nvPr/>
              </p:nvSpPr>
              <p:spPr>
                <a:xfrm>
                  <a:off x="5536071" y="1781198"/>
                  <a:ext cx="179314" cy="352330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egoe UI" panose="020B0502040204020203" pitchFamily="34" charset="0"/>
                  </a:endParaRPr>
                </a:p>
              </p:txBody>
            </p:sp>
            <p:sp>
              <p:nvSpPr>
                <p:cNvPr id="223" name="Rectangle 222">
                  <a:extLst>
                    <a:ext uri="{FF2B5EF4-FFF2-40B4-BE49-F238E27FC236}">
                      <a16:creationId xmlns:a16="http://schemas.microsoft.com/office/drawing/2014/main" id="{F6893C46-3DF0-42AE-839F-AF3E0BAE895C}"/>
                    </a:ext>
                  </a:extLst>
                </p:cNvPr>
                <p:cNvSpPr/>
                <p:nvPr/>
              </p:nvSpPr>
              <p:spPr>
                <a:xfrm>
                  <a:off x="4734582" y="1781198"/>
                  <a:ext cx="179314" cy="352330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egoe UI" panose="020B0502040204020203" pitchFamily="34" charset="0"/>
                  </a:endParaRPr>
                </a:p>
              </p:txBody>
            </p:sp>
          </p:grpSp>
          <p:sp>
            <p:nvSpPr>
              <p:cNvPr id="215" name="Rectangle 214">
                <a:extLst>
                  <a:ext uri="{FF2B5EF4-FFF2-40B4-BE49-F238E27FC236}">
                    <a16:creationId xmlns:a16="http://schemas.microsoft.com/office/drawing/2014/main" id="{07CF9ABC-6BD6-4490-8875-35B8C5CFC10F}"/>
                  </a:ext>
                </a:extLst>
              </p:cNvPr>
              <p:cNvSpPr/>
              <p:nvPr/>
            </p:nvSpPr>
            <p:spPr>
              <a:xfrm>
                <a:off x="4129527" y="2243114"/>
                <a:ext cx="1591437" cy="45719"/>
              </a:xfrm>
              <a:prstGeom prst="rect">
                <a:avLst/>
              </a:prstGeom>
              <a:pattFill prst="dkVert">
                <a:fgClr>
                  <a:schemeClr val="accent4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Segoe UI" panose="020B0502040204020203" pitchFamily="34" charset="0"/>
                </a:endParaRPr>
              </a:p>
            </p:txBody>
          </p:sp>
        </p:grpSp>
        <p:grpSp>
          <p:nvGrpSpPr>
            <p:cNvPr id="236" name="Group 235">
              <a:extLst>
                <a:ext uri="{FF2B5EF4-FFF2-40B4-BE49-F238E27FC236}">
                  <a16:creationId xmlns:a16="http://schemas.microsoft.com/office/drawing/2014/main" id="{796A2500-CABC-4BE2-8125-167C42AE87A7}"/>
                </a:ext>
              </a:extLst>
            </p:cNvPr>
            <p:cNvGrpSpPr/>
            <p:nvPr/>
          </p:nvGrpSpPr>
          <p:grpSpPr>
            <a:xfrm>
              <a:off x="6518072" y="504324"/>
              <a:ext cx="1441431" cy="1151613"/>
              <a:chOff x="6780604" y="477918"/>
              <a:chExt cx="1441431" cy="1151613"/>
            </a:xfrm>
          </p:grpSpPr>
          <p:grpSp>
            <p:nvGrpSpPr>
              <p:cNvPr id="231" name="Group 230">
                <a:extLst>
                  <a:ext uri="{FF2B5EF4-FFF2-40B4-BE49-F238E27FC236}">
                    <a16:creationId xmlns:a16="http://schemas.microsoft.com/office/drawing/2014/main" id="{622EC084-4EA9-4038-9F13-594E35E920DF}"/>
                  </a:ext>
                </a:extLst>
              </p:cNvPr>
              <p:cNvGrpSpPr/>
              <p:nvPr/>
            </p:nvGrpSpPr>
            <p:grpSpPr>
              <a:xfrm>
                <a:off x="7470713" y="537200"/>
                <a:ext cx="686941" cy="687129"/>
                <a:chOff x="7470713" y="537200"/>
                <a:chExt cx="686941" cy="687129"/>
              </a:xfrm>
            </p:grpSpPr>
            <p:sp>
              <p:nvSpPr>
                <p:cNvPr id="232" name="Rectangle 231">
                  <a:extLst>
                    <a:ext uri="{FF2B5EF4-FFF2-40B4-BE49-F238E27FC236}">
                      <a16:creationId xmlns:a16="http://schemas.microsoft.com/office/drawing/2014/main" id="{BCF6D215-5827-43B9-9C35-1CCD13FF43DC}"/>
                    </a:ext>
                  </a:extLst>
                </p:cNvPr>
                <p:cNvSpPr/>
                <p:nvPr/>
              </p:nvSpPr>
              <p:spPr>
                <a:xfrm>
                  <a:off x="7723279" y="537200"/>
                  <a:ext cx="196428" cy="665343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egoe UI" panose="020B0502040204020203" pitchFamily="34" charset="0"/>
                  </a:endParaRPr>
                </a:p>
              </p:txBody>
            </p:sp>
            <p:sp>
              <p:nvSpPr>
                <p:cNvPr id="230" name="Chord 229">
                  <a:extLst>
                    <a:ext uri="{FF2B5EF4-FFF2-40B4-BE49-F238E27FC236}">
                      <a16:creationId xmlns:a16="http://schemas.microsoft.com/office/drawing/2014/main" id="{2BDF81F3-FA7D-4317-AB4D-83C2E29F8AF7}"/>
                    </a:ext>
                  </a:extLst>
                </p:cNvPr>
                <p:cNvSpPr/>
                <p:nvPr/>
              </p:nvSpPr>
              <p:spPr>
                <a:xfrm>
                  <a:off x="7492311" y="553674"/>
                  <a:ext cx="665343" cy="665343"/>
                </a:xfrm>
                <a:prstGeom prst="chord">
                  <a:avLst>
                    <a:gd name="adj1" fmla="val 6571150"/>
                    <a:gd name="adj2" fmla="val 15133974"/>
                  </a:avLst>
                </a:prstGeom>
                <a:solidFill>
                  <a:schemeClr val="tx1"/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Segoe UI" panose="020B0502040204020203" pitchFamily="34" charset="0"/>
                  </a:endParaRPr>
                </a:p>
              </p:txBody>
            </p:sp>
            <p:sp>
              <p:nvSpPr>
                <p:cNvPr id="235" name="Chord 234">
                  <a:extLst>
                    <a:ext uri="{FF2B5EF4-FFF2-40B4-BE49-F238E27FC236}">
                      <a16:creationId xmlns:a16="http://schemas.microsoft.com/office/drawing/2014/main" id="{7E182B43-767B-4AAE-9536-A14E3BFD729B}"/>
                    </a:ext>
                  </a:extLst>
                </p:cNvPr>
                <p:cNvSpPr/>
                <p:nvPr/>
              </p:nvSpPr>
              <p:spPr>
                <a:xfrm rot="10800000">
                  <a:off x="7470713" y="558986"/>
                  <a:ext cx="665343" cy="665343"/>
                </a:xfrm>
                <a:prstGeom prst="chord">
                  <a:avLst>
                    <a:gd name="adj1" fmla="val 6571150"/>
                    <a:gd name="adj2" fmla="val 15133974"/>
                  </a:avLst>
                </a:prstGeom>
                <a:solidFill>
                  <a:schemeClr val="tx1"/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Segoe UI" panose="020B0502040204020203" pitchFamily="34" charset="0"/>
                  </a:endParaRPr>
                </a:p>
              </p:txBody>
            </p:sp>
          </p:grpSp>
          <p:grpSp>
            <p:nvGrpSpPr>
              <p:cNvPr id="234" name="Group 233">
                <a:extLst>
                  <a:ext uri="{FF2B5EF4-FFF2-40B4-BE49-F238E27FC236}">
                    <a16:creationId xmlns:a16="http://schemas.microsoft.com/office/drawing/2014/main" id="{D2336A78-A7B0-4948-B49E-2466495E69F2}"/>
                  </a:ext>
                </a:extLst>
              </p:cNvPr>
              <p:cNvGrpSpPr/>
              <p:nvPr/>
            </p:nvGrpSpPr>
            <p:grpSpPr>
              <a:xfrm>
                <a:off x="6780604" y="477918"/>
                <a:ext cx="1441431" cy="1151613"/>
                <a:chOff x="6780604" y="477918"/>
                <a:chExt cx="1441431" cy="1151613"/>
              </a:xfrm>
            </p:grpSpPr>
            <p:sp>
              <p:nvSpPr>
                <p:cNvPr id="227" name="Circle: Hollow 226">
                  <a:extLst>
                    <a:ext uri="{FF2B5EF4-FFF2-40B4-BE49-F238E27FC236}">
                      <a16:creationId xmlns:a16="http://schemas.microsoft.com/office/drawing/2014/main" id="{5B1C1EF5-CBCD-4852-90C6-46F9F373BA8E}"/>
                    </a:ext>
                  </a:extLst>
                </p:cNvPr>
                <p:cNvSpPr/>
                <p:nvPr/>
              </p:nvSpPr>
              <p:spPr>
                <a:xfrm>
                  <a:off x="7408202" y="477918"/>
                  <a:ext cx="813833" cy="813833"/>
                </a:xfrm>
                <a:prstGeom prst="donut">
                  <a:avLst>
                    <a:gd name="adj" fmla="val 14759"/>
                  </a:avLst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3" name="Rectangle 202">
                  <a:extLst>
                    <a:ext uri="{FF2B5EF4-FFF2-40B4-BE49-F238E27FC236}">
                      <a16:creationId xmlns:a16="http://schemas.microsoft.com/office/drawing/2014/main" id="{79292708-EC13-41F3-BB96-BD48C8A2D40D}"/>
                    </a:ext>
                  </a:extLst>
                </p:cNvPr>
                <p:cNvSpPr/>
                <p:nvPr/>
              </p:nvSpPr>
              <p:spPr>
                <a:xfrm rot="18900000">
                  <a:off x="6780604" y="1459429"/>
                  <a:ext cx="744291" cy="170102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4" name="Rectangle 203">
                  <a:extLst>
                    <a:ext uri="{FF2B5EF4-FFF2-40B4-BE49-F238E27FC236}">
                      <a16:creationId xmlns:a16="http://schemas.microsoft.com/office/drawing/2014/main" id="{55858A24-9F07-48CC-9C50-127602165A4F}"/>
                    </a:ext>
                  </a:extLst>
                </p:cNvPr>
                <p:cNvSpPr/>
                <p:nvPr/>
              </p:nvSpPr>
              <p:spPr>
                <a:xfrm rot="18900000">
                  <a:off x="7326734" y="1174494"/>
                  <a:ext cx="301735" cy="85504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679F87FF-6B30-416C-995D-686AAFAEC4A0}"/>
              </a:ext>
            </a:extLst>
          </p:cNvPr>
          <p:cNvGrpSpPr/>
          <p:nvPr/>
        </p:nvGrpSpPr>
        <p:grpSpPr>
          <a:xfrm>
            <a:off x="3307218" y="1202734"/>
            <a:ext cx="2506756" cy="2253537"/>
            <a:chOff x="3307218" y="397591"/>
            <a:chExt cx="2506756" cy="2253537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F94F3F26-F3DE-4217-B249-5A3C4DC54F54}"/>
                </a:ext>
              </a:extLst>
            </p:cNvPr>
            <p:cNvSpPr/>
            <p:nvPr/>
          </p:nvSpPr>
          <p:spPr>
            <a:xfrm>
              <a:off x="3307218" y="1912464"/>
              <a:ext cx="2506756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en-US" sz="2400" b="1" dirty="0">
                  <a:solidFill>
                    <a:prstClr val="black"/>
                  </a:solidFill>
                  <a:latin typeface="Trebuchet MS" panose="020B0603020202020204" pitchFamily="34" charset="0"/>
                </a:rPr>
                <a:t>Test Engineers</a:t>
              </a:r>
            </a:p>
            <a:p>
              <a:pPr lvl="0" algn="ctr"/>
              <a:r>
                <a:rPr lang="en-US" dirty="0">
                  <a:solidFill>
                    <a:prstClr val="black"/>
                  </a:solidFill>
                  <a:latin typeface="Trebuchet MS" panose="020B0603020202020204" pitchFamily="34" charset="0"/>
                </a:rPr>
                <a:t>Third-Party Testing</a:t>
              </a:r>
              <a:endParaRPr lang="en-US" b="1" dirty="0">
                <a:solidFill>
                  <a:prstClr val="black"/>
                </a:solidFill>
                <a:latin typeface="Trebuchet MS" panose="020B0603020202020204" pitchFamily="34" charset="0"/>
              </a:endParaRPr>
            </a:p>
          </p:txBody>
        </p:sp>
        <p:grpSp>
          <p:nvGrpSpPr>
            <p:cNvPr id="173" name="Group 172">
              <a:extLst>
                <a:ext uri="{FF2B5EF4-FFF2-40B4-BE49-F238E27FC236}">
                  <a16:creationId xmlns:a16="http://schemas.microsoft.com/office/drawing/2014/main" id="{A77B99CD-5FCA-4151-9CDF-20D2D6125C0D}"/>
                </a:ext>
              </a:extLst>
            </p:cNvPr>
            <p:cNvGrpSpPr/>
            <p:nvPr/>
          </p:nvGrpSpPr>
          <p:grpSpPr>
            <a:xfrm>
              <a:off x="3668235" y="397591"/>
              <a:ext cx="971884" cy="980814"/>
              <a:chOff x="2714781" y="906525"/>
              <a:chExt cx="934288" cy="942872"/>
            </a:xfrm>
          </p:grpSpPr>
          <p:grpSp>
            <p:nvGrpSpPr>
              <p:cNvPr id="174" name="Group 173">
                <a:extLst>
                  <a:ext uri="{FF2B5EF4-FFF2-40B4-BE49-F238E27FC236}">
                    <a16:creationId xmlns:a16="http://schemas.microsoft.com/office/drawing/2014/main" id="{F145D4E1-89ED-4CF8-B805-8F6A64261DE6}"/>
                  </a:ext>
                </a:extLst>
              </p:cNvPr>
              <p:cNvGrpSpPr/>
              <p:nvPr/>
            </p:nvGrpSpPr>
            <p:grpSpPr>
              <a:xfrm>
                <a:off x="3469541" y="936558"/>
                <a:ext cx="179528" cy="912839"/>
                <a:chOff x="3455255" y="936558"/>
                <a:chExt cx="253334" cy="912839"/>
              </a:xfrm>
            </p:grpSpPr>
            <p:sp>
              <p:nvSpPr>
                <p:cNvPr id="183" name="Freeform: Shape 182">
                  <a:extLst>
                    <a:ext uri="{FF2B5EF4-FFF2-40B4-BE49-F238E27FC236}">
                      <a16:creationId xmlns:a16="http://schemas.microsoft.com/office/drawing/2014/main" id="{E4AAB8E0-583F-4E8B-84DA-6802793DC88C}"/>
                    </a:ext>
                  </a:extLst>
                </p:cNvPr>
                <p:cNvSpPr/>
                <p:nvPr/>
              </p:nvSpPr>
              <p:spPr>
                <a:xfrm>
                  <a:off x="3455255" y="1776976"/>
                  <a:ext cx="253334" cy="72421"/>
                </a:xfrm>
                <a:custGeom>
                  <a:avLst/>
                  <a:gdLst>
                    <a:gd name="connsiteX0" fmla="*/ 0 w 314325"/>
                    <a:gd name="connsiteY0" fmla="*/ 5040 h 62467"/>
                    <a:gd name="connsiteX1" fmla="*/ 107156 w 314325"/>
                    <a:gd name="connsiteY1" fmla="*/ 5040 h 62467"/>
                    <a:gd name="connsiteX2" fmla="*/ 147637 w 314325"/>
                    <a:gd name="connsiteY2" fmla="*/ 57427 h 62467"/>
                    <a:gd name="connsiteX3" fmla="*/ 314325 w 314325"/>
                    <a:gd name="connsiteY3" fmla="*/ 57427 h 62467"/>
                    <a:gd name="connsiteX0" fmla="*/ 0 w 315144"/>
                    <a:gd name="connsiteY0" fmla="*/ 5040 h 64709"/>
                    <a:gd name="connsiteX1" fmla="*/ 107156 w 315144"/>
                    <a:gd name="connsiteY1" fmla="*/ 5040 h 64709"/>
                    <a:gd name="connsiteX2" fmla="*/ 147637 w 315144"/>
                    <a:gd name="connsiteY2" fmla="*/ 57427 h 64709"/>
                    <a:gd name="connsiteX3" fmla="*/ 315144 w 315144"/>
                    <a:gd name="connsiteY3" fmla="*/ 61521 h 64709"/>
                    <a:gd name="connsiteX0" fmla="*/ 0 w 315144"/>
                    <a:gd name="connsiteY0" fmla="*/ 5040 h 63114"/>
                    <a:gd name="connsiteX1" fmla="*/ 107156 w 315144"/>
                    <a:gd name="connsiteY1" fmla="*/ 5040 h 63114"/>
                    <a:gd name="connsiteX2" fmla="*/ 147637 w 315144"/>
                    <a:gd name="connsiteY2" fmla="*/ 57427 h 63114"/>
                    <a:gd name="connsiteX3" fmla="*/ 315144 w 315144"/>
                    <a:gd name="connsiteY3" fmla="*/ 61521 h 63114"/>
                    <a:gd name="connsiteX0" fmla="*/ 0 w 315144"/>
                    <a:gd name="connsiteY0" fmla="*/ 3942 h 62016"/>
                    <a:gd name="connsiteX1" fmla="*/ 107156 w 315144"/>
                    <a:gd name="connsiteY1" fmla="*/ 3942 h 62016"/>
                    <a:gd name="connsiteX2" fmla="*/ 147637 w 315144"/>
                    <a:gd name="connsiteY2" fmla="*/ 56329 h 62016"/>
                    <a:gd name="connsiteX3" fmla="*/ 315144 w 315144"/>
                    <a:gd name="connsiteY3" fmla="*/ 60423 h 62016"/>
                    <a:gd name="connsiteX0" fmla="*/ 0 w 282801"/>
                    <a:gd name="connsiteY0" fmla="*/ 2213 h 63153"/>
                    <a:gd name="connsiteX1" fmla="*/ 74813 w 282801"/>
                    <a:gd name="connsiteY1" fmla="*/ 5079 h 63153"/>
                    <a:gd name="connsiteX2" fmla="*/ 115294 w 282801"/>
                    <a:gd name="connsiteY2" fmla="*/ 57466 h 63153"/>
                    <a:gd name="connsiteX3" fmla="*/ 282801 w 282801"/>
                    <a:gd name="connsiteY3" fmla="*/ 61560 h 63153"/>
                    <a:gd name="connsiteX0" fmla="*/ 0 w 270519"/>
                    <a:gd name="connsiteY0" fmla="*/ 769 h 64984"/>
                    <a:gd name="connsiteX1" fmla="*/ 62531 w 270519"/>
                    <a:gd name="connsiteY1" fmla="*/ 6910 h 64984"/>
                    <a:gd name="connsiteX2" fmla="*/ 103012 w 270519"/>
                    <a:gd name="connsiteY2" fmla="*/ 59297 h 64984"/>
                    <a:gd name="connsiteX3" fmla="*/ 270519 w 270519"/>
                    <a:gd name="connsiteY3" fmla="*/ 63391 h 64984"/>
                    <a:gd name="connsiteX0" fmla="*/ 0 w 270519"/>
                    <a:gd name="connsiteY0" fmla="*/ 1315 h 65530"/>
                    <a:gd name="connsiteX1" fmla="*/ 62531 w 270519"/>
                    <a:gd name="connsiteY1" fmla="*/ 7456 h 65530"/>
                    <a:gd name="connsiteX2" fmla="*/ 103012 w 270519"/>
                    <a:gd name="connsiteY2" fmla="*/ 59843 h 65530"/>
                    <a:gd name="connsiteX3" fmla="*/ 270519 w 270519"/>
                    <a:gd name="connsiteY3" fmla="*/ 63937 h 65530"/>
                    <a:gd name="connsiteX0" fmla="*/ 0 w 270519"/>
                    <a:gd name="connsiteY0" fmla="*/ 1315 h 65691"/>
                    <a:gd name="connsiteX1" fmla="*/ 62531 w 270519"/>
                    <a:gd name="connsiteY1" fmla="*/ 7456 h 65691"/>
                    <a:gd name="connsiteX2" fmla="*/ 103012 w 270519"/>
                    <a:gd name="connsiteY2" fmla="*/ 59843 h 65691"/>
                    <a:gd name="connsiteX3" fmla="*/ 270519 w 270519"/>
                    <a:gd name="connsiteY3" fmla="*/ 63937 h 65691"/>
                    <a:gd name="connsiteX0" fmla="*/ 0 w 270519"/>
                    <a:gd name="connsiteY0" fmla="*/ 770 h 65146"/>
                    <a:gd name="connsiteX1" fmla="*/ 62531 w 270519"/>
                    <a:gd name="connsiteY1" fmla="*/ 6911 h 65146"/>
                    <a:gd name="connsiteX2" fmla="*/ 89502 w 270519"/>
                    <a:gd name="connsiteY2" fmla="*/ 59298 h 65146"/>
                    <a:gd name="connsiteX3" fmla="*/ 270519 w 270519"/>
                    <a:gd name="connsiteY3" fmla="*/ 63392 h 651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70519" h="65146">
                      <a:moveTo>
                        <a:pt x="0" y="770"/>
                      </a:moveTo>
                      <a:cubicBezTo>
                        <a:pt x="47416" y="498"/>
                        <a:pt x="47614" y="-2844"/>
                        <a:pt x="62531" y="6911"/>
                      </a:cubicBezTo>
                      <a:cubicBezTo>
                        <a:pt x="77448" y="16666"/>
                        <a:pt x="69166" y="49475"/>
                        <a:pt x="89502" y="59298"/>
                      </a:cubicBezTo>
                      <a:cubicBezTo>
                        <a:pt x="109838" y="69121"/>
                        <a:pt x="200345" y="63663"/>
                        <a:pt x="270519" y="63392"/>
                      </a:cubicBezTo>
                    </a:path>
                  </a:pathLst>
                </a:custGeom>
                <a:noFill/>
                <a:ln w="28575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4" name="Freeform: Shape 183">
                  <a:extLst>
                    <a:ext uri="{FF2B5EF4-FFF2-40B4-BE49-F238E27FC236}">
                      <a16:creationId xmlns:a16="http://schemas.microsoft.com/office/drawing/2014/main" id="{411C57A3-041B-44CE-9509-17B504799D4D}"/>
                    </a:ext>
                  </a:extLst>
                </p:cNvPr>
                <p:cNvSpPr/>
                <p:nvPr/>
              </p:nvSpPr>
              <p:spPr>
                <a:xfrm>
                  <a:off x="3455255" y="1612242"/>
                  <a:ext cx="253334" cy="72421"/>
                </a:xfrm>
                <a:custGeom>
                  <a:avLst/>
                  <a:gdLst>
                    <a:gd name="connsiteX0" fmla="*/ 0 w 314325"/>
                    <a:gd name="connsiteY0" fmla="*/ 5040 h 62467"/>
                    <a:gd name="connsiteX1" fmla="*/ 107156 w 314325"/>
                    <a:gd name="connsiteY1" fmla="*/ 5040 h 62467"/>
                    <a:gd name="connsiteX2" fmla="*/ 147637 w 314325"/>
                    <a:gd name="connsiteY2" fmla="*/ 57427 h 62467"/>
                    <a:gd name="connsiteX3" fmla="*/ 314325 w 314325"/>
                    <a:gd name="connsiteY3" fmla="*/ 57427 h 62467"/>
                    <a:gd name="connsiteX0" fmla="*/ 0 w 315144"/>
                    <a:gd name="connsiteY0" fmla="*/ 5040 h 64709"/>
                    <a:gd name="connsiteX1" fmla="*/ 107156 w 315144"/>
                    <a:gd name="connsiteY1" fmla="*/ 5040 h 64709"/>
                    <a:gd name="connsiteX2" fmla="*/ 147637 w 315144"/>
                    <a:gd name="connsiteY2" fmla="*/ 57427 h 64709"/>
                    <a:gd name="connsiteX3" fmla="*/ 315144 w 315144"/>
                    <a:gd name="connsiteY3" fmla="*/ 61521 h 64709"/>
                    <a:gd name="connsiteX0" fmla="*/ 0 w 315144"/>
                    <a:gd name="connsiteY0" fmla="*/ 5040 h 63114"/>
                    <a:gd name="connsiteX1" fmla="*/ 107156 w 315144"/>
                    <a:gd name="connsiteY1" fmla="*/ 5040 h 63114"/>
                    <a:gd name="connsiteX2" fmla="*/ 147637 w 315144"/>
                    <a:gd name="connsiteY2" fmla="*/ 57427 h 63114"/>
                    <a:gd name="connsiteX3" fmla="*/ 315144 w 315144"/>
                    <a:gd name="connsiteY3" fmla="*/ 61521 h 63114"/>
                    <a:gd name="connsiteX0" fmla="*/ 0 w 315144"/>
                    <a:gd name="connsiteY0" fmla="*/ 3942 h 62016"/>
                    <a:gd name="connsiteX1" fmla="*/ 107156 w 315144"/>
                    <a:gd name="connsiteY1" fmla="*/ 3942 h 62016"/>
                    <a:gd name="connsiteX2" fmla="*/ 147637 w 315144"/>
                    <a:gd name="connsiteY2" fmla="*/ 56329 h 62016"/>
                    <a:gd name="connsiteX3" fmla="*/ 315144 w 315144"/>
                    <a:gd name="connsiteY3" fmla="*/ 60423 h 62016"/>
                    <a:gd name="connsiteX0" fmla="*/ 0 w 282801"/>
                    <a:gd name="connsiteY0" fmla="*/ 2213 h 63153"/>
                    <a:gd name="connsiteX1" fmla="*/ 74813 w 282801"/>
                    <a:gd name="connsiteY1" fmla="*/ 5079 h 63153"/>
                    <a:gd name="connsiteX2" fmla="*/ 115294 w 282801"/>
                    <a:gd name="connsiteY2" fmla="*/ 57466 h 63153"/>
                    <a:gd name="connsiteX3" fmla="*/ 282801 w 282801"/>
                    <a:gd name="connsiteY3" fmla="*/ 61560 h 63153"/>
                    <a:gd name="connsiteX0" fmla="*/ 0 w 270519"/>
                    <a:gd name="connsiteY0" fmla="*/ 769 h 64984"/>
                    <a:gd name="connsiteX1" fmla="*/ 62531 w 270519"/>
                    <a:gd name="connsiteY1" fmla="*/ 6910 h 64984"/>
                    <a:gd name="connsiteX2" fmla="*/ 103012 w 270519"/>
                    <a:gd name="connsiteY2" fmla="*/ 59297 h 64984"/>
                    <a:gd name="connsiteX3" fmla="*/ 270519 w 270519"/>
                    <a:gd name="connsiteY3" fmla="*/ 63391 h 64984"/>
                    <a:gd name="connsiteX0" fmla="*/ 0 w 270519"/>
                    <a:gd name="connsiteY0" fmla="*/ 1315 h 65530"/>
                    <a:gd name="connsiteX1" fmla="*/ 62531 w 270519"/>
                    <a:gd name="connsiteY1" fmla="*/ 7456 h 65530"/>
                    <a:gd name="connsiteX2" fmla="*/ 103012 w 270519"/>
                    <a:gd name="connsiteY2" fmla="*/ 59843 h 65530"/>
                    <a:gd name="connsiteX3" fmla="*/ 270519 w 270519"/>
                    <a:gd name="connsiteY3" fmla="*/ 63937 h 65530"/>
                    <a:gd name="connsiteX0" fmla="*/ 0 w 270519"/>
                    <a:gd name="connsiteY0" fmla="*/ 1315 h 65691"/>
                    <a:gd name="connsiteX1" fmla="*/ 62531 w 270519"/>
                    <a:gd name="connsiteY1" fmla="*/ 7456 h 65691"/>
                    <a:gd name="connsiteX2" fmla="*/ 103012 w 270519"/>
                    <a:gd name="connsiteY2" fmla="*/ 59843 h 65691"/>
                    <a:gd name="connsiteX3" fmla="*/ 270519 w 270519"/>
                    <a:gd name="connsiteY3" fmla="*/ 63937 h 65691"/>
                    <a:gd name="connsiteX0" fmla="*/ 0 w 270519"/>
                    <a:gd name="connsiteY0" fmla="*/ 770 h 65146"/>
                    <a:gd name="connsiteX1" fmla="*/ 62531 w 270519"/>
                    <a:gd name="connsiteY1" fmla="*/ 6911 h 65146"/>
                    <a:gd name="connsiteX2" fmla="*/ 89502 w 270519"/>
                    <a:gd name="connsiteY2" fmla="*/ 59298 h 65146"/>
                    <a:gd name="connsiteX3" fmla="*/ 270519 w 270519"/>
                    <a:gd name="connsiteY3" fmla="*/ 63392 h 651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70519" h="65146">
                      <a:moveTo>
                        <a:pt x="0" y="770"/>
                      </a:moveTo>
                      <a:cubicBezTo>
                        <a:pt x="47416" y="498"/>
                        <a:pt x="47614" y="-2844"/>
                        <a:pt x="62531" y="6911"/>
                      </a:cubicBezTo>
                      <a:cubicBezTo>
                        <a:pt x="77448" y="16666"/>
                        <a:pt x="69166" y="49475"/>
                        <a:pt x="89502" y="59298"/>
                      </a:cubicBezTo>
                      <a:cubicBezTo>
                        <a:pt x="109838" y="69121"/>
                        <a:pt x="200345" y="63663"/>
                        <a:pt x="270519" y="63392"/>
                      </a:cubicBezTo>
                    </a:path>
                  </a:pathLst>
                </a:custGeom>
                <a:noFill/>
                <a:ln w="28575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5" name="Freeform: Shape 184">
                  <a:extLst>
                    <a:ext uri="{FF2B5EF4-FFF2-40B4-BE49-F238E27FC236}">
                      <a16:creationId xmlns:a16="http://schemas.microsoft.com/office/drawing/2014/main" id="{33FD906C-E823-4DCE-A815-D3561967305D}"/>
                    </a:ext>
                  </a:extLst>
                </p:cNvPr>
                <p:cNvSpPr/>
                <p:nvPr/>
              </p:nvSpPr>
              <p:spPr>
                <a:xfrm>
                  <a:off x="3455255" y="1441220"/>
                  <a:ext cx="253334" cy="72421"/>
                </a:xfrm>
                <a:custGeom>
                  <a:avLst/>
                  <a:gdLst>
                    <a:gd name="connsiteX0" fmla="*/ 0 w 314325"/>
                    <a:gd name="connsiteY0" fmla="*/ 5040 h 62467"/>
                    <a:gd name="connsiteX1" fmla="*/ 107156 w 314325"/>
                    <a:gd name="connsiteY1" fmla="*/ 5040 h 62467"/>
                    <a:gd name="connsiteX2" fmla="*/ 147637 w 314325"/>
                    <a:gd name="connsiteY2" fmla="*/ 57427 h 62467"/>
                    <a:gd name="connsiteX3" fmla="*/ 314325 w 314325"/>
                    <a:gd name="connsiteY3" fmla="*/ 57427 h 62467"/>
                    <a:gd name="connsiteX0" fmla="*/ 0 w 315144"/>
                    <a:gd name="connsiteY0" fmla="*/ 5040 h 64709"/>
                    <a:gd name="connsiteX1" fmla="*/ 107156 w 315144"/>
                    <a:gd name="connsiteY1" fmla="*/ 5040 h 64709"/>
                    <a:gd name="connsiteX2" fmla="*/ 147637 w 315144"/>
                    <a:gd name="connsiteY2" fmla="*/ 57427 h 64709"/>
                    <a:gd name="connsiteX3" fmla="*/ 315144 w 315144"/>
                    <a:gd name="connsiteY3" fmla="*/ 61521 h 64709"/>
                    <a:gd name="connsiteX0" fmla="*/ 0 w 315144"/>
                    <a:gd name="connsiteY0" fmla="*/ 5040 h 63114"/>
                    <a:gd name="connsiteX1" fmla="*/ 107156 w 315144"/>
                    <a:gd name="connsiteY1" fmla="*/ 5040 h 63114"/>
                    <a:gd name="connsiteX2" fmla="*/ 147637 w 315144"/>
                    <a:gd name="connsiteY2" fmla="*/ 57427 h 63114"/>
                    <a:gd name="connsiteX3" fmla="*/ 315144 w 315144"/>
                    <a:gd name="connsiteY3" fmla="*/ 61521 h 63114"/>
                    <a:gd name="connsiteX0" fmla="*/ 0 w 315144"/>
                    <a:gd name="connsiteY0" fmla="*/ 3942 h 62016"/>
                    <a:gd name="connsiteX1" fmla="*/ 107156 w 315144"/>
                    <a:gd name="connsiteY1" fmla="*/ 3942 h 62016"/>
                    <a:gd name="connsiteX2" fmla="*/ 147637 w 315144"/>
                    <a:gd name="connsiteY2" fmla="*/ 56329 h 62016"/>
                    <a:gd name="connsiteX3" fmla="*/ 315144 w 315144"/>
                    <a:gd name="connsiteY3" fmla="*/ 60423 h 62016"/>
                    <a:gd name="connsiteX0" fmla="*/ 0 w 282801"/>
                    <a:gd name="connsiteY0" fmla="*/ 2213 h 63153"/>
                    <a:gd name="connsiteX1" fmla="*/ 74813 w 282801"/>
                    <a:gd name="connsiteY1" fmla="*/ 5079 h 63153"/>
                    <a:gd name="connsiteX2" fmla="*/ 115294 w 282801"/>
                    <a:gd name="connsiteY2" fmla="*/ 57466 h 63153"/>
                    <a:gd name="connsiteX3" fmla="*/ 282801 w 282801"/>
                    <a:gd name="connsiteY3" fmla="*/ 61560 h 63153"/>
                    <a:gd name="connsiteX0" fmla="*/ 0 w 270519"/>
                    <a:gd name="connsiteY0" fmla="*/ 769 h 64984"/>
                    <a:gd name="connsiteX1" fmla="*/ 62531 w 270519"/>
                    <a:gd name="connsiteY1" fmla="*/ 6910 h 64984"/>
                    <a:gd name="connsiteX2" fmla="*/ 103012 w 270519"/>
                    <a:gd name="connsiteY2" fmla="*/ 59297 h 64984"/>
                    <a:gd name="connsiteX3" fmla="*/ 270519 w 270519"/>
                    <a:gd name="connsiteY3" fmla="*/ 63391 h 64984"/>
                    <a:gd name="connsiteX0" fmla="*/ 0 w 270519"/>
                    <a:gd name="connsiteY0" fmla="*/ 1315 h 65530"/>
                    <a:gd name="connsiteX1" fmla="*/ 62531 w 270519"/>
                    <a:gd name="connsiteY1" fmla="*/ 7456 h 65530"/>
                    <a:gd name="connsiteX2" fmla="*/ 103012 w 270519"/>
                    <a:gd name="connsiteY2" fmla="*/ 59843 h 65530"/>
                    <a:gd name="connsiteX3" fmla="*/ 270519 w 270519"/>
                    <a:gd name="connsiteY3" fmla="*/ 63937 h 65530"/>
                    <a:gd name="connsiteX0" fmla="*/ 0 w 270519"/>
                    <a:gd name="connsiteY0" fmla="*/ 1315 h 65691"/>
                    <a:gd name="connsiteX1" fmla="*/ 62531 w 270519"/>
                    <a:gd name="connsiteY1" fmla="*/ 7456 h 65691"/>
                    <a:gd name="connsiteX2" fmla="*/ 103012 w 270519"/>
                    <a:gd name="connsiteY2" fmla="*/ 59843 h 65691"/>
                    <a:gd name="connsiteX3" fmla="*/ 270519 w 270519"/>
                    <a:gd name="connsiteY3" fmla="*/ 63937 h 65691"/>
                    <a:gd name="connsiteX0" fmla="*/ 0 w 270519"/>
                    <a:gd name="connsiteY0" fmla="*/ 770 h 65146"/>
                    <a:gd name="connsiteX1" fmla="*/ 62531 w 270519"/>
                    <a:gd name="connsiteY1" fmla="*/ 6911 h 65146"/>
                    <a:gd name="connsiteX2" fmla="*/ 89502 w 270519"/>
                    <a:gd name="connsiteY2" fmla="*/ 59298 h 65146"/>
                    <a:gd name="connsiteX3" fmla="*/ 270519 w 270519"/>
                    <a:gd name="connsiteY3" fmla="*/ 63392 h 651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70519" h="65146">
                      <a:moveTo>
                        <a:pt x="0" y="770"/>
                      </a:moveTo>
                      <a:cubicBezTo>
                        <a:pt x="47416" y="498"/>
                        <a:pt x="47614" y="-2844"/>
                        <a:pt x="62531" y="6911"/>
                      </a:cubicBezTo>
                      <a:cubicBezTo>
                        <a:pt x="77448" y="16666"/>
                        <a:pt x="69166" y="49475"/>
                        <a:pt x="89502" y="59298"/>
                      </a:cubicBezTo>
                      <a:cubicBezTo>
                        <a:pt x="109838" y="69121"/>
                        <a:pt x="200345" y="63663"/>
                        <a:pt x="270519" y="63392"/>
                      </a:cubicBezTo>
                    </a:path>
                  </a:pathLst>
                </a:custGeom>
                <a:noFill/>
                <a:ln w="28575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6" name="Freeform: Shape 185">
                  <a:extLst>
                    <a:ext uri="{FF2B5EF4-FFF2-40B4-BE49-F238E27FC236}">
                      <a16:creationId xmlns:a16="http://schemas.microsoft.com/office/drawing/2014/main" id="{A4BD61A8-24B6-4F43-8F34-B3A6EBFBCDF9}"/>
                    </a:ext>
                  </a:extLst>
                </p:cNvPr>
                <p:cNvSpPr/>
                <p:nvPr/>
              </p:nvSpPr>
              <p:spPr>
                <a:xfrm>
                  <a:off x="3455255" y="1272314"/>
                  <a:ext cx="253334" cy="72421"/>
                </a:xfrm>
                <a:custGeom>
                  <a:avLst/>
                  <a:gdLst>
                    <a:gd name="connsiteX0" fmla="*/ 0 w 314325"/>
                    <a:gd name="connsiteY0" fmla="*/ 5040 h 62467"/>
                    <a:gd name="connsiteX1" fmla="*/ 107156 w 314325"/>
                    <a:gd name="connsiteY1" fmla="*/ 5040 h 62467"/>
                    <a:gd name="connsiteX2" fmla="*/ 147637 w 314325"/>
                    <a:gd name="connsiteY2" fmla="*/ 57427 h 62467"/>
                    <a:gd name="connsiteX3" fmla="*/ 314325 w 314325"/>
                    <a:gd name="connsiteY3" fmla="*/ 57427 h 62467"/>
                    <a:gd name="connsiteX0" fmla="*/ 0 w 315144"/>
                    <a:gd name="connsiteY0" fmla="*/ 5040 h 64709"/>
                    <a:gd name="connsiteX1" fmla="*/ 107156 w 315144"/>
                    <a:gd name="connsiteY1" fmla="*/ 5040 h 64709"/>
                    <a:gd name="connsiteX2" fmla="*/ 147637 w 315144"/>
                    <a:gd name="connsiteY2" fmla="*/ 57427 h 64709"/>
                    <a:gd name="connsiteX3" fmla="*/ 315144 w 315144"/>
                    <a:gd name="connsiteY3" fmla="*/ 61521 h 64709"/>
                    <a:gd name="connsiteX0" fmla="*/ 0 w 315144"/>
                    <a:gd name="connsiteY0" fmla="*/ 5040 h 63114"/>
                    <a:gd name="connsiteX1" fmla="*/ 107156 w 315144"/>
                    <a:gd name="connsiteY1" fmla="*/ 5040 h 63114"/>
                    <a:gd name="connsiteX2" fmla="*/ 147637 w 315144"/>
                    <a:gd name="connsiteY2" fmla="*/ 57427 h 63114"/>
                    <a:gd name="connsiteX3" fmla="*/ 315144 w 315144"/>
                    <a:gd name="connsiteY3" fmla="*/ 61521 h 63114"/>
                    <a:gd name="connsiteX0" fmla="*/ 0 w 315144"/>
                    <a:gd name="connsiteY0" fmla="*/ 3942 h 62016"/>
                    <a:gd name="connsiteX1" fmla="*/ 107156 w 315144"/>
                    <a:gd name="connsiteY1" fmla="*/ 3942 h 62016"/>
                    <a:gd name="connsiteX2" fmla="*/ 147637 w 315144"/>
                    <a:gd name="connsiteY2" fmla="*/ 56329 h 62016"/>
                    <a:gd name="connsiteX3" fmla="*/ 315144 w 315144"/>
                    <a:gd name="connsiteY3" fmla="*/ 60423 h 62016"/>
                    <a:gd name="connsiteX0" fmla="*/ 0 w 282801"/>
                    <a:gd name="connsiteY0" fmla="*/ 2213 h 63153"/>
                    <a:gd name="connsiteX1" fmla="*/ 74813 w 282801"/>
                    <a:gd name="connsiteY1" fmla="*/ 5079 h 63153"/>
                    <a:gd name="connsiteX2" fmla="*/ 115294 w 282801"/>
                    <a:gd name="connsiteY2" fmla="*/ 57466 h 63153"/>
                    <a:gd name="connsiteX3" fmla="*/ 282801 w 282801"/>
                    <a:gd name="connsiteY3" fmla="*/ 61560 h 63153"/>
                    <a:gd name="connsiteX0" fmla="*/ 0 w 270519"/>
                    <a:gd name="connsiteY0" fmla="*/ 769 h 64984"/>
                    <a:gd name="connsiteX1" fmla="*/ 62531 w 270519"/>
                    <a:gd name="connsiteY1" fmla="*/ 6910 h 64984"/>
                    <a:gd name="connsiteX2" fmla="*/ 103012 w 270519"/>
                    <a:gd name="connsiteY2" fmla="*/ 59297 h 64984"/>
                    <a:gd name="connsiteX3" fmla="*/ 270519 w 270519"/>
                    <a:gd name="connsiteY3" fmla="*/ 63391 h 64984"/>
                    <a:gd name="connsiteX0" fmla="*/ 0 w 270519"/>
                    <a:gd name="connsiteY0" fmla="*/ 1315 h 65530"/>
                    <a:gd name="connsiteX1" fmla="*/ 62531 w 270519"/>
                    <a:gd name="connsiteY1" fmla="*/ 7456 h 65530"/>
                    <a:gd name="connsiteX2" fmla="*/ 103012 w 270519"/>
                    <a:gd name="connsiteY2" fmla="*/ 59843 h 65530"/>
                    <a:gd name="connsiteX3" fmla="*/ 270519 w 270519"/>
                    <a:gd name="connsiteY3" fmla="*/ 63937 h 65530"/>
                    <a:gd name="connsiteX0" fmla="*/ 0 w 270519"/>
                    <a:gd name="connsiteY0" fmla="*/ 1315 h 65691"/>
                    <a:gd name="connsiteX1" fmla="*/ 62531 w 270519"/>
                    <a:gd name="connsiteY1" fmla="*/ 7456 h 65691"/>
                    <a:gd name="connsiteX2" fmla="*/ 103012 w 270519"/>
                    <a:gd name="connsiteY2" fmla="*/ 59843 h 65691"/>
                    <a:gd name="connsiteX3" fmla="*/ 270519 w 270519"/>
                    <a:gd name="connsiteY3" fmla="*/ 63937 h 65691"/>
                    <a:gd name="connsiteX0" fmla="*/ 0 w 270519"/>
                    <a:gd name="connsiteY0" fmla="*/ 770 h 65146"/>
                    <a:gd name="connsiteX1" fmla="*/ 62531 w 270519"/>
                    <a:gd name="connsiteY1" fmla="*/ 6911 h 65146"/>
                    <a:gd name="connsiteX2" fmla="*/ 89502 w 270519"/>
                    <a:gd name="connsiteY2" fmla="*/ 59298 h 65146"/>
                    <a:gd name="connsiteX3" fmla="*/ 270519 w 270519"/>
                    <a:gd name="connsiteY3" fmla="*/ 63392 h 651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70519" h="65146">
                      <a:moveTo>
                        <a:pt x="0" y="770"/>
                      </a:moveTo>
                      <a:cubicBezTo>
                        <a:pt x="47416" y="498"/>
                        <a:pt x="47614" y="-2844"/>
                        <a:pt x="62531" y="6911"/>
                      </a:cubicBezTo>
                      <a:cubicBezTo>
                        <a:pt x="77448" y="16666"/>
                        <a:pt x="69166" y="49475"/>
                        <a:pt x="89502" y="59298"/>
                      </a:cubicBezTo>
                      <a:cubicBezTo>
                        <a:pt x="109838" y="69121"/>
                        <a:pt x="200345" y="63663"/>
                        <a:pt x="270519" y="63392"/>
                      </a:cubicBezTo>
                    </a:path>
                  </a:pathLst>
                </a:custGeom>
                <a:noFill/>
                <a:ln w="28575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7" name="Freeform: Shape 186">
                  <a:extLst>
                    <a:ext uri="{FF2B5EF4-FFF2-40B4-BE49-F238E27FC236}">
                      <a16:creationId xmlns:a16="http://schemas.microsoft.com/office/drawing/2014/main" id="{FA80517A-2453-4BA2-94BC-A7E991E53F61}"/>
                    </a:ext>
                  </a:extLst>
                </p:cNvPr>
                <p:cNvSpPr/>
                <p:nvPr/>
              </p:nvSpPr>
              <p:spPr>
                <a:xfrm>
                  <a:off x="3455255" y="1107580"/>
                  <a:ext cx="253334" cy="72421"/>
                </a:xfrm>
                <a:custGeom>
                  <a:avLst/>
                  <a:gdLst>
                    <a:gd name="connsiteX0" fmla="*/ 0 w 314325"/>
                    <a:gd name="connsiteY0" fmla="*/ 5040 h 62467"/>
                    <a:gd name="connsiteX1" fmla="*/ 107156 w 314325"/>
                    <a:gd name="connsiteY1" fmla="*/ 5040 h 62467"/>
                    <a:gd name="connsiteX2" fmla="*/ 147637 w 314325"/>
                    <a:gd name="connsiteY2" fmla="*/ 57427 h 62467"/>
                    <a:gd name="connsiteX3" fmla="*/ 314325 w 314325"/>
                    <a:gd name="connsiteY3" fmla="*/ 57427 h 62467"/>
                    <a:gd name="connsiteX0" fmla="*/ 0 w 315144"/>
                    <a:gd name="connsiteY0" fmla="*/ 5040 h 64709"/>
                    <a:gd name="connsiteX1" fmla="*/ 107156 w 315144"/>
                    <a:gd name="connsiteY1" fmla="*/ 5040 h 64709"/>
                    <a:gd name="connsiteX2" fmla="*/ 147637 w 315144"/>
                    <a:gd name="connsiteY2" fmla="*/ 57427 h 64709"/>
                    <a:gd name="connsiteX3" fmla="*/ 315144 w 315144"/>
                    <a:gd name="connsiteY3" fmla="*/ 61521 h 64709"/>
                    <a:gd name="connsiteX0" fmla="*/ 0 w 315144"/>
                    <a:gd name="connsiteY0" fmla="*/ 5040 h 63114"/>
                    <a:gd name="connsiteX1" fmla="*/ 107156 w 315144"/>
                    <a:gd name="connsiteY1" fmla="*/ 5040 h 63114"/>
                    <a:gd name="connsiteX2" fmla="*/ 147637 w 315144"/>
                    <a:gd name="connsiteY2" fmla="*/ 57427 h 63114"/>
                    <a:gd name="connsiteX3" fmla="*/ 315144 w 315144"/>
                    <a:gd name="connsiteY3" fmla="*/ 61521 h 63114"/>
                    <a:gd name="connsiteX0" fmla="*/ 0 w 315144"/>
                    <a:gd name="connsiteY0" fmla="*/ 3942 h 62016"/>
                    <a:gd name="connsiteX1" fmla="*/ 107156 w 315144"/>
                    <a:gd name="connsiteY1" fmla="*/ 3942 h 62016"/>
                    <a:gd name="connsiteX2" fmla="*/ 147637 w 315144"/>
                    <a:gd name="connsiteY2" fmla="*/ 56329 h 62016"/>
                    <a:gd name="connsiteX3" fmla="*/ 315144 w 315144"/>
                    <a:gd name="connsiteY3" fmla="*/ 60423 h 62016"/>
                    <a:gd name="connsiteX0" fmla="*/ 0 w 282801"/>
                    <a:gd name="connsiteY0" fmla="*/ 2213 h 63153"/>
                    <a:gd name="connsiteX1" fmla="*/ 74813 w 282801"/>
                    <a:gd name="connsiteY1" fmla="*/ 5079 h 63153"/>
                    <a:gd name="connsiteX2" fmla="*/ 115294 w 282801"/>
                    <a:gd name="connsiteY2" fmla="*/ 57466 h 63153"/>
                    <a:gd name="connsiteX3" fmla="*/ 282801 w 282801"/>
                    <a:gd name="connsiteY3" fmla="*/ 61560 h 63153"/>
                    <a:gd name="connsiteX0" fmla="*/ 0 w 270519"/>
                    <a:gd name="connsiteY0" fmla="*/ 769 h 64984"/>
                    <a:gd name="connsiteX1" fmla="*/ 62531 w 270519"/>
                    <a:gd name="connsiteY1" fmla="*/ 6910 h 64984"/>
                    <a:gd name="connsiteX2" fmla="*/ 103012 w 270519"/>
                    <a:gd name="connsiteY2" fmla="*/ 59297 h 64984"/>
                    <a:gd name="connsiteX3" fmla="*/ 270519 w 270519"/>
                    <a:gd name="connsiteY3" fmla="*/ 63391 h 64984"/>
                    <a:gd name="connsiteX0" fmla="*/ 0 w 270519"/>
                    <a:gd name="connsiteY0" fmla="*/ 1315 h 65530"/>
                    <a:gd name="connsiteX1" fmla="*/ 62531 w 270519"/>
                    <a:gd name="connsiteY1" fmla="*/ 7456 h 65530"/>
                    <a:gd name="connsiteX2" fmla="*/ 103012 w 270519"/>
                    <a:gd name="connsiteY2" fmla="*/ 59843 h 65530"/>
                    <a:gd name="connsiteX3" fmla="*/ 270519 w 270519"/>
                    <a:gd name="connsiteY3" fmla="*/ 63937 h 65530"/>
                    <a:gd name="connsiteX0" fmla="*/ 0 w 270519"/>
                    <a:gd name="connsiteY0" fmla="*/ 1315 h 65691"/>
                    <a:gd name="connsiteX1" fmla="*/ 62531 w 270519"/>
                    <a:gd name="connsiteY1" fmla="*/ 7456 h 65691"/>
                    <a:gd name="connsiteX2" fmla="*/ 103012 w 270519"/>
                    <a:gd name="connsiteY2" fmla="*/ 59843 h 65691"/>
                    <a:gd name="connsiteX3" fmla="*/ 270519 w 270519"/>
                    <a:gd name="connsiteY3" fmla="*/ 63937 h 65691"/>
                    <a:gd name="connsiteX0" fmla="*/ 0 w 270519"/>
                    <a:gd name="connsiteY0" fmla="*/ 770 h 65146"/>
                    <a:gd name="connsiteX1" fmla="*/ 62531 w 270519"/>
                    <a:gd name="connsiteY1" fmla="*/ 6911 h 65146"/>
                    <a:gd name="connsiteX2" fmla="*/ 89502 w 270519"/>
                    <a:gd name="connsiteY2" fmla="*/ 59298 h 65146"/>
                    <a:gd name="connsiteX3" fmla="*/ 270519 w 270519"/>
                    <a:gd name="connsiteY3" fmla="*/ 63392 h 651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70519" h="65146">
                      <a:moveTo>
                        <a:pt x="0" y="770"/>
                      </a:moveTo>
                      <a:cubicBezTo>
                        <a:pt x="47416" y="498"/>
                        <a:pt x="47614" y="-2844"/>
                        <a:pt x="62531" y="6911"/>
                      </a:cubicBezTo>
                      <a:cubicBezTo>
                        <a:pt x="77448" y="16666"/>
                        <a:pt x="69166" y="49475"/>
                        <a:pt x="89502" y="59298"/>
                      </a:cubicBezTo>
                      <a:cubicBezTo>
                        <a:pt x="109838" y="69121"/>
                        <a:pt x="200345" y="63663"/>
                        <a:pt x="270519" y="63392"/>
                      </a:cubicBezTo>
                    </a:path>
                  </a:pathLst>
                </a:custGeom>
                <a:noFill/>
                <a:ln w="28575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8" name="Freeform: Shape 187">
                  <a:extLst>
                    <a:ext uri="{FF2B5EF4-FFF2-40B4-BE49-F238E27FC236}">
                      <a16:creationId xmlns:a16="http://schemas.microsoft.com/office/drawing/2014/main" id="{8983C465-E763-4E43-AB6C-B1478F9DA2F8}"/>
                    </a:ext>
                  </a:extLst>
                </p:cNvPr>
                <p:cNvSpPr/>
                <p:nvPr/>
              </p:nvSpPr>
              <p:spPr>
                <a:xfrm>
                  <a:off x="3455255" y="936558"/>
                  <a:ext cx="253334" cy="72421"/>
                </a:xfrm>
                <a:custGeom>
                  <a:avLst/>
                  <a:gdLst>
                    <a:gd name="connsiteX0" fmla="*/ 0 w 314325"/>
                    <a:gd name="connsiteY0" fmla="*/ 5040 h 62467"/>
                    <a:gd name="connsiteX1" fmla="*/ 107156 w 314325"/>
                    <a:gd name="connsiteY1" fmla="*/ 5040 h 62467"/>
                    <a:gd name="connsiteX2" fmla="*/ 147637 w 314325"/>
                    <a:gd name="connsiteY2" fmla="*/ 57427 h 62467"/>
                    <a:gd name="connsiteX3" fmla="*/ 314325 w 314325"/>
                    <a:gd name="connsiteY3" fmla="*/ 57427 h 62467"/>
                    <a:gd name="connsiteX0" fmla="*/ 0 w 315144"/>
                    <a:gd name="connsiteY0" fmla="*/ 5040 h 64709"/>
                    <a:gd name="connsiteX1" fmla="*/ 107156 w 315144"/>
                    <a:gd name="connsiteY1" fmla="*/ 5040 h 64709"/>
                    <a:gd name="connsiteX2" fmla="*/ 147637 w 315144"/>
                    <a:gd name="connsiteY2" fmla="*/ 57427 h 64709"/>
                    <a:gd name="connsiteX3" fmla="*/ 315144 w 315144"/>
                    <a:gd name="connsiteY3" fmla="*/ 61521 h 64709"/>
                    <a:gd name="connsiteX0" fmla="*/ 0 w 315144"/>
                    <a:gd name="connsiteY0" fmla="*/ 5040 h 63114"/>
                    <a:gd name="connsiteX1" fmla="*/ 107156 w 315144"/>
                    <a:gd name="connsiteY1" fmla="*/ 5040 h 63114"/>
                    <a:gd name="connsiteX2" fmla="*/ 147637 w 315144"/>
                    <a:gd name="connsiteY2" fmla="*/ 57427 h 63114"/>
                    <a:gd name="connsiteX3" fmla="*/ 315144 w 315144"/>
                    <a:gd name="connsiteY3" fmla="*/ 61521 h 63114"/>
                    <a:gd name="connsiteX0" fmla="*/ 0 w 315144"/>
                    <a:gd name="connsiteY0" fmla="*/ 3942 h 62016"/>
                    <a:gd name="connsiteX1" fmla="*/ 107156 w 315144"/>
                    <a:gd name="connsiteY1" fmla="*/ 3942 h 62016"/>
                    <a:gd name="connsiteX2" fmla="*/ 147637 w 315144"/>
                    <a:gd name="connsiteY2" fmla="*/ 56329 h 62016"/>
                    <a:gd name="connsiteX3" fmla="*/ 315144 w 315144"/>
                    <a:gd name="connsiteY3" fmla="*/ 60423 h 62016"/>
                    <a:gd name="connsiteX0" fmla="*/ 0 w 282801"/>
                    <a:gd name="connsiteY0" fmla="*/ 2213 h 63153"/>
                    <a:gd name="connsiteX1" fmla="*/ 74813 w 282801"/>
                    <a:gd name="connsiteY1" fmla="*/ 5079 h 63153"/>
                    <a:gd name="connsiteX2" fmla="*/ 115294 w 282801"/>
                    <a:gd name="connsiteY2" fmla="*/ 57466 h 63153"/>
                    <a:gd name="connsiteX3" fmla="*/ 282801 w 282801"/>
                    <a:gd name="connsiteY3" fmla="*/ 61560 h 63153"/>
                    <a:gd name="connsiteX0" fmla="*/ 0 w 270519"/>
                    <a:gd name="connsiteY0" fmla="*/ 769 h 64984"/>
                    <a:gd name="connsiteX1" fmla="*/ 62531 w 270519"/>
                    <a:gd name="connsiteY1" fmla="*/ 6910 h 64984"/>
                    <a:gd name="connsiteX2" fmla="*/ 103012 w 270519"/>
                    <a:gd name="connsiteY2" fmla="*/ 59297 h 64984"/>
                    <a:gd name="connsiteX3" fmla="*/ 270519 w 270519"/>
                    <a:gd name="connsiteY3" fmla="*/ 63391 h 64984"/>
                    <a:gd name="connsiteX0" fmla="*/ 0 w 270519"/>
                    <a:gd name="connsiteY0" fmla="*/ 1315 h 65530"/>
                    <a:gd name="connsiteX1" fmla="*/ 62531 w 270519"/>
                    <a:gd name="connsiteY1" fmla="*/ 7456 h 65530"/>
                    <a:gd name="connsiteX2" fmla="*/ 103012 w 270519"/>
                    <a:gd name="connsiteY2" fmla="*/ 59843 h 65530"/>
                    <a:gd name="connsiteX3" fmla="*/ 270519 w 270519"/>
                    <a:gd name="connsiteY3" fmla="*/ 63937 h 65530"/>
                    <a:gd name="connsiteX0" fmla="*/ 0 w 270519"/>
                    <a:gd name="connsiteY0" fmla="*/ 1315 h 65691"/>
                    <a:gd name="connsiteX1" fmla="*/ 62531 w 270519"/>
                    <a:gd name="connsiteY1" fmla="*/ 7456 h 65691"/>
                    <a:gd name="connsiteX2" fmla="*/ 103012 w 270519"/>
                    <a:gd name="connsiteY2" fmla="*/ 59843 h 65691"/>
                    <a:gd name="connsiteX3" fmla="*/ 270519 w 270519"/>
                    <a:gd name="connsiteY3" fmla="*/ 63937 h 65691"/>
                    <a:gd name="connsiteX0" fmla="*/ 0 w 270519"/>
                    <a:gd name="connsiteY0" fmla="*/ 770 h 65146"/>
                    <a:gd name="connsiteX1" fmla="*/ 62531 w 270519"/>
                    <a:gd name="connsiteY1" fmla="*/ 6911 h 65146"/>
                    <a:gd name="connsiteX2" fmla="*/ 89502 w 270519"/>
                    <a:gd name="connsiteY2" fmla="*/ 59298 h 65146"/>
                    <a:gd name="connsiteX3" fmla="*/ 270519 w 270519"/>
                    <a:gd name="connsiteY3" fmla="*/ 63392 h 651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70519" h="65146">
                      <a:moveTo>
                        <a:pt x="0" y="770"/>
                      </a:moveTo>
                      <a:cubicBezTo>
                        <a:pt x="47416" y="498"/>
                        <a:pt x="47614" y="-2844"/>
                        <a:pt x="62531" y="6911"/>
                      </a:cubicBezTo>
                      <a:cubicBezTo>
                        <a:pt x="77448" y="16666"/>
                        <a:pt x="69166" y="49475"/>
                        <a:pt x="89502" y="59298"/>
                      </a:cubicBezTo>
                      <a:cubicBezTo>
                        <a:pt x="109838" y="69121"/>
                        <a:pt x="200345" y="63663"/>
                        <a:pt x="270519" y="63392"/>
                      </a:cubicBezTo>
                    </a:path>
                  </a:pathLst>
                </a:custGeom>
                <a:noFill/>
                <a:ln w="28575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75" name="Group 174">
                <a:extLst>
                  <a:ext uri="{FF2B5EF4-FFF2-40B4-BE49-F238E27FC236}">
                    <a16:creationId xmlns:a16="http://schemas.microsoft.com/office/drawing/2014/main" id="{3B94ED18-B4C5-4467-A475-2F5CD582349D}"/>
                  </a:ext>
                </a:extLst>
              </p:cNvPr>
              <p:cNvGrpSpPr/>
              <p:nvPr/>
            </p:nvGrpSpPr>
            <p:grpSpPr>
              <a:xfrm flipH="1">
                <a:off x="2714781" y="936558"/>
                <a:ext cx="203238" cy="912839"/>
                <a:chOff x="3455255" y="936558"/>
                <a:chExt cx="253334" cy="912839"/>
              </a:xfrm>
            </p:grpSpPr>
            <p:sp>
              <p:nvSpPr>
                <p:cNvPr id="177" name="Freeform: Shape 176">
                  <a:extLst>
                    <a:ext uri="{FF2B5EF4-FFF2-40B4-BE49-F238E27FC236}">
                      <a16:creationId xmlns:a16="http://schemas.microsoft.com/office/drawing/2014/main" id="{5BAC35EF-0AB1-4578-AAB3-AF40204F481B}"/>
                    </a:ext>
                  </a:extLst>
                </p:cNvPr>
                <p:cNvSpPr/>
                <p:nvPr/>
              </p:nvSpPr>
              <p:spPr>
                <a:xfrm>
                  <a:off x="3455255" y="1776976"/>
                  <a:ext cx="253334" cy="72421"/>
                </a:xfrm>
                <a:custGeom>
                  <a:avLst/>
                  <a:gdLst>
                    <a:gd name="connsiteX0" fmla="*/ 0 w 314325"/>
                    <a:gd name="connsiteY0" fmla="*/ 5040 h 62467"/>
                    <a:gd name="connsiteX1" fmla="*/ 107156 w 314325"/>
                    <a:gd name="connsiteY1" fmla="*/ 5040 h 62467"/>
                    <a:gd name="connsiteX2" fmla="*/ 147637 w 314325"/>
                    <a:gd name="connsiteY2" fmla="*/ 57427 h 62467"/>
                    <a:gd name="connsiteX3" fmla="*/ 314325 w 314325"/>
                    <a:gd name="connsiteY3" fmla="*/ 57427 h 62467"/>
                    <a:gd name="connsiteX0" fmla="*/ 0 w 315144"/>
                    <a:gd name="connsiteY0" fmla="*/ 5040 h 64709"/>
                    <a:gd name="connsiteX1" fmla="*/ 107156 w 315144"/>
                    <a:gd name="connsiteY1" fmla="*/ 5040 h 64709"/>
                    <a:gd name="connsiteX2" fmla="*/ 147637 w 315144"/>
                    <a:gd name="connsiteY2" fmla="*/ 57427 h 64709"/>
                    <a:gd name="connsiteX3" fmla="*/ 315144 w 315144"/>
                    <a:gd name="connsiteY3" fmla="*/ 61521 h 64709"/>
                    <a:gd name="connsiteX0" fmla="*/ 0 w 315144"/>
                    <a:gd name="connsiteY0" fmla="*/ 5040 h 63114"/>
                    <a:gd name="connsiteX1" fmla="*/ 107156 w 315144"/>
                    <a:gd name="connsiteY1" fmla="*/ 5040 h 63114"/>
                    <a:gd name="connsiteX2" fmla="*/ 147637 w 315144"/>
                    <a:gd name="connsiteY2" fmla="*/ 57427 h 63114"/>
                    <a:gd name="connsiteX3" fmla="*/ 315144 w 315144"/>
                    <a:gd name="connsiteY3" fmla="*/ 61521 h 63114"/>
                    <a:gd name="connsiteX0" fmla="*/ 0 w 315144"/>
                    <a:gd name="connsiteY0" fmla="*/ 3942 h 62016"/>
                    <a:gd name="connsiteX1" fmla="*/ 107156 w 315144"/>
                    <a:gd name="connsiteY1" fmla="*/ 3942 h 62016"/>
                    <a:gd name="connsiteX2" fmla="*/ 147637 w 315144"/>
                    <a:gd name="connsiteY2" fmla="*/ 56329 h 62016"/>
                    <a:gd name="connsiteX3" fmla="*/ 315144 w 315144"/>
                    <a:gd name="connsiteY3" fmla="*/ 60423 h 62016"/>
                    <a:gd name="connsiteX0" fmla="*/ 0 w 282801"/>
                    <a:gd name="connsiteY0" fmla="*/ 2213 h 63153"/>
                    <a:gd name="connsiteX1" fmla="*/ 74813 w 282801"/>
                    <a:gd name="connsiteY1" fmla="*/ 5079 h 63153"/>
                    <a:gd name="connsiteX2" fmla="*/ 115294 w 282801"/>
                    <a:gd name="connsiteY2" fmla="*/ 57466 h 63153"/>
                    <a:gd name="connsiteX3" fmla="*/ 282801 w 282801"/>
                    <a:gd name="connsiteY3" fmla="*/ 61560 h 63153"/>
                    <a:gd name="connsiteX0" fmla="*/ 0 w 270519"/>
                    <a:gd name="connsiteY0" fmla="*/ 769 h 64984"/>
                    <a:gd name="connsiteX1" fmla="*/ 62531 w 270519"/>
                    <a:gd name="connsiteY1" fmla="*/ 6910 h 64984"/>
                    <a:gd name="connsiteX2" fmla="*/ 103012 w 270519"/>
                    <a:gd name="connsiteY2" fmla="*/ 59297 h 64984"/>
                    <a:gd name="connsiteX3" fmla="*/ 270519 w 270519"/>
                    <a:gd name="connsiteY3" fmla="*/ 63391 h 64984"/>
                    <a:gd name="connsiteX0" fmla="*/ 0 w 270519"/>
                    <a:gd name="connsiteY0" fmla="*/ 1315 h 65530"/>
                    <a:gd name="connsiteX1" fmla="*/ 62531 w 270519"/>
                    <a:gd name="connsiteY1" fmla="*/ 7456 h 65530"/>
                    <a:gd name="connsiteX2" fmla="*/ 103012 w 270519"/>
                    <a:gd name="connsiteY2" fmla="*/ 59843 h 65530"/>
                    <a:gd name="connsiteX3" fmla="*/ 270519 w 270519"/>
                    <a:gd name="connsiteY3" fmla="*/ 63937 h 65530"/>
                    <a:gd name="connsiteX0" fmla="*/ 0 w 270519"/>
                    <a:gd name="connsiteY0" fmla="*/ 1315 h 65691"/>
                    <a:gd name="connsiteX1" fmla="*/ 62531 w 270519"/>
                    <a:gd name="connsiteY1" fmla="*/ 7456 h 65691"/>
                    <a:gd name="connsiteX2" fmla="*/ 103012 w 270519"/>
                    <a:gd name="connsiteY2" fmla="*/ 59843 h 65691"/>
                    <a:gd name="connsiteX3" fmla="*/ 270519 w 270519"/>
                    <a:gd name="connsiteY3" fmla="*/ 63937 h 65691"/>
                    <a:gd name="connsiteX0" fmla="*/ 0 w 270519"/>
                    <a:gd name="connsiteY0" fmla="*/ 770 h 65146"/>
                    <a:gd name="connsiteX1" fmla="*/ 62531 w 270519"/>
                    <a:gd name="connsiteY1" fmla="*/ 6911 h 65146"/>
                    <a:gd name="connsiteX2" fmla="*/ 89502 w 270519"/>
                    <a:gd name="connsiteY2" fmla="*/ 59298 h 65146"/>
                    <a:gd name="connsiteX3" fmla="*/ 270519 w 270519"/>
                    <a:gd name="connsiteY3" fmla="*/ 63392 h 651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70519" h="65146">
                      <a:moveTo>
                        <a:pt x="0" y="770"/>
                      </a:moveTo>
                      <a:cubicBezTo>
                        <a:pt x="47416" y="498"/>
                        <a:pt x="47614" y="-2844"/>
                        <a:pt x="62531" y="6911"/>
                      </a:cubicBezTo>
                      <a:cubicBezTo>
                        <a:pt x="77448" y="16666"/>
                        <a:pt x="69166" y="49475"/>
                        <a:pt x="89502" y="59298"/>
                      </a:cubicBezTo>
                      <a:cubicBezTo>
                        <a:pt x="109838" y="69121"/>
                        <a:pt x="200345" y="63663"/>
                        <a:pt x="270519" y="63392"/>
                      </a:cubicBezTo>
                    </a:path>
                  </a:pathLst>
                </a:custGeom>
                <a:noFill/>
                <a:ln w="28575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8" name="Freeform: Shape 177">
                  <a:extLst>
                    <a:ext uri="{FF2B5EF4-FFF2-40B4-BE49-F238E27FC236}">
                      <a16:creationId xmlns:a16="http://schemas.microsoft.com/office/drawing/2014/main" id="{0E6DD25A-D236-45C8-8004-088460A3EB4A}"/>
                    </a:ext>
                  </a:extLst>
                </p:cNvPr>
                <p:cNvSpPr/>
                <p:nvPr/>
              </p:nvSpPr>
              <p:spPr>
                <a:xfrm>
                  <a:off x="3455255" y="1612242"/>
                  <a:ext cx="253334" cy="72421"/>
                </a:xfrm>
                <a:custGeom>
                  <a:avLst/>
                  <a:gdLst>
                    <a:gd name="connsiteX0" fmla="*/ 0 w 314325"/>
                    <a:gd name="connsiteY0" fmla="*/ 5040 h 62467"/>
                    <a:gd name="connsiteX1" fmla="*/ 107156 w 314325"/>
                    <a:gd name="connsiteY1" fmla="*/ 5040 h 62467"/>
                    <a:gd name="connsiteX2" fmla="*/ 147637 w 314325"/>
                    <a:gd name="connsiteY2" fmla="*/ 57427 h 62467"/>
                    <a:gd name="connsiteX3" fmla="*/ 314325 w 314325"/>
                    <a:gd name="connsiteY3" fmla="*/ 57427 h 62467"/>
                    <a:gd name="connsiteX0" fmla="*/ 0 w 315144"/>
                    <a:gd name="connsiteY0" fmla="*/ 5040 h 64709"/>
                    <a:gd name="connsiteX1" fmla="*/ 107156 w 315144"/>
                    <a:gd name="connsiteY1" fmla="*/ 5040 h 64709"/>
                    <a:gd name="connsiteX2" fmla="*/ 147637 w 315144"/>
                    <a:gd name="connsiteY2" fmla="*/ 57427 h 64709"/>
                    <a:gd name="connsiteX3" fmla="*/ 315144 w 315144"/>
                    <a:gd name="connsiteY3" fmla="*/ 61521 h 64709"/>
                    <a:gd name="connsiteX0" fmla="*/ 0 w 315144"/>
                    <a:gd name="connsiteY0" fmla="*/ 5040 h 63114"/>
                    <a:gd name="connsiteX1" fmla="*/ 107156 w 315144"/>
                    <a:gd name="connsiteY1" fmla="*/ 5040 h 63114"/>
                    <a:gd name="connsiteX2" fmla="*/ 147637 w 315144"/>
                    <a:gd name="connsiteY2" fmla="*/ 57427 h 63114"/>
                    <a:gd name="connsiteX3" fmla="*/ 315144 w 315144"/>
                    <a:gd name="connsiteY3" fmla="*/ 61521 h 63114"/>
                    <a:gd name="connsiteX0" fmla="*/ 0 w 315144"/>
                    <a:gd name="connsiteY0" fmla="*/ 3942 h 62016"/>
                    <a:gd name="connsiteX1" fmla="*/ 107156 w 315144"/>
                    <a:gd name="connsiteY1" fmla="*/ 3942 h 62016"/>
                    <a:gd name="connsiteX2" fmla="*/ 147637 w 315144"/>
                    <a:gd name="connsiteY2" fmla="*/ 56329 h 62016"/>
                    <a:gd name="connsiteX3" fmla="*/ 315144 w 315144"/>
                    <a:gd name="connsiteY3" fmla="*/ 60423 h 62016"/>
                    <a:gd name="connsiteX0" fmla="*/ 0 w 282801"/>
                    <a:gd name="connsiteY0" fmla="*/ 2213 h 63153"/>
                    <a:gd name="connsiteX1" fmla="*/ 74813 w 282801"/>
                    <a:gd name="connsiteY1" fmla="*/ 5079 h 63153"/>
                    <a:gd name="connsiteX2" fmla="*/ 115294 w 282801"/>
                    <a:gd name="connsiteY2" fmla="*/ 57466 h 63153"/>
                    <a:gd name="connsiteX3" fmla="*/ 282801 w 282801"/>
                    <a:gd name="connsiteY3" fmla="*/ 61560 h 63153"/>
                    <a:gd name="connsiteX0" fmla="*/ 0 w 270519"/>
                    <a:gd name="connsiteY0" fmla="*/ 769 h 64984"/>
                    <a:gd name="connsiteX1" fmla="*/ 62531 w 270519"/>
                    <a:gd name="connsiteY1" fmla="*/ 6910 h 64984"/>
                    <a:gd name="connsiteX2" fmla="*/ 103012 w 270519"/>
                    <a:gd name="connsiteY2" fmla="*/ 59297 h 64984"/>
                    <a:gd name="connsiteX3" fmla="*/ 270519 w 270519"/>
                    <a:gd name="connsiteY3" fmla="*/ 63391 h 64984"/>
                    <a:gd name="connsiteX0" fmla="*/ 0 w 270519"/>
                    <a:gd name="connsiteY0" fmla="*/ 1315 h 65530"/>
                    <a:gd name="connsiteX1" fmla="*/ 62531 w 270519"/>
                    <a:gd name="connsiteY1" fmla="*/ 7456 h 65530"/>
                    <a:gd name="connsiteX2" fmla="*/ 103012 w 270519"/>
                    <a:gd name="connsiteY2" fmla="*/ 59843 h 65530"/>
                    <a:gd name="connsiteX3" fmla="*/ 270519 w 270519"/>
                    <a:gd name="connsiteY3" fmla="*/ 63937 h 65530"/>
                    <a:gd name="connsiteX0" fmla="*/ 0 w 270519"/>
                    <a:gd name="connsiteY0" fmla="*/ 1315 h 65691"/>
                    <a:gd name="connsiteX1" fmla="*/ 62531 w 270519"/>
                    <a:gd name="connsiteY1" fmla="*/ 7456 h 65691"/>
                    <a:gd name="connsiteX2" fmla="*/ 103012 w 270519"/>
                    <a:gd name="connsiteY2" fmla="*/ 59843 h 65691"/>
                    <a:gd name="connsiteX3" fmla="*/ 270519 w 270519"/>
                    <a:gd name="connsiteY3" fmla="*/ 63937 h 65691"/>
                    <a:gd name="connsiteX0" fmla="*/ 0 w 270519"/>
                    <a:gd name="connsiteY0" fmla="*/ 770 h 65146"/>
                    <a:gd name="connsiteX1" fmla="*/ 62531 w 270519"/>
                    <a:gd name="connsiteY1" fmla="*/ 6911 h 65146"/>
                    <a:gd name="connsiteX2" fmla="*/ 89502 w 270519"/>
                    <a:gd name="connsiteY2" fmla="*/ 59298 h 65146"/>
                    <a:gd name="connsiteX3" fmla="*/ 270519 w 270519"/>
                    <a:gd name="connsiteY3" fmla="*/ 63392 h 651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70519" h="65146">
                      <a:moveTo>
                        <a:pt x="0" y="770"/>
                      </a:moveTo>
                      <a:cubicBezTo>
                        <a:pt x="47416" y="498"/>
                        <a:pt x="47614" y="-2844"/>
                        <a:pt x="62531" y="6911"/>
                      </a:cubicBezTo>
                      <a:cubicBezTo>
                        <a:pt x="77448" y="16666"/>
                        <a:pt x="69166" y="49475"/>
                        <a:pt x="89502" y="59298"/>
                      </a:cubicBezTo>
                      <a:cubicBezTo>
                        <a:pt x="109838" y="69121"/>
                        <a:pt x="200345" y="63663"/>
                        <a:pt x="270519" y="63392"/>
                      </a:cubicBezTo>
                    </a:path>
                  </a:pathLst>
                </a:custGeom>
                <a:noFill/>
                <a:ln w="28575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9" name="Freeform: Shape 178">
                  <a:extLst>
                    <a:ext uri="{FF2B5EF4-FFF2-40B4-BE49-F238E27FC236}">
                      <a16:creationId xmlns:a16="http://schemas.microsoft.com/office/drawing/2014/main" id="{840A1E36-19BD-4C19-B235-2D791A6729FE}"/>
                    </a:ext>
                  </a:extLst>
                </p:cNvPr>
                <p:cNvSpPr/>
                <p:nvPr/>
              </p:nvSpPr>
              <p:spPr>
                <a:xfrm>
                  <a:off x="3455255" y="1441220"/>
                  <a:ext cx="253334" cy="72421"/>
                </a:xfrm>
                <a:custGeom>
                  <a:avLst/>
                  <a:gdLst>
                    <a:gd name="connsiteX0" fmla="*/ 0 w 314325"/>
                    <a:gd name="connsiteY0" fmla="*/ 5040 h 62467"/>
                    <a:gd name="connsiteX1" fmla="*/ 107156 w 314325"/>
                    <a:gd name="connsiteY1" fmla="*/ 5040 h 62467"/>
                    <a:gd name="connsiteX2" fmla="*/ 147637 w 314325"/>
                    <a:gd name="connsiteY2" fmla="*/ 57427 h 62467"/>
                    <a:gd name="connsiteX3" fmla="*/ 314325 w 314325"/>
                    <a:gd name="connsiteY3" fmla="*/ 57427 h 62467"/>
                    <a:gd name="connsiteX0" fmla="*/ 0 w 315144"/>
                    <a:gd name="connsiteY0" fmla="*/ 5040 h 64709"/>
                    <a:gd name="connsiteX1" fmla="*/ 107156 w 315144"/>
                    <a:gd name="connsiteY1" fmla="*/ 5040 h 64709"/>
                    <a:gd name="connsiteX2" fmla="*/ 147637 w 315144"/>
                    <a:gd name="connsiteY2" fmla="*/ 57427 h 64709"/>
                    <a:gd name="connsiteX3" fmla="*/ 315144 w 315144"/>
                    <a:gd name="connsiteY3" fmla="*/ 61521 h 64709"/>
                    <a:gd name="connsiteX0" fmla="*/ 0 w 315144"/>
                    <a:gd name="connsiteY0" fmla="*/ 5040 h 63114"/>
                    <a:gd name="connsiteX1" fmla="*/ 107156 w 315144"/>
                    <a:gd name="connsiteY1" fmla="*/ 5040 h 63114"/>
                    <a:gd name="connsiteX2" fmla="*/ 147637 w 315144"/>
                    <a:gd name="connsiteY2" fmla="*/ 57427 h 63114"/>
                    <a:gd name="connsiteX3" fmla="*/ 315144 w 315144"/>
                    <a:gd name="connsiteY3" fmla="*/ 61521 h 63114"/>
                    <a:gd name="connsiteX0" fmla="*/ 0 w 315144"/>
                    <a:gd name="connsiteY0" fmla="*/ 3942 h 62016"/>
                    <a:gd name="connsiteX1" fmla="*/ 107156 w 315144"/>
                    <a:gd name="connsiteY1" fmla="*/ 3942 h 62016"/>
                    <a:gd name="connsiteX2" fmla="*/ 147637 w 315144"/>
                    <a:gd name="connsiteY2" fmla="*/ 56329 h 62016"/>
                    <a:gd name="connsiteX3" fmla="*/ 315144 w 315144"/>
                    <a:gd name="connsiteY3" fmla="*/ 60423 h 62016"/>
                    <a:gd name="connsiteX0" fmla="*/ 0 w 282801"/>
                    <a:gd name="connsiteY0" fmla="*/ 2213 h 63153"/>
                    <a:gd name="connsiteX1" fmla="*/ 74813 w 282801"/>
                    <a:gd name="connsiteY1" fmla="*/ 5079 h 63153"/>
                    <a:gd name="connsiteX2" fmla="*/ 115294 w 282801"/>
                    <a:gd name="connsiteY2" fmla="*/ 57466 h 63153"/>
                    <a:gd name="connsiteX3" fmla="*/ 282801 w 282801"/>
                    <a:gd name="connsiteY3" fmla="*/ 61560 h 63153"/>
                    <a:gd name="connsiteX0" fmla="*/ 0 w 270519"/>
                    <a:gd name="connsiteY0" fmla="*/ 769 h 64984"/>
                    <a:gd name="connsiteX1" fmla="*/ 62531 w 270519"/>
                    <a:gd name="connsiteY1" fmla="*/ 6910 h 64984"/>
                    <a:gd name="connsiteX2" fmla="*/ 103012 w 270519"/>
                    <a:gd name="connsiteY2" fmla="*/ 59297 h 64984"/>
                    <a:gd name="connsiteX3" fmla="*/ 270519 w 270519"/>
                    <a:gd name="connsiteY3" fmla="*/ 63391 h 64984"/>
                    <a:gd name="connsiteX0" fmla="*/ 0 w 270519"/>
                    <a:gd name="connsiteY0" fmla="*/ 1315 h 65530"/>
                    <a:gd name="connsiteX1" fmla="*/ 62531 w 270519"/>
                    <a:gd name="connsiteY1" fmla="*/ 7456 h 65530"/>
                    <a:gd name="connsiteX2" fmla="*/ 103012 w 270519"/>
                    <a:gd name="connsiteY2" fmla="*/ 59843 h 65530"/>
                    <a:gd name="connsiteX3" fmla="*/ 270519 w 270519"/>
                    <a:gd name="connsiteY3" fmla="*/ 63937 h 65530"/>
                    <a:gd name="connsiteX0" fmla="*/ 0 w 270519"/>
                    <a:gd name="connsiteY0" fmla="*/ 1315 h 65691"/>
                    <a:gd name="connsiteX1" fmla="*/ 62531 w 270519"/>
                    <a:gd name="connsiteY1" fmla="*/ 7456 h 65691"/>
                    <a:gd name="connsiteX2" fmla="*/ 103012 w 270519"/>
                    <a:gd name="connsiteY2" fmla="*/ 59843 h 65691"/>
                    <a:gd name="connsiteX3" fmla="*/ 270519 w 270519"/>
                    <a:gd name="connsiteY3" fmla="*/ 63937 h 65691"/>
                    <a:gd name="connsiteX0" fmla="*/ 0 w 270519"/>
                    <a:gd name="connsiteY0" fmla="*/ 770 h 65146"/>
                    <a:gd name="connsiteX1" fmla="*/ 62531 w 270519"/>
                    <a:gd name="connsiteY1" fmla="*/ 6911 h 65146"/>
                    <a:gd name="connsiteX2" fmla="*/ 89502 w 270519"/>
                    <a:gd name="connsiteY2" fmla="*/ 59298 h 65146"/>
                    <a:gd name="connsiteX3" fmla="*/ 270519 w 270519"/>
                    <a:gd name="connsiteY3" fmla="*/ 63392 h 651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70519" h="65146">
                      <a:moveTo>
                        <a:pt x="0" y="770"/>
                      </a:moveTo>
                      <a:cubicBezTo>
                        <a:pt x="47416" y="498"/>
                        <a:pt x="47614" y="-2844"/>
                        <a:pt x="62531" y="6911"/>
                      </a:cubicBezTo>
                      <a:cubicBezTo>
                        <a:pt x="77448" y="16666"/>
                        <a:pt x="69166" y="49475"/>
                        <a:pt x="89502" y="59298"/>
                      </a:cubicBezTo>
                      <a:cubicBezTo>
                        <a:pt x="109838" y="69121"/>
                        <a:pt x="200345" y="63663"/>
                        <a:pt x="270519" y="63392"/>
                      </a:cubicBezTo>
                    </a:path>
                  </a:pathLst>
                </a:custGeom>
                <a:noFill/>
                <a:ln w="28575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0" name="Freeform: Shape 179">
                  <a:extLst>
                    <a:ext uri="{FF2B5EF4-FFF2-40B4-BE49-F238E27FC236}">
                      <a16:creationId xmlns:a16="http://schemas.microsoft.com/office/drawing/2014/main" id="{D1BE6958-38E4-4C4C-A65F-3ECC4066B62C}"/>
                    </a:ext>
                  </a:extLst>
                </p:cNvPr>
                <p:cNvSpPr/>
                <p:nvPr/>
              </p:nvSpPr>
              <p:spPr>
                <a:xfrm>
                  <a:off x="3455255" y="1272314"/>
                  <a:ext cx="253334" cy="72421"/>
                </a:xfrm>
                <a:custGeom>
                  <a:avLst/>
                  <a:gdLst>
                    <a:gd name="connsiteX0" fmla="*/ 0 w 314325"/>
                    <a:gd name="connsiteY0" fmla="*/ 5040 h 62467"/>
                    <a:gd name="connsiteX1" fmla="*/ 107156 w 314325"/>
                    <a:gd name="connsiteY1" fmla="*/ 5040 h 62467"/>
                    <a:gd name="connsiteX2" fmla="*/ 147637 w 314325"/>
                    <a:gd name="connsiteY2" fmla="*/ 57427 h 62467"/>
                    <a:gd name="connsiteX3" fmla="*/ 314325 w 314325"/>
                    <a:gd name="connsiteY3" fmla="*/ 57427 h 62467"/>
                    <a:gd name="connsiteX0" fmla="*/ 0 w 315144"/>
                    <a:gd name="connsiteY0" fmla="*/ 5040 h 64709"/>
                    <a:gd name="connsiteX1" fmla="*/ 107156 w 315144"/>
                    <a:gd name="connsiteY1" fmla="*/ 5040 h 64709"/>
                    <a:gd name="connsiteX2" fmla="*/ 147637 w 315144"/>
                    <a:gd name="connsiteY2" fmla="*/ 57427 h 64709"/>
                    <a:gd name="connsiteX3" fmla="*/ 315144 w 315144"/>
                    <a:gd name="connsiteY3" fmla="*/ 61521 h 64709"/>
                    <a:gd name="connsiteX0" fmla="*/ 0 w 315144"/>
                    <a:gd name="connsiteY0" fmla="*/ 5040 h 63114"/>
                    <a:gd name="connsiteX1" fmla="*/ 107156 w 315144"/>
                    <a:gd name="connsiteY1" fmla="*/ 5040 h 63114"/>
                    <a:gd name="connsiteX2" fmla="*/ 147637 w 315144"/>
                    <a:gd name="connsiteY2" fmla="*/ 57427 h 63114"/>
                    <a:gd name="connsiteX3" fmla="*/ 315144 w 315144"/>
                    <a:gd name="connsiteY3" fmla="*/ 61521 h 63114"/>
                    <a:gd name="connsiteX0" fmla="*/ 0 w 315144"/>
                    <a:gd name="connsiteY0" fmla="*/ 3942 h 62016"/>
                    <a:gd name="connsiteX1" fmla="*/ 107156 w 315144"/>
                    <a:gd name="connsiteY1" fmla="*/ 3942 h 62016"/>
                    <a:gd name="connsiteX2" fmla="*/ 147637 w 315144"/>
                    <a:gd name="connsiteY2" fmla="*/ 56329 h 62016"/>
                    <a:gd name="connsiteX3" fmla="*/ 315144 w 315144"/>
                    <a:gd name="connsiteY3" fmla="*/ 60423 h 62016"/>
                    <a:gd name="connsiteX0" fmla="*/ 0 w 282801"/>
                    <a:gd name="connsiteY0" fmla="*/ 2213 h 63153"/>
                    <a:gd name="connsiteX1" fmla="*/ 74813 w 282801"/>
                    <a:gd name="connsiteY1" fmla="*/ 5079 h 63153"/>
                    <a:gd name="connsiteX2" fmla="*/ 115294 w 282801"/>
                    <a:gd name="connsiteY2" fmla="*/ 57466 h 63153"/>
                    <a:gd name="connsiteX3" fmla="*/ 282801 w 282801"/>
                    <a:gd name="connsiteY3" fmla="*/ 61560 h 63153"/>
                    <a:gd name="connsiteX0" fmla="*/ 0 w 270519"/>
                    <a:gd name="connsiteY0" fmla="*/ 769 h 64984"/>
                    <a:gd name="connsiteX1" fmla="*/ 62531 w 270519"/>
                    <a:gd name="connsiteY1" fmla="*/ 6910 h 64984"/>
                    <a:gd name="connsiteX2" fmla="*/ 103012 w 270519"/>
                    <a:gd name="connsiteY2" fmla="*/ 59297 h 64984"/>
                    <a:gd name="connsiteX3" fmla="*/ 270519 w 270519"/>
                    <a:gd name="connsiteY3" fmla="*/ 63391 h 64984"/>
                    <a:gd name="connsiteX0" fmla="*/ 0 w 270519"/>
                    <a:gd name="connsiteY0" fmla="*/ 1315 h 65530"/>
                    <a:gd name="connsiteX1" fmla="*/ 62531 w 270519"/>
                    <a:gd name="connsiteY1" fmla="*/ 7456 h 65530"/>
                    <a:gd name="connsiteX2" fmla="*/ 103012 w 270519"/>
                    <a:gd name="connsiteY2" fmla="*/ 59843 h 65530"/>
                    <a:gd name="connsiteX3" fmla="*/ 270519 w 270519"/>
                    <a:gd name="connsiteY3" fmla="*/ 63937 h 65530"/>
                    <a:gd name="connsiteX0" fmla="*/ 0 w 270519"/>
                    <a:gd name="connsiteY0" fmla="*/ 1315 h 65691"/>
                    <a:gd name="connsiteX1" fmla="*/ 62531 w 270519"/>
                    <a:gd name="connsiteY1" fmla="*/ 7456 h 65691"/>
                    <a:gd name="connsiteX2" fmla="*/ 103012 w 270519"/>
                    <a:gd name="connsiteY2" fmla="*/ 59843 h 65691"/>
                    <a:gd name="connsiteX3" fmla="*/ 270519 w 270519"/>
                    <a:gd name="connsiteY3" fmla="*/ 63937 h 65691"/>
                    <a:gd name="connsiteX0" fmla="*/ 0 w 270519"/>
                    <a:gd name="connsiteY0" fmla="*/ 770 h 65146"/>
                    <a:gd name="connsiteX1" fmla="*/ 62531 w 270519"/>
                    <a:gd name="connsiteY1" fmla="*/ 6911 h 65146"/>
                    <a:gd name="connsiteX2" fmla="*/ 89502 w 270519"/>
                    <a:gd name="connsiteY2" fmla="*/ 59298 h 65146"/>
                    <a:gd name="connsiteX3" fmla="*/ 270519 w 270519"/>
                    <a:gd name="connsiteY3" fmla="*/ 63392 h 651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70519" h="65146">
                      <a:moveTo>
                        <a:pt x="0" y="770"/>
                      </a:moveTo>
                      <a:cubicBezTo>
                        <a:pt x="47416" y="498"/>
                        <a:pt x="47614" y="-2844"/>
                        <a:pt x="62531" y="6911"/>
                      </a:cubicBezTo>
                      <a:cubicBezTo>
                        <a:pt x="77448" y="16666"/>
                        <a:pt x="69166" y="49475"/>
                        <a:pt x="89502" y="59298"/>
                      </a:cubicBezTo>
                      <a:cubicBezTo>
                        <a:pt x="109838" y="69121"/>
                        <a:pt x="200345" y="63663"/>
                        <a:pt x="270519" y="63392"/>
                      </a:cubicBezTo>
                    </a:path>
                  </a:pathLst>
                </a:custGeom>
                <a:noFill/>
                <a:ln w="28575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1" name="Freeform: Shape 180">
                  <a:extLst>
                    <a:ext uri="{FF2B5EF4-FFF2-40B4-BE49-F238E27FC236}">
                      <a16:creationId xmlns:a16="http://schemas.microsoft.com/office/drawing/2014/main" id="{6476FEF5-7DCF-424B-A061-9A280B4D3C1D}"/>
                    </a:ext>
                  </a:extLst>
                </p:cNvPr>
                <p:cNvSpPr/>
                <p:nvPr/>
              </p:nvSpPr>
              <p:spPr>
                <a:xfrm>
                  <a:off x="3455255" y="1107580"/>
                  <a:ext cx="253334" cy="72421"/>
                </a:xfrm>
                <a:custGeom>
                  <a:avLst/>
                  <a:gdLst>
                    <a:gd name="connsiteX0" fmla="*/ 0 w 314325"/>
                    <a:gd name="connsiteY0" fmla="*/ 5040 h 62467"/>
                    <a:gd name="connsiteX1" fmla="*/ 107156 w 314325"/>
                    <a:gd name="connsiteY1" fmla="*/ 5040 h 62467"/>
                    <a:gd name="connsiteX2" fmla="*/ 147637 w 314325"/>
                    <a:gd name="connsiteY2" fmla="*/ 57427 h 62467"/>
                    <a:gd name="connsiteX3" fmla="*/ 314325 w 314325"/>
                    <a:gd name="connsiteY3" fmla="*/ 57427 h 62467"/>
                    <a:gd name="connsiteX0" fmla="*/ 0 w 315144"/>
                    <a:gd name="connsiteY0" fmla="*/ 5040 h 64709"/>
                    <a:gd name="connsiteX1" fmla="*/ 107156 w 315144"/>
                    <a:gd name="connsiteY1" fmla="*/ 5040 h 64709"/>
                    <a:gd name="connsiteX2" fmla="*/ 147637 w 315144"/>
                    <a:gd name="connsiteY2" fmla="*/ 57427 h 64709"/>
                    <a:gd name="connsiteX3" fmla="*/ 315144 w 315144"/>
                    <a:gd name="connsiteY3" fmla="*/ 61521 h 64709"/>
                    <a:gd name="connsiteX0" fmla="*/ 0 w 315144"/>
                    <a:gd name="connsiteY0" fmla="*/ 5040 h 63114"/>
                    <a:gd name="connsiteX1" fmla="*/ 107156 w 315144"/>
                    <a:gd name="connsiteY1" fmla="*/ 5040 h 63114"/>
                    <a:gd name="connsiteX2" fmla="*/ 147637 w 315144"/>
                    <a:gd name="connsiteY2" fmla="*/ 57427 h 63114"/>
                    <a:gd name="connsiteX3" fmla="*/ 315144 w 315144"/>
                    <a:gd name="connsiteY3" fmla="*/ 61521 h 63114"/>
                    <a:gd name="connsiteX0" fmla="*/ 0 w 315144"/>
                    <a:gd name="connsiteY0" fmla="*/ 3942 h 62016"/>
                    <a:gd name="connsiteX1" fmla="*/ 107156 w 315144"/>
                    <a:gd name="connsiteY1" fmla="*/ 3942 h 62016"/>
                    <a:gd name="connsiteX2" fmla="*/ 147637 w 315144"/>
                    <a:gd name="connsiteY2" fmla="*/ 56329 h 62016"/>
                    <a:gd name="connsiteX3" fmla="*/ 315144 w 315144"/>
                    <a:gd name="connsiteY3" fmla="*/ 60423 h 62016"/>
                    <a:gd name="connsiteX0" fmla="*/ 0 w 282801"/>
                    <a:gd name="connsiteY0" fmla="*/ 2213 h 63153"/>
                    <a:gd name="connsiteX1" fmla="*/ 74813 w 282801"/>
                    <a:gd name="connsiteY1" fmla="*/ 5079 h 63153"/>
                    <a:gd name="connsiteX2" fmla="*/ 115294 w 282801"/>
                    <a:gd name="connsiteY2" fmla="*/ 57466 h 63153"/>
                    <a:gd name="connsiteX3" fmla="*/ 282801 w 282801"/>
                    <a:gd name="connsiteY3" fmla="*/ 61560 h 63153"/>
                    <a:gd name="connsiteX0" fmla="*/ 0 w 270519"/>
                    <a:gd name="connsiteY0" fmla="*/ 769 h 64984"/>
                    <a:gd name="connsiteX1" fmla="*/ 62531 w 270519"/>
                    <a:gd name="connsiteY1" fmla="*/ 6910 h 64984"/>
                    <a:gd name="connsiteX2" fmla="*/ 103012 w 270519"/>
                    <a:gd name="connsiteY2" fmla="*/ 59297 h 64984"/>
                    <a:gd name="connsiteX3" fmla="*/ 270519 w 270519"/>
                    <a:gd name="connsiteY3" fmla="*/ 63391 h 64984"/>
                    <a:gd name="connsiteX0" fmla="*/ 0 w 270519"/>
                    <a:gd name="connsiteY0" fmla="*/ 1315 h 65530"/>
                    <a:gd name="connsiteX1" fmla="*/ 62531 w 270519"/>
                    <a:gd name="connsiteY1" fmla="*/ 7456 h 65530"/>
                    <a:gd name="connsiteX2" fmla="*/ 103012 w 270519"/>
                    <a:gd name="connsiteY2" fmla="*/ 59843 h 65530"/>
                    <a:gd name="connsiteX3" fmla="*/ 270519 w 270519"/>
                    <a:gd name="connsiteY3" fmla="*/ 63937 h 65530"/>
                    <a:gd name="connsiteX0" fmla="*/ 0 w 270519"/>
                    <a:gd name="connsiteY0" fmla="*/ 1315 h 65691"/>
                    <a:gd name="connsiteX1" fmla="*/ 62531 w 270519"/>
                    <a:gd name="connsiteY1" fmla="*/ 7456 h 65691"/>
                    <a:gd name="connsiteX2" fmla="*/ 103012 w 270519"/>
                    <a:gd name="connsiteY2" fmla="*/ 59843 h 65691"/>
                    <a:gd name="connsiteX3" fmla="*/ 270519 w 270519"/>
                    <a:gd name="connsiteY3" fmla="*/ 63937 h 65691"/>
                    <a:gd name="connsiteX0" fmla="*/ 0 w 270519"/>
                    <a:gd name="connsiteY0" fmla="*/ 770 h 65146"/>
                    <a:gd name="connsiteX1" fmla="*/ 62531 w 270519"/>
                    <a:gd name="connsiteY1" fmla="*/ 6911 h 65146"/>
                    <a:gd name="connsiteX2" fmla="*/ 89502 w 270519"/>
                    <a:gd name="connsiteY2" fmla="*/ 59298 h 65146"/>
                    <a:gd name="connsiteX3" fmla="*/ 270519 w 270519"/>
                    <a:gd name="connsiteY3" fmla="*/ 63392 h 651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70519" h="65146">
                      <a:moveTo>
                        <a:pt x="0" y="770"/>
                      </a:moveTo>
                      <a:cubicBezTo>
                        <a:pt x="47416" y="498"/>
                        <a:pt x="47614" y="-2844"/>
                        <a:pt x="62531" y="6911"/>
                      </a:cubicBezTo>
                      <a:cubicBezTo>
                        <a:pt x="77448" y="16666"/>
                        <a:pt x="69166" y="49475"/>
                        <a:pt x="89502" y="59298"/>
                      </a:cubicBezTo>
                      <a:cubicBezTo>
                        <a:pt x="109838" y="69121"/>
                        <a:pt x="200345" y="63663"/>
                        <a:pt x="270519" y="63392"/>
                      </a:cubicBezTo>
                    </a:path>
                  </a:pathLst>
                </a:custGeom>
                <a:noFill/>
                <a:ln w="28575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2" name="Freeform: Shape 181">
                  <a:extLst>
                    <a:ext uri="{FF2B5EF4-FFF2-40B4-BE49-F238E27FC236}">
                      <a16:creationId xmlns:a16="http://schemas.microsoft.com/office/drawing/2014/main" id="{16D3CD06-6EFD-4473-8E70-43E07DE59804}"/>
                    </a:ext>
                  </a:extLst>
                </p:cNvPr>
                <p:cNvSpPr/>
                <p:nvPr/>
              </p:nvSpPr>
              <p:spPr>
                <a:xfrm>
                  <a:off x="3455255" y="936558"/>
                  <a:ext cx="253334" cy="72421"/>
                </a:xfrm>
                <a:custGeom>
                  <a:avLst/>
                  <a:gdLst>
                    <a:gd name="connsiteX0" fmla="*/ 0 w 314325"/>
                    <a:gd name="connsiteY0" fmla="*/ 5040 h 62467"/>
                    <a:gd name="connsiteX1" fmla="*/ 107156 w 314325"/>
                    <a:gd name="connsiteY1" fmla="*/ 5040 h 62467"/>
                    <a:gd name="connsiteX2" fmla="*/ 147637 w 314325"/>
                    <a:gd name="connsiteY2" fmla="*/ 57427 h 62467"/>
                    <a:gd name="connsiteX3" fmla="*/ 314325 w 314325"/>
                    <a:gd name="connsiteY3" fmla="*/ 57427 h 62467"/>
                    <a:gd name="connsiteX0" fmla="*/ 0 w 315144"/>
                    <a:gd name="connsiteY0" fmla="*/ 5040 h 64709"/>
                    <a:gd name="connsiteX1" fmla="*/ 107156 w 315144"/>
                    <a:gd name="connsiteY1" fmla="*/ 5040 h 64709"/>
                    <a:gd name="connsiteX2" fmla="*/ 147637 w 315144"/>
                    <a:gd name="connsiteY2" fmla="*/ 57427 h 64709"/>
                    <a:gd name="connsiteX3" fmla="*/ 315144 w 315144"/>
                    <a:gd name="connsiteY3" fmla="*/ 61521 h 64709"/>
                    <a:gd name="connsiteX0" fmla="*/ 0 w 315144"/>
                    <a:gd name="connsiteY0" fmla="*/ 5040 h 63114"/>
                    <a:gd name="connsiteX1" fmla="*/ 107156 w 315144"/>
                    <a:gd name="connsiteY1" fmla="*/ 5040 h 63114"/>
                    <a:gd name="connsiteX2" fmla="*/ 147637 w 315144"/>
                    <a:gd name="connsiteY2" fmla="*/ 57427 h 63114"/>
                    <a:gd name="connsiteX3" fmla="*/ 315144 w 315144"/>
                    <a:gd name="connsiteY3" fmla="*/ 61521 h 63114"/>
                    <a:gd name="connsiteX0" fmla="*/ 0 w 315144"/>
                    <a:gd name="connsiteY0" fmla="*/ 3942 h 62016"/>
                    <a:gd name="connsiteX1" fmla="*/ 107156 w 315144"/>
                    <a:gd name="connsiteY1" fmla="*/ 3942 h 62016"/>
                    <a:gd name="connsiteX2" fmla="*/ 147637 w 315144"/>
                    <a:gd name="connsiteY2" fmla="*/ 56329 h 62016"/>
                    <a:gd name="connsiteX3" fmla="*/ 315144 w 315144"/>
                    <a:gd name="connsiteY3" fmla="*/ 60423 h 62016"/>
                    <a:gd name="connsiteX0" fmla="*/ 0 w 282801"/>
                    <a:gd name="connsiteY0" fmla="*/ 2213 h 63153"/>
                    <a:gd name="connsiteX1" fmla="*/ 74813 w 282801"/>
                    <a:gd name="connsiteY1" fmla="*/ 5079 h 63153"/>
                    <a:gd name="connsiteX2" fmla="*/ 115294 w 282801"/>
                    <a:gd name="connsiteY2" fmla="*/ 57466 h 63153"/>
                    <a:gd name="connsiteX3" fmla="*/ 282801 w 282801"/>
                    <a:gd name="connsiteY3" fmla="*/ 61560 h 63153"/>
                    <a:gd name="connsiteX0" fmla="*/ 0 w 270519"/>
                    <a:gd name="connsiteY0" fmla="*/ 769 h 64984"/>
                    <a:gd name="connsiteX1" fmla="*/ 62531 w 270519"/>
                    <a:gd name="connsiteY1" fmla="*/ 6910 h 64984"/>
                    <a:gd name="connsiteX2" fmla="*/ 103012 w 270519"/>
                    <a:gd name="connsiteY2" fmla="*/ 59297 h 64984"/>
                    <a:gd name="connsiteX3" fmla="*/ 270519 w 270519"/>
                    <a:gd name="connsiteY3" fmla="*/ 63391 h 64984"/>
                    <a:gd name="connsiteX0" fmla="*/ 0 w 270519"/>
                    <a:gd name="connsiteY0" fmla="*/ 1315 h 65530"/>
                    <a:gd name="connsiteX1" fmla="*/ 62531 w 270519"/>
                    <a:gd name="connsiteY1" fmla="*/ 7456 h 65530"/>
                    <a:gd name="connsiteX2" fmla="*/ 103012 w 270519"/>
                    <a:gd name="connsiteY2" fmla="*/ 59843 h 65530"/>
                    <a:gd name="connsiteX3" fmla="*/ 270519 w 270519"/>
                    <a:gd name="connsiteY3" fmla="*/ 63937 h 65530"/>
                    <a:gd name="connsiteX0" fmla="*/ 0 w 270519"/>
                    <a:gd name="connsiteY0" fmla="*/ 1315 h 65691"/>
                    <a:gd name="connsiteX1" fmla="*/ 62531 w 270519"/>
                    <a:gd name="connsiteY1" fmla="*/ 7456 h 65691"/>
                    <a:gd name="connsiteX2" fmla="*/ 103012 w 270519"/>
                    <a:gd name="connsiteY2" fmla="*/ 59843 h 65691"/>
                    <a:gd name="connsiteX3" fmla="*/ 270519 w 270519"/>
                    <a:gd name="connsiteY3" fmla="*/ 63937 h 65691"/>
                    <a:gd name="connsiteX0" fmla="*/ 0 w 270519"/>
                    <a:gd name="connsiteY0" fmla="*/ 770 h 65146"/>
                    <a:gd name="connsiteX1" fmla="*/ 62531 w 270519"/>
                    <a:gd name="connsiteY1" fmla="*/ 6911 h 65146"/>
                    <a:gd name="connsiteX2" fmla="*/ 89502 w 270519"/>
                    <a:gd name="connsiteY2" fmla="*/ 59298 h 65146"/>
                    <a:gd name="connsiteX3" fmla="*/ 270519 w 270519"/>
                    <a:gd name="connsiteY3" fmla="*/ 63392 h 651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70519" h="65146">
                      <a:moveTo>
                        <a:pt x="0" y="770"/>
                      </a:moveTo>
                      <a:cubicBezTo>
                        <a:pt x="47416" y="498"/>
                        <a:pt x="47614" y="-2844"/>
                        <a:pt x="62531" y="6911"/>
                      </a:cubicBezTo>
                      <a:cubicBezTo>
                        <a:pt x="77448" y="16666"/>
                        <a:pt x="69166" y="49475"/>
                        <a:pt x="89502" y="59298"/>
                      </a:cubicBezTo>
                      <a:cubicBezTo>
                        <a:pt x="109838" y="69121"/>
                        <a:pt x="200345" y="63663"/>
                        <a:pt x="270519" y="63392"/>
                      </a:cubicBezTo>
                    </a:path>
                  </a:pathLst>
                </a:custGeom>
                <a:noFill/>
                <a:ln w="28575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76" name="Rectangle 175">
                <a:extLst>
                  <a:ext uri="{FF2B5EF4-FFF2-40B4-BE49-F238E27FC236}">
                    <a16:creationId xmlns:a16="http://schemas.microsoft.com/office/drawing/2014/main" id="{C500EA28-9ACF-44E8-8A22-F1ACB9DCBF3B}"/>
                  </a:ext>
                </a:extLst>
              </p:cNvPr>
              <p:cNvSpPr/>
              <p:nvPr/>
            </p:nvSpPr>
            <p:spPr>
              <a:xfrm>
                <a:off x="2915893" y="906525"/>
                <a:ext cx="546099" cy="901278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/>
              <a:lstStyle/>
              <a:p>
                <a:pPr algn="ctr"/>
                <a:endParaRPr lang="en-US" dirty="0">
                  <a:latin typeface="Segoe UI" panose="020B0502040204020203" pitchFamily="34" charset="0"/>
                </a:endParaRPr>
              </a:p>
            </p:txBody>
          </p:sp>
        </p:grpSp>
        <p:grpSp>
          <p:nvGrpSpPr>
            <p:cNvPr id="246" name="Group 245">
              <a:extLst>
                <a:ext uri="{FF2B5EF4-FFF2-40B4-BE49-F238E27FC236}">
                  <a16:creationId xmlns:a16="http://schemas.microsoft.com/office/drawing/2014/main" id="{0F492C62-3F0A-4035-824B-3928D1A56E9B}"/>
                </a:ext>
              </a:extLst>
            </p:cNvPr>
            <p:cNvGrpSpPr/>
            <p:nvPr/>
          </p:nvGrpSpPr>
          <p:grpSpPr>
            <a:xfrm rot="18900000">
              <a:off x="4713432" y="1042726"/>
              <a:ext cx="785696" cy="803344"/>
              <a:chOff x="4962336" y="580080"/>
              <a:chExt cx="927324" cy="948151"/>
            </a:xfrm>
          </p:grpSpPr>
          <p:sp>
            <p:nvSpPr>
              <p:cNvPr id="237" name="Oval 236">
                <a:extLst>
                  <a:ext uri="{FF2B5EF4-FFF2-40B4-BE49-F238E27FC236}">
                    <a16:creationId xmlns:a16="http://schemas.microsoft.com/office/drawing/2014/main" id="{34E7B813-DC84-4EA6-8199-FC99BCC8A366}"/>
                  </a:ext>
                </a:extLst>
              </p:cNvPr>
              <p:cNvSpPr/>
              <p:nvPr/>
            </p:nvSpPr>
            <p:spPr>
              <a:xfrm>
                <a:off x="5196255" y="707818"/>
                <a:ext cx="437298" cy="736581"/>
              </a:xfrm>
              <a:prstGeom prst="ellipse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8" name="Arc 237">
                <a:extLst>
                  <a:ext uri="{FF2B5EF4-FFF2-40B4-BE49-F238E27FC236}">
                    <a16:creationId xmlns:a16="http://schemas.microsoft.com/office/drawing/2014/main" id="{4D333BFD-5DC1-4148-8B79-0D04D3BF55B6}"/>
                  </a:ext>
                </a:extLst>
              </p:cNvPr>
              <p:cNvSpPr/>
              <p:nvPr/>
            </p:nvSpPr>
            <p:spPr>
              <a:xfrm>
                <a:off x="5195705" y="710432"/>
                <a:ext cx="437848" cy="207631"/>
              </a:xfrm>
              <a:prstGeom prst="arc">
                <a:avLst>
                  <a:gd name="adj1" fmla="val 705240"/>
                  <a:gd name="adj2" fmla="val 10175681"/>
                </a:avLst>
              </a:prstGeom>
              <a:ln w="571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44" name="Freeform: Shape 243">
                <a:extLst>
                  <a:ext uri="{FF2B5EF4-FFF2-40B4-BE49-F238E27FC236}">
                    <a16:creationId xmlns:a16="http://schemas.microsoft.com/office/drawing/2014/main" id="{0D1E4E6D-402A-4EF1-8A1F-1D9020CDFEE8}"/>
                  </a:ext>
                </a:extLst>
              </p:cNvPr>
              <p:cNvSpPr/>
              <p:nvPr/>
            </p:nvSpPr>
            <p:spPr>
              <a:xfrm>
                <a:off x="5571106" y="1325825"/>
                <a:ext cx="190500" cy="202406"/>
              </a:xfrm>
              <a:custGeom>
                <a:avLst/>
                <a:gdLst>
                  <a:gd name="connsiteX0" fmla="*/ 0 w 190500"/>
                  <a:gd name="connsiteY0" fmla="*/ 0 h 202406"/>
                  <a:gd name="connsiteX1" fmla="*/ 138113 w 190500"/>
                  <a:gd name="connsiteY1" fmla="*/ 95250 h 202406"/>
                  <a:gd name="connsiteX2" fmla="*/ 190500 w 190500"/>
                  <a:gd name="connsiteY2" fmla="*/ 202406 h 2024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90500" h="202406">
                    <a:moveTo>
                      <a:pt x="0" y="0"/>
                    </a:moveTo>
                    <a:lnTo>
                      <a:pt x="138113" y="95250"/>
                    </a:lnTo>
                    <a:lnTo>
                      <a:pt x="190500" y="202406"/>
                    </a:lnTo>
                  </a:path>
                </a:pathLst>
              </a:custGeom>
              <a:noFill/>
              <a:ln w="38100" cap="rnd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1" name="Freeform: Shape 250">
                <a:extLst>
                  <a:ext uri="{FF2B5EF4-FFF2-40B4-BE49-F238E27FC236}">
                    <a16:creationId xmlns:a16="http://schemas.microsoft.com/office/drawing/2014/main" id="{EFDFCF3C-5940-4ADE-A6B5-428095C41D39}"/>
                  </a:ext>
                </a:extLst>
              </p:cNvPr>
              <p:cNvSpPr/>
              <p:nvPr/>
            </p:nvSpPr>
            <p:spPr>
              <a:xfrm flipH="1">
                <a:off x="5087488" y="1325825"/>
                <a:ext cx="191808" cy="202406"/>
              </a:xfrm>
              <a:custGeom>
                <a:avLst/>
                <a:gdLst>
                  <a:gd name="connsiteX0" fmla="*/ 0 w 190500"/>
                  <a:gd name="connsiteY0" fmla="*/ 0 h 202406"/>
                  <a:gd name="connsiteX1" fmla="*/ 138113 w 190500"/>
                  <a:gd name="connsiteY1" fmla="*/ 95250 h 202406"/>
                  <a:gd name="connsiteX2" fmla="*/ 190500 w 190500"/>
                  <a:gd name="connsiteY2" fmla="*/ 202406 h 2024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90500" h="202406">
                    <a:moveTo>
                      <a:pt x="0" y="0"/>
                    </a:moveTo>
                    <a:lnTo>
                      <a:pt x="138113" y="95250"/>
                    </a:lnTo>
                    <a:lnTo>
                      <a:pt x="190500" y="202406"/>
                    </a:lnTo>
                  </a:path>
                </a:pathLst>
              </a:custGeom>
              <a:noFill/>
              <a:ln w="38100" cap="rnd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2" name="Freeform: Shape 251">
                <a:extLst>
                  <a:ext uri="{FF2B5EF4-FFF2-40B4-BE49-F238E27FC236}">
                    <a16:creationId xmlns:a16="http://schemas.microsoft.com/office/drawing/2014/main" id="{AF89ABF1-0AF0-4803-AE03-FB6AFE35EF9C}"/>
                  </a:ext>
                </a:extLst>
              </p:cNvPr>
              <p:cNvSpPr/>
              <p:nvPr/>
            </p:nvSpPr>
            <p:spPr>
              <a:xfrm flipV="1">
                <a:off x="5610034" y="797199"/>
                <a:ext cx="190500" cy="207631"/>
              </a:xfrm>
              <a:custGeom>
                <a:avLst/>
                <a:gdLst>
                  <a:gd name="connsiteX0" fmla="*/ 0 w 190500"/>
                  <a:gd name="connsiteY0" fmla="*/ 0 h 202406"/>
                  <a:gd name="connsiteX1" fmla="*/ 138113 w 190500"/>
                  <a:gd name="connsiteY1" fmla="*/ 95250 h 202406"/>
                  <a:gd name="connsiteX2" fmla="*/ 190500 w 190500"/>
                  <a:gd name="connsiteY2" fmla="*/ 202406 h 2024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90500" h="202406">
                    <a:moveTo>
                      <a:pt x="0" y="0"/>
                    </a:moveTo>
                    <a:lnTo>
                      <a:pt x="138113" y="95250"/>
                    </a:lnTo>
                    <a:lnTo>
                      <a:pt x="190500" y="202406"/>
                    </a:lnTo>
                  </a:path>
                </a:pathLst>
              </a:custGeom>
              <a:noFill/>
              <a:ln w="38100" cap="rnd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3" name="Freeform: Shape 252">
                <a:extLst>
                  <a:ext uri="{FF2B5EF4-FFF2-40B4-BE49-F238E27FC236}">
                    <a16:creationId xmlns:a16="http://schemas.microsoft.com/office/drawing/2014/main" id="{AEAC2568-AE5C-45DE-A73D-08D507764830}"/>
                  </a:ext>
                </a:extLst>
              </p:cNvPr>
              <p:cNvSpPr/>
              <p:nvPr/>
            </p:nvSpPr>
            <p:spPr>
              <a:xfrm flipH="1" flipV="1">
                <a:off x="5019485" y="793269"/>
                <a:ext cx="191808" cy="207631"/>
              </a:xfrm>
              <a:custGeom>
                <a:avLst/>
                <a:gdLst>
                  <a:gd name="connsiteX0" fmla="*/ 0 w 190500"/>
                  <a:gd name="connsiteY0" fmla="*/ 0 h 202406"/>
                  <a:gd name="connsiteX1" fmla="*/ 138113 w 190500"/>
                  <a:gd name="connsiteY1" fmla="*/ 95250 h 202406"/>
                  <a:gd name="connsiteX2" fmla="*/ 190500 w 190500"/>
                  <a:gd name="connsiteY2" fmla="*/ 202406 h 2024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90500" h="202406">
                    <a:moveTo>
                      <a:pt x="0" y="0"/>
                    </a:moveTo>
                    <a:lnTo>
                      <a:pt x="138113" y="95250"/>
                    </a:lnTo>
                    <a:lnTo>
                      <a:pt x="190500" y="202406"/>
                    </a:lnTo>
                  </a:path>
                </a:pathLst>
              </a:custGeom>
              <a:noFill/>
              <a:ln w="38100" cap="rnd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4" name="Freeform: Shape 253">
                <a:extLst>
                  <a:ext uri="{FF2B5EF4-FFF2-40B4-BE49-F238E27FC236}">
                    <a16:creationId xmlns:a16="http://schemas.microsoft.com/office/drawing/2014/main" id="{3E8EB76C-72E3-4AED-A82C-EC6D0E4F6493}"/>
                  </a:ext>
                </a:extLst>
              </p:cNvPr>
              <p:cNvSpPr/>
              <p:nvPr/>
            </p:nvSpPr>
            <p:spPr>
              <a:xfrm flipV="1">
                <a:off x="5610034" y="1063663"/>
                <a:ext cx="261937" cy="124287"/>
              </a:xfrm>
              <a:custGeom>
                <a:avLst/>
                <a:gdLst>
                  <a:gd name="connsiteX0" fmla="*/ 0 w 190500"/>
                  <a:gd name="connsiteY0" fmla="*/ 0 h 202406"/>
                  <a:gd name="connsiteX1" fmla="*/ 138113 w 190500"/>
                  <a:gd name="connsiteY1" fmla="*/ 95250 h 202406"/>
                  <a:gd name="connsiteX2" fmla="*/ 190500 w 190500"/>
                  <a:gd name="connsiteY2" fmla="*/ 202406 h 202406"/>
                  <a:gd name="connsiteX0" fmla="*/ 0 w 190500"/>
                  <a:gd name="connsiteY0" fmla="*/ 0 h 202406"/>
                  <a:gd name="connsiteX1" fmla="*/ 178595 w 190500"/>
                  <a:gd name="connsiteY1" fmla="*/ 62751 h 202406"/>
                  <a:gd name="connsiteX2" fmla="*/ 190500 w 190500"/>
                  <a:gd name="connsiteY2" fmla="*/ 202406 h 202406"/>
                  <a:gd name="connsiteX0" fmla="*/ 0 w 257175"/>
                  <a:gd name="connsiteY0" fmla="*/ 0 h 155979"/>
                  <a:gd name="connsiteX1" fmla="*/ 178595 w 257175"/>
                  <a:gd name="connsiteY1" fmla="*/ 62751 h 155979"/>
                  <a:gd name="connsiteX2" fmla="*/ 257175 w 257175"/>
                  <a:gd name="connsiteY2" fmla="*/ 155979 h 155979"/>
                  <a:gd name="connsiteX0" fmla="*/ 0 w 257175"/>
                  <a:gd name="connsiteY0" fmla="*/ 0 h 155979"/>
                  <a:gd name="connsiteX1" fmla="*/ 219076 w 257175"/>
                  <a:gd name="connsiteY1" fmla="*/ 58108 h 155979"/>
                  <a:gd name="connsiteX2" fmla="*/ 257175 w 257175"/>
                  <a:gd name="connsiteY2" fmla="*/ 155979 h 155979"/>
                  <a:gd name="connsiteX0" fmla="*/ 0 w 257175"/>
                  <a:gd name="connsiteY0" fmla="*/ 0 h 155979"/>
                  <a:gd name="connsiteX1" fmla="*/ 211932 w 257175"/>
                  <a:gd name="connsiteY1" fmla="*/ 51144 h 155979"/>
                  <a:gd name="connsiteX2" fmla="*/ 257175 w 257175"/>
                  <a:gd name="connsiteY2" fmla="*/ 155979 h 155979"/>
                  <a:gd name="connsiteX0" fmla="*/ 0 w 261937"/>
                  <a:gd name="connsiteY0" fmla="*/ 0 h 121159"/>
                  <a:gd name="connsiteX1" fmla="*/ 211932 w 261937"/>
                  <a:gd name="connsiteY1" fmla="*/ 51144 h 121159"/>
                  <a:gd name="connsiteX2" fmla="*/ 261937 w 261937"/>
                  <a:gd name="connsiteY2" fmla="*/ 121159 h 1211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61937" h="121159">
                    <a:moveTo>
                      <a:pt x="0" y="0"/>
                    </a:moveTo>
                    <a:lnTo>
                      <a:pt x="211932" y="51144"/>
                    </a:lnTo>
                    <a:lnTo>
                      <a:pt x="261937" y="121159"/>
                    </a:lnTo>
                  </a:path>
                </a:pathLst>
              </a:custGeom>
              <a:noFill/>
              <a:ln w="38100" cap="rnd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5" name="Arc 244">
                <a:extLst>
                  <a:ext uri="{FF2B5EF4-FFF2-40B4-BE49-F238E27FC236}">
                    <a16:creationId xmlns:a16="http://schemas.microsoft.com/office/drawing/2014/main" id="{5642B1A4-99AC-4C7D-895F-5C31E6723388}"/>
                  </a:ext>
                </a:extLst>
              </p:cNvPr>
              <p:cNvSpPr/>
              <p:nvPr/>
            </p:nvSpPr>
            <p:spPr>
              <a:xfrm>
                <a:off x="4962336" y="593361"/>
                <a:ext cx="381806" cy="590578"/>
              </a:xfrm>
              <a:prstGeom prst="arc">
                <a:avLst>
                  <a:gd name="adj1" fmla="val 16975039"/>
                  <a:gd name="adj2" fmla="val 19429000"/>
                </a:avLst>
              </a:prstGeom>
              <a:noFill/>
              <a:ln w="38100" cap="rnd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257" name="Arc 256">
                <a:extLst>
                  <a:ext uri="{FF2B5EF4-FFF2-40B4-BE49-F238E27FC236}">
                    <a16:creationId xmlns:a16="http://schemas.microsoft.com/office/drawing/2014/main" id="{ED3A30C6-4BCB-4277-BC07-7743991B5891}"/>
                  </a:ext>
                </a:extLst>
              </p:cNvPr>
              <p:cNvSpPr/>
              <p:nvPr/>
            </p:nvSpPr>
            <p:spPr>
              <a:xfrm flipH="1">
                <a:off x="5505612" y="580080"/>
                <a:ext cx="384048" cy="590578"/>
              </a:xfrm>
              <a:prstGeom prst="arc">
                <a:avLst>
                  <a:gd name="adj1" fmla="val 16975039"/>
                  <a:gd name="adj2" fmla="val 19429000"/>
                </a:avLst>
              </a:prstGeom>
              <a:noFill/>
              <a:ln w="38100" cap="rnd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259" name="Freeform: Shape 258">
                <a:extLst>
                  <a:ext uri="{FF2B5EF4-FFF2-40B4-BE49-F238E27FC236}">
                    <a16:creationId xmlns:a16="http://schemas.microsoft.com/office/drawing/2014/main" id="{BFE48F4C-9E1F-40E1-8AA4-96686DCC33DA}"/>
                  </a:ext>
                </a:extLst>
              </p:cNvPr>
              <p:cNvSpPr/>
              <p:nvPr/>
            </p:nvSpPr>
            <p:spPr>
              <a:xfrm flipH="1" flipV="1">
                <a:off x="4976807" y="1083736"/>
                <a:ext cx="256197" cy="124287"/>
              </a:xfrm>
              <a:custGeom>
                <a:avLst/>
                <a:gdLst>
                  <a:gd name="connsiteX0" fmla="*/ 0 w 190500"/>
                  <a:gd name="connsiteY0" fmla="*/ 0 h 202406"/>
                  <a:gd name="connsiteX1" fmla="*/ 138113 w 190500"/>
                  <a:gd name="connsiteY1" fmla="*/ 95250 h 202406"/>
                  <a:gd name="connsiteX2" fmla="*/ 190500 w 190500"/>
                  <a:gd name="connsiteY2" fmla="*/ 202406 h 202406"/>
                  <a:gd name="connsiteX0" fmla="*/ 0 w 190500"/>
                  <a:gd name="connsiteY0" fmla="*/ 0 h 202406"/>
                  <a:gd name="connsiteX1" fmla="*/ 178595 w 190500"/>
                  <a:gd name="connsiteY1" fmla="*/ 62751 h 202406"/>
                  <a:gd name="connsiteX2" fmla="*/ 190500 w 190500"/>
                  <a:gd name="connsiteY2" fmla="*/ 202406 h 202406"/>
                  <a:gd name="connsiteX0" fmla="*/ 0 w 257175"/>
                  <a:gd name="connsiteY0" fmla="*/ 0 h 155979"/>
                  <a:gd name="connsiteX1" fmla="*/ 178595 w 257175"/>
                  <a:gd name="connsiteY1" fmla="*/ 62751 h 155979"/>
                  <a:gd name="connsiteX2" fmla="*/ 257175 w 257175"/>
                  <a:gd name="connsiteY2" fmla="*/ 155979 h 155979"/>
                  <a:gd name="connsiteX0" fmla="*/ 0 w 257175"/>
                  <a:gd name="connsiteY0" fmla="*/ 0 h 155979"/>
                  <a:gd name="connsiteX1" fmla="*/ 219076 w 257175"/>
                  <a:gd name="connsiteY1" fmla="*/ 58108 h 155979"/>
                  <a:gd name="connsiteX2" fmla="*/ 257175 w 257175"/>
                  <a:gd name="connsiteY2" fmla="*/ 155979 h 155979"/>
                  <a:gd name="connsiteX0" fmla="*/ 0 w 257175"/>
                  <a:gd name="connsiteY0" fmla="*/ 0 h 155979"/>
                  <a:gd name="connsiteX1" fmla="*/ 211932 w 257175"/>
                  <a:gd name="connsiteY1" fmla="*/ 51144 h 155979"/>
                  <a:gd name="connsiteX2" fmla="*/ 257175 w 257175"/>
                  <a:gd name="connsiteY2" fmla="*/ 155979 h 155979"/>
                  <a:gd name="connsiteX0" fmla="*/ 0 w 261937"/>
                  <a:gd name="connsiteY0" fmla="*/ 0 h 121159"/>
                  <a:gd name="connsiteX1" fmla="*/ 211932 w 261937"/>
                  <a:gd name="connsiteY1" fmla="*/ 51144 h 121159"/>
                  <a:gd name="connsiteX2" fmla="*/ 261937 w 261937"/>
                  <a:gd name="connsiteY2" fmla="*/ 121159 h 1211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61937" h="121159">
                    <a:moveTo>
                      <a:pt x="0" y="0"/>
                    </a:moveTo>
                    <a:lnTo>
                      <a:pt x="211932" y="51144"/>
                    </a:lnTo>
                    <a:lnTo>
                      <a:pt x="261937" y="121159"/>
                    </a:lnTo>
                  </a:path>
                </a:pathLst>
              </a:custGeom>
              <a:noFill/>
              <a:ln w="38100" cap="rnd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0194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79A65E3F-D7BC-481B-ABBA-3E346565F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Third-Party DRAM Users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732A8D-4B35-40BF-B9AA-39226724E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D2B53-EDAE-4B41-B849-8916FA40BCB6}" type="slidenum">
              <a:rPr lang="en-US" smtClean="0"/>
              <a:pPr/>
              <a:t>8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07BDD0C-3F03-4BC4-9A5C-79DF5DCE3867}"/>
              </a:ext>
            </a:extLst>
          </p:cNvPr>
          <p:cNvGrpSpPr/>
          <p:nvPr/>
        </p:nvGrpSpPr>
        <p:grpSpPr>
          <a:xfrm>
            <a:off x="1173119" y="3524250"/>
            <a:ext cx="6780252" cy="1313156"/>
            <a:chOff x="1173119" y="3056185"/>
            <a:chExt cx="6780252" cy="1313156"/>
          </a:xfrm>
        </p:grpSpPr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FCE09B31-E4E8-473E-BB46-C6C2510D6A5D}"/>
                </a:ext>
              </a:extLst>
            </p:cNvPr>
            <p:cNvCxnSpPr>
              <a:cxnSpLocks/>
            </p:cNvCxnSpPr>
            <p:nvPr/>
          </p:nvCxnSpPr>
          <p:spPr>
            <a:xfrm>
              <a:off x="7504365" y="3056185"/>
              <a:ext cx="0" cy="250739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19F12FEB-3C5B-4AA7-995D-9FD7F41D5620}"/>
                </a:ext>
              </a:extLst>
            </p:cNvPr>
            <p:cNvCxnSpPr>
              <a:cxnSpLocks/>
              <a:endCxn id="26" idx="0"/>
            </p:cNvCxnSpPr>
            <p:nvPr/>
          </p:nvCxnSpPr>
          <p:spPr>
            <a:xfrm>
              <a:off x="4563245" y="3056185"/>
              <a:ext cx="0" cy="250739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043F1D6A-B8D6-44E3-88FD-C6ACE1B85197}"/>
                </a:ext>
              </a:extLst>
            </p:cNvPr>
            <p:cNvSpPr/>
            <p:nvPr/>
          </p:nvSpPr>
          <p:spPr>
            <a:xfrm>
              <a:off x="1173119" y="3306924"/>
              <a:ext cx="6780252" cy="1062417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  <a:latin typeface="Trebuchet MS" panose="020B0603020202020204" pitchFamily="34" charset="0"/>
                </a:rPr>
                <a:t>Need to understand </a:t>
              </a:r>
            </a:p>
            <a:p>
              <a:pPr algn="ctr"/>
              <a:r>
                <a:rPr lang="en-US" sz="2800" dirty="0">
                  <a:solidFill>
                    <a:schemeClr val="tx1"/>
                  </a:solidFill>
                  <a:latin typeface="Trebuchet MS" panose="020B0603020202020204" pitchFamily="34" charset="0"/>
                </a:rPr>
                <a:t>a DRAM chip’s </a:t>
              </a:r>
              <a:r>
                <a:rPr lang="en-US" sz="2800" b="1" dirty="0">
                  <a:solidFill>
                    <a:schemeClr val="accent5">
                      <a:lumMod val="75000"/>
                    </a:schemeClr>
                  </a:solidFill>
                  <a:latin typeface="Trebuchet MS" panose="020B0603020202020204" pitchFamily="34" charset="0"/>
                </a:rPr>
                <a:t>reliability characteristics</a:t>
              </a:r>
            </a:p>
          </p:txBody>
        </p:sp>
        <p:cxnSp>
          <p:nvCxnSpPr>
            <p:cNvPr id="132" name="Straight Arrow Connector 131">
              <a:extLst>
                <a:ext uri="{FF2B5EF4-FFF2-40B4-BE49-F238E27FC236}">
                  <a16:creationId xmlns:a16="http://schemas.microsoft.com/office/drawing/2014/main" id="{32D39B12-421E-44BF-B60C-095311D9BAB6}"/>
                </a:ext>
              </a:extLst>
            </p:cNvPr>
            <p:cNvCxnSpPr>
              <a:cxnSpLocks/>
            </p:cNvCxnSpPr>
            <p:nvPr/>
          </p:nvCxnSpPr>
          <p:spPr>
            <a:xfrm>
              <a:off x="1773953" y="3056185"/>
              <a:ext cx="0" cy="250739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0C4FC20F-03A3-4428-BF21-59859CA39E45}"/>
              </a:ext>
            </a:extLst>
          </p:cNvPr>
          <p:cNvGrpSpPr/>
          <p:nvPr/>
        </p:nvGrpSpPr>
        <p:grpSpPr>
          <a:xfrm>
            <a:off x="976832" y="4837406"/>
            <a:ext cx="8163892" cy="1630362"/>
            <a:chOff x="976832" y="4369341"/>
            <a:chExt cx="8163892" cy="1630362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F0C355F7-592A-401A-BE45-2955880B73CF}"/>
                </a:ext>
              </a:extLst>
            </p:cNvPr>
            <p:cNvSpPr/>
            <p:nvPr/>
          </p:nvSpPr>
          <p:spPr>
            <a:xfrm>
              <a:off x="4918815" y="5599593"/>
              <a:ext cx="4221909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ctr"/>
              <a:r>
                <a:rPr lang="en-US" sz="2000" i="1" dirty="0">
                  <a:latin typeface="Trebuchet MS" panose="020B0603020202020204" pitchFamily="34" charset="0"/>
                  <a:cs typeface="Traditional Arabic" panose="020B0604020202020204" pitchFamily="18" charset="-78"/>
                </a:rPr>
                <a:t>Minimum operating timings?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B13E54FA-BE96-412B-9E49-2A8E6D890A1D}"/>
                </a:ext>
              </a:extLst>
            </p:cNvPr>
            <p:cNvSpPr/>
            <p:nvPr/>
          </p:nvSpPr>
          <p:spPr>
            <a:xfrm>
              <a:off x="1138667" y="5595373"/>
              <a:ext cx="3035427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 fontAlgn="ctr"/>
              <a:r>
                <a:rPr lang="en-US" sz="2000" i="1" dirty="0">
                  <a:latin typeface="Trebuchet MS" panose="020B0603020202020204" pitchFamily="34" charset="0"/>
                  <a:cs typeface="Traditional Arabic" panose="020B0604020202020204" pitchFamily="18" charset="-78"/>
                </a:rPr>
                <a:t>Aggregate failure rates?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97A08E13-F29C-4927-805D-648A481AB434}"/>
                </a:ext>
              </a:extLst>
            </p:cNvPr>
            <p:cNvSpPr/>
            <p:nvPr/>
          </p:nvSpPr>
          <p:spPr>
            <a:xfrm>
              <a:off x="1292180" y="5195263"/>
              <a:ext cx="288191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 fontAlgn="ctr"/>
              <a:r>
                <a:rPr lang="en-US" sz="2000" i="1" dirty="0">
                  <a:latin typeface="Trebuchet MS" panose="020B0603020202020204" pitchFamily="34" charset="0"/>
                  <a:cs typeface="Traditional Arabic" panose="020B0604020202020204" pitchFamily="18" charset="-78"/>
                </a:rPr>
                <a:t>‘Weak’ cell locations?</a:t>
              </a:r>
              <a:endParaRPr lang="en-US" sz="2000" i="1" dirty="0">
                <a:solidFill>
                  <a:schemeClr val="accent6">
                    <a:lumMod val="75000"/>
                  </a:schemeClr>
                </a:solidFill>
                <a:latin typeface="Trebuchet MS" panose="020B0603020202020204" pitchFamily="34" charset="0"/>
                <a:cs typeface="Traditional Arabic" panose="020B0604020202020204" pitchFamily="18" charset="-78"/>
              </a:endParaRP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8771CE02-3C8E-4BB5-B952-5700FAE34F17}"/>
                </a:ext>
              </a:extLst>
            </p:cNvPr>
            <p:cNvSpPr/>
            <p:nvPr/>
          </p:nvSpPr>
          <p:spPr>
            <a:xfrm>
              <a:off x="976832" y="4795153"/>
              <a:ext cx="319726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 fontAlgn="ctr"/>
              <a:r>
                <a:rPr lang="en-US" sz="2000" i="1" dirty="0">
                  <a:latin typeface="Trebuchet MS" panose="020B0603020202020204" pitchFamily="34" charset="0"/>
                  <a:cs typeface="Traditional Arabic" panose="020B0604020202020204" pitchFamily="18" charset="-78"/>
                </a:rPr>
                <a:t>Inter-chip variation?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B215DCD2-6C4C-4CB5-BF2E-AA829F258461}"/>
                </a:ext>
              </a:extLst>
            </p:cNvPr>
            <p:cNvSpPr/>
            <p:nvPr/>
          </p:nvSpPr>
          <p:spPr>
            <a:xfrm>
              <a:off x="4918814" y="5197373"/>
              <a:ext cx="3973641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ctr"/>
              <a:r>
                <a:rPr lang="en-US" sz="2000" i="1" dirty="0">
                  <a:latin typeface="Trebuchet MS" panose="020B0603020202020204" pitchFamily="34" charset="0"/>
                  <a:cs typeface="Traditional Arabic" panose="020B0604020202020204" pitchFamily="18" charset="-78"/>
                </a:rPr>
                <a:t>Statistical error properties?</a:t>
              </a:r>
              <a:endParaRPr lang="en-US" sz="2000" i="1" dirty="0">
                <a:solidFill>
                  <a:schemeClr val="accent6">
                    <a:lumMod val="75000"/>
                  </a:schemeClr>
                </a:solidFill>
                <a:latin typeface="Trebuchet MS" panose="020B0603020202020204" pitchFamily="34" charset="0"/>
                <a:cs typeface="Traditional Arabic" panose="020B0604020202020204" pitchFamily="18" charset="-78"/>
              </a:endParaRP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735A7674-5842-43FC-B91E-69D1F8B6BEC1}"/>
                </a:ext>
              </a:extLst>
            </p:cNvPr>
            <p:cNvSpPr/>
            <p:nvPr/>
          </p:nvSpPr>
          <p:spPr>
            <a:xfrm>
              <a:off x="4918814" y="4795153"/>
              <a:ext cx="319384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ctr"/>
              <a:r>
                <a:rPr lang="en-US" sz="2000" i="1" dirty="0">
                  <a:latin typeface="Trebuchet MS" panose="020B0603020202020204" pitchFamily="34" charset="0"/>
                  <a:cs typeface="Traditional Arabic" panose="020B0604020202020204" pitchFamily="18" charset="-78"/>
                </a:rPr>
                <a:t>Temperature dependence?</a:t>
              </a:r>
            </a:p>
          </p:txBody>
        </p: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3F8C5A3A-BF84-4201-B030-B2B5C8504C6F}"/>
                </a:ext>
              </a:extLst>
            </p:cNvPr>
            <p:cNvCxnSpPr>
              <a:cxnSpLocks/>
            </p:cNvCxnSpPr>
            <p:nvPr/>
          </p:nvCxnSpPr>
          <p:spPr>
            <a:xfrm>
              <a:off x="4560596" y="4369341"/>
              <a:ext cx="0" cy="128850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1" name="Arc 190">
              <a:extLst>
                <a:ext uri="{FF2B5EF4-FFF2-40B4-BE49-F238E27FC236}">
                  <a16:creationId xmlns:a16="http://schemas.microsoft.com/office/drawing/2014/main" id="{AD9B764A-AE0E-47A9-80F0-EE091D4A1CFB}"/>
                </a:ext>
              </a:extLst>
            </p:cNvPr>
            <p:cNvSpPr/>
            <p:nvPr/>
          </p:nvSpPr>
          <p:spPr>
            <a:xfrm>
              <a:off x="4562724" y="4715422"/>
              <a:ext cx="510747" cy="286835"/>
            </a:xfrm>
            <a:prstGeom prst="arc">
              <a:avLst>
                <a:gd name="adj1" fmla="val 4079938"/>
                <a:gd name="adj2" fmla="val 10918925"/>
              </a:avLst>
            </a:prstGeom>
            <a:ln w="381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Arc 191">
              <a:extLst>
                <a:ext uri="{FF2B5EF4-FFF2-40B4-BE49-F238E27FC236}">
                  <a16:creationId xmlns:a16="http://schemas.microsoft.com/office/drawing/2014/main" id="{612897AE-0AE3-4513-B42A-55A00D9642A2}"/>
                </a:ext>
              </a:extLst>
            </p:cNvPr>
            <p:cNvSpPr/>
            <p:nvPr/>
          </p:nvSpPr>
          <p:spPr>
            <a:xfrm>
              <a:off x="4562724" y="5112814"/>
              <a:ext cx="510747" cy="286835"/>
            </a:xfrm>
            <a:prstGeom prst="arc">
              <a:avLst>
                <a:gd name="adj1" fmla="val 4079938"/>
                <a:gd name="adj2" fmla="val 10918925"/>
              </a:avLst>
            </a:prstGeom>
            <a:ln w="381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Arc 192">
              <a:extLst>
                <a:ext uri="{FF2B5EF4-FFF2-40B4-BE49-F238E27FC236}">
                  <a16:creationId xmlns:a16="http://schemas.microsoft.com/office/drawing/2014/main" id="{92A3F0CF-928A-461C-AE2F-3513400FC533}"/>
                </a:ext>
              </a:extLst>
            </p:cNvPr>
            <p:cNvSpPr/>
            <p:nvPr/>
          </p:nvSpPr>
          <p:spPr>
            <a:xfrm>
              <a:off x="4562724" y="5510568"/>
              <a:ext cx="510747" cy="286835"/>
            </a:xfrm>
            <a:prstGeom prst="arc">
              <a:avLst>
                <a:gd name="adj1" fmla="val 4079938"/>
                <a:gd name="adj2" fmla="val 10918925"/>
              </a:avLst>
            </a:prstGeom>
            <a:ln w="381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Arc 195">
              <a:extLst>
                <a:ext uri="{FF2B5EF4-FFF2-40B4-BE49-F238E27FC236}">
                  <a16:creationId xmlns:a16="http://schemas.microsoft.com/office/drawing/2014/main" id="{230AFDEE-E30C-4F03-B58E-13CDCF0D3B10}"/>
                </a:ext>
              </a:extLst>
            </p:cNvPr>
            <p:cNvSpPr/>
            <p:nvPr/>
          </p:nvSpPr>
          <p:spPr>
            <a:xfrm flipH="1">
              <a:off x="4049597" y="5508781"/>
              <a:ext cx="512064" cy="286835"/>
            </a:xfrm>
            <a:prstGeom prst="arc">
              <a:avLst>
                <a:gd name="adj1" fmla="val 4079938"/>
                <a:gd name="adj2" fmla="val 10918925"/>
              </a:avLst>
            </a:prstGeom>
            <a:ln w="381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Arc 196">
              <a:extLst>
                <a:ext uri="{FF2B5EF4-FFF2-40B4-BE49-F238E27FC236}">
                  <a16:creationId xmlns:a16="http://schemas.microsoft.com/office/drawing/2014/main" id="{7018A635-0D5A-4BE8-A841-8030DE87454E}"/>
                </a:ext>
              </a:extLst>
            </p:cNvPr>
            <p:cNvSpPr/>
            <p:nvPr/>
          </p:nvSpPr>
          <p:spPr>
            <a:xfrm flipH="1">
              <a:off x="4049597" y="5112814"/>
              <a:ext cx="512064" cy="286835"/>
            </a:xfrm>
            <a:prstGeom prst="arc">
              <a:avLst>
                <a:gd name="adj1" fmla="val 4079938"/>
                <a:gd name="adj2" fmla="val 10918925"/>
              </a:avLst>
            </a:prstGeom>
            <a:ln w="381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Arc 197">
              <a:extLst>
                <a:ext uri="{FF2B5EF4-FFF2-40B4-BE49-F238E27FC236}">
                  <a16:creationId xmlns:a16="http://schemas.microsoft.com/office/drawing/2014/main" id="{F2B7A8AC-B4C2-45EC-A2A4-78E626197CB7}"/>
                </a:ext>
              </a:extLst>
            </p:cNvPr>
            <p:cNvSpPr/>
            <p:nvPr/>
          </p:nvSpPr>
          <p:spPr>
            <a:xfrm flipH="1">
              <a:off x="4049597" y="4715060"/>
              <a:ext cx="512064" cy="286835"/>
            </a:xfrm>
            <a:prstGeom prst="arc">
              <a:avLst>
                <a:gd name="adj1" fmla="val 4079938"/>
                <a:gd name="adj2" fmla="val 10918925"/>
              </a:avLst>
            </a:prstGeom>
            <a:ln w="381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568989D1-2652-4886-BAA1-605E04889E2F}"/>
              </a:ext>
            </a:extLst>
          </p:cNvPr>
          <p:cNvGrpSpPr/>
          <p:nvPr/>
        </p:nvGrpSpPr>
        <p:grpSpPr>
          <a:xfrm>
            <a:off x="155488" y="913770"/>
            <a:ext cx="3236930" cy="2542501"/>
            <a:chOff x="155488" y="108627"/>
            <a:chExt cx="3236930" cy="2542501"/>
          </a:xfrm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27EEBD12-55A3-4EA2-A701-7F6D55DF6212}"/>
                </a:ext>
              </a:extLst>
            </p:cNvPr>
            <p:cNvSpPr/>
            <p:nvPr/>
          </p:nvSpPr>
          <p:spPr>
            <a:xfrm>
              <a:off x="155488" y="1912464"/>
              <a:ext cx="3236930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en-US" sz="2400" b="1" dirty="0">
                  <a:solidFill>
                    <a:prstClr val="black"/>
                  </a:solidFill>
                  <a:latin typeface="Trebuchet MS" panose="020B0603020202020204" pitchFamily="34" charset="0"/>
                </a:rPr>
                <a:t>System Architects</a:t>
              </a:r>
            </a:p>
            <a:p>
              <a:pPr lvl="0" algn="ctr"/>
              <a:r>
                <a:rPr lang="en-US" dirty="0">
                  <a:solidFill>
                    <a:prstClr val="black"/>
                  </a:solidFill>
                  <a:latin typeface="Trebuchet MS" panose="020B0603020202020204" pitchFamily="34" charset="0"/>
                </a:rPr>
                <a:t>Design Error Mitigations</a:t>
              </a:r>
            </a:p>
          </p:txBody>
        </p:sp>
        <p:grpSp>
          <p:nvGrpSpPr>
            <p:cNvPr id="153" name="Group 152">
              <a:extLst>
                <a:ext uri="{FF2B5EF4-FFF2-40B4-BE49-F238E27FC236}">
                  <a16:creationId xmlns:a16="http://schemas.microsoft.com/office/drawing/2014/main" id="{04446217-DBC4-404A-B4DD-805F938931A4}"/>
                </a:ext>
              </a:extLst>
            </p:cNvPr>
            <p:cNvGrpSpPr/>
            <p:nvPr/>
          </p:nvGrpSpPr>
          <p:grpSpPr>
            <a:xfrm>
              <a:off x="1149678" y="580080"/>
              <a:ext cx="894330" cy="894324"/>
              <a:chOff x="4744601" y="1915922"/>
              <a:chExt cx="1394889" cy="1394884"/>
            </a:xfrm>
          </p:grpSpPr>
          <p:grpSp>
            <p:nvGrpSpPr>
              <p:cNvPr id="155" name="Group 154">
                <a:extLst>
                  <a:ext uri="{FF2B5EF4-FFF2-40B4-BE49-F238E27FC236}">
                    <a16:creationId xmlns:a16="http://schemas.microsoft.com/office/drawing/2014/main" id="{ED2978C9-29B6-4B49-88AB-1E3668656545}"/>
                  </a:ext>
                </a:extLst>
              </p:cNvPr>
              <p:cNvGrpSpPr/>
              <p:nvPr/>
            </p:nvGrpSpPr>
            <p:grpSpPr>
              <a:xfrm>
                <a:off x="4744601" y="2195542"/>
                <a:ext cx="1394889" cy="835641"/>
                <a:chOff x="1734013" y="5365288"/>
                <a:chExt cx="1029496" cy="616745"/>
              </a:xfrm>
              <a:solidFill>
                <a:schemeClr val="bg1">
                  <a:lumMod val="65000"/>
                </a:schemeClr>
              </a:solidFill>
            </p:grpSpPr>
            <p:cxnSp>
              <p:nvCxnSpPr>
                <p:cNvPr id="165" name="Straight Connector 164">
                  <a:extLst>
                    <a:ext uri="{FF2B5EF4-FFF2-40B4-BE49-F238E27FC236}">
                      <a16:creationId xmlns:a16="http://schemas.microsoft.com/office/drawing/2014/main" id="{83757283-20D4-4823-8AF5-F131965EF02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2248760" y="4953332"/>
                  <a:ext cx="0" cy="1029494"/>
                </a:xfrm>
                <a:prstGeom prst="line">
                  <a:avLst/>
                </a:prstGeom>
                <a:grpFill/>
                <a:ln w="285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6" name="Straight Connector 165">
                  <a:extLst>
                    <a:ext uri="{FF2B5EF4-FFF2-40B4-BE49-F238E27FC236}">
                      <a16:creationId xmlns:a16="http://schemas.microsoft.com/office/drawing/2014/main" id="{56B8AF6B-BCBC-4930-B4DA-B4FA088019C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2248760" y="5056123"/>
                  <a:ext cx="0" cy="1029494"/>
                </a:xfrm>
                <a:prstGeom prst="line">
                  <a:avLst/>
                </a:prstGeom>
                <a:grpFill/>
                <a:ln w="285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7" name="Straight Connector 166">
                  <a:extLst>
                    <a:ext uri="{FF2B5EF4-FFF2-40B4-BE49-F238E27FC236}">
                      <a16:creationId xmlns:a16="http://schemas.microsoft.com/office/drawing/2014/main" id="{3FE2B845-3039-4D84-A17B-3B332CF00DB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2248760" y="5158914"/>
                  <a:ext cx="0" cy="1029494"/>
                </a:xfrm>
                <a:prstGeom prst="line">
                  <a:avLst/>
                </a:prstGeom>
                <a:grpFill/>
                <a:ln w="285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8" name="Straight Connector 167">
                  <a:extLst>
                    <a:ext uri="{FF2B5EF4-FFF2-40B4-BE49-F238E27FC236}">
                      <a16:creationId xmlns:a16="http://schemas.microsoft.com/office/drawing/2014/main" id="{9C70006B-C29D-47FC-AF75-47AFB3F7AFE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2248760" y="5261705"/>
                  <a:ext cx="0" cy="1029494"/>
                </a:xfrm>
                <a:prstGeom prst="line">
                  <a:avLst/>
                </a:prstGeom>
                <a:grpFill/>
                <a:ln w="285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9" name="Straight Connector 168">
                  <a:extLst>
                    <a:ext uri="{FF2B5EF4-FFF2-40B4-BE49-F238E27FC236}">
                      <a16:creationId xmlns:a16="http://schemas.microsoft.com/office/drawing/2014/main" id="{23600B7D-5CAE-4719-A2F7-84EFB767AC0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2248760" y="5364496"/>
                  <a:ext cx="0" cy="1029494"/>
                </a:xfrm>
                <a:prstGeom prst="line">
                  <a:avLst/>
                </a:prstGeom>
                <a:grpFill/>
                <a:ln w="285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0" name="Straight Connector 169">
                  <a:extLst>
                    <a:ext uri="{FF2B5EF4-FFF2-40B4-BE49-F238E27FC236}">
                      <a16:creationId xmlns:a16="http://schemas.microsoft.com/office/drawing/2014/main" id="{1202A2F2-A144-4025-A212-B2FFA6920F7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2248760" y="4850541"/>
                  <a:ext cx="0" cy="1029494"/>
                </a:xfrm>
                <a:prstGeom prst="line">
                  <a:avLst/>
                </a:prstGeom>
                <a:grpFill/>
                <a:ln w="285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1" name="Straight Connector 170">
                  <a:extLst>
                    <a:ext uri="{FF2B5EF4-FFF2-40B4-BE49-F238E27FC236}">
                      <a16:creationId xmlns:a16="http://schemas.microsoft.com/office/drawing/2014/main" id="{CBB278CB-7B7D-45F3-BA75-DF1E82757E8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2248760" y="5467286"/>
                  <a:ext cx="0" cy="1029494"/>
                </a:xfrm>
                <a:prstGeom prst="line">
                  <a:avLst/>
                </a:prstGeom>
                <a:grpFill/>
                <a:ln w="285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6" name="Group 155">
                <a:extLst>
                  <a:ext uri="{FF2B5EF4-FFF2-40B4-BE49-F238E27FC236}">
                    <a16:creationId xmlns:a16="http://schemas.microsoft.com/office/drawing/2014/main" id="{D64431EE-53B0-4C5A-81FE-8BE509CB48E5}"/>
                  </a:ext>
                </a:extLst>
              </p:cNvPr>
              <p:cNvGrpSpPr/>
              <p:nvPr/>
            </p:nvGrpSpPr>
            <p:grpSpPr>
              <a:xfrm rot="16200000">
                <a:off x="4744606" y="2195542"/>
                <a:ext cx="1394884" cy="835643"/>
                <a:chOff x="1734013" y="5365288"/>
                <a:chExt cx="1029494" cy="616745"/>
              </a:xfrm>
              <a:solidFill>
                <a:schemeClr val="bg1">
                  <a:lumMod val="65000"/>
                </a:schemeClr>
              </a:solidFill>
            </p:grpSpPr>
            <p:cxnSp>
              <p:nvCxnSpPr>
                <p:cNvPr id="158" name="Straight Connector 157">
                  <a:extLst>
                    <a:ext uri="{FF2B5EF4-FFF2-40B4-BE49-F238E27FC236}">
                      <a16:creationId xmlns:a16="http://schemas.microsoft.com/office/drawing/2014/main" id="{566F4AD9-EA7D-40FD-93C1-BB67C3244E5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2248760" y="4953332"/>
                  <a:ext cx="0" cy="1029494"/>
                </a:xfrm>
                <a:prstGeom prst="line">
                  <a:avLst/>
                </a:prstGeom>
                <a:grpFill/>
                <a:ln w="285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9" name="Straight Connector 158">
                  <a:extLst>
                    <a:ext uri="{FF2B5EF4-FFF2-40B4-BE49-F238E27FC236}">
                      <a16:creationId xmlns:a16="http://schemas.microsoft.com/office/drawing/2014/main" id="{75C3E1C6-1488-48E7-BD34-DEC6D3E2C11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2248760" y="5056123"/>
                  <a:ext cx="0" cy="1029494"/>
                </a:xfrm>
                <a:prstGeom prst="line">
                  <a:avLst/>
                </a:prstGeom>
                <a:grpFill/>
                <a:ln w="285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0" name="Straight Connector 159">
                  <a:extLst>
                    <a:ext uri="{FF2B5EF4-FFF2-40B4-BE49-F238E27FC236}">
                      <a16:creationId xmlns:a16="http://schemas.microsoft.com/office/drawing/2014/main" id="{C95A99ED-AEAD-4A79-AEF3-28DC99A7479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2248760" y="5158914"/>
                  <a:ext cx="0" cy="1029494"/>
                </a:xfrm>
                <a:prstGeom prst="line">
                  <a:avLst/>
                </a:prstGeom>
                <a:grpFill/>
                <a:ln w="285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1" name="Straight Connector 160">
                  <a:extLst>
                    <a:ext uri="{FF2B5EF4-FFF2-40B4-BE49-F238E27FC236}">
                      <a16:creationId xmlns:a16="http://schemas.microsoft.com/office/drawing/2014/main" id="{ACFFA0E6-717E-4C30-BDBA-28E755E092D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2248760" y="5261705"/>
                  <a:ext cx="0" cy="1029494"/>
                </a:xfrm>
                <a:prstGeom prst="line">
                  <a:avLst/>
                </a:prstGeom>
                <a:grpFill/>
                <a:ln w="285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2" name="Straight Connector 161">
                  <a:extLst>
                    <a:ext uri="{FF2B5EF4-FFF2-40B4-BE49-F238E27FC236}">
                      <a16:creationId xmlns:a16="http://schemas.microsoft.com/office/drawing/2014/main" id="{7D2B2CC4-DA27-454E-B32F-401D42B31A5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2248760" y="5364496"/>
                  <a:ext cx="0" cy="1029494"/>
                </a:xfrm>
                <a:prstGeom prst="line">
                  <a:avLst/>
                </a:prstGeom>
                <a:grpFill/>
                <a:ln w="285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3" name="Straight Connector 162">
                  <a:extLst>
                    <a:ext uri="{FF2B5EF4-FFF2-40B4-BE49-F238E27FC236}">
                      <a16:creationId xmlns:a16="http://schemas.microsoft.com/office/drawing/2014/main" id="{4E283E99-9ADE-4EF0-A424-8B133E73CC1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2248760" y="4850541"/>
                  <a:ext cx="0" cy="1029494"/>
                </a:xfrm>
                <a:prstGeom prst="line">
                  <a:avLst/>
                </a:prstGeom>
                <a:grpFill/>
                <a:ln w="285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4" name="Straight Connector 163">
                  <a:extLst>
                    <a:ext uri="{FF2B5EF4-FFF2-40B4-BE49-F238E27FC236}">
                      <a16:creationId xmlns:a16="http://schemas.microsoft.com/office/drawing/2014/main" id="{82B6E173-C4D6-4C98-B494-CB04CA8F64E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2248760" y="5467286"/>
                  <a:ext cx="0" cy="1029494"/>
                </a:xfrm>
                <a:prstGeom prst="line">
                  <a:avLst/>
                </a:prstGeom>
                <a:grpFill/>
                <a:ln w="285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7" name="Rectangle: Rounded Corners 156">
                <a:extLst>
                  <a:ext uri="{FF2B5EF4-FFF2-40B4-BE49-F238E27FC236}">
                    <a16:creationId xmlns:a16="http://schemas.microsoft.com/office/drawing/2014/main" id="{A30B3092-B0C8-4C61-B7CB-DA1892F972CB}"/>
                  </a:ext>
                </a:extLst>
              </p:cNvPr>
              <p:cNvSpPr/>
              <p:nvPr/>
            </p:nvSpPr>
            <p:spPr>
              <a:xfrm>
                <a:off x="4924037" y="2097679"/>
                <a:ext cx="1042652" cy="1036882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b="1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226" name="Arrow: Circular 225">
              <a:extLst>
                <a:ext uri="{FF2B5EF4-FFF2-40B4-BE49-F238E27FC236}">
                  <a16:creationId xmlns:a16="http://schemas.microsoft.com/office/drawing/2014/main" id="{07924238-9952-4264-8177-146EEAF49CEA}"/>
                </a:ext>
              </a:extLst>
            </p:cNvPr>
            <p:cNvSpPr/>
            <p:nvPr/>
          </p:nvSpPr>
          <p:spPr>
            <a:xfrm>
              <a:off x="669114" y="108627"/>
              <a:ext cx="1810482" cy="1810482"/>
            </a:xfrm>
            <a:prstGeom prst="circularArrow">
              <a:avLst>
                <a:gd name="adj1" fmla="val 8825"/>
                <a:gd name="adj2" fmla="val 1142319"/>
                <a:gd name="adj3" fmla="val 17045135"/>
                <a:gd name="adj4" fmla="val 10800000"/>
                <a:gd name="adj5" fmla="val 10077"/>
              </a:avLst>
            </a:prstGeom>
            <a:solidFill>
              <a:schemeClr val="accent6">
                <a:lumMod val="7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28" name="Arrow: Circular 227">
              <a:extLst>
                <a:ext uri="{FF2B5EF4-FFF2-40B4-BE49-F238E27FC236}">
                  <a16:creationId xmlns:a16="http://schemas.microsoft.com/office/drawing/2014/main" id="{05F2C343-0955-41C5-AB8F-7B51E1BCB973}"/>
                </a:ext>
              </a:extLst>
            </p:cNvPr>
            <p:cNvSpPr/>
            <p:nvPr/>
          </p:nvSpPr>
          <p:spPr>
            <a:xfrm rot="7200000">
              <a:off x="739263" y="122002"/>
              <a:ext cx="1810482" cy="1810482"/>
            </a:xfrm>
            <a:prstGeom prst="circularArrow">
              <a:avLst>
                <a:gd name="adj1" fmla="val 9291"/>
                <a:gd name="adj2" fmla="val 1142319"/>
                <a:gd name="adj3" fmla="val 17004917"/>
                <a:gd name="adj4" fmla="val 10800000"/>
                <a:gd name="adj5" fmla="val 10077"/>
              </a:avLst>
            </a:prstGeom>
            <a:solidFill>
              <a:schemeClr val="tx2">
                <a:lumMod val="7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9" name="Arrow: Circular 228">
              <a:extLst>
                <a:ext uri="{FF2B5EF4-FFF2-40B4-BE49-F238E27FC236}">
                  <a16:creationId xmlns:a16="http://schemas.microsoft.com/office/drawing/2014/main" id="{2D3A4576-F587-466A-96BA-C6D3D0B442B7}"/>
                </a:ext>
              </a:extLst>
            </p:cNvPr>
            <p:cNvSpPr/>
            <p:nvPr/>
          </p:nvSpPr>
          <p:spPr>
            <a:xfrm rot="14400000">
              <a:off x="677708" y="142293"/>
              <a:ext cx="1810482" cy="1810482"/>
            </a:xfrm>
            <a:prstGeom prst="circularArrow">
              <a:avLst>
                <a:gd name="adj1" fmla="val 9281"/>
                <a:gd name="adj2" fmla="val 1142319"/>
                <a:gd name="adj3" fmla="val 16885213"/>
                <a:gd name="adj4" fmla="val 10800000"/>
                <a:gd name="adj5" fmla="val 10077"/>
              </a:avLst>
            </a:prstGeom>
            <a:solidFill>
              <a:schemeClr val="bg1">
                <a:lumMod val="5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F4D333BB-A61D-4D19-B3F6-0C30B123DC57}"/>
              </a:ext>
            </a:extLst>
          </p:cNvPr>
          <p:cNvGrpSpPr/>
          <p:nvPr/>
        </p:nvGrpSpPr>
        <p:grpSpPr>
          <a:xfrm>
            <a:off x="5892921" y="1309467"/>
            <a:ext cx="3103362" cy="2140699"/>
            <a:chOff x="5892921" y="504324"/>
            <a:chExt cx="3103362" cy="2140699"/>
          </a:xfrm>
        </p:grpSpPr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1343A6B4-0F96-4A28-897E-B4CB4475AF81}"/>
                </a:ext>
              </a:extLst>
            </p:cNvPr>
            <p:cNvSpPr/>
            <p:nvPr/>
          </p:nvSpPr>
          <p:spPr>
            <a:xfrm>
              <a:off x="5892921" y="1906359"/>
              <a:ext cx="3103362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en-US" sz="2400" b="1" dirty="0">
                  <a:solidFill>
                    <a:prstClr val="black"/>
                  </a:solidFill>
                  <a:latin typeface="Trebuchet MS" panose="020B0603020202020204" pitchFamily="34" charset="0"/>
                </a:rPr>
                <a:t>Research Scientists</a:t>
              </a:r>
              <a:endParaRPr lang="en-US" sz="2400" dirty="0">
                <a:solidFill>
                  <a:prstClr val="black"/>
                </a:solidFill>
                <a:latin typeface="Trebuchet MS" panose="020B0603020202020204" pitchFamily="34" charset="0"/>
              </a:endParaRPr>
            </a:p>
            <a:p>
              <a:pPr lvl="0" algn="ctr"/>
              <a:r>
                <a:rPr lang="en-US" dirty="0">
                  <a:solidFill>
                    <a:prstClr val="black"/>
                  </a:solidFill>
                  <a:latin typeface="Trebuchet MS" panose="020B0603020202020204" pitchFamily="34" charset="0"/>
                </a:rPr>
                <a:t>Error-Characterization</a:t>
              </a:r>
            </a:p>
          </p:txBody>
        </p:sp>
        <p:grpSp>
          <p:nvGrpSpPr>
            <p:cNvPr id="206" name="Group 205">
              <a:extLst>
                <a:ext uri="{FF2B5EF4-FFF2-40B4-BE49-F238E27FC236}">
                  <a16:creationId xmlns:a16="http://schemas.microsoft.com/office/drawing/2014/main" id="{4A9B90F2-3764-4958-8418-CAAC89E3284B}"/>
                </a:ext>
              </a:extLst>
            </p:cNvPr>
            <p:cNvGrpSpPr/>
            <p:nvPr/>
          </p:nvGrpSpPr>
          <p:grpSpPr>
            <a:xfrm>
              <a:off x="6301894" y="646159"/>
              <a:ext cx="2056295" cy="606967"/>
              <a:chOff x="3986045" y="1800320"/>
              <a:chExt cx="1876760" cy="488513"/>
            </a:xfrm>
          </p:grpSpPr>
          <p:sp>
            <p:nvSpPr>
              <p:cNvPr id="207" name="Rectangle 206">
                <a:extLst>
                  <a:ext uri="{FF2B5EF4-FFF2-40B4-BE49-F238E27FC236}">
                    <a16:creationId xmlns:a16="http://schemas.microsoft.com/office/drawing/2014/main" id="{12021898-A083-45CF-A749-7D0CE3C01806}"/>
                  </a:ext>
                </a:extLst>
              </p:cNvPr>
              <p:cNvSpPr/>
              <p:nvPr/>
            </p:nvSpPr>
            <p:spPr>
              <a:xfrm>
                <a:off x="4013200" y="1800320"/>
                <a:ext cx="1822450" cy="488513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Segoe UI" panose="020B0502040204020203" pitchFamily="34" charset="0"/>
                </a:endParaRPr>
              </a:p>
            </p:txBody>
          </p:sp>
          <p:sp>
            <p:nvSpPr>
              <p:cNvPr id="208" name="Oval 207">
                <a:extLst>
                  <a:ext uri="{FF2B5EF4-FFF2-40B4-BE49-F238E27FC236}">
                    <a16:creationId xmlns:a16="http://schemas.microsoft.com/office/drawing/2014/main" id="{580D3BD3-7131-42E9-982E-05EEE447AA3F}"/>
                  </a:ext>
                </a:extLst>
              </p:cNvPr>
              <p:cNvSpPr/>
              <p:nvPr/>
            </p:nvSpPr>
            <p:spPr>
              <a:xfrm flipH="1">
                <a:off x="3986045" y="1966912"/>
                <a:ext cx="57149" cy="5715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Segoe UI" panose="020B0502040204020203" pitchFamily="34" charset="0"/>
                </a:endParaRPr>
              </a:p>
            </p:txBody>
          </p:sp>
          <p:sp>
            <p:nvSpPr>
              <p:cNvPr id="209" name="Oval 208">
                <a:extLst>
                  <a:ext uri="{FF2B5EF4-FFF2-40B4-BE49-F238E27FC236}">
                    <a16:creationId xmlns:a16="http://schemas.microsoft.com/office/drawing/2014/main" id="{4540CA11-3FF1-4EBC-BA0C-C75F2AB0FC9A}"/>
                  </a:ext>
                </a:extLst>
              </p:cNvPr>
              <p:cNvSpPr/>
              <p:nvPr/>
            </p:nvSpPr>
            <p:spPr>
              <a:xfrm flipH="1">
                <a:off x="3986045" y="2119366"/>
                <a:ext cx="57149" cy="5715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Segoe UI" panose="020B0502040204020203" pitchFamily="34" charset="0"/>
                </a:endParaRPr>
              </a:p>
            </p:txBody>
          </p:sp>
          <p:sp>
            <p:nvSpPr>
              <p:cNvPr id="210" name="Oval 209">
                <a:extLst>
                  <a:ext uri="{FF2B5EF4-FFF2-40B4-BE49-F238E27FC236}">
                    <a16:creationId xmlns:a16="http://schemas.microsoft.com/office/drawing/2014/main" id="{4DB393D1-5986-4C28-BDB0-21FEBA0786A0}"/>
                  </a:ext>
                </a:extLst>
              </p:cNvPr>
              <p:cNvSpPr/>
              <p:nvPr/>
            </p:nvSpPr>
            <p:spPr>
              <a:xfrm flipH="1">
                <a:off x="4040825" y="2238374"/>
                <a:ext cx="18288" cy="1828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Segoe UI" panose="020B0502040204020203" pitchFamily="34" charset="0"/>
                </a:endParaRPr>
              </a:p>
            </p:txBody>
          </p:sp>
          <p:sp>
            <p:nvSpPr>
              <p:cNvPr id="211" name="Oval 210">
                <a:extLst>
                  <a:ext uri="{FF2B5EF4-FFF2-40B4-BE49-F238E27FC236}">
                    <a16:creationId xmlns:a16="http://schemas.microsoft.com/office/drawing/2014/main" id="{8C8C789D-9B9E-4F46-9024-16518E9C010C}"/>
                  </a:ext>
                </a:extLst>
              </p:cNvPr>
              <p:cNvSpPr/>
              <p:nvPr/>
            </p:nvSpPr>
            <p:spPr>
              <a:xfrm flipH="1">
                <a:off x="5805656" y="1966912"/>
                <a:ext cx="57149" cy="5715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Segoe UI" panose="020B0502040204020203" pitchFamily="34" charset="0"/>
                </a:endParaRPr>
              </a:p>
            </p:txBody>
          </p:sp>
          <p:sp>
            <p:nvSpPr>
              <p:cNvPr id="212" name="Oval 211">
                <a:extLst>
                  <a:ext uri="{FF2B5EF4-FFF2-40B4-BE49-F238E27FC236}">
                    <a16:creationId xmlns:a16="http://schemas.microsoft.com/office/drawing/2014/main" id="{19CA014A-68C2-4531-87E7-26F6743336B0}"/>
                  </a:ext>
                </a:extLst>
              </p:cNvPr>
              <p:cNvSpPr/>
              <p:nvPr/>
            </p:nvSpPr>
            <p:spPr>
              <a:xfrm flipH="1">
                <a:off x="5805656" y="2119366"/>
                <a:ext cx="57149" cy="5715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Segoe UI" panose="020B0502040204020203" pitchFamily="34" charset="0"/>
                </a:endParaRPr>
              </a:p>
            </p:txBody>
          </p:sp>
          <p:sp>
            <p:nvSpPr>
              <p:cNvPr id="213" name="Oval 212">
                <a:extLst>
                  <a:ext uri="{FF2B5EF4-FFF2-40B4-BE49-F238E27FC236}">
                    <a16:creationId xmlns:a16="http://schemas.microsoft.com/office/drawing/2014/main" id="{BF0FBF45-B9B1-41A7-8D45-25554CA0826B}"/>
                  </a:ext>
                </a:extLst>
              </p:cNvPr>
              <p:cNvSpPr/>
              <p:nvPr/>
            </p:nvSpPr>
            <p:spPr>
              <a:xfrm flipH="1">
                <a:off x="5791379" y="2238374"/>
                <a:ext cx="18288" cy="1828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Segoe UI" panose="020B0502040204020203" pitchFamily="34" charset="0"/>
                </a:endParaRPr>
              </a:p>
            </p:txBody>
          </p:sp>
          <p:grpSp>
            <p:nvGrpSpPr>
              <p:cNvPr id="214" name="Group 213">
                <a:extLst>
                  <a:ext uri="{FF2B5EF4-FFF2-40B4-BE49-F238E27FC236}">
                    <a16:creationId xmlns:a16="http://schemas.microsoft.com/office/drawing/2014/main" id="{D71A1C01-2BD3-47DC-B560-E271EC94A551}"/>
                  </a:ext>
                </a:extLst>
              </p:cNvPr>
              <p:cNvGrpSpPr/>
              <p:nvPr/>
            </p:nvGrpSpPr>
            <p:grpSpPr>
              <a:xfrm>
                <a:off x="4133465" y="1849946"/>
                <a:ext cx="1581920" cy="327642"/>
                <a:chOff x="4133465" y="1781198"/>
                <a:chExt cx="1581920" cy="352330"/>
              </a:xfrm>
            </p:grpSpPr>
            <p:sp>
              <p:nvSpPr>
                <p:cNvPr id="216" name="Rectangle 215">
                  <a:extLst>
                    <a:ext uri="{FF2B5EF4-FFF2-40B4-BE49-F238E27FC236}">
                      <a16:creationId xmlns:a16="http://schemas.microsoft.com/office/drawing/2014/main" id="{4FB68AA4-98F5-47A8-B2E4-3BC9A3D99A79}"/>
                    </a:ext>
                  </a:extLst>
                </p:cNvPr>
                <p:cNvSpPr/>
                <p:nvPr/>
              </p:nvSpPr>
              <p:spPr>
                <a:xfrm>
                  <a:off x="4133465" y="1781198"/>
                  <a:ext cx="179314" cy="352330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egoe UI" panose="020B0502040204020203" pitchFamily="34" charset="0"/>
                  </a:endParaRPr>
                </a:p>
              </p:txBody>
            </p:sp>
            <p:sp>
              <p:nvSpPr>
                <p:cNvPr id="217" name="Rectangle 216">
                  <a:extLst>
                    <a:ext uri="{FF2B5EF4-FFF2-40B4-BE49-F238E27FC236}">
                      <a16:creationId xmlns:a16="http://schemas.microsoft.com/office/drawing/2014/main" id="{A2E80C36-9988-42FA-9AB2-19DCD0AB10AF}"/>
                    </a:ext>
                  </a:extLst>
                </p:cNvPr>
                <p:cNvSpPr/>
                <p:nvPr/>
              </p:nvSpPr>
              <p:spPr>
                <a:xfrm>
                  <a:off x="4333837" y="1781198"/>
                  <a:ext cx="179314" cy="352330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egoe UI" panose="020B0502040204020203" pitchFamily="34" charset="0"/>
                  </a:endParaRPr>
                </a:p>
              </p:txBody>
            </p:sp>
            <p:sp>
              <p:nvSpPr>
                <p:cNvPr id="218" name="Rectangle 217">
                  <a:extLst>
                    <a:ext uri="{FF2B5EF4-FFF2-40B4-BE49-F238E27FC236}">
                      <a16:creationId xmlns:a16="http://schemas.microsoft.com/office/drawing/2014/main" id="{8C086500-E301-4AB6-92DE-4C6F89FE6F00}"/>
                    </a:ext>
                  </a:extLst>
                </p:cNvPr>
                <p:cNvSpPr/>
                <p:nvPr/>
              </p:nvSpPr>
              <p:spPr>
                <a:xfrm>
                  <a:off x="4534210" y="1781198"/>
                  <a:ext cx="179314" cy="352330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egoe UI" panose="020B0502040204020203" pitchFamily="34" charset="0"/>
                  </a:endParaRPr>
                </a:p>
              </p:txBody>
            </p:sp>
            <p:sp>
              <p:nvSpPr>
                <p:cNvPr id="219" name="Rectangle 218">
                  <a:extLst>
                    <a:ext uri="{FF2B5EF4-FFF2-40B4-BE49-F238E27FC236}">
                      <a16:creationId xmlns:a16="http://schemas.microsoft.com/office/drawing/2014/main" id="{9CEFC0B4-DD0D-4FB2-8771-133B0BCCFD1F}"/>
                    </a:ext>
                  </a:extLst>
                </p:cNvPr>
                <p:cNvSpPr/>
                <p:nvPr/>
              </p:nvSpPr>
              <p:spPr>
                <a:xfrm>
                  <a:off x="4934955" y="1781198"/>
                  <a:ext cx="179314" cy="352330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egoe UI" panose="020B0502040204020203" pitchFamily="34" charset="0"/>
                  </a:endParaRPr>
                </a:p>
              </p:txBody>
            </p:sp>
            <p:sp>
              <p:nvSpPr>
                <p:cNvPr id="220" name="Rectangle 219">
                  <a:extLst>
                    <a:ext uri="{FF2B5EF4-FFF2-40B4-BE49-F238E27FC236}">
                      <a16:creationId xmlns:a16="http://schemas.microsoft.com/office/drawing/2014/main" id="{A7429910-9F8D-45D8-A428-3D2A513C0F25}"/>
                    </a:ext>
                  </a:extLst>
                </p:cNvPr>
                <p:cNvSpPr/>
                <p:nvPr/>
              </p:nvSpPr>
              <p:spPr>
                <a:xfrm>
                  <a:off x="5135327" y="1781198"/>
                  <a:ext cx="179314" cy="352330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egoe UI" panose="020B0502040204020203" pitchFamily="34" charset="0"/>
                  </a:endParaRPr>
                </a:p>
              </p:txBody>
            </p:sp>
            <p:sp>
              <p:nvSpPr>
                <p:cNvPr id="221" name="Rectangle 220">
                  <a:extLst>
                    <a:ext uri="{FF2B5EF4-FFF2-40B4-BE49-F238E27FC236}">
                      <a16:creationId xmlns:a16="http://schemas.microsoft.com/office/drawing/2014/main" id="{ACCFBFE7-2730-48AA-A0E6-81B42E0E946E}"/>
                    </a:ext>
                  </a:extLst>
                </p:cNvPr>
                <p:cNvSpPr/>
                <p:nvPr/>
              </p:nvSpPr>
              <p:spPr>
                <a:xfrm>
                  <a:off x="5335700" y="1781198"/>
                  <a:ext cx="179314" cy="352330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egoe UI" panose="020B0502040204020203" pitchFamily="34" charset="0"/>
                  </a:endParaRPr>
                </a:p>
              </p:txBody>
            </p:sp>
            <p:sp>
              <p:nvSpPr>
                <p:cNvPr id="222" name="Rectangle 221">
                  <a:extLst>
                    <a:ext uri="{FF2B5EF4-FFF2-40B4-BE49-F238E27FC236}">
                      <a16:creationId xmlns:a16="http://schemas.microsoft.com/office/drawing/2014/main" id="{4DEE71CA-CE65-410F-94B8-0BA8A3A6895E}"/>
                    </a:ext>
                  </a:extLst>
                </p:cNvPr>
                <p:cNvSpPr/>
                <p:nvPr/>
              </p:nvSpPr>
              <p:spPr>
                <a:xfrm>
                  <a:off x="5536071" y="1781198"/>
                  <a:ext cx="179314" cy="352330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egoe UI" panose="020B0502040204020203" pitchFamily="34" charset="0"/>
                  </a:endParaRPr>
                </a:p>
              </p:txBody>
            </p:sp>
            <p:sp>
              <p:nvSpPr>
                <p:cNvPr id="223" name="Rectangle 222">
                  <a:extLst>
                    <a:ext uri="{FF2B5EF4-FFF2-40B4-BE49-F238E27FC236}">
                      <a16:creationId xmlns:a16="http://schemas.microsoft.com/office/drawing/2014/main" id="{F6893C46-3DF0-42AE-839F-AF3E0BAE895C}"/>
                    </a:ext>
                  </a:extLst>
                </p:cNvPr>
                <p:cNvSpPr/>
                <p:nvPr/>
              </p:nvSpPr>
              <p:spPr>
                <a:xfrm>
                  <a:off x="4734582" y="1781198"/>
                  <a:ext cx="179314" cy="352330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egoe UI" panose="020B0502040204020203" pitchFamily="34" charset="0"/>
                  </a:endParaRPr>
                </a:p>
              </p:txBody>
            </p:sp>
          </p:grpSp>
          <p:sp>
            <p:nvSpPr>
              <p:cNvPr id="215" name="Rectangle 214">
                <a:extLst>
                  <a:ext uri="{FF2B5EF4-FFF2-40B4-BE49-F238E27FC236}">
                    <a16:creationId xmlns:a16="http://schemas.microsoft.com/office/drawing/2014/main" id="{07CF9ABC-6BD6-4490-8875-35B8C5CFC10F}"/>
                  </a:ext>
                </a:extLst>
              </p:cNvPr>
              <p:cNvSpPr/>
              <p:nvPr/>
            </p:nvSpPr>
            <p:spPr>
              <a:xfrm>
                <a:off x="4129527" y="2243114"/>
                <a:ext cx="1591437" cy="45719"/>
              </a:xfrm>
              <a:prstGeom prst="rect">
                <a:avLst/>
              </a:prstGeom>
              <a:pattFill prst="dkVert">
                <a:fgClr>
                  <a:schemeClr val="accent4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Segoe UI" panose="020B0502040204020203" pitchFamily="34" charset="0"/>
                </a:endParaRPr>
              </a:p>
            </p:txBody>
          </p:sp>
        </p:grpSp>
        <p:grpSp>
          <p:nvGrpSpPr>
            <p:cNvPr id="236" name="Group 235">
              <a:extLst>
                <a:ext uri="{FF2B5EF4-FFF2-40B4-BE49-F238E27FC236}">
                  <a16:creationId xmlns:a16="http://schemas.microsoft.com/office/drawing/2014/main" id="{796A2500-CABC-4BE2-8125-167C42AE87A7}"/>
                </a:ext>
              </a:extLst>
            </p:cNvPr>
            <p:cNvGrpSpPr/>
            <p:nvPr/>
          </p:nvGrpSpPr>
          <p:grpSpPr>
            <a:xfrm>
              <a:off x="6518072" y="504324"/>
              <a:ext cx="1441431" cy="1151613"/>
              <a:chOff x="6780604" y="477918"/>
              <a:chExt cx="1441431" cy="1151613"/>
            </a:xfrm>
          </p:grpSpPr>
          <p:grpSp>
            <p:nvGrpSpPr>
              <p:cNvPr id="231" name="Group 230">
                <a:extLst>
                  <a:ext uri="{FF2B5EF4-FFF2-40B4-BE49-F238E27FC236}">
                    <a16:creationId xmlns:a16="http://schemas.microsoft.com/office/drawing/2014/main" id="{622EC084-4EA9-4038-9F13-594E35E920DF}"/>
                  </a:ext>
                </a:extLst>
              </p:cNvPr>
              <p:cNvGrpSpPr/>
              <p:nvPr/>
            </p:nvGrpSpPr>
            <p:grpSpPr>
              <a:xfrm>
                <a:off x="7470713" y="537200"/>
                <a:ext cx="686941" cy="687129"/>
                <a:chOff x="7470713" y="537200"/>
                <a:chExt cx="686941" cy="687129"/>
              </a:xfrm>
            </p:grpSpPr>
            <p:sp>
              <p:nvSpPr>
                <p:cNvPr id="232" name="Rectangle 231">
                  <a:extLst>
                    <a:ext uri="{FF2B5EF4-FFF2-40B4-BE49-F238E27FC236}">
                      <a16:creationId xmlns:a16="http://schemas.microsoft.com/office/drawing/2014/main" id="{BCF6D215-5827-43B9-9C35-1CCD13FF43DC}"/>
                    </a:ext>
                  </a:extLst>
                </p:cNvPr>
                <p:cNvSpPr/>
                <p:nvPr/>
              </p:nvSpPr>
              <p:spPr>
                <a:xfrm>
                  <a:off x="7723279" y="537200"/>
                  <a:ext cx="196428" cy="665343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egoe UI" panose="020B0502040204020203" pitchFamily="34" charset="0"/>
                  </a:endParaRPr>
                </a:p>
              </p:txBody>
            </p:sp>
            <p:sp>
              <p:nvSpPr>
                <p:cNvPr id="230" name="Chord 229">
                  <a:extLst>
                    <a:ext uri="{FF2B5EF4-FFF2-40B4-BE49-F238E27FC236}">
                      <a16:creationId xmlns:a16="http://schemas.microsoft.com/office/drawing/2014/main" id="{2BDF81F3-FA7D-4317-AB4D-83C2E29F8AF7}"/>
                    </a:ext>
                  </a:extLst>
                </p:cNvPr>
                <p:cNvSpPr/>
                <p:nvPr/>
              </p:nvSpPr>
              <p:spPr>
                <a:xfrm>
                  <a:off x="7492311" y="553674"/>
                  <a:ext cx="665343" cy="665343"/>
                </a:xfrm>
                <a:prstGeom prst="chord">
                  <a:avLst>
                    <a:gd name="adj1" fmla="val 6571150"/>
                    <a:gd name="adj2" fmla="val 15133974"/>
                  </a:avLst>
                </a:prstGeom>
                <a:solidFill>
                  <a:schemeClr val="tx1"/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Segoe UI" panose="020B0502040204020203" pitchFamily="34" charset="0"/>
                  </a:endParaRPr>
                </a:p>
              </p:txBody>
            </p:sp>
            <p:sp>
              <p:nvSpPr>
                <p:cNvPr id="235" name="Chord 234">
                  <a:extLst>
                    <a:ext uri="{FF2B5EF4-FFF2-40B4-BE49-F238E27FC236}">
                      <a16:creationId xmlns:a16="http://schemas.microsoft.com/office/drawing/2014/main" id="{7E182B43-767B-4AAE-9536-A14E3BFD729B}"/>
                    </a:ext>
                  </a:extLst>
                </p:cNvPr>
                <p:cNvSpPr/>
                <p:nvPr/>
              </p:nvSpPr>
              <p:spPr>
                <a:xfrm rot="10800000">
                  <a:off x="7470713" y="558986"/>
                  <a:ext cx="665343" cy="665343"/>
                </a:xfrm>
                <a:prstGeom prst="chord">
                  <a:avLst>
                    <a:gd name="adj1" fmla="val 6571150"/>
                    <a:gd name="adj2" fmla="val 15133974"/>
                  </a:avLst>
                </a:prstGeom>
                <a:solidFill>
                  <a:schemeClr val="tx1"/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Segoe UI" panose="020B0502040204020203" pitchFamily="34" charset="0"/>
                  </a:endParaRPr>
                </a:p>
              </p:txBody>
            </p:sp>
          </p:grpSp>
          <p:grpSp>
            <p:nvGrpSpPr>
              <p:cNvPr id="234" name="Group 233">
                <a:extLst>
                  <a:ext uri="{FF2B5EF4-FFF2-40B4-BE49-F238E27FC236}">
                    <a16:creationId xmlns:a16="http://schemas.microsoft.com/office/drawing/2014/main" id="{D2336A78-A7B0-4948-B49E-2466495E69F2}"/>
                  </a:ext>
                </a:extLst>
              </p:cNvPr>
              <p:cNvGrpSpPr/>
              <p:nvPr/>
            </p:nvGrpSpPr>
            <p:grpSpPr>
              <a:xfrm>
                <a:off x="6780604" y="477918"/>
                <a:ext cx="1441431" cy="1151613"/>
                <a:chOff x="6780604" y="477918"/>
                <a:chExt cx="1441431" cy="1151613"/>
              </a:xfrm>
            </p:grpSpPr>
            <p:sp>
              <p:nvSpPr>
                <p:cNvPr id="227" name="Circle: Hollow 226">
                  <a:extLst>
                    <a:ext uri="{FF2B5EF4-FFF2-40B4-BE49-F238E27FC236}">
                      <a16:creationId xmlns:a16="http://schemas.microsoft.com/office/drawing/2014/main" id="{5B1C1EF5-CBCD-4852-90C6-46F9F373BA8E}"/>
                    </a:ext>
                  </a:extLst>
                </p:cNvPr>
                <p:cNvSpPr/>
                <p:nvPr/>
              </p:nvSpPr>
              <p:spPr>
                <a:xfrm>
                  <a:off x="7408202" y="477918"/>
                  <a:ext cx="813833" cy="813833"/>
                </a:xfrm>
                <a:prstGeom prst="donut">
                  <a:avLst>
                    <a:gd name="adj" fmla="val 14759"/>
                  </a:avLst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3" name="Rectangle 202">
                  <a:extLst>
                    <a:ext uri="{FF2B5EF4-FFF2-40B4-BE49-F238E27FC236}">
                      <a16:creationId xmlns:a16="http://schemas.microsoft.com/office/drawing/2014/main" id="{79292708-EC13-41F3-BB96-BD48C8A2D40D}"/>
                    </a:ext>
                  </a:extLst>
                </p:cNvPr>
                <p:cNvSpPr/>
                <p:nvPr/>
              </p:nvSpPr>
              <p:spPr>
                <a:xfrm rot="18900000">
                  <a:off x="6780604" y="1459429"/>
                  <a:ext cx="744291" cy="170102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4" name="Rectangle 203">
                  <a:extLst>
                    <a:ext uri="{FF2B5EF4-FFF2-40B4-BE49-F238E27FC236}">
                      <a16:creationId xmlns:a16="http://schemas.microsoft.com/office/drawing/2014/main" id="{55858A24-9F07-48CC-9C50-127602165A4F}"/>
                    </a:ext>
                  </a:extLst>
                </p:cNvPr>
                <p:cNvSpPr/>
                <p:nvPr/>
              </p:nvSpPr>
              <p:spPr>
                <a:xfrm rot="18900000">
                  <a:off x="7326734" y="1174494"/>
                  <a:ext cx="301735" cy="85504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679F87FF-6B30-416C-995D-686AAFAEC4A0}"/>
              </a:ext>
            </a:extLst>
          </p:cNvPr>
          <p:cNvGrpSpPr/>
          <p:nvPr/>
        </p:nvGrpSpPr>
        <p:grpSpPr>
          <a:xfrm>
            <a:off x="3307218" y="1202734"/>
            <a:ext cx="2506756" cy="2253537"/>
            <a:chOff x="3307218" y="397591"/>
            <a:chExt cx="2506756" cy="2253537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F94F3F26-F3DE-4217-B249-5A3C4DC54F54}"/>
                </a:ext>
              </a:extLst>
            </p:cNvPr>
            <p:cNvSpPr/>
            <p:nvPr/>
          </p:nvSpPr>
          <p:spPr>
            <a:xfrm>
              <a:off x="3307218" y="1912464"/>
              <a:ext cx="2506756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en-US" sz="2400" b="1" dirty="0">
                  <a:solidFill>
                    <a:prstClr val="black"/>
                  </a:solidFill>
                  <a:latin typeface="Trebuchet MS" panose="020B0603020202020204" pitchFamily="34" charset="0"/>
                </a:rPr>
                <a:t>Test Engineers</a:t>
              </a:r>
            </a:p>
            <a:p>
              <a:pPr lvl="0" algn="ctr"/>
              <a:r>
                <a:rPr lang="en-US" dirty="0">
                  <a:solidFill>
                    <a:prstClr val="black"/>
                  </a:solidFill>
                  <a:latin typeface="Trebuchet MS" panose="020B0603020202020204" pitchFamily="34" charset="0"/>
                </a:rPr>
                <a:t>Third-Party Testing</a:t>
              </a:r>
              <a:endParaRPr lang="en-US" b="1" dirty="0">
                <a:solidFill>
                  <a:prstClr val="black"/>
                </a:solidFill>
                <a:latin typeface="Trebuchet MS" panose="020B0603020202020204" pitchFamily="34" charset="0"/>
              </a:endParaRPr>
            </a:p>
          </p:txBody>
        </p:sp>
        <p:grpSp>
          <p:nvGrpSpPr>
            <p:cNvPr id="173" name="Group 172">
              <a:extLst>
                <a:ext uri="{FF2B5EF4-FFF2-40B4-BE49-F238E27FC236}">
                  <a16:creationId xmlns:a16="http://schemas.microsoft.com/office/drawing/2014/main" id="{A77B99CD-5FCA-4151-9CDF-20D2D6125C0D}"/>
                </a:ext>
              </a:extLst>
            </p:cNvPr>
            <p:cNvGrpSpPr/>
            <p:nvPr/>
          </p:nvGrpSpPr>
          <p:grpSpPr>
            <a:xfrm>
              <a:off x="3668235" y="397591"/>
              <a:ext cx="971884" cy="980814"/>
              <a:chOff x="2714781" y="906525"/>
              <a:chExt cx="934288" cy="942872"/>
            </a:xfrm>
          </p:grpSpPr>
          <p:grpSp>
            <p:nvGrpSpPr>
              <p:cNvPr id="174" name="Group 173">
                <a:extLst>
                  <a:ext uri="{FF2B5EF4-FFF2-40B4-BE49-F238E27FC236}">
                    <a16:creationId xmlns:a16="http://schemas.microsoft.com/office/drawing/2014/main" id="{F145D4E1-89ED-4CF8-B805-8F6A64261DE6}"/>
                  </a:ext>
                </a:extLst>
              </p:cNvPr>
              <p:cNvGrpSpPr/>
              <p:nvPr/>
            </p:nvGrpSpPr>
            <p:grpSpPr>
              <a:xfrm>
                <a:off x="3469541" y="936558"/>
                <a:ext cx="179528" cy="912839"/>
                <a:chOff x="3455255" y="936558"/>
                <a:chExt cx="253334" cy="912839"/>
              </a:xfrm>
            </p:grpSpPr>
            <p:sp>
              <p:nvSpPr>
                <p:cNvPr id="183" name="Freeform: Shape 182">
                  <a:extLst>
                    <a:ext uri="{FF2B5EF4-FFF2-40B4-BE49-F238E27FC236}">
                      <a16:creationId xmlns:a16="http://schemas.microsoft.com/office/drawing/2014/main" id="{E4AAB8E0-583F-4E8B-84DA-6802793DC88C}"/>
                    </a:ext>
                  </a:extLst>
                </p:cNvPr>
                <p:cNvSpPr/>
                <p:nvPr/>
              </p:nvSpPr>
              <p:spPr>
                <a:xfrm>
                  <a:off x="3455255" y="1776976"/>
                  <a:ext cx="253334" cy="72421"/>
                </a:xfrm>
                <a:custGeom>
                  <a:avLst/>
                  <a:gdLst>
                    <a:gd name="connsiteX0" fmla="*/ 0 w 314325"/>
                    <a:gd name="connsiteY0" fmla="*/ 5040 h 62467"/>
                    <a:gd name="connsiteX1" fmla="*/ 107156 w 314325"/>
                    <a:gd name="connsiteY1" fmla="*/ 5040 h 62467"/>
                    <a:gd name="connsiteX2" fmla="*/ 147637 w 314325"/>
                    <a:gd name="connsiteY2" fmla="*/ 57427 h 62467"/>
                    <a:gd name="connsiteX3" fmla="*/ 314325 w 314325"/>
                    <a:gd name="connsiteY3" fmla="*/ 57427 h 62467"/>
                    <a:gd name="connsiteX0" fmla="*/ 0 w 315144"/>
                    <a:gd name="connsiteY0" fmla="*/ 5040 h 64709"/>
                    <a:gd name="connsiteX1" fmla="*/ 107156 w 315144"/>
                    <a:gd name="connsiteY1" fmla="*/ 5040 h 64709"/>
                    <a:gd name="connsiteX2" fmla="*/ 147637 w 315144"/>
                    <a:gd name="connsiteY2" fmla="*/ 57427 h 64709"/>
                    <a:gd name="connsiteX3" fmla="*/ 315144 w 315144"/>
                    <a:gd name="connsiteY3" fmla="*/ 61521 h 64709"/>
                    <a:gd name="connsiteX0" fmla="*/ 0 w 315144"/>
                    <a:gd name="connsiteY0" fmla="*/ 5040 h 63114"/>
                    <a:gd name="connsiteX1" fmla="*/ 107156 w 315144"/>
                    <a:gd name="connsiteY1" fmla="*/ 5040 h 63114"/>
                    <a:gd name="connsiteX2" fmla="*/ 147637 w 315144"/>
                    <a:gd name="connsiteY2" fmla="*/ 57427 h 63114"/>
                    <a:gd name="connsiteX3" fmla="*/ 315144 w 315144"/>
                    <a:gd name="connsiteY3" fmla="*/ 61521 h 63114"/>
                    <a:gd name="connsiteX0" fmla="*/ 0 w 315144"/>
                    <a:gd name="connsiteY0" fmla="*/ 3942 h 62016"/>
                    <a:gd name="connsiteX1" fmla="*/ 107156 w 315144"/>
                    <a:gd name="connsiteY1" fmla="*/ 3942 h 62016"/>
                    <a:gd name="connsiteX2" fmla="*/ 147637 w 315144"/>
                    <a:gd name="connsiteY2" fmla="*/ 56329 h 62016"/>
                    <a:gd name="connsiteX3" fmla="*/ 315144 w 315144"/>
                    <a:gd name="connsiteY3" fmla="*/ 60423 h 62016"/>
                    <a:gd name="connsiteX0" fmla="*/ 0 w 282801"/>
                    <a:gd name="connsiteY0" fmla="*/ 2213 h 63153"/>
                    <a:gd name="connsiteX1" fmla="*/ 74813 w 282801"/>
                    <a:gd name="connsiteY1" fmla="*/ 5079 h 63153"/>
                    <a:gd name="connsiteX2" fmla="*/ 115294 w 282801"/>
                    <a:gd name="connsiteY2" fmla="*/ 57466 h 63153"/>
                    <a:gd name="connsiteX3" fmla="*/ 282801 w 282801"/>
                    <a:gd name="connsiteY3" fmla="*/ 61560 h 63153"/>
                    <a:gd name="connsiteX0" fmla="*/ 0 w 270519"/>
                    <a:gd name="connsiteY0" fmla="*/ 769 h 64984"/>
                    <a:gd name="connsiteX1" fmla="*/ 62531 w 270519"/>
                    <a:gd name="connsiteY1" fmla="*/ 6910 h 64984"/>
                    <a:gd name="connsiteX2" fmla="*/ 103012 w 270519"/>
                    <a:gd name="connsiteY2" fmla="*/ 59297 h 64984"/>
                    <a:gd name="connsiteX3" fmla="*/ 270519 w 270519"/>
                    <a:gd name="connsiteY3" fmla="*/ 63391 h 64984"/>
                    <a:gd name="connsiteX0" fmla="*/ 0 w 270519"/>
                    <a:gd name="connsiteY0" fmla="*/ 1315 h 65530"/>
                    <a:gd name="connsiteX1" fmla="*/ 62531 w 270519"/>
                    <a:gd name="connsiteY1" fmla="*/ 7456 h 65530"/>
                    <a:gd name="connsiteX2" fmla="*/ 103012 w 270519"/>
                    <a:gd name="connsiteY2" fmla="*/ 59843 h 65530"/>
                    <a:gd name="connsiteX3" fmla="*/ 270519 w 270519"/>
                    <a:gd name="connsiteY3" fmla="*/ 63937 h 65530"/>
                    <a:gd name="connsiteX0" fmla="*/ 0 w 270519"/>
                    <a:gd name="connsiteY0" fmla="*/ 1315 h 65691"/>
                    <a:gd name="connsiteX1" fmla="*/ 62531 w 270519"/>
                    <a:gd name="connsiteY1" fmla="*/ 7456 h 65691"/>
                    <a:gd name="connsiteX2" fmla="*/ 103012 w 270519"/>
                    <a:gd name="connsiteY2" fmla="*/ 59843 h 65691"/>
                    <a:gd name="connsiteX3" fmla="*/ 270519 w 270519"/>
                    <a:gd name="connsiteY3" fmla="*/ 63937 h 65691"/>
                    <a:gd name="connsiteX0" fmla="*/ 0 w 270519"/>
                    <a:gd name="connsiteY0" fmla="*/ 770 h 65146"/>
                    <a:gd name="connsiteX1" fmla="*/ 62531 w 270519"/>
                    <a:gd name="connsiteY1" fmla="*/ 6911 h 65146"/>
                    <a:gd name="connsiteX2" fmla="*/ 89502 w 270519"/>
                    <a:gd name="connsiteY2" fmla="*/ 59298 h 65146"/>
                    <a:gd name="connsiteX3" fmla="*/ 270519 w 270519"/>
                    <a:gd name="connsiteY3" fmla="*/ 63392 h 651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70519" h="65146">
                      <a:moveTo>
                        <a:pt x="0" y="770"/>
                      </a:moveTo>
                      <a:cubicBezTo>
                        <a:pt x="47416" y="498"/>
                        <a:pt x="47614" y="-2844"/>
                        <a:pt x="62531" y="6911"/>
                      </a:cubicBezTo>
                      <a:cubicBezTo>
                        <a:pt x="77448" y="16666"/>
                        <a:pt x="69166" y="49475"/>
                        <a:pt x="89502" y="59298"/>
                      </a:cubicBezTo>
                      <a:cubicBezTo>
                        <a:pt x="109838" y="69121"/>
                        <a:pt x="200345" y="63663"/>
                        <a:pt x="270519" y="63392"/>
                      </a:cubicBezTo>
                    </a:path>
                  </a:pathLst>
                </a:custGeom>
                <a:noFill/>
                <a:ln w="28575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4" name="Freeform: Shape 183">
                  <a:extLst>
                    <a:ext uri="{FF2B5EF4-FFF2-40B4-BE49-F238E27FC236}">
                      <a16:creationId xmlns:a16="http://schemas.microsoft.com/office/drawing/2014/main" id="{411C57A3-041B-44CE-9509-17B504799D4D}"/>
                    </a:ext>
                  </a:extLst>
                </p:cNvPr>
                <p:cNvSpPr/>
                <p:nvPr/>
              </p:nvSpPr>
              <p:spPr>
                <a:xfrm>
                  <a:off x="3455255" y="1612242"/>
                  <a:ext cx="253334" cy="72421"/>
                </a:xfrm>
                <a:custGeom>
                  <a:avLst/>
                  <a:gdLst>
                    <a:gd name="connsiteX0" fmla="*/ 0 w 314325"/>
                    <a:gd name="connsiteY0" fmla="*/ 5040 h 62467"/>
                    <a:gd name="connsiteX1" fmla="*/ 107156 w 314325"/>
                    <a:gd name="connsiteY1" fmla="*/ 5040 h 62467"/>
                    <a:gd name="connsiteX2" fmla="*/ 147637 w 314325"/>
                    <a:gd name="connsiteY2" fmla="*/ 57427 h 62467"/>
                    <a:gd name="connsiteX3" fmla="*/ 314325 w 314325"/>
                    <a:gd name="connsiteY3" fmla="*/ 57427 h 62467"/>
                    <a:gd name="connsiteX0" fmla="*/ 0 w 315144"/>
                    <a:gd name="connsiteY0" fmla="*/ 5040 h 64709"/>
                    <a:gd name="connsiteX1" fmla="*/ 107156 w 315144"/>
                    <a:gd name="connsiteY1" fmla="*/ 5040 h 64709"/>
                    <a:gd name="connsiteX2" fmla="*/ 147637 w 315144"/>
                    <a:gd name="connsiteY2" fmla="*/ 57427 h 64709"/>
                    <a:gd name="connsiteX3" fmla="*/ 315144 w 315144"/>
                    <a:gd name="connsiteY3" fmla="*/ 61521 h 64709"/>
                    <a:gd name="connsiteX0" fmla="*/ 0 w 315144"/>
                    <a:gd name="connsiteY0" fmla="*/ 5040 h 63114"/>
                    <a:gd name="connsiteX1" fmla="*/ 107156 w 315144"/>
                    <a:gd name="connsiteY1" fmla="*/ 5040 h 63114"/>
                    <a:gd name="connsiteX2" fmla="*/ 147637 w 315144"/>
                    <a:gd name="connsiteY2" fmla="*/ 57427 h 63114"/>
                    <a:gd name="connsiteX3" fmla="*/ 315144 w 315144"/>
                    <a:gd name="connsiteY3" fmla="*/ 61521 h 63114"/>
                    <a:gd name="connsiteX0" fmla="*/ 0 w 315144"/>
                    <a:gd name="connsiteY0" fmla="*/ 3942 h 62016"/>
                    <a:gd name="connsiteX1" fmla="*/ 107156 w 315144"/>
                    <a:gd name="connsiteY1" fmla="*/ 3942 h 62016"/>
                    <a:gd name="connsiteX2" fmla="*/ 147637 w 315144"/>
                    <a:gd name="connsiteY2" fmla="*/ 56329 h 62016"/>
                    <a:gd name="connsiteX3" fmla="*/ 315144 w 315144"/>
                    <a:gd name="connsiteY3" fmla="*/ 60423 h 62016"/>
                    <a:gd name="connsiteX0" fmla="*/ 0 w 282801"/>
                    <a:gd name="connsiteY0" fmla="*/ 2213 h 63153"/>
                    <a:gd name="connsiteX1" fmla="*/ 74813 w 282801"/>
                    <a:gd name="connsiteY1" fmla="*/ 5079 h 63153"/>
                    <a:gd name="connsiteX2" fmla="*/ 115294 w 282801"/>
                    <a:gd name="connsiteY2" fmla="*/ 57466 h 63153"/>
                    <a:gd name="connsiteX3" fmla="*/ 282801 w 282801"/>
                    <a:gd name="connsiteY3" fmla="*/ 61560 h 63153"/>
                    <a:gd name="connsiteX0" fmla="*/ 0 w 270519"/>
                    <a:gd name="connsiteY0" fmla="*/ 769 h 64984"/>
                    <a:gd name="connsiteX1" fmla="*/ 62531 w 270519"/>
                    <a:gd name="connsiteY1" fmla="*/ 6910 h 64984"/>
                    <a:gd name="connsiteX2" fmla="*/ 103012 w 270519"/>
                    <a:gd name="connsiteY2" fmla="*/ 59297 h 64984"/>
                    <a:gd name="connsiteX3" fmla="*/ 270519 w 270519"/>
                    <a:gd name="connsiteY3" fmla="*/ 63391 h 64984"/>
                    <a:gd name="connsiteX0" fmla="*/ 0 w 270519"/>
                    <a:gd name="connsiteY0" fmla="*/ 1315 h 65530"/>
                    <a:gd name="connsiteX1" fmla="*/ 62531 w 270519"/>
                    <a:gd name="connsiteY1" fmla="*/ 7456 h 65530"/>
                    <a:gd name="connsiteX2" fmla="*/ 103012 w 270519"/>
                    <a:gd name="connsiteY2" fmla="*/ 59843 h 65530"/>
                    <a:gd name="connsiteX3" fmla="*/ 270519 w 270519"/>
                    <a:gd name="connsiteY3" fmla="*/ 63937 h 65530"/>
                    <a:gd name="connsiteX0" fmla="*/ 0 w 270519"/>
                    <a:gd name="connsiteY0" fmla="*/ 1315 h 65691"/>
                    <a:gd name="connsiteX1" fmla="*/ 62531 w 270519"/>
                    <a:gd name="connsiteY1" fmla="*/ 7456 h 65691"/>
                    <a:gd name="connsiteX2" fmla="*/ 103012 w 270519"/>
                    <a:gd name="connsiteY2" fmla="*/ 59843 h 65691"/>
                    <a:gd name="connsiteX3" fmla="*/ 270519 w 270519"/>
                    <a:gd name="connsiteY3" fmla="*/ 63937 h 65691"/>
                    <a:gd name="connsiteX0" fmla="*/ 0 w 270519"/>
                    <a:gd name="connsiteY0" fmla="*/ 770 h 65146"/>
                    <a:gd name="connsiteX1" fmla="*/ 62531 w 270519"/>
                    <a:gd name="connsiteY1" fmla="*/ 6911 h 65146"/>
                    <a:gd name="connsiteX2" fmla="*/ 89502 w 270519"/>
                    <a:gd name="connsiteY2" fmla="*/ 59298 h 65146"/>
                    <a:gd name="connsiteX3" fmla="*/ 270519 w 270519"/>
                    <a:gd name="connsiteY3" fmla="*/ 63392 h 651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70519" h="65146">
                      <a:moveTo>
                        <a:pt x="0" y="770"/>
                      </a:moveTo>
                      <a:cubicBezTo>
                        <a:pt x="47416" y="498"/>
                        <a:pt x="47614" y="-2844"/>
                        <a:pt x="62531" y="6911"/>
                      </a:cubicBezTo>
                      <a:cubicBezTo>
                        <a:pt x="77448" y="16666"/>
                        <a:pt x="69166" y="49475"/>
                        <a:pt x="89502" y="59298"/>
                      </a:cubicBezTo>
                      <a:cubicBezTo>
                        <a:pt x="109838" y="69121"/>
                        <a:pt x="200345" y="63663"/>
                        <a:pt x="270519" y="63392"/>
                      </a:cubicBezTo>
                    </a:path>
                  </a:pathLst>
                </a:custGeom>
                <a:noFill/>
                <a:ln w="28575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5" name="Freeform: Shape 184">
                  <a:extLst>
                    <a:ext uri="{FF2B5EF4-FFF2-40B4-BE49-F238E27FC236}">
                      <a16:creationId xmlns:a16="http://schemas.microsoft.com/office/drawing/2014/main" id="{33FD906C-E823-4DCE-A815-D3561967305D}"/>
                    </a:ext>
                  </a:extLst>
                </p:cNvPr>
                <p:cNvSpPr/>
                <p:nvPr/>
              </p:nvSpPr>
              <p:spPr>
                <a:xfrm>
                  <a:off x="3455255" y="1441220"/>
                  <a:ext cx="253334" cy="72421"/>
                </a:xfrm>
                <a:custGeom>
                  <a:avLst/>
                  <a:gdLst>
                    <a:gd name="connsiteX0" fmla="*/ 0 w 314325"/>
                    <a:gd name="connsiteY0" fmla="*/ 5040 h 62467"/>
                    <a:gd name="connsiteX1" fmla="*/ 107156 w 314325"/>
                    <a:gd name="connsiteY1" fmla="*/ 5040 h 62467"/>
                    <a:gd name="connsiteX2" fmla="*/ 147637 w 314325"/>
                    <a:gd name="connsiteY2" fmla="*/ 57427 h 62467"/>
                    <a:gd name="connsiteX3" fmla="*/ 314325 w 314325"/>
                    <a:gd name="connsiteY3" fmla="*/ 57427 h 62467"/>
                    <a:gd name="connsiteX0" fmla="*/ 0 w 315144"/>
                    <a:gd name="connsiteY0" fmla="*/ 5040 h 64709"/>
                    <a:gd name="connsiteX1" fmla="*/ 107156 w 315144"/>
                    <a:gd name="connsiteY1" fmla="*/ 5040 h 64709"/>
                    <a:gd name="connsiteX2" fmla="*/ 147637 w 315144"/>
                    <a:gd name="connsiteY2" fmla="*/ 57427 h 64709"/>
                    <a:gd name="connsiteX3" fmla="*/ 315144 w 315144"/>
                    <a:gd name="connsiteY3" fmla="*/ 61521 h 64709"/>
                    <a:gd name="connsiteX0" fmla="*/ 0 w 315144"/>
                    <a:gd name="connsiteY0" fmla="*/ 5040 h 63114"/>
                    <a:gd name="connsiteX1" fmla="*/ 107156 w 315144"/>
                    <a:gd name="connsiteY1" fmla="*/ 5040 h 63114"/>
                    <a:gd name="connsiteX2" fmla="*/ 147637 w 315144"/>
                    <a:gd name="connsiteY2" fmla="*/ 57427 h 63114"/>
                    <a:gd name="connsiteX3" fmla="*/ 315144 w 315144"/>
                    <a:gd name="connsiteY3" fmla="*/ 61521 h 63114"/>
                    <a:gd name="connsiteX0" fmla="*/ 0 w 315144"/>
                    <a:gd name="connsiteY0" fmla="*/ 3942 h 62016"/>
                    <a:gd name="connsiteX1" fmla="*/ 107156 w 315144"/>
                    <a:gd name="connsiteY1" fmla="*/ 3942 h 62016"/>
                    <a:gd name="connsiteX2" fmla="*/ 147637 w 315144"/>
                    <a:gd name="connsiteY2" fmla="*/ 56329 h 62016"/>
                    <a:gd name="connsiteX3" fmla="*/ 315144 w 315144"/>
                    <a:gd name="connsiteY3" fmla="*/ 60423 h 62016"/>
                    <a:gd name="connsiteX0" fmla="*/ 0 w 282801"/>
                    <a:gd name="connsiteY0" fmla="*/ 2213 h 63153"/>
                    <a:gd name="connsiteX1" fmla="*/ 74813 w 282801"/>
                    <a:gd name="connsiteY1" fmla="*/ 5079 h 63153"/>
                    <a:gd name="connsiteX2" fmla="*/ 115294 w 282801"/>
                    <a:gd name="connsiteY2" fmla="*/ 57466 h 63153"/>
                    <a:gd name="connsiteX3" fmla="*/ 282801 w 282801"/>
                    <a:gd name="connsiteY3" fmla="*/ 61560 h 63153"/>
                    <a:gd name="connsiteX0" fmla="*/ 0 w 270519"/>
                    <a:gd name="connsiteY0" fmla="*/ 769 h 64984"/>
                    <a:gd name="connsiteX1" fmla="*/ 62531 w 270519"/>
                    <a:gd name="connsiteY1" fmla="*/ 6910 h 64984"/>
                    <a:gd name="connsiteX2" fmla="*/ 103012 w 270519"/>
                    <a:gd name="connsiteY2" fmla="*/ 59297 h 64984"/>
                    <a:gd name="connsiteX3" fmla="*/ 270519 w 270519"/>
                    <a:gd name="connsiteY3" fmla="*/ 63391 h 64984"/>
                    <a:gd name="connsiteX0" fmla="*/ 0 w 270519"/>
                    <a:gd name="connsiteY0" fmla="*/ 1315 h 65530"/>
                    <a:gd name="connsiteX1" fmla="*/ 62531 w 270519"/>
                    <a:gd name="connsiteY1" fmla="*/ 7456 h 65530"/>
                    <a:gd name="connsiteX2" fmla="*/ 103012 w 270519"/>
                    <a:gd name="connsiteY2" fmla="*/ 59843 h 65530"/>
                    <a:gd name="connsiteX3" fmla="*/ 270519 w 270519"/>
                    <a:gd name="connsiteY3" fmla="*/ 63937 h 65530"/>
                    <a:gd name="connsiteX0" fmla="*/ 0 w 270519"/>
                    <a:gd name="connsiteY0" fmla="*/ 1315 h 65691"/>
                    <a:gd name="connsiteX1" fmla="*/ 62531 w 270519"/>
                    <a:gd name="connsiteY1" fmla="*/ 7456 h 65691"/>
                    <a:gd name="connsiteX2" fmla="*/ 103012 w 270519"/>
                    <a:gd name="connsiteY2" fmla="*/ 59843 h 65691"/>
                    <a:gd name="connsiteX3" fmla="*/ 270519 w 270519"/>
                    <a:gd name="connsiteY3" fmla="*/ 63937 h 65691"/>
                    <a:gd name="connsiteX0" fmla="*/ 0 w 270519"/>
                    <a:gd name="connsiteY0" fmla="*/ 770 h 65146"/>
                    <a:gd name="connsiteX1" fmla="*/ 62531 w 270519"/>
                    <a:gd name="connsiteY1" fmla="*/ 6911 h 65146"/>
                    <a:gd name="connsiteX2" fmla="*/ 89502 w 270519"/>
                    <a:gd name="connsiteY2" fmla="*/ 59298 h 65146"/>
                    <a:gd name="connsiteX3" fmla="*/ 270519 w 270519"/>
                    <a:gd name="connsiteY3" fmla="*/ 63392 h 651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70519" h="65146">
                      <a:moveTo>
                        <a:pt x="0" y="770"/>
                      </a:moveTo>
                      <a:cubicBezTo>
                        <a:pt x="47416" y="498"/>
                        <a:pt x="47614" y="-2844"/>
                        <a:pt x="62531" y="6911"/>
                      </a:cubicBezTo>
                      <a:cubicBezTo>
                        <a:pt x="77448" y="16666"/>
                        <a:pt x="69166" y="49475"/>
                        <a:pt x="89502" y="59298"/>
                      </a:cubicBezTo>
                      <a:cubicBezTo>
                        <a:pt x="109838" y="69121"/>
                        <a:pt x="200345" y="63663"/>
                        <a:pt x="270519" y="63392"/>
                      </a:cubicBezTo>
                    </a:path>
                  </a:pathLst>
                </a:custGeom>
                <a:noFill/>
                <a:ln w="28575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6" name="Freeform: Shape 185">
                  <a:extLst>
                    <a:ext uri="{FF2B5EF4-FFF2-40B4-BE49-F238E27FC236}">
                      <a16:creationId xmlns:a16="http://schemas.microsoft.com/office/drawing/2014/main" id="{A4BD61A8-24B6-4F43-8F34-B3A6EBFBCDF9}"/>
                    </a:ext>
                  </a:extLst>
                </p:cNvPr>
                <p:cNvSpPr/>
                <p:nvPr/>
              </p:nvSpPr>
              <p:spPr>
                <a:xfrm>
                  <a:off x="3455255" y="1272314"/>
                  <a:ext cx="253334" cy="72421"/>
                </a:xfrm>
                <a:custGeom>
                  <a:avLst/>
                  <a:gdLst>
                    <a:gd name="connsiteX0" fmla="*/ 0 w 314325"/>
                    <a:gd name="connsiteY0" fmla="*/ 5040 h 62467"/>
                    <a:gd name="connsiteX1" fmla="*/ 107156 w 314325"/>
                    <a:gd name="connsiteY1" fmla="*/ 5040 h 62467"/>
                    <a:gd name="connsiteX2" fmla="*/ 147637 w 314325"/>
                    <a:gd name="connsiteY2" fmla="*/ 57427 h 62467"/>
                    <a:gd name="connsiteX3" fmla="*/ 314325 w 314325"/>
                    <a:gd name="connsiteY3" fmla="*/ 57427 h 62467"/>
                    <a:gd name="connsiteX0" fmla="*/ 0 w 315144"/>
                    <a:gd name="connsiteY0" fmla="*/ 5040 h 64709"/>
                    <a:gd name="connsiteX1" fmla="*/ 107156 w 315144"/>
                    <a:gd name="connsiteY1" fmla="*/ 5040 h 64709"/>
                    <a:gd name="connsiteX2" fmla="*/ 147637 w 315144"/>
                    <a:gd name="connsiteY2" fmla="*/ 57427 h 64709"/>
                    <a:gd name="connsiteX3" fmla="*/ 315144 w 315144"/>
                    <a:gd name="connsiteY3" fmla="*/ 61521 h 64709"/>
                    <a:gd name="connsiteX0" fmla="*/ 0 w 315144"/>
                    <a:gd name="connsiteY0" fmla="*/ 5040 h 63114"/>
                    <a:gd name="connsiteX1" fmla="*/ 107156 w 315144"/>
                    <a:gd name="connsiteY1" fmla="*/ 5040 h 63114"/>
                    <a:gd name="connsiteX2" fmla="*/ 147637 w 315144"/>
                    <a:gd name="connsiteY2" fmla="*/ 57427 h 63114"/>
                    <a:gd name="connsiteX3" fmla="*/ 315144 w 315144"/>
                    <a:gd name="connsiteY3" fmla="*/ 61521 h 63114"/>
                    <a:gd name="connsiteX0" fmla="*/ 0 w 315144"/>
                    <a:gd name="connsiteY0" fmla="*/ 3942 h 62016"/>
                    <a:gd name="connsiteX1" fmla="*/ 107156 w 315144"/>
                    <a:gd name="connsiteY1" fmla="*/ 3942 h 62016"/>
                    <a:gd name="connsiteX2" fmla="*/ 147637 w 315144"/>
                    <a:gd name="connsiteY2" fmla="*/ 56329 h 62016"/>
                    <a:gd name="connsiteX3" fmla="*/ 315144 w 315144"/>
                    <a:gd name="connsiteY3" fmla="*/ 60423 h 62016"/>
                    <a:gd name="connsiteX0" fmla="*/ 0 w 282801"/>
                    <a:gd name="connsiteY0" fmla="*/ 2213 h 63153"/>
                    <a:gd name="connsiteX1" fmla="*/ 74813 w 282801"/>
                    <a:gd name="connsiteY1" fmla="*/ 5079 h 63153"/>
                    <a:gd name="connsiteX2" fmla="*/ 115294 w 282801"/>
                    <a:gd name="connsiteY2" fmla="*/ 57466 h 63153"/>
                    <a:gd name="connsiteX3" fmla="*/ 282801 w 282801"/>
                    <a:gd name="connsiteY3" fmla="*/ 61560 h 63153"/>
                    <a:gd name="connsiteX0" fmla="*/ 0 w 270519"/>
                    <a:gd name="connsiteY0" fmla="*/ 769 h 64984"/>
                    <a:gd name="connsiteX1" fmla="*/ 62531 w 270519"/>
                    <a:gd name="connsiteY1" fmla="*/ 6910 h 64984"/>
                    <a:gd name="connsiteX2" fmla="*/ 103012 w 270519"/>
                    <a:gd name="connsiteY2" fmla="*/ 59297 h 64984"/>
                    <a:gd name="connsiteX3" fmla="*/ 270519 w 270519"/>
                    <a:gd name="connsiteY3" fmla="*/ 63391 h 64984"/>
                    <a:gd name="connsiteX0" fmla="*/ 0 w 270519"/>
                    <a:gd name="connsiteY0" fmla="*/ 1315 h 65530"/>
                    <a:gd name="connsiteX1" fmla="*/ 62531 w 270519"/>
                    <a:gd name="connsiteY1" fmla="*/ 7456 h 65530"/>
                    <a:gd name="connsiteX2" fmla="*/ 103012 w 270519"/>
                    <a:gd name="connsiteY2" fmla="*/ 59843 h 65530"/>
                    <a:gd name="connsiteX3" fmla="*/ 270519 w 270519"/>
                    <a:gd name="connsiteY3" fmla="*/ 63937 h 65530"/>
                    <a:gd name="connsiteX0" fmla="*/ 0 w 270519"/>
                    <a:gd name="connsiteY0" fmla="*/ 1315 h 65691"/>
                    <a:gd name="connsiteX1" fmla="*/ 62531 w 270519"/>
                    <a:gd name="connsiteY1" fmla="*/ 7456 h 65691"/>
                    <a:gd name="connsiteX2" fmla="*/ 103012 w 270519"/>
                    <a:gd name="connsiteY2" fmla="*/ 59843 h 65691"/>
                    <a:gd name="connsiteX3" fmla="*/ 270519 w 270519"/>
                    <a:gd name="connsiteY3" fmla="*/ 63937 h 65691"/>
                    <a:gd name="connsiteX0" fmla="*/ 0 w 270519"/>
                    <a:gd name="connsiteY0" fmla="*/ 770 h 65146"/>
                    <a:gd name="connsiteX1" fmla="*/ 62531 w 270519"/>
                    <a:gd name="connsiteY1" fmla="*/ 6911 h 65146"/>
                    <a:gd name="connsiteX2" fmla="*/ 89502 w 270519"/>
                    <a:gd name="connsiteY2" fmla="*/ 59298 h 65146"/>
                    <a:gd name="connsiteX3" fmla="*/ 270519 w 270519"/>
                    <a:gd name="connsiteY3" fmla="*/ 63392 h 651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70519" h="65146">
                      <a:moveTo>
                        <a:pt x="0" y="770"/>
                      </a:moveTo>
                      <a:cubicBezTo>
                        <a:pt x="47416" y="498"/>
                        <a:pt x="47614" y="-2844"/>
                        <a:pt x="62531" y="6911"/>
                      </a:cubicBezTo>
                      <a:cubicBezTo>
                        <a:pt x="77448" y="16666"/>
                        <a:pt x="69166" y="49475"/>
                        <a:pt x="89502" y="59298"/>
                      </a:cubicBezTo>
                      <a:cubicBezTo>
                        <a:pt x="109838" y="69121"/>
                        <a:pt x="200345" y="63663"/>
                        <a:pt x="270519" y="63392"/>
                      </a:cubicBezTo>
                    </a:path>
                  </a:pathLst>
                </a:custGeom>
                <a:noFill/>
                <a:ln w="28575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7" name="Freeform: Shape 186">
                  <a:extLst>
                    <a:ext uri="{FF2B5EF4-FFF2-40B4-BE49-F238E27FC236}">
                      <a16:creationId xmlns:a16="http://schemas.microsoft.com/office/drawing/2014/main" id="{FA80517A-2453-4BA2-94BC-A7E991E53F61}"/>
                    </a:ext>
                  </a:extLst>
                </p:cNvPr>
                <p:cNvSpPr/>
                <p:nvPr/>
              </p:nvSpPr>
              <p:spPr>
                <a:xfrm>
                  <a:off x="3455255" y="1107580"/>
                  <a:ext cx="253334" cy="72421"/>
                </a:xfrm>
                <a:custGeom>
                  <a:avLst/>
                  <a:gdLst>
                    <a:gd name="connsiteX0" fmla="*/ 0 w 314325"/>
                    <a:gd name="connsiteY0" fmla="*/ 5040 h 62467"/>
                    <a:gd name="connsiteX1" fmla="*/ 107156 w 314325"/>
                    <a:gd name="connsiteY1" fmla="*/ 5040 h 62467"/>
                    <a:gd name="connsiteX2" fmla="*/ 147637 w 314325"/>
                    <a:gd name="connsiteY2" fmla="*/ 57427 h 62467"/>
                    <a:gd name="connsiteX3" fmla="*/ 314325 w 314325"/>
                    <a:gd name="connsiteY3" fmla="*/ 57427 h 62467"/>
                    <a:gd name="connsiteX0" fmla="*/ 0 w 315144"/>
                    <a:gd name="connsiteY0" fmla="*/ 5040 h 64709"/>
                    <a:gd name="connsiteX1" fmla="*/ 107156 w 315144"/>
                    <a:gd name="connsiteY1" fmla="*/ 5040 h 64709"/>
                    <a:gd name="connsiteX2" fmla="*/ 147637 w 315144"/>
                    <a:gd name="connsiteY2" fmla="*/ 57427 h 64709"/>
                    <a:gd name="connsiteX3" fmla="*/ 315144 w 315144"/>
                    <a:gd name="connsiteY3" fmla="*/ 61521 h 64709"/>
                    <a:gd name="connsiteX0" fmla="*/ 0 w 315144"/>
                    <a:gd name="connsiteY0" fmla="*/ 5040 h 63114"/>
                    <a:gd name="connsiteX1" fmla="*/ 107156 w 315144"/>
                    <a:gd name="connsiteY1" fmla="*/ 5040 h 63114"/>
                    <a:gd name="connsiteX2" fmla="*/ 147637 w 315144"/>
                    <a:gd name="connsiteY2" fmla="*/ 57427 h 63114"/>
                    <a:gd name="connsiteX3" fmla="*/ 315144 w 315144"/>
                    <a:gd name="connsiteY3" fmla="*/ 61521 h 63114"/>
                    <a:gd name="connsiteX0" fmla="*/ 0 w 315144"/>
                    <a:gd name="connsiteY0" fmla="*/ 3942 h 62016"/>
                    <a:gd name="connsiteX1" fmla="*/ 107156 w 315144"/>
                    <a:gd name="connsiteY1" fmla="*/ 3942 h 62016"/>
                    <a:gd name="connsiteX2" fmla="*/ 147637 w 315144"/>
                    <a:gd name="connsiteY2" fmla="*/ 56329 h 62016"/>
                    <a:gd name="connsiteX3" fmla="*/ 315144 w 315144"/>
                    <a:gd name="connsiteY3" fmla="*/ 60423 h 62016"/>
                    <a:gd name="connsiteX0" fmla="*/ 0 w 282801"/>
                    <a:gd name="connsiteY0" fmla="*/ 2213 h 63153"/>
                    <a:gd name="connsiteX1" fmla="*/ 74813 w 282801"/>
                    <a:gd name="connsiteY1" fmla="*/ 5079 h 63153"/>
                    <a:gd name="connsiteX2" fmla="*/ 115294 w 282801"/>
                    <a:gd name="connsiteY2" fmla="*/ 57466 h 63153"/>
                    <a:gd name="connsiteX3" fmla="*/ 282801 w 282801"/>
                    <a:gd name="connsiteY3" fmla="*/ 61560 h 63153"/>
                    <a:gd name="connsiteX0" fmla="*/ 0 w 270519"/>
                    <a:gd name="connsiteY0" fmla="*/ 769 h 64984"/>
                    <a:gd name="connsiteX1" fmla="*/ 62531 w 270519"/>
                    <a:gd name="connsiteY1" fmla="*/ 6910 h 64984"/>
                    <a:gd name="connsiteX2" fmla="*/ 103012 w 270519"/>
                    <a:gd name="connsiteY2" fmla="*/ 59297 h 64984"/>
                    <a:gd name="connsiteX3" fmla="*/ 270519 w 270519"/>
                    <a:gd name="connsiteY3" fmla="*/ 63391 h 64984"/>
                    <a:gd name="connsiteX0" fmla="*/ 0 w 270519"/>
                    <a:gd name="connsiteY0" fmla="*/ 1315 h 65530"/>
                    <a:gd name="connsiteX1" fmla="*/ 62531 w 270519"/>
                    <a:gd name="connsiteY1" fmla="*/ 7456 h 65530"/>
                    <a:gd name="connsiteX2" fmla="*/ 103012 w 270519"/>
                    <a:gd name="connsiteY2" fmla="*/ 59843 h 65530"/>
                    <a:gd name="connsiteX3" fmla="*/ 270519 w 270519"/>
                    <a:gd name="connsiteY3" fmla="*/ 63937 h 65530"/>
                    <a:gd name="connsiteX0" fmla="*/ 0 w 270519"/>
                    <a:gd name="connsiteY0" fmla="*/ 1315 h 65691"/>
                    <a:gd name="connsiteX1" fmla="*/ 62531 w 270519"/>
                    <a:gd name="connsiteY1" fmla="*/ 7456 h 65691"/>
                    <a:gd name="connsiteX2" fmla="*/ 103012 w 270519"/>
                    <a:gd name="connsiteY2" fmla="*/ 59843 h 65691"/>
                    <a:gd name="connsiteX3" fmla="*/ 270519 w 270519"/>
                    <a:gd name="connsiteY3" fmla="*/ 63937 h 65691"/>
                    <a:gd name="connsiteX0" fmla="*/ 0 w 270519"/>
                    <a:gd name="connsiteY0" fmla="*/ 770 h 65146"/>
                    <a:gd name="connsiteX1" fmla="*/ 62531 w 270519"/>
                    <a:gd name="connsiteY1" fmla="*/ 6911 h 65146"/>
                    <a:gd name="connsiteX2" fmla="*/ 89502 w 270519"/>
                    <a:gd name="connsiteY2" fmla="*/ 59298 h 65146"/>
                    <a:gd name="connsiteX3" fmla="*/ 270519 w 270519"/>
                    <a:gd name="connsiteY3" fmla="*/ 63392 h 651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70519" h="65146">
                      <a:moveTo>
                        <a:pt x="0" y="770"/>
                      </a:moveTo>
                      <a:cubicBezTo>
                        <a:pt x="47416" y="498"/>
                        <a:pt x="47614" y="-2844"/>
                        <a:pt x="62531" y="6911"/>
                      </a:cubicBezTo>
                      <a:cubicBezTo>
                        <a:pt x="77448" y="16666"/>
                        <a:pt x="69166" y="49475"/>
                        <a:pt x="89502" y="59298"/>
                      </a:cubicBezTo>
                      <a:cubicBezTo>
                        <a:pt x="109838" y="69121"/>
                        <a:pt x="200345" y="63663"/>
                        <a:pt x="270519" y="63392"/>
                      </a:cubicBezTo>
                    </a:path>
                  </a:pathLst>
                </a:custGeom>
                <a:noFill/>
                <a:ln w="28575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8" name="Freeform: Shape 187">
                  <a:extLst>
                    <a:ext uri="{FF2B5EF4-FFF2-40B4-BE49-F238E27FC236}">
                      <a16:creationId xmlns:a16="http://schemas.microsoft.com/office/drawing/2014/main" id="{8983C465-E763-4E43-AB6C-B1478F9DA2F8}"/>
                    </a:ext>
                  </a:extLst>
                </p:cNvPr>
                <p:cNvSpPr/>
                <p:nvPr/>
              </p:nvSpPr>
              <p:spPr>
                <a:xfrm>
                  <a:off x="3455255" y="936558"/>
                  <a:ext cx="253334" cy="72421"/>
                </a:xfrm>
                <a:custGeom>
                  <a:avLst/>
                  <a:gdLst>
                    <a:gd name="connsiteX0" fmla="*/ 0 w 314325"/>
                    <a:gd name="connsiteY0" fmla="*/ 5040 h 62467"/>
                    <a:gd name="connsiteX1" fmla="*/ 107156 w 314325"/>
                    <a:gd name="connsiteY1" fmla="*/ 5040 h 62467"/>
                    <a:gd name="connsiteX2" fmla="*/ 147637 w 314325"/>
                    <a:gd name="connsiteY2" fmla="*/ 57427 h 62467"/>
                    <a:gd name="connsiteX3" fmla="*/ 314325 w 314325"/>
                    <a:gd name="connsiteY3" fmla="*/ 57427 h 62467"/>
                    <a:gd name="connsiteX0" fmla="*/ 0 w 315144"/>
                    <a:gd name="connsiteY0" fmla="*/ 5040 h 64709"/>
                    <a:gd name="connsiteX1" fmla="*/ 107156 w 315144"/>
                    <a:gd name="connsiteY1" fmla="*/ 5040 h 64709"/>
                    <a:gd name="connsiteX2" fmla="*/ 147637 w 315144"/>
                    <a:gd name="connsiteY2" fmla="*/ 57427 h 64709"/>
                    <a:gd name="connsiteX3" fmla="*/ 315144 w 315144"/>
                    <a:gd name="connsiteY3" fmla="*/ 61521 h 64709"/>
                    <a:gd name="connsiteX0" fmla="*/ 0 w 315144"/>
                    <a:gd name="connsiteY0" fmla="*/ 5040 h 63114"/>
                    <a:gd name="connsiteX1" fmla="*/ 107156 w 315144"/>
                    <a:gd name="connsiteY1" fmla="*/ 5040 h 63114"/>
                    <a:gd name="connsiteX2" fmla="*/ 147637 w 315144"/>
                    <a:gd name="connsiteY2" fmla="*/ 57427 h 63114"/>
                    <a:gd name="connsiteX3" fmla="*/ 315144 w 315144"/>
                    <a:gd name="connsiteY3" fmla="*/ 61521 h 63114"/>
                    <a:gd name="connsiteX0" fmla="*/ 0 w 315144"/>
                    <a:gd name="connsiteY0" fmla="*/ 3942 h 62016"/>
                    <a:gd name="connsiteX1" fmla="*/ 107156 w 315144"/>
                    <a:gd name="connsiteY1" fmla="*/ 3942 h 62016"/>
                    <a:gd name="connsiteX2" fmla="*/ 147637 w 315144"/>
                    <a:gd name="connsiteY2" fmla="*/ 56329 h 62016"/>
                    <a:gd name="connsiteX3" fmla="*/ 315144 w 315144"/>
                    <a:gd name="connsiteY3" fmla="*/ 60423 h 62016"/>
                    <a:gd name="connsiteX0" fmla="*/ 0 w 282801"/>
                    <a:gd name="connsiteY0" fmla="*/ 2213 h 63153"/>
                    <a:gd name="connsiteX1" fmla="*/ 74813 w 282801"/>
                    <a:gd name="connsiteY1" fmla="*/ 5079 h 63153"/>
                    <a:gd name="connsiteX2" fmla="*/ 115294 w 282801"/>
                    <a:gd name="connsiteY2" fmla="*/ 57466 h 63153"/>
                    <a:gd name="connsiteX3" fmla="*/ 282801 w 282801"/>
                    <a:gd name="connsiteY3" fmla="*/ 61560 h 63153"/>
                    <a:gd name="connsiteX0" fmla="*/ 0 w 270519"/>
                    <a:gd name="connsiteY0" fmla="*/ 769 h 64984"/>
                    <a:gd name="connsiteX1" fmla="*/ 62531 w 270519"/>
                    <a:gd name="connsiteY1" fmla="*/ 6910 h 64984"/>
                    <a:gd name="connsiteX2" fmla="*/ 103012 w 270519"/>
                    <a:gd name="connsiteY2" fmla="*/ 59297 h 64984"/>
                    <a:gd name="connsiteX3" fmla="*/ 270519 w 270519"/>
                    <a:gd name="connsiteY3" fmla="*/ 63391 h 64984"/>
                    <a:gd name="connsiteX0" fmla="*/ 0 w 270519"/>
                    <a:gd name="connsiteY0" fmla="*/ 1315 h 65530"/>
                    <a:gd name="connsiteX1" fmla="*/ 62531 w 270519"/>
                    <a:gd name="connsiteY1" fmla="*/ 7456 h 65530"/>
                    <a:gd name="connsiteX2" fmla="*/ 103012 w 270519"/>
                    <a:gd name="connsiteY2" fmla="*/ 59843 h 65530"/>
                    <a:gd name="connsiteX3" fmla="*/ 270519 w 270519"/>
                    <a:gd name="connsiteY3" fmla="*/ 63937 h 65530"/>
                    <a:gd name="connsiteX0" fmla="*/ 0 w 270519"/>
                    <a:gd name="connsiteY0" fmla="*/ 1315 h 65691"/>
                    <a:gd name="connsiteX1" fmla="*/ 62531 w 270519"/>
                    <a:gd name="connsiteY1" fmla="*/ 7456 h 65691"/>
                    <a:gd name="connsiteX2" fmla="*/ 103012 w 270519"/>
                    <a:gd name="connsiteY2" fmla="*/ 59843 h 65691"/>
                    <a:gd name="connsiteX3" fmla="*/ 270519 w 270519"/>
                    <a:gd name="connsiteY3" fmla="*/ 63937 h 65691"/>
                    <a:gd name="connsiteX0" fmla="*/ 0 w 270519"/>
                    <a:gd name="connsiteY0" fmla="*/ 770 h 65146"/>
                    <a:gd name="connsiteX1" fmla="*/ 62531 w 270519"/>
                    <a:gd name="connsiteY1" fmla="*/ 6911 h 65146"/>
                    <a:gd name="connsiteX2" fmla="*/ 89502 w 270519"/>
                    <a:gd name="connsiteY2" fmla="*/ 59298 h 65146"/>
                    <a:gd name="connsiteX3" fmla="*/ 270519 w 270519"/>
                    <a:gd name="connsiteY3" fmla="*/ 63392 h 651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70519" h="65146">
                      <a:moveTo>
                        <a:pt x="0" y="770"/>
                      </a:moveTo>
                      <a:cubicBezTo>
                        <a:pt x="47416" y="498"/>
                        <a:pt x="47614" y="-2844"/>
                        <a:pt x="62531" y="6911"/>
                      </a:cubicBezTo>
                      <a:cubicBezTo>
                        <a:pt x="77448" y="16666"/>
                        <a:pt x="69166" y="49475"/>
                        <a:pt x="89502" y="59298"/>
                      </a:cubicBezTo>
                      <a:cubicBezTo>
                        <a:pt x="109838" y="69121"/>
                        <a:pt x="200345" y="63663"/>
                        <a:pt x="270519" y="63392"/>
                      </a:cubicBezTo>
                    </a:path>
                  </a:pathLst>
                </a:custGeom>
                <a:noFill/>
                <a:ln w="28575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75" name="Group 174">
                <a:extLst>
                  <a:ext uri="{FF2B5EF4-FFF2-40B4-BE49-F238E27FC236}">
                    <a16:creationId xmlns:a16="http://schemas.microsoft.com/office/drawing/2014/main" id="{3B94ED18-B4C5-4467-A475-2F5CD582349D}"/>
                  </a:ext>
                </a:extLst>
              </p:cNvPr>
              <p:cNvGrpSpPr/>
              <p:nvPr/>
            </p:nvGrpSpPr>
            <p:grpSpPr>
              <a:xfrm flipH="1">
                <a:off x="2714781" y="936558"/>
                <a:ext cx="203238" cy="912839"/>
                <a:chOff x="3455255" y="936558"/>
                <a:chExt cx="253334" cy="912839"/>
              </a:xfrm>
            </p:grpSpPr>
            <p:sp>
              <p:nvSpPr>
                <p:cNvPr id="177" name="Freeform: Shape 176">
                  <a:extLst>
                    <a:ext uri="{FF2B5EF4-FFF2-40B4-BE49-F238E27FC236}">
                      <a16:creationId xmlns:a16="http://schemas.microsoft.com/office/drawing/2014/main" id="{5BAC35EF-0AB1-4578-AAB3-AF40204F481B}"/>
                    </a:ext>
                  </a:extLst>
                </p:cNvPr>
                <p:cNvSpPr/>
                <p:nvPr/>
              </p:nvSpPr>
              <p:spPr>
                <a:xfrm>
                  <a:off x="3455255" y="1776976"/>
                  <a:ext cx="253334" cy="72421"/>
                </a:xfrm>
                <a:custGeom>
                  <a:avLst/>
                  <a:gdLst>
                    <a:gd name="connsiteX0" fmla="*/ 0 w 314325"/>
                    <a:gd name="connsiteY0" fmla="*/ 5040 h 62467"/>
                    <a:gd name="connsiteX1" fmla="*/ 107156 w 314325"/>
                    <a:gd name="connsiteY1" fmla="*/ 5040 h 62467"/>
                    <a:gd name="connsiteX2" fmla="*/ 147637 w 314325"/>
                    <a:gd name="connsiteY2" fmla="*/ 57427 h 62467"/>
                    <a:gd name="connsiteX3" fmla="*/ 314325 w 314325"/>
                    <a:gd name="connsiteY3" fmla="*/ 57427 h 62467"/>
                    <a:gd name="connsiteX0" fmla="*/ 0 w 315144"/>
                    <a:gd name="connsiteY0" fmla="*/ 5040 h 64709"/>
                    <a:gd name="connsiteX1" fmla="*/ 107156 w 315144"/>
                    <a:gd name="connsiteY1" fmla="*/ 5040 h 64709"/>
                    <a:gd name="connsiteX2" fmla="*/ 147637 w 315144"/>
                    <a:gd name="connsiteY2" fmla="*/ 57427 h 64709"/>
                    <a:gd name="connsiteX3" fmla="*/ 315144 w 315144"/>
                    <a:gd name="connsiteY3" fmla="*/ 61521 h 64709"/>
                    <a:gd name="connsiteX0" fmla="*/ 0 w 315144"/>
                    <a:gd name="connsiteY0" fmla="*/ 5040 h 63114"/>
                    <a:gd name="connsiteX1" fmla="*/ 107156 w 315144"/>
                    <a:gd name="connsiteY1" fmla="*/ 5040 h 63114"/>
                    <a:gd name="connsiteX2" fmla="*/ 147637 w 315144"/>
                    <a:gd name="connsiteY2" fmla="*/ 57427 h 63114"/>
                    <a:gd name="connsiteX3" fmla="*/ 315144 w 315144"/>
                    <a:gd name="connsiteY3" fmla="*/ 61521 h 63114"/>
                    <a:gd name="connsiteX0" fmla="*/ 0 w 315144"/>
                    <a:gd name="connsiteY0" fmla="*/ 3942 h 62016"/>
                    <a:gd name="connsiteX1" fmla="*/ 107156 w 315144"/>
                    <a:gd name="connsiteY1" fmla="*/ 3942 h 62016"/>
                    <a:gd name="connsiteX2" fmla="*/ 147637 w 315144"/>
                    <a:gd name="connsiteY2" fmla="*/ 56329 h 62016"/>
                    <a:gd name="connsiteX3" fmla="*/ 315144 w 315144"/>
                    <a:gd name="connsiteY3" fmla="*/ 60423 h 62016"/>
                    <a:gd name="connsiteX0" fmla="*/ 0 w 282801"/>
                    <a:gd name="connsiteY0" fmla="*/ 2213 h 63153"/>
                    <a:gd name="connsiteX1" fmla="*/ 74813 w 282801"/>
                    <a:gd name="connsiteY1" fmla="*/ 5079 h 63153"/>
                    <a:gd name="connsiteX2" fmla="*/ 115294 w 282801"/>
                    <a:gd name="connsiteY2" fmla="*/ 57466 h 63153"/>
                    <a:gd name="connsiteX3" fmla="*/ 282801 w 282801"/>
                    <a:gd name="connsiteY3" fmla="*/ 61560 h 63153"/>
                    <a:gd name="connsiteX0" fmla="*/ 0 w 270519"/>
                    <a:gd name="connsiteY0" fmla="*/ 769 h 64984"/>
                    <a:gd name="connsiteX1" fmla="*/ 62531 w 270519"/>
                    <a:gd name="connsiteY1" fmla="*/ 6910 h 64984"/>
                    <a:gd name="connsiteX2" fmla="*/ 103012 w 270519"/>
                    <a:gd name="connsiteY2" fmla="*/ 59297 h 64984"/>
                    <a:gd name="connsiteX3" fmla="*/ 270519 w 270519"/>
                    <a:gd name="connsiteY3" fmla="*/ 63391 h 64984"/>
                    <a:gd name="connsiteX0" fmla="*/ 0 w 270519"/>
                    <a:gd name="connsiteY0" fmla="*/ 1315 h 65530"/>
                    <a:gd name="connsiteX1" fmla="*/ 62531 w 270519"/>
                    <a:gd name="connsiteY1" fmla="*/ 7456 h 65530"/>
                    <a:gd name="connsiteX2" fmla="*/ 103012 w 270519"/>
                    <a:gd name="connsiteY2" fmla="*/ 59843 h 65530"/>
                    <a:gd name="connsiteX3" fmla="*/ 270519 w 270519"/>
                    <a:gd name="connsiteY3" fmla="*/ 63937 h 65530"/>
                    <a:gd name="connsiteX0" fmla="*/ 0 w 270519"/>
                    <a:gd name="connsiteY0" fmla="*/ 1315 h 65691"/>
                    <a:gd name="connsiteX1" fmla="*/ 62531 w 270519"/>
                    <a:gd name="connsiteY1" fmla="*/ 7456 h 65691"/>
                    <a:gd name="connsiteX2" fmla="*/ 103012 w 270519"/>
                    <a:gd name="connsiteY2" fmla="*/ 59843 h 65691"/>
                    <a:gd name="connsiteX3" fmla="*/ 270519 w 270519"/>
                    <a:gd name="connsiteY3" fmla="*/ 63937 h 65691"/>
                    <a:gd name="connsiteX0" fmla="*/ 0 w 270519"/>
                    <a:gd name="connsiteY0" fmla="*/ 770 h 65146"/>
                    <a:gd name="connsiteX1" fmla="*/ 62531 w 270519"/>
                    <a:gd name="connsiteY1" fmla="*/ 6911 h 65146"/>
                    <a:gd name="connsiteX2" fmla="*/ 89502 w 270519"/>
                    <a:gd name="connsiteY2" fmla="*/ 59298 h 65146"/>
                    <a:gd name="connsiteX3" fmla="*/ 270519 w 270519"/>
                    <a:gd name="connsiteY3" fmla="*/ 63392 h 651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70519" h="65146">
                      <a:moveTo>
                        <a:pt x="0" y="770"/>
                      </a:moveTo>
                      <a:cubicBezTo>
                        <a:pt x="47416" y="498"/>
                        <a:pt x="47614" y="-2844"/>
                        <a:pt x="62531" y="6911"/>
                      </a:cubicBezTo>
                      <a:cubicBezTo>
                        <a:pt x="77448" y="16666"/>
                        <a:pt x="69166" y="49475"/>
                        <a:pt x="89502" y="59298"/>
                      </a:cubicBezTo>
                      <a:cubicBezTo>
                        <a:pt x="109838" y="69121"/>
                        <a:pt x="200345" y="63663"/>
                        <a:pt x="270519" y="63392"/>
                      </a:cubicBezTo>
                    </a:path>
                  </a:pathLst>
                </a:custGeom>
                <a:noFill/>
                <a:ln w="28575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8" name="Freeform: Shape 177">
                  <a:extLst>
                    <a:ext uri="{FF2B5EF4-FFF2-40B4-BE49-F238E27FC236}">
                      <a16:creationId xmlns:a16="http://schemas.microsoft.com/office/drawing/2014/main" id="{0E6DD25A-D236-45C8-8004-088460A3EB4A}"/>
                    </a:ext>
                  </a:extLst>
                </p:cNvPr>
                <p:cNvSpPr/>
                <p:nvPr/>
              </p:nvSpPr>
              <p:spPr>
                <a:xfrm>
                  <a:off x="3455255" y="1612242"/>
                  <a:ext cx="253334" cy="72421"/>
                </a:xfrm>
                <a:custGeom>
                  <a:avLst/>
                  <a:gdLst>
                    <a:gd name="connsiteX0" fmla="*/ 0 w 314325"/>
                    <a:gd name="connsiteY0" fmla="*/ 5040 h 62467"/>
                    <a:gd name="connsiteX1" fmla="*/ 107156 w 314325"/>
                    <a:gd name="connsiteY1" fmla="*/ 5040 h 62467"/>
                    <a:gd name="connsiteX2" fmla="*/ 147637 w 314325"/>
                    <a:gd name="connsiteY2" fmla="*/ 57427 h 62467"/>
                    <a:gd name="connsiteX3" fmla="*/ 314325 w 314325"/>
                    <a:gd name="connsiteY3" fmla="*/ 57427 h 62467"/>
                    <a:gd name="connsiteX0" fmla="*/ 0 w 315144"/>
                    <a:gd name="connsiteY0" fmla="*/ 5040 h 64709"/>
                    <a:gd name="connsiteX1" fmla="*/ 107156 w 315144"/>
                    <a:gd name="connsiteY1" fmla="*/ 5040 h 64709"/>
                    <a:gd name="connsiteX2" fmla="*/ 147637 w 315144"/>
                    <a:gd name="connsiteY2" fmla="*/ 57427 h 64709"/>
                    <a:gd name="connsiteX3" fmla="*/ 315144 w 315144"/>
                    <a:gd name="connsiteY3" fmla="*/ 61521 h 64709"/>
                    <a:gd name="connsiteX0" fmla="*/ 0 w 315144"/>
                    <a:gd name="connsiteY0" fmla="*/ 5040 h 63114"/>
                    <a:gd name="connsiteX1" fmla="*/ 107156 w 315144"/>
                    <a:gd name="connsiteY1" fmla="*/ 5040 h 63114"/>
                    <a:gd name="connsiteX2" fmla="*/ 147637 w 315144"/>
                    <a:gd name="connsiteY2" fmla="*/ 57427 h 63114"/>
                    <a:gd name="connsiteX3" fmla="*/ 315144 w 315144"/>
                    <a:gd name="connsiteY3" fmla="*/ 61521 h 63114"/>
                    <a:gd name="connsiteX0" fmla="*/ 0 w 315144"/>
                    <a:gd name="connsiteY0" fmla="*/ 3942 h 62016"/>
                    <a:gd name="connsiteX1" fmla="*/ 107156 w 315144"/>
                    <a:gd name="connsiteY1" fmla="*/ 3942 h 62016"/>
                    <a:gd name="connsiteX2" fmla="*/ 147637 w 315144"/>
                    <a:gd name="connsiteY2" fmla="*/ 56329 h 62016"/>
                    <a:gd name="connsiteX3" fmla="*/ 315144 w 315144"/>
                    <a:gd name="connsiteY3" fmla="*/ 60423 h 62016"/>
                    <a:gd name="connsiteX0" fmla="*/ 0 w 282801"/>
                    <a:gd name="connsiteY0" fmla="*/ 2213 h 63153"/>
                    <a:gd name="connsiteX1" fmla="*/ 74813 w 282801"/>
                    <a:gd name="connsiteY1" fmla="*/ 5079 h 63153"/>
                    <a:gd name="connsiteX2" fmla="*/ 115294 w 282801"/>
                    <a:gd name="connsiteY2" fmla="*/ 57466 h 63153"/>
                    <a:gd name="connsiteX3" fmla="*/ 282801 w 282801"/>
                    <a:gd name="connsiteY3" fmla="*/ 61560 h 63153"/>
                    <a:gd name="connsiteX0" fmla="*/ 0 w 270519"/>
                    <a:gd name="connsiteY0" fmla="*/ 769 h 64984"/>
                    <a:gd name="connsiteX1" fmla="*/ 62531 w 270519"/>
                    <a:gd name="connsiteY1" fmla="*/ 6910 h 64984"/>
                    <a:gd name="connsiteX2" fmla="*/ 103012 w 270519"/>
                    <a:gd name="connsiteY2" fmla="*/ 59297 h 64984"/>
                    <a:gd name="connsiteX3" fmla="*/ 270519 w 270519"/>
                    <a:gd name="connsiteY3" fmla="*/ 63391 h 64984"/>
                    <a:gd name="connsiteX0" fmla="*/ 0 w 270519"/>
                    <a:gd name="connsiteY0" fmla="*/ 1315 h 65530"/>
                    <a:gd name="connsiteX1" fmla="*/ 62531 w 270519"/>
                    <a:gd name="connsiteY1" fmla="*/ 7456 h 65530"/>
                    <a:gd name="connsiteX2" fmla="*/ 103012 w 270519"/>
                    <a:gd name="connsiteY2" fmla="*/ 59843 h 65530"/>
                    <a:gd name="connsiteX3" fmla="*/ 270519 w 270519"/>
                    <a:gd name="connsiteY3" fmla="*/ 63937 h 65530"/>
                    <a:gd name="connsiteX0" fmla="*/ 0 w 270519"/>
                    <a:gd name="connsiteY0" fmla="*/ 1315 h 65691"/>
                    <a:gd name="connsiteX1" fmla="*/ 62531 w 270519"/>
                    <a:gd name="connsiteY1" fmla="*/ 7456 h 65691"/>
                    <a:gd name="connsiteX2" fmla="*/ 103012 w 270519"/>
                    <a:gd name="connsiteY2" fmla="*/ 59843 h 65691"/>
                    <a:gd name="connsiteX3" fmla="*/ 270519 w 270519"/>
                    <a:gd name="connsiteY3" fmla="*/ 63937 h 65691"/>
                    <a:gd name="connsiteX0" fmla="*/ 0 w 270519"/>
                    <a:gd name="connsiteY0" fmla="*/ 770 h 65146"/>
                    <a:gd name="connsiteX1" fmla="*/ 62531 w 270519"/>
                    <a:gd name="connsiteY1" fmla="*/ 6911 h 65146"/>
                    <a:gd name="connsiteX2" fmla="*/ 89502 w 270519"/>
                    <a:gd name="connsiteY2" fmla="*/ 59298 h 65146"/>
                    <a:gd name="connsiteX3" fmla="*/ 270519 w 270519"/>
                    <a:gd name="connsiteY3" fmla="*/ 63392 h 651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70519" h="65146">
                      <a:moveTo>
                        <a:pt x="0" y="770"/>
                      </a:moveTo>
                      <a:cubicBezTo>
                        <a:pt x="47416" y="498"/>
                        <a:pt x="47614" y="-2844"/>
                        <a:pt x="62531" y="6911"/>
                      </a:cubicBezTo>
                      <a:cubicBezTo>
                        <a:pt x="77448" y="16666"/>
                        <a:pt x="69166" y="49475"/>
                        <a:pt x="89502" y="59298"/>
                      </a:cubicBezTo>
                      <a:cubicBezTo>
                        <a:pt x="109838" y="69121"/>
                        <a:pt x="200345" y="63663"/>
                        <a:pt x="270519" y="63392"/>
                      </a:cubicBezTo>
                    </a:path>
                  </a:pathLst>
                </a:custGeom>
                <a:noFill/>
                <a:ln w="28575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9" name="Freeform: Shape 178">
                  <a:extLst>
                    <a:ext uri="{FF2B5EF4-FFF2-40B4-BE49-F238E27FC236}">
                      <a16:creationId xmlns:a16="http://schemas.microsoft.com/office/drawing/2014/main" id="{840A1E36-19BD-4C19-B235-2D791A6729FE}"/>
                    </a:ext>
                  </a:extLst>
                </p:cNvPr>
                <p:cNvSpPr/>
                <p:nvPr/>
              </p:nvSpPr>
              <p:spPr>
                <a:xfrm>
                  <a:off x="3455255" y="1441220"/>
                  <a:ext cx="253334" cy="72421"/>
                </a:xfrm>
                <a:custGeom>
                  <a:avLst/>
                  <a:gdLst>
                    <a:gd name="connsiteX0" fmla="*/ 0 w 314325"/>
                    <a:gd name="connsiteY0" fmla="*/ 5040 h 62467"/>
                    <a:gd name="connsiteX1" fmla="*/ 107156 w 314325"/>
                    <a:gd name="connsiteY1" fmla="*/ 5040 h 62467"/>
                    <a:gd name="connsiteX2" fmla="*/ 147637 w 314325"/>
                    <a:gd name="connsiteY2" fmla="*/ 57427 h 62467"/>
                    <a:gd name="connsiteX3" fmla="*/ 314325 w 314325"/>
                    <a:gd name="connsiteY3" fmla="*/ 57427 h 62467"/>
                    <a:gd name="connsiteX0" fmla="*/ 0 w 315144"/>
                    <a:gd name="connsiteY0" fmla="*/ 5040 h 64709"/>
                    <a:gd name="connsiteX1" fmla="*/ 107156 w 315144"/>
                    <a:gd name="connsiteY1" fmla="*/ 5040 h 64709"/>
                    <a:gd name="connsiteX2" fmla="*/ 147637 w 315144"/>
                    <a:gd name="connsiteY2" fmla="*/ 57427 h 64709"/>
                    <a:gd name="connsiteX3" fmla="*/ 315144 w 315144"/>
                    <a:gd name="connsiteY3" fmla="*/ 61521 h 64709"/>
                    <a:gd name="connsiteX0" fmla="*/ 0 w 315144"/>
                    <a:gd name="connsiteY0" fmla="*/ 5040 h 63114"/>
                    <a:gd name="connsiteX1" fmla="*/ 107156 w 315144"/>
                    <a:gd name="connsiteY1" fmla="*/ 5040 h 63114"/>
                    <a:gd name="connsiteX2" fmla="*/ 147637 w 315144"/>
                    <a:gd name="connsiteY2" fmla="*/ 57427 h 63114"/>
                    <a:gd name="connsiteX3" fmla="*/ 315144 w 315144"/>
                    <a:gd name="connsiteY3" fmla="*/ 61521 h 63114"/>
                    <a:gd name="connsiteX0" fmla="*/ 0 w 315144"/>
                    <a:gd name="connsiteY0" fmla="*/ 3942 h 62016"/>
                    <a:gd name="connsiteX1" fmla="*/ 107156 w 315144"/>
                    <a:gd name="connsiteY1" fmla="*/ 3942 h 62016"/>
                    <a:gd name="connsiteX2" fmla="*/ 147637 w 315144"/>
                    <a:gd name="connsiteY2" fmla="*/ 56329 h 62016"/>
                    <a:gd name="connsiteX3" fmla="*/ 315144 w 315144"/>
                    <a:gd name="connsiteY3" fmla="*/ 60423 h 62016"/>
                    <a:gd name="connsiteX0" fmla="*/ 0 w 282801"/>
                    <a:gd name="connsiteY0" fmla="*/ 2213 h 63153"/>
                    <a:gd name="connsiteX1" fmla="*/ 74813 w 282801"/>
                    <a:gd name="connsiteY1" fmla="*/ 5079 h 63153"/>
                    <a:gd name="connsiteX2" fmla="*/ 115294 w 282801"/>
                    <a:gd name="connsiteY2" fmla="*/ 57466 h 63153"/>
                    <a:gd name="connsiteX3" fmla="*/ 282801 w 282801"/>
                    <a:gd name="connsiteY3" fmla="*/ 61560 h 63153"/>
                    <a:gd name="connsiteX0" fmla="*/ 0 w 270519"/>
                    <a:gd name="connsiteY0" fmla="*/ 769 h 64984"/>
                    <a:gd name="connsiteX1" fmla="*/ 62531 w 270519"/>
                    <a:gd name="connsiteY1" fmla="*/ 6910 h 64984"/>
                    <a:gd name="connsiteX2" fmla="*/ 103012 w 270519"/>
                    <a:gd name="connsiteY2" fmla="*/ 59297 h 64984"/>
                    <a:gd name="connsiteX3" fmla="*/ 270519 w 270519"/>
                    <a:gd name="connsiteY3" fmla="*/ 63391 h 64984"/>
                    <a:gd name="connsiteX0" fmla="*/ 0 w 270519"/>
                    <a:gd name="connsiteY0" fmla="*/ 1315 h 65530"/>
                    <a:gd name="connsiteX1" fmla="*/ 62531 w 270519"/>
                    <a:gd name="connsiteY1" fmla="*/ 7456 h 65530"/>
                    <a:gd name="connsiteX2" fmla="*/ 103012 w 270519"/>
                    <a:gd name="connsiteY2" fmla="*/ 59843 h 65530"/>
                    <a:gd name="connsiteX3" fmla="*/ 270519 w 270519"/>
                    <a:gd name="connsiteY3" fmla="*/ 63937 h 65530"/>
                    <a:gd name="connsiteX0" fmla="*/ 0 w 270519"/>
                    <a:gd name="connsiteY0" fmla="*/ 1315 h 65691"/>
                    <a:gd name="connsiteX1" fmla="*/ 62531 w 270519"/>
                    <a:gd name="connsiteY1" fmla="*/ 7456 h 65691"/>
                    <a:gd name="connsiteX2" fmla="*/ 103012 w 270519"/>
                    <a:gd name="connsiteY2" fmla="*/ 59843 h 65691"/>
                    <a:gd name="connsiteX3" fmla="*/ 270519 w 270519"/>
                    <a:gd name="connsiteY3" fmla="*/ 63937 h 65691"/>
                    <a:gd name="connsiteX0" fmla="*/ 0 w 270519"/>
                    <a:gd name="connsiteY0" fmla="*/ 770 h 65146"/>
                    <a:gd name="connsiteX1" fmla="*/ 62531 w 270519"/>
                    <a:gd name="connsiteY1" fmla="*/ 6911 h 65146"/>
                    <a:gd name="connsiteX2" fmla="*/ 89502 w 270519"/>
                    <a:gd name="connsiteY2" fmla="*/ 59298 h 65146"/>
                    <a:gd name="connsiteX3" fmla="*/ 270519 w 270519"/>
                    <a:gd name="connsiteY3" fmla="*/ 63392 h 651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70519" h="65146">
                      <a:moveTo>
                        <a:pt x="0" y="770"/>
                      </a:moveTo>
                      <a:cubicBezTo>
                        <a:pt x="47416" y="498"/>
                        <a:pt x="47614" y="-2844"/>
                        <a:pt x="62531" y="6911"/>
                      </a:cubicBezTo>
                      <a:cubicBezTo>
                        <a:pt x="77448" y="16666"/>
                        <a:pt x="69166" y="49475"/>
                        <a:pt x="89502" y="59298"/>
                      </a:cubicBezTo>
                      <a:cubicBezTo>
                        <a:pt x="109838" y="69121"/>
                        <a:pt x="200345" y="63663"/>
                        <a:pt x="270519" y="63392"/>
                      </a:cubicBezTo>
                    </a:path>
                  </a:pathLst>
                </a:custGeom>
                <a:noFill/>
                <a:ln w="28575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0" name="Freeform: Shape 179">
                  <a:extLst>
                    <a:ext uri="{FF2B5EF4-FFF2-40B4-BE49-F238E27FC236}">
                      <a16:creationId xmlns:a16="http://schemas.microsoft.com/office/drawing/2014/main" id="{D1BE6958-38E4-4C4C-A65F-3ECC4066B62C}"/>
                    </a:ext>
                  </a:extLst>
                </p:cNvPr>
                <p:cNvSpPr/>
                <p:nvPr/>
              </p:nvSpPr>
              <p:spPr>
                <a:xfrm>
                  <a:off x="3455255" y="1272314"/>
                  <a:ext cx="253334" cy="72421"/>
                </a:xfrm>
                <a:custGeom>
                  <a:avLst/>
                  <a:gdLst>
                    <a:gd name="connsiteX0" fmla="*/ 0 w 314325"/>
                    <a:gd name="connsiteY0" fmla="*/ 5040 h 62467"/>
                    <a:gd name="connsiteX1" fmla="*/ 107156 w 314325"/>
                    <a:gd name="connsiteY1" fmla="*/ 5040 h 62467"/>
                    <a:gd name="connsiteX2" fmla="*/ 147637 w 314325"/>
                    <a:gd name="connsiteY2" fmla="*/ 57427 h 62467"/>
                    <a:gd name="connsiteX3" fmla="*/ 314325 w 314325"/>
                    <a:gd name="connsiteY3" fmla="*/ 57427 h 62467"/>
                    <a:gd name="connsiteX0" fmla="*/ 0 w 315144"/>
                    <a:gd name="connsiteY0" fmla="*/ 5040 h 64709"/>
                    <a:gd name="connsiteX1" fmla="*/ 107156 w 315144"/>
                    <a:gd name="connsiteY1" fmla="*/ 5040 h 64709"/>
                    <a:gd name="connsiteX2" fmla="*/ 147637 w 315144"/>
                    <a:gd name="connsiteY2" fmla="*/ 57427 h 64709"/>
                    <a:gd name="connsiteX3" fmla="*/ 315144 w 315144"/>
                    <a:gd name="connsiteY3" fmla="*/ 61521 h 64709"/>
                    <a:gd name="connsiteX0" fmla="*/ 0 w 315144"/>
                    <a:gd name="connsiteY0" fmla="*/ 5040 h 63114"/>
                    <a:gd name="connsiteX1" fmla="*/ 107156 w 315144"/>
                    <a:gd name="connsiteY1" fmla="*/ 5040 h 63114"/>
                    <a:gd name="connsiteX2" fmla="*/ 147637 w 315144"/>
                    <a:gd name="connsiteY2" fmla="*/ 57427 h 63114"/>
                    <a:gd name="connsiteX3" fmla="*/ 315144 w 315144"/>
                    <a:gd name="connsiteY3" fmla="*/ 61521 h 63114"/>
                    <a:gd name="connsiteX0" fmla="*/ 0 w 315144"/>
                    <a:gd name="connsiteY0" fmla="*/ 3942 h 62016"/>
                    <a:gd name="connsiteX1" fmla="*/ 107156 w 315144"/>
                    <a:gd name="connsiteY1" fmla="*/ 3942 h 62016"/>
                    <a:gd name="connsiteX2" fmla="*/ 147637 w 315144"/>
                    <a:gd name="connsiteY2" fmla="*/ 56329 h 62016"/>
                    <a:gd name="connsiteX3" fmla="*/ 315144 w 315144"/>
                    <a:gd name="connsiteY3" fmla="*/ 60423 h 62016"/>
                    <a:gd name="connsiteX0" fmla="*/ 0 w 282801"/>
                    <a:gd name="connsiteY0" fmla="*/ 2213 h 63153"/>
                    <a:gd name="connsiteX1" fmla="*/ 74813 w 282801"/>
                    <a:gd name="connsiteY1" fmla="*/ 5079 h 63153"/>
                    <a:gd name="connsiteX2" fmla="*/ 115294 w 282801"/>
                    <a:gd name="connsiteY2" fmla="*/ 57466 h 63153"/>
                    <a:gd name="connsiteX3" fmla="*/ 282801 w 282801"/>
                    <a:gd name="connsiteY3" fmla="*/ 61560 h 63153"/>
                    <a:gd name="connsiteX0" fmla="*/ 0 w 270519"/>
                    <a:gd name="connsiteY0" fmla="*/ 769 h 64984"/>
                    <a:gd name="connsiteX1" fmla="*/ 62531 w 270519"/>
                    <a:gd name="connsiteY1" fmla="*/ 6910 h 64984"/>
                    <a:gd name="connsiteX2" fmla="*/ 103012 w 270519"/>
                    <a:gd name="connsiteY2" fmla="*/ 59297 h 64984"/>
                    <a:gd name="connsiteX3" fmla="*/ 270519 w 270519"/>
                    <a:gd name="connsiteY3" fmla="*/ 63391 h 64984"/>
                    <a:gd name="connsiteX0" fmla="*/ 0 w 270519"/>
                    <a:gd name="connsiteY0" fmla="*/ 1315 h 65530"/>
                    <a:gd name="connsiteX1" fmla="*/ 62531 w 270519"/>
                    <a:gd name="connsiteY1" fmla="*/ 7456 h 65530"/>
                    <a:gd name="connsiteX2" fmla="*/ 103012 w 270519"/>
                    <a:gd name="connsiteY2" fmla="*/ 59843 h 65530"/>
                    <a:gd name="connsiteX3" fmla="*/ 270519 w 270519"/>
                    <a:gd name="connsiteY3" fmla="*/ 63937 h 65530"/>
                    <a:gd name="connsiteX0" fmla="*/ 0 w 270519"/>
                    <a:gd name="connsiteY0" fmla="*/ 1315 h 65691"/>
                    <a:gd name="connsiteX1" fmla="*/ 62531 w 270519"/>
                    <a:gd name="connsiteY1" fmla="*/ 7456 h 65691"/>
                    <a:gd name="connsiteX2" fmla="*/ 103012 w 270519"/>
                    <a:gd name="connsiteY2" fmla="*/ 59843 h 65691"/>
                    <a:gd name="connsiteX3" fmla="*/ 270519 w 270519"/>
                    <a:gd name="connsiteY3" fmla="*/ 63937 h 65691"/>
                    <a:gd name="connsiteX0" fmla="*/ 0 w 270519"/>
                    <a:gd name="connsiteY0" fmla="*/ 770 h 65146"/>
                    <a:gd name="connsiteX1" fmla="*/ 62531 w 270519"/>
                    <a:gd name="connsiteY1" fmla="*/ 6911 h 65146"/>
                    <a:gd name="connsiteX2" fmla="*/ 89502 w 270519"/>
                    <a:gd name="connsiteY2" fmla="*/ 59298 h 65146"/>
                    <a:gd name="connsiteX3" fmla="*/ 270519 w 270519"/>
                    <a:gd name="connsiteY3" fmla="*/ 63392 h 651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70519" h="65146">
                      <a:moveTo>
                        <a:pt x="0" y="770"/>
                      </a:moveTo>
                      <a:cubicBezTo>
                        <a:pt x="47416" y="498"/>
                        <a:pt x="47614" y="-2844"/>
                        <a:pt x="62531" y="6911"/>
                      </a:cubicBezTo>
                      <a:cubicBezTo>
                        <a:pt x="77448" y="16666"/>
                        <a:pt x="69166" y="49475"/>
                        <a:pt x="89502" y="59298"/>
                      </a:cubicBezTo>
                      <a:cubicBezTo>
                        <a:pt x="109838" y="69121"/>
                        <a:pt x="200345" y="63663"/>
                        <a:pt x="270519" y="63392"/>
                      </a:cubicBezTo>
                    </a:path>
                  </a:pathLst>
                </a:custGeom>
                <a:noFill/>
                <a:ln w="28575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1" name="Freeform: Shape 180">
                  <a:extLst>
                    <a:ext uri="{FF2B5EF4-FFF2-40B4-BE49-F238E27FC236}">
                      <a16:creationId xmlns:a16="http://schemas.microsoft.com/office/drawing/2014/main" id="{6476FEF5-7DCF-424B-A061-9A280B4D3C1D}"/>
                    </a:ext>
                  </a:extLst>
                </p:cNvPr>
                <p:cNvSpPr/>
                <p:nvPr/>
              </p:nvSpPr>
              <p:spPr>
                <a:xfrm>
                  <a:off x="3455255" y="1107580"/>
                  <a:ext cx="253334" cy="72421"/>
                </a:xfrm>
                <a:custGeom>
                  <a:avLst/>
                  <a:gdLst>
                    <a:gd name="connsiteX0" fmla="*/ 0 w 314325"/>
                    <a:gd name="connsiteY0" fmla="*/ 5040 h 62467"/>
                    <a:gd name="connsiteX1" fmla="*/ 107156 w 314325"/>
                    <a:gd name="connsiteY1" fmla="*/ 5040 h 62467"/>
                    <a:gd name="connsiteX2" fmla="*/ 147637 w 314325"/>
                    <a:gd name="connsiteY2" fmla="*/ 57427 h 62467"/>
                    <a:gd name="connsiteX3" fmla="*/ 314325 w 314325"/>
                    <a:gd name="connsiteY3" fmla="*/ 57427 h 62467"/>
                    <a:gd name="connsiteX0" fmla="*/ 0 w 315144"/>
                    <a:gd name="connsiteY0" fmla="*/ 5040 h 64709"/>
                    <a:gd name="connsiteX1" fmla="*/ 107156 w 315144"/>
                    <a:gd name="connsiteY1" fmla="*/ 5040 h 64709"/>
                    <a:gd name="connsiteX2" fmla="*/ 147637 w 315144"/>
                    <a:gd name="connsiteY2" fmla="*/ 57427 h 64709"/>
                    <a:gd name="connsiteX3" fmla="*/ 315144 w 315144"/>
                    <a:gd name="connsiteY3" fmla="*/ 61521 h 64709"/>
                    <a:gd name="connsiteX0" fmla="*/ 0 w 315144"/>
                    <a:gd name="connsiteY0" fmla="*/ 5040 h 63114"/>
                    <a:gd name="connsiteX1" fmla="*/ 107156 w 315144"/>
                    <a:gd name="connsiteY1" fmla="*/ 5040 h 63114"/>
                    <a:gd name="connsiteX2" fmla="*/ 147637 w 315144"/>
                    <a:gd name="connsiteY2" fmla="*/ 57427 h 63114"/>
                    <a:gd name="connsiteX3" fmla="*/ 315144 w 315144"/>
                    <a:gd name="connsiteY3" fmla="*/ 61521 h 63114"/>
                    <a:gd name="connsiteX0" fmla="*/ 0 w 315144"/>
                    <a:gd name="connsiteY0" fmla="*/ 3942 h 62016"/>
                    <a:gd name="connsiteX1" fmla="*/ 107156 w 315144"/>
                    <a:gd name="connsiteY1" fmla="*/ 3942 h 62016"/>
                    <a:gd name="connsiteX2" fmla="*/ 147637 w 315144"/>
                    <a:gd name="connsiteY2" fmla="*/ 56329 h 62016"/>
                    <a:gd name="connsiteX3" fmla="*/ 315144 w 315144"/>
                    <a:gd name="connsiteY3" fmla="*/ 60423 h 62016"/>
                    <a:gd name="connsiteX0" fmla="*/ 0 w 282801"/>
                    <a:gd name="connsiteY0" fmla="*/ 2213 h 63153"/>
                    <a:gd name="connsiteX1" fmla="*/ 74813 w 282801"/>
                    <a:gd name="connsiteY1" fmla="*/ 5079 h 63153"/>
                    <a:gd name="connsiteX2" fmla="*/ 115294 w 282801"/>
                    <a:gd name="connsiteY2" fmla="*/ 57466 h 63153"/>
                    <a:gd name="connsiteX3" fmla="*/ 282801 w 282801"/>
                    <a:gd name="connsiteY3" fmla="*/ 61560 h 63153"/>
                    <a:gd name="connsiteX0" fmla="*/ 0 w 270519"/>
                    <a:gd name="connsiteY0" fmla="*/ 769 h 64984"/>
                    <a:gd name="connsiteX1" fmla="*/ 62531 w 270519"/>
                    <a:gd name="connsiteY1" fmla="*/ 6910 h 64984"/>
                    <a:gd name="connsiteX2" fmla="*/ 103012 w 270519"/>
                    <a:gd name="connsiteY2" fmla="*/ 59297 h 64984"/>
                    <a:gd name="connsiteX3" fmla="*/ 270519 w 270519"/>
                    <a:gd name="connsiteY3" fmla="*/ 63391 h 64984"/>
                    <a:gd name="connsiteX0" fmla="*/ 0 w 270519"/>
                    <a:gd name="connsiteY0" fmla="*/ 1315 h 65530"/>
                    <a:gd name="connsiteX1" fmla="*/ 62531 w 270519"/>
                    <a:gd name="connsiteY1" fmla="*/ 7456 h 65530"/>
                    <a:gd name="connsiteX2" fmla="*/ 103012 w 270519"/>
                    <a:gd name="connsiteY2" fmla="*/ 59843 h 65530"/>
                    <a:gd name="connsiteX3" fmla="*/ 270519 w 270519"/>
                    <a:gd name="connsiteY3" fmla="*/ 63937 h 65530"/>
                    <a:gd name="connsiteX0" fmla="*/ 0 w 270519"/>
                    <a:gd name="connsiteY0" fmla="*/ 1315 h 65691"/>
                    <a:gd name="connsiteX1" fmla="*/ 62531 w 270519"/>
                    <a:gd name="connsiteY1" fmla="*/ 7456 h 65691"/>
                    <a:gd name="connsiteX2" fmla="*/ 103012 w 270519"/>
                    <a:gd name="connsiteY2" fmla="*/ 59843 h 65691"/>
                    <a:gd name="connsiteX3" fmla="*/ 270519 w 270519"/>
                    <a:gd name="connsiteY3" fmla="*/ 63937 h 65691"/>
                    <a:gd name="connsiteX0" fmla="*/ 0 w 270519"/>
                    <a:gd name="connsiteY0" fmla="*/ 770 h 65146"/>
                    <a:gd name="connsiteX1" fmla="*/ 62531 w 270519"/>
                    <a:gd name="connsiteY1" fmla="*/ 6911 h 65146"/>
                    <a:gd name="connsiteX2" fmla="*/ 89502 w 270519"/>
                    <a:gd name="connsiteY2" fmla="*/ 59298 h 65146"/>
                    <a:gd name="connsiteX3" fmla="*/ 270519 w 270519"/>
                    <a:gd name="connsiteY3" fmla="*/ 63392 h 651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70519" h="65146">
                      <a:moveTo>
                        <a:pt x="0" y="770"/>
                      </a:moveTo>
                      <a:cubicBezTo>
                        <a:pt x="47416" y="498"/>
                        <a:pt x="47614" y="-2844"/>
                        <a:pt x="62531" y="6911"/>
                      </a:cubicBezTo>
                      <a:cubicBezTo>
                        <a:pt x="77448" y="16666"/>
                        <a:pt x="69166" y="49475"/>
                        <a:pt x="89502" y="59298"/>
                      </a:cubicBezTo>
                      <a:cubicBezTo>
                        <a:pt x="109838" y="69121"/>
                        <a:pt x="200345" y="63663"/>
                        <a:pt x="270519" y="63392"/>
                      </a:cubicBezTo>
                    </a:path>
                  </a:pathLst>
                </a:custGeom>
                <a:noFill/>
                <a:ln w="28575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2" name="Freeform: Shape 181">
                  <a:extLst>
                    <a:ext uri="{FF2B5EF4-FFF2-40B4-BE49-F238E27FC236}">
                      <a16:creationId xmlns:a16="http://schemas.microsoft.com/office/drawing/2014/main" id="{16D3CD06-6EFD-4473-8E70-43E07DE59804}"/>
                    </a:ext>
                  </a:extLst>
                </p:cNvPr>
                <p:cNvSpPr/>
                <p:nvPr/>
              </p:nvSpPr>
              <p:spPr>
                <a:xfrm>
                  <a:off x="3455255" y="936558"/>
                  <a:ext cx="253334" cy="72421"/>
                </a:xfrm>
                <a:custGeom>
                  <a:avLst/>
                  <a:gdLst>
                    <a:gd name="connsiteX0" fmla="*/ 0 w 314325"/>
                    <a:gd name="connsiteY0" fmla="*/ 5040 h 62467"/>
                    <a:gd name="connsiteX1" fmla="*/ 107156 w 314325"/>
                    <a:gd name="connsiteY1" fmla="*/ 5040 h 62467"/>
                    <a:gd name="connsiteX2" fmla="*/ 147637 w 314325"/>
                    <a:gd name="connsiteY2" fmla="*/ 57427 h 62467"/>
                    <a:gd name="connsiteX3" fmla="*/ 314325 w 314325"/>
                    <a:gd name="connsiteY3" fmla="*/ 57427 h 62467"/>
                    <a:gd name="connsiteX0" fmla="*/ 0 w 315144"/>
                    <a:gd name="connsiteY0" fmla="*/ 5040 h 64709"/>
                    <a:gd name="connsiteX1" fmla="*/ 107156 w 315144"/>
                    <a:gd name="connsiteY1" fmla="*/ 5040 h 64709"/>
                    <a:gd name="connsiteX2" fmla="*/ 147637 w 315144"/>
                    <a:gd name="connsiteY2" fmla="*/ 57427 h 64709"/>
                    <a:gd name="connsiteX3" fmla="*/ 315144 w 315144"/>
                    <a:gd name="connsiteY3" fmla="*/ 61521 h 64709"/>
                    <a:gd name="connsiteX0" fmla="*/ 0 w 315144"/>
                    <a:gd name="connsiteY0" fmla="*/ 5040 h 63114"/>
                    <a:gd name="connsiteX1" fmla="*/ 107156 w 315144"/>
                    <a:gd name="connsiteY1" fmla="*/ 5040 h 63114"/>
                    <a:gd name="connsiteX2" fmla="*/ 147637 w 315144"/>
                    <a:gd name="connsiteY2" fmla="*/ 57427 h 63114"/>
                    <a:gd name="connsiteX3" fmla="*/ 315144 w 315144"/>
                    <a:gd name="connsiteY3" fmla="*/ 61521 h 63114"/>
                    <a:gd name="connsiteX0" fmla="*/ 0 w 315144"/>
                    <a:gd name="connsiteY0" fmla="*/ 3942 h 62016"/>
                    <a:gd name="connsiteX1" fmla="*/ 107156 w 315144"/>
                    <a:gd name="connsiteY1" fmla="*/ 3942 h 62016"/>
                    <a:gd name="connsiteX2" fmla="*/ 147637 w 315144"/>
                    <a:gd name="connsiteY2" fmla="*/ 56329 h 62016"/>
                    <a:gd name="connsiteX3" fmla="*/ 315144 w 315144"/>
                    <a:gd name="connsiteY3" fmla="*/ 60423 h 62016"/>
                    <a:gd name="connsiteX0" fmla="*/ 0 w 282801"/>
                    <a:gd name="connsiteY0" fmla="*/ 2213 h 63153"/>
                    <a:gd name="connsiteX1" fmla="*/ 74813 w 282801"/>
                    <a:gd name="connsiteY1" fmla="*/ 5079 h 63153"/>
                    <a:gd name="connsiteX2" fmla="*/ 115294 w 282801"/>
                    <a:gd name="connsiteY2" fmla="*/ 57466 h 63153"/>
                    <a:gd name="connsiteX3" fmla="*/ 282801 w 282801"/>
                    <a:gd name="connsiteY3" fmla="*/ 61560 h 63153"/>
                    <a:gd name="connsiteX0" fmla="*/ 0 w 270519"/>
                    <a:gd name="connsiteY0" fmla="*/ 769 h 64984"/>
                    <a:gd name="connsiteX1" fmla="*/ 62531 w 270519"/>
                    <a:gd name="connsiteY1" fmla="*/ 6910 h 64984"/>
                    <a:gd name="connsiteX2" fmla="*/ 103012 w 270519"/>
                    <a:gd name="connsiteY2" fmla="*/ 59297 h 64984"/>
                    <a:gd name="connsiteX3" fmla="*/ 270519 w 270519"/>
                    <a:gd name="connsiteY3" fmla="*/ 63391 h 64984"/>
                    <a:gd name="connsiteX0" fmla="*/ 0 w 270519"/>
                    <a:gd name="connsiteY0" fmla="*/ 1315 h 65530"/>
                    <a:gd name="connsiteX1" fmla="*/ 62531 w 270519"/>
                    <a:gd name="connsiteY1" fmla="*/ 7456 h 65530"/>
                    <a:gd name="connsiteX2" fmla="*/ 103012 w 270519"/>
                    <a:gd name="connsiteY2" fmla="*/ 59843 h 65530"/>
                    <a:gd name="connsiteX3" fmla="*/ 270519 w 270519"/>
                    <a:gd name="connsiteY3" fmla="*/ 63937 h 65530"/>
                    <a:gd name="connsiteX0" fmla="*/ 0 w 270519"/>
                    <a:gd name="connsiteY0" fmla="*/ 1315 h 65691"/>
                    <a:gd name="connsiteX1" fmla="*/ 62531 w 270519"/>
                    <a:gd name="connsiteY1" fmla="*/ 7456 h 65691"/>
                    <a:gd name="connsiteX2" fmla="*/ 103012 w 270519"/>
                    <a:gd name="connsiteY2" fmla="*/ 59843 h 65691"/>
                    <a:gd name="connsiteX3" fmla="*/ 270519 w 270519"/>
                    <a:gd name="connsiteY3" fmla="*/ 63937 h 65691"/>
                    <a:gd name="connsiteX0" fmla="*/ 0 w 270519"/>
                    <a:gd name="connsiteY0" fmla="*/ 770 h 65146"/>
                    <a:gd name="connsiteX1" fmla="*/ 62531 w 270519"/>
                    <a:gd name="connsiteY1" fmla="*/ 6911 h 65146"/>
                    <a:gd name="connsiteX2" fmla="*/ 89502 w 270519"/>
                    <a:gd name="connsiteY2" fmla="*/ 59298 h 65146"/>
                    <a:gd name="connsiteX3" fmla="*/ 270519 w 270519"/>
                    <a:gd name="connsiteY3" fmla="*/ 63392 h 651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70519" h="65146">
                      <a:moveTo>
                        <a:pt x="0" y="770"/>
                      </a:moveTo>
                      <a:cubicBezTo>
                        <a:pt x="47416" y="498"/>
                        <a:pt x="47614" y="-2844"/>
                        <a:pt x="62531" y="6911"/>
                      </a:cubicBezTo>
                      <a:cubicBezTo>
                        <a:pt x="77448" y="16666"/>
                        <a:pt x="69166" y="49475"/>
                        <a:pt x="89502" y="59298"/>
                      </a:cubicBezTo>
                      <a:cubicBezTo>
                        <a:pt x="109838" y="69121"/>
                        <a:pt x="200345" y="63663"/>
                        <a:pt x="270519" y="63392"/>
                      </a:cubicBezTo>
                    </a:path>
                  </a:pathLst>
                </a:custGeom>
                <a:noFill/>
                <a:ln w="28575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76" name="Rectangle 175">
                <a:extLst>
                  <a:ext uri="{FF2B5EF4-FFF2-40B4-BE49-F238E27FC236}">
                    <a16:creationId xmlns:a16="http://schemas.microsoft.com/office/drawing/2014/main" id="{C500EA28-9ACF-44E8-8A22-F1ACB9DCBF3B}"/>
                  </a:ext>
                </a:extLst>
              </p:cNvPr>
              <p:cNvSpPr/>
              <p:nvPr/>
            </p:nvSpPr>
            <p:spPr>
              <a:xfrm>
                <a:off x="2915893" y="906525"/>
                <a:ext cx="546099" cy="901278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/>
              <a:lstStyle/>
              <a:p>
                <a:pPr algn="ctr"/>
                <a:endParaRPr lang="en-US" dirty="0">
                  <a:latin typeface="Segoe UI" panose="020B0502040204020203" pitchFamily="34" charset="0"/>
                </a:endParaRPr>
              </a:p>
            </p:txBody>
          </p:sp>
        </p:grpSp>
        <p:grpSp>
          <p:nvGrpSpPr>
            <p:cNvPr id="246" name="Group 245">
              <a:extLst>
                <a:ext uri="{FF2B5EF4-FFF2-40B4-BE49-F238E27FC236}">
                  <a16:creationId xmlns:a16="http://schemas.microsoft.com/office/drawing/2014/main" id="{0F492C62-3F0A-4035-824B-3928D1A56E9B}"/>
                </a:ext>
              </a:extLst>
            </p:cNvPr>
            <p:cNvGrpSpPr/>
            <p:nvPr/>
          </p:nvGrpSpPr>
          <p:grpSpPr>
            <a:xfrm rot="18900000">
              <a:off x="4713432" y="1042726"/>
              <a:ext cx="785696" cy="803344"/>
              <a:chOff x="4962336" y="580080"/>
              <a:chExt cx="927324" cy="948151"/>
            </a:xfrm>
          </p:grpSpPr>
          <p:sp>
            <p:nvSpPr>
              <p:cNvPr id="237" name="Oval 236">
                <a:extLst>
                  <a:ext uri="{FF2B5EF4-FFF2-40B4-BE49-F238E27FC236}">
                    <a16:creationId xmlns:a16="http://schemas.microsoft.com/office/drawing/2014/main" id="{34E7B813-DC84-4EA6-8199-FC99BCC8A366}"/>
                  </a:ext>
                </a:extLst>
              </p:cNvPr>
              <p:cNvSpPr/>
              <p:nvPr/>
            </p:nvSpPr>
            <p:spPr>
              <a:xfrm>
                <a:off x="5196255" y="707818"/>
                <a:ext cx="437298" cy="736581"/>
              </a:xfrm>
              <a:prstGeom prst="ellipse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8" name="Arc 237">
                <a:extLst>
                  <a:ext uri="{FF2B5EF4-FFF2-40B4-BE49-F238E27FC236}">
                    <a16:creationId xmlns:a16="http://schemas.microsoft.com/office/drawing/2014/main" id="{4D333BFD-5DC1-4148-8B79-0D04D3BF55B6}"/>
                  </a:ext>
                </a:extLst>
              </p:cNvPr>
              <p:cNvSpPr/>
              <p:nvPr/>
            </p:nvSpPr>
            <p:spPr>
              <a:xfrm>
                <a:off x="5195705" y="710432"/>
                <a:ext cx="437848" cy="207631"/>
              </a:xfrm>
              <a:prstGeom prst="arc">
                <a:avLst>
                  <a:gd name="adj1" fmla="val 705240"/>
                  <a:gd name="adj2" fmla="val 10175681"/>
                </a:avLst>
              </a:prstGeom>
              <a:ln w="571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44" name="Freeform: Shape 243">
                <a:extLst>
                  <a:ext uri="{FF2B5EF4-FFF2-40B4-BE49-F238E27FC236}">
                    <a16:creationId xmlns:a16="http://schemas.microsoft.com/office/drawing/2014/main" id="{0D1E4E6D-402A-4EF1-8A1F-1D9020CDFEE8}"/>
                  </a:ext>
                </a:extLst>
              </p:cNvPr>
              <p:cNvSpPr/>
              <p:nvPr/>
            </p:nvSpPr>
            <p:spPr>
              <a:xfrm>
                <a:off x="5571106" y="1325825"/>
                <a:ext cx="190500" cy="202406"/>
              </a:xfrm>
              <a:custGeom>
                <a:avLst/>
                <a:gdLst>
                  <a:gd name="connsiteX0" fmla="*/ 0 w 190500"/>
                  <a:gd name="connsiteY0" fmla="*/ 0 h 202406"/>
                  <a:gd name="connsiteX1" fmla="*/ 138113 w 190500"/>
                  <a:gd name="connsiteY1" fmla="*/ 95250 h 202406"/>
                  <a:gd name="connsiteX2" fmla="*/ 190500 w 190500"/>
                  <a:gd name="connsiteY2" fmla="*/ 202406 h 2024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90500" h="202406">
                    <a:moveTo>
                      <a:pt x="0" y="0"/>
                    </a:moveTo>
                    <a:lnTo>
                      <a:pt x="138113" y="95250"/>
                    </a:lnTo>
                    <a:lnTo>
                      <a:pt x="190500" y="202406"/>
                    </a:lnTo>
                  </a:path>
                </a:pathLst>
              </a:custGeom>
              <a:noFill/>
              <a:ln w="38100" cap="rnd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1" name="Freeform: Shape 250">
                <a:extLst>
                  <a:ext uri="{FF2B5EF4-FFF2-40B4-BE49-F238E27FC236}">
                    <a16:creationId xmlns:a16="http://schemas.microsoft.com/office/drawing/2014/main" id="{EFDFCF3C-5940-4ADE-A6B5-428095C41D39}"/>
                  </a:ext>
                </a:extLst>
              </p:cNvPr>
              <p:cNvSpPr/>
              <p:nvPr/>
            </p:nvSpPr>
            <p:spPr>
              <a:xfrm flipH="1">
                <a:off x="5087488" y="1325825"/>
                <a:ext cx="191808" cy="202406"/>
              </a:xfrm>
              <a:custGeom>
                <a:avLst/>
                <a:gdLst>
                  <a:gd name="connsiteX0" fmla="*/ 0 w 190500"/>
                  <a:gd name="connsiteY0" fmla="*/ 0 h 202406"/>
                  <a:gd name="connsiteX1" fmla="*/ 138113 w 190500"/>
                  <a:gd name="connsiteY1" fmla="*/ 95250 h 202406"/>
                  <a:gd name="connsiteX2" fmla="*/ 190500 w 190500"/>
                  <a:gd name="connsiteY2" fmla="*/ 202406 h 2024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90500" h="202406">
                    <a:moveTo>
                      <a:pt x="0" y="0"/>
                    </a:moveTo>
                    <a:lnTo>
                      <a:pt x="138113" y="95250"/>
                    </a:lnTo>
                    <a:lnTo>
                      <a:pt x="190500" y="202406"/>
                    </a:lnTo>
                  </a:path>
                </a:pathLst>
              </a:custGeom>
              <a:noFill/>
              <a:ln w="38100" cap="rnd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2" name="Freeform: Shape 251">
                <a:extLst>
                  <a:ext uri="{FF2B5EF4-FFF2-40B4-BE49-F238E27FC236}">
                    <a16:creationId xmlns:a16="http://schemas.microsoft.com/office/drawing/2014/main" id="{AF89ABF1-0AF0-4803-AE03-FB6AFE35EF9C}"/>
                  </a:ext>
                </a:extLst>
              </p:cNvPr>
              <p:cNvSpPr/>
              <p:nvPr/>
            </p:nvSpPr>
            <p:spPr>
              <a:xfrm flipV="1">
                <a:off x="5610034" y="797199"/>
                <a:ext cx="190500" cy="207631"/>
              </a:xfrm>
              <a:custGeom>
                <a:avLst/>
                <a:gdLst>
                  <a:gd name="connsiteX0" fmla="*/ 0 w 190500"/>
                  <a:gd name="connsiteY0" fmla="*/ 0 h 202406"/>
                  <a:gd name="connsiteX1" fmla="*/ 138113 w 190500"/>
                  <a:gd name="connsiteY1" fmla="*/ 95250 h 202406"/>
                  <a:gd name="connsiteX2" fmla="*/ 190500 w 190500"/>
                  <a:gd name="connsiteY2" fmla="*/ 202406 h 2024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90500" h="202406">
                    <a:moveTo>
                      <a:pt x="0" y="0"/>
                    </a:moveTo>
                    <a:lnTo>
                      <a:pt x="138113" y="95250"/>
                    </a:lnTo>
                    <a:lnTo>
                      <a:pt x="190500" y="202406"/>
                    </a:lnTo>
                  </a:path>
                </a:pathLst>
              </a:custGeom>
              <a:noFill/>
              <a:ln w="38100" cap="rnd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3" name="Freeform: Shape 252">
                <a:extLst>
                  <a:ext uri="{FF2B5EF4-FFF2-40B4-BE49-F238E27FC236}">
                    <a16:creationId xmlns:a16="http://schemas.microsoft.com/office/drawing/2014/main" id="{AEAC2568-AE5C-45DE-A73D-08D507764830}"/>
                  </a:ext>
                </a:extLst>
              </p:cNvPr>
              <p:cNvSpPr/>
              <p:nvPr/>
            </p:nvSpPr>
            <p:spPr>
              <a:xfrm flipH="1" flipV="1">
                <a:off x="5019485" y="793269"/>
                <a:ext cx="191808" cy="207631"/>
              </a:xfrm>
              <a:custGeom>
                <a:avLst/>
                <a:gdLst>
                  <a:gd name="connsiteX0" fmla="*/ 0 w 190500"/>
                  <a:gd name="connsiteY0" fmla="*/ 0 h 202406"/>
                  <a:gd name="connsiteX1" fmla="*/ 138113 w 190500"/>
                  <a:gd name="connsiteY1" fmla="*/ 95250 h 202406"/>
                  <a:gd name="connsiteX2" fmla="*/ 190500 w 190500"/>
                  <a:gd name="connsiteY2" fmla="*/ 202406 h 2024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90500" h="202406">
                    <a:moveTo>
                      <a:pt x="0" y="0"/>
                    </a:moveTo>
                    <a:lnTo>
                      <a:pt x="138113" y="95250"/>
                    </a:lnTo>
                    <a:lnTo>
                      <a:pt x="190500" y="202406"/>
                    </a:lnTo>
                  </a:path>
                </a:pathLst>
              </a:custGeom>
              <a:noFill/>
              <a:ln w="38100" cap="rnd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4" name="Freeform: Shape 253">
                <a:extLst>
                  <a:ext uri="{FF2B5EF4-FFF2-40B4-BE49-F238E27FC236}">
                    <a16:creationId xmlns:a16="http://schemas.microsoft.com/office/drawing/2014/main" id="{3E8EB76C-72E3-4AED-A82C-EC6D0E4F6493}"/>
                  </a:ext>
                </a:extLst>
              </p:cNvPr>
              <p:cNvSpPr/>
              <p:nvPr/>
            </p:nvSpPr>
            <p:spPr>
              <a:xfrm flipV="1">
                <a:off x="5610034" y="1063663"/>
                <a:ext cx="261937" cy="124287"/>
              </a:xfrm>
              <a:custGeom>
                <a:avLst/>
                <a:gdLst>
                  <a:gd name="connsiteX0" fmla="*/ 0 w 190500"/>
                  <a:gd name="connsiteY0" fmla="*/ 0 h 202406"/>
                  <a:gd name="connsiteX1" fmla="*/ 138113 w 190500"/>
                  <a:gd name="connsiteY1" fmla="*/ 95250 h 202406"/>
                  <a:gd name="connsiteX2" fmla="*/ 190500 w 190500"/>
                  <a:gd name="connsiteY2" fmla="*/ 202406 h 202406"/>
                  <a:gd name="connsiteX0" fmla="*/ 0 w 190500"/>
                  <a:gd name="connsiteY0" fmla="*/ 0 h 202406"/>
                  <a:gd name="connsiteX1" fmla="*/ 178595 w 190500"/>
                  <a:gd name="connsiteY1" fmla="*/ 62751 h 202406"/>
                  <a:gd name="connsiteX2" fmla="*/ 190500 w 190500"/>
                  <a:gd name="connsiteY2" fmla="*/ 202406 h 202406"/>
                  <a:gd name="connsiteX0" fmla="*/ 0 w 257175"/>
                  <a:gd name="connsiteY0" fmla="*/ 0 h 155979"/>
                  <a:gd name="connsiteX1" fmla="*/ 178595 w 257175"/>
                  <a:gd name="connsiteY1" fmla="*/ 62751 h 155979"/>
                  <a:gd name="connsiteX2" fmla="*/ 257175 w 257175"/>
                  <a:gd name="connsiteY2" fmla="*/ 155979 h 155979"/>
                  <a:gd name="connsiteX0" fmla="*/ 0 w 257175"/>
                  <a:gd name="connsiteY0" fmla="*/ 0 h 155979"/>
                  <a:gd name="connsiteX1" fmla="*/ 219076 w 257175"/>
                  <a:gd name="connsiteY1" fmla="*/ 58108 h 155979"/>
                  <a:gd name="connsiteX2" fmla="*/ 257175 w 257175"/>
                  <a:gd name="connsiteY2" fmla="*/ 155979 h 155979"/>
                  <a:gd name="connsiteX0" fmla="*/ 0 w 257175"/>
                  <a:gd name="connsiteY0" fmla="*/ 0 h 155979"/>
                  <a:gd name="connsiteX1" fmla="*/ 211932 w 257175"/>
                  <a:gd name="connsiteY1" fmla="*/ 51144 h 155979"/>
                  <a:gd name="connsiteX2" fmla="*/ 257175 w 257175"/>
                  <a:gd name="connsiteY2" fmla="*/ 155979 h 155979"/>
                  <a:gd name="connsiteX0" fmla="*/ 0 w 261937"/>
                  <a:gd name="connsiteY0" fmla="*/ 0 h 121159"/>
                  <a:gd name="connsiteX1" fmla="*/ 211932 w 261937"/>
                  <a:gd name="connsiteY1" fmla="*/ 51144 h 121159"/>
                  <a:gd name="connsiteX2" fmla="*/ 261937 w 261937"/>
                  <a:gd name="connsiteY2" fmla="*/ 121159 h 1211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61937" h="121159">
                    <a:moveTo>
                      <a:pt x="0" y="0"/>
                    </a:moveTo>
                    <a:lnTo>
                      <a:pt x="211932" y="51144"/>
                    </a:lnTo>
                    <a:lnTo>
                      <a:pt x="261937" y="121159"/>
                    </a:lnTo>
                  </a:path>
                </a:pathLst>
              </a:custGeom>
              <a:noFill/>
              <a:ln w="38100" cap="rnd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5" name="Arc 244">
                <a:extLst>
                  <a:ext uri="{FF2B5EF4-FFF2-40B4-BE49-F238E27FC236}">
                    <a16:creationId xmlns:a16="http://schemas.microsoft.com/office/drawing/2014/main" id="{5642B1A4-99AC-4C7D-895F-5C31E6723388}"/>
                  </a:ext>
                </a:extLst>
              </p:cNvPr>
              <p:cNvSpPr/>
              <p:nvPr/>
            </p:nvSpPr>
            <p:spPr>
              <a:xfrm>
                <a:off x="4962336" y="593361"/>
                <a:ext cx="381806" cy="590578"/>
              </a:xfrm>
              <a:prstGeom prst="arc">
                <a:avLst>
                  <a:gd name="adj1" fmla="val 16975039"/>
                  <a:gd name="adj2" fmla="val 19429000"/>
                </a:avLst>
              </a:prstGeom>
              <a:noFill/>
              <a:ln w="38100" cap="rnd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257" name="Arc 256">
                <a:extLst>
                  <a:ext uri="{FF2B5EF4-FFF2-40B4-BE49-F238E27FC236}">
                    <a16:creationId xmlns:a16="http://schemas.microsoft.com/office/drawing/2014/main" id="{ED3A30C6-4BCB-4277-BC07-7743991B5891}"/>
                  </a:ext>
                </a:extLst>
              </p:cNvPr>
              <p:cNvSpPr/>
              <p:nvPr/>
            </p:nvSpPr>
            <p:spPr>
              <a:xfrm flipH="1">
                <a:off x="5505612" y="580080"/>
                <a:ext cx="384048" cy="590578"/>
              </a:xfrm>
              <a:prstGeom prst="arc">
                <a:avLst>
                  <a:gd name="adj1" fmla="val 16975039"/>
                  <a:gd name="adj2" fmla="val 19429000"/>
                </a:avLst>
              </a:prstGeom>
              <a:noFill/>
              <a:ln w="38100" cap="rnd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259" name="Freeform: Shape 258">
                <a:extLst>
                  <a:ext uri="{FF2B5EF4-FFF2-40B4-BE49-F238E27FC236}">
                    <a16:creationId xmlns:a16="http://schemas.microsoft.com/office/drawing/2014/main" id="{BFE48F4C-9E1F-40E1-8AA4-96686DCC33DA}"/>
                  </a:ext>
                </a:extLst>
              </p:cNvPr>
              <p:cNvSpPr/>
              <p:nvPr/>
            </p:nvSpPr>
            <p:spPr>
              <a:xfrm flipH="1" flipV="1">
                <a:off x="4976807" y="1083736"/>
                <a:ext cx="256197" cy="124287"/>
              </a:xfrm>
              <a:custGeom>
                <a:avLst/>
                <a:gdLst>
                  <a:gd name="connsiteX0" fmla="*/ 0 w 190500"/>
                  <a:gd name="connsiteY0" fmla="*/ 0 h 202406"/>
                  <a:gd name="connsiteX1" fmla="*/ 138113 w 190500"/>
                  <a:gd name="connsiteY1" fmla="*/ 95250 h 202406"/>
                  <a:gd name="connsiteX2" fmla="*/ 190500 w 190500"/>
                  <a:gd name="connsiteY2" fmla="*/ 202406 h 202406"/>
                  <a:gd name="connsiteX0" fmla="*/ 0 w 190500"/>
                  <a:gd name="connsiteY0" fmla="*/ 0 h 202406"/>
                  <a:gd name="connsiteX1" fmla="*/ 178595 w 190500"/>
                  <a:gd name="connsiteY1" fmla="*/ 62751 h 202406"/>
                  <a:gd name="connsiteX2" fmla="*/ 190500 w 190500"/>
                  <a:gd name="connsiteY2" fmla="*/ 202406 h 202406"/>
                  <a:gd name="connsiteX0" fmla="*/ 0 w 257175"/>
                  <a:gd name="connsiteY0" fmla="*/ 0 h 155979"/>
                  <a:gd name="connsiteX1" fmla="*/ 178595 w 257175"/>
                  <a:gd name="connsiteY1" fmla="*/ 62751 h 155979"/>
                  <a:gd name="connsiteX2" fmla="*/ 257175 w 257175"/>
                  <a:gd name="connsiteY2" fmla="*/ 155979 h 155979"/>
                  <a:gd name="connsiteX0" fmla="*/ 0 w 257175"/>
                  <a:gd name="connsiteY0" fmla="*/ 0 h 155979"/>
                  <a:gd name="connsiteX1" fmla="*/ 219076 w 257175"/>
                  <a:gd name="connsiteY1" fmla="*/ 58108 h 155979"/>
                  <a:gd name="connsiteX2" fmla="*/ 257175 w 257175"/>
                  <a:gd name="connsiteY2" fmla="*/ 155979 h 155979"/>
                  <a:gd name="connsiteX0" fmla="*/ 0 w 257175"/>
                  <a:gd name="connsiteY0" fmla="*/ 0 h 155979"/>
                  <a:gd name="connsiteX1" fmla="*/ 211932 w 257175"/>
                  <a:gd name="connsiteY1" fmla="*/ 51144 h 155979"/>
                  <a:gd name="connsiteX2" fmla="*/ 257175 w 257175"/>
                  <a:gd name="connsiteY2" fmla="*/ 155979 h 155979"/>
                  <a:gd name="connsiteX0" fmla="*/ 0 w 261937"/>
                  <a:gd name="connsiteY0" fmla="*/ 0 h 121159"/>
                  <a:gd name="connsiteX1" fmla="*/ 211932 w 261937"/>
                  <a:gd name="connsiteY1" fmla="*/ 51144 h 121159"/>
                  <a:gd name="connsiteX2" fmla="*/ 261937 w 261937"/>
                  <a:gd name="connsiteY2" fmla="*/ 121159 h 1211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61937" h="121159">
                    <a:moveTo>
                      <a:pt x="0" y="0"/>
                    </a:moveTo>
                    <a:lnTo>
                      <a:pt x="211932" y="51144"/>
                    </a:lnTo>
                    <a:lnTo>
                      <a:pt x="261937" y="121159"/>
                    </a:lnTo>
                  </a:path>
                </a:pathLst>
              </a:custGeom>
              <a:noFill/>
              <a:ln w="38100" cap="rnd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05" name="Rectangle 104">
            <a:extLst>
              <a:ext uri="{FF2B5EF4-FFF2-40B4-BE49-F238E27FC236}">
                <a16:creationId xmlns:a16="http://schemas.microsoft.com/office/drawing/2014/main" id="{BE4D7DCD-8DEB-415F-9353-62FE7F871895}"/>
              </a:ext>
            </a:extLst>
          </p:cNvPr>
          <p:cNvSpPr/>
          <p:nvPr/>
        </p:nvSpPr>
        <p:spPr>
          <a:xfrm>
            <a:off x="41537" y="959956"/>
            <a:ext cx="9101319" cy="5503591"/>
          </a:xfrm>
          <a:prstGeom prst="rect">
            <a:avLst/>
          </a:prstGeom>
          <a:solidFill>
            <a:srgbClr val="FFFFFF">
              <a:alpha val="6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2A77DDEB-F08B-4510-99F2-33F34C56EA3D}"/>
              </a:ext>
            </a:extLst>
          </p:cNvPr>
          <p:cNvSpPr/>
          <p:nvPr/>
        </p:nvSpPr>
        <p:spPr>
          <a:xfrm>
            <a:off x="145414" y="2681183"/>
            <a:ext cx="8853172" cy="192580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Trebuchet MS" panose="020B0603020202020204" pitchFamily="34" charset="0"/>
              </a:rPr>
              <a:t>But how do we study </a:t>
            </a:r>
          </a:p>
          <a:p>
            <a:pPr algn="ctr"/>
            <a:r>
              <a:rPr lang="en-US" sz="4000" dirty="0">
                <a:solidFill>
                  <a:schemeClr val="tx1"/>
                </a:solidFill>
                <a:latin typeface="Trebuchet MS" panose="020B0603020202020204" pitchFamily="34" charset="0"/>
              </a:rPr>
              <a:t>DRAM reliability characteristics?</a:t>
            </a:r>
          </a:p>
        </p:txBody>
      </p:sp>
    </p:spTree>
    <p:extLst>
      <p:ext uri="{BB962C8B-B14F-4D97-AF65-F5344CB8AC3E}">
        <p14:creationId xmlns:p14="http://schemas.microsoft.com/office/powerpoint/2010/main" val="9569736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A2E08EC-F9FF-4EFB-8944-18D6F170A511}"/>
              </a:ext>
            </a:extLst>
          </p:cNvPr>
          <p:cNvSpPr/>
          <p:nvPr/>
        </p:nvSpPr>
        <p:spPr>
          <a:xfrm>
            <a:off x="3495676" y="989888"/>
            <a:ext cx="2830762" cy="51137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solidFill>
                  <a:prstClr val="white"/>
                </a:solidFill>
              </a:rPr>
              <a:t>Testing and Error Characterization</a:t>
            </a:r>
            <a:endParaRPr lang="en-US" sz="320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103C8C6-59BD-4DDB-90C4-4B529A55C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825120" y="6456390"/>
            <a:ext cx="1493759" cy="265096"/>
          </a:xfrm>
          <a:prstGeom prst="rect">
            <a:avLst/>
          </a:prstGeom>
        </p:spPr>
        <p:txBody>
          <a:bodyPr/>
          <a:lstStyle/>
          <a:p>
            <a:fld id="{C19D2B53-EDAE-4B41-B849-8916FA40BCB6}" type="slidenum">
              <a:rPr lang="en-US" smtClean="0"/>
              <a:pPr/>
              <a:t>9</a:t>
            </a:fld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659B28D-2A7C-4F79-B082-A9AC43936444}"/>
              </a:ext>
            </a:extLst>
          </p:cNvPr>
          <p:cNvGrpSpPr/>
          <p:nvPr/>
        </p:nvGrpSpPr>
        <p:grpSpPr>
          <a:xfrm>
            <a:off x="1252705" y="989888"/>
            <a:ext cx="2105533" cy="953541"/>
            <a:chOff x="627479" y="1528682"/>
            <a:chExt cx="2105533" cy="953541"/>
          </a:xfrm>
        </p:grpSpPr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C4EEE0DD-6142-446B-8F04-7956AE2E78D2}"/>
                </a:ext>
              </a:extLst>
            </p:cNvPr>
            <p:cNvSpPr/>
            <p:nvPr/>
          </p:nvSpPr>
          <p:spPr>
            <a:xfrm>
              <a:off x="1901692" y="1987965"/>
              <a:ext cx="831320" cy="49425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dirty="0">
                  <a:solidFill>
                    <a:prstClr val="black"/>
                  </a:solidFill>
                  <a:latin typeface="Trebuchet MS" panose="020B0603020202020204" pitchFamily="34" charset="0"/>
                  <a:cs typeface="Segoe UI" panose="020B0502040204020203" pitchFamily="34" charset="0"/>
                </a:rPr>
                <a:t>DRAM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720822E-AA6F-4986-8D67-BEC3D53F3E16}"/>
                </a:ext>
              </a:extLst>
            </p:cNvPr>
            <p:cNvSpPr txBox="1"/>
            <p:nvPr/>
          </p:nvSpPr>
          <p:spPr>
            <a:xfrm>
              <a:off x="777055" y="1528682"/>
              <a:ext cx="175836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i="1" dirty="0">
                  <a:latin typeface="Trebuchet MS" panose="020B0603020202020204" pitchFamily="34" charset="0"/>
                  <a:cs typeface="Segoe UI" panose="020B0502040204020203" pitchFamily="34" charset="0"/>
                </a:rPr>
                <a:t>No-ECC</a:t>
              </a:r>
            </a:p>
          </p:txBody>
        </p:sp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03CCDA72-19BC-4E0D-8B83-641315976A86}"/>
                </a:ext>
              </a:extLst>
            </p:cNvPr>
            <p:cNvSpPr/>
            <p:nvPr/>
          </p:nvSpPr>
          <p:spPr>
            <a:xfrm>
              <a:off x="627479" y="1982651"/>
              <a:ext cx="877477" cy="48279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rebuchet MS" panose="020B0603020202020204" pitchFamily="34" charset="0"/>
                  <a:cs typeface="Segoe UI" panose="020B0502040204020203" pitchFamily="34" charset="0"/>
                </a:rPr>
                <a:t>Tester</a:t>
              </a:r>
            </a:p>
          </p:txBody>
        </p: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55B27A5F-7887-4E50-9A32-F0AD3A65F987}"/>
                </a:ext>
              </a:extLst>
            </p:cNvPr>
            <p:cNvCxnSpPr>
              <a:cxnSpLocks/>
              <a:stCxn id="29" idx="1"/>
              <a:endCxn id="46" idx="3"/>
            </p:cNvCxnSpPr>
            <p:nvPr/>
          </p:nvCxnSpPr>
          <p:spPr>
            <a:xfrm flipH="1" flipV="1">
              <a:off x="1504956" y="2224046"/>
              <a:ext cx="396736" cy="11048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2346BA82-1F4E-447C-B494-54BEA5920052}"/>
              </a:ext>
            </a:extLst>
          </p:cNvPr>
          <p:cNvGrpSpPr/>
          <p:nvPr/>
        </p:nvGrpSpPr>
        <p:grpSpPr>
          <a:xfrm>
            <a:off x="3610371" y="998827"/>
            <a:ext cx="2577342" cy="1032864"/>
            <a:chOff x="113150" y="2728221"/>
            <a:chExt cx="2577342" cy="1032864"/>
          </a:xfrm>
        </p:grpSpPr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9D7165EE-5E28-4055-B80F-5222941C17F1}"/>
                </a:ext>
              </a:extLst>
            </p:cNvPr>
            <p:cNvSpPr/>
            <p:nvPr/>
          </p:nvSpPr>
          <p:spPr>
            <a:xfrm>
              <a:off x="1901692" y="3097553"/>
              <a:ext cx="788800" cy="663532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prstClr val="black"/>
                  </a:solidFill>
                  <a:latin typeface="Trebuchet MS" panose="020B0603020202020204" pitchFamily="34" charset="0"/>
                  <a:cs typeface="Segoe UI" panose="020B0502040204020203" pitchFamily="34" charset="0"/>
                </a:rPr>
                <a:t>XL</a:t>
              </a:r>
            </a:p>
            <a:p>
              <a:pPr algn="ctr"/>
              <a:r>
                <a:rPr lang="en-US" sz="1600" dirty="0">
                  <a:solidFill>
                    <a:prstClr val="black"/>
                  </a:solidFill>
                  <a:latin typeface="Trebuchet MS" panose="020B0603020202020204" pitchFamily="34" charset="0"/>
                  <a:cs typeface="Segoe UI" panose="020B0502040204020203" pitchFamily="34" charset="0"/>
                </a:rPr>
                <a:t>DRAM</a:t>
              </a:r>
              <a:endParaRPr lang="en-US" sz="1200" b="1" dirty="0">
                <a:solidFill>
                  <a:schemeClr val="tx1"/>
                </a:solidFill>
                <a:latin typeface="Trebuchet MS" panose="020B0603020202020204" pitchFamily="34" charset="0"/>
                <a:cs typeface="Courier New" panose="02070309020205020404" pitchFamily="49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5A110B03-33AB-4277-9490-7D78D87AEC61}"/>
                </a:ext>
              </a:extLst>
            </p:cNvPr>
            <p:cNvSpPr txBox="1"/>
            <p:nvPr/>
          </p:nvSpPr>
          <p:spPr>
            <a:xfrm>
              <a:off x="444561" y="2728221"/>
              <a:ext cx="211213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i="1" dirty="0">
                  <a:latin typeface="Trebuchet MS" panose="020B0603020202020204" pitchFamily="34" charset="0"/>
                  <a:cs typeface="Segoe UI" panose="020B0502040204020203" pitchFamily="34" charset="0"/>
                </a:rPr>
                <a:t>Rank-level ECC</a:t>
              </a:r>
            </a:p>
          </p:txBody>
        </p:sp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6E6C19D1-AAEB-44C9-81C7-C5E1F5C46FAA}"/>
                </a:ext>
              </a:extLst>
            </p:cNvPr>
            <p:cNvSpPr/>
            <p:nvPr/>
          </p:nvSpPr>
          <p:spPr>
            <a:xfrm>
              <a:off x="113150" y="3173558"/>
              <a:ext cx="1391808" cy="48279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en-US" dirty="0">
                  <a:solidFill>
                    <a:prstClr val="black"/>
                  </a:solidFill>
                  <a:latin typeface="Trebuchet MS" panose="020B0603020202020204" pitchFamily="34" charset="0"/>
                  <a:cs typeface="Segoe UI" panose="020B0502040204020203" pitchFamily="34" charset="0"/>
                </a:rPr>
                <a:t>Tester</a:t>
              </a:r>
            </a:p>
          </p:txBody>
        </p: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06C7F991-6BB4-4C8B-A1A0-B68AC725EED2}"/>
                </a:ext>
              </a:extLst>
            </p:cNvPr>
            <p:cNvCxnSpPr>
              <a:cxnSpLocks/>
              <a:stCxn id="36" idx="1"/>
              <a:endCxn id="57" idx="3"/>
            </p:cNvCxnSpPr>
            <p:nvPr/>
          </p:nvCxnSpPr>
          <p:spPr>
            <a:xfrm flipH="1" flipV="1">
              <a:off x="1504958" y="3414953"/>
              <a:ext cx="396734" cy="14366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E1DDC305-F551-4C8C-AD64-630E1DDE512A}"/>
                </a:ext>
              </a:extLst>
            </p:cNvPr>
            <p:cNvSpPr/>
            <p:nvPr/>
          </p:nvSpPr>
          <p:spPr>
            <a:xfrm>
              <a:off x="928489" y="3262942"/>
              <a:ext cx="572141" cy="29369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i="1" dirty="0">
                  <a:solidFill>
                    <a:schemeClr val="tx1"/>
                  </a:solidFill>
                  <a:latin typeface="Trebuchet MS" panose="020B0603020202020204" pitchFamily="34" charset="0"/>
                  <a:cs typeface="Segoe UI" panose="020B0502040204020203" pitchFamily="34" charset="0"/>
                </a:rPr>
                <a:t>ECC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538A0B45-23FB-4A5D-A2E9-0DBA173CD02D}"/>
              </a:ext>
            </a:extLst>
          </p:cNvPr>
          <p:cNvGrpSpPr/>
          <p:nvPr/>
        </p:nvGrpSpPr>
        <p:grpSpPr>
          <a:xfrm>
            <a:off x="6454982" y="1019781"/>
            <a:ext cx="2542728" cy="942060"/>
            <a:chOff x="622716" y="3893686"/>
            <a:chExt cx="2542728" cy="942060"/>
          </a:xfrm>
        </p:grpSpPr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0C7DAE69-0F47-40B5-9C7F-A82185DAEB1F}"/>
                </a:ext>
              </a:extLst>
            </p:cNvPr>
            <p:cNvSpPr/>
            <p:nvPr/>
          </p:nvSpPr>
          <p:spPr>
            <a:xfrm>
              <a:off x="1901691" y="4341488"/>
              <a:ext cx="1263753" cy="49425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dirty="0">
                  <a:solidFill>
                    <a:prstClr val="black"/>
                  </a:solidFill>
                  <a:latin typeface="Trebuchet MS" panose="020B0603020202020204" pitchFamily="34" charset="0"/>
                  <a:cs typeface="Segoe UI" panose="020B0502040204020203" pitchFamily="34" charset="0"/>
                </a:rPr>
                <a:t>DRAM</a:t>
              </a:r>
              <a:endParaRPr lang="en-US" sz="1400" b="1" dirty="0">
                <a:solidFill>
                  <a:schemeClr val="tx1"/>
                </a:solidFill>
                <a:latin typeface="Trebuchet MS" panose="020B0603020202020204" pitchFamily="34" charset="0"/>
                <a:cs typeface="Courier New" panose="02070309020205020404" pitchFamily="49" charset="0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A3E6C3C-9B1B-4BCC-8FF2-9CA3ABCB0605}"/>
                </a:ext>
              </a:extLst>
            </p:cNvPr>
            <p:cNvSpPr txBox="1"/>
            <p:nvPr/>
          </p:nvSpPr>
          <p:spPr>
            <a:xfrm>
              <a:off x="855381" y="3893686"/>
              <a:ext cx="198135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i="1" dirty="0">
                  <a:latin typeface="Trebuchet MS" panose="020B0603020202020204" pitchFamily="34" charset="0"/>
                  <a:cs typeface="Segoe UI" panose="020B0502040204020203" pitchFamily="34" charset="0"/>
                </a:rPr>
                <a:t>On-Die-ECC</a:t>
              </a:r>
            </a:p>
          </p:txBody>
        </p:sp>
        <p:sp>
          <p:nvSpPr>
            <p:cNvPr id="62" name="Rectangle: Rounded Corners 61">
              <a:extLst>
                <a:ext uri="{FF2B5EF4-FFF2-40B4-BE49-F238E27FC236}">
                  <a16:creationId xmlns:a16="http://schemas.microsoft.com/office/drawing/2014/main" id="{7F85C315-B2B8-46BE-8E40-5CC55E595159}"/>
                </a:ext>
              </a:extLst>
            </p:cNvPr>
            <p:cNvSpPr/>
            <p:nvPr/>
          </p:nvSpPr>
          <p:spPr>
            <a:xfrm>
              <a:off x="622716" y="4338169"/>
              <a:ext cx="882248" cy="48279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dirty="0">
                  <a:solidFill>
                    <a:prstClr val="black"/>
                  </a:solidFill>
                  <a:latin typeface="Trebuchet MS" panose="020B0603020202020204" pitchFamily="34" charset="0"/>
                  <a:cs typeface="Segoe UI" panose="020B0502040204020203" pitchFamily="34" charset="0"/>
                </a:rPr>
                <a:t>Tester</a:t>
              </a:r>
            </a:p>
          </p:txBody>
        </p: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6C417A0D-9967-4C8D-8D18-54ACED170C3D}"/>
                </a:ext>
              </a:extLst>
            </p:cNvPr>
            <p:cNvCxnSpPr>
              <a:cxnSpLocks/>
              <a:stCxn id="40" idx="1"/>
              <a:endCxn id="62" idx="3"/>
            </p:cNvCxnSpPr>
            <p:nvPr/>
          </p:nvCxnSpPr>
          <p:spPr>
            <a:xfrm flipH="1" flipV="1">
              <a:off x="1504964" y="4579564"/>
              <a:ext cx="396727" cy="9053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93EE2133-4137-405B-8825-E831BB2B1BDD}"/>
                </a:ext>
              </a:extLst>
            </p:cNvPr>
            <p:cNvSpPr/>
            <p:nvPr/>
          </p:nvSpPr>
          <p:spPr>
            <a:xfrm>
              <a:off x="1901368" y="4429262"/>
              <a:ext cx="540175" cy="29369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i="1" dirty="0">
                  <a:solidFill>
                    <a:schemeClr val="tx1"/>
                  </a:solidFill>
                  <a:latin typeface="Trebuchet MS" panose="020B0603020202020204" pitchFamily="34" charset="0"/>
                  <a:cs typeface="Segoe UI" panose="020B0502040204020203" pitchFamily="34" charset="0"/>
                </a:rPr>
                <a:t>ECC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CA3E12E-AE2B-4B65-A2FC-7D30FBA54833}"/>
              </a:ext>
            </a:extLst>
          </p:cNvPr>
          <p:cNvGrpSpPr/>
          <p:nvPr/>
        </p:nvGrpSpPr>
        <p:grpSpPr>
          <a:xfrm>
            <a:off x="138780" y="2208076"/>
            <a:ext cx="3073382" cy="3429969"/>
            <a:chOff x="379340" y="2268669"/>
            <a:chExt cx="3073382" cy="3429969"/>
          </a:xfrm>
        </p:grpSpPr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C182B551-5DA4-4EB4-A5B7-4B5B95215498}"/>
                </a:ext>
              </a:extLst>
            </p:cNvPr>
            <p:cNvSpPr txBox="1"/>
            <p:nvPr/>
          </p:nvSpPr>
          <p:spPr>
            <a:xfrm>
              <a:off x="379340" y="2288668"/>
              <a:ext cx="114189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i="1" dirty="0">
                  <a:latin typeface="Trebuchet MS" panose="020B0603020202020204" pitchFamily="34" charset="0"/>
                  <a:cs typeface="Segoe UI" panose="020B0502040204020203" pitchFamily="34" charset="0"/>
                </a:rPr>
                <a:t>Write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BC028E24-3CFD-40F9-8281-B03BA4245244}"/>
                </a:ext>
              </a:extLst>
            </p:cNvPr>
            <p:cNvSpPr txBox="1"/>
            <p:nvPr/>
          </p:nvSpPr>
          <p:spPr>
            <a:xfrm>
              <a:off x="1845158" y="2268669"/>
              <a:ext cx="16075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accent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</a:t>
              </a:r>
              <a:r>
                <a:rPr lang="en-US" sz="2400" b="1" baseline="-25000" dirty="0">
                  <a:solidFill>
                    <a:schemeClr val="accent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  <a:r>
                <a:rPr lang="en-US" sz="2400" b="1" dirty="0">
                  <a:solidFill>
                    <a:schemeClr val="accent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</a:t>
              </a:r>
              <a:r>
                <a:rPr lang="en-US" sz="2400" b="1" baseline="-25000" dirty="0">
                  <a:solidFill>
                    <a:schemeClr val="accent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r>
                <a:rPr lang="en-US" sz="2400" b="1" dirty="0">
                  <a:solidFill>
                    <a:schemeClr val="accent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</a:t>
              </a:r>
              <a:r>
                <a:rPr lang="en-US" sz="2400" b="1" baseline="-25000" dirty="0">
                  <a:solidFill>
                    <a:schemeClr val="accent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  <a:r>
                <a:rPr lang="en-US" sz="2400" b="1" dirty="0">
                  <a:solidFill>
                    <a:schemeClr val="accent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</a:t>
              </a:r>
              <a:r>
                <a:rPr lang="en-US" sz="2400" b="1" baseline="-25000" dirty="0">
                  <a:solidFill>
                    <a:schemeClr val="accent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3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0A0A27BC-2970-4FAB-8093-7460EA025B0C}"/>
                </a:ext>
              </a:extLst>
            </p:cNvPr>
            <p:cNvSpPr txBox="1"/>
            <p:nvPr/>
          </p:nvSpPr>
          <p:spPr>
            <a:xfrm>
              <a:off x="379340" y="3726727"/>
              <a:ext cx="114189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i="1" dirty="0">
                  <a:latin typeface="Trebuchet MS" panose="020B0603020202020204" pitchFamily="34" charset="0"/>
                  <a:cs typeface="Segoe UI" panose="020B0502040204020203" pitchFamily="34" charset="0"/>
                </a:rPr>
                <a:t>DRAM </a:t>
              </a:r>
            </a:p>
            <a:p>
              <a:pPr algn="ctr"/>
              <a:r>
                <a:rPr lang="en-US" sz="2000" b="1" i="1" dirty="0">
                  <a:latin typeface="Trebuchet MS" panose="020B0603020202020204" pitchFamily="34" charset="0"/>
                  <a:cs typeface="Segoe UI" panose="020B0502040204020203" pitchFamily="34" charset="0"/>
                </a:rPr>
                <a:t>Storage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2AC94D62-5C55-40A5-86CC-08FA69AB4264}"/>
                </a:ext>
              </a:extLst>
            </p:cNvPr>
            <p:cNvSpPr txBox="1"/>
            <p:nvPr/>
          </p:nvSpPr>
          <p:spPr>
            <a:xfrm>
              <a:off x="1851052" y="3695949"/>
              <a:ext cx="15957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accent6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</a:t>
              </a:r>
              <a:r>
                <a:rPr lang="en-US" sz="2400" b="1" baseline="-25000" dirty="0">
                  <a:solidFill>
                    <a:schemeClr val="accent6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  <a:r>
                <a:rPr lang="en-US" sz="2400" b="1" dirty="0">
                  <a:solidFill>
                    <a:schemeClr val="accent6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</a:t>
              </a:r>
              <a:r>
                <a:rPr lang="en-US" sz="2400" b="1" baseline="-25000" dirty="0">
                  <a:solidFill>
                    <a:schemeClr val="accent6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r>
                <a:rPr lang="en-US" sz="2400" b="1" dirty="0">
                  <a:solidFill>
                    <a:schemeClr val="accent6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</a:t>
              </a:r>
              <a:r>
                <a:rPr lang="en-US" sz="2400" b="1" baseline="-25000" dirty="0">
                  <a:solidFill>
                    <a:schemeClr val="accent6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  <a:r>
                <a:rPr lang="en-US" sz="2400" b="1" dirty="0">
                  <a:solidFill>
                    <a:schemeClr val="accent6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</a:t>
              </a:r>
              <a:r>
                <a:rPr lang="en-US" sz="2400" b="1" baseline="-25000" dirty="0">
                  <a:solidFill>
                    <a:schemeClr val="accent6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3</a:t>
              </a:r>
            </a:p>
          </p:txBody>
        </p: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771486F3-463A-4194-9DFD-D015D50FCE3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92120" y="2721118"/>
              <a:ext cx="0" cy="958227"/>
            </a:xfrm>
            <a:prstGeom prst="straightConnector1">
              <a:avLst/>
            </a:prstGeom>
            <a:ln w="38100">
              <a:solidFill>
                <a:schemeClr val="bg2">
                  <a:lumMod val="50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EDD945C3-6ECB-48CF-A56A-87BF12793448}"/>
                </a:ext>
              </a:extLst>
            </p:cNvPr>
            <p:cNvSpPr txBox="1"/>
            <p:nvPr/>
          </p:nvSpPr>
          <p:spPr>
            <a:xfrm>
              <a:off x="379340" y="5252362"/>
              <a:ext cx="114189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i="1" dirty="0">
                  <a:latin typeface="Trebuchet MS" panose="020B0603020202020204" pitchFamily="34" charset="0"/>
                  <a:cs typeface="Segoe UI" panose="020B0502040204020203" pitchFamily="34" charset="0"/>
                </a:rPr>
                <a:t>Read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D0035080-E0FA-4C67-9DB4-8AFB11F97BB6}"/>
                </a:ext>
              </a:extLst>
            </p:cNvPr>
            <p:cNvSpPr txBox="1"/>
            <p:nvPr/>
          </p:nvSpPr>
          <p:spPr>
            <a:xfrm>
              <a:off x="1896674" y="5236973"/>
              <a:ext cx="15045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accent5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</a:t>
              </a:r>
              <a:r>
                <a:rPr lang="en-US" sz="2400" b="1" baseline="-25000" dirty="0">
                  <a:solidFill>
                    <a:schemeClr val="accent5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  <a:r>
                <a:rPr lang="en-US" sz="2400" b="1" dirty="0">
                  <a:solidFill>
                    <a:schemeClr val="accent5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</a:t>
              </a:r>
              <a:r>
                <a:rPr lang="en-US" sz="2400" b="1" baseline="-25000" dirty="0">
                  <a:solidFill>
                    <a:schemeClr val="accent5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r>
                <a:rPr lang="en-US" sz="2400" b="1" dirty="0">
                  <a:solidFill>
                    <a:schemeClr val="accent5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</a:t>
              </a:r>
              <a:r>
                <a:rPr lang="en-US" sz="2400" b="1" baseline="-25000" dirty="0">
                  <a:solidFill>
                    <a:schemeClr val="accent5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  <a:r>
                <a:rPr lang="en-US" sz="2400" b="1" dirty="0">
                  <a:solidFill>
                    <a:schemeClr val="accent5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</a:t>
              </a:r>
              <a:r>
                <a:rPr lang="en-US" sz="2400" b="1" baseline="-25000" dirty="0">
                  <a:solidFill>
                    <a:schemeClr val="accent5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3</a:t>
              </a:r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852CC73B-FF88-4EF7-8894-0F6A732C71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92120" y="4174219"/>
              <a:ext cx="0" cy="958227"/>
            </a:xfrm>
            <a:prstGeom prst="straightConnector1">
              <a:avLst/>
            </a:prstGeom>
            <a:ln w="38100">
              <a:solidFill>
                <a:schemeClr val="bg2">
                  <a:lumMod val="50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50C483E-6890-43E6-B568-1450D4BBD165}"/>
              </a:ext>
            </a:extLst>
          </p:cNvPr>
          <p:cNvGrpSpPr/>
          <p:nvPr/>
        </p:nvGrpSpPr>
        <p:grpSpPr>
          <a:xfrm>
            <a:off x="3719131" y="2208076"/>
            <a:ext cx="2524970" cy="3403602"/>
            <a:chOff x="3865421" y="2268669"/>
            <a:chExt cx="2524970" cy="3403602"/>
          </a:xfrm>
        </p:grpSpPr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369258F1-04E2-4D49-9D77-5C565F82939D}"/>
                </a:ext>
              </a:extLst>
            </p:cNvPr>
            <p:cNvSpPr txBox="1"/>
            <p:nvPr/>
          </p:nvSpPr>
          <p:spPr>
            <a:xfrm>
              <a:off x="3867371" y="2268669"/>
              <a:ext cx="25210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accent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</a:t>
              </a:r>
              <a:r>
                <a:rPr lang="en-US" sz="2400" b="1" baseline="-25000" dirty="0">
                  <a:solidFill>
                    <a:schemeClr val="accent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  <a:r>
                <a:rPr lang="en-US" sz="2400" b="1" dirty="0">
                  <a:solidFill>
                    <a:schemeClr val="accent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</a:t>
              </a:r>
              <a:r>
                <a:rPr lang="en-US" sz="2400" b="1" baseline="-25000" dirty="0">
                  <a:solidFill>
                    <a:schemeClr val="accent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r>
                <a:rPr lang="en-US" sz="2400" b="1" dirty="0">
                  <a:solidFill>
                    <a:schemeClr val="accent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</a:t>
              </a:r>
              <a:r>
                <a:rPr lang="en-US" sz="2400" b="1" baseline="-25000" dirty="0">
                  <a:solidFill>
                    <a:schemeClr val="accent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  <a:r>
                <a:rPr lang="en-US" sz="2400" b="1" dirty="0">
                  <a:solidFill>
                    <a:schemeClr val="accent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</a:t>
              </a:r>
              <a:r>
                <a:rPr lang="en-US" sz="2400" b="1" baseline="-25000" dirty="0">
                  <a:solidFill>
                    <a:schemeClr val="accent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3</a:t>
              </a:r>
              <a:r>
                <a:rPr lang="en-US" sz="2400" b="1" dirty="0">
                  <a:solidFill>
                    <a:schemeClr val="accent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|p</a:t>
              </a:r>
              <a:r>
                <a:rPr lang="en-US" sz="2400" b="1" baseline="-25000" dirty="0">
                  <a:solidFill>
                    <a:schemeClr val="accent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  <a:r>
                <a:rPr lang="en-US" sz="2400" b="1" dirty="0">
                  <a:solidFill>
                    <a:schemeClr val="accent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</a:t>
              </a:r>
              <a:r>
                <a:rPr lang="en-US" sz="2400" b="1" baseline="-25000" dirty="0">
                  <a:solidFill>
                    <a:schemeClr val="accent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r>
                <a:rPr lang="en-US" sz="2400" b="1" dirty="0">
                  <a:solidFill>
                    <a:schemeClr val="accent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</a:t>
              </a:r>
              <a:r>
                <a:rPr lang="en-US" sz="2400" b="1" baseline="-25000" dirty="0">
                  <a:solidFill>
                    <a:schemeClr val="accent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  <a:endParaRPr lang="en-US" sz="24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8FA1E04C-BAFA-4BE3-8C71-0136C2E17588}"/>
                </a:ext>
              </a:extLst>
            </p:cNvPr>
            <p:cNvSpPr txBox="1"/>
            <p:nvPr/>
          </p:nvSpPr>
          <p:spPr>
            <a:xfrm>
              <a:off x="3867371" y="3717075"/>
              <a:ext cx="25210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accent6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</a:t>
              </a:r>
              <a:r>
                <a:rPr lang="en-US" sz="2400" b="1" baseline="-25000" dirty="0">
                  <a:solidFill>
                    <a:schemeClr val="accent6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  <a:r>
                <a:rPr lang="en-US" sz="2400" b="1" dirty="0">
                  <a:solidFill>
                    <a:schemeClr val="accent6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</a:t>
              </a:r>
              <a:r>
                <a:rPr lang="en-US" sz="2400" b="1" baseline="-25000" dirty="0">
                  <a:solidFill>
                    <a:schemeClr val="accent6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r>
                <a:rPr lang="en-US" sz="2400" b="1" dirty="0">
                  <a:solidFill>
                    <a:schemeClr val="accent6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</a:t>
              </a:r>
              <a:r>
                <a:rPr lang="en-US" sz="2400" b="1" baseline="-25000" dirty="0">
                  <a:solidFill>
                    <a:schemeClr val="accent6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  <a:r>
                <a:rPr lang="en-US" sz="2400" b="1" dirty="0">
                  <a:solidFill>
                    <a:schemeClr val="accent6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</a:t>
              </a:r>
              <a:r>
                <a:rPr lang="en-US" sz="2400" b="1" baseline="-25000" dirty="0">
                  <a:solidFill>
                    <a:schemeClr val="accent6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3</a:t>
              </a:r>
              <a:r>
                <a:rPr lang="en-US" sz="2400" b="1" dirty="0">
                  <a:solidFill>
                    <a:schemeClr val="accent6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|p</a:t>
              </a:r>
              <a:r>
                <a:rPr lang="en-US" sz="2400" b="1" baseline="-25000" dirty="0">
                  <a:solidFill>
                    <a:schemeClr val="accent6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  <a:r>
                <a:rPr lang="en-US" sz="2400" b="1" dirty="0">
                  <a:solidFill>
                    <a:schemeClr val="accent6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</a:t>
              </a:r>
              <a:r>
                <a:rPr lang="en-US" sz="2400" b="1" baseline="-25000" dirty="0">
                  <a:solidFill>
                    <a:schemeClr val="accent6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r>
                <a:rPr lang="en-US" sz="2400" b="1" dirty="0">
                  <a:solidFill>
                    <a:schemeClr val="accent6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</a:t>
              </a:r>
              <a:r>
                <a:rPr lang="en-US" sz="2400" b="1" baseline="-25000" dirty="0">
                  <a:solidFill>
                    <a:schemeClr val="accent6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  <a:endParaRPr lang="en-US" sz="24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571FB344-91A7-48F3-A2EB-9F4F1864C6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27906" y="2721118"/>
              <a:ext cx="0" cy="958227"/>
            </a:xfrm>
            <a:prstGeom prst="straightConnector1">
              <a:avLst/>
            </a:prstGeom>
            <a:ln w="38100">
              <a:solidFill>
                <a:schemeClr val="bg2">
                  <a:lumMod val="50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9C36B8A3-ABCF-4DCD-981C-83EFE92ADAFD}"/>
                </a:ext>
              </a:extLst>
            </p:cNvPr>
            <p:cNvSpPr txBox="1"/>
            <p:nvPr/>
          </p:nvSpPr>
          <p:spPr>
            <a:xfrm>
              <a:off x="3865421" y="5210606"/>
              <a:ext cx="25249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accent5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</a:t>
              </a:r>
              <a:r>
                <a:rPr lang="en-US" sz="2400" b="1" baseline="-25000" dirty="0">
                  <a:solidFill>
                    <a:schemeClr val="accent5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  <a:r>
                <a:rPr lang="en-US" sz="2400" b="1" dirty="0">
                  <a:solidFill>
                    <a:schemeClr val="accent5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</a:t>
              </a:r>
              <a:r>
                <a:rPr lang="en-US" sz="2400" b="1" baseline="-25000" dirty="0">
                  <a:solidFill>
                    <a:schemeClr val="accent5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r>
                <a:rPr lang="en-US" sz="2400" b="1" dirty="0">
                  <a:solidFill>
                    <a:schemeClr val="accent5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</a:t>
              </a:r>
              <a:r>
                <a:rPr lang="en-US" sz="2400" b="1" baseline="-25000" dirty="0">
                  <a:solidFill>
                    <a:schemeClr val="accent5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  <a:r>
                <a:rPr lang="en-US" sz="2400" b="1" dirty="0">
                  <a:solidFill>
                    <a:schemeClr val="accent5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</a:t>
              </a:r>
              <a:r>
                <a:rPr lang="en-US" sz="2400" b="1" baseline="-25000" dirty="0">
                  <a:solidFill>
                    <a:schemeClr val="accent5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3</a:t>
              </a:r>
              <a:r>
                <a:rPr lang="en-US" sz="2400" b="1" dirty="0">
                  <a:solidFill>
                    <a:schemeClr val="accent5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|p</a:t>
              </a:r>
              <a:r>
                <a:rPr lang="en-US" sz="2400" b="1" baseline="-25000" dirty="0">
                  <a:solidFill>
                    <a:schemeClr val="accent5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  <a:r>
                <a:rPr lang="en-US" sz="2400" b="1" dirty="0">
                  <a:solidFill>
                    <a:schemeClr val="accent5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</a:t>
              </a:r>
              <a:r>
                <a:rPr lang="en-US" sz="2400" b="1" baseline="-25000" dirty="0">
                  <a:solidFill>
                    <a:schemeClr val="accent5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r>
                <a:rPr lang="en-US" sz="2400" b="1" dirty="0">
                  <a:solidFill>
                    <a:schemeClr val="accent5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</a:t>
              </a:r>
              <a:r>
                <a:rPr lang="en-US" sz="2400" b="1" baseline="-25000" dirty="0">
                  <a:solidFill>
                    <a:schemeClr val="accent5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  <a:endParaRPr lang="en-US" sz="2400" b="1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0102873C-5E08-46E9-AFD6-8EE45E32E1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27906" y="4174219"/>
              <a:ext cx="0" cy="958227"/>
            </a:xfrm>
            <a:prstGeom prst="straightConnector1">
              <a:avLst/>
            </a:prstGeom>
            <a:ln w="38100">
              <a:solidFill>
                <a:schemeClr val="bg2">
                  <a:lumMod val="50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941A4D4-7111-4D44-874F-723994D4B15E}"/>
              </a:ext>
            </a:extLst>
          </p:cNvPr>
          <p:cNvGrpSpPr/>
          <p:nvPr/>
        </p:nvGrpSpPr>
        <p:grpSpPr>
          <a:xfrm>
            <a:off x="6242151" y="2208076"/>
            <a:ext cx="2728854" cy="3414580"/>
            <a:chOff x="6388441" y="2268669"/>
            <a:chExt cx="2728854" cy="3414580"/>
          </a:xfrm>
        </p:grpSpPr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C52C6E2D-0154-4C24-8390-A0D7695238E9}"/>
                </a:ext>
              </a:extLst>
            </p:cNvPr>
            <p:cNvSpPr txBox="1"/>
            <p:nvPr/>
          </p:nvSpPr>
          <p:spPr>
            <a:xfrm>
              <a:off x="6803091" y="2268669"/>
              <a:ext cx="20430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accent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</a:t>
              </a:r>
              <a:r>
                <a:rPr lang="en-US" sz="2400" b="1" baseline="-25000" dirty="0">
                  <a:solidFill>
                    <a:schemeClr val="accent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  <a:r>
                <a:rPr lang="en-US" sz="2400" b="1" dirty="0">
                  <a:solidFill>
                    <a:schemeClr val="accent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</a:t>
              </a:r>
              <a:r>
                <a:rPr lang="en-US" sz="2400" b="1" baseline="-25000" dirty="0">
                  <a:solidFill>
                    <a:schemeClr val="accent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r>
                <a:rPr lang="en-US" sz="2400" b="1" dirty="0">
                  <a:solidFill>
                    <a:schemeClr val="accent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</a:t>
              </a:r>
              <a:r>
                <a:rPr lang="en-US" sz="2400" b="1" baseline="-25000" dirty="0">
                  <a:solidFill>
                    <a:schemeClr val="accent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  <a:r>
                <a:rPr lang="en-US" sz="2400" b="1" dirty="0">
                  <a:solidFill>
                    <a:schemeClr val="accent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</a:t>
              </a:r>
              <a:r>
                <a:rPr lang="en-US" sz="2400" b="1" baseline="-25000" dirty="0">
                  <a:solidFill>
                    <a:schemeClr val="accent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3</a:t>
              </a:r>
              <a:endParaRPr lang="en-US" sz="24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023704CC-36B0-4673-BBE7-94E0FEC26C03}"/>
                </a:ext>
              </a:extLst>
            </p:cNvPr>
            <p:cNvSpPr txBox="1"/>
            <p:nvPr/>
          </p:nvSpPr>
          <p:spPr>
            <a:xfrm>
              <a:off x="6531933" y="3726727"/>
              <a:ext cx="258536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accent6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</a:t>
              </a:r>
              <a:r>
                <a:rPr lang="en-US" sz="2400" b="1" baseline="-25000" dirty="0">
                  <a:solidFill>
                    <a:schemeClr val="accent6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  <a:r>
                <a:rPr lang="en-US" sz="2400" b="1" dirty="0">
                  <a:solidFill>
                    <a:schemeClr val="accent6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</a:t>
              </a:r>
              <a:r>
                <a:rPr lang="en-US" sz="2400" b="1" baseline="-25000" dirty="0">
                  <a:solidFill>
                    <a:schemeClr val="accent6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r>
                <a:rPr lang="en-US" sz="2400" b="1" dirty="0">
                  <a:solidFill>
                    <a:schemeClr val="accent6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</a:t>
              </a:r>
              <a:r>
                <a:rPr lang="en-US" sz="2400" b="1" baseline="-25000" dirty="0">
                  <a:solidFill>
                    <a:schemeClr val="accent6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  <a:r>
                <a:rPr lang="en-US" sz="2400" b="1" dirty="0">
                  <a:solidFill>
                    <a:schemeClr val="accent6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</a:t>
              </a:r>
              <a:r>
                <a:rPr lang="en-US" sz="2400" b="1" baseline="-25000" dirty="0">
                  <a:solidFill>
                    <a:schemeClr val="accent6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3</a:t>
              </a:r>
              <a:r>
                <a:rPr lang="en-US" sz="2400" b="1" dirty="0">
                  <a:solidFill>
                    <a:schemeClr val="accent6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|p</a:t>
              </a:r>
              <a:r>
                <a:rPr lang="en-US" sz="2400" b="1" baseline="-25000" dirty="0">
                  <a:solidFill>
                    <a:schemeClr val="accent6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  <a:r>
                <a:rPr lang="en-US" sz="2400" b="1" dirty="0">
                  <a:solidFill>
                    <a:schemeClr val="accent6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</a:t>
              </a:r>
              <a:r>
                <a:rPr lang="en-US" sz="2400" b="1" baseline="-25000" dirty="0">
                  <a:solidFill>
                    <a:schemeClr val="accent6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r>
                <a:rPr lang="en-US" sz="2400" b="1" dirty="0">
                  <a:solidFill>
                    <a:schemeClr val="accent6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</a:t>
              </a:r>
              <a:r>
                <a:rPr lang="en-US" sz="2400" b="1" baseline="-25000" dirty="0">
                  <a:solidFill>
                    <a:schemeClr val="accent6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  <a:endParaRPr lang="en-US" sz="24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0DD0BC79-9BCA-4F3E-B4DD-3820A6C221F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24260" y="2721118"/>
              <a:ext cx="0" cy="958227"/>
            </a:xfrm>
            <a:prstGeom prst="straightConnector1">
              <a:avLst/>
            </a:prstGeom>
            <a:ln w="38100">
              <a:solidFill>
                <a:schemeClr val="bg2">
                  <a:lumMod val="50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Content Placeholder 2">
              <a:extLst>
                <a:ext uri="{FF2B5EF4-FFF2-40B4-BE49-F238E27FC236}">
                  <a16:creationId xmlns:a16="http://schemas.microsoft.com/office/drawing/2014/main" id="{B21E4902-7D82-4392-888C-F9412BA67755}"/>
                </a:ext>
              </a:extLst>
            </p:cNvPr>
            <p:cNvSpPr txBox="1">
              <a:spLocks/>
            </p:cNvSpPr>
            <p:nvPr/>
          </p:nvSpPr>
          <p:spPr>
            <a:xfrm>
              <a:off x="6388441" y="2684664"/>
              <a:ext cx="1468320" cy="621754"/>
            </a:xfrm>
            <a:prstGeom prst="rect">
              <a:avLst/>
            </a:prstGeom>
          </p:spPr>
          <p:txBody>
            <a:bodyPr vert="horz" lIns="68580" tIns="34290" rIns="68580" bIns="34290" rtlCol="0">
              <a:normAutofit fontScale="92500" lnSpcReduction="2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Bahnschrift" panose="020B0502040204020203" pitchFamily="34" charset="0"/>
                  <a:ea typeface="+mn-ea"/>
                  <a:cs typeface="Segoe UI" panose="020B0502040204020203" pitchFamily="34" charset="0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Bahnschrift" panose="020B0502040204020203" pitchFamily="34" charset="0"/>
                  <a:ea typeface="+mn-ea"/>
                  <a:cs typeface="Segoe UI" panose="020B0502040204020203" pitchFamily="34" charset="0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Bahnschrift" panose="020B0502040204020203" pitchFamily="34" charset="0"/>
                  <a:ea typeface="+mn-ea"/>
                  <a:cs typeface="Segoe UI" panose="020B0502040204020203" pitchFamily="34" charset="0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Bahnschrift" panose="020B0502040204020203" pitchFamily="34" charset="0"/>
                  <a:ea typeface="+mn-ea"/>
                  <a:cs typeface="Segoe UI" panose="020B0502040204020203" pitchFamily="34" charset="0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Bahnschrift" panose="020B0502040204020203" pitchFamily="34" charset="0"/>
                  <a:ea typeface="+mn-ea"/>
                  <a:cs typeface="Segoe UI" panose="020B0502040204020203" pitchFamily="34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fontAlgn="ctr">
                <a:lnSpc>
                  <a:spcPct val="120000"/>
                </a:lnSpc>
                <a:spcBef>
                  <a:spcPts val="0"/>
                </a:spcBef>
                <a:buNone/>
              </a:pPr>
              <a:r>
                <a:rPr lang="en-US" sz="1800" b="1" i="1" dirty="0">
                  <a:solidFill>
                    <a:schemeClr val="bg2">
                      <a:lumMod val="50000"/>
                    </a:schemeClr>
                  </a:solidFill>
                  <a:latin typeface="Trebuchet MS" panose="020B0603020202020204" pitchFamily="34" charset="0"/>
                </a:rPr>
                <a:t>Encoding</a:t>
              </a:r>
            </a:p>
            <a:p>
              <a:pPr marL="0" indent="0" algn="ctr" fontAlgn="ctr">
                <a:lnSpc>
                  <a:spcPct val="120000"/>
                </a:lnSpc>
                <a:spcBef>
                  <a:spcPts val="0"/>
                </a:spcBef>
                <a:buNone/>
              </a:pPr>
              <a:r>
                <a:rPr lang="en-US" sz="1800" b="1" i="1" dirty="0">
                  <a:solidFill>
                    <a:srgbClr val="C00000"/>
                  </a:solidFill>
                  <a:latin typeface="Trebuchet MS" panose="020B0603020202020204" pitchFamily="34" charset="0"/>
                </a:rPr>
                <a:t>(unknown)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B7EE8027-B5B0-40C0-A067-93B1E7CD8466}"/>
                </a:ext>
              </a:extLst>
            </p:cNvPr>
            <p:cNvSpPr txBox="1"/>
            <p:nvPr/>
          </p:nvSpPr>
          <p:spPr>
            <a:xfrm>
              <a:off x="6911860" y="5221584"/>
              <a:ext cx="18255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accent5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</a:t>
              </a:r>
              <a:r>
                <a:rPr lang="en-US" sz="2400" b="1" baseline="-25000" dirty="0">
                  <a:solidFill>
                    <a:schemeClr val="accent5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  <a:r>
                <a:rPr lang="en-US" sz="2400" b="1" dirty="0">
                  <a:solidFill>
                    <a:schemeClr val="accent5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</a:t>
              </a:r>
              <a:r>
                <a:rPr lang="en-US" sz="2400" b="1" baseline="-25000" dirty="0">
                  <a:solidFill>
                    <a:schemeClr val="accent5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r>
                <a:rPr lang="en-US" sz="2400" b="1" dirty="0">
                  <a:solidFill>
                    <a:schemeClr val="accent5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</a:t>
              </a:r>
              <a:r>
                <a:rPr lang="en-US" sz="2400" b="1" baseline="-25000" dirty="0">
                  <a:solidFill>
                    <a:schemeClr val="accent5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  <a:r>
                <a:rPr lang="en-US" sz="2400" b="1" dirty="0">
                  <a:solidFill>
                    <a:schemeClr val="accent5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</a:t>
              </a:r>
              <a:r>
                <a:rPr lang="en-US" sz="2400" b="1" baseline="-25000" dirty="0">
                  <a:solidFill>
                    <a:schemeClr val="accent5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3</a:t>
              </a:r>
              <a:endParaRPr lang="en-US" sz="2400" b="1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5" name="Content Placeholder 2">
              <a:extLst>
                <a:ext uri="{FF2B5EF4-FFF2-40B4-BE49-F238E27FC236}">
                  <a16:creationId xmlns:a16="http://schemas.microsoft.com/office/drawing/2014/main" id="{18142AB4-CF0A-4FCB-90A7-D06841078ED8}"/>
                </a:ext>
              </a:extLst>
            </p:cNvPr>
            <p:cNvSpPr txBox="1">
              <a:spLocks/>
            </p:cNvSpPr>
            <p:nvPr/>
          </p:nvSpPr>
          <p:spPr>
            <a:xfrm>
              <a:off x="6388441" y="4174219"/>
              <a:ext cx="1468320" cy="621754"/>
            </a:xfrm>
            <a:prstGeom prst="rect">
              <a:avLst/>
            </a:prstGeom>
          </p:spPr>
          <p:txBody>
            <a:bodyPr vert="horz" lIns="68580" tIns="34290" rIns="68580" bIns="34290" rtlCol="0">
              <a:normAutofit fontScale="92500" lnSpcReduction="2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Bahnschrift" panose="020B0502040204020203" pitchFamily="34" charset="0"/>
                  <a:ea typeface="+mn-ea"/>
                  <a:cs typeface="Segoe UI" panose="020B0502040204020203" pitchFamily="34" charset="0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Bahnschrift" panose="020B0502040204020203" pitchFamily="34" charset="0"/>
                  <a:ea typeface="+mn-ea"/>
                  <a:cs typeface="Segoe UI" panose="020B0502040204020203" pitchFamily="34" charset="0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Bahnschrift" panose="020B0502040204020203" pitchFamily="34" charset="0"/>
                  <a:ea typeface="+mn-ea"/>
                  <a:cs typeface="Segoe UI" panose="020B0502040204020203" pitchFamily="34" charset="0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Bahnschrift" panose="020B0502040204020203" pitchFamily="34" charset="0"/>
                  <a:ea typeface="+mn-ea"/>
                  <a:cs typeface="Segoe UI" panose="020B0502040204020203" pitchFamily="34" charset="0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Bahnschrift" panose="020B0502040204020203" pitchFamily="34" charset="0"/>
                  <a:ea typeface="+mn-ea"/>
                  <a:cs typeface="Segoe UI" panose="020B0502040204020203" pitchFamily="34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fontAlgn="ctr">
                <a:lnSpc>
                  <a:spcPct val="120000"/>
                </a:lnSpc>
                <a:spcBef>
                  <a:spcPts val="0"/>
                </a:spcBef>
                <a:buNone/>
              </a:pPr>
              <a:r>
                <a:rPr lang="en-US" sz="1800" b="1" i="1" dirty="0">
                  <a:solidFill>
                    <a:schemeClr val="bg2">
                      <a:lumMod val="50000"/>
                    </a:schemeClr>
                  </a:solidFill>
                  <a:latin typeface="Trebuchet MS" panose="020B0603020202020204" pitchFamily="34" charset="0"/>
                </a:rPr>
                <a:t>Decoding</a:t>
              </a:r>
            </a:p>
            <a:p>
              <a:pPr marL="0" indent="0" algn="ctr" fontAlgn="ctr">
                <a:lnSpc>
                  <a:spcPct val="120000"/>
                </a:lnSpc>
                <a:spcBef>
                  <a:spcPts val="0"/>
                </a:spcBef>
                <a:buNone/>
              </a:pPr>
              <a:r>
                <a:rPr lang="en-US" sz="1800" b="1" i="1" dirty="0">
                  <a:solidFill>
                    <a:srgbClr val="C00000"/>
                  </a:solidFill>
                  <a:latin typeface="Trebuchet MS" panose="020B0603020202020204" pitchFamily="34" charset="0"/>
                </a:rPr>
                <a:t>(unknown)</a:t>
              </a:r>
            </a:p>
          </p:txBody>
        </p: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9A75A71E-65A7-488D-A6F0-6C5225399B2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24260" y="4174219"/>
              <a:ext cx="0" cy="958227"/>
            </a:xfrm>
            <a:prstGeom prst="straightConnector1">
              <a:avLst/>
            </a:prstGeom>
            <a:ln w="38100">
              <a:solidFill>
                <a:schemeClr val="bg2">
                  <a:lumMod val="50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7667EEBF-8852-4F3D-9C94-084C6C73AE89}"/>
              </a:ext>
            </a:extLst>
          </p:cNvPr>
          <p:cNvGrpSpPr/>
          <p:nvPr/>
        </p:nvGrpSpPr>
        <p:grpSpPr>
          <a:xfrm>
            <a:off x="1610492" y="3261227"/>
            <a:ext cx="1595776" cy="2375626"/>
            <a:chOff x="1851052" y="3290070"/>
            <a:chExt cx="1595776" cy="2375626"/>
          </a:xfrm>
        </p:grpSpPr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B48AA4FB-7C61-4656-94C7-99ADBF6970E6}"/>
                </a:ext>
              </a:extLst>
            </p:cNvPr>
            <p:cNvSpPr txBox="1"/>
            <p:nvPr/>
          </p:nvSpPr>
          <p:spPr>
            <a:xfrm>
              <a:off x="1851052" y="3663007"/>
              <a:ext cx="1595776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</a:t>
              </a:r>
              <a:r>
                <a:rPr lang="en-US" sz="2400" b="1" baseline="-25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  <a:r>
                <a:rPr lang="en-US" sz="2400" b="1" dirty="0">
                  <a:solidFill>
                    <a:schemeClr val="accent6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</a:t>
              </a:r>
              <a:r>
                <a:rPr lang="en-US" sz="2400" b="1" baseline="-25000" dirty="0">
                  <a:solidFill>
                    <a:schemeClr val="accent6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r>
                <a:rPr lang="en-US" sz="2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</a:t>
              </a:r>
              <a:r>
                <a:rPr lang="en-US" sz="2400" b="1" baseline="-25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  <a:r>
                <a:rPr lang="en-US" sz="2400" b="1" dirty="0">
                  <a:solidFill>
                    <a:schemeClr val="accent6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</a:t>
              </a:r>
              <a:r>
                <a:rPr lang="en-US" sz="2400" b="1" baseline="-25000" dirty="0">
                  <a:solidFill>
                    <a:schemeClr val="accent6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3</a:t>
              </a: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60064774-C92C-47B4-BA09-7D8E356CB2F2}"/>
                </a:ext>
              </a:extLst>
            </p:cNvPr>
            <p:cNvSpPr txBox="1"/>
            <p:nvPr/>
          </p:nvSpPr>
          <p:spPr>
            <a:xfrm>
              <a:off x="1896674" y="5204031"/>
              <a:ext cx="1504532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</a:t>
              </a:r>
              <a:r>
                <a:rPr lang="en-US" sz="2400" b="1" baseline="-25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  <a:r>
                <a:rPr lang="en-US" sz="2400" b="1" dirty="0">
                  <a:solidFill>
                    <a:schemeClr val="accent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</a:t>
              </a:r>
              <a:r>
                <a:rPr lang="en-US" sz="2400" b="1" baseline="-25000" dirty="0">
                  <a:solidFill>
                    <a:schemeClr val="accent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r>
                <a:rPr lang="en-US" sz="2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</a:t>
              </a:r>
              <a:r>
                <a:rPr lang="en-US" sz="2400" b="1" baseline="-25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  <a:r>
                <a:rPr lang="en-US" sz="2400" b="1" dirty="0">
                  <a:solidFill>
                    <a:schemeClr val="accent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</a:t>
              </a:r>
              <a:r>
                <a:rPr lang="en-US" sz="2400" b="1" baseline="-25000" dirty="0">
                  <a:solidFill>
                    <a:schemeClr val="accent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3</a:t>
              </a:r>
            </a:p>
          </p:txBody>
        </p:sp>
        <p:sp>
          <p:nvSpPr>
            <p:cNvPr id="126" name="Lightning Bolt 125">
              <a:extLst>
                <a:ext uri="{FF2B5EF4-FFF2-40B4-BE49-F238E27FC236}">
                  <a16:creationId xmlns:a16="http://schemas.microsoft.com/office/drawing/2014/main" id="{70439799-FD8E-4956-B97B-3041B2789F09}"/>
                </a:ext>
              </a:extLst>
            </p:cNvPr>
            <p:cNvSpPr/>
            <p:nvPr/>
          </p:nvSpPr>
          <p:spPr>
            <a:xfrm rot="20535155" flipH="1">
              <a:off x="2220201" y="3290070"/>
              <a:ext cx="315836" cy="401528"/>
            </a:xfrm>
            <a:prstGeom prst="lightningBolt">
              <a:avLst/>
            </a:prstGeom>
            <a:solidFill>
              <a:srgbClr val="FFFF00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latin typeface="Trebuchet MS" panose="020B0603020202020204" pitchFamily="34" charset="0"/>
              </a:endParaRPr>
            </a:p>
          </p:txBody>
        </p:sp>
        <p:sp>
          <p:nvSpPr>
            <p:cNvPr id="127" name="Lightning Bolt 126">
              <a:extLst>
                <a:ext uri="{FF2B5EF4-FFF2-40B4-BE49-F238E27FC236}">
                  <a16:creationId xmlns:a16="http://schemas.microsoft.com/office/drawing/2014/main" id="{EA761164-006D-4D39-9060-C2D81E675D6B}"/>
                </a:ext>
              </a:extLst>
            </p:cNvPr>
            <p:cNvSpPr/>
            <p:nvPr/>
          </p:nvSpPr>
          <p:spPr>
            <a:xfrm rot="20535155" flipH="1">
              <a:off x="2726279" y="3290070"/>
              <a:ext cx="315836" cy="401528"/>
            </a:xfrm>
            <a:prstGeom prst="lightningBolt">
              <a:avLst/>
            </a:prstGeom>
            <a:solidFill>
              <a:srgbClr val="FFFF00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latin typeface="Trebuchet MS" panose="020B0603020202020204" pitchFamily="34" charset="0"/>
              </a:endParaRPr>
            </a:p>
          </p:txBody>
        </p: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34AEA8B2-2087-4AA4-ADAA-A943EA4A6820}"/>
              </a:ext>
            </a:extLst>
          </p:cNvPr>
          <p:cNvGrpSpPr/>
          <p:nvPr/>
        </p:nvGrpSpPr>
        <p:grpSpPr>
          <a:xfrm>
            <a:off x="13053" y="5631109"/>
            <a:ext cx="3147593" cy="707886"/>
            <a:chOff x="253613" y="5842534"/>
            <a:chExt cx="3147593" cy="707886"/>
          </a:xfrm>
        </p:grpSpPr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7F9C5789-A508-434B-B1F8-0EC39DB4224B}"/>
                </a:ext>
              </a:extLst>
            </p:cNvPr>
            <p:cNvSpPr txBox="1"/>
            <p:nvPr/>
          </p:nvSpPr>
          <p:spPr>
            <a:xfrm>
              <a:off x="253613" y="5842534"/>
              <a:ext cx="138135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i="1" dirty="0">
                  <a:latin typeface="Trebuchet MS" panose="020B0603020202020204" pitchFamily="34" charset="0"/>
                  <a:cs typeface="Segoe UI" panose="020B0502040204020203" pitchFamily="34" charset="0"/>
                </a:rPr>
                <a:t>Observed Errors</a:t>
              </a: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C1F0DF18-6D65-4C77-B6C5-A376FEEA3764}"/>
                </a:ext>
              </a:extLst>
            </p:cNvPr>
            <p:cNvSpPr txBox="1"/>
            <p:nvPr/>
          </p:nvSpPr>
          <p:spPr>
            <a:xfrm>
              <a:off x="1896674" y="5853399"/>
              <a:ext cx="15045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</a:t>
              </a:r>
              <a:r>
                <a:rPr lang="en-US" sz="2400" b="1" spc="600" baseline="-25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  <a:r>
                <a:rPr lang="en-US" sz="2400" b="1" spc="600" dirty="0">
                  <a:solidFill>
                    <a:schemeClr val="accent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</a:t>
              </a:r>
              <a:r>
                <a:rPr lang="en-US" sz="2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</a:t>
              </a:r>
              <a:r>
                <a:rPr lang="en-US" sz="2400" b="1" spc="600" baseline="-25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  <a:r>
                <a:rPr lang="en-US" sz="2400" b="1" spc="600" dirty="0">
                  <a:solidFill>
                    <a:schemeClr val="accent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</a:t>
              </a:r>
              <a:endParaRPr lang="en-US" sz="2400" b="1" baseline="-25000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DCA19B9C-B509-491D-899A-463E6E088655}"/>
              </a:ext>
            </a:extLst>
          </p:cNvPr>
          <p:cNvGrpSpPr/>
          <p:nvPr/>
        </p:nvGrpSpPr>
        <p:grpSpPr>
          <a:xfrm>
            <a:off x="3719131" y="3286938"/>
            <a:ext cx="2524970" cy="2320933"/>
            <a:chOff x="3865421" y="3318396"/>
            <a:chExt cx="2524970" cy="2320933"/>
          </a:xfrm>
        </p:grpSpPr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08B27A71-8BA0-4B96-9D00-221BB04D4967}"/>
                </a:ext>
              </a:extLst>
            </p:cNvPr>
            <p:cNvSpPr txBox="1"/>
            <p:nvPr/>
          </p:nvSpPr>
          <p:spPr>
            <a:xfrm>
              <a:off x="3867371" y="3686262"/>
              <a:ext cx="2521070" cy="4616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accent6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</a:t>
              </a:r>
              <a:r>
                <a:rPr lang="en-US" sz="2400" b="1" baseline="-25000" dirty="0">
                  <a:solidFill>
                    <a:schemeClr val="accent6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  <a:r>
                <a:rPr lang="en-US" sz="2400" b="1" dirty="0">
                  <a:solidFill>
                    <a:schemeClr val="accent6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</a:t>
              </a:r>
              <a:r>
                <a:rPr lang="en-US" sz="2400" b="1" baseline="-25000" dirty="0">
                  <a:solidFill>
                    <a:schemeClr val="accent6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r>
                <a:rPr lang="en-US" sz="2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</a:t>
              </a:r>
              <a:r>
                <a:rPr lang="en-US" sz="2400" b="1" baseline="-25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  <a:r>
                <a:rPr lang="en-US" sz="2400" b="1" dirty="0">
                  <a:solidFill>
                    <a:schemeClr val="accent6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</a:t>
              </a:r>
              <a:r>
                <a:rPr lang="en-US" sz="2400" b="1" baseline="-25000" dirty="0">
                  <a:solidFill>
                    <a:schemeClr val="accent6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3</a:t>
              </a:r>
              <a:r>
                <a:rPr lang="en-US" sz="2400" b="1" dirty="0">
                  <a:solidFill>
                    <a:schemeClr val="accent6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|p</a:t>
              </a:r>
              <a:r>
                <a:rPr lang="en-US" sz="2400" b="1" baseline="-25000" dirty="0">
                  <a:solidFill>
                    <a:schemeClr val="accent6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  <a:r>
                <a:rPr lang="en-US" sz="2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</a:t>
              </a:r>
              <a:r>
                <a:rPr lang="en-US" sz="2400" b="1" baseline="-25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r>
                <a:rPr lang="en-US" sz="2400" b="1" dirty="0">
                  <a:solidFill>
                    <a:schemeClr val="accent6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</a:t>
              </a:r>
              <a:r>
                <a:rPr lang="en-US" sz="2400" b="1" baseline="-25000" dirty="0">
                  <a:solidFill>
                    <a:schemeClr val="accent6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  <a:endParaRPr lang="en-US" sz="24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5EF3D177-ECAA-4E13-B403-125056C11706}"/>
                </a:ext>
              </a:extLst>
            </p:cNvPr>
            <p:cNvSpPr txBox="1"/>
            <p:nvPr/>
          </p:nvSpPr>
          <p:spPr>
            <a:xfrm>
              <a:off x="3865421" y="5177664"/>
              <a:ext cx="2524970" cy="4616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accent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</a:t>
              </a:r>
              <a:r>
                <a:rPr lang="en-US" sz="2400" b="1" baseline="-25000" dirty="0">
                  <a:solidFill>
                    <a:schemeClr val="accent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  <a:r>
                <a:rPr lang="en-US" sz="2400" b="1" dirty="0">
                  <a:solidFill>
                    <a:schemeClr val="accent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</a:t>
              </a:r>
              <a:r>
                <a:rPr lang="en-US" sz="2400" b="1" baseline="-25000" dirty="0">
                  <a:solidFill>
                    <a:schemeClr val="accent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r>
                <a:rPr lang="en-US" sz="2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</a:t>
              </a:r>
              <a:r>
                <a:rPr lang="en-US" sz="2400" b="1" baseline="-25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  <a:r>
                <a:rPr lang="en-US" sz="2400" b="1" dirty="0">
                  <a:solidFill>
                    <a:schemeClr val="accent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</a:t>
              </a:r>
              <a:r>
                <a:rPr lang="en-US" sz="2400" b="1" baseline="-25000" dirty="0">
                  <a:solidFill>
                    <a:schemeClr val="accent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3</a:t>
              </a:r>
              <a:r>
                <a:rPr lang="en-US" sz="2400" b="1" dirty="0">
                  <a:solidFill>
                    <a:schemeClr val="accent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|p</a:t>
              </a:r>
              <a:r>
                <a:rPr lang="en-US" sz="2400" b="1" baseline="-25000" dirty="0">
                  <a:solidFill>
                    <a:schemeClr val="accent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  <a:r>
                <a:rPr lang="en-US" sz="2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</a:t>
              </a:r>
              <a:r>
                <a:rPr lang="en-US" sz="2400" b="1" baseline="-25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r>
                <a:rPr lang="en-US" sz="2400" b="1" dirty="0">
                  <a:solidFill>
                    <a:schemeClr val="accent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</a:t>
              </a:r>
              <a:r>
                <a:rPr lang="en-US" sz="2400" b="1" baseline="-25000" dirty="0">
                  <a:solidFill>
                    <a:schemeClr val="accent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  <a:endParaRPr lang="en-US" sz="24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34" name="Lightning Bolt 133">
              <a:extLst>
                <a:ext uri="{FF2B5EF4-FFF2-40B4-BE49-F238E27FC236}">
                  <a16:creationId xmlns:a16="http://schemas.microsoft.com/office/drawing/2014/main" id="{1DDF0384-5041-4BD7-9DEF-A186C913602C}"/>
                </a:ext>
              </a:extLst>
            </p:cNvPr>
            <p:cNvSpPr/>
            <p:nvPr/>
          </p:nvSpPr>
          <p:spPr>
            <a:xfrm rot="20535155" flipH="1">
              <a:off x="4752159" y="3318396"/>
              <a:ext cx="315836" cy="401528"/>
            </a:xfrm>
            <a:prstGeom prst="lightningBolt">
              <a:avLst/>
            </a:prstGeom>
            <a:solidFill>
              <a:srgbClr val="FFFF00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latin typeface="Trebuchet MS" panose="020B0603020202020204" pitchFamily="34" charset="0"/>
              </a:endParaRPr>
            </a:p>
          </p:txBody>
        </p:sp>
        <p:sp>
          <p:nvSpPr>
            <p:cNvPr id="135" name="Lightning Bolt 134">
              <a:extLst>
                <a:ext uri="{FF2B5EF4-FFF2-40B4-BE49-F238E27FC236}">
                  <a16:creationId xmlns:a16="http://schemas.microsoft.com/office/drawing/2014/main" id="{4135E874-2736-4C29-B411-36DA5C246C89}"/>
                </a:ext>
              </a:extLst>
            </p:cNvPr>
            <p:cNvSpPr/>
            <p:nvPr/>
          </p:nvSpPr>
          <p:spPr>
            <a:xfrm rot="20535155" flipH="1">
              <a:off x="5640463" y="3318396"/>
              <a:ext cx="315836" cy="401528"/>
            </a:xfrm>
            <a:prstGeom prst="lightningBolt">
              <a:avLst/>
            </a:prstGeom>
            <a:solidFill>
              <a:srgbClr val="FFFF00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latin typeface="Trebuchet MS" panose="020B0603020202020204" pitchFamily="34" charset="0"/>
              </a:endParaRPr>
            </a:p>
          </p:txBody>
        </p:sp>
      </p:grpSp>
      <p:sp>
        <p:nvSpPr>
          <p:cNvPr id="136" name="TextBox 135">
            <a:extLst>
              <a:ext uri="{FF2B5EF4-FFF2-40B4-BE49-F238E27FC236}">
                <a16:creationId xmlns:a16="http://schemas.microsoft.com/office/drawing/2014/main" id="{38FDC123-B481-49D6-8E3C-8CBBFBB785A7}"/>
              </a:ext>
            </a:extLst>
          </p:cNvPr>
          <p:cNvSpPr txBox="1"/>
          <p:nvPr/>
        </p:nvSpPr>
        <p:spPr>
          <a:xfrm>
            <a:off x="3721081" y="5641974"/>
            <a:ext cx="25210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spc="600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sz="2400" b="1" spc="600" baseline="-25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2400" b="1" spc="600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lang="en-US" sz="2400" b="1" spc="600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2400" b="1" spc="600" baseline="-25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400" b="1" spc="600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endParaRPr lang="en-US" sz="2400" b="1" dirty="0">
              <a:solidFill>
                <a:schemeClr val="accent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9E45795-5520-488F-A8A6-48C9C9D2C533}"/>
              </a:ext>
            </a:extLst>
          </p:cNvPr>
          <p:cNvGrpSpPr/>
          <p:nvPr/>
        </p:nvGrpSpPr>
        <p:grpSpPr>
          <a:xfrm>
            <a:off x="6358938" y="3295903"/>
            <a:ext cx="2638772" cy="2331911"/>
            <a:chOff x="6505228" y="3356496"/>
            <a:chExt cx="2638772" cy="2331911"/>
          </a:xfrm>
        </p:grpSpPr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2FEB399D-74B1-400B-9F6D-A325EE3957E3}"/>
                </a:ext>
              </a:extLst>
            </p:cNvPr>
            <p:cNvSpPr txBox="1"/>
            <p:nvPr/>
          </p:nvSpPr>
          <p:spPr>
            <a:xfrm>
              <a:off x="6505228" y="3731885"/>
              <a:ext cx="2638772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accent6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</a:t>
              </a:r>
              <a:r>
                <a:rPr lang="en-US" sz="2400" b="1" baseline="-25000" dirty="0">
                  <a:solidFill>
                    <a:schemeClr val="accent6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  <a:r>
                <a:rPr lang="en-US" sz="2400" b="1" dirty="0">
                  <a:solidFill>
                    <a:schemeClr val="accent6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</a:t>
              </a:r>
              <a:r>
                <a:rPr lang="en-US" sz="2400" b="1" baseline="-25000" dirty="0">
                  <a:solidFill>
                    <a:schemeClr val="accent6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r>
                <a:rPr lang="en-US" sz="2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</a:t>
              </a:r>
              <a:r>
                <a:rPr lang="en-US" sz="2400" b="1" baseline="-25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  <a:r>
                <a:rPr lang="en-US" sz="2400" b="1" dirty="0">
                  <a:solidFill>
                    <a:schemeClr val="accent6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</a:t>
              </a:r>
              <a:r>
                <a:rPr lang="en-US" sz="2400" b="1" baseline="-25000" dirty="0">
                  <a:solidFill>
                    <a:schemeClr val="accent6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3</a:t>
              </a:r>
              <a:r>
                <a:rPr lang="en-US" sz="2400" b="1" dirty="0">
                  <a:solidFill>
                    <a:schemeClr val="accent6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|p</a:t>
              </a:r>
              <a:r>
                <a:rPr lang="en-US" sz="2400" b="1" baseline="-25000" dirty="0">
                  <a:solidFill>
                    <a:schemeClr val="accent6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  <a:r>
                <a:rPr lang="en-US" sz="2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</a:t>
              </a:r>
              <a:r>
                <a:rPr lang="en-US" sz="2400" b="1" baseline="-25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r>
                <a:rPr lang="en-US" sz="2400" b="1" dirty="0">
                  <a:solidFill>
                    <a:schemeClr val="accent6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</a:t>
              </a:r>
              <a:r>
                <a:rPr lang="en-US" sz="2400" b="1" baseline="-25000" dirty="0">
                  <a:solidFill>
                    <a:schemeClr val="accent6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  <a:endParaRPr lang="en-US" sz="24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E22E7F9C-CC62-410A-ABDC-54D750AF92B1}"/>
                </a:ext>
              </a:extLst>
            </p:cNvPr>
            <p:cNvSpPr txBox="1"/>
            <p:nvPr/>
          </p:nvSpPr>
          <p:spPr>
            <a:xfrm>
              <a:off x="6911860" y="5226742"/>
              <a:ext cx="1825508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spc="6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????</a:t>
              </a:r>
              <a:endParaRPr lang="en-US" sz="24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39" name="Lightning Bolt 138">
              <a:extLst>
                <a:ext uri="{FF2B5EF4-FFF2-40B4-BE49-F238E27FC236}">
                  <a16:creationId xmlns:a16="http://schemas.microsoft.com/office/drawing/2014/main" id="{4F9F4EC6-D8FE-4596-AFD6-BD572475F6D0}"/>
                </a:ext>
              </a:extLst>
            </p:cNvPr>
            <p:cNvSpPr/>
            <p:nvPr/>
          </p:nvSpPr>
          <p:spPr>
            <a:xfrm rot="20535155" flipH="1">
              <a:off x="7432573" y="3356496"/>
              <a:ext cx="315836" cy="401528"/>
            </a:xfrm>
            <a:prstGeom prst="lightningBolt">
              <a:avLst/>
            </a:prstGeom>
            <a:solidFill>
              <a:srgbClr val="FFFF00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latin typeface="Trebuchet MS" panose="020B0603020202020204" pitchFamily="34" charset="0"/>
              </a:endParaRPr>
            </a:p>
          </p:txBody>
        </p:sp>
        <p:sp>
          <p:nvSpPr>
            <p:cNvPr id="140" name="Lightning Bolt 139">
              <a:extLst>
                <a:ext uri="{FF2B5EF4-FFF2-40B4-BE49-F238E27FC236}">
                  <a16:creationId xmlns:a16="http://schemas.microsoft.com/office/drawing/2014/main" id="{7C5CE91C-3E4B-4ABC-B577-AFC98ACDE735}"/>
                </a:ext>
              </a:extLst>
            </p:cNvPr>
            <p:cNvSpPr/>
            <p:nvPr/>
          </p:nvSpPr>
          <p:spPr>
            <a:xfrm rot="20535155" flipH="1">
              <a:off x="8323313" y="3356496"/>
              <a:ext cx="315836" cy="401528"/>
            </a:xfrm>
            <a:prstGeom prst="lightningBolt">
              <a:avLst/>
            </a:prstGeom>
            <a:solidFill>
              <a:srgbClr val="FFFF00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latin typeface="Trebuchet MS" panose="020B0603020202020204" pitchFamily="34" charset="0"/>
              </a:endParaRPr>
            </a:p>
          </p:txBody>
        </p:sp>
      </p:grpSp>
      <p:sp>
        <p:nvSpPr>
          <p:cNvPr id="141" name="TextBox 140">
            <a:extLst>
              <a:ext uri="{FF2B5EF4-FFF2-40B4-BE49-F238E27FC236}">
                <a16:creationId xmlns:a16="http://schemas.microsoft.com/office/drawing/2014/main" id="{8D97102D-37E8-45C9-9B54-19B5593A00CB}"/>
              </a:ext>
            </a:extLst>
          </p:cNvPr>
          <p:cNvSpPr txBox="1"/>
          <p:nvPr/>
        </p:nvSpPr>
        <p:spPr>
          <a:xfrm>
            <a:off x="6765570" y="5641974"/>
            <a:ext cx="18255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spc="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????</a:t>
            </a:r>
            <a:endParaRPr lang="en-US" sz="2400" b="1" spc="600" dirty="0">
              <a:solidFill>
                <a:schemeClr val="accent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916E1FA-B275-40E5-8390-23D2DEEFCD11}"/>
              </a:ext>
            </a:extLst>
          </p:cNvPr>
          <p:cNvGrpSpPr/>
          <p:nvPr/>
        </p:nvGrpSpPr>
        <p:grpSpPr>
          <a:xfrm>
            <a:off x="2152025" y="6021351"/>
            <a:ext cx="3320193" cy="731626"/>
            <a:chOff x="2298315" y="6232776"/>
            <a:chExt cx="3320193" cy="731626"/>
          </a:xfrm>
        </p:grpSpPr>
        <p:sp>
          <p:nvSpPr>
            <p:cNvPr id="143" name="Content Placeholder 2">
              <a:extLst>
                <a:ext uri="{FF2B5EF4-FFF2-40B4-BE49-F238E27FC236}">
                  <a16:creationId xmlns:a16="http://schemas.microsoft.com/office/drawing/2014/main" id="{4B594E46-3CBF-4CB6-87AF-3DC3E2461F1E}"/>
                </a:ext>
              </a:extLst>
            </p:cNvPr>
            <p:cNvSpPr txBox="1">
              <a:spLocks/>
            </p:cNvSpPr>
            <p:nvPr/>
          </p:nvSpPr>
          <p:spPr>
            <a:xfrm>
              <a:off x="2421099" y="6342648"/>
              <a:ext cx="3197409" cy="621754"/>
            </a:xfrm>
            <a:prstGeom prst="rect">
              <a:avLst/>
            </a:prstGeom>
          </p:spPr>
          <p:txBody>
            <a:bodyPr vert="horz" lIns="68580" tIns="34290" rIns="68580" bIns="3429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Bahnschrift" panose="020B0502040204020203" pitchFamily="34" charset="0"/>
                  <a:ea typeface="+mn-ea"/>
                  <a:cs typeface="Segoe UI" panose="020B0502040204020203" pitchFamily="34" charset="0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Bahnschrift" panose="020B0502040204020203" pitchFamily="34" charset="0"/>
                  <a:ea typeface="+mn-ea"/>
                  <a:cs typeface="Segoe UI" panose="020B0502040204020203" pitchFamily="34" charset="0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Bahnschrift" panose="020B0502040204020203" pitchFamily="34" charset="0"/>
                  <a:ea typeface="+mn-ea"/>
                  <a:cs typeface="Segoe UI" panose="020B0502040204020203" pitchFamily="34" charset="0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Bahnschrift" panose="020B0502040204020203" pitchFamily="34" charset="0"/>
                  <a:ea typeface="+mn-ea"/>
                  <a:cs typeface="Segoe UI" panose="020B0502040204020203" pitchFamily="34" charset="0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Bahnschrift" panose="020B0502040204020203" pitchFamily="34" charset="0"/>
                  <a:ea typeface="+mn-ea"/>
                  <a:cs typeface="Segoe UI" panose="020B0502040204020203" pitchFamily="34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fontAlgn="ctr">
                <a:lnSpc>
                  <a:spcPct val="120000"/>
                </a:lnSpc>
                <a:spcBef>
                  <a:spcPts val="0"/>
                </a:spcBef>
                <a:buNone/>
              </a:pPr>
              <a:r>
                <a:rPr lang="en-US" sz="2000" b="1" dirty="0">
                  <a:solidFill>
                    <a:schemeClr val="accent6">
                      <a:lumMod val="75000"/>
                    </a:schemeClr>
                  </a:solidFill>
                  <a:latin typeface="Trebuchet MS" panose="020B0603020202020204" pitchFamily="34" charset="0"/>
                </a:rPr>
                <a:t>Dependent on errors only</a:t>
              </a:r>
            </a:p>
          </p:txBody>
        </p:sp>
        <p:cxnSp>
          <p:nvCxnSpPr>
            <p:cNvPr id="144" name="Straight Arrow Connector 143">
              <a:extLst>
                <a:ext uri="{FF2B5EF4-FFF2-40B4-BE49-F238E27FC236}">
                  <a16:creationId xmlns:a16="http://schemas.microsoft.com/office/drawing/2014/main" id="{B0F916EC-9196-4C12-A81F-926B84C087B0}"/>
                </a:ext>
              </a:extLst>
            </p:cNvPr>
            <p:cNvCxnSpPr>
              <a:cxnSpLocks/>
            </p:cNvCxnSpPr>
            <p:nvPr/>
          </p:nvCxnSpPr>
          <p:spPr>
            <a:xfrm>
              <a:off x="2298315" y="6232776"/>
              <a:ext cx="176525" cy="205398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Arrow Connector 144">
              <a:extLst>
                <a:ext uri="{FF2B5EF4-FFF2-40B4-BE49-F238E27FC236}">
                  <a16:creationId xmlns:a16="http://schemas.microsoft.com/office/drawing/2014/main" id="{93935A84-BF4E-4E6A-AAD6-DD361C7375F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44270" y="6237934"/>
              <a:ext cx="147144" cy="218456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Arrow Connector 161">
              <a:extLst>
                <a:ext uri="{FF2B5EF4-FFF2-40B4-BE49-F238E27FC236}">
                  <a16:creationId xmlns:a16="http://schemas.microsoft.com/office/drawing/2014/main" id="{46830638-2C69-4489-ABF3-0B15C7B1CC99}"/>
                </a:ext>
              </a:extLst>
            </p:cNvPr>
            <p:cNvCxnSpPr>
              <a:cxnSpLocks/>
            </p:cNvCxnSpPr>
            <p:nvPr/>
          </p:nvCxnSpPr>
          <p:spPr>
            <a:xfrm>
              <a:off x="2904238" y="6232776"/>
              <a:ext cx="176525" cy="205398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Arrow Connector 162">
              <a:extLst>
                <a:ext uri="{FF2B5EF4-FFF2-40B4-BE49-F238E27FC236}">
                  <a16:creationId xmlns:a16="http://schemas.microsoft.com/office/drawing/2014/main" id="{16A74356-72E1-4A8B-AAEC-62229510D92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21462" y="6237934"/>
              <a:ext cx="147144" cy="218456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5AE9270-ED69-462B-9DF2-0242658D5451}"/>
              </a:ext>
            </a:extLst>
          </p:cNvPr>
          <p:cNvGrpSpPr/>
          <p:nvPr/>
        </p:nvGrpSpPr>
        <p:grpSpPr>
          <a:xfrm>
            <a:off x="5745657" y="5917668"/>
            <a:ext cx="2553743" cy="861484"/>
            <a:chOff x="6047906" y="6147348"/>
            <a:chExt cx="2553743" cy="861484"/>
          </a:xfrm>
        </p:grpSpPr>
        <p:sp>
          <p:nvSpPr>
            <p:cNvPr id="146" name="Content Placeholder 2">
              <a:extLst>
                <a:ext uri="{FF2B5EF4-FFF2-40B4-BE49-F238E27FC236}">
                  <a16:creationId xmlns:a16="http://schemas.microsoft.com/office/drawing/2014/main" id="{AAC663C4-2B74-4B8A-8917-95425252E10A}"/>
                </a:ext>
              </a:extLst>
            </p:cNvPr>
            <p:cNvSpPr txBox="1">
              <a:spLocks/>
            </p:cNvSpPr>
            <p:nvPr/>
          </p:nvSpPr>
          <p:spPr>
            <a:xfrm>
              <a:off x="6047906" y="6387078"/>
              <a:ext cx="2553743" cy="621754"/>
            </a:xfrm>
            <a:prstGeom prst="rect">
              <a:avLst/>
            </a:prstGeom>
          </p:spPr>
          <p:txBody>
            <a:bodyPr vert="horz" lIns="68580" tIns="34290" rIns="68580" bIns="3429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Bahnschrift" panose="020B0502040204020203" pitchFamily="34" charset="0"/>
                  <a:ea typeface="+mn-ea"/>
                  <a:cs typeface="Segoe UI" panose="020B0502040204020203" pitchFamily="34" charset="0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Bahnschrift" panose="020B0502040204020203" pitchFamily="34" charset="0"/>
                  <a:ea typeface="+mn-ea"/>
                  <a:cs typeface="Segoe UI" panose="020B0502040204020203" pitchFamily="34" charset="0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Bahnschrift" panose="020B0502040204020203" pitchFamily="34" charset="0"/>
                  <a:ea typeface="+mn-ea"/>
                  <a:cs typeface="Segoe UI" panose="020B0502040204020203" pitchFamily="34" charset="0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Bahnschrift" panose="020B0502040204020203" pitchFamily="34" charset="0"/>
                  <a:ea typeface="+mn-ea"/>
                  <a:cs typeface="Segoe UI" panose="020B0502040204020203" pitchFamily="34" charset="0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Bahnschrift" panose="020B0502040204020203" pitchFamily="34" charset="0"/>
                  <a:ea typeface="+mn-ea"/>
                  <a:cs typeface="Segoe UI" panose="020B0502040204020203" pitchFamily="34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fontAlgn="ctr">
                <a:lnSpc>
                  <a:spcPct val="80000"/>
                </a:lnSpc>
                <a:spcBef>
                  <a:spcPts val="0"/>
                </a:spcBef>
                <a:buNone/>
              </a:pPr>
              <a:r>
                <a:rPr lang="en-US" sz="2000" b="1" dirty="0">
                  <a:solidFill>
                    <a:srgbClr val="C00000"/>
                  </a:solidFill>
                  <a:latin typeface="Trebuchet MS" panose="020B0603020202020204" pitchFamily="34" charset="0"/>
                </a:rPr>
                <a:t>Dependent on both errors and ECC</a:t>
              </a:r>
            </a:p>
          </p:txBody>
        </p:sp>
        <p:cxnSp>
          <p:nvCxnSpPr>
            <p:cNvPr id="147" name="Straight Arrow Connector 146">
              <a:extLst>
                <a:ext uri="{FF2B5EF4-FFF2-40B4-BE49-F238E27FC236}">
                  <a16:creationId xmlns:a16="http://schemas.microsoft.com/office/drawing/2014/main" id="{890CDA51-B8F8-4251-9A16-C4927CC4921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29754" y="6147348"/>
              <a:ext cx="190046" cy="244888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92769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6" grpId="0"/>
      <p:bldP spid="141" grpId="0"/>
    </p:bldLst>
  </p:timing>
</p:sld>
</file>

<file path=ppt/theme/theme1.xml><?xml version="1.0" encoding="utf-8"?>
<a:theme xmlns:a="http://schemas.openxmlformats.org/drawingml/2006/main" name="BEE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er" id="{8BF39661-A2EB-4A57-959D-1412D4B6AA4D}" vid="{29ACB7AB-B96D-4826-A0CC-9CFCC9A4501F}"/>
    </a:ext>
  </a:extLst>
</a:theme>
</file>

<file path=ppt/theme/theme2.xml><?xml version="1.0" encoding="utf-8"?>
<a:theme xmlns:a="http://schemas.openxmlformats.org/drawingml/2006/main" name="11_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0C0C0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0C0C0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beer</Template>
  <TotalTime>63475</TotalTime>
  <Words>5875</Words>
  <Application>Microsoft Office PowerPoint</Application>
  <PresentationFormat>On-screen Show (4:3)</PresentationFormat>
  <Paragraphs>1410</Paragraphs>
  <Slides>46</Slides>
  <Notes>39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46</vt:i4>
      </vt:variant>
    </vt:vector>
  </HeadingPairs>
  <TitlesOfParts>
    <vt:vector size="58" baseType="lpstr">
      <vt:lpstr>Arial</vt:lpstr>
      <vt:lpstr>Bahnschrift</vt:lpstr>
      <vt:lpstr>Calibri</vt:lpstr>
      <vt:lpstr>Cambria Math</vt:lpstr>
      <vt:lpstr>Courier New</vt:lpstr>
      <vt:lpstr>Garamond</vt:lpstr>
      <vt:lpstr>Segoe UI</vt:lpstr>
      <vt:lpstr>Tahoma</vt:lpstr>
      <vt:lpstr>Trebuchet MS</vt:lpstr>
      <vt:lpstr>Wingdings</vt:lpstr>
      <vt:lpstr>BEER</vt:lpstr>
      <vt:lpstr>11_Edge</vt:lpstr>
      <vt:lpstr> Computer Architecture Lecture 12a: Research Presentation</vt:lpstr>
      <vt:lpstr>Bit-Exact ECC Recovery (BEER):  Determining DRAM On-Die ECC Functions  by Exploiting DRAM Data Retention Characteristics</vt:lpstr>
      <vt:lpstr>Error Correction Codes (ECCs)</vt:lpstr>
      <vt:lpstr>Three Types of DRAM Systems</vt:lpstr>
      <vt:lpstr>Executive Summary</vt:lpstr>
      <vt:lpstr>Talk Outline</vt:lpstr>
      <vt:lpstr>Third-Party DRAM Users</vt:lpstr>
      <vt:lpstr>Third-Party DRAM Users</vt:lpstr>
      <vt:lpstr>Testing and Error Characterization</vt:lpstr>
      <vt:lpstr>A Typical DRAM On-Die ECC Design</vt:lpstr>
      <vt:lpstr>A Typical DRAM On-Die ECC Design</vt:lpstr>
      <vt:lpstr>Effect of Different On-Die ECC Designs</vt:lpstr>
      <vt:lpstr>Effect of Different On-Die ECC Designs</vt:lpstr>
      <vt:lpstr>Challenges for Third Parties</vt:lpstr>
      <vt:lpstr>Challenges for Third Parties</vt:lpstr>
      <vt:lpstr>Overcoming Challenges of On-Die ECC</vt:lpstr>
      <vt:lpstr>Talk Outline</vt:lpstr>
      <vt:lpstr>Typical On-Die ECC Function</vt:lpstr>
      <vt:lpstr>Error Correction During Decoding</vt:lpstr>
      <vt:lpstr>Error Correction During Decoding</vt:lpstr>
      <vt:lpstr>Determining the On-Die ECC Function</vt:lpstr>
      <vt:lpstr>Determining the On-Die ECC Function</vt:lpstr>
      <vt:lpstr>Challenge 1: Injecting Errors</vt:lpstr>
      <vt:lpstr>Challenge 2: Inferring Error Syndromes</vt:lpstr>
      <vt:lpstr>Challenge 2: Inferring Error Syndromes</vt:lpstr>
      <vt:lpstr>Choosing a Set of Test Patterns</vt:lpstr>
      <vt:lpstr>BEER: Bit-Exact ECC Recovery</vt:lpstr>
      <vt:lpstr>Talk Outline</vt:lpstr>
      <vt:lpstr>Experimental Methodology</vt:lpstr>
      <vt:lpstr>Applying BEER to LPDDR4 Chips</vt:lpstr>
      <vt:lpstr>Applying BEER to LPDDR4 Chips</vt:lpstr>
      <vt:lpstr>Solving for the ECC Function</vt:lpstr>
      <vt:lpstr>Solving for the ECC Function</vt:lpstr>
      <vt:lpstr>Simulation Methodology</vt:lpstr>
      <vt:lpstr>BEER Correctness Evaluation</vt:lpstr>
      <vt:lpstr>BEER Correctness Evaluation</vt:lpstr>
      <vt:lpstr>Two Other Evaluations in the Paper</vt:lpstr>
      <vt:lpstr>Talk Outline</vt:lpstr>
      <vt:lpstr>Practical Use Cases for BEER</vt:lpstr>
      <vt:lpstr>BEEP: Profiling for Raw Bit Errors</vt:lpstr>
      <vt:lpstr>BEEP: High-Level Algorithm</vt:lpstr>
      <vt:lpstr>Evaluating BEEP’s Accuracy</vt:lpstr>
      <vt:lpstr>Evaluating BEEP’s Accuracy</vt:lpstr>
      <vt:lpstr>Other Information in the Paper</vt:lpstr>
      <vt:lpstr>Executive Summary</vt:lpstr>
      <vt:lpstr>Bit-Exact ECC Recovery (BEER):  Determining DRAM On-Die ECC Functions  by Exploiting DRAM Data Retention Characteristics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Planning Ahead FS’18</dc:title>
  <dc:creator>Minesh Patel</dc:creator>
  <cp:lastModifiedBy>Minesh Patel</cp:lastModifiedBy>
  <cp:revision>1175</cp:revision>
  <dcterms:created xsi:type="dcterms:W3CDTF">2018-09-22T12:36:22Z</dcterms:created>
  <dcterms:modified xsi:type="dcterms:W3CDTF">2020-10-30T11:48:07Z</dcterms:modified>
</cp:coreProperties>
</file>