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2"/>
  </p:notesMasterIdLst>
  <p:sldIdLst>
    <p:sldId id="338" r:id="rId2"/>
    <p:sldId id="453" r:id="rId3"/>
    <p:sldId id="454" r:id="rId4"/>
    <p:sldId id="460" r:id="rId5"/>
    <p:sldId id="455" r:id="rId6"/>
    <p:sldId id="456" r:id="rId7"/>
    <p:sldId id="462" r:id="rId8"/>
    <p:sldId id="464" r:id="rId9"/>
    <p:sldId id="466" r:id="rId10"/>
    <p:sldId id="4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l  Minesh Hamenbhai" initials="PMH" lastIdx="1" clrIdx="0">
    <p:extLst>
      <p:ext uri="{19B8F6BF-5375-455C-9EA6-DF929625EA0E}">
        <p15:presenceInfo xmlns:p15="http://schemas.microsoft.com/office/powerpoint/2012/main" userId="Patel  Minesh Hamenbh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D9"/>
    <a:srgbClr val="FEF8F4"/>
    <a:srgbClr val="FFFFFF"/>
    <a:srgbClr val="83B4E1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82544" autoAdjust="0"/>
  </p:normalViewPr>
  <p:slideViewPr>
    <p:cSldViewPr snapToGrid="0">
      <p:cViewPr varScale="1">
        <p:scale>
          <a:sx n="85" d="100"/>
          <a:sy n="85" d="100"/>
        </p:scale>
        <p:origin x="109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26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14D30-8728-478B-97A4-AD5E2E0882B0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F2200-637A-42DD-BD93-B45C1CFA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2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I’m Minesh, and today I will introduce BEER.</a:t>
            </a:r>
          </a:p>
          <a:p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55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attend my talk at MICRO 2020.</a:t>
            </a:r>
          </a:p>
          <a:p>
            <a:r>
              <a:rPr lang="en-US" b="1" dirty="0"/>
              <a:t>[END]</a:t>
            </a:r>
          </a:p>
          <a:p>
            <a:endParaRPr lang="en-US" dirty="0"/>
          </a:p>
          <a:p>
            <a:r>
              <a:rPr lang="en-US" dirty="0"/>
              <a:t>== OLD ==</a:t>
            </a:r>
          </a:p>
          <a:p>
            <a:r>
              <a:rPr lang="en-US" dirty="0"/>
              <a:t>If you are interested in our work, please see our paper and the full presentation in MICRO 2020.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86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Third-party DRAM consumers often ask the question </a:t>
            </a:r>
          </a:p>
          <a:p>
            <a:r>
              <a:rPr lang="en-US" b="1" dirty="0"/>
              <a:t>[CLICK] </a:t>
            </a:r>
          </a:p>
          <a:p>
            <a:r>
              <a:rPr lang="en-US" dirty="0"/>
              <a:t>“What are a DRAM chip’s reliability characteristics?”</a:t>
            </a:r>
          </a:p>
          <a:p>
            <a:endParaRPr lang="en-US" dirty="0"/>
          </a:p>
          <a:p>
            <a:r>
              <a:rPr lang="en-US" dirty="0"/>
              <a:t>This includes things like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[CLICK] </a:t>
            </a:r>
            <a:r>
              <a:rPr lang="en-US" dirty="0"/>
              <a:t>Aggregate failure rates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[CLICK] </a:t>
            </a:r>
            <a:r>
              <a:rPr lang="en-US" dirty="0"/>
              <a:t>minimum viable operation timings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[CLICK] </a:t>
            </a:r>
            <a:r>
              <a:rPr lang="en-US" dirty="0"/>
              <a:t>And many other reliability-related questions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23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way to answer these questions is with extensive DRAM testing and error characterization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</a:p>
          <a:p>
            <a:r>
              <a:rPr lang="en-US" dirty="0"/>
              <a:t>Given a DRAM chip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</a:p>
          <a:p>
            <a:r>
              <a:rPr lang="en-US" dirty="0"/>
              <a:t>We study the observed bit flips when errors occur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</a:p>
          <a:p>
            <a:r>
              <a:rPr lang="en-US" dirty="0"/>
              <a:t>However, modern DRAM chips include on-die ECC, which 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b="0" dirty="0"/>
              <a:t>unknown and proprietary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b="0" dirty="0"/>
              <a:t>and provide no feedback to the CPU upon error correction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r>
              <a:rPr lang="en-US" b="0" dirty="0"/>
              <a:t>Therefore, on-die ECC obfuscates the errors we wish to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15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means that on-die ECC complicates third-party DRAM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overcome these challenges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</a:p>
          <a:p>
            <a:r>
              <a:rPr lang="en-US" dirty="0"/>
              <a:t>our goal in this work is to determine exactly how on-die ECC obfuscates errors. </a:t>
            </a:r>
          </a:p>
          <a:p>
            <a:r>
              <a:rPr lang="en-US" dirty="0"/>
              <a:t>In other words, its parity-check matrix.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</a:p>
          <a:p>
            <a:r>
              <a:rPr lang="en-US" dirty="0"/>
              <a:t>In the context of a DRAM chip,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</a:p>
          <a:p>
            <a:r>
              <a:rPr lang="en-US" dirty="0"/>
              <a:t>we want to know exactly what happens within the ECC logic.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9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this end, we introduce BEER, a new three-step testing methodology that</a:t>
            </a:r>
          </a:p>
          <a:p>
            <a:r>
              <a:rPr lang="en-US" b="1" dirty="0"/>
              <a:t>[CLICK]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induces uncorrectable errors in a DRAM chip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[CLICK]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Then aggregates unique error patterns observed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[CLICK]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finally solves for the parity-check matrix given the unique patterns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[CLICK]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BEER requires no special hardware or knowledge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we release our implementation as open-source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53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evaluate BEER in two ways.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First, an experimental demonstration using real LPDDR4 DRAM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</a:t>
            </a:r>
          </a:p>
          <a:p>
            <a:r>
              <a:rPr lang="en-US" b="0" dirty="0"/>
              <a:t>Second, in simulation to show BEER’s correctness and practicality for various representative on-die ECC 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2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Our experiments show that: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different manufacturers appear to use different parity-check matrices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chips of the same model appear to use identical matrices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Our simulations show that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BEER works for all simulated test cases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And is practical in terms of both runtime and memory usage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6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learn more about </a:t>
            </a:r>
            <a:r>
              <a:rPr lang="en-US" b="1" dirty="0"/>
              <a:t>BEER</a:t>
            </a:r>
            <a:r>
              <a:rPr lang="en-US" dirty="0"/>
              <a:t> and its </a:t>
            </a:r>
            <a:r>
              <a:rPr lang="en-US" b="1" dirty="0"/>
              <a:t>use cases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== OLD with </a:t>
            </a:r>
            <a:r>
              <a:rPr lang="en-US" dirty="0" err="1"/>
              <a:t>anims</a:t>
            </a:r>
            <a:r>
              <a:rPr lang="en-US" dirty="0"/>
              <a:t> ==</a:t>
            </a:r>
          </a:p>
          <a:p>
            <a:r>
              <a:rPr lang="en-US" dirty="0"/>
              <a:t>Finally, we show how knowing the parity-check matrix via BEER is useful in practice for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Error characterization studies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Efficient testing and validation</a:t>
            </a:r>
          </a:p>
          <a:p>
            <a:r>
              <a:rPr lang="en-US" b="1" dirty="0"/>
              <a:t>[CLICK]</a:t>
            </a:r>
          </a:p>
          <a:p>
            <a:r>
              <a:rPr lang="en-US" b="0" dirty="0"/>
              <a:t>And designing reliable systems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[CLICK]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F2200-637A-42DD-BD93-B45C1CFA40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0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Trebuchet MS" panose="020B06030202020202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87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34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103E0A-1103-4E2A-80B9-427ECF501675}"/>
              </a:ext>
            </a:extLst>
          </p:cNvPr>
          <p:cNvSpPr/>
          <p:nvPr userDrawn="1"/>
        </p:nvSpPr>
        <p:spPr>
          <a:xfrm>
            <a:off x="0" y="-1"/>
            <a:ext cx="9144000" cy="8257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88" y="78848"/>
            <a:ext cx="8815517" cy="75381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88" y="1021492"/>
            <a:ext cx="8815517" cy="5368993"/>
          </a:xfrm>
        </p:spPr>
        <p:txBody>
          <a:bodyPr>
            <a:normAutofit/>
          </a:bodyPr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FE0A3EE-6483-4E65-823F-5E7E920D7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664" y="6494338"/>
            <a:ext cx="1180720" cy="22714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1FD7A5-C69D-412C-8DA5-5AA06BC4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67768"/>
            <a:ext cx="2057400" cy="280288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Trebuchet MS" panose="020B0603020202020204" pitchFamily="34" charset="0"/>
              </a:defRPr>
            </a:lvl1pPr>
          </a:lstStyle>
          <a:p>
            <a:fld id="{C19D2B53-EDAE-4B41-B849-8916FA40B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0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3A1B36-F75C-4B3A-8AC7-B38B97092F73}"/>
              </a:ext>
            </a:extLst>
          </p:cNvPr>
          <p:cNvSpPr/>
          <p:nvPr userDrawn="1"/>
        </p:nvSpPr>
        <p:spPr>
          <a:xfrm>
            <a:off x="0" y="-1"/>
            <a:ext cx="9144000" cy="8903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Trebuchet MS" panose="020B0603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7D2451-9D72-4A45-A1BA-585E5FC3C46D}"/>
              </a:ext>
            </a:extLst>
          </p:cNvPr>
          <p:cNvSpPr txBox="1">
            <a:spLocks/>
          </p:cNvSpPr>
          <p:nvPr userDrawn="1"/>
        </p:nvSpPr>
        <p:spPr>
          <a:xfrm>
            <a:off x="155488" y="70610"/>
            <a:ext cx="8815517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5CB8A4C-6108-4DBB-AB3B-F36B31AA79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664" y="6462642"/>
            <a:ext cx="1345478" cy="258844"/>
          </a:xfrm>
          <a:prstGeom prst="rect">
            <a:avLst/>
          </a:prstGeom>
        </p:spPr>
      </p:pic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25E13529-B30F-4988-A788-9A2F9C0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67768"/>
            <a:ext cx="2057400" cy="280288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Trebuchet MS" panose="020B0603020202020204" pitchFamily="34" charset="0"/>
              </a:defRPr>
            </a:lvl1pPr>
          </a:lstStyle>
          <a:p>
            <a:fld id="{C19D2B53-EDAE-4B41-B849-8916FA40B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9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10755F8-9E4F-4AC1-934C-4503FD0A51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664" y="6462642"/>
            <a:ext cx="1345478" cy="258844"/>
          </a:xfrm>
          <a:prstGeom prst="rect">
            <a:avLst/>
          </a:prstGeom>
        </p:spPr>
      </p:pic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D3FBD0FA-D9BB-45FA-A53B-03090A5B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67768"/>
            <a:ext cx="2057400" cy="280288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Trebuchet MS" panose="020B0603020202020204" pitchFamily="34" charset="0"/>
              </a:defRPr>
            </a:lvl1pPr>
          </a:lstStyle>
          <a:p>
            <a:fld id="{C19D2B53-EDAE-4B41-B849-8916FA40B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1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663" y="365126"/>
            <a:ext cx="8638674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663" y="1335505"/>
            <a:ext cx="8638674" cy="483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777A21B-5E9D-45BB-84A5-530574EDE4F4}"/>
              </a:ext>
            </a:extLst>
          </p:cNvPr>
          <p:cNvSpPr/>
          <p:nvPr userDrawn="1"/>
        </p:nvSpPr>
        <p:spPr>
          <a:xfrm>
            <a:off x="8386618" y="5132173"/>
            <a:ext cx="757382" cy="17258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5278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rebuchet MS" panose="020B0603020202020204" pitchFamily="34" charset="0"/>
          <a:ea typeface="Verdana" panose="020B0604030504040204" pitchFamily="34" charset="0"/>
          <a:cs typeface="Courier New" panose="02070309020205020404" pitchFamily="49" charset="0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F572BC-6BB3-4800-B49C-A1331CE8BDFB}"/>
              </a:ext>
            </a:extLst>
          </p:cNvPr>
          <p:cNvSpPr/>
          <p:nvPr/>
        </p:nvSpPr>
        <p:spPr>
          <a:xfrm>
            <a:off x="0" y="4260501"/>
            <a:ext cx="9144000" cy="2597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86" y="2481449"/>
            <a:ext cx="8610427" cy="177905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900" b="1" dirty="0"/>
              <a:t>Bit-Exact ECC Recovery (BEER):</a:t>
            </a:r>
            <a:br>
              <a:rPr lang="en-US" sz="4000" b="1" dirty="0"/>
            </a:br>
            <a:br>
              <a:rPr lang="en-US" sz="1100" b="1" dirty="0"/>
            </a:br>
            <a:r>
              <a:rPr lang="en-US" sz="3200" dirty="0"/>
              <a:t>Determining DRAM On-Die ECC Functions </a:t>
            </a:r>
            <a:br>
              <a:rPr lang="en-US" sz="3200" dirty="0"/>
            </a:br>
            <a:r>
              <a:rPr lang="en-US" sz="3200" dirty="0"/>
              <a:t>by Exploiting DRAM Data Retention Characteristics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86" y="4411273"/>
            <a:ext cx="8360030" cy="1047358"/>
          </a:xfrm>
        </p:spPr>
        <p:txBody>
          <a:bodyPr>
            <a:normAutofit/>
          </a:bodyPr>
          <a:lstStyle/>
          <a:p>
            <a:pPr algn="l"/>
            <a:r>
              <a:rPr lang="en-US" sz="2600" b="1" u="sng" dirty="0">
                <a:solidFill>
                  <a:schemeClr val="accent1">
                    <a:lumMod val="50000"/>
                  </a:schemeClr>
                </a:solidFill>
              </a:rPr>
              <a:t>Minesh Patel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Jeremie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 S. Kim</a:t>
            </a:r>
          </a:p>
          <a:p>
            <a:pPr algn="l"/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Taha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Shahroodi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, Hasan Hassan,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Onur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Mutlu</a:t>
            </a:r>
            <a:endParaRPr lang="en-US" sz="2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4" descr="Image result for eth zurich (swiss federal institute of technology) logo">
            <a:extLst>
              <a:ext uri="{FF2B5EF4-FFF2-40B4-BE49-F238E27FC236}">
                <a16:creationId xmlns:a16="http://schemas.microsoft.com/office/drawing/2014/main" id="{C7CFE395-C732-4687-80AF-6FC338BA4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7" b="18277"/>
          <a:stretch/>
        </p:blipFill>
        <p:spPr bwMode="auto">
          <a:xfrm>
            <a:off x="450089" y="356114"/>
            <a:ext cx="2956546" cy="74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F94595A-96CE-4099-9F48-922C3079E3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1114" y="446562"/>
            <a:ext cx="2956546" cy="56878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9E66691-627C-4C8E-B902-FA7ED3D71AAD}"/>
              </a:ext>
            </a:extLst>
          </p:cNvPr>
          <p:cNvSpPr txBox="1">
            <a:spLocks/>
          </p:cNvSpPr>
          <p:nvPr/>
        </p:nvSpPr>
        <p:spPr>
          <a:xfrm>
            <a:off x="266786" y="5339866"/>
            <a:ext cx="6913660" cy="12884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MICRO 2020 (Session 2C – Memory)</a:t>
            </a:r>
          </a:p>
        </p:txBody>
      </p:sp>
    </p:spTree>
    <p:extLst>
      <p:ext uri="{BB962C8B-B14F-4D97-AF65-F5344CB8AC3E}">
        <p14:creationId xmlns:p14="http://schemas.microsoft.com/office/powerpoint/2010/main" val="116488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2"/>
    </mc:Choice>
    <mc:Fallback xmlns="">
      <p:transition spd="slow" advTm="192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F572BC-6BB3-4800-B49C-A1331CE8BDFB}"/>
              </a:ext>
            </a:extLst>
          </p:cNvPr>
          <p:cNvSpPr/>
          <p:nvPr/>
        </p:nvSpPr>
        <p:spPr>
          <a:xfrm>
            <a:off x="0" y="4260501"/>
            <a:ext cx="9144000" cy="2597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86" y="2481449"/>
            <a:ext cx="8610427" cy="177905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900" b="1" dirty="0"/>
              <a:t>Bit-Exact ECC Recovery (BEER):</a:t>
            </a:r>
            <a:br>
              <a:rPr lang="en-US" sz="4000" b="1" dirty="0"/>
            </a:br>
            <a:br>
              <a:rPr lang="en-US" sz="1100" b="1" dirty="0"/>
            </a:br>
            <a:r>
              <a:rPr lang="en-US" sz="3200" dirty="0"/>
              <a:t>Determining DRAM On-Die ECC Functions </a:t>
            </a:r>
            <a:br>
              <a:rPr lang="en-US" sz="3200" dirty="0"/>
            </a:br>
            <a:r>
              <a:rPr lang="en-US" sz="3200" dirty="0"/>
              <a:t>by Exploiting DRAM Data Retention Characteristics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86" y="4411273"/>
            <a:ext cx="8360030" cy="1047358"/>
          </a:xfrm>
        </p:spPr>
        <p:txBody>
          <a:bodyPr>
            <a:normAutofit/>
          </a:bodyPr>
          <a:lstStyle/>
          <a:p>
            <a:pPr algn="l"/>
            <a:r>
              <a:rPr lang="en-US" sz="2600" b="1" u="sng" dirty="0">
                <a:solidFill>
                  <a:schemeClr val="accent1">
                    <a:lumMod val="50000"/>
                  </a:schemeClr>
                </a:solidFill>
              </a:rPr>
              <a:t>Minesh Patel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Jeremie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 S. Kim</a:t>
            </a:r>
          </a:p>
          <a:p>
            <a:pPr algn="l"/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Taha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Shahroodi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, Hasan Hassan,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Onur</a:t>
            </a:r>
            <a:r>
              <a:rPr lang="en-US" sz="2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1">
                    <a:lumMod val="50000"/>
                  </a:schemeClr>
                </a:solidFill>
              </a:rPr>
              <a:t>Mutlu</a:t>
            </a:r>
            <a:endParaRPr lang="en-US" sz="2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4" descr="Image result for eth zurich (swiss federal institute of technology) logo">
            <a:extLst>
              <a:ext uri="{FF2B5EF4-FFF2-40B4-BE49-F238E27FC236}">
                <a16:creationId xmlns:a16="http://schemas.microsoft.com/office/drawing/2014/main" id="{C7CFE395-C732-4687-80AF-6FC338BA4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7" b="18277"/>
          <a:stretch/>
        </p:blipFill>
        <p:spPr bwMode="auto">
          <a:xfrm>
            <a:off x="450089" y="356114"/>
            <a:ext cx="2956546" cy="74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F94595A-96CE-4099-9F48-922C3079E3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1114" y="446562"/>
            <a:ext cx="2956546" cy="56878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9E66691-627C-4C8E-B902-FA7ED3D71AAD}"/>
              </a:ext>
            </a:extLst>
          </p:cNvPr>
          <p:cNvSpPr txBox="1">
            <a:spLocks/>
          </p:cNvSpPr>
          <p:nvPr/>
        </p:nvSpPr>
        <p:spPr>
          <a:xfrm>
            <a:off x="266786" y="5339866"/>
            <a:ext cx="6913660" cy="12884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MICRO 2020 (Session 2C – Memory)</a:t>
            </a:r>
          </a:p>
        </p:txBody>
      </p:sp>
    </p:spTree>
    <p:extLst>
      <p:ext uri="{BB962C8B-B14F-4D97-AF65-F5344CB8AC3E}">
        <p14:creationId xmlns:p14="http://schemas.microsoft.com/office/powerpoint/2010/main" val="233246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2"/>
    </mc:Choice>
    <mc:Fallback xmlns="">
      <p:transition spd="slow" advTm="1926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52020F4-BD30-435B-937B-DD9DDC9115D8}"/>
              </a:ext>
            </a:extLst>
          </p:cNvPr>
          <p:cNvGrpSpPr/>
          <p:nvPr/>
        </p:nvGrpSpPr>
        <p:grpSpPr>
          <a:xfrm>
            <a:off x="2627394" y="1809092"/>
            <a:ext cx="5322940" cy="1641919"/>
            <a:chOff x="3182942" y="3616995"/>
            <a:chExt cx="4003942" cy="1235060"/>
          </a:xfrm>
        </p:grpSpPr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F7E5FB44-60B1-4380-B4B5-513D70143A66}"/>
                </a:ext>
              </a:extLst>
            </p:cNvPr>
            <p:cNvSpPr/>
            <p:nvPr/>
          </p:nvSpPr>
          <p:spPr>
            <a:xfrm>
              <a:off x="3465767" y="3616995"/>
              <a:ext cx="3448197" cy="799076"/>
            </a:xfrm>
            <a:prstGeom prst="wedgeRectCallout">
              <a:avLst>
                <a:gd name="adj1" fmla="val -38377"/>
                <a:gd name="adj2" fmla="val 8962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latin typeface="Trebuchet MS" panose="020B0603020202020204" pitchFamily="34" charset="0"/>
              </a:endParaRPr>
            </a:p>
          </p:txBody>
        </p:sp>
        <p:sp>
          <p:nvSpPr>
            <p:cNvPr id="68" name="Content Placeholder 2">
              <a:extLst>
                <a:ext uri="{FF2B5EF4-FFF2-40B4-BE49-F238E27FC236}">
                  <a16:creationId xmlns:a16="http://schemas.microsoft.com/office/drawing/2014/main" id="{0629ECEC-5DBA-4A9F-A58E-1945A1F57C3F}"/>
                </a:ext>
              </a:extLst>
            </p:cNvPr>
            <p:cNvSpPr txBox="1">
              <a:spLocks/>
            </p:cNvSpPr>
            <p:nvPr/>
          </p:nvSpPr>
          <p:spPr>
            <a:xfrm>
              <a:off x="3182942" y="3667044"/>
              <a:ext cx="4003942" cy="1185011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What are the DRAM chip’s</a:t>
              </a:r>
            </a:p>
            <a:p>
              <a:pPr marL="0" indent="0" algn="ctr" font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  <a:t>reliability characteristics</a:t>
              </a:r>
              <a:r>
                <a:rPr lang="en-US" b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?</a:t>
              </a:r>
              <a:endParaRPr lang="en-US" b="1" i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cs typeface="Traditional Arabic" panose="020B0604020202020204" pitchFamily="18" charset="-78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66F4F6-604A-42A8-9316-B3199401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3B9DBD-D90E-4492-BFEC-C4D013882959}"/>
              </a:ext>
            </a:extLst>
          </p:cNvPr>
          <p:cNvGrpSpPr/>
          <p:nvPr/>
        </p:nvGrpSpPr>
        <p:grpSpPr>
          <a:xfrm>
            <a:off x="735741" y="3090679"/>
            <a:ext cx="7140023" cy="3237380"/>
            <a:chOff x="735741" y="3090679"/>
            <a:chExt cx="7140023" cy="323738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CE57539-7BCC-45BD-9DD3-0F9394122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750" y="3090679"/>
              <a:ext cx="2298645" cy="2298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3" name="Content Placeholder 2">
              <a:extLst>
                <a:ext uri="{FF2B5EF4-FFF2-40B4-BE49-F238E27FC236}">
                  <a16:creationId xmlns:a16="http://schemas.microsoft.com/office/drawing/2014/main" id="{49312890-5C87-4A9C-8CF0-A47DDC479FBC}"/>
                </a:ext>
              </a:extLst>
            </p:cNvPr>
            <p:cNvSpPr txBox="1">
              <a:spLocks/>
            </p:cNvSpPr>
            <p:nvPr/>
          </p:nvSpPr>
          <p:spPr>
            <a:xfrm>
              <a:off x="735741" y="5312395"/>
              <a:ext cx="4419355" cy="1015664"/>
            </a:xfrm>
            <a:prstGeom prst="rect">
              <a:avLst/>
            </a:prstGeom>
          </p:spPr>
          <p:txBody>
            <a:bodyPr vert="horz" lIns="68580" tIns="34290" rIns="68580" bIns="3429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2400" b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Third-party </a:t>
              </a:r>
            </a:p>
            <a:p>
              <a:pPr marL="0" indent="0" algn="ctr" font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2400" b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DRAM consumer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EAC47B-49EC-4AF1-AE39-249CEB4C0A3B}"/>
                </a:ext>
              </a:extLst>
            </p:cNvPr>
            <p:cNvSpPr/>
            <p:nvPr/>
          </p:nvSpPr>
          <p:spPr>
            <a:xfrm>
              <a:off x="4756750" y="5175326"/>
              <a:ext cx="311901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/>
              <a:r>
                <a:rPr lang="en-US" sz="2000" dirty="0">
                  <a:solidFill>
                    <a:prstClr val="black"/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  <a:t>System Designer</a:t>
              </a:r>
            </a:p>
            <a:p>
              <a:pPr fontAlgn="ctr"/>
              <a:r>
                <a:rPr lang="en-US" sz="2000" dirty="0">
                  <a:solidFill>
                    <a:prstClr val="black"/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  <a:t>Test/Validation Engineer</a:t>
              </a:r>
              <a:endParaRPr lang="en-US" sz="2000" i="1" dirty="0">
                <a:solidFill>
                  <a:srgbClr val="70AD47">
                    <a:lumMod val="75000"/>
                  </a:srgbClr>
                </a:solidFill>
                <a:latin typeface="Trebuchet MS" panose="020B0603020202020204" pitchFamily="34" charset="0"/>
                <a:cs typeface="Traditional Arabic" panose="020B0604020202020204" pitchFamily="18" charset="-78"/>
              </a:endParaRPr>
            </a:p>
            <a:p>
              <a:pPr fontAlgn="ctr"/>
              <a:r>
                <a:rPr lang="en-US" sz="2000" dirty="0">
                  <a:solidFill>
                    <a:prstClr val="black"/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  <a:t>Research Scientist</a:t>
              </a:r>
              <a:endParaRPr lang="en-US" sz="2000" i="1" dirty="0">
                <a:solidFill>
                  <a:srgbClr val="70AD47">
                    <a:lumMod val="75000"/>
                  </a:srgbClr>
                </a:solidFill>
                <a:latin typeface="Trebuchet MS" panose="020B0603020202020204" pitchFamily="34" charset="0"/>
                <a:cs typeface="Traditional Arabic" panose="020B0604020202020204" pitchFamily="18" charset="-78"/>
              </a:endParaRP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2CBB357-365E-4259-BC6E-85FC66C16656}"/>
                </a:ext>
              </a:extLst>
            </p:cNvPr>
            <p:cNvSpPr/>
            <p:nvPr/>
          </p:nvSpPr>
          <p:spPr>
            <a:xfrm>
              <a:off x="4406677" y="5252627"/>
              <a:ext cx="202715" cy="861062"/>
            </a:xfrm>
            <a:prstGeom prst="leftBrace">
              <a:avLst>
                <a:gd name="adj1" fmla="val 39083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419E61-A82F-4E04-82CC-A51D9F957525}"/>
              </a:ext>
            </a:extLst>
          </p:cNvPr>
          <p:cNvGrpSpPr/>
          <p:nvPr/>
        </p:nvGrpSpPr>
        <p:grpSpPr>
          <a:xfrm>
            <a:off x="3953395" y="164639"/>
            <a:ext cx="2749590" cy="1654201"/>
            <a:chOff x="3953395" y="164639"/>
            <a:chExt cx="2749590" cy="165420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9BDF177-8D92-42FA-9109-D4A4C50B4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28190" y="906975"/>
              <a:ext cx="1" cy="91186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3FB79B-77EB-4286-B91E-6C5D0097CA1E}"/>
                </a:ext>
              </a:extLst>
            </p:cNvPr>
            <p:cNvSpPr/>
            <p:nvPr/>
          </p:nvSpPr>
          <p:spPr>
            <a:xfrm>
              <a:off x="3953395" y="164639"/>
              <a:ext cx="274959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Minimum viable operating timings?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9183A7-7B5C-4F73-82B4-C61A4FA4C9C5}"/>
              </a:ext>
            </a:extLst>
          </p:cNvPr>
          <p:cNvGrpSpPr/>
          <p:nvPr/>
        </p:nvGrpSpPr>
        <p:grpSpPr>
          <a:xfrm>
            <a:off x="658821" y="439309"/>
            <a:ext cx="2344568" cy="1379530"/>
            <a:chOff x="658821" y="439309"/>
            <a:chExt cx="2344568" cy="1379530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3CEED3F-552D-436E-A179-42881C019F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13994" y="1207002"/>
              <a:ext cx="1089395" cy="61183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05208BB-BB88-47D3-98FA-A8C97D1AB7B8}"/>
                </a:ext>
              </a:extLst>
            </p:cNvPr>
            <p:cNvSpPr/>
            <p:nvPr/>
          </p:nvSpPr>
          <p:spPr>
            <a:xfrm>
              <a:off x="658821" y="439309"/>
              <a:ext cx="207051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Aggregate </a:t>
              </a:r>
            </a:p>
            <a:p>
              <a:pPr algn="ctr"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failure rates?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8DFAE7-4FB1-4FFC-B067-31F9A985F182}"/>
              </a:ext>
            </a:extLst>
          </p:cNvPr>
          <p:cNvGrpSpPr/>
          <p:nvPr/>
        </p:nvGrpSpPr>
        <p:grpSpPr>
          <a:xfrm>
            <a:off x="30994" y="296205"/>
            <a:ext cx="9519608" cy="4101064"/>
            <a:chOff x="30994" y="296205"/>
            <a:chExt cx="9519608" cy="41010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BBC6B4-23B0-40E6-9051-D033B8A73560}"/>
                </a:ext>
              </a:extLst>
            </p:cNvPr>
            <p:cNvSpPr/>
            <p:nvPr/>
          </p:nvSpPr>
          <p:spPr>
            <a:xfrm>
              <a:off x="30994" y="1986304"/>
              <a:ext cx="161846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‘Weak’ cell </a:t>
              </a:r>
            </a:p>
            <a:p>
              <a:pPr algn="ctr"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locations?</a:t>
              </a:r>
              <a:endParaRPr lang="en-US" sz="2000" i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cs typeface="Traditional Arabic" panose="020B0604020202020204" pitchFamily="18" charset="-78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7295B-5813-4F11-9A95-A37A62FD5F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3688" y="1076678"/>
              <a:ext cx="445042" cy="74216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06F03C4-6053-4E30-9C6D-90178B4C674D}"/>
                </a:ext>
              </a:extLst>
            </p:cNvPr>
            <p:cNvSpPr/>
            <p:nvPr/>
          </p:nvSpPr>
          <p:spPr>
            <a:xfrm>
              <a:off x="7008724" y="296205"/>
              <a:ext cx="207051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Temperature dependence?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DCD8634-1ED2-44A0-AF0A-A46E7E71217A}"/>
                </a:ext>
              </a:extLst>
            </p:cNvPr>
            <p:cNvCxnSpPr>
              <a:cxnSpLocks/>
            </p:cNvCxnSpPr>
            <p:nvPr/>
          </p:nvCxnSpPr>
          <p:spPr>
            <a:xfrm>
              <a:off x="7582759" y="2843011"/>
              <a:ext cx="461222" cy="6080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1C860D3-4328-4603-A90B-50A3AEB1AD5D}"/>
                </a:ext>
              </a:extLst>
            </p:cNvPr>
            <p:cNvCxnSpPr>
              <a:cxnSpLocks/>
            </p:cNvCxnSpPr>
            <p:nvPr/>
          </p:nvCxnSpPr>
          <p:spPr>
            <a:xfrm>
              <a:off x="5328190" y="2871403"/>
              <a:ext cx="0" cy="80500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88BB455-105B-45F2-AD25-EBF26296FDC1}"/>
                </a:ext>
              </a:extLst>
            </p:cNvPr>
            <p:cNvSpPr/>
            <p:nvPr/>
          </p:nvSpPr>
          <p:spPr>
            <a:xfrm>
              <a:off x="4458606" y="3689383"/>
              <a:ext cx="173916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Inter-chip variation?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2E245CD-A99E-4B51-8BD0-8541BB9B25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1168" y="2349515"/>
              <a:ext cx="1436042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3E3243C-B7BB-47F2-991B-C5961F4931B7}"/>
                </a:ext>
              </a:extLst>
            </p:cNvPr>
            <p:cNvSpPr/>
            <p:nvPr/>
          </p:nvSpPr>
          <p:spPr>
            <a:xfrm>
              <a:off x="6801012" y="3463383"/>
              <a:ext cx="274959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sz="2000" i="1" dirty="0">
                  <a:latin typeface="Trebuchet MS" panose="020B0603020202020204" pitchFamily="34" charset="0"/>
                  <a:cs typeface="Traditional Arabic" panose="020B0604020202020204" pitchFamily="18" charset="-78"/>
                </a:rPr>
                <a:t>Statistical error distributions?</a:t>
              </a:r>
              <a:endParaRPr lang="en-US" sz="2000" i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cs typeface="Traditional Arabic" panose="020B0604020202020204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7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60A969A-1C2B-412E-AD03-DE0C455AB86A}"/>
              </a:ext>
            </a:extLst>
          </p:cNvPr>
          <p:cNvGrpSpPr/>
          <p:nvPr/>
        </p:nvGrpSpPr>
        <p:grpSpPr>
          <a:xfrm>
            <a:off x="1730673" y="1981509"/>
            <a:ext cx="5742242" cy="1694966"/>
            <a:chOff x="3986045" y="1800320"/>
            <a:chExt cx="1876760" cy="48851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B117F9-BEB9-4E73-8E37-68C48866BA46}"/>
                </a:ext>
              </a:extLst>
            </p:cNvPr>
            <p:cNvSpPr/>
            <p:nvPr/>
          </p:nvSpPr>
          <p:spPr>
            <a:xfrm>
              <a:off x="4013200" y="1800320"/>
              <a:ext cx="1822450" cy="48851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EA59B67-2683-4123-A6EC-4818ED919E5A}"/>
                </a:ext>
              </a:extLst>
            </p:cNvPr>
            <p:cNvSpPr/>
            <p:nvPr/>
          </p:nvSpPr>
          <p:spPr>
            <a:xfrm flipH="1">
              <a:off x="3986045" y="1966912"/>
              <a:ext cx="57149" cy="571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0917D83-BFAF-4B26-B070-DE85B55C7D6B}"/>
                </a:ext>
              </a:extLst>
            </p:cNvPr>
            <p:cNvSpPr/>
            <p:nvPr/>
          </p:nvSpPr>
          <p:spPr>
            <a:xfrm flipH="1">
              <a:off x="3986045" y="2119366"/>
              <a:ext cx="57149" cy="571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DD1DDA7-9D2B-4434-9D9A-3F97AF85E0ED}"/>
                </a:ext>
              </a:extLst>
            </p:cNvPr>
            <p:cNvSpPr/>
            <p:nvPr/>
          </p:nvSpPr>
          <p:spPr>
            <a:xfrm flipH="1">
              <a:off x="4040825" y="2238374"/>
              <a:ext cx="18288" cy="182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80BDEE-2235-4063-8E5A-CDB40B209819}"/>
                </a:ext>
              </a:extLst>
            </p:cNvPr>
            <p:cNvSpPr/>
            <p:nvPr/>
          </p:nvSpPr>
          <p:spPr>
            <a:xfrm flipH="1">
              <a:off x="5805656" y="1966912"/>
              <a:ext cx="57149" cy="571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4E88CCA-548E-4B37-8910-8A0A29570B91}"/>
                </a:ext>
              </a:extLst>
            </p:cNvPr>
            <p:cNvSpPr/>
            <p:nvPr/>
          </p:nvSpPr>
          <p:spPr>
            <a:xfrm flipH="1">
              <a:off x="5805656" y="2119366"/>
              <a:ext cx="57149" cy="571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4687C7D-11E0-4EEE-93D3-0FCDC6C65F8F}"/>
                </a:ext>
              </a:extLst>
            </p:cNvPr>
            <p:cNvSpPr/>
            <p:nvPr/>
          </p:nvSpPr>
          <p:spPr>
            <a:xfrm flipH="1">
              <a:off x="5791379" y="2238374"/>
              <a:ext cx="18288" cy="182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C75184-713A-4B62-9591-0912F19DE034}"/>
                </a:ext>
              </a:extLst>
            </p:cNvPr>
            <p:cNvGrpSpPr/>
            <p:nvPr/>
          </p:nvGrpSpPr>
          <p:grpSpPr>
            <a:xfrm>
              <a:off x="4133465" y="1849946"/>
              <a:ext cx="1581920" cy="327642"/>
              <a:chOff x="4133465" y="1781198"/>
              <a:chExt cx="1581920" cy="35233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5D7C4F0-D235-4264-AEA1-F4D5E0C6E7BA}"/>
                  </a:ext>
                </a:extLst>
              </p:cNvPr>
              <p:cNvSpPr/>
              <p:nvPr/>
            </p:nvSpPr>
            <p:spPr>
              <a:xfrm>
                <a:off x="4133465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22FDCB0-78FC-41AC-BC68-B4849AD2FEF1}"/>
                  </a:ext>
                </a:extLst>
              </p:cNvPr>
              <p:cNvSpPr/>
              <p:nvPr/>
            </p:nvSpPr>
            <p:spPr>
              <a:xfrm>
                <a:off x="4333837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46EE0B9-D712-4D70-B0C4-600329E65389}"/>
                  </a:ext>
                </a:extLst>
              </p:cNvPr>
              <p:cNvSpPr/>
              <p:nvPr/>
            </p:nvSpPr>
            <p:spPr>
              <a:xfrm>
                <a:off x="4534210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21DBFC8-1517-4B91-A5A1-08B04661C06F}"/>
                  </a:ext>
                </a:extLst>
              </p:cNvPr>
              <p:cNvSpPr/>
              <p:nvPr/>
            </p:nvSpPr>
            <p:spPr>
              <a:xfrm>
                <a:off x="4934955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080EF39-4462-43D0-8D3F-B7FAB0205437}"/>
                  </a:ext>
                </a:extLst>
              </p:cNvPr>
              <p:cNvSpPr/>
              <p:nvPr/>
            </p:nvSpPr>
            <p:spPr>
              <a:xfrm>
                <a:off x="5135327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C7FD64B-C107-4FC7-A873-AC96FB205FA5}"/>
                  </a:ext>
                </a:extLst>
              </p:cNvPr>
              <p:cNvSpPr/>
              <p:nvPr/>
            </p:nvSpPr>
            <p:spPr>
              <a:xfrm>
                <a:off x="5335700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C6FFBEB-5AB0-4E49-AA20-DAC218A5B30E}"/>
                  </a:ext>
                </a:extLst>
              </p:cNvPr>
              <p:cNvSpPr/>
              <p:nvPr/>
            </p:nvSpPr>
            <p:spPr>
              <a:xfrm>
                <a:off x="5536071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936DF8C-09B3-4ECD-A69D-69CFC6F98F9D}"/>
                  </a:ext>
                </a:extLst>
              </p:cNvPr>
              <p:cNvSpPr/>
              <p:nvPr/>
            </p:nvSpPr>
            <p:spPr>
              <a:xfrm>
                <a:off x="4734582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45E5F0-9E98-4A26-8340-A6C756D73B7D}"/>
                </a:ext>
              </a:extLst>
            </p:cNvPr>
            <p:cNvSpPr/>
            <p:nvPr/>
          </p:nvSpPr>
          <p:spPr>
            <a:xfrm>
              <a:off x="4129527" y="2243114"/>
              <a:ext cx="1591437" cy="45719"/>
            </a:xfrm>
            <a:prstGeom prst="rect">
              <a:avLst/>
            </a:prstGeom>
            <a:pattFill prst="dkVert">
              <a:fgClr>
                <a:schemeClr val="accent4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CB9480-1CD5-48F3-8AC2-793276DD7124}"/>
              </a:ext>
            </a:extLst>
          </p:cNvPr>
          <p:cNvGrpSpPr/>
          <p:nvPr/>
        </p:nvGrpSpPr>
        <p:grpSpPr>
          <a:xfrm>
            <a:off x="1618497" y="3243391"/>
            <a:ext cx="2482879" cy="1565909"/>
            <a:chOff x="1618497" y="3071941"/>
            <a:chExt cx="2482879" cy="1565909"/>
          </a:xfrm>
        </p:grpSpPr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031C3215-9550-41CB-9710-64387FB212C3}"/>
                </a:ext>
              </a:extLst>
            </p:cNvPr>
            <p:cNvSpPr txBox="1">
              <a:spLocks/>
            </p:cNvSpPr>
            <p:nvPr/>
          </p:nvSpPr>
          <p:spPr>
            <a:xfrm>
              <a:off x="1618497" y="3842320"/>
              <a:ext cx="1887688" cy="795530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ctr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  <a:t>Unknown &amp;</a:t>
              </a:r>
            </a:p>
            <a:p>
              <a:pPr marL="0" indent="0" algn="ctr" fontAlgn="ctr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  <a:t>Proprietary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34D1834-C7D7-44B4-9498-EC52F2028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6522" y="3071941"/>
              <a:ext cx="674854" cy="730785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497C6F-7966-4BF4-8BC6-99CE2642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85F51AED-EF2C-4E52-AACA-5D175D8E78D3}"/>
              </a:ext>
            </a:extLst>
          </p:cNvPr>
          <p:cNvSpPr txBox="1">
            <a:spLocks/>
          </p:cNvSpPr>
          <p:nvPr/>
        </p:nvSpPr>
        <p:spPr>
          <a:xfrm>
            <a:off x="1813757" y="338210"/>
            <a:ext cx="5733620" cy="120759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dirty="0">
                <a:latin typeface="Trebuchet MS" panose="020B0603020202020204" pitchFamily="34" charset="0"/>
                <a:cs typeface="Traditional Arabic" panose="020B0604020202020204" pitchFamily="18" charset="-78"/>
              </a:rPr>
              <a:t>DRAM Testing and</a:t>
            </a:r>
            <a:r>
              <a:rPr lang="en-US" sz="3600" b="1" i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 </a:t>
            </a:r>
          </a:p>
          <a:p>
            <a:pPr marL="0" indent="0" algn="ctr" font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dirty="0">
                <a:latin typeface="Trebuchet MS" panose="020B0603020202020204" pitchFamily="34" charset="0"/>
                <a:cs typeface="Traditional Arabic" panose="020B0604020202020204" pitchFamily="18" charset="-78"/>
              </a:rPr>
              <a:t>Error Characterization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3E02E1-E495-42CB-AF35-BA990EECA8B2}"/>
              </a:ext>
            </a:extLst>
          </p:cNvPr>
          <p:cNvGrpSpPr/>
          <p:nvPr/>
        </p:nvGrpSpPr>
        <p:grpSpPr>
          <a:xfrm>
            <a:off x="1167757" y="1128458"/>
            <a:ext cx="3451818" cy="4138867"/>
            <a:chOff x="1167757" y="1128458"/>
            <a:chExt cx="3451818" cy="4138867"/>
          </a:xfrm>
        </p:grpSpPr>
        <p:sp>
          <p:nvSpPr>
            <p:cNvPr id="46" name="Lightning Bolt 45">
              <a:extLst>
                <a:ext uri="{FF2B5EF4-FFF2-40B4-BE49-F238E27FC236}">
                  <a16:creationId xmlns:a16="http://schemas.microsoft.com/office/drawing/2014/main" id="{40356A42-5BD4-4DD9-94AC-9AF3EC4056B7}"/>
                </a:ext>
              </a:extLst>
            </p:cNvPr>
            <p:cNvSpPr/>
            <p:nvPr/>
          </p:nvSpPr>
          <p:spPr>
            <a:xfrm>
              <a:off x="1167757" y="1128458"/>
              <a:ext cx="1292001" cy="1565210"/>
            </a:xfrm>
            <a:prstGeom prst="lightningBolt">
              <a:avLst/>
            </a:prstGeom>
            <a:solidFill>
              <a:srgbClr val="FFFF0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rebuchet MS" panose="020B0603020202020204" pitchFamily="34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56302A8-BA02-4828-B9BC-37646F926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9575" y="3676476"/>
              <a:ext cx="0" cy="159084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0784FC9-7D60-466E-8534-1F89A110C883}"/>
              </a:ext>
            </a:extLst>
          </p:cNvPr>
          <p:cNvSpPr txBox="1"/>
          <p:nvPr/>
        </p:nvSpPr>
        <p:spPr>
          <a:xfrm>
            <a:off x="4806679" y="4204283"/>
            <a:ext cx="367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rebuchet MS" panose="020B0603020202020204" pitchFamily="34" charset="0"/>
                <a:cs typeface="Segoe UI" panose="020B0502040204020203" pitchFamily="34" charset="0"/>
              </a:rPr>
              <a:t>Study observed bit flips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ED7DAA-C6A1-47D6-AF35-20641988D179}"/>
              </a:ext>
            </a:extLst>
          </p:cNvPr>
          <p:cNvGrpSpPr/>
          <p:nvPr/>
        </p:nvGrpSpPr>
        <p:grpSpPr>
          <a:xfrm>
            <a:off x="2249086" y="1467801"/>
            <a:ext cx="4708062" cy="1761797"/>
            <a:chOff x="2249086" y="1296351"/>
            <a:chExt cx="4708062" cy="17617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C002693-08A4-4090-B492-C88CE51E1FBC}"/>
                </a:ext>
              </a:extLst>
            </p:cNvPr>
            <p:cNvGrpSpPr/>
            <p:nvPr/>
          </p:nvGrpSpPr>
          <p:grpSpPr>
            <a:xfrm>
              <a:off x="2249086" y="2657869"/>
              <a:ext cx="4708062" cy="400279"/>
              <a:chOff x="2249086" y="2657869"/>
              <a:chExt cx="4708062" cy="400279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6594072-4E11-422D-9D35-1A5392192B85}"/>
                  </a:ext>
                </a:extLst>
              </p:cNvPr>
              <p:cNvSpPr/>
              <p:nvPr/>
            </p:nvSpPr>
            <p:spPr>
              <a:xfrm>
                <a:off x="2249086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DD44FA7-27E5-4DAE-8B32-DED5B0D640A1}"/>
                  </a:ext>
                </a:extLst>
              </p:cNvPr>
              <p:cNvSpPr/>
              <p:nvPr/>
            </p:nvSpPr>
            <p:spPr>
              <a:xfrm>
                <a:off x="2861997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EB728A8-5711-4C8B-8F29-2B605DFC987D}"/>
                  </a:ext>
                </a:extLst>
              </p:cNvPr>
              <p:cNvSpPr/>
              <p:nvPr/>
            </p:nvSpPr>
            <p:spPr>
              <a:xfrm>
                <a:off x="3474908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3D2EF1D-B351-45AA-9CCC-3EFDA6ADA66D}"/>
                  </a:ext>
                </a:extLst>
              </p:cNvPr>
              <p:cNvSpPr/>
              <p:nvPr/>
            </p:nvSpPr>
            <p:spPr>
              <a:xfrm>
                <a:off x="4087819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3B8816-C5A3-4BB0-A1A0-DC02DF33E721}"/>
                  </a:ext>
                </a:extLst>
              </p:cNvPr>
              <p:cNvSpPr/>
              <p:nvPr/>
            </p:nvSpPr>
            <p:spPr>
              <a:xfrm>
                <a:off x="4700730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56BB8E5-C7BE-4D6B-9AA8-2503DC0A0C07}"/>
                  </a:ext>
                </a:extLst>
              </p:cNvPr>
              <p:cNvSpPr/>
              <p:nvPr/>
            </p:nvSpPr>
            <p:spPr>
              <a:xfrm>
                <a:off x="5313641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5503B24-2BD2-417D-8677-649DEDDB6667}"/>
                  </a:ext>
                </a:extLst>
              </p:cNvPr>
              <p:cNvSpPr/>
              <p:nvPr/>
            </p:nvSpPr>
            <p:spPr>
              <a:xfrm>
                <a:off x="5926552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2F70226-BFB4-4CDC-9F63-19D7A09B77F8}"/>
                  </a:ext>
                </a:extLst>
              </p:cNvPr>
              <p:cNvSpPr/>
              <p:nvPr/>
            </p:nvSpPr>
            <p:spPr>
              <a:xfrm>
                <a:off x="6539466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12D839-CC02-47C6-BD1A-AC9EC438581C}"/>
                </a:ext>
              </a:extLst>
            </p:cNvPr>
            <p:cNvSpPr/>
            <p:nvPr/>
          </p:nvSpPr>
          <p:spPr>
            <a:xfrm>
              <a:off x="3619635" y="1296351"/>
              <a:ext cx="20537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  <a:t>On-die ECC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EAD87E4-7C4F-46F9-8617-202657BCE69C}"/>
                </a:ext>
              </a:extLst>
            </p:cNvPr>
            <p:cNvCxnSpPr>
              <a:cxnSpLocks/>
            </p:cNvCxnSpPr>
            <p:nvPr/>
          </p:nvCxnSpPr>
          <p:spPr>
            <a:xfrm>
              <a:off x="4825355" y="1754893"/>
              <a:ext cx="139267" cy="8314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B9FF7AB-43CF-4C40-8936-B28696DB8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1601" y="1754893"/>
              <a:ext cx="183893" cy="8314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51AA8EA-6DC8-458A-B9BD-D799095A7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9296" y="1717987"/>
              <a:ext cx="521842" cy="871018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D18EAFF-E2F5-49FE-8099-9F1904611FF2}"/>
              </a:ext>
            </a:extLst>
          </p:cNvPr>
          <p:cNvGrpSpPr/>
          <p:nvPr/>
        </p:nvGrpSpPr>
        <p:grpSpPr>
          <a:xfrm>
            <a:off x="2246286" y="3243391"/>
            <a:ext cx="4097946" cy="3010840"/>
            <a:chOff x="2246286" y="3071941"/>
            <a:chExt cx="4097946" cy="3010840"/>
          </a:xfrm>
        </p:grpSpPr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8E92329F-35A4-4D1E-89F3-4CD279DCE11F}"/>
                </a:ext>
              </a:extLst>
            </p:cNvPr>
            <p:cNvSpPr txBox="1">
              <a:spLocks/>
            </p:cNvSpPr>
            <p:nvPr/>
          </p:nvSpPr>
          <p:spPr>
            <a:xfrm>
              <a:off x="2246286" y="5251783"/>
              <a:ext cx="4097946" cy="830998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ctr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  <a:t>No feedback to CPU</a:t>
              </a:r>
              <a:br>
                <a: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</a:br>
              <a:r>
                <a: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  <a:t>upon error correction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F0A5C57-C6BA-47B5-A3E0-94A20B7B50BD}"/>
                </a:ext>
              </a:extLst>
            </p:cNvPr>
            <p:cNvCxnSpPr>
              <a:cxnSpLocks/>
            </p:cNvCxnSpPr>
            <p:nvPr/>
          </p:nvCxnSpPr>
          <p:spPr>
            <a:xfrm>
              <a:off x="4266044" y="3071941"/>
              <a:ext cx="0" cy="2119184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214AB07-7C13-4CC9-8D50-24695CD0DCC1}"/>
              </a:ext>
            </a:extLst>
          </p:cNvPr>
          <p:cNvGrpSpPr/>
          <p:nvPr/>
        </p:nvGrpSpPr>
        <p:grpSpPr>
          <a:xfrm>
            <a:off x="4806679" y="3917667"/>
            <a:ext cx="3679273" cy="1140668"/>
            <a:chOff x="4806679" y="3917667"/>
            <a:chExt cx="3679273" cy="1140668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5068F15-D213-4EE4-9D3C-46C9BB70FAB9}"/>
                </a:ext>
              </a:extLst>
            </p:cNvPr>
            <p:cNvSpPr txBox="1"/>
            <p:nvPr/>
          </p:nvSpPr>
          <p:spPr>
            <a:xfrm>
              <a:off x="4806679" y="3917667"/>
              <a:ext cx="3679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strike="sngStrike" dirty="0">
                  <a:latin typeface="Trebuchet MS" panose="020B0603020202020204" pitchFamily="34" charset="0"/>
                  <a:cs typeface="Segoe UI" panose="020B0502040204020203" pitchFamily="34" charset="0"/>
                </a:rPr>
                <a:t>Study observed bit flips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48C90BD-B12E-40C7-B1C8-18441FDC2E41}"/>
                </a:ext>
              </a:extLst>
            </p:cNvPr>
            <p:cNvSpPr txBox="1"/>
            <p:nvPr/>
          </p:nvSpPr>
          <p:spPr>
            <a:xfrm>
              <a:off x="4806679" y="4227338"/>
              <a:ext cx="3251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C00000"/>
                  </a:solidFill>
                  <a:latin typeface="Trebuchet MS" panose="020B0603020202020204" pitchFamily="34" charset="0"/>
                  <a:cs typeface="Segoe UI" panose="020B0502040204020203" pitchFamily="34" charset="0"/>
                </a:rPr>
                <a:t>Bit flips obfuscated by on-die ECC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79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60A969A-1C2B-412E-AD03-DE0C455AB86A}"/>
              </a:ext>
            </a:extLst>
          </p:cNvPr>
          <p:cNvGrpSpPr/>
          <p:nvPr/>
        </p:nvGrpSpPr>
        <p:grpSpPr>
          <a:xfrm>
            <a:off x="1730673" y="1981509"/>
            <a:ext cx="5742242" cy="1694966"/>
            <a:chOff x="3986045" y="1800320"/>
            <a:chExt cx="1876760" cy="48851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B117F9-BEB9-4E73-8E37-68C48866BA46}"/>
                </a:ext>
              </a:extLst>
            </p:cNvPr>
            <p:cNvSpPr/>
            <p:nvPr/>
          </p:nvSpPr>
          <p:spPr>
            <a:xfrm>
              <a:off x="4013200" y="1800320"/>
              <a:ext cx="1822450" cy="48851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EA59B67-2683-4123-A6EC-4818ED919E5A}"/>
                </a:ext>
              </a:extLst>
            </p:cNvPr>
            <p:cNvSpPr/>
            <p:nvPr/>
          </p:nvSpPr>
          <p:spPr>
            <a:xfrm flipH="1">
              <a:off x="3986045" y="1966912"/>
              <a:ext cx="57149" cy="571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0917D83-BFAF-4B26-B070-DE85B55C7D6B}"/>
                </a:ext>
              </a:extLst>
            </p:cNvPr>
            <p:cNvSpPr/>
            <p:nvPr/>
          </p:nvSpPr>
          <p:spPr>
            <a:xfrm flipH="1">
              <a:off x="3986045" y="2119366"/>
              <a:ext cx="57149" cy="571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DD1DDA7-9D2B-4434-9D9A-3F97AF85E0ED}"/>
                </a:ext>
              </a:extLst>
            </p:cNvPr>
            <p:cNvSpPr/>
            <p:nvPr/>
          </p:nvSpPr>
          <p:spPr>
            <a:xfrm flipH="1">
              <a:off x="4040825" y="2238374"/>
              <a:ext cx="18288" cy="182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80BDEE-2235-4063-8E5A-CDB40B209819}"/>
                </a:ext>
              </a:extLst>
            </p:cNvPr>
            <p:cNvSpPr/>
            <p:nvPr/>
          </p:nvSpPr>
          <p:spPr>
            <a:xfrm flipH="1">
              <a:off x="5805656" y="1966912"/>
              <a:ext cx="57149" cy="571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4E88CCA-548E-4B37-8910-8A0A29570B91}"/>
                </a:ext>
              </a:extLst>
            </p:cNvPr>
            <p:cNvSpPr/>
            <p:nvPr/>
          </p:nvSpPr>
          <p:spPr>
            <a:xfrm flipH="1">
              <a:off x="5805656" y="2119366"/>
              <a:ext cx="57149" cy="571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4687C7D-11E0-4EEE-93D3-0FCDC6C65F8F}"/>
                </a:ext>
              </a:extLst>
            </p:cNvPr>
            <p:cNvSpPr/>
            <p:nvPr/>
          </p:nvSpPr>
          <p:spPr>
            <a:xfrm flipH="1">
              <a:off x="5791379" y="2238374"/>
              <a:ext cx="18288" cy="182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C75184-713A-4B62-9591-0912F19DE034}"/>
                </a:ext>
              </a:extLst>
            </p:cNvPr>
            <p:cNvGrpSpPr/>
            <p:nvPr/>
          </p:nvGrpSpPr>
          <p:grpSpPr>
            <a:xfrm>
              <a:off x="4133465" y="1849946"/>
              <a:ext cx="1581920" cy="327642"/>
              <a:chOff x="4133465" y="1781198"/>
              <a:chExt cx="1581920" cy="35233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5D7C4F0-D235-4264-AEA1-F4D5E0C6E7BA}"/>
                  </a:ext>
                </a:extLst>
              </p:cNvPr>
              <p:cNvSpPr/>
              <p:nvPr/>
            </p:nvSpPr>
            <p:spPr>
              <a:xfrm>
                <a:off x="4133465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22FDCB0-78FC-41AC-BC68-B4849AD2FEF1}"/>
                  </a:ext>
                </a:extLst>
              </p:cNvPr>
              <p:cNvSpPr/>
              <p:nvPr/>
            </p:nvSpPr>
            <p:spPr>
              <a:xfrm>
                <a:off x="4333837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46EE0B9-D712-4D70-B0C4-600329E65389}"/>
                  </a:ext>
                </a:extLst>
              </p:cNvPr>
              <p:cNvSpPr/>
              <p:nvPr/>
            </p:nvSpPr>
            <p:spPr>
              <a:xfrm>
                <a:off x="4534210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21DBFC8-1517-4B91-A5A1-08B04661C06F}"/>
                  </a:ext>
                </a:extLst>
              </p:cNvPr>
              <p:cNvSpPr/>
              <p:nvPr/>
            </p:nvSpPr>
            <p:spPr>
              <a:xfrm>
                <a:off x="4934955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080EF39-4462-43D0-8D3F-B7FAB0205437}"/>
                  </a:ext>
                </a:extLst>
              </p:cNvPr>
              <p:cNvSpPr/>
              <p:nvPr/>
            </p:nvSpPr>
            <p:spPr>
              <a:xfrm>
                <a:off x="5135327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C7FD64B-C107-4FC7-A873-AC96FB205FA5}"/>
                  </a:ext>
                </a:extLst>
              </p:cNvPr>
              <p:cNvSpPr/>
              <p:nvPr/>
            </p:nvSpPr>
            <p:spPr>
              <a:xfrm>
                <a:off x="5335700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C6FFBEB-5AB0-4E49-AA20-DAC218A5B30E}"/>
                  </a:ext>
                </a:extLst>
              </p:cNvPr>
              <p:cNvSpPr/>
              <p:nvPr/>
            </p:nvSpPr>
            <p:spPr>
              <a:xfrm>
                <a:off x="5536071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936DF8C-09B3-4ECD-A69D-69CFC6F98F9D}"/>
                  </a:ext>
                </a:extLst>
              </p:cNvPr>
              <p:cNvSpPr/>
              <p:nvPr/>
            </p:nvSpPr>
            <p:spPr>
              <a:xfrm>
                <a:off x="4734582" y="1781198"/>
                <a:ext cx="179314" cy="3523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</a:endParaRP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45E5F0-9E98-4A26-8340-A6C756D73B7D}"/>
                </a:ext>
              </a:extLst>
            </p:cNvPr>
            <p:cNvSpPr/>
            <p:nvPr/>
          </p:nvSpPr>
          <p:spPr>
            <a:xfrm>
              <a:off x="4129527" y="2243114"/>
              <a:ext cx="1591437" cy="45719"/>
            </a:xfrm>
            <a:prstGeom prst="rect">
              <a:avLst/>
            </a:prstGeom>
            <a:pattFill prst="dkVert">
              <a:fgClr>
                <a:schemeClr val="accent4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46" name="Lightning Bolt 45">
            <a:extLst>
              <a:ext uri="{FF2B5EF4-FFF2-40B4-BE49-F238E27FC236}">
                <a16:creationId xmlns:a16="http://schemas.microsoft.com/office/drawing/2014/main" id="{40356A42-5BD4-4DD9-94AC-9AF3EC4056B7}"/>
              </a:ext>
            </a:extLst>
          </p:cNvPr>
          <p:cNvSpPr/>
          <p:nvPr/>
        </p:nvSpPr>
        <p:spPr>
          <a:xfrm>
            <a:off x="1167757" y="1128458"/>
            <a:ext cx="1292001" cy="1565210"/>
          </a:xfrm>
          <a:prstGeom prst="lightningBolt">
            <a:avLst/>
          </a:prstGeom>
          <a:solidFill>
            <a:srgbClr val="FFFF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603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CB9480-1CD5-48F3-8AC2-793276DD7124}"/>
              </a:ext>
            </a:extLst>
          </p:cNvPr>
          <p:cNvGrpSpPr/>
          <p:nvPr/>
        </p:nvGrpSpPr>
        <p:grpSpPr>
          <a:xfrm>
            <a:off x="1618497" y="3243391"/>
            <a:ext cx="2482879" cy="1565909"/>
            <a:chOff x="1618497" y="3071941"/>
            <a:chExt cx="2482879" cy="1565909"/>
          </a:xfrm>
        </p:grpSpPr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031C3215-9550-41CB-9710-64387FB212C3}"/>
                </a:ext>
              </a:extLst>
            </p:cNvPr>
            <p:cNvSpPr txBox="1">
              <a:spLocks/>
            </p:cNvSpPr>
            <p:nvPr/>
          </p:nvSpPr>
          <p:spPr>
            <a:xfrm>
              <a:off x="1618497" y="3842320"/>
              <a:ext cx="1887688" cy="795530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ctr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  <a:t>Unknown &amp;</a:t>
              </a:r>
            </a:p>
            <a:p>
              <a:pPr marL="0" indent="0" algn="ctr" fontAlgn="ctr">
                <a:spcBef>
                  <a:spcPts val="0"/>
                </a:spcBef>
                <a:buNone/>
              </a:pPr>
              <a:r>
                <a: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  <a:t>Proprietary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34D1834-C7D7-44B4-9498-EC52F2028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6522" y="3071941"/>
              <a:ext cx="674854" cy="730785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497C6F-7966-4BF4-8BC6-99CE2642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85F51AED-EF2C-4E52-AACA-5D175D8E78D3}"/>
              </a:ext>
            </a:extLst>
          </p:cNvPr>
          <p:cNvSpPr txBox="1">
            <a:spLocks/>
          </p:cNvSpPr>
          <p:nvPr/>
        </p:nvSpPr>
        <p:spPr>
          <a:xfrm>
            <a:off x="1813757" y="338210"/>
            <a:ext cx="5733620" cy="120759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dirty="0">
                <a:latin typeface="Trebuchet MS" panose="020B0603020202020204" pitchFamily="34" charset="0"/>
                <a:cs typeface="Traditional Arabic" panose="020B0604020202020204" pitchFamily="18" charset="-78"/>
              </a:rPr>
              <a:t>DRAM Testing and</a:t>
            </a:r>
            <a:r>
              <a:rPr lang="en-US" sz="3600" b="1" i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 </a:t>
            </a:r>
          </a:p>
          <a:p>
            <a:pPr marL="0" indent="0" algn="ctr" font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dirty="0">
                <a:latin typeface="Trebuchet MS" panose="020B0603020202020204" pitchFamily="34" charset="0"/>
                <a:cs typeface="Traditional Arabic" panose="020B0604020202020204" pitchFamily="18" charset="-78"/>
              </a:rPr>
              <a:t>Error Characterization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6302A8-BA02-4828-B9BC-37646F926CD0}"/>
              </a:ext>
            </a:extLst>
          </p:cNvPr>
          <p:cNvCxnSpPr>
            <a:cxnSpLocks/>
          </p:cNvCxnSpPr>
          <p:nvPr/>
        </p:nvCxnSpPr>
        <p:spPr>
          <a:xfrm flipV="1">
            <a:off x="4619575" y="3676476"/>
            <a:ext cx="0" cy="159084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ED7DAA-C6A1-47D6-AF35-20641988D179}"/>
              </a:ext>
            </a:extLst>
          </p:cNvPr>
          <p:cNvGrpSpPr/>
          <p:nvPr/>
        </p:nvGrpSpPr>
        <p:grpSpPr>
          <a:xfrm>
            <a:off x="2249086" y="1467801"/>
            <a:ext cx="4708062" cy="1761797"/>
            <a:chOff x="2249086" y="1296351"/>
            <a:chExt cx="4708062" cy="17617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C002693-08A4-4090-B492-C88CE51E1FBC}"/>
                </a:ext>
              </a:extLst>
            </p:cNvPr>
            <p:cNvGrpSpPr/>
            <p:nvPr/>
          </p:nvGrpSpPr>
          <p:grpSpPr>
            <a:xfrm>
              <a:off x="2249086" y="2657869"/>
              <a:ext cx="4708062" cy="400279"/>
              <a:chOff x="2249086" y="2657869"/>
              <a:chExt cx="4708062" cy="400279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6594072-4E11-422D-9D35-1A5392192B85}"/>
                  </a:ext>
                </a:extLst>
              </p:cNvPr>
              <p:cNvSpPr/>
              <p:nvPr/>
            </p:nvSpPr>
            <p:spPr>
              <a:xfrm>
                <a:off x="2249086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DD44FA7-27E5-4DAE-8B32-DED5B0D640A1}"/>
                  </a:ext>
                </a:extLst>
              </p:cNvPr>
              <p:cNvSpPr/>
              <p:nvPr/>
            </p:nvSpPr>
            <p:spPr>
              <a:xfrm>
                <a:off x="2861997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EB728A8-5711-4C8B-8F29-2B605DFC987D}"/>
                  </a:ext>
                </a:extLst>
              </p:cNvPr>
              <p:cNvSpPr/>
              <p:nvPr/>
            </p:nvSpPr>
            <p:spPr>
              <a:xfrm>
                <a:off x="3474908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3D2EF1D-B351-45AA-9CCC-3EFDA6ADA66D}"/>
                  </a:ext>
                </a:extLst>
              </p:cNvPr>
              <p:cNvSpPr/>
              <p:nvPr/>
            </p:nvSpPr>
            <p:spPr>
              <a:xfrm>
                <a:off x="4087819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3B8816-C5A3-4BB0-A1A0-DC02DF33E721}"/>
                  </a:ext>
                </a:extLst>
              </p:cNvPr>
              <p:cNvSpPr/>
              <p:nvPr/>
            </p:nvSpPr>
            <p:spPr>
              <a:xfrm>
                <a:off x="4700730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56BB8E5-C7BE-4D6B-9AA8-2503DC0A0C07}"/>
                  </a:ext>
                </a:extLst>
              </p:cNvPr>
              <p:cNvSpPr/>
              <p:nvPr/>
            </p:nvSpPr>
            <p:spPr>
              <a:xfrm>
                <a:off x="5313641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5503B24-2BD2-417D-8677-649DEDDB6667}"/>
                  </a:ext>
                </a:extLst>
              </p:cNvPr>
              <p:cNvSpPr/>
              <p:nvPr/>
            </p:nvSpPr>
            <p:spPr>
              <a:xfrm>
                <a:off x="5926552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2F70226-BFB4-4CDC-9F63-19D7A09B77F8}"/>
                  </a:ext>
                </a:extLst>
              </p:cNvPr>
              <p:cNvSpPr/>
              <p:nvPr/>
            </p:nvSpPr>
            <p:spPr>
              <a:xfrm>
                <a:off x="6539466" y="2657869"/>
                <a:ext cx="417682" cy="400279"/>
              </a:xfrm>
              <a:prstGeom prst="rect">
                <a:avLst/>
              </a:prstGeom>
              <a:grp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12D839-CC02-47C6-BD1A-AC9EC438581C}"/>
                </a:ext>
              </a:extLst>
            </p:cNvPr>
            <p:cNvSpPr/>
            <p:nvPr/>
          </p:nvSpPr>
          <p:spPr>
            <a:xfrm>
              <a:off x="3619635" y="1296351"/>
              <a:ext cx="20537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  <a:t>On-die ECC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EAD87E4-7C4F-46F9-8617-202657BCE69C}"/>
                </a:ext>
              </a:extLst>
            </p:cNvPr>
            <p:cNvCxnSpPr>
              <a:cxnSpLocks/>
            </p:cNvCxnSpPr>
            <p:nvPr/>
          </p:nvCxnSpPr>
          <p:spPr>
            <a:xfrm>
              <a:off x="4825355" y="1754893"/>
              <a:ext cx="139267" cy="8314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B9FF7AB-43CF-4C40-8936-B28696DB8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1601" y="1754893"/>
              <a:ext cx="183893" cy="8314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51AA8EA-6DC8-458A-B9BD-D799095A7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9296" y="1717987"/>
              <a:ext cx="521842" cy="871018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D18EAFF-E2F5-49FE-8099-9F1904611FF2}"/>
              </a:ext>
            </a:extLst>
          </p:cNvPr>
          <p:cNvGrpSpPr/>
          <p:nvPr/>
        </p:nvGrpSpPr>
        <p:grpSpPr>
          <a:xfrm>
            <a:off x="2628885" y="3243391"/>
            <a:ext cx="3332748" cy="2666913"/>
            <a:chOff x="2628885" y="3071941"/>
            <a:chExt cx="3332748" cy="2666913"/>
          </a:xfrm>
        </p:grpSpPr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8E92329F-35A4-4D1E-89F3-4CD279DCE11F}"/>
                </a:ext>
              </a:extLst>
            </p:cNvPr>
            <p:cNvSpPr txBox="1">
              <a:spLocks/>
            </p:cNvSpPr>
            <p:nvPr/>
          </p:nvSpPr>
          <p:spPr>
            <a:xfrm>
              <a:off x="2628885" y="5389819"/>
              <a:ext cx="3332748" cy="349035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Bahnschrift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ctr">
                <a:lnSpc>
                  <a:spcPct val="50000"/>
                </a:lnSpc>
                <a:buNone/>
              </a:pPr>
              <a:r>
                <a:rPr lang="en-US" sz="2400" b="1" dirty="0">
                  <a:solidFill>
                    <a:srgbClr val="C00000"/>
                  </a:solidFill>
                  <a:latin typeface="Trebuchet MS" panose="020B0603020202020204" pitchFamily="34" charset="0"/>
                  <a:cs typeface="Traditional Arabic" panose="020B0604020202020204" pitchFamily="18" charset="-78"/>
                </a:rPr>
                <a:t>No feedback to CPU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F0A5C57-C6BA-47B5-A3E0-94A20B7B50BD}"/>
                </a:ext>
              </a:extLst>
            </p:cNvPr>
            <p:cNvCxnSpPr>
              <a:cxnSpLocks/>
            </p:cNvCxnSpPr>
            <p:nvPr/>
          </p:nvCxnSpPr>
          <p:spPr>
            <a:xfrm>
              <a:off x="4266044" y="3071941"/>
              <a:ext cx="0" cy="2119184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5068F15-D213-4EE4-9D3C-46C9BB70FAB9}"/>
              </a:ext>
            </a:extLst>
          </p:cNvPr>
          <p:cNvSpPr txBox="1"/>
          <p:nvPr/>
        </p:nvSpPr>
        <p:spPr>
          <a:xfrm>
            <a:off x="4806679" y="3917667"/>
            <a:ext cx="367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trike="sngStrike" dirty="0">
                <a:latin typeface="Trebuchet MS" panose="020B0603020202020204" pitchFamily="34" charset="0"/>
                <a:cs typeface="Segoe UI" panose="020B0502040204020203" pitchFamily="34" charset="0"/>
              </a:rPr>
              <a:t>Study observed bit flips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48C90BD-B12E-40C7-B1C8-18441FDC2E41}"/>
              </a:ext>
            </a:extLst>
          </p:cNvPr>
          <p:cNvSpPr txBox="1"/>
          <p:nvPr/>
        </p:nvSpPr>
        <p:spPr>
          <a:xfrm>
            <a:off x="4806679" y="4227338"/>
            <a:ext cx="3251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C00000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Bit flips obfuscated by on-die ECC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3A20AC-791C-48B5-8FCA-5D6BAA5DFBB7}"/>
              </a:ext>
            </a:extLst>
          </p:cNvPr>
          <p:cNvSpPr/>
          <p:nvPr/>
        </p:nvSpPr>
        <p:spPr>
          <a:xfrm>
            <a:off x="172995" y="219076"/>
            <a:ext cx="8815517" cy="6258568"/>
          </a:xfrm>
          <a:prstGeom prst="rect">
            <a:avLst/>
          </a:prstGeom>
          <a:solidFill>
            <a:srgbClr val="FFFFFF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488E5E-F8BB-4746-865E-A366231B5E78}"/>
              </a:ext>
            </a:extLst>
          </p:cNvPr>
          <p:cNvSpPr/>
          <p:nvPr/>
        </p:nvSpPr>
        <p:spPr>
          <a:xfrm>
            <a:off x="0" y="2500974"/>
            <a:ext cx="9144000" cy="180639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Trebuchet MS" panose="020B0603020202020204" pitchFamily="34" charset="0"/>
              </a:rPr>
              <a:t>On-die ECC complicates </a:t>
            </a:r>
          </a:p>
          <a:p>
            <a:pPr algn="ctr"/>
            <a:r>
              <a:rPr lang="en-US" sz="4400" b="1" dirty="0">
                <a:latin typeface="Trebuchet MS" panose="020B0603020202020204" pitchFamily="34" charset="0"/>
              </a:rPr>
              <a:t>third-party DRAM testing</a:t>
            </a:r>
          </a:p>
        </p:txBody>
      </p:sp>
    </p:spTree>
    <p:extLst>
      <p:ext uri="{BB962C8B-B14F-4D97-AF65-F5344CB8AC3E}">
        <p14:creationId xmlns:p14="http://schemas.microsoft.com/office/powerpoint/2010/main" val="176045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Overcoming Challenges of On-Die ECC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025FC2C7-A95F-4815-84B8-2A556AFB64C2}"/>
              </a:ext>
            </a:extLst>
          </p:cNvPr>
          <p:cNvSpPr txBox="1">
            <a:spLocks/>
          </p:cNvSpPr>
          <p:nvPr/>
        </p:nvSpPr>
        <p:spPr>
          <a:xfrm>
            <a:off x="252662" y="1110422"/>
            <a:ext cx="8891337" cy="196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Our goal:</a:t>
            </a:r>
            <a:endParaRPr lang="en-US" sz="3600" b="1" dirty="0"/>
          </a:p>
          <a:p>
            <a:pPr marL="0" indent="0" algn="ctr">
              <a:buNone/>
            </a:pPr>
            <a:r>
              <a:rPr lang="en-US" sz="3200" dirty="0"/>
              <a:t>Determine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exactly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how</a:t>
            </a:r>
            <a:r>
              <a:rPr lang="en-US" sz="3200" dirty="0"/>
              <a:t> on-die ECC </a:t>
            </a:r>
          </a:p>
          <a:p>
            <a:pPr marL="0" indent="0" algn="ctr">
              <a:buNone/>
            </a:pPr>
            <a:r>
              <a:rPr lang="en-US" sz="3200" dirty="0"/>
              <a:t>obfuscates errors (i.e., its parity-check matrix)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B2BB5C-322A-4EE7-94DB-041E2127F455}"/>
              </a:ext>
            </a:extLst>
          </p:cNvPr>
          <p:cNvGrpSpPr/>
          <p:nvPr/>
        </p:nvGrpSpPr>
        <p:grpSpPr>
          <a:xfrm>
            <a:off x="1657701" y="4035465"/>
            <a:ext cx="5828598" cy="1800200"/>
            <a:chOff x="1657701" y="3171850"/>
            <a:chExt cx="5828598" cy="180020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B424C5C-B978-4BAB-93A7-4DB8929DC5A0}"/>
                </a:ext>
              </a:extLst>
            </p:cNvPr>
            <p:cNvSpPr/>
            <p:nvPr/>
          </p:nvSpPr>
          <p:spPr>
            <a:xfrm>
              <a:off x="1657701" y="3171850"/>
              <a:ext cx="5828598" cy="18002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Trebuchet MS" panose="020B0603020202020204" pitchFamily="34" charset="0"/>
                <a:cs typeface="Courier New" panose="02070309020205020404" pitchFamily="49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BBA7A42-C187-4837-A2F3-AE76FC9D1E14}"/>
                </a:ext>
              </a:extLst>
            </p:cNvPr>
            <p:cNvGrpSpPr/>
            <p:nvPr/>
          </p:nvGrpSpPr>
          <p:grpSpPr>
            <a:xfrm>
              <a:off x="1944269" y="3429003"/>
              <a:ext cx="5276581" cy="1361227"/>
              <a:chOff x="-1055839" y="4175117"/>
              <a:chExt cx="3284947" cy="136122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CFDD0B4-0662-4DBE-9DA7-17BEFD5ED980}"/>
                  </a:ext>
                </a:extLst>
              </p:cNvPr>
              <p:cNvSpPr/>
              <p:nvPr/>
            </p:nvSpPr>
            <p:spPr>
              <a:xfrm>
                <a:off x="1693053" y="4175117"/>
                <a:ext cx="536055" cy="1295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Data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27F0C7-8F94-42BE-ABC3-12BA393EDDEE}"/>
                  </a:ext>
                </a:extLst>
              </p:cNvPr>
              <p:cNvSpPr/>
              <p:nvPr/>
            </p:nvSpPr>
            <p:spPr>
              <a:xfrm>
                <a:off x="-1055839" y="4175117"/>
                <a:ext cx="536055" cy="1295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Trebuchet MS" panose="020B0603020202020204" pitchFamily="34" charset="0"/>
                    <a:cs typeface="Segoe UI" panose="020B0502040204020203" pitchFamily="34" charset="0"/>
                  </a:rPr>
                  <a:t>I/O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0DAE610-B628-4A2D-AF82-66C64C9126DD}"/>
                  </a:ext>
                </a:extLst>
              </p:cNvPr>
              <p:cNvSpPr/>
              <p:nvPr/>
            </p:nvSpPr>
            <p:spPr>
              <a:xfrm>
                <a:off x="109879" y="4175117"/>
                <a:ext cx="953511" cy="136122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000" i="1" dirty="0">
                  <a:solidFill>
                    <a:schemeClr val="tx1"/>
                  </a:solidFill>
                  <a:latin typeface="Trebuchet MS" panose="020B0603020202020204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47439DB-EC13-4398-940B-C0F599A2D8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90" y="4838879"/>
                <a:ext cx="629663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1AD4339-FD32-4CB9-915E-E8EE1B5069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9785" y="4838879"/>
                <a:ext cx="62631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C3F2436-CCB9-4071-A366-2F60FA77995B}"/>
                </a:ext>
              </a:extLst>
            </p:cNvPr>
            <p:cNvSpPr/>
            <p:nvPr/>
          </p:nvSpPr>
          <p:spPr>
            <a:xfrm>
              <a:off x="4132756" y="3695790"/>
              <a:ext cx="89960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Trebuchet MS" panose="020B0603020202020204" pitchFamily="34" charset="0"/>
                </a:rPr>
                <a:t>ECC</a:t>
              </a:r>
            </a:p>
            <a:p>
              <a:pPr algn="ctr"/>
              <a:r>
                <a:rPr lang="en-US" sz="2400" dirty="0">
                  <a:latin typeface="Trebuchet MS" panose="020B0603020202020204" pitchFamily="34" charset="0"/>
                </a:rPr>
                <a:t>Logic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03499030-1BC3-475A-BA97-E7A691EFD823}"/>
              </a:ext>
            </a:extLst>
          </p:cNvPr>
          <p:cNvSpPr/>
          <p:nvPr/>
        </p:nvSpPr>
        <p:spPr>
          <a:xfrm>
            <a:off x="3308351" y="4021203"/>
            <a:ext cx="2598255" cy="1836764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DDCD1-8DDE-4143-8CA1-DA012CDC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11E732-9DA6-4699-BA5E-75BE29A2C9FA}"/>
              </a:ext>
            </a:extLst>
          </p:cNvPr>
          <p:cNvSpPr/>
          <p:nvPr/>
        </p:nvSpPr>
        <p:spPr>
          <a:xfrm>
            <a:off x="3614257" y="3492188"/>
            <a:ext cx="1986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DRAM Chip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408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E83D046-FAAA-4DD2-A7AF-BAA30632AFAF}"/>
              </a:ext>
            </a:extLst>
          </p:cNvPr>
          <p:cNvSpPr/>
          <p:nvPr/>
        </p:nvSpPr>
        <p:spPr>
          <a:xfrm>
            <a:off x="1330036" y="515389"/>
            <a:ext cx="6483927" cy="3526476"/>
          </a:xfrm>
          <a:prstGeom prst="roundRect">
            <a:avLst>
              <a:gd name="adj" fmla="val 593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4E5FC-B5E3-4224-8DCE-167604A6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E08E5-ACB0-4E4F-903F-8C75F5268D17}"/>
              </a:ext>
            </a:extLst>
          </p:cNvPr>
          <p:cNvSpPr/>
          <p:nvPr/>
        </p:nvSpPr>
        <p:spPr>
          <a:xfrm>
            <a:off x="2501560" y="566753"/>
            <a:ext cx="4140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Trebuchet MS" panose="020B0603020202020204" pitchFamily="34" charset="0"/>
              </a:rPr>
              <a:t>BEER Methodology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171942-7A47-4631-97B3-EB263D77DE4F}"/>
              </a:ext>
            </a:extLst>
          </p:cNvPr>
          <p:cNvGrpSpPr/>
          <p:nvPr/>
        </p:nvGrpSpPr>
        <p:grpSpPr>
          <a:xfrm>
            <a:off x="1484168" y="1444431"/>
            <a:ext cx="6162226" cy="523220"/>
            <a:chOff x="1484168" y="1552497"/>
            <a:chExt cx="6162226" cy="52322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96BC9BD-3136-44A1-A54F-85F1F913A5A6}"/>
                </a:ext>
              </a:extLst>
            </p:cNvPr>
            <p:cNvSpPr/>
            <p:nvPr/>
          </p:nvSpPr>
          <p:spPr>
            <a:xfrm>
              <a:off x="2084361" y="1552497"/>
              <a:ext cx="5562033" cy="5232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Induce uncorrectable errors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77326F-68AA-4076-97CD-DDB0ED55D797}"/>
                </a:ext>
              </a:extLst>
            </p:cNvPr>
            <p:cNvSpPr/>
            <p:nvPr/>
          </p:nvSpPr>
          <p:spPr>
            <a:xfrm>
              <a:off x="1484168" y="1598523"/>
              <a:ext cx="431168" cy="4311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4AEF1D-4B38-41BB-BD1E-ACAACB49C1DD}"/>
              </a:ext>
            </a:extLst>
          </p:cNvPr>
          <p:cNvGrpSpPr/>
          <p:nvPr/>
        </p:nvGrpSpPr>
        <p:grpSpPr>
          <a:xfrm>
            <a:off x="1484168" y="2372604"/>
            <a:ext cx="6162225" cy="523220"/>
            <a:chOff x="1484168" y="2245756"/>
            <a:chExt cx="6162225" cy="52322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DB8555E-42E3-4D1B-A3CA-56F983867E7F}"/>
                </a:ext>
              </a:extLst>
            </p:cNvPr>
            <p:cNvSpPr/>
            <p:nvPr/>
          </p:nvSpPr>
          <p:spPr>
            <a:xfrm>
              <a:off x="2084360" y="2245756"/>
              <a:ext cx="5562033" cy="5232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Aggregate unique error patterns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842AB18-C344-4CBD-A4C2-E3425E4ABB62}"/>
                </a:ext>
              </a:extLst>
            </p:cNvPr>
            <p:cNvSpPr/>
            <p:nvPr/>
          </p:nvSpPr>
          <p:spPr>
            <a:xfrm>
              <a:off x="1484168" y="2291782"/>
              <a:ext cx="431168" cy="4311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D1ACBA9-A02E-4D42-9914-69A25C90441A}"/>
              </a:ext>
            </a:extLst>
          </p:cNvPr>
          <p:cNvGrpSpPr/>
          <p:nvPr/>
        </p:nvGrpSpPr>
        <p:grpSpPr>
          <a:xfrm>
            <a:off x="1484168" y="3300777"/>
            <a:ext cx="6162226" cy="523220"/>
            <a:chOff x="1484168" y="2940868"/>
            <a:chExt cx="6162226" cy="52322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C6140B0-3921-4964-9E2C-5B429E7909B5}"/>
                </a:ext>
              </a:extLst>
            </p:cNvPr>
            <p:cNvSpPr/>
            <p:nvPr/>
          </p:nvSpPr>
          <p:spPr>
            <a:xfrm>
              <a:off x="2084361" y="2940868"/>
              <a:ext cx="5562033" cy="5232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Solve for the parity-check matrix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015B67C-1DCE-4D8D-B542-4D5B9F79342C}"/>
                </a:ext>
              </a:extLst>
            </p:cNvPr>
            <p:cNvSpPr/>
            <p:nvPr/>
          </p:nvSpPr>
          <p:spPr>
            <a:xfrm>
              <a:off x="1484168" y="2986894"/>
              <a:ext cx="431168" cy="4311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EDE05A1-6435-410A-9410-D696162B96DB}"/>
              </a:ext>
            </a:extLst>
          </p:cNvPr>
          <p:cNvSpPr txBox="1">
            <a:spLocks/>
          </p:cNvSpPr>
          <p:nvPr/>
        </p:nvSpPr>
        <p:spPr>
          <a:xfrm>
            <a:off x="252662" y="4393554"/>
            <a:ext cx="8949650" cy="1626662"/>
          </a:xfrm>
          <a:prstGeom prst="rect">
            <a:avLst/>
          </a:prstGeom>
        </p:spPr>
        <p:txBody>
          <a:bodyPr>
            <a:no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Courier New" panose="02070309020205020404" pitchFamily="49" charset="0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BEER requires no special hardware or knowledge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https://github.com/CMU-SAFARI/BEER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FEED6A-CB4F-42D5-8672-B7BC7C7F3E09}"/>
              </a:ext>
            </a:extLst>
          </p:cNvPr>
          <p:cNvCxnSpPr>
            <a:stCxn id="9" idx="2"/>
            <a:endCxn id="37" idx="0"/>
          </p:cNvCxnSpPr>
          <p:nvPr/>
        </p:nvCxnSpPr>
        <p:spPr>
          <a:xfrm flipH="1">
            <a:off x="4865377" y="1967651"/>
            <a:ext cx="1" cy="40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221B61-1E41-4254-B5A2-54251CD1CC10}"/>
              </a:ext>
            </a:extLst>
          </p:cNvPr>
          <p:cNvCxnSpPr/>
          <p:nvPr/>
        </p:nvCxnSpPr>
        <p:spPr>
          <a:xfrm flipH="1">
            <a:off x="4865377" y="2895824"/>
            <a:ext cx="1" cy="40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4E5FC-B5E3-4224-8DCE-167604A6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99BAA2-0430-454B-AC9E-78024239D07A}"/>
              </a:ext>
            </a:extLst>
          </p:cNvPr>
          <p:cNvGrpSpPr/>
          <p:nvPr/>
        </p:nvGrpSpPr>
        <p:grpSpPr>
          <a:xfrm>
            <a:off x="173858" y="3969492"/>
            <a:ext cx="8712964" cy="1644955"/>
            <a:chOff x="173858" y="3969492"/>
            <a:chExt cx="8712964" cy="1644955"/>
          </a:xfrm>
        </p:grpSpPr>
        <p:sp>
          <p:nvSpPr>
            <p:cNvPr id="17" name="Content Placeholder 4">
              <a:extLst>
                <a:ext uri="{FF2B5EF4-FFF2-40B4-BE49-F238E27FC236}">
                  <a16:creationId xmlns:a16="http://schemas.microsoft.com/office/drawing/2014/main" id="{EEDE05A1-6435-410A-9410-D696162B96DB}"/>
                </a:ext>
              </a:extLst>
            </p:cNvPr>
            <p:cNvSpPr txBox="1">
              <a:spLocks/>
            </p:cNvSpPr>
            <p:nvPr/>
          </p:nvSpPr>
          <p:spPr>
            <a:xfrm>
              <a:off x="173858" y="4536941"/>
              <a:ext cx="8712964" cy="1077506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3200" b="1" dirty="0">
                  <a:solidFill>
                    <a:schemeClr val="accent5">
                      <a:lumMod val="75000"/>
                    </a:schemeClr>
                  </a:solidFill>
                </a:rPr>
                <a:t>Simulated correctness and practicality </a:t>
              </a:r>
              <a:endParaRPr lang="en-US" sz="32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3200" dirty="0"/>
                <a:t>Over 100,000 representative ECC codes </a:t>
              </a: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3200" dirty="0"/>
                <a:t>of varying word lengths (4 – 247 bits)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137EDB3-D4C9-4768-9453-C262A1A84C38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969492"/>
              <a:ext cx="0" cy="56744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93D8E7E-354B-4DA8-B112-D5C5371F4353}"/>
              </a:ext>
            </a:extLst>
          </p:cNvPr>
          <p:cNvSpPr/>
          <p:nvPr/>
        </p:nvSpPr>
        <p:spPr>
          <a:xfrm>
            <a:off x="2323179" y="2990038"/>
            <a:ext cx="44976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Trebuchet MS" panose="020B0603020202020204" pitchFamily="34" charset="0"/>
              </a:rPr>
              <a:t>Two-Part Evaluation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BCEF77-77D9-4E04-9AE3-BD61C9784A59}"/>
              </a:ext>
            </a:extLst>
          </p:cNvPr>
          <p:cNvGrpSpPr/>
          <p:nvPr/>
        </p:nvGrpSpPr>
        <p:grpSpPr>
          <a:xfrm>
            <a:off x="1214905" y="532531"/>
            <a:ext cx="6624168" cy="2229719"/>
            <a:chOff x="1214905" y="532531"/>
            <a:chExt cx="6624168" cy="2229719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145D504-6E2E-437B-BCD6-689AC1C9AD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6989" y="2181063"/>
              <a:ext cx="0" cy="5811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19DFC1-E082-457F-ABFD-D0AD54D7C126}"/>
                </a:ext>
              </a:extLst>
            </p:cNvPr>
            <p:cNvSpPr/>
            <p:nvPr/>
          </p:nvSpPr>
          <p:spPr>
            <a:xfrm>
              <a:off x="1214905" y="532531"/>
              <a:ext cx="662416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3200" b="1" dirty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</a:rPr>
                <a:t>Experimental demonstration </a:t>
              </a:r>
            </a:p>
            <a:p>
              <a:pPr lvl="0" algn="ctr"/>
              <a:r>
                <a:rPr lang="en-US" sz="32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80 LPDDR4 DRAM chips </a:t>
              </a:r>
            </a:p>
            <a:p>
              <a:pPr lvl="0" algn="ctr"/>
              <a:r>
                <a:rPr lang="en-US" sz="32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(3 major manufacturers)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17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4E5FC-B5E3-4224-8DCE-167604A6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99BAA2-0430-454B-AC9E-78024239D07A}"/>
              </a:ext>
            </a:extLst>
          </p:cNvPr>
          <p:cNvGrpSpPr/>
          <p:nvPr/>
        </p:nvGrpSpPr>
        <p:grpSpPr>
          <a:xfrm>
            <a:off x="173858" y="3969492"/>
            <a:ext cx="8712964" cy="1644955"/>
            <a:chOff x="173858" y="3969492"/>
            <a:chExt cx="8712964" cy="1644955"/>
          </a:xfrm>
        </p:grpSpPr>
        <p:sp>
          <p:nvSpPr>
            <p:cNvPr id="17" name="Content Placeholder 4">
              <a:extLst>
                <a:ext uri="{FF2B5EF4-FFF2-40B4-BE49-F238E27FC236}">
                  <a16:creationId xmlns:a16="http://schemas.microsoft.com/office/drawing/2014/main" id="{EEDE05A1-6435-410A-9410-D696162B96DB}"/>
                </a:ext>
              </a:extLst>
            </p:cNvPr>
            <p:cNvSpPr txBox="1">
              <a:spLocks/>
            </p:cNvSpPr>
            <p:nvPr/>
          </p:nvSpPr>
          <p:spPr>
            <a:xfrm>
              <a:off x="173858" y="4536941"/>
              <a:ext cx="8712964" cy="1077506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171442" indent="-171442" algn="l" defTabSz="685766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1pPr>
              <a:lvl2pPr marL="51432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2pPr>
              <a:lvl3pPr marL="857207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3pPr>
              <a:lvl4pPr marL="1200090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4pPr>
              <a:lvl5pPr marL="1542974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Trebuchet MS" panose="020B0603020202020204" pitchFamily="34" charset="0"/>
                  <a:ea typeface="Verdana" panose="020B0604030504040204" pitchFamily="34" charset="0"/>
                  <a:cs typeface="Courier New" panose="02070309020205020404" pitchFamily="49" charset="0"/>
                </a:defRPr>
              </a:lvl5pPr>
              <a:lvl6pPr marL="1885856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39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22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05" indent="-171442" algn="l" defTabSz="685766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3200" b="1" dirty="0">
                  <a:solidFill>
                    <a:schemeClr val="accent5">
                      <a:lumMod val="75000"/>
                    </a:schemeClr>
                  </a:solidFill>
                </a:rPr>
                <a:t>Simulated correctness and practicality </a:t>
              </a:r>
              <a:endParaRPr lang="en-US" sz="32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3200" dirty="0"/>
                <a:t>Over 100,000 representative ECC codes </a:t>
              </a: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3200" dirty="0"/>
                <a:t>of varying word lengths (4 – 247 bits)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137EDB3-D4C9-4768-9453-C262A1A84C38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969492"/>
              <a:ext cx="0" cy="56744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93D8E7E-354B-4DA8-B112-D5C5371F4353}"/>
              </a:ext>
            </a:extLst>
          </p:cNvPr>
          <p:cNvSpPr/>
          <p:nvPr/>
        </p:nvSpPr>
        <p:spPr>
          <a:xfrm>
            <a:off x="2323179" y="2990038"/>
            <a:ext cx="44976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Trebuchet MS" panose="020B0603020202020204" pitchFamily="34" charset="0"/>
              </a:rPr>
              <a:t>Two-Part Evaluation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BCEF77-77D9-4E04-9AE3-BD61C9784A59}"/>
              </a:ext>
            </a:extLst>
          </p:cNvPr>
          <p:cNvGrpSpPr/>
          <p:nvPr/>
        </p:nvGrpSpPr>
        <p:grpSpPr>
          <a:xfrm>
            <a:off x="1214905" y="532531"/>
            <a:ext cx="6624168" cy="2229719"/>
            <a:chOff x="1214905" y="532531"/>
            <a:chExt cx="6624168" cy="2229719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145D504-6E2E-437B-BCD6-689AC1C9AD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6989" y="2181063"/>
              <a:ext cx="0" cy="5811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19DFC1-E082-457F-ABFD-D0AD54D7C126}"/>
                </a:ext>
              </a:extLst>
            </p:cNvPr>
            <p:cNvSpPr/>
            <p:nvPr/>
          </p:nvSpPr>
          <p:spPr>
            <a:xfrm>
              <a:off x="1214905" y="532531"/>
              <a:ext cx="662416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3200" b="1" dirty="0">
                  <a:solidFill>
                    <a:schemeClr val="accent6">
                      <a:lumMod val="75000"/>
                    </a:schemeClr>
                  </a:solidFill>
                  <a:latin typeface="Trebuchet MS" panose="020B0603020202020204" pitchFamily="34" charset="0"/>
                </a:rPr>
                <a:t>Experimental demonstration </a:t>
              </a:r>
            </a:p>
            <a:p>
              <a:pPr lvl="0" algn="ctr"/>
              <a:r>
                <a:rPr lang="en-US" sz="32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80 LPDDR4 DRAM chips </a:t>
              </a:r>
            </a:p>
            <a:p>
              <a:pPr lvl="0" algn="ctr"/>
              <a:r>
                <a:rPr lang="en-US" sz="32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(3 major manufacturers)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17DE3D-F1CF-4927-AAF0-7F32FE49F8C0}"/>
              </a:ext>
            </a:extLst>
          </p:cNvPr>
          <p:cNvSpPr/>
          <p:nvPr/>
        </p:nvSpPr>
        <p:spPr>
          <a:xfrm>
            <a:off x="888965" y="276225"/>
            <a:ext cx="7280346" cy="2571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Different manufacturers appear to use </a:t>
            </a:r>
            <a:r>
              <a:rPr lang="en-US" sz="3200" b="1" dirty="0">
                <a:solidFill>
                  <a:srgbClr val="C00000"/>
                </a:solidFill>
                <a:latin typeface="Trebuchet MS" panose="020B0603020202020204" pitchFamily="34" charset="0"/>
              </a:rPr>
              <a:t>different </a:t>
            </a: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parity-check matrices</a:t>
            </a:r>
          </a:p>
          <a:p>
            <a:pPr marL="514350" indent="-514350" algn="ctr">
              <a:spcBef>
                <a:spcPts val="1800"/>
              </a:spcBef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Chips of the same model appear to use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identical </a:t>
            </a: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parity-check matrices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797B10-5455-4FA9-9533-556F261FD3DD}"/>
              </a:ext>
            </a:extLst>
          </p:cNvPr>
          <p:cNvSpPr/>
          <p:nvPr/>
        </p:nvSpPr>
        <p:spPr>
          <a:xfrm>
            <a:off x="888965" y="3701885"/>
            <a:ext cx="7280346" cy="2571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BEER works for                           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all</a:t>
            </a: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 simulated test cases</a:t>
            </a:r>
          </a:p>
          <a:p>
            <a:pPr marL="514350" indent="-514350" algn="ctr">
              <a:spcBef>
                <a:spcPts val="1800"/>
              </a:spcBef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BEER is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</a:rPr>
              <a:t>practical</a:t>
            </a: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 in both            runtime and memory usage</a:t>
            </a:r>
          </a:p>
        </p:txBody>
      </p:sp>
    </p:spTree>
    <p:extLst>
      <p:ext uri="{BB962C8B-B14F-4D97-AF65-F5344CB8AC3E}">
        <p14:creationId xmlns:p14="http://schemas.microsoft.com/office/powerpoint/2010/main" val="138192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BB1793E2-CE2B-400D-9D6F-4980F1F99EE8}"/>
              </a:ext>
            </a:extLst>
          </p:cNvPr>
          <p:cNvGrpSpPr/>
          <p:nvPr/>
        </p:nvGrpSpPr>
        <p:grpSpPr>
          <a:xfrm>
            <a:off x="1510429" y="2909065"/>
            <a:ext cx="7172845" cy="3766930"/>
            <a:chOff x="1549435" y="2840982"/>
            <a:chExt cx="7172845" cy="376693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2652E202-DD76-48F7-9FD4-3CF2C1092B5B}"/>
                </a:ext>
              </a:extLst>
            </p:cNvPr>
            <p:cNvSpPr/>
            <p:nvPr/>
          </p:nvSpPr>
          <p:spPr>
            <a:xfrm rot="14400000">
              <a:off x="2727659" y="3050149"/>
              <a:ext cx="3032930" cy="2614596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b="1">
                <a:solidFill>
                  <a:prstClr val="black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8DF21A-6903-45B0-BB1B-DBE1B415255F}"/>
                </a:ext>
              </a:extLst>
            </p:cNvPr>
            <p:cNvSpPr/>
            <p:nvPr/>
          </p:nvSpPr>
          <p:spPr>
            <a:xfrm>
              <a:off x="3105310" y="4080153"/>
              <a:ext cx="307934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Designing </a:t>
              </a:r>
            </a:p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Systems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E8C94E-E78C-405B-9A35-B5390ACABC42}"/>
                </a:ext>
              </a:extLst>
            </p:cNvPr>
            <p:cNvSpPr/>
            <p:nvPr/>
          </p:nvSpPr>
          <p:spPr>
            <a:xfrm>
              <a:off x="4742796" y="5592249"/>
              <a:ext cx="397948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System-level</a:t>
              </a:r>
            </a:p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error-mitigation</a:t>
              </a:r>
            </a:p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mechanisms</a:t>
              </a:r>
              <a:endParaRPr lang="en-US" sz="1400" i="1" dirty="0">
                <a:solidFill>
                  <a:prstClr val="black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21BC341-FB9A-4F0B-9970-09635CE47F6A}"/>
                </a:ext>
              </a:extLst>
            </p:cNvPr>
            <p:cNvSpPr/>
            <p:nvPr/>
          </p:nvSpPr>
          <p:spPr>
            <a:xfrm>
              <a:off x="1549435" y="5591189"/>
              <a:ext cx="249797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Improving </a:t>
              </a:r>
            </a:p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on-die ECC</a:t>
              </a:r>
              <a:endParaRPr lang="en-US" sz="1400" i="1" dirty="0">
                <a:solidFill>
                  <a:prstClr val="black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ACC2D02-6B34-40D0-840E-68048F4CBA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8552" y="5022143"/>
              <a:ext cx="334748" cy="5113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24BFD27-8F29-41C1-8FE7-A60DF8A8FC14}"/>
                </a:ext>
              </a:extLst>
            </p:cNvPr>
            <p:cNvCxnSpPr>
              <a:cxnSpLocks/>
            </p:cNvCxnSpPr>
            <p:nvPr/>
          </p:nvCxnSpPr>
          <p:spPr>
            <a:xfrm>
              <a:off x="5726240" y="5016019"/>
              <a:ext cx="272295" cy="4753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5B85A78-2077-4F2E-85A6-BBF0541108C1}"/>
              </a:ext>
            </a:extLst>
          </p:cNvPr>
          <p:cNvGrpSpPr/>
          <p:nvPr/>
        </p:nvGrpSpPr>
        <p:grpSpPr>
          <a:xfrm>
            <a:off x="3978765" y="285351"/>
            <a:ext cx="5209247" cy="4066924"/>
            <a:chOff x="3794076" y="109944"/>
            <a:chExt cx="5209247" cy="4066924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279E210E-7FA4-4B05-9165-312124E3F68C}"/>
                </a:ext>
              </a:extLst>
            </p:cNvPr>
            <p:cNvSpPr/>
            <p:nvPr/>
          </p:nvSpPr>
          <p:spPr>
            <a:xfrm rot="14400000">
              <a:off x="3584909" y="1353105"/>
              <a:ext cx="3032930" cy="2614596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b="1">
                <a:solidFill>
                  <a:prstClr val="black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404DB4-D6BA-4988-91BA-4BEF379F2EE3}"/>
                </a:ext>
              </a:extLst>
            </p:cNvPr>
            <p:cNvSpPr/>
            <p:nvPr/>
          </p:nvSpPr>
          <p:spPr>
            <a:xfrm rot="3600000">
              <a:off x="4706842" y="1805296"/>
              <a:ext cx="215007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Testing and Validation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2D16457-FC63-40D8-826A-1C55A47623AD}"/>
                </a:ext>
              </a:extLst>
            </p:cNvPr>
            <p:cNvSpPr/>
            <p:nvPr/>
          </p:nvSpPr>
          <p:spPr>
            <a:xfrm>
              <a:off x="5866661" y="109944"/>
              <a:ext cx="263192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Crafting worst-case </a:t>
              </a:r>
            </a:p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test patterns</a:t>
              </a:r>
              <a:endParaRPr lang="en-US" sz="1400" i="1" dirty="0">
                <a:solidFill>
                  <a:prstClr val="black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B8F9BD0-AEE1-4F02-A4BF-5C99937BEA05}"/>
                </a:ext>
              </a:extLst>
            </p:cNvPr>
            <p:cNvSpPr/>
            <p:nvPr/>
          </p:nvSpPr>
          <p:spPr>
            <a:xfrm>
              <a:off x="7361007" y="2351506"/>
              <a:ext cx="164231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Root-cause </a:t>
              </a:r>
            </a:p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failure </a:t>
              </a:r>
            </a:p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analysis</a:t>
              </a:r>
              <a:endParaRPr lang="en-US" sz="1400" i="1" dirty="0">
                <a:solidFill>
                  <a:prstClr val="black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AD0D89A-A37C-4B73-A369-863B0147FF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412" y="759970"/>
              <a:ext cx="372247" cy="47469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FA55435-9712-491C-A294-C882BA577E8D}"/>
                </a:ext>
              </a:extLst>
            </p:cNvPr>
            <p:cNvCxnSpPr>
              <a:cxnSpLocks/>
            </p:cNvCxnSpPr>
            <p:nvPr/>
          </p:nvCxnSpPr>
          <p:spPr>
            <a:xfrm>
              <a:off x="6732538" y="2862606"/>
              <a:ext cx="73512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515830-0EE1-402C-AA95-FA1845365316}"/>
              </a:ext>
            </a:extLst>
          </p:cNvPr>
          <p:cNvGrpSpPr/>
          <p:nvPr/>
        </p:nvGrpSpPr>
        <p:grpSpPr>
          <a:xfrm>
            <a:off x="-61528" y="290523"/>
            <a:ext cx="4606053" cy="4066924"/>
            <a:chOff x="88119" y="109944"/>
            <a:chExt cx="4606053" cy="4066924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114DD7AB-868C-4BD7-AAF3-B3ED66DA9748}"/>
                </a:ext>
              </a:extLst>
            </p:cNvPr>
            <p:cNvSpPr/>
            <p:nvPr/>
          </p:nvSpPr>
          <p:spPr>
            <a:xfrm rot="14400000">
              <a:off x="1870409" y="1353105"/>
              <a:ext cx="3032930" cy="2614596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b="1">
                <a:solidFill>
                  <a:prstClr val="black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6E8A980-69CB-4DAA-9DE4-25B1DB7A2B4A}"/>
                </a:ext>
              </a:extLst>
            </p:cNvPr>
            <p:cNvSpPr/>
            <p:nvPr/>
          </p:nvSpPr>
          <p:spPr>
            <a:xfrm rot="18000000">
              <a:off x="1849348" y="1788326"/>
              <a:ext cx="307934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Characterizing Errors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F93F0FB-5756-40EA-844F-DE6F02A273EE}"/>
                </a:ext>
              </a:extLst>
            </p:cNvPr>
            <p:cNvSpPr/>
            <p:nvPr/>
          </p:nvSpPr>
          <p:spPr>
            <a:xfrm>
              <a:off x="88119" y="2224146"/>
              <a:ext cx="184491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Profiling for </a:t>
              </a:r>
            </a:p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error-prone </a:t>
              </a:r>
            </a:p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physical cells</a:t>
              </a:r>
              <a:endParaRPr lang="en-US" sz="1400" i="1" dirty="0">
                <a:solidFill>
                  <a:prstClr val="black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8E05323-8AFC-4DE2-8F2C-AD45D2474FF1}"/>
                </a:ext>
              </a:extLst>
            </p:cNvPr>
            <p:cNvSpPr/>
            <p:nvPr/>
          </p:nvSpPr>
          <p:spPr>
            <a:xfrm>
              <a:off x="639238" y="109944"/>
              <a:ext cx="307934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Studying raw bit </a:t>
              </a:r>
            </a:p>
            <a:p>
              <a:pPr lvl="0" algn="ctr"/>
              <a:r>
                <a:rPr lang="en-US" sz="2000" i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error properties</a:t>
              </a:r>
              <a:endParaRPr lang="en-US" sz="1400" i="1" dirty="0">
                <a:solidFill>
                  <a:prstClr val="black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810BFDE-A4A1-408A-A91C-18907BD655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7827" y="2731978"/>
              <a:ext cx="70676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2C99CAF-220C-4913-9870-2E2A6956A0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701" y="840012"/>
              <a:ext cx="351702" cy="46184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4E5FC-B5E3-4224-8DCE-167604A6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B53-EDAE-4B41-B849-8916FA40BCB6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E381006-CE10-4B29-9286-589D9CD331AD}"/>
              </a:ext>
            </a:extLst>
          </p:cNvPr>
          <p:cNvGrpSpPr/>
          <p:nvPr/>
        </p:nvGrpSpPr>
        <p:grpSpPr>
          <a:xfrm>
            <a:off x="2802617" y="1076218"/>
            <a:ext cx="3591112" cy="3095788"/>
            <a:chOff x="2802617" y="1076218"/>
            <a:chExt cx="3591112" cy="309578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5EFA3BF0-4C4B-4C89-9548-E4C3BEF0DF1D}"/>
                </a:ext>
              </a:extLst>
            </p:cNvPr>
            <p:cNvSpPr/>
            <p:nvPr/>
          </p:nvSpPr>
          <p:spPr>
            <a:xfrm>
              <a:off x="2802617" y="1076218"/>
              <a:ext cx="3591112" cy="3095788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600" b="1">
                <a:solidFill>
                  <a:prstClr val="black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A79A3D-F4F4-4609-83FD-440C17DF0802}"/>
                </a:ext>
              </a:extLst>
            </p:cNvPr>
            <p:cNvSpPr/>
            <p:nvPr/>
          </p:nvSpPr>
          <p:spPr>
            <a:xfrm>
              <a:off x="3334845" y="2526389"/>
              <a:ext cx="2526654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000" b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BEER</a:t>
              </a:r>
            </a:p>
            <a:p>
              <a:pPr algn="ctr"/>
              <a:r>
                <a:rPr lang="en-US" sz="4000" b="1" dirty="0">
                  <a:solidFill>
                    <a:prstClr val="black"/>
                  </a:solidFill>
                  <a:latin typeface="Trebuchet MS" panose="020B0603020202020204" pitchFamily="34" charset="0"/>
                </a:rPr>
                <a:t>Use Cases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5972916"/>
      </p:ext>
    </p:extLst>
  </p:cSld>
  <p:clrMapOvr>
    <a:masterClrMapping/>
  </p:clrMapOvr>
</p:sld>
</file>

<file path=ppt/theme/theme1.xml><?xml version="1.0" encoding="utf-8"?>
<a:theme xmlns:a="http://schemas.openxmlformats.org/drawingml/2006/main" name="BE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er" id="{8BF39661-A2EB-4A57-959D-1412D4B6AA4D}" vid="{29ACB7AB-B96D-4826-A0CC-9CFCC9A450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beer</Template>
  <TotalTime>56372</TotalTime>
  <Words>870</Words>
  <Application>Microsoft Office PowerPoint</Application>
  <PresentationFormat>On-screen Show (4:3)</PresentationFormat>
  <Paragraphs>195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Calibri</vt:lpstr>
      <vt:lpstr>Segoe UI</vt:lpstr>
      <vt:lpstr>Trebuchet MS</vt:lpstr>
      <vt:lpstr>BEER</vt:lpstr>
      <vt:lpstr>Bit-Exact ECC Recovery (BEER):  Determining DRAM On-Die ECC Functions  by Exploiting DRAM Data Retention Characteristics</vt:lpstr>
      <vt:lpstr>PowerPoint Presentation</vt:lpstr>
      <vt:lpstr>PowerPoint Presentation</vt:lpstr>
      <vt:lpstr>PowerPoint Presentation</vt:lpstr>
      <vt:lpstr>Overcoming Challenges of On-Die ECC</vt:lpstr>
      <vt:lpstr>PowerPoint Presentation</vt:lpstr>
      <vt:lpstr>PowerPoint Presentation</vt:lpstr>
      <vt:lpstr>PowerPoint Presentation</vt:lpstr>
      <vt:lpstr>PowerPoint Presentation</vt:lpstr>
      <vt:lpstr>Bit-Exact ECC Recovery (BEER):  Determining DRAM On-Die ECC Functions  by Exploiting DRAM Data Retention Characteristics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Ahead FS’18</dc:title>
  <dc:creator>Minesh Patel</dc:creator>
  <cp:lastModifiedBy>Patel  Minesh Hamenbhai</cp:lastModifiedBy>
  <cp:revision>1166</cp:revision>
  <dcterms:created xsi:type="dcterms:W3CDTF">2018-09-22T12:36:22Z</dcterms:created>
  <dcterms:modified xsi:type="dcterms:W3CDTF">2020-10-01T09:19:18Z</dcterms:modified>
</cp:coreProperties>
</file>