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6" r:id="rId2"/>
    <p:sldId id="958" r:id="rId3"/>
    <p:sldId id="679" r:id="rId4"/>
    <p:sldId id="610" r:id="rId5"/>
    <p:sldId id="935" r:id="rId6"/>
    <p:sldId id="936" r:id="rId7"/>
    <p:sldId id="937" r:id="rId8"/>
    <p:sldId id="939" r:id="rId9"/>
    <p:sldId id="978" r:id="rId10"/>
    <p:sldId id="963" r:id="rId11"/>
    <p:sldId id="966" r:id="rId12"/>
    <p:sldId id="943" r:id="rId13"/>
    <p:sldId id="967" r:id="rId14"/>
    <p:sldId id="960" r:id="rId15"/>
    <p:sldId id="945" r:id="rId16"/>
    <p:sldId id="618" r:id="rId17"/>
    <p:sldId id="951" r:id="rId18"/>
    <p:sldId id="619" r:id="rId19"/>
    <p:sldId id="620" r:id="rId20"/>
    <p:sldId id="952" r:id="rId21"/>
    <p:sldId id="970" r:id="rId22"/>
    <p:sldId id="965" r:id="rId23"/>
    <p:sldId id="626" r:id="rId24"/>
    <p:sldId id="971" r:id="rId25"/>
    <p:sldId id="972" r:id="rId26"/>
    <p:sldId id="976" r:id="rId27"/>
    <p:sldId id="973" r:id="rId28"/>
    <p:sldId id="974" r:id="rId29"/>
    <p:sldId id="724" r:id="rId30"/>
    <p:sldId id="950" r:id="rId31"/>
    <p:sldId id="942" r:id="rId32"/>
    <p:sldId id="621" r:id="rId33"/>
    <p:sldId id="955" r:id="rId34"/>
    <p:sldId id="956" r:id="rId35"/>
    <p:sldId id="957" r:id="rId36"/>
    <p:sldId id="964" r:id="rId37"/>
    <p:sldId id="968" r:id="rId38"/>
    <p:sldId id="977" r:id="rId39"/>
    <p:sldId id="975" r:id="rId4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FFFF99"/>
    <a:srgbClr val="404040"/>
    <a:srgbClr val="FFFFFF"/>
    <a:srgbClr val="F5FAF2"/>
    <a:srgbClr val="962930"/>
    <a:srgbClr val="A6A6A6"/>
    <a:srgbClr val="B31B1B"/>
    <a:srgbClr val="F9FAF8"/>
    <a:srgbClr val="9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0057" autoAdjust="0"/>
  </p:normalViewPr>
  <p:slideViewPr>
    <p:cSldViewPr>
      <p:cViewPr varScale="1">
        <p:scale>
          <a:sx n="61" d="100"/>
          <a:sy n="61" d="100"/>
        </p:scale>
        <p:origin x="1178" y="3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ICRO2018\Access-to-access%20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ICRO2018\Access-to-access%20dis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ICRO2018\System%20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owangeth\Downloads\Energy%20Breakdown%20for%20Mohamma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29102044062675"/>
          <c:y val="0.10590332458442694"/>
          <c:w val="0.79715342400381772"/>
          <c:h val="0.741004792879151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[0,16]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Sheet1!$B$17:$B$26</c:f>
              <c:numCache>
                <c:formatCode>0.00%</c:formatCode>
                <c:ptCount val="10"/>
                <c:pt idx="0">
                  <c:v>0.99598568130000009</c:v>
                </c:pt>
                <c:pt idx="1">
                  <c:v>0.98602929649999993</c:v>
                </c:pt>
                <c:pt idx="2">
                  <c:v>0.97307609080000002</c:v>
                </c:pt>
                <c:pt idx="3">
                  <c:v>0.98373458130000002</c:v>
                </c:pt>
                <c:pt idx="4">
                  <c:v>0.96794749120000001</c:v>
                </c:pt>
                <c:pt idx="5">
                  <c:v>0.96630170449999997</c:v>
                </c:pt>
                <c:pt idx="6">
                  <c:v>0.98645462570000009</c:v>
                </c:pt>
                <c:pt idx="7">
                  <c:v>0.98822136380000003</c:v>
                </c:pt>
                <c:pt idx="8">
                  <c:v>0.97839955709999993</c:v>
                </c:pt>
                <c:pt idx="9">
                  <c:v>0.96736525490000003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E-4AFB-B357-65A929209359}"/>
            </c:ext>
          </c:extLst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[16,32]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Sheet1!$C$17:$C$26</c:f>
              <c:numCache>
                <c:formatCode>0.00%</c:formatCode>
                <c:ptCount val="10"/>
                <c:pt idx="0">
                  <c:v>3.5287124000000001E-4</c:v>
                </c:pt>
                <c:pt idx="1">
                  <c:v>5.8131870699999998E-3</c:v>
                </c:pt>
                <c:pt idx="2">
                  <c:v>6.1899298199999996E-3</c:v>
                </c:pt>
                <c:pt idx="3">
                  <c:v>5.9187758199999996E-3</c:v>
                </c:pt>
                <c:pt idx="4">
                  <c:v>9.8411618100000004E-3</c:v>
                </c:pt>
                <c:pt idx="5">
                  <c:v>1.467922019E-2</c:v>
                </c:pt>
                <c:pt idx="6">
                  <c:v>2.2288451599999999E-3</c:v>
                </c:pt>
                <c:pt idx="7">
                  <c:v>1.4270356100000001E-3</c:v>
                </c:pt>
                <c:pt idx="8">
                  <c:v>6.0144576999999998E-3</c:v>
                </c:pt>
                <c:pt idx="9">
                  <c:v>1.0067083990000001E-2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E-4AFB-B357-65A929209359}"/>
            </c:ext>
          </c:extLst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[32,48]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Sheet1!$D$17:$D$26</c:f>
              <c:numCache>
                <c:formatCode>0.00%</c:formatCode>
                <c:ptCount val="10"/>
                <c:pt idx="0">
                  <c:v>2.6598677999999998E-4</c:v>
                </c:pt>
                <c:pt idx="1">
                  <c:v>6.0912170000000003E-4</c:v>
                </c:pt>
                <c:pt idx="2">
                  <c:v>7.7617725599999996E-3</c:v>
                </c:pt>
                <c:pt idx="3">
                  <c:v>2.6857695799999996E-3</c:v>
                </c:pt>
                <c:pt idx="4">
                  <c:v>9.3318418700000013E-3</c:v>
                </c:pt>
                <c:pt idx="5">
                  <c:v>8.2669352400000003E-3</c:v>
                </c:pt>
                <c:pt idx="6">
                  <c:v>4.4967884199999999E-3</c:v>
                </c:pt>
                <c:pt idx="7">
                  <c:v>1.34249711E-3</c:v>
                </c:pt>
                <c:pt idx="8">
                  <c:v>4.5583664700000002E-3</c:v>
                </c:pt>
                <c:pt idx="9">
                  <c:v>5.4467006600000005E-3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E-4AFB-B357-65A929209359}"/>
            </c:ext>
          </c:extLst>
        </c:ser>
        <c:ser>
          <c:idx val="3"/>
          <c:order val="3"/>
          <c:tx>
            <c:strRef>
              <c:f>Sheet1!$E$16</c:f>
              <c:strCache>
                <c:ptCount val="1"/>
                <c:pt idx="0">
                  <c:v>[48,64]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Sheet1!$E$17:$E$26</c:f>
              <c:numCache>
                <c:formatCode>0.00%</c:formatCode>
                <c:ptCount val="10"/>
                <c:pt idx="0">
                  <c:v>4.7944596999999997E-4</c:v>
                </c:pt>
                <c:pt idx="1">
                  <c:v>4.2880464000000001E-4</c:v>
                </c:pt>
                <c:pt idx="2">
                  <c:v>1.8780368899999999E-3</c:v>
                </c:pt>
                <c:pt idx="3">
                  <c:v>1.72473686E-3</c:v>
                </c:pt>
                <c:pt idx="4">
                  <c:v>1.2602720300000001E-3</c:v>
                </c:pt>
                <c:pt idx="5">
                  <c:v>9.8534946000000006E-4</c:v>
                </c:pt>
                <c:pt idx="6">
                  <c:v>4.1232611000000002E-4</c:v>
                </c:pt>
                <c:pt idx="7">
                  <c:v>1.2496671999999999E-3</c:v>
                </c:pt>
                <c:pt idx="8">
                  <c:v>7.0598714000000003E-4</c:v>
                </c:pt>
                <c:pt idx="9">
                  <c:v>1.71324645E-3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4E-4AFB-B357-65A929209359}"/>
            </c:ext>
          </c:extLst>
        </c:ser>
        <c:ser>
          <c:idx val="4"/>
          <c:order val="4"/>
          <c:tx>
            <c:strRef>
              <c:f>Sheet1!$F$16</c:f>
              <c:strCache>
                <c:ptCount val="1"/>
                <c:pt idx="0">
                  <c:v>&gt;64 (ms)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Sheet1!$F$17:$F$26</c:f>
              <c:numCache>
                <c:formatCode>0.00%</c:formatCode>
                <c:ptCount val="10"/>
                <c:pt idx="0">
                  <c:v>2.9160146799999996E-3</c:v>
                </c:pt>
                <c:pt idx="1">
                  <c:v>7.11959008E-3</c:v>
                </c:pt>
                <c:pt idx="2">
                  <c:v>1.1094169979999999E-2</c:v>
                </c:pt>
                <c:pt idx="3">
                  <c:v>5.9361364900000005E-3</c:v>
                </c:pt>
                <c:pt idx="4">
                  <c:v>1.161923309E-2</c:v>
                </c:pt>
                <c:pt idx="5">
                  <c:v>9.7667905800000003E-3</c:v>
                </c:pt>
                <c:pt idx="6">
                  <c:v>6.4074146200000003E-3</c:v>
                </c:pt>
                <c:pt idx="7">
                  <c:v>7.7594363200000002E-3</c:v>
                </c:pt>
                <c:pt idx="8">
                  <c:v>1.0321631540000001E-2</c:v>
                </c:pt>
                <c:pt idx="9">
                  <c:v>1.540771399E-2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4E-4AFB-B357-65A929209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87686000"/>
        <c:axId val="587684080"/>
      </c:barChart>
      <c:catAx>
        <c:axId val="5876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7684080"/>
        <c:crosses val="autoZero"/>
        <c:auto val="1"/>
        <c:lblAlgn val="ctr"/>
        <c:lblOffset val="0"/>
        <c:noMultiLvlLbl val="0"/>
      </c:catAx>
      <c:valAx>
        <c:axId val="58768408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>
                    <a:solidFill>
                      <a:schemeClr val="tx1"/>
                    </a:solidFill>
                  </a:rPr>
                  <a:t>Interval Distribution</a:t>
                </a:r>
                <a:endParaRPr lang="zh-CN" altLang="en-US" sz="2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7.93882724886661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76860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6053712982846838"/>
          <c:y val="1.4467012646146504E-2"/>
          <c:w val="0.6023261154855642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35741918016484"/>
          <c:y val="0.12592665500145817"/>
          <c:w val="0.76182073069773981"/>
          <c:h val="0.708026030883636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Sheet1!$C$47</c:f>
              <c:strCache>
                <c:ptCount val="1"/>
                <c:pt idx="0">
                  <c:v>(Small, Small)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Sheet1!$B$48:$B$57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Sheet1!$C$48:$C$57</c:f>
              <c:numCache>
                <c:formatCode>0.00%</c:formatCode>
                <c:ptCount val="10"/>
                <c:pt idx="0">
                  <c:v>0.99236051860000007</c:v>
                </c:pt>
                <c:pt idx="1">
                  <c:v>0.97216427530000005</c:v>
                </c:pt>
                <c:pt idx="2">
                  <c:v>0.94584392109999993</c:v>
                </c:pt>
                <c:pt idx="3">
                  <c:v>0.9680576689</c:v>
                </c:pt>
                <c:pt idx="4">
                  <c:v>0.93598843970000001</c:v>
                </c:pt>
                <c:pt idx="5">
                  <c:v>0.93315250059999999</c:v>
                </c:pt>
                <c:pt idx="6">
                  <c:v>0.97369729989999998</c:v>
                </c:pt>
                <c:pt idx="7">
                  <c:v>0.97640068670000002</c:v>
                </c:pt>
                <c:pt idx="8">
                  <c:v>0.95687030750000002</c:v>
                </c:pt>
                <c:pt idx="9">
                  <c:v>0.98769557860000001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8-41B3-90A0-6060D4517B11}"/>
            </c:ext>
          </c:extLst>
        </c:ser>
        <c:ser>
          <c:idx val="1"/>
          <c:order val="1"/>
          <c:tx>
            <c:strRef>
              <c:f>Sheet1!$D$47</c:f>
              <c:strCache>
                <c:ptCount val="1"/>
                <c:pt idx="0">
                  <c:v>(Small, Large)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Sheet1!$B$48:$B$57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Sheet1!$D$48:$D$57</c:f>
              <c:numCache>
                <c:formatCode>0.00%</c:formatCode>
                <c:ptCount val="10"/>
                <c:pt idx="0">
                  <c:v>3.7641511600000001E-3</c:v>
                </c:pt>
                <c:pt idx="1">
                  <c:v>1.3852006750000001E-2</c:v>
                </c:pt>
                <c:pt idx="2">
                  <c:v>2.7037216190000001E-2</c:v>
                </c:pt>
                <c:pt idx="3">
                  <c:v>1.5733869170000001E-2</c:v>
                </c:pt>
                <c:pt idx="4">
                  <c:v>3.1698973089999999E-2</c:v>
                </c:pt>
                <c:pt idx="5">
                  <c:v>3.2954042099999997E-2</c:v>
                </c:pt>
                <c:pt idx="6">
                  <c:v>1.28705109E-2</c:v>
                </c:pt>
                <c:pt idx="7">
                  <c:v>1.1769058089999999E-2</c:v>
                </c:pt>
                <c:pt idx="8">
                  <c:v>2.1333779380000001E-2</c:v>
                </c:pt>
                <c:pt idx="9">
                  <c:v>6.0401627099999997E-3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E8-41B3-90A0-6060D4517B11}"/>
            </c:ext>
          </c:extLst>
        </c:ser>
        <c:ser>
          <c:idx val="2"/>
          <c:order val="2"/>
          <c:tx>
            <c:strRef>
              <c:f>Sheet1!$E$47</c:f>
              <c:strCache>
                <c:ptCount val="1"/>
                <c:pt idx="0">
                  <c:v>(Large, Small)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Sheet1!$B$48:$B$57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Sheet1!$E$48:$E$57</c:f>
              <c:numCache>
                <c:formatCode>0.00%</c:formatCode>
                <c:ptCount val="10"/>
                <c:pt idx="0">
                  <c:v>3.7786166900000001E-3</c:v>
                </c:pt>
                <c:pt idx="1">
                  <c:v>1.3878724700000001E-2</c:v>
                </c:pt>
                <c:pt idx="2">
                  <c:v>2.7039009520000001E-2</c:v>
                </c:pt>
                <c:pt idx="3">
                  <c:v>1.5744535630000001E-2</c:v>
                </c:pt>
                <c:pt idx="4">
                  <c:v>3.1707937589999999E-2</c:v>
                </c:pt>
                <c:pt idx="5">
                  <c:v>3.2981129009999999E-2</c:v>
                </c:pt>
                <c:pt idx="6">
                  <c:v>1.2887213710000001E-2</c:v>
                </c:pt>
                <c:pt idx="7">
                  <c:v>1.178058995E-2</c:v>
                </c:pt>
                <c:pt idx="8">
                  <c:v>2.1329337650000002E-2</c:v>
                </c:pt>
                <c:pt idx="9">
                  <c:v>6.0686967499999998E-3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E8-41B3-90A0-6060D4517B11}"/>
            </c:ext>
          </c:extLst>
        </c:ser>
        <c:ser>
          <c:idx val="3"/>
          <c:order val="3"/>
          <c:tx>
            <c:strRef>
              <c:f>Sheet1!$F$47</c:f>
              <c:strCache>
                <c:ptCount val="1"/>
                <c:pt idx="0">
                  <c:v>(Large, Large)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Sheet1!$B$48:$B$57</c:f>
              <c:strCache>
                <c:ptCount val="10"/>
                <c:pt idx="0">
                  <c:v>mix1</c:v>
                </c:pt>
                <c:pt idx="1">
                  <c:v>mix2</c:v>
                </c:pt>
                <c:pt idx="2">
                  <c:v>mix3</c:v>
                </c:pt>
                <c:pt idx="3">
                  <c:v>mix4</c:v>
                </c:pt>
                <c:pt idx="4">
                  <c:v>mix5</c:v>
                </c:pt>
                <c:pt idx="5">
                  <c:v>mix6</c:v>
                </c:pt>
                <c:pt idx="6">
                  <c:v>mix7</c:v>
                </c:pt>
                <c:pt idx="7">
                  <c:v>mix8</c:v>
                </c:pt>
                <c:pt idx="8">
                  <c:v>mix9</c:v>
                </c:pt>
                <c:pt idx="9">
                  <c:v>mix10</c:v>
                </c:pt>
              </c:strCache>
            </c:strRef>
          </c:cat>
          <c:val>
            <c:numRef>
              <c:f>Sheet1!$F$48:$F$57</c:f>
              <c:numCache>
                <c:formatCode>0.00%</c:formatCode>
                <c:ptCount val="10"/>
                <c:pt idx="0">
                  <c:v>9.6713589999999994E-5</c:v>
                </c:pt>
                <c:pt idx="1">
                  <c:v>1.0499321E-4</c:v>
                </c:pt>
                <c:pt idx="2">
                  <c:v>7.9853230000000012E-5</c:v>
                </c:pt>
                <c:pt idx="3">
                  <c:v>4.6392633000000001E-4</c:v>
                </c:pt>
                <c:pt idx="4">
                  <c:v>6.0464967E-4</c:v>
                </c:pt>
                <c:pt idx="5">
                  <c:v>9.1232824999999999E-4</c:v>
                </c:pt>
                <c:pt idx="6">
                  <c:v>5.4497550000000001E-4</c:v>
                </c:pt>
                <c:pt idx="7">
                  <c:v>4.9665220000000002E-5</c:v>
                </c:pt>
                <c:pt idx="8">
                  <c:v>4.6657548999999999E-4</c:v>
                </c:pt>
                <c:pt idx="9">
                  <c:v>1.9556196000000001E-4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E8-41B3-90A0-6060D4517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671152"/>
        <c:axId val="587687280"/>
      </c:barChart>
      <c:catAx>
        <c:axId val="46967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7687280"/>
        <c:crosses val="autoZero"/>
        <c:auto val="1"/>
        <c:lblAlgn val="ctr"/>
        <c:lblOffset val="100"/>
        <c:noMultiLvlLbl val="0"/>
      </c:catAx>
      <c:valAx>
        <c:axId val="58768728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Interval</a:t>
                </a:r>
                <a:r>
                  <a:rPr lang="en-US" altLang="zh-CN" sz="2400" b="1" baseline="0" dirty="0">
                    <a:solidFill>
                      <a:schemeClr val="tx1"/>
                    </a:solidFill>
                  </a:rPr>
                  <a:t> Pair Distribution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02696188331733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9671152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2550212249721769E-2"/>
          <c:y val="1.9096675415573052E-2"/>
          <c:w val="0.88789017721233532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8026970766584"/>
          <c:y val="0.12295212393548635"/>
          <c:w val="0.83727939180016286"/>
          <c:h val="0.65300918196586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Sheet1!$B$21:$B$26</c:f>
              <c:numCache>
                <c:formatCode>General</c:formatCode>
                <c:ptCount val="6"/>
                <c:pt idx="0">
                  <c:v>1.0023</c:v>
                </c:pt>
                <c:pt idx="1">
                  <c:v>1.0684</c:v>
                </c:pt>
                <c:pt idx="2">
                  <c:v>1.0168999999999999</c:v>
                </c:pt>
                <c:pt idx="3">
                  <c:v>1.0689</c:v>
                </c:pt>
                <c:pt idx="4">
                  <c:v>1.1155999999999999</c:v>
                </c:pt>
                <c:pt idx="5">
                  <c:v>1.1286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6-424D-AAFE-187A5CD0DA67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Sheet1!$C$21:$C$26</c:f>
              <c:numCache>
                <c:formatCode>General</c:formatCode>
                <c:ptCount val="6"/>
                <c:pt idx="0">
                  <c:v>1.0037</c:v>
                </c:pt>
                <c:pt idx="1">
                  <c:v>1.0622</c:v>
                </c:pt>
                <c:pt idx="2">
                  <c:v>1.0156000000000001</c:v>
                </c:pt>
                <c:pt idx="3">
                  <c:v>1.0645</c:v>
                </c:pt>
                <c:pt idx="4">
                  <c:v>1.1081000000000001</c:v>
                </c:pt>
                <c:pt idx="5">
                  <c:v>1.1223000000000001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D6-424D-AAFE-187A5CD0DA67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CCRT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Sheet1!$D$21:$D$26</c:f>
              <c:numCache>
                <c:formatCode>General</c:formatCode>
                <c:ptCount val="6"/>
                <c:pt idx="0">
                  <c:v>1.0041</c:v>
                </c:pt>
                <c:pt idx="1">
                  <c:v>1.0846</c:v>
                </c:pt>
                <c:pt idx="2">
                  <c:v>1.0203</c:v>
                </c:pt>
                <c:pt idx="3">
                  <c:v>1.0774999999999999</c:v>
                </c:pt>
                <c:pt idx="4">
                  <c:v>1.129</c:v>
                </c:pt>
                <c:pt idx="5">
                  <c:v>1.1423000000000001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D6-424D-AAFE-187A5CD0DA67}"/>
            </c:ext>
          </c:extLst>
        </c:ser>
        <c:ser>
          <c:idx val="4"/>
          <c:order val="3"/>
          <c:tx>
            <c:strRef>
              <c:f>Sheet1!$F$20</c:f>
              <c:strCache>
                <c:ptCount val="1"/>
                <c:pt idx="0">
                  <c:v>CAL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Sheet1!$F$21:$F$26</c:f>
              <c:numCache>
                <c:formatCode>General</c:formatCode>
                <c:ptCount val="6"/>
                <c:pt idx="0">
                  <c:v>1.01</c:v>
                </c:pt>
                <c:pt idx="1">
                  <c:v>1.1388</c:v>
                </c:pt>
                <c:pt idx="2">
                  <c:v>1.0376000000000001</c:v>
                </c:pt>
                <c:pt idx="3">
                  <c:v>1.1304000000000001</c:v>
                </c:pt>
                <c:pt idx="4">
                  <c:v>1.2034</c:v>
                </c:pt>
                <c:pt idx="5">
                  <c:v>1.2281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D6-424D-AAFE-187A5CD0DA67}"/>
            </c:ext>
          </c:extLst>
        </c:ser>
        <c:ser>
          <c:idx val="5"/>
          <c:order val="4"/>
          <c:tx>
            <c:strRef>
              <c:f>Sheet1!$G$20</c:f>
              <c:strCache>
                <c:ptCount val="1"/>
                <c:pt idx="0">
                  <c:v>IdealCAL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Sheet1!$A$21:$A$26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Sheet1!$G$21:$G$26</c:f>
              <c:numCache>
                <c:formatCode>General</c:formatCode>
                <c:ptCount val="6"/>
                <c:pt idx="0">
                  <c:v>1.0175000000000001</c:v>
                </c:pt>
                <c:pt idx="1">
                  <c:v>1.1644000000000001</c:v>
                </c:pt>
                <c:pt idx="2">
                  <c:v>1.0508999999999999</c:v>
                </c:pt>
                <c:pt idx="3">
                  <c:v>1.1753</c:v>
                </c:pt>
                <c:pt idx="4">
                  <c:v>1.2622</c:v>
                </c:pt>
                <c:pt idx="5">
                  <c:v>1.2824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D6-424D-AAFE-187A5CD0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160432"/>
        <c:axId val="500162672"/>
      </c:barChart>
      <c:catAx>
        <c:axId val="500160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162672"/>
        <c:crossesAt val="1"/>
        <c:auto val="0"/>
        <c:lblAlgn val="ctr"/>
        <c:lblOffset val="100"/>
        <c:tickLblSkip val="1"/>
        <c:noMultiLvlLbl val="0"/>
      </c:catAx>
      <c:valAx>
        <c:axId val="50016267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Normalized</a:t>
                </a:r>
                <a:r>
                  <a:rPr lang="en-US" altLang="zh-CN" sz="2400" b="1" baseline="0" dirty="0">
                    <a:solidFill>
                      <a:schemeClr val="tx1"/>
                    </a:solidFill>
                  </a:rPr>
                  <a:t> Performance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8735632183908046E-3"/>
              <c:y val="6.816363620340351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160432"/>
        <c:crosses val="autoZero"/>
        <c:crossBetween val="between"/>
        <c:majorUnit val="5.000000000000001E-2"/>
        <c:minorUnit val="1.0000000000000002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3686396959000813"/>
          <c:y val="2.1909128207739409E-2"/>
          <c:w val="0.84509175038465034"/>
          <c:h val="8.3717191601049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96060729477778"/>
          <c:y val="0.11832998409956445"/>
          <c:w val="0.84526450357498417"/>
          <c:h val="0.653514234994649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Sheet1!$B$102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Sheet1!$A$103:$A$108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Sheet1!$B$103:$B$108</c:f>
              <c:numCache>
                <c:formatCode>0.00%</c:formatCode>
                <c:ptCount val="6"/>
                <c:pt idx="0">
                  <c:v>0.99999999999999989</c:v>
                </c:pt>
                <c:pt idx="1">
                  <c:v>1</c:v>
                </c:pt>
                <c:pt idx="2">
                  <c:v>0.99999999999999989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B-46CC-9105-C4348A749350}"/>
            </c:ext>
          </c:extLst>
        </c:ser>
        <c:ser>
          <c:idx val="1"/>
          <c:order val="1"/>
          <c:tx>
            <c:strRef>
              <c:f>Sheet1!$C$102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Sheet1!$A$103:$A$108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Sheet1!$C$103:$C$108</c:f>
              <c:numCache>
                <c:formatCode>0.00%</c:formatCode>
                <c:ptCount val="6"/>
                <c:pt idx="0">
                  <c:v>0.99814000000000014</c:v>
                </c:pt>
                <c:pt idx="1">
                  <c:v>0.9385042600000002</c:v>
                </c:pt>
                <c:pt idx="2">
                  <c:v>0.98173280000000007</c:v>
                </c:pt>
                <c:pt idx="3">
                  <c:v>0.95764179999999999</c:v>
                </c:pt>
                <c:pt idx="4">
                  <c:v>0.9277740000000001</c:v>
                </c:pt>
                <c:pt idx="5">
                  <c:v>0.91248700000000005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B-46CC-9105-C4348A749350}"/>
            </c:ext>
          </c:extLst>
        </c:ser>
        <c:ser>
          <c:idx val="2"/>
          <c:order val="2"/>
          <c:tx>
            <c:strRef>
              <c:f>Sheet1!$D$102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Sheet1!$A$103:$A$108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Sheet1!$D$103:$D$108</c:f>
              <c:numCache>
                <c:formatCode>0.00%</c:formatCode>
                <c:ptCount val="6"/>
                <c:pt idx="0">
                  <c:v>0.99720999999999993</c:v>
                </c:pt>
                <c:pt idx="1">
                  <c:v>0.94262898000000006</c:v>
                </c:pt>
                <c:pt idx="2">
                  <c:v>0.98350359999999981</c:v>
                </c:pt>
                <c:pt idx="3">
                  <c:v>0.97201000000000004</c:v>
                </c:pt>
                <c:pt idx="4">
                  <c:v>0.93340200000000006</c:v>
                </c:pt>
                <c:pt idx="5">
                  <c:v>0.92189699999999986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B-46CC-9105-C4348A749350}"/>
            </c:ext>
          </c:extLst>
        </c:ser>
        <c:ser>
          <c:idx val="3"/>
          <c:order val="3"/>
          <c:tx>
            <c:strRef>
              <c:f>Sheet1!$E$102</c:f>
              <c:strCache>
                <c:ptCount val="1"/>
                <c:pt idx="0">
                  <c:v>CAL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Sheet1!$A$103:$A$108</c:f>
              <c:strCache>
                <c:ptCount val="6"/>
                <c:pt idx="0">
                  <c:v>Memory Non-Intensive</c:v>
                </c:pt>
                <c:pt idx="1">
                  <c:v>Memory Intensive</c:v>
                </c:pt>
                <c:pt idx="2">
                  <c:v>25% Memory Intensive</c:v>
                </c:pt>
                <c:pt idx="3">
                  <c:v>50% Memory Intensive</c:v>
                </c:pt>
                <c:pt idx="4">
                  <c:v>75% Memory Intensive</c:v>
                </c:pt>
                <c:pt idx="5">
                  <c:v>100% Memory Intensive</c:v>
                </c:pt>
              </c:strCache>
            </c:strRef>
          </c:cat>
          <c:val>
            <c:numRef>
              <c:f>Sheet1!$E$103:$E$108</c:f>
              <c:numCache>
                <c:formatCode>0.00%</c:formatCode>
                <c:ptCount val="6"/>
                <c:pt idx="0">
                  <c:v>0.98999504950495054</c:v>
                </c:pt>
                <c:pt idx="1">
                  <c:v>0.87545929276315793</c:v>
                </c:pt>
                <c:pt idx="2">
                  <c:v>0.96215884615384595</c:v>
                </c:pt>
                <c:pt idx="3">
                  <c:v>0.8853430265486727</c:v>
                </c:pt>
                <c:pt idx="4">
                  <c:v>0.8328983333333333</c:v>
                </c:pt>
                <c:pt idx="5">
                  <c:v>0.80696838709677421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AB-46CC-9105-C4348A749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278520"/>
        <c:axId val="589282040"/>
      </c:barChart>
      <c:catAx>
        <c:axId val="58927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9282040"/>
        <c:crosses val="autoZero"/>
        <c:auto val="1"/>
        <c:lblAlgn val="ctr"/>
        <c:lblOffset val="100"/>
        <c:noMultiLvlLbl val="0"/>
      </c:catAx>
      <c:valAx>
        <c:axId val="589282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/>
                  <a:t>Energy Consumption</a:t>
                </a:r>
                <a:endParaRPr lang="zh-CN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92785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4602124626663043"/>
          <c:y val="1.4467045785943424E-2"/>
          <c:w val="0.84445164720789201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present our work named reducing DRAM latency by Charge-level-aware look-ahead partial restoration.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32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we can actually try to trade-off the benefits of both,</a:t>
            </a:r>
          </a:p>
          <a:p>
            <a:r>
              <a:rPr lang="en-US" dirty="0"/>
              <a:t>So, instead, if we look at a cell,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[click]</a:t>
            </a:r>
          </a:p>
          <a:p>
            <a:r>
              <a:rPr lang="en-US" dirty="0"/>
              <a:t>Where we get most but not all of the benefits from partial restoration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We can still get the most of the activation latency reductions at the same time.</a:t>
            </a:r>
          </a:p>
          <a:p>
            <a:r>
              <a:rPr lang="en-US" dirty="0"/>
              <a:t>[click]</a:t>
            </a:r>
          </a:p>
          <a:p>
            <a:r>
              <a:rPr lang="en-US" dirty="0"/>
              <a:t>We find that we can trade-off activation and restoration latency reductions in a way that maximized the reduction in total access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4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summarize our observations:</a:t>
            </a:r>
          </a:p>
          <a:p>
            <a:endParaRPr lang="en-US" altLang="zh-CN" dirty="0"/>
          </a:p>
          <a:p>
            <a:r>
              <a:rPr lang="en-US" altLang="zh-CN" dirty="0"/>
              <a:t>First, we find that the potential of partial restoration can be significantly improved when applied on soon-to-be-reactivated DRAM cells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Second, we can accurately predict whether the next access-to-access interval will be smaller than 16ms based on last access-to-access interval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Third, Although aggressive partial restoration works against activation reduction of highly charged cells, </a:t>
            </a:r>
          </a:p>
          <a:p>
            <a:r>
              <a:rPr lang="en-US" altLang="zh-CN" dirty="0"/>
              <a:t>there exists trade-off between restoration and activation latency reductions.</a:t>
            </a:r>
            <a:r>
              <a:rPr lang="zh-CN" altLang="en-US" dirty="0"/>
              <a:t> </a:t>
            </a:r>
            <a:r>
              <a:rPr lang="en-US" altLang="zh-CN" dirty="0"/>
              <a:t>By carefully performing partial restorations, we can maximize the overall benefit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040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 on the observations, we propose the Charge-level-aware look-ahead partial restoration, we call it CAL.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29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key idea of CAL includes two components: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First, CAL tracks and uses the last access-to-access interval of a row to predict whether the row will be reactivated again soon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Second, based on the prediction and next scheduled refresh, CAL decides by how much the restoration latency should be reduced to achieve the benefits of both activation and restoration latency reductions.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To achieve this, </a:t>
            </a:r>
            <a:r>
              <a:rPr lang="en-US" altLang="zh-CN" dirty="0" err="1"/>
              <a:t>cal</a:t>
            </a:r>
            <a:r>
              <a:rPr lang="en-US" altLang="zh-CN" dirty="0"/>
              <a:t> needs to track the last access-to-access interval of each accessed row, and record whether the row was partially restored.</a:t>
            </a:r>
          </a:p>
          <a:p>
            <a:endParaRPr lang="en-US" altLang="zh-CN" dirty="0"/>
          </a:p>
          <a:p>
            <a:r>
              <a:rPr lang="en-US" altLang="zh-CN" dirty="0"/>
              <a:t>We employ a timer table to </a:t>
            </a:r>
            <a:r>
              <a:rPr lang="en-US" altLang="zh-CN"/>
              <a:t>do this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56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Here are the major operations when tracking access-to-access intervals</a:t>
            </a:r>
          </a:p>
          <a:p>
            <a:endParaRPr lang="en-US" altLang="zh-CN" dirty="0"/>
          </a:p>
          <a:p>
            <a:r>
              <a:rPr lang="en-US" altLang="zh-CN" dirty="0"/>
              <a:t>when a DRAM row is accessed initially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An entry is inserted in the table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The corresponding timer is initialized</a:t>
            </a:r>
          </a:p>
          <a:p>
            <a:r>
              <a:rPr lang="en-US" altLang="zh-CN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timer in each entry counts down every 1 </a:t>
            </a:r>
            <a:r>
              <a:rPr lang="en-US" altLang="zh-CN" dirty="0" err="1"/>
              <a:t>ms</a:t>
            </a:r>
            <a:endParaRPr lang="en-US" altLang="zh-CN" dirty="0"/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When a row is accessed again, depending on the timer value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If less than 1ms has elapsed, CAL employs both partial restoration and reduced activation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If between 1 and 15 </a:t>
            </a:r>
            <a:r>
              <a:rPr lang="en-US" altLang="zh-CN" dirty="0" err="1"/>
              <a:t>ms</a:t>
            </a:r>
            <a:r>
              <a:rPr lang="en-US" altLang="zh-CN" dirty="0"/>
              <a:t> has elapsed, CAL employs only partial restoration, because the charge level is not high enough to reduce activation latency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If the timer reaches 0, or if the entry is evicted,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need to fully restore the row if it was partially restored before.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0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let’s discuss our 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06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DRAM simulator </a:t>
            </a:r>
            <a:r>
              <a:rPr lang="en-US" altLang="zh-CN" dirty="0" err="1"/>
              <a:t>Ramulator</a:t>
            </a:r>
            <a:r>
              <a:rPr lang="en-US" altLang="zh-CN" dirty="0"/>
              <a:t> for performance evaluation, and build an energy model with CPU, caches, off-chip link, and DRAM.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set the timer table as 8-way cache-like set associative structure with 256 </a:t>
            </a:r>
            <a:r>
              <a:rPr lang="en-US" altLang="zh-CN" dirty="0" err="1"/>
              <a:t>enties</a:t>
            </a:r>
            <a:r>
              <a:rPr lang="en-US" altLang="zh-CN" dirty="0"/>
              <a:t>. We use LRU replacement policy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area overhead is about 0.11% of a 16MB last-level cache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employ 20 single-core workloads from multiple benchmark suits and categorize them into memory intensive and non-intensive groups.</a:t>
            </a:r>
          </a:p>
          <a:p>
            <a:r>
              <a:rPr lang="en-US" altLang="zh-CN" dirty="0"/>
              <a:t>We also form 20 8-core workloads by randomly choosing from single-core workloads, and vary the memory intensiveness from 25% to 100%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use an aggressive DDR4 baseline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126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Besides CAL and our baseline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also evaluate </a:t>
            </a:r>
            <a:r>
              <a:rPr lang="en-US" altLang="zh-CN" dirty="0" err="1"/>
              <a:t>ChargeCache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7030A0"/>
                </a:solidFill>
              </a:rPr>
              <a:t>CC</a:t>
            </a:r>
            <a:r>
              <a:rPr lang="en-US" altLang="zh-CN" dirty="0"/>
              <a:t>), which reduces </a:t>
            </a:r>
            <a:r>
              <a:rPr lang="en-US" altLang="zh-CN" dirty="0">
                <a:solidFill>
                  <a:srgbClr val="00B050"/>
                </a:solidFill>
              </a:rPr>
              <a:t>the activation latency </a:t>
            </a:r>
            <a:r>
              <a:rPr lang="en-US" altLang="zh-CN" dirty="0"/>
              <a:t>for highly-charged rows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Restore Truncation (</a:t>
            </a:r>
            <a:r>
              <a:rPr lang="en-US" altLang="zh-CN" dirty="0">
                <a:solidFill>
                  <a:srgbClr val="7030A0"/>
                </a:solidFill>
              </a:rPr>
              <a:t>RT</a:t>
            </a:r>
            <a:r>
              <a:rPr lang="en-US" altLang="zh-CN" dirty="0"/>
              <a:t>), which reduces </a:t>
            </a:r>
            <a:r>
              <a:rPr lang="en-US" altLang="zh-CN" dirty="0">
                <a:solidFill>
                  <a:srgbClr val="00B050"/>
                </a:solidFill>
              </a:rPr>
              <a:t>restoration latency</a:t>
            </a:r>
            <a:r>
              <a:rPr lang="en-US" altLang="zh-CN" dirty="0"/>
              <a:t> for soon-to-be-refreshed rows</a:t>
            </a:r>
          </a:p>
          <a:p>
            <a:r>
              <a:rPr lang="en-US" altLang="zh-CN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combination of activation and restoration latency reductions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And idealized CAL, in which all rows are accessed with reduced activation and restoration latencies.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813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performance gain of CAL and other mechanisms.</a:t>
            </a:r>
          </a:p>
          <a:p>
            <a:r>
              <a:rPr lang="en-US" dirty="0"/>
              <a:t>The x-axis is the type of workloads, and the y-axis is the performance gain normalized to the baseline DDR4 DRAM</a:t>
            </a:r>
          </a:p>
          <a:p>
            <a:r>
              <a:rPr lang="en-US" altLang="zh-CN" dirty="0"/>
              <a:t>We make three observations: </a:t>
            </a:r>
          </a:p>
          <a:p>
            <a:r>
              <a:rPr lang="en-US" altLang="zh-CN" dirty="0"/>
              <a:t>First, by simply combining  [click] activation  and [click] restoration latency reduction mechanisms, the overall performance [click] is only slightly improved.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Second CAL significantly outperforms the other mechanisms and achieves and average performance gain of 7.4% for single-core and 14.7% for 8-core workloads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Third </a:t>
            </a:r>
            <a:r>
              <a:rPr lang="en-US" altLang="zh-CN" dirty="0" err="1"/>
              <a:t>cal</a:t>
            </a:r>
            <a:r>
              <a:rPr lang="en-US" altLang="zh-CN" dirty="0"/>
              <a:t> approaches the ideal case, coming within 4.5% on average.</a:t>
            </a:r>
          </a:p>
          <a:p>
            <a:r>
              <a:rPr lang="en-US" dirty="0"/>
              <a:t>[click]</a:t>
            </a:r>
          </a:p>
          <a:p>
            <a:r>
              <a:rPr lang="en-US" altLang="zh-CN" dirty="0"/>
              <a:t>Overall, </a:t>
            </a:r>
            <a:r>
              <a:rPr lang="en-US" dirty="0"/>
              <a:t>CAL significantly reduces the DRAM latency and achieves higher performance gain with the increase of memory intensity.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09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shows the energy reduction of CAL</a:t>
            </a:r>
          </a:p>
          <a:p>
            <a:r>
              <a:rPr lang="en-US" altLang="zh-CN" dirty="0"/>
              <a:t>Here the y-axis shows the energy normalized to the baseline</a:t>
            </a:r>
            <a:endParaRPr lang="en-US" dirty="0"/>
          </a:p>
          <a:p>
            <a:r>
              <a:rPr lang="en-US" dirty="0"/>
              <a:t>[click]</a:t>
            </a:r>
          </a:p>
          <a:p>
            <a:r>
              <a:rPr lang="en-US" dirty="0"/>
              <a:t>On average, CAL reduces system energy by 10.1% </a:t>
            </a:r>
            <a:r>
              <a:rPr lang="en-US" altLang="zh-CN" dirty="0"/>
              <a:t>for memory intensive single-core </a:t>
            </a:r>
            <a:r>
              <a:rPr lang="en-US" dirty="0"/>
              <a:t>and 11.3% for</a:t>
            </a:r>
            <a:r>
              <a:rPr lang="zh-CN" altLang="en-US" dirty="0"/>
              <a:t> </a:t>
            </a:r>
            <a:r>
              <a:rPr lang="en-US" altLang="zh-CN" dirty="0"/>
              <a:t>8-core workloads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Overall, CAL is effective at reducing energy consumption, due to the reduction of DRAM latency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63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altLang="zh-CN" dirty="0"/>
              <a:t>Let’s first take a high</a:t>
            </a:r>
            <a:r>
              <a:rPr lang="tr-TR" altLang="zh-CN" baseline="0" dirty="0"/>
              <a:t> </a:t>
            </a:r>
            <a:r>
              <a:rPr lang="tr-TR" altLang="zh-CN" dirty="0"/>
              <a:t>level </a:t>
            </a:r>
            <a:r>
              <a:rPr lang="en-US" altLang="zh-CN" dirty="0"/>
              <a:t>overview of</a:t>
            </a:r>
            <a:r>
              <a:rPr lang="tr-TR" altLang="zh-CN" dirty="0"/>
              <a:t> this</a:t>
            </a:r>
            <a:r>
              <a:rPr lang="tr-TR" altLang="zh-CN" baseline="0" dirty="0"/>
              <a:t> work</a:t>
            </a:r>
            <a:r>
              <a:rPr lang="en-US" altLang="zh-CN" baseline="0" dirty="0"/>
              <a:t>.</a:t>
            </a:r>
          </a:p>
          <a:p>
            <a:r>
              <a:rPr lang="en-US" altLang="zh-CN" dirty="0"/>
              <a:t>DRAM latency is a major bottleneck for system performance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DRAM cells store data as charge, where the charge leaks over time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Accessing DRAM cells requires row activation and charge restoration, which are two </a:t>
            </a:r>
            <a:r>
              <a:rPr lang="en-US" altLang="zh-CN" dirty="0">
                <a:solidFill>
                  <a:srgbClr val="FF0000"/>
                </a:solidFill>
              </a:rPr>
              <a:t>major</a:t>
            </a:r>
            <a:r>
              <a:rPr lang="en-US" altLang="zh-CN" dirty="0"/>
              <a:t> components of DRAM latency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To reduce DRAM latency, we can just partially restoring a cell’s charge level.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[click]</a:t>
            </a:r>
          </a:p>
          <a:p>
            <a:r>
              <a:rPr lang="en-US" altLang="zh-CN" dirty="0"/>
              <a:t>We observe that the potential of partial restoration can be </a:t>
            </a:r>
            <a:r>
              <a:rPr lang="en-US" altLang="zh-CN" dirty="0">
                <a:solidFill>
                  <a:srgbClr val="00B0F0"/>
                </a:solidFill>
              </a:rPr>
              <a:t>significantly increased</a:t>
            </a:r>
            <a:r>
              <a:rPr lang="en-US" altLang="zh-CN" dirty="0"/>
              <a:t> when applied on cells that will be accessed again soon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We also find that we can trade-off</a:t>
            </a:r>
            <a:r>
              <a:rPr lang="en-US" altLang="zh-CN" dirty="0"/>
              <a:t> between restoration and activation latency reductions to achieve the benefits of both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[click]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Based on our observations, we propose charge level aware look ahead partial restoration, we call it CAL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[click]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CAL predicts </a:t>
            </a:r>
            <a:r>
              <a:rPr lang="en-US" altLang="zh-CN" dirty="0"/>
              <a:t>the next access-to-access interval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And then it Applies </a:t>
            </a:r>
            <a:r>
              <a:rPr lang="en-US" altLang="zh-CN" dirty="0">
                <a:solidFill>
                  <a:srgbClr val="7030A0"/>
                </a:solidFill>
              </a:rPr>
              <a:t>partial restoration</a:t>
            </a:r>
            <a:r>
              <a:rPr lang="en-US" altLang="zh-CN" dirty="0"/>
              <a:t> based on the prediction and trade-off between restoration and activation latency reductions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Overall, CAL achieves </a:t>
            </a:r>
            <a:r>
              <a:rPr lang="en-US" altLang="zh-CN" b="1" dirty="0">
                <a:solidFill>
                  <a:srgbClr val="FFC000"/>
                </a:solidFill>
              </a:rPr>
              <a:t>14.7% performance</a:t>
            </a:r>
            <a:r>
              <a:rPr lang="en-US" altLang="zh-CN" dirty="0"/>
              <a:t> improvement and </a:t>
            </a:r>
            <a:r>
              <a:rPr lang="en-US" altLang="zh-CN" b="1" dirty="0">
                <a:solidFill>
                  <a:srgbClr val="FFC000"/>
                </a:solidFill>
              </a:rPr>
              <a:t>11.3% of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energy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reduction for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an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8-core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system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95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other results in the paper</a:t>
            </a:r>
          </a:p>
          <a:p>
            <a:r>
              <a:rPr lang="en-US" altLang="zh-CN" dirty="0"/>
              <a:t>Including explanations of access-to-access interval distribution,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detailed analysis of the trade-off between activation and restoration latency reductions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And how to handle large access-to-access intervals to maintain data integrity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also perform many sensitivity studies on timer table size, Restoration level</a:t>
            </a:r>
          </a:p>
          <a:p>
            <a:r>
              <a:rPr lang="en-US" altLang="zh-CN" dirty="0"/>
              <a:t>Row management / address mapping policy</a:t>
            </a:r>
          </a:p>
          <a:p>
            <a:r>
              <a:rPr lang="en-US" altLang="zh-CN" dirty="0"/>
              <a:t>Temperature effect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84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To conclude, DRAM latency is the performance bottleneck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[click]</a:t>
            </a:r>
          </a:p>
          <a:p>
            <a:r>
              <a:rPr lang="en-US" altLang="zh-CN" dirty="0"/>
              <a:t>We observe that the potential of partial restoration can be </a:t>
            </a:r>
            <a:r>
              <a:rPr lang="en-US" altLang="zh-CN" dirty="0">
                <a:solidFill>
                  <a:srgbClr val="00B0F0"/>
                </a:solidFill>
              </a:rPr>
              <a:t>significantly increased</a:t>
            </a:r>
            <a:r>
              <a:rPr lang="en-US" altLang="zh-CN" dirty="0"/>
              <a:t> when applied on cells that will be accessed again soon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We also find that we can trade-off</a:t>
            </a:r>
            <a:r>
              <a:rPr lang="en-US" altLang="zh-CN" dirty="0"/>
              <a:t> between restoration and activation latency reductions to achieve the benefits of both</a:t>
            </a:r>
          </a:p>
          <a:p>
            <a:pPr lvl="1"/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[click]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Based on our observations, we propose CAL, whose key idea is 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first, CAL predicts </a:t>
            </a:r>
            <a:r>
              <a:rPr lang="en-US" altLang="zh-CN" dirty="0"/>
              <a:t>the next access-to-access interval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And then it Applies </a:t>
            </a:r>
            <a:r>
              <a:rPr lang="en-US" altLang="zh-CN" dirty="0">
                <a:solidFill>
                  <a:srgbClr val="7030A0"/>
                </a:solidFill>
              </a:rPr>
              <a:t>partial restoration</a:t>
            </a:r>
            <a:r>
              <a:rPr lang="en-US" altLang="zh-CN" dirty="0"/>
              <a:t> based on the prediction and trade-off between restoration and activation latency reductions, and achieves the benefits of both.</a:t>
            </a: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/>
              <a:t>On average,</a:t>
            </a:r>
          </a:p>
          <a:p>
            <a:pPr lvl="1"/>
            <a:r>
              <a:rPr lang="en-US" altLang="zh-CN" dirty="0"/>
              <a:t>[click] </a:t>
            </a:r>
          </a:p>
          <a:p>
            <a:pPr lvl="1"/>
            <a:r>
              <a:rPr lang="en-US" altLang="zh-CN" dirty="0"/>
              <a:t>CAL achieves </a:t>
            </a:r>
            <a:r>
              <a:rPr lang="en-US" altLang="zh-CN" b="1" dirty="0">
                <a:solidFill>
                  <a:srgbClr val="FFC000"/>
                </a:solidFill>
              </a:rPr>
              <a:t>14.7% performance</a:t>
            </a:r>
            <a:r>
              <a:rPr lang="en-US" altLang="zh-CN" dirty="0"/>
              <a:t> improvement and</a:t>
            </a:r>
          </a:p>
          <a:p>
            <a:pPr lvl="1"/>
            <a:r>
              <a:rPr lang="en-US" altLang="zh-CN" b="1" dirty="0">
                <a:solidFill>
                  <a:srgbClr val="FFC000"/>
                </a:solidFill>
              </a:rPr>
              <a:t>11.3% of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energy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reduction</a:t>
            </a:r>
            <a:r>
              <a:rPr lang="en-US" altLang="zh-CN" dirty="0"/>
              <a:t> for 8-core workloads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88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 very much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9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Only apply partial restoration on DRAM rows that will be accessed again in 16ms</a:t>
            </a:r>
          </a:p>
          <a:p>
            <a:pPr lvl="1"/>
            <a:r>
              <a:rPr lang="en-US" altLang="zh-CN" dirty="0"/>
              <a:t>Equivalent to reconsider restoration under the refresh interval of 16ms</a:t>
            </a:r>
          </a:p>
          <a:p>
            <a:pPr lvl="1"/>
            <a:r>
              <a:rPr lang="en-US" altLang="zh-CN" dirty="0"/>
              <a:t>Opportunities exist to reduce restoration latency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183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Again, the time table does not have to be per-core, it can be shared by multi-cores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16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</a:rPr>
              <a:t>Refresh happens at fixed time intervals, independent of the memory access pattern. </a:t>
            </a:r>
          </a:p>
          <a:p>
            <a:endParaRPr lang="en-US" dirty="0"/>
          </a:p>
          <a:p>
            <a:r>
              <a:rPr lang="en-US" altLang="zh-CN" sz="2400" b="1" dirty="0">
                <a:solidFill>
                  <a:schemeClr val="tx1"/>
                </a:solidFill>
              </a:rPr>
              <a:t>As a result, when we divide the refresh interval into four 16 </a:t>
            </a:r>
            <a:r>
              <a:rPr lang="en-US" altLang="zh-CN" sz="2400" b="1" dirty="0" err="1">
                <a:solidFill>
                  <a:schemeClr val="tx1"/>
                </a:solidFill>
              </a:rPr>
              <a:t>ms</a:t>
            </a:r>
            <a:r>
              <a:rPr lang="en-US" altLang="zh-CN" sz="2400" b="1" dirty="0">
                <a:solidFill>
                  <a:schemeClr val="tx1"/>
                </a:solidFill>
              </a:rPr>
              <a:t> sub-windows, the number of memory accesses that fall into each sub-window tends to be similar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Due to a combination of the access locality of applications, and the high number of row conflict that occur due to bank conflicts, As a result, a row that is to be accessed again is likely to be first closed due to a bank conflict and then reactivated for the next access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we find significant diversity in the access-to-access interval distribution if we study smaller sub-windows (e.g., 8ms)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6858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7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bank number</a:t>
            </a:r>
            <a:r>
              <a:rPr lang="en-US" baseline="0" dirty="0"/>
              <a:t>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760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52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11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first provide necessary background on DRAM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270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evaluated the temperature effect in a way with multiple refresh rate. First of all, our propose works fine as long as the 64ms refresh interval works fine. For higher temperature, is </a:t>
            </a:r>
            <a:r>
              <a:rPr lang="en-US" altLang="zh-CN" sz="27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reasonable choice to increase the refresh rate.</a:t>
            </a:r>
          </a:p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evaluated the effect of higher refresh rate.</a:t>
            </a:r>
          </a:p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Overall, CAL is robust for higher refresh rates.</a:t>
            </a:r>
          </a:p>
          <a:p>
            <a:endParaRPr lang="en-US" altLang="zh-CN" sz="27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smaller refresh intervals, we linearly scale the maximum access-to-access interval for which</a:t>
            </a:r>
          </a:p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 applies partial restoration, to account for the increased rate of charge decay at higher temperatures. For example, for</a:t>
            </a:r>
          </a:p>
          <a:p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32 </a:t>
            </a:r>
            <a:r>
              <a:rPr lang="en-US" altLang="zh-CN" sz="27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US" altLang="zh-CN" sz="27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refresh interval, partial restoration is applied only when the access-to-access interval is less than 8 </a:t>
            </a:r>
            <a:r>
              <a:rPr lang="en-US" altLang="zh-CN" sz="27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zh-CN" altLang="en-US" sz="2700" b="1" i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39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Fortunately, we find that There exists trade-off between activation and restoration latency reductions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demonstrate that with properly chosen partial restoration level, we can Achieve significantly reduced restoration latency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cost of a smaller reduction of activation latency.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achieves the benefits of both activation and restoration latency reductions.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paper, we use a simple heuristic for such trade-off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81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key idea of CAL includes two components: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First, CAL uses the last access-to-access interval of a row to predict whether the row will be reactivated again soon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Second, based on the prediction and next scheduled refresh, CAL decides by how much the restoration latency should be reduced to achieve the benefits of both activation and restoration latency reductions.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The key structure of CAL is a timer table built in the memory controller.</a:t>
            </a:r>
          </a:p>
          <a:p>
            <a:endParaRPr lang="en-US" altLang="zh-CN" dirty="0"/>
          </a:p>
          <a:p>
            <a:r>
              <a:rPr lang="en-US" altLang="zh-CN" dirty="0"/>
              <a:t>Each entry of the table contains a Tag of an accessed DRAM row, a timer, a partial restored bit and a valid bit.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54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Prior works can reduce DRAM latency by exploiting the charge level of a DRAM cell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One line of works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down the restoration time, by taking advantage of the fact that refreshes are regularly scheduled.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result, they apply partial restoration to soon-to-be-refreshed rows, reducing the restoration latency.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Another line of works observe that high charge level can reduce activation latency.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DRAM cells accessed in the last 1ms tend to have high charge level as very little charge </a:t>
            </a:r>
            <a:r>
              <a:rPr lang="en-US" altLang="zh-CN" sz="1200" dirty="0" err="1">
                <a:solidFill>
                  <a:srgbClr val="00B050"/>
                </a:solidFill>
              </a:rPr>
              <a:t>leackage</a:t>
            </a:r>
            <a:r>
              <a:rPr lang="en-US" altLang="zh-CN" sz="1200" dirty="0">
                <a:solidFill>
                  <a:srgbClr val="00B050"/>
                </a:solidFill>
              </a:rPr>
              <a:t> has occurred since last restoration.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Thus that they can be accessed with reduced </a:t>
            </a:r>
            <a:r>
              <a:rPr lang="en-US" altLang="zh-CN" sz="1200" dirty="0" err="1">
                <a:solidFill>
                  <a:srgbClr val="00B050"/>
                </a:solidFill>
              </a:rPr>
              <a:t>tRCD</a:t>
            </a:r>
            <a:r>
              <a:rPr lang="en-US" altLang="zh-CN" sz="1200" dirty="0">
                <a:solidFill>
                  <a:srgbClr val="00B050"/>
                </a:solidFill>
              </a:rPr>
              <a:t> and </a:t>
            </a:r>
            <a:r>
              <a:rPr lang="en-US" altLang="zh-CN" sz="1200" dirty="0" err="1">
                <a:solidFill>
                  <a:srgbClr val="00B050"/>
                </a:solidFill>
              </a:rPr>
              <a:t>tRAS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299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Prior works can reduce DRAM latency by exploiting the charge level of a DRAM cell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One line of works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down the restoration time, by taking advantage of the fact that refreshes are regularly scheduled.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result, they apply partial restoration to soon-to-be-refreshed rows, reducing the restoration latency.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Another line of works observe that high charge level can reduce activation latency.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DRAM cells accessed in the last 1ms tend to have high charge level as very little charge </a:t>
            </a:r>
            <a:r>
              <a:rPr lang="en-US" altLang="zh-CN" sz="1200" dirty="0" err="1">
                <a:solidFill>
                  <a:srgbClr val="00B050"/>
                </a:solidFill>
              </a:rPr>
              <a:t>leackage</a:t>
            </a:r>
            <a:r>
              <a:rPr lang="en-US" altLang="zh-CN" sz="1200" dirty="0">
                <a:solidFill>
                  <a:srgbClr val="00B050"/>
                </a:solidFill>
              </a:rPr>
              <a:t> has occurred since last restoration.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Thus that they can be accessed with reduced </a:t>
            </a:r>
            <a:r>
              <a:rPr lang="en-US" altLang="zh-CN" sz="1200" dirty="0" err="1">
                <a:solidFill>
                  <a:srgbClr val="00B050"/>
                </a:solidFill>
              </a:rPr>
              <a:t>tRCD</a:t>
            </a:r>
            <a:r>
              <a:rPr lang="en-US" altLang="zh-CN" sz="1200" dirty="0">
                <a:solidFill>
                  <a:srgbClr val="00B050"/>
                </a:solidFill>
              </a:rPr>
              <a:t> and </a:t>
            </a:r>
            <a:r>
              <a:rPr lang="en-US" altLang="zh-CN" sz="1200" dirty="0" err="1">
                <a:solidFill>
                  <a:srgbClr val="00B050"/>
                </a:solidFill>
              </a:rPr>
              <a:t>tRAS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0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altLang="zh-CN" dirty="0"/>
              <a:t>Processors </a:t>
            </a:r>
            <a:r>
              <a:rPr lang="en-US" altLang="zh-CN" dirty="0"/>
              <a:t>always </a:t>
            </a:r>
            <a:r>
              <a:rPr lang="tr-TR" altLang="zh-CN" dirty="0"/>
              <a:t>incorporate a Memory</a:t>
            </a:r>
            <a:r>
              <a:rPr lang="tr-TR" altLang="zh-CN" baseline="0" dirty="0"/>
              <a:t> Controller which handles the communication with the DRAM module. </a:t>
            </a:r>
          </a:p>
          <a:p>
            <a:r>
              <a:rPr lang="en-US" altLang="zh-CN" dirty="0"/>
              <a:t>[click]</a:t>
            </a:r>
            <a:endParaRPr lang="tr-TR" altLang="zh-CN" dirty="0"/>
          </a:p>
          <a:p>
            <a:r>
              <a:rPr lang="tr-TR" altLang="zh-CN" dirty="0"/>
              <a:t>A DRAM</a:t>
            </a:r>
            <a:r>
              <a:rPr lang="tr-TR" altLang="zh-CN" baseline="0" dirty="0"/>
              <a:t> chip, which builds up the DRAM module, consists of DRAM cells and </a:t>
            </a:r>
            <a:r>
              <a:rPr lang="en-US" altLang="zh-CN" baseline="0" dirty="0"/>
              <a:t>row buffer </a:t>
            </a:r>
            <a:r>
              <a:rPr lang="tr-TR" altLang="zh-CN" baseline="0" dirty="0"/>
              <a:t>as shown in the right-side.</a:t>
            </a:r>
          </a:p>
          <a:p>
            <a:endParaRPr lang="en-US" baseline="0" dirty="0"/>
          </a:p>
          <a:p>
            <a:r>
              <a:rPr lang="en-US" altLang="zh-CN" baseline="0" dirty="0"/>
              <a:t>When</a:t>
            </a:r>
            <a:r>
              <a:rPr lang="tr-TR" altLang="zh-CN" baseline="0" dirty="0"/>
              <a:t> a</a:t>
            </a:r>
            <a:r>
              <a:rPr lang="en-US" altLang="zh-CN" baseline="0" dirty="0"/>
              <a:t>c</a:t>
            </a:r>
            <a:r>
              <a:rPr lang="tr-TR" altLang="zh-CN" baseline="0" dirty="0"/>
              <a:t>cessing data in DRAM.</a:t>
            </a:r>
            <a:endParaRPr lang="en-US" altLang="zh-CN" baseline="0" dirty="0"/>
          </a:p>
          <a:p>
            <a:r>
              <a:rPr lang="en-US" altLang="zh-CN" baseline="0" dirty="0"/>
              <a:t>[click]</a:t>
            </a:r>
            <a:endParaRPr lang="tr-TR" altLang="zh-CN" baseline="0" dirty="0"/>
          </a:p>
          <a:p>
            <a:r>
              <a:rPr lang="en-US" altLang="zh-CN" baseline="0" dirty="0"/>
              <a:t>Activation opens one of the DRAM rows, and copies the data into the row buffer to serve reads or writes. </a:t>
            </a:r>
          </a:p>
          <a:p>
            <a:r>
              <a:rPr lang="en-US" altLang="zh-CN" baseline="0" dirty="0"/>
              <a:t>[click]</a:t>
            </a:r>
          </a:p>
          <a:p>
            <a:r>
              <a:rPr lang="en-US" altLang="zh-CN" baseline="0" dirty="0"/>
              <a:t>The</a:t>
            </a:r>
            <a:r>
              <a:rPr lang="tr-TR" altLang="zh-CN" baseline="0" dirty="0"/>
              <a:t> time passed </a:t>
            </a:r>
            <a:r>
              <a:rPr lang="en-US" altLang="zh-CN" baseline="0" dirty="0"/>
              <a:t>from</a:t>
            </a:r>
            <a:r>
              <a:rPr lang="tr-TR" altLang="zh-CN" baseline="0" dirty="0"/>
              <a:t> </a:t>
            </a:r>
            <a:r>
              <a:rPr lang="en-US" altLang="zh-CN" baseline="0" dirty="0"/>
              <a:t>Activation</a:t>
            </a:r>
            <a:r>
              <a:rPr lang="tr-TR" altLang="zh-CN" baseline="0" dirty="0"/>
              <a:t> to </a:t>
            </a:r>
            <a:r>
              <a:rPr lang="en-US" altLang="zh-CN" baseline="0" dirty="0"/>
              <a:t>the state when the row buffer is ready to serve </a:t>
            </a:r>
            <a:r>
              <a:rPr lang="tr-TR" altLang="zh-CN" baseline="0" dirty="0"/>
              <a:t>READ or WRITE</a:t>
            </a:r>
            <a:r>
              <a:rPr lang="en-US" altLang="zh-CN" baseline="0" dirty="0"/>
              <a:t>, </a:t>
            </a:r>
            <a:r>
              <a:rPr lang="tr-TR" altLang="zh-CN" baseline="0" dirty="0"/>
              <a:t>is </a:t>
            </a:r>
            <a:r>
              <a:rPr lang="en-US" altLang="zh-CN" baseline="0" dirty="0"/>
              <a:t>defined by</a:t>
            </a:r>
            <a:r>
              <a:rPr lang="tr-TR" altLang="zh-CN" baseline="0" dirty="0"/>
              <a:t> tRCD</a:t>
            </a:r>
            <a:endParaRPr lang="en-US" altLang="zh-CN" baseline="0" dirty="0"/>
          </a:p>
          <a:p>
            <a:r>
              <a:rPr lang="en-US" altLang="zh-CN" baseline="0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As </a:t>
            </a:r>
            <a:r>
              <a:rPr lang="tr-TR" altLang="zh-CN" baseline="0" dirty="0"/>
              <a:t>DRAM cells</a:t>
            </a:r>
            <a:r>
              <a:rPr lang="en-US" altLang="zh-CN" baseline="0" dirty="0"/>
              <a:t>’ charge is drained</a:t>
            </a:r>
            <a:r>
              <a:rPr lang="tr-TR" altLang="zh-CN" baseline="0" dirty="0"/>
              <a:t> </a:t>
            </a:r>
            <a:r>
              <a:rPr lang="en-US" altLang="zh-CN" baseline="0" dirty="0"/>
              <a:t>during activation</a:t>
            </a:r>
            <a:r>
              <a:rPr lang="tr-TR" altLang="zh-CN" baseline="0" dirty="0"/>
              <a:t>. </a:t>
            </a:r>
            <a:endParaRPr lang="en-US" altLang="zh-CN" baseline="0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Restoration restores the charge to maintain the data integrity.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</a:t>
            </a:r>
            <a:r>
              <a:rPr lang="tr-TR" altLang="zh-CN" baseline="0" dirty="0"/>
              <a:t>he time </a:t>
            </a:r>
            <a:r>
              <a:rPr lang="en-US" altLang="zh-CN" baseline="0" dirty="0"/>
              <a:t>taken </a:t>
            </a:r>
            <a:r>
              <a:rPr lang="tr-TR" altLang="zh-CN" baseline="0" dirty="0"/>
              <a:t>from the start of the </a:t>
            </a:r>
            <a:r>
              <a:rPr lang="en-US" altLang="zh-CN" baseline="0" dirty="0"/>
              <a:t>ACT to</a:t>
            </a:r>
            <a:r>
              <a:rPr lang="tr-TR" altLang="zh-CN" baseline="0" dirty="0"/>
              <a:t> the completion of Restor</a:t>
            </a:r>
            <a:r>
              <a:rPr lang="en-US" altLang="zh-CN" baseline="0" dirty="0" err="1"/>
              <a:t>ation</a:t>
            </a:r>
            <a:r>
              <a:rPr lang="en-US" altLang="zh-CN" baseline="0" dirty="0"/>
              <a:t> </a:t>
            </a:r>
            <a:r>
              <a:rPr lang="tr-TR" altLang="zh-CN" baseline="0" dirty="0"/>
              <a:t>is called tRAS</a:t>
            </a:r>
            <a:r>
              <a:rPr lang="en-US" altLang="zh-CN" baseline="0" dirty="0"/>
              <a:t>, only after restoration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[click]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/>
              <a:t>precharge</a:t>
            </a:r>
            <a:r>
              <a:rPr lang="en-US" altLang="zh-CN" baseline="0" dirty="0"/>
              <a:t> command can be issued,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releases the data from the row buffer. This prepares DRAM to activate a different row.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DRAM cells lose charge overtime.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prevent data loss, DRAM cells are periodically refreshed.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3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Prior work exploits the charge level of a DRAM cell by partially restoring the cell’s charge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[click]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As mentioned above, DRAM cells lose charge overtime, 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refreshes are regularly scheduled every 64ms to fully restore cells’ charge level</a:t>
            </a:r>
          </a:p>
          <a:p>
            <a:r>
              <a:rPr lang="en-US" altLang="zh-CN" sz="1200" b="0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Aside from refresh, each DRAM access also fully restores the charge level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idea of the prior work is that if the cell will be refreshed soon, Partial restoration can be applied to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just enough charge and leave the refresh to fully restore the charge level. And thus, achieving reduced restoration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0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I will provide our own observations on partial restoration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91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Our first observation is that DRAM cells’ charge can be partially restored if it is going to be accessed (i.e., reactivated) soon.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potential of partial restoration for soon-to-be-reactivated cells,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[click]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the distribution of access-to-access intervals.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demonstrated by prior works that 16ms interval is small enough to yield a reasonable decrease in the restoration latency.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break down the interval distributions into five categories based on 16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subwindows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the figure, 95% of access-to-access intervals are &lt; 16ms, for which DRAM cells can be partially restored.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at the time, when we want to perform partial restoration, we actually don’t when the row will be reactivated.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Therefore, although there is great potential there, to exploit such potential, we need someway to predict whether a cell will be reactivated soon (let’s say in the next 16ms)</a:t>
            </a:r>
            <a:endParaRPr lang="zh-CN" altLang="en-US" dirty="0"/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answer the above question, we find that the next access-to-access interval of a cell can be accurately predicted by the last access-to-access interval.</a:t>
            </a:r>
            <a:endParaRPr lang="zh-CN" altLang="en-US" b="1" dirty="0"/>
          </a:p>
          <a:p>
            <a:endParaRPr lang="en-US" altLang="zh-CN" dirty="0"/>
          </a:p>
          <a:p>
            <a:r>
              <a:rPr lang="en-US" altLang="zh-CN" dirty="0"/>
              <a:t>To show this, we study the relationship between last and next access-to-access interval pairs of the same row.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This figure shows the distribution of last and next access-to-access interval pairs, we define the interval as small if it is less then 16ms, otherwise we define it as large. We group interval pairs into four categories accordingly, small </a:t>
            </a:r>
            <a:r>
              <a:rPr lang="en-US" altLang="zh-CN" dirty="0" err="1"/>
              <a:t>small</a:t>
            </a:r>
            <a:r>
              <a:rPr lang="en-US" altLang="zh-CN" dirty="0"/>
              <a:t>, small large, large small, and large </a:t>
            </a:r>
            <a:r>
              <a:rPr lang="en-US" altLang="zh-CN" dirty="0" err="1"/>
              <a:t>large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As shown in the figure</a:t>
            </a:r>
            <a:r>
              <a:rPr lang="zh-CN" altLang="en-US" dirty="0"/>
              <a:t>，</a:t>
            </a:r>
            <a:r>
              <a:rPr lang="en-US" altLang="zh-CN" dirty="0"/>
              <a:t>for 98% of the pairs, if the last access-to-access interval is small, the next access-to-access interval would also be small.</a:t>
            </a:r>
          </a:p>
          <a:p>
            <a:r>
              <a:rPr lang="en-US" altLang="zh-CN" dirty="0"/>
              <a:t>This provides an</a:t>
            </a:r>
            <a:r>
              <a:rPr lang="en-US" altLang="zh-CN" baseline="0" dirty="0"/>
              <a:t> accurate way for us to predict whether </a:t>
            </a:r>
            <a:r>
              <a:rPr lang="en-US" altLang="zh-CN" dirty="0"/>
              <a:t>to apply partial restoration.</a:t>
            </a:r>
          </a:p>
          <a:p>
            <a:r>
              <a:rPr lang="en-US" altLang="zh-CN" dirty="0"/>
              <a:t>[click]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On top of reducing the restoration latency, there are other mechanisms that can reduce the activation latency for DRAM cells, as long as it has high charge level</a:t>
            </a:r>
          </a:p>
          <a:p>
            <a:endParaRPr lang="en-US" altLang="zh-CN" dirty="0"/>
          </a:p>
          <a:p>
            <a:r>
              <a:rPr lang="en-US" altLang="zh-CN" dirty="0"/>
              <a:t>So for example, if you look at this graph here,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which timeline the accesses with the </a:t>
            </a:r>
            <a:r>
              <a:rPr lang="en-US" altLang="zh-CN" dirty="0" err="1"/>
              <a:t>bitline</a:t>
            </a:r>
            <a:r>
              <a:rPr lang="en-US" altLang="zh-CN" dirty="0"/>
              <a:t> voltage changes when we activate a cell.</a:t>
            </a:r>
          </a:p>
          <a:p>
            <a:r>
              <a:rPr lang="en-US" altLang="zh-CN" dirty="0"/>
              <a:t>Normally, we have to wait for the full activation latency </a:t>
            </a:r>
            <a:r>
              <a:rPr lang="en-US" altLang="zh-CN" dirty="0" err="1"/>
              <a:t>tRCD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But for a fully charged cell, it turns out that we can reduce </a:t>
            </a:r>
            <a:r>
              <a:rPr lang="en-US" altLang="zh-CN" dirty="0" err="1"/>
              <a:t>tRCD</a:t>
            </a:r>
            <a:r>
              <a:rPr lang="en-US" altLang="zh-CN" dirty="0"/>
              <a:t> significantly.</a:t>
            </a:r>
          </a:p>
          <a:p>
            <a:r>
              <a:rPr lang="en-US" altLang="zh-CN" dirty="0"/>
              <a:t>Unfortunately,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if we try to maximized the benefits of partial restoration, 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we find that we </a:t>
            </a:r>
            <a:r>
              <a:rPr lang="en-US" altLang="zh-CN" dirty="0" err="1"/>
              <a:t>cann’t</a:t>
            </a:r>
            <a:r>
              <a:rPr lang="en-US" altLang="zh-CN" dirty="0"/>
              <a:t> reduce </a:t>
            </a:r>
            <a:r>
              <a:rPr lang="en-US" altLang="zh-CN" dirty="0" err="1"/>
              <a:t>tRCD</a:t>
            </a:r>
            <a:r>
              <a:rPr lang="en-US" altLang="zh-CN" dirty="0"/>
              <a:t> anymore, because it takes almost the complete time for the activation to finish</a:t>
            </a:r>
          </a:p>
          <a:p>
            <a:r>
              <a:rPr lang="en-US" altLang="zh-CN" dirty="0"/>
              <a:t>[click]</a:t>
            </a:r>
          </a:p>
          <a:p>
            <a:r>
              <a:rPr lang="en-US" altLang="zh-CN" dirty="0"/>
              <a:t>So we find that there is a problem: if we maximize the benefits of partial restoration, the cells no longer have high charge when they are activated, and this means we </a:t>
            </a:r>
            <a:r>
              <a:rPr lang="en-US" altLang="zh-CN" dirty="0" err="1"/>
              <a:t>cann’t</a:t>
            </a:r>
            <a:r>
              <a:rPr lang="en-US" altLang="zh-CN" dirty="0"/>
              <a:t> reduce the activation latency at all.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3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14301" y="205090"/>
            <a:ext cx="1326783" cy="219456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02" y="228600"/>
            <a:ext cx="2724912" cy="242414"/>
          </a:xfrm>
          <a:prstGeom prst="rect">
            <a:avLst/>
          </a:prstGeom>
        </p:spPr>
      </p:pic>
      <p:pic>
        <p:nvPicPr>
          <p:cNvPr id="10" name="Picture 2" descr="Image result for å½é²ç§æå¤§å­¦">
            <a:extLst>
              <a:ext uri="{FF2B5EF4-FFF2-40B4-BE49-F238E27FC236}">
                <a16:creationId xmlns:a16="http://schemas.microsoft.com/office/drawing/2014/main" id="{C5E80AE2-A07C-47CC-84AD-67FEEB617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93" y="380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>
            <a:extLst>
              <a:ext uri="{FF2B5EF4-FFF2-40B4-BE49-F238E27FC236}">
                <a16:creationId xmlns:a16="http://schemas.microsoft.com/office/drawing/2014/main" id="{0E481252-E7CA-45B7-8B30-1B7846E1F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23" y="27215"/>
            <a:ext cx="5750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581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910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802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48736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53340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806820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60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8127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6244C4-715A-4076-A755-A7C4861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98236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0376139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3465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0787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1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58336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Page </a:t>
            </a:r>
            <a:fld id="{BBF05047-ADC6-47BF-A318-424F854A849A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1" y="228600"/>
            <a:ext cx="1066271" cy="21508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811963"/>
            <a:ext cx="9144000" cy="46037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s://github.com/CMU-SAFARI/ramulato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680484"/>
            <a:ext cx="9144000" cy="2819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  <a:t>Reducing DRAM Latency via </a:t>
            </a:r>
            <a:b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</a:br>
            <a: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  <a:t>Charge-Level-Aware Look-Ahead Partial Restoration</a:t>
            </a:r>
            <a:endParaRPr lang="en-US" sz="40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499884"/>
            <a:ext cx="9144000" cy="3358116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800" dirty="0" err="1">
                <a:solidFill>
                  <a:srgbClr val="404040"/>
                </a:solidFill>
              </a:rPr>
              <a:t>Yaohua</a:t>
            </a:r>
            <a:r>
              <a:rPr lang="en-US" sz="2800" dirty="0">
                <a:solidFill>
                  <a:srgbClr val="404040"/>
                </a:solidFill>
              </a:rPr>
              <a:t> Wang, </a:t>
            </a:r>
            <a:r>
              <a:rPr lang="en-US" sz="2800" b="0" dirty="0" err="1">
                <a:solidFill>
                  <a:srgbClr val="404040"/>
                </a:solidFill>
              </a:rPr>
              <a:t>Arash</a:t>
            </a:r>
            <a:r>
              <a:rPr lang="en-US" sz="2800" b="0" dirty="0">
                <a:solidFill>
                  <a:srgbClr val="404040"/>
                </a:solidFill>
              </a:rPr>
              <a:t> </a:t>
            </a:r>
            <a:r>
              <a:rPr lang="en-US" sz="2800" b="0" dirty="0" err="1">
                <a:solidFill>
                  <a:srgbClr val="404040"/>
                </a:solidFill>
              </a:rPr>
              <a:t>Tavakkol</a:t>
            </a:r>
            <a:r>
              <a:rPr lang="en-US" sz="2800" b="0" dirty="0">
                <a:solidFill>
                  <a:srgbClr val="404040"/>
                </a:solidFill>
              </a:rPr>
              <a:t>, Lois </a:t>
            </a:r>
            <a:r>
              <a:rPr lang="en-US" sz="2800" b="0" dirty="0" err="1">
                <a:solidFill>
                  <a:srgbClr val="404040"/>
                </a:solidFill>
              </a:rPr>
              <a:t>Orosa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Saugata</a:t>
            </a:r>
            <a:r>
              <a:rPr lang="en-US" sz="2800" b="0" dirty="0">
                <a:solidFill>
                  <a:srgbClr val="404040"/>
                </a:solidFill>
              </a:rPr>
              <a:t> Ghose, </a:t>
            </a:r>
          </a:p>
          <a:p>
            <a:pPr lvl="0">
              <a:lnSpc>
                <a:spcPct val="110000"/>
              </a:lnSpc>
            </a:pPr>
            <a:r>
              <a:rPr lang="en-US" sz="2800" b="0" dirty="0">
                <a:solidFill>
                  <a:srgbClr val="404040"/>
                </a:solidFill>
              </a:rPr>
              <a:t>Nika Mansouri </a:t>
            </a:r>
            <a:r>
              <a:rPr lang="en-US" sz="2800" b="0" dirty="0" err="1">
                <a:solidFill>
                  <a:srgbClr val="404040"/>
                </a:solidFill>
              </a:rPr>
              <a:t>Ghiasi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Minesh</a:t>
            </a:r>
            <a:r>
              <a:rPr lang="en-US" sz="2800" b="0" dirty="0">
                <a:solidFill>
                  <a:srgbClr val="404040"/>
                </a:solidFill>
              </a:rPr>
              <a:t> Patel, </a:t>
            </a:r>
            <a:r>
              <a:rPr lang="en-US" sz="2800" b="0" dirty="0" err="1">
                <a:solidFill>
                  <a:srgbClr val="404040"/>
                </a:solidFill>
              </a:rPr>
              <a:t>Jeremie</a:t>
            </a:r>
            <a:r>
              <a:rPr lang="en-US" sz="2800" b="0" dirty="0">
                <a:solidFill>
                  <a:srgbClr val="404040"/>
                </a:solidFill>
              </a:rPr>
              <a:t> S. Kim, </a:t>
            </a:r>
          </a:p>
          <a:p>
            <a:pPr lvl="0">
              <a:lnSpc>
                <a:spcPct val="110000"/>
              </a:lnSpc>
            </a:pPr>
            <a:r>
              <a:rPr lang="en-US" sz="2800" b="0" dirty="0">
                <a:solidFill>
                  <a:srgbClr val="404040"/>
                </a:solidFill>
              </a:rPr>
              <a:t>Hasan Hassan, Mohammad </a:t>
            </a:r>
            <a:r>
              <a:rPr lang="en-US" sz="2800" b="0" dirty="0" err="1">
                <a:solidFill>
                  <a:srgbClr val="404040"/>
                </a:solidFill>
              </a:rPr>
              <a:t>Sadrosadati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Onur</a:t>
            </a:r>
            <a:r>
              <a:rPr lang="en-US" sz="2800" b="0" dirty="0">
                <a:solidFill>
                  <a:srgbClr val="404040"/>
                </a:solidFill>
              </a:rPr>
              <a:t> </a:t>
            </a:r>
            <a:r>
              <a:rPr lang="en-US" sz="2800" b="0" dirty="0" err="1">
                <a:solidFill>
                  <a:srgbClr val="404040"/>
                </a:solidFill>
              </a:rPr>
              <a:t>Mutlu</a:t>
            </a:r>
            <a:endParaRPr lang="en-US" sz="2800" b="0" dirty="0">
              <a:solidFill>
                <a:srgbClr val="404040"/>
              </a:solidFill>
            </a:endParaRPr>
          </a:p>
          <a:p>
            <a:pPr lvl="0"/>
            <a:endParaRPr lang="fa-IR" b="0" dirty="0"/>
          </a:p>
          <a:p>
            <a:pPr lvl="0"/>
            <a:r>
              <a:rPr lang="en-US" sz="2400" b="0" dirty="0"/>
              <a:t>October 22, 2018</a:t>
            </a:r>
          </a:p>
        </p:txBody>
      </p:sp>
    </p:spTree>
    <p:extLst>
      <p:ext uri="{BB962C8B-B14F-4D97-AF65-F5344CB8AC3E}">
        <p14:creationId xmlns:p14="http://schemas.microsoft.com/office/powerpoint/2010/main" val="18677352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DRAM Access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need to trade off the latency reductions of both </a:t>
            </a:r>
            <a:br>
              <a:rPr lang="en-US" altLang="zh-CN" dirty="0"/>
            </a:br>
            <a:r>
              <a:rPr lang="en-US" altLang="zh-CN" dirty="0"/>
              <a:t>reduced activation latency and partial restoration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10</a:t>
            </a:fld>
            <a:r>
              <a:rPr lang="en-US" altLang="en-US" dirty="0"/>
              <a:t> of 22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156" y="1905000"/>
            <a:ext cx="8788444" cy="2900792"/>
            <a:chOff x="203156" y="1752600"/>
            <a:chExt cx="8788444" cy="305319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600" y="3301599"/>
              <a:ext cx="8153400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9600" y="4419600"/>
              <a:ext cx="838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41046" y="4436460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Time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09600" y="1752600"/>
              <a:ext cx="0" cy="26838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-501717" y="2909863"/>
              <a:ext cx="1779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/>
                <a:t>Bitline</a:t>
              </a:r>
              <a:r>
                <a:rPr lang="en-US" b="1" i="1" dirty="0"/>
                <a:t> Voltage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576883" y="3337622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activation done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57800" y="2480874"/>
            <a:ext cx="3412451" cy="8241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4264624" y="2500930"/>
            <a:ext cx="4624517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C00000">
                    <a:alpha val="30000"/>
                  </a:srgbClr>
                </a:solidFill>
                <a:latin typeface="Adobe Garamond Pro Bold" panose="02020702060506020403" pitchFamily="18" charset="0"/>
              </a:rPr>
              <a:t>maximum partial restoration</a:t>
            </a:r>
            <a:endParaRPr lang="en-US" sz="2800" b="1" i="1" baseline="-25000" dirty="0">
              <a:solidFill>
                <a:srgbClr val="C00000">
                  <a:alpha val="30000"/>
                </a:srgbClr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62600" y="1957126"/>
            <a:ext cx="3107654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1143000" y="1692774"/>
            <a:ext cx="4624517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near-max partial restoration</a:t>
            </a:r>
            <a:endParaRPr lang="en-US" sz="2800" b="1" i="1" baseline="-25000" dirty="0">
              <a:solidFill>
                <a:srgbClr val="00B050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9600" y="3591889"/>
            <a:ext cx="2438400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2893162" y="3461792"/>
            <a:ext cx="1524000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full </a:t>
            </a:r>
            <a:r>
              <a:rPr lang="tr-TR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RCD</a:t>
            </a:r>
            <a:endParaRPr lang="en-US" sz="2800" b="1" i="1" baseline="-25000" dirty="0">
              <a:solidFill>
                <a:srgbClr val="0070C0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9601" y="3153368"/>
            <a:ext cx="1981199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512975" y="2318791"/>
            <a:ext cx="2131161" cy="7285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mostly</a:t>
            </a:r>
            <a:b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</a:br>
            <a: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reduced </a:t>
            </a:r>
            <a:r>
              <a:rPr lang="tr-TR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RCD</a:t>
            </a:r>
            <a:endParaRPr lang="en-US" sz="2800" b="1" i="1" baseline="-25000" dirty="0">
              <a:solidFill>
                <a:srgbClr val="0070C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74684" y="2128771"/>
            <a:ext cx="7993294" cy="2267334"/>
          </a:xfrm>
          <a:custGeom>
            <a:avLst/>
            <a:gdLst>
              <a:gd name="connsiteX0" fmla="*/ 0 w 4426528"/>
              <a:gd name="connsiteY0" fmla="*/ 2230582 h 2230582"/>
              <a:gd name="connsiteX1" fmla="*/ 838200 w 4426528"/>
              <a:gd name="connsiteY1" fmla="*/ 1863437 h 2230582"/>
              <a:gd name="connsiteX2" fmla="*/ 1267691 w 4426528"/>
              <a:gd name="connsiteY2" fmla="*/ 1309255 h 2230582"/>
              <a:gd name="connsiteX3" fmla="*/ 1724891 w 4426528"/>
              <a:gd name="connsiteY3" fmla="*/ 505691 h 2230582"/>
              <a:gd name="connsiteX4" fmla="*/ 2466109 w 4426528"/>
              <a:gd name="connsiteY4" fmla="*/ 117764 h 2230582"/>
              <a:gd name="connsiteX5" fmla="*/ 4426528 w 4426528"/>
              <a:gd name="connsiteY5" fmla="*/ 0 h 2230582"/>
              <a:gd name="connsiteX0" fmla="*/ 0 w 4474268"/>
              <a:gd name="connsiteY0" fmla="*/ 2384818 h 2384818"/>
              <a:gd name="connsiteX1" fmla="*/ 885940 w 4474268"/>
              <a:gd name="connsiteY1" fmla="*/ 1863437 h 2384818"/>
              <a:gd name="connsiteX2" fmla="*/ 1315431 w 4474268"/>
              <a:gd name="connsiteY2" fmla="*/ 1309255 h 2384818"/>
              <a:gd name="connsiteX3" fmla="*/ 1772631 w 4474268"/>
              <a:gd name="connsiteY3" fmla="*/ 505691 h 2384818"/>
              <a:gd name="connsiteX4" fmla="*/ 2513849 w 4474268"/>
              <a:gd name="connsiteY4" fmla="*/ 117764 h 2384818"/>
              <a:gd name="connsiteX5" fmla="*/ 4474268 w 4474268"/>
              <a:gd name="connsiteY5" fmla="*/ 0 h 2384818"/>
              <a:gd name="connsiteX0" fmla="*/ 9106 w 4483374"/>
              <a:gd name="connsiteY0" fmla="*/ 2384818 h 2384818"/>
              <a:gd name="connsiteX1" fmla="*/ 79130 w 4483374"/>
              <a:gd name="connsiteY1" fmla="*/ 2249695 h 2384818"/>
              <a:gd name="connsiteX2" fmla="*/ 895046 w 4483374"/>
              <a:gd name="connsiteY2" fmla="*/ 1863437 h 2384818"/>
              <a:gd name="connsiteX3" fmla="*/ 1324537 w 4483374"/>
              <a:gd name="connsiteY3" fmla="*/ 1309255 h 2384818"/>
              <a:gd name="connsiteX4" fmla="*/ 1781737 w 4483374"/>
              <a:gd name="connsiteY4" fmla="*/ 505691 h 2384818"/>
              <a:gd name="connsiteX5" fmla="*/ 2522955 w 4483374"/>
              <a:gd name="connsiteY5" fmla="*/ 117764 h 2384818"/>
              <a:gd name="connsiteX6" fmla="*/ 4483374 w 4483374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885940 w 4474268"/>
              <a:gd name="connsiteY2" fmla="*/ 1863437 h 2386454"/>
              <a:gd name="connsiteX3" fmla="*/ 1315431 w 4474268"/>
              <a:gd name="connsiteY3" fmla="*/ 1309255 h 2386454"/>
              <a:gd name="connsiteX4" fmla="*/ 1772631 w 4474268"/>
              <a:gd name="connsiteY4" fmla="*/ 505691 h 2386454"/>
              <a:gd name="connsiteX5" fmla="*/ 2513849 w 4474268"/>
              <a:gd name="connsiteY5" fmla="*/ 117764 h 2386454"/>
              <a:gd name="connsiteX6" fmla="*/ 4474268 w 4474268"/>
              <a:gd name="connsiteY6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885940 w 4474268"/>
              <a:gd name="connsiteY3" fmla="*/ 1863437 h 2386454"/>
              <a:gd name="connsiteX4" fmla="*/ 1315431 w 4474268"/>
              <a:gd name="connsiteY4" fmla="*/ 1309255 h 2386454"/>
              <a:gd name="connsiteX5" fmla="*/ 1772631 w 4474268"/>
              <a:gd name="connsiteY5" fmla="*/ 505691 h 2386454"/>
              <a:gd name="connsiteX6" fmla="*/ 2513849 w 4474268"/>
              <a:gd name="connsiteY6" fmla="*/ 117764 h 2386454"/>
              <a:gd name="connsiteX7" fmla="*/ 4474268 w 4474268"/>
              <a:gd name="connsiteY7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885940 w 4474268"/>
              <a:gd name="connsiteY3" fmla="*/ 1863437 h 2386454"/>
              <a:gd name="connsiteX4" fmla="*/ 1315431 w 4474268"/>
              <a:gd name="connsiteY4" fmla="*/ 1309255 h 2386454"/>
              <a:gd name="connsiteX5" fmla="*/ 1772631 w 4474268"/>
              <a:gd name="connsiteY5" fmla="*/ 505691 h 2386454"/>
              <a:gd name="connsiteX6" fmla="*/ 2513849 w 4474268"/>
              <a:gd name="connsiteY6" fmla="*/ 117764 h 2386454"/>
              <a:gd name="connsiteX7" fmla="*/ 4474268 w 4474268"/>
              <a:gd name="connsiteY7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551094 w 4474268"/>
              <a:gd name="connsiteY3" fmla="*/ 2036702 h 2386454"/>
              <a:gd name="connsiteX4" fmla="*/ 885940 w 4474268"/>
              <a:gd name="connsiteY4" fmla="*/ 1863437 h 2386454"/>
              <a:gd name="connsiteX5" fmla="*/ 1315431 w 4474268"/>
              <a:gd name="connsiteY5" fmla="*/ 1309255 h 2386454"/>
              <a:gd name="connsiteX6" fmla="*/ 1772631 w 4474268"/>
              <a:gd name="connsiteY6" fmla="*/ 505691 h 2386454"/>
              <a:gd name="connsiteX7" fmla="*/ 2513849 w 4474268"/>
              <a:gd name="connsiteY7" fmla="*/ 117764 h 2386454"/>
              <a:gd name="connsiteX8" fmla="*/ 4474268 w 4474268"/>
              <a:gd name="connsiteY8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558439 w 4474268"/>
              <a:gd name="connsiteY3" fmla="*/ 2051391 h 2386454"/>
              <a:gd name="connsiteX4" fmla="*/ 885940 w 4474268"/>
              <a:gd name="connsiteY4" fmla="*/ 1863437 h 2386454"/>
              <a:gd name="connsiteX5" fmla="*/ 1315431 w 4474268"/>
              <a:gd name="connsiteY5" fmla="*/ 1309255 h 2386454"/>
              <a:gd name="connsiteX6" fmla="*/ 1772631 w 4474268"/>
              <a:gd name="connsiteY6" fmla="*/ 505691 h 2386454"/>
              <a:gd name="connsiteX7" fmla="*/ 2513849 w 4474268"/>
              <a:gd name="connsiteY7" fmla="*/ 117764 h 2386454"/>
              <a:gd name="connsiteX8" fmla="*/ 4474268 w 4474268"/>
              <a:gd name="connsiteY8" fmla="*/ 0 h 238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4268" h="2386454">
                <a:moveTo>
                  <a:pt x="0" y="2384818"/>
                </a:moveTo>
                <a:cubicBezTo>
                  <a:pt x="33092" y="2369642"/>
                  <a:pt x="14174" y="2435744"/>
                  <a:pt x="55335" y="2282746"/>
                </a:cubicBezTo>
                <a:cubicBezTo>
                  <a:pt x="96996" y="2246760"/>
                  <a:pt x="93171" y="2216756"/>
                  <a:pt x="231605" y="2146871"/>
                </a:cubicBezTo>
                <a:cubicBezTo>
                  <a:pt x="314232" y="2105864"/>
                  <a:pt x="449383" y="2098630"/>
                  <a:pt x="558439" y="2051391"/>
                </a:cubicBezTo>
                <a:cubicBezTo>
                  <a:pt x="667495" y="2004152"/>
                  <a:pt x="759775" y="1987126"/>
                  <a:pt x="885940" y="1863437"/>
                </a:cubicBezTo>
                <a:cubicBezTo>
                  <a:pt x="1012105" y="1739748"/>
                  <a:pt x="1167649" y="1535546"/>
                  <a:pt x="1315431" y="1309255"/>
                </a:cubicBezTo>
                <a:cubicBezTo>
                  <a:pt x="1463213" y="1082964"/>
                  <a:pt x="1572895" y="704273"/>
                  <a:pt x="1772631" y="505691"/>
                </a:cubicBezTo>
                <a:cubicBezTo>
                  <a:pt x="1972367" y="307109"/>
                  <a:pt x="2063576" y="202046"/>
                  <a:pt x="2513849" y="117764"/>
                </a:cubicBezTo>
                <a:cubicBezTo>
                  <a:pt x="2964122" y="33482"/>
                  <a:pt x="3719195" y="16741"/>
                  <a:pt x="4474268" y="0"/>
                </a:cubicBezTo>
              </a:path>
            </a:pathLst>
          </a:custGeom>
          <a:noFill/>
          <a:ln w="76200">
            <a:solidFill>
              <a:srgbClr val="C00000">
                <a:alpha val="3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44006" y="2122189"/>
            <a:ext cx="8042794" cy="2300670"/>
          </a:xfrm>
          <a:custGeom>
            <a:avLst/>
            <a:gdLst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44781 w 4454236"/>
              <a:gd name="connsiteY3" fmla="*/ 464127 h 2230582"/>
              <a:gd name="connsiteX4" fmla="*/ 2202872 w 4454236"/>
              <a:gd name="connsiteY4" fmla="*/ 103909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5563 w 4454236"/>
              <a:gd name="connsiteY3" fmla="*/ 491836 h 2230582"/>
              <a:gd name="connsiteX4" fmla="*/ 2202872 w 4454236"/>
              <a:gd name="connsiteY4" fmla="*/ 103909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5563 w 4454236"/>
              <a:gd name="connsiteY3" fmla="*/ 491836 h 2230582"/>
              <a:gd name="connsiteX4" fmla="*/ 2202872 w 4454236"/>
              <a:gd name="connsiteY4" fmla="*/ 103909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5563 w 4454236"/>
              <a:gd name="connsiteY3" fmla="*/ 491836 h 2230582"/>
              <a:gd name="connsiteX4" fmla="*/ 2202872 w 4454236"/>
              <a:gd name="connsiteY4" fmla="*/ 103909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3181 w 4454236"/>
              <a:gd name="connsiteY3" fmla="*/ 479930 h 2230582"/>
              <a:gd name="connsiteX4" fmla="*/ 2202872 w 4454236"/>
              <a:gd name="connsiteY4" fmla="*/ 103909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3181 w 4454236"/>
              <a:gd name="connsiteY3" fmla="*/ 479930 h 2230582"/>
              <a:gd name="connsiteX4" fmla="*/ 2155247 w 4454236"/>
              <a:gd name="connsiteY4" fmla="*/ 144390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63181 w 4454236"/>
              <a:gd name="connsiteY3" fmla="*/ 479930 h 2230582"/>
              <a:gd name="connsiteX4" fmla="*/ 2155247 w 4454236"/>
              <a:gd name="connsiteY4" fmla="*/ 144390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55247 w 4454236"/>
              <a:gd name="connsiteY4" fmla="*/ 144390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55247 w 4454236"/>
              <a:gd name="connsiteY4" fmla="*/ 144390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55247 w 4454236"/>
              <a:gd name="connsiteY4" fmla="*/ 144390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238591 w 4454236"/>
              <a:gd name="connsiteY4" fmla="*/ 137246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238591 w 4454236"/>
              <a:gd name="connsiteY4" fmla="*/ 137246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95729 w 4454236"/>
              <a:gd name="connsiteY4" fmla="*/ 132484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95729 w 4454236"/>
              <a:gd name="connsiteY4" fmla="*/ 132484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810490 w 4454236"/>
              <a:gd name="connsiteY1" fmla="*/ 1787236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95729 w 4454236"/>
              <a:gd name="connsiteY4" fmla="*/ 132484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734290 w 4454236"/>
              <a:gd name="connsiteY1" fmla="*/ 1799142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95729 w 4454236"/>
              <a:gd name="connsiteY4" fmla="*/ 132484 h 2230582"/>
              <a:gd name="connsiteX5" fmla="*/ 4454236 w 4454236"/>
              <a:gd name="connsiteY5" fmla="*/ 0 h 2230582"/>
              <a:gd name="connsiteX0" fmla="*/ 0 w 4454236"/>
              <a:gd name="connsiteY0" fmla="*/ 2230582 h 2230582"/>
              <a:gd name="connsiteX1" fmla="*/ 734290 w 4454236"/>
              <a:gd name="connsiteY1" fmla="*/ 1799142 h 2230582"/>
              <a:gd name="connsiteX2" fmla="*/ 1052945 w 4454236"/>
              <a:gd name="connsiteY2" fmla="*/ 1309255 h 2230582"/>
              <a:gd name="connsiteX3" fmla="*/ 1551275 w 4454236"/>
              <a:gd name="connsiteY3" fmla="*/ 470405 h 2230582"/>
              <a:gd name="connsiteX4" fmla="*/ 2195729 w 4454236"/>
              <a:gd name="connsiteY4" fmla="*/ 132484 h 2230582"/>
              <a:gd name="connsiteX5" fmla="*/ 4454236 w 4454236"/>
              <a:gd name="connsiteY5" fmla="*/ 0 h 2230582"/>
              <a:gd name="connsiteX0" fmla="*/ 0 w 4501976"/>
              <a:gd name="connsiteY0" fmla="*/ 2421541 h 2421541"/>
              <a:gd name="connsiteX1" fmla="*/ 782030 w 4501976"/>
              <a:gd name="connsiteY1" fmla="*/ 1799142 h 2421541"/>
              <a:gd name="connsiteX2" fmla="*/ 1100685 w 4501976"/>
              <a:gd name="connsiteY2" fmla="*/ 1309255 h 2421541"/>
              <a:gd name="connsiteX3" fmla="*/ 1599015 w 4501976"/>
              <a:gd name="connsiteY3" fmla="*/ 470405 h 2421541"/>
              <a:gd name="connsiteX4" fmla="*/ 2243469 w 4501976"/>
              <a:gd name="connsiteY4" fmla="*/ 132484 h 2421541"/>
              <a:gd name="connsiteX5" fmla="*/ 4501976 w 4501976"/>
              <a:gd name="connsiteY5" fmla="*/ 0 h 2421541"/>
              <a:gd name="connsiteX0" fmla="*/ 0 w 4501976"/>
              <a:gd name="connsiteY0" fmla="*/ 2421541 h 2421541"/>
              <a:gd name="connsiteX1" fmla="*/ 109167 w 4501976"/>
              <a:gd name="connsiteY1" fmla="*/ 2168487 h 2421541"/>
              <a:gd name="connsiteX2" fmla="*/ 782030 w 4501976"/>
              <a:gd name="connsiteY2" fmla="*/ 1799142 h 2421541"/>
              <a:gd name="connsiteX3" fmla="*/ 1100685 w 4501976"/>
              <a:gd name="connsiteY3" fmla="*/ 1309255 h 2421541"/>
              <a:gd name="connsiteX4" fmla="*/ 1599015 w 4501976"/>
              <a:gd name="connsiteY4" fmla="*/ 470405 h 2421541"/>
              <a:gd name="connsiteX5" fmla="*/ 2243469 w 4501976"/>
              <a:gd name="connsiteY5" fmla="*/ 132484 h 2421541"/>
              <a:gd name="connsiteX6" fmla="*/ 4501976 w 4501976"/>
              <a:gd name="connsiteY6" fmla="*/ 0 h 2421541"/>
              <a:gd name="connsiteX0" fmla="*/ 0 w 4501976"/>
              <a:gd name="connsiteY0" fmla="*/ 2421541 h 2421541"/>
              <a:gd name="connsiteX1" fmla="*/ 109167 w 4501976"/>
              <a:gd name="connsiteY1" fmla="*/ 2168487 h 2421541"/>
              <a:gd name="connsiteX2" fmla="*/ 756324 w 4501976"/>
              <a:gd name="connsiteY2" fmla="*/ 1773436 h 2421541"/>
              <a:gd name="connsiteX3" fmla="*/ 1100685 w 4501976"/>
              <a:gd name="connsiteY3" fmla="*/ 1309255 h 2421541"/>
              <a:gd name="connsiteX4" fmla="*/ 1599015 w 4501976"/>
              <a:gd name="connsiteY4" fmla="*/ 470405 h 2421541"/>
              <a:gd name="connsiteX5" fmla="*/ 2243469 w 4501976"/>
              <a:gd name="connsiteY5" fmla="*/ 132484 h 2421541"/>
              <a:gd name="connsiteX6" fmla="*/ 4501976 w 4501976"/>
              <a:gd name="connsiteY6" fmla="*/ 0 h 2421541"/>
              <a:gd name="connsiteX0" fmla="*/ 0 w 4501976"/>
              <a:gd name="connsiteY0" fmla="*/ 2421541 h 2421541"/>
              <a:gd name="connsiteX1" fmla="*/ 87133 w 4501976"/>
              <a:gd name="connsiteY1" fmla="*/ 2230916 h 2421541"/>
              <a:gd name="connsiteX2" fmla="*/ 756324 w 4501976"/>
              <a:gd name="connsiteY2" fmla="*/ 1773436 h 2421541"/>
              <a:gd name="connsiteX3" fmla="*/ 1100685 w 4501976"/>
              <a:gd name="connsiteY3" fmla="*/ 1309255 h 2421541"/>
              <a:gd name="connsiteX4" fmla="*/ 1599015 w 4501976"/>
              <a:gd name="connsiteY4" fmla="*/ 470405 h 2421541"/>
              <a:gd name="connsiteX5" fmla="*/ 2243469 w 4501976"/>
              <a:gd name="connsiteY5" fmla="*/ 132484 h 2421541"/>
              <a:gd name="connsiteX6" fmla="*/ 4501976 w 4501976"/>
              <a:gd name="connsiteY6" fmla="*/ 0 h 2421541"/>
              <a:gd name="connsiteX0" fmla="*/ 0 w 4501976"/>
              <a:gd name="connsiteY0" fmla="*/ 2421541 h 2421541"/>
              <a:gd name="connsiteX1" fmla="*/ 87133 w 4501976"/>
              <a:gd name="connsiteY1" fmla="*/ 2230916 h 2421541"/>
              <a:gd name="connsiteX2" fmla="*/ 756324 w 4501976"/>
              <a:gd name="connsiteY2" fmla="*/ 1773436 h 2421541"/>
              <a:gd name="connsiteX3" fmla="*/ 1100685 w 4501976"/>
              <a:gd name="connsiteY3" fmla="*/ 1309255 h 2421541"/>
              <a:gd name="connsiteX4" fmla="*/ 1599015 w 4501976"/>
              <a:gd name="connsiteY4" fmla="*/ 470405 h 2421541"/>
              <a:gd name="connsiteX5" fmla="*/ 2243469 w 4501976"/>
              <a:gd name="connsiteY5" fmla="*/ 132484 h 2421541"/>
              <a:gd name="connsiteX6" fmla="*/ 4501976 w 4501976"/>
              <a:gd name="connsiteY6" fmla="*/ 0 h 2421541"/>
              <a:gd name="connsiteX0" fmla="*/ 0 w 4501976"/>
              <a:gd name="connsiteY0" fmla="*/ 2421541 h 2421541"/>
              <a:gd name="connsiteX1" fmla="*/ 87133 w 4501976"/>
              <a:gd name="connsiteY1" fmla="*/ 2230916 h 2421541"/>
              <a:gd name="connsiteX2" fmla="*/ 756324 w 4501976"/>
              <a:gd name="connsiteY2" fmla="*/ 1773436 h 2421541"/>
              <a:gd name="connsiteX3" fmla="*/ 1100685 w 4501976"/>
              <a:gd name="connsiteY3" fmla="*/ 1309255 h 2421541"/>
              <a:gd name="connsiteX4" fmla="*/ 1599015 w 4501976"/>
              <a:gd name="connsiteY4" fmla="*/ 470405 h 2421541"/>
              <a:gd name="connsiteX5" fmla="*/ 2243469 w 4501976"/>
              <a:gd name="connsiteY5" fmla="*/ 132484 h 2421541"/>
              <a:gd name="connsiteX6" fmla="*/ 4501976 w 4501976"/>
              <a:gd name="connsiteY6" fmla="*/ 0 h 2421541"/>
              <a:gd name="connsiteX0" fmla="*/ 0 w 4501976"/>
              <a:gd name="connsiteY0" fmla="*/ 2421541 h 2421541"/>
              <a:gd name="connsiteX1" fmla="*/ 87133 w 4501976"/>
              <a:gd name="connsiteY1" fmla="*/ 2230916 h 2421541"/>
              <a:gd name="connsiteX2" fmla="*/ 223008 w 4501976"/>
              <a:gd name="connsiteY2" fmla="*/ 2010578 h 2421541"/>
              <a:gd name="connsiteX3" fmla="*/ 756324 w 4501976"/>
              <a:gd name="connsiteY3" fmla="*/ 1773436 h 2421541"/>
              <a:gd name="connsiteX4" fmla="*/ 1100685 w 4501976"/>
              <a:gd name="connsiteY4" fmla="*/ 1309255 h 2421541"/>
              <a:gd name="connsiteX5" fmla="*/ 1599015 w 4501976"/>
              <a:gd name="connsiteY5" fmla="*/ 470405 h 2421541"/>
              <a:gd name="connsiteX6" fmla="*/ 2243469 w 4501976"/>
              <a:gd name="connsiteY6" fmla="*/ 132484 h 2421541"/>
              <a:gd name="connsiteX7" fmla="*/ 4501976 w 4501976"/>
              <a:gd name="connsiteY7" fmla="*/ 0 h 2421541"/>
              <a:gd name="connsiteX0" fmla="*/ 0 w 4501976"/>
              <a:gd name="connsiteY0" fmla="*/ 2421541 h 2421541"/>
              <a:gd name="connsiteX1" fmla="*/ 87133 w 4501976"/>
              <a:gd name="connsiteY1" fmla="*/ 2230916 h 2421541"/>
              <a:gd name="connsiteX2" fmla="*/ 223008 w 4501976"/>
              <a:gd name="connsiteY2" fmla="*/ 2010578 h 2421541"/>
              <a:gd name="connsiteX3" fmla="*/ 756324 w 4501976"/>
              <a:gd name="connsiteY3" fmla="*/ 1773436 h 2421541"/>
              <a:gd name="connsiteX4" fmla="*/ 1100685 w 4501976"/>
              <a:gd name="connsiteY4" fmla="*/ 1309255 h 2421541"/>
              <a:gd name="connsiteX5" fmla="*/ 1599015 w 4501976"/>
              <a:gd name="connsiteY5" fmla="*/ 470405 h 2421541"/>
              <a:gd name="connsiteX6" fmla="*/ 2243469 w 4501976"/>
              <a:gd name="connsiteY6" fmla="*/ 132484 h 2421541"/>
              <a:gd name="connsiteX7" fmla="*/ 4501976 w 4501976"/>
              <a:gd name="connsiteY7" fmla="*/ 0 h 242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1976" h="2421541">
                <a:moveTo>
                  <a:pt x="0" y="2421541"/>
                </a:moveTo>
                <a:cubicBezTo>
                  <a:pt x="36556" y="2398339"/>
                  <a:pt x="70636" y="2408095"/>
                  <a:pt x="87133" y="2230916"/>
                </a:cubicBezTo>
                <a:cubicBezTo>
                  <a:pt x="131034" y="2169155"/>
                  <a:pt x="111476" y="2086825"/>
                  <a:pt x="223008" y="2010578"/>
                </a:cubicBezTo>
                <a:cubicBezTo>
                  <a:pt x="371263" y="1967382"/>
                  <a:pt x="610045" y="1890323"/>
                  <a:pt x="756324" y="1773436"/>
                </a:cubicBezTo>
                <a:cubicBezTo>
                  <a:pt x="902603" y="1656549"/>
                  <a:pt x="960237" y="1526427"/>
                  <a:pt x="1100685" y="1309255"/>
                </a:cubicBezTo>
                <a:cubicBezTo>
                  <a:pt x="1241133" y="1092083"/>
                  <a:pt x="1408551" y="666533"/>
                  <a:pt x="1599015" y="470405"/>
                </a:cubicBezTo>
                <a:cubicBezTo>
                  <a:pt x="1789479" y="274277"/>
                  <a:pt x="1928710" y="218028"/>
                  <a:pt x="2243469" y="132484"/>
                </a:cubicBezTo>
                <a:cubicBezTo>
                  <a:pt x="2558228" y="46940"/>
                  <a:pt x="3618748" y="13277"/>
                  <a:pt x="4501976" y="0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155DB80E-B373-4FF3-9779-07EA26FEF32E}"/>
              </a:ext>
            </a:extLst>
          </p:cNvPr>
          <p:cNvSpPr/>
          <p:nvPr/>
        </p:nvSpPr>
        <p:spPr>
          <a:xfrm>
            <a:off x="0" y="4801600"/>
            <a:ext cx="9144000" cy="1781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We need to find an </a:t>
            </a:r>
            <a:r>
              <a:rPr lang="en-US" sz="3200" b="1" dirty="0">
                <a:solidFill>
                  <a:srgbClr val="FFFF99"/>
                </a:solidFill>
                <a:latin typeface="Adobe Garamond Pro" panose="02020502060506020403" pitchFamily="18" charset="0"/>
              </a:rPr>
              <a:t>optimal balance:</a:t>
            </a:r>
            <a:br>
              <a:rPr lang="en-US" sz="3200" b="1" dirty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reduce </a:t>
            </a:r>
            <a:r>
              <a:rPr lang="en-US" sz="3200" b="1" i="1" dirty="0">
                <a:solidFill>
                  <a:schemeClr val="bg1"/>
                </a:solidFill>
                <a:latin typeface="Adobe Garamond Pro" panose="02020502060506020403" pitchFamily="18" charset="0"/>
              </a:rPr>
              <a:t>most</a:t>
            </a:r>
            <a:r>
              <a:rPr lang="en-US" sz="32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 of the activation and restoration latencies</a:t>
            </a:r>
          </a:p>
          <a:p>
            <a:pPr algn="ctr">
              <a:spcAft>
                <a:spcPts val="0"/>
              </a:spcAft>
            </a:pPr>
            <a:r>
              <a:rPr lang="en-US" sz="3200" i="1" dirty="0">
                <a:solidFill>
                  <a:schemeClr val="bg1"/>
                </a:solidFill>
                <a:latin typeface="Adobe Garamond Pro" panose="02020502060506020403" pitchFamily="18" charset="0"/>
              </a:rPr>
              <a:t>(details in the paper)</a:t>
            </a:r>
            <a:endParaRPr lang="en-US" sz="3200" i="1" dirty="0">
              <a:solidFill>
                <a:srgbClr val="FFFF99"/>
              </a:solidFill>
              <a:latin typeface="Adobe Garamond Pro Bold" panose="02020702060506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717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26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Key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599"/>
            <a:ext cx="8839200" cy="516572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We can apply </a:t>
            </a:r>
            <a:r>
              <a:rPr lang="en-US" sz="3200" dirty="0">
                <a:solidFill>
                  <a:srgbClr val="0070C0"/>
                </a:solidFill>
              </a:rPr>
              <a:t>partial restoration on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soon-to-be-reactivated DRAM cells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 can </a:t>
            </a:r>
            <a:r>
              <a:rPr lang="en-US" sz="3200" dirty="0">
                <a:solidFill>
                  <a:srgbClr val="7030A0"/>
                </a:solidFill>
              </a:rPr>
              <a:t>predict with very high accuracy</a:t>
            </a:r>
            <a:br>
              <a:rPr lang="en-US" sz="3200" dirty="0"/>
            </a:br>
            <a:r>
              <a:rPr lang="en-US" sz="3200" dirty="0"/>
              <a:t>if a cell will be reactivated soon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We can minimize the DRAM access latency by </a:t>
            </a:r>
            <a:r>
              <a:rPr lang="en-US" sz="3200" dirty="0">
                <a:solidFill>
                  <a:srgbClr val="0070C0"/>
                </a:solidFill>
              </a:rPr>
              <a:t>trading off reduced activation latencies and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partial restoration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11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509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25373"/>
            <a:ext cx="9144000" cy="53340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Accessing Data in DRAM</a:t>
            </a:r>
            <a:br>
              <a:rPr lang="en-US" sz="3200" dirty="0"/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 on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b="1" spc="-200" dirty="0"/>
              <a:t>Charge-Level-Aware Look-Ahead Partial Restoration</a:t>
            </a:r>
            <a:br>
              <a:rPr lang="en-US" sz="3200" b="1" spc="-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7160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37710D-1EE6-473D-BF5E-93EA6BB5B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12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8315155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810545"/>
            <a:ext cx="9144000" cy="5726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KEY IDEAS</a:t>
            </a:r>
          </a:p>
          <a:p>
            <a:pPr marL="0" indent="0" algn="ctr">
              <a:buNone/>
            </a:pPr>
            <a:endParaRPr lang="en-US" sz="1000" i="1" dirty="0"/>
          </a:p>
          <a:p>
            <a:pPr marL="0" indent="0" algn="ctr">
              <a:buNone/>
            </a:pPr>
            <a:r>
              <a:rPr lang="en-US" sz="2800" dirty="0"/>
              <a:t>1. </a:t>
            </a:r>
            <a:r>
              <a:rPr lang="en-US" sz="2700" dirty="0">
                <a:solidFill>
                  <a:srgbClr val="7030A0"/>
                </a:solidFill>
              </a:rPr>
              <a:t>Track and use a DRAM row’s last access-to-access interval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to predict whether the row will be reactivated again soon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700" dirty="0"/>
              <a:t>2. </a:t>
            </a:r>
            <a:r>
              <a:rPr lang="en-US" sz="2700" dirty="0">
                <a:solidFill>
                  <a:srgbClr val="0070C0"/>
                </a:solidFill>
              </a:rPr>
              <a:t>Reduce both the restoration and activation latencies,</a:t>
            </a:r>
            <a:br>
              <a:rPr lang="en-US" sz="2700" dirty="0"/>
            </a:br>
            <a:r>
              <a:rPr lang="en-US" sz="2700" dirty="0"/>
              <a:t>based on the prediction and next refresh</a:t>
            </a:r>
          </a:p>
          <a:p>
            <a:endParaRPr lang="en-US" dirty="0"/>
          </a:p>
          <a:p>
            <a:r>
              <a:rPr lang="en-US" dirty="0"/>
              <a:t>CAL needs to track</a:t>
            </a:r>
          </a:p>
          <a:p>
            <a:pPr lvl="1"/>
            <a:r>
              <a:rPr lang="en-US" dirty="0"/>
              <a:t>Last access-to-access interval of each row</a:t>
            </a:r>
          </a:p>
          <a:p>
            <a:pPr lvl="1"/>
            <a:r>
              <a:rPr lang="en-US" dirty="0"/>
              <a:t>Whether the row was partially restored</a:t>
            </a:r>
          </a:p>
          <a:p>
            <a:r>
              <a:rPr lang="en-US" dirty="0"/>
              <a:t>We add a </a:t>
            </a:r>
            <a:r>
              <a:rPr lang="en-US" i="1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timer table</a:t>
            </a:r>
            <a:r>
              <a:rPr lang="en-US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 </a:t>
            </a:r>
            <a:r>
              <a:rPr lang="en-US" dirty="0"/>
              <a:t>to the memory controller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13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9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3B6E-8C06-4DA3-A248-86AABA27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Access-to-Access Intervals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E269-F1C2-4930-BE8C-CF4EFB97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810545"/>
            <a:ext cx="6638906" cy="5726782"/>
          </a:xfrm>
        </p:spPr>
        <p:txBody>
          <a:bodyPr/>
          <a:lstStyle/>
          <a:p>
            <a:r>
              <a:rPr lang="en-US" altLang="zh-CN" dirty="0"/>
              <a:t>When a row is accessed initially</a:t>
            </a:r>
          </a:p>
          <a:p>
            <a:pPr lvl="1"/>
            <a:r>
              <a:rPr lang="en-US" altLang="zh-CN" dirty="0"/>
              <a:t>Insert an entry in the timer table</a:t>
            </a:r>
          </a:p>
          <a:p>
            <a:pPr lvl="1"/>
            <a:r>
              <a:rPr lang="en-US" altLang="zh-CN" dirty="0"/>
              <a:t>Initialize the entry’s timer to 15ms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Timer counts down every 1ms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When a row is accessed again,</a:t>
            </a:r>
            <a:br>
              <a:rPr lang="en-US" altLang="zh-CN" dirty="0"/>
            </a:br>
            <a:r>
              <a:rPr lang="en-US" altLang="zh-CN" dirty="0"/>
              <a:t>check the timer in the table</a:t>
            </a:r>
          </a:p>
          <a:p>
            <a:pPr lvl="1"/>
            <a:r>
              <a:rPr lang="en-US" altLang="zh-CN" dirty="0"/>
              <a:t>&lt; 1ms since last access: apply both</a:t>
            </a:r>
            <a:br>
              <a:rPr lang="en-US" altLang="zh-CN" dirty="0"/>
            </a:br>
            <a:r>
              <a:rPr lang="en-US" altLang="zh-CN" dirty="0"/>
              <a:t>partial restoration and reduced activation</a:t>
            </a:r>
          </a:p>
          <a:p>
            <a:pPr lvl="1"/>
            <a:r>
              <a:rPr lang="en-US" altLang="zh-CN" dirty="0"/>
              <a:t>1ms –15ms since last access: use only</a:t>
            </a:r>
            <a:br>
              <a:rPr lang="en-US" altLang="zh-CN" dirty="0"/>
            </a:br>
            <a:r>
              <a:rPr lang="en-US" altLang="zh-CN" dirty="0"/>
              <a:t>partial restoration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If timer reaches 0, or if entry is evicted</a:t>
            </a:r>
          </a:p>
          <a:p>
            <a:pPr lvl="1"/>
            <a:r>
              <a:rPr lang="en-US" altLang="zh-CN" dirty="0"/>
              <a:t>Fully restore the row if it was partially restored before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22420-8A13-410A-9532-8AB9976BE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14</a:t>
            </a:fld>
            <a:r>
              <a:rPr lang="en-US" altLang="en-US" dirty="0"/>
              <a:t> of 22</a:t>
            </a:r>
          </a:p>
        </p:txBody>
      </p:sp>
      <p:sp>
        <p:nvSpPr>
          <p:cNvPr id="5" name="Rectangle 771">
            <a:extLst>
              <a:ext uri="{FF2B5EF4-FFF2-40B4-BE49-F238E27FC236}">
                <a16:creationId xmlns:a16="http://schemas.microsoft.com/office/drawing/2014/main" id="{0883512D-6CA8-4B1E-A2EF-E8EB9893FF15}"/>
              </a:ext>
            </a:extLst>
          </p:cNvPr>
          <p:cNvSpPr/>
          <p:nvPr/>
        </p:nvSpPr>
        <p:spPr>
          <a:xfrm>
            <a:off x="6846680" y="1537680"/>
            <a:ext cx="547157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772">
            <a:extLst>
              <a:ext uri="{FF2B5EF4-FFF2-40B4-BE49-F238E27FC236}">
                <a16:creationId xmlns:a16="http://schemas.microsoft.com/office/drawing/2014/main" id="{02A0E748-6968-479F-9374-602FA5DFCB05}"/>
              </a:ext>
            </a:extLst>
          </p:cNvPr>
          <p:cNvSpPr/>
          <p:nvPr/>
        </p:nvSpPr>
        <p:spPr>
          <a:xfrm>
            <a:off x="6846679" y="1892571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775">
            <a:extLst>
              <a:ext uri="{FF2B5EF4-FFF2-40B4-BE49-F238E27FC236}">
                <a16:creationId xmlns:a16="http://schemas.microsoft.com/office/drawing/2014/main" id="{374B649F-2022-498F-B2CE-72B4A9286522}"/>
              </a:ext>
            </a:extLst>
          </p:cNvPr>
          <p:cNvSpPr/>
          <p:nvPr/>
        </p:nvSpPr>
        <p:spPr>
          <a:xfrm rot="5400000">
            <a:off x="7796680" y="335631"/>
            <a:ext cx="216827" cy="2078729"/>
          </a:xfrm>
          <a:prstGeom prst="leftBrace">
            <a:avLst>
              <a:gd name="adj1" fmla="val 6145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76">
            <a:extLst>
              <a:ext uri="{FF2B5EF4-FFF2-40B4-BE49-F238E27FC236}">
                <a16:creationId xmlns:a16="http://schemas.microsoft.com/office/drawing/2014/main" id="{791564CD-D009-4EB8-957F-E32107545033}"/>
              </a:ext>
            </a:extLst>
          </p:cNvPr>
          <p:cNvSpPr txBox="1"/>
          <p:nvPr/>
        </p:nvSpPr>
        <p:spPr>
          <a:xfrm>
            <a:off x="6482444" y="895926"/>
            <a:ext cx="281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ambria" panose="02040503050406030204" pitchFamily="18" charset="0"/>
              </a:rPr>
              <a:t>Time</a:t>
            </a:r>
            <a:r>
              <a:rPr lang="en-US" sz="2400" b="1" dirty="0">
                <a:latin typeface="Cambria" panose="02040503050406030204" pitchFamily="18" charset="0"/>
              </a:rPr>
              <a:t>r</a:t>
            </a:r>
            <a:r>
              <a:rPr lang="tr-TR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Table</a:t>
            </a:r>
            <a:endParaRPr lang="tr-TR" sz="2400" b="1" dirty="0">
              <a:latin typeface="Cambria" panose="02040503050406030204" pitchFamily="18" charset="0"/>
            </a:endParaRPr>
          </a:p>
        </p:txBody>
      </p:sp>
      <p:cxnSp>
        <p:nvCxnSpPr>
          <p:cNvPr id="9" name="Straight Arrow Connector 777">
            <a:extLst>
              <a:ext uri="{FF2B5EF4-FFF2-40B4-BE49-F238E27FC236}">
                <a16:creationId xmlns:a16="http://schemas.microsoft.com/office/drawing/2014/main" id="{07FED027-5379-419B-8BE2-DB6D43D3C6EF}"/>
              </a:ext>
            </a:extLst>
          </p:cNvPr>
          <p:cNvCxnSpPr>
            <a:cxnSpLocks/>
          </p:cNvCxnSpPr>
          <p:nvPr/>
        </p:nvCxnSpPr>
        <p:spPr>
          <a:xfrm>
            <a:off x="6355599" y="1698511"/>
            <a:ext cx="4466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78">
            <a:extLst>
              <a:ext uri="{FF2B5EF4-FFF2-40B4-BE49-F238E27FC236}">
                <a16:creationId xmlns:a16="http://schemas.microsoft.com/office/drawing/2014/main" id="{59160A77-BF79-4A70-9938-0453D950DF63}"/>
              </a:ext>
            </a:extLst>
          </p:cNvPr>
          <p:cNvSpPr txBox="1"/>
          <p:nvPr/>
        </p:nvSpPr>
        <p:spPr>
          <a:xfrm>
            <a:off x="5327675" y="1435432"/>
            <a:ext cx="1118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Insert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>
                <a:latin typeface="Cambria" panose="02040503050406030204" pitchFamily="18" charset="0"/>
              </a:rPr>
              <a:t>[PRE]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18" name="Picture 25">
            <a:extLst>
              <a:ext uri="{FF2B5EF4-FFF2-40B4-BE49-F238E27FC236}">
                <a16:creationId xmlns:a16="http://schemas.microsoft.com/office/drawing/2014/main" id="{31BC149C-BED5-4D57-BB80-B5A6B1B61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644">
            <a:off x="6226402" y="3144447"/>
            <a:ext cx="606777" cy="628577"/>
          </a:xfrm>
          <a:prstGeom prst="rect">
            <a:avLst/>
          </a:prstGeom>
        </p:spPr>
      </p:pic>
      <p:sp>
        <p:nvSpPr>
          <p:cNvPr id="19" name="TextBox 342">
            <a:extLst>
              <a:ext uri="{FF2B5EF4-FFF2-40B4-BE49-F238E27FC236}">
                <a16:creationId xmlns:a16="http://schemas.microsoft.com/office/drawing/2014/main" id="{57CC3C65-3E39-4480-9BAB-B480121BA8C7}"/>
              </a:ext>
            </a:extLst>
          </p:cNvPr>
          <p:cNvSpPr txBox="1"/>
          <p:nvPr/>
        </p:nvSpPr>
        <p:spPr>
          <a:xfrm>
            <a:off x="5691950" y="3588603"/>
            <a:ext cx="213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Counts down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 err="1">
                <a:latin typeface="Cambria" panose="02040503050406030204" pitchFamily="18" charset="0"/>
              </a:rPr>
              <a:t>Every</a:t>
            </a:r>
            <a:r>
              <a:rPr lang="tr-TR" sz="2400" i="1" dirty="0">
                <a:latin typeface="Cambria" panose="02040503050406030204" pitchFamily="18" charset="0"/>
              </a:rPr>
              <a:t> 1ms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sp>
        <p:nvSpPr>
          <p:cNvPr id="21" name="TextBox 778">
            <a:extLst>
              <a:ext uri="{FF2B5EF4-FFF2-40B4-BE49-F238E27FC236}">
                <a16:creationId xmlns:a16="http://schemas.microsoft.com/office/drawing/2014/main" id="{E9106197-E80C-4D57-ADFC-22D04F2CE0EC}"/>
              </a:ext>
            </a:extLst>
          </p:cNvPr>
          <p:cNvSpPr txBox="1"/>
          <p:nvPr/>
        </p:nvSpPr>
        <p:spPr>
          <a:xfrm>
            <a:off x="5302377" y="2373830"/>
            <a:ext cx="203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  <a:latin typeface="Cambria" panose="02040503050406030204" pitchFamily="18" charset="0"/>
              </a:rPr>
              <a:t>Initialize</a:t>
            </a:r>
            <a:endParaRPr lang="tr-TR" sz="2400" b="1" dirty="0">
              <a:solidFill>
                <a:srgbClr val="FF0066"/>
              </a:solidFill>
              <a:latin typeface="Cambria" panose="02040503050406030204" pitchFamily="18" charset="0"/>
            </a:endParaRPr>
          </a:p>
          <a:p>
            <a:r>
              <a:rPr lang="tr-TR" sz="2400" i="1" dirty="0">
                <a:latin typeface="Cambria" panose="02040503050406030204" pitchFamily="18" charset="0"/>
              </a:rPr>
              <a:t>[PRE]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cxnSp>
        <p:nvCxnSpPr>
          <p:cNvPr id="22" name="Straight Arrow Connector 777">
            <a:extLst>
              <a:ext uri="{FF2B5EF4-FFF2-40B4-BE49-F238E27FC236}">
                <a16:creationId xmlns:a16="http://schemas.microsoft.com/office/drawing/2014/main" id="{905E6665-9900-458A-A64B-23DD5A64CCBA}"/>
              </a:ext>
            </a:extLst>
          </p:cNvPr>
          <p:cNvCxnSpPr>
            <a:cxnSpLocks/>
          </p:cNvCxnSpPr>
          <p:nvPr/>
        </p:nvCxnSpPr>
        <p:spPr>
          <a:xfrm>
            <a:off x="6355599" y="2814857"/>
            <a:ext cx="4357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71">
            <a:extLst>
              <a:ext uri="{FF2B5EF4-FFF2-40B4-BE49-F238E27FC236}">
                <a16:creationId xmlns:a16="http://schemas.microsoft.com/office/drawing/2014/main" id="{CCAB3211-B836-4C25-9082-7AB94B110BC9}"/>
              </a:ext>
            </a:extLst>
          </p:cNvPr>
          <p:cNvSpPr/>
          <p:nvPr/>
        </p:nvSpPr>
        <p:spPr>
          <a:xfrm>
            <a:off x="7404802" y="1537680"/>
            <a:ext cx="845624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771">
            <a:extLst>
              <a:ext uri="{FF2B5EF4-FFF2-40B4-BE49-F238E27FC236}">
                <a16:creationId xmlns:a16="http://schemas.microsoft.com/office/drawing/2014/main" id="{53042C93-6411-4F9E-9660-577780A2B474}"/>
              </a:ext>
            </a:extLst>
          </p:cNvPr>
          <p:cNvSpPr/>
          <p:nvPr/>
        </p:nvSpPr>
        <p:spPr>
          <a:xfrm>
            <a:off x="8747973" y="1538012"/>
            <a:ext cx="237066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771">
            <a:extLst>
              <a:ext uri="{FF2B5EF4-FFF2-40B4-BE49-F238E27FC236}">
                <a16:creationId xmlns:a16="http://schemas.microsoft.com/office/drawing/2014/main" id="{4ECB8FCA-64CA-4F11-9CB1-BA0B6E266250}"/>
              </a:ext>
            </a:extLst>
          </p:cNvPr>
          <p:cNvSpPr/>
          <p:nvPr/>
        </p:nvSpPr>
        <p:spPr>
          <a:xfrm>
            <a:off x="8250426" y="1537680"/>
            <a:ext cx="491081" cy="301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772">
            <a:extLst>
              <a:ext uri="{FF2B5EF4-FFF2-40B4-BE49-F238E27FC236}">
                <a16:creationId xmlns:a16="http://schemas.microsoft.com/office/drawing/2014/main" id="{A6DBC9A9-5D40-4E84-9F41-20DAD8D5BB81}"/>
              </a:ext>
            </a:extLst>
          </p:cNvPr>
          <p:cNvSpPr/>
          <p:nvPr/>
        </p:nvSpPr>
        <p:spPr>
          <a:xfrm>
            <a:off x="6846679" y="2199203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772">
            <a:extLst>
              <a:ext uri="{FF2B5EF4-FFF2-40B4-BE49-F238E27FC236}">
                <a16:creationId xmlns:a16="http://schemas.microsoft.com/office/drawing/2014/main" id="{61AEEEF0-DE65-4414-8EC8-E8B109EBEF54}"/>
              </a:ext>
            </a:extLst>
          </p:cNvPr>
          <p:cNvSpPr/>
          <p:nvPr/>
        </p:nvSpPr>
        <p:spPr>
          <a:xfrm>
            <a:off x="6853240" y="2502340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772">
            <a:extLst>
              <a:ext uri="{FF2B5EF4-FFF2-40B4-BE49-F238E27FC236}">
                <a16:creationId xmlns:a16="http://schemas.microsoft.com/office/drawing/2014/main" id="{8AAADA5C-ADAA-400D-9E1C-D31E4EDC7D75}"/>
              </a:ext>
            </a:extLst>
          </p:cNvPr>
          <p:cNvSpPr/>
          <p:nvPr/>
        </p:nvSpPr>
        <p:spPr>
          <a:xfrm>
            <a:off x="6853240" y="2808972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772">
            <a:extLst>
              <a:ext uri="{FF2B5EF4-FFF2-40B4-BE49-F238E27FC236}">
                <a16:creationId xmlns:a16="http://schemas.microsoft.com/office/drawing/2014/main" id="{302BF929-5A6B-464F-8BF2-D0B3AA2071AA}"/>
              </a:ext>
            </a:extLst>
          </p:cNvPr>
          <p:cNvSpPr/>
          <p:nvPr/>
        </p:nvSpPr>
        <p:spPr>
          <a:xfrm>
            <a:off x="6862500" y="3115604"/>
            <a:ext cx="2138360" cy="2490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00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25373"/>
            <a:ext cx="9144000" cy="53340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Accessing Data in DRAM</a:t>
            </a:r>
            <a:br>
              <a:rPr lang="en-US" sz="3200" dirty="0"/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Observations on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Charge-Level-Aware Look-Ahead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b="1" dirty="0"/>
              <a:t>Evaluation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7160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3B8106-1693-441A-91B1-11A07BF1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15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4863048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Platform</a:t>
            </a:r>
          </a:p>
          <a:p>
            <a:pPr lvl="1"/>
            <a:r>
              <a:rPr lang="en-US" dirty="0" err="1"/>
              <a:t>Ramulator</a:t>
            </a:r>
            <a:r>
              <a:rPr lang="en-US" dirty="0"/>
              <a:t>: open-source DRAM simulator </a:t>
            </a:r>
            <a:r>
              <a:rPr lang="en-US" sz="1800" dirty="0"/>
              <a:t>[Kim+, CAL’15]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https://github.com/CMU-SAFARI/ramulator</a:t>
            </a:r>
            <a:endParaRPr lang="en-US" dirty="0"/>
          </a:p>
          <a:p>
            <a:pPr lvl="1"/>
            <a:r>
              <a:rPr lang="en-US" dirty="0"/>
              <a:t>Energy model: includes CPU, caches, off-chip links, and DRAM</a:t>
            </a:r>
          </a:p>
          <a:p>
            <a:r>
              <a:rPr lang="en-US" dirty="0"/>
              <a:t>CAL Parameters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8-way</a:t>
            </a:r>
            <a:r>
              <a:rPr lang="en-US" dirty="0"/>
              <a:t> cache-like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set-associative</a:t>
            </a:r>
            <a:r>
              <a:rPr lang="en-US" dirty="0"/>
              <a:t> timer table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256</a:t>
            </a:r>
            <a:r>
              <a:rPr lang="en-US" dirty="0"/>
              <a:t> entries, LRU replacement policy</a:t>
            </a:r>
          </a:p>
          <a:p>
            <a:pPr lvl="1"/>
            <a:r>
              <a:rPr lang="en-US" dirty="0"/>
              <a:t>Area overhead: 0.11% of a 16MB last-level cache</a:t>
            </a:r>
          </a:p>
          <a:p>
            <a:r>
              <a:rPr lang="en-US" b="1" dirty="0">
                <a:solidFill>
                  <a:srgbClr val="7030A0"/>
                </a:solidFill>
              </a:rPr>
              <a:t>20 single-core workloads</a:t>
            </a:r>
          </a:p>
          <a:p>
            <a:pPr lvl="1"/>
            <a:r>
              <a:rPr lang="en-US" dirty="0"/>
              <a:t>SPEC CPU2006, TPC, </a:t>
            </a:r>
            <a:r>
              <a:rPr lang="en-US" dirty="0" err="1"/>
              <a:t>BioBench</a:t>
            </a:r>
            <a:r>
              <a:rPr lang="en-US" dirty="0"/>
              <a:t>, Memory Scheduling Championship</a:t>
            </a:r>
          </a:p>
          <a:p>
            <a:pPr lvl="1"/>
            <a:r>
              <a:rPr lang="en-US" dirty="0"/>
              <a:t>Categorized into memory intensive and memory non-intensive</a:t>
            </a:r>
          </a:p>
          <a:p>
            <a:r>
              <a:rPr lang="en-US" b="1" dirty="0">
                <a:solidFill>
                  <a:srgbClr val="7030A0"/>
                </a:solidFill>
              </a:rPr>
              <a:t>20 eight-core </a:t>
            </a:r>
            <a:r>
              <a:rPr lang="en-US" b="1" dirty="0" err="1">
                <a:solidFill>
                  <a:srgbClr val="7030A0"/>
                </a:solidFill>
              </a:rPr>
              <a:t>multiprogrammed</a:t>
            </a:r>
            <a:r>
              <a:rPr lang="en-US" b="1" dirty="0">
                <a:solidFill>
                  <a:srgbClr val="7030A0"/>
                </a:solidFill>
              </a:rPr>
              <a:t> workloads</a:t>
            </a:r>
          </a:p>
          <a:p>
            <a:pPr lvl="1"/>
            <a:r>
              <a:rPr lang="en-US" dirty="0"/>
              <a:t>Vary the memory intensiveness from 25% to 100% of applications</a:t>
            </a:r>
          </a:p>
          <a:p>
            <a:r>
              <a:rPr lang="en-US" dirty="0"/>
              <a:t>Baseline: DDR4 DRAM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C6B8C-C9C4-4C4C-A7F9-68349CF99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16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06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Base:</a:t>
            </a:r>
            <a:r>
              <a:rPr lang="en-US" dirty="0"/>
              <a:t> Baseline DDR4 configuration</a:t>
            </a:r>
          </a:p>
          <a:p>
            <a:pPr lvl="1"/>
            <a:endParaRPr lang="en-US" dirty="0">
              <a:solidFill>
                <a:srgbClr val="7030A0"/>
              </a:solidFill>
              <a:latin typeface="Adobe Garamond Pro Bold" panose="020207020605060204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CC:</a:t>
            </a:r>
            <a:r>
              <a:rPr lang="en-US" dirty="0"/>
              <a:t> </a:t>
            </a:r>
            <a:r>
              <a:rPr lang="en-US" dirty="0" err="1"/>
              <a:t>ChargeCache</a:t>
            </a:r>
            <a:endParaRPr lang="en-US" dirty="0"/>
          </a:p>
          <a:p>
            <a:pPr lvl="1"/>
            <a:r>
              <a:rPr lang="en-US" dirty="0"/>
              <a:t>Reduces </a:t>
            </a:r>
            <a:r>
              <a:rPr lang="en-US" dirty="0">
                <a:solidFill>
                  <a:srgbClr val="00B050"/>
                </a:solidFill>
              </a:rPr>
              <a:t>activation latency </a:t>
            </a:r>
            <a:r>
              <a:rPr lang="en-US" dirty="0"/>
              <a:t>for highly-charged rows</a:t>
            </a:r>
          </a:p>
          <a:p>
            <a:pPr lvl="1"/>
            <a:r>
              <a:rPr lang="en-US" dirty="0"/>
              <a:t>[Has</a:t>
            </a:r>
            <a:r>
              <a:rPr lang="en-US" altLang="zh-CN" dirty="0"/>
              <a:t>s</a:t>
            </a:r>
            <a:r>
              <a:rPr lang="en-US" dirty="0"/>
              <a:t>an+, HPCA ’16]</a:t>
            </a:r>
            <a:endParaRPr lang="en-US" sz="1600" i="1" dirty="0">
              <a:solidFill>
                <a:srgbClr val="0066FF"/>
              </a:solidFill>
              <a:latin typeface="Cambria" panose="02040503050406030204" pitchFamily="18" charset="0"/>
            </a:endParaRPr>
          </a:p>
          <a:p>
            <a:pPr lvl="1"/>
            <a:endParaRPr lang="en-US" sz="1600" b="0" i="1" dirty="0">
              <a:solidFill>
                <a:srgbClr val="0066FF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RT:</a:t>
            </a:r>
            <a:r>
              <a:rPr lang="en-US" dirty="0"/>
              <a:t> Restore Truncation</a:t>
            </a:r>
          </a:p>
          <a:p>
            <a:pPr lvl="1"/>
            <a:r>
              <a:rPr lang="en-US" dirty="0"/>
              <a:t>Reduces </a:t>
            </a:r>
            <a:r>
              <a:rPr lang="en-US" dirty="0">
                <a:solidFill>
                  <a:srgbClr val="00B050"/>
                </a:solidFill>
              </a:rPr>
              <a:t>restoration latency </a:t>
            </a:r>
            <a:r>
              <a:rPr lang="en-US" dirty="0"/>
              <a:t>for soon-to-be-refreshed rows</a:t>
            </a:r>
          </a:p>
          <a:p>
            <a:pPr lvl="1"/>
            <a:r>
              <a:rPr lang="en-US" dirty="0"/>
              <a:t>[Zhang+, HPCA ’16]</a:t>
            </a:r>
            <a:endParaRPr lang="en-US" sz="1600" b="0" i="1" dirty="0">
              <a:solidFill>
                <a:srgbClr val="0066FF"/>
              </a:solidFill>
              <a:latin typeface="Cambria" panose="02040503050406030204" pitchFamily="18" charset="0"/>
            </a:endParaRPr>
          </a:p>
          <a:p>
            <a:pPr lvl="1"/>
            <a:endParaRPr lang="en-US" altLang="zh-CN" dirty="0">
              <a:solidFill>
                <a:srgbClr val="7030A0"/>
              </a:solidFill>
              <a:latin typeface="Adobe Garamond Pro Bold" panose="02020702060506020403" pitchFamily="18" charset="0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CCRT:</a:t>
            </a:r>
            <a:r>
              <a:rPr lang="en-US" altLang="zh-CN" dirty="0"/>
              <a:t> combination of </a:t>
            </a:r>
            <a:r>
              <a:rPr lang="en-US" altLang="zh-CN" dirty="0" err="1"/>
              <a:t>ChargeCache</a:t>
            </a:r>
            <a:r>
              <a:rPr lang="en-US" altLang="zh-CN" dirty="0"/>
              <a:t> and Restore Truncation</a:t>
            </a:r>
            <a:endParaRPr lang="en-US" dirty="0"/>
          </a:p>
          <a:p>
            <a:pPr lvl="1"/>
            <a:endParaRPr lang="en-US" dirty="0">
              <a:solidFill>
                <a:srgbClr val="7030A0"/>
              </a:solidFill>
              <a:latin typeface="Adobe Garamond Pro Bold" panose="02020702060506020403" pitchFamily="18" charset="0"/>
            </a:endParaRPr>
          </a:p>
          <a:p>
            <a:r>
              <a:rPr lang="en-US" dirty="0" err="1">
                <a:solidFill>
                  <a:srgbClr val="7030A0"/>
                </a:solidFill>
                <a:latin typeface="Adobe Garamond Pro Bold" panose="02020702060506020403" pitchFamily="18" charset="0"/>
              </a:rPr>
              <a:t>IdealCAL</a:t>
            </a:r>
            <a:r>
              <a:rPr lang="en-US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: </a:t>
            </a:r>
            <a:r>
              <a:rPr lang="en-US" dirty="0"/>
              <a:t>idealized version of CAL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4C271-FFC5-419D-B9B6-16288DEEA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17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483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Performance Improvement Over DDR4 Baseline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974562A0-DB1C-4563-B22C-393507783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27690"/>
              </p:ext>
            </p:extLst>
          </p:nvPr>
        </p:nvGraphicFramePr>
        <p:xfrm>
          <a:off x="152400" y="791836"/>
          <a:ext cx="8839200" cy="408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397363D-FE44-4F20-A3C5-A5E90FEDB601}"/>
              </a:ext>
            </a:extLst>
          </p:cNvPr>
          <p:cNvSpPr txBox="1"/>
          <p:nvPr/>
        </p:nvSpPr>
        <p:spPr>
          <a:xfrm>
            <a:off x="1600200" y="132394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7030A0"/>
                </a:solidFill>
              </a:rPr>
              <a:t>Single-Core</a:t>
            </a:r>
            <a:endParaRPr lang="zh-CN" altLang="en-US" sz="2000" b="1" i="1" dirty="0">
              <a:solidFill>
                <a:srgbClr val="7030A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5177B-95D3-45C1-9A3E-6468A4FF9E28}"/>
              </a:ext>
            </a:extLst>
          </p:cNvPr>
          <p:cNvSpPr txBox="1"/>
          <p:nvPr/>
        </p:nvSpPr>
        <p:spPr>
          <a:xfrm>
            <a:off x="5466300" y="1323945"/>
            <a:ext cx="198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7030A0"/>
                </a:solidFill>
              </a:rPr>
              <a:t>8-Core</a:t>
            </a:r>
            <a:endParaRPr lang="zh-CN" altLang="en-US" sz="2000" b="1" i="1" dirty="0">
              <a:solidFill>
                <a:srgbClr val="7030A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A16FEB-6AEA-4B25-A013-CC9CCC4A734F}"/>
              </a:ext>
            </a:extLst>
          </p:cNvPr>
          <p:cNvCxnSpPr>
            <a:cxnSpLocks/>
          </p:cNvCxnSpPr>
          <p:nvPr/>
        </p:nvCxnSpPr>
        <p:spPr>
          <a:xfrm>
            <a:off x="3886200" y="1295400"/>
            <a:ext cx="0" cy="3429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1EB35-2352-4CC0-BD55-FFDBF71EE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18</a:t>
            </a:fld>
            <a:r>
              <a:rPr lang="en-US" altLang="en-US" dirty="0"/>
              <a:t> of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885641"/>
            <a:ext cx="9144000" cy="16675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100" b="1" dirty="0">
                <a:solidFill>
                  <a:srgbClr val="FFFF99"/>
                </a:solidFill>
                <a:latin typeface="Adobe Garamond Pro Bold" panose="02020702060506020403" pitchFamily="18" charset="0"/>
              </a:rPr>
              <a:t>CAL significantly reduces the DRAM access latency</a:t>
            </a:r>
            <a:br>
              <a:rPr lang="en-US" sz="3200" b="1" dirty="0">
                <a:solidFill>
                  <a:srgbClr val="FFFF99"/>
                </a:solidFill>
                <a:latin typeface="Adobe Garamond Pro Bold" panose="02020702060506020403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7.4% speedup for single-core workloads</a:t>
            </a:r>
          </a:p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14.7% speedup for eight-core workloads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451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 uiExpand="1">
        <p:bldSub>
          <a:bldChart bld="series"/>
        </p:bldSub>
      </p:bldGraphic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Savings Over DDR4 Baseline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4FA12-079A-4665-BE4D-26D344C2D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19</a:t>
            </a:fld>
            <a:r>
              <a:rPr lang="en-US" altLang="en-US" dirty="0"/>
              <a:t> of 22</a:t>
            </a:r>
          </a:p>
        </p:txBody>
      </p:sp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A82692E4-4F71-463F-9D0E-628564AC4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33186"/>
              </p:ext>
            </p:extLst>
          </p:nvPr>
        </p:nvGraphicFramePr>
        <p:xfrm>
          <a:off x="152400" y="689632"/>
          <a:ext cx="8839200" cy="382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4876800"/>
            <a:ext cx="9144000" cy="16605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latin typeface="Adobe Garamond Pro Bold" panose="02020702060506020403" pitchFamily="18" charset="0"/>
              </a:rPr>
              <a:t>CAL is effective at reducing energy consumption</a:t>
            </a:r>
            <a:br>
              <a:rPr lang="en-US" sz="32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27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10.1% reduction for memory-intensive single-core workloads</a:t>
            </a:r>
          </a:p>
          <a:p>
            <a:pPr algn="ctr">
              <a:spcAft>
                <a:spcPts val="0"/>
              </a:spcAft>
            </a:pPr>
            <a:r>
              <a:rPr lang="en-US" sz="2700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11.3% reduction for eight-core workloads</a:t>
            </a: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7397363D-FE44-4F20-A3C5-A5E90FEDB601}"/>
              </a:ext>
            </a:extLst>
          </p:cNvPr>
          <p:cNvSpPr txBox="1"/>
          <p:nvPr/>
        </p:nvSpPr>
        <p:spPr>
          <a:xfrm>
            <a:off x="1600200" y="4419600"/>
            <a:ext cx="198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7030A0"/>
                </a:solidFill>
              </a:rPr>
              <a:t>Single-Core</a:t>
            </a:r>
            <a:endParaRPr lang="zh-CN" altLang="en-US" sz="2000" b="1" i="1" dirty="0">
              <a:solidFill>
                <a:srgbClr val="7030A0"/>
              </a:solidFill>
            </a:endParaRPr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D3A5177B-95D3-45C1-9A3E-6468A4FF9E28}"/>
              </a:ext>
            </a:extLst>
          </p:cNvPr>
          <p:cNvSpPr txBox="1"/>
          <p:nvPr/>
        </p:nvSpPr>
        <p:spPr>
          <a:xfrm>
            <a:off x="5466300" y="4419600"/>
            <a:ext cx="198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7030A0"/>
                </a:solidFill>
              </a:rPr>
              <a:t>8-Core</a:t>
            </a:r>
            <a:endParaRPr lang="zh-CN" altLang="en-US" sz="2000" b="1" i="1" dirty="0">
              <a:solidFill>
                <a:srgbClr val="7030A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A16FEB-6AEA-4B25-A013-CC9CCC4A734F}"/>
              </a:ext>
            </a:extLst>
          </p:cNvPr>
          <p:cNvCxnSpPr>
            <a:cxnSpLocks/>
          </p:cNvCxnSpPr>
          <p:nvPr/>
        </p:nvCxnSpPr>
        <p:spPr>
          <a:xfrm>
            <a:off x="3922200" y="1143000"/>
            <a:ext cx="0" cy="3581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8824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Chart bld="series"/>
        </p:bldSub>
      </p:bldGraphic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FBB57-74D1-4623-8263-F596EB5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45892-1B5F-4E4B-A799-E877D26A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02618"/>
            <a:ext cx="8991600" cy="5726782"/>
          </a:xfrm>
        </p:spPr>
        <p:txBody>
          <a:bodyPr/>
          <a:lstStyle/>
          <a:p>
            <a:r>
              <a:rPr lang="en-US" altLang="zh-CN" sz="2400" dirty="0"/>
              <a:t>DRAM access latency has </a:t>
            </a:r>
            <a:r>
              <a:rPr lang="en-US" altLang="zh-CN" sz="2400" dirty="0">
                <a:solidFill>
                  <a:srgbClr val="C00000"/>
                </a:solidFill>
              </a:rPr>
              <a:t>not decreased</a:t>
            </a:r>
            <a:r>
              <a:rPr lang="en-US" altLang="zh-CN" sz="2400" dirty="0"/>
              <a:t> significantly for decades</a:t>
            </a:r>
          </a:p>
          <a:p>
            <a:pPr lvl="1"/>
            <a:r>
              <a:rPr lang="en-US" altLang="zh-CN" dirty="0"/>
              <a:t>A DRAM cell stores data as charge, where the charge leaks over time</a:t>
            </a:r>
          </a:p>
          <a:p>
            <a:pPr lvl="1"/>
            <a:r>
              <a:rPr lang="en-US" altLang="zh-CN" dirty="0"/>
              <a:t>Requires </a:t>
            </a:r>
            <a:r>
              <a:rPr lang="en-US" altLang="zh-CN" b="1" dirty="0">
                <a:solidFill>
                  <a:srgbClr val="C00000"/>
                </a:solidFill>
              </a:rPr>
              <a:t>row activation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charge restoration: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high-latency</a:t>
            </a:r>
            <a:r>
              <a:rPr lang="en-US" altLang="zh-CN" dirty="0"/>
              <a:t> operations</a:t>
            </a:r>
          </a:p>
          <a:p>
            <a:pPr lvl="1"/>
            <a:r>
              <a:rPr lang="en-US" altLang="zh-CN" dirty="0"/>
              <a:t>We can reduce the latency by only </a:t>
            </a:r>
            <a:r>
              <a:rPr lang="en-US" altLang="zh-CN" b="1" i="1" dirty="0">
                <a:solidFill>
                  <a:srgbClr val="0070C0"/>
                </a:solidFill>
              </a:rPr>
              <a:t>partially restoring</a:t>
            </a:r>
            <a:r>
              <a:rPr lang="en-US" altLang="zh-CN" dirty="0"/>
              <a:t> a cell’s charge level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Key observations</a:t>
            </a:r>
          </a:p>
          <a:p>
            <a:pPr lvl="1"/>
            <a:r>
              <a:rPr lang="en-US" altLang="zh-CN" dirty="0"/>
              <a:t>There is </a:t>
            </a:r>
            <a:r>
              <a:rPr lang="en-US" altLang="zh-CN" b="1" dirty="0">
                <a:solidFill>
                  <a:srgbClr val="00B050"/>
                </a:solidFill>
              </a:rPr>
              <a:t>significant potential to reduce latency</a:t>
            </a:r>
            <a:r>
              <a:rPr lang="en-US" altLang="zh-CN" dirty="0"/>
              <a:t> if we partially restore</a:t>
            </a:r>
            <a:br>
              <a:rPr lang="en-US" altLang="zh-CN" dirty="0"/>
            </a:br>
            <a:r>
              <a:rPr lang="en-US" altLang="zh-CN" dirty="0"/>
              <a:t>DRAM cells that </a:t>
            </a:r>
            <a:r>
              <a:rPr lang="en-US" altLang="zh-CN" b="1" dirty="0">
                <a:solidFill>
                  <a:srgbClr val="0070C0"/>
                </a:solidFill>
              </a:rPr>
              <a:t>will be </a:t>
            </a:r>
            <a:r>
              <a:rPr lang="en-US" altLang="zh-CN" b="1" i="1" dirty="0">
                <a:solidFill>
                  <a:srgbClr val="0070C0"/>
                </a:solidFill>
              </a:rPr>
              <a:t>reactivated</a:t>
            </a:r>
            <a:r>
              <a:rPr lang="en-US" altLang="zh-CN" b="1" dirty="0">
                <a:solidFill>
                  <a:srgbClr val="0070C0"/>
                </a:solidFill>
              </a:rPr>
              <a:t> soon</a:t>
            </a:r>
          </a:p>
          <a:p>
            <a:pPr lvl="1"/>
            <a:r>
              <a:rPr lang="en-US" altLang="zh-CN" dirty="0"/>
              <a:t>If we reduce restoration too much, we cannot use mechanisms that</a:t>
            </a:r>
            <a:br>
              <a:rPr lang="en-US" altLang="zh-CN" dirty="0"/>
            </a:br>
            <a:r>
              <a:rPr lang="en-US" altLang="zh-CN" dirty="0"/>
              <a:t>reduce the activation latency: </a:t>
            </a:r>
            <a:r>
              <a:rPr lang="en-US" altLang="zh-CN" b="1" dirty="0">
                <a:solidFill>
                  <a:srgbClr val="0070C0"/>
                </a:solidFill>
              </a:rPr>
              <a:t>need to strike a balance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CAL: Charge-Level-Aware Look-Ahead Partial Restoration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Simple prediction</a:t>
            </a:r>
            <a:r>
              <a:rPr lang="en-US" altLang="zh-CN" dirty="0"/>
              <a:t> for rows that will be reactivated soon (98% accuracy)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Maximizes the total DRAM access latency reduction </a:t>
            </a:r>
            <a:r>
              <a:rPr lang="en-US" altLang="zh-CN" dirty="0"/>
              <a:t>using </a:t>
            </a:r>
            <a:br>
              <a:rPr lang="en-US" altLang="zh-CN" dirty="0"/>
            </a:br>
            <a:r>
              <a:rPr lang="en-US" altLang="zh-CN" dirty="0"/>
              <a:t>both partial restoration and reduced activation latency</a:t>
            </a:r>
          </a:p>
          <a:p>
            <a:pPr lvl="1"/>
            <a:r>
              <a:rPr lang="en-US" altLang="zh-CN" dirty="0"/>
              <a:t>8-core workloads: </a:t>
            </a:r>
            <a:r>
              <a:rPr lang="en-US" altLang="zh-CN" b="1" dirty="0">
                <a:solidFill>
                  <a:srgbClr val="00B050"/>
                </a:solidFill>
              </a:rPr>
              <a:t>14.7% speedup, 11.3% energy reduction</a:t>
            </a:r>
            <a:r>
              <a:rPr lang="en-US" altLang="zh-CN" dirty="0"/>
              <a:t> on average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07452-D3CA-4600-9959-7A7D0A510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2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21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4ABE-590F-402A-81F7-2D9C240C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Results in Our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048F-BED9-4791-975A-4D80D4FC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Explanations for access-to-access interval distribution</a:t>
            </a:r>
          </a:p>
          <a:p>
            <a:endParaRPr lang="en-US" altLang="zh-CN" dirty="0"/>
          </a:p>
          <a:p>
            <a:r>
              <a:rPr lang="en-US" altLang="zh-CN" dirty="0"/>
              <a:t>Detailed analysis of the trade-off between</a:t>
            </a:r>
            <a:br>
              <a:rPr lang="en-US" altLang="zh-CN" dirty="0"/>
            </a:br>
            <a:r>
              <a:rPr lang="en-US" altLang="zh-CN" dirty="0"/>
              <a:t>activation and restoration latency reductions</a:t>
            </a:r>
          </a:p>
          <a:p>
            <a:endParaRPr lang="en-US" altLang="zh-CN" dirty="0"/>
          </a:p>
          <a:p>
            <a:r>
              <a:rPr lang="en-US" altLang="zh-CN" dirty="0"/>
              <a:t>Handling large access-to-access intervals in the timer table</a:t>
            </a:r>
          </a:p>
          <a:p>
            <a:endParaRPr lang="en-US" altLang="zh-CN" dirty="0"/>
          </a:p>
          <a:p>
            <a:r>
              <a:rPr lang="en-US" altLang="zh-CN" dirty="0"/>
              <a:t>Sensitivity studies on</a:t>
            </a:r>
          </a:p>
          <a:p>
            <a:pPr lvl="1"/>
            <a:r>
              <a:rPr lang="en-US" altLang="zh-CN" dirty="0"/>
              <a:t>Timer table size</a:t>
            </a:r>
          </a:p>
          <a:p>
            <a:pPr lvl="1"/>
            <a:r>
              <a:rPr lang="en-US" altLang="zh-CN" dirty="0"/>
              <a:t>Restoration level</a:t>
            </a:r>
          </a:p>
          <a:p>
            <a:pPr lvl="1"/>
            <a:r>
              <a:rPr lang="en-US" altLang="zh-CN" dirty="0"/>
              <a:t>Row management and address mapping policies</a:t>
            </a:r>
          </a:p>
          <a:p>
            <a:pPr lvl="1"/>
            <a:r>
              <a:rPr lang="en-US" altLang="zh-CN" dirty="0"/>
              <a:t>DRAM temperature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610C2-70B8-4A4A-BF03-6C97B5234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20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1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FBB57-74D1-4623-8263-F596EB5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45892-1B5F-4E4B-A799-E877D26A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726782"/>
          </a:xfrm>
        </p:spPr>
        <p:txBody>
          <a:bodyPr/>
          <a:lstStyle/>
          <a:p>
            <a:r>
              <a:rPr lang="en-US" altLang="zh-CN" dirty="0"/>
              <a:t>DRAM access latency is the performance bottleneck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Key observations</a:t>
            </a:r>
          </a:p>
          <a:p>
            <a:pPr lvl="1"/>
            <a:r>
              <a:rPr lang="en-US" altLang="zh-CN" dirty="0"/>
              <a:t>There is </a:t>
            </a:r>
            <a:r>
              <a:rPr lang="en-US" altLang="zh-CN" b="1" dirty="0">
                <a:solidFill>
                  <a:srgbClr val="00B050"/>
                </a:solidFill>
              </a:rPr>
              <a:t>significant potential to reduce latency</a:t>
            </a:r>
            <a:r>
              <a:rPr lang="en-US" altLang="zh-CN" dirty="0"/>
              <a:t> if we partially restore</a:t>
            </a:r>
            <a:br>
              <a:rPr lang="en-US" altLang="zh-CN" dirty="0"/>
            </a:br>
            <a:r>
              <a:rPr lang="en-US" altLang="zh-CN" dirty="0"/>
              <a:t>DRAM cells that </a:t>
            </a:r>
            <a:r>
              <a:rPr lang="en-US" altLang="zh-CN" b="1" dirty="0">
                <a:solidFill>
                  <a:srgbClr val="0070C0"/>
                </a:solidFill>
              </a:rPr>
              <a:t>will be </a:t>
            </a:r>
            <a:r>
              <a:rPr lang="en-US" altLang="zh-CN" b="1" i="1" dirty="0">
                <a:solidFill>
                  <a:srgbClr val="0070C0"/>
                </a:solidFill>
              </a:rPr>
              <a:t>reactivated</a:t>
            </a:r>
            <a:r>
              <a:rPr lang="en-US" altLang="zh-CN" b="1" dirty="0">
                <a:solidFill>
                  <a:srgbClr val="0070C0"/>
                </a:solidFill>
              </a:rPr>
              <a:t> soon</a:t>
            </a:r>
          </a:p>
          <a:p>
            <a:pPr lvl="1"/>
            <a:r>
              <a:rPr lang="en-US" altLang="zh-CN" dirty="0"/>
              <a:t>If we reduce restoration too much, we cannot use mechanisms that</a:t>
            </a:r>
            <a:br>
              <a:rPr lang="en-US" altLang="zh-CN" dirty="0"/>
            </a:br>
            <a:r>
              <a:rPr lang="en-US" altLang="zh-CN" dirty="0"/>
              <a:t>reduce the activation latency: </a:t>
            </a:r>
            <a:r>
              <a:rPr lang="en-US" altLang="zh-CN" b="1" dirty="0">
                <a:solidFill>
                  <a:srgbClr val="0070C0"/>
                </a:solidFill>
              </a:rPr>
              <a:t>need to strike a balance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CAL: Charge-Level-Aware Look-Ahead Partial Restoration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Track and use a DRAM row’s last access-to-access interval </a:t>
            </a:r>
            <a:br>
              <a:rPr lang="en-US" altLang="zh-CN" dirty="0"/>
            </a:br>
            <a:r>
              <a:rPr lang="en-US" altLang="zh-CN" dirty="0"/>
              <a:t>to predict whether the row will be reactivated again soon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Reduce both the restoration and activation latencies,</a:t>
            </a:r>
            <a:br>
              <a:rPr lang="en-US" altLang="zh-CN" dirty="0"/>
            </a:br>
            <a:r>
              <a:rPr lang="en-US" altLang="zh-CN" dirty="0"/>
              <a:t>based on the prediction and next refresh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Significant DRAM access latency reductions at low cost:</a:t>
            </a:r>
            <a:br>
              <a:rPr lang="en-US" altLang="zh-CN" dirty="0"/>
            </a:br>
            <a:r>
              <a:rPr lang="en-US" altLang="zh-CN" b="1" dirty="0">
                <a:solidFill>
                  <a:srgbClr val="00B050"/>
                </a:solidFill>
              </a:rPr>
              <a:t>14.7% speedup, 11.3% energy reduction</a:t>
            </a:r>
            <a:r>
              <a:rPr lang="en-US" altLang="zh-CN" dirty="0"/>
              <a:t> 8-core workloads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07452-D3CA-4600-9959-7A7D0A510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21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402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680484"/>
            <a:ext cx="9144000" cy="2819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  <a:t>Reducing DRAM Latency via </a:t>
            </a:r>
            <a:b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</a:br>
            <a:r>
              <a:rPr lang="en-US" sz="4000" spc="-100" dirty="0">
                <a:solidFill>
                  <a:srgbClr val="4F81BD">
                    <a:lumMod val="75000"/>
                  </a:srgbClr>
                </a:solidFill>
              </a:rPr>
              <a:t>Charge-Level-Aware Look-Ahead Partial Restoration</a:t>
            </a:r>
            <a:endParaRPr lang="en-US" sz="40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499884"/>
            <a:ext cx="9144000" cy="3358116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800" dirty="0" err="1">
                <a:solidFill>
                  <a:srgbClr val="404040"/>
                </a:solidFill>
              </a:rPr>
              <a:t>Yaohua</a:t>
            </a:r>
            <a:r>
              <a:rPr lang="en-US" sz="2800" dirty="0">
                <a:solidFill>
                  <a:srgbClr val="404040"/>
                </a:solidFill>
              </a:rPr>
              <a:t> Wang, </a:t>
            </a:r>
            <a:r>
              <a:rPr lang="en-US" sz="2800" b="0" dirty="0" err="1">
                <a:solidFill>
                  <a:srgbClr val="404040"/>
                </a:solidFill>
              </a:rPr>
              <a:t>Arash</a:t>
            </a:r>
            <a:r>
              <a:rPr lang="en-US" sz="2800" b="0" dirty="0">
                <a:solidFill>
                  <a:srgbClr val="404040"/>
                </a:solidFill>
              </a:rPr>
              <a:t> </a:t>
            </a:r>
            <a:r>
              <a:rPr lang="en-US" sz="2800" b="0" dirty="0" err="1">
                <a:solidFill>
                  <a:srgbClr val="404040"/>
                </a:solidFill>
              </a:rPr>
              <a:t>Tavakkol</a:t>
            </a:r>
            <a:r>
              <a:rPr lang="en-US" sz="2800" b="0" dirty="0">
                <a:solidFill>
                  <a:srgbClr val="404040"/>
                </a:solidFill>
              </a:rPr>
              <a:t>, Lois </a:t>
            </a:r>
            <a:r>
              <a:rPr lang="en-US" sz="2800" b="0" dirty="0" err="1">
                <a:solidFill>
                  <a:srgbClr val="404040"/>
                </a:solidFill>
              </a:rPr>
              <a:t>Orosa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Saugata</a:t>
            </a:r>
            <a:r>
              <a:rPr lang="en-US" sz="2800" b="0" dirty="0">
                <a:solidFill>
                  <a:srgbClr val="404040"/>
                </a:solidFill>
              </a:rPr>
              <a:t> Ghose, </a:t>
            </a:r>
          </a:p>
          <a:p>
            <a:pPr lvl="0">
              <a:lnSpc>
                <a:spcPct val="110000"/>
              </a:lnSpc>
            </a:pPr>
            <a:r>
              <a:rPr lang="en-US" sz="2800" b="0" dirty="0">
                <a:solidFill>
                  <a:srgbClr val="404040"/>
                </a:solidFill>
              </a:rPr>
              <a:t>Nika Mansouri </a:t>
            </a:r>
            <a:r>
              <a:rPr lang="en-US" sz="2800" b="0" dirty="0" err="1">
                <a:solidFill>
                  <a:srgbClr val="404040"/>
                </a:solidFill>
              </a:rPr>
              <a:t>Ghiasi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Minesh</a:t>
            </a:r>
            <a:r>
              <a:rPr lang="en-US" sz="2800" b="0" dirty="0">
                <a:solidFill>
                  <a:srgbClr val="404040"/>
                </a:solidFill>
              </a:rPr>
              <a:t> Patel, </a:t>
            </a:r>
            <a:r>
              <a:rPr lang="en-US" sz="2800" b="0" dirty="0" err="1">
                <a:solidFill>
                  <a:srgbClr val="404040"/>
                </a:solidFill>
              </a:rPr>
              <a:t>Jeremie</a:t>
            </a:r>
            <a:r>
              <a:rPr lang="en-US" sz="2800" b="0" dirty="0">
                <a:solidFill>
                  <a:srgbClr val="404040"/>
                </a:solidFill>
              </a:rPr>
              <a:t> S. Kim, </a:t>
            </a:r>
          </a:p>
          <a:p>
            <a:pPr lvl="0">
              <a:lnSpc>
                <a:spcPct val="110000"/>
              </a:lnSpc>
            </a:pPr>
            <a:r>
              <a:rPr lang="en-US" sz="2800" b="0" dirty="0">
                <a:solidFill>
                  <a:srgbClr val="404040"/>
                </a:solidFill>
              </a:rPr>
              <a:t>Hasan Hassan, Mohammad </a:t>
            </a:r>
            <a:r>
              <a:rPr lang="en-US" sz="2800" b="0" dirty="0" err="1">
                <a:solidFill>
                  <a:srgbClr val="404040"/>
                </a:solidFill>
              </a:rPr>
              <a:t>Sadrosadati</a:t>
            </a:r>
            <a:r>
              <a:rPr lang="en-US" sz="2800" b="0" dirty="0">
                <a:solidFill>
                  <a:srgbClr val="404040"/>
                </a:solidFill>
              </a:rPr>
              <a:t>, </a:t>
            </a:r>
            <a:r>
              <a:rPr lang="en-US" sz="2800" b="0" dirty="0" err="1">
                <a:solidFill>
                  <a:srgbClr val="404040"/>
                </a:solidFill>
              </a:rPr>
              <a:t>Onur</a:t>
            </a:r>
            <a:r>
              <a:rPr lang="en-US" sz="2800" b="0" dirty="0">
                <a:solidFill>
                  <a:srgbClr val="404040"/>
                </a:solidFill>
              </a:rPr>
              <a:t> </a:t>
            </a:r>
            <a:r>
              <a:rPr lang="en-US" sz="2800" b="0" dirty="0" err="1">
                <a:solidFill>
                  <a:srgbClr val="404040"/>
                </a:solidFill>
              </a:rPr>
              <a:t>Mutlu</a:t>
            </a:r>
            <a:endParaRPr lang="en-US" sz="2800" b="0" dirty="0">
              <a:solidFill>
                <a:srgbClr val="404040"/>
              </a:solidFill>
            </a:endParaRPr>
          </a:p>
          <a:p>
            <a:pPr lvl="0"/>
            <a:endParaRPr lang="fa-IR" b="0" dirty="0"/>
          </a:p>
          <a:p>
            <a:pPr lvl="0"/>
            <a:r>
              <a:rPr lang="en-US" sz="2400" b="0" dirty="0"/>
              <a:t>October 22, 2018</a:t>
            </a:r>
          </a:p>
        </p:txBody>
      </p:sp>
    </p:spTree>
    <p:extLst>
      <p:ext uri="{BB962C8B-B14F-4D97-AF65-F5344CB8AC3E}">
        <p14:creationId xmlns:p14="http://schemas.microsoft.com/office/powerpoint/2010/main" val="39145859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DA8D2-7B35-48BC-B0EF-5FBACB8CB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23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347411878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12C2-58E6-4138-9D0E-37BE7729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Restoration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6B19-258A-4887-AB21-1319F717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Partial restoration parameters</a:t>
            </a:r>
          </a:p>
          <a:p>
            <a:pPr lvl="1"/>
            <a:r>
              <a:rPr lang="en-US" altLang="zh-CN" dirty="0"/>
              <a:t>Conservatively chosen timing parameters</a:t>
            </a:r>
          </a:p>
          <a:p>
            <a:pPr lvl="1"/>
            <a:r>
              <a:rPr lang="en-US" altLang="zh-CN" dirty="0"/>
              <a:t>Charge level aware rather than aggressive partial restoration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Possible combination with DRAM profiling mechanisms to apply partial restoration only on strong cells, that can hold their charge level for a longer time</a:t>
            </a:r>
          </a:p>
          <a:p>
            <a:pPr lvl="1"/>
            <a:r>
              <a:rPr lang="en-US" altLang="zh-CN" dirty="0"/>
              <a:t>Studies for cell profiling</a:t>
            </a:r>
          </a:p>
          <a:p>
            <a:pPr lvl="1"/>
            <a:r>
              <a:rPr lang="en-US" altLang="zh-CN" dirty="0"/>
              <a:t>[Patel+, ISCA2017]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52929-B5EB-4578-A58A-A839AC362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24</a:t>
            </a:fld>
            <a:r>
              <a:rPr lang="en-US" altLang="en-US"/>
              <a:t> of 22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6786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B53A4-5FF4-4923-9667-9972A76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15ms VS 16ms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4B03-2604-4860-AA92-0F796910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analysis for access-to-access interval is based on the 16ms sub-window (Section 3 in the paper)</a:t>
            </a:r>
          </a:p>
          <a:p>
            <a:pPr lvl="1"/>
            <a:r>
              <a:rPr lang="en-US" altLang="zh-CN" dirty="0"/>
              <a:t>Demonstrated by prior work,16ms is small enough to yield reasonable restoration latency reductions</a:t>
            </a:r>
          </a:p>
          <a:p>
            <a:pPr lvl="1"/>
            <a:r>
              <a:rPr lang="en-US" altLang="zh-CN" dirty="0"/>
              <a:t>Smaller interval does not add much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Our timer table design employs a 4-bit timer, which can count down from 15</a:t>
            </a:r>
          </a:p>
          <a:p>
            <a:pPr lvl="1"/>
            <a:r>
              <a:rPr lang="en-US" altLang="zh-CN" dirty="0"/>
              <a:t>This provides us at least 1ms redundancy for us to issue ACT/PRE (i.e. fully restore), when the timer reaches 0.</a:t>
            </a:r>
          </a:p>
          <a:p>
            <a:pPr lvl="1"/>
            <a:r>
              <a:rPr lang="en-US" altLang="zh-CN" dirty="0"/>
              <a:t>Redundancy is necessary because DRAM commands have to obey timing constraints, there maybe some scheduled commands/refresh waiting to finish their operations. </a:t>
            </a:r>
          </a:p>
          <a:p>
            <a:pPr lvl="1"/>
            <a:r>
              <a:rPr lang="en-US" altLang="zh-CN" dirty="0"/>
              <a:t>1ms seconds is large enough to guarantee that we can save the partially restored charge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D792E-FFD3-44D0-9BDF-055AE2E49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25</a:t>
            </a:fld>
            <a:r>
              <a:rPr lang="en-US" altLang="en-US"/>
              <a:t> of 22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8427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5ACA0-900B-43BB-BE55-C3E6FE2A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Per-core Timer Table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8B884-F8F8-45B7-B4D3-99935506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timer table can be implemented as either a single shared table or as per-core tables.</a:t>
            </a:r>
          </a:p>
          <a:p>
            <a:endParaRPr lang="en-US" altLang="zh-CN" b="0" dirty="0"/>
          </a:p>
          <a:p>
            <a:r>
              <a:rPr lang="en-US" altLang="zh-CN" b="0" dirty="0"/>
              <a:t>In our evaluation, we assume that each core has a dedicated timer table. </a:t>
            </a:r>
          </a:p>
          <a:p>
            <a:endParaRPr lang="en-US" altLang="zh-CN" b="0" dirty="0"/>
          </a:p>
          <a:p>
            <a:r>
              <a:rPr lang="en-US" altLang="zh-CN" b="0" dirty="0"/>
              <a:t>We choose per-core timer tables to avoid the need to tune the</a:t>
            </a:r>
          </a:p>
          <a:p>
            <a:pPr marL="0" indent="0">
              <a:buNone/>
            </a:pPr>
            <a:r>
              <a:rPr lang="en-US" altLang="zh-CN" b="0" dirty="0"/>
              <a:t>optimal size of a shared table based on the core count, and to simplify table organization.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44AFE-5CDC-4729-B536-47AB66348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26</a:t>
            </a:fld>
            <a:r>
              <a:rPr lang="en-US" altLang="en-US"/>
              <a:t> of 22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3924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4CFAA-2F27-4487-9197-BB07F177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Intensity and Access Interval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C9917-CE2B-4E84-8E04-712463FB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According to our analysis, memory intensity has little effect on our interval distribution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Mix1-5: 25% memory intensive; Mix6-10: 50% memory intensive; Mix11-15, 75% memory intensive; 100% memory intensive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523AA-990C-466A-B465-9A366264F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27</a:t>
            </a:fld>
            <a:r>
              <a:rPr lang="en-US" altLang="en-US"/>
              <a:t> of 22</a:t>
            </a:r>
            <a:endParaRPr lang="en-US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57C9D-22E6-4E97-9809-B0156A65C439}"/>
              </a:ext>
            </a:extLst>
          </p:cNvPr>
          <p:cNvGrpSpPr/>
          <p:nvPr/>
        </p:nvGrpSpPr>
        <p:grpSpPr>
          <a:xfrm>
            <a:off x="1044" y="1905000"/>
            <a:ext cx="8900245" cy="3148411"/>
            <a:chOff x="108005" y="2414189"/>
            <a:chExt cx="8900245" cy="314841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83B5AD9-C74A-432D-B20D-CA685F6C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05" y="2578132"/>
              <a:ext cx="8900245" cy="298446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BE80A5-1C5D-4E4A-87BA-3AD7F4C7D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91" y="2414189"/>
              <a:ext cx="7580861" cy="329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800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01A4-9E32-410A-BFC2-B152E1E3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If Applications with Large Access Intervals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FD976-45A4-463F-9DAC-07769C0F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analysis of access intervals in Section 3 comes from a wide variety of benchmarks from multiple benchmark suits</a:t>
            </a:r>
          </a:p>
          <a:p>
            <a:pPr lvl="1"/>
            <a:r>
              <a:rPr lang="en-US" altLang="zh-CN" dirty="0"/>
              <a:t> SPEC CPU2006, TPC, </a:t>
            </a:r>
            <a:r>
              <a:rPr lang="en-US" altLang="zh-CN" dirty="0" err="1"/>
              <a:t>BioBench</a:t>
            </a:r>
            <a:r>
              <a:rPr lang="en-US" altLang="zh-CN" dirty="0"/>
              <a:t>, Memory Scheduling Championship</a:t>
            </a:r>
          </a:p>
          <a:p>
            <a:endParaRPr lang="en-US" altLang="zh-CN" dirty="0"/>
          </a:p>
          <a:p>
            <a:r>
              <a:rPr lang="en-US" altLang="zh-CN" dirty="0"/>
              <a:t>The access locality contribute to our accuracy of interval prediction</a:t>
            </a:r>
          </a:p>
          <a:p>
            <a:endParaRPr lang="en-US" altLang="zh-CN" dirty="0"/>
          </a:p>
          <a:p>
            <a:r>
              <a:rPr lang="en-US" altLang="zh-CN" dirty="0"/>
              <a:t>16ms access interval is large enough to filter out the diversities among benchmarks, leading to a high prediction accuracy</a:t>
            </a:r>
          </a:p>
          <a:p>
            <a:pPr lvl="1"/>
            <a:r>
              <a:rPr lang="en-US" altLang="zh-CN" dirty="0"/>
              <a:t>With decrease interval (e.g., 8ms), the prediction accuracy would decrease by roughly 10%</a:t>
            </a:r>
          </a:p>
          <a:p>
            <a:r>
              <a:rPr lang="en-US" altLang="zh-CN" dirty="0"/>
              <a:t>While applications with mostly &gt;16ms access-to-access interval may exist, they tend to be memory-none intensive, memory latency is not as critical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50A8B-0CC9-4F75-B335-FDB763A7B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28</a:t>
            </a:fld>
            <a:r>
              <a:rPr lang="en-US" altLang="en-US"/>
              <a:t> of 22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3442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Interval Distributions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199"/>
            <a:ext cx="8991600" cy="5880423"/>
          </a:xfrm>
        </p:spPr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R</a:t>
            </a:r>
            <a:r>
              <a:rPr lang="en-US" sz="2800" b="1" dirty="0">
                <a:solidFill>
                  <a:schemeClr val="tx1"/>
                </a:solidFill>
              </a:rPr>
              <a:t>efresh happens at fixed time intervals, independent of the memory access pattern. </a:t>
            </a:r>
          </a:p>
          <a:p>
            <a:pPr>
              <a:spcBef>
                <a:spcPts val="1350"/>
              </a:spcBef>
            </a:pPr>
            <a:r>
              <a:rPr lang="en-US" sz="2800" b="1" dirty="0">
                <a:solidFill>
                  <a:schemeClr val="tx1"/>
                </a:solidFill>
              </a:rPr>
              <a:t>Due to a combination of the access locality and the high number of row conflict</a:t>
            </a:r>
            <a:r>
              <a:rPr lang="en-US" altLang="zh-CN" sz="2800" b="1" dirty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spcBef>
                <a:spcPts val="135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16ms interval helps to filter out the diversities of distributions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B71FAC-76C4-494B-A1BB-BE15BE74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29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3109607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25373"/>
            <a:ext cx="9144000" cy="5334000"/>
          </a:xfrm>
        </p:spPr>
        <p:txBody>
          <a:bodyPr/>
          <a:lstStyle/>
          <a:p>
            <a:r>
              <a:rPr lang="en-US" sz="3200" b="1" dirty="0"/>
              <a:t>Background: Accessing Data in DRAM</a:t>
            </a:r>
            <a:br>
              <a:rPr lang="en-US" sz="3200" b="1" dirty="0"/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Observations on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Charge-Level-Aware Look-Ahead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7160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53B124-CB07-4967-A74F-B6E863E1C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3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59190254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077F-87F9-4083-87E8-E50116BD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Large Access-to-access intervals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E51A-8469-44F4-9897-98CAFD00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Two cases to save data by ACT and PRE command pairs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Miss prediction: when a row timer reaches zero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Fail to track the partially restored row: when an entry is evicted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 (ACT, PRE) command pair issued immediately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1ms redundancy is provided to guarantee timing requirement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Less than 0.1% of performance overhead introduced by the (ACT, PRE) command pairs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A6E12-F845-467E-9451-1C66303733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30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1159674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077F-87F9-4083-87E8-E50116BD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Trade-off between </a:t>
            </a:r>
            <a:r>
              <a:rPr lang="en-US" altLang="zh-CN" dirty="0" err="1"/>
              <a:t>tRCD</a:t>
            </a:r>
            <a:r>
              <a:rPr lang="en-US" altLang="zh-CN" dirty="0"/>
              <a:t> and </a:t>
            </a:r>
            <a:r>
              <a:rPr lang="en-US" altLang="zh-CN" dirty="0" err="1"/>
              <a:t>tRAS</a:t>
            </a:r>
            <a:r>
              <a:rPr lang="en-US" altLang="zh-CN" dirty="0"/>
              <a:t> reduction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E51A-8469-44F4-9897-98CAFD00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Heuristic of the trade-off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x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is the voltage level a DRAM cell is partially restored to. According to our conservative estimation it should be between 0.75Vdd to 0.975Vdd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We choose 0.85Vdd as the optimal 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x</a:t>
            </a:r>
            <a:r>
              <a:rPr lang="en-US" altLang="zh-CN" sz="2400" dirty="0"/>
              <a:t> that maximizes </a:t>
            </a:r>
            <a:r>
              <a:rPr lang="en-US" altLang="zh-CN" sz="2400" dirty="0" err="1"/>
              <a:t>PRBenefit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DD2CA0-3F79-4E87-8BD0-83F2C29C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76" y="1295400"/>
            <a:ext cx="5402647" cy="762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65B75-F0AB-4E4F-A41F-71BBCA27C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31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16432212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0" dirty="0"/>
              <a:t>3. Area and Power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8839200" cy="5775327"/>
          </a:xfrm>
        </p:spPr>
        <p:txBody>
          <a:bodyPr/>
          <a:lstStyle/>
          <a:p>
            <a:r>
              <a:rPr lang="en-US" dirty="0"/>
              <a:t>Per-core 256-entry timer table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7.7KB with 0.034mm</a:t>
            </a:r>
            <a:r>
              <a:rPr lang="en-US" baseline="30000" dirty="0"/>
              <a:t>2 </a:t>
            </a:r>
            <a:r>
              <a:rPr lang="en-US" dirty="0"/>
              <a:t>area overhead, 0.11% of 16MB LLC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0.202mW power consumption, 0.08% of LLC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New commands with reduced activation and restoration latency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Reserved undefined encoding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 additional command bus bits are needed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3950C-74C3-4D74-B8CE-6393EE332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32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4444696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8B68-3AFD-44DB-AF07-D286CE3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 Table Size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73F0A-CCAC-4B81-87BF-DCD32971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13" y="838200"/>
            <a:ext cx="7251374" cy="3733800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09134BF6-7628-44CC-9451-3D864FB21413}"/>
              </a:ext>
            </a:extLst>
          </p:cNvPr>
          <p:cNvSpPr/>
          <p:nvPr/>
        </p:nvSpPr>
        <p:spPr>
          <a:xfrm>
            <a:off x="0" y="4953000"/>
            <a:ext cx="9144000" cy="14101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A </a:t>
            </a:r>
            <a:r>
              <a:rPr lang="en-US" sz="30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larger</a:t>
            </a: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table capacity provides </a:t>
            </a:r>
            <a:r>
              <a:rPr lang="en-US" sz="30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higher</a:t>
            </a: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performance</a:t>
            </a:r>
          </a:p>
          <a:p>
            <a:pPr algn="ctr"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The improvement </a:t>
            </a:r>
            <a:r>
              <a:rPr lang="en-US" sz="3000" b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diminish</a:t>
            </a: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at </a:t>
            </a:r>
            <a:r>
              <a:rPr lang="en-US" sz="3000" b="1"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larger</a:t>
            </a:r>
            <a:r>
              <a:rPr lang="en-US" sz="30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table capacities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BC8158-7B2A-43F7-810F-70E8A63BA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33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979156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8B68-3AFD-44DB-AF07-D286CE3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Restoration Levels</a:t>
            </a:r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134BF6-7628-44CC-9451-3D864FB21413}"/>
              </a:ext>
            </a:extLst>
          </p:cNvPr>
          <p:cNvSpPr/>
          <p:nvPr/>
        </p:nvSpPr>
        <p:spPr>
          <a:xfrm>
            <a:off x="0" y="5029200"/>
            <a:ext cx="9144000" cy="14101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The restoration level plays an </a:t>
            </a:r>
            <a:r>
              <a:rPr lang="en-US" sz="29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important role</a:t>
            </a: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in </a:t>
            </a:r>
            <a:r>
              <a:rPr lang="en-US" sz="2900" b="1"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balancing</a:t>
            </a: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between restoration and activation latency reduction.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FB6966-65B4-4E48-96EA-8D9BB44F5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29824"/>
            <a:ext cx="7092913" cy="358977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9984-E8B4-46C1-A3F7-46E10A483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34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230660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8B68-3AFD-44DB-AF07-D286CE3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Refresh Interval</a:t>
            </a:r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134BF6-7628-44CC-9451-3D864FB21413}"/>
              </a:ext>
            </a:extLst>
          </p:cNvPr>
          <p:cNvSpPr/>
          <p:nvPr/>
        </p:nvSpPr>
        <p:spPr>
          <a:xfrm>
            <a:off x="0" y="5029200"/>
            <a:ext cx="9144000" cy="14101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CAL is still </a:t>
            </a:r>
            <a:r>
              <a:rPr lang="en-US" sz="29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effective</a:t>
            </a: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at reduced refresh intervals</a:t>
            </a:r>
          </a:p>
          <a:p>
            <a:pPr algn="ctr">
              <a:spcAft>
                <a:spcPts val="0"/>
              </a:spcAft>
            </a:pPr>
            <a:r>
              <a:rPr lang="en-US" sz="29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CAL can be extended to support </a:t>
            </a:r>
            <a:r>
              <a:rPr lang="en-US" sz="29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partial refresh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529ED-15FB-4443-8484-173ADF9E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3" y="818028"/>
            <a:ext cx="7896491" cy="398257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E175EA-0586-42F3-8778-3DDE3F657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35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80835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8AB7-6485-4CB0-8108-B50107DF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altLang="zh-CN" sz="2400" dirty="0"/>
              <a:t>Activation and Restoration Latency Reduction Trade-off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0F05F-E2E5-465B-A7C3-83F15C3FF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36</a:t>
            </a:fld>
            <a:r>
              <a:rPr lang="en-US" altLang="en-US" dirty="0"/>
              <a:t> of 22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70699A9-9E80-4C98-8989-9D614AF6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30274"/>
            <a:ext cx="8839200" cy="5775326"/>
          </a:xfrm>
        </p:spPr>
        <p:txBody>
          <a:bodyPr/>
          <a:lstStyle/>
          <a:p>
            <a:r>
              <a:rPr lang="en-US" altLang="zh-CN" dirty="0"/>
              <a:t>There exists trade-off between activation and restoration latency reductions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Proper partial restoration level</a:t>
            </a:r>
          </a:p>
          <a:p>
            <a:pPr lvl="1"/>
            <a:r>
              <a:rPr lang="en-US" altLang="zh-CN" dirty="0"/>
              <a:t>Achieve </a:t>
            </a:r>
            <a:r>
              <a:rPr lang="en-US" altLang="zh-CN" b="1" dirty="0">
                <a:solidFill>
                  <a:srgbClr val="00B050"/>
                </a:solidFill>
              </a:rPr>
              <a:t>significantly reduced </a:t>
            </a:r>
            <a:r>
              <a:rPr lang="en-US" altLang="zh-CN" dirty="0"/>
              <a:t>restoration latency 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reduction of activation latency</a:t>
            </a:r>
          </a:p>
          <a:p>
            <a:pPr lvl="1"/>
            <a:r>
              <a:rPr lang="en-US" altLang="zh-CN" dirty="0"/>
              <a:t>Achieving the benefits of both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simple and effective trade-off heuristic to approximate the maximum benefit from the trade-off (see paper)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26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FD9B1-806C-4464-9B24-66B7F01C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 &amp; Structure of CAL</a:t>
            </a:r>
            <a:endParaRPr lang="zh-CN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1B30AD-A8DF-4CBF-A1D5-514FAF3FC383}"/>
              </a:ext>
            </a:extLst>
          </p:cNvPr>
          <p:cNvSpPr/>
          <p:nvPr/>
        </p:nvSpPr>
        <p:spPr>
          <a:xfrm>
            <a:off x="0" y="838200"/>
            <a:ext cx="9144000" cy="9128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1. Uses the last access-to-access interval of a row to </a:t>
            </a:r>
            <a:r>
              <a:rPr lang="en-US" sz="2800" b="1" dirty="0">
                <a:solidFill>
                  <a:srgbClr val="FFFF00"/>
                </a:solidFill>
                <a:latin typeface="Adobe Garamond Pro Bold" panose="02020702060506020403" pitchFamily="18" charset="0"/>
              </a:rPr>
              <a:t>predict</a:t>
            </a:r>
            <a:r>
              <a:rPr lang="en-US" sz="28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 whether the row will be reactivated again soon</a:t>
            </a:r>
            <a:endParaRPr lang="en-US" sz="2700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DAA33D7-B39E-4B33-9706-8EB1B444F9F4}"/>
              </a:ext>
            </a:extLst>
          </p:cNvPr>
          <p:cNvSpPr/>
          <p:nvPr/>
        </p:nvSpPr>
        <p:spPr>
          <a:xfrm>
            <a:off x="0" y="2209800"/>
            <a:ext cx="9144000" cy="9128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2. Reduces both restoration and activation latencies, based on the prediction and next refresh</a:t>
            </a:r>
            <a:endParaRPr lang="en-US" sz="2700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AAB4DC-5BBB-413E-8DA7-8107A1CD4C32}"/>
              </a:ext>
            </a:extLst>
          </p:cNvPr>
          <p:cNvGrpSpPr/>
          <p:nvPr/>
        </p:nvGrpSpPr>
        <p:grpSpPr>
          <a:xfrm>
            <a:off x="228600" y="3429000"/>
            <a:ext cx="2819732" cy="2468681"/>
            <a:chOff x="2601004" y="21253586"/>
            <a:chExt cx="2819732" cy="2468681"/>
          </a:xfrm>
        </p:grpSpPr>
        <p:sp>
          <p:nvSpPr>
            <p:cNvPr id="7" name="Rectangle 771">
              <a:extLst>
                <a:ext uri="{FF2B5EF4-FFF2-40B4-BE49-F238E27FC236}">
                  <a16:creationId xmlns:a16="http://schemas.microsoft.com/office/drawing/2014/main" id="{0A4CE0A6-C3A9-484C-9170-442B3611E350}"/>
                </a:ext>
              </a:extLst>
            </p:cNvPr>
            <p:cNvSpPr/>
            <p:nvPr/>
          </p:nvSpPr>
          <p:spPr>
            <a:xfrm>
              <a:off x="2965240" y="21895340"/>
              <a:ext cx="547157" cy="301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Tag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72">
              <a:extLst>
                <a:ext uri="{FF2B5EF4-FFF2-40B4-BE49-F238E27FC236}">
                  <a16:creationId xmlns:a16="http://schemas.microsoft.com/office/drawing/2014/main" id="{406DD4CA-5E13-4356-A446-414DEDD426C4}"/>
                </a:ext>
              </a:extLst>
            </p:cNvPr>
            <p:cNvSpPr/>
            <p:nvPr/>
          </p:nvSpPr>
          <p:spPr>
            <a:xfrm>
              <a:off x="2965239" y="22250231"/>
              <a:ext cx="2138360" cy="249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775">
              <a:extLst>
                <a:ext uri="{FF2B5EF4-FFF2-40B4-BE49-F238E27FC236}">
                  <a16:creationId xmlns:a16="http://schemas.microsoft.com/office/drawing/2014/main" id="{492845FC-51B0-419D-B63C-2CEF9E2B1C0F}"/>
                </a:ext>
              </a:extLst>
            </p:cNvPr>
            <p:cNvSpPr/>
            <p:nvPr/>
          </p:nvSpPr>
          <p:spPr>
            <a:xfrm rot="5400000">
              <a:off x="3915240" y="20693291"/>
              <a:ext cx="216827" cy="2078729"/>
            </a:xfrm>
            <a:prstGeom prst="leftBrace">
              <a:avLst>
                <a:gd name="adj1" fmla="val 61458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776">
              <a:extLst>
                <a:ext uri="{FF2B5EF4-FFF2-40B4-BE49-F238E27FC236}">
                  <a16:creationId xmlns:a16="http://schemas.microsoft.com/office/drawing/2014/main" id="{C1637708-5BCF-48FA-BED0-DF6A94122296}"/>
                </a:ext>
              </a:extLst>
            </p:cNvPr>
            <p:cNvSpPr txBox="1"/>
            <p:nvPr/>
          </p:nvSpPr>
          <p:spPr>
            <a:xfrm>
              <a:off x="2601004" y="21253586"/>
              <a:ext cx="2819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latin typeface="Cambria" panose="02040503050406030204" pitchFamily="18" charset="0"/>
                </a:rPr>
                <a:t>Time</a:t>
              </a:r>
              <a:r>
                <a:rPr lang="en-US" sz="2400" b="1" dirty="0">
                  <a:latin typeface="Cambria" panose="02040503050406030204" pitchFamily="18" charset="0"/>
                </a:rPr>
                <a:t>r</a:t>
              </a:r>
              <a:r>
                <a:rPr lang="tr-TR" sz="2400" b="1" dirty="0">
                  <a:latin typeface="Cambria" panose="02040503050406030204" pitchFamily="18" charset="0"/>
                </a:rPr>
                <a:t> </a:t>
              </a:r>
              <a:r>
                <a:rPr lang="en-US" sz="2400" b="1" dirty="0">
                  <a:latin typeface="Cambria" panose="02040503050406030204" pitchFamily="18" charset="0"/>
                </a:rPr>
                <a:t>Table</a:t>
              </a:r>
              <a:endParaRPr lang="tr-TR" sz="2400" b="1"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771">
              <a:extLst>
                <a:ext uri="{FF2B5EF4-FFF2-40B4-BE49-F238E27FC236}">
                  <a16:creationId xmlns:a16="http://schemas.microsoft.com/office/drawing/2014/main" id="{FB3AA238-9AC5-4FAA-A48F-0B18D2BC0B70}"/>
                </a:ext>
              </a:extLst>
            </p:cNvPr>
            <p:cNvSpPr/>
            <p:nvPr/>
          </p:nvSpPr>
          <p:spPr>
            <a:xfrm>
              <a:off x="3523362" y="21895340"/>
              <a:ext cx="845624" cy="301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Timer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771">
              <a:extLst>
                <a:ext uri="{FF2B5EF4-FFF2-40B4-BE49-F238E27FC236}">
                  <a16:creationId xmlns:a16="http://schemas.microsoft.com/office/drawing/2014/main" id="{15D0E5F8-23AB-4C15-B0E9-E477E1F5BCD0}"/>
                </a:ext>
              </a:extLst>
            </p:cNvPr>
            <p:cNvSpPr/>
            <p:nvPr/>
          </p:nvSpPr>
          <p:spPr>
            <a:xfrm>
              <a:off x="4866533" y="21895672"/>
              <a:ext cx="237066" cy="301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771">
              <a:extLst>
                <a:ext uri="{FF2B5EF4-FFF2-40B4-BE49-F238E27FC236}">
                  <a16:creationId xmlns:a16="http://schemas.microsoft.com/office/drawing/2014/main" id="{9BFF117E-8A69-4448-95D1-4CB2A8024460}"/>
                </a:ext>
              </a:extLst>
            </p:cNvPr>
            <p:cNvSpPr/>
            <p:nvPr/>
          </p:nvSpPr>
          <p:spPr>
            <a:xfrm>
              <a:off x="4368986" y="21895340"/>
              <a:ext cx="491081" cy="301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72">
              <a:extLst>
                <a:ext uri="{FF2B5EF4-FFF2-40B4-BE49-F238E27FC236}">
                  <a16:creationId xmlns:a16="http://schemas.microsoft.com/office/drawing/2014/main" id="{483D00BF-1A35-4E4D-877D-B3293B6FEED4}"/>
                </a:ext>
              </a:extLst>
            </p:cNvPr>
            <p:cNvSpPr/>
            <p:nvPr/>
          </p:nvSpPr>
          <p:spPr>
            <a:xfrm>
              <a:off x="2965239" y="22556863"/>
              <a:ext cx="2138360" cy="249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772">
              <a:extLst>
                <a:ext uri="{FF2B5EF4-FFF2-40B4-BE49-F238E27FC236}">
                  <a16:creationId xmlns:a16="http://schemas.microsoft.com/office/drawing/2014/main" id="{2C8E0BAA-4600-4E0E-8BC9-84430199B954}"/>
                </a:ext>
              </a:extLst>
            </p:cNvPr>
            <p:cNvSpPr/>
            <p:nvPr/>
          </p:nvSpPr>
          <p:spPr>
            <a:xfrm>
              <a:off x="2971800" y="22860000"/>
              <a:ext cx="2138360" cy="249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772">
              <a:extLst>
                <a:ext uri="{FF2B5EF4-FFF2-40B4-BE49-F238E27FC236}">
                  <a16:creationId xmlns:a16="http://schemas.microsoft.com/office/drawing/2014/main" id="{9A4D905C-2564-4FB0-B2DC-7256E07169DD}"/>
                </a:ext>
              </a:extLst>
            </p:cNvPr>
            <p:cNvSpPr/>
            <p:nvPr/>
          </p:nvSpPr>
          <p:spPr>
            <a:xfrm>
              <a:off x="2971800" y="23166632"/>
              <a:ext cx="2138360" cy="249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772">
              <a:extLst>
                <a:ext uri="{FF2B5EF4-FFF2-40B4-BE49-F238E27FC236}">
                  <a16:creationId xmlns:a16="http://schemas.microsoft.com/office/drawing/2014/main" id="{40222ADD-D233-40FF-9884-6E0959832B14}"/>
                </a:ext>
              </a:extLst>
            </p:cNvPr>
            <p:cNvSpPr/>
            <p:nvPr/>
          </p:nvSpPr>
          <p:spPr>
            <a:xfrm>
              <a:off x="2981060" y="23473264"/>
              <a:ext cx="2138360" cy="249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430821E0-5315-4C5E-B197-A65B5638A3D1}"/>
              </a:ext>
            </a:extLst>
          </p:cNvPr>
          <p:cNvSpPr/>
          <p:nvPr/>
        </p:nvSpPr>
        <p:spPr>
          <a:xfrm>
            <a:off x="2697080" y="3663376"/>
            <a:ext cx="62212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dobe Garamond Pro Bold" panose="02020702060506020403" pitchFamily="18" charset="0"/>
              </a:rPr>
              <a:t>Tag: stores the DRAM row address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dobe Garamond Pro Bold" panose="02020702060506020403" pitchFamily="18" charset="0"/>
              </a:rPr>
              <a:t>Timer: records the time elapsed since last </a:t>
            </a:r>
            <a:r>
              <a:rPr lang="en-US" altLang="zh-CN" sz="2800" dirty="0" err="1">
                <a:latin typeface="Adobe Garamond Pro Bold" panose="02020702060506020403" pitchFamily="18" charset="0"/>
              </a:rPr>
              <a:t>precharge</a:t>
            </a:r>
            <a:endParaRPr lang="en-US" altLang="zh-CN" sz="2800" dirty="0">
              <a:latin typeface="Adobe Garamond Pro Bold" panose="020207020605060204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dobe Garamond Pro Bold" panose="02020702060506020403" pitchFamily="18" charset="0"/>
              </a:rPr>
              <a:t>Partial Restored bit (PR): set to 1 when a row is partially restored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dobe Garamond Pro Bold" panose="02020702060506020403" pitchFamily="18" charset="0"/>
              </a:rPr>
              <a:t>Valid bit (V)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B4350-4DF8-465D-B9F5-BC1EDC047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37</a:t>
            </a:fld>
            <a:r>
              <a:rPr lang="en-US" altLang="en-US" dirty="0"/>
              <a:t> of 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218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7FFF2B18-EE75-4B7F-A4D5-DA97B81376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7435" y="3200400"/>
            <a:ext cx="5947965" cy="33988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FBE4D1-B15B-47E2-8B7D-97DC2D3B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Exploiting Charge Levels to Reduce Latency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7141D-AEA6-4E45-9A95-D2B3145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0545"/>
            <a:ext cx="8839200" cy="865855"/>
          </a:xfrm>
        </p:spPr>
        <p:txBody>
          <a:bodyPr/>
          <a:lstStyle/>
          <a:p>
            <a:r>
              <a:rPr lang="en-US" altLang="zh-CN" dirty="0"/>
              <a:t>Prior works exploit the </a:t>
            </a:r>
            <a:r>
              <a:rPr lang="en-US" altLang="zh-CN" dirty="0">
                <a:solidFill>
                  <a:srgbClr val="00B0F0"/>
                </a:solidFill>
              </a:rPr>
              <a:t>charge level</a:t>
            </a:r>
            <a:r>
              <a:rPr lang="en-US" altLang="zh-CN" dirty="0"/>
              <a:t> of a DRAM cell to reduce the restoration and activation latencies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7506B7-6F25-484A-B35E-9ADC813DB764}"/>
              </a:ext>
            </a:extLst>
          </p:cNvPr>
          <p:cNvSpPr txBox="1">
            <a:spLocks/>
          </p:cNvSpPr>
          <p:nvPr/>
        </p:nvSpPr>
        <p:spPr bwMode="auto">
          <a:xfrm>
            <a:off x="76200" y="1828799"/>
            <a:ext cx="4343400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 b="1" kern="1200" baseline="0">
                <a:solidFill>
                  <a:srgbClr val="404040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479822" indent="-171450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Char char="»"/>
              <a:defRPr sz="18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400" dirty="0">
                <a:solidFill>
                  <a:srgbClr val="00B050"/>
                </a:solidFill>
              </a:rPr>
              <a:t>High charge level</a:t>
            </a:r>
            <a:r>
              <a:rPr lang="en-US" altLang="zh-CN" sz="2400" dirty="0"/>
              <a:t> can reduce </a:t>
            </a:r>
            <a:r>
              <a:rPr lang="en-US" altLang="zh-CN" sz="2400" dirty="0">
                <a:solidFill>
                  <a:srgbClr val="00B0F0"/>
                </a:solidFill>
              </a:rPr>
              <a:t>activation latency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Cells accessed in the last 1ms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dirty="0"/>
          </a:p>
          <a:p>
            <a:pPr marL="308372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08372" lvl="1" indent="0">
              <a:buFont typeface="Arial" panose="020B0604020202020204" pitchFamily="34" charset="0"/>
              <a:buNone/>
            </a:pPr>
            <a:endParaRPr lang="zh-CN" altLang="en-US" sz="2600" b="1" dirty="0">
              <a:solidFill>
                <a:srgbClr val="40404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11DC75-855A-458D-A468-994461775CE8}"/>
              </a:ext>
            </a:extLst>
          </p:cNvPr>
          <p:cNvSpPr/>
          <p:nvPr/>
        </p:nvSpPr>
        <p:spPr>
          <a:xfrm>
            <a:off x="4724402" y="4343400"/>
            <a:ext cx="979713" cy="3186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4836EBA-7FBD-4C71-90B7-49FF369EEDC1}"/>
              </a:ext>
            </a:extLst>
          </p:cNvPr>
          <p:cNvSpPr/>
          <p:nvPr/>
        </p:nvSpPr>
        <p:spPr>
          <a:xfrm>
            <a:off x="7010400" y="3429000"/>
            <a:ext cx="1326696" cy="4248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1B4CC-E7F4-4B98-9AE1-C11CDBEA9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38</a:t>
            </a:fld>
            <a:r>
              <a:rPr lang="en-US" altLang="en-US"/>
              <a:t> of 24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418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AAF416-6FBD-41DF-8AEE-A8311F0F2E37}"/>
              </a:ext>
            </a:extLst>
          </p:cNvPr>
          <p:cNvGrpSpPr/>
          <p:nvPr/>
        </p:nvGrpSpPr>
        <p:grpSpPr>
          <a:xfrm>
            <a:off x="4419600" y="1594356"/>
            <a:ext cx="4633406" cy="2368044"/>
            <a:chOff x="4472910" y="3727246"/>
            <a:chExt cx="8176290" cy="40172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E985D3-D283-4DF9-9D2F-48A7EFA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7076" y="3750727"/>
              <a:ext cx="4262124" cy="397026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B6E3742-3F8E-478C-9841-3B6F1A23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2910" y="3727246"/>
              <a:ext cx="4016517" cy="40172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61C7B8AF-3571-4946-B215-811B93BFF24C}"/>
              </a:ext>
            </a:extLst>
          </p:cNvPr>
          <p:cNvSpPr/>
          <p:nvPr/>
        </p:nvSpPr>
        <p:spPr>
          <a:xfrm>
            <a:off x="5257800" y="2086167"/>
            <a:ext cx="990600" cy="304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91D0C18-EA98-4D5A-9502-E5FB11D96C27}"/>
              </a:ext>
            </a:extLst>
          </p:cNvPr>
          <p:cNvSpPr/>
          <p:nvPr/>
        </p:nvSpPr>
        <p:spPr>
          <a:xfrm>
            <a:off x="7525533" y="2667000"/>
            <a:ext cx="419100" cy="15198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146F9D-9781-4BA6-8FBA-9924AB7F5C88}"/>
              </a:ext>
            </a:extLst>
          </p:cNvPr>
          <p:cNvSpPr/>
          <p:nvPr/>
        </p:nvSpPr>
        <p:spPr>
          <a:xfrm>
            <a:off x="7900270" y="2909441"/>
            <a:ext cx="419100" cy="13855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13867F-859A-4294-8541-39C740482D15}"/>
              </a:ext>
            </a:extLst>
          </p:cNvPr>
          <p:cNvSpPr/>
          <p:nvPr/>
        </p:nvSpPr>
        <p:spPr>
          <a:xfrm>
            <a:off x="8267700" y="3035894"/>
            <a:ext cx="342900" cy="1709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FFF2B18-EE75-4B7F-A4D5-DA97B81376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8200" y="4160837"/>
            <a:ext cx="4267200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FBE4D1-B15B-47E2-8B7D-97DC2D3B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Exploiting Charge Levels to Reduce Latency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7141D-AEA6-4E45-9A95-D2B3145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0545"/>
            <a:ext cx="8839200" cy="865855"/>
          </a:xfrm>
        </p:spPr>
        <p:txBody>
          <a:bodyPr/>
          <a:lstStyle/>
          <a:p>
            <a:r>
              <a:rPr lang="en-US" altLang="zh-CN" dirty="0"/>
              <a:t>Prior works exploit the </a:t>
            </a:r>
            <a:r>
              <a:rPr lang="en-US" altLang="zh-CN" dirty="0">
                <a:solidFill>
                  <a:srgbClr val="00B0F0"/>
                </a:solidFill>
              </a:rPr>
              <a:t>charge level</a:t>
            </a:r>
            <a:r>
              <a:rPr lang="en-US" altLang="zh-CN" dirty="0"/>
              <a:t> of a DRAM cell to reduce the restoration and activation latencies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7506B7-6F25-484A-B35E-9ADC813DB764}"/>
              </a:ext>
            </a:extLst>
          </p:cNvPr>
          <p:cNvSpPr txBox="1">
            <a:spLocks/>
          </p:cNvSpPr>
          <p:nvPr/>
        </p:nvSpPr>
        <p:spPr bwMode="auto">
          <a:xfrm>
            <a:off x="76200" y="1828799"/>
            <a:ext cx="4343400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 b="1" kern="1200" baseline="0">
                <a:solidFill>
                  <a:srgbClr val="404040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479822" indent="-171450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857250" indent="-171450" algn="l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Char char="»"/>
              <a:defRPr sz="18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400" dirty="0"/>
              <a:t>DRAM cells’ charge level can be </a:t>
            </a:r>
            <a:r>
              <a:rPr lang="en-US" altLang="zh-CN" sz="2400" dirty="0">
                <a:solidFill>
                  <a:srgbClr val="00B050"/>
                </a:solidFill>
              </a:rPr>
              <a:t>partially restored</a:t>
            </a:r>
            <a:r>
              <a:rPr lang="en-US" altLang="zh-CN" sz="2400" dirty="0"/>
              <a:t> to reduce </a:t>
            </a:r>
            <a:r>
              <a:rPr lang="en-US" altLang="zh-CN" sz="2400" dirty="0">
                <a:solidFill>
                  <a:srgbClr val="00B0F0"/>
                </a:solidFill>
              </a:rPr>
              <a:t>Restoration latency</a:t>
            </a:r>
            <a:endParaRPr lang="en-US" altLang="zh-CN" sz="2400" dirty="0"/>
          </a:p>
          <a:p>
            <a:pPr lvl="2"/>
            <a:r>
              <a:rPr lang="en-US" altLang="zh-CN" sz="2000" dirty="0"/>
              <a:t>Partially restore the charge level of </a:t>
            </a:r>
            <a:r>
              <a:rPr lang="en-US" altLang="zh-CN" sz="2000" dirty="0">
                <a:solidFill>
                  <a:srgbClr val="00B050"/>
                </a:solidFill>
              </a:rPr>
              <a:t>soon-to-be refreshed </a:t>
            </a:r>
            <a:r>
              <a:rPr lang="en-US" altLang="zh-CN" sz="2000" dirty="0"/>
              <a:t>cells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50"/>
                </a:solidFill>
              </a:rPr>
              <a:t>High charge level</a:t>
            </a:r>
            <a:r>
              <a:rPr lang="en-US" altLang="zh-CN" sz="2400" dirty="0"/>
              <a:t> can reduce </a:t>
            </a:r>
            <a:r>
              <a:rPr lang="en-US" altLang="zh-CN" sz="2400" dirty="0">
                <a:solidFill>
                  <a:srgbClr val="00B0F0"/>
                </a:solidFill>
              </a:rPr>
              <a:t>activation latency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Cells accessed in the last 1ms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dirty="0"/>
          </a:p>
          <a:p>
            <a:pPr marL="308372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08372" lvl="1" indent="0">
              <a:buFont typeface="Arial" panose="020B0604020202020204" pitchFamily="34" charset="0"/>
              <a:buNone/>
            </a:pPr>
            <a:endParaRPr lang="zh-CN" altLang="en-US" sz="2600" b="1" dirty="0">
              <a:solidFill>
                <a:srgbClr val="40404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11DC75-855A-458D-A468-994461775CE8}"/>
              </a:ext>
            </a:extLst>
          </p:cNvPr>
          <p:cNvSpPr/>
          <p:nvPr/>
        </p:nvSpPr>
        <p:spPr>
          <a:xfrm>
            <a:off x="5897881" y="4999037"/>
            <a:ext cx="731519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4836EBA-7FBD-4C71-90B7-49FF369EEDC1}"/>
              </a:ext>
            </a:extLst>
          </p:cNvPr>
          <p:cNvSpPr/>
          <p:nvPr/>
        </p:nvSpPr>
        <p:spPr>
          <a:xfrm>
            <a:off x="7543800" y="4313237"/>
            <a:ext cx="9906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1B4CC-E7F4-4B98-9AE1-C11CDBEA9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56E643E9-8232-44D4-8A76-E691A7C80D3B}" type="slidenum">
              <a:rPr lang="en-US" altLang="en-US" smtClean="0"/>
              <a:pPr/>
              <a:t>39</a:t>
            </a:fld>
            <a:r>
              <a:rPr lang="en-US" altLang="en-US"/>
              <a:t> of 24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077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DRAM Operations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9143BFB9-07E3-4143-8F79-79A434C96818}"/>
              </a:ext>
            </a:extLst>
          </p:cNvPr>
          <p:cNvGrpSpPr/>
          <p:nvPr/>
        </p:nvGrpSpPr>
        <p:grpSpPr>
          <a:xfrm>
            <a:off x="5021287" y="2130385"/>
            <a:ext cx="2743200" cy="459105"/>
            <a:chOff x="4724400" y="2590800"/>
            <a:chExt cx="2743200" cy="459105"/>
          </a:xfrm>
          <a:noFill/>
        </p:grpSpPr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EF20B060-FFCF-4A73-B397-1BE0D660B5B7}"/>
                </a:ext>
              </a:extLst>
            </p:cNvPr>
            <p:cNvSpPr/>
            <p:nvPr/>
          </p:nvSpPr>
          <p:spPr>
            <a:xfrm>
              <a:off x="56388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A125138F-A808-4951-A0C2-0034FB293E36}"/>
                </a:ext>
              </a:extLst>
            </p:cNvPr>
            <p:cNvSpPr/>
            <p:nvPr/>
          </p:nvSpPr>
          <p:spPr>
            <a:xfrm>
              <a:off x="60960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26C142D7-DD50-4A7C-A481-BBBF156A7FAF}"/>
                </a:ext>
              </a:extLst>
            </p:cNvPr>
            <p:cNvSpPr/>
            <p:nvPr/>
          </p:nvSpPr>
          <p:spPr>
            <a:xfrm>
              <a:off x="6553200" y="2592705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03475456-D222-44AA-B219-CC1CCD9A0D4E}"/>
                </a:ext>
              </a:extLst>
            </p:cNvPr>
            <p:cNvSpPr/>
            <p:nvPr/>
          </p:nvSpPr>
          <p:spPr>
            <a:xfrm>
              <a:off x="7010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5393F807-9011-4F58-96D0-EFC1E4E534F2}"/>
                </a:ext>
              </a:extLst>
            </p:cNvPr>
            <p:cNvSpPr/>
            <p:nvPr/>
          </p:nvSpPr>
          <p:spPr>
            <a:xfrm>
              <a:off x="47244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04D7C771-D741-43D8-91B7-A6100AE3E21A}"/>
                </a:ext>
              </a:extLst>
            </p:cNvPr>
            <p:cNvSpPr/>
            <p:nvPr/>
          </p:nvSpPr>
          <p:spPr>
            <a:xfrm>
              <a:off x="5181600" y="2590800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5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6E19EB9E-0D70-450E-A16E-33BFE552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3" y="1168276"/>
            <a:ext cx="2930361" cy="7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14">
            <a:extLst>
              <a:ext uri="{FF2B5EF4-FFF2-40B4-BE49-F238E27FC236}">
                <a16:creationId xmlns:a16="http://schemas.microsoft.com/office/drawing/2014/main" id="{B52E103C-38E2-477E-BFC2-D003CC6845FC}"/>
              </a:ext>
            </a:extLst>
          </p:cNvPr>
          <p:cNvCxnSpPr/>
          <p:nvPr/>
        </p:nvCxnSpPr>
        <p:spPr>
          <a:xfrm flipV="1">
            <a:off x="3292284" y="1173357"/>
            <a:ext cx="1655850" cy="275957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5">
            <a:extLst>
              <a:ext uri="{FF2B5EF4-FFF2-40B4-BE49-F238E27FC236}">
                <a16:creationId xmlns:a16="http://schemas.microsoft.com/office/drawing/2014/main" id="{F1B7C862-EC6C-428A-AB6D-865AA180A954}"/>
              </a:ext>
            </a:extLst>
          </p:cNvPr>
          <p:cNvCxnSpPr>
            <a:cxnSpLocks/>
          </p:cNvCxnSpPr>
          <p:nvPr/>
        </p:nvCxnSpPr>
        <p:spPr>
          <a:xfrm>
            <a:off x="3292284" y="1530516"/>
            <a:ext cx="1622324" cy="3082896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7">
            <a:extLst>
              <a:ext uri="{FF2B5EF4-FFF2-40B4-BE49-F238E27FC236}">
                <a16:creationId xmlns:a16="http://schemas.microsoft.com/office/drawing/2014/main" id="{67AAC14A-2E2B-4361-9B3D-6B0C333C91E6}"/>
              </a:ext>
            </a:extLst>
          </p:cNvPr>
          <p:cNvCxnSpPr/>
          <p:nvPr/>
        </p:nvCxnSpPr>
        <p:spPr>
          <a:xfrm flipV="1">
            <a:off x="5252934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RAM">
            <a:extLst>
              <a:ext uri="{FF2B5EF4-FFF2-40B4-BE49-F238E27FC236}">
                <a16:creationId xmlns:a16="http://schemas.microsoft.com/office/drawing/2014/main" id="{DC472280-AC62-4B8C-8C39-28826D3AB1E0}"/>
              </a:ext>
            </a:extLst>
          </p:cNvPr>
          <p:cNvSpPr/>
          <p:nvPr/>
        </p:nvSpPr>
        <p:spPr>
          <a:xfrm>
            <a:off x="5024334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63" name="Straight Connector 19">
            <a:extLst>
              <a:ext uri="{FF2B5EF4-FFF2-40B4-BE49-F238E27FC236}">
                <a16:creationId xmlns:a16="http://schemas.microsoft.com/office/drawing/2014/main" id="{BB051912-EACB-4BD2-BBFB-EBCB69A13316}"/>
              </a:ext>
            </a:extLst>
          </p:cNvPr>
          <p:cNvCxnSpPr/>
          <p:nvPr/>
        </p:nvCxnSpPr>
        <p:spPr>
          <a:xfrm flipV="1">
            <a:off x="5710134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RAM">
            <a:extLst>
              <a:ext uri="{FF2B5EF4-FFF2-40B4-BE49-F238E27FC236}">
                <a16:creationId xmlns:a16="http://schemas.microsoft.com/office/drawing/2014/main" id="{3B1F3990-4BA2-48BC-BE43-3C6031938830}"/>
              </a:ext>
            </a:extLst>
          </p:cNvPr>
          <p:cNvSpPr/>
          <p:nvPr/>
        </p:nvSpPr>
        <p:spPr>
          <a:xfrm>
            <a:off x="5481534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65" name="Straight Connector 21">
            <a:extLst>
              <a:ext uri="{FF2B5EF4-FFF2-40B4-BE49-F238E27FC236}">
                <a16:creationId xmlns:a16="http://schemas.microsoft.com/office/drawing/2014/main" id="{57954B75-3836-4390-A247-B41A253CF1E1}"/>
              </a:ext>
            </a:extLst>
          </p:cNvPr>
          <p:cNvCxnSpPr/>
          <p:nvPr/>
        </p:nvCxnSpPr>
        <p:spPr>
          <a:xfrm flipV="1">
            <a:off x="6170380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RAM">
            <a:extLst>
              <a:ext uri="{FF2B5EF4-FFF2-40B4-BE49-F238E27FC236}">
                <a16:creationId xmlns:a16="http://schemas.microsoft.com/office/drawing/2014/main" id="{5CD8615F-B65C-48FE-BFFB-DC9954510B93}"/>
              </a:ext>
            </a:extLst>
          </p:cNvPr>
          <p:cNvSpPr/>
          <p:nvPr/>
        </p:nvSpPr>
        <p:spPr>
          <a:xfrm>
            <a:off x="5941780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5C845082-44B5-46C2-A730-26AB564AF428}"/>
              </a:ext>
            </a:extLst>
          </p:cNvPr>
          <p:cNvCxnSpPr/>
          <p:nvPr/>
        </p:nvCxnSpPr>
        <p:spPr>
          <a:xfrm flipV="1">
            <a:off x="6627580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RAM">
            <a:extLst>
              <a:ext uri="{FF2B5EF4-FFF2-40B4-BE49-F238E27FC236}">
                <a16:creationId xmlns:a16="http://schemas.microsoft.com/office/drawing/2014/main" id="{5EE9442F-C5E6-41F7-A90F-68B8922E9FEA}"/>
              </a:ext>
            </a:extLst>
          </p:cNvPr>
          <p:cNvSpPr/>
          <p:nvPr/>
        </p:nvSpPr>
        <p:spPr>
          <a:xfrm>
            <a:off x="6398980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69" name="Straight Connector 25">
            <a:extLst>
              <a:ext uri="{FF2B5EF4-FFF2-40B4-BE49-F238E27FC236}">
                <a16:creationId xmlns:a16="http://schemas.microsoft.com/office/drawing/2014/main" id="{5FD78B7C-38E4-4BE2-B320-7DEED3344D0F}"/>
              </a:ext>
            </a:extLst>
          </p:cNvPr>
          <p:cNvCxnSpPr/>
          <p:nvPr/>
        </p:nvCxnSpPr>
        <p:spPr>
          <a:xfrm flipV="1">
            <a:off x="7081734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RAM">
            <a:extLst>
              <a:ext uri="{FF2B5EF4-FFF2-40B4-BE49-F238E27FC236}">
                <a16:creationId xmlns:a16="http://schemas.microsoft.com/office/drawing/2014/main" id="{413E2A27-333C-45ED-8228-798B2B74185E}"/>
              </a:ext>
            </a:extLst>
          </p:cNvPr>
          <p:cNvSpPr/>
          <p:nvPr/>
        </p:nvSpPr>
        <p:spPr>
          <a:xfrm>
            <a:off x="6853134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71" name="Straight Connector 27">
            <a:extLst>
              <a:ext uri="{FF2B5EF4-FFF2-40B4-BE49-F238E27FC236}">
                <a16:creationId xmlns:a16="http://schemas.microsoft.com/office/drawing/2014/main" id="{6D73BD2F-04BD-4D9B-A32D-9CE9A522C42A}"/>
              </a:ext>
            </a:extLst>
          </p:cNvPr>
          <p:cNvCxnSpPr/>
          <p:nvPr/>
        </p:nvCxnSpPr>
        <p:spPr>
          <a:xfrm flipV="1">
            <a:off x="7535887" y="1139434"/>
            <a:ext cx="0" cy="294295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RAM">
            <a:extLst>
              <a:ext uri="{FF2B5EF4-FFF2-40B4-BE49-F238E27FC236}">
                <a16:creationId xmlns:a16="http://schemas.microsoft.com/office/drawing/2014/main" id="{CB60D545-8CAB-4C78-A964-C3F8B90F5675}"/>
              </a:ext>
            </a:extLst>
          </p:cNvPr>
          <p:cNvSpPr/>
          <p:nvPr/>
        </p:nvSpPr>
        <p:spPr>
          <a:xfrm>
            <a:off x="7307287" y="4082391"/>
            <a:ext cx="457200" cy="533400"/>
          </a:xfrm>
          <a:prstGeom prst="roundRect">
            <a:avLst>
              <a:gd name="adj" fmla="val 11319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D64D839A-94CB-4E02-B46D-699A5A51C8BF}"/>
              </a:ext>
            </a:extLst>
          </p:cNvPr>
          <p:cNvGrpSpPr/>
          <p:nvPr/>
        </p:nvGrpSpPr>
        <p:grpSpPr>
          <a:xfrm>
            <a:off x="5024334" y="1225320"/>
            <a:ext cx="2743200" cy="916305"/>
            <a:chOff x="4572000" y="1609886"/>
            <a:chExt cx="2743200" cy="916305"/>
          </a:xfrm>
          <a:solidFill>
            <a:srgbClr val="00B050"/>
          </a:solidFill>
        </p:grpSpPr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6BAF739C-ED7D-4E41-A573-09DD750C4286}"/>
                </a:ext>
              </a:extLst>
            </p:cNvPr>
            <p:cNvSpPr/>
            <p:nvPr/>
          </p:nvSpPr>
          <p:spPr>
            <a:xfrm>
              <a:off x="54864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5805C065-1FAF-4FC8-A005-76848B4650E0}"/>
                </a:ext>
              </a:extLst>
            </p:cNvPr>
            <p:cNvSpPr/>
            <p:nvPr/>
          </p:nvSpPr>
          <p:spPr>
            <a:xfrm>
              <a:off x="54864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0874AFA6-B71E-4217-8876-1214E74C1AEA}"/>
                </a:ext>
              </a:extLst>
            </p:cNvPr>
            <p:cNvSpPr/>
            <p:nvPr/>
          </p:nvSpPr>
          <p:spPr>
            <a:xfrm>
              <a:off x="59436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7" name="Oval 33">
              <a:extLst>
                <a:ext uri="{FF2B5EF4-FFF2-40B4-BE49-F238E27FC236}">
                  <a16:creationId xmlns:a16="http://schemas.microsoft.com/office/drawing/2014/main" id="{3C10CB02-208B-41EF-96FA-23309D79F657}"/>
                </a:ext>
              </a:extLst>
            </p:cNvPr>
            <p:cNvSpPr/>
            <p:nvPr/>
          </p:nvSpPr>
          <p:spPr>
            <a:xfrm>
              <a:off x="64008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8" name="Oval 34">
              <a:extLst>
                <a:ext uri="{FF2B5EF4-FFF2-40B4-BE49-F238E27FC236}">
                  <a16:creationId xmlns:a16="http://schemas.microsoft.com/office/drawing/2014/main" id="{9BDD847D-D04A-410B-B8C4-4B3491948AE6}"/>
                </a:ext>
              </a:extLst>
            </p:cNvPr>
            <p:cNvSpPr/>
            <p:nvPr/>
          </p:nvSpPr>
          <p:spPr>
            <a:xfrm>
              <a:off x="6400800" y="20689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9" name="Oval 35">
              <a:extLst>
                <a:ext uri="{FF2B5EF4-FFF2-40B4-BE49-F238E27FC236}">
                  <a16:creationId xmlns:a16="http://schemas.microsoft.com/office/drawing/2014/main" id="{CBD92421-4FAD-4622-8C6D-EBF309903FB7}"/>
                </a:ext>
              </a:extLst>
            </p:cNvPr>
            <p:cNvSpPr/>
            <p:nvPr/>
          </p:nvSpPr>
          <p:spPr>
            <a:xfrm>
              <a:off x="6858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0" name="Oval 36">
              <a:extLst>
                <a:ext uri="{FF2B5EF4-FFF2-40B4-BE49-F238E27FC236}">
                  <a16:creationId xmlns:a16="http://schemas.microsoft.com/office/drawing/2014/main" id="{A0FA096D-E2C4-4658-B493-94EBB69A8598}"/>
                </a:ext>
              </a:extLst>
            </p:cNvPr>
            <p:cNvSpPr/>
            <p:nvPr/>
          </p:nvSpPr>
          <p:spPr>
            <a:xfrm>
              <a:off x="5943600" y="161179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1" name="Oval 37">
              <a:extLst>
                <a:ext uri="{FF2B5EF4-FFF2-40B4-BE49-F238E27FC236}">
                  <a16:creationId xmlns:a16="http://schemas.microsoft.com/office/drawing/2014/main" id="{A9062D30-D9DA-4D0A-97F8-5ADCB16EE625}"/>
                </a:ext>
              </a:extLst>
            </p:cNvPr>
            <p:cNvSpPr/>
            <p:nvPr/>
          </p:nvSpPr>
          <p:spPr>
            <a:xfrm>
              <a:off x="6858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2" name="Oval 38">
              <a:extLst>
                <a:ext uri="{FF2B5EF4-FFF2-40B4-BE49-F238E27FC236}">
                  <a16:creationId xmlns:a16="http://schemas.microsoft.com/office/drawing/2014/main" id="{7C48DB95-AE1F-407D-BA66-947CB5862B10}"/>
                </a:ext>
              </a:extLst>
            </p:cNvPr>
            <p:cNvSpPr/>
            <p:nvPr/>
          </p:nvSpPr>
          <p:spPr>
            <a:xfrm>
              <a:off x="45720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3" name="Oval 39">
              <a:extLst>
                <a:ext uri="{FF2B5EF4-FFF2-40B4-BE49-F238E27FC236}">
                  <a16:creationId xmlns:a16="http://schemas.microsoft.com/office/drawing/2014/main" id="{79287075-AC17-49A1-8E1E-A158DAEC184E}"/>
                </a:ext>
              </a:extLst>
            </p:cNvPr>
            <p:cNvSpPr/>
            <p:nvPr/>
          </p:nvSpPr>
          <p:spPr>
            <a:xfrm>
              <a:off x="45720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4" name="Oval 40">
              <a:extLst>
                <a:ext uri="{FF2B5EF4-FFF2-40B4-BE49-F238E27FC236}">
                  <a16:creationId xmlns:a16="http://schemas.microsoft.com/office/drawing/2014/main" id="{26074881-979D-43E8-8CF3-D861E4F8BA80}"/>
                </a:ext>
              </a:extLst>
            </p:cNvPr>
            <p:cNvSpPr/>
            <p:nvPr/>
          </p:nvSpPr>
          <p:spPr>
            <a:xfrm>
              <a:off x="5029200" y="20670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5" name="Oval 41">
              <a:extLst>
                <a:ext uri="{FF2B5EF4-FFF2-40B4-BE49-F238E27FC236}">
                  <a16:creationId xmlns:a16="http://schemas.microsoft.com/office/drawing/2014/main" id="{27EB0106-98B8-4F4B-A20A-F20AE3A5C618}"/>
                </a:ext>
              </a:extLst>
            </p:cNvPr>
            <p:cNvSpPr/>
            <p:nvPr/>
          </p:nvSpPr>
          <p:spPr>
            <a:xfrm>
              <a:off x="5029200" y="160988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6" name="Group 42">
            <a:extLst>
              <a:ext uri="{FF2B5EF4-FFF2-40B4-BE49-F238E27FC236}">
                <a16:creationId xmlns:a16="http://schemas.microsoft.com/office/drawing/2014/main" id="{3E821E83-E30D-4F91-B206-F4D52796F9C3}"/>
              </a:ext>
            </a:extLst>
          </p:cNvPr>
          <p:cNvGrpSpPr/>
          <p:nvPr/>
        </p:nvGrpSpPr>
        <p:grpSpPr>
          <a:xfrm>
            <a:off x="5024334" y="2593110"/>
            <a:ext cx="2743200" cy="1367790"/>
            <a:chOff x="4572000" y="2977676"/>
            <a:chExt cx="2743200" cy="1367790"/>
          </a:xfrm>
          <a:solidFill>
            <a:srgbClr val="00B050"/>
          </a:solidFill>
        </p:grpSpPr>
        <p:sp>
          <p:nvSpPr>
            <p:cNvPr id="87" name="Oval 43">
              <a:extLst>
                <a:ext uri="{FF2B5EF4-FFF2-40B4-BE49-F238E27FC236}">
                  <a16:creationId xmlns:a16="http://schemas.microsoft.com/office/drawing/2014/main" id="{437D9530-D1F5-4554-ABFF-E218A4BA09CC}"/>
                </a:ext>
              </a:extLst>
            </p:cNvPr>
            <p:cNvSpPr/>
            <p:nvPr/>
          </p:nvSpPr>
          <p:spPr>
            <a:xfrm>
              <a:off x="54864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8" name="Oval 44">
              <a:extLst>
                <a:ext uri="{FF2B5EF4-FFF2-40B4-BE49-F238E27FC236}">
                  <a16:creationId xmlns:a16="http://schemas.microsoft.com/office/drawing/2014/main" id="{2CF182D0-CD3B-4264-BA44-37BC4146AA7F}"/>
                </a:ext>
              </a:extLst>
            </p:cNvPr>
            <p:cNvSpPr/>
            <p:nvPr/>
          </p:nvSpPr>
          <p:spPr>
            <a:xfrm>
              <a:off x="59436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89" name="Oval 45">
              <a:extLst>
                <a:ext uri="{FF2B5EF4-FFF2-40B4-BE49-F238E27FC236}">
                  <a16:creationId xmlns:a16="http://schemas.microsoft.com/office/drawing/2014/main" id="{F89F8B6F-7217-4584-A4F6-0CA4F6EDAF70}"/>
                </a:ext>
              </a:extLst>
            </p:cNvPr>
            <p:cNvSpPr/>
            <p:nvPr/>
          </p:nvSpPr>
          <p:spPr>
            <a:xfrm>
              <a:off x="6400800" y="297958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0" name="Oval 46">
              <a:extLst>
                <a:ext uri="{FF2B5EF4-FFF2-40B4-BE49-F238E27FC236}">
                  <a16:creationId xmlns:a16="http://schemas.microsoft.com/office/drawing/2014/main" id="{562E021C-2474-4612-91D0-873799B47B3A}"/>
                </a:ext>
              </a:extLst>
            </p:cNvPr>
            <p:cNvSpPr/>
            <p:nvPr/>
          </p:nvSpPr>
          <p:spPr>
            <a:xfrm>
              <a:off x="6858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1" name="Oval 47">
              <a:extLst>
                <a:ext uri="{FF2B5EF4-FFF2-40B4-BE49-F238E27FC236}">
                  <a16:creationId xmlns:a16="http://schemas.microsoft.com/office/drawing/2014/main" id="{FD5FC437-B0A8-4B1C-B917-4A4A66F73397}"/>
                </a:ext>
              </a:extLst>
            </p:cNvPr>
            <p:cNvSpPr/>
            <p:nvPr/>
          </p:nvSpPr>
          <p:spPr>
            <a:xfrm>
              <a:off x="45720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2" name="Oval 48">
              <a:extLst>
                <a:ext uri="{FF2B5EF4-FFF2-40B4-BE49-F238E27FC236}">
                  <a16:creationId xmlns:a16="http://schemas.microsoft.com/office/drawing/2014/main" id="{36A74380-CF10-44C5-8D34-F31C6B3BACBB}"/>
                </a:ext>
              </a:extLst>
            </p:cNvPr>
            <p:cNvSpPr/>
            <p:nvPr/>
          </p:nvSpPr>
          <p:spPr>
            <a:xfrm>
              <a:off x="5029200" y="29776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3" name="Oval 49">
              <a:extLst>
                <a:ext uri="{FF2B5EF4-FFF2-40B4-BE49-F238E27FC236}">
                  <a16:creationId xmlns:a16="http://schemas.microsoft.com/office/drawing/2014/main" id="{2A5DDFC2-2E71-4A89-8A15-3509CC3B0F12}"/>
                </a:ext>
              </a:extLst>
            </p:cNvPr>
            <p:cNvSpPr/>
            <p:nvPr/>
          </p:nvSpPr>
          <p:spPr>
            <a:xfrm>
              <a:off x="54864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4" name="Oval 50">
              <a:extLst>
                <a:ext uri="{FF2B5EF4-FFF2-40B4-BE49-F238E27FC236}">
                  <a16:creationId xmlns:a16="http://schemas.microsoft.com/office/drawing/2014/main" id="{C4C60172-8A14-42AC-82A7-46522A05F322}"/>
                </a:ext>
              </a:extLst>
            </p:cNvPr>
            <p:cNvSpPr/>
            <p:nvPr/>
          </p:nvSpPr>
          <p:spPr>
            <a:xfrm>
              <a:off x="59436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5" name="Oval 51">
              <a:extLst>
                <a:ext uri="{FF2B5EF4-FFF2-40B4-BE49-F238E27FC236}">
                  <a16:creationId xmlns:a16="http://schemas.microsoft.com/office/drawing/2014/main" id="{A27EE37F-3E72-461A-85F8-6EAB7A647A77}"/>
                </a:ext>
              </a:extLst>
            </p:cNvPr>
            <p:cNvSpPr/>
            <p:nvPr/>
          </p:nvSpPr>
          <p:spPr>
            <a:xfrm>
              <a:off x="6400800" y="343487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6" name="Oval 52">
              <a:extLst>
                <a:ext uri="{FF2B5EF4-FFF2-40B4-BE49-F238E27FC236}">
                  <a16:creationId xmlns:a16="http://schemas.microsoft.com/office/drawing/2014/main" id="{DA701AC9-5434-47E5-8709-66964AC06C5C}"/>
                </a:ext>
              </a:extLst>
            </p:cNvPr>
            <p:cNvSpPr/>
            <p:nvPr/>
          </p:nvSpPr>
          <p:spPr>
            <a:xfrm>
              <a:off x="6858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7" name="Oval 53">
              <a:extLst>
                <a:ext uri="{FF2B5EF4-FFF2-40B4-BE49-F238E27FC236}">
                  <a16:creationId xmlns:a16="http://schemas.microsoft.com/office/drawing/2014/main" id="{692763AB-3886-431A-866C-EED4E09DF33F}"/>
                </a:ext>
              </a:extLst>
            </p:cNvPr>
            <p:cNvSpPr/>
            <p:nvPr/>
          </p:nvSpPr>
          <p:spPr>
            <a:xfrm>
              <a:off x="54864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8" name="Oval 54">
              <a:extLst>
                <a:ext uri="{FF2B5EF4-FFF2-40B4-BE49-F238E27FC236}">
                  <a16:creationId xmlns:a16="http://schemas.microsoft.com/office/drawing/2014/main" id="{E9376001-23BF-4FA8-A826-2A337D5B5D43}"/>
                </a:ext>
              </a:extLst>
            </p:cNvPr>
            <p:cNvSpPr/>
            <p:nvPr/>
          </p:nvSpPr>
          <p:spPr>
            <a:xfrm>
              <a:off x="59436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4" name="Oval 55">
              <a:extLst>
                <a:ext uri="{FF2B5EF4-FFF2-40B4-BE49-F238E27FC236}">
                  <a16:creationId xmlns:a16="http://schemas.microsoft.com/office/drawing/2014/main" id="{17FA23CA-B85F-46E9-96B8-3B2E690B6FCE}"/>
                </a:ext>
              </a:extLst>
            </p:cNvPr>
            <p:cNvSpPr/>
            <p:nvPr/>
          </p:nvSpPr>
          <p:spPr>
            <a:xfrm>
              <a:off x="6400800" y="3888266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5" name="Oval 56">
              <a:extLst>
                <a:ext uri="{FF2B5EF4-FFF2-40B4-BE49-F238E27FC236}">
                  <a16:creationId xmlns:a16="http://schemas.microsoft.com/office/drawing/2014/main" id="{B013CFAB-4B7C-4E0C-95EF-5541136CBACF}"/>
                </a:ext>
              </a:extLst>
            </p:cNvPr>
            <p:cNvSpPr/>
            <p:nvPr/>
          </p:nvSpPr>
          <p:spPr>
            <a:xfrm>
              <a:off x="6858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0" name="Oval 57">
              <a:extLst>
                <a:ext uri="{FF2B5EF4-FFF2-40B4-BE49-F238E27FC236}">
                  <a16:creationId xmlns:a16="http://schemas.microsoft.com/office/drawing/2014/main" id="{625314E0-3E08-4042-916F-56886E5B1264}"/>
                </a:ext>
              </a:extLst>
            </p:cNvPr>
            <p:cNvSpPr/>
            <p:nvPr/>
          </p:nvSpPr>
          <p:spPr>
            <a:xfrm>
              <a:off x="45720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2" name="Oval 58">
              <a:extLst>
                <a:ext uri="{FF2B5EF4-FFF2-40B4-BE49-F238E27FC236}">
                  <a16:creationId xmlns:a16="http://schemas.microsoft.com/office/drawing/2014/main" id="{7F184F74-0DC0-42E7-B118-856C4CAC4D44}"/>
                </a:ext>
              </a:extLst>
            </p:cNvPr>
            <p:cNvSpPr/>
            <p:nvPr/>
          </p:nvSpPr>
          <p:spPr>
            <a:xfrm>
              <a:off x="5029200" y="343297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8" name="Oval 59">
              <a:extLst>
                <a:ext uri="{FF2B5EF4-FFF2-40B4-BE49-F238E27FC236}">
                  <a16:creationId xmlns:a16="http://schemas.microsoft.com/office/drawing/2014/main" id="{1E6BCCE9-C6DF-45B8-A230-0314E7164158}"/>
                </a:ext>
              </a:extLst>
            </p:cNvPr>
            <p:cNvSpPr/>
            <p:nvPr/>
          </p:nvSpPr>
          <p:spPr>
            <a:xfrm>
              <a:off x="45720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9" name="Oval 60">
              <a:extLst>
                <a:ext uri="{FF2B5EF4-FFF2-40B4-BE49-F238E27FC236}">
                  <a16:creationId xmlns:a16="http://schemas.microsoft.com/office/drawing/2014/main" id="{3C47261E-2EC6-4210-99FF-74B791ABC922}"/>
                </a:ext>
              </a:extLst>
            </p:cNvPr>
            <p:cNvSpPr/>
            <p:nvPr/>
          </p:nvSpPr>
          <p:spPr>
            <a:xfrm>
              <a:off x="5029200" y="3886361"/>
              <a:ext cx="457200" cy="45720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34" name="Group 61">
            <a:extLst>
              <a:ext uri="{FF2B5EF4-FFF2-40B4-BE49-F238E27FC236}">
                <a16:creationId xmlns:a16="http://schemas.microsoft.com/office/drawing/2014/main" id="{E532F093-D5A2-4A1F-8381-8F6537998302}"/>
              </a:ext>
            </a:extLst>
          </p:cNvPr>
          <p:cNvGrpSpPr/>
          <p:nvPr/>
        </p:nvGrpSpPr>
        <p:grpSpPr>
          <a:xfrm>
            <a:off x="5032717" y="2141815"/>
            <a:ext cx="2724912" cy="440817"/>
            <a:chOff x="4583430" y="2539526"/>
            <a:chExt cx="2724912" cy="440817"/>
          </a:xfrm>
          <a:solidFill>
            <a:srgbClr val="00B050"/>
          </a:solidFill>
        </p:grpSpPr>
        <p:sp>
          <p:nvSpPr>
            <p:cNvPr id="135" name="Oval 62">
              <a:extLst>
                <a:ext uri="{FF2B5EF4-FFF2-40B4-BE49-F238E27FC236}">
                  <a16:creationId xmlns:a16="http://schemas.microsoft.com/office/drawing/2014/main" id="{D2BE7B65-B30B-4915-9245-52DEFEA81F60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6" name="Oval 63">
              <a:extLst>
                <a:ext uri="{FF2B5EF4-FFF2-40B4-BE49-F238E27FC236}">
                  <a16:creationId xmlns:a16="http://schemas.microsoft.com/office/drawing/2014/main" id="{270843E8-0F38-4531-B3AA-D287EC07331C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7" name="Oval 64">
              <a:extLst>
                <a:ext uri="{FF2B5EF4-FFF2-40B4-BE49-F238E27FC236}">
                  <a16:creationId xmlns:a16="http://schemas.microsoft.com/office/drawing/2014/main" id="{CC24C709-4EEB-4E9D-8170-92073DBC7044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8" name="Oval 65">
              <a:extLst>
                <a:ext uri="{FF2B5EF4-FFF2-40B4-BE49-F238E27FC236}">
                  <a16:creationId xmlns:a16="http://schemas.microsoft.com/office/drawing/2014/main" id="{AADCF73B-A04C-4DB5-9113-FA89B2CB637A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9" name="Oval 66">
              <a:extLst>
                <a:ext uri="{FF2B5EF4-FFF2-40B4-BE49-F238E27FC236}">
                  <a16:creationId xmlns:a16="http://schemas.microsoft.com/office/drawing/2014/main" id="{F0EE408D-6048-48E6-910B-626764AB30D2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0" name="Oval 67">
              <a:extLst>
                <a:ext uri="{FF2B5EF4-FFF2-40B4-BE49-F238E27FC236}">
                  <a16:creationId xmlns:a16="http://schemas.microsoft.com/office/drawing/2014/main" id="{E197B353-A319-4B74-9FFE-6B85CF79C0AD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68">
            <a:extLst>
              <a:ext uri="{FF2B5EF4-FFF2-40B4-BE49-F238E27FC236}">
                <a16:creationId xmlns:a16="http://schemas.microsoft.com/office/drawing/2014/main" id="{FD8EB2D4-258D-4A86-8A50-75A62939A2D6}"/>
              </a:ext>
            </a:extLst>
          </p:cNvPr>
          <p:cNvGrpSpPr/>
          <p:nvPr/>
        </p:nvGrpSpPr>
        <p:grpSpPr>
          <a:xfrm>
            <a:off x="5100534" y="2585329"/>
            <a:ext cx="2592325" cy="1455581"/>
            <a:chOff x="4648200" y="2969895"/>
            <a:chExt cx="2592325" cy="1455581"/>
          </a:xfrm>
          <a:solidFill>
            <a:srgbClr val="FF0000"/>
          </a:solidFill>
        </p:grpSpPr>
        <p:sp>
          <p:nvSpPr>
            <p:cNvPr id="142" name="Down Arrow 69">
              <a:extLst>
                <a:ext uri="{FF2B5EF4-FFF2-40B4-BE49-F238E27FC236}">
                  <a16:creationId xmlns:a16="http://schemas.microsoft.com/office/drawing/2014/main" id="{E9586BF4-96A7-46EF-A5CC-A629126ED157}"/>
                </a:ext>
              </a:extLst>
            </p:cNvPr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3" name="Down Arrow 70">
              <a:extLst>
                <a:ext uri="{FF2B5EF4-FFF2-40B4-BE49-F238E27FC236}">
                  <a16:creationId xmlns:a16="http://schemas.microsoft.com/office/drawing/2014/main" id="{1A381A14-E91F-42E2-8A9C-28334722BBA5}"/>
                </a:ext>
              </a:extLst>
            </p:cNvPr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4" name="Down Arrow 71">
              <a:extLst>
                <a:ext uri="{FF2B5EF4-FFF2-40B4-BE49-F238E27FC236}">
                  <a16:creationId xmlns:a16="http://schemas.microsoft.com/office/drawing/2014/main" id="{564E8006-31F4-4AF4-825A-544C157CAB91}"/>
                </a:ext>
              </a:extLst>
            </p:cNvPr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5" name="Down Arrow 72">
              <a:extLst>
                <a:ext uri="{FF2B5EF4-FFF2-40B4-BE49-F238E27FC236}">
                  <a16:creationId xmlns:a16="http://schemas.microsoft.com/office/drawing/2014/main" id="{D5C99CCD-BCE1-42DC-87B4-8397B13DEC53}"/>
                </a:ext>
              </a:extLst>
            </p:cNvPr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6" name="Down Arrow 73">
              <a:extLst>
                <a:ext uri="{FF2B5EF4-FFF2-40B4-BE49-F238E27FC236}">
                  <a16:creationId xmlns:a16="http://schemas.microsoft.com/office/drawing/2014/main" id="{5549D0A6-9A2A-4C90-B916-E517E1C967F4}"/>
                </a:ext>
              </a:extLst>
            </p:cNvPr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47" name="Down Arrow 74">
              <a:extLst>
                <a:ext uri="{FF2B5EF4-FFF2-40B4-BE49-F238E27FC236}">
                  <a16:creationId xmlns:a16="http://schemas.microsoft.com/office/drawing/2014/main" id="{2A195E98-6061-4BBE-85E0-43C74ED8505C}"/>
                </a:ext>
              </a:extLst>
            </p:cNvPr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59E071A6-0591-4678-ABF1-2ABC6E148A7D}"/>
              </a:ext>
            </a:extLst>
          </p:cNvPr>
          <p:cNvGrpSpPr/>
          <p:nvPr/>
        </p:nvGrpSpPr>
        <p:grpSpPr>
          <a:xfrm rot="10800000">
            <a:off x="5100534" y="2587234"/>
            <a:ext cx="2592325" cy="1455581"/>
            <a:chOff x="4648200" y="2969895"/>
            <a:chExt cx="2592325" cy="1455581"/>
          </a:xfrm>
          <a:solidFill>
            <a:srgbClr val="FF0000"/>
          </a:solidFill>
        </p:grpSpPr>
        <p:sp>
          <p:nvSpPr>
            <p:cNvPr id="149" name="Down Arrow 76">
              <a:extLst>
                <a:ext uri="{FF2B5EF4-FFF2-40B4-BE49-F238E27FC236}">
                  <a16:creationId xmlns:a16="http://schemas.microsoft.com/office/drawing/2014/main" id="{DDD27A3A-5897-40D2-8122-1B5C29CA429E}"/>
                </a:ext>
              </a:extLst>
            </p:cNvPr>
            <p:cNvSpPr/>
            <p:nvPr/>
          </p:nvSpPr>
          <p:spPr>
            <a:xfrm>
              <a:off x="4648200" y="2971800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0" name="Down Arrow 77">
              <a:extLst>
                <a:ext uri="{FF2B5EF4-FFF2-40B4-BE49-F238E27FC236}">
                  <a16:creationId xmlns:a16="http://schemas.microsoft.com/office/drawing/2014/main" id="{DA06F199-25E5-4A3A-AF6D-3224644E6302}"/>
                </a:ext>
              </a:extLst>
            </p:cNvPr>
            <p:cNvSpPr/>
            <p:nvPr/>
          </p:nvSpPr>
          <p:spPr>
            <a:xfrm>
              <a:off x="5108450" y="2969895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1" name="Down Arrow 78">
              <a:extLst>
                <a:ext uri="{FF2B5EF4-FFF2-40B4-BE49-F238E27FC236}">
                  <a16:creationId xmlns:a16="http://schemas.microsoft.com/office/drawing/2014/main" id="{45A85C81-C191-4E75-AA56-FAF246A6FDEA}"/>
                </a:ext>
              </a:extLst>
            </p:cNvPr>
            <p:cNvSpPr/>
            <p:nvPr/>
          </p:nvSpPr>
          <p:spPr>
            <a:xfrm>
              <a:off x="5562602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2" name="Down Arrow 79">
              <a:extLst>
                <a:ext uri="{FF2B5EF4-FFF2-40B4-BE49-F238E27FC236}">
                  <a16:creationId xmlns:a16="http://schemas.microsoft.com/office/drawing/2014/main" id="{9D0F93EB-1FFB-486C-B28F-083075C9F9B5}"/>
                </a:ext>
              </a:extLst>
            </p:cNvPr>
            <p:cNvSpPr/>
            <p:nvPr/>
          </p:nvSpPr>
          <p:spPr>
            <a:xfrm>
              <a:off x="6022852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3" name="Down Arrow 80">
              <a:extLst>
                <a:ext uri="{FF2B5EF4-FFF2-40B4-BE49-F238E27FC236}">
                  <a16:creationId xmlns:a16="http://schemas.microsoft.com/office/drawing/2014/main" id="{54643CA5-AC78-4BF3-9254-C07F7FBB54FC}"/>
                </a:ext>
              </a:extLst>
            </p:cNvPr>
            <p:cNvSpPr/>
            <p:nvPr/>
          </p:nvSpPr>
          <p:spPr>
            <a:xfrm>
              <a:off x="6478523" y="2977676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55" name="Down Arrow 81">
              <a:extLst>
                <a:ext uri="{FF2B5EF4-FFF2-40B4-BE49-F238E27FC236}">
                  <a16:creationId xmlns:a16="http://schemas.microsoft.com/office/drawing/2014/main" id="{A3335412-2516-45A4-97D9-94EA5DCE3022}"/>
                </a:ext>
              </a:extLst>
            </p:cNvPr>
            <p:cNvSpPr/>
            <p:nvPr/>
          </p:nvSpPr>
          <p:spPr>
            <a:xfrm>
              <a:off x="6938773" y="2975771"/>
              <a:ext cx="301752" cy="1447800"/>
            </a:xfrm>
            <a:prstGeom prst="downArrow">
              <a:avLst>
                <a:gd name="adj1" fmla="val 50000"/>
                <a:gd name="adj2" fmla="val 125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56" name="TextBox 82">
            <a:extLst>
              <a:ext uri="{FF2B5EF4-FFF2-40B4-BE49-F238E27FC236}">
                <a16:creationId xmlns:a16="http://schemas.microsoft.com/office/drawing/2014/main" id="{7DFBE626-178D-46D3-9622-989C4B816728}"/>
              </a:ext>
            </a:extLst>
          </p:cNvPr>
          <p:cNvSpPr txBox="1"/>
          <p:nvPr/>
        </p:nvSpPr>
        <p:spPr>
          <a:xfrm>
            <a:off x="314255" y="27432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Adobe Garamond Pro" panose="02020502060506020403" pitchFamily="18" charset="0"/>
              </a:rPr>
              <a:t>Activation (ACT)</a:t>
            </a:r>
          </a:p>
        </p:txBody>
      </p:sp>
      <p:sp>
        <p:nvSpPr>
          <p:cNvPr id="157" name="TextBox 83">
            <a:extLst>
              <a:ext uri="{FF2B5EF4-FFF2-40B4-BE49-F238E27FC236}">
                <a16:creationId xmlns:a16="http://schemas.microsoft.com/office/drawing/2014/main" id="{BD863602-76C3-413B-BA08-89C5AC29C12A}"/>
              </a:ext>
            </a:extLst>
          </p:cNvPr>
          <p:cNvSpPr txBox="1"/>
          <p:nvPr/>
        </p:nvSpPr>
        <p:spPr>
          <a:xfrm>
            <a:off x="314255" y="3276600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</a:rPr>
              <a:t>Restoration</a:t>
            </a:r>
          </a:p>
        </p:txBody>
      </p:sp>
      <p:sp>
        <p:nvSpPr>
          <p:cNvPr id="158" name="Rectangle 86">
            <a:extLst>
              <a:ext uri="{FF2B5EF4-FFF2-40B4-BE49-F238E27FC236}">
                <a16:creationId xmlns:a16="http://schemas.microsoft.com/office/drawing/2014/main" id="{14C81A76-F7B7-41A5-A4FB-C57E91847E5F}"/>
              </a:ext>
            </a:extLst>
          </p:cNvPr>
          <p:cNvSpPr/>
          <p:nvPr/>
        </p:nvSpPr>
        <p:spPr>
          <a:xfrm>
            <a:off x="3236973" y="1444234"/>
            <a:ext cx="76200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9" name="67Text">
            <a:extLst>
              <a:ext uri="{FF2B5EF4-FFF2-40B4-BE49-F238E27FC236}">
                <a16:creationId xmlns:a16="http://schemas.microsoft.com/office/drawing/2014/main" id="{6AFCFB15-B601-47B8-A067-5ADB5B77D713}"/>
              </a:ext>
            </a:extLst>
          </p:cNvPr>
          <p:cNvSpPr txBox="1"/>
          <p:nvPr/>
        </p:nvSpPr>
        <p:spPr>
          <a:xfrm>
            <a:off x="7935650" y="1018996"/>
            <a:ext cx="1153960" cy="492712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B050"/>
                </a:solidFill>
                <a:latin typeface="Adobe Garamond Pro" panose="02020502060506020403" pitchFamily="18" charset="0"/>
                <a:ea typeface="Cambria" panose="02040503050406030204" pitchFamily="18" charset="0"/>
              </a:rPr>
              <a:t>DRAM Cell</a:t>
            </a:r>
          </a:p>
        </p:txBody>
      </p:sp>
      <p:sp>
        <p:nvSpPr>
          <p:cNvPr id="160" name="Freeform 1">
            <a:extLst>
              <a:ext uri="{FF2B5EF4-FFF2-40B4-BE49-F238E27FC236}">
                <a16:creationId xmlns:a16="http://schemas.microsoft.com/office/drawing/2014/main" id="{278F49E9-1F19-44B2-A8D2-BE4C0D5430E7}"/>
              </a:ext>
            </a:extLst>
          </p:cNvPr>
          <p:cNvSpPr/>
          <p:nvPr/>
        </p:nvSpPr>
        <p:spPr>
          <a:xfrm>
            <a:off x="7642161" y="999443"/>
            <a:ext cx="332638" cy="292868"/>
          </a:xfrm>
          <a:custGeom>
            <a:avLst/>
            <a:gdLst>
              <a:gd name="connsiteX0" fmla="*/ 443884 w 443884"/>
              <a:gd name="connsiteY0" fmla="*/ 0 h 719091"/>
              <a:gd name="connsiteX1" fmla="*/ 168676 w 443884"/>
              <a:gd name="connsiteY1" fmla="*/ 186431 h 719091"/>
              <a:gd name="connsiteX2" fmla="*/ 0 w 443884"/>
              <a:gd name="connsiteY2" fmla="*/ 719091 h 71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84" h="719091">
                <a:moveTo>
                  <a:pt x="443884" y="0"/>
                </a:moveTo>
                <a:cubicBezTo>
                  <a:pt x="343270" y="33291"/>
                  <a:pt x="242657" y="66583"/>
                  <a:pt x="168676" y="186431"/>
                </a:cubicBezTo>
                <a:cubicBezTo>
                  <a:pt x="94695" y="306279"/>
                  <a:pt x="47347" y="512685"/>
                  <a:pt x="0" y="719091"/>
                </a:cubicBezTo>
              </a:path>
            </a:pathLst>
          </a:custGeom>
          <a:noFill/>
          <a:ln w="254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61" name="67Text">
            <a:extLst>
              <a:ext uri="{FF2B5EF4-FFF2-40B4-BE49-F238E27FC236}">
                <a16:creationId xmlns:a16="http://schemas.microsoft.com/office/drawing/2014/main" id="{CE990545-2F9B-4C4E-9518-44C8922C614B}"/>
              </a:ext>
            </a:extLst>
          </p:cNvPr>
          <p:cNvSpPr txBox="1"/>
          <p:nvPr/>
        </p:nvSpPr>
        <p:spPr>
          <a:xfrm>
            <a:off x="5566127" y="4753925"/>
            <a:ext cx="2801227" cy="492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0000"/>
                </a:solidFill>
                <a:latin typeface="Adobe Garamond Pro" panose="02020502060506020403" pitchFamily="18" charset="0"/>
                <a:ea typeface="Cambria" panose="02040503050406030204" pitchFamily="18" charset="0"/>
              </a:rPr>
              <a:t>Row Buffer</a:t>
            </a:r>
          </a:p>
        </p:txBody>
      </p:sp>
      <p:sp>
        <p:nvSpPr>
          <p:cNvPr id="162" name="Freeform 4">
            <a:extLst>
              <a:ext uri="{FF2B5EF4-FFF2-40B4-BE49-F238E27FC236}">
                <a16:creationId xmlns:a16="http://schemas.microsoft.com/office/drawing/2014/main" id="{D1533B6F-2399-4473-8BE9-AB49EED95574}"/>
              </a:ext>
            </a:extLst>
          </p:cNvPr>
          <p:cNvSpPr/>
          <p:nvPr/>
        </p:nvSpPr>
        <p:spPr>
          <a:xfrm>
            <a:off x="5701206" y="4673280"/>
            <a:ext cx="457201" cy="279720"/>
          </a:xfrm>
          <a:custGeom>
            <a:avLst/>
            <a:gdLst>
              <a:gd name="connsiteX0" fmla="*/ 532660 w 532660"/>
              <a:gd name="connsiteY0" fmla="*/ 612559 h 612559"/>
              <a:gd name="connsiteX1" fmla="*/ 106532 w 532660"/>
              <a:gd name="connsiteY1" fmla="*/ 390618 h 612559"/>
              <a:gd name="connsiteX2" fmla="*/ 0 w 532660"/>
              <a:gd name="connsiteY2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60" h="612559">
                <a:moveTo>
                  <a:pt x="532660" y="612559"/>
                </a:moveTo>
                <a:cubicBezTo>
                  <a:pt x="363984" y="552635"/>
                  <a:pt x="195309" y="492711"/>
                  <a:pt x="106532" y="390618"/>
                </a:cubicBezTo>
                <a:cubicBezTo>
                  <a:pt x="17755" y="288525"/>
                  <a:pt x="8877" y="144262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63" name="Group 95">
            <a:extLst>
              <a:ext uri="{FF2B5EF4-FFF2-40B4-BE49-F238E27FC236}">
                <a16:creationId xmlns:a16="http://schemas.microsoft.com/office/drawing/2014/main" id="{36F72A1B-405C-454E-ACF8-6B0A018A2CD4}"/>
              </a:ext>
            </a:extLst>
          </p:cNvPr>
          <p:cNvGrpSpPr/>
          <p:nvPr/>
        </p:nvGrpSpPr>
        <p:grpSpPr>
          <a:xfrm>
            <a:off x="5042622" y="2146417"/>
            <a:ext cx="2724912" cy="440817"/>
            <a:chOff x="4583430" y="2539526"/>
            <a:chExt cx="2724912" cy="440817"/>
          </a:xfrm>
          <a:solidFill>
            <a:srgbClr val="FF0000"/>
          </a:solidFill>
        </p:grpSpPr>
        <p:sp>
          <p:nvSpPr>
            <p:cNvPr id="164" name="Oval 98">
              <a:extLst>
                <a:ext uri="{FF2B5EF4-FFF2-40B4-BE49-F238E27FC236}">
                  <a16:creationId xmlns:a16="http://schemas.microsoft.com/office/drawing/2014/main" id="{B0695389-002C-47B7-B10E-C8312FAAEFB0}"/>
                </a:ext>
              </a:extLst>
            </p:cNvPr>
            <p:cNvSpPr/>
            <p:nvPr/>
          </p:nvSpPr>
          <p:spPr>
            <a:xfrm>
              <a:off x="54978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8" name="Oval 99">
              <a:extLst>
                <a:ext uri="{FF2B5EF4-FFF2-40B4-BE49-F238E27FC236}">
                  <a16:creationId xmlns:a16="http://schemas.microsoft.com/office/drawing/2014/main" id="{982BA2B8-F67D-4568-A9DD-3636AC5998E9}"/>
                </a:ext>
              </a:extLst>
            </p:cNvPr>
            <p:cNvSpPr/>
            <p:nvPr/>
          </p:nvSpPr>
          <p:spPr>
            <a:xfrm>
              <a:off x="59550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69" name="Oval 100">
              <a:extLst>
                <a:ext uri="{FF2B5EF4-FFF2-40B4-BE49-F238E27FC236}">
                  <a16:creationId xmlns:a16="http://schemas.microsoft.com/office/drawing/2014/main" id="{E8C9B84C-548A-434A-9CB5-048BDC362453}"/>
                </a:ext>
              </a:extLst>
            </p:cNvPr>
            <p:cNvSpPr/>
            <p:nvPr/>
          </p:nvSpPr>
          <p:spPr>
            <a:xfrm>
              <a:off x="6412230" y="2541431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0" name="Oval 101">
              <a:extLst>
                <a:ext uri="{FF2B5EF4-FFF2-40B4-BE49-F238E27FC236}">
                  <a16:creationId xmlns:a16="http://schemas.microsoft.com/office/drawing/2014/main" id="{67DC41EF-91BD-4927-9F89-0EFD597147B9}"/>
                </a:ext>
              </a:extLst>
            </p:cNvPr>
            <p:cNvSpPr/>
            <p:nvPr/>
          </p:nvSpPr>
          <p:spPr>
            <a:xfrm>
              <a:off x="6869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1" name="Oval 102">
              <a:extLst>
                <a:ext uri="{FF2B5EF4-FFF2-40B4-BE49-F238E27FC236}">
                  <a16:creationId xmlns:a16="http://schemas.microsoft.com/office/drawing/2014/main" id="{21F08A23-ACCD-4CA7-8D45-980445377592}"/>
                </a:ext>
              </a:extLst>
            </p:cNvPr>
            <p:cNvSpPr/>
            <p:nvPr/>
          </p:nvSpPr>
          <p:spPr>
            <a:xfrm>
              <a:off x="45834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72" name="Oval 103">
              <a:extLst>
                <a:ext uri="{FF2B5EF4-FFF2-40B4-BE49-F238E27FC236}">
                  <a16:creationId xmlns:a16="http://schemas.microsoft.com/office/drawing/2014/main" id="{E3216B7F-503F-4BF8-A8FB-4BC9505E024F}"/>
                </a:ext>
              </a:extLst>
            </p:cNvPr>
            <p:cNvSpPr/>
            <p:nvPr/>
          </p:nvSpPr>
          <p:spPr>
            <a:xfrm>
              <a:off x="5040630" y="2539526"/>
              <a:ext cx="438912" cy="43891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173" name="TextBox 83">
            <a:extLst>
              <a:ext uri="{FF2B5EF4-FFF2-40B4-BE49-F238E27FC236}">
                <a16:creationId xmlns:a16="http://schemas.microsoft.com/office/drawing/2014/main" id="{F05F9AD9-A33F-4DC2-A710-92BAFFFF6999}"/>
              </a:ext>
            </a:extLst>
          </p:cNvPr>
          <p:cNvSpPr txBox="1"/>
          <p:nvPr/>
        </p:nvSpPr>
        <p:spPr>
          <a:xfrm>
            <a:off x="314255" y="4267200"/>
            <a:ext cx="2804157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dobe Garamond Pro" panose="02020502060506020403" pitchFamily="18" charset="0"/>
              </a:rPr>
              <a:t>Refresh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E64F312E-7BFB-4272-B25A-173E978CC393}"/>
              </a:ext>
            </a:extLst>
          </p:cNvPr>
          <p:cNvSpPr/>
          <p:nvPr/>
        </p:nvSpPr>
        <p:spPr>
          <a:xfrm>
            <a:off x="4913373" y="4040910"/>
            <a:ext cx="2971800" cy="63781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1C74BD3-2246-4499-B7A6-96DBEF2EBDAC}"/>
              </a:ext>
            </a:extLst>
          </p:cNvPr>
          <p:cNvGrpSpPr/>
          <p:nvPr/>
        </p:nvGrpSpPr>
        <p:grpSpPr>
          <a:xfrm>
            <a:off x="5002372" y="1234655"/>
            <a:ext cx="2790075" cy="2833866"/>
            <a:chOff x="5194399" y="2606255"/>
            <a:chExt cx="2790075" cy="2833866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3674A571-6ED1-453D-88D1-4AAC3E9A9D9B}"/>
                </a:ext>
              </a:extLst>
            </p:cNvPr>
            <p:cNvGrpSpPr/>
            <p:nvPr/>
          </p:nvGrpSpPr>
          <p:grpSpPr>
            <a:xfrm>
              <a:off x="5200037" y="2606255"/>
              <a:ext cx="2784437" cy="1008876"/>
              <a:chOff x="5200037" y="2606255"/>
              <a:chExt cx="2784437" cy="1008876"/>
            </a:xfrm>
          </p:grpSpPr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E86A5446-D73F-4F4E-8746-4DAD4B2E4E40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215" name="Chord 99" descr=" 110">
                  <a:extLst>
                    <a:ext uri="{FF2B5EF4-FFF2-40B4-BE49-F238E27FC236}">
                      <a16:creationId xmlns:a16="http://schemas.microsoft.com/office/drawing/2014/main" id="{FD4E6121-FE69-4F88-8C88-4D2557958601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Chord 99" descr=" 110">
                  <a:extLst>
                    <a:ext uri="{FF2B5EF4-FFF2-40B4-BE49-F238E27FC236}">
                      <a16:creationId xmlns:a16="http://schemas.microsoft.com/office/drawing/2014/main" id="{A24FA909-8C89-45A8-9498-22C61CDD7992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hord 99" descr=" 110">
                  <a:extLst>
                    <a:ext uri="{FF2B5EF4-FFF2-40B4-BE49-F238E27FC236}">
                      <a16:creationId xmlns:a16="http://schemas.microsoft.com/office/drawing/2014/main" id="{9EA08821-C2C1-4C76-8897-DFC93416BD70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hord 99" descr=" 110">
                  <a:extLst>
                    <a:ext uri="{FF2B5EF4-FFF2-40B4-BE49-F238E27FC236}">
                      <a16:creationId xmlns:a16="http://schemas.microsoft.com/office/drawing/2014/main" id="{11ACF150-60D7-4A5D-B437-3AAB1B52F7C7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hord 99" descr=" 110">
                  <a:extLst>
                    <a:ext uri="{FF2B5EF4-FFF2-40B4-BE49-F238E27FC236}">
                      <a16:creationId xmlns:a16="http://schemas.microsoft.com/office/drawing/2014/main" id="{2361A594-17F3-4D64-8ADF-77ED29F1158A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hord 99" descr=" 110">
                  <a:extLst>
                    <a:ext uri="{FF2B5EF4-FFF2-40B4-BE49-F238E27FC236}">
                      <a16:creationId xmlns:a16="http://schemas.microsoft.com/office/drawing/2014/main" id="{9510595B-2279-4957-9D83-4136E1C3B530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09D829BB-E245-4E77-9740-EEE110DA5B81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209" name="Chord 99" descr=" 110">
                  <a:extLst>
                    <a:ext uri="{FF2B5EF4-FFF2-40B4-BE49-F238E27FC236}">
                      <a16:creationId xmlns:a16="http://schemas.microsoft.com/office/drawing/2014/main" id="{3CDB8C1D-3635-4BCE-8C5F-F0A599658DE0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Chord 99" descr=" 110">
                  <a:extLst>
                    <a:ext uri="{FF2B5EF4-FFF2-40B4-BE49-F238E27FC236}">
                      <a16:creationId xmlns:a16="http://schemas.microsoft.com/office/drawing/2014/main" id="{F53688DC-C6EB-408A-BBA9-262B9072C426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Chord 99" descr=" 110">
                  <a:extLst>
                    <a:ext uri="{FF2B5EF4-FFF2-40B4-BE49-F238E27FC236}">
                      <a16:creationId xmlns:a16="http://schemas.microsoft.com/office/drawing/2014/main" id="{8AB31999-95EA-415E-A851-1B88FF14347A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Chord 99" descr=" 110">
                  <a:extLst>
                    <a:ext uri="{FF2B5EF4-FFF2-40B4-BE49-F238E27FC236}">
                      <a16:creationId xmlns:a16="http://schemas.microsoft.com/office/drawing/2014/main" id="{66E4080D-1648-4A64-B0F0-8BBEC7A39A74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Chord 99" descr=" 110">
                  <a:extLst>
                    <a:ext uri="{FF2B5EF4-FFF2-40B4-BE49-F238E27FC236}">
                      <a16:creationId xmlns:a16="http://schemas.microsoft.com/office/drawing/2014/main" id="{EACC7985-3B24-44E4-9995-CAB47BD86721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Chord 99" descr=" 110">
                  <a:extLst>
                    <a:ext uri="{FF2B5EF4-FFF2-40B4-BE49-F238E27FC236}">
                      <a16:creationId xmlns:a16="http://schemas.microsoft.com/office/drawing/2014/main" id="{2B212662-3C81-471B-8A42-7C0923FB89BA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AD13AB6-FA90-4210-A18C-19D39AD9ACFE}"/>
                </a:ext>
              </a:extLst>
            </p:cNvPr>
            <p:cNvGrpSpPr/>
            <p:nvPr/>
          </p:nvGrpSpPr>
          <p:grpSpPr>
            <a:xfrm>
              <a:off x="5198125" y="3515510"/>
              <a:ext cx="2784437" cy="1008876"/>
              <a:chOff x="5200037" y="2606255"/>
              <a:chExt cx="2784437" cy="1008876"/>
            </a:xfrm>
          </p:grpSpPr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97FCF4BD-3D6E-4E64-85DD-FFBDA47ACC6B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201" name="Chord 99" descr=" 110">
                  <a:extLst>
                    <a:ext uri="{FF2B5EF4-FFF2-40B4-BE49-F238E27FC236}">
                      <a16:creationId xmlns:a16="http://schemas.microsoft.com/office/drawing/2014/main" id="{629DC558-7F2C-432B-B81D-EE8242715EC1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Chord 99" descr=" 110">
                  <a:extLst>
                    <a:ext uri="{FF2B5EF4-FFF2-40B4-BE49-F238E27FC236}">
                      <a16:creationId xmlns:a16="http://schemas.microsoft.com/office/drawing/2014/main" id="{72ECC8E8-4D8A-4A03-8F20-62507E3DBA45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Chord 99" descr=" 110">
                  <a:extLst>
                    <a:ext uri="{FF2B5EF4-FFF2-40B4-BE49-F238E27FC236}">
                      <a16:creationId xmlns:a16="http://schemas.microsoft.com/office/drawing/2014/main" id="{B21C51CC-D3F0-4DC6-8EEB-9C6BE46E3C24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Chord 99" descr=" 110">
                  <a:extLst>
                    <a:ext uri="{FF2B5EF4-FFF2-40B4-BE49-F238E27FC236}">
                      <a16:creationId xmlns:a16="http://schemas.microsoft.com/office/drawing/2014/main" id="{EB3A56AD-43BA-480F-B819-25803B8ED512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Chord 99" descr=" 110">
                  <a:extLst>
                    <a:ext uri="{FF2B5EF4-FFF2-40B4-BE49-F238E27FC236}">
                      <a16:creationId xmlns:a16="http://schemas.microsoft.com/office/drawing/2014/main" id="{612884AF-AB44-4988-87D4-DF63630F14D7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Chord 99" descr=" 110">
                  <a:extLst>
                    <a:ext uri="{FF2B5EF4-FFF2-40B4-BE49-F238E27FC236}">
                      <a16:creationId xmlns:a16="http://schemas.microsoft.com/office/drawing/2014/main" id="{BA12C985-D812-45F4-8EFD-B4E573E4E564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0C2DD7B2-4014-417E-8907-AD282D7E9B01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95" name="Chord 99" descr=" 110">
                  <a:extLst>
                    <a:ext uri="{FF2B5EF4-FFF2-40B4-BE49-F238E27FC236}">
                      <a16:creationId xmlns:a16="http://schemas.microsoft.com/office/drawing/2014/main" id="{67553782-037D-4928-AAE0-0D79FC94D6BB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Chord 99" descr=" 110">
                  <a:extLst>
                    <a:ext uri="{FF2B5EF4-FFF2-40B4-BE49-F238E27FC236}">
                      <a16:creationId xmlns:a16="http://schemas.microsoft.com/office/drawing/2014/main" id="{1F234986-C93B-4D02-92CC-00732D4F6133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hord 99" descr=" 110">
                  <a:extLst>
                    <a:ext uri="{FF2B5EF4-FFF2-40B4-BE49-F238E27FC236}">
                      <a16:creationId xmlns:a16="http://schemas.microsoft.com/office/drawing/2014/main" id="{5C4F0040-73BC-4F71-952A-3F51C7BBFBDA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hord 99" descr=" 110">
                  <a:extLst>
                    <a:ext uri="{FF2B5EF4-FFF2-40B4-BE49-F238E27FC236}">
                      <a16:creationId xmlns:a16="http://schemas.microsoft.com/office/drawing/2014/main" id="{2A8C637A-1222-4F9B-AC7E-5C8B8B8606AA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99" descr=" 110">
                  <a:extLst>
                    <a:ext uri="{FF2B5EF4-FFF2-40B4-BE49-F238E27FC236}">
                      <a16:creationId xmlns:a16="http://schemas.microsoft.com/office/drawing/2014/main" id="{5636291A-E9C9-4B11-8A1E-147DF8FAEFB1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Chord 99" descr=" 110">
                  <a:extLst>
                    <a:ext uri="{FF2B5EF4-FFF2-40B4-BE49-F238E27FC236}">
                      <a16:creationId xmlns:a16="http://schemas.microsoft.com/office/drawing/2014/main" id="{785FB615-B4E9-402A-8688-665C9F0718B5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092FBA4-A554-4E9E-81D4-CEF9A1BEED8A}"/>
                </a:ext>
              </a:extLst>
            </p:cNvPr>
            <p:cNvGrpSpPr/>
            <p:nvPr/>
          </p:nvGrpSpPr>
          <p:grpSpPr>
            <a:xfrm>
              <a:off x="5194399" y="4431245"/>
              <a:ext cx="2784437" cy="1008876"/>
              <a:chOff x="5200037" y="2606255"/>
              <a:chExt cx="2784437" cy="1008876"/>
            </a:xfrm>
          </p:grpSpPr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C04F8725-D2BA-4317-8691-F082C45D6E3B}"/>
                  </a:ext>
                </a:extLst>
              </p:cNvPr>
              <p:cNvGrpSpPr/>
              <p:nvPr/>
            </p:nvGrpSpPr>
            <p:grpSpPr>
              <a:xfrm>
                <a:off x="5201949" y="2606255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87" name="Chord 99" descr=" 110">
                  <a:extLst>
                    <a:ext uri="{FF2B5EF4-FFF2-40B4-BE49-F238E27FC236}">
                      <a16:creationId xmlns:a16="http://schemas.microsoft.com/office/drawing/2014/main" id="{1868A811-8DE4-4803-AC21-D5FA3B256061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hord 99" descr=" 110">
                  <a:extLst>
                    <a:ext uri="{FF2B5EF4-FFF2-40B4-BE49-F238E27FC236}">
                      <a16:creationId xmlns:a16="http://schemas.microsoft.com/office/drawing/2014/main" id="{F5EBB395-0232-431C-B519-F39F46EE7732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hord 99" descr=" 110">
                  <a:extLst>
                    <a:ext uri="{FF2B5EF4-FFF2-40B4-BE49-F238E27FC236}">
                      <a16:creationId xmlns:a16="http://schemas.microsoft.com/office/drawing/2014/main" id="{D701CD83-1124-4ADB-BC05-932377414C51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hord 99" descr=" 110">
                  <a:extLst>
                    <a:ext uri="{FF2B5EF4-FFF2-40B4-BE49-F238E27FC236}">
                      <a16:creationId xmlns:a16="http://schemas.microsoft.com/office/drawing/2014/main" id="{3C7286C1-595F-4BE5-94D8-D0E56CE186B2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hord 99" descr=" 110">
                  <a:extLst>
                    <a:ext uri="{FF2B5EF4-FFF2-40B4-BE49-F238E27FC236}">
                      <a16:creationId xmlns:a16="http://schemas.microsoft.com/office/drawing/2014/main" id="{411DC2DF-A333-4513-B15D-F7F4DB2818CE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hord 99" descr=" 110">
                  <a:extLst>
                    <a:ext uri="{FF2B5EF4-FFF2-40B4-BE49-F238E27FC236}">
                      <a16:creationId xmlns:a16="http://schemas.microsoft.com/office/drawing/2014/main" id="{97E0A95E-46C2-4260-97B5-4D74DEEBC734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B6FC9D90-7543-46E6-BC37-5A0D7EBD79BB}"/>
                  </a:ext>
                </a:extLst>
              </p:cNvPr>
              <p:cNvGrpSpPr/>
              <p:nvPr/>
            </p:nvGrpSpPr>
            <p:grpSpPr>
              <a:xfrm>
                <a:off x="5200037" y="3061024"/>
                <a:ext cx="2782525" cy="554107"/>
                <a:chOff x="5201949" y="2606255"/>
                <a:chExt cx="2782525" cy="554107"/>
              </a:xfrm>
            </p:grpSpPr>
            <p:sp>
              <p:nvSpPr>
                <p:cNvPr id="181" name="Chord 99" descr=" 110">
                  <a:extLst>
                    <a:ext uri="{FF2B5EF4-FFF2-40B4-BE49-F238E27FC236}">
                      <a16:creationId xmlns:a16="http://schemas.microsoft.com/office/drawing/2014/main" id="{8FD75D59-2DE8-446D-88CC-4EF0F6372F30}"/>
                    </a:ext>
                  </a:extLst>
                </p:cNvPr>
                <p:cNvSpPr/>
                <p:nvPr/>
              </p:nvSpPr>
              <p:spPr>
                <a:xfrm>
                  <a:off x="5201949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Chord 99" descr=" 110">
                  <a:extLst>
                    <a:ext uri="{FF2B5EF4-FFF2-40B4-BE49-F238E27FC236}">
                      <a16:creationId xmlns:a16="http://schemas.microsoft.com/office/drawing/2014/main" id="{AC9D6A70-1FA9-4294-8779-0B16E0540665}"/>
                    </a:ext>
                  </a:extLst>
                </p:cNvPr>
                <p:cNvSpPr/>
                <p:nvPr/>
              </p:nvSpPr>
              <p:spPr>
                <a:xfrm>
                  <a:off x="5662132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hord 99" descr=" 110">
                  <a:extLst>
                    <a:ext uri="{FF2B5EF4-FFF2-40B4-BE49-F238E27FC236}">
                      <a16:creationId xmlns:a16="http://schemas.microsoft.com/office/drawing/2014/main" id="{3C6B3C6B-75F4-49D8-8BF3-28FD72EF4A84}"/>
                    </a:ext>
                  </a:extLst>
                </p:cNvPr>
                <p:cNvSpPr/>
                <p:nvPr/>
              </p:nvSpPr>
              <p:spPr>
                <a:xfrm>
                  <a:off x="6117873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Chord 99" descr=" 110">
                  <a:extLst>
                    <a:ext uri="{FF2B5EF4-FFF2-40B4-BE49-F238E27FC236}">
                      <a16:creationId xmlns:a16="http://schemas.microsoft.com/office/drawing/2014/main" id="{7B8E4824-4F71-40CD-A90F-73150312EDB8}"/>
                    </a:ext>
                  </a:extLst>
                </p:cNvPr>
                <p:cNvSpPr/>
                <p:nvPr/>
              </p:nvSpPr>
              <p:spPr>
                <a:xfrm>
                  <a:off x="6578056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hord 99" descr=" 110">
                  <a:extLst>
                    <a:ext uri="{FF2B5EF4-FFF2-40B4-BE49-F238E27FC236}">
                      <a16:creationId xmlns:a16="http://schemas.microsoft.com/office/drawing/2014/main" id="{FFBC6158-7A40-45E8-B42D-7CB99F77E000}"/>
                    </a:ext>
                  </a:extLst>
                </p:cNvPr>
                <p:cNvSpPr/>
                <p:nvPr/>
              </p:nvSpPr>
              <p:spPr>
                <a:xfrm>
                  <a:off x="7033884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Chord 99" descr=" 110">
                  <a:extLst>
                    <a:ext uri="{FF2B5EF4-FFF2-40B4-BE49-F238E27FC236}">
                      <a16:creationId xmlns:a16="http://schemas.microsoft.com/office/drawing/2014/main" id="{F9B4E0AD-245F-47F7-8CF7-5D29FFC8D4AC}"/>
                    </a:ext>
                  </a:extLst>
                </p:cNvPr>
                <p:cNvSpPr/>
                <p:nvPr/>
              </p:nvSpPr>
              <p:spPr>
                <a:xfrm>
                  <a:off x="7494067" y="2606255"/>
                  <a:ext cx="490407" cy="554107"/>
                </a:xfrm>
                <a:prstGeom prst="chord">
                  <a:avLst>
                    <a:gd name="adj1" fmla="val 12270390"/>
                    <a:gd name="adj2" fmla="val 20065229"/>
                  </a:avLst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1" name="TextBox 83">
            <a:extLst>
              <a:ext uri="{FF2B5EF4-FFF2-40B4-BE49-F238E27FC236}">
                <a16:creationId xmlns:a16="http://schemas.microsoft.com/office/drawing/2014/main" id="{3BF497D3-18E6-44A9-904D-5542A76ACD46}"/>
              </a:ext>
            </a:extLst>
          </p:cNvPr>
          <p:cNvSpPr txBox="1"/>
          <p:nvPr/>
        </p:nvSpPr>
        <p:spPr>
          <a:xfrm>
            <a:off x="314255" y="3776064"/>
            <a:ext cx="3084573" cy="533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Adobe Garamond Pro" panose="02020502060506020403" pitchFamily="18" charset="0"/>
              </a:rPr>
              <a:t>Precharge</a:t>
            </a:r>
            <a:r>
              <a:rPr lang="en-US" sz="2800" dirty="0">
                <a:solidFill>
                  <a:srgbClr val="000000"/>
                </a:solidFill>
                <a:latin typeface="Adobe Garamond Pro" panose="02020502060506020403" pitchFamily="18" charset="0"/>
              </a:rPr>
              <a:t> (PRE)</a:t>
            </a:r>
          </a:p>
        </p:txBody>
      </p:sp>
      <p:sp>
        <p:nvSpPr>
          <p:cNvPr id="223" name="Left-Right Arrow 96">
            <a:extLst>
              <a:ext uri="{FF2B5EF4-FFF2-40B4-BE49-F238E27FC236}">
                <a16:creationId xmlns:a16="http://schemas.microsoft.com/office/drawing/2014/main" id="{E27270A5-B603-4894-A091-B667082EC697}"/>
              </a:ext>
            </a:extLst>
          </p:cNvPr>
          <p:cNvSpPr/>
          <p:nvPr/>
        </p:nvSpPr>
        <p:spPr>
          <a:xfrm rot="5400000">
            <a:off x="1736486" y="1974154"/>
            <a:ext cx="816717" cy="618785"/>
          </a:xfrm>
          <a:prstGeom prst="leftRightArrow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+mj-lt"/>
            </a:endParaRPr>
          </a:p>
        </p:txBody>
      </p:sp>
      <p:sp>
        <p:nvSpPr>
          <p:cNvPr id="154" name="Rectangle 46">
            <a:extLst>
              <a:ext uri="{FF2B5EF4-FFF2-40B4-BE49-F238E27FC236}">
                <a16:creationId xmlns:a16="http://schemas.microsoft.com/office/drawing/2014/main" id="{6981BC24-9701-4C68-A45F-648F506042CB}"/>
              </a:ext>
            </a:extLst>
          </p:cNvPr>
          <p:cNvSpPr/>
          <p:nvPr/>
        </p:nvSpPr>
        <p:spPr>
          <a:xfrm>
            <a:off x="4430007" y="5486400"/>
            <a:ext cx="846081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Adobe Garamond Pro Bold" panose="02020702060506020403" pitchFamily="18" charset="0"/>
              </a:rPr>
              <a:t>R/W</a:t>
            </a:r>
            <a:endParaRPr lang="en-US" sz="2400" b="1" dirty="0">
              <a:latin typeface="Adobe Garamond Pro Bold" panose="02020702060506020403" pitchFamily="18" charset="0"/>
            </a:endParaRPr>
          </a:p>
        </p:txBody>
      </p:sp>
      <p:sp>
        <p:nvSpPr>
          <p:cNvPr id="166" name="Rectangle 48">
            <a:extLst>
              <a:ext uri="{FF2B5EF4-FFF2-40B4-BE49-F238E27FC236}">
                <a16:creationId xmlns:a16="http://schemas.microsoft.com/office/drawing/2014/main" id="{4D103F5B-82A1-422A-B63B-1A9A3BEDD5B5}"/>
              </a:ext>
            </a:extLst>
          </p:cNvPr>
          <p:cNvSpPr/>
          <p:nvPr/>
        </p:nvSpPr>
        <p:spPr>
          <a:xfrm>
            <a:off x="6507815" y="6034689"/>
            <a:ext cx="846081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Adobe Garamond Pro Bold" panose="02020702060506020403" pitchFamily="18" charset="0"/>
              </a:rPr>
              <a:t>PRE</a:t>
            </a:r>
            <a:endParaRPr lang="en-US" sz="2400" b="1" dirty="0">
              <a:latin typeface="Adobe Garamond Pro Bold" panose="02020702060506020403" pitchFamily="18" charset="0"/>
            </a:endParaRPr>
          </a:p>
        </p:txBody>
      </p:sp>
      <p:cxnSp>
        <p:nvCxnSpPr>
          <p:cNvPr id="167" name="Straight Arrow Connector 59">
            <a:extLst>
              <a:ext uri="{FF2B5EF4-FFF2-40B4-BE49-F238E27FC236}">
                <a16:creationId xmlns:a16="http://schemas.microsoft.com/office/drawing/2014/main" id="{E46B96F9-E9A7-410D-92A8-9E99E1CD2D86}"/>
              </a:ext>
            </a:extLst>
          </p:cNvPr>
          <p:cNvCxnSpPr/>
          <p:nvPr/>
        </p:nvCxnSpPr>
        <p:spPr>
          <a:xfrm>
            <a:off x="2950464" y="5676900"/>
            <a:ext cx="14795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3088211" y="5181600"/>
            <a:ext cx="1116740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i="1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RCD</a:t>
            </a:r>
            <a:endParaRPr lang="en-US" sz="2800" b="1" i="1" baseline="-25000" dirty="0">
              <a:solidFill>
                <a:srgbClr val="7030A0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229" name="Straight Arrow Connector 66">
            <a:extLst>
              <a:ext uri="{FF2B5EF4-FFF2-40B4-BE49-F238E27FC236}">
                <a16:creationId xmlns:a16="http://schemas.microsoft.com/office/drawing/2014/main" id="{FF572DFC-47BE-4230-8FC8-5AF7F3CC8C6F}"/>
              </a:ext>
            </a:extLst>
          </p:cNvPr>
          <p:cNvCxnSpPr>
            <a:cxnSpLocks/>
          </p:cNvCxnSpPr>
          <p:nvPr/>
        </p:nvCxnSpPr>
        <p:spPr>
          <a:xfrm>
            <a:off x="2601207" y="6239541"/>
            <a:ext cx="389206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67Text">
            <a:extLst>
              <a:ext uri="{FF2B5EF4-FFF2-40B4-BE49-F238E27FC236}">
                <a16:creationId xmlns:a16="http://schemas.microsoft.com/office/drawing/2014/main" id="{00497AD5-359D-42D2-9027-5DD22A5064EE}"/>
              </a:ext>
            </a:extLst>
          </p:cNvPr>
          <p:cNvSpPr txBox="1"/>
          <p:nvPr/>
        </p:nvSpPr>
        <p:spPr>
          <a:xfrm>
            <a:off x="3896607" y="5742216"/>
            <a:ext cx="1091004" cy="497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800" b="1" i="1" dirty="0">
                <a:solidFill>
                  <a:schemeClr val="accent6">
                    <a:lumMod val="75000"/>
                  </a:schemeClr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chemeClr val="accent6">
                    <a:lumMod val="75000"/>
                  </a:schemeClr>
                </a:solidFill>
                <a:latin typeface="Adobe Garamond Pro Bold" panose="02020702060506020403" pitchFamily="18" charset="0"/>
              </a:rPr>
              <a:t>RAS</a:t>
            </a:r>
            <a:endParaRPr lang="en-US" sz="2800" b="1" i="1" baseline="-25000" dirty="0">
              <a:solidFill>
                <a:schemeClr val="accent6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224" name="Group 97">
            <a:extLst>
              <a:ext uri="{FF2B5EF4-FFF2-40B4-BE49-F238E27FC236}">
                <a16:creationId xmlns:a16="http://schemas.microsoft.com/office/drawing/2014/main" id="{67EC63A6-2B36-4ED8-9253-2ECF1D2FC863}"/>
              </a:ext>
            </a:extLst>
          </p:cNvPr>
          <p:cNvGrpSpPr/>
          <p:nvPr/>
        </p:nvGrpSpPr>
        <p:grpSpPr>
          <a:xfrm>
            <a:off x="926381" y="2691903"/>
            <a:ext cx="2436933" cy="2357120"/>
            <a:chOff x="1220667" y="3281680"/>
            <a:chExt cx="2436933" cy="2357120"/>
          </a:xfrm>
        </p:grpSpPr>
        <p:grpSp>
          <p:nvGrpSpPr>
            <p:cNvPr id="225" name="Group 3">
              <a:extLst>
                <a:ext uri="{FF2B5EF4-FFF2-40B4-BE49-F238E27FC236}">
                  <a16:creationId xmlns:a16="http://schemas.microsoft.com/office/drawing/2014/main" id="{96C11EDF-B845-435E-80A9-93825550B0DE}"/>
                </a:ext>
              </a:extLst>
            </p:cNvPr>
            <p:cNvGrpSpPr/>
            <p:nvPr/>
          </p:nvGrpSpPr>
          <p:grpSpPr>
            <a:xfrm>
              <a:off x="1220667" y="3281680"/>
              <a:ext cx="2436933" cy="2357120"/>
              <a:chOff x="2548025" y="3314685"/>
              <a:chExt cx="2438400" cy="2438400"/>
            </a:xfrm>
          </p:grpSpPr>
          <p:pic>
            <p:nvPicPr>
              <p:cNvPr id="227" name="Picture 92">
                <a:extLst>
                  <a:ext uri="{FF2B5EF4-FFF2-40B4-BE49-F238E27FC236}">
                    <a16:creationId xmlns:a16="http://schemas.microsoft.com/office/drawing/2014/main" id="{F2B20DCA-DABF-4551-819D-44D3CC7A7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8025" y="3314685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28" name="Rectangle 94">
                <a:extLst>
                  <a:ext uri="{FF2B5EF4-FFF2-40B4-BE49-F238E27FC236}">
                    <a16:creationId xmlns:a16="http://schemas.microsoft.com/office/drawing/2014/main" id="{5E684109-C463-418E-BBEA-AE3DB033128E}"/>
                  </a:ext>
                </a:extLst>
              </p:cNvPr>
              <p:cNvSpPr/>
              <p:nvPr/>
            </p:nvSpPr>
            <p:spPr>
              <a:xfrm>
                <a:off x="3034527" y="3787277"/>
                <a:ext cx="1482851" cy="381000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600" b="1" dirty="0" err="1">
                    <a:latin typeface="Adobe Garamond Pro" panose="02020502060506020403" pitchFamily="18" charset="0"/>
                  </a:rPr>
                  <a:t>MemCtrl</a:t>
                </a:r>
                <a:endParaRPr lang="en-US" sz="2600" b="1" dirty="0">
                  <a:latin typeface="Adobe Garamond Pro" panose="02020502060506020403" pitchFamily="18" charset="0"/>
                </a:endParaRPr>
              </a:p>
            </p:txBody>
          </p:sp>
        </p:grpSp>
        <p:sp>
          <p:nvSpPr>
            <p:cNvPr id="226" name="TextBox 88">
              <a:extLst>
                <a:ext uri="{FF2B5EF4-FFF2-40B4-BE49-F238E27FC236}">
                  <a16:creationId xmlns:a16="http://schemas.microsoft.com/office/drawing/2014/main" id="{67EA74C5-7432-4160-9950-450DC1BD5EB8}"/>
                </a:ext>
              </a:extLst>
            </p:cNvPr>
            <p:cNvSpPr txBox="1"/>
            <p:nvPr/>
          </p:nvSpPr>
          <p:spPr>
            <a:xfrm>
              <a:off x="1706876" y="4162518"/>
              <a:ext cx="1481959" cy="76944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tr-T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" panose="02020502060506020403" pitchFamily="18" charset="0"/>
                </a:rPr>
                <a:t>CPU</a:t>
              </a:r>
              <a:endPara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DB9E70-5BFB-449A-889F-92D105603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4</a:t>
            </a:fld>
            <a:r>
              <a:rPr lang="en-US" altLang="en-US" dirty="0"/>
              <a:t> of 22</a:t>
            </a:r>
          </a:p>
        </p:txBody>
      </p:sp>
      <p:sp>
        <p:nvSpPr>
          <p:cNvPr id="231" name="67Text">
            <a:extLst>
              <a:ext uri="{FF2B5EF4-FFF2-40B4-BE49-F238E27FC236}">
                <a16:creationId xmlns:a16="http://schemas.microsoft.com/office/drawing/2014/main" id="{5BC8095D-220C-47C6-A3F7-E7F681B33882}"/>
              </a:ext>
            </a:extLst>
          </p:cNvPr>
          <p:cNvSpPr txBox="1"/>
          <p:nvPr/>
        </p:nvSpPr>
        <p:spPr>
          <a:xfrm>
            <a:off x="331072" y="5742216"/>
            <a:ext cx="1676400" cy="3787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latin typeface="Adobe Garamond Pro Bold" panose="02020702060506020403" pitchFamily="18" charset="0"/>
              </a:rPr>
              <a:t>Timeline</a:t>
            </a:r>
          </a:p>
        </p:txBody>
      </p:sp>
      <p:sp>
        <p:nvSpPr>
          <p:cNvPr id="232" name="Rectangle 47">
            <a:extLst>
              <a:ext uri="{FF2B5EF4-FFF2-40B4-BE49-F238E27FC236}">
                <a16:creationId xmlns:a16="http://schemas.microsoft.com/office/drawing/2014/main" id="{97E0A342-38CD-4109-B0E8-93FAE00349E2}"/>
              </a:ext>
            </a:extLst>
          </p:cNvPr>
          <p:cNvSpPr/>
          <p:nvPr/>
        </p:nvSpPr>
        <p:spPr>
          <a:xfrm>
            <a:off x="2104383" y="5486400"/>
            <a:ext cx="846081" cy="926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latin typeface="Adobe Garamond Pro Bold" panose="02020702060506020403" pitchFamily="18" charset="0"/>
              </a:rPr>
              <a:t>A</a:t>
            </a:r>
            <a:r>
              <a:rPr lang="en-US" sz="2400" b="1" dirty="0">
                <a:latin typeface="Adobe Garamond Pro Bold" panose="02020702060506020403" pitchFamily="18" charset="0"/>
              </a:rPr>
              <a:t>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44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1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1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"/>
                            </p:stCondLst>
                            <p:childTnLst>
                              <p:par>
                                <p:cTn id="7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"/>
                            </p:stCondLst>
                            <p:childTnLst>
                              <p:par>
                                <p:cTn id="8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6" grpId="3" animBg="1"/>
      <p:bldP spid="66" grpId="4" animBg="1"/>
      <p:bldP spid="68" grpId="0" animBg="1"/>
      <p:bldP spid="68" grpId="1" animBg="1"/>
      <p:bldP spid="68" grpId="2" animBg="1"/>
      <p:bldP spid="68" grpId="3" animBg="1"/>
      <p:bldP spid="68" grpId="4" animBg="1"/>
      <p:bldP spid="70" grpId="0" animBg="1"/>
      <p:bldP spid="70" grpId="1" animBg="1"/>
      <p:bldP spid="70" grpId="2" animBg="1"/>
      <p:bldP spid="72" grpId="0" animBg="1"/>
      <p:bldP spid="72" grpId="1" animBg="1"/>
      <p:bldP spid="72" grpId="2" animBg="1"/>
      <p:bldP spid="156" grpId="0"/>
      <p:bldP spid="157" grpId="0"/>
      <p:bldP spid="158" grpId="0" animBg="1"/>
      <p:bldP spid="159" grpId="0"/>
      <p:bldP spid="160" grpId="0" animBg="1"/>
      <p:bldP spid="161" grpId="0"/>
      <p:bldP spid="162" grpId="0" animBg="1"/>
      <p:bldP spid="173" grpId="0"/>
      <p:bldP spid="174" grpId="0" animBg="1"/>
      <p:bldP spid="221" grpId="0"/>
      <p:bldP spid="223" grpId="1" animBg="1"/>
      <p:bldP spid="154" grpId="0" animBg="1"/>
      <p:bldP spid="166" grpId="0" animBg="1"/>
      <p:bldP spid="222" grpId="0"/>
      <p:bldP spid="230" grpId="0"/>
      <p:bldP spid="231" grpId="0"/>
      <p:bldP spid="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BE4D1-B15B-47E2-8B7D-97DC2D3B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Reducing Latency with Partial Restoration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7141D-AEA6-4E45-9A95-D2B3145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0545"/>
            <a:ext cx="8839200" cy="5772818"/>
          </a:xfrm>
        </p:spPr>
        <p:txBody>
          <a:bodyPr/>
          <a:lstStyle/>
          <a:p>
            <a:r>
              <a:rPr lang="en-US" altLang="zh-CN" dirty="0"/>
              <a:t>Prior work </a:t>
            </a:r>
            <a:r>
              <a:rPr lang="en-US" altLang="zh-CN" sz="1800" b="0" dirty="0"/>
              <a:t>[Zhang+ HPCA ’16]</a:t>
            </a:r>
            <a:r>
              <a:rPr lang="en-US" altLang="zh-CN" dirty="0"/>
              <a:t> exploits the </a:t>
            </a:r>
            <a:r>
              <a:rPr lang="en-US" altLang="zh-CN" dirty="0">
                <a:solidFill>
                  <a:srgbClr val="0070C0"/>
                </a:solidFill>
              </a:rPr>
              <a:t>charge level</a:t>
            </a:r>
            <a:r>
              <a:rPr lang="en-US" altLang="zh-CN" dirty="0"/>
              <a:t> of a</a:t>
            </a:r>
            <a:br>
              <a:rPr lang="en-US" altLang="zh-CN" dirty="0"/>
            </a:br>
            <a:r>
              <a:rPr lang="en-US" altLang="zh-CN" dirty="0"/>
              <a:t>DRAM cell by </a:t>
            </a:r>
            <a:r>
              <a:rPr lang="en-US" altLang="zh-CN" i="1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partially restoring</a:t>
            </a:r>
            <a:r>
              <a:rPr lang="en-US" altLang="zh-CN" dirty="0"/>
              <a:t> the cell’s charge</a:t>
            </a:r>
          </a:p>
          <a:p>
            <a:pPr lvl="1"/>
            <a:r>
              <a:rPr lang="en-US" altLang="zh-CN" sz="2400" dirty="0"/>
              <a:t>Refreshes are regularly scheduled every 64ms</a:t>
            </a:r>
          </a:p>
          <a:p>
            <a:pPr lvl="1"/>
            <a:r>
              <a:rPr lang="en-US" altLang="zh-CN" sz="2400" dirty="0"/>
              <a:t>Baseline: </a:t>
            </a:r>
            <a:r>
              <a:rPr lang="en-US" altLang="zh-CN" sz="2400" dirty="0">
                <a:solidFill>
                  <a:srgbClr val="C00000"/>
                </a:solidFill>
              </a:rPr>
              <a:t>charge level is </a:t>
            </a:r>
            <a:r>
              <a:rPr lang="en-US" altLang="zh-CN" sz="2400" b="1" dirty="0">
                <a:solidFill>
                  <a:srgbClr val="C00000"/>
                </a:solidFill>
              </a:rPr>
              <a:t>fully restored</a:t>
            </a:r>
            <a:r>
              <a:rPr lang="en-US" altLang="zh-CN" sz="2400" dirty="0"/>
              <a:t> after refresh </a:t>
            </a:r>
            <a:r>
              <a:rPr lang="en-US" altLang="zh-CN" sz="2400" i="1" dirty="0"/>
              <a:t>or</a:t>
            </a:r>
            <a:r>
              <a:rPr lang="en-US" altLang="zh-CN" sz="2400" dirty="0"/>
              <a:t> access</a:t>
            </a:r>
          </a:p>
          <a:p>
            <a:pPr lvl="1"/>
            <a:r>
              <a:rPr lang="en-US" altLang="zh-CN" sz="2400" dirty="0"/>
              <a:t>Apply </a:t>
            </a:r>
            <a:r>
              <a:rPr lang="en-US" altLang="zh-CN" sz="2400" b="1" dirty="0">
                <a:solidFill>
                  <a:srgbClr val="00B050"/>
                </a:solidFill>
              </a:rPr>
              <a:t>partial restoration for </a:t>
            </a:r>
            <a:r>
              <a:rPr lang="en-US" altLang="zh-CN" sz="2400" b="1" i="1" dirty="0">
                <a:solidFill>
                  <a:srgbClr val="00B050"/>
                </a:solidFill>
              </a:rPr>
              <a:t>soon-to-be refreshed</a:t>
            </a:r>
            <a:r>
              <a:rPr lang="en-US" altLang="zh-CN" sz="2400" b="1" dirty="0">
                <a:solidFill>
                  <a:srgbClr val="00B050"/>
                </a:solidFill>
              </a:rPr>
              <a:t> cells</a:t>
            </a:r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D8707-8F7F-43D2-B210-E2FB6D2DE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72400" y="6583363"/>
            <a:ext cx="1371600" cy="228600"/>
          </a:xfrm>
        </p:spPr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5</a:t>
            </a:fld>
            <a:r>
              <a:rPr lang="en-US" altLang="en-US" dirty="0"/>
              <a:t> of 22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B4333CC-343F-40F8-B17E-5BF49B8E7974}"/>
              </a:ext>
            </a:extLst>
          </p:cNvPr>
          <p:cNvGrpSpPr/>
          <p:nvPr/>
        </p:nvGrpSpPr>
        <p:grpSpPr>
          <a:xfrm>
            <a:off x="533400" y="3765863"/>
            <a:ext cx="3599935" cy="2367921"/>
            <a:chOff x="667265" y="1746880"/>
            <a:chExt cx="3599935" cy="236792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7685029-D8CC-4AC8-B923-D5776A0FEA9C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110894"/>
              <a:ext cx="2971800" cy="3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3AC8C8-9BE7-42C4-8F8D-08219D3C6D02}"/>
                </a:ext>
              </a:extLst>
            </p:cNvPr>
            <p:cNvCxnSpPr/>
            <p:nvPr/>
          </p:nvCxnSpPr>
          <p:spPr>
            <a:xfrm flipV="1">
              <a:off x="1524000" y="2057400"/>
              <a:ext cx="0" cy="20574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1F0A1C2-F0B3-4FBF-89C8-7199F2B26033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810000"/>
              <a:ext cx="27063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A2AE88C-FA74-494C-9113-2B01E6553418}"/>
                </a:ext>
              </a:extLst>
            </p:cNvPr>
            <p:cNvCxnSpPr/>
            <p:nvPr/>
          </p:nvCxnSpPr>
          <p:spPr>
            <a:xfrm>
              <a:off x="1447800" y="2438400"/>
              <a:ext cx="2819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D2475B-9699-4160-9338-81C0AA7287FD}"/>
                </a:ext>
              </a:extLst>
            </p:cNvPr>
            <p:cNvSpPr txBox="1"/>
            <p:nvPr/>
          </p:nvSpPr>
          <p:spPr>
            <a:xfrm>
              <a:off x="914400" y="2253734"/>
              <a:ext cx="838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Full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29506B-CA84-4467-9941-5742A708111F}"/>
                </a:ext>
              </a:extLst>
            </p:cNvPr>
            <p:cNvSpPr txBox="1"/>
            <p:nvPr/>
          </p:nvSpPr>
          <p:spPr>
            <a:xfrm>
              <a:off x="1002890" y="3583858"/>
              <a:ext cx="749706" cy="37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Min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86B075F-1526-4280-9A76-773746D23727}"/>
                </a:ext>
              </a:extLst>
            </p:cNvPr>
            <p:cNvSpPr txBox="1"/>
            <p:nvPr/>
          </p:nvSpPr>
          <p:spPr>
            <a:xfrm>
              <a:off x="667265" y="1746880"/>
              <a:ext cx="1676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Charge Level</a:t>
              </a:r>
              <a:endParaRPr lang="zh-CN" altLang="en-US" b="1" i="1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9B560CB-841E-429E-97A5-D4C09581167B}"/>
              </a:ext>
            </a:extLst>
          </p:cNvPr>
          <p:cNvGrpSpPr/>
          <p:nvPr/>
        </p:nvGrpSpPr>
        <p:grpSpPr>
          <a:xfrm>
            <a:off x="5791200" y="6129878"/>
            <a:ext cx="1768522" cy="173234"/>
            <a:chOff x="1771522" y="4110894"/>
            <a:chExt cx="1768522" cy="552880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5B343FA-4F92-4C4F-9A24-C71CFE6196AF}"/>
                </a:ext>
              </a:extLst>
            </p:cNvPr>
            <p:cNvCxnSpPr/>
            <p:nvPr/>
          </p:nvCxnSpPr>
          <p:spPr>
            <a:xfrm>
              <a:off x="3540044" y="4110894"/>
              <a:ext cx="0" cy="537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14B86646-5B87-4F47-8567-33FA2EDFC59E}"/>
                </a:ext>
              </a:extLst>
            </p:cNvPr>
            <p:cNvCxnSpPr/>
            <p:nvPr/>
          </p:nvCxnSpPr>
          <p:spPr>
            <a:xfrm>
              <a:off x="1771522" y="4126468"/>
              <a:ext cx="0" cy="537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EA198BF-6337-4482-B818-FE835963AD8E}"/>
              </a:ext>
            </a:extLst>
          </p:cNvPr>
          <p:cNvGrpSpPr/>
          <p:nvPr/>
        </p:nvGrpSpPr>
        <p:grpSpPr>
          <a:xfrm>
            <a:off x="5803754" y="6072823"/>
            <a:ext cx="1743571" cy="307777"/>
            <a:chOff x="1752596" y="4615489"/>
            <a:chExt cx="1743571" cy="307777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6A6DF9E-CE61-4246-8E21-63DCB1948F31}"/>
                </a:ext>
              </a:extLst>
            </p:cNvPr>
            <p:cNvCxnSpPr>
              <a:cxnSpLocks/>
            </p:cNvCxnSpPr>
            <p:nvPr/>
          </p:nvCxnSpPr>
          <p:spPr>
            <a:xfrm>
              <a:off x="1752596" y="4769377"/>
              <a:ext cx="600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B9F0E3F-C72C-49C3-9337-90FE0C71A832}"/>
                </a:ext>
              </a:extLst>
            </p:cNvPr>
            <p:cNvSpPr txBox="1"/>
            <p:nvPr/>
          </p:nvSpPr>
          <p:spPr>
            <a:xfrm>
              <a:off x="2313916" y="4615489"/>
              <a:ext cx="642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64ms</a:t>
              </a:r>
              <a:endParaRPr lang="zh-CN" altLang="en-US" sz="1400" dirty="0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0D6317E-CEE8-4ECF-A70F-5474B8F58E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769377"/>
              <a:ext cx="600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7118539-5349-42CE-B309-C857CB62EEF5}"/>
              </a:ext>
            </a:extLst>
          </p:cNvPr>
          <p:cNvGrpSpPr/>
          <p:nvPr/>
        </p:nvGrpSpPr>
        <p:grpSpPr>
          <a:xfrm>
            <a:off x="4705865" y="3765863"/>
            <a:ext cx="3599935" cy="2817500"/>
            <a:chOff x="4495800" y="1746880"/>
            <a:chExt cx="3599935" cy="2817500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B0FEC2C-83DF-47BC-AECD-1DD2348055E5}"/>
                </a:ext>
              </a:extLst>
            </p:cNvPr>
            <p:cNvGrpSpPr/>
            <p:nvPr/>
          </p:nvGrpSpPr>
          <p:grpSpPr>
            <a:xfrm>
              <a:off x="5276334" y="4195048"/>
              <a:ext cx="2514601" cy="369332"/>
              <a:chOff x="1447799" y="4271248"/>
              <a:chExt cx="2514601" cy="369332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864B978-E78C-428E-BE67-7D0364618463}"/>
                  </a:ext>
                </a:extLst>
              </p:cNvPr>
              <p:cNvSpPr txBox="1"/>
              <p:nvPr/>
            </p:nvSpPr>
            <p:spPr>
              <a:xfrm>
                <a:off x="1447799" y="4271248"/>
                <a:ext cx="801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Ref</a:t>
                </a:r>
                <a:endParaRPr lang="zh-CN" altLang="en-US" dirty="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B3C69C-AA12-4708-982D-0FC038BB4B93}"/>
                  </a:ext>
                </a:extLst>
              </p:cNvPr>
              <p:cNvSpPr txBox="1"/>
              <p:nvPr/>
            </p:nvSpPr>
            <p:spPr>
              <a:xfrm>
                <a:off x="3281515" y="4271248"/>
                <a:ext cx="680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Ref</a:t>
                </a:r>
                <a:endParaRPr lang="zh-CN" altLang="en-US" dirty="0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16D852E0-0174-4AB9-B547-D1FDA33EDC8D}"/>
                </a:ext>
              </a:extLst>
            </p:cNvPr>
            <p:cNvGrpSpPr/>
            <p:nvPr/>
          </p:nvGrpSpPr>
          <p:grpSpPr>
            <a:xfrm>
              <a:off x="4495800" y="1746880"/>
              <a:ext cx="3599935" cy="2817500"/>
              <a:chOff x="667265" y="1746880"/>
              <a:chExt cx="3599935" cy="2817500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730B96F4-268B-46F3-9627-E4436F166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400" y="4110894"/>
                <a:ext cx="2971800" cy="3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AD5255EB-07D4-48B9-B829-196A80C06400}"/>
                  </a:ext>
                </a:extLst>
              </p:cNvPr>
              <p:cNvCxnSpPr/>
              <p:nvPr/>
            </p:nvCxnSpPr>
            <p:spPr>
              <a:xfrm flipV="1">
                <a:off x="1524000" y="2057400"/>
                <a:ext cx="0" cy="20574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8C73DC28-681D-4BAA-8285-358F87DEE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810000"/>
                <a:ext cx="270632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9A2B7826-049E-4A37-B9CC-230910DCB611}"/>
                  </a:ext>
                </a:extLst>
              </p:cNvPr>
              <p:cNvCxnSpPr/>
              <p:nvPr/>
            </p:nvCxnSpPr>
            <p:spPr>
              <a:xfrm>
                <a:off x="1447800" y="2438400"/>
                <a:ext cx="2819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A95E3CB-36C9-46B7-8516-A4C81BA42F0D}"/>
                  </a:ext>
                </a:extLst>
              </p:cNvPr>
              <p:cNvSpPr txBox="1"/>
              <p:nvPr/>
            </p:nvSpPr>
            <p:spPr>
              <a:xfrm>
                <a:off x="914400" y="2253734"/>
                <a:ext cx="838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Full</a:t>
                </a:r>
                <a:endParaRPr lang="zh-CN" altLang="en-US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8209DD1-9FF0-4F77-8669-B92378A5BC99}"/>
                  </a:ext>
                </a:extLst>
              </p:cNvPr>
              <p:cNvSpPr txBox="1"/>
              <p:nvPr/>
            </p:nvSpPr>
            <p:spPr>
              <a:xfrm>
                <a:off x="1002890" y="3583858"/>
                <a:ext cx="749706" cy="37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Min</a:t>
                </a:r>
                <a:endParaRPr lang="zh-CN" altLang="en-US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F573BF3-5826-4158-9F8A-AC044B717FC2}"/>
                  </a:ext>
                </a:extLst>
              </p:cNvPr>
              <p:cNvSpPr txBox="1"/>
              <p:nvPr/>
            </p:nvSpPr>
            <p:spPr>
              <a:xfrm>
                <a:off x="667265" y="1746880"/>
                <a:ext cx="1676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Charge Level</a:t>
                </a:r>
                <a:endParaRPr lang="zh-CN" altLang="en-US" b="1" i="1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1E6D6C3-1DC9-4D3F-9FCB-2432EB4E1A53}"/>
                  </a:ext>
                </a:extLst>
              </p:cNvPr>
              <p:cNvSpPr txBox="1"/>
              <p:nvPr/>
            </p:nvSpPr>
            <p:spPr>
              <a:xfrm>
                <a:off x="2009090" y="4195048"/>
                <a:ext cx="680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</a:t>
                </a:r>
                <a:endParaRPr lang="zh-CN" altLang="en-US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1176A161-D1A5-4AE7-8FCE-596CC061B1E2}"/>
                  </a:ext>
                </a:extLst>
              </p:cNvPr>
              <p:cNvSpPr txBox="1"/>
              <p:nvPr/>
            </p:nvSpPr>
            <p:spPr>
              <a:xfrm>
                <a:off x="2606435" y="4195048"/>
                <a:ext cx="680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</a:t>
                </a:r>
                <a:endParaRPr lang="zh-CN" altLang="en-US" dirty="0"/>
              </a:p>
            </p:txBody>
          </p:sp>
        </p:grpSp>
      </p:grp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BE00924A-AB6E-4872-BD1B-C3D27737DF2F}"/>
              </a:ext>
            </a:extLst>
          </p:cNvPr>
          <p:cNvCxnSpPr>
            <a:cxnSpLocks/>
          </p:cNvCxnSpPr>
          <p:nvPr/>
        </p:nvCxnSpPr>
        <p:spPr>
          <a:xfrm flipV="1">
            <a:off x="5791200" y="4457384"/>
            <a:ext cx="1" cy="1676400"/>
          </a:xfrm>
          <a:prstGeom prst="line">
            <a:avLst/>
          </a:prstGeom>
          <a:ln w="3175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9DADE7F-E791-48BB-915F-FCD20DFABBE2}"/>
              </a:ext>
            </a:extLst>
          </p:cNvPr>
          <p:cNvCxnSpPr>
            <a:cxnSpLocks/>
          </p:cNvCxnSpPr>
          <p:nvPr/>
        </p:nvCxnSpPr>
        <p:spPr>
          <a:xfrm flipH="1" flipV="1">
            <a:off x="6372841" y="5219383"/>
            <a:ext cx="1" cy="914402"/>
          </a:xfrm>
          <a:prstGeom prst="line">
            <a:avLst/>
          </a:prstGeom>
          <a:ln w="3175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0A8FDD2-05BC-41F2-B5E9-0960622E3014}"/>
              </a:ext>
            </a:extLst>
          </p:cNvPr>
          <p:cNvCxnSpPr/>
          <p:nvPr/>
        </p:nvCxnSpPr>
        <p:spPr>
          <a:xfrm flipV="1">
            <a:off x="7559722" y="4457384"/>
            <a:ext cx="1" cy="1676400"/>
          </a:xfrm>
          <a:prstGeom prst="line">
            <a:avLst/>
          </a:prstGeom>
          <a:ln w="3175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869EA7E-6A96-416D-B1A1-46B708E8403C}"/>
              </a:ext>
            </a:extLst>
          </p:cNvPr>
          <p:cNvCxnSpPr>
            <a:cxnSpLocks/>
          </p:cNvCxnSpPr>
          <p:nvPr/>
        </p:nvCxnSpPr>
        <p:spPr>
          <a:xfrm flipV="1">
            <a:off x="6963907" y="5600383"/>
            <a:ext cx="0" cy="533400"/>
          </a:xfrm>
          <a:prstGeom prst="line">
            <a:avLst/>
          </a:prstGeom>
          <a:ln w="3175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弧形 149">
            <a:extLst>
              <a:ext uri="{FF2B5EF4-FFF2-40B4-BE49-F238E27FC236}">
                <a16:creationId xmlns:a16="http://schemas.microsoft.com/office/drawing/2014/main" id="{1D136A21-5FFC-4BA0-96B5-7DC08D7595F7}"/>
              </a:ext>
            </a:extLst>
          </p:cNvPr>
          <p:cNvSpPr/>
          <p:nvPr/>
        </p:nvSpPr>
        <p:spPr>
          <a:xfrm rot="11637822">
            <a:off x="5671306" y="2838813"/>
            <a:ext cx="4512304" cy="3032487"/>
          </a:xfrm>
          <a:prstGeom prst="arc">
            <a:avLst>
              <a:gd name="adj1" fmla="val 16200000"/>
              <a:gd name="adj2" fmla="val 20533866"/>
            </a:avLst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弧形 149">
            <a:extLst>
              <a:ext uri="{FF2B5EF4-FFF2-40B4-BE49-F238E27FC236}">
                <a16:creationId xmlns:a16="http://schemas.microsoft.com/office/drawing/2014/main" id="{1D136A21-5FFC-4BA0-96B5-7DC08D7595F7}"/>
              </a:ext>
            </a:extLst>
          </p:cNvPr>
          <p:cNvSpPr/>
          <p:nvPr/>
        </p:nvSpPr>
        <p:spPr>
          <a:xfrm rot="11637822">
            <a:off x="1524268" y="2838229"/>
            <a:ext cx="4512304" cy="3032487"/>
          </a:xfrm>
          <a:prstGeom prst="arc">
            <a:avLst>
              <a:gd name="adj1" fmla="val 16200000"/>
              <a:gd name="adj2" fmla="val 20533866"/>
            </a:avLst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206C98F-E331-4AF2-B7F7-E1FD0E9AE104}"/>
              </a:ext>
            </a:extLst>
          </p:cNvPr>
          <p:cNvCxnSpPr>
            <a:cxnSpLocks/>
          </p:cNvCxnSpPr>
          <p:nvPr/>
        </p:nvCxnSpPr>
        <p:spPr>
          <a:xfrm flipV="1">
            <a:off x="1637657" y="4453478"/>
            <a:ext cx="1" cy="1676400"/>
          </a:xfrm>
          <a:prstGeom prst="line">
            <a:avLst/>
          </a:prstGeom>
          <a:ln w="3175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87C6F1-60A2-41EB-95A7-CD3A864C87BD}"/>
              </a:ext>
            </a:extLst>
          </p:cNvPr>
          <p:cNvCxnSpPr/>
          <p:nvPr/>
        </p:nvCxnSpPr>
        <p:spPr>
          <a:xfrm flipV="1">
            <a:off x="2219298" y="4453477"/>
            <a:ext cx="1" cy="1676400"/>
          </a:xfrm>
          <a:prstGeom prst="line">
            <a:avLst/>
          </a:prstGeom>
          <a:ln w="3175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F1F4BE4-4B56-471D-85A8-8E6A4067B04D}"/>
              </a:ext>
            </a:extLst>
          </p:cNvPr>
          <p:cNvCxnSpPr/>
          <p:nvPr/>
        </p:nvCxnSpPr>
        <p:spPr>
          <a:xfrm flipV="1">
            <a:off x="2810364" y="4453477"/>
            <a:ext cx="1" cy="1676400"/>
          </a:xfrm>
          <a:prstGeom prst="line">
            <a:avLst/>
          </a:prstGeom>
          <a:ln w="3175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38E9475-0C15-4F63-8833-393B4C1F7D0A}"/>
              </a:ext>
            </a:extLst>
          </p:cNvPr>
          <p:cNvGrpSpPr/>
          <p:nvPr/>
        </p:nvGrpSpPr>
        <p:grpSpPr>
          <a:xfrm>
            <a:off x="1313934" y="6214031"/>
            <a:ext cx="2478737" cy="369332"/>
            <a:chOff x="1447799" y="4126468"/>
            <a:chExt cx="2478737" cy="369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C1A7C2B-4BA4-492E-A4FE-FF68F547E693}"/>
                </a:ext>
              </a:extLst>
            </p:cNvPr>
            <p:cNvSpPr txBox="1"/>
            <p:nvPr/>
          </p:nvSpPr>
          <p:spPr>
            <a:xfrm>
              <a:off x="1447799" y="4126468"/>
              <a:ext cx="801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Ref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C4C67-B5B8-4A29-9699-C7DD4ABD897F}"/>
                </a:ext>
              </a:extLst>
            </p:cNvPr>
            <p:cNvSpPr txBox="1"/>
            <p:nvPr/>
          </p:nvSpPr>
          <p:spPr>
            <a:xfrm>
              <a:off x="3245651" y="4126468"/>
              <a:ext cx="68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Ref</a:t>
              </a:r>
              <a:endParaRPr lang="zh-CN" altLang="en-US" dirty="0"/>
            </a:p>
          </p:txBody>
        </p:sp>
      </p:grpSp>
      <p:sp>
        <p:nvSpPr>
          <p:cNvPr id="41" name="弧形 40">
            <a:extLst>
              <a:ext uri="{FF2B5EF4-FFF2-40B4-BE49-F238E27FC236}">
                <a16:creationId xmlns:a16="http://schemas.microsoft.com/office/drawing/2014/main" id="{850E574E-6144-402C-929C-0B6A09ACFFAF}"/>
              </a:ext>
            </a:extLst>
          </p:cNvPr>
          <p:cNvSpPr/>
          <p:nvPr/>
        </p:nvSpPr>
        <p:spPr>
          <a:xfrm rot="13857991" flipH="1">
            <a:off x="1312220" y="4563322"/>
            <a:ext cx="1635146" cy="490106"/>
          </a:xfrm>
          <a:prstGeom prst="arc">
            <a:avLst>
              <a:gd name="adj1" fmla="val 11914659"/>
              <a:gd name="adj2" fmla="val 19973627"/>
            </a:avLst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F366B17-09BE-4ED6-94B5-2946BAAE010B}"/>
              </a:ext>
            </a:extLst>
          </p:cNvPr>
          <p:cNvGrpSpPr/>
          <p:nvPr/>
        </p:nvGrpSpPr>
        <p:grpSpPr>
          <a:xfrm>
            <a:off x="1828526" y="4046696"/>
            <a:ext cx="852414" cy="657641"/>
            <a:chOff x="1962391" y="2027713"/>
            <a:chExt cx="852414" cy="65764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498AFB6-2272-42BB-93BA-F07D042A5532}"/>
                </a:ext>
              </a:extLst>
            </p:cNvPr>
            <p:cNvSpPr txBox="1"/>
            <p:nvPr/>
          </p:nvSpPr>
          <p:spPr>
            <a:xfrm>
              <a:off x="1976608" y="2027713"/>
              <a:ext cx="838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solidFill>
                    <a:srgbClr val="C00000"/>
                  </a:solidFill>
                </a:rPr>
                <a:t>Decay</a:t>
              </a:r>
              <a:endParaRPr lang="zh-CN" alt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59EC5E8B-BAD1-4635-A7AF-F3646F8B7EF8}"/>
                </a:ext>
              </a:extLst>
            </p:cNvPr>
            <p:cNvCxnSpPr/>
            <p:nvPr/>
          </p:nvCxnSpPr>
          <p:spPr>
            <a:xfrm flipH="1">
              <a:off x="1962391" y="2316022"/>
              <a:ext cx="152397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139">
            <a:extLst>
              <a:ext uri="{FF2B5EF4-FFF2-40B4-BE49-F238E27FC236}">
                <a16:creationId xmlns:a16="http://schemas.microsoft.com/office/drawing/2014/main" id="{B0A8FDD2-05BC-41F2-B5E9-0960622E3014}"/>
              </a:ext>
            </a:extLst>
          </p:cNvPr>
          <p:cNvCxnSpPr/>
          <p:nvPr/>
        </p:nvCxnSpPr>
        <p:spPr>
          <a:xfrm flipV="1">
            <a:off x="3412438" y="4453477"/>
            <a:ext cx="1" cy="1676400"/>
          </a:xfrm>
          <a:prstGeom prst="line">
            <a:avLst/>
          </a:prstGeom>
          <a:ln w="3175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40">
            <a:extLst>
              <a:ext uri="{FF2B5EF4-FFF2-40B4-BE49-F238E27FC236}">
                <a16:creationId xmlns:a16="http://schemas.microsoft.com/office/drawing/2014/main" id="{850E574E-6144-402C-929C-0B6A09ACFFAF}"/>
              </a:ext>
            </a:extLst>
          </p:cNvPr>
          <p:cNvSpPr/>
          <p:nvPr/>
        </p:nvSpPr>
        <p:spPr>
          <a:xfrm rot="13857991" flipH="1">
            <a:off x="1886749" y="4542331"/>
            <a:ext cx="1635146" cy="490106"/>
          </a:xfrm>
          <a:prstGeom prst="arc">
            <a:avLst>
              <a:gd name="adj1" fmla="val 11914659"/>
              <a:gd name="adj2" fmla="val 19973627"/>
            </a:avLst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40">
            <a:extLst>
              <a:ext uri="{FF2B5EF4-FFF2-40B4-BE49-F238E27FC236}">
                <a16:creationId xmlns:a16="http://schemas.microsoft.com/office/drawing/2014/main" id="{850E574E-6144-402C-929C-0B6A09ACFFAF}"/>
              </a:ext>
            </a:extLst>
          </p:cNvPr>
          <p:cNvSpPr/>
          <p:nvPr/>
        </p:nvSpPr>
        <p:spPr>
          <a:xfrm rot="13857991" flipH="1">
            <a:off x="2497452" y="4542331"/>
            <a:ext cx="1635146" cy="490106"/>
          </a:xfrm>
          <a:prstGeom prst="arc">
            <a:avLst>
              <a:gd name="adj1" fmla="val 11914659"/>
              <a:gd name="adj2" fmla="val 19973627"/>
            </a:avLst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95">
            <a:extLst>
              <a:ext uri="{FF2B5EF4-FFF2-40B4-BE49-F238E27FC236}">
                <a16:creationId xmlns:a16="http://schemas.microsoft.com/office/drawing/2014/main" id="{89B560CB-841E-429E-97A5-D4C09581167B}"/>
              </a:ext>
            </a:extLst>
          </p:cNvPr>
          <p:cNvGrpSpPr/>
          <p:nvPr/>
        </p:nvGrpSpPr>
        <p:grpSpPr>
          <a:xfrm>
            <a:off x="1638750" y="6129878"/>
            <a:ext cx="1768522" cy="173234"/>
            <a:chOff x="1771522" y="4110894"/>
            <a:chExt cx="1768522" cy="552880"/>
          </a:xfrm>
        </p:grpSpPr>
        <p:cxnSp>
          <p:nvCxnSpPr>
            <p:cNvPr id="63" name="直接连接符 93">
              <a:extLst>
                <a:ext uri="{FF2B5EF4-FFF2-40B4-BE49-F238E27FC236}">
                  <a16:creationId xmlns:a16="http://schemas.microsoft.com/office/drawing/2014/main" id="{35B343FA-4F92-4C4F-9A24-C71CFE6196AF}"/>
                </a:ext>
              </a:extLst>
            </p:cNvPr>
            <p:cNvCxnSpPr/>
            <p:nvPr/>
          </p:nvCxnSpPr>
          <p:spPr>
            <a:xfrm>
              <a:off x="3540044" y="4110894"/>
              <a:ext cx="0" cy="537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94">
              <a:extLst>
                <a:ext uri="{FF2B5EF4-FFF2-40B4-BE49-F238E27FC236}">
                  <a16:creationId xmlns:a16="http://schemas.microsoft.com/office/drawing/2014/main" id="{14B86646-5B87-4F47-8567-33FA2EDFC59E}"/>
                </a:ext>
              </a:extLst>
            </p:cNvPr>
            <p:cNvCxnSpPr/>
            <p:nvPr/>
          </p:nvCxnSpPr>
          <p:spPr>
            <a:xfrm>
              <a:off x="1771522" y="4126468"/>
              <a:ext cx="0" cy="537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110">
            <a:extLst>
              <a:ext uri="{FF2B5EF4-FFF2-40B4-BE49-F238E27FC236}">
                <a16:creationId xmlns:a16="http://schemas.microsoft.com/office/drawing/2014/main" id="{5EA198BF-6337-4482-B818-FE835963AD8E}"/>
              </a:ext>
            </a:extLst>
          </p:cNvPr>
          <p:cNvGrpSpPr/>
          <p:nvPr/>
        </p:nvGrpSpPr>
        <p:grpSpPr>
          <a:xfrm>
            <a:off x="1651304" y="6072823"/>
            <a:ext cx="1743571" cy="307777"/>
            <a:chOff x="1752596" y="4615489"/>
            <a:chExt cx="1743571" cy="307777"/>
          </a:xfrm>
        </p:grpSpPr>
        <p:cxnSp>
          <p:nvCxnSpPr>
            <p:cNvPr id="66" name="直接连接符 101">
              <a:extLst>
                <a:ext uri="{FF2B5EF4-FFF2-40B4-BE49-F238E27FC236}">
                  <a16:creationId xmlns:a16="http://schemas.microsoft.com/office/drawing/2014/main" id="{36A6DF9E-CE61-4246-8E21-63DCB1948F31}"/>
                </a:ext>
              </a:extLst>
            </p:cNvPr>
            <p:cNvCxnSpPr>
              <a:cxnSpLocks/>
            </p:cNvCxnSpPr>
            <p:nvPr/>
          </p:nvCxnSpPr>
          <p:spPr>
            <a:xfrm>
              <a:off x="1752596" y="4769377"/>
              <a:ext cx="600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105">
              <a:extLst>
                <a:ext uri="{FF2B5EF4-FFF2-40B4-BE49-F238E27FC236}">
                  <a16:creationId xmlns:a16="http://schemas.microsoft.com/office/drawing/2014/main" id="{FB9F0E3F-C72C-49C3-9337-90FE0C71A832}"/>
                </a:ext>
              </a:extLst>
            </p:cNvPr>
            <p:cNvSpPr txBox="1"/>
            <p:nvPr/>
          </p:nvSpPr>
          <p:spPr>
            <a:xfrm>
              <a:off x="2313916" y="4615489"/>
              <a:ext cx="642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64ms</a:t>
              </a:r>
              <a:endParaRPr lang="zh-CN" altLang="en-US" sz="1400" dirty="0"/>
            </a:p>
          </p:txBody>
        </p:sp>
        <p:cxnSp>
          <p:nvCxnSpPr>
            <p:cNvPr id="68" name="直接连接符 109">
              <a:extLst>
                <a:ext uri="{FF2B5EF4-FFF2-40B4-BE49-F238E27FC236}">
                  <a16:creationId xmlns:a16="http://schemas.microsoft.com/office/drawing/2014/main" id="{D0D6317E-CEE8-4ECF-A70F-5474B8F58E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769377"/>
              <a:ext cx="6005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34">
            <a:extLst>
              <a:ext uri="{FF2B5EF4-FFF2-40B4-BE49-F238E27FC236}">
                <a16:creationId xmlns:a16="http://schemas.microsoft.com/office/drawing/2014/main" id="{907267F9-0CBD-4DE8-A7AE-E8FA8BA4E927}"/>
              </a:ext>
            </a:extLst>
          </p:cNvPr>
          <p:cNvSpPr txBox="1"/>
          <p:nvPr/>
        </p:nvSpPr>
        <p:spPr>
          <a:xfrm>
            <a:off x="1875225" y="6215931"/>
            <a:ext cx="6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</a:t>
            </a:r>
            <a:endParaRPr lang="zh-CN" altLang="en-US" dirty="0"/>
          </a:p>
        </p:txBody>
      </p:sp>
      <p:sp>
        <p:nvSpPr>
          <p:cNvPr id="70" name="文本框 36">
            <a:extLst>
              <a:ext uri="{FF2B5EF4-FFF2-40B4-BE49-F238E27FC236}">
                <a16:creationId xmlns:a16="http://schemas.microsoft.com/office/drawing/2014/main" id="{F47544B6-4528-4AC0-8A97-CA98AA434421}"/>
              </a:ext>
            </a:extLst>
          </p:cNvPr>
          <p:cNvSpPr txBox="1"/>
          <p:nvPr/>
        </p:nvSpPr>
        <p:spPr>
          <a:xfrm>
            <a:off x="2472570" y="6215931"/>
            <a:ext cx="6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535" y="3210580"/>
            <a:ext cx="348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dobe Garamond Pro" panose="02020502060506020403" pitchFamily="18" charset="0"/>
              </a:rPr>
              <a:t>Full Charge Restoration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970" y="3210580"/>
            <a:ext cx="2816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dobe Garamond Pro" panose="02020502060506020403" pitchFamily="18" charset="0"/>
              </a:rPr>
              <a:t>Partial Restoration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328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54" grpId="0" animBg="1"/>
      <p:bldP spid="54" grpId="1" animBg="1"/>
      <p:bldP spid="41" grpId="0" animBg="1"/>
      <p:bldP spid="56" grpId="0" animBg="1"/>
      <p:bldP spid="57" grpId="0" animBg="1"/>
      <p:bldP spid="69" grpId="0"/>
      <p:bldP spid="70" grpId="0"/>
      <p:bldP spid="5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25373"/>
            <a:ext cx="9144000" cy="53340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Background: Accessing Data in DRAM</a:t>
            </a:r>
            <a:br>
              <a:rPr lang="en-US" sz="3200" dirty="0"/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sz="3200" b="1" dirty="0"/>
              <a:t>Key Observations on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Charge-Level-Aware Look-Ahead Partial Restoration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7160"/>
            <a:ext cx="792480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cap="none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Whitney-Bold" pitchFamily="2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Whitney-Bold" pitchFamily="2" charset="0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Outline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BF272F-F637-4F49-8D41-BADA17BED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1252D094-1F6F-4D58-85D9-7DD94883DE43}" type="slidenum">
              <a:rPr lang="en-US" altLang="en-US" smtClean="0"/>
              <a:pPr/>
              <a:t>6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9608596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BE4D1-B15B-47E2-8B7D-97DC2D3B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377"/>
            <a:ext cx="8229600" cy="429389"/>
          </a:xfrm>
        </p:spPr>
        <p:txBody>
          <a:bodyPr/>
          <a:lstStyle/>
          <a:p>
            <a:r>
              <a:rPr lang="en-US" altLang="zh-CN" sz="2600" dirty="0"/>
              <a:t>More Significant Opportunities for Partial Restoration</a:t>
            </a:r>
            <a:endParaRPr lang="zh-CN" altLang="en-US" sz="2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7141D-AEA6-4E45-9A95-D2B3145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26782"/>
          </a:xfrm>
        </p:spPr>
        <p:txBody>
          <a:bodyPr/>
          <a:lstStyle/>
          <a:p>
            <a:r>
              <a:rPr lang="en-US" altLang="zh-CN" sz="2800" dirty="0"/>
              <a:t>We can </a:t>
            </a:r>
            <a:r>
              <a:rPr lang="en-US" altLang="zh-CN" sz="2800" dirty="0">
                <a:solidFill>
                  <a:srgbClr val="00B050"/>
                </a:solidFill>
              </a:rPr>
              <a:t>partially restore</a:t>
            </a:r>
            <a:r>
              <a:rPr lang="en-US" altLang="zh-CN" sz="2800" dirty="0"/>
              <a:t> a cell if it will be </a:t>
            </a:r>
            <a:r>
              <a:rPr lang="en-US" altLang="zh-CN" sz="2800" dirty="0">
                <a:solidFill>
                  <a:srgbClr val="0070C0"/>
                </a:solidFill>
              </a:rPr>
              <a:t>reactivated soon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sz="12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On average, </a:t>
            </a:r>
            <a:r>
              <a:rPr lang="en-US" altLang="zh-CN" sz="2800" dirty="0">
                <a:solidFill>
                  <a:srgbClr val="00B050"/>
                </a:solidFill>
              </a:rPr>
              <a:t>95% of access-to-access intervals are &lt;16ms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08372" lvl="1" indent="0">
              <a:buNone/>
            </a:pPr>
            <a:endParaRPr lang="en-US" altLang="zh-CN" dirty="0"/>
          </a:p>
          <a:p>
            <a:pPr marL="308372" lvl="1" indent="0">
              <a:buNone/>
            </a:pPr>
            <a:endParaRPr lang="zh-CN" altLang="en-US" sz="2600" b="1" dirty="0">
              <a:solidFill>
                <a:srgbClr val="404040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55DB80E-B373-4FF3-9779-07EA26FEF32E}"/>
              </a:ext>
            </a:extLst>
          </p:cNvPr>
          <p:cNvSpPr/>
          <p:nvPr/>
        </p:nvSpPr>
        <p:spPr>
          <a:xfrm>
            <a:off x="0" y="5047581"/>
            <a:ext cx="9144000" cy="1535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Adobe Garamond Pro" panose="02020502060506020403" pitchFamily="18" charset="0"/>
              </a:rPr>
              <a:t>Large potential benefits for partial restoration, but</a:t>
            </a:r>
            <a:br>
              <a:rPr lang="en-US" sz="3200" b="1" dirty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US" sz="3200" b="1" dirty="0">
                <a:solidFill>
                  <a:srgbClr val="FFFF99"/>
                </a:solidFill>
                <a:latin typeface="Adobe Garamond Pro Bold" panose="02020702060506020403" pitchFamily="18" charset="0"/>
              </a:rPr>
              <a:t>how can we predict when a cell will be reactivated?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1D79B-6EE0-404C-AE9C-D62DB3698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7</a:t>
            </a:fld>
            <a:r>
              <a:rPr lang="en-US" altLang="en-US" dirty="0"/>
              <a:t> of 22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AC65D60-CA8A-4734-928A-2B4E1BFEE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46135"/>
              </p:ext>
            </p:extLst>
          </p:nvPr>
        </p:nvGraphicFramePr>
        <p:xfrm>
          <a:off x="762000" y="1371600"/>
          <a:ext cx="7543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1E21A62-E8A7-4E63-8CB1-B774E428ABC9}"/>
              </a:ext>
            </a:extLst>
          </p:cNvPr>
          <p:cNvSpPr/>
          <p:nvPr/>
        </p:nvSpPr>
        <p:spPr>
          <a:xfrm>
            <a:off x="2743200" y="1383174"/>
            <a:ext cx="45720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186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3" grpId="0" uiExpand="1">
        <p:bldSub>
          <a:bldChart bld="series"/>
        </p:bldSub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CAED98C-10EE-4263-8305-E06F60721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615087"/>
              </p:ext>
            </p:extLst>
          </p:nvPr>
        </p:nvGraphicFramePr>
        <p:xfrm>
          <a:off x="775680" y="1787994"/>
          <a:ext cx="7682520" cy="308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EB68F28-6330-4E4A-B6F7-4DDD7E0F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Predicting If a Cell Is Reactivated Soon (in 16ms)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46701-0584-4B3C-BBAF-17701113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next access-to-access interval of a cell can be</a:t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0070C0"/>
                </a:solidFill>
              </a:rPr>
              <a:t>accurately predicted</a:t>
            </a:r>
            <a:r>
              <a:rPr lang="en-US" altLang="zh-CN" sz="2800" dirty="0"/>
              <a:t> by the last access-to-access interval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B55DE6-F245-46F6-A3B9-E5FA71B54F33}"/>
              </a:ext>
            </a:extLst>
          </p:cNvPr>
          <p:cNvSpPr/>
          <p:nvPr/>
        </p:nvSpPr>
        <p:spPr>
          <a:xfrm>
            <a:off x="1412109" y="1752600"/>
            <a:ext cx="1905000" cy="457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11916-D259-410E-A7DC-0F79D54C6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8</a:t>
            </a:fld>
            <a:r>
              <a:rPr lang="en-US" altLang="en-US" dirty="0"/>
              <a:t> of 22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55DB80E-B373-4FF3-9779-07EA26FEF32E}"/>
              </a:ext>
            </a:extLst>
          </p:cNvPr>
          <p:cNvSpPr/>
          <p:nvPr/>
        </p:nvSpPr>
        <p:spPr>
          <a:xfrm>
            <a:off x="0" y="4953000"/>
            <a:ext cx="9144000" cy="16303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400" b="1" cap="all" dirty="0">
                <a:solidFill>
                  <a:srgbClr val="FFFF99"/>
                </a:solidFill>
                <a:latin typeface="Adobe Garamond Pro Bold" panose="02020702060506020403" pitchFamily="18" charset="0"/>
              </a:rPr>
              <a:t>Prediction:</a:t>
            </a:r>
            <a:endParaRPr lang="en-US" sz="3200" b="1" cap="all" dirty="0">
              <a:solidFill>
                <a:srgbClr val="FFFF99"/>
              </a:solidFill>
              <a:latin typeface="Adobe Garamond Pro Bold" panose="02020702060506020403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rgbClr val="FFFF99"/>
                </a:solidFill>
                <a:latin typeface="Adobe Garamond Pro Bold" panose="02020702060506020403" pitchFamily="18" charset="0"/>
              </a:rPr>
              <a:t>If the last interval is small, the next interval is small</a:t>
            </a:r>
          </a:p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latin typeface="Adobe Garamond Pro" panose="02020502060506020403" pitchFamily="18" charset="0"/>
              </a:rPr>
              <a:t>98% accuracy for 8-core workloads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550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  <p:bldP spid="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1E75-22E4-4311-AAB5-3F0300F8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0" dirty="0"/>
              <a:t>Balancing Activation/Restoration Latency Reductions</a:t>
            </a:r>
            <a:endParaRPr lang="zh-CN" altLang="en-US" spc="-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5E0A2-B52A-47A1-A753-FE4BAFB7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also </a:t>
            </a:r>
            <a:r>
              <a:rPr lang="en-US" altLang="zh-CN" dirty="0">
                <a:solidFill>
                  <a:srgbClr val="00B050"/>
                </a:solidFill>
              </a:rPr>
              <a:t>reduce the activation latency</a:t>
            </a:r>
            <a:r>
              <a:rPr lang="en-US" altLang="zh-CN" dirty="0"/>
              <a:t> (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RCD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for DRAM cells with </a:t>
            </a:r>
            <a:r>
              <a:rPr lang="en-US" altLang="zh-CN" dirty="0">
                <a:solidFill>
                  <a:srgbClr val="0070C0"/>
                </a:solidFill>
              </a:rPr>
              <a:t>high charge levels</a:t>
            </a:r>
            <a:r>
              <a:rPr lang="en-US" altLang="zh-CN" dirty="0"/>
              <a:t> </a:t>
            </a:r>
            <a:r>
              <a:rPr lang="en-US" altLang="zh-CN" sz="2000" b="0" dirty="0"/>
              <a:t>[Hassan+ HPCA 2016]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B0C2F-AD20-4278-BC99-813E165D0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56E643E9-8232-44D4-8A76-E691A7C80D3B}" type="slidenum">
              <a:rPr lang="en-US" altLang="en-US" smtClean="0"/>
              <a:pPr/>
              <a:t>9</a:t>
            </a:fld>
            <a:r>
              <a:rPr lang="en-US" altLang="en-US" dirty="0"/>
              <a:t> of 22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2B22453-5803-43C0-B76E-D3CFA2775C5B}"/>
              </a:ext>
            </a:extLst>
          </p:cNvPr>
          <p:cNvSpPr/>
          <p:nvPr/>
        </p:nvSpPr>
        <p:spPr>
          <a:xfrm>
            <a:off x="0" y="4830763"/>
            <a:ext cx="9144000" cy="1752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Adobe Garamond Pro" panose="02020502060506020403" pitchFamily="18" charset="0"/>
              </a:rPr>
              <a:t>If we maximize the benefits of partial restoration,</a:t>
            </a:r>
            <a:br>
              <a:rPr lang="en-US" sz="3200" dirty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Adobe Garamond Pro" panose="02020502060506020403" pitchFamily="18" charset="0"/>
              </a:rPr>
              <a:t>cells no longer have high charge at activation:</a:t>
            </a:r>
            <a:br>
              <a:rPr lang="en-US" sz="32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we can no longer reduce the activation latency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3156" y="1905000"/>
            <a:ext cx="8788444" cy="2900792"/>
            <a:chOff x="203156" y="1752600"/>
            <a:chExt cx="8788444" cy="305319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09600" y="3301599"/>
              <a:ext cx="8153400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" y="4419600"/>
              <a:ext cx="838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1046" y="4436460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Time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609600" y="1752600"/>
              <a:ext cx="0" cy="26838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-501717" y="2909863"/>
              <a:ext cx="1779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/>
                <a:t>Bitline</a:t>
              </a:r>
              <a:r>
                <a:rPr lang="en-US" b="1" i="1" dirty="0"/>
                <a:t> Voltage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76883" y="3337622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activation done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9600" y="3591889"/>
            <a:ext cx="2438400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2893162" y="3461792"/>
            <a:ext cx="1524000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full </a:t>
            </a:r>
            <a:r>
              <a:rPr lang="tr-TR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RCD</a:t>
            </a:r>
            <a:endParaRPr lang="en-US" sz="2800" b="1" i="1" baseline="-25000" dirty="0">
              <a:solidFill>
                <a:srgbClr val="0070C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9600" y="2116956"/>
            <a:ext cx="8062923" cy="2295753"/>
          </a:xfrm>
          <a:custGeom>
            <a:avLst/>
            <a:gdLst>
              <a:gd name="connsiteX0" fmla="*/ 0 w 3214178"/>
              <a:gd name="connsiteY0" fmla="*/ 2646598 h 2646598"/>
              <a:gd name="connsiteX1" fmla="*/ 88135 w 3214178"/>
              <a:gd name="connsiteY1" fmla="*/ 2598858 h 2646598"/>
              <a:gd name="connsiteX2" fmla="*/ 121185 w 3214178"/>
              <a:gd name="connsiteY2" fmla="*/ 2360159 h 2646598"/>
              <a:gd name="connsiteX3" fmla="*/ 216665 w 3214178"/>
              <a:gd name="connsiteY3" fmla="*/ 2213268 h 2646598"/>
              <a:gd name="connsiteX4" fmla="*/ 385590 w 3214178"/>
              <a:gd name="connsiteY4" fmla="*/ 2161856 h 2646598"/>
              <a:gd name="connsiteX5" fmla="*/ 760164 w 3214178"/>
              <a:gd name="connsiteY5" fmla="*/ 1952535 h 2646598"/>
              <a:gd name="connsiteX6" fmla="*/ 1042930 w 3214178"/>
              <a:gd name="connsiteY6" fmla="*/ 1544911 h 2646598"/>
              <a:gd name="connsiteX7" fmla="*/ 1336713 w 3214178"/>
              <a:gd name="connsiteY7" fmla="*/ 986723 h 2646598"/>
              <a:gd name="connsiteX8" fmla="*/ 1689253 w 3214178"/>
              <a:gd name="connsiteY8" fmla="*/ 597460 h 2646598"/>
              <a:gd name="connsiteX9" fmla="*/ 2159306 w 3214178"/>
              <a:gd name="connsiteY9" fmla="*/ 358762 h 2646598"/>
              <a:gd name="connsiteX10" fmla="*/ 3202236 w 3214178"/>
              <a:gd name="connsiteY10" fmla="*/ 263282 h 2646598"/>
              <a:gd name="connsiteX0" fmla="*/ 0 w 4518976"/>
              <a:gd name="connsiteY0" fmla="*/ 2673148 h 2673148"/>
              <a:gd name="connsiteX1" fmla="*/ 88135 w 4518976"/>
              <a:gd name="connsiteY1" fmla="*/ 2625408 h 2673148"/>
              <a:gd name="connsiteX2" fmla="*/ 121185 w 4518976"/>
              <a:gd name="connsiteY2" fmla="*/ 2386709 h 2673148"/>
              <a:gd name="connsiteX3" fmla="*/ 216665 w 4518976"/>
              <a:gd name="connsiteY3" fmla="*/ 2239818 h 2673148"/>
              <a:gd name="connsiteX4" fmla="*/ 385590 w 4518976"/>
              <a:gd name="connsiteY4" fmla="*/ 2188406 h 2673148"/>
              <a:gd name="connsiteX5" fmla="*/ 760164 w 4518976"/>
              <a:gd name="connsiteY5" fmla="*/ 1979085 h 2673148"/>
              <a:gd name="connsiteX6" fmla="*/ 1042930 w 4518976"/>
              <a:gd name="connsiteY6" fmla="*/ 1571461 h 2673148"/>
              <a:gd name="connsiteX7" fmla="*/ 1336713 w 4518976"/>
              <a:gd name="connsiteY7" fmla="*/ 1013273 h 2673148"/>
              <a:gd name="connsiteX8" fmla="*/ 1689253 w 4518976"/>
              <a:gd name="connsiteY8" fmla="*/ 624010 h 2673148"/>
              <a:gd name="connsiteX9" fmla="*/ 2159306 w 4518976"/>
              <a:gd name="connsiteY9" fmla="*/ 385312 h 2673148"/>
              <a:gd name="connsiteX10" fmla="*/ 4513243 w 4518976"/>
              <a:gd name="connsiteY10" fmla="*/ 256782 h 2673148"/>
              <a:gd name="connsiteX0" fmla="*/ 0 w 4513243"/>
              <a:gd name="connsiteY0" fmla="*/ 2416366 h 2416366"/>
              <a:gd name="connsiteX1" fmla="*/ 88135 w 4513243"/>
              <a:gd name="connsiteY1" fmla="*/ 2368626 h 2416366"/>
              <a:gd name="connsiteX2" fmla="*/ 121185 w 4513243"/>
              <a:gd name="connsiteY2" fmla="*/ 2129927 h 2416366"/>
              <a:gd name="connsiteX3" fmla="*/ 216665 w 4513243"/>
              <a:gd name="connsiteY3" fmla="*/ 1983036 h 2416366"/>
              <a:gd name="connsiteX4" fmla="*/ 385590 w 4513243"/>
              <a:gd name="connsiteY4" fmla="*/ 1931624 h 2416366"/>
              <a:gd name="connsiteX5" fmla="*/ 760164 w 4513243"/>
              <a:gd name="connsiteY5" fmla="*/ 1722303 h 2416366"/>
              <a:gd name="connsiteX6" fmla="*/ 1042930 w 4513243"/>
              <a:gd name="connsiteY6" fmla="*/ 1314679 h 2416366"/>
              <a:gd name="connsiteX7" fmla="*/ 1336713 w 4513243"/>
              <a:gd name="connsiteY7" fmla="*/ 756491 h 2416366"/>
              <a:gd name="connsiteX8" fmla="*/ 1689253 w 4513243"/>
              <a:gd name="connsiteY8" fmla="*/ 367228 h 2416366"/>
              <a:gd name="connsiteX9" fmla="*/ 2159306 w 4513243"/>
              <a:gd name="connsiteY9" fmla="*/ 128530 h 2416366"/>
              <a:gd name="connsiteX10" fmla="*/ 4513243 w 4513243"/>
              <a:gd name="connsiteY10" fmla="*/ 0 h 2416366"/>
              <a:gd name="connsiteX0" fmla="*/ 0 w 4513243"/>
              <a:gd name="connsiteY0" fmla="*/ 2416366 h 2416366"/>
              <a:gd name="connsiteX1" fmla="*/ 88135 w 4513243"/>
              <a:gd name="connsiteY1" fmla="*/ 2368626 h 2416366"/>
              <a:gd name="connsiteX2" fmla="*/ 121185 w 4513243"/>
              <a:gd name="connsiteY2" fmla="*/ 2129927 h 2416366"/>
              <a:gd name="connsiteX3" fmla="*/ 216665 w 4513243"/>
              <a:gd name="connsiteY3" fmla="*/ 1983036 h 2416366"/>
              <a:gd name="connsiteX4" fmla="*/ 385590 w 4513243"/>
              <a:gd name="connsiteY4" fmla="*/ 1931624 h 2416366"/>
              <a:gd name="connsiteX5" fmla="*/ 760164 w 4513243"/>
              <a:gd name="connsiteY5" fmla="*/ 1722303 h 2416366"/>
              <a:gd name="connsiteX6" fmla="*/ 1042930 w 4513243"/>
              <a:gd name="connsiteY6" fmla="*/ 1314679 h 2416366"/>
              <a:gd name="connsiteX7" fmla="*/ 1336713 w 4513243"/>
              <a:gd name="connsiteY7" fmla="*/ 756491 h 2416366"/>
              <a:gd name="connsiteX8" fmla="*/ 1689253 w 4513243"/>
              <a:gd name="connsiteY8" fmla="*/ 367228 h 2416366"/>
              <a:gd name="connsiteX9" fmla="*/ 2423710 w 4513243"/>
              <a:gd name="connsiteY9" fmla="*/ 95479 h 2416366"/>
              <a:gd name="connsiteX10" fmla="*/ 4513243 w 4513243"/>
              <a:gd name="connsiteY10" fmla="*/ 0 h 2416366"/>
              <a:gd name="connsiteX0" fmla="*/ 0 w 4513243"/>
              <a:gd name="connsiteY0" fmla="*/ 2416366 h 2416366"/>
              <a:gd name="connsiteX1" fmla="*/ 88135 w 4513243"/>
              <a:gd name="connsiteY1" fmla="*/ 2368626 h 2416366"/>
              <a:gd name="connsiteX2" fmla="*/ 121185 w 4513243"/>
              <a:gd name="connsiteY2" fmla="*/ 2129927 h 2416366"/>
              <a:gd name="connsiteX3" fmla="*/ 216665 w 4513243"/>
              <a:gd name="connsiteY3" fmla="*/ 1983036 h 2416366"/>
              <a:gd name="connsiteX4" fmla="*/ 385590 w 4513243"/>
              <a:gd name="connsiteY4" fmla="*/ 1931624 h 2416366"/>
              <a:gd name="connsiteX5" fmla="*/ 760164 w 4513243"/>
              <a:gd name="connsiteY5" fmla="*/ 1722303 h 2416366"/>
              <a:gd name="connsiteX6" fmla="*/ 1042930 w 4513243"/>
              <a:gd name="connsiteY6" fmla="*/ 1314679 h 2416366"/>
              <a:gd name="connsiteX7" fmla="*/ 1336713 w 4513243"/>
              <a:gd name="connsiteY7" fmla="*/ 756491 h 2416366"/>
              <a:gd name="connsiteX8" fmla="*/ 1681909 w 4513243"/>
              <a:gd name="connsiteY8" fmla="*/ 359883 h 2416366"/>
              <a:gd name="connsiteX9" fmla="*/ 2423710 w 4513243"/>
              <a:gd name="connsiteY9" fmla="*/ 95479 h 2416366"/>
              <a:gd name="connsiteX10" fmla="*/ 4513243 w 4513243"/>
              <a:gd name="connsiteY10" fmla="*/ 0 h 2416366"/>
              <a:gd name="connsiteX0" fmla="*/ 0 w 4513243"/>
              <a:gd name="connsiteY0" fmla="*/ 2416366 h 2416366"/>
              <a:gd name="connsiteX1" fmla="*/ 88135 w 4513243"/>
              <a:gd name="connsiteY1" fmla="*/ 2368626 h 2416366"/>
              <a:gd name="connsiteX2" fmla="*/ 121185 w 4513243"/>
              <a:gd name="connsiteY2" fmla="*/ 2129927 h 2416366"/>
              <a:gd name="connsiteX3" fmla="*/ 216665 w 4513243"/>
              <a:gd name="connsiteY3" fmla="*/ 1983036 h 2416366"/>
              <a:gd name="connsiteX4" fmla="*/ 385590 w 4513243"/>
              <a:gd name="connsiteY4" fmla="*/ 1931624 h 2416366"/>
              <a:gd name="connsiteX5" fmla="*/ 760164 w 4513243"/>
              <a:gd name="connsiteY5" fmla="*/ 1722303 h 2416366"/>
              <a:gd name="connsiteX6" fmla="*/ 1042930 w 4513243"/>
              <a:gd name="connsiteY6" fmla="*/ 1314679 h 2416366"/>
              <a:gd name="connsiteX7" fmla="*/ 1336713 w 4513243"/>
              <a:gd name="connsiteY7" fmla="*/ 756491 h 2416366"/>
              <a:gd name="connsiteX8" fmla="*/ 1685581 w 4513243"/>
              <a:gd name="connsiteY8" fmla="*/ 367228 h 2416366"/>
              <a:gd name="connsiteX9" fmla="*/ 2423710 w 4513243"/>
              <a:gd name="connsiteY9" fmla="*/ 95479 h 2416366"/>
              <a:gd name="connsiteX10" fmla="*/ 4513243 w 4513243"/>
              <a:gd name="connsiteY10" fmla="*/ 0 h 24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13243" h="2416366">
                <a:moveTo>
                  <a:pt x="0" y="2416366"/>
                </a:moveTo>
                <a:cubicBezTo>
                  <a:pt x="33969" y="2416366"/>
                  <a:pt x="67938" y="2416366"/>
                  <a:pt x="88135" y="2368626"/>
                </a:cubicBezTo>
                <a:cubicBezTo>
                  <a:pt x="108332" y="2320886"/>
                  <a:pt x="99763" y="2194192"/>
                  <a:pt x="121185" y="2129927"/>
                </a:cubicBezTo>
                <a:cubicBezTo>
                  <a:pt x="142607" y="2065662"/>
                  <a:pt x="172598" y="2016086"/>
                  <a:pt x="216665" y="1983036"/>
                </a:cubicBezTo>
                <a:cubicBezTo>
                  <a:pt x="260733" y="1949985"/>
                  <a:pt x="295007" y="1975079"/>
                  <a:pt x="385590" y="1931624"/>
                </a:cubicBezTo>
                <a:cubicBezTo>
                  <a:pt x="476173" y="1888168"/>
                  <a:pt x="650607" y="1825127"/>
                  <a:pt x="760164" y="1722303"/>
                </a:cubicBezTo>
                <a:cubicBezTo>
                  <a:pt x="869721" y="1619479"/>
                  <a:pt x="946839" y="1475648"/>
                  <a:pt x="1042930" y="1314679"/>
                </a:cubicBezTo>
                <a:cubicBezTo>
                  <a:pt x="1139021" y="1153710"/>
                  <a:pt x="1229605" y="914400"/>
                  <a:pt x="1336713" y="756491"/>
                </a:cubicBezTo>
                <a:cubicBezTo>
                  <a:pt x="1443822" y="598583"/>
                  <a:pt x="1504415" y="477397"/>
                  <a:pt x="1685581" y="367228"/>
                </a:cubicBezTo>
                <a:cubicBezTo>
                  <a:pt x="1866747" y="257059"/>
                  <a:pt x="1952433" y="156684"/>
                  <a:pt x="2423710" y="95479"/>
                </a:cubicBezTo>
                <a:cubicBezTo>
                  <a:pt x="2894987" y="34274"/>
                  <a:pt x="3975253" y="12852"/>
                  <a:pt x="4513243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74684" y="2128771"/>
            <a:ext cx="7993294" cy="2267334"/>
          </a:xfrm>
          <a:custGeom>
            <a:avLst/>
            <a:gdLst>
              <a:gd name="connsiteX0" fmla="*/ 0 w 4426528"/>
              <a:gd name="connsiteY0" fmla="*/ 2230582 h 2230582"/>
              <a:gd name="connsiteX1" fmla="*/ 838200 w 4426528"/>
              <a:gd name="connsiteY1" fmla="*/ 1863437 h 2230582"/>
              <a:gd name="connsiteX2" fmla="*/ 1267691 w 4426528"/>
              <a:gd name="connsiteY2" fmla="*/ 1309255 h 2230582"/>
              <a:gd name="connsiteX3" fmla="*/ 1724891 w 4426528"/>
              <a:gd name="connsiteY3" fmla="*/ 505691 h 2230582"/>
              <a:gd name="connsiteX4" fmla="*/ 2466109 w 4426528"/>
              <a:gd name="connsiteY4" fmla="*/ 117764 h 2230582"/>
              <a:gd name="connsiteX5" fmla="*/ 4426528 w 4426528"/>
              <a:gd name="connsiteY5" fmla="*/ 0 h 2230582"/>
              <a:gd name="connsiteX0" fmla="*/ 0 w 4474268"/>
              <a:gd name="connsiteY0" fmla="*/ 2384818 h 2384818"/>
              <a:gd name="connsiteX1" fmla="*/ 885940 w 4474268"/>
              <a:gd name="connsiteY1" fmla="*/ 1863437 h 2384818"/>
              <a:gd name="connsiteX2" fmla="*/ 1315431 w 4474268"/>
              <a:gd name="connsiteY2" fmla="*/ 1309255 h 2384818"/>
              <a:gd name="connsiteX3" fmla="*/ 1772631 w 4474268"/>
              <a:gd name="connsiteY3" fmla="*/ 505691 h 2384818"/>
              <a:gd name="connsiteX4" fmla="*/ 2513849 w 4474268"/>
              <a:gd name="connsiteY4" fmla="*/ 117764 h 2384818"/>
              <a:gd name="connsiteX5" fmla="*/ 4474268 w 4474268"/>
              <a:gd name="connsiteY5" fmla="*/ 0 h 2384818"/>
              <a:gd name="connsiteX0" fmla="*/ 9106 w 4483374"/>
              <a:gd name="connsiteY0" fmla="*/ 2384818 h 2384818"/>
              <a:gd name="connsiteX1" fmla="*/ 79130 w 4483374"/>
              <a:gd name="connsiteY1" fmla="*/ 2249695 h 2384818"/>
              <a:gd name="connsiteX2" fmla="*/ 895046 w 4483374"/>
              <a:gd name="connsiteY2" fmla="*/ 1863437 h 2384818"/>
              <a:gd name="connsiteX3" fmla="*/ 1324537 w 4483374"/>
              <a:gd name="connsiteY3" fmla="*/ 1309255 h 2384818"/>
              <a:gd name="connsiteX4" fmla="*/ 1781737 w 4483374"/>
              <a:gd name="connsiteY4" fmla="*/ 505691 h 2384818"/>
              <a:gd name="connsiteX5" fmla="*/ 2522955 w 4483374"/>
              <a:gd name="connsiteY5" fmla="*/ 117764 h 2384818"/>
              <a:gd name="connsiteX6" fmla="*/ 4483374 w 4483374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4818"/>
              <a:gd name="connsiteX1" fmla="*/ 70024 w 4474268"/>
              <a:gd name="connsiteY1" fmla="*/ 2249695 h 2384818"/>
              <a:gd name="connsiteX2" fmla="*/ 885940 w 4474268"/>
              <a:gd name="connsiteY2" fmla="*/ 1863437 h 2384818"/>
              <a:gd name="connsiteX3" fmla="*/ 1315431 w 4474268"/>
              <a:gd name="connsiteY3" fmla="*/ 1309255 h 2384818"/>
              <a:gd name="connsiteX4" fmla="*/ 1772631 w 4474268"/>
              <a:gd name="connsiteY4" fmla="*/ 505691 h 2384818"/>
              <a:gd name="connsiteX5" fmla="*/ 2513849 w 4474268"/>
              <a:gd name="connsiteY5" fmla="*/ 117764 h 2384818"/>
              <a:gd name="connsiteX6" fmla="*/ 4474268 w 4474268"/>
              <a:gd name="connsiteY6" fmla="*/ 0 h 2384818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885940 w 4474268"/>
              <a:gd name="connsiteY2" fmla="*/ 1863437 h 2386454"/>
              <a:gd name="connsiteX3" fmla="*/ 1315431 w 4474268"/>
              <a:gd name="connsiteY3" fmla="*/ 1309255 h 2386454"/>
              <a:gd name="connsiteX4" fmla="*/ 1772631 w 4474268"/>
              <a:gd name="connsiteY4" fmla="*/ 505691 h 2386454"/>
              <a:gd name="connsiteX5" fmla="*/ 2513849 w 4474268"/>
              <a:gd name="connsiteY5" fmla="*/ 117764 h 2386454"/>
              <a:gd name="connsiteX6" fmla="*/ 4474268 w 4474268"/>
              <a:gd name="connsiteY6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885940 w 4474268"/>
              <a:gd name="connsiteY3" fmla="*/ 1863437 h 2386454"/>
              <a:gd name="connsiteX4" fmla="*/ 1315431 w 4474268"/>
              <a:gd name="connsiteY4" fmla="*/ 1309255 h 2386454"/>
              <a:gd name="connsiteX5" fmla="*/ 1772631 w 4474268"/>
              <a:gd name="connsiteY5" fmla="*/ 505691 h 2386454"/>
              <a:gd name="connsiteX6" fmla="*/ 2513849 w 4474268"/>
              <a:gd name="connsiteY6" fmla="*/ 117764 h 2386454"/>
              <a:gd name="connsiteX7" fmla="*/ 4474268 w 4474268"/>
              <a:gd name="connsiteY7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885940 w 4474268"/>
              <a:gd name="connsiteY3" fmla="*/ 1863437 h 2386454"/>
              <a:gd name="connsiteX4" fmla="*/ 1315431 w 4474268"/>
              <a:gd name="connsiteY4" fmla="*/ 1309255 h 2386454"/>
              <a:gd name="connsiteX5" fmla="*/ 1772631 w 4474268"/>
              <a:gd name="connsiteY5" fmla="*/ 505691 h 2386454"/>
              <a:gd name="connsiteX6" fmla="*/ 2513849 w 4474268"/>
              <a:gd name="connsiteY6" fmla="*/ 117764 h 2386454"/>
              <a:gd name="connsiteX7" fmla="*/ 4474268 w 4474268"/>
              <a:gd name="connsiteY7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551094 w 4474268"/>
              <a:gd name="connsiteY3" fmla="*/ 2036702 h 2386454"/>
              <a:gd name="connsiteX4" fmla="*/ 885940 w 4474268"/>
              <a:gd name="connsiteY4" fmla="*/ 1863437 h 2386454"/>
              <a:gd name="connsiteX5" fmla="*/ 1315431 w 4474268"/>
              <a:gd name="connsiteY5" fmla="*/ 1309255 h 2386454"/>
              <a:gd name="connsiteX6" fmla="*/ 1772631 w 4474268"/>
              <a:gd name="connsiteY6" fmla="*/ 505691 h 2386454"/>
              <a:gd name="connsiteX7" fmla="*/ 2513849 w 4474268"/>
              <a:gd name="connsiteY7" fmla="*/ 117764 h 2386454"/>
              <a:gd name="connsiteX8" fmla="*/ 4474268 w 4474268"/>
              <a:gd name="connsiteY8" fmla="*/ 0 h 2386454"/>
              <a:gd name="connsiteX0" fmla="*/ 0 w 4474268"/>
              <a:gd name="connsiteY0" fmla="*/ 2384818 h 2386454"/>
              <a:gd name="connsiteX1" fmla="*/ 55335 w 4474268"/>
              <a:gd name="connsiteY1" fmla="*/ 2282746 h 2386454"/>
              <a:gd name="connsiteX2" fmla="*/ 231605 w 4474268"/>
              <a:gd name="connsiteY2" fmla="*/ 2146871 h 2386454"/>
              <a:gd name="connsiteX3" fmla="*/ 558439 w 4474268"/>
              <a:gd name="connsiteY3" fmla="*/ 2051391 h 2386454"/>
              <a:gd name="connsiteX4" fmla="*/ 885940 w 4474268"/>
              <a:gd name="connsiteY4" fmla="*/ 1863437 h 2386454"/>
              <a:gd name="connsiteX5" fmla="*/ 1315431 w 4474268"/>
              <a:gd name="connsiteY5" fmla="*/ 1309255 h 2386454"/>
              <a:gd name="connsiteX6" fmla="*/ 1772631 w 4474268"/>
              <a:gd name="connsiteY6" fmla="*/ 505691 h 2386454"/>
              <a:gd name="connsiteX7" fmla="*/ 2513849 w 4474268"/>
              <a:gd name="connsiteY7" fmla="*/ 117764 h 2386454"/>
              <a:gd name="connsiteX8" fmla="*/ 4474268 w 4474268"/>
              <a:gd name="connsiteY8" fmla="*/ 0 h 238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74268" h="2386454">
                <a:moveTo>
                  <a:pt x="0" y="2384818"/>
                </a:moveTo>
                <a:cubicBezTo>
                  <a:pt x="33092" y="2369642"/>
                  <a:pt x="14174" y="2435744"/>
                  <a:pt x="55335" y="2282746"/>
                </a:cubicBezTo>
                <a:cubicBezTo>
                  <a:pt x="96996" y="2246760"/>
                  <a:pt x="93171" y="2216756"/>
                  <a:pt x="231605" y="2146871"/>
                </a:cubicBezTo>
                <a:cubicBezTo>
                  <a:pt x="314232" y="2105864"/>
                  <a:pt x="449383" y="2098630"/>
                  <a:pt x="558439" y="2051391"/>
                </a:cubicBezTo>
                <a:cubicBezTo>
                  <a:pt x="667495" y="2004152"/>
                  <a:pt x="759775" y="1987126"/>
                  <a:pt x="885940" y="1863437"/>
                </a:cubicBezTo>
                <a:cubicBezTo>
                  <a:pt x="1012105" y="1739748"/>
                  <a:pt x="1167649" y="1535546"/>
                  <a:pt x="1315431" y="1309255"/>
                </a:cubicBezTo>
                <a:cubicBezTo>
                  <a:pt x="1463213" y="1082964"/>
                  <a:pt x="1572895" y="704273"/>
                  <a:pt x="1772631" y="505691"/>
                </a:cubicBezTo>
                <a:cubicBezTo>
                  <a:pt x="1972367" y="307109"/>
                  <a:pt x="2063576" y="202046"/>
                  <a:pt x="2513849" y="117764"/>
                </a:cubicBezTo>
                <a:cubicBezTo>
                  <a:pt x="2964122" y="33482"/>
                  <a:pt x="3719195" y="16741"/>
                  <a:pt x="4474268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9601" y="3153368"/>
            <a:ext cx="1904999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512975" y="2559029"/>
            <a:ext cx="2131161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reduced </a:t>
            </a:r>
            <a:r>
              <a:rPr lang="tr-TR" sz="2800" b="1" i="1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t</a:t>
            </a:r>
            <a:r>
              <a:rPr lang="tr-TR" sz="2800" b="1" i="1" baseline="-25000" dirty="0">
                <a:solidFill>
                  <a:srgbClr val="0070C0"/>
                </a:solidFill>
                <a:latin typeface="Adobe Garamond Pro Bold" panose="02020702060506020403" pitchFamily="18" charset="0"/>
              </a:rPr>
              <a:t>RCD</a:t>
            </a:r>
            <a:endParaRPr lang="en-US" sz="2800" b="1" i="1" baseline="-25000" dirty="0">
              <a:solidFill>
                <a:srgbClr val="0070C0"/>
              </a:solidFill>
              <a:latin typeface="Adobe Garamond Pro Bold" panose="02020702060506020403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257800" y="2480874"/>
            <a:ext cx="3412451" cy="8241"/>
          </a:xfrm>
          <a:prstGeom prst="straightConnector1">
            <a:avLst/>
          </a:prstGeom>
          <a:ln w="38100">
            <a:solidFill>
              <a:srgbClr val="C0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67Text">
            <a:extLst>
              <a:ext uri="{FF2B5EF4-FFF2-40B4-BE49-F238E27FC236}">
                <a16:creationId xmlns:a16="http://schemas.microsoft.com/office/drawing/2014/main" id="{40AA953D-BA52-4EF6-BE63-6A2C4A2EFE9B}"/>
              </a:ext>
            </a:extLst>
          </p:cNvPr>
          <p:cNvSpPr txBox="1"/>
          <p:nvPr/>
        </p:nvSpPr>
        <p:spPr>
          <a:xfrm>
            <a:off x="4264624" y="2500930"/>
            <a:ext cx="4624517" cy="4883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maximum partial restoration</a:t>
            </a:r>
            <a:endParaRPr lang="en-US" sz="2800" b="1" i="1" baseline="-250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624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/>
      <p:bldP spid="34" grpId="0" animBg="1"/>
      <p:bldP spid="34" grpId="1" animBg="1"/>
      <p:bldP spid="35" grpId="0" animBg="1"/>
      <p:bldP spid="37" grpId="0"/>
      <p:bldP spid="37" grpId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5.2|8.2|4.9|9.9|9|7.8|3.5|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4.1|4|4.5|4.7|7.7|12|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7.6|2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6.3|7.3|5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.4|4|3.5|12.9|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.8|6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8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1.5|5.7|5.1|11|13.5|1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4|13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6|8.6|6.9|6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.6|7.7|8.1|8|9.2|2.7|6.6|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6|8.6|6.9|6|1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1.6|8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14.7|7.3|9.6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2.1|1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9.9|5.3|5.8|3.5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.3|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9.9|16.3"/>
</p:tagLst>
</file>

<file path=ppt/theme/theme1.xml><?xml version="1.0" encoding="utf-8"?>
<a:theme xmlns:a="http://schemas.openxmlformats.org/drawingml/2006/main" name="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CMU-SAFARI</Template>
  <TotalTime>0</TotalTime>
  <Words>4322</Words>
  <Application>Microsoft Office PowerPoint</Application>
  <PresentationFormat>全屏显示(4:3)</PresentationFormat>
  <Paragraphs>676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Whitney-Bold</vt:lpstr>
      <vt:lpstr>Whitney-Medium</vt:lpstr>
      <vt:lpstr>宋体</vt:lpstr>
      <vt:lpstr>Adobe Garamond Pro</vt:lpstr>
      <vt:lpstr>Adobe Garamond Pro Bold</vt:lpstr>
      <vt:lpstr>Arial</vt:lpstr>
      <vt:lpstr>Calibri</vt:lpstr>
      <vt:lpstr>Cambria</vt:lpstr>
      <vt:lpstr>Palatino Linotype</vt:lpstr>
      <vt:lpstr>Wingdings</vt:lpstr>
      <vt:lpstr>CMU-SAFARI</vt:lpstr>
      <vt:lpstr>Reducing DRAM Latency via  Charge-Level-Aware Look-Ahead Partial Restoration</vt:lpstr>
      <vt:lpstr>Executive Summary</vt:lpstr>
      <vt:lpstr>Background: Accessing Data in DRAM  Key Observations on Partial Restoration  Charge-Level-Aware Look-Ahead Partial Restoration  Evaluation  Conclusion</vt:lpstr>
      <vt:lpstr>Fundamental DRAM Operations</vt:lpstr>
      <vt:lpstr>Reducing Latency with Partial Restoration</vt:lpstr>
      <vt:lpstr>Background: Accessing Data in DRAM  Key Observations on Partial Restoration  Charge-Level-Aware Look-Ahead Partial Restoration  Evaluation  Conclusion</vt:lpstr>
      <vt:lpstr>More Significant Opportunities for Partial Restoration</vt:lpstr>
      <vt:lpstr>Predicting If a Cell Is Reactivated Soon (in 16ms)</vt:lpstr>
      <vt:lpstr>Balancing Activation/Restoration Latency Reductions</vt:lpstr>
      <vt:lpstr>Minimizing the Total DRAM Access Latency</vt:lpstr>
      <vt:lpstr>Summary of Key Observations</vt:lpstr>
      <vt:lpstr>Background: Accessing Data in DRAM  Key Observations on Partial Restoration  Charge-Level-Aware Look-Ahead Partial Restoration  Evaluation  Conclusion</vt:lpstr>
      <vt:lpstr>Overview of CAL</vt:lpstr>
      <vt:lpstr>Tracking Access-to-Access Intervals</vt:lpstr>
      <vt:lpstr>Background: Accessing Data in DRAM  Key Observations on Partial Restoration  Charge-Level-Aware Look-Ahead Partial Restoration  Evaluation  Conclusion</vt:lpstr>
      <vt:lpstr>Evaluation Methodology</vt:lpstr>
      <vt:lpstr>Comparison Points</vt:lpstr>
      <vt:lpstr>Performance Improvement Over DDR4 Baseline</vt:lpstr>
      <vt:lpstr>Energy Savings Over DDR4 Baseline</vt:lpstr>
      <vt:lpstr>Other Results in Our Paper</vt:lpstr>
      <vt:lpstr>Conclusion</vt:lpstr>
      <vt:lpstr>Reducing DRAM Latency via  Charge-Level-Aware Look-Ahead Partial Restoration</vt:lpstr>
      <vt:lpstr>Backup Slides</vt:lpstr>
      <vt:lpstr>Partial Restoration</vt:lpstr>
      <vt:lpstr>15ms VS 16ms</vt:lpstr>
      <vt:lpstr>Per-core Timer Table Design</vt:lpstr>
      <vt:lpstr>Memory Intensity and Access Interval </vt:lpstr>
      <vt:lpstr>What If Applications with Large Access Intervals</vt:lpstr>
      <vt:lpstr>The Uniform Interval Distributions</vt:lpstr>
      <vt:lpstr>Handling Large Access-to-access intervals</vt:lpstr>
      <vt:lpstr>Trade-off between tRCD and tRAS reduction</vt:lpstr>
      <vt:lpstr>3. Area and Power Overhead</vt:lpstr>
      <vt:lpstr>Timer Table Size</vt:lpstr>
      <vt:lpstr>Different Restoration Levels</vt:lpstr>
      <vt:lpstr>Different Refresh Interval</vt:lpstr>
      <vt:lpstr>Activation and Restoration Latency Reduction Trade-off</vt:lpstr>
      <vt:lpstr>Key Idea &amp; Structure of CAL</vt:lpstr>
      <vt:lpstr>Exploiting Charge Levels to Reduce Latency</vt:lpstr>
      <vt:lpstr>Exploiting Charge Levels to Reduce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yaowangeth</cp:lastModifiedBy>
  <cp:revision>1157</cp:revision>
  <cp:lastPrinted>2018-10-28T12:28:30Z</cp:lastPrinted>
  <dcterms:created xsi:type="dcterms:W3CDTF">2016-02-04T18:31:04Z</dcterms:created>
  <dcterms:modified xsi:type="dcterms:W3CDTF">2018-10-28T12:30:19Z</dcterms:modified>
</cp:coreProperties>
</file>