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77" r:id="rId2"/>
    <p:sldId id="641" r:id="rId3"/>
    <p:sldId id="678" r:id="rId4"/>
    <p:sldId id="672" r:id="rId5"/>
    <p:sldId id="679" r:id="rId6"/>
    <p:sldId id="673" r:id="rId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1B1B"/>
    <a:srgbClr val="0066FF"/>
    <a:srgbClr val="FFFF99"/>
    <a:srgbClr val="696969"/>
    <a:srgbClr val="404040"/>
    <a:srgbClr val="FFFFFF"/>
    <a:srgbClr val="A6A6A6"/>
    <a:srgbClr val="F9FAF8"/>
    <a:srgbClr val="95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3107" autoAdjust="0"/>
  </p:normalViewPr>
  <p:slideViewPr>
    <p:cSldViewPr>
      <p:cViewPr varScale="1">
        <p:scale>
          <a:sx n="93" d="100"/>
          <a:sy n="93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4CA2-105F-41CF-95FA-79E2DEDCE6D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2E61D-2080-44C1-8D97-F4B80BAE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38D9882-8E9E-4CF6-8AEF-BEC3B7A09D95}" type="datetimeFigureOut">
              <a:rPr lang="en-US"/>
              <a:pPr>
                <a:defRPr/>
              </a:pPr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0529AF4-9733-4245-A38E-6E2258071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6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Hello, my name is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Yaohua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Wang and I will be talking about a mechanism to reduce DRAM latency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48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200" dirty="0"/>
              <a:t>DRAM Access Latency is a </a:t>
            </a:r>
            <a:r>
              <a:rPr lang="en-US" altLang="zh-CN" sz="1200" dirty="0">
                <a:solidFill>
                  <a:srgbClr val="00B050"/>
                </a:solidFill>
              </a:rPr>
              <a:t>major bottleneck</a:t>
            </a:r>
            <a:r>
              <a:rPr lang="en-US" altLang="zh-CN" sz="1200" dirty="0"/>
              <a:t>.</a:t>
            </a:r>
            <a:endParaRPr lang="en-US" altLang="zh-CN" dirty="0"/>
          </a:p>
          <a:p>
            <a:r>
              <a:rPr lang="en-US" altLang="zh-CN" baseline="0" dirty="0"/>
              <a:t>[click]</a:t>
            </a:r>
          </a:p>
          <a:p>
            <a:r>
              <a:rPr lang="en-US" altLang="zh-CN" baseline="0" dirty="0"/>
              <a:t>a</a:t>
            </a:r>
            <a:r>
              <a:rPr lang="tr-TR" altLang="zh-CN" dirty="0"/>
              <a:t> DRAM</a:t>
            </a:r>
            <a:r>
              <a:rPr lang="tr-TR" altLang="zh-CN" baseline="0" dirty="0"/>
              <a:t> chip</a:t>
            </a:r>
            <a:r>
              <a:rPr lang="en-US" altLang="zh-CN" baseline="0" dirty="0"/>
              <a:t> </a:t>
            </a:r>
            <a:r>
              <a:rPr lang="tr-TR" altLang="zh-CN" baseline="0" dirty="0"/>
              <a:t>consists of DRAM cells and </a:t>
            </a:r>
            <a:r>
              <a:rPr lang="en-US" altLang="zh-CN" baseline="0" dirty="0"/>
              <a:t>the Row buffer. DRAM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cells store data as charge in a capacitor.</a:t>
            </a:r>
            <a:endParaRPr lang="tr-TR" altLang="zh-CN" baseline="0" dirty="0"/>
          </a:p>
          <a:p>
            <a:r>
              <a:rPr lang="en-US" altLang="zh-CN" baseline="0" dirty="0"/>
              <a:t>[click]</a:t>
            </a:r>
          </a:p>
          <a:p>
            <a:r>
              <a:rPr lang="en-US" altLang="zh-CN" baseline="0" dirty="0"/>
              <a:t>When</a:t>
            </a:r>
            <a:r>
              <a:rPr lang="tr-TR" altLang="zh-CN" baseline="0" dirty="0"/>
              <a:t> a</a:t>
            </a:r>
            <a:r>
              <a:rPr lang="en-US" altLang="zh-CN" baseline="0" dirty="0"/>
              <a:t>c</a:t>
            </a:r>
            <a:r>
              <a:rPr lang="tr-TR" altLang="zh-CN" baseline="0" dirty="0"/>
              <a:t>cessing data in DRAM.</a:t>
            </a:r>
            <a:endParaRPr lang="en-US" altLang="zh-CN" baseline="0" dirty="0"/>
          </a:p>
          <a:p>
            <a:r>
              <a:rPr lang="en-US" altLang="zh-CN" baseline="0" dirty="0"/>
              <a:t>[click]</a:t>
            </a:r>
            <a:endParaRPr lang="tr-TR" altLang="zh-CN" baseline="0" dirty="0"/>
          </a:p>
          <a:p>
            <a:r>
              <a:rPr lang="en-US" altLang="zh-CN" baseline="0" dirty="0"/>
              <a:t>Activation opens one of the DRAM rows, and copies the data into the row buffer to serve reads or writes.</a:t>
            </a:r>
          </a:p>
          <a:p>
            <a:r>
              <a:rPr lang="en-US" altLang="zh-CN" baseline="0" dirty="0"/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As </a:t>
            </a:r>
            <a:r>
              <a:rPr lang="tr-TR" altLang="zh-CN" baseline="0" dirty="0"/>
              <a:t>DRAM cells</a:t>
            </a:r>
            <a:r>
              <a:rPr lang="en-US" altLang="zh-CN" baseline="0" dirty="0"/>
              <a:t>’ charge is drained</a:t>
            </a:r>
            <a:r>
              <a:rPr lang="tr-TR" altLang="zh-CN" baseline="0" dirty="0"/>
              <a:t> </a:t>
            </a:r>
            <a:r>
              <a:rPr lang="en-US" altLang="zh-CN" baseline="0" dirty="0"/>
              <a:t>during activation</a:t>
            </a:r>
            <a:r>
              <a:rPr lang="tr-TR" altLang="zh-CN" baseline="0" dirty="0"/>
              <a:t>. </a:t>
            </a:r>
            <a:endParaRPr lang="en-US" altLang="zh-CN" baseline="0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Restoration restores the charge to maintain the data integrity.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DRAM cells lose charge overtime.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prevent data loss, DRAM cells are periodically refreshed.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these operations, the restoration operation is responsible for up to 43.6% of the total access latency.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40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work can cut down the restoration time, by taking advantage of the fact that refreshes are regularly scheduled. 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result, they apply partial restoration to soon-to-be-refreshed rows.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observe that, due to the high temporal locality in DRAM access patterns, a recently accessed row is likely to be accessed again soon.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can predict the interval between consecutive accesses to a DRAM row, we can apply partial restoration to soon-to-be-reactivated rows. This can greatly increase the potential of partial restoration.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9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We propose: charge-level-aware look-ahead partial restoration. </a:t>
            </a:r>
          </a:p>
          <a:p>
            <a:r>
              <a:rPr lang="en-US" b="0" dirty="0"/>
              <a:t>it contains two important components:</a:t>
            </a:r>
          </a:p>
          <a:p>
            <a:r>
              <a:rPr lang="en-US" b="0" dirty="0"/>
              <a:t>[click]</a:t>
            </a:r>
          </a:p>
          <a:p>
            <a:r>
              <a:rPr lang="en-US" altLang="zh-CN" sz="1200" dirty="0"/>
              <a:t>First,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find that a row that had a short access-to-access interval before will likely have a short access-to-access interval again, based on this observation, </a:t>
            </a:r>
            <a:r>
              <a:rPr lang="en-US" altLang="zh-CN" sz="1200" dirty="0"/>
              <a:t>CAL predicts the next access time at high accuracy, about 98% on average.</a:t>
            </a:r>
          </a:p>
          <a:p>
            <a:r>
              <a:rPr lang="en-US" sz="1200" b="0" dirty="0"/>
              <a:t>[click]</a:t>
            </a:r>
          </a:p>
          <a:p>
            <a:r>
              <a:rPr lang="en-US" sz="1200" b="0" dirty="0"/>
              <a:t>And then, CAL applies partial restoration</a:t>
            </a:r>
          </a:p>
          <a:p>
            <a:r>
              <a:rPr lang="en-US" sz="1200" b="0" dirty="0"/>
              <a:t>[click]</a:t>
            </a:r>
          </a:p>
          <a:p>
            <a:r>
              <a:rPr lang="en-US" altLang="zh-CN" sz="1200" b="0" dirty="0"/>
              <a:t>based on </a:t>
            </a:r>
            <a:r>
              <a:rPr lang="en-US" sz="1200" b="0" dirty="0"/>
              <a:t>the predicted next access time</a:t>
            </a:r>
          </a:p>
          <a:p>
            <a:r>
              <a:rPr lang="en-US" sz="1200" b="0" dirty="0"/>
              <a:t>[click]</a:t>
            </a:r>
          </a:p>
          <a:p>
            <a:r>
              <a:rPr lang="en-US" sz="1200" b="0" dirty="0"/>
              <a:t>With enough charge level</a:t>
            </a:r>
          </a:p>
          <a:p>
            <a:r>
              <a:rPr lang="en-US" sz="1200" b="0" dirty="0"/>
              <a:t>[click]</a:t>
            </a:r>
          </a:p>
          <a:p>
            <a:r>
              <a:rPr lang="en-US" sz="1200" b="0" dirty="0"/>
              <a:t>to maintain the benefits of latency reduction mechanisms for highly-charged rows.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92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According to our evaluation,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On average, CAL provides 14.7% performance improvement and 11.3% energy reduction.</a:t>
            </a:r>
            <a:r>
              <a:rPr lang="en-US" altLang="zh-CN" sz="1200" dirty="0"/>
              <a:t>·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CAL is implemented fully within the memory controller </a:t>
            </a:r>
            <a:r>
              <a:rPr lang="en-US" altLang="zh-CN" sz="1200" dirty="0"/>
              <a:t>and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very small hardware overhead</a:t>
            </a:r>
            <a:r>
              <a:rPr lang="en-US" sz="1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57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come to my talk in session 3A.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83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C1BC17-CB84-4BE5-8D2C-3C8A87C1BC6D}"/>
              </a:ext>
            </a:extLst>
          </p:cNvPr>
          <p:cNvSpPr/>
          <p:nvPr userDrawn="1"/>
        </p:nvSpPr>
        <p:spPr>
          <a:xfrm>
            <a:off x="0" y="1"/>
            <a:ext cx="9144000" cy="28955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1"/>
            <a:ext cx="8839200" cy="3048001"/>
          </a:xfrm>
        </p:spPr>
        <p:txBody>
          <a:bodyPr/>
          <a:lstStyle>
            <a:lvl1pPr algn="ctr">
              <a:defRPr sz="3600" spc="-9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22098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696969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D4D4D4"/>
                </a:solidFill>
              </a:defRPr>
            </a:lvl1pPr>
          </a:lstStyle>
          <a:p>
            <a:r>
              <a:rPr lang="en-US" altLang="en-US" dirty="0"/>
              <a:t>Page </a:t>
            </a:r>
            <a:fld id="{C0114C80-A684-4FC2-9290-3D6457BFA549}" type="slidenum">
              <a:rPr lang="en-US" altLang="en-US" smtClean="0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23701581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0BF8F6E-232C-4479-8873-848D6BC8E6C3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5239103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2"/>
            <a:ext cx="2057400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201"/>
            <a:ext cx="6629400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8C84A859-EC2B-4CC2-841B-A4A94D4856AA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42488022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71700" y="6096000"/>
            <a:ext cx="69723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56E643E9-8232-44D4-8A76-E691A7C80D3B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48736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620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4800600"/>
          </a:xfrm>
        </p:spPr>
        <p:txBody>
          <a:bodyPr anchorCtr="1"/>
          <a:lstStyle>
            <a:lvl1pPr algn="ctr">
              <a:defRPr sz="3600" b="0" cap="none" spc="-1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1252D094-1F6F-4D58-85D9-7DD94883DE43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18068208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2B8100E-AEB3-45CD-B31C-E5D9AB46F8E2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632604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8200"/>
            <a:ext cx="4346575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346575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B98A4ED6-624C-4BEA-BCDE-327289EF7D9F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39878127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B72A377-ED4A-4672-A396-DD11146850F5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30698236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4A31649-8929-48A0-9489-E8D4C8D91F05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20376139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838200"/>
            <a:ext cx="33131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1"/>
            <a:ext cx="5416550" cy="51054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981200"/>
            <a:ext cx="3313113" cy="39624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3E8FA7CC-2CE5-41D8-B4C4-AD442D4B12B0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12903465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1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FC7E1FD5-A6B1-43EF-B5D9-E1445DE766F6}" type="slidenum">
              <a:rPr lang="en-US" altLang="en-US"/>
              <a:pPr/>
              <a:t>‹#›</a:t>
            </a:fld>
            <a:r>
              <a:rPr lang="en-US" altLang="en-US" dirty="0"/>
              <a:t> of 35</a:t>
            </a:r>
          </a:p>
        </p:txBody>
      </p:sp>
    </p:spTree>
    <p:extLst>
      <p:ext uri="{BB962C8B-B14F-4D97-AF65-F5344CB8AC3E}">
        <p14:creationId xmlns:p14="http://schemas.microsoft.com/office/powerpoint/2010/main" val="24270787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1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39377"/>
            <a:ext cx="792480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10545"/>
            <a:ext cx="8839200" cy="57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 vert="horz" lIns="45720" tIns="0" rIns="4572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Whitney-Semibold SC" panose="02000603040000020004" pitchFamily="2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Vulnerabilities in MLC NAND Flash Memory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583363"/>
            <a:ext cx="1371600" cy="228600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Page </a:t>
            </a:r>
            <a:fld id="{BBF05047-ADC6-47BF-A318-424F854A849A}" type="slidenum">
              <a:rPr lang="en-US" altLang="en-US" smtClean="0"/>
              <a:pPr/>
              <a:t>‹#›</a:t>
            </a:fld>
            <a:r>
              <a:rPr lang="en-US" altLang="en-US" dirty="0"/>
              <a:t> of 35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811963"/>
            <a:ext cx="9144000" cy="46037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56973" y="160521"/>
            <a:ext cx="1187027" cy="3434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6" r:id="rId2"/>
    <p:sldLayoutId id="214748395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none" spc="-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9pPr>
    </p:titleStyle>
    <p:bodyStyle>
      <a:lvl1pPr marL="204788" indent="-204788" algn="l" rtl="0" eaLnBrk="1" fontAlgn="base" hangingPunct="1">
        <a:spcBef>
          <a:spcPts val="450"/>
        </a:spcBef>
        <a:spcAft>
          <a:spcPct val="0"/>
        </a:spcAft>
        <a:buFont typeface="Wingdings" panose="05000000000000000000" pitchFamily="2" charset="2"/>
        <a:buChar char="§"/>
        <a:defRPr sz="2600" b="1" kern="1200" baseline="0">
          <a:solidFill>
            <a:srgbClr val="404040"/>
          </a:solidFill>
          <a:latin typeface="Adobe Garamond Pro" panose="02020502060506020403" pitchFamily="18" charset="0"/>
          <a:ea typeface="+mn-ea"/>
          <a:cs typeface="+mn-cs"/>
        </a:defRPr>
      </a:lvl1pPr>
      <a:lvl2pPr marL="479822" indent="-171450" algn="l" rtl="0" eaLnBrk="1" fontAlgn="base" hangingPunct="1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2pPr>
      <a:lvl3pPr marL="857250" indent="-171450" algn="l" rtl="0" eaLnBrk="1" fontAlgn="base" hangingPunct="1">
        <a:spcBef>
          <a:spcPts val="225"/>
        </a:spcBef>
        <a:spcAft>
          <a:spcPct val="0"/>
        </a:spcAft>
        <a:buFont typeface="Palatino Linotype" panose="02040502050505030304" pitchFamily="18" charset="0"/>
        <a:buChar char="»"/>
        <a:defRPr sz="18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73182"/>
            <a:ext cx="9144000" cy="2533649"/>
          </a:xfrm>
        </p:spPr>
        <p:txBody>
          <a:bodyPr/>
          <a:lstStyle/>
          <a:p>
            <a:r>
              <a:rPr lang="en-US" sz="4800" spc="0" dirty="0">
                <a:latin typeface="Calibri" panose="020F0502020204030204" pitchFamily="34" charset="0"/>
                <a:cs typeface="Calibri" panose="020F0502020204030204" pitchFamily="34" charset="0"/>
              </a:rPr>
              <a:t>Reducing DRAM Latency via Charge-Level-Aware Look-Ahead Partial Restoration</a:t>
            </a:r>
            <a:endParaRPr lang="en-US" sz="5400" spc="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Image result for unicamp">
            <a:extLst>
              <a:ext uri="{FF2B5EF4-FFF2-40B4-BE49-F238E27FC236}">
                <a16:creationId xmlns:a16="http://schemas.microsoft.com/office/drawing/2014/main" id="{B3860FA5-0403-41C0-8073-AD9BB3CCA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afari.png">
            <a:extLst>
              <a:ext uri="{FF2B5EF4-FFF2-40B4-BE49-F238E27FC236}">
                <a16:creationId xmlns:a16="http://schemas.microsoft.com/office/drawing/2014/main" id="{35F279D8-6513-45E7-A98B-52416F308C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32" y="4750499"/>
            <a:ext cx="2087468" cy="603988"/>
          </a:xfrm>
          <a:prstGeom prst="rect">
            <a:avLst/>
          </a:prstGeom>
        </p:spPr>
      </p:pic>
      <p:pic>
        <p:nvPicPr>
          <p:cNvPr id="9" name="Picture 4" descr="Image result">
            <a:extLst>
              <a:ext uri="{FF2B5EF4-FFF2-40B4-BE49-F238E27FC236}">
                <a16:creationId xmlns:a16="http://schemas.microsoft.com/office/drawing/2014/main" id="{FF26AF98-FDFC-43CA-9201-FCB675490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30755" r="3392" b="35912"/>
          <a:stretch/>
        </p:blipFill>
        <p:spPr bwMode="auto">
          <a:xfrm>
            <a:off x="609600" y="5955184"/>
            <a:ext cx="2540310" cy="4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D2CDE-E5C2-4D3A-8B87-0B1DA1291C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27" y="4639877"/>
            <a:ext cx="1446059" cy="1227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EB975-8B9E-42F9-8402-91FD4F298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4572000"/>
            <a:ext cx="2555292" cy="92274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687" y="3048000"/>
            <a:ext cx="9144000" cy="1657350"/>
          </a:xfrm>
        </p:spPr>
        <p:txBody>
          <a:bodyPr/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Yaohua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Wang,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Arash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Tavakkol,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Lois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Orosa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Saugata</a:t>
            </a:r>
            <a:r>
              <a:rPr lang="en-US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Ghose, 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Nika Mansouri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Ghiasi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Minesh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Patel,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Jeremie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S. Kim, 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Hasan Hassan,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Mohammad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Sadrosadati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Onur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Mutlu</a:t>
            </a:r>
          </a:p>
          <a:p>
            <a:endParaRPr lang="en-US" sz="1000" b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Image result for å½é²ç§æå¤§å­¦">
            <a:extLst>
              <a:ext uri="{FF2B5EF4-FFF2-40B4-BE49-F238E27FC236}">
                <a16:creationId xmlns:a16="http://schemas.microsoft.com/office/drawing/2014/main" id="{833AE954-CFED-429F-81AF-AF899D43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98" y="5412554"/>
            <a:ext cx="1064446" cy="10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018DA64F-012C-429D-8587-E52866BB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22" y="5410200"/>
            <a:ext cx="1004078" cy="10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843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94643"/>
            <a:ext cx="8991600" cy="5726782"/>
          </a:xfrm>
        </p:spPr>
        <p:txBody>
          <a:bodyPr/>
          <a:lstStyle/>
          <a:p>
            <a:r>
              <a:rPr lang="en-US" altLang="zh-CN" sz="2800" dirty="0"/>
              <a:t>DRAM access latency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00B050"/>
                </a:solidFill>
              </a:rPr>
              <a:t>major bottleneck</a:t>
            </a:r>
            <a:r>
              <a:rPr lang="en-US" sz="2800" dirty="0"/>
              <a:t> for system performance </a:t>
            </a:r>
          </a:p>
          <a:p>
            <a:r>
              <a:rPr lang="en-US" altLang="zh-CN" sz="2800" dirty="0"/>
              <a:t>Fundamental operations when accessing DRAM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0" name="Group 5">
            <a:extLst>
              <a:ext uri="{FF2B5EF4-FFF2-40B4-BE49-F238E27FC236}">
                <a16:creationId xmlns:a16="http://schemas.microsoft.com/office/drawing/2014/main" id="{2844C88C-43B9-4031-AE46-D387C33758C7}"/>
              </a:ext>
            </a:extLst>
          </p:cNvPr>
          <p:cNvGrpSpPr/>
          <p:nvPr/>
        </p:nvGrpSpPr>
        <p:grpSpPr>
          <a:xfrm>
            <a:off x="5213314" y="3501985"/>
            <a:ext cx="2743200" cy="459105"/>
            <a:chOff x="4724400" y="2590800"/>
            <a:chExt cx="2743200" cy="459105"/>
          </a:xfrm>
          <a:noFill/>
        </p:grpSpPr>
        <p:sp>
          <p:nvSpPr>
            <p:cNvPr id="61" name="Oval 6">
              <a:extLst>
                <a:ext uri="{FF2B5EF4-FFF2-40B4-BE49-F238E27FC236}">
                  <a16:creationId xmlns:a16="http://schemas.microsoft.com/office/drawing/2014/main" id="{19AD5B0C-4D3C-4A4D-9597-F09720970797}"/>
                </a:ext>
              </a:extLst>
            </p:cNvPr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980E29F6-E966-4153-A7C8-D9EA63CFE16D}"/>
                </a:ext>
              </a:extLst>
            </p:cNvPr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D61A5AF8-1589-448D-9DC5-23B1B26F1D4F}"/>
                </a:ext>
              </a:extLst>
            </p:cNvPr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792EF9CF-1F63-468A-BBDE-3578D5DCF29B}"/>
                </a:ext>
              </a:extLst>
            </p:cNvPr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695BEA2F-3F8F-44DF-8939-A17AE4A892A9}"/>
                </a:ext>
              </a:extLst>
            </p:cNvPr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5092C451-6AB3-473F-8C51-373285A8ABB5}"/>
                </a:ext>
              </a:extLst>
            </p:cNvPr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69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F2713960-FB2E-4D7D-B9B7-8248633E9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39876"/>
            <a:ext cx="2930361" cy="7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Connector 14">
            <a:extLst>
              <a:ext uri="{FF2B5EF4-FFF2-40B4-BE49-F238E27FC236}">
                <a16:creationId xmlns:a16="http://schemas.microsoft.com/office/drawing/2014/main" id="{3E3A8C47-3AC9-4B3D-9BB0-E301CB6431AC}"/>
              </a:ext>
            </a:extLst>
          </p:cNvPr>
          <p:cNvCxnSpPr/>
          <p:nvPr/>
        </p:nvCxnSpPr>
        <p:spPr>
          <a:xfrm flipV="1">
            <a:off x="3484311" y="2544957"/>
            <a:ext cx="1655850" cy="275957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5">
            <a:extLst>
              <a:ext uri="{FF2B5EF4-FFF2-40B4-BE49-F238E27FC236}">
                <a16:creationId xmlns:a16="http://schemas.microsoft.com/office/drawing/2014/main" id="{5EDD3E6C-73F4-4213-ABFF-BCEA65B121E5}"/>
              </a:ext>
            </a:extLst>
          </p:cNvPr>
          <p:cNvCxnSpPr>
            <a:cxnSpLocks/>
          </p:cNvCxnSpPr>
          <p:nvPr/>
        </p:nvCxnSpPr>
        <p:spPr>
          <a:xfrm>
            <a:off x="3484311" y="2902116"/>
            <a:ext cx="1622324" cy="3082896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7">
            <a:extLst>
              <a:ext uri="{FF2B5EF4-FFF2-40B4-BE49-F238E27FC236}">
                <a16:creationId xmlns:a16="http://schemas.microsoft.com/office/drawing/2014/main" id="{0EDD4EE7-940E-4155-B717-ACDC52FFA6B9}"/>
              </a:ext>
            </a:extLst>
          </p:cNvPr>
          <p:cNvCxnSpPr/>
          <p:nvPr/>
        </p:nvCxnSpPr>
        <p:spPr>
          <a:xfrm flipV="1">
            <a:off x="5444961" y="25110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RAM">
            <a:extLst>
              <a:ext uri="{FF2B5EF4-FFF2-40B4-BE49-F238E27FC236}">
                <a16:creationId xmlns:a16="http://schemas.microsoft.com/office/drawing/2014/main" id="{AA7FBFDD-7A26-41F6-91FA-30A78A07558E}"/>
              </a:ext>
            </a:extLst>
          </p:cNvPr>
          <p:cNvSpPr/>
          <p:nvPr/>
        </p:nvSpPr>
        <p:spPr>
          <a:xfrm>
            <a:off x="5216361" y="54539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76" name="Straight Connector 19">
            <a:extLst>
              <a:ext uri="{FF2B5EF4-FFF2-40B4-BE49-F238E27FC236}">
                <a16:creationId xmlns:a16="http://schemas.microsoft.com/office/drawing/2014/main" id="{E8465F02-C67D-43FF-A8AB-8BE5D6F5912E}"/>
              </a:ext>
            </a:extLst>
          </p:cNvPr>
          <p:cNvCxnSpPr/>
          <p:nvPr/>
        </p:nvCxnSpPr>
        <p:spPr>
          <a:xfrm flipV="1">
            <a:off x="5902161" y="25110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RAM">
            <a:extLst>
              <a:ext uri="{FF2B5EF4-FFF2-40B4-BE49-F238E27FC236}">
                <a16:creationId xmlns:a16="http://schemas.microsoft.com/office/drawing/2014/main" id="{C7D4ECA5-2430-443D-95D7-11FBE4960A53}"/>
              </a:ext>
            </a:extLst>
          </p:cNvPr>
          <p:cNvSpPr/>
          <p:nvPr/>
        </p:nvSpPr>
        <p:spPr>
          <a:xfrm>
            <a:off x="5673561" y="54539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0" name="Straight Connector 21">
            <a:extLst>
              <a:ext uri="{FF2B5EF4-FFF2-40B4-BE49-F238E27FC236}">
                <a16:creationId xmlns:a16="http://schemas.microsoft.com/office/drawing/2014/main" id="{8EE0BCE8-1932-4E69-AF1E-B2A4E8908347}"/>
              </a:ext>
            </a:extLst>
          </p:cNvPr>
          <p:cNvCxnSpPr/>
          <p:nvPr/>
        </p:nvCxnSpPr>
        <p:spPr>
          <a:xfrm flipV="1">
            <a:off x="6362407" y="25110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RAM">
            <a:extLst>
              <a:ext uri="{FF2B5EF4-FFF2-40B4-BE49-F238E27FC236}">
                <a16:creationId xmlns:a16="http://schemas.microsoft.com/office/drawing/2014/main" id="{F9234B0F-102C-4063-A886-6644BF325D58}"/>
              </a:ext>
            </a:extLst>
          </p:cNvPr>
          <p:cNvSpPr/>
          <p:nvPr/>
        </p:nvSpPr>
        <p:spPr>
          <a:xfrm>
            <a:off x="6133807" y="54539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2" name="Straight Connector 23">
            <a:extLst>
              <a:ext uri="{FF2B5EF4-FFF2-40B4-BE49-F238E27FC236}">
                <a16:creationId xmlns:a16="http://schemas.microsoft.com/office/drawing/2014/main" id="{8E5EF903-A500-46F6-A474-98A4E4AFFC6E}"/>
              </a:ext>
            </a:extLst>
          </p:cNvPr>
          <p:cNvCxnSpPr/>
          <p:nvPr/>
        </p:nvCxnSpPr>
        <p:spPr>
          <a:xfrm flipV="1">
            <a:off x="6819607" y="25110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RAM">
            <a:extLst>
              <a:ext uri="{FF2B5EF4-FFF2-40B4-BE49-F238E27FC236}">
                <a16:creationId xmlns:a16="http://schemas.microsoft.com/office/drawing/2014/main" id="{0FC28295-8AAA-4FC4-8CFD-62A62EEEEADD}"/>
              </a:ext>
            </a:extLst>
          </p:cNvPr>
          <p:cNvSpPr/>
          <p:nvPr/>
        </p:nvSpPr>
        <p:spPr>
          <a:xfrm>
            <a:off x="6591007" y="54539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4" name="Straight Connector 25">
            <a:extLst>
              <a:ext uri="{FF2B5EF4-FFF2-40B4-BE49-F238E27FC236}">
                <a16:creationId xmlns:a16="http://schemas.microsoft.com/office/drawing/2014/main" id="{D34D8153-2B89-4138-BDD6-C028EA7D4B5E}"/>
              </a:ext>
            </a:extLst>
          </p:cNvPr>
          <p:cNvCxnSpPr/>
          <p:nvPr/>
        </p:nvCxnSpPr>
        <p:spPr>
          <a:xfrm flipV="1">
            <a:off x="7273761" y="25110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RAM">
            <a:extLst>
              <a:ext uri="{FF2B5EF4-FFF2-40B4-BE49-F238E27FC236}">
                <a16:creationId xmlns:a16="http://schemas.microsoft.com/office/drawing/2014/main" id="{61823295-B6B5-49D1-92D2-D8667A334832}"/>
              </a:ext>
            </a:extLst>
          </p:cNvPr>
          <p:cNvSpPr/>
          <p:nvPr/>
        </p:nvSpPr>
        <p:spPr>
          <a:xfrm>
            <a:off x="7045161" y="54539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6" name="Straight Connector 27">
            <a:extLst>
              <a:ext uri="{FF2B5EF4-FFF2-40B4-BE49-F238E27FC236}">
                <a16:creationId xmlns:a16="http://schemas.microsoft.com/office/drawing/2014/main" id="{E0A6418A-C906-4947-9A0C-40F865065D84}"/>
              </a:ext>
            </a:extLst>
          </p:cNvPr>
          <p:cNvCxnSpPr/>
          <p:nvPr/>
        </p:nvCxnSpPr>
        <p:spPr>
          <a:xfrm flipV="1">
            <a:off x="7727914" y="25110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RAM">
            <a:extLst>
              <a:ext uri="{FF2B5EF4-FFF2-40B4-BE49-F238E27FC236}">
                <a16:creationId xmlns:a16="http://schemas.microsoft.com/office/drawing/2014/main" id="{B864FBD9-D672-418D-99E6-50001329D590}"/>
              </a:ext>
            </a:extLst>
          </p:cNvPr>
          <p:cNvSpPr/>
          <p:nvPr/>
        </p:nvSpPr>
        <p:spPr>
          <a:xfrm>
            <a:off x="7499314" y="54539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88" name="Group 29">
            <a:extLst>
              <a:ext uri="{FF2B5EF4-FFF2-40B4-BE49-F238E27FC236}">
                <a16:creationId xmlns:a16="http://schemas.microsoft.com/office/drawing/2014/main" id="{3C5B427D-470C-4439-A448-389076A9E026}"/>
              </a:ext>
            </a:extLst>
          </p:cNvPr>
          <p:cNvGrpSpPr/>
          <p:nvPr/>
        </p:nvGrpSpPr>
        <p:grpSpPr>
          <a:xfrm>
            <a:off x="5216361" y="2596920"/>
            <a:ext cx="2743200" cy="916305"/>
            <a:chOff x="4572000" y="1609886"/>
            <a:chExt cx="2743200" cy="916305"/>
          </a:xfrm>
          <a:solidFill>
            <a:srgbClr val="00B050"/>
          </a:solidFill>
        </p:grpSpPr>
        <p:sp>
          <p:nvSpPr>
            <p:cNvPr id="89" name="Oval 30">
              <a:extLst>
                <a:ext uri="{FF2B5EF4-FFF2-40B4-BE49-F238E27FC236}">
                  <a16:creationId xmlns:a16="http://schemas.microsoft.com/office/drawing/2014/main" id="{09217EA4-1518-45EB-A2FF-A9B69ABB2271}"/>
                </a:ext>
              </a:extLst>
            </p:cNvPr>
            <p:cNvSpPr/>
            <p:nvPr/>
          </p:nvSpPr>
          <p:spPr>
            <a:xfrm>
              <a:off x="54864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" name="Oval 31">
              <a:extLst>
                <a:ext uri="{FF2B5EF4-FFF2-40B4-BE49-F238E27FC236}">
                  <a16:creationId xmlns:a16="http://schemas.microsoft.com/office/drawing/2014/main" id="{FD023671-9F31-41A0-BD5D-B56C14939BCE}"/>
                </a:ext>
              </a:extLst>
            </p:cNvPr>
            <p:cNvSpPr/>
            <p:nvPr/>
          </p:nvSpPr>
          <p:spPr>
            <a:xfrm>
              <a:off x="54864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" name="Oval 32">
              <a:extLst>
                <a:ext uri="{FF2B5EF4-FFF2-40B4-BE49-F238E27FC236}">
                  <a16:creationId xmlns:a16="http://schemas.microsoft.com/office/drawing/2014/main" id="{60A23718-CA34-4A2E-9A4B-6F59ED9E350A}"/>
                </a:ext>
              </a:extLst>
            </p:cNvPr>
            <p:cNvSpPr/>
            <p:nvPr/>
          </p:nvSpPr>
          <p:spPr>
            <a:xfrm>
              <a:off x="59436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" name="Oval 33">
              <a:extLst>
                <a:ext uri="{FF2B5EF4-FFF2-40B4-BE49-F238E27FC236}">
                  <a16:creationId xmlns:a16="http://schemas.microsoft.com/office/drawing/2014/main" id="{B7D04A19-99FC-4B55-84B6-5FEE6394A013}"/>
                </a:ext>
              </a:extLst>
            </p:cNvPr>
            <p:cNvSpPr/>
            <p:nvPr/>
          </p:nvSpPr>
          <p:spPr>
            <a:xfrm>
              <a:off x="64008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3" name="Oval 34">
              <a:extLst>
                <a:ext uri="{FF2B5EF4-FFF2-40B4-BE49-F238E27FC236}">
                  <a16:creationId xmlns:a16="http://schemas.microsoft.com/office/drawing/2014/main" id="{A66C2DEE-78CC-4D5E-8041-769B322542EF}"/>
                </a:ext>
              </a:extLst>
            </p:cNvPr>
            <p:cNvSpPr/>
            <p:nvPr/>
          </p:nvSpPr>
          <p:spPr>
            <a:xfrm>
              <a:off x="64008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4" name="Oval 35">
              <a:extLst>
                <a:ext uri="{FF2B5EF4-FFF2-40B4-BE49-F238E27FC236}">
                  <a16:creationId xmlns:a16="http://schemas.microsoft.com/office/drawing/2014/main" id="{B5506559-59B6-4893-B23F-68DE8B40FB4B}"/>
                </a:ext>
              </a:extLst>
            </p:cNvPr>
            <p:cNvSpPr/>
            <p:nvPr/>
          </p:nvSpPr>
          <p:spPr>
            <a:xfrm>
              <a:off x="6858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" name="Oval 36">
              <a:extLst>
                <a:ext uri="{FF2B5EF4-FFF2-40B4-BE49-F238E27FC236}">
                  <a16:creationId xmlns:a16="http://schemas.microsoft.com/office/drawing/2014/main" id="{EFDDFB80-4279-4704-9C27-7EE06F5052F1}"/>
                </a:ext>
              </a:extLst>
            </p:cNvPr>
            <p:cNvSpPr/>
            <p:nvPr/>
          </p:nvSpPr>
          <p:spPr>
            <a:xfrm>
              <a:off x="59436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" name="Oval 37">
              <a:extLst>
                <a:ext uri="{FF2B5EF4-FFF2-40B4-BE49-F238E27FC236}">
                  <a16:creationId xmlns:a16="http://schemas.microsoft.com/office/drawing/2014/main" id="{E3914467-BE07-43DA-9A24-F807407AA0C1}"/>
                </a:ext>
              </a:extLst>
            </p:cNvPr>
            <p:cNvSpPr/>
            <p:nvPr/>
          </p:nvSpPr>
          <p:spPr>
            <a:xfrm>
              <a:off x="6858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" name="Oval 38">
              <a:extLst>
                <a:ext uri="{FF2B5EF4-FFF2-40B4-BE49-F238E27FC236}">
                  <a16:creationId xmlns:a16="http://schemas.microsoft.com/office/drawing/2014/main" id="{BE40E2D6-7581-4BAB-A6BC-DC296E5E6C58}"/>
                </a:ext>
              </a:extLst>
            </p:cNvPr>
            <p:cNvSpPr/>
            <p:nvPr/>
          </p:nvSpPr>
          <p:spPr>
            <a:xfrm>
              <a:off x="4572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8" name="Oval 39">
              <a:extLst>
                <a:ext uri="{FF2B5EF4-FFF2-40B4-BE49-F238E27FC236}">
                  <a16:creationId xmlns:a16="http://schemas.microsoft.com/office/drawing/2014/main" id="{E98B1976-7FD5-46EF-98B2-E3E97FFACD10}"/>
                </a:ext>
              </a:extLst>
            </p:cNvPr>
            <p:cNvSpPr/>
            <p:nvPr/>
          </p:nvSpPr>
          <p:spPr>
            <a:xfrm>
              <a:off x="4572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9" name="Oval 40">
              <a:extLst>
                <a:ext uri="{FF2B5EF4-FFF2-40B4-BE49-F238E27FC236}">
                  <a16:creationId xmlns:a16="http://schemas.microsoft.com/office/drawing/2014/main" id="{5D04CBF2-CE3A-4BC0-A3F3-D24672AD118E}"/>
                </a:ext>
              </a:extLst>
            </p:cNvPr>
            <p:cNvSpPr/>
            <p:nvPr/>
          </p:nvSpPr>
          <p:spPr>
            <a:xfrm>
              <a:off x="50292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0" name="Oval 41">
              <a:extLst>
                <a:ext uri="{FF2B5EF4-FFF2-40B4-BE49-F238E27FC236}">
                  <a16:creationId xmlns:a16="http://schemas.microsoft.com/office/drawing/2014/main" id="{CB58CC51-045F-4D67-970A-13E7A9D4BBC3}"/>
                </a:ext>
              </a:extLst>
            </p:cNvPr>
            <p:cNvSpPr/>
            <p:nvPr/>
          </p:nvSpPr>
          <p:spPr>
            <a:xfrm>
              <a:off x="50292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101" name="Group 42">
            <a:extLst>
              <a:ext uri="{FF2B5EF4-FFF2-40B4-BE49-F238E27FC236}">
                <a16:creationId xmlns:a16="http://schemas.microsoft.com/office/drawing/2014/main" id="{81FF6CDB-B7BC-4704-925A-A5D7987F59EF}"/>
              </a:ext>
            </a:extLst>
          </p:cNvPr>
          <p:cNvGrpSpPr/>
          <p:nvPr/>
        </p:nvGrpSpPr>
        <p:grpSpPr>
          <a:xfrm>
            <a:off x="5216361" y="3964710"/>
            <a:ext cx="2743200" cy="1367790"/>
            <a:chOff x="4572000" y="2977676"/>
            <a:chExt cx="2743200" cy="1367790"/>
          </a:xfrm>
          <a:solidFill>
            <a:srgbClr val="00B050"/>
          </a:solidFill>
        </p:grpSpPr>
        <p:sp>
          <p:nvSpPr>
            <p:cNvPr id="102" name="Oval 43">
              <a:extLst>
                <a:ext uri="{FF2B5EF4-FFF2-40B4-BE49-F238E27FC236}">
                  <a16:creationId xmlns:a16="http://schemas.microsoft.com/office/drawing/2014/main" id="{5D80AFC9-923C-4B13-A65A-0C1D89078A50}"/>
                </a:ext>
              </a:extLst>
            </p:cNvPr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3" name="Oval 44">
              <a:extLst>
                <a:ext uri="{FF2B5EF4-FFF2-40B4-BE49-F238E27FC236}">
                  <a16:creationId xmlns:a16="http://schemas.microsoft.com/office/drawing/2014/main" id="{FB23BAFD-AC69-4046-A087-0A39A75D9DB7}"/>
                </a:ext>
              </a:extLst>
            </p:cNvPr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4" name="Oval 45">
              <a:extLst>
                <a:ext uri="{FF2B5EF4-FFF2-40B4-BE49-F238E27FC236}">
                  <a16:creationId xmlns:a16="http://schemas.microsoft.com/office/drawing/2014/main" id="{0257B47F-85A6-4782-97C3-7577553204A1}"/>
                </a:ext>
              </a:extLst>
            </p:cNvPr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5" name="Oval 46">
              <a:extLst>
                <a:ext uri="{FF2B5EF4-FFF2-40B4-BE49-F238E27FC236}">
                  <a16:creationId xmlns:a16="http://schemas.microsoft.com/office/drawing/2014/main" id="{8A385994-20A2-4B63-AEA2-CC3D23863066}"/>
                </a:ext>
              </a:extLst>
            </p:cNvPr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6" name="Oval 47">
              <a:extLst>
                <a:ext uri="{FF2B5EF4-FFF2-40B4-BE49-F238E27FC236}">
                  <a16:creationId xmlns:a16="http://schemas.microsoft.com/office/drawing/2014/main" id="{033F3B08-E4C5-47C2-B20A-116EC347610D}"/>
                </a:ext>
              </a:extLst>
            </p:cNvPr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7" name="Oval 48">
              <a:extLst>
                <a:ext uri="{FF2B5EF4-FFF2-40B4-BE49-F238E27FC236}">
                  <a16:creationId xmlns:a16="http://schemas.microsoft.com/office/drawing/2014/main" id="{F870EBA0-3012-4BC9-A51B-2A393C58BE89}"/>
                </a:ext>
              </a:extLst>
            </p:cNvPr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8" name="Oval 49">
              <a:extLst>
                <a:ext uri="{FF2B5EF4-FFF2-40B4-BE49-F238E27FC236}">
                  <a16:creationId xmlns:a16="http://schemas.microsoft.com/office/drawing/2014/main" id="{74EB9B82-C1F4-4CF5-A8BB-16371C95A2C1}"/>
                </a:ext>
              </a:extLst>
            </p:cNvPr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9" name="Oval 50">
              <a:extLst>
                <a:ext uri="{FF2B5EF4-FFF2-40B4-BE49-F238E27FC236}">
                  <a16:creationId xmlns:a16="http://schemas.microsoft.com/office/drawing/2014/main" id="{8F97FFC2-8424-46A9-B0D2-42136AE0C4F9}"/>
                </a:ext>
              </a:extLst>
            </p:cNvPr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0" name="Oval 51">
              <a:extLst>
                <a:ext uri="{FF2B5EF4-FFF2-40B4-BE49-F238E27FC236}">
                  <a16:creationId xmlns:a16="http://schemas.microsoft.com/office/drawing/2014/main" id="{607F80D7-B175-447D-AB3D-7F42BA3E555F}"/>
                </a:ext>
              </a:extLst>
            </p:cNvPr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1" name="Oval 52">
              <a:extLst>
                <a:ext uri="{FF2B5EF4-FFF2-40B4-BE49-F238E27FC236}">
                  <a16:creationId xmlns:a16="http://schemas.microsoft.com/office/drawing/2014/main" id="{BCA9E2DB-BAC9-4185-8900-9421B29F9D9C}"/>
                </a:ext>
              </a:extLst>
            </p:cNvPr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2" name="Oval 53">
              <a:extLst>
                <a:ext uri="{FF2B5EF4-FFF2-40B4-BE49-F238E27FC236}">
                  <a16:creationId xmlns:a16="http://schemas.microsoft.com/office/drawing/2014/main" id="{242B2FA6-37B4-40E0-85BF-5C5527F4560E}"/>
                </a:ext>
              </a:extLst>
            </p:cNvPr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3" name="Oval 54">
              <a:extLst>
                <a:ext uri="{FF2B5EF4-FFF2-40B4-BE49-F238E27FC236}">
                  <a16:creationId xmlns:a16="http://schemas.microsoft.com/office/drawing/2014/main" id="{AA40EC04-A9FE-43B9-B0B2-18F15E896524}"/>
                </a:ext>
              </a:extLst>
            </p:cNvPr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4" name="Oval 55">
              <a:extLst>
                <a:ext uri="{FF2B5EF4-FFF2-40B4-BE49-F238E27FC236}">
                  <a16:creationId xmlns:a16="http://schemas.microsoft.com/office/drawing/2014/main" id="{28D63220-F4B0-498C-8671-F05AB476BACE}"/>
                </a:ext>
              </a:extLst>
            </p:cNvPr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5" name="Oval 56">
              <a:extLst>
                <a:ext uri="{FF2B5EF4-FFF2-40B4-BE49-F238E27FC236}">
                  <a16:creationId xmlns:a16="http://schemas.microsoft.com/office/drawing/2014/main" id="{F1194B63-1A24-48E9-9109-412A05D1D229}"/>
                </a:ext>
              </a:extLst>
            </p:cNvPr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6" name="Oval 57">
              <a:extLst>
                <a:ext uri="{FF2B5EF4-FFF2-40B4-BE49-F238E27FC236}">
                  <a16:creationId xmlns:a16="http://schemas.microsoft.com/office/drawing/2014/main" id="{D84982D9-24D7-4884-8C74-FB6E29A2C27D}"/>
                </a:ext>
              </a:extLst>
            </p:cNvPr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7" name="Oval 58">
              <a:extLst>
                <a:ext uri="{FF2B5EF4-FFF2-40B4-BE49-F238E27FC236}">
                  <a16:creationId xmlns:a16="http://schemas.microsoft.com/office/drawing/2014/main" id="{057317DB-6A0E-4F96-9918-2E5F46455E7D}"/>
                </a:ext>
              </a:extLst>
            </p:cNvPr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8" name="Oval 59">
              <a:extLst>
                <a:ext uri="{FF2B5EF4-FFF2-40B4-BE49-F238E27FC236}">
                  <a16:creationId xmlns:a16="http://schemas.microsoft.com/office/drawing/2014/main" id="{A401BBFA-9F7B-4E35-AF82-5CC84A078978}"/>
                </a:ext>
              </a:extLst>
            </p:cNvPr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9" name="Oval 60">
              <a:extLst>
                <a:ext uri="{FF2B5EF4-FFF2-40B4-BE49-F238E27FC236}">
                  <a16:creationId xmlns:a16="http://schemas.microsoft.com/office/drawing/2014/main" id="{EE2537EF-962D-4904-8830-F16317405561}"/>
                </a:ext>
              </a:extLst>
            </p:cNvPr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120" name="Group 61">
            <a:extLst>
              <a:ext uri="{FF2B5EF4-FFF2-40B4-BE49-F238E27FC236}">
                <a16:creationId xmlns:a16="http://schemas.microsoft.com/office/drawing/2014/main" id="{A8C96DEC-5262-403C-B875-754CAED78159}"/>
              </a:ext>
            </a:extLst>
          </p:cNvPr>
          <p:cNvGrpSpPr/>
          <p:nvPr/>
        </p:nvGrpSpPr>
        <p:grpSpPr>
          <a:xfrm>
            <a:off x="5224744" y="3513415"/>
            <a:ext cx="2724912" cy="440817"/>
            <a:chOff x="4583430" y="2539526"/>
            <a:chExt cx="2724912" cy="440817"/>
          </a:xfrm>
          <a:solidFill>
            <a:srgbClr val="00B050"/>
          </a:solidFill>
        </p:grpSpPr>
        <p:sp>
          <p:nvSpPr>
            <p:cNvPr id="121" name="Oval 62">
              <a:extLst>
                <a:ext uri="{FF2B5EF4-FFF2-40B4-BE49-F238E27FC236}">
                  <a16:creationId xmlns:a16="http://schemas.microsoft.com/office/drawing/2014/main" id="{03164C51-F2D7-49B5-98BD-B2CD69E667FD}"/>
                </a:ext>
              </a:extLst>
            </p:cNvPr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2" name="Oval 63">
              <a:extLst>
                <a:ext uri="{FF2B5EF4-FFF2-40B4-BE49-F238E27FC236}">
                  <a16:creationId xmlns:a16="http://schemas.microsoft.com/office/drawing/2014/main" id="{A290CF9E-F30B-4B43-9999-094AABCEC03F}"/>
                </a:ext>
              </a:extLst>
            </p:cNvPr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3" name="Oval 64">
              <a:extLst>
                <a:ext uri="{FF2B5EF4-FFF2-40B4-BE49-F238E27FC236}">
                  <a16:creationId xmlns:a16="http://schemas.microsoft.com/office/drawing/2014/main" id="{40D0DD33-266D-4DFE-A8ED-FF971EDB776A}"/>
                </a:ext>
              </a:extLst>
            </p:cNvPr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4" name="Oval 65">
              <a:extLst>
                <a:ext uri="{FF2B5EF4-FFF2-40B4-BE49-F238E27FC236}">
                  <a16:creationId xmlns:a16="http://schemas.microsoft.com/office/drawing/2014/main" id="{BF2DD4EB-AC73-441D-B214-29CC65F4479D}"/>
                </a:ext>
              </a:extLst>
            </p:cNvPr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5" name="Oval 66">
              <a:extLst>
                <a:ext uri="{FF2B5EF4-FFF2-40B4-BE49-F238E27FC236}">
                  <a16:creationId xmlns:a16="http://schemas.microsoft.com/office/drawing/2014/main" id="{315D2591-C61E-4FA9-BAFE-2C7C047709F6}"/>
                </a:ext>
              </a:extLst>
            </p:cNvPr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6" name="Oval 67">
              <a:extLst>
                <a:ext uri="{FF2B5EF4-FFF2-40B4-BE49-F238E27FC236}">
                  <a16:creationId xmlns:a16="http://schemas.microsoft.com/office/drawing/2014/main" id="{E7F3DA5B-21C0-4B02-B66A-4F39A2B17631}"/>
                </a:ext>
              </a:extLst>
            </p:cNvPr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127" name="Group 68">
            <a:extLst>
              <a:ext uri="{FF2B5EF4-FFF2-40B4-BE49-F238E27FC236}">
                <a16:creationId xmlns:a16="http://schemas.microsoft.com/office/drawing/2014/main" id="{AB19154D-E63F-4B77-8D98-C26403F87F83}"/>
              </a:ext>
            </a:extLst>
          </p:cNvPr>
          <p:cNvGrpSpPr/>
          <p:nvPr/>
        </p:nvGrpSpPr>
        <p:grpSpPr>
          <a:xfrm>
            <a:off x="5292561" y="3956929"/>
            <a:ext cx="2592325" cy="1455581"/>
            <a:chOff x="4648200" y="2969895"/>
            <a:chExt cx="2592325" cy="1455581"/>
          </a:xfrm>
          <a:solidFill>
            <a:srgbClr val="FF0000"/>
          </a:solidFill>
        </p:grpSpPr>
        <p:sp>
          <p:nvSpPr>
            <p:cNvPr id="128" name="Down Arrow 69">
              <a:extLst>
                <a:ext uri="{FF2B5EF4-FFF2-40B4-BE49-F238E27FC236}">
                  <a16:creationId xmlns:a16="http://schemas.microsoft.com/office/drawing/2014/main" id="{E7A1CCC2-1ABF-48D5-B3F1-EBA75A1AEBCE}"/>
                </a:ext>
              </a:extLst>
            </p:cNvPr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9" name="Down Arrow 70">
              <a:extLst>
                <a:ext uri="{FF2B5EF4-FFF2-40B4-BE49-F238E27FC236}">
                  <a16:creationId xmlns:a16="http://schemas.microsoft.com/office/drawing/2014/main" id="{9A68F7D7-D663-4668-B7CD-22377848A260}"/>
                </a:ext>
              </a:extLst>
            </p:cNvPr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0" name="Down Arrow 71">
              <a:extLst>
                <a:ext uri="{FF2B5EF4-FFF2-40B4-BE49-F238E27FC236}">
                  <a16:creationId xmlns:a16="http://schemas.microsoft.com/office/drawing/2014/main" id="{B27D8EE2-5187-4F45-A64D-A7EBE9F807CA}"/>
                </a:ext>
              </a:extLst>
            </p:cNvPr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1" name="Down Arrow 72">
              <a:extLst>
                <a:ext uri="{FF2B5EF4-FFF2-40B4-BE49-F238E27FC236}">
                  <a16:creationId xmlns:a16="http://schemas.microsoft.com/office/drawing/2014/main" id="{77B19A05-D2EA-445C-B984-25A9A07213A2}"/>
                </a:ext>
              </a:extLst>
            </p:cNvPr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2" name="Down Arrow 73">
              <a:extLst>
                <a:ext uri="{FF2B5EF4-FFF2-40B4-BE49-F238E27FC236}">
                  <a16:creationId xmlns:a16="http://schemas.microsoft.com/office/drawing/2014/main" id="{6208692C-A437-40F4-A6FD-A267443B48C9}"/>
                </a:ext>
              </a:extLst>
            </p:cNvPr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3" name="Down Arrow 74">
              <a:extLst>
                <a:ext uri="{FF2B5EF4-FFF2-40B4-BE49-F238E27FC236}">
                  <a16:creationId xmlns:a16="http://schemas.microsoft.com/office/drawing/2014/main" id="{9F34BA13-2586-47A8-B12F-00627C28A974}"/>
                </a:ext>
              </a:extLst>
            </p:cNvPr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134" name="Group 75">
            <a:extLst>
              <a:ext uri="{FF2B5EF4-FFF2-40B4-BE49-F238E27FC236}">
                <a16:creationId xmlns:a16="http://schemas.microsoft.com/office/drawing/2014/main" id="{E3ECA220-291E-43E1-A575-23AF00EFB535}"/>
              </a:ext>
            </a:extLst>
          </p:cNvPr>
          <p:cNvGrpSpPr/>
          <p:nvPr/>
        </p:nvGrpSpPr>
        <p:grpSpPr>
          <a:xfrm rot="10800000">
            <a:off x="5292561" y="3958834"/>
            <a:ext cx="2592325" cy="1455581"/>
            <a:chOff x="4648200" y="2969895"/>
            <a:chExt cx="2592325" cy="1455581"/>
          </a:xfrm>
          <a:solidFill>
            <a:srgbClr val="FF0000"/>
          </a:solidFill>
        </p:grpSpPr>
        <p:sp>
          <p:nvSpPr>
            <p:cNvPr id="135" name="Down Arrow 76">
              <a:extLst>
                <a:ext uri="{FF2B5EF4-FFF2-40B4-BE49-F238E27FC236}">
                  <a16:creationId xmlns:a16="http://schemas.microsoft.com/office/drawing/2014/main" id="{B3B02FA0-21A4-4BB9-AB99-DF1FFFA4DE2E}"/>
                </a:ext>
              </a:extLst>
            </p:cNvPr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6" name="Down Arrow 77">
              <a:extLst>
                <a:ext uri="{FF2B5EF4-FFF2-40B4-BE49-F238E27FC236}">
                  <a16:creationId xmlns:a16="http://schemas.microsoft.com/office/drawing/2014/main" id="{AE656FC3-4E4F-40C2-8DA8-255B9F9AC420}"/>
                </a:ext>
              </a:extLst>
            </p:cNvPr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7" name="Down Arrow 78">
              <a:extLst>
                <a:ext uri="{FF2B5EF4-FFF2-40B4-BE49-F238E27FC236}">
                  <a16:creationId xmlns:a16="http://schemas.microsoft.com/office/drawing/2014/main" id="{AA04B452-8F7E-4E4D-9711-231E31346276}"/>
                </a:ext>
              </a:extLst>
            </p:cNvPr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8" name="Down Arrow 79">
              <a:extLst>
                <a:ext uri="{FF2B5EF4-FFF2-40B4-BE49-F238E27FC236}">
                  <a16:creationId xmlns:a16="http://schemas.microsoft.com/office/drawing/2014/main" id="{AEA10698-14CE-4A84-AC97-F23A95F5B582}"/>
                </a:ext>
              </a:extLst>
            </p:cNvPr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9" name="Down Arrow 80">
              <a:extLst>
                <a:ext uri="{FF2B5EF4-FFF2-40B4-BE49-F238E27FC236}">
                  <a16:creationId xmlns:a16="http://schemas.microsoft.com/office/drawing/2014/main" id="{7079314F-51E3-4699-8333-3847B4409585}"/>
                </a:ext>
              </a:extLst>
            </p:cNvPr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0" name="Down Arrow 81">
              <a:extLst>
                <a:ext uri="{FF2B5EF4-FFF2-40B4-BE49-F238E27FC236}">
                  <a16:creationId xmlns:a16="http://schemas.microsoft.com/office/drawing/2014/main" id="{0A6F3B1A-C6E1-41B0-82A0-C978C1E93D04}"/>
                </a:ext>
              </a:extLst>
            </p:cNvPr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141" name="TextBox 82">
            <a:extLst>
              <a:ext uri="{FF2B5EF4-FFF2-40B4-BE49-F238E27FC236}">
                <a16:creationId xmlns:a16="http://schemas.microsoft.com/office/drawing/2014/main" id="{23ED3D17-610D-4B91-98E2-7015CFDB4A6F}"/>
              </a:ext>
            </a:extLst>
          </p:cNvPr>
          <p:cNvSpPr txBox="1"/>
          <p:nvPr/>
        </p:nvSpPr>
        <p:spPr>
          <a:xfrm>
            <a:off x="420627" y="3962400"/>
            <a:ext cx="3084573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Activation</a:t>
            </a:r>
          </a:p>
        </p:txBody>
      </p:sp>
      <p:sp>
        <p:nvSpPr>
          <p:cNvPr id="142" name="TextBox 83">
            <a:extLst>
              <a:ext uri="{FF2B5EF4-FFF2-40B4-BE49-F238E27FC236}">
                <a16:creationId xmlns:a16="http://schemas.microsoft.com/office/drawing/2014/main" id="{73DBFDBA-3763-4312-8B92-DA13304A889B}"/>
              </a:ext>
            </a:extLst>
          </p:cNvPr>
          <p:cNvSpPr txBox="1"/>
          <p:nvPr/>
        </p:nvSpPr>
        <p:spPr>
          <a:xfrm>
            <a:off x="507807" y="4495800"/>
            <a:ext cx="3084573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Restoration</a:t>
            </a:r>
          </a:p>
        </p:txBody>
      </p:sp>
      <p:sp>
        <p:nvSpPr>
          <p:cNvPr id="144" name="Rectangle 86">
            <a:extLst>
              <a:ext uri="{FF2B5EF4-FFF2-40B4-BE49-F238E27FC236}">
                <a16:creationId xmlns:a16="http://schemas.microsoft.com/office/drawing/2014/main" id="{214BE1ED-37CD-4B59-9536-F3F6A940723B}"/>
              </a:ext>
            </a:extLst>
          </p:cNvPr>
          <p:cNvSpPr/>
          <p:nvPr/>
        </p:nvSpPr>
        <p:spPr>
          <a:xfrm>
            <a:off x="3429000" y="2815834"/>
            <a:ext cx="76200" cy="76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46" name="67Text">
            <a:extLst>
              <a:ext uri="{FF2B5EF4-FFF2-40B4-BE49-F238E27FC236}">
                <a16:creationId xmlns:a16="http://schemas.microsoft.com/office/drawing/2014/main" id="{8D82E6DA-9E57-4FA8-8F81-6E853FC132A4}"/>
              </a:ext>
            </a:extLst>
          </p:cNvPr>
          <p:cNvSpPr txBox="1"/>
          <p:nvPr/>
        </p:nvSpPr>
        <p:spPr>
          <a:xfrm>
            <a:off x="7772400" y="2326688"/>
            <a:ext cx="1685328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DRAM Cell</a:t>
            </a:r>
          </a:p>
        </p:txBody>
      </p:sp>
      <p:sp>
        <p:nvSpPr>
          <p:cNvPr id="147" name="Freeform 1">
            <a:extLst>
              <a:ext uri="{FF2B5EF4-FFF2-40B4-BE49-F238E27FC236}">
                <a16:creationId xmlns:a16="http://schemas.microsoft.com/office/drawing/2014/main" id="{88C926A3-BD4E-40C8-BE33-7ACFC3C46581}"/>
              </a:ext>
            </a:extLst>
          </p:cNvPr>
          <p:cNvSpPr/>
          <p:nvPr/>
        </p:nvSpPr>
        <p:spPr>
          <a:xfrm>
            <a:off x="7834188" y="2371043"/>
            <a:ext cx="332638" cy="292868"/>
          </a:xfrm>
          <a:custGeom>
            <a:avLst/>
            <a:gdLst>
              <a:gd name="connsiteX0" fmla="*/ 443884 w 443884"/>
              <a:gd name="connsiteY0" fmla="*/ 0 h 719091"/>
              <a:gd name="connsiteX1" fmla="*/ 168676 w 443884"/>
              <a:gd name="connsiteY1" fmla="*/ 186431 h 719091"/>
              <a:gd name="connsiteX2" fmla="*/ 0 w 443884"/>
              <a:gd name="connsiteY2" fmla="*/ 719091 h 71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84" h="719091">
                <a:moveTo>
                  <a:pt x="443884" y="0"/>
                </a:moveTo>
                <a:cubicBezTo>
                  <a:pt x="343270" y="33291"/>
                  <a:pt x="242657" y="66583"/>
                  <a:pt x="168676" y="186431"/>
                </a:cubicBezTo>
                <a:cubicBezTo>
                  <a:pt x="94695" y="306279"/>
                  <a:pt x="47347" y="512685"/>
                  <a:pt x="0" y="719091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49" name="67Text">
            <a:extLst>
              <a:ext uri="{FF2B5EF4-FFF2-40B4-BE49-F238E27FC236}">
                <a16:creationId xmlns:a16="http://schemas.microsoft.com/office/drawing/2014/main" id="{14F18349-44EC-4A65-B0B3-995853791BFC}"/>
              </a:ext>
            </a:extLst>
          </p:cNvPr>
          <p:cNvSpPr txBox="1"/>
          <p:nvPr/>
        </p:nvSpPr>
        <p:spPr>
          <a:xfrm>
            <a:off x="5885573" y="6060488"/>
            <a:ext cx="2801227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Row buffer</a:t>
            </a:r>
          </a:p>
        </p:txBody>
      </p:sp>
      <p:sp>
        <p:nvSpPr>
          <p:cNvPr id="150" name="Freeform 4">
            <a:extLst>
              <a:ext uri="{FF2B5EF4-FFF2-40B4-BE49-F238E27FC236}">
                <a16:creationId xmlns:a16="http://schemas.microsoft.com/office/drawing/2014/main" id="{3B1E9F0F-7261-4829-962D-C9406FFBF9B6}"/>
              </a:ext>
            </a:extLst>
          </p:cNvPr>
          <p:cNvSpPr/>
          <p:nvPr/>
        </p:nvSpPr>
        <p:spPr>
          <a:xfrm>
            <a:off x="5893233" y="6044880"/>
            <a:ext cx="457201" cy="279720"/>
          </a:xfrm>
          <a:custGeom>
            <a:avLst/>
            <a:gdLst>
              <a:gd name="connsiteX0" fmla="*/ 532660 w 532660"/>
              <a:gd name="connsiteY0" fmla="*/ 612559 h 612559"/>
              <a:gd name="connsiteX1" fmla="*/ 106532 w 532660"/>
              <a:gd name="connsiteY1" fmla="*/ 390618 h 612559"/>
              <a:gd name="connsiteX2" fmla="*/ 0 w 532660"/>
              <a:gd name="connsiteY2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660" h="612559">
                <a:moveTo>
                  <a:pt x="532660" y="612559"/>
                </a:moveTo>
                <a:cubicBezTo>
                  <a:pt x="363984" y="552635"/>
                  <a:pt x="195309" y="492711"/>
                  <a:pt x="106532" y="390618"/>
                </a:cubicBezTo>
                <a:cubicBezTo>
                  <a:pt x="17755" y="288525"/>
                  <a:pt x="8877" y="14426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158" name="Group 95">
            <a:extLst>
              <a:ext uri="{FF2B5EF4-FFF2-40B4-BE49-F238E27FC236}">
                <a16:creationId xmlns:a16="http://schemas.microsoft.com/office/drawing/2014/main" id="{7D3DFC93-55A4-49DF-B102-61163823AD8B}"/>
              </a:ext>
            </a:extLst>
          </p:cNvPr>
          <p:cNvGrpSpPr/>
          <p:nvPr/>
        </p:nvGrpSpPr>
        <p:grpSpPr>
          <a:xfrm>
            <a:off x="5234649" y="3518017"/>
            <a:ext cx="2724912" cy="440817"/>
            <a:chOff x="4583430" y="2539526"/>
            <a:chExt cx="2724912" cy="440817"/>
          </a:xfrm>
          <a:solidFill>
            <a:srgbClr val="FF0000"/>
          </a:solidFill>
        </p:grpSpPr>
        <p:sp>
          <p:nvSpPr>
            <p:cNvPr id="159" name="Oval 98">
              <a:extLst>
                <a:ext uri="{FF2B5EF4-FFF2-40B4-BE49-F238E27FC236}">
                  <a16:creationId xmlns:a16="http://schemas.microsoft.com/office/drawing/2014/main" id="{F90B2212-DD59-45B0-8A06-FD763F704974}"/>
                </a:ext>
              </a:extLst>
            </p:cNvPr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0" name="Oval 99">
              <a:extLst>
                <a:ext uri="{FF2B5EF4-FFF2-40B4-BE49-F238E27FC236}">
                  <a16:creationId xmlns:a16="http://schemas.microsoft.com/office/drawing/2014/main" id="{2AE79FAE-8810-46B9-8CF6-7D6A5320CE81}"/>
                </a:ext>
              </a:extLst>
            </p:cNvPr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1" name="Oval 100">
              <a:extLst>
                <a:ext uri="{FF2B5EF4-FFF2-40B4-BE49-F238E27FC236}">
                  <a16:creationId xmlns:a16="http://schemas.microsoft.com/office/drawing/2014/main" id="{0A66D215-A104-4FF3-9E47-53E2C2DBBC3E}"/>
                </a:ext>
              </a:extLst>
            </p:cNvPr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2" name="Oval 101">
              <a:extLst>
                <a:ext uri="{FF2B5EF4-FFF2-40B4-BE49-F238E27FC236}">
                  <a16:creationId xmlns:a16="http://schemas.microsoft.com/office/drawing/2014/main" id="{58B19383-E60B-4A91-AC00-86EADE9A1129}"/>
                </a:ext>
              </a:extLst>
            </p:cNvPr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3" name="Oval 102">
              <a:extLst>
                <a:ext uri="{FF2B5EF4-FFF2-40B4-BE49-F238E27FC236}">
                  <a16:creationId xmlns:a16="http://schemas.microsoft.com/office/drawing/2014/main" id="{7C92955F-7E37-4B58-9746-5760AEB46D37}"/>
                </a:ext>
              </a:extLst>
            </p:cNvPr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4" name="Oval 103">
              <a:extLst>
                <a:ext uri="{FF2B5EF4-FFF2-40B4-BE49-F238E27FC236}">
                  <a16:creationId xmlns:a16="http://schemas.microsoft.com/office/drawing/2014/main" id="{1A543081-2FF9-4B98-B92D-7501388A1A95}"/>
                </a:ext>
              </a:extLst>
            </p:cNvPr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165" name="TextBox 83">
            <a:extLst>
              <a:ext uri="{FF2B5EF4-FFF2-40B4-BE49-F238E27FC236}">
                <a16:creationId xmlns:a16="http://schemas.microsoft.com/office/drawing/2014/main" id="{E0E85F9E-DCB9-4CF2-A946-619E33D701C3}"/>
              </a:ext>
            </a:extLst>
          </p:cNvPr>
          <p:cNvSpPr txBox="1"/>
          <p:nvPr/>
        </p:nvSpPr>
        <p:spPr>
          <a:xfrm>
            <a:off x="514456" y="4984804"/>
            <a:ext cx="2804157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Refresh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0CD8ED-5B70-408C-A0F1-B47DC3F5A473}"/>
              </a:ext>
            </a:extLst>
          </p:cNvPr>
          <p:cNvSpPr/>
          <p:nvPr/>
        </p:nvSpPr>
        <p:spPr>
          <a:xfrm>
            <a:off x="5105400" y="5412510"/>
            <a:ext cx="2971800" cy="6378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EFF9129-9C29-4EA4-ACEB-F2F41204CE80}"/>
              </a:ext>
            </a:extLst>
          </p:cNvPr>
          <p:cNvGrpSpPr/>
          <p:nvPr/>
        </p:nvGrpSpPr>
        <p:grpSpPr>
          <a:xfrm>
            <a:off x="5194399" y="2606255"/>
            <a:ext cx="2790075" cy="2833866"/>
            <a:chOff x="5194399" y="2606255"/>
            <a:chExt cx="2790075" cy="283386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F81785-983A-4E40-A228-FF77C5734C88}"/>
                </a:ext>
              </a:extLst>
            </p:cNvPr>
            <p:cNvGrpSpPr/>
            <p:nvPr/>
          </p:nvGrpSpPr>
          <p:grpSpPr>
            <a:xfrm>
              <a:off x="5200037" y="2606255"/>
              <a:ext cx="2784437" cy="1008876"/>
              <a:chOff x="5200037" y="2606255"/>
              <a:chExt cx="2784437" cy="100887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24CC956-022B-4D4C-827E-104A565CC0B8}"/>
                  </a:ext>
                </a:extLst>
              </p:cNvPr>
              <p:cNvGrpSpPr/>
              <p:nvPr/>
            </p:nvGrpSpPr>
            <p:grpSpPr>
              <a:xfrm>
                <a:off x="5201949" y="2606255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45" name="Chord 99" descr=" 110">
                  <a:extLst>
                    <a:ext uri="{FF2B5EF4-FFF2-40B4-BE49-F238E27FC236}">
                      <a16:creationId xmlns:a16="http://schemas.microsoft.com/office/drawing/2014/main" id="{1AC8E206-7F7D-4FE6-A500-BE26F68B5C43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hord 99" descr=" 110">
                  <a:extLst>
                    <a:ext uri="{FF2B5EF4-FFF2-40B4-BE49-F238E27FC236}">
                      <a16:creationId xmlns:a16="http://schemas.microsoft.com/office/drawing/2014/main" id="{86440B40-CE50-4CEE-81CA-DEEEF7B0CD7B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hord 99" descr=" 110">
                  <a:extLst>
                    <a:ext uri="{FF2B5EF4-FFF2-40B4-BE49-F238E27FC236}">
                      <a16:creationId xmlns:a16="http://schemas.microsoft.com/office/drawing/2014/main" id="{23F4A3CD-08E3-4FB5-AE19-56569EDB3391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hord 99" descr=" 110">
                  <a:extLst>
                    <a:ext uri="{FF2B5EF4-FFF2-40B4-BE49-F238E27FC236}">
                      <a16:creationId xmlns:a16="http://schemas.microsoft.com/office/drawing/2014/main" id="{FAD676EA-0D34-4B20-9BEF-DD194FC2F782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hord 99" descr=" 110">
                  <a:extLst>
                    <a:ext uri="{FF2B5EF4-FFF2-40B4-BE49-F238E27FC236}">
                      <a16:creationId xmlns:a16="http://schemas.microsoft.com/office/drawing/2014/main" id="{D6B70391-7316-493D-8C5D-8B8C4DAE7DA7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hord 99" descr=" 110">
                  <a:extLst>
                    <a:ext uri="{FF2B5EF4-FFF2-40B4-BE49-F238E27FC236}">
                      <a16:creationId xmlns:a16="http://schemas.microsoft.com/office/drawing/2014/main" id="{1C468633-7615-4394-8591-2977A1ECE331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97B4AA18-12BE-425E-8833-1C87961CFAFE}"/>
                  </a:ext>
                </a:extLst>
              </p:cNvPr>
              <p:cNvGrpSpPr/>
              <p:nvPr/>
            </p:nvGrpSpPr>
            <p:grpSpPr>
              <a:xfrm>
                <a:off x="5200037" y="3061024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56" name="Chord 99" descr=" 110">
                  <a:extLst>
                    <a:ext uri="{FF2B5EF4-FFF2-40B4-BE49-F238E27FC236}">
                      <a16:creationId xmlns:a16="http://schemas.microsoft.com/office/drawing/2014/main" id="{D09B5E8E-A7D3-4690-B952-A52188CFE4FB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hord 99" descr=" 110">
                  <a:extLst>
                    <a:ext uri="{FF2B5EF4-FFF2-40B4-BE49-F238E27FC236}">
                      <a16:creationId xmlns:a16="http://schemas.microsoft.com/office/drawing/2014/main" id="{30C5658D-71C9-49AF-9CC5-ACD5A46DDA4B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hord 99" descr=" 110">
                  <a:extLst>
                    <a:ext uri="{FF2B5EF4-FFF2-40B4-BE49-F238E27FC236}">
                      <a16:creationId xmlns:a16="http://schemas.microsoft.com/office/drawing/2014/main" id="{763F0E2B-8914-4E8C-BE11-0FEBC1BB86D2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hord 99" descr=" 110">
                  <a:extLst>
                    <a:ext uri="{FF2B5EF4-FFF2-40B4-BE49-F238E27FC236}">
                      <a16:creationId xmlns:a16="http://schemas.microsoft.com/office/drawing/2014/main" id="{E7B0EED7-E7D8-4AC7-903F-8B1EC0DB6953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hord 99" descr=" 110">
                  <a:extLst>
                    <a:ext uri="{FF2B5EF4-FFF2-40B4-BE49-F238E27FC236}">
                      <a16:creationId xmlns:a16="http://schemas.microsoft.com/office/drawing/2014/main" id="{E081B3E3-D456-462F-969A-E8C94D26C318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hord 99" descr=" 110">
                  <a:extLst>
                    <a:ext uri="{FF2B5EF4-FFF2-40B4-BE49-F238E27FC236}">
                      <a16:creationId xmlns:a16="http://schemas.microsoft.com/office/drawing/2014/main" id="{45281C93-31D1-4D36-BF46-9445899B3461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CB58F74F-28E1-4E9B-AC43-4A7CD41D625D}"/>
                </a:ext>
              </a:extLst>
            </p:cNvPr>
            <p:cNvGrpSpPr/>
            <p:nvPr/>
          </p:nvGrpSpPr>
          <p:grpSpPr>
            <a:xfrm>
              <a:off x="5198125" y="3515510"/>
              <a:ext cx="2784437" cy="1008876"/>
              <a:chOff x="5200037" y="2606255"/>
              <a:chExt cx="2784437" cy="1008876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A5EAC746-EB66-4EA9-A287-D972FC4A88A4}"/>
                  </a:ext>
                </a:extLst>
              </p:cNvPr>
              <p:cNvGrpSpPr/>
              <p:nvPr/>
            </p:nvGrpSpPr>
            <p:grpSpPr>
              <a:xfrm>
                <a:off x="5201949" y="2606255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80" name="Chord 99" descr=" 110">
                  <a:extLst>
                    <a:ext uri="{FF2B5EF4-FFF2-40B4-BE49-F238E27FC236}">
                      <a16:creationId xmlns:a16="http://schemas.microsoft.com/office/drawing/2014/main" id="{741D3EAC-55A8-40BA-96DC-305E7D2F87C5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hord 99" descr=" 110">
                  <a:extLst>
                    <a:ext uri="{FF2B5EF4-FFF2-40B4-BE49-F238E27FC236}">
                      <a16:creationId xmlns:a16="http://schemas.microsoft.com/office/drawing/2014/main" id="{3FA9661A-B62C-43EC-AA43-3ADC4D60E1B5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hord 99" descr=" 110">
                  <a:extLst>
                    <a:ext uri="{FF2B5EF4-FFF2-40B4-BE49-F238E27FC236}">
                      <a16:creationId xmlns:a16="http://schemas.microsoft.com/office/drawing/2014/main" id="{4B51E254-8C0D-4CC7-B789-9B2223EA27FF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hord 99" descr=" 110">
                  <a:extLst>
                    <a:ext uri="{FF2B5EF4-FFF2-40B4-BE49-F238E27FC236}">
                      <a16:creationId xmlns:a16="http://schemas.microsoft.com/office/drawing/2014/main" id="{27F18987-7EDA-49E5-8C36-5C1C787CF877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hord 99" descr=" 110">
                  <a:extLst>
                    <a:ext uri="{FF2B5EF4-FFF2-40B4-BE49-F238E27FC236}">
                      <a16:creationId xmlns:a16="http://schemas.microsoft.com/office/drawing/2014/main" id="{4DDAD56B-72CC-4F69-8077-3AC9CB0D6F3A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hord 99" descr=" 110">
                  <a:extLst>
                    <a:ext uri="{FF2B5EF4-FFF2-40B4-BE49-F238E27FC236}">
                      <a16:creationId xmlns:a16="http://schemas.microsoft.com/office/drawing/2014/main" id="{B05D33B1-BFD8-496E-B9F4-A141F55D809A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73C07D40-E999-40A0-A84F-075937D39CD9}"/>
                  </a:ext>
                </a:extLst>
              </p:cNvPr>
              <p:cNvGrpSpPr/>
              <p:nvPr/>
            </p:nvGrpSpPr>
            <p:grpSpPr>
              <a:xfrm>
                <a:off x="5200037" y="3061024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74" name="Chord 99" descr=" 110">
                  <a:extLst>
                    <a:ext uri="{FF2B5EF4-FFF2-40B4-BE49-F238E27FC236}">
                      <a16:creationId xmlns:a16="http://schemas.microsoft.com/office/drawing/2014/main" id="{1794EA94-121B-4297-A9EF-8AE79D6B1207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Chord 99" descr=" 110">
                  <a:extLst>
                    <a:ext uri="{FF2B5EF4-FFF2-40B4-BE49-F238E27FC236}">
                      <a16:creationId xmlns:a16="http://schemas.microsoft.com/office/drawing/2014/main" id="{2E518134-5025-4420-91DE-EFAA8D475C49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Chord 99" descr=" 110">
                  <a:extLst>
                    <a:ext uri="{FF2B5EF4-FFF2-40B4-BE49-F238E27FC236}">
                      <a16:creationId xmlns:a16="http://schemas.microsoft.com/office/drawing/2014/main" id="{F18C992C-9617-4587-82CD-9CA85ABCA05D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Chord 99" descr=" 110">
                  <a:extLst>
                    <a:ext uri="{FF2B5EF4-FFF2-40B4-BE49-F238E27FC236}">
                      <a16:creationId xmlns:a16="http://schemas.microsoft.com/office/drawing/2014/main" id="{8FFCAF10-3492-488E-A17E-6EAA7F63021C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hord 99" descr=" 110">
                  <a:extLst>
                    <a:ext uri="{FF2B5EF4-FFF2-40B4-BE49-F238E27FC236}">
                      <a16:creationId xmlns:a16="http://schemas.microsoft.com/office/drawing/2014/main" id="{B11508F1-8EC8-4F45-9221-35390313A7BF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hord 99" descr=" 110">
                  <a:extLst>
                    <a:ext uri="{FF2B5EF4-FFF2-40B4-BE49-F238E27FC236}">
                      <a16:creationId xmlns:a16="http://schemas.microsoft.com/office/drawing/2014/main" id="{8D2F9F0A-3351-46E8-93CB-3CF9C909A8AE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6A48140C-E819-4532-857C-6EB2AF111D01}"/>
                </a:ext>
              </a:extLst>
            </p:cNvPr>
            <p:cNvGrpSpPr/>
            <p:nvPr/>
          </p:nvGrpSpPr>
          <p:grpSpPr>
            <a:xfrm>
              <a:off x="5194399" y="4431245"/>
              <a:ext cx="2784437" cy="1008876"/>
              <a:chOff x="5200037" y="2606255"/>
              <a:chExt cx="2784437" cy="1008876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1DFF87FF-CEC7-43E3-BD1E-A874A283151C}"/>
                  </a:ext>
                </a:extLst>
              </p:cNvPr>
              <p:cNvGrpSpPr/>
              <p:nvPr/>
            </p:nvGrpSpPr>
            <p:grpSpPr>
              <a:xfrm>
                <a:off x="5201949" y="2606255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95" name="Chord 99" descr=" 110">
                  <a:extLst>
                    <a:ext uri="{FF2B5EF4-FFF2-40B4-BE49-F238E27FC236}">
                      <a16:creationId xmlns:a16="http://schemas.microsoft.com/office/drawing/2014/main" id="{11FEF039-0AE2-4E6A-9E6B-E9ED8987CFE8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hord 99" descr=" 110">
                  <a:extLst>
                    <a:ext uri="{FF2B5EF4-FFF2-40B4-BE49-F238E27FC236}">
                      <a16:creationId xmlns:a16="http://schemas.microsoft.com/office/drawing/2014/main" id="{9AC079A6-D009-422A-B332-49E3D7D2A54B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hord 99" descr=" 110">
                  <a:extLst>
                    <a:ext uri="{FF2B5EF4-FFF2-40B4-BE49-F238E27FC236}">
                      <a16:creationId xmlns:a16="http://schemas.microsoft.com/office/drawing/2014/main" id="{BC6DF8D8-0C44-46AD-93D3-8C69CC9F0DAF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hord 99" descr=" 110">
                  <a:extLst>
                    <a:ext uri="{FF2B5EF4-FFF2-40B4-BE49-F238E27FC236}">
                      <a16:creationId xmlns:a16="http://schemas.microsoft.com/office/drawing/2014/main" id="{ECE25274-FA97-4A3E-B80C-0662B1AD3C6A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99" descr=" 110">
                  <a:extLst>
                    <a:ext uri="{FF2B5EF4-FFF2-40B4-BE49-F238E27FC236}">
                      <a16:creationId xmlns:a16="http://schemas.microsoft.com/office/drawing/2014/main" id="{1405D23C-74CB-4EF4-9A7D-3FBE5DF38D7B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hord 99" descr=" 110">
                  <a:extLst>
                    <a:ext uri="{FF2B5EF4-FFF2-40B4-BE49-F238E27FC236}">
                      <a16:creationId xmlns:a16="http://schemas.microsoft.com/office/drawing/2014/main" id="{84E3695C-E49A-4946-8D17-370FFBE67526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03C74091-69C3-4C6C-929A-2E0A5612582A}"/>
                  </a:ext>
                </a:extLst>
              </p:cNvPr>
              <p:cNvGrpSpPr/>
              <p:nvPr/>
            </p:nvGrpSpPr>
            <p:grpSpPr>
              <a:xfrm>
                <a:off x="5200037" y="3061024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89" name="Chord 99" descr=" 110">
                  <a:extLst>
                    <a:ext uri="{FF2B5EF4-FFF2-40B4-BE49-F238E27FC236}">
                      <a16:creationId xmlns:a16="http://schemas.microsoft.com/office/drawing/2014/main" id="{FB53B4A6-D292-4758-B8FD-C9BE0569EEEC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hord 99" descr=" 110">
                  <a:extLst>
                    <a:ext uri="{FF2B5EF4-FFF2-40B4-BE49-F238E27FC236}">
                      <a16:creationId xmlns:a16="http://schemas.microsoft.com/office/drawing/2014/main" id="{3FBCE814-72FE-425B-AB88-1A08EF433BC4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hord 99" descr=" 110">
                  <a:extLst>
                    <a:ext uri="{FF2B5EF4-FFF2-40B4-BE49-F238E27FC236}">
                      <a16:creationId xmlns:a16="http://schemas.microsoft.com/office/drawing/2014/main" id="{C5A90129-EC92-4CF1-A834-02390B6C1243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hord 99" descr=" 110">
                  <a:extLst>
                    <a:ext uri="{FF2B5EF4-FFF2-40B4-BE49-F238E27FC236}">
                      <a16:creationId xmlns:a16="http://schemas.microsoft.com/office/drawing/2014/main" id="{3930B399-2DA9-4F05-8589-01B8D01870DF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hord 99" descr=" 110">
                  <a:extLst>
                    <a:ext uri="{FF2B5EF4-FFF2-40B4-BE49-F238E27FC236}">
                      <a16:creationId xmlns:a16="http://schemas.microsoft.com/office/drawing/2014/main" id="{DB768B2D-8836-4126-8471-8F4C0F0EC9A0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hord 99" descr=" 110">
                  <a:extLst>
                    <a:ext uri="{FF2B5EF4-FFF2-40B4-BE49-F238E27FC236}">
                      <a16:creationId xmlns:a16="http://schemas.microsoft.com/office/drawing/2014/main" id="{2E04E95D-01A4-4A30-9ED8-3746657F2BDA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6" name="TextBox 6">
            <a:extLst>
              <a:ext uri="{FF2B5EF4-FFF2-40B4-BE49-F238E27FC236}">
                <a16:creationId xmlns:a16="http://schemas.microsoft.com/office/drawing/2014/main" id="{5E634560-4EBD-4CD1-BBDE-51E322E9E625}"/>
              </a:ext>
            </a:extLst>
          </p:cNvPr>
          <p:cNvSpPr txBox="1"/>
          <p:nvPr/>
        </p:nvSpPr>
        <p:spPr>
          <a:xfrm>
            <a:off x="238519" y="2983756"/>
            <a:ext cx="8666961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R</a:t>
            </a:r>
            <a:r>
              <a:rPr lang="en-US" sz="4400" b="1" dirty="0"/>
              <a:t>estoration latency takes up to </a:t>
            </a:r>
            <a:r>
              <a:rPr lang="en-US" sz="4400" b="1" dirty="0">
                <a:solidFill>
                  <a:srgbClr val="FF0000"/>
                </a:solidFill>
              </a:rPr>
              <a:t>43.6%</a:t>
            </a:r>
            <a:r>
              <a:rPr lang="en-US" sz="4400" b="1" dirty="0"/>
              <a:t> of DRAM access latency</a:t>
            </a:r>
            <a:endParaRPr lang="en-US" sz="4800" b="1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C8227E7-B7B8-4131-9630-281F1CE18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2</a:t>
            </a:fld>
            <a:r>
              <a:rPr lang="en-US" altLang="en-US" dirty="0"/>
              <a:t> of </a:t>
            </a:r>
            <a:r>
              <a:rPr lang="en-US" altLang="zh-CN" dirty="0"/>
              <a:t>6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65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1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1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"/>
                            </p:stCondLst>
                            <p:childTnLst>
                              <p:par>
                                <p:cTn id="7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00"/>
                            </p:stCondLst>
                            <p:childTnLst>
                              <p:par>
                                <p:cTn id="8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5" grpId="2" animBg="1"/>
      <p:bldP spid="79" grpId="0" animBg="1"/>
      <p:bldP spid="79" grpId="1" animBg="1"/>
      <p:bldP spid="79" grpId="2" animBg="1"/>
      <p:bldP spid="81" grpId="0" animBg="1"/>
      <p:bldP spid="81" grpId="1" animBg="1"/>
      <p:bldP spid="81" grpId="2" animBg="1"/>
      <p:bldP spid="81" grpId="3" animBg="1"/>
      <p:bldP spid="81" grpId="4" animBg="1"/>
      <p:bldP spid="83" grpId="0" animBg="1"/>
      <p:bldP spid="83" grpId="1" animBg="1"/>
      <p:bldP spid="83" grpId="2" animBg="1"/>
      <p:bldP spid="83" grpId="3" animBg="1"/>
      <p:bldP spid="83" grpId="4" animBg="1"/>
      <p:bldP spid="85" grpId="0" animBg="1"/>
      <p:bldP spid="85" grpId="1" animBg="1"/>
      <p:bldP spid="85" grpId="2" animBg="1"/>
      <p:bldP spid="87" grpId="0" animBg="1"/>
      <p:bldP spid="87" grpId="1" animBg="1"/>
      <p:bldP spid="87" grpId="2" animBg="1"/>
      <p:bldP spid="141" grpId="0"/>
      <p:bldP spid="142" grpId="0"/>
      <p:bldP spid="144" grpId="0" animBg="1"/>
      <p:bldP spid="146" grpId="0"/>
      <p:bldP spid="147" grpId="0" animBg="1"/>
      <p:bldP spid="149" grpId="0"/>
      <p:bldP spid="150" grpId="0" animBg="1"/>
      <p:bldP spid="165" grpId="0"/>
      <p:bldP spid="4" grpId="0" animBg="1"/>
      <p:bldP spid="1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794642"/>
            <a:ext cx="5638801" cy="5834757"/>
          </a:xfrm>
        </p:spPr>
        <p:txBody>
          <a:bodyPr/>
          <a:lstStyle/>
          <a:p>
            <a:r>
              <a:rPr lang="en-US" altLang="zh-CN" sz="2800" dirty="0"/>
              <a:t>Prior work applies </a:t>
            </a:r>
            <a:r>
              <a:rPr lang="en-US" altLang="zh-CN" sz="2800" dirty="0">
                <a:solidFill>
                  <a:srgbClr val="00B050"/>
                </a:solidFill>
              </a:rPr>
              <a:t>partial restoration </a:t>
            </a:r>
            <a:r>
              <a:rPr lang="en-US" altLang="zh-CN" sz="2800" dirty="0"/>
              <a:t>to </a:t>
            </a:r>
            <a:r>
              <a:rPr lang="en-US" altLang="zh-CN" sz="2800" dirty="0">
                <a:solidFill>
                  <a:srgbClr val="0000FF"/>
                </a:solidFill>
              </a:rPr>
              <a:t>soon-to-be-refreshed</a:t>
            </a:r>
            <a:r>
              <a:rPr lang="en-US" altLang="zh-CN" sz="2800" dirty="0"/>
              <a:t> DRAM rows</a:t>
            </a:r>
            <a:r>
              <a:rPr lang="en-US" sz="2800" dirty="0"/>
              <a:t> 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Partial restoration can be applied to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rgbClr val="FF0000"/>
                </a:solidFill>
              </a:rPr>
              <a:t>oon-to-be-reactivated</a:t>
            </a:r>
            <a:r>
              <a:rPr lang="en-US" sz="2800" b="1" dirty="0"/>
              <a:t> DRAM rows</a:t>
            </a:r>
          </a:p>
          <a:p>
            <a:pPr lvl="1"/>
            <a:endParaRPr lang="en-US" sz="2800" b="1" dirty="0"/>
          </a:p>
          <a:p>
            <a:pPr lvl="1"/>
            <a:endParaRPr lang="en-US" sz="2800" b="1" dirty="0"/>
          </a:p>
          <a:p>
            <a:pPr lvl="1"/>
            <a:endParaRPr lang="en-US" sz="2800" b="1" dirty="0"/>
          </a:p>
          <a:p>
            <a:pPr lvl="1"/>
            <a:endParaRPr lang="en-US" sz="2800" b="1" dirty="0"/>
          </a:p>
          <a:p>
            <a:pPr lvl="1"/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ED917-83C7-423A-B8FC-488298914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447" y="794642"/>
            <a:ext cx="3011051" cy="2468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232B90-AD42-4137-BF28-0EEC925CF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47" y="3798300"/>
            <a:ext cx="2942045" cy="24680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B507B-9972-45C0-A1E0-8CEA186A5919}"/>
              </a:ext>
            </a:extLst>
          </p:cNvPr>
          <p:cNvSpPr txBox="1"/>
          <p:nvPr/>
        </p:nvSpPr>
        <p:spPr>
          <a:xfrm>
            <a:off x="275195" y="2736502"/>
            <a:ext cx="5708939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Observation:</a:t>
            </a:r>
            <a:r>
              <a:rPr lang="en-US" sz="2800" b="1" dirty="0"/>
              <a:t> </a:t>
            </a:r>
          </a:p>
          <a:p>
            <a:pPr algn="ctr"/>
            <a:r>
              <a:rPr lang="en-US" sz="2800" b="1" dirty="0"/>
              <a:t>a </a:t>
            </a:r>
            <a:r>
              <a:rPr lang="en-US" sz="2800" b="1" dirty="0">
                <a:solidFill>
                  <a:srgbClr val="00B050"/>
                </a:solidFill>
              </a:rPr>
              <a:t>recently</a:t>
            </a:r>
            <a:r>
              <a:rPr lang="en-US" sz="2800" b="1" dirty="0"/>
              <a:t>-accessed row is likely to be accessed again </a:t>
            </a:r>
            <a:r>
              <a:rPr lang="en-US" sz="2800" b="1" dirty="0">
                <a:solidFill>
                  <a:srgbClr val="0000FF"/>
                </a:solidFill>
              </a:rPr>
              <a:t>soon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9981D56-7034-4A96-A703-FCA1FE419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r>
              <a:rPr lang="en-US" altLang="zh-CN" dirty="0"/>
              <a:t>3</a:t>
            </a:r>
            <a:r>
              <a:rPr lang="en-US" altLang="en-US" dirty="0"/>
              <a:t> of </a:t>
            </a:r>
            <a:r>
              <a:rPr lang="en-US" altLang="zh-CN" dirty="0"/>
              <a:t>6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8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Our Proposal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45162"/>
          </a:xfrm>
        </p:spPr>
        <p:txBody>
          <a:bodyPr>
            <a:normAutofit/>
          </a:bodyPr>
          <a:lstStyle/>
          <a:p>
            <a:r>
              <a:rPr lang="en-US" sz="3200" dirty="0"/>
              <a:t>We propose </a:t>
            </a:r>
            <a:r>
              <a:rPr lang="en-US" sz="3200" u="sng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harge-level-</a:t>
            </a:r>
            <a:r>
              <a:rPr lang="en-US" sz="3200" u="sng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ware </a:t>
            </a:r>
            <a:r>
              <a:rPr lang="en-US" sz="3200" u="sng" dirty="0">
                <a:solidFill>
                  <a:srgbClr val="FF0000"/>
                </a:solidFill>
              </a:rPr>
              <a:t>l</a:t>
            </a:r>
            <a:r>
              <a:rPr lang="en-US" sz="3200" dirty="0">
                <a:solidFill>
                  <a:srgbClr val="FF0000"/>
                </a:solidFill>
              </a:rPr>
              <a:t>ook-ahead partial restoration</a:t>
            </a:r>
            <a:r>
              <a:rPr lang="en-US" sz="3200" dirty="0"/>
              <a:t> (CAL)</a:t>
            </a:r>
          </a:p>
          <a:p>
            <a:pPr lvl="2"/>
            <a:endParaRPr lang="en-US" sz="2400" dirty="0">
              <a:solidFill>
                <a:srgbClr val="00B050"/>
              </a:solidFill>
            </a:endParaRPr>
          </a:p>
          <a:p>
            <a:pPr marL="765572" lvl="1" indent="-457200"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CAL </a:t>
            </a:r>
            <a:r>
              <a:rPr lang="en-US" sz="3200" b="1" dirty="0">
                <a:solidFill>
                  <a:srgbClr val="00B050"/>
                </a:solidFill>
              </a:rPr>
              <a:t>predicts</a:t>
            </a:r>
            <a:r>
              <a:rPr lang="en-US" sz="3200" b="1" dirty="0">
                <a:solidFill>
                  <a:schemeClr val="tx1"/>
                </a:solidFill>
              </a:rPr>
              <a:t> the next access time at high accuracy (i.e., 98%)</a:t>
            </a:r>
          </a:p>
          <a:p>
            <a:pPr marL="7655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CAL applies</a:t>
            </a:r>
            <a:r>
              <a:rPr lang="en-US" sz="3200" b="1" dirty="0">
                <a:solidFill>
                  <a:srgbClr val="B31B1B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partial restoration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en-US" sz="2800" b="1" dirty="0">
                <a:solidFill>
                  <a:schemeClr val="tx1"/>
                </a:solidFill>
              </a:rPr>
              <a:t>based on the </a:t>
            </a:r>
            <a:r>
              <a:rPr lang="en-US" sz="2800" b="1" dirty="0">
                <a:solidFill>
                  <a:srgbClr val="0000FF"/>
                </a:solidFill>
              </a:rPr>
              <a:t>predicted next access time</a:t>
            </a:r>
            <a:endParaRPr lang="en-US" sz="2800" b="1" dirty="0">
              <a:solidFill>
                <a:schemeClr val="tx1"/>
              </a:solidFill>
            </a:endParaRPr>
          </a:p>
          <a:p>
            <a:pPr marL="1200150" lvl="2" indent="-514350">
              <a:buFont typeface="+mj-lt"/>
              <a:buAutoNum type="alphaLcParenR"/>
            </a:pPr>
            <a:r>
              <a:rPr lang="en-US" sz="2800" b="1" dirty="0">
                <a:solidFill>
                  <a:schemeClr val="tx1"/>
                </a:solidFill>
              </a:rPr>
              <a:t>ensuring </a:t>
            </a:r>
            <a:r>
              <a:rPr lang="en-US" sz="2800" b="1" dirty="0">
                <a:solidFill>
                  <a:srgbClr val="0000FF"/>
                </a:solidFill>
              </a:rPr>
              <a:t>high enough</a:t>
            </a:r>
            <a:r>
              <a:rPr lang="en-US" sz="2800" b="1" dirty="0">
                <a:solidFill>
                  <a:schemeClr val="tx1"/>
                </a:solidFill>
              </a:rPr>
              <a:t> restoration level </a:t>
            </a:r>
          </a:p>
          <a:p>
            <a:pPr marL="1200150" lvl="2" indent="-514350">
              <a:buFont typeface="+mj-lt"/>
              <a:buAutoNum type="alphaLcParenR"/>
            </a:pPr>
            <a:r>
              <a:rPr lang="en-US" sz="2800" b="1" dirty="0">
                <a:solidFill>
                  <a:schemeClr val="tx1"/>
                </a:solidFill>
              </a:rPr>
              <a:t>maintaining the </a:t>
            </a:r>
            <a:r>
              <a:rPr lang="en-US" sz="2800" b="1" dirty="0">
                <a:solidFill>
                  <a:srgbClr val="0000FF"/>
                </a:solidFill>
              </a:rPr>
              <a:t>benefits</a:t>
            </a:r>
            <a:r>
              <a:rPr lang="en-US" sz="2800" b="1" dirty="0">
                <a:solidFill>
                  <a:schemeClr val="tx1"/>
                </a:solidFill>
              </a:rPr>
              <a:t> of latency reduction mechanisms for highly-charged rows</a:t>
            </a:r>
          </a:p>
          <a:p>
            <a:endParaRPr 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DB9B0F-3E31-4E41-A0DB-5448C9EB67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4</a:t>
            </a:fld>
            <a:r>
              <a:rPr lang="en-US" altLang="en-US" dirty="0"/>
              <a:t> of </a:t>
            </a:r>
            <a:r>
              <a:rPr lang="en-US" altLang="zh-CN" dirty="0"/>
              <a:t>6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164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45162"/>
          </a:xfrm>
        </p:spPr>
        <p:txBody>
          <a:bodyPr>
            <a:noAutofit/>
          </a:bodyPr>
          <a:lstStyle/>
          <a:p>
            <a:r>
              <a:rPr lang="en-US" sz="3200" dirty="0"/>
              <a:t>We comprehensively </a:t>
            </a:r>
            <a:r>
              <a:rPr lang="en-US" sz="3200" dirty="0">
                <a:solidFill>
                  <a:srgbClr val="0070C0"/>
                </a:solidFill>
              </a:rPr>
              <a:t>evaluate</a:t>
            </a:r>
            <a:r>
              <a:rPr lang="en-US" sz="3200" dirty="0"/>
              <a:t> CAL using a </a:t>
            </a:r>
            <a:r>
              <a:rPr lang="en-US" sz="3200" dirty="0">
                <a:solidFill>
                  <a:srgbClr val="00B050"/>
                </a:solidFill>
              </a:rPr>
              <a:t>wide variety </a:t>
            </a:r>
            <a:r>
              <a:rPr lang="en-US" sz="3200" dirty="0">
                <a:solidFill>
                  <a:schemeClr val="tx1"/>
                </a:solidFill>
              </a:rPr>
              <a:t>of workloads </a:t>
            </a:r>
            <a:r>
              <a:rPr lang="en-US" sz="3200" dirty="0"/>
              <a:t>and across </a:t>
            </a:r>
            <a:r>
              <a:rPr lang="en-US" sz="3200" dirty="0">
                <a:solidFill>
                  <a:srgbClr val="00B050"/>
                </a:solidFill>
              </a:rPr>
              <a:t>many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system and mechanism parameters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CAL is implemented fully within the memory controller </a:t>
            </a:r>
            <a:r>
              <a:rPr lang="en-US" sz="3200" dirty="0">
                <a:solidFill>
                  <a:srgbClr val="00B050"/>
                </a:solidFill>
              </a:rPr>
              <a:t>without any changes</a:t>
            </a:r>
            <a:r>
              <a:rPr lang="en-US" sz="3200" dirty="0"/>
              <a:t> to the DRAM module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402479-7CDB-4218-9780-D7C8B470B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5</a:t>
            </a:fld>
            <a:r>
              <a:rPr lang="en-US" altLang="en-US" dirty="0"/>
              <a:t> of </a:t>
            </a:r>
            <a:r>
              <a:rPr lang="en-US" altLang="zh-CN" dirty="0"/>
              <a:t>6</a:t>
            </a:r>
            <a:endParaRPr lang="en-US" alt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0D4A57B-E166-4F0B-9445-7F09CC8D46F7}"/>
              </a:ext>
            </a:extLst>
          </p:cNvPr>
          <p:cNvSpPr txBox="1"/>
          <p:nvPr/>
        </p:nvSpPr>
        <p:spPr>
          <a:xfrm>
            <a:off x="238519" y="2705725"/>
            <a:ext cx="8666961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B050"/>
                </a:solidFill>
              </a:rPr>
              <a:t>14.7% </a:t>
            </a:r>
            <a:r>
              <a:rPr lang="en-US" altLang="zh-CN" sz="4400" dirty="0"/>
              <a:t>performance improvement </a:t>
            </a:r>
            <a:r>
              <a:rPr lang="en-US" altLang="zh-CN" sz="4400" dirty="0">
                <a:solidFill>
                  <a:srgbClr val="00B050"/>
                </a:solidFill>
              </a:rPr>
              <a:t>11.3%</a:t>
            </a:r>
            <a:r>
              <a:rPr lang="en-US" altLang="zh-CN" sz="4400" dirty="0"/>
              <a:t> energy reduction</a:t>
            </a:r>
            <a:endParaRPr lang="en-US" sz="4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64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unicamp">
            <a:extLst>
              <a:ext uri="{FF2B5EF4-FFF2-40B4-BE49-F238E27FC236}">
                <a16:creationId xmlns:a16="http://schemas.microsoft.com/office/drawing/2014/main" id="{B3860FA5-0403-41C0-8073-AD9BB3CCA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018DA64F-012C-429D-8587-E52866BB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093" y="5265315"/>
            <a:ext cx="838200" cy="8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afari.png">
            <a:extLst>
              <a:ext uri="{FF2B5EF4-FFF2-40B4-BE49-F238E27FC236}">
                <a16:creationId xmlns:a16="http://schemas.microsoft.com/office/drawing/2014/main" id="{35F279D8-6513-45E7-A98B-52416F308C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334" y="4572000"/>
            <a:ext cx="1751866" cy="506885"/>
          </a:xfrm>
          <a:prstGeom prst="rect">
            <a:avLst/>
          </a:prstGeom>
        </p:spPr>
      </p:pic>
      <p:pic>
        <p:nvPicPr>
          <p:cNvPr id="9" name="Picture 4" descr="Image result">
            <a:extLst>
              <a:ext uri="{FF2B5EF4-FFF2-40B4-BE49-F238E27FC236}">
                <a16:creationId xmlns:a16="http://schemas.microsoft.com/office/drawing/2014/main" id="{FF26AF98-FDFC-43CA-9201-FCB675490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30755" r="3392" b="35912"/>
          <a:stretch/>
        </p:blipFill>
        <p:spPr bwMode="auto">
          <a:xfrm>
            <a:off x="1178422" y="5638092"/>
            <a:ext cx="1869578" cy="33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D2CDE-E5C2-4D3A-8B87-0B1DA1291C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42" y="4632839"/>
            <a:ext cx="1022191" cy="867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EB975-8B9E-42F9-8402-91FD4F298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5308" y="4397603"/>
            <a:ext cx="2402892" cy="8677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687" y="3048000"/>
            <a:ext cx="9144000" cy="1657350"/>
          </a:xfrm>
        </p:spPr>
        <p:txBody>
          <a:bodyPr/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Yaohua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Wang,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Arash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Tavakkol,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Lois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Orosa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Saugata</a:t>
            </a:r>
            <a:r>
              <a:rPr lang="en-US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Ghose, 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Nika Mansouri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Ghiasi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Minesh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Patel,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Jeremie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S. Kim, 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Hasan Hassan,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Mohammad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Sadrosadati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Onur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Adobe Garamond Pro" panose="02020502060506020403" pitchFamily="18" charset="0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Mutlu</a:t>
            </a:r>
          </a:p>
          <a:p>
            <a:endParaRPr lang="en-US" sz="1000" b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Image result for å½é²ç§æå¤§å­¦">
            <a:extLst>
              <a:ext uri="{FF2B5EF4-FFF2-40B4-BE49-F238E27FC236}">
                <a16:creationId xmlns:a16="http://schemas.microsoft.com/office/drawing/2014/main" id="{833AE954-CFED-429F-81AF-AF899D43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09" y="5176754"/>
            <a:ext cx="910642" cy="9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A5E3B091-D8D1-4E05-A82A-9A14848B307F}"/>
              </a:ext>
            </a:extLst>
          </p:cNvPr>
          <p:cNvSpPr txBox="1">
            <a:spLocks/>
          </p:cNvSpPr>
          <p:nvPr/>
        </p:nvSpPr>
        <p:spPr>
          <a:xfrm>
            <a:off x="4800600" y="6208367"/>
            <a:ext cx="5257800" cy="692154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 cap="none" spc="-9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9pPr>
          </a:lstStyle>
          <a:p>
            <a:r>
              <a:rPr lang="en-US" sz="3200" spc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3-A, Oct 22</a:t>
            </a:r>
            <a:endParaRPr lang="en-US" spc="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852F4CA-D8FD-4436-8255-6290064A3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182"/>
            <a:ext cx="9144000" cy="2533649"/>
          </a:xfrm>
        </p:spPr>
        <p:txBody>
          <a:bodyPr/>
          <a:lstStyle/>
          <a:p>
            <a:r>
              <a:rPr lang="en-US" sz="4800" spc="0" dirty="0">
                <a:latin typeface="Calibri" panose="020F0502020204030204" pitchFamily="34" charset="0"/>
                <a:cs typeface="Calibri" panose="020F0502020204030204" pitchFamily="34" charset="0"/>
              </a:rPr>
              <a:t>Reducing DRAM Latency via Charge-Level-Aware Look-Ahead Partial Restoration</a:t>
            </a:r>
            <a:endParaRPr lang="en-US" sz="5400" spc="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7827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5.6|1.7|5.1|6.1|2.3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3.9|2.8|2.4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.9"/>
</p:tagLst>
</file>

<file path=ppt/theme/theme1.xml><?xml version="1.0" encoding="utf-8"?>
<a:theme xmlns:a="http://schemas.openxmlformats.org/drawingml/2006/main" name="CMU-SAFAR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SAFARI" id="{B15788EB-35F8-49D3-8BDF-2EB8D26A72D0}" vid="{7C2D58BB-235D-4341-930F-6DE16E8DC6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CMU-SAFARI</Template>
  <TotalTime>0</TotalTime>
  <Words>601</Words>
  <Application>Microsoft Macintosh PowerPoint</Application>
  <PresentationFormat>On-screen Show (4:3)</PresentationFormat>
  <Paragraphs>101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宋体</vt:lpstr>
      <vt:lpstr>Adobe Garamond Pro</vt:lpstr>
      <vt:lpstr>Arial</vt:lpstr>
      <vt:lpstr>Calibri</vt:lpstr>
      <vt:lpstr>Cambria</vt:lpstr>
      <vt:lpstr>Palatino Linotype</vt:lpstr>
      <vt:lpstr>Whitney-Bold</vt:lpstr>
      <vt:lpstr>Whitney-Medium</vt:lpstr>
      <vt:lpstr>Whitney-Semibold SC</vt:lpstr>
      <vt:lpstr>Wingdings</vt:lpstr>
      <vt:lpstr>CMU-SAFARI</vt:lpstr>
      <vt:lpstr>Reducing DRAM Latency via Charge-Level-Aware Look-Ahead Partial Restoration</vt:lpstr>
      <vt:lpstr>Problem</vt:lpstr>
      <vt:lpstr>Motivation</vt:lpstr>
      <vt:lpstr>Our Proposal</vt:lpstr>
      <vt:lpstr>Results</vt:lpstr>
      <vt:lpstr>Reducing DRAM Latency via Charge-Level-Aware Look-Ahead Partial Restoration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Detailed Energy Model for DDR DRAM</dc:title>
  <dc:creator>Saugata Ghose</dc:creator>
  <cp:lastModifiedBy>Onur Mutlu</cp:lastModifiedBy>
  <cp:revision>864</cp:revision>
  <cp:lastPrinted>2017-02-06T06:37:56Z</cp:lastPrinted>
  <dcterms:created xsi:type="dcterms:W3CDTF">2016-02-04T18:31:04Z</dcterms:created>
  <dcterms:modified xsi:type="dcterms:W3CDTF">2018-10-19T06:49:43Z</dcterms:modified>
</cp:coreProperties>
</file>