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9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1pPr>
    <a:lvl2pPr marL="1805688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2pPr>
    <a:lvl3pPr marL="3611368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3pPr>
    <a:lvl4pPr marL="5417055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4pPr>
    <a:lvl5pPr marL="7222732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5pPr>
    <a:lvl6pPr marL="9028419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6pPr>
    <a:lvl7pPr marL="10834104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7pPr>
    <a:lvl8pPr marL="12639787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8pPr>
    <a:lvl9pPr marL="14445472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8476" userDrawn="1">
          <p15:clr>
            <a:srgbClr val="A4A3A4"/>
          </p15:clr>
        </p15:guide>
        <p15:guide id="3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C3FEB"/>
    <a:srgbClr val="FF21C6"/>
    <a:srgbClr val="3266FF"/>
    <a:srgbClr val="FF8181"/>
    <a:srgbClr val="FFFFCC"/>
    <a:srgbClr val="B6BCF8"/>
    <a:srgbClr val="6D4375"/>
    <a:srgbClr val="0066FF"/>
    <a:srgbClr val="62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22" autoAdjust="0"/>
    <p:restoredTop sz="95340"/>
  </p:normalViewPr>
  <p:slideViewPr>
    <p:cSldViewPr snapToGrid="0" snapToObjects="1">
      <p:cViewPr>
        <p:scale>
          <a:sx n="33" d="100"/>
          <a:sy n="33" d="100"/>
        </p:scale>
        <p:origin x="108" y="-5712"/>
      </p:cViewPr>
      <p:guideLst>
        <p:guide orient="horz" pos="13482"/>
        <p:guide pos="8476"/>
        <p:guide pos="953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95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ICRO2018\System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owangeth\Downloads\Energy%20Breakdown%20for%20Mohamma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6254209231037"/>
          <c:y val="0.18202252902128416"/>
          <c:w val="0.82388187088124776"/>
          <c:h val="0.652853523239945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Sheet1!$B$21:$B$26</c:f>
              <c:numCache>
                <c:formatCode>General</c:formatCode>
                <c:ptCount val="6"/>
                <c:pt idx="0">
                  <c:v>1.0023</c:v>
                </c:pt>
                <c:pt idx="1">
                  <c:v>1.0684</c:v>
                </c:pt>
                <c:pt idx="2">
                  <c:v>1.0168999999999999</c:v>
                </c:pt>
                <c:pt idx="3">
                  <c:v>1.0689</c:v>
                </c:pt>
                <c:pt idx="4">
                  <c:v>1.1155999999999999</c:v>
                </c:pt>
                <c:pt idx="5">
                  <c:v>1.1286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C-4E00-B999-2972F1DE78FB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Sheet1!$C$21:$C$26</c:f>
              <c:numCache>
                <c:formatCode>General</c:formatCode>
                <c:ptCount val="6"/>
                <c:pt idx="0">
                  <c:v>1.0037</c:v>
                </c:pt>
                <c:pt idx="1">
                  <c:v>1.0622</c:v>
                </c:pt>
                <c:pt idx="2">
                  <c:v>1.0156000000000001</c:v>
                </c:pt>
                <c:pt idx="3">
                  <c:v>1.0645</c:v>
                </c:pt>
                <c:pt idx="4">
                  <c:v>1.1081000000000001</c:v>
                </c:pt>
                <c:pt idx="5">
                  <c:v>1.1223000000000001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5C-4E00-B999-2972F1DE78FB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CCRT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Sheet1!$D$21:$D$26</c:f>
              <c:numCache>
                <c:formatCode>General</c:formatCode>
                <c:ptCount val="6"/>
                <c:pt idx="0">
                  <c:v>1.0041</c:v>
                </c:pt>
                <c:pt idx="1">
                  <c:v>1.0846</c:v>
                </c:pt>
                <c:pt idx="2">
                  <c:v>1.0203</c:v>
                </c:pt>
                <c:pt idx="3">
                  <c:v>1.0774999999999999</c:v>
                </c:pt>
                <c:pt idx="4">
                  <c:v>1.129</c:v>
                </c:pt>
                <c:pt idx="5">
                  <c:v>1.1423000000000001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5C-4E00-B999-2972F1DE78FB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GreedyPR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Sheet1!$E$21:$E$26</c:f>
              <c:numCache>
                <c:formatCode>General</c:formatCode>
                <c:ptCount val="6"/>
                <c:pt idx="0">
                  <c:v>1.0051000000000001</c:v>
                </c:pt>
                <c:pt idx="1">
                  <c:v>1.0940000000000001</c:v>
                </c:pt>
                <c:pt idx="2">
                  <c:v>1.0270999999999999</c:v>
                </c:pt>
                <c:pt idx="3">
                  <c:v>1.0971</c:v>
                </c:pt>
                <c:pt idx="4">
                  <c:v>1.1485000000000001</c:v>
                </c:pt>
                <c:pt idx="5">
                  <c:v>1.1769000000000001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5C-4E00-B999-2972F1DE78FB}"/>
            </c:ext>
          </c:extLst>
        </c:ser>
        <c:ser>
          <c:idx val="4"/>
          <c:order val="4"/>
          <c:tx>
            <c:strRef>
              <c:f>Sheet1!$F$20</c:f>
              <c:strCache>
                <c:ptCount val="1"/>
                <c:pt idx="0">
                  <c:v>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Sheet1!$F$21:$F$26</c:f>
              <c:numCache>
                <c:formatCode>General</c:formatCode>
                <c:ptCount val="6"/>
                <c:pt idx="0">
                  <c:v>1.01</c:v>
                </c:pt>
                <c:pt idx="1">
                  <c:v>1.1388</c:v>
                </c:pt>
                <c:pt idx="2">
                  <c:v>1.0376000000000001</c:v>
                </c:pt>
                <c:pt idx="3">
                  <c:v>1.1304000000000001</c:v>
                </c:pt>
                <c:pt idx="4">
                  <c:v>1.2034</c:v>
                </c:pt>
                <c:pt idx="5">
                  <c:v>1.2281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5C-4E00-B999-2972F1DE78FB}"/>
            </c:ext>
          </c:extLst>
        </c:ser>
        <c:ser>
          <c:idx val="5"/>
          <c:order val="5"/>
          <c:tx>
            <c:strRef>
              <c:f>Sheet1!$G$20</c:f>
              <c:strCache>
                <c:ptCount val="1"/>
                <c:pt idx="0">
                  <c:v>IdealCAL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Sheet1!$G$21:$G$26</c:f>
              <c:numCache>
                <c:formatCode>General</c:formatCode>
                <c:ptCount val="6"/>
                <c:pt idx="0">
                  <c:v>1.0175000000000001</c:v>
                </c:pt>
                <c:pt idx="1">
                  <c:v>1.1644000000000001</c:v>
                </c:pt>
                <c:pt idx="2">
                  <c:v>1.0508999999999999</c:v>
                </c:pt>
                <c:pt idx="3">
                  <c:v>1.1753</c:v>
                </c:pt>
                <c:pt idx="4">
                  <c:v>1.2622</c:v>
                </c:pt>
                <c:pt idx="5">
                  <c:v>1.2824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5C-4E00-B999-2972F1DE7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160432"/>
        <c:axId val="500162672"/>
      </c:barChart>
      <c:catAx>
        <c:axId val="500160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162672"/>
        <c:crossesAt val="1"/>
        <c:auto val="0"/>
        <c:lblAlgn val="ctr"/>
        <c:lblOffset val="100"/>
        <c:tickLblSkip val="1"/>
        <c:noMultiLvlLbl val="0"/>
      </c:catAx>
      <c:valAx>
        <c:axId val="50016267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Normalized</a:t>
                </a:r>
                <a:r>
                  <a:rPr lang="en-US" altLang="zh-CN" sz="2800" b="1" baseline="0" dirty="0"/>
                  <a:t> Performance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3.5086695915673319E-3"/>
              <c:y val="6.66080229428609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160432"/>
        <c:crosses val="autoZero"/>
        <c:crossBetween val="between"/>
        <c:majorUnit val="5.000000000000001E-2"/>
        <c:min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8295410915362"/>
          <c:y val="4.6780780669026877E-2"/>
          <c:w val="0.58790788495988111"/>
          <c:h val="8.3717191601049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1751582758202"/>
          <c:y val="8.847355271926749E-2"/>
          <c:w val="0.88243186537744145"/>
          <c:h val="0.521112687769152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Sheet1!$B$2:$B$30</c:f>
              <c:numCache>
                <c:formatCode>0.00%</c:formatCode>
                <c:ptCount val="29"/>
                <c:pt idx="0">
                  <c:v>0.31</c:v>
                </c:pt>
                <c:pt idx="1">
                  <c:v>0.30937999999999999</c:v>
                </c:pt>
                <c:pt idx="2">
                  <c:v>0.30907000000000001</c:v>
                </c:pt>
                <c:pt idx="3">
                  <c:v>0.30693069306930693</c:v>
                </c:pt>
                <c:pt idx="5">
                  <c:v>0.2</c:v>
                </c:pt>
                <c:pt idx="6">
                  <c:v>0.18691580000000002</c:v>
                </c:pt>
                <c:pt idx="7">
                  <c:v>0.1877934</c:v>
                </c:pt>
                <c:pt idx="8">
                  <c:v>0.17543859649122806</c:v>
                </c:pt>
                <c:pt idx="10">
                  <c:v>0.28499999999999998</c:v>
                </c:pt>
                <c:pt idx="11">
                  <c:v>0.279414</c:v>
                </c:pt>
                <c:pt idx="12">
                  <c:v>0.27995549999999997</c:v>
                </c:pt>
                <c:pt idx="13">
                  <c:v>0.27403846153846151</c:v>
                </c:pt>
                <c:pt idx="15">
                  <c:v>0.27200000000000002</c:v>
                </c:pt>
                <c:pt idx="16">
                  <c:v>0.25965120000000003</c:v>
                </c:pt>
                <c:pt idx="17">
                  <c:v>0.26384000000000002</c:v>
                </c:pt>
                <c:pt idx="18">
                  <c:v>0.24070796460176994</c:v>
                </c:pt>
                <c:pt idx="20">
                  <c:v>0.217</c:v>
                </c:pt>
                <c:pt idx="21">
                  <c:v>0.200291</c:v>
                </c:pt>
                <c:pt idx="22">
                  <c:v>0.20159300000000002</c:v>
                </c:pt>
                <c:pt idx="23">
                  <c:v>0.18083333333333335</c:v>
                </c:pt>
                <c:pt idx="25">
                  <c:v>0.19</c:v>
                </c:pt>
                <c:pt idx="26">
                  <c:v>0.17233000000000001</c:v>
                </c:pt>
                <c:pt idx="27">
                  <c:v>0.17423</c:v>
                </c:pt>
                <c:pt idx="28">
                  <c:v>0.15322580645161291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92D-9FA9-B241323C9D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Sheet1!$C$2:$C$30</c:f>
              <c:numCache>
                <c:formatCode>0.00%</c:formatCode>
                <c:ptCount val="29"/>
                <c:pt idx="0">
                  <c:v>0.06</c:v>
                </c:pt>
                <c:pt idx="1">
                  <c:v>5.9879999999999996E-2</c:v>
                </c:pt>
                <c:pt idx="2">
                  <c:v>5.9819999999999998E-2</c:v>
                </c:pt>
                <c:pt idx="3">
                  <c:v>5.9405940594059403E-2</c:v>
                </c:pt>
                <c:pt idx="5">
                  <c:v>8.5000000000000006E-2</c:v>
                </c:pt>
                <c:pt idx="6">
                  <c:v>7.9439215000000007E-2</c:v>
                </c:pt>
                <c:pt idx="7">
                  <c:v>7.9812195000000002E-2</c:v>
                </c:pt>
                <c:pt idx="8">
                  <c:v>7.4561403508771926E-2</c:v>
                </c:pt>
                <c:pt idx="10">
                  <c:v>6.5000000000000002E-2</c:v>
                </c:pt>
                <c:pt idx="11">
                  <c:v>6.3726000000000005E-2</c:v>
                </c:pt>
                <c:pt idx="12">
                  <c:v>6.3849500000000003E-2</c:v>
                </c:pt>
                <c:pt idx="13">
                  <c:v>6.25E-2</c:v>
                </c:pt>
                <c:pt idx="15">
                  <c:v>6.9000000000000006E-2</c:v>
                </c:pt>
                <c:pt idx="16">
                  <c:v>6.5867400000000006E-2</c:v>
                </c:pt>
                <c:pt idx="17">
                  <c:v>6.6930000000000003E-2</c:v>
                </c:pt>
                <c:pt idx="18">
                  <c:v>6.1061946902654873E-2</c:v>
                </c:pt>
                <c:pt idx="20">
                  <c:v>8.1000000000000003E-2</c:v>
                </c:pt>
                <c:pt idx="21">
                  <c:v>7.476300000000001E-2</c:v>
                </c:pt>
                <c:pt idx="22">
                  <c:v>7.524900000000001E-2</c:v>
                </c:pt>
                <c:pt idx="23">
                  <c:v>6.7500000000000004E-2</c:v>
                </c:pt>
                <c:pt idx="25">
                  <c:v>8.6999999999999994E-2</c:v>
                </c:pt>
                <c:pt idx="26">
                  <c:v>7.8908999999999993E-2</c:v>
                </c:pt>
                <c:pt idx="27">
                  <c:v>7.9779000000000003E-2</c:v>
                </c:pt>
                <c:pt idx="28">
                  <c:v>7.0161290322580644E-2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61-492D-9FA9-B241323C9D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Off-chip Link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Sheet1!$D$2:$D$30</c:f>
              <c:numCache>
                <c:formatCode>0.00%</c:formatCode>
                <c:ptCount val="29"/>
                <c:pt idx="0">
                  <c:v>0.33</c:v>
                </c:pt>
                <c:pt idx="1">
                  <c:v>0.32934000000000002</c:v>
                </c:pt>
                <c:pt idx="2">
                  <c:v>0.32901000000000002</c:v>
                </c:pt>
                <c:pt idx="3">
                  <c:v>0.32673267326732675</c:v>
                </c:pt>
                <c:pt idx="5">
                  <c:v>0.39</c:v>
                </c:pt>
                <c:pt idx="6">
                  <c:v>0.36448581000000002</c:v>
                </c:pt>
                <c:pt idx="7">
                  <c:v>0.36619713000000004</c:v>
                </c:pt>
                <c:pt idx="8">
                  <c:v>0.34210526315789475</c:v>
                </c:pt>
                <c:pt idx="10">
                  <c:v>0.34499999999999997</c:v>
                </c:pt>
                <c:pt idx="11">
                  <c:v>0.33823799999999998</c:v>
                </c:pt>
                <c:pt idx="12">
                  <c:v>0.33889349999999996</c:v>
                </c:pt>
                <c:pt idx="13">
                  <c:v>0.33173076923076916</c:v>
                </c:pt>
                <c:pt idx="15">
                  <c:v>0.34599999999999997</c:v>
                </c:pt>
                <c:pt idx="16">
                  <c:v>0.33029159999999996</c:v>
                </c:pt>
                <c:pt idx="17">
                  <c:v>0.33561999999999997</c:v>
                </c:pt>
                <c:pt idx="18">
                  <c:v>0.30619469026548674</c:v>
                </c:pt>
                <c:pt idx="20">
                  <c:v>0.375</c:v>
                </c:pt>
                <c:pt idx="21">
                  <c:v>0.34612500000000002</c:v>
                </c:pt>
                <c:pt idx="22">
                  <c:v>0.34837499999999999</c:v>
                </c:pt>
                <c:pt idx="23">
                  <c:v>0.3125</c:v>
                </c:pt>
                <c:pt idx="25">
                  <c:v>0.38400000000000001</c:v>
                </c:pt>
                <c:pt idx="26">
                  <c:v>0.34828800000000004</c:v>
                </c:pt>
                <c:pt idx="27">
                  <c:v>0.352128</c:v>
                </c:pt>
                <c:pt idx="28">
                  <c:v>0.30967741935483872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61-492D-9FA9-B241323C9D9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ACT/PRE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Sheet1!$E$2:$E$30</c:f>
              <c:numCache>
                <c:formatCode>0.00%</c:formatCode>
                <c:ptCount val="29"/>
                <c:pt idx="0">
                  <c:v>8.4000000000000005E-2</c:v>
                </c:pt>
                <c:pt idx="1">
                  <c:v>8.3832000000000004E-2</c:v>
                </c:pt>
                <c:pt idx="2">
                  <c:v>8.3747999999999989E-2</c:v>
                </c:pt>
                <c:pt idx="3">
                  <c:v>8.2877227722772298E-2</c:v>
                </c:pt>
                <c:pt idx="5">
                  <c:v>9.6000000000000002E-2</c:v>
                </c:pt>
                <c:pt idx="6">
                  <c:v>8.9719584000000005E-2</c:v>
                </c:pt>
                <c:pt idx="7">
                  <c:v>9.0140832000000004E-2</c:v>
                </c:pt>
                <c:pt idx="8">
                  <c:v>8.0913157894736853E-2</c:v>
                </c:pt>
                <c:pt idx="10">
                  <c:v>8.6399999999999991E-2</c:v>
                </c:pt>
                <c:pt idx="11">
                  <c:v>8.470656E-2</c:v>
                </c:pt>
                <c:pt idx="12">
                  <c:v>8.4870719999999969E-2</c:v>
                </c:pt>
                <c:pt idx="13">
                  <c:v>8.1965769230769231E-2</c:v>
                </c:pt>
                <c:pt idx="15">
                  <c:v>8.879999999999999E-2</c:v>
                </c:pt>
                <c:pt idx="16">
                  <c:v>8.4768479999999993E-2</c:v>
                </c:pt>
                <c:pt idx="17">
                  <c:v>8.613599999999999E-2</c:v>
                </c:pt>
                <c:pt idx="18">
                  <c:v>7.5188654867256635E-2</c:v>
                </c:pt>
                <c:pt idx="20">
                  <c:v>9.7199999999999995E-2</c:v>
                </c:pt>
                <c:pt idx="21">
                  <c:v>8.971560000000002E-2</c:v>
                </c:pt>
                <c:pt idx="22">
                  <c:v>9.0298800000000012E-2</c:v>
                </c:pt>
                <c:pt idx="23">
                  <c:v>7.6599000000000014E-2</c:v>
                </c:pt>
                <c:pt idx="25">
                  <c:v>0.1032</c:v>
                </c:pt>
                <c:pt idx="26">
                  <c:v>9.3602400000000002E-2</c:v>
                </c:pt>
                <c:pt idx="27">
                  <c:v>9.4634400000000007E-2</c:v>
                </c:pt>
                <c:pt idx="28">
                  <c:v>7.8398322580645177E-2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61-492D-9FA9-B241323C9D9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RD/WR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Sheet1!$F$2:$F$30</c:f>
              <c:numCache>
                <c:formatCode>0.00%</c:formatCode>
                <c:ptCount val="29"/>
                <c:pt idx="0">
                  <c:v>5.3999999999999992E-2</c:v>
                </c:pt>
                <c:pt idx="1">
                  <c:v>5.3892000000000002E-2</c:v>
                </c:pt>
                <c:pt idx="2">
                  <c:v>5.3837999999999983E-2</c:v>
                </c:pt>
                <c:pt idx="3">
                  <c:v>5.3278217821782187E-2</c:v>
                </c:pt>
                <c:pt idx="5">
                  <c:v>6.3E-2</c:v>
                </c:pt>
                <c:pt idx="6">
                  <c:v>5.8878476999999999E-2</c:v>
                </c:pt>
                <c:pt idx="7">
                  <c:v>5.9154920999999985E-2</c:v>
                </c:pt>
                <c:pt idx="8">
                  <c:v>5.3099259868421053E-2</c:v>
                </c:pt>
                <c:pt idx="10">
                  <c:v>5.5799999999999995E-2</c:v>
                </c:pt>
                <c:pt idx="11">
                  <c:v>5.4706320000000003E-2</c:v>
                </c:pt>
                <c:pt idx="12">
                  <c:v>5.4812339999999994E-2</c:v>
                </c:pt>
                <c:pt idx="13">
                  <c:v>5.3568000000000005E-2</c:v>
                </c:pt>
                <c:pt idx="15">
                  <c:v>5.8799999999999998E-2</c:v>
                </c:pt>
                <c:pt idx="16">
                  <c:v>5.6130480000000003E-2</c:v>
                </c:pt>
                <c:pt idx="17">
                  <c:v>5.7036000000000003E-2</c:v>
                </c:pt>
                <c:pt idx="18">
                  <c:v>5.1038400000000005E-2</c:v>
                </c:pt>
                <c:pt idx="20">
                  <c:v>6.1800000000000001E-2</c:v>
                </c:pt>
                <c:pt idx="21">
                  <c:v>5.7041399999999999E-2</c:v>
                </c:pt>
                <c:pt idx="22">
                  <c:v>5.741219999999999E-2</c:v>
                </c:pt>
                <c:pt idx="23">
                  <c:v>4.9439999999999998E-2</c:v>
                </c:pt>
                <c:pt idx="25">
                  <c:v>6.4799999999999996E-2</c:v>
                </c:pt>
                <c:pt idx="26">
                  <c:v>5.8773599999999995E-2</c:v>
                </c:pt>
                <c:pt idx="27">
                  <c:v>5.9421599999999991E-2</c:v>
                </c:pt>
                <c:pt idx="28">
                  <c:v>5.0543999999999992E-2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61-492D-9FA9-B241323C9D9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Ref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Sheet1!$G$2:$G$30</c:f>
              <c:numCache>
                <c:formatCode>0.00%</c:formatCode>
                <c:ptCount val="29"/>
                <c:pt idx="0">
                  <c:v>4.2000000000000003E-2</c:v>
                </c:pt>
                <c:pt idx="1">
                  <c:v>4.2000000000000003E-2</c:v>
                </c:pt>
                <c:pt idx="2">
                  <c:v>4.1999999999999996E-2</c:v>
                </c:pt>
                <c:pt idx="3">
                  <c:v>4.2000000000000003E-2</c:v>
                </c:pt>
                <c:pt idx="5">
                  <c:v>3.5999999999999997E-2</c:v>
                </c:pt>
                <c:pt idx="6">
                  <c:v>3.599999999999999E-2</c:v>
                </c:pt>
                <c:pt idx="7">
                  <c:v>3.5999999999999997E-2</c:v>
                </c:pt>
                <c:pt idx="8">
                  <c:v>3.5999999999999997E-2</c:v>
                </c:pt>
                <c:pt idx="10">
                  <c:v>4.0800000000000003E-2</c:v>
                </c:pt>
                <c:pt idx="11">
                  <c:v>4.0800000000000003E-2</c:v>
                </c:pt>
                <c:pt idx="12">
                  <c:v>4.0799999999999996E-2</c:v>
                </c:pt>
                <c:pt idx="13">
                  <c:v>4.0800000000000003E-2</c:v>
                </c:pt>
                <c:pt idx="15">
                  <c:v>4.02E-2</c:v>
                </c:pt>
                <c:pt idx="16">
                  <c:v>4.02E-2</c:v>
                </c:pt>
                <c:pt idx="17">
                  <c:v>4.0200000000000007E-2</c:v>
                </c:pt>
                <c:pt idx="18">
                  <c:v>4.02E-2</c:v>
                </c:pt>
                <c:pt idx="20">
                  <c:v>3.7200000000000004E-2</c:v>
                </c:pt>
                <c:pt idx="21">
                  <c:v>3.7200000000000004E-2</c:v>
                </c:pt>
                <c:pt idx="22">
                  <c:v>3.7199999999999997E-2</c:v>
                </c:pt>
                <c:pt idx="23">
                  <c:v>3.7199999999999997E-2</c:v>
                </c:pt>
                <c:pt idx="25">
                  <c:v>3.5399999999999994E-2</c:v>
                </c:pt>
                <c:pt idx="26">
                  <c:v>3.5399999999999994E-2</c:v>
                </c:pt>
                <c:pt idx="27">
                  <c:v>3.5399999999999994E-2</c:v>
                </c:pt>
                <c:pt idx="28">
                  <c:v>3.5399999999999994E-2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61-492D-9FA9-B241323C9D9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Base</c:v>
                </c:pt>
                <c:pt idx="1">
                  <c:v>CC</c:v>
                </c:pt>
                <c:pt idx="2">
                  <c:v>RT</c:v>
                </c:pt>
                <c:pt idx="3">
                  <c:v>CAL</c:v>
                </c:pt>
                <c:pt idx="5">
                  <c:v>Base</c:v>
                </c:pt>
                <c:pt idx="6">
                  <c:v>CC</c:v>
                </c:pt>
                <c:pt idx="7">
                  <c:v>RT</c:v>
                </c:pt>
                <c:pt idx="8">
                  <c:v>CAL</c:v>
                </c:pt>
                <c:pt idx="10">
                  <c:v>Base</c:v>
                </c:pt>
                <c:pt idx="11">
                  <c:v>CC</c:v>
                </c:pt>
                <c:pt idx="12">
                  <c:v>RT</c:v>
                </c:pt>
                <c:pt idx="13">
                  <c:v>CAL</c:v>
                </c:pt>
                <c:pt idx="15">
                  <c:v>Base</c:v>
                </c:pt>
                <c:pt idx="16">
                  <c:v>CC</c:v>
                </c:pt>
                <c:pt idx="17">
                  <c:v>RT</c:v>
                </c:pt>
                <c:pt idx="18">
                  <c:v>CAL</c:v>
                </c:pt>
                <c:pt idx="20">
                  <c:v>Base</c:v>
                </c:pt>
                <c:pt idx="21">
                  <c:v>CC</c:v>
                </c:pt>
                <c:pt idx="22">
                  <c:v>RT</c:v>
                </c:pt>
                <c:pt idx="23">
                  <c:v>CAL</c:v>
                </c:pt>
                <c:pt idx="25">
                  <c:v>Base</c:v>
                </c:pt>
                <c:pt idx="26">
                  <c:v>CC</c:v>
                </c:pt>
                <c:pt idx="27">
                  <c:v>RT</c:v>
                </c:pt>
                <c:pt idx="28">
                  <c:v>CAL</c:v>
                </c:pt>
              </c:strCache>
            </c:strRef>
          </c:cat>
          <c:val>
            <c:numRef>
              <c:f>Sheet1!$H$2:$H$30</c:f>
              <c:numCache>
                <c:formatCode>0.00%</c:formatCode>
                <c:ptCount val="29"/>
                <c:pt idx="0">
                  <c:v>0.12000000000000002</c:v>
                </c:pt>
                <c:pt idx="1">
                  <c:v>0.11981600000000002</c:v>
                </c:pt>
                <c:pt idx="2">
                  <c:v>0.11972400000000001</c:v>
                </c:pt>
                <c:pt idx="3">
                  <c:v>0.11877029702970299</c:v>
                </c:pt>
                <c:pt idx="5">
                  <c:v>0.13</c:v>
                </c:pt>
                <c:pt idx="6">
                  <c:v>0.12306537400000002</c:v>
                </c:pt>
                <c:pt idx="7">
                  <c:v>0.123530502</c:v>
                </c:pt>
                <c:pt idx="8">
                  <c:v>0.11334161184210528</c:v>
                </c:pt>
                <c:pt idx="10">
                  <c:v>0.122</c:v>
                </c:pt>
                <c:pt idx="11">
                  <c:v>0.12014192</c:v>
                </c:pt>
                <c:pt idx="12">
                  <c:v>0.12032203999999998</c:v>
                </c:pt>
                <c:pt idx="13">
                  <c:v>0.11755584615384616</c:v>
                </c:pt>
                <c:pt idx="15">
                  <c:v>0.12520000000000001</c:v>
                </c:pt>
                <c:pt idx="16">
                  <c:v>0.12073264</c:v>
                </c:pt>
                <c:pt idx="17">
                  <c:v>0.12224800000000001</c:v>
                </c:pt>
                <c:pt idx="18">
                  <c:v>0.11095136991150444</c:v>
                </c:pt>
                <c:pt idx="20">
                  <c:v>0.1308</c:v>
                </c:pt>
                <c:pt idx="21">
                  <c:v>0.12263800000000001</c:v>
                </c:pt>
                <c:pt idx="22">
                  <c:v>0.12327400000000002</c:v>
                </c:pt>
                <c:pt idx="23">
                  <c:v>0.10882600000000001</c:v>
                </c:pt>
                <c:pt idx="25">
                  <c:v>0.1356</c:v>
                </c:pt>
                <c:pt idx="26">
                  <c:v>0.12518400000000002</c:v>
                </c:pt>
                <c:pt idx="27">
                  <c:v>0.126304</c:v>
                </c:pt>
                <c:pt idx="28">
                  <c:v>0.10956154838709678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61-492D-9FA9-B241323C9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5220703"/>
        <c:axId val="895219455"/>
      </c:barChart>
      <c:catAx>
        <c:axId val="89522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219455"/>
        <c:crosses val="autoZero"/>
        <c:auto val="1"/>
        <c:lblAlgn val="ctr"/>
        <c:lblOffset val="100"/>
        <c:noMultiLvlLbl val="0"/>
      </c:catAx>
      <c:valAx>
        <c:axId val="8952194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Energy</a:t>
                </a:r>
                <a:r>
                  <a:rPr lang="en-US" sz="3200" b="1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Breakdown</a:t>
                </a:r>
                <a:endParaRPr lang="en-US" sz="32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1.5835120112590115E-2"/>
              <c:y val="1.421543338507270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22070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6344427531237563"/>
          <c:y val="5.6255152221495776E-3"/>
          <c:w val="0.74177462830876739"/>
          <c:h val="7.5758418890218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23FF-30DC-E848-BCAE-8A28FF1D2B30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1pPr>
    <a:lvl2pPr marL="441855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2pPr>
    <a:lvl3pPr marL="883712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3pPr>
    <a:lvl4pPr marL="1325567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4pPr>
    <a:lvl5pPr marL="1767424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5pPr>
    <a:lvl6pPr marL="2209279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6pPr>
    <a:lvl7pPr marL="2651135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7pPr>
    <a:lvl8pPr marL="3092991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8pPr>
    <a:lvl9pPr marL="3534847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7" y="13297896"/>
            <a:ext cx="25733932" cy="9175066"/>
          </a:xfrm>
        </p:spPr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8" y="24255467"/>
            <a:ext cx="21192650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5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2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4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6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5128"/>
            <a:ext cx="6811923" cy="36521913"/>
          </a:xfrm>
        </p:spPr>
        <p:txBody>
          <a:bodyPr vert="eaVert"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1715128"/>
            <a:ext cx="19931182" cy="36521913"/>
          </a:xfrm>
        </p:spPr>
        <p:txBody>
          <a:bodyPr vert="eaVert"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7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61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6" y="27506368"/>
            <a:ext cx="25733932" cy="8501302"/>
          </a:xfrm>
        </p:spPr>
        <p:txBody>
          <a:bodyPr anchor="t"/>
          <a:lstStyle>
            <a:lvl1pPr algn="l">
              <a:defRPr sz="14275" b="1" cap="all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6" y="18142074"/>
            <a:ext cx="25733932" cy="9363318"/>
          </a:xfrm>
        </p:spPr>
        <p:txBody>
          <a:bodyPr anchor="b"/>
          <a:lstStyle>
            <a:lvl1pPr marL="0" indent="0">
              <a:buNone/>
              <a:defRPr sz="7269">
                <a:solidFill>
                  <a:schemeClr val="tx1">
                    <a:tint val="75000"/>
                  </a:schemeClr>
                </a:solidFill>
              </a:defRPr>
            </a:lvl1pPr>
            <a:lvl2pPr marL="1618455" indent="0">
              <a:buNone/>
              <a:defRPr sz="6393">
                <a:solidFill>
                  <a:schemeClr val="tx1">
                    <a:tint val="75000"/>
                  </a:schemeClr>
                </a:solidFill>
              </a:defRPr>
            </a:lvl2pPr>
            <a:lvl3pPr marL="3236912" indent="0">
              <a:buNone/>
              <a:defRPr sz="5517">
                <a:solidFill>
                  <a:schemeClr val="tx1">
                    <a:tint val="75000"/>
                  </a:schemeClr>
                </a:solidFill>
              </a:defRPr>
            </a:lvl3pPr>
            <a:lvl4pPr marL="4855358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4pPr>
            <a:lvl5pPr marL="6473814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5pPr>
            <a:lvl6pPr marL="8092270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6pPr>
            <a:lvl7pPr marL="9710716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7pPr>
            <a:lvl8pPr marL="11329176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8pPr>
            <a:lvl9pPr marL="12947624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3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5" y="9987596"/>
            <a:ext cx="13371551" cy="28248506"/>
          </a:xfrm>
        </p:spPr>
        <p:txBody>
          <a:bodyPr/>
          <a:lstStyle>
            <a:lvl1pPr>
              <a:defRPr sz="9896"/>
            </a:lvl1pPr>
            <a:lvl2pPr>
              <a:defRPr sz="8758"/>
            </a:lvl2pPr>
            <a:lvl3pPr>
              <a:defRPr sz="7269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8" y="9987596"/>
            <a:ext cx="13371551" cy="28248506"/>
          </a:xfrm>
        </p:spPr>
        <p:txBody>
          <a:bodyPr/>
          <a:lstStyle>
            <a:lvl1pPr>
              <a:defRPr sz="9896"/>
            </a:lvl1pPr>
            <a:lvl2pPr>
              <a:defRPr sz="8758"/>
            </a:lvl2pPr>
            <a:lvl3pPr>
              <a:defRPr sz="7269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76" y="9581316"/>
            <a:ext cx="13376809" cy="3993034"/>
          </a:xfrm>
        </p:spPr>
        <p:txBody>
          <a:bodyPr anchor="b"/>
          <a:lstStyle>
            <a:lvl1pPr marL="0" indent="0">
              <a:buNone/>
              <a:defRPr sz="8758" b="1"/>
            </a:lvl1pPr>
            <a:lvl2pPr marL="1618455" indent="0">
              <a:buNone/>
              <a:defRPr sz="7269" b="1"/>
            </a:lvl2pPr>
            <a:lvl3pPr marL="3236912" indent="0">
              <a:buNone/>
              <a:defRPr sz="6393" b="1"/>
            </a:lvl3pPr>
            <a:lvl4pPr marL="4855358" indent="0">
              <a:buNone/>
              <a:defRPr sz="5517" b="1"/>
            </a:lvl4pPr>
            <a:lvl5pPr marL="6473814" indent="0">
              <a:buNone/>
              <a:defRPr sz="5517" b="1"/>
            </a:lvl5pPr>
            <a:lvl6pPr marL="8092270" indent="0">
              <a:buNone/>
              <a:defRPr sz="5517" b="1"/>
            </a:lvl6pPr>
            <a:lvl7pPr marL="9710716" indent="0">
              <a:buNone/>
              <a:defRPr sz="5517" b="1"/>
            </a:lvl7pPr>
            <a:lvl8pPr marL="11329176" indent="0">
              <a:buNone/>
              <a:defRPr sz="5517" b="1"/>
            </a:lvl8pPr>
            <a:lvl9pPr marL="12947624" indent="0">
              <a:buNone/>
              <a:defRPr sz="5517" b="1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76" y="13574340"/>
            <a:ext cx="13376809" cy="24661710"/>
          </a:xfrm>
        </p:spPr>
        <p:txBody>
          <a:bodyPr/>
          <a:lstStyle>
            <a:lvl1pPr>
              <a:defRPr sz="8758"/>
            </a:lvl1pPr>
            <a:lvl2pPr>
              <a:defRPr sz="7269"/>
            </a:lvl2pPr>
            <a:lvl3pPr>
              <a:defRPr sz="6393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5" y="9581316"/>
            <a:ext cx="13382064" cy="3993034"/>
          </a:xfrm>
        </p:spPr>
        <p:txBody>
          <a:bodyPr anchor="b"/>
          <a:lstStyle>
            <a:lvl1pPr marL="0" indent="0">
              <a:buNone/>
              <a:defRPr sz="8758" b="1"/>
            </a:lvl1pPr>
            <a:lvl2pPr marL="1618455" indent="0">
              <a:buNone/>
              <a:defRPr sz="7269" b="1"/>
            </a:lvl2pPr>
            <a:lvl3pPr marL="3236912" indent="0">
              <a:buNone/>
              <a:defRPr sz="6393" b="1"/>
            </a:lvl3pPr>
            <a:lvl4pPr marL="4855358" indent="0">
              <a:buNone/>
              <a:defRPr sz="5517" b="1"/>
            </a:lvl4pPr>
            <a:lvl5pPr marL="6473814" indent="0">
              <a:buNone/>
              <a:defRPr sz="5517" b="1"/>
            </a:lvl5pPr>
            <a:lvl6pPr marL="8092270" indent="0">
              <a:buNone/>
              <a:defRPr sz="5517" b="1"/>
            </a:lvl6pPr>
            <a:lvl7pPr marL="9710716" indent="0">
              <a:buNone/>
              <a:defRPr sz="5517" b="1"/>
            </a:lvl7pPr>
            <a:lvl8pPr marL="11329176" indent="0">
              <a:buNone/>
              <a:defRPr sz="5517" b="1"/>
            </a:lvl8pPr>
            <a:lvl9pPr marL="12947624" indent="0">
              <a:buNone/>
              <a:defRPr sz="5517" b="1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5" y="13574340"/>
            <a:ext cx="13382064" cy="24661710"/>
          </a:xfrm>
        </p:spPr>
        <p:txBody>
          <a:bodyPr/>
          <a:lstStyle>
            <a:lvl1pPr>
              <a:defRPr sz="8758"/>
            </a:lvl1pPr>
            <a:lvl2pPr>
              <a:defRPr sz="7269"/>
            </a:lvl2pPr>
            <a:lvl3pPr>
              <a:defRPr sz="6393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0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1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3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44" y="1704227"/>
            <a:ext cx="9960335" cy="7252859"/>
          </a:xfrm>
        </p:spPr>
        <p:txBody>
          <a:bodyPr anchor="b"/>
          <a:lstStyle>
            <a:lvl1pPr algn="l">
              <a:defRPr sz="7269" b="1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3" y="1705214"/>
            <a:ext cx="16924686" cy="36531826"/>
          </a:xfrm>
        </p:spPr>
        <p:txBody>
          <a:bodyPr/>
          <a:lstStyle>
            <a:lvl1pPr>
              <a:defRPr sz="11386"/>
            </a:lvl1pPr>
            <a:lvl2pPr>
              <a:defRPr sz="9896"/>
            </a:lvl2pPr>
            <a:lvl3pPr>
              <a:defRPr sz="8758"/>
            </a:lvl3pPr>
            <a:lvl4pPr>
              <a:defRPr sz="7269"/>
            </a:lvl4pPr>
            <a:lvl5pPr>
              <a:defRPr sz="7269"/>
            </a:lvl5pPr>
            <a:lvl6pPr>
              <a:defRPr sz="7269"/>
            </a:lvl6pPr>
            <a:lvl7pPr>
              <a:defRPr sz="7269"/>
            </a:lvl7pPr>
            <a:lvl8pPr>
              <a:defRPr sz="7269"/>
            </a:lvl8pPr>
            <a:lvl9pPr>
              <a:defRPr sz="7269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44" y="8957113"/>
            <a:ext cx="9960335" cy="29278966"/>
          </a:xfrm>
        </p:spPr>
        <p:txBody>
          <a:bodyPr/>
          <a:lstStyle>
            <a:lvl1pPr marL="0" indent="0">
              <a:buNone/>
              <a:defRPr sz="5080"/>
            </a:lvl1pPr>
            <a:lvl2pPr marL="1618455" indent="0">
              <a:buNone/>
              <a:defRPr sz="4379"/>
            </a:lvl2pPr>
            <a:lvl3pPr marL="3236912" indent="0">
              <a:buNone/>
              <a:defRPr sz="3503"/>
            </a:lvl3pPr>
            <a:lvl4pPr marL="4855358" indent="0">
              <a:buNone/>
              <a:defRPr sz="3328"/>
            </a:lvl4pPr>
            <a:lvl5pPr marL="6473814" indent="0">
              <a:buNone/>
              <a:defRPr sz="3328"/>
            </a:lvl5pPr>
            <a:lvl6pPr marL="8092270" indent="0">
              <a:buNone/>
              <a:defRPr sz="3328"/>
            </a:lvl6pPr>
            <a:lvl7pPr marL="9710716" indent="0">
              <a:buNone/>
              <a:defRPr sz="3328"/>
            </a:lvl7pPr>
            <a:lvl8pPr marL="11329176" indent="0">
              <a:buNone/>
              <a:defRPr sz="3328"/>
            </a:lvl8pPr>
            <a:lvl9pPr marL="12947624" indent="0">
              <a:buNone/>
              <a:defRPr sz="3328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9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5" y="29962637"/>
            <a:ext cx="18165128" cy="3537259"/>
          </a:xfrm>
        </p:spPr>
        <p:txBody>
          <a:bodyPr anchor="b"/>
          <a:lstStyle>
            <a:lvl1pPr algn="l">
              <a:defRPr sz="7269" b="1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5" y="3824597"/>
            <a:ext cx="18165128" cy="25682258"/>
          </a:xfrm>
        </p:spPr>
        <p:txBody>
          <a:bodyPr/>
          <a:lstStyle>
            <a:lvl1pPr marL="0" indent="0">
              <a:buNone/>
              <a:defRPr sz="11386"/>
            </a:lvl1pPr>
            <a:lvl2pPr marL="1618455" indent="0">
              <a:buNone/>
              <a:defRPr sz="9896"/>
            </a:lvl2pPr>
            <a:lvl3pPr marL="3236912" indent="0">
              <a:buNone/>
              <a:defRPr sz="8758"/>
            </a:lvl3pPr>
            <a:lvl4pPr marL="4855358" indent="0">
              <a:buNone/>
              <a:defRPr sz="7269"/>
            </a:lvl4pPr>
            <a:lvl5pPr marL="6473814" indent="0">
              <a:buNone/>
              <a:defRPr sz="7269"/>
            </a:lvl5pPr>
            <a:lvl6pPr marL="8092270" indent="0">
              <a:buNone/>
              <a:defRPr sz="7269"/>
            </a:lvl6pPr>
            <a:lvl7pPr marL="9710716" indent="0">
              <a:buNone/>
              <a:defRPr sz="7269"/>
            </a:lvl7pPr>
            <a:lvl8pPr marL="11329176" indent="0">
              <a:buNone/>
              <a:defRPr sz="7269"/>
            </a:lvl8pPr>
            <a:lvl9pPr marL="12947624" indent="0">
              <a:buNone/>
              <a:defRPr sz="7269"/>
            </a:lvl9pPr>
          </a:lstStyle>
          <a:p>
            <a:r>
              <a:rPr lang="tr-TR" altLang="zh-TW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5" y="33499900"/>
            <a:ext cx="18165128" cy="5023492"/>
          </a:xfrm>
        </p:spPr>
        <p:txBody>
          <a:bodyPr/>
          <a:lstStyle>
            <a:lvl1pPr marL="0" indent="0">
              <a:buNone/>
              <a:defRPr sz="5080"/>
            </a:lvl1pPr>
            <a:lvl2pPr marL="1618455" indent="0">
              <a:buNone/>
              <a:defRPr sz="4379"/>
            </a:lvl2pPr>
            <a:lvl3pPr marL="3236912" indent="0">
              <a:buNone/>
              <a:defRPr sz="3503"/>
            </a:lvl3pPr>
            <a:lvl4pPr marL="4855358" indent="0">
              <a:buNone/>
              <a:defRPr sz="3328"/>
            </a:lvl4pPr>
            <a:lvl5pPr marL="6473814" indent="0">
              <a:buNone/>
              <a:defRPr sz="3328"/>
            </a:lvl5pPr>
            <a:lvl6pPr marL="8092270" indent="0">
              <a:buNone/>
              <a:defRPr sz="3328"/>
            </a:lvl6pPr>
            <a:lvl7pPr marL="9710716" indent="0">
              <a:buNone/>
              <a:defRPr sz="3328"/>
            </a:lvl7pPr>
            <a:lvl8pPr marL="11329176" indent="0">
              <a:buNone/>
              <a:defRPr sz="3328"/>
            </a:lvl8pPr>
            <a:lvl9pPr marL="12947624" indent="0">
              <a:buNone/>
              <a:defRPr sz="3328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12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6" y="1714135"/>
            <a:ext cx="27247693" cy="7133961"/>
          </a:xfrm>
          <a:prstGeom prst="rect">
            <a:avLst/>
          </a:prstGeom>
        </p:spPr>
        <p:txBody>
          <a:bodyPr vert="horz" lIns="369730" tIns="184788" rIns="369730" bIns="184788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6" y="9987596"/>
            <a:ext cx="27247693" cy="28248506"/>
          </a:xfrm>
          <a:prstGeom prst="rect">
            <a:avLst/>
          </a:prstGeom>
        </p:spPr>
        <p:txBody>
          <a:bodyPr vert="horz" lIns="369730" tIns="184788" rIns="369730" bIns="184788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3719"/>
            <a:ext cx="7064216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l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3" y="39673719"/>
            <a:ext cx="9587151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ctr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3719"/>
            <a:ext cx="7064216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r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7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hdr="0" ftr="0" dt="0"/>
  <p:txStyles>
    <p:titleStyle>
      <a:lvl1pPr algn="ctr" defTabSz="3237670" rtl="0" eaLnBrk="1" latinLnBrk="0" hangingPunct="1">
        <a:spcBef>
          <a:spcPct val="0"/>
        </a:spcBef>
        <a:buNone/>
        <a:defRPr sz="15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124" indent="-1214124" algn="l" defTabSz="3237670" rtl="0" eaLnBrk="1" latinLnBrk="0" hangingPunct="1">
        <a:spcBef>
          <a:spcPct val="20000"/>
        </a:spcBef>
        <a:buFont typeface="Arial" pitchFamily="34" charset="0"/>
        <a:buChar char="•"/>
        <a:defRPr sz="11386" kern="1200">
          <a:solidFill>
            <a:schemeClr val="tx1"/>
          </a:solidFill>
          <a:latin typeface="+mn-lt"/>
          <a:ea typeface="+mn-ea"/>
          <a:cs typeface="+mn-cs"/>
        </a:defRPr>
      </a:lvl1pPr>
      <a:lvl2pPr marL="2630592" indent="-1011778" algn="l" defTabSz="3237670" rtl="0" eaLnBrk="1" latinLnBrk="0" hangingPunct="1">
        <a:spcBef>
          <a:spcPct val="20000"/>
        </a:spcBef>
        <a:buFont typeface="Arial" pitchFamily="34" charset="0"/>
        <a:buChar char="–"/>
        <a:defRPr sz="9896" kern="1200">
          <a:solidFill>
            <a:schemeClr val="tx1"/>
          </a:solidFill>
          <a:latin typeface="+mn-lt"/>
          <a:ea typeface="+mn-ea"/>
          <a:cs typeface="+mn-cs"/>
        </a:defRPr>
      </a:lvl2pPr>
      <a:lvl3pPr marL="4047060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8758" kern="1200">
          <a:solidFill>
            <a:schemeClr val="tx1"/>
          </a:solidFill>
          <a:latin typeface="+mn-lt"/>
          <a:ea typeface="+mn-ea"/>
          <a:cs typeface="+mn-cs"/>
        </a:defRPr>
      </a:lvl3pPr>
      <a:lvl4pPr marL="5665904" indent="-809422" algn="l" defTabSz="3237670" rtl="0" eaLnBrk="1" latinLnBrk="0" hangingPunct="1">
        <a:spcBef>
          <a:spcPct val="20000"/>
        </a:spcBef>
        <a:buFont typeface="Arial" pitchFamily="34" charset="0"/>
        <a:buChar char="–"/>
        <a:defRPr sz="7269" kern="1200">
          <a:solidFill>
            <a:schemeClr val="tx1"/>
          </a:solidFill>
          <a:latin typeface="+mn-lt"/>
          <a:ea typeface="+mn-ea"/>
          <a:cs typeface="+mn-cs"/>
        </a:defRPr>
      </a:lvl4pPr>
      <a:lvl5pPr marL="7284740" indent="-809422" algn="l" defTabSz="3237670" rtl="0" eaLnBrk="1" latinLnBrk="0" hangingPunct="1">
        <a:spcBef>
          <a:spcPct val="20000"/>
        </a:spcBef>
        <a:buFont typeface="Arial" pitchFamily="34" charset="0"/>
        <a:buChar char="»"/>
        <a:defRPr sz="7269" kern="1200">
          <a:solidFill>
            <a:schemeClr val="tx1"/>
          </a:solidFill>
          <a:latin typeface="+mn-lt"/>
          <a:ea typeface="+mn-ea"/>
          <a:cs typeface="+mn-cs"/>
        </a:defRPr>
      </a:lvl5pPr>
      <a:lvl6pPr marL="8903569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6pPr>
      <a:lvl7pPr marL="10522392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7pPr>
      <a:lvl8pPr marL="12141221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8pPr>
      <a:lvl9pPr marL="13760060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1pPr>
      <a:lvl2pPr marL="1618827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2pPr>
      <a:lvl3pPr marL="3237670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3pPr>
      <a:lvl4pPr marL="4856488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4pPr>
      <a:lvl5pPr marL="6475324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5pPr>
      <a:lvl6pPr marL="8094157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6pPr>
      <a:lvl7pPr marL="9712979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7pPr>
      <a:lvl8pPr marL="11331821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8pPr>
      <a:lvl9pPr marL="12950648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21" Type="http://schemas.openxmlformats.org/officeDocument/2006/relationships/chart" Target="../charts/chart2.xml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A82832E-0F20-4FA0-8B0E-C0536DF82A35}"/>
              </a:ext>
            </a:extLst>
          </p:cNvPr>
          <p:cNvGrpSpPr/>
          <p:nvPr/>
        </p:nvGrpSpPr>
        <p:grpSpPr>
          <a:xfrm>
            <a:off x="11058658" y="17352282"/>
            <a:ext cx="10488648" cy="3725081"/>
            <a:chOff x="108005" y="2414189"/>
            <a:chExt cx="8900245" cy="3148411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A58C55F3-5372-4934-B21F-F9AC9469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05" y="2578132"/>
              <a:ext cx="8900245" cy="2984468"/>
            </a:xfrm>
            <a:prstGeom prst="rect">
              <a:avLst/>
            </a:prstGeom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A65A8167-DC1B-4D22-85F1-A1C67F13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91" y="2414189"/>
              <a:ext cx="7580861" cy="329011"/>
            </a:xfrm>
            <a:prstGeom prst="rect">
              <a:avLst/>
            </a:prstGeom>
          </p:spPr>
        </p:pic>
      </p:grpSp>
      <p:sp>
        <p:nvSpPr>
          <p:cNvPr id="466" name="TextBox 465"/>
          <p:cNvSpPr txBox="1"/>
          <p:nvPr/>
        </p:nvSpPr>
        <p:spPr>
          <a:xfrm>
            <a:off x="230783" y="14492581"/>
            <a:ext cx="29488693" cy="1007354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3: Motivations</a:t>
            </a:r>
          </a:p>
        </p:txBody>
      </p:sp>
      <p:cxnSp>
        <p:nvCxnSpPr>
          <p:cNvPr id="115" name="Straight Connector 114"/>
          <p:cNvCxnSpPr>
            <a:cxnSpLocks/>
          </p:cNvCxnSpPr>
          <p:nvPr/>
        </p:nvCxnSpPr>
        <p:spPr>
          <a:xfrm flipH="1">
            <a:off x="16415863" y="7935504"/>
            <a:ext cx="18401" cy="6400664"/>
          </a:xfrm>
          <a:prstGeom prst="line">
            <a:avLst/>
          </a:prstGeom>
          <a:ln w="57150"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689" y="575925"/>
            <a:ext cx="28339460" cy="4539078"/>
          </a:xfrm>
          <a:prstGeom prst="rect">
            <a:avLst/>
          </a:prstGeom>
          <a:noFill/>
        </p:spPr>
        <p:txBody>
          <a:bodyPr wrap="square" lIns="106058" tIns="53030" rIns="106058" bIns="53030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Reducing DRAM Latency via </a:t>
            </a:r>
          </a:p>
          <a:p>
            <a:pPr algn="ctr">
              <a:spcAft>
                <a:spcPts val="2400"/>
              </a:spcAft>
            </a:pP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Charge-Level-Aware Look-Ahead Partial Restoration</a:t>
            </a:r>
          </a:p>
          <a:p>
            <a:pPr algn="ctr"/>
            <a:r>
              <a:rPr lang="en-US" sz="4400" u="sng" dirty="0" err="1">
                <a:latin typeface="Cambria" panose="02040503050406030204" pitchFamily="18" charset="0"/>
                <a:cs typeface="Tahoma"/>
              </a:rPr>
              <a:t>Yaohua</a:t>
            </a:r>
            <a:r>
              <a:rPr lang="en-US" sz="4400" u="sng" dirty="0">
                <a:latin typeface="Cambria" panose="02040503050406030204" pitchFamily="18" charset="0"/>
                <a:cs typeface="Tahoma"/>
              </a:rPr>
              <a:t> Wang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1,2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 </a:t>
            </a:r>
            <a:r>
              <a:rPr lang="en-US" sz="4400" dirty="0" err="1">
                <a:latin typeface="Cambria" panose="02040503050406030204" pitchFamily="18" charset="0"/>
                <a:cs typeface="Tahoma"/>
              </a:rPr>
              <a:t>Arash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Tavakkol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 Lois Orosa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1,4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 </a:t>
            </a:r>
            <a:r>
              <a:rPr lang="en-US" altLang="zh-CN" sz="4400" dirty="0" err="1">
                <a:solidFill>
                  <a:schemeClr val="bg2">
                    <a:lumMod val="25000"/>
                  </a:schemeClr>
                </a:solidFill>
              </a:rPr>
              <a:t>Saugata</a:t>
            </a:r>
            <a:r>
              <a:rPr lang="en-US" altLang="zh-CN" sz="32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Ghose</a:t>
            </a:r>
            <a:r>
              <a:rPr lang="en-US" altLang="zh-CN" sz="4400" baseline="30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Nika Mansouri Ghiasi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</a:t>
            </a:r>
            <a:endParaRPr lang="en-US" sz="4400" dirty="0">
              <a:latin typeface="Cambria" panose="02040503050406030204" pitchFamily="18" charset="0"/>
              <a:cs typeface="Tahoma"/>
            </a:endParaRPr>
          </a:p>
          <a:p>
            <a:pPr algn="ctr"/>
            <a:r>
              <a:rPr lang="en-US" sz="4400" dirty="0">
                <a:latin typeface="Cambria" panose="02040503050406030204" pitchFamily="18" charset="0"/>
                <a:cs typeface="Tahoma"/>
              </a:rPr>
              <a:t> </a:t>
            </a:r>
            <a:r>
              <a:rPr lang="en-US" sz="4400" dirty="0" err="1">
                <a:latin typeface="Cambria" panose="02040503050406030204" pitchFamily="18" charset="0"/>
                <a:cs typeface="Tahoma"/>
              </a:rPr>
              <a:t>Minesh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Patel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     </a:t>
            </a:r>
            <a:r>
              <a:rPr lang="en-US" sz="4400" dirty="0" err="1">
                <a:latin typeface="Cambria" panose="02040503050406030204" pitchFamily="18" charset="0"/>
                <a:cs typeface="Tahoma"/>
              </a:rPr>
              <a:t>Jeremie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S. Kim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  Hasan Hassan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     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Mohammad</a:t>
            </a:r>
            <a:r>
              <a:rPr lang="en-US" altLang="zh-CN" sz="32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Sadrosadati</a:t>
            </a:r>
            <a:r>
              <a:rPr lang="en-US" altLang="zh-CN" sz="4400" baseline="30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sz="4400" dirty="0" err="1">
                <a:latin typeface="Cambria" panose="02040503050406030204" pitchFamily="18" charset="0"/>
                <a:cs typeface="Tahoma"/>
              </a:rPr>
              <a:t>Onur</a:t>
            </a:r>
            <a:r>
              <a:rPr lang="en-US" sz="4400" dirty="0">
                <a:latin typeface="Cambria" panose="02040503050406030204" pitchFamily="18" charset="0"/>
                <a:cs typeface="Tahoma"/>
              </a:rPr>
              <a:t> Mutlu</a:t>
            </a:r>
            <a:r>
              <a:rPr lang="en-US" sz="4400" baseline="30000" dirty="0">
                <a:latin typeface="Cambria" panose="02040503050406030204" pitchFamily="18" charset="0"/>
                <a:cs typeface="Tahoma"/>
              </a:rPr>
              <a:t>1,3</a:t>
            </a:r>
            <a:endParaRPr lang="en-US" sz="4000" b="1" i="1" dirty="0">
              <a:latin typeface="Cambria" panose="02040503050406030204" pitchFamily="18" charset="0"/>
              <a:cs typeface="Tahoma"/>
            </a:endParaRPr>
          </a:p>
        </p:txBody>
      </p:sp>
      <p:pic>
        <p:nvPicPr>
          <p:cNvPr id="4" name="Picture 3" descr="Burgundy_CMU_JPG_Logo.jpg"/>
          <p:cNvPicPr>
            <a:picLocks noChangeAspect="1"/>
          </p:cNvPicPr>
          <p:nvPr/>
        </p:nvPicPr>
        <p:blipFill rotWithShape="1">
          <a:blip r:embed="rId5" cstate="print"/>
          <a:srcRect t="19948" b="26380"/>
          <a:stretch/>
        </p:blipFill>
        <p:spPr>
          <a:xfrm>
            <a:off x="15640353" y="5311623"/>
            <a:ext cx="4587846" cy="910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795" y="6773279"/>
            <a:ext cx="7458054" cy="1007354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1: Summary</a:t>
            </a:r>
          </a:p>
        </p:txBody>
      </p:sp>
      <p:pic>
        <p:nvPicPr>
          <p:cNvPr id="24" name="Picture 23" descr="safar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99669" y="41688711"/>
            <a:ext cx="3655970" cy="94023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5659" y="7944723"/>
            <a:ext cx="7287286" cy="6357692"/>
          </a:xfrm>
          <a:prstGeom prst="rect">
            <a:avLst/>
          </a:prstGeom>
          <a:noFill/>
        </p:spPr>
        <p:txBody>
          <a:bodyPr wrap="square" lIns="200207" tIns="100103" rIns="200207" bIns="100103" rtlCol="0">
            <a:spAutoFit/>
          </a:bodyPr>
          <a:lstStyle/>
          <a:p>
            <a:r>
              <a:rPr lang="en-US" altLang="zh-CN" sz="2400" b="1" u="sng" dirty="0">
                <a:solidFill>
                  <a:srgbClr val="FF0066"/>
                </a:solidFill>
                <a:latin typeface="Cambria" panose="02040503050406030204" pitchFamily="18" charset="0"/>
              </a:rPr>
              <a:t>DRAM latency is a major bottleneck</a:t>
            </a:r>
            <a:r>
              <a:rPr lang="en-US" sz="2400" u="sng" dirty="0">
                <a:solidFill>
                  <a:srgbClr val="FF0066"/>
                </a:solidFill>
                <a:latin typeface="Cambria" panose="02040503050406030204" pitchFamily="18" charset="0"/>
              </a:rPr>
              <a:t>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FF0066"/>
                </a:solidFill>
                <a:latin typeface="Cambria" panose="02040503050406030204" pitchFamily="18" charset="0"/>
              </a:rPr>
              <a:t>Mainly consists of: activation and restoration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FF0066"/>
                </a:solidFill>
                <a:latin typeface="Cambria" panose="02040503050406030204" pitchFamily="18" charset="0"/>
              </a:rPr>
              <a:t>Partial restoration on soon-to-be refreshed cells can help to reduce restoration latency</a:t>
            </a:r>
          </a:p>
          <a:p>
            <a:r>
              <a:rPr lang="en-US" sz="2400" b="1" u="sng" dirty="0">
                <a:latin typeface="Cambria" panose="02040503050406030204" pitchFamily="18" charset="0"/>
              </a:rPr>
              <a:t>Motivation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endParaRPr lang="en-US" sz="2000" dirty="0">
              <a:latin typeface="Cambria" panose="02040503050406030204" pitchFamily="18" charset="0"/>
            </a:endParaRPr>
          </a:p>
          <a:p>
            <a:pPr>
              <a:buFont typeface="+mj-lt"/>
              <a:buAutoNum type="arabicParenR"/>
            </a:pPr>
            <a:r>
              <a:rPr lang="en-US" sz="2200" dirty="0">
                <a:latin typeface="Cambria" panose="02040503050406030204" pitchFamily="18" charset="0"/>
              </a:rPr>
              <a:t> The potential of partial restoration can be greatly improved when applied on 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soon-to-be-reactivated</a:t>
            </a:r>
            <a:r>
              <a:rPr lang="en-US" sz="2200" dirty="0">
                <a:latin typeface="Cambria" panose="02040503050406030204" pitchFamily="18" charset="0"/>
              </a:rPr>
              <a:t> cells</a:t>
            </a:r>
            <a:endParaRPr lang="tr-TR" sz="2200" dirty="0">
              <a:latin typeface="Cambria" panose="02040503050406030204" pitchFamily="18" charset="0"/>
            </a:endParaRPr>
          </a:p>
          <a:p>
            <a:pPr>
              <a:buFont typeface="+mj-lt"/>
              <a:buAutoNum type="arabicParenR"/>
            </a:pPr>
            <a:r>
              <a:rPr lang="en-US" sz="2200" dirty="0">
                <a:latin typeface="Cambria" panose="02040503050406030204" pitchFamily="18" charset="0"/>
              </a:rPr>
              <a:t> We can trade-off restoration and activation latency reductions to 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maximize</a:t>
            </a:r>
            <a:r>
              <a:rPr lang="en-US" sz="2200" dirty="0">
                <a:latin typeface="Cambria" panose="02040503050406030204" pitchFamily="18" charset="0"/>
              </a:rPr>
              <a:t> the overall benefit </a:t>
            </a:r>
            <a:endParaRPr lang="tr-TR" sz="2200" dirty="0">
              <a:latin typeface="Cambria" panose="02040503050406030204" pitchFamily="18" charset="0"/>
            </a:endParaRPr>
          </a:p>
          <a:p>
            <a:r>
              <a:rPr lang="en-US" altLang="zh-CN" sz="2400" b="1" u="sng" dirty="0">
                <a:solidFill>
                  <a:srgbClr val="0066FF"/>
                </a:solidFill>
                <a:latin typeface="Cambria" panose="02040503050406030204" pitchFamily="18" charset="0"/>
              </a:rPr>
              <a:t>Charge-level-aware look-ahead Partial restoration (CAL)</a:t>
            </a: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Accurately predict the next access-to-access interval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Carefully apply partial restoration according to the prediction and next scheduled refresh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Greatly improve overall performance and energy efficiency at low cost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59059" y="6758029"/>
            <a:ext cx="21762252" cy="1007354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2: Background and Key Ideas</a:t>
            </a: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7744304" y="7887656"/>
            <a:ext cx="25859" cy="6401620"/>
          </a:xfrm>
          <a:prstGeom prst="line">
            <a:avLst/>
          </a:prstGeom>
          <a:ln w="76200">
            <a:solidFill>
              <a:srgbClr val="6D437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61" y="5242856"/>
            <a:ext cx="4475417" cy="912697"/>
          </a:xfrm>
          <a:prstGeom prst="rect">
            <a:avLst/>
          </a:prstGeom>
        </p:spPr>
      </p:pic>
      <p:sp>
        <p:nvSpPr>
          <p:cNvPr id="141" name="67Text"/>
          <p:cNvSpPr txBox="1"/>
          <p:nvPr/>
        </p:nvSpPr>
        <p:spPr>
          <a:xfrm>
            <a:off x="9943799" y="12822801"/>
            <a:ext cx="418492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DRAM </a:t>
            </a:r>
            <a:r>
              <a:rPr lang="en-US" sz="28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subarray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 structure</a:t>
            </a:r>
          </a:p>
        </p:txBody>
      </p:sp>
      <p:sp>
        <p:nvSpPr>
          <p:cNvPr id="544" name="Title 1"/>
          <p:cNvSpPr txBox="1">
            <a:spLocks/>
          </p:cNvSpPr>
          <p:nvPr/>
        </p:nvSpPr>
        <p:spPr>
          <a:xfrm>
            <a:off x="16627660" y="12110862"/>
            <a:ext cx="12523047" cy="2189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Cambria" panose="02040503050406030204" pitchFamily="18" charset="0"/>
              </a:rPr>
              <a:t>(a) </a:t>
            </a:r>
            <a:r>
              <a:rPr lang="en-US" sz="2800" dirty="0">
                <a:latin typeface="Cambria" panose="02040503050406030204" pitchFamily="18" charset="0"/>
              </a:rPr>
              <a:t>To compensate for the charge depletion and avoid data loss, DRAM fully restores the charge level of the cell during access; </a:t>
            </a:r>
            <a:r>
              <a:rPr lang="en-US" altLang="zh-CN" sz="2800" b="1" dirty="0">
                <a:latin typeface="Cambria" panose="02040503050406030204" pitchFamily="18" charset="0"/>
              </a:rPr>
              <a:t>(b) </a:t>
            </a:r>
            <a:r>
              <a:rPr lang="en-US" sz="2800" dirty="0">
                <a:latin typeface="Cambria" panose="02040503050406030204" pitchFamily="18" charset="0"/>
              </a:rPr>
              <a:t>Restore Truncation</a:t>
            </a:r>
            <a:r>
              <a:rPr lang="en-US" sz="2200" dirty="0">
                <a:solidFill>
                  <a:srgbClr val="3266FF"/>
                </a:solidFill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200" dirty="0" err="1">
                <a:solidFill>
                  <a:srgbClr val="3266FF"/>
                </a:solidFill>
                <a:latin typeface="Arial" charset="0"/>
                <a:ea typeface="Arial" charset="0"/>
                <a:cs typeface="Arial" charset="0"/>
              </a:rPr>
              <a:t>Zhang+,HPCA</a:t>
            </a:r>
            <a:r>
              <a:rPr lang="en-US" sz="2200" dirty="0">
                <a:solidFill>
                  <a:srgbClr val="3266FF"/>
                </a:solidFill>
                <a:latin typeface="Arial" charset="0"/>
                <a:ea typeface="Arial" charset="0"/>
                <a:cs typeface="Arial" charset="0"/>
              </a:rPr>
              <a:t> 2016]</a:t>
            </a:r>
            <a:r>
              <a:rPr lang="en-US" sz="2800" dirty="0">
                <a:solidFill>
                  <a:srgbClr val="3266FF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partially restores the charge of soon-to-be-refreshed cell to a level, such that the amount of charge is just enough to ensure that the refresh operation can still correctly read the data; </a:t>
            </a:r>
            <a:r>
              <a:rPr lang="en-US" sz="2800" b="1" dirty="0">
                <a:latin typeface="Cambria" panose="02040503050406030204" pitchFamily="18" charset="0"/>
              </a:rPr>
              <a:t>(c) </a:t>
            </a:r>
            <a:r>
              <a:rPr lang="en-US" sz="2800" dirty="0">
                <a:latin typeface="Cambria" panose="02040503050406030204" pitchFamily="18" charset="0"/>
              </a:rPr>
              <a:t>CAL effectively enable partial restoration for both soon-to-be-refreshed and soon-to-be-reactivated cells, while still effectively exploiting the benefits of activation latency reduction</a:t>
            </a:r>
          </a:p>
        </p:txBody>
      </p:sp>
      <p:sp>
        <p:nvSpPr>
          <p:cNvPr id="7" name="Oval 6"/>
          <p:cNvSpPr/>
          <p:nvPr/>
        </p:nvSpPr>
        <p:spPr>
          <a:xfrm>
            <a:off x="9264722" y="16508885"/>
            <a:ext cx="750158" cy="673221"/>
          </a:xfrm>
          <a:prstGeom prst="ellipse">
            <a:avLst/>
          </a:prstGeom>
          <a:solidFill>
            <a:srgbClr val="6D4375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11745496" y="15642362"/>
            <a:ext cx="7258386" cy="1077218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latin typeface="Cambria" panose="02040503050406030204" pitchFamily="18" charset="0"/>
              </a:rPr>
              <a:t>How to </a:t>
            </a:r>
            <a:r>
              <a:rPr lang="en-US" sz="3200" b="1" dirty="0">
                <a:latin typeface="Cambria" panose="02040503050406030204" pitchFamily="18" charset="0"/>
              </a:rPr>
              <a:t>know</a:t>
            </a:r>
            <a:r>
              <a:rPr lang="tr-TR" sz="3200" b="1" dirty="0">
                <a:latin typeface="Cambria" panose="02040503050406030204" pitchFamily="18" charset="0"/>
              </a:rPr>
              <a:t> the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</a:rPr>
              <a:t>next</a:t>
            </a:r>
            <a:r>
              <a:rPr lang="tr-TR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rgbClr val="FF21C6"/>
                </a:solidFill>
                <a:latin typeface="Cambria" panose="02040503050406030204" pitchFamily="18" charset="0"/>
              </a:rPr>
              <a:t>access-to-access </a:t>
            </a:r>
            <a:r>
              <a:rPr lang="tr-TR" sz="3200" b="1" dirty="0">
                <a:solidFill>
                  <a:srgbClr val="FF21C6"/>
                </a:solidFill>
                <a:latin typeface="Cambria" panose="02040503050406030204" pitchFamily="18" charset="0"/>
              </a:rPr>
              <a:t>interval</a:t>
            </a:r>
            <a:r>
              <a:rPr lang="tr-TR" sz="3200" b="1" dirty="0">
                <a:latin typeface="Cambria" panose="02040503050406030204" pitchFamily="18" charset="0"/>
              </a:rPr>
              <a:t>? 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756" name="Content Placeholder 2"/>
          <p:cNvSpPr txBox="1">
            <a:spLocks/>
          </p:cNvSpPr>
          <p:nvPr/>
        </p:nvSpPr>
        <p:spPr>
          <a:xfrm>
            <a:off x="677728" y="15867899"/>
            <a:ext cx="9585941" cy="1369673"/>
          </a:xfrm>
          <a:prstGeom prst="rect">
            <a:avLst/>
          </a:prstGeom>
          <a:ln w="28575">
            <a:solidFill>
              <a:srgbClr val="FF0066"/>
            </a:solidFill>
            <a:prstDash val="sysDash"/>
          </a:ln>
        </p:spPr>
        <p:txBody>
          <a:bodyPr vert="horz" lIns="369730" tIns="184788" rIns="369730" bIns="184788" rtlCol="0">
            <a:noAutofit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Applying partial restoration on soon-to-be-reactivated DRAM cells can provide </a:t>
            </a:r>
            <a:r>
              <a:rPr lang="en-US" sz="2800" b="1" dirty="0">
                <a:solidFill>
                  <a:srgbClr val="00B050"/>
                </a:solidFill>
                <a:latin typeface="Cambria" pitchFamily="18" charset="0"/>
              </a:rPr>
              <a:t>larger benefit</a:t>
            </a:r>
            <a:endParaRPr lang="tr-TR" sz="2800" b="1" dirty="0">
              <a:solidFill>
                <a:srgbClr val="00B050"/>
              </a:solidFill>
              <a:latin typeface="Cambria" pitchFamily="18" charset="0"/>
            </a:endParaRPr>
          </a:p>
          <a:p>
            <a:endParaRPr lang="en-US" sz="2800" i="1" dirty="0">
              <a:latin typeface="Cambria" pitchFamily="18" charset="0"/>
            </a:endParaRPr>
          </a:p>
        </p:txBody>
      </p:sp>
      <p:sp>
        <p:nvSpPr>
          <p:cNvPr id="698" name="Content Placeholder 2"/>
          <p:cNvSpPr txBox="1">
            <a:spLocks/>
          </p:cNvSpPr>
          <p:nvPr/>
        </p:nvSpPr>
        <p:spPr>
          <a:xfrm>
            <a:off x="21718395" y="15563059"/>
            <a:ext cx="8130199" cy="1560044"/>
          </a:xfrm>
          <a:prstGeom prst="rect">
            <a:avLst/>
          </a:prstGeom>
          <a:ln w="28575">
            <a:solidFill>
              <a:srgbClr val="FF0066"/>
            </a:solidFill>
            <a:prstDash val="sysDash"/>
          </a:ln>
        </p:spPr>
        <p:txBody>
          <a:bodyPr vert="horz" lIns="369730" tIns="184788" rIns="369730" bIns="184788" rtlCol="0">
            <a:normAutofit fontScale="85000" lnSpcReduction="20000"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spcBef>
                <a:spcPts val="1000"/>
              </a:spcBef>
            </a:pPr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A charge level aware partial restoration can trade a </a:t>
            </a:r>
            <a:r>
              <a:rPr lang="en-US" sz="3600" b="1" dirty="0">
                <a:solidFill>
                  <a:srgbClr val="FF0066"/>
                </a:solidFill>
                <a:latin typeface="Cambria" panose="02040503050406030204" pitchFamily="18" charset="0"/>
              </a:rPr>
              <a:t>smaller </a:t>
            </a:r>
            <a:r>
              <a:rPr lang="en-US" sz="3600" b="1" dirty="0" err="1">
                <a:solidFill>
                  <a:srgbClr val="FF0066"/>
                </a:solidFill>
                <a:latin typeface="Cambria" panose="02040503050406030204" pitchFamily="18" charset="0"/>
              </a:rPr>
              <a:t>tRCD</a:t>
            </a:r>
            <a:r>
              <a:rPr lang="en-US" sz="3600" b="1" dirty="0">
                <a:solidFill>
                  <a:srgbClr val="FF0066"/>
                </a:solidFill>
                <a:latin typeface="Cambria" panose="02040503050406030204" pitchFamily="18" charset="0"/>
              </a:rPr>
              <a:t> reduction </a:t>
            </a:r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for   a 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larger </a:t>
            </a:r>
            <a:r>
              <a:rPr lang="en-US" sz="36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tRAS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 reduction.</a:t>
            </a:r>
          </a:p>
        </p:txBody>
      </p:sp>
      <p:sp>
        <p:nvSpPr>
          <p:cNvPr id="757" name="Oval 756"/>
          <p:cNvSpPr/>
          <p:nvPr/>
        </p:nvSpPr>
        <p:spPr>
          <a:xfrm>
            <a:off x="29087613" y="16317196"/>
            <a:ext cx="760981" cy="803299"/>
          </a:xfrm>
          <a:prstGeom prst="ellipse">
            <a:avLst/>
          </a:prstGeom>
          <a:solidFill>
            <a:srgbClr val="6D4375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69" name="TextBox 768"/>
          <p:cNvSpPr txBox="1"/>
          <p:nvPr/>
        </p:nvSpPr>
        <p:spPr>
          <a:xfrm>
            <a:off x="230782" y="22153357"/>
            <a:ext cx="29488693" cy="1007354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4: Charge-Level-Aware Look-Ahead Partial Restoration</a:t>
            </a:r>
          </a:p>
        </p:txBody>
      </p:sp>
      <p:sp>
        <p:nvSpPr>
          <p:cNvPr id="770" name="TextBox 769"/>
          <p:cNvSpPr txBox="1"/>
          <p:nvPr/>
        </p:nvSpPr>
        <p:spPr>
          <a:xfrm>
            <a:off x="411517" y="24546129"/>
            <a:ext cx="7474389" cy="156966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1. Uses the last access-to-access interval of a row to 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predict</a:t>
            </a:r>
            <a:r>
              <a:rPr lang="en-US" sz="3200" dirty="0">
                <a:latin typeface="Cambria" panose="02040503050406030204" pitchFamily="18" charset="0"/>
              </a:rPr>
              <a:t> whether the row will be reactivated again soon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771" name="Title 1"/>
          <p:cNvSpPr txBox="1">
            <a:spLocks/>
          </p:cNvSpPr>
          <p:nvPr/>
        </p:nvSpPr>
        <p:spPr>
          <a:xfrm>
            <a:off x="573106" y="23624734"/>
            <a:ext cx="7104741" cy="761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mbria" panose="02040503050406030204" pitchFamily="18" charset="0"/>
              </a:rPr>
              <a:t>Key Mechanism</a:t>
            </a:r>
          </a:p>
        </p:txBody>
      </p:sp>
      <p:sp>
        <p:nvSpPr>
          <p:cNvPr id="772" name="Rectangle 771"/>
          <p:cNvSpPr/>
          <p:nvPr/>
        </p:nvSpPr>
        <p:spPr>
          <a:xfrm>
            <a:off x="10835835" y="24352358"/>
            <a:ext cx="547157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0835834" y="24707249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Left Brace 775"/>
          <p:cNvSpPr/>
          <p:nvPr/>
        </p:nvSpPr>
        <p:spPr>
          <a:xfrm rot="5400000">
            <a:off x="11785835" y="23150309"/>
            <a:ext cx="216827" cy="2078729"/>
          </a:xfrm>
          <a:prstGeom prst="leftBrace">
            <a:avLst>
              <a:gd name="adj1" fmla="val 6145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TextBox 776"/>
          <p:cNvSpPr txBox="1"/>
          <p:nvPr/>
        </p:nvSpPr>
        <p:spPr>
          <a:xfrm>
            <a:off x="10471599" y="23710604"/>
            <a:ext cx="281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ambria" panose="02040503050406030204" pitchFamily="18" charset="0"/>
              </a:rPr>
              <a:t>Time</a:t>
            </a:r>
            <a:r>
              <a:rPr lang="en-US" sz="2400" b="1" dirty="0">
                <a:latin typeface="Cambria" panose="02040503050406030204" pitchFamily="18" charset="0"/>
              </a:rPr>
              <a:t>r</a:t>
            </a:r>
            <a:r>
              <a:rPr lang="tr-TR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Table</a:t>
            </a:r>
            <a:endParaRPr lang="tr-TR" sz="2400" b="1" dirty="0">
              <a:latin typeface="Cambria" panose="02040503050406030204" pitchFamily="18" charset="0"/>
            </a:endParaRPr>
          </a:p>
        </p:txBody>
      </p:sp>
      <p:cxnSp>
        <p:nvCxnSpPr>
          <p:cNvPr id="778" name="Straight Arrow Connector 777"/>
          <p:cNvCxnSpPr/>
          <p:nvPr/>
        </p:nvCxnSpPr>
        <p:spPr>
          <a:xfrm>
            <a:off x="9859575" y="24507601"/>
            <a:ext cx="931810" cy="5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TextBox 778"/>
          <p:cNvSpPr txBox="1"/>
          <p:nvPr/>
        </p:nvSpPr>
        <p:spPr>
          <a:xfrm>
            <a:off x="8657785" y="24250110"/>
            <a:ext cx="195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Insert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>
                <a:latin typeface="Cambria" panose="02040503050406030204" pitchFamily="18" charset="0"/>
              </a:rPr>
              <a:t>[PRE]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12083575" y="26555681"/>
            <a:ext cx="288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Lookup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en-US" sz="2400" i="1" dirty="0">
                <a:latin typeface="Cambria" panose="02040503050406030204" pitchFamily="18" charset="0"/>
              </a:rPr>
              <a:t>[ACT][WRITE]</a:t>
            </a:r>
          </a:p>
        </p:txBody>
      </p:sp>
      <p:cxnSp>
        <p:nvCxnSpPr>
          <p:cNvPr id="781" name="Straight Arrow Connector 780"/>
          <p:cNvCxnSpPr/>
          <p:nvPr/>
        </p:nvCxnSpPr>
        <p:spPr>
          <a:xfrm flipV="1">
            <a:off x="12132505" y="26161021"/>
            <a:ext cx="0" cy="4292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/>
          <p:cNvCxnSpPr/>
          <p:nvPr/>
        </p:nvCxnSpPr>
        <p:spPr>
          <a:xfrm>
            <a:off x="13053438" y="24476905"/>
            <a:ext cx="480843" cy="7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8224830" y="24342275"/>
            <a:ext cx="3810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785" name="Oval 784"/>
          <p:cNvSpPr/>
          <p:nvPr/>
        </p:nvSpPr>
        <p:spPr>
          <a:xfrm>
            <a:off x="11691160" y="26615716"/>
            <a:ext cx="3810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5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86" name="Oval 785"/>
          <p:cNvSpPr/>
          <p:nvPr/>
        </p:nvSpPr>
        <p:spPr>
          <a:xfrm>
            <a:off x="14397667" y="24128608"/>
            <a:ext cx="3810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87" name="Title 1"/>
          <p:cNvSpPr txBox="1">
            <a:spLocks/>
          </p:cNvSpPr>
          <p:nvPr/>
        </p:nvSpPr>
        <p:spPr>
          <a:xfrm>
            <a:off x="7935305" y="23198931"/>
            <a:ext cx="7009449" cy="59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mbria" panose="02040503050406030204" pitchFamily="18" charset="0"/>
              </a:rPr>
              <a:t>Hardware Structure</a:t>
            </a:r>
          </a:p>
        </p:txBody>
      </p:sp>
      <p:cxnSp>
        <p:nvCxnSpPr>
          <p:cNvPr id="788" name="Straight Connector 787"/>
          <p:cNvCxnSpPr>
            <a:cxnSpLocks/>
          </p:cNvCxnSpPr>
          <p:nvPr/>
        </p:nvCxnSpPr>
        <p:spPr>
          <a:xfrm>
            <a:off x="7935305" y="23300979"/>
            <a:ext cx="14907" cy="4790151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9" name="Title 1"/>
          <p:cNvSpPr txBox="1">
            <a:spLocks/>
          </p:cNvSpPr>
          <p:nvPr/>
        </p:nvSpPr>
        <p:spPr>
          <a:xfrm>
            <a:off x="21927389" y="23290941"/>
            <a:ext cx="7596975" cy="761999"/>
          </a:xfrm>
          <a:prstGeom prst="rect">
            <a:avLst/>
          </a:prstGeom>
        </p:spPr>
        <p:txBody>
          <a:bodyPr vert="horz" lIns="369730" tIns="184788" rIns="369730" bIns="184788" rtlCol="0" anchor="ctr">
            <a:noAutofit/>
          </a:bodyPr>
          <a:lstStyle>
            <a:lvl1pPr algn="ctr" defTabSz="3237670" rtl="0" eaLnBrk="1" latinLnBrk="0" hangingPunct="1">
              <a:spcBef>
                <a:spcPct val="0"/>
              </a:spcBef>
              <a:buNone/>
              <a:defRPr sz="157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mbria" panose="02040503050406030204" pitchFamily="18" charset="0"/>
              </a:rPr>
              <a:t>Reduced Timing Parameters</a:t>
            </a:r>
          </a:p>
        </p:txBody>
      </p:sp>
      <p:sp>
        <p:nvSpPr>
          <p:cNvPr id="790" name="Content Placeholder 2"/>
          <p:cNvSpPr txBox="1">
            <a:spLocks/>
          </p:cNvSpPr>
          <p:nvPr/>
        </p:nvSpPr>
        <p:spPr>
          <a:xfrm>
            <a:off x="21903549" y="23985036"/>
            <a:ext cx="8382000" cy="4155909"/>
          </a:xfrm>
          <a:prstGeom prst="rect">
            <a:avLst/>
          </a:prstGeom>
        </p:spPr>
        <p:txBody>
          <a:bodyPr vert="horz" lIns="369730" tIns="184788" rIns="369730" bIns="184788" rtlCol="0">
            <a:normAutofit fontScale="25000" lnSpcReduction="20000"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Three cases to reduce </a:t>
            </a:r>
            <a:r>
              <a:rPr lang="en-US" altLang="zh-CN" b="1" dirty="0" err="1">
                <a:solidFill>
                  <a:schemeClr val="tx1"/>
                </a:solidFill>
                <a:latin typeface="Cambria" panose="02040503050406030204" pitchFamily="18" charset="0"/>
              </a:rPr>
              <a:t>tRCD</a:t>
            </a:r>
            <a:r>
              <a:rPr lang="en-US" altLang="zh-CN" b="1" dirty="0">
                <a:solidFill>
                  <a:schemeClr val="tx1"/>
                </a:solidFill>
                <a:latin typeface="Cambria" panose="02040503050406030204" pitchFamily="18" charset="0"/>
              </a:rPr>
              <a:t>/</a:t>
            </a:r>
            <a:r>
              <a:rPr lang="en-US" altLang="zh-CN" b="1" dirty="0" err="1">
                <a:solidFill>
                  <a:schemeClr val="tx1"/>
                </a:solidFill>
                <a:latin typeface="Cambria" panose="02040503050406030204" pitchFamily="18" charset="0"/>
              </a:rPr>
              <a:t>tRAS</a:t>
            </a:r>
            <a:r>
              <a:rPr lang="en-US" altLang="zh-CN" b="1" dirty="0">
                <a:solidFill>
                  <a:schemeClr val="tx1"/>
                </a:solidFill>
                <a:latin typeface="Cambria" panose="02040503050406030204" pitchFamily="18" charset="0"/>
              </a:rPr>
              <a:t>/</a:t>
            </a:r>
            <a:r>
              <a:rPr lang="en-US" altLang="zh-CN" b="1" dirty="0" err="1">
                <a:solidFill>
                  <a:schemeClr val="tx1"/>
                </a:solidFill>
                <a:latin typeface="Cambria" panose="02040503050406030204" pitchFamily="18" charset="0"/>
              </a:rPr>
              <a:t>tWR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 according to the timer value (T):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T == 15: &lt; 1ms since last restoration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11.2/16.1/6.8ns</a:t>
            </a:r>
          </a:p>
          <a:p>
            <a:pPr algn="l"/>
            <a:endParaRPr lang="en-US" sz="8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0 &lt; T &lt; 15: 1-15ms since last restoration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13.75/19.4/8.4ns</a:t>
            </a:r>
          </a:p>
          <a:p>
            <a:pPr algn="l"/>
            <a:endParaRPr lang="en-US" sz="7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T == 0: &gt;15ms passed (or lookup miss)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Default parameters</a:t>
            </a:r>
          </a:p>
        </p:txBody>
      </p:sp>
      <p:cxnSp>
        <p:nvCxnSpPr>
          <p:cNvPr id="791" name="Straight Connector 790"/>
          <p:cNvCxnSpPr>
            <a:cxnSpLocks/>
          </p:cNvCxnSpPr>
          <p:nvPr/>
        </p:nvCxnSpPr>
        <p:spPr>
          <a:xfrm>
            <a:off x="14959661" y="23336557"/>
            <a:ext cx="14907" cy="4790151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>
            <a:cxnSpLocks/>
          </p:cNvCxnSpPr>
          <p:nvPr/>
        </p:nvCxnSpPr>
        <p:spPr>
          <a:xfrm>
            <a:off x="21982088" y="23231816"/>
            <a:ext cx="14907" cy="4790151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792"/>
          <p:cNvSpPr txBox="1"/>
          <p:nvPr/>
        </p:nvSpPr>
        <p:spPr>
          <a:xfrm>
            <a:off x="219794" y="28332766"/>
            <a:ext cx="29488693" cy="1007354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5: Evaluation</a:t>
            </a:r>
          </a:p>
        </p:txBody>
      </p:sp>
      <p:sp>
        <p:nvSpPr>
          <p:cNvPr id="795" name="Title 1"/>
          <p:cNvSpPr txBox="1">
            <a:spLocks/>
          </p:cNvSpPr>
          <p:nvPr/>
        </p:nvSpPr>
        <p:spPr>
          <a:xfrm>
            <a:off x="408515" y="29274673"/>
            <a:ext cx="6540926" cy="761999"/>
          </a:xfrm>
          <a:prstGeom prst="rect">
            <a:avLst/>
          </a:prstGeom>
        </p:spPr>
        <p:txBody>
          <a:bodyPr vert="horz" lIns="369730" tIns="184788" rIns="369730" bIns="184788" rtlCol="0" anchor="ctr">
            <a:noAutofit/>
          </a:bodyPr>
          <a:lstStyle>
            <a:lvl1pPr algn="ctr" defTabSz="3237670" rtl="0" eaLnBrk="1" latinLnBrk="0" hangingPunct="1">
              <a:spcBef>
                <a:spcPct val="0"/>
              </a:spcBef>
              <a:buNone/>
              <a:defRPr sz="157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latin typeface="Cambria" panose="02040503050406030204" pitchFamily="18" charset="0"/>
              </a:rPr>
              <a:t>Methodology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800" name="Content Placeholder 2"/>
          <p:cNvSpPr txBox="1">
            <a:spLocks/>
          </p:cNvSpPr>
          <p:nvPr/>
        </p:nvSpPr>
        <p:spPr>
          <a:xfrm>
            <a:off x="230783" y="30073724"/>
            <a:ext cx="7029680" cy="5638800"/>
          </a:xfrm>
          <a:prstGeom prst="rect">
            <a:avLst/>
          </a:prstGeom>
        </p:spPr>
        <p:txBody>
          <a:bodyPr vert="horz" lIns="369730" tIns="184788" rIns="369730" bIns="184788" rtlCol="0">
            <a:normAutofit lnSpcReduction="10000"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Simulator</a:t>
            </a:r>
          </a:p>
          <a:p>
            <a:pPr marL="457200" lvl="1" algn="l"/>
            <a:r>
              <a:rPr lang="tr-TR" sz="2400" dirty="0">
                <a:solidFill>
                  <a:schemeClr val="tx1"/>
                </a:solidFill>
                <a:latin typeface="Cambria" panose="02040503050406030204" pitchFamily="18" charset="0"/>
              </a:rPr>
              <a:t>DRAM Simulator (Ramulator </a:t>
            </a:r>
            <a:r>
              <a:rPr lang="en-US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[</a:t>
            </a:r>
            <a:r>
              <a:rPr lang="tr-TR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Kim</a:t>
            </a:r>
            <a:r>
              <a:rPr lang="en-US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+, </a:t>
            </a:r>
            <a:r>
              <a:rPr lang="tr-TR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CAL</a:t>
            </a:r>
            <a:r>
              <a:rPr lang="en-US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’1</a:t>
            </a:r>
            <a:r>
              <a:rPr lang="tr-TR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r>
              <a:rPr lang="en-US" sz="2400" i="1" kern="0" dirty="0">
                <a:solidFill>
                  <a:srgbClr val="0000CC"/>
                </a:solidFill>
                <a:latin typeface="Cambria" panose="02040503050406030204" pitchFamily="18" charset="0"/>
              </a:rPr>
              <a:t>]</a:t>
            </a:r>
            <a:r>
              <a:rPr lang="tr-TR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pPr marL="914400" lvl="2" algn="l"/>
            <a:r>
              <a:rPr lang="tr-TR" sz="2000" i="1" kern="0" dirty="0">
                <a:solidFill>
                  <a:srgbClr val="0066FF"/>
                </a:solidFill>
                <a:latin typeface="Cambria" panose="02040503050406030204" pitchFamily="18" charset="0"/>
              </a:rPr>
              <a:t>https://github.com/CMU-SAFARI/ramulator</a:t>
            </a:r>
          </a:p>
          <a:p>
            <a:pPr algn="l"/>
            <a:r>
              <a:rPr lang="tr-TR" sz="2800" b="1" kern="0" dirty="0">
                <a:solidFill>
                  <a:schemeClr val="tx1"/>
                </a:solidFill>
                <a:latin typeface="Cambria" panose="02040503050406030204" pitchFamily="18" charset="0"/>
              </a:rPr>
              <a:t>Workloads</a:t>
            </a:r>
          </a:p>
          <a:p>
            <a:pPr marL="457200" lvl="1" algn="l"/>
            <a:r>
              <a:rPr lang="tr-TR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2</a:t>
            </a:r>
            <a:r>
              <a:rPr lang="en-US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0</a:t>
            </a:r>
            <a:r>
              <a:rPr lang="tr-TR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 single-core workloads</a:t>
            </a:r>
          </a:p>
          <a:p>
            <a:pPr marL="914400" lvl="2" algn="l"/>
            <a:r>
              <a:rPr lang="tr-TR" sz="2000" kern="0" dirty="0">
                <a:solidFill>
                  <a:schemeClr val="tx1"/>
                </a:solidFill>
                <a:latin typeface="Cambria" panose="02040503050406030204" pitchFamily="18" charset="0"/>
              </a:rPr>
              <a:t>SPEC CPU2006, TPC, BioBench</a:t>
            </a:r>
          </a:p>
          <a:p>
            <a:pPr marL="457200" lvl="1" algn="l"/>
            <a:r>
              <a:rPr lang="tr-TR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20 multi-programmed </a:t>
            </a:r>
            <a:r>
              <a:rPr lang="en-US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8-core </a:t>
            </a:r>
            <a:r>
              <a:rPr lang="tr-TR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workloads</a:t>
            </a:r>
          </a:p>
          <a:p>
            <a:pPr marL="914400" lvl="2" algn="l"/>
            <a:r>
              <a:rPr lang="tr-TR" sz="2000" kern="0" dirty="0">
                <a:solidFill>
                  <a:schemeClr val="tx1"/>
                </a:solidFill>
                <a:latin typeface="Cambria" panose="02040503050406030204" pitchFamily="18" charset="0"/>
              </a:rPr>
              <a:t>By randomly choosing from single-core workloads</a:t>
            </a:r>
          </a:p>
          <a:p>
            <a:pPr algn="l"/>
            <a:r>
              <a:rPr lang="tr-TR" sz="2800" b="1" kern="0" dirty="0">
                <a:solidFill>
                  <a:schemeClr val="tx1"/>
                </a:solidFill>
                <a:latin typeface="Cambria" panose="02040503050406030204" pitchFamily="18" charset="0"/>
              </a:rPr>
              <a:t>Mechanism Parameters</a:t>
            </a:r>
          </a:p>
          <a:p>
            <a:pPr marL="457200" lvl="1" algn="l"/>
            <a:r>
              <a:rPr lang="en-US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8-way cache-like set-associative timer table</a:t>
            </a:r>
          </a:p>
          <a:p>
            <a:pPr marL="457200" lvl="1" algn="l"/>
            <a:r>
              <a:rPr lang="tr-TR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DDR4</a:t>
            </a:r>
            <a:r>
              <a:rPr lang="en-US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 timing </a:t>
            </a:r>
            <a:r>
              <a:rPr lang="tr-TR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tr-TR" sz="2400" kern="0" dirty="0">
                <a:solidFill>
                  <a:srgbClr val="FF0066"/>
                </a:solidFill>
                <a:latin typeface="Cambria" panose="02040503050406030204" pitchFamily="18" charset="0"/>
              </a:rPr>
              <a:t>tRCD/tRAS/tWR</a:t>
            </a:r>
            <a:r>
              <a:rPr lang="tr-TR" sz="2400" kern="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tr-TR" sz="2400" kern="0" dirty="0">
                <a:solidFill>
                  <a:srgbClr val="0066FF"/>
                </a:solidFill>
                <a:latin typeface="Cambria" panose="02040503050406030204" pitchFamily="18" charset="0"/>
              </a:rPr>
              <a:t>13.75/35/15ns</a:t>
            </a:r>
            <a:endParaRPr lang="tr-TR" sz="2400" kern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l"/>
            <a:endParaRPr lang="en-US" sz="2800" b="1" dirty="0"/>
          </a:p>
        </p:txBody>
      </p:sp>
      <p:cxnSp>
        <p:nvCxnSpPr>
          <p:cNvPr id="806" name="Straight Connector 805"/>
          <p:cNvCxnSpPr>
            <a:cxnSpLocks/>
          </p:cNvCxnSpPr>
          <p:nvPr/>
        </p:nvCxnSpPr>
        <p:spPr>
          <a:xfrm>
            <a:off x="7015015" y="29534769"/>
            <a:ext cx="0" cy="5915816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7" name="Title 1"/>
          <p:cNvSpPr txBox="1">
            <a:spLocks/>
          </p:cNvSpPr>
          <p:nvPr/>
        </p:nvSpPr>
        <p:spPr>
          <a:xfrm>
            <a:off x="6644845" y="29274673"/>
            <a:ext cx="7662035" cy="761999"/>
          </a:xfrm>
          <a:prstGeom prst="rect">
            <a:avLst/>
          </a:prstGeom>
        </p:spPr>
        <p:txBody>
          <a:bodyPr vert="horz" lIns="369730" tIns="184788" rIns="369730" bIns="184788" rtlCol="0" anchor="ctr">
            <a:normAutofit fontScale="25000" lnSpcReduction="20000"/>
          </a:bodyPr>
          <a:lstStyle>
            <a:lvl1pPr algn="ctr" defTabSz="3237670" rtl="0" eaLnBrk="1" latinLnBrk="0" hangingPunct="1">
              <a:spcBef>
                <a:spcPct val="0"/>
              </a:spcBef>
              <a:buNone/>
              <a:defRPr sz="157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latin typeface="Cambria" panose="02040503050406030204" pitchFamily="18" charset="0"/>
              </a:rPr>
              <a:t>Mechanisms Evaluated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808" name="Content Placeholder 2"/>
          <p:cNvSpPr txBox="1">
            <a:spLocks/>
          </p:cNvSpPr>
          <p:nvPr/>
        </p:nvSpPr>
        <p:spPr>
          <a:xfrm>
            <a:off x="14879193" y="24174692"/>
            <a:ext cx="7314238" cy="4050043"/>
          </a:xfrm>
          <a:prstGeom prst="rect">
            <a:avLst/>
          </a:prstGeom>
        </p:spPr>
        <p:txBody>
          <a:bodyPr vert="horz" lIns="369730" tIns="184788" rIns="369730" bIns="184788" rtlCol="0">
            <a:normAutofit lnSpcReduction="10000"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charset="2"/>
              <a:buChar char="Ø"/>
            </a:pPr>
            <a:r>
              <a:rPr lang="en-US" sz="2400" b="1" i="1" dirty="0">
                <a:solidFill>
                  <a:srgbClr val="3266FF"/>
                </a:solidFill>
                <a:latin typeface="Cambria" panose="02040503050406030204" pitchFamily="18" charset="0"/>
              </a:rPr>
              <a:t>Insertion: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New </a:t>
            </a:r>
            <a:r>
              <a:rPr lang="en-US" sz="2400" b="1" i="1" dirty="0">
                <a:solidFill>
                  <a:srgbClr val="00B0F0"/>
                </a:solidFill>
                <a:latin typeface="Cambria" panose="02040503050406030204" pitchFamily="18" charset="0"/>
              </a:rPr>
              <a:t>items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are </a:t>
            </a:r>
            <a:r>
              <a:rPr lang="en-US" sz="2400" b="1" i="1" dirty="0">
                <a:solidFill>
                  <a:srgbClr val="00B050"/>
                </a:solidFill>
                <a:latin typeface="Cambria" panose="02040503050406030204" pitchFamily="18" charset="0"/>
              </a:rPr>
              <a:t>inserted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upon PRE command, potentially </a:t>
            </a:r>
            <a:r>
              <a:rPr lang="en-US" sz="2400" b="1" i="1" dirty="0">
                <a:solidFill>
                  <a:srgbClr val="3266FF"/>
                </a:solidFill>
                <a:latin typeface="Cambria" panose="02040503050406030204" pitchFamily="18" charset="0"/>
              </a:rPr>
              <a:t>evicting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other items, and </a:t>
            </a:r>
            <a:r>
              <a:rPr lang="en-US" sz="2400" b="1" i="1" dirty="0">
                <a:solidFill>
                  <a:srgbClr val="2C3FEB"/>
                </a:solidFill>
                <a:latin typeface="Cambria" panose="02040503050406030204" pitchFamily="18" charset="0"/>
              </a:rPr>
              <a:t>issuing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ACT and PRE commands</a:t>
            </a:r>
          </a:p>
          <a:p>
            <a:pPr marL="342900" lvl="1" indent="-342900" algn="l">
              <a:spcBef>
                <a:spcPts val="1000"/>
              </a:spcBef>
              <a:buFont typeface="Wingdings" charset="2"/>
              <a:buChar char="Ø"/>
            </a:pPr>
            <a:r>
              <a:rPr lang="en-US" sz="2400" b="1" i="1" dirty="0">
                <a:solidFill>
                  <a:srgbClr val="3266FF"/>
                </a:solidFill>
                <a:latin typeface="Cambria" panose="02040503050406030204" pitchFamily="18" charset="0"/>
              </a:rPr>
              <a:t>Initialization: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The </a:t>
            </a:r>
            <a:r>
              <a:rPr lang="en-US" sz="2400" b="1" i="1" dirty="0">
                <a:solidFill>
                  <a:srgbClr val="00B0F0"/>
                </a:solidFill>
                <a:latin typeface="Cambria" panose="02040503050406030204" pitchFamily="18" charset="0"/>
              </a:rPr>
              <a:t>timer value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is </a:t>
            </a:r>
            <a:r>
              <a:rPr lang="en-US" sz="2400" b="1" i="1" dirty="0">
                <a:solidFill>
                  <a:srgbClr val="00B050"/>
                </a:solidFill>
                <a:latin typeface="Cambria" panose="02040503050406030204" pitchFamily="18" charset="0"/>
              </a:rPr>
              <a:t>initialized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upon PRE command</a:t>
            </a:r>
          </a:p>
          <a:p>
            <a:pPr marL="342900" lvl="1" indent="-342900" algn="l">
              <a:spcBef>
                <a:spcPts val="1000"/>
              </a:spcBef>
              <a:buFont typeface="Wingdings" charset="2"/>
              <a:buChar char="Ø"/>
            </a:pPr>
            <a:r>
              <a:rPr lang="en-US" sz="2400" b="1" i="1" dirty="0">
                <a:solidFill>
                  <a:srgbClr val="3266FF"/>
                </a:solidFill>
                <a:latin typeface="Cambria" panose="02040503050406030204" pitchFamily="18" charset="0"/>
              </a:rPr>
              <a:t>Update: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The timer table performs an </a:t>
            </a:r>
            <a:r>
              <a:rPr lang="en-US" sz="2400" b="1" i="1" dirty="0">
                <a:solidFill>
                  <a:srgbClr val="00B050"/>
                </a:solidFill>
                <a:latin typeface="Cambria" panose="02040503050406030204" pitchFamily="18" charset="0"/>
              </a:rPr>
              <a:t>update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every 1ms to record access intervals</a:t>
            </a:r>
          </a:p>
          <a:p>
            <a:pPr marL="342900" lvl="1" indent="-342900" algn="l">
              <a:spcBef>
                <a:spcPts val="1000"/>
              </a:spcBef>
              <a:buFont typeface="Wingdings" charset="2"/>
              <a:buChar char="Ø"/>
            </a:pPr>
            <a:r>
              <a:rPr lang="en-US" sz="2400" b="1" i="1" dirty="0">
                <a:solidFill>
                  <a:srgbClr val="3266FF"/>
                </a:solidFill>
                <a:latin typeface="Cambria" panose="02040503050406030204" pitchFamily="18" charset="0"/>
              </a:rPr>
              <a:t>Lookup: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Each ACT/WRITE incurs a </a:t>
            </a:r>
            <a:r>
              <a:rPr lang="en-US" sz="2400" b="1" i="1" dirty="0">
                <a:solidFill>
                  <a:srgbClr val="00B050"/>
                </a:solidFill>
                <a:latin typeface="Cambria" panose="02040503050406030204" pitchFamily="18" charset="0"/>
              </a:rPr>
              <a:t>lookup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in the timer table to reduce timing parameters accordingly</a:t>
            </a:r>
            <a:endParaRPr lang="en-US" sz="2800" dirty="0">
              <a:solidFill>
                <a:srgbClr val="FF0066"/>
              </a:solidFill>
              <a:latin typeface="Cambria" panose="02040503050406030204" pitchFamily="18" charset="0"/>
            </a:endParaRPr>
          </a:p>
        </p:txBody>
      </p:sp>
      <p:cxnSp>
        <p:nvCxnSpPr>
          <p:cNvPr id="809" name="Straight Connector 808"/>
          <p:cNvCxnSpPr>
            <a:cxnSpLocks/>
          </p:cNvCxnSpPr>
          <p:nvPr/>
        </p:nvCxnSpPr>
        <p:spPr>
          <a:xfrm>
            <a:off x="14433847" y="29610969"/>
            <a:ext cx="0" cy="5915816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1" name="Title 1"/>
          <p:cNvSpPr txBox="1">
            <a:spLocks/>
          </p:cNvSpPr>
          <p:nvPr/>
        </p:nvSpPr>
        <p:spPr>
          <a:xfrm>
            <a:off x="18171456" y="29274673"/>
            <a:ext cx="8382000" cy="761999"/>
          </a:xfrm>
          <a:prstGeom prst="rect">
            <a:avLst/>
          </a:prstGeom>
        </p:spPr>
        <p:txBody>
          <a:bodyPr vert="horz" lIns="369730" tIns="184788" rIns="369730" bIns="184788" rtlCol="0" anchor="ctr">
            <a:noAutofit/>
          </a:bodyPr>
          <a:lstStyle>
            <a:lvl1pPr algn="ctr" defTabSz="3237670" rtl="0" eaLnBrk="1" latinLnBrk="0" hangingPunct="1">
              <a:spcBef>
                <a:spcPct val="0"/>
              </a:spcBef>
              <a:buNone/>
              <a:defRPr sz="157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latin typeface="Cambria" panose="02040503050406030204" pitchFamily="18" charset="0"/>
              </a:rPr>
              <a:t>Performance</a:t>
            </a:r>
            <a:r>
              <a:rPr lang="en-US" sz="4000" b="1" dirty="0">
                <a:latin typeface="Cambria" panose="02040503050406030204" pitchFamily="18" charset="0"/>
              </a:rPr>
              <a:t> Improvement</a:t>
            </a:r>
          </a:p>
        </p:txBody>
      </p:sp>
      <p:sp>
        <p:nvSpPr>
          <p:cNvPr id="827" name="TextBox 826"/>
          <p:cNvSpPr txBox="1"/>
          <p:nvPr/>
        </p:nvSpPr>
        <p:spPr>
          <a:xfrm>
            <a:off x="14899034" y="34612594"/>
            <a:ext cx="14795948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CAL always outperforms the other mechanisms</a:t>
            </a:r>
          </a:p>
          <a:p>
            <a:pPr algn="ctr"/>
            <a:r>
              <a:rPr lang="en-US" sz="3600" b="1" dirty="0">
                <a:latin typeface="Cambria" panose="02040503050406030204" pitchFamily="18" charset="0"/>
              </a:rPr>
              <a:t>By an average of 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7.4%</a:t>
            </a:r>
            <a:r>
              <a:rPr lang="en-US" sz="3600" b="1" dirty="0">
                <a:latin typeface="Cambria" panose="02040503050406030204" pitchFamily="18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14.7%</a:t>
            </a:r>
            <a:r>
              <a:rPr lang="en-US" sz="3600" b="1" dirty="0">
                <a:latin typeface="Cambria" panose="02040503050406030204" pitchFamily="18" charset="0"/>
              </a:rPr>
              <a:t>) for single-core (8-core) workloads</a:t>
            </a:r>
          </a:p>
        </p:txBody>
      </p:sp>
      <p:sp>
        <p:nvSpPr>
          <p:cNvPr id="828" name="Title 1"/>
          <p:cNvSpPr txBox="1">
            <a:spLocks/>
          </p:cNvSpPr>
          <p:nvPr/>
        </p:nvSpPr>
        <p:spPr>
          <a:xfrm>
            <a:off x="6061607" y="36070221"/>
            <a:ext cx="8382000" cy="461542"/>
          </a:xfrm>
          <a:prstGeom prst="rect">
            <a:avLst/>
          </a:prstGeom>
        </p:spPr>
        <p:txBody>
          <a:bodyPr vert="horz" lIns="369730" tIns="184788" rIns="369730" bIns="184788" rtlCol="0" anchor="ctr">
            <a:noAutofit/>
          </a:bodyPr>
          <a:lstStyle>
            <a:lvl1pPr algn="ctr" defTabSz="3237670" rtl="0" eaLnBrk="1" latinLnBrk="0" hangingPunct="1">
              <a:spcBef>
                <a:spcPct val="0"/>
              </a:spcBef>
              <a:buNone/>
              <a:defRPr sz="157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Cambria" panose="02040503050406030204" pitchFamily="18" charset="0"/>
              </a:rPr>
              <a:t>System Energy Breakdown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845" name="TextBox 844"/>
          <p:cNvSpPr txBox="1"/>
          <p:nvPr/>
        </p:nvSpPr>
        <p:spPr>
          <a:xfrm>
            <a:off x="1007689" y="41165843"/>
            <a:ext cx="1805196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On average, CAL reduces system energy by 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10.1%</a:t>
            </a:r>
            <a:r>
              <a:rPr lang="en-US" sz="3600" b="1" dirty="0">
                <a:latin typeface="Cambria" panose="02040503050406030204" pitchFamily="18" charset="0"/>
              </a:rPr>
              <a:t> and 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18.9%</a:t>
            </a:r>
            <a:r>
              <a:rPr lang="en-US" sz="3600" b="1" dirty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3600" b="1" dirty="0">
                <a:latin typeface="Cambria" panose="02040503050406030204" pitchFamily="18" charset="0"/>
              </a:rPr>
              <a:t>for memory intensive single-core and 8-core workloads</a:t>
            </a:r>
          </a:p>
        </p:txBody>
      </p:sp>
      <p:cxnSp>
        <p:nvCxnSpPr>
          <p:cNvPr id="846" name="Straight Connector 845"/>
          <p:cNvCxnSpPr>
            <a:cxnSpLocks/>
          </p:cNvCxnSpPr>
          <p:nvPr/>
        </p:nvCxnSpPr>
        <p:spPr>
          <a:xfrm flipV="1">
            <a:off x="820121" y="35969320"/>
            <a:ext cx="28772464" cy="27562"/>
          </a:xfrm>
          <a:prstGeom prst="line">
            <a:avLst/>
          </a:prstGeom>
          <a:ln>
            <a:solidFill>
              <a:srgbClr val="6D437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>
            <a:cxnSpLocks/>
          </p:cNvCxnSpPr>
          <p:nvPr/>
        </p:nvCxnSpPr>
        <p:spPr>
          <a:xfrm>
            <a:off x="19280027" y="36118635"/>
            <a:ext cx="1481" cy="6159435"/>
          </a:xfrm>
          <a:prstGeom prst="line">
            <a:avLst/>
          </a:prstGeom>
          <a:ln w="76200">
            <a:solidFill>
              <a:srgbClr val="6D437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00405" y="36942930"/>
            <a:ext cx="101425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mbria" panose="02040503050406030204" pitchFamily="18" charset="0"/>
              </a:rPr>
              <a:t>Area: </a:t>
            </a:r>
            <a:r>
              <a:rPr lang="en-US" altLang="zh-CN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0.034mm2</a:t>
            </a:r>
            <a:r>
              <a:rPr lang="en-US" altLang="zh-CN" sz="2400" b="1" dirty="0">
                <a:latin typeface="Cambria" panose="02040503050406030204" pitchFamily="18" charset="0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0.11%</a:t>
            </a:r>
            <a:r>
              <a:rPr lang="en-US" altLang="zh-CN" sz="2400" b="1" dirty="0">
                <a:latin typeface="Cambria" panose="02040503050406030204" pitchFamily="18" charset="0"/>
              </a:rPr>
              <a:t> of 16MB LLC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mbria" panose="02040503050406030204" pitchFamily="18" charset="0"/>
              </a:rPr>
              <a:t>Power: </a:t>
            </a:r>
            <a:r>
              <a:rPr lang="en-US" altLang="zh-CN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0.202mW</a:t>
            </a:r>
            <a:r>
              <a:rPr lang="en-US" altLang="zh-CN" sz="2400" b="1" dirty="0">
                <a:latin typeface="Cambria" panose="02040503050406030204" pitchFamily="18" charset="0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0.08%</a:t>
            </a:r>
            <a:r>
              <a:rPr lang="en-US" altLang="zh-CN" sz="2400" b="1" dirty="0">
                <a:latin typeface="Cambria" panose="02040503050406030204" pitchFamily="18" charset="0"/>
              </a:rPr>
              <a:t> of 16MB LLC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</a:rPr>
              <a:t>CAL’s performance is robust across various configurations </a:t>
            </a: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266FF"/>
                </a:solidFill>
                <a:latin typeface="Cambria" panose="02040503050406030204" pitchFamily="18" charset="0"/>
              </a:rPr>
              <a:t>TC table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Page management 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Address mapping policy </a:t>
            </a:r>
          </a:p>
          <a:p>
            <a:pPr marL="2148588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</a:rPr>
              <a:t>Partial restoration level plays an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important role</a:t>
            </a:r>
            <a:r>
              <a:rPr lang="en-US" sz="2400" b="1" dirty="0">
                <a:latin typeface="Cambria" panose="02040503050406030204" pitchFamily="18" charset="0"/>
              </a:rPr>
              <a:t>, trading </a:t>
            </a:r>
            <a:r>
              <a:rPr lang="en-US" sz="2400" b="1" dirty="0" err="1">
                <a:latin typeface="Cambria" panose="02040503050406030204" pitchFamily="18" charset="0"/>
              </a:rPr>
              <a:t>tRCD</a:t>
            </a:r>
            <a:r>
              <a:rPr lang="en-US" sz="2400" b="1" dirty="0">
                <a:latin typeface="Cambria" panose="02040503050406030204" pitchFamily="18" charset="0"/>
              </a:rPr>
              <a:t> with </a:t>
            </a:r>
            <a:r>
              <a:rPr lang="en-US" sz="2400" b="1" dirty="0" err="1">
                <a:latin typeface="Cambria" panose="02040503050406030204" pitchFamily="18" charset="0"/>
              </a:rPr>
              <a:t>tRAS</a:t>
            </a:r>
            <a:r>
              <a:rPr lang="en-US" sz="2400" b="1" dirty="0">
                <a:latin typeface="Cambria" panose="02040503050406030204" pitchFamily="18" charset="0"/>
              </a:rPr>
              <a:t> reduction can provide opportunities for performance gain</a:t>
            </a:r>
          </a:p>
          <a:p>
            <a:pPr marL="2148588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</a:rPr>
              <a:t>CAL’s is still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effective</a:t>
            </a:r>
            <a:r>
              <a:rPr lang="en-US" sz="2400" b="1" dirty="0">
                <a:latin typeface="Cambria" panose="02040503050406030204" pitchFamily="18" charset="0"/>
              </a:rPr>
              <a:t> to high temperatures, where the refresh rate is increased</a:t>
            </a:r>
          </a:p>
        </p:txBody>
      </p:sp>
      <p:sp>
        <p:nvSpPr>
          <p:cNvPr id="853" name="TextBox 852"/>
          <p:cNvSpPr txBox="1"/>
          <p:nvPr/>
        </p:nvSpPr>
        <p:spPr>
          <a:xfrm>
            <a:off x="2509641" y="4923889"/>
            <a:ext cx="60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854" name="TextBox 853"/>
          <p:cNvSpPr txBox="1"/>
          <p:nvPr/>
        </p:nvSpPr>
        <p:spPr>
          <a:xfrm>
            <a:off x="8728921" y="4969385"/>
            <a:ext cx="60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855" name="TextBox 854"/>
          <p:cNvSpPr txBox="1"/>
          <p:nvPr/>
        </p:nvSpPr>
        <p:spPr>
          <a:xfrm>
            <a:off x="15110040" y="5074985"/>
            <a:ext cx="60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856" name="TextBox 855"/>
          <p:cNvSpPr txBox="1"/>
          <p:nvPr/>
        </p:nvSpPr>
        <p:spPr>
          <a:xfrm>
            <a:off x="22223061" y="5074984"/>
            <a:ext cx="60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73" name="TextBox 972"/>
          <p:cNvSpPr txBox="1"/>
          <p:nvPr/>
        </p:nvSpPr>
        <p:spPr>
          <a:xfrm>
            <a:off x="19737685" y="36104913"/>
            <a:ext cx="9917953" cy="836601"/>
          </a:xfrm>
          <a:prstGeom prst="roundRect">
            <a:avLst/>
          </a:prstGeom>
          <a:solidFill>
            <a:srgbClr val="6D4375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6: Hardware Overhead &amp; Sensitivity Analysis</a:t>
            </a:r>
          </a:p>
        </p:txBody>
      </p:sp>
      <p:sp>
        <p:nvSpPr>
          <p:cNvPr id="321" name="67Text"/>
          <p:cNvSpPr txBox="1"/>
          <p:nvPr/>
        </p:nvSpPr>
        <p:spPr>
          <a:xfrm>
            <a:off x="7883099" y="13287373"/>
            <a:ext cx="8428599" cy="9598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Two </a:t>
            </a:r>
            <a:r>
              <a:rPr 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ciritial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parts of DRAM access latency: </a:t>
            </a:r>
          </a:p>
          <a:p>
            <a:pPr>
              <a:buAutoNum type="arabicParenR"/>
            </a:pP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92D050"/>
                </a:solidFill>
                <a:latin typeface="Cambria" panose="02040503050406030204" pitchFamily="18" charset="0"/>
              </a:rPr>
              <a:t>Activation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: Sensing and amplifying the charge of cell (</a:t>
            </a:r>
            <a:r>
              <a:rPr lang="en-US" sz="2400" i="1" dirty="0" err="1">
                <a:solidFill>
                  <a:srgbClr val="92D050"/>
                </a:solidFill>
                <a:latin typeface="Cambria" panose="02040503050406030204" pitchFamily="18" charset="0"/>
              </a:rPr>
              <a:t>tRCD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>
              <a:buAutoNum type="arabicParenR"/>
            </a:pP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2C3FEB"/>
                </a:solidFill>
                <a:latin typeface="Cambria" panose="02040503050406030204" pitchFamily="18" charset="0"/>
              </a:rPr>
              <a:t>Restoration: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Restoring the charge of cell after access (</a:t>
            </a:r>
            <a:r>
              <a:rPr lang="en-US" sz="2400" i="1" dirty="0" err="1">
                <a:solidFill>
                  <a:srgbClr val="2C3FEB"/>
                </a:solidFill>
                <a:latin typeface="Cambria" panose="02040503050406030204" pitchFamily="18" charset="0"/>
              </a:rPr>
              <a:t>tRAS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334" name="Connector: Curved 758"/>
          <p:cNvCxnSpPr>
            <a:cxnSpLocks/>
            <a:stCxn id="104" idx="3"/>
            <a:endCxn id="755" idx="1"/>
          </p:cNvCxnSpPr>
          <p:nvPr/>
        </p:nvCxnSpPr>
        <p:spPr>
          <a:xfrm flipV="1">
            <a:off x="10549573" y="16180971"/>
            <a:ext cx="1195923" cy="3978686"/>
          </a:xfrm>
          <a:prstGeom prst="curvedConnector3">
            <a:avLst>
              <a:gd name="adj1" fmla="val 50000"/>
            </a:avLst>
          </a:prstGeom>
          <a:ln w="57150">
            <a:solidFill>
              <a:srgbClr val="0066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13395942" y="24003597"/>
            <a:ext cx="195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Evict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>
                <a:latin typeface="Cambria" panose="02040503050406030204" pitchFamily="18" charset="0"/>
              </a:rPr>
              <a:t>[PRE]</a:t>
            </a:r>
          </a:p>
          <a:p>
            <a:r>
              <a:rPr lang="tr-TR" sz="2400" i="1" dirty="0">
                <a:latin typeface="Cambria" panose="02040503050406030204" pitchFamily="18" charset="0"/>
              </a:rPr>
              <a:t>[ACT]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644">
            <a:off x="10215557" y="25959124"/>
            <a:ext cx="606777" cy="628577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8901625" y="26375215"/>
            <a:ext cx="195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Self-update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 err="1">
                <a:latin typeface="Cambria" panose="02040503050406030204" pitchFamily="18" charset="0"/>
              </a:rPr>
              <a:t>Every</a:t>
            </a:r>
            <a:r>
              <a:rPr lang="tr-TR" sz="2400" i="1" dirty="0">
                <a:latin typeface="Cambria" panose="02040503050406030204" pitchFamily="18" charset="0"/>
              </a:rPr>
              <a:t> 1ms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8468670" y="26467380"/>
            <a:ext cx="3810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45" name="Content Placeholder 2"/>
          <p:cNvSpPr txBox="1">
            <a:spLocks/>
          </p:cNvSpPr>
          <p:nvPr/>
        </p:nvSpPr>
        <p:spPr>
          <a:xfrm>
            <a:off x="6798804" y="30159358"/>
            <a:ext cx="7986983" cy="5638800"/>
          </a:xfrm>
          <a:prstGeom prst="rect">
            <a:avLst/>
          </a:prstGeom>
        </p:spPr>
        <p:txBody>
          <a:bodyPr vert="horz" lIns="369730" tIns="184788" rIns="369730" bIns="184788" rtlCol="0">
            <a:normAutofit/>
          </a:bodyPr>
          <a:lstStyle>
            <a:lvl1pPr marL="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113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18455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989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236912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87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855358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47381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092270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1071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329176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947624" indent="0" algn="ctr" defTabSz="3237670" rtl="0" eaLnBrk="1" latinLnBrk="0" hangingPunct="1">
              <a:spcBef>
                <a:spcPct val="20000"/>
              </a:spcBef>
              <a:buFont typeface="Arial" pitchFamily="34" charset="0"/>
              <a:buNone/>
              <a:defRPr sz="726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CAL</a:t>
            </a:r>
          </a:p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ChargeCache (</a:t>
            </a:r>
            <a:r>
              <a:rPr lang="tr-TR" sz="2400" b="1" dirty="0">
                <a:solidFill>
                  <a:srgbClr val="2C3FEB"/>
                </a:solidFill>
                <a:latin typeface="Cambria" panose="02040503050406030204" pitchFamily="18" charset="0"/>
              </a:rPr>
              <a:t>CC</a:t>
            </a:r>
            <a:r>
              <a:rPr lang="tr-TR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  <a:r>
              <a:rPr lang="en-US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[</a:t>
            </a:r>
            <a:r>
              <a:rPr lang="tr-TR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Has</a:t>
            </a:r>
            <a:r>
              <a:rPr lang="en-US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tr-TR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an</a:t>
            </a:r>
            <a:r>
              <a:rPr lang="en-US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+, </a:t>
            </a:r>
            <a:r>
              <a:rPr lang="tr-TR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HPCA</a:t>
            </a:r>
            <a:r>
              <a:rPr lang="en-US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’1</a:t>
            </a:r>
            <a:r>
              <a:rPr lang="tr-TR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]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lvl="1" algn="l">
              <a:spcBef>
                <a:spcPts val="1000"/>
              </a:spcBef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reduces </a:t>
            </a:r>
            <a:r>
              <a:rPr 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tRCD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and </a:t>
            </a:r>
            <a:r>
              <a:rPr 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tRAS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for highly-charged rows</a:t>
            </a:r>
          </a:p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Restore Truncation</a:t>
            </a:r>
            <a:r>
              <a:rPr lang="tr-TR" altLang="zh-CN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zh-CN" sz="2400" b="1" dirty="0">
                <a:solidFill>
                  <a:srgbClr val="2C3FEB"/>
                </a:solidFill>
                <a:latin typeface="Cambria" panose="02040503050406030204" pitchFamily="18" charset="0"/>
              </a:rPr>
              <a:t>RT</a:t>
            </a:r>
            <a:r>
              <a:rPr lang="tr-TR" altLang="zh-CN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  <a:r>
              <a:rPr lang="en-US" altLang="zh-CN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[</a:t>
            </a:r>
            <a:r>
              <a:rPr lang="tr-TR" altLang="zh-CN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Xian+, HPCA16</a:t>
            </a:r>
            <a:r>
              <a:rPr lang="en-US" altLang="zh-CN" sz="2400" i="1" kern="0" dirty="0">
                <a:solidFill>
                  <a:schemeClr val="tx1"/>
                </a:solidFill>
                <a:latin typeface="Cambria" panose="02040503050406030204" pitchFamily="18" charset="0"/>
              </a:rPr>
              <a:t>]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</a:rPr>
              <a:t>reduces </a:t>
            </a:r>
            <a:r>
              <a:rPr lang="en-US" altLang="zh-CN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tRAS</a:t>
            </a: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</a:rPr>
              <a:t> and </a:t>
            </a:r>
            <a:r>
              <a:rPr lang="en-US" altLang="zh-CN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tWR</a:t>
            </a: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</a:rPr>
              <a:t> for soon-to-be-refreshed rows</a:t>
            </a:r>
          </a:p>
          <a:p>
            <a:pPr marL="342900" lvl="1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Combinations of activation and restoration latency reductions</a:t>
            </a:r>
          </a:p>
          <a:p>
            <a:pPr marL="0" lvl="1" algn="l"/>
            <a:r>
              <a:rPr lang="en-US" sz="2400" b="1" dirty="0">
                <a:solidFill>
                  <a:srgbClr val="0066FF"/>
                </a:solidFill>
                <a:latin typeface="Cambria" panose="02040503050406030204" pitchFamily="18" charset="0"/>
              </a:rPr>
              <a:t>CCRT</a:t>
            </a: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a simple combination of CC and RT</a:t>
            </a:r>
          </a:p>
          <a:p>
            <a:pPr marL="0" lvl="1" algn="l"/>
            <a:r>
              <a:rPr lang="en-US" sz="2400" b="1" dirty="0" err="1">
                <a:solidFill>
                  <a:srgbClr val="0066FF"/>
                </a:solidFill>
                <a:latin typeface="Cambria" panose="02040503050406030204" pitchFamily="18" charset="0"/>
              </a:rPr>
              <a:t>GreedyPR</a:t>
            </a:r>
            <a:r>
              <a:rPr lang="en-US" sz="2400" dirty="0">
                <a:solidFill>
                  <a:srgbClr val="0066FF"/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similar to CAL, but unaware of future charge level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342900" lvl="1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Idealized CAL (</a:t>
            </a:r>
            <a:r>
              <a:rPr lang="en-US" sz="2400" b="1" dirty="0" err="1">
                <a:solidFill>
                  <a:srgbClr val="2C3FEB"/>
                </a:solidFill>
                <a:latin typeface="Cambria" panose="02040503050406030204" pitchFamily="18" charset="0"/>
              </a:rPr>
              <a:t>IdealCAL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6" name="Title 1"/>
          <p:cNvSpPr txBox="1">
            <a:spLocks/>
          </p:cNvSpPr>
          <p:nvPr/>
        </p:nvSpPr>
        <p:spPr>
          <a:xfrm>
            <a:off x="13865904" y="23223037"/>
            <a:ext cx="91440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mbria" panose="02040503050406030204" pitchFamily="18" charset="0"/>
              </a:rPr>
              <a:t>High Level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48618" y="5168078"/>
            <a:ext cx="3894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National University of </a:t>
            </a:r>
          </a:p>
          <a:p>
            <a:r>
              <a:rPr lang="en-US" sz="3200" dirty="0"/>
              <a:t>Defense Technology</a:t>
            </a:r>
            <a:endParaRPr lang="en-US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694434" y="5032207"/>
            <a:ext cx="3761188" cy="1379201"/>
            <a:chOff x="22120279" y="4866095"/>
            <a:chExt cx="3761188" cy="1379201"/>
          </a:xfrm>
        </p:grpSpPr>
        <p:pic>
          <p:nvPicPr>
            <p:cNvPr id="87" name="Picture 4" descr="http://www.unicamp.br/unicamp/sites/default/files/logo_124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120279" y="4866095"/>
              <a:ext cx="1506408" cy="1379201"/>
            </a:xfrm>
            <a:prstGeom prst="rect">
              <a:avLst/>
            </a:prstGeom>
            <a:noFill/>
          </p:spPr>
        </p:pic>
        <p:sp>
          <p:nvSpPr>
            <p:cNvPr id="88" name="TextBox 87"/>
            <p:cNvSpPr txBox="1"/>
            <p:nvPr/>
          </p:nvSpPr>
          <p:spPr>
            <a:xfrm>
              <a:off x="23495365" y="5166318"/>
              <a:ext cx="238610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University of </a:t>
              </a:r>
            </a:p>
            <a:p>
              <a:r>
                <a:rPr lang="en-US" sz="3200" dirty="0"/>
                <a:t>Campinas</a:t>
              </a:r>
              <a:endParaRPr lang="en-US" sz="4400" dirty="0"/>
            </a:p>
          </p:txBody>
        </p:sp>
      </p:grpSp>
      <p:pic>
        <p:nvPicPr>
          <p:cNvPr id="89" name="Picture 2" descr="Image result for å½é²ç§æå¤§å­¦">
            <a:extLst>
              <a:ext uri="{FF2B5EF4-FFF2-40B4-BE49-F238E27FC236}">
                <a16:creationId xmlns:a16="http://schemas.microsoft.com/office/drawing/2014/main" id="{1460BCC6-83FD-4F6E-91BC-E0478339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20" y="5222433"/>
            <a:ext cx="1064446" cy="10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6296AD-690B-435E-9A3D-889B831603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4770" y="7961206"/>
            <a:ext cx="4016517" cy="4017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1DDBA0-8CD3-4E3D-9FB2-F54E1B6653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17840" y="7925415"/>
            <a:ext cx="4262124" cy="39702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5C10BC-6890-462D-B9A4-6AAAEF91E0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88707" y="7906020"/>
            <a:ext cx="4126250" cy="39896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89A35C7-8E02-42B2-A228-415161D14D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42269" y="17255503"/>
            <a:ext cx="8202150" cy="4971179"/>
          </a:xfrm>
          <a:prstGeom prst="rect">
            <a:avLst/>
          </a:prstGeom>
        </p:spPr>
      </p:pic>
      <p:sp>
        <p:nvSpPr>
          <p:cNvPr id="111" name="TextBox 769">
            <a:extLst>
              <a:ext uri="{FF2B5EF4-FFF2-40B4-BE49-F238E27FC236}">
                <a16:creationId xmlns:a16="http://schemas.microsoft.com/office/drawing/2014/main" id="{20B296D7-983B-4719-AE8F-02EC5F96A71A}"/>
              </a:ext>
            </a:extLst>
          </p:cNvPr>
          <p:cNvSpPr txBox="1"/>
          <p:nvPr/>
        </p:nvSpPr>
        <p:spPr>
          <a:xfrm>
            <a:off x="397284" y="26311887"/>
            <a:ext cx="7474389" cy="156966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2. Decides by 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how much </a:t>
            </a:r>
            <a:r>
              <a:rPr lang="en-US" sz="3200" dirty="0">
                <a:latin typeface="Cambria" panose="02040503050406030204" pitchFamily="18" charset="0"/>
              </a:rPr>
              <a:t>the restoration latency should be reduced, based on the </a:t>
            </a:r>
            <a:r>
              <a:rPr lang="en-US" sz="3200" dirty="0">
                <a:solidFill>
                  <a:srgbClr val="FF21C6"/>
                </a:solidFill>
                <a:latin typeface="Cambria" panose="02040503050406030204" pitchFamily="18" charset="0"/>
              </a:rPr>
              <a:t>prediction and trade-off</a:t>
            </a:r>
            <a:endParaRPr lang="en-US" sz="3200" b="1" dirty="0">
              <a:solidFill>
                <a:srgbClr val="FF21C6"/>
              </a:solidFill>
            </a:endParaRPr>
          </a:p>
        </p:txBody>
      </p:sp>
      <p:sp>
        <p:nvSpPr>
          <p:cNvPr id="113" name="TextBox 778">
            <a:extLst>
              <a:ext uri="{FF2B5EF4-FFF2-40B4-BE49-F238E27FC236}">
                <a16:creationId xmlns:a16="http://schemas.microsoft.com/office/drawing/2014/main" id="{159AB135-0BF2-4092-B496-F894ED865429}"/>
              </a:ext>
            </a:extLst>
          </p:cNvPr>
          <p:cNvSpPr txBox="1"/>
          <p:nvPr/>
        </p:nvSpPr>
        <p:spPr>
          <a:xfrm>
            <a:off x="8632487" y="25188508"/>
            <a:ext cx="203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Initialization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>
                <a:latin typeface="Cambria" panose="02040503050406030204" pitchFamily="18" charset="0"/>
              </a:rPr>
              <a:t>[PRE]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cxnSp>
        <p:nvCxnSpPr>
          <p:cNvPr id="114" name="Straight Arrow Connector 777">
            <a:extLst>
              <a:ext uri="{FF2B5EF4-FFF2-40B4-BE49-F238E27FC236}">
                <a16:creationId xmlns:a16="http://schemas.microsoft.com/office/drawing/2014/main" id="{7A1334EB-1C83-4765-845B-919A40D85243}"/>
              </a:ext>
            </a:extLst>
          </p:cNvPr>
          <p:cNvCxnSpPr/>
          <p:nvPr/>
        </p:nvCxnSpPr>
        <p:spPr>
          <a:xfrm>
            <a:off x="9848650" y="25623947"/>
            <a:ext cx="931810" cy="5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783">
            <a:extLst>
              <a:ext uri="{FF2B5EF4-FFF2-40B4-BE49-F238E27FC236}">
                <a16:creationId xmlns:a16="http://schemas.microsoft.com/office/drawing/2014/main" id="{CC7B86D6-BC71-48DC-B7BB-2CC6635F0B9E}"/>
              </a:ext>
            </a:extLst>
          </p:cNvPr>
          <p:cNvSpPr/>
          <p:nvPr/>
        </p:nvSpPr>
        <p:spPr>
          <a:xfrm>
            <a:off x="8184721" y="25281739"/>
            <a:ext cx="3810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  <a:endParaRPr lang="tr-TR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7" name="Rectangle 771">
            <a:extLst>
              <a:ext uri="{FF2B5EF4-FFF2-40B4-BE49-F238E27FC236}">
                <a16:creationId xmlns:a16="http://schemas.microsoft.com/office/drawing/2014/main" id="{C20BA10E-F1DE-45F5-A3C0-2BB464A1E341}"/>
              </a:ext>
            </a:extLst>
          </p:cNvPr>
          <p:cNvSpPr/>
          <p:nvPr/>
        </p:nvSpPr>
        <p:spPr>
          <a:xfrm>
            <a:off x="11393957" y="24352358"/>
            <a:ext cx="845624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Rectangle 771">
            <a:extLst>
              <a:ext uri="{FF2B5EF4-FFF2-40B4-BE49-F238E27FC236}">
                <a16:creationId xmlns:a16="http://schemas.microsoft.com/office/drawing/2014/main" id="{945849AF-5F98-4B8D-A822-B3CE8D6D6EFC}"/>
              </a:ext>
            </a:extLst>
          </p:cNvPr>
          <p:cNvSpPr/>
          <p:nvPr/>
        </p:nvSpPr>
        <p:spPr>
          <a:xfrm>
            <a:off x="12737128" y="24352690"/>
            <a:ext cx="237066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9" name="Rectangle 771">
            <a:extLst>
              <a:ext uri="{FF2B5EF4-FFF2-40B4-BE49-F238E27FC236}">
                <a16:creationId xmlns:a16="http://schemas.microsoft.com/office/drawing/2014/main" id="{3752013C-79A2-41E6-9DF4-F1EC5EA1473D}"/>
              </a:ext>
            </a:extLst>
          </p:cNvPr>
          <p:cNvSpPr/>
          <p:nvPr/>
        </p:nvSpPr>
        <p:spPr>
          <a:xfrm>
            <a:off x="12239581" y="24352358"/>
            <a:ext cx="491081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Rectangle 772">
            <a:extLst>
              <a:ext uri="{FF2B5EF4-FFF2-40B4-BE49-F238E27FC236}">
                <a16:creationId xmlns:a16="http://schemas.microsoft.com/office/drawing/2014/main" id="{8BECBEDA-4B68-4C36-A50C-994641727DFB}"/>
              </a:ext>
            </a:extLst>
          </p:cNvPr>
          <p:cNvSpPr/>
          <p:nvPr/>
        </p:nvSpPr>
        <p:spPr>
          <a:xfrm>
            <a:off x="10835834" y="25013881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772">
            <a:extLst>
              <a:ext uri="{FF2B5EF4-FFF2-40B4-BE49-F238E27FC236}">
                <a16:creationId xmlns:a16="http://schemas.microsoft.com/office/drawing/2014/main" id="{213E07E9-67AA-452E-BB79-ABB5219B1197}"/>
              </a:ext>
            </a:extLst>
          </p:cNvPr>
          <p:cNvSpPr/>
          <p:nvPr/>
        </p:nvSpPr>
        <p:spPr>
          <a:xfrm>
            <a:off x="10842395" y="25317018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772">
            <a:extLst>
              <a:ext uri="{FF2B5EF4-FFF2-40B4-BE49-F238E27FC236}">
                <a16:creationId xmlns:a16="http://schemas.microsoft.com/office/drawing/2014/main" id="{485BCA85-9F8F-4738-BEFF-ABEE3A5179B0}"/>
              </a:ext>
            </a:extLst>
          </p:cNvPr>
          <p:cNvSpPr/>
          <p:nvPr/>
        </p:nvSpPr>
        <p:spPr>
          <a:xfrm>
            <a:off x="10842395" y="25623650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772">
            <a:extLst>
              <a:ext uri="{FF2B5EF4-FFF2-40B4-BE49-F238E27FC236}">
                <a16:creationId xmlns:a16="http://schemas.microsoft.com/office/drawing/2014/main" id="{01CE6989-574C-4CE4-B928-0870C6E1253C}"/>
              </a:ext>
            </a:extLst>
          </p:cNvPr>
          <p:cNvSpPr/>
          <p:nvPr/>
        </p:nvSpPr>
        <p:spPr>
          <a:xfrm>
            <a:off x="10851655" y="25930282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BB0FEB-2256-4CF1-9F90-61005B4122D7}"/>
              </a:ext>
            </a:extLst>
          </p:cNvPr>
          <p:cNvSpPr txBox="1"/>
          <p:nvPr/>
        </p:nvSpPr>
        <p:spPr>
          <a:xfrm flipH="1">
            <a:off x="9122860" y="27439023"/>
            <a:ext cx="487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Tag</a:t>
            </a:r>
            <a:r>
              <a:rPr lang="en-US" altLang="zh-CN" sz="2400" dirty="0"/>
              <a:t>: row number,    </a:t>
            </a:r>
            <a:r>
              <a:rPr lang="en-US" altLang="zh-CN" sz="2400" b="1" dirty="0"/>
              <a:t>Timer</a:t>
            </a:r>
            <a:r>
              <a:rPr lang="en-US" altLang="zh-CN" sz="2400" dirty="0"/>
              <a:t>: 4-bit timer, </a:t>
            </a:r>
          </a:p>
          <a:p>
            <a:r>
              <a:rPr lang="en-US" altLang="zh-CN" sz="2400" b="1" dirty="0"/>
              <a:t>PR</a:t>
            </a:r>
            <a:r>
              <a:rPr lang="en-US" altLang="zh-CN" sz="2400" dirty="0"/>
              <a:t>: partially restored,   </a:t>
            </a:r>
            <a:r>
              <a:rPr lang="en-US" altLang="zh-CN" sz="2400" b="1" dirty="0"/>
              <a:t>V</a:t>
            </a:r>
            <a:r>
              <a:rPr lang="en-US" altLang="zh-CN" sz="2400" dirty="0"/>
              <a:t>: valid </a:t>
            </a:r>
            <a:endParaRPr lang="zh-CN" altLang="en-US" sz="2400" dirty="0"/>
          </a:p>
        </p:txBody>
      </p:sp>
      <p:pic>
        <p:nvPicPr>
          <p:cNvPr id="128" name="Picture 800">
            <a:extLst>
              <a:ext uri="{FF2B5EF4-FFF2-40B4-BE49-F238E27FC236}">
                <a16:creationId xmlns:a16="http://schemas.microsoft.com/office/drawing/2014/main" id="{56D292E5-1F0A-41E6-B311-868494F2BE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635" y="322140"/>
            <a:ext cx="1903026" cy="1615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18DA07-B713-4D62-81D9-9A58C79DE7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9498" y="7952136"/>
            <a:ext cx="8546295" cy="4876706"/>
          </a:xfrm>
          <a:prstGeom prst="rect">
            <a:avLst/>
          </a:prstGeom>
        </p:spPr>
      </p:pic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24C9958-24D7-464A-80A9-799E28521104}"/>
              </a:ext>
            </a:extLst>
          </p:cNvPr>
          <p:cNvGrpSpPr/>
          <p:nvPr/>
        </p:nvGrpSpPr>
        <p:grpSpPr>
          <a:xfrm>
            <a:off x="283693" y="17752332"/>
            <a:ext cx="10507692" cy="4130176"/>
            <a:chOff x="381000" y="2000739"/>
            <a:chExt cx="8629260" cy="3100684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964F65B6-6767-4343-A03F-11352BB7BB8D}"/>
                </a:ext>
              </a:extLst>
            </p:cNvPr>
            <p:cNvGrpSpPr/>
            <p:nvPr/>
          </p:nvGrpSpPr>
          <p:grpSpPr>
            <a:xfrm>
              <a:off x="1009260" y="2000739"/>
              <a:ext cx="8001000" cy="501665"/>
              <a:chOff x="1009260" y="2000739"/>
              <a:chExt cx="8001000" cy="501665"/>
            </a:xfrm>
          </p:grpSpPr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046A83F2-869B-4AAE-8231-43DEA16A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8629" y="2252505"/>
                <a:ext cx="7901631" cy="249899"/>
              </a:xfrm>
              <a:prstGeom prst="rect">
                <a:avLst/>
              </a:prstGeom>
            </p:spPr>
          </p:pic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D51D9B8E-1037-412E-9D82-F11848511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9260" y="2000739"/>
                <a:ext cx="7982340" cy="231262"/>
              </a:xfrm>
              <a:prstGeom prst="rect">
                <a:avLst/>
              </a:prstGeom>
            </p:spPr>
          </p:pic>
        </p:grpSp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E2FFA862-5EFF-4F7C-A557-276F7E53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81000" y="2514600"/>
              <a:ext cx="8430676" cy="2586823"/>
            </a:xfrm>
            <a:prstGeom prst="rect">
              <a:avLst/>
            </a:prstGeom>
          </p:spPr>
        </p:pic>
      </p:grpSp>
      <p:sp>
        <p:nvSpPr>
          <p:cNvPr id="758" name="TextBox 757"/>
          <p:cNvSpPr txBox="1"/>
          <p:nvPr/>
        </p:nvSpPr>
        <p:spPr>
          <a:xfrm>
            <a:off x="10698281" y="20939429"/>
            <a:ext cx="10849026" cy="1077218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latin typeface="Cambria" panose="02040503050406030204" pitchFamily="18" charset="0"/>
              </a:rPr>
              <a:t>If the </a:t>
            </a:r>
            <a:r>
              <a:rPr lang="tr-TR" sz="3200" b="1" dirty="0">
                <a:solidFill>
                  <a:srgbClr val="3266FF"/>
                </a:solidFill>
                <a:latin typeface="Cambria" panose="02040503050406030204" pitchFamily="18" charset="0"/>
              </a:rPr>
              <a:t>last </a:t>
            </a:r>
            <a:r>
              <a:rPr lang="en-US" sz="3200" b="1" dirty="0">
                <a:solidFill>
                  <a:srgbClr val="3266FF"/>
                </a:solidFill>
                <a:latin typeface="Cambria" panose="02040503050406030204" pitchFamily="18" charset="0"/>
              </a:rPr>
              <a:t>access-to-access </a:t>
            </a:r>
            <a:r>
              <a:rPr lang="tr-TR" sz="3200" b="1" dirty="0">
                <a:solidFill>
                  <a:srgbClr val="3266FF"/>
                </a:solidFill>
                <a:latin typeface="Cambria" panose="02040503050406030204" pitchFamily="18" charset="0"/>
              </a:rPr>
              <a:t>interval</a:t>
            </a:r>
            <a:r>
              <a:rPr lang="tr-TR" sz="3200" b="1" dirty="0">
                <a:latin typeface="Cambria" panose="02040503050406030204" pitchFamily="18" charset="0"/>
              </a:rPr>
              <a:t> is </a:t>
            </a:r>
            <a:r>
              <a:rPr lang="en-US" sz="3200" b="1" dirty="0">
                <a:latin typeface="Cambria" panose="02040503050406030204" pitchFamily="18" charset="0"/>
              </a:rPr>
              <a:t>small (e.g., &lt;16ms)</a:t>
            </a:r>
            <a:r>
              <a:rPr lang="tr-TR" sz="3200" b="1" dirty="0">
                <a:latin typeface="Cambria" panose="02040503050406030204" pitchFamily="18" charset="0"/>
              </a:rPr>
              <a:t>, 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/>
            <a:r>
              <a:rPr lang="en-US" sz="3200" b="1" dirty="0">
                <a:latin typeface="Cambria" panose="02040503050406030204" pitchFamily="18" charset="0"/>
              </a:rPr>
              <a:t>t</a:t>
            </a:r>
            <a:r>
              <a:rPr lang="tr-TR" sz="3200" b="1" dirty="0">
                <a:latin typeface="Cambria" panose="02040503050406030204" pitchFamily="18" charset="0"/>
              </a:rPr>
              <a:t>he </a:t>
            </a:r>
            <a:r>
              <a:rPr lang="tr-TR" sz="3200" b="1" dirty="0">
                <a:solidFill>
                  <a:srgbClr val="3266FF"/>
                </a:solidFill>
                <a:latin typeface="Cambria" panose="02040503050406030204" pitchFamily="18" charset="0"/>
              </a:rPr>
              <a:t>next </a:t>
            </a:r>
            <a:r>
              <a:rPr lang="en-US" sz="3200" b="1" dirty="0">
                <a:latin typeface="Cambria" panose="02040503050406030204" pitchFamily="18" charset="0"/>
              </a:rPr>
              <a:t>one</a:t>
            </a:r>
            <a:r>
              <a:rPr lang="tr-TR" sz="3200" b="1" dirty="0">
                <a:latin typeface="Cambria" panose="02040503050406030204" pitchFamily="18" charset="0"/>
              </a:rPr>
              <a:t> would 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highly likely</a:t>
            </a:r>
            <a:r>
              <a:rPr lang="en-US" sz="3200" b="1" dirty="0">
                <a:latin typeface="Cambria" panose="02040503050406030204" pitchFamily="18" charset="0"/>
              </a:rPr>
              <a:t> to be small </a:t>
            </a:r>
            <a:r>
              <a:rPr lang="tr-TR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i.e., </a:t>
            </a:r>
            <a:r>
              <a:rPr lang="tr-TR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98%)</a:t>
            </a:r>
            <a:endParaRPr lang="en-US" sz="3200" b="1" dirty="0">
              <a:solidFill>
                <a:srgbClr val="FF21C6"/>
              </a:solidFill>
              <a:latin typeface="Cambria" panose="020405030504060302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C9CD354-41D2-4B8D-8115-D01D4839DBEE}"/>
              </a:ext>
            </a:extLst>
          </p:cNvPr>
          <p:cNvGrpSpPr/>
          <p:nvPr/>
        </p:nvGrpSpPr>
        <p:grpSpPr>
          <a:xfrm>
            <a:off x="14928747" y="29829182"/>
            <a:ext cx="14365844" cy="4901917"/>
            <a:chOff x="15355467" y="29966342"/>
            <a:chExt cx="14365844" cy="490191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C68BCC1-C654-4C1A-B00F-1C8A6AF3C400}"/>
                </a:ext>
              </a:extLst>
            </p:cNvPr>
            <p:cNvGrpSpPr/>
            <p:nvPr/>
          </p:nvGrpSpPr>
          <p:grpSpPr>
            <a:xfrm>
              <a:off x="15355467" y="29966342"/>
              <a:ext cx="14365844" cy="4901917"/>
              <a:chOff x="600075" y="791836"/>
              <a:chExt cx="7943850" cy="4406938"/>
            </a:xfrm>
          </p:grpSpPr>
          <p:graphicFrame>
            <p:nvGraphicFramePr>
              <p:cNvPr id="127" name="图表 126">
                <a:extLst>
                  <a:ext uri="{FF2B5EF4-FFF2-40B4-BE49-F238E27FC236}">
                    <a16:creationId xmlns:a16="http://schemas.microsoft.com/office/drawing/2014/main" id="{0E1C6B9F-313A-4FE2-8AD5-828B7DAF03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772593"/>
                  </p:ext>
                </p:extLst>
              </p:nvPr>
            </p:nvGraphicFramePr>
            <p:xfrm>
              <a:off x="600075" y="791836"/>
              <a:ext cx="7943850" cy="44069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41D4EBF0-EF75-46FF-AFE2-DBDA33CAD2CC}"/>
                  </a:ext>
                </a:extLst>
              </p:cNvPr>
              <p:cNvCxnSpPr/>
              <p:nvPr/>
            </p:nvCxnSpPr>
            <p:spPr>
              <a:xfrm>
                <a:off x="3821075" y="1371600"/>
                <a:ext cx="0" cy="3581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B2B7869-8DD4-46E5-9974-C63F42134D26}"/>
                </a:ext>
              </a:extLst>
            </p:cNvPr>
            <p:cNvSpPr txBox="1"/>
            <p:nvPr/>
          </p:nvSpPr>
          <p:spPr>
            <a:xfrm>
              <a:off x="18257561" y="31043211"/>
              <a:ext cx="2047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Single-core</a:t>
              </a:r>
              <a:endParaRPr lang="zh-CN" altLang="en-US" sz="3200" b="1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1757212-2360-4895-8307-73E549400BF9}"/>
                </a:ext>
              </a:extLst>
            </p:cNvPr>
            <p:cNvSpPr txBox="1"/>
            <p:nvPr/>
          </p:nvSpPr>
          <p:spPr>
            <a:xfrm>
              <a:off x="24855422" y="30966395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8-core</a:t>
              </a:r>
              <a:endParaRPr lang="zh-CN" altLang="en-US" sz="32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1D052A-5022-4CAB-9346-D7EA5E0A8158}"/>
              </a:ext>
            </a:extLst>
          </p:cNvPr>
          <p:cNvGrpSpPr/>
          <p:nvPr/>
        </p:nvGrpSpPr>
        <p:grpSpPr>
          <a:xfrm>
            <a:off x="877152" y="36563863"/>
            <a:ext cx="18026978" cy="4646475"/>
            <a:chOff x="877152" y="36685783"/>
            <a:chExt cx="18026978" cy="4646475"/>
          </a:xfrm>
        </p:grpSpPr>
        <p:graphicFrame>
          <p:nvGraphicFramePr>
            <p:cNvPr id="136" name="Chart 1">
              <a:extLst>
                <a:ext uri="{FF2B5EF4-FFF2-40B4-BE49-F238E27FC236}">
                  <a16:creationId xmlns:a16="http://schemas.microsoft.com/office/drawing/2014/main" id="{0401C825-ACB0-4A1E-8BE4-89A2B200D8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9114544"/>
                </p:ext>
              </p:extLst>
            </p:nvPr>
          </p:nvGraphicFramePr>
          <p:xfrm>
            <a:off x="877152" y="36685783"/>
            <a:ext cx="17916315" cy="44466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90DE4107-90A4-4D20-94E5-858D98AD7CE5}"/>
                </a:ext>
              </a:extLst>
            </p:cNvPr>
            <p:cNvGrpSpPr/>
            <p:nvPr/>
          </p:nvGrpSpPr>
          <p:grpSpPr>
            <a:xfrm>
              <a:off x="3017030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65" name="Straight Connector 34">
                <a:extLst>
                  <a:ext uri="{FF2B5EF4-FFF2-40B4-BE49-F238E27FC236}">
                    <a16:creationId xmlns:a16="http://schemas.microsoft.com/office/drawing/2014/main" id="{970FECAB-1CE6-4049-8561-B5784D6216FB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35">
                <a:extLst>
                  <a:ext uri="{FF2B5EF4-FFF2-40B4-BE49-F238E27FC236}">
                    <a16:creationId xmlns:a16="http://schemas.microsoft.com/office/drawing/2014/main" id="{14B35A89-EEF6-4439-A273-900AAEA43292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36">
                <a:extLst>
                  <a:ext uri="{FF2B5EF4-FFF2-40B4-BE49-F238E27FC236}">
                    <a16:creationId xmlns:a16="http://schemas.microsoft.com/office/drawing/2014/main" id="{12838A98-1E72-4418-9275-16D27EED3EC9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2">
              <a:extLst>
                <a:ext uri="{FF2B5EF4-FFF2-40B4-BE49-F238E27FC236}">
                  <a16:creationId xmlns:a16="http://schemas.microsoft.com/office/drawing/2014/main" id="{3A4221CA-E45E-45AF-B5C7-79D2A5FBF72B}"/>
                </a:ext>
              </a:extLst>
            </p:cNvPr>
            <p:cNvSpPr txBox="1"/>
            <p:nvPr/>
          </p:nvSpPr>
          <p:spPr>
            <a:xfrm>
              <a:off x="3004732" y="40378151"/>
              <a:ext cx="2275175" cy="9541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Mem</a:t>
              </a:r>
              <a:r>
                <a:rPr lang="en-US" altLang="zh-CN" sz="2800" b="1" baseline="0" dirty="0"/>
                <a:t> </a:t>
              </a:r>
            </a:p>
            <a:p>
              <a:pPr algn="ctr"/>
              <a:r>
                <a:rPr lang="en-US" altLang="zh-CN" sz="2800" b="1" dirty="0"/>
                <a:t>Non-Intensive</a:t>
              </a:r>
              <a:endParaRPr lang="zh-CN" altLang="en-US" sz="2800" b="1" dirty="0"/>
            </a:p>
          </p:txBody>
        </p:sp>
        <p:sp>
          <p:nvSpPr>
            <p:cNvPr id="139" name="文本框 37">
              <a:extLst>
                <a:ext uri="{FF2B5EF4-FFF2-40B4-BE49-F238E27FC236}">
                  <a16:creationId xmlns:a16="http://schemas.microsoft.com/office/drawing/2014/main" id="{661139CD-F487-4EFB-9F1A-51D9FC175E89}"/>
                </a:ext>
              </a:extLst>
            </p:cNvPr>
            <p:cNvSpPr txBox="1"/>
            <p:nvPr/>
          </p:nvSpPr>
          <p:spPr>
            <a:xfrm>
              <a:off x="5665245" y="40510140"/>
              <a:ext cx="2411429" cy="5232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Mem Intensive</a:t>
              </a:r>
              <a:endParaRPr lang="zh-CN" altLang="en-US" sz="2800" b="1" dirty="0"/>
            </a:p>
          </p:txBody>
        </p:sp>
        <p:sp>
          <p:nvSpPr>
            <p:cNvPr id="140" name="文本框 38">
              <a:extLst>
                <a:ext uri="{FF2B5EF4-FFF2-40B4-BE49-F238E27FC236}">
                  <a16:creationId xmlns:a16="http://schemas.microsoft.com/office/drawing/2014/main" id="{2BD310E9-0D91-4FC6-9C58-D61322D46063}"/>
                </a:ext>
              </a:extLst>
            </p:cNvPr>
            <p:cNvSpPr txBox="1"/>
            <p:nvPr/>
          </p:nvSpPr>
          <p:spPr>
            <a:xfrm>
              <a:off x="8300846" y="40378151"/>
              <a:ext cx="2411429" cy="9541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25% </a:t>
              </a:r>
            </a:p>
            <a:p>
              <a:pPr algn="ctr"/>
              <a:r>
                <a:rPr lang="en-US" altLang="zh-CN" sz="2800" b="1" dirty="0"/>
                <a:t>Mem Intensive</a:t>
              </a:r>
              <a:endParaRPr lang="zh-CN" altLang="en-US" sz="2800" b="1" dirty="0"/>
            </a:p>
          </p:txBody>
        </p:sp>
        <p:sp>
          <p:nvSpPr>
            <p:cNvPr id="142" name="文本框 39">
              <a:extLst>
                <a:ext uri="{FF2B5EF4-FFF2-40B4-BE49-F238E27FC236}">
                  <a16:creationId xmlns:a16="http://schemas.microsoft.com/office/drawing/2014/main" id="{16BB4D95-32A1-4F67-B746-11A2613E8DB2}"/>
                </a:ext>
              </a:extLst>
            </p:cNvPr>
            <p:cNvSpPr txBox="1"/>
            <p:nvPr/>
          </p:nvSpPr>
          <p:spPr>
            <a:xfrm>
              <a:off x="11052118" y="40378151"/>
              <a:ext cx="2411429" cy="9541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50% </a:t>
              </a:r>
            </a:p>
            <a:p>
              <a:pPr algn="ctr"/>
              <a:r>
                <a:rPr lang="en-US" altLang="zh-CN" sz="2800" b="1" dirty="0"/>
                <a:t>Mem Intensive</a:t>
              </a:r>
              <a:endParaRPr lang="zh-CN" altLang="en-US" sz="2800" b="1" dirty="0"/>
            </a:p>
          </p:txBody>
        </p:sp>
        <p:sp>
          <p:nvSpPr>
            <p:cNvPr id="143" name="文本框 40">
              <a:extLst>
                <a:ext uri="{FF2B5EF4-FFF2-40B4-BE49-F238E27FC236}">
                  <a16:creationId xmlns:a16="http://schemas.microsoft.com/office/drawing/2014/main" id="{E4B73F86-D949-46AF-B727-39C2D2CA58CE}"/>
                </a:ext>
              </a:extLst>
            </p:cNvPr>
            <p:cNvSpPr txBox="1"/>
            <p:nvPr/>
          </p:nvSpPr>
          <p:spPr>
            <a:xfrm>
              <a:off x="13803389" y="40378151"/>
              <a:ext cx="2411429" cy="9541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75% </a:t>
              </a:r>
            </a:p>
            <a:p>
              <a:pPr algn="ctr"/>
              <a:r>
                <a:rPr lang="en-US" altLang="zh-CN" sz="2800" b="1" dirty="0"/>
                <a:t>Mem Intensive</a:t>
              </a:r>
              <a:endParaRPr lang="zh-CN" altLang="en-US" sz="2800" b="1" dirty="0"/>
            </a:p>
          </p:txBody>
        </p:sp>
        <p:sp>
          <p:nvSpPr>
            <p:cNvPr id="144" name="文本框 41">
              <a:extLst>
                <a:ext uri="{FF2B5EF4-FFF2-40B4-BE49-F238E27FC236}">
                  <a16:creationId xmlns:a16="http://schemas.microsoft.com/office/drawing/2014/main" id="{9C496D13-4A5B-44EE-9FF9-0460BBE32870}"/>
                </a:ext>
              </a:extLst>
            </p:cNvPr>
            <p:cNvSpPr txBox="1"/>
            <p:nvPr/>
          </p:nvSpPr>
          <p:spPr>
            <a:xfrm>
              <a:off x="16492701" y="40378151"/>
              <a:ext cx="2411429" cy="95410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/>
                <a:t>   100% </a:t>
              </a:r>
            </a:p>
            <a:p>
              <a:pPr algn="ctr"/>
              <a:r>
                <a:rPr lang="en-US" altLang="zh-CN" sz="2800" b="1" dirty="0"/>
                <a:t>Mem Intensive</a:t>
              </a:r>
              <a:endParaRPr lang="zh-CN" altLang="en-US" sz="2800" b="1" dirty="0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9C516CBB-349E-4741-BE2E-80522CA1B129}"/>
                </a:ext>
              </a:extLst>
            </p:cNvPr>
            <p:cNvGrpSpPr/>
            <p:nvPr/>
          </p:nvGrpSpPr>
          <p:grpSpPr>
            <a:xfrm>
              <a:off x="5716418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62" name="Straight Connector 34">
                <a:extLst>
                  <a:ext uri="{FF2B5EF4-FFF2-40B4-BE49-F238E27FC236}">
                    <a16:creationId xmlns:a16="http://schemas.microsoft.com/office/drawing/2014/main" id="{8FB94BDE-F62B-4C2E-93F6-0B00A9DAA7EB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35">
                <a:extLst>
                  <a:ext uri="{FF2B5EF4-FFF2-40B4-BE49-F238E27FC236}">
                    <a16:creationId xmlns:a16="http://schemas.microsoft.com/office/drawing/2014/main" id="{528B71B1-0A65-4853-9466-847FECE42BB6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36">
                <a:extLst>
                  <a:ext uri="{FF2B5EF4-FFF2-40B4-BE49-F238E27FC236}">
                    <a16:creationId xmlns:a16="http://schemas.microsoft.com/office/drawing/2014/main" id="{CD7256A5-DDEE-4E7A-8574-C339B428ED75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16F65328-7FC8-44C6-9CAA-2DF0A1927668}"/>
                </a:ext>
              </a:extLst>
            </p:cNvPr>
            <p:cNvGrpSpPr/>
            <p:nvPr/>
          </p:nvGrpSpPr>
          <p:grpSpPr>
            <a:xfrm>
              <a:off x="8451239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59" name="Straight Connector 34">
                <a:extLst>
                  <a:ext uri="{FF2B5EF4-FFF2-40B4-BE49-F238E27FC236}">
                    <a16:creationId xmlns:a16="http://schemas.microsoft.com/office/drawing/2014/main" id="{782249A7-9C77-4747-9C24-ABC2A25B5909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35">
                <a:extLst>
                  <a:ext uri="{FF2B5EF4-FFF2-40B4-BE49-F238E27FC236}">
                    <a16:creationId xmlns:a16="http://schemas.microsoft.com/office/drawing/2014/main" id="{3F7838A3-3D4D-48EB-ABC6-DAC730271C33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36">
                <a:extLst>
                  <a:ext uri="{FF2B5EF4-FFF2-40B4-BE49-F238E27FC236}">
                    <a16:creationId xmlns:a16="http://schemas.microsoft.com/office/drawing/2014/main" id="{3692C963-B2A0-423D-B193-7BAAD8812067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B0D1E15-3117-4C71-B088-004F257F9E6A}"/>
                </a:ext>
              </a:extLst>
            </p:cNvPr>
            <p:cNvGrpSpPr/>
            <p:nvPr/>
          </p:nvGrpSpPr>
          <p:grpSpPr>
            <a:xfrm>
              <a:off x="11117335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56" name="Straight Connector 34">
                <a:extLst>
                  <a:ext uri="{FF2B5EF4-FFF2-40B4-BE49-F238E27FC236}">
                    <a16:creationId xmlns:a16="http://schemas.microsoft.com/office/drawing/2014/main" id="{9E848D02-498A-4592-9487-182D47A0004F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35">
                <a:extLst>
                  <a:ext uri="{FF2B5EF4-FFF2-40B4-BE49-F238E27FC236}">
                    <a16:creationId xmlns:a16="http://schemas.microsoft.com/office/drawing/2014/main" id="{421095B2-C37C-4AFC-95A4-69E35E01C3EA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36">
                <a:extLst>
                  <a:ext uri="{FF2B5EF4-FFF2-40B4-BE49-F238E27FC236}">
                    <a16:creationId xmlns:a16="http://schemas.microsoft.com/office/drawing/2014/main" id="{F1D74C29-0364-4FE6-A8AA-AC9E08762163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EDB77410-238F-4A0C-ABF1-E768E261DCC0}"/>
                </a:ext>
              </a:extLst>
            </p:cNvPr>
            <p:cNvGrpSpPr/>
            <p:nvPr/>
          </p:nvGrpSpPr>
          <p:grpSpPr>
            <a:xfrm>
              <a:off x="13915584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53" name="Straight Connector 34">
                <a:extLst>
                  <a:ext uri="{FF2B5EF4-FFF2-40B4-BE49-F238E27FC236}">
                    <a16:creationId xmlns:a16="http://schemas.microsoft.com/office/drawing/2014/main" id="{861A0D91-8AF7-47FD-B6D8-727F6EFB1842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35">
                <a:extLst>
                  <a:ext uri="{FF2B5EF4-FFF2-40B4-BE49-F238E27FC236}">
                    <a16:creationId xmlns:a16="http://schemas.microsoft.com/office/drawing/2014/main" id="{851B8A74-4950-48AC-871C-E8A3F5D4950C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36">
                <a:extLst>
                  <a:ext uri="{FF2B5EF4-FFF2-40B4-BE49-F238E27FC236}">
                    <a16:creationId xmlns:a16="http://schemas.microsoft.com/office/drawing/2014/main" id="{1F578722-EBFD-4378-83FB-62FBC8FB363B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152A38EB-D517-41B2-B2B6-9D0F624E1FC2}"/>
                </a:ext>
              </a:extLst>
            </p:cNvPr>
            <p:cNvGrpSpPr/>
            <p:nvPr/>
          </p:nvGrpSpPr>
          <p:grpSpPr>
            <a:xfrm>
              <a:off x="16604894" y="40294516"/>
              <a:ext cx="2169202" cy="81696"/>
              <a:chOff x="1812717" y="4183681"/>
              <a:chExt cx="929019" cy="103334"/>
            </a:xfrm>
          </p:grpSpPr>
          <p:cxnSp>
            <p:nvCxnSpPr>
              <p:cNvPr id="150" name="Straight Connector 34">
                <a:extLst>
                  <a:ext uri="{FF2B5EF4-FFF2-40B4-BE49-F238E27FC236}">
                    <a16:creationId xmlns:a16="http://schemas.microsoft.com/office/drawing/2014/main" id="{234873EF-B964-4FD1-9EB7-7F7393365C00}"/>
                  </a:ext>
                </a:extLst>
              </p:cNvPr>
              <p:cNvCxnSpPr/>
              <p:nvPr/>
            </p:nvCxnSpPr>
            <p:spPr>
              <a:xfrm flipV="1">
                <a:off x="1812717" y="4284708"/>
                <a:ext cx="929019" cy="2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35">
                <a:extLst>
                  <a:ext uri="{FF2B5EF4-FFF2-40B4-BE49-F238E27FC236}">
                    <a16:creationId xmlns:a16="http://schemas.microsoft.com/office/drawing/2014/main" id="{A6527285-104E-4D3F-B7EF-7E02FEEB2102}"/>
                  </a:ext>
                </a:extLst>
              </p:cNvPr>
              <p:cNvCxnSpPr/>
              <p:nvPr/>
            </p:nvCxnSpPr>
            <p:spPr>
              <a:xfrm>
                <a:off x="1820033" y="4186452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36">
                <a:extLst>
                  <a:ext uri="{FF2B5EF4-FFF2-40B4-BE49-F238E27FC236}">
                    <a16:creationId xmlns:a16="http://schemas.microsoft.com/office/drawing/2014/main" id="{33F9520D-FA4C-4A42-8CA2-AC740EC36C8D}"/>
                  </a:ext>
                </a:extLst>
              </p:cNvPr>
              <p:cNvCxnSpPr/>
              <p:nvPr/>
            </p:nvCxnSpPr>
            <p:spPr>
              <a:xfrm>
                <a:off x="2735572" y="4183681"/>
                <a:ext cx="0" cy="97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7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0" animBg="1"/>
      <p:bldP spid="756" grpId="0" uiExpand="1" build="p" animBg="1"/>
      <p:bldP spid="779" grpId="0"/>
      <p:bldP spid="780" grpId="0"/>
      <p:bldP spid="784" grpId="0" animBg="1"/>
      <p:bldP spid="785" grpId="0" animBg="1"/>
      <p:bldP spid="786" grpId="0" animBg="1"/>
      <p:bldP spid="800" grpId="0" uiExpand="1" build="p"/>
      <p:bldP spid="808" grpId="0" uiExpand="1" build="p"/>
      <p:bldP spid="827" grpId="0" animBg="1"/>
      <p:bldP spid="845" grpId="0" animBg="1"/>
      <p:bldP spid="340" grpId="0"/>
      <p:bldP spid="343" grpId="0"/>
      <p:bldP spid="344" grpId="0" animBg="1"/>
      <p:bldP spid="345" grpId="0" build="p"/>
      <p:bldP spid="113" grpId="0"/>
      <p:bldP spid="116" grpId="0" animBg="1"/>
      <p:bldP spid="758" grpId="0" animBg="1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tlu_memory-scaling_memcon13_talk (1).pptx" id="{1D09C5EE-DC30-4F85-84AA-519B89166748}" vid="{B9BA71EF-5EB2-485C-8BB6-00C3568A2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 2.thmx</Template>
  <TotalTime>0</TotalTime>
  <Words>858</Words>
  <Application>Microsoft Office PowerPoint</Application>
  <PresentationFormat>自定义</PresentationFormat>
  <Paragraphs>137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Cambria</vt:lpstr>
      <vt:lpstr>Tahoma</vt:lpstr>
      <vt:lpstr>Wingdings</vt:lpstr>
      <vt:lpstr>4_Office Theme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yaowangeth</cp:lastModifiedBy>
  <cp:revision>527</cp:revision>
  <cp:lastPrinted>2016-10-11T15:36:59Z</cp:lastPrinted>
  <dcterms:created xsi:type="dcterms:W3CDTF">2015-12-16T20:28:52Z</dcterms:created>
  <dcterms:modified xsi:type="dcterms:W3CDTF">2018-10-18T07:57:20Z</dcterms:modified>
</cp:coreProperties>
</file>