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tags/tag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.xml" ContentType="application/vnd.openxmlformats-officedocument.presentationml.tags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notesSlides/notesSlide28.xml" ContentType="application/vnd.openxmlformats-officedocument.presentationml.notesSlide+xml"/>
  <Override PartName="/ppt/tags/tag5.xml" ContentType="application/vnd.openxmlformats-officedocument.presentationml.tags+xml"/>
  <Override PartName="/ppt/notesSlides/notesSlide29.xml" ContentType="application/vnd.openxmlformats-officedocument.presentationml.notesSlide+xml"/>
  <Override PartName="/ppt/tags/tag6.xml" ContentType="application/vnd.openxmlformats-officedocument.presentationml.tags+xml"/>
  <Override PartName="/ppt/notesSlides/notesSlide30.xml" ContentType="application/vnd.openxmlformats-officedocument.presentationml.notesSlide+xml"/>
  <Override PartName="/ppt/tags/tag7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36"/>
  </p:notesMasterIdLst>
  <p:handoutMasterIdLst>
    <p:handoutMasterId r:id="rId37"/>
  </p:handoutMasterIdLst>
  <p:sldIdLst>
    <p:sldId id="965" r:id="rId2"/>
    <p:sldId id="492" r:id="rId3"/>
    <p:sldId id="493" r:id="rId4"/>
    <p:sldId id="1000" r:id="rId5"/>
    <p:sldId id="980" r:id="rId6"/>
    <p:sldId id="1008" r:id="rId7"/>
    <p:sldId id="1020" r:id="rId8"/>
    <p:sldId id="1001" r:id="rId9"/>
    <p:sldId id="999" r:id="rId10"/>
    <p:sldId id="981" r:id="rId11"/>
    <p:sldId id="1002" r:id="rId12"/>
    <p:sldId id="984" r:id="rId13"/>
    <p:sldId id="1029" r:id="rId14"/>
    <p:sldId id="1009" r:id="rId15"/>
    <p:sldId id="986" r:id="rId16"/>
    <p:sldId id="1019" r:id="rId17"/>
    <p:sldId id="1003" r:id="rId18"/>
    <p:sldId id="1021" r:id="rId19"/>
    <p:sldId id="989" r:id="rId20"/>
    <p:sldId id="990" r:id="rId21"/>
    <p:sldId id="1011" r:id="rId22"/>
    <p:sldId id="988" r:id="rId23"/>
    <p:sldId id="1004" r:id="rId24"/>
    <p:sldId id="992" r:id="rId25"/>
    <p:sldId id="995" r:id="rId26"/>
    <p:sldId id="1005" r:id="rId27"/>
    <p:sldId id="993" r:id="rId28"/>
    <p:sldId id="994" r:id="rId29"/>
    <p:sldId id="1012" r:id="rId30"/>
    <p:sldId id="1013" r:id="rId31"/>
    <p:sldId id="1015" r:id="rId32"/>
    <p:sldId id="1006" r:id="rId33"/>
    <p:sldId id="1035" r:id="rId34"/>
    <p:sldId id="1036" r:id="rId35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5"/>
    <a:srgbClr val="B21B1C"/>
    <a:srgbClr val="FFF100"/>
    <a:srgbClr val="FFA7EC"/>
    <a:srgbClr val="99A6FF"/>
    <a:srgbClr val="DCE6F2"/>
    <a:srgbClr val="4F81BD"/>
    <a:srgbClr val="B9CDE6"/>
    <a:srgbClr val="79E2E8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54577" autoAdjust="0"/>
  </p:normalViewPr>
  <p:slideViewPr>
    <p:cSldViewPr>
      <p:cViewPr varScale="1">
        <p:scale>
          <a:sx n="193" d="100"/>
          <a:sy n="193" d="100"/>
        </p:scale>
        <p:origin x="1800" y="2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91" d="100"/>
          <a:sy n="191" d="100"/>
        </p:scale>
        <p:origin x="192" y="8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4CA2-105F-41CF-95FA-79E2DEDCE6D5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E61D-2080-44C1-8D97-F4B80BAE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8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38D9882-8E9E-4CF6-8AEF-BEC3B7A09D95}" type="datetimeFigureOut">
              <a:rPr lang="en-US"/>
              <a:pPr>
                <a:defRPr/>
              </a:pPr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474963"/>
            <a:ext cx="7680127" cy="329111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529AF4-9733-4245-A38E-6E2258071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6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Hello, My name is Lois </a:t>
            </a:r>
            <a:r>
              <a:rPr lang="en-US" altLang="zh-CN" dirty="0" err="1"/>
              <a:t>Orosa</a:t>
            </a:r>
            <a:r>
              <a:rPr lang="en-US" altLang="zh-CN" dirty="0"/>
              <a:t>, and I will be presenting FIGARO: Improving system performance via Fine-Grained In-DRAM Data Relocation and Caching.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9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identify two main inefficiencies on existing in-DRAM caches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they are coarse grained, which 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hinders the potential of  in-DRAM 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Cambria" panose="02040503050406030204" pitchFamily="18" charset="0"/>
              </a:rPr>
              <a:t>And Second, they add significant </a:t>
            </a:r>
            <a:r>
              <a:rPr lang="en-US" sz="1200" b="0" dirty="0">
                <a:solidFill>
                  <a:srgbClr val="FFF100"/>
                </a:solidFill>
                <a:latin typeface="Cambria" panose="02040503050406030204" pitchFamily="18" charset="0"/>
              </a:rPr>
              <a:t>area overhead and complexity, because they require many fast subarrays interleaved among normal subarrays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FFF100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74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solve these inefficiencies, we propose FIGARO substrate,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Figaro substrate is based on two key observations</a:t>
            </a:r>
          </a:p>
          <a:p>
            <a:r>
              <a:rPr lang="en-US" altLang="zh-CN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First, all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local row buffers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in a bank are 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connected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 to a single shared global row buffer</a:t>
            </a:r>
            <a:endParaRPr lang="en-US" altLang="zh-CN" sz="12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And second, </a:t>
            </a:r>
            <a:r>
              <a:rPr lang="en-US" altLang="zh-CN" sz="1200" dirty="0">
                <a:solidFill>
                  <a:srgbClr val="FF00F5"/>
                </a:solidFill>
                <a:latin typeface="Cambria" panose="02040503050406030204" pitchFamily="18" charset="0"/>
              </a:rPr>
              <a:t>the global row buffer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has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200" dirty="0">
                <a:solidFill>
                  <a:srgbClr val="FF00F5"/>
                </a:solidFill>
                <a:latin typeface="Cambria" panose="02040503050406030204" pitchFamily="18" charset="0"/>
              </a:rPr>
              <a:t>smaller width, as small as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 8 bytes,  than the local row buffers, which are typically 1 kilobyte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The key idea of FIGARO  substrate ==click== is to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use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the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existing shared GRB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among subarrays within a DRAM bank to perform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 fine-grained in-DRAM data relocation</a:t>
            </a:r>
            <a:endParaRPr lang="en-US" altLang="zh-CN" sz="1200" b="0" u="sng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356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FIGARO is a fine-grained in-dram data relocation substrate 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That relocates data across subarrays within a bank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It operates at column granularity within a chip,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And with cache-block granularity within a rank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And it uses a new RELOC command to relocate data between the local row buffers of different subarrays via the global row buffer</a:t>
            </a:r>
          </a:p>
          <a:p>
            <a:r>
              <a:rPr lang="en-US" altLang="zh-CN" dirty="0"/>
              <a:t>== 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11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 will show an example of how FIGARO transfers data between subarrays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The figure shows two subarrays, A and B, 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we can see that their local row buffers are connected through a global row buffer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To transfer data between these two subarrays, </a:t>
            </a:r>
          </a:p>
          <a:p>
            <a:r>
              <a:rPr lang="en-US" altLang="zh-CN" dirty="0"/>
              <a:t>== click == </a:t>
            </a:r>
          </a:p>
          <a:p>
            <a:r>
              <a:rPr lang="en-US" altLang="zh-CN" dirty="0"/>
              <a:t>we first  issue an activate command that activates the subarray A, 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and copies the data from the row to the local row buffer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Second, we issue a RELOC command that == click == Selects column 3 in subarray A == click ==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Loads the  content of the column in the global row buffer == click == and selects column 1 in subarray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Finally, we issue a second activation command that activates the subarray B,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and overwrites the corresponding column with the content of the global row buffer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19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FIGARO has 4 key features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First, it is fine-grained, as it allows column and cache-block level data relocation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Second, it is distance independent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Because the relocation latency depends  on the length of the global </a:t>
            </a:r>
            <a:r>
              <a:rPr lang="en-US" dirty="0" err="1"/>
              <a:t>bitline</a:t>
            </a:r>
            <a:r>
              <a:rPr lang="en-US" dirty="0"/>
              <a:t>,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Which is similar to the latency of read and write commands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Third, FIGARO has low overhead, 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only requires three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a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dditional </a:t>
            </a:r>
            <a:r>
              <a:rPr lang="en-US" altLang="zh-CN" sz="1200" dirty="0" err="1">
                <a:solidFill>
                  <a:srgbClr val="FF00F5"/>
                </a:solidFill>
                <a:latin typeface="Cambria" panose="02040503050406030204" pitchFamily="18" charset="0"/>
              </a:rPr>
              <a:t>MUXes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, and a</a:t>
            </a:r>
            <a:r>
              <a:rPr lang="en-US" altLang="zh-CN" sz="1200" dirty="0">
                <a:solidFill>
                  <a:srgbClr val="FF00F5"/>
                </a:solidFill>
                <a:latin typeface="Cambria" panose="02040503050406030204" pitchFamily="18" charset="0"/>
              </a:rPr>
              <a:t> latch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 per subarray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dirty="0"/>
              <a:t>That account for only 0.3% DRAM chip area overhead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Fourth, FIGARO has </a:t>
            </a:r>
            <a:r>
              <a:rPr lang="en-US" altLang="zh-CN" sz="1200" dirty="0">
                <a:solidFill>
                  <a:schemeClr val="accent6"/>
                </a:solidFill>
                <a:latin typeface="Cambria" panose="02040503050406030204" pitchFamily="18" charset="0"/>
              </a:rPr>
              <a:t>Low latency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Relocating one column takes only a few nanoseconds, == click == and 4 DRAM commands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And it has low energy consumption</a:t>
            </a:r>
          </a:p>
          <a:p>
            <a:r>
              <a:rPr lang="en-US" dirty="0"/>
              <a:t>== click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732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We have more details in the paper, such as </a:t>
            </a:r>
          </a:p>
          <a:p>
            <a:r>
              <a:rPr lang="en-US" altLang="zh-CN" dirty="0"/>
              <a:t>== click</a:t>
            </a:r>
          </a:p>
          <a:p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How to enable Unaligned Data Relocation</a:t>
            </a:r>
          </a:p>
          <a:p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== click</a:t>
            </a:r>
            <a:endParaRPr lang="en-US" altLang="zh-CN" sz="4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Circuit-level Operation and Timing</a:t>
            </a:r>
          </a:p>
          <a:p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SPICE Simulations</a:t>
            </a:r>
          </a:p>
          <a:p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And other Use Cases for FIGARO</a:t>
            </a:r>
          </a:p>
          <a:p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== click</a:t>
            </a:r>
            <a:endParaRPr lang="zh-CN" altLang="en-US" sz="400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966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FIGARO substrate, we design </a:t>
            </a:r>
            <a:r>
              <a:rPr lang="en-US" dirty="0" err="1"/>
              <a:t>FIGCache</a:t>
            </a:r>
            <a:endParaRPr lang="en-US" dirty="0"/>
          </a:p>
          <a:p>
            <a:r>
              <a:rPr lang="en-US" dirty="0"/>
              <a:t>== click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The key idea of </a:t>
            </a:r>
            <a:r>
              <a:rPr lang="en-US" altLang="zh-CN" dirty="0" err="1"/>
              <a:t>FIGCache</a:t>
            </a:r>
            <a:r>
              <a:rPr lang="en-US" altLang="zh-CN" dirty="0"/>
              <a:t> is to </a:t>
            </a:r>
            <a:r>
              <a:rPr lang="en-US" altLang="zh-CN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c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ache only </a:t>
            </a:r>
            <a:r>
              <a:rPr lang="en-US" sz="1200" b="0" dirty="0">
                <a:solidFill>
                  <a:srgbClr val="2770C0"/>
                </a:solidFill>
                <a:latin typeface="Cambria" panose="02040503050406030204" pitchFamily="18" charset="0"/>
              </a:rPr>
              <a:t>small, frequently-accessed portions of different DRAM rows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in a designated region of DRAM</a:t>
            </a:r>
          </a:p>
          <a:p>
            <a:r>
              <a:rPr lang="en-US" altLang="zh-CN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altLang="zh-CN" sz="12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FIGCache</a:t>
            </a:r>
            <a:endParaRPr lang="en-US" altLang="zh-CN" sz="12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US" altLang="zh-CN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Uses FIGARO to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relocate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 data into and out of the cache at the fine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granularity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 of a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row segment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It avoids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 the need for a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large number of fast subarrays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interleaved among slow subarrays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And it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increases</a:t>
            </a:r>
            <a:r>
              <a:rPr lang="en-US" sz="1200" b="0" dirty="0">
                <a:solidFill>
                  <a:schemeClr val="tx1"/>
                </a:solidFill>
                <a:latin typeface="Cambria" panose="02040503050406030204" pitchFamily="18" charset="0"/>
              </a:rPr>
              <a:t> row buffer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hit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 uses a tag store == click == for storing 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information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</a:rPr>
              <a:t>about which 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row segments </a:t>
            </a:r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</a:rPr>
              <a:t>are currently 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cached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solidFill>
                  <a:srgbClr val="70AD47"/>
                </a:solidFill>
                <a:latin typeface="Cambria" panose="02040503050406030204" pitchFamily="18" charset="0"/>
              </a:rPr>
              <a:t>And it is </a:t>
            </a: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Placed in the memory 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We can design </a:t>
            </a:r>
            <a:r>
              <a:rPr lang="en-US" sz="1400" dirty="0" err="1">
                <a:solidFill>
                  <a:srgbClr val="70AD47"/>
                </a:solidFill>
                <a:latin typeface="Cambria" panose="02040503050406030204" pitchFamily="18" charset="0"/>
              </a:rPr>
              <a:t>FIGCache</a:t>
            </a:r>
            <a:endParaRPr lang="en-US" sz="14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By using fast subarrays, using slow subarrays, or using fast rows in a subarray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026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FIGCache</a:t>
            </a:r>
            <a:r>
              <a:rPr lang="en-US" dirty="0"/>
              <a:t> has two main benefits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First, </a:t>
            </a:r>
            <a:r>
              <a:rPr lang="en-US" dirty="0" err="1"/>
              <a:t>FIGCache</a:t>
            </a:r>
            <a:r>
              <a:rPr lang="en-US" dirty="0"/>
              <a:t> has fine-grained caching granularity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And second, </a:t>
            </a:r>
            <a:r>
              <a:rPr lang="en-US" dirty="0" err="1"/>
              <a:t>FIGCache</a:t>
            </a:r>
            <a:r>
              <a:rPr lang="en-US" dirty="0"/>
              <a:t> has low area overhead and manufacturing complexity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34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baseline="0" dirty="0"/>
              <a:t>I will start with the executive summary == click == The problem is that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DRAM latency is a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performance bottleneck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for many applications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b="1" baseline="0" dirty="0"/>
              <a:t>Our goal in this paper is to reduce DRAM latency via in-DRAM cache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 </a:t>
            </a:r>
            <a:r>
              <a:rPr lang="en-US" b="1" baseline="0" dirty="0"/>
              <a:t>Existing in-DRAM caches ==click== try to reduce this latency by augmenting DRAM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small-but-fast regions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to implement caches. But they have two main inefficiencies: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b="1" baseline="0" dirty="0">
                <a:solidFill>
                  <a:srgbClr val="00B050"/>
                </a:solidFill>
                <a:latin typeface="Cambria" panose="02040503050406030204" pitchFamily="18" charset="0"/>
              </a:rPr>
              <a:t>They use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Coarse-grained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 in-DRAM data relocation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And the Relocation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latency increases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physical distance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between slow and fast regions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To overcome these inefficiencies, We propose </a:t>
            </a:r>
            <a:r>
              <a:rPr lang="en-US" sz="12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FIGARO Substrate</a:t>
            </a:r>
            <a:r>
              <a:rPr lang="en-US" sz="1200" u="sng" dirty="0">
                <a:solidFill>
                  <a:srgbClr val="00B0F0"/>
                </a:solidFill>
                <a:latin typeface="Cambria" panose="02040503050406030204" pitchFamily="18" charset="0"/>
              </a:rPr>
              <a:t>: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The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Key idea of FIGARO substrate is to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use the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shared global row buffer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among subarrays within a DRAM bank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to provide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 support for in-DRAM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data relocation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FIGARO uses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Fine</a:t>
            </a:r>
            <a:r>
              <a:rPr lang="en-US" altLang="zh-CN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-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grain</a:t>
            </a:r>
            <a:r>
              <a:rPr lang="en-US" altLang="zh-CN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ed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 in-DRAM data relocation and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distance-independent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relocation latency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And it avoids complex modifications to DRAM by using existing structures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Using </a:t>
            </a:r>
            <a:r>
              <a:rPr lang="en-US" sz="1200" b="0" baseline="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FIGARo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 substrate, we design </a:t>
            </a:r>
            <a:r>
              <a:rPr lang="en-US" sz="1200" b="0" baseline="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endParaRPr lang="en-US" sz="1200" b="0" baseline="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sz="12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800" b="1" dirty="0">
                <a:solidFill>
                  <a:schemeClr val="accent4"/>
                </a:solidFill>
                <a:latin typeface="Cambria" panose="02040503050406030204" pitchFamily="18" charset="0"/>
              </a:rPr>
              <a:t>Key idea of </a:t>
            </a:r>
            <a:r>
              <a:rPr lang="en-US" sz="1800" b="1" dirty="0" err="1">
                <a:solidFill>
                  <a:schemeClr val="accent4"/>
                </a:solidFill>
                <a:latin typeface="Cambria" panose="02040503050406030204" pitchFamily="18" charset="0"/>
              </a:rPr>
              <a:t>FIGCache</a:t>
            </a:r>
            <a:r>
              <a:rPr lang="en-US" sz="1800" b="1" dirty="0">
                <a:solidFill>
                  <a:schemeClr val="accent4"/>
                </a:solidFill>
                <a:latin typeface="Cambria" panose="02040503050406030204" pitchFamily="18" charset="0"/>
              </a:rPr>
              <a:t> is to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only small, frequently-accessed portions of different DRAM rows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in a designated region of DRAM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sz="1800" b="1" baseline="0" dirty="0">
              <a:solidFill>
                <a:srgbClr val="8064A2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b="1" baseline="0" dirty="0">
                <a:solidFill>
                  <a:srgbClr val="8064A2"/>
                </a:solidFill>
                <a:latin typeface="Cambria" panose="02040503050406030204" pitchFamily="18" charset="0"/>
              </a:rPr>
              <a:t> c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aches only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parts of each row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that are expected to be accessed in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near future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sz="1800" b="1" baseline="0" dirty="0">
              <a:solidFill>
                <a:srgbClr val="8064A2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baseline="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b="1" baseline="0" dirty="0">
                <a:solidFill>
                  <a:srgbClr val="8064A2"/>
                </a:solidFill>
                <a:latin typeface="Cambria" panose="02040503050406030204" pitchFamily="18" charset="0"/>
              </a:rPr>
              <a:t> 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Increases row hits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by packing more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frequently-accessed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data into </a:t>
            </a:r>
            <a:r>
              <a:rPr lang="en-US" sz="180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sz="18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Our evaluation shows that </a:t>
            </a:r>
            <a:r>
              <a:rPr lang="en-US" sz="180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improves system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performance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by more than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16% </a:t>
            </a: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800" b="1" baseline="0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Reduces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DRAM energy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by almost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sz="18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B21B1C"/>
                </a:solidFill>
                <a:latin typeface="Cambria" panose="02040503050406030204" pitchFamily="18" charset="0"/>
              </a:rPr>
              <a:t>We conclude that </a:t>
            </a: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FIGARO enables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fine-grained data relocation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at low cost == click == And that </a:t>
            </a:r>
            <a:r>
              <a:rPr lang="en-US" sz="1800" dirty="0" err="1">
                <a:solidFill>
                  <a:srgbClr val="B31B1B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outperforms state-of-the-art coarse-grained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caches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rgbClr val="B21B1C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endParaRPr lang="en-US" b="1" baseline="0" dirty="0"/>
          </a:p>
          <a:p>
            <a:endParaRPr lang="en-US" b="1" baseline="0" dirty="0"/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5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FIGCache</a:t>
            </a:r>
            <a:r>
              <a:rPr lang="en-US" dirty="0"/>
              <a:t> Tag Store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is placed in the memory controller, and it stores information about which row segments are in the cache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The cache is fully associative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And the tag store is very similar to a common tag store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And it includes a benefit counter to implement our replacement policy</a:t>
            </a:r>
          </a:p>
          <a:p>
            <a:r>
              <a:rPr lang="en-US" dirty="0"/>
              <a:t>== click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005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insertion policy of </a:t>
            </a:r>
            <a:r>
              <a:rPr lang="en-US" dirty="0" err="1"/>
              <a:t>FIGCache</a:t>
            </a:r>
            <a:r>
              <a:rPr lang="en-US" dirty="0"/>
              <a:t>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is called insert-any-miss: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for 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miss in the cache, </a:t>
            </a:r>
            <a:r>
              <a:rPr lang="en-US" altLang="zh-CN" sz="1200" dirty="0" err="1">
                <a:solidFill>
                  <a:srgbClr val="27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triggers a row segment relocation</a:t>
            </a:r>
            <a:r>
              <a:rPr lang="en-US" altLang="zh-CN" sz="1200" b="1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into the cache</a:t>
            </a:r>
          </a:p>
          <a:p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Our replacement policy works as follow:</a:t>
            </a:r>
          </a:p>
          <a:p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First, we sum all benefit values from all segments of the row</a:t>
            </a:r>
          </a:p>
          <a:p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And second, t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he row with </a:t>
            </a:r>
            <a:r>
              <a:rPr lang="en-US" altLang="zh-CN" sz="1200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least </a:t>
            </a:r>
            <a:r>
              <a:rPr lang="en-US" altLang="zh-CN" sz="1200" i="1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Benefit</a:t>
            </a:r>
            <a:r>
              <a:rPr lang="en-US" altLang="zh-CN" sz="1200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is selected for </a:t>
            </a:r>
            <a:r>
              <a:rPr lang="en-US" altLang="zh-CN" sz="12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eviction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Replacement happen at row granularity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 experimentally find that </a:t>
            </a:r>
            <a:r>
              <a:rPr lang="en-US" altLang="zh-CN" sz="1200" dirty="0" err="1">
                <a:solidFill>
                  <a:srgbClr val="FF00F5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1200" dirty="0">
                <a:solidFill>
                  <a:srgbClr val="FF00F5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insertion 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200" dirty="0">
                <a:solidFill>
                  <a:srgbClr val="FF00F5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replacement policies 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are rather </a:t>
            </a:r>
            <a:r>
              <a:rPr lang="en-US" altLang="zh-CN" sz="1200" dirty="0">
                <a:solidFill>
                  <a:srgbClr val="FF00F5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effective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B05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863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show a simple example of the operation of two different </a:t>
            </a:r>
            <a:r>
              <a:rPr lang="en-US" dirty="0" err="1"/>
              <a:t>FIGCache</a:t>
            </a:r>
            <a:r>
              <a:rPr lang="en-US" dirty="0"/>
              <a:t> designs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In a </a:t>
            </a:r>
            <a:r>
              <a:rPr lang="en-US" dirty="0" err="1"/>
              <a:t>FIGCache</a:t>
            </a:r>
            <a:r>
              <a:rPr lang="en-US" dirty="0"/>
              <a:t> design that uses fast subarrays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fast subarray == click == is used as a cache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In a </a:t>
            </a:r>
            <a:r>
              <a:rPr lang="en-US" dirty="0" err="1"/>
              <a:t>FIGCache</a:t>
            </a:r>
            <a:r>
              <a:rPr lang="en-US" dirty="0"/>
              <a:t> design that uses slows subarrays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Reserved rows in slow subarrays  ==click== are used as a cache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622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 will explain the details of our experimental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2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use </a:t>
            </a:r>
            <a:r>
              <a:rPr lang="en-US" altLang="zh-CN" dirty="0" err="1"/>
              <a:t>Ramulator</a:t>
            </a:r>
            <a:r>
              <a:rPr lang="en-US" altLang="zh-CN" dirty="0"/>
              <a:t> as the DRAM simulator for performance evaluation, and we use several simulators to model the energy consumption of the system.</a:t>
            </a:r>
          </a:p>
          <a:p>
            <a:endParaRPr lang="en-US" altLang="zh-CN" dirty="0"/>
          </a:p>
          <a:p>
            <a:r>
              <a:rPr lang="en-US" altLang="zh-CN" dirty="0"/>
              <a:t>We configure our system with 8 cores, and with a </a:t>
            </a:r>
            <a:r>
              <a:rPr lang="en-US" altLang="zh-CN" dirty="0" err="1"/>
              <a:t>tipical</a:t>
            </a:r>
            <a:r>
              <a:rPr lang="en-US" altLang="zh-CN" dirty="0"/>
              <a:t> cache hierarchy with three levels of cache</a:t>
            </a:r>
          </a:p>
          <a:p>
            <a:endParaRPr lang="en-US" altLang="zh-CN" dirty="0"/>
          </a:p>
          <a:p>
            <a:r>
              <a:rPr lang="en-US" altLang="zh-CN" dirty="0"/>
              <a:t>As default parameters, we use a row segment size of 1/8</a:t>
            </a:r>
            <a:r>
              <a:rPr lang="en-US" altLang="zh-CN" baseline="30000" dirty="0"/>
              <a:t>th</a:t>
            </a:r>
            <a:r>
              <a:rPr lang="en-US" altLang="zh-CN" dirty="0"/>
              <a:t> of a DRAM row, fast subarrays with reduced </a:t>
            </a:r>
            <a:r>
              <a:rPr lang="en-US" altLang="zh-CN" dirty="0" err="1"/>
              <a:t>tRCD</a:t>
            </a:r>
            <a:r>
              <a:rPr lang="en-US" altLang="zh-CN" dirty="0"/>
              <a:t>, </a:t>
            </a:r>
            <a:r>
              <a:rPr lang="en-US" altLang="zh-CN" dirty="0" err="1"/>
              <a:t>tRP</a:t>
            </a:r>
            <a:r>
              <a:rPr lang="en-US" altLang="zh-CN" dirty="0"/>
              <a:t> and </a:t>
            </a:r>
            <a:r>
              <a:rPr lang="en-US" altLang="zh-CN" dirty="0" err="1"/>
              <a:t>tRAS</a:t>
            </a:r>
            <a:r>
              <a:rPr lang="en-US" altLang="zh-CN" dirty="0"/>
              <a:t> timing parameters, and we use an in-DRAM cache size of 64 rows per bank </a:t>
            </a:r>
          </a:p>
          <a:p>
            <a:endParaRPr lang="en-US" altLang="zh-CN" dirty="0"/>
          </a:p>
          <a:p>
            <a:r>
              <a:rPr lang="en-US" altLang="zh-CN" dirty="0"/>
              <a:t>We use 20 eight-core </a:t>
            </a:r>
            <a:r>
              <a:rPr lang="en-US" altLang="zh-CN" dirty="0" err="1"/>
              <a:t>multiprogramed</a:t>
            </a:r>
            <a:r>
              <a:rPr lang="en-US" altLang="zh-CN" dirty="0"/>
              <a:t> workloads from well known benchmark suites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57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As comparison points, we use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Conventional DDR4 as baseline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LISA-VILLA as state-of-the-art  in-DRAM Cache 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Our </a:t>
            </a:r>
            <a:r>
              <a:rPr lang="en-US" altLang="zh-CN" dirty="0" err="1"/>
              <a:t>FIGCache</a:t>
            </a:r>
            <a:r>
              <a:rPr lang="en-US" altLang="zh-CN" dirty="0"/>
              <a:t>  with slow 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And fast subarrays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unreaslistic</a:t>
            </a:r>
            <a:r>
              <a:rPr lang="en-US" altLang="zh-CN" dirty="0"/>
              <a:t> </a:t>
            </a:r>
            <a:r>
              <a:rPr lang="en-US" altLang="zh-CN" dirty="0" err="1"/>
              <a:t>FIGCache</a:t>
            </a:r>
            <a:r>
              <a:rPr lang="en-US" altLang="zh-CN" dirty="0"/>
              <a:t> with zero relocation latency</a:t>
            </a:r>
          </a:p>
          <a:p>
            <a:r>
              <a:rPr lang="en-US" altLang="zh-CN" dirty="0"/>
              <a:t>== click</a:t>
            </a:r>
          </a:p>
          <a:p>
            <a:r>
              <a:rPr lang="en-US" altLang="zh-CN" dirty="0"/>
              <a:t>And a system where all subarrays are fast</a:t>
            </a:r>
          </a:p>
          <a:p>
            <a:r>
              <a:rPr lang="en-US" altLang="zh-CN" dirty="0"/>
              <a:t>== click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807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move on to our evaluation results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9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== click</a:t>
            </a:r>
          </a:p>
          <a:p>
            <a:r>
              <a:rPr lang="en-US" dirty="0"/>
              <a:t>This  are the performance results for our multicore system configuration</a:t>
            </a:r>
          </a:p>
          <a:p>
            <a:r>
              <a:rPr lang="en-US" dirty="0"/>
              <a:t>The figure shows the speedup over the baseline on the y-axis, and different mixes of workloads in the x-axis. The different colors of the bars represent different comparison points; the blue bars represent our </a:t>
            </a:r>
            <a:r>
              <a:rPr lang="en-US" dirty="0" err="1"/>
              <a:t>FIGCAche</a:t>
            </a:r>
            <a:r>
              <a:rPr lang="en-US" dirty="0"/>
              <a:t>-slow, and the green bars represent our </a:t>
            </a:r>
            <a:r>
              <a:rPr lang="en-US" dirty="0" err="1"/>
              <a:t>FIGCache</a:t>
            </a:r>
            <a:r>
              <a:rPr lang="en-US" dirty="0"/>
              <a:t>-fast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The figure  shows results for mixes of workloads with two different memory intensities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We can see from the figure that </a:t>
            </a:r>
            <a:r>
              <a:rPr lang="en-US" dirty="0" err="1"/>
              <a:t>FIGCache</a:t>
            </a:r>
            <a:r>
              <a:rPr lang="en-US" dirty="0"/>
              <a:t> improves performance by almost 13% for the low intensity memory workloads,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by more than 27% for the high intensity  memory workloads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, and by more than  16% across all workloads.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conclude that </a:t>
            </a:r>
            <a:r>
              <a:rPr lang="en-US" sz="1200" dirty="0">
                <a:latin typeface="Cambria" panose="02040503050406030204" pitchFamily="18" charset="0"/>
              </a:rPr>
              <a:t>the benefits of </a:t>
            </a:r>
            <a:r>
              <a:rPr lang="en-US" sz="1200" dirty="0" err="1">
                <a:latin typeface="Cambria" panose="02040503050406030204" pitchFamily="18" charset="0"/>
              </a:rPr>
              <a:t>FIGCache</a:t>
            </a:r>
            <a:r>
              <a:rPr lang="en-US" sz="1200" dirty="0">
                <a:latin typeface="Cambria" panose="02040503050406030204" pitchFamily="18" charset="0"/>
              </a:rPr>
              <a:t> increase as workload memory intensity increases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== click </a:t>
            </a:r>
            <a:endParaRPr lang="en-US" sz="11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B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oth </a:t>
            </a:r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-slow and </a:t>
            </a:r>
            <a:r>
              <a:rPr lang="en-US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-fast outperform LISA-VILLA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And </a:t>
            </a:r>
            <a:r>
              <a:rPr lang="en-US" sz="1100" dirty="0" err="1">
                <a:latin typeface="Cambria" panose="02040503050406030204" pitchFamily="18" charset="0"/>
              </a:rPr>
              <a:t>FIGCache</a:t>
            </a:r>
            <a:r>
              <a:rPr lang="en-US" sz="1100" dirty="0">
                <a:latin typeface="Cambria" panose="02040503050406030204" pitchFamily="18" charset="0"/>
              </a:rPr>
              <a:t>-Fast approaches the ideal performance improvement of both </a:t>
            </a:r>
            <a:r>
              <a:rPr lang="en-US" sz="1100" dirty="0" err="1">
                <a:latin typeface="Cambria" panose="02040503050406030204" pitchFamily="18" charset="0"/>
              </a:rPr>
              <a:t>FIGCache</a:t>
            </a:r>
            <a:r>
              <a:rPr lang="en-US" sz="1100" dirty="0">
                <a:latin typeface="Cambria" panose="02040503050406030204" pitchFamily="18" charset="0"/>
              </a:rPr>
              <a:t>-Ideal and the system where all subarrays are fast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mbria" panose="02040503050406030204" pitchFamily="18" charset="0"/>
              </a:rPr>
              <a:t>== click</a:t>
            </a:r>
            <a:endParaRPr lang="en-US" sz="105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877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== click</a:t>
            </a:r>
          </a:p>
          <a:p>
            <a:r>
              <a:rPr lang="en-US" dirty="0"/>
              <a:t>These are the energy results for our multicore system configuration</a:t>
            </a:r>
          </a:p>
          <a:p>
            <a:r>
              <a:rPr lang="en-US" dirty="0"/>
              <a:t>The figure shows the energy normalized to the baseline in the y-axis, and the x-axis represent the baseline and our two configurations, for two memory intensities.</a:t>
            </a:r>
          </a:p>
          <a:p>
            <a:r>
              <a:rPr lang="en-US" dirty="0"/>
              <a:t>The different colors in the bars corresponds to the energy consumption of each component of the system, such as the caches or DRAM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We observe that </a:t>
            </a:r>
            <a:r>
              <a:rPr lang="en-US" dirty="0" err="1"/>
              <a:t>FIGCache</a:t>
            </a:r>
            <a:r>
              <a:rPr lang="en-US" dirty="0"/>
              <a:t>-Slow and FIG-Cache-fast consume less energy than the baseline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We can see that </a:t>
            </a:r>
            <a:r>
              <a:rPr lang="en-US" dirty="0" err="1"/>
              <a:t>FIGCache</a:t>
            </a:r>
            <a:r>
              <a:rPr lang="en-US" dirty="0"/>
              <a:t>-fast reduces the energy consumption by 14% for the high memory intensive workloads</a:t>
            </a:r>
          </a:p>
          <a:p>
            <a:r>
              <a:rPr lang="en-US" altLang="zh-CN" sz="12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By analyzing the results, we observe that the energy reductions comes from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improved DRAM row buffer hit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zh-CN" sz="12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reduced execution time 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that saves static energy across each 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 conclude that </a:t>
            </a:r>
            <a:r>
              <a:rPr lang="en-US" altLang="zh-CN" sz="1200" dirty="0" err="1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is effective at reducing system energy consumption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  <a:endParaRPr lang="en-US" altLang="zh-CN" sz="1200" dirty="0">
              <a:solidFill>
                <a:schemeClr val="accent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accent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288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== click</a:t>
            </a:r>
          </a:p>
          <a:p>
            <a:r>
              <a:rPr lang="en-US" dirty="0"/>
              <a:t>Here I show the effect that different replacement policies have on the overall performance of </a:t>
            </a:r>
            <a:r>
              <a:rPr lang="en-US" dirty="0" err="1"/>
              <a:t>FIGCache</a:t>
            </a:r>
            <a:endParaRPr lang="en-US" dirty="0"/>
          </a:p>
          <a:p>
            <a:r>
              <a:rPr lang="en-US" dirty="0"/>
              <a:t>The figure shows the speedup of </a:t>
            </a:r>
            <a:r>
              <a:rPr lang="en-US" dirty="0" err="1"/>
              <a:t>FIGCache</a:t>
            </a:r>
            <a:r>
              <a:rPr lang="en-US" dirty="0"/>
              <a:t> over baseline on the y-axis, and the x-axis shows workloads with different memory intensities. Different colors on the bars represent different replacement policies,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Being the green bar the </a:t>
            </a:r>
            <a:r>
              <a:rPr lang="en-US" dirty="0" err="1"/>
              <a:t>RowBenefit</a:t>
            </a:r>
            <a:r>
              <a:rPr lang="en-US" dirty="0"/>
              <a:t> policy, which is </a:t>
            </a:r>
            <a:r>
              <a:rPr lang="en-US" dirty="0" err="1"/>
              <a:t>FIGCache</a:t>
            </a:r>
            <a:r>
              <a:rPr lang="en-US" dirty="0"/>
              <a:t> replacement policy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And being the blue bar a traditional benefit-based replacement policy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We make two observations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</a:t>
            </a:r>
            <a:r>
              <a:rPr lang="en-US" altLang="zh-CN" sz="1200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12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outperforms the  baseline </a:t>
            </a: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with all replacement policies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second, </a:t>
            </a:r>
            <a:r>
              <a:rPr lang="en-US" sz="12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our replacement policy</a:t>
            </a:r>
            <a:r>
              <a:rPr lang="en-US" altLang="zh-CN" sz="12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outperforms all  </a:t>
            </a: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the other policies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We can see from the figure that </a:t>
            </a:r>
            <a:r>
              <a:rPr lang="en-US" altLang="zh-CN" sz="12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Rowbenefit</a:t>
            </a: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 outperforms the best comparison point by  more than 4%, for memory intensive workloads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We conclude that the </a:t>
            </a:r>
            <a:r>
              <a:rPr lang="en-US" altLang="zh-CN" sz="12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rowbenefit</a:t>
            </a: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 replacement policy is effective at capturing temporal locality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mbria" panose="02040503050406030204" pitchFamily="18" charset="0"/>
                <a:cs typeface="Times New Roman" panose="020206030504050203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80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outline of my talk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 click</a:t>
            </a:r>
          </a:p>
          <a:p>
            <a:r>
              <a:rPr lang="en-US" dirty="0"/>
              <a:t>Here I will show the performance impact of different row segment sizes</a:t>
            </a:r>
          </a:p>
          <a:p>
            <a:r>
              <a:rPr lang="en-US" dirty="0"/>
              <a:t>The figure shows the performance speedup over the baseline in the y-axis, and different memory intensities in the x-axis. Different colors represent different row segment sizes, from 512 bytes to 8 kilobytes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We observe that </a:t>
            </a:r>
            <a:r>
              <a:rPr lang="en-US" dirty="0" err="1"/>
              <a:t>FIGCache</a:t>
            </a:r>
            <a:r>
              <a:rPr lang="en-US" dirty="0"/>
              <a:t> with 1 Kilobyte row segment size is the best configuration in our experiments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From the results in the figure we conclude that the performance highly depends on the row segment size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36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show more results in the paper, including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More detailed results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Single-core workloads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In-DRAM cache hit rate </a:t>
            </a:r>
          </a:p>
          <a:p>
            <a:r>
              <a:rPr lang="en-US" dirty="0"/>
              <a:t>== click</a:t>
            </a:r>
          </a:p>
          <a:p>
            <a:r>
              <a:rPr lang="en-US" dirty="0" err="1"/>
              <a:t>DRAm</a:t>
            </a:r>
            <a:r>
              <a:rPr lang="en-US" dirty="0"/>
              <a:t> row buffer hit rate 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1"/>
                </a:solidFill>
                <a:latin typeface="Cambria" panose="02040503050406030204" pitchFamily="18" charset="0"/>
              </a:rPr>
              <a:t>Performance with Different Row Segment Insertion Thresholds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accent1"/>
                </a:solidFill>
                <a:latin typeface="Cambria" panose="02040503050406030204" pitchFamily="18" charset="0"/>
              </a:rPr>
              <a:t>And Performance with Different Cache Capacities</a:t>
            </a:r>
          </a:p>
          <a:p>
            <a:r>
              <a:rPr lang="en-US" dirty="0"/>
              <a:t>== click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826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conclude my talk …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0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baseline="0" dirty="0"/>
              <a:t> by circling back to the executive summary</a:t>
            </a:r>
          </a:p>
          <a:p>
            <a:r>
              <a:rPr lang="en-US" b="1" baseline="0" dirty="0"/>
              <a:t>== click == The problem is that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DRAM latency is a </a:t>
            </a:r>
            <a:r>
              <a:rPr lang="en-US" sz="1200" dirty="0">
                <a:solidFill>
                  <a:schemeClr val="accent6"/>
                </a:solidFill>
                <a:latin typeface="Cambria" panose="02040503050406030204" pitchFamily="18" charset="0"/>
              </a:rPr>
              <a:t>performance bottleneck </a:t>
            </a:r>
            <a:r>
              <a:rPr lang="en-US" sz="1200" b="0" dirty="0">
                <a:solidFill>
                  <a:schemeClr val="accent6"/>
                </a:solidFill>
                <a:latin typeface="Cambria" panose="02040503050406030204" pitchFamily="18" charset="0"/>
              </a:rPr>
              <a:t>for many applications</a:t>
            </a:r>
            <a:r>
              <a:rPr lang="en-US" sz="1200" b="1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 </a:t>
            </a:r>
            <a:r>
              <a:rPr lang="en-US" b="1" baseline="0" dirty="0"/>
              <a:t>== click == Our goal is to reduce DRAM latency via in-DRAM 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b="1" baseline="0" dirty="0"/>
              <a:t>Existing in-DRAM caches ==click == try to reduce this latency by augmenting DRAM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small-but-fast regions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to implement caches. But they have two main inefficiencies: 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 </a:t>
            </a:r>
            <a:r>
              <a:rPr lang="en-US" sz="1200" b="1" baseline="0" dirty="0">
                <a:solidFill>
                  <a:srgbClr val="00B050"/>
                </a:solidFill>
                <a:latin typeface="Cambria" panose="02040503050406030204" pitchFamily="18" charset="0"/>
              </a:rPr>
              <a:t>They use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Coarse-grained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 in-DRAM data relocation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And the Relocation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latency increases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200" b="1" dirty="0">
                <a:solidFill>
                  <a:srgbClr val="00B050"/>
                </a:solidFill>
                <a:latin typeface="Cambria" panose="02040503050406030204" pitchFamily="18" charset="0"/>
              </a:rPr>
              <a:t>physical distance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between slow and fast regions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To overcome these inefficiencies, we propose </a:t>
            </a:r>
            <a:r>
              <a:rPr lang="en-US" sz="12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FIGARO Substrate</a:t>
            </a:r>
            <a:r>
              <a:rPr lang="en-US" sz="1200" u="sng" dirty="0">
                <a:solidFill>
                  <a:srgbClr val="00B0F0"/>
                </a:solidFill>
                <a:latin typeface="Cambria" panose="02040503050406030204" pitchFamily="18" charset="0"/>
              </a:rPr>
              <a:t>: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The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Key idea is to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use the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shared global row buffer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among subarrays within a DRAM bank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to provide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 support for in-DRAM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data relocation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50"/>
                </a:solidFill>
                <a:latin typeface="Cambria" panose="02040503050406030204" pitchFamily="18" charset="0"/>
              </a:rPr>
              <a:t>FIGARO uses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Fine</a:t>
            </a:r>
            <a:r>
              <a:rPr lang="en-US" altLang="zh-CN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-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grain</a:t>
            </a:r>
            <a:r>
              <a:rPr lang="en-US" altLang="zh-CN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ed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 in-DRAM data relocation and </a:t>
            </a:r>
            <a:r>
              <a:rPr lang="en-US" sz="1200" b="1" dirty="0">
                <a:solidFill>
                  <a:srgbClr val="00B0F0"/>
                </a:solidFill>
                <a:latin typeface="Cambria" panose="02040503050406030204" pitchFamily="18" charset="0"/>
              </a:rPr>
              <a:t>distance-independent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relocation latency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200" dirty="0">
                <a:solidFill>
                  <a:srgbClr val="00B0F0"/>
                </a:solidFill>
                <a:latin typeface="Cambria" panose="02040503050406030204" pitchFamily="18" charset="0"/>
              </a:rPr>
              <a:t>And it avoids complex modifications to DRAM by using existing structures 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Using </a:t>
            </a:r>
            <a:r>
              <a:rPr lang="en-US" sz="1200" b="0" baseline="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FIGARo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 substrate, we design </a:t>
            </a:r>
            <a:r>
              <a:rPr lang="en-US" sz="1200" b="0" baseline="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sz="12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 == click == </a:t>
            </a:r>
            <a:r>
              <a:rPr lang="en-US" sz="1200" b="1" baseline="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800" b="1" dirty="0">
                <a:solidFill>
                  <a:schemeClr val="accent4"/>
                </a:solidFill>
                <a:latin typeface="Cambria" panose="02040503050406030204" pitchFamily="18" charset="0"/>
              </a:rPr>
              <a:t>Key idea is to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only small, frequently-accessed portions of different DRAM rows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in a designated region of DRAM == </a:t>
            </a: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click == </a:t>
            </a:r>
            <a:r>
              <a:rPr lang="en-US" sz="1800" b="1" baseline="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b="1" baseline="0" dirty="0">
                <a:solidFill>
                  <a:srgbClr val="8064A2"/>
                </a:solidFill>
                <a:latin typeface="Cambria" panose="02040503050406030204" pitchFamily="18" charset="0"/>
              </a:rPr>
              <a:t> c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aches only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parts of each row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that are expected to be accessed in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near future </a:t>
            </a: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 </a:t>
            </a:r>
            <a:r>
              <a:rPr lang="en-US" sz="1800" b="1" baseline="0" dirty="0">
                <a:solidFill>
                  <a:srgbClr val="8064A2"/>
                </a:solidFill>
                <a:latin typeface="Cambria" panose="02040503050406030204" pitchFamily="18" charset="0"/>
              </a:rPr>
              <a:t>Which 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Increases row hits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by packing more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frequently-accessed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data into </a:t>
            </a:r>
            <a:r>
              <a:rPr lang="en-US" sz="180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</a:t>
            </a: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 ==</a:t>
            </a:r>
            <a:endParaRPr lang="en-US" sz="18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Our evaluation shows that </a:t>
            </a:r>
            <a:r>
              <a:rPr lang="en-US" sz="1800" dirty="0" err="1">
                <a:solidFill>
                  <a:srgbClr val="8064A2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improves system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performance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== click == and reduces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DRAM energy significantly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sz="18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B21B1C"/>
                </a:solidFill>
                <a:latin typeface="Cambria" panose="02040503050406030204" pitchFamily="18" charset="0"/>
              </a:rPr>
              <a:t>We conclude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baseline="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sz="1800" b="1" baseline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FIGARO enables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fine-grained data relocation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at low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And that </a:t>
            </a:r>
            <a:r>
              <a:rPr lang="en-US" sz="1800" dirty="0" err="1">
                <a:solidFill>
                  <a:srgbClr val="B31B1B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outperforms state-of-the-art coarse-grained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caches</a:t>
            </a:r>
          </a:p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1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 you, to learn more about FIGARO please read our paper at MICRO 2020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21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I will start by introducing some background on DRAM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 click</a:t>
            </a:r>
          </a:p>
          <a:p>
            <a:r>
              <a:rPr lang="en-US" dirty="0"/>
              <a:t>DRAM is organized </a:t>
            </a:r>
            <a:r>
              <a:rPr lang="en-US" dirty="0" err="1"/>
              <a:t>hierarquically</a:t>
            </a:r>
            <a:r>
              <a:rPr lang="en-US" dirty="0"/>
              <a:t>. A rank is </a:t>
            </a:r>
            <a:r>
              <a:rPr lang="en-US"/>
              <a:t>composed of </a:t>
            </a:r>
            <a:r>
              <a:rPr lang="en-US" dirty="0"/>
              <a:t>multiple DRAM chips that work in lockstep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Each DRAM chip is composed of several banks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each bank is composed of multiple subarrays and a global row buffer, 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each subarrays is composed of a two-dimensional array of DRAM cells, organized into rows of cells that are selected using a </a:t>
            </a:r>
            <a:r>
              <a:rPr lang="en-US" dirty="0" err="1"/>
              <a:t>wordline</a:t>
            </a:r>
            <a:r>
              <a:rPr lang="en-US" dirty="0"/>
              <a:t>, and the cells are connected to the local </a:t>
            </a:r>
            <a:r>
              <a:rPr lang="en-US" dirty="0" err="1"/>
              <a:t>rowbuffer</a:t>
            </a:r>
            <a:r>
              <a:rPr lang="en-US" dirty="0"/>
              <a:t> via </a:t>
            </a:r>
            <a:r>
              <a:rPr lang="en-US" dirty="0" err="1"/>
              <a:t>bitlines</a:t>
            </a:r>
            <a:endParaRPr lang="en-US" dirty="0"/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0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== click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Each subarray in a bank contains more than 500 rows of DRAM cells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the DRAM rows are connected to a local row buffer,</a:t>
            </a:r>
          </a:p>
          <a:p>
            <a:r>
              <a:rPr lang="en-US" dirty="0"/>
              <a:t>== click.</a:t>
            </a:r>
          </a:p>
          <a:p>
            <a:r>
              <a:rPr lang="en-US" dirty="0"/>
              <a:t>all the local row buffers in a bank are connected to a shared global row buffer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and the global </a:t>
            </a:r>
            <a:r>
              <a:rPr lang="en-US" dirty="0" err="1"/>
              <a:t>bitlines</a:t>
            </a:r>
            <a:r>
              <a:rPr lang="en-US" dirty="0"/>
              <a:t> connect the local row buffers to the global row buffer.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The global row buffer has smaller width than the local row buffers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A single column of the local row buffer is selected using a column decoder to connect to the global row buffer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1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== click</a:t>
            </a:r>
          </a:p>
          <a:p>
            <a:r>
              <a:rPr lang="en-US" dirty="0"/>
              <a:t>DRAM operation is controlled with  4 main memory commands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The activate command </a:t>
            </a:r>
            <a:r>
              <a:rPr lang="en-US" sz="2400" dirty="0">
                <a:latin typeface="Cambria" panose="02040503050406030204" pitchFamily="18" charset="0"/>
              </a:rPr>
              <a:t>activates the DRAM row containing the data, == click == and it l</a:t>
            </a:r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atches</a:t>
            </a:r>
            <a:r>
              <a:rPr lang="en-US" sz="2400" dirty="0">
                <a:latin typeface="Cambria" panose="02040503050406030204" pitchFamily="18" charset="0"/>
              </a:rPr>
              <a:t> the selected DRAM </a:t>
            </a:r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row into the local row buffer</a:t>
            </a:r>
          </a:p>
          <a:p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 err="1">
                <a:solidFill>
                  <a:srgbClr val="2770C0"/>
                </a:solidFill>
                <a:latin typeface="Cambria" panose="02040503050406030204" pitchFamily="18" charset="0"/>
              </a:rPr>
              <a:t>precharge</a:t>
            </a:r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 command </a:t>
            </a:r>
            <a:r>
              <a:rPr lang="en-US" sz="2400" dirty="0">
                <a:solidFill>
                  <a:srgbClr val="14B04F"/>
                </a:solidFill>
                <a:latin typeface="Cambria" panose="02040503050406030204" pitchFamily="18" charset="0"/>
              </a:rPr>
              <a:t>prepares all </a:t>
            </a:r>
            <a:r>
              <a:rPr lang="en-US" sz="2400" dirty="0" err="1">
                <a:solidFill>
                  <a:srgbClr val="14B04F"/>
                </a:solidFill>
                <a:latin typeface="Cambria" panose="02040503050406030204" pitchFamily="18" charset="0"/>
              </a:rPr>
              <a:t>bitlines</a:t>
            </a:r>
            <a:r>
              <a:rPr lang="en-US" sz="2400" dirty="0">
                <a:solidFill>
                  <a:srgbClr val="14B04F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for a subsequent ACTIVATE command to a different row</a:t>
            </a:r>
          </a:p>
          <a:p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The read command </a:t>
            </a:r>
            <a:r>
              <a:rPr lang="en-US" sz="2400" dirty="0">
                <a:latin typeface="Cambria" panose="02040503050406030204" pitchFamily="18" charset="0"/>
              </a:rPr>
              <a:t>reads a column of data</a:t>
            </a:r>
          </a:p>
          <a:p>
            <a:r>
              <a:rPr lang="en-US" sz="2400" dirty="0">
                <a:latin typeface="Cambria" panose="02040503050406030204" pitchFamily="18" charset="0"/>
              </a:rPr>
              <a:t>== click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by selecting o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ne column of the local row buffer</a:t>
            </a:r>
            <a:r>
              <a:rPr lang="en-US" sz="2400" dirty="0">
                <a:latin typeface="Cambria" panose="02040503050406030204" pitchFamily="18" charset="0"/>
              </a:rPr>
              <a:t> using the column decoder</a:t>
            </a:r>
          </a:p>
          <a:p>
            <a:r>
              <a:rPr lang="en-US" sz="2400" dirty="0">
                <a:latin typeface="Cambria" panose="02040503050406030204" pitchFamily="18" charset="0"/>
              </a:rPr>
              <a:t>== click</a:t>
            </a:r>
          </a:p>
          <a:p>
            <a:r>
              <a:rPr lang="en-US" sz="2400" dirty="0">
                <a:latin typeface="Cambria" panose="02040503050406030204" pitchFamily="18" charset="0"/>
              </a:rPr>
              <a:t>Then, the global row buffer drives the 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data to the chip I/O logic</a:t>
            </a:r>
          </a:p>
          <a:p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== click</a:t>
            </a:r>
          </a:p>
          <a:p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The write command writes a column of data from the I/O into the DRAM</a:t>
            </a:r>
          </a:p>
          <a:p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== click</a:t>
            </a:r>
          </a:p>
          <a:p>
            <a:endParaRPr lang="en-US" sz="2400" dirty="0">
              <a:solidFill>
                <a:srgbClr val="2770C0"/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02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will introduce existing in-DRAM cache designs</a:t>
            </a:r>
          </a:p>
          <a:p>
            <a:r>
              <a:rPr lang="en-US" dirty="0"/>
              <a:t>==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676A0-33B1-4B4B-B1AA-B0B917FCAA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== click</a:t>
            </a:r>
          </a:p>
          <a:p>
            <a:r>
              <a:rPr lang="en-US" dirty="0"/>
              <a:t>The key idea of in-DRAM caches is to introduce heterogeneity in DRAM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Existing in-DRAM cache designs are composed by two types of subarrays</a:t>
            </a:r>
          </a:p>
          <a:p>
            <a:r>
              <a:rPr lang="en-US" dirty="0"/>
              <a:t>== click</a:t>
            </a:r>
          </a:p>
          <a:p>
            <a:r>
              <a:rPr lang="en-US" dirty="0"/>
              <a:t>Slow subarrays == click == And fast subarrays</a:t>
            </a:r>
          </a:p>
          <a:p>
            <a:r>
              <a:rPr lang="en-US" dirty="0"/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Slow subarrays have the </a:t>
            </a:r>
            <a:r>
              <a:rPr lang="en-US" sz="1200" dirty="0">
                <a:solidFill>
                  <a:schemeClr val="tx1"/>
                </a:solidFill>
                <a:latin typeface="Cambria" panose="02040503050406030204" pitchFamily="18" charset="0"/>
              </a:rPr>
              <a:t>s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ame 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latency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capacity as regular DRAM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70AD47"/>
                </a:solidFill>
                <a:latin typeface="Cambria" panose="02040503050406030204" pitchFamily="18" charset="0"/>
              </a:rPr>
              <a:t>And fast subarrays has </a:t>
            </a: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fast access latency </a:t>
            </a:r>
            <a:r>
              <a:rPr lang="en-US" altLang="zh-CN" sz="1200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lang="en-US" altLang="zh-CN" sz="12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small capacity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== click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Fast subarrays are used as in-DRAM cache for hot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Existing implementations use many fast subarrays interleaved among slow subarrays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==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And the fast subarrays are inclusive of the slow subarrays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2770C0"/>
                </a:solidFill>
                <a:latin typeface="Cambria" panose="02040503050406030204" pitchFamily="18" charset="0"/>
              </a:rPr>
              <a:t>== click</a:t>
            </a:r>
          </a:p>
          <a:p>
            <a:pPr>
              <a:lnSpc>
                <a:spcPts val="2420"/>
              </a:lnSpc>
            </a:pPr>
            <a:r>
              <a:rPr lang="en-US" altLang="zh-CN" sz="2400" dirty="0">
                <a:solidFill>
                  <a:schemeClr val="accent6"/>
                </a:solidFill>
                <a:latin typeface="Cambria" panose="02040503050406030204" pitchFamily="18" charset="0"/>
              </a:rPr>
              <a:t>Data relocation between normal and fast subarrays</a:t>
            </a:r>
          </a:p>
          <a:p>
            <a:pPr>
              <a:lnSpc>
                <a:spcPts val="2420"/>
              </a:lnSpc>
            </a:pPr>
            <a:r>
              <a:rPr lang="en-US" altLang="zh-CN" sz="2400" dirty="0">
                <a:solidFill>
                  <a:schemeClr val="accent6"/>
                </a:solidFill>
                <a:latin typeface="Cambria" panose="02040503050406030204" pitchFamily="18" charset="0"/>
              </a:rPr>
              <a:t>== click </a:t>
            </a:r>
          </a:p>
          <a:p>
            <a:pPr>
              <a:lnSpc>
                <a:spcPts val="242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Is at the granularity of a DRAM </a:t>
            </a: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row</a:t>
            </a:r>
          </a:p>
          <a:p>
            <a:pPr>
              <a:lnSpc>
                <a:spcPts val="2420"/>
              </a:lnSpc>
            </a:pP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</a:p>
          <a:p>
            <a:pPr>
              <a:lnSpc>
                <a:spcPts val="2420"/>
              </a:lnSpc>
            </a:pP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And the relocation latency increases as the physical relocation distance increases</a:t>
            </a:r>
          </a:p>
          <a:p>
            <a:pPr>
              <a:lnSpc>
                <a:spcPts val="2420"/>
              </a:lnSpc>
            </a:pP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== click</a:t>
            </a:r>
            <a:endParaRPr lang="en-US" altLang="zh-CN" sz="2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2770C0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2770C0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2770C0"/>
              </a:solidFill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29AF4-9733-4245-A38E-6E2258071B1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32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01"/>
            <a:ext cx="8839200" cy="3048001"/>
          </a:xfrm>
        </p:spPr>
        <p:txBody>
          <a:bodyPr/>
          <a:lstStyle>
            <a:lvl1pPr algn="ctr">
              <a:defRPr sz="3600" spc="-9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8839200" cy="22098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696969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D4D4D4"/>
                </a:solidFill>
              </a:defRPr>
            </a:lvl1pPr>
          </a:lstStyle>
          <a:p>
            <a:r>
              <a:rPr lang="en-US" altLang="en-US" dirty="0"/>
              <a:t>Page </a:t>
            </a:r>
            <a:fld id="{C0114C80-A684-4FC2-9290-3D6457BFA549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46493134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0BF8F6E-232C-4479-8873-848D6BC8E6C3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26753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2"/>
            <a:ext cx="2057400" cy="5105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201"/>
            <a:ext cx="6629400" cy="5105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83363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8C84A859-EC2B-4CC2-841B-A4A94D4856AA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61272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99400" y="6537327"/>
            <a:ext cx="1447800" cy="274636"/>
          </a:xfrm>
        </p:spPr>
        <p:txBody>
          <a:bodyPr/>
          <a:lstStyle>
            <a:lvl1pPr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en-US" dirty="0"/>
              <a:t> </a:t>
            </a:r>
            <a:fld id="{56E643E9-8232-44D4-8A76-E691A7C80D3B}" type="slidenum">
              <a:rPr lang="en-US" altLang="en-US" smtClean="0"/>
              <a:pPr/>
              <a:t>‹#›</a:t>
            </a:fld>
            <a:r>
              <a:rPr lang="en-US" altLang="en-US" dirty="0"/>
              <a:t> of 22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16D22C-426A-744D-94E9-F455C0D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3261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09600"/>
            <a:ext cx="9144000" cy="62023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5334000"/>
          </a:xfrm>
        </p:spPr>
        <p:txBody>
          <a:bodyPr anchorCtr="1"/>
          <a:lstStyle>
            <a:lvl1pPr algn="ctr">
              <a:defRPr sz="3600" b="0" cap="none" spc="-15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252D094-1F6F-4D58-85D9-7DD94883DE43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2196827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D2B8100E-AEB3-45CD-B31C-E5D9AB46F8E2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5404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38200"/>
            <a:ext cx="4346575" cy="685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0"/>
            <a:ext cx="4346575" cy="44196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B98A4ED6-624C-4BEA-BCDE-327289EF7D9F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3085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B72A377-ED4A-4672-A396-DD11146850F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C6244C4-715A-4076-A755-A7C4861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773467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A4A31649-8929-48A0-9489-E8D4C8D91F05}" type="slidenum">
              <a:rPr lang="en-US" altLang="en-US"/>
              <a:pPr/>
              <a:t>‹#›</a:t>
            </a:fld>
            <a:r>
              <a:rPr lang="en-US" altLang="en-US" dirty="0"/>
              <a:t> of 22</a:t>
            </a:r>
          </a:p>
        </p:txBody>
      </p:sp>
    </p:spTree>
    <p:extLst>
      <p:ext uri="{BB962C8B-B14F-4D97-AF65-F5344CB8AC3E}">
        <p14:creationId xmlns:p14="http://schemas.microsoft.com/office/powerpoint/2010/main" val="15458667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838200"/>
            <a:ext cx="33131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1"/>
            <a:ext cx="5416550" cy="51054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1" y="1981200"/>
            <a:ext cx="3313113" cy="39624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3E8FA7CC-2CE5-41D8-B4C4-AD442D4B12B0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4854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2001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FC7E1FD5-A6B1-43EF-B5D9-E1445DE766F6}" type="slidenum">
              <a:rPr lang="en-US" altLang="en-US"/>
              <a:pPr/>
              <a:t>‹#›</a:t>
            </a:fld>
            <a:r>
              <a:rPr lang="en-US" altLang="en-US" dirty="0"/>
              <a:t> of 2</a:t>
            </a:r>
            <a:r>
              <a:rPr lang="en-US" altLang="zh-CN" dirty="0"/>
              <a:t>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03399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10545"/>
            <a:ext cx="8839200" cy="57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67600" y="6490023"/>
            <a:ext cx="1371600" cy="228600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r">
              <a:defRPr sz="1600" b="0" baseline="0">
                <a:solidFill>
                  <a:schemeClr val="bg1">
                    <a:lumMod val="75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</a:lstStyle>
          <a:p>
            <a:fld id="{BBF05047-ADC6-47BF-A318-424F854A849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400801"/>
            <a:ext cx="1295400" cy="2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 cap="none" spc="-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Whitney-Bold" pitchFamily="2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Whitney-Bold" pitchFamily="2" charset="0"/>
        </a:defRPr>
      </a:lvl9pPr>
    </p:titleStyle>
    <p:bodyStyle>
      <a:lvl1pPr marL="204788" indent="-204788" algn="l" rtl="0" eaLnBrk="1" fontAlgn="base" hangingPunct="1">
        <a:spcBef>
          <a:spcPts val="450"/>
        </a:spcBef>
        <a:spcAft>
          <a:spcPct val="0"/>
        </a:spcAft>
        <a:buFont typeface="Wingdings" panose="05000000000000000000" pitchFamily="2" charset="2"/>
        <a:buChar char="§"/>
        <a:defRPr sz="2600" b="1" kern="1200" baseline="0">
          <a:solidFill>
            <a:srgbClr val="404040"/>
          </a:solidFill>
          <a:latin typeface="Adobe Garamond Pro" panose="02020502060506020403" pitchFamily="18" charset="0"/>
          <a:ea typeface="+mn-ea"/>
          <a:cs typeface="+mn-cs"/>
        </a:defRPr>
      </a:lvl1pPr>
      <a:lvl2pPr marL="479822" indent="-171450" algn="l" rtl="0" eaLnBrk="1" fontAlgn="base" hangingPunct="1">
        <a:spcBef>
          <a:spcPts val="3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2pPr>
      <a:lvl3pPr marL="857250" indent="-171450" algn="l" rtl="0" eaLnBrk="1" fontAlgn="base" hangingPunct="1">
        <a:spcBef>
          <a:spcPts val="225"/>
        </a:spcBef>
        <a:spcAft>
          <a:spcPct val="0"/>
        </a:spcAft>
        <a:buFont typeface="Palatino Linotype" panose="02040502050505030304" pitchFamily="18" charset="0"/>
        <a:buChar char="»"/>
        <a:defRPr sz="18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400" kern="1200">
          <a:solidFill>
            <a:srgbClr val="696969"/>
          </a:solidFill>
          <a:latin typeface="Adobe Garamond Pro" panose="020205020605060204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github.com/CMU-SAFARI/ramulato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2004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FIGARO: Improving System Performance via Fine-Grained </a:t>
            </a:r>
            <a:b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and Caching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3800" y="3307199"/>
            <a:ext cx="9144000" cy="160020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Yaohua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Wang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Lois Orosa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Xiangjun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Peng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3,1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Yang Guo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</a:p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Saugata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Ghose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4,5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Minesh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Patel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Jeremie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S. Kim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Juan Gómez Luna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Mohammad Sadrosadati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Nika Mansouri Ghiasi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Onur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Mutlu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2,5</a:t>
            </a:r>
            <a:endParaRPr lang="en-US" altLang="zh-CN" sz="2400" b="0" baseline="30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F8578-1873-8443-9522-2F3310C7078F}"/>
              </a:ext>
            </a:extLst>
          </p:cNvPr>
          <p:cNvSpPr/>
          <p:nvPr/>
        </p:nvSpPr>
        <p:spPr>
          <a:xfrm>
            <a:off x="3843004" y="6468009"/>
            <a:ext cx="1430392" cy="37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MICRO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B40D-842A-DF4F-A699-6C41F4677EF6}"/>
              </a:ext>
            </a:extLst>
          </p:cNvPr>
          <p:cNvSpPr>
            <a:spLocks noChangeAspect="1"/>
          </p:cNvSpPr>
          <p:nvPr/>
        </p:nvSpPr>
        <p:spPr>
          <a:xfrm>
            <a:off x="2154487" y="5150116"/>
            <a:ext cx="1806277" cy="29876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Image result for å½é²ç§æå¤§å­¦">
            <a:extLst>
              <a:ext uri="{FF2B5EF4-FFF2-40B4-BE49-F238E27FC236}">
                <a16:creationId xmlns:a16="http://schemas.microsoft.com/office/drawing/2014/main" id="{4922F7A9-C0B2-9347-B25D-48298683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00528"/>
            <a:ext cx="666158" cy="6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BDF5E-6CB6-9749-9B19-DCF6D77F18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42" y="5833905"/>
            <a:ext cx="2724912" cy="242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0A51E-F83E-CF48-B8A2-D766D3BCA5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03" y="4958665"/>
            <a:ext cx="1596030" cy="968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F8380-4FF4-3140-8E7C-522186C5BB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70" y="4922915"/>
            <a:ext cx="1912588" cy="790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08379-8E4F-D04F-82E1-0C038A599C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81021"/>
            <a:ext cx="1531188" cy="587222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71473511-1860-4C4F-95D5-A358E0F25296}"/>
              </a:ext>
            </a:extLst>
          </p:cNvPr>
          <p:cNvSpPr txBox="1">
            <a:spLocks/>
          </p:cNvSpPr>
          <p:nvPr/>
        </p:nvSpPr>
        <p:spPr bwMode="auto">
          <a:xfrm>
            <a:off x="575736" y="498700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1AF3CB63-09F2-EF49-997E-9611CA76EE5A}"/>
              </a:ext>
            </a:extLst>
          </p:cNvPr>
          <p:cNvSpPr txBox="1">
            <a:spLocks/>
          </p:cNvSpPr>
          <p:nvPr/>
        </p:nvSpPr>
        <p:spPr bwMode="auto">
          <a:xfrm>
            <a:off x="2042066" y="499193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CC9D4158-0DF0-234E-BD6E-AB779F029D6B}"/>
              </a:ext>
            </a:extLst>
          </p:cNvPr>
          <p:cNvSpPr txBox="1">
            <a:spLocks/>
          </p:cNvSpPr>
          <p:nvPr/>
        </p:nvSpPr>
        <p:spPr bwMode="auto">
          <a:xfrm>
            <a:off x="5029200" y="4994539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3BF9B81-1995-5D4B-BCFA-D87F09BD993D}"/>
              </a:ext>
            </a:extLst>
          </p:cNvPr>
          <p:cNvSpPr txBox="1">
            <a:spLocks/>
          </p:cNvSpPr>
          <p:nvPr/>
        </p:nvSpPr>
        <p:spPr bwMode="auto">
          <a:xfrm>
            <a:off x="6785927" y="5028022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E3E748DF-9C92-A54A-9304-215920DF8BB8}"/>
              </a:ext>
            </a:extLst>
          </p:cNvPr>
          <p:cNvSpPr txBox="1">
            <a:spLocks/>
          </p:cNvSpPr>
          <p:nvPr/>
        </p:nvSpPr>
        <p:spPr bwMode="auto">
          <a:xfrm>
            <a:off x="1421197" y="5713053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7C6520D2-2CCA-F849-9A1D-F7DFC86F60B8}"/>
              </a:ext>
            </a:extLst>
          </p:cNvPr>
          <p:cNvSpPr txBox="1">
            <a:spLocks/>
          </p:cNvSpPr>
          <p:nvPr/>
        </p:nvSpPr>
        <p:spPr bwMode="auto">
          <a:xfrm>
            <a:off x="6395719" y="568102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859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8CC5-C09E-4924-8CF8-300C536D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1074420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Inefficiencies of In-DRAM Caches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E6317DC-3B0D-4988-A76D-972A5254B9F8}"/>
              </a:ext>
            </a:extLst>
          </p:cNvPr>
          <p:cNvSpPr/>
          <p:nvPr/>
        </p:nvSpPr>
        <p:spPr>
          <a:xfrm>
            <a:off x="0" y="1371600"/>
            <a:ext cx="9144000" cy="198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600" b="1" dirty="0">
                <a:solidFill>
                  <a:srgbClr val="FFA7EC"/>
                </a:solidFill>
                <a:latin typeface="Cambria" panose="02040503050406030204" pitchFamily="18" charset="0"/>
              </a:rPr>
              <a:t>1)  Coarse-grained: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Caching an entire row at a time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hinders the potential of  in-DRAM cache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2D6E0F7-10F9-4AF9-B775-2BE2B5C4508C}"/>
              </a:ext>
            </a:extLst>
          </p:cNvPr>
          <p:cNvSpPr/>
          <p:nvPr/>
        </p:nvSpPr>
        <p:spPr>
          <a:xfrm>
            <a:off x="0" y="3658518"/>
            <a:ext cx="9144000" cy="1981199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3600" b="1" dirty="0">
                <a:solidFill>
                  <a:srgbClr val="FFF100"/>
                </a:solidFill>
                <a:latin typeface="Cambria" panose="02040503050406030204" pitchFamily="18" charset="0"/>
              </a:rPr>
              <a:t>2)  Area overhead and complexity: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Many fast subarrays interleaved </a:t>
            </a:r>
          </a:p>
          <a:p>
            <a:pPr algn="ctr">
              <a:spcAft>
                <a:spcPts val="0"/>
              </a:spcAft>
            </a:pP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among normal subarrays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F08E756-18BE-1A49-BEAF-9D37D5B1811C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10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39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C7E4E440-9560-EE4C-89B4-90369E212504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11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652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2" y="137748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Observations and Key Idea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6" y="807166"/>
            <a:ext cx="5926337" cy="4984033"/>
          </a:xfrm>
        </p:spPr>
        <p:txBody>
          <a:bodyPr/>
          <a:lstStyle/>
          <a:p>
            <a:pPr>
              <a:lnSpc>
                <a:spcPts val="2560"/>
              </a:lnSpc>
            </a:pP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Observations:</a:t>
            </a:r>
          </a:p>
          <a:p>
            <a:pPr>
              <a:lnSpc>
                <a:spcPts val="2560"/>
              </a:lnSpc>
            </a:pPr>
            <a:endParaRPr lang="en-US" altLang="zh-CN" sz="2400" u="sng" dirty="0">
              <a:solidFill>
                <a:srgbClr val="70AD47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 marL="822722" lvl="1" indent="-514350">
              <a:lnSpc>
                <a:spcPts val="2560"/>
              </a:lnSpc>
              <a:buFont typeface="+mj-lt"/>
              <a:buAutoNum type="arabicParenR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All local row buffers 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(LRBs)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in a bank are 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connected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to a single shared global row buffer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(GRB)</a:t>
            </a:r>
          </a:p>
          <a:p>
            <a:pPr marL="822722" lvl="1" indent="-514350">
              <a:lnSpc>
                <a:spcPts val="2560"/>
              </a:lnSpc>
              <a:buFont typeface="+mj-lt"/>
              <a:buAutoNum type="arabicParenR"/>
            </a:pPr>
            <a:endParaRPr lang="en-US" altLang="zh-CN" sz="2400" dirty="0">
              <a:solidFill>
                <a:srgbClr val="70AD47"/>
              </a:solidFill>
              <a:latin typeface="Cambria" panose="02040503050406030204" pitchFamily="18" charset="0"/>
            </a:endParaRPr>
          </a:p>
          <a:p>
            <a:pPr marL="822722" lvl="1" indent="-514350">
              <a:lnSpc>
                <a:spcPts val="2560"/>
              </a:lnSpc>
              <a:buFont typeface="+mj-lt"/>
              <a:buAutoNum type="arabicParenR"/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GRB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has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smaller width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(e.g., 8B) than the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LRBs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(e.g., 1kB)</a:t>
            </a:r>
          </a:p>
          <a:p>
            <a:pPr marL="0" indent="0">
              <a:lnSpc>
                <a:spcPts val="2560"/>
              </a:lnSpc>
              <a:buNone/>
            </a:pPr>
            <a:endParaRPr lang="en-US" altLang="zh-CN" sz="2800" u="sng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2400" dirty="0">
                <a:solidFill>
                  <a:schemeClr val="accent6"/>
                </a:solidFill>
                <a:latin typeface="Cambria" panose="02040503050406030204" pitchFamily="18" charset="0"/>
              </a:rPr>
              <a:t>Key Idea: </a:t>
            </a:r>
            <a:r>
              <a:rPr lang="en-US" sz="2400" b="0" dirty="0">
                <a:solidFill>
                  <a:schemeClr val="accent6"/>
                </a:solidFill>
                <a:latin typeface="Cambria" panose="02040503050406030204" pitchFamily="18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the </a:t>
            </a:r>
            <a:r>
              <a:rPr lang="en-US" sz="2400" b="0" dirty="0">
                <a:solidFill>
                  <a:schemeClr val="accent6"/>
                </a:solidFill>
                <a:latin typeface="Cambria" panose="02040503050406030204" pitchFamily="18" charset="0"/>
              </a:rPr>
              <a:t>existing shared GRB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among subarrays within a DRAM bank to perform</a:t>
            </a:r>
            <a:r>
              <a:rPr lang="en-US" sz="2400" b="0" dirty="0">
                <a:solidFill>
                  <a:schemeClr val="accent6"/>
                </a:solidFill>
                <a:latin typeface="Cambria" panose="02040503050406030204" pitchFamily="18" charset="0"/>
              </a:rPr>
              <a:t> fine-grained in-DRAM data relocation</a:t>
            </a:r>
            <a:endParaRPr lang="en-US" altLang="zh-CN" sz="2400" b="0" u="sng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308372" lvl="1" indent="0">
              <a:lnSpc>
                <a:spcPts val="2360"/>
              </a:lnSpc>
              <a:buNone/>
            </a:pPr>
            <a:endParaRPr lang="en-US" altLang="zh-CN" dirty="0">
              <a:latin typeface="Cambria" panose="02040503050406030204" pitchFamily="18" charset="0"/>
            </a:endParaRPr>
          </a:p>
          <a:p>
            <a:pPr marL="308372" lvl="1" indent="0">
              <a:buNone/>
            </a:pPr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A0F1B0-A8EA-BF44-B26E-7D6AB871EA93}"/>
              </a:ext>
            </a:extLst>
          </p:cNvPr>
          <p:cNvGrpSpPr/>
          <p:nvPr/>
        </p:nvGrpSpPr>
        <p:grpSpPr>
          <a:xfrm>
            <a:off x="5936383" y="838200"/>
            <a:ext cx="3129953" cy="4689248"/>
            <a:chOff x="5912366" y="784927"/>
            <a:chExt cx="3129953" cy="46892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A8795E-4692-AE4C-8A4C-8B04E6B26974}"/>
                </a:ext>
              </a:extLst>
            </p:cNvPr>
            <p:cNvGrpSpPr/>
            <p:nvPr/>
          </p:nvGrpSpPr>
          <p:grpSpPr>
            <a:xfrm>
              <a:off x="5943351" y="3405836"/>
              <a:ext cx="2113798" cy="2068339"/>
              <a:chOff x="5943351" y="3405836"/>
              <a:chExt cx="2113798" cy="2068339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997561-5450-CE43-BAC7-29BB96B65583}"/>
                  </a:ext>
                </a:extLst>
              </p:cNvPr>
              <p:cNvSpPr/>
              <p:nvPr/>
            </p:nvSpPr>
            <p:spPr>
              <a:xfrm>
                <a:off x="5943351" y="3405836"/>
                <a:ext cx="2113798" cy="2068339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DST: Subarray B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3DD312E-756C-F74B-92CD-86825CB1ECC2}"/>
                  </a:ext>
                </a:extLst>
              </p:cNvPr>
              <p:cNvGrpSpPr/>
              <p:nvPr/>
            </p:nvGrpSpPr>
            <p:grpSpPr>
              <a:xfrm>
                <a:off x="6068360" y="3849054"/>
                <a:ext cx="1863779" cy="395485"/>
                <a:chOff x="4193628" y="1371600"/>
                <a:chExt cx="1292772" cy="27432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341B6D7-DC99-CE4F-BE58-E3B578C4DB2F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B0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42593B-288E-114F-9499-7FA800D00590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B1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ABC8320-01BE-D94B-8AEC-E283056A0AF1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B2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02015BB-7707-B04F-B2C0-E81B969FFC94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B3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735FA48-7523-1441-8D6C-7399B7190703}"/>
                  </a:ext>
                </a:extLst>
              </p:cNvPr>
              <p:cNvGrpSpPr/>
              <p:nvPr/>
            </p:nvGrpSpPr>
            <p:grpSpPr>
              <a:xfrm>
                <a:off x="6068360" y="4349093"/>
                <a:ext cx="1863779" cy="409122"/>
                <a:chOff x="4193628" y="1371600"/>
                <a:chExt cx="1292772" cy="28377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C944795-A36F-674E-887B-7A363355C178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B4</a:t>
                  </a: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BA3F1D7-FC5A-7246-ACCA-DDEDCD8726C6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B5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DE9F44F-522A-DE46-A6B7-3E8232346298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B6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DEA885E-D7F3-B847-BA9E-6D15C6821831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B7</a:t>
                  </a:r>
                </a:p>
              </p:txBody>
            </p:sp>
          </p:grpSp>
          <p:sp>
            <p:nvSpPr>
              <p:cNvPr id="39" name="Round Same Side Corner Rectangle 38">
                <a:extLst>
                  <a:ext uri="{FF2B5EF4-FFF2-40B4-BE49-F238E27FC236}">
                    <a16:creationId xmlns:a16="http://schemas.microsoft.com/office/drawing/2014/main" id="{D4733F58-E3B4-204A-8260-4A615477FDB4}"/>
                  </a:ext>
                </a:extLst>
              </p:cNvPr>
              <p:cNvSpPr/>
              <p:nvPr/>
            </p:nvSpPr>
            <p:spPr>
              <a:xfrm rot="10800000">
                <a:off x="5954830" y="4816034"/>
                <a:ext cx="2094148" cy="649975"/>
              </a:xfrm>
              <a:prstGeom prst="round2SameRect">
                <a:avLst>
                  <a:gd name="adj1" fmla="val 15219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9B4B3CD-FBC7-0341-A566-17B5DF3CF999}"/>
                </a:ext>
              </a:extLst>
            </p:cNvPr>
            <p:cNvGrpSpPr/>
            <p:nvPr/>
          </p:nvGrpSpPr>
          <p:grpSpPr>
            <a:xfrm>
              <a:off x="8026165" y="2129460"/>
              <a:ext cx="1016154" cy="3338474"/>
              <a:chOff x="8026165" y="2129460"/>
              <a:chExt cx="1016154" cy="333847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5B2D873-4FF1-D544-B787-0857A43D514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285103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7C8BD4B-D003-394C-A1EB-39A4AF3B5D5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390501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7927000-1674-964D-830E-5031B3C2666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495899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FB2E224-0D09-C648-939F-58A346EA233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8026165" y="2601296"/>
                <a:ext cx="1373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DF4C905-D430-984E-A217-426A3BBB5C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40000" flipV="1">
                <a:off x="8456624" y="2405485"/>
                <a:ext cx="173584" cy="9984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B5998934-EFF7-7A49-B1F4-324F05337F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980821" y="2324959"/>
                <a:ext cx="651897" cy="260900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9B38E9A-E839-7C42-ADC1-4D1F017926EB}"/>
                  </a:ext>
                </a:extLst>
              </p:cNvPr>
              <p:cNvCxnSpPr/>
              <p:nvPr/>
            </p:nvCxnSpPr>
            <p:spPr>
              <a:xfrm flipH="1">
                <a:off x="8062714" y="4915865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E5AA5E-6C3F-3649-9BEF-4A332684B5AA}"/>
                  </a:ext>
                </a:extLst>
              </p:cNvPr>
              <p:cNvCxnSpPr/>
              <p:nvPr/>
            </p:nvCxnSpPr>
            <p:spPr>
              <a:xfrm flipH="1">
                <a:off x="8062714" y="5067817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DF2A5C8-E536-CA44-BB51-F5C337A600CD}"/>
                  </a:ext>
                </a:extLst>
              </p:cNvPr>
              <p:cNvCxnSpPr/>
              <p:nvPr/>
            </p:nvCxnSpPr>
            <p:spPr>
              <a:xfrm flipH="1">
                <a:off x="8062714" y="5219768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2CEBE65-C0CD-BC48-9E63-75EB982D453E}"/>
                  </a:ext>
                </a:extLst>
              </p:cNvPr>
              <p:cNvCxnSpPr/>
              <p:nvPr/>
            </p:nvCxnSpPr>
            <p:spPr>
              <a:xfrm flipH="1">
                <a:off x="8062714" y="5371718"/>
                <a:ext cx="13732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9257545-DDAE-194F-9213-8246C2C64972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>
                <a:off x="8464378" y="5141985"/>
                <a:ext cx="179152" cy="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rapezoid 31">
                <a:extLst>
                  <a:ext uri="{FF2B5EF4-FFF2-40B4-BE49-F238E27FC236}">
                    <a16:creationId xmlns:a16="http://schemas.microsoft.com/office/drawing/2014/main" id="{09054BB5-D1C4-F34E-A9A9-4F07DBF01559}"/>
                  </a:ext>
                </a:extLst>
              </p:cNvPr>
              <p:cNvSpPr/>
              <p:nvPr/>
            </p:nvSpPr>
            <p:spPr>
              <a:xfrm rot="5400000">
                <a:off x="8007973" y="5011530"/>
                <a:ext cx="651898" cy="260910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1708115-2EB7-9D4A-BB24-8C9D42869B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643530" y="2456301"/>
                <a:ext cx="0" cy="12117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86CB2AE-3059-8449-8E53-18D0379C00C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8643530" y="3940028"/>
                <a:ext cx="0" cy="120099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65083E2-7803-7148-AA21-702A42ABC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13634" y="3663667"/>
                <a:ext cx="528685" cy="370773"/>
              </a:xfrm>
              <a:prstGeom prst="rect">
                <a:avLst/>
              </a:prstGeom>
              <a:solidFill>
                <a:srgbClr val="FFBDBD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b="1" dirty="0">
                  <a:solidFill>
                    <a:srgbClr val="953635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EF08B5-E1CC-6949-8BDE-5BC262B4BB78}"/>
                </a:ext>
              </a:extLst>
            </p:cNvPr>
            <p:cNvGrpSpPr/>
            <p:nvPr/>
          </p:nvGrpSpPr>
          <p:grpSpPr>
            <a:xfrm>
              <a:off x="5912366" y="784927"/>
              <a:ext cx="2113799" cy="2068339"/>
              <a:chOff x="5912366" y="784927"/>
              <a:chExt cx="2113799" cy="2068339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F5B3F2F-162E-894F-AE5B-E85D8F6E9C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2366" y="784927"/>
                <a:ext cx="2113799" cy="2068339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SRC: Subarray A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07C37D-F3AE-C743-9510-9C7B789EA2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37178" y="1720350"/>
                <a:ext cx="1863773" cy="409110"/>
                <a:chOff x="4193628" y="1371600"/>
                <a:chExt cx="1292772" cy="283779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A8B9ACF-C094-7043-99F4-E4FA4ABAE717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A4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97E9463C-8E6B-244F-B40C-7E3CA9584826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A5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F6ACFC5-5254-624B-AD28-51CB7B2EF368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A6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C300E65-5024-EA47-BD77-AC15CC9A1ADA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A7</a:t>
                  </a:r>
                </a:p>
              </p:txBody>
            </p:sp>
          </p:grpSp>
          <p:sp>
            <p:nvSpPr>
              <p:cNvPr id="11" name="Round Same Side Corner Rectangle 10">
                <a:extLst>
                  <a:ext uri="{FF2B5EF4-FFF2-40B4-BE49-F238E27FC236}">
                    <a16:creationId xmlns:a16="http://schemas.microsoft.com/office/drawing/2014/main" id="{DE515EDB-E387-324A-A4EB-5B6CF5CA2D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919173" y="2187279"/>
                <a:ext cx="2094147" cy="649971"/>
              </a:xfrm>
              <a:prstGeom prst="round2SameRect">
                <a:avLst>
                  <a:gd name="adj1" fmla="val 15219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BC7D90-24D4-9C48-A857-09B01489683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037178" y="1230048"/>
                <a:ext cx="1863773" cy="409110"/>
                <a:chOff x="4193628" y="1371600"/>
                <a:chExt cx="1292772" cy="283779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251195A-BC76-0E49-ABE3-118ED2D3129A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A0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0F8C7BE-15E6-7942-AFFC-9B605671AF53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A1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0C57DD8-D172-E343-8C72-5EFB246EAD10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A2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4D625F-EEDD-6C4A-8614-25BE192704B1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A3</a:t>
                  </a:r>
                </a:p>
              </p:txBody>
            </p:sp>
          </p:grp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6E99DF-11B2-AB48-A00B-7E9CEA9C8829}"/>
              </a:ext>
            </a:extLst>
          </p:cNvPr>
          <p:cNvGrpSpPr/>
          <p:nvPr/>
        </p:nvGrpSpPr>
        <p:grpSpPr>
          <a:xfrm>
            <a:off x="6029971" y="2247067"/>
            <a:ext cx="3120835" cy="3271315"/>
            <a:chOff x="6005954" y="2193794"/>
            <a:chExt cx="3120835" cy="327131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912B7C6-A465-2F41-BF96-9A8C810B0736}"/>
                </a:ext>
              </a:extLst>
            </p:cNvPr>
            <p:cNvSpPr/>
            <p:nvPr/>
          </p:nvSpPr>
          <p:spPr>
            <a:xfrm>
              <a:off x="6005954" y="2193794"/>
              <a:ext cx="1974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Local Row Buffer</a:t>
              </a:r>
            </a:p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 (LRB)</a:t>
              </a:r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C33592-3078-C34A-B94B-1B7B36FA3887}"/>
                </a:ext>
              </a:extLst>
            </p:cNvPr>
            <p:cNvSpPr/>
            <p:nvPr/>
          </p:nvSpPr>
          <p:spPr>
            <a:xfrm>
              <a:off x="6042536" y="4818778"/>
              <a:ext cx="1974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Local Row Buffer</a:t>
              </a:r>
            </a:p>
            <a:p>
              <a:pPr algn="ctr"/>
              <a:r>
                <a:rPr lang="en-US" altLang="zh-CN" b="1" dirty="0">
                  <a:solidFill>
                    <a:srgbClr val="254061"/>
                  </a:solidFill>
                  <a:latin typeface="Cambria" panose="02040503050406030204" pitchFamily="18" charset="0"/>
                </a:rPr>
                <a:t> (LRB)</a:t>
              </a:r>
              <a:endParaRPr lang="en-US" dirty="0">
                <a:solidFill>
                  <a:srgbClr val="25406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836B2E7-E6F4-4649-9283-BAA2F01FDABB}"/>
                </a:ext>
              </a:extLst>
            </p:cNvPr>
            <p:cNvSpPr/>
            <p:nvPr/>
          </p:nvSpPr>
          <p:spPr>
            <a:xfrm>
              <a:off x="8429162" y="3669781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53635"/>
                  </a:solidFill>
                </a:rPr>
                <a:t>GRB</a:t>
              </a:r>
              <a:endParaRPr lang="en-US" dirty="0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90489BAF-E205-554B-9F6D-241B145838C8}"/>
              </a:ext>
            </a:extLst>
          </p:cNvPr>
          <p:cNvSpPr/>
          <p:nvPr/>
        </p:nvSpPr>
        <p:spPr>
          <a:xfrm>
            <a:off x="7515847" y="1291530"/>
            <a:ext cx="410119" cy="3964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spc="-110" dirty="0">
                <a:solidFill>
                  <a:schemeClr val="accent2">
                    <a:lumMod val="75000"/>
                  </a:schemeClr>
                </a:solidFill>
              </a:rPr>
              <a:t>A3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223324-51AA-1342-A6F4-5E9A405F048A}"/>
              </a:ext>
            </a:extLst>
          </p:cNvPr>
          <p:cNvGrpSpPr/>
          <p:nvPr/>
        </p:nvGrpSpPr>
        <p:grpSpPr>
          <a:xfrm>
            <a:off x="5936383" y="2986618"/>
            <a:ext cx="2100954" cy="369332"/>
            <a:chOff x="5813594" y="3360927"/>
            <a:chExt cx="2100954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DB29EB-1E6B-DC42-833C-6FDD490CE5B8}"/>
                </a:ext>
              </a:extLst>
            </p:cNvPr>
            <p:cNvSpPr/>
            <p:nvPr/>
          </p:nvSpPr>
          <p:spPr>
            <a:xfrm>
              <a:off x="6651459" y="3360927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 w="0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1kB</a:t>
              </a:r>
              <a:endParaRPr lang="en-US" dirty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FC9E083-249F-9140-BEA2-F76519447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3594" y="3429000"/>
              <a:ext cx="210095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C324A4D-0494-B04F-B8F8-6DC87374303C}"/>
              </a:ext>
            </a:extLst>
          </p:cNvPr>
          <p:cNvGrpSpPr/>
          <p:nvPr/>
        </p:nvGrpSpPr>
        <p:grpSpPr>
          <a:xfrm>
            <a:off x="8523892" y="4180569"/>
            <a:ext cx="556200" cy="369332"/>
            <a:chOff x="8401103" y="4554878"/>
            <a:chExt cx="556200" cy="3693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BCD7F18-CE2C-BA4E-BD0D-06ED80B03ABC}"/>
                </a:ext>
              </a:extLst>
            </p:cNvPr>
            <p:cNvSpPr/>
            <p:nvPr/>
          </p:nvSpPr>
          <p:spPr>
            <a:xfrm>
              <a:off x="8461430" y="4554878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 w="0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" panose="02040503050406030204" pitchFamily="18" charset="0"/>
                </a:rPr>
                <a:t>8B</a:t>
              </a:r>
              <a:endParaRPr lang="en-US" dirty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5148439-000A-2640-8FE7-9E5E27E94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1103" y="4572000"/>
              <a:ext cx="55620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灯片编号占位符 3">
            <a:extLst>
              <a:ext uri="{FF2B5EF4-FFF2-40B4-BE49-F238E27FC236}">
                <a16:creationId xmlns:a16="http://schemas.microsoft.com/office/drawing/2014/main" id="{B3ABBB55-D869-7840-B0DE-14DC1ED7DB2C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12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68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0.00313 0.01968 -8.33333E-7 -0.00278 -8.33333E-7 0.04259 C -8.33333E-7 0.05556 0.00052 0.06829 0.00104 0.08125 C 0.00122 0.08657 0.00191 0.0919 0.00208 0.09722 C 0.00243 0.10648 0.00261 0.11597 0.00313 0.12523 C 0.0033 0.12847 0.00365 0.13148 0.00399 0.13449 C 0.00434 0.13588 0.00434 0.1375 0.00504 0.13866 C 0.00573 0.13958 0.01146 0.14514 0.01406 0.14514 C 0.04045 0.14606 0.06684 0.14606 0.09306 0.14653 C 0.09861 0.14907 0.09896 0.14722 0.10104 0.15324 C 0.10156 0.1544 0.10174 0.15602 0.10208 0.15718 C 0.10243 0.16782 0.10243 0.1787 0.10313 0.18935 C 0.10399 0.20463 0.10486 0.20116 0.10608 0.21181 C 0.1066 0.21551 0.10677 0.21898 0.10712 0.22268 C 0.10747 0.23102 0.10764 0.23958 0.10816 0.24792 C 0.10833 0.25231 0.1092 0.25671 0.1092 0.26134 C 0.1092 0.26875 0.10747 0.30185 0.10712 0.31065 C 0.10556 0.3544 0.10729 0.33333 0.10504 0.35718 C 0.10278 0.45301 0.10504 0.33843 0.10504 0.51065 C 0.10504 0.5463 0.11215 0.54167 0.10104 0.54676 C 0.09983 0.5463 0.09844 0.54583 0.09705 0.54537 C 0.09618 0.54491 0.09514 0.54398 0.0941 0.54398 C 0.08316 0.54282 0.06111 0.5412 0.06111 0.54143 C 0.05938 0.54097 0.05781 0.54028 0.05608 0.54005 C 0.05017 0.53889 0.03837 0.53796 0.03316 0.53727 C 0.02743 0.53611 0.02205 0.53472 0.01615 0.53472 C 0.01007 0.53472 0.00417 0.53565 -0.00191 0.53588 L -0.04288 0.53727 C -0.05191 0.53681 -0.06094 0.53681 -0.06996 0.53588 C -0.07205 0.53588 -0.07396 0.53472 -0.07587 0.53472 C -0.09757 0.53472 -0.11927 0.53542 -0.14097 0.53588 C -0.14236 0.53634 -0.14358 0.53727 -0.14496 0.53727 C -0.1493 0.53727 -0.15451 0.53935 -0.15799 0.53588 C -0.16007 0.5338 -0.15729 0.52893 -0.15694 0.52523 C -0.1566 0.51875 -0.15625 0.51204 -0.1559 0.50532 C -0.15625 0.49861 -0.1566 0.4919 -0.15694 0.48518 C -0.15729 0.48125 -0.15799 0.47731 -0.15799 0.47338 C -0.15799 0.45532 -0.15746 0.46667 -0.1559 0.45741 C -0.15555 0.45463 -0.15538 0.45185 -0.15503 0.44931 C -0.15226 0.4287 -0.1559 0.4581 -0.15295 0.43472 C -0.1533 0.4294 -0.15347 0.42384 -0.15399 0.41852 C -0.15417 0.41643 -0.15469 0.41412 -0.15503 0.41204 C -0.1559 0.40694 -0.1559 0.40718 -0.15694 0.40255 C -0.15573 0.38843 -0.1559 0.39468 -0.1559 0.38403 " pathEditMode="relative" rAng="0" ptsTypes="AAAAAAAAAAAAAAAAAAAAAAAAAAAAAAAAAAAAAAAAAAAA">
                                      <p:cBhvr>
                                        <p:cTn id="41" dur="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3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2" y="137748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FIGARO Overview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11" y="2743200"/>
            <a:ext cx="8878778" cy="4229100"/>
          </a:xfrm>
        </p:spPr>
        <p:txBody>
          <a:bodyPr/>
          <a:lstStyle/>
          <a:p>
            <a:pPr marL="0" indent="0">
              <a:lnSpc>
                <a:spcPts val="2560"/>
              </a:lnSpc>
              <a:buNone/>
            </a:pPr>
            <a:endParaRPr lang="en-US" altLang="zh-CN" sz="28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lnSpc>
                <a:spcPts val="2560"/>
              </a:lnSpc>
              <a:buNone/>
            </a:pPr>
            <a:endParaRPr lang="en-US" altLang="zh-CN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3200" b="0" dirty="0">
                <a:solidFill>
                  <a:srgbClr val="70AD47"/>
                </a:solidFill>
                <a:latin typeface="Cambria" panose="02040503050406030204" pitchFamily="18" charset="0"/>
              </a:rPr>
              <a:t>Relocates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</a:rPr>
              <a:t> data </a:t>
            </a:r>
            <a:r>
              <a:rPr lang="en-US" altLang="zh-CN" sz="3200" b="0" dirty="0">
                <a:solidFill>
                  <a:srgbClr val="70AD47"/>
                </a:solidFill>
                <a:latin typeface="Cambria" panose="02040503050406030204" pitchFamily="18" charset="0"/>
              </a:rPr>
              <a:t>across subarrays 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</a:rPr>
              <a:t>within a bank</a:t>
            </a:r>
          </a:p>
          <a:p>
            <a:pPr lvl="1">
              <a:lnSpc>
                <a:spcPts val="2560"/>
              </a:lnSpc>
            </a:pPr>
            <a:endParaRPr lang="en-US" altLang="zh-CN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3200" b="0" dirty="0">
                <a:solidFill>
                  <a:schemeClr val="accent6"/>
                </a:solidFill>
                <a:latin typeface="Cambria" panose="02040503050406030204" pitchFamily="18" charset="0"/>
              </a:rPr>
              <a:t>Column granularity 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</a:rPr>
              <a:t>within a chip </a:t>
            </a:r>
          </a:p>
          <a:p>
            <a:pPr lvl="1">
              <a:lnSpc>
                <a:spcPts val="2560"/>
              </a:lnSpc>
            </a:pPr>
            <a:r>
              <a:rPr lang="en-US" altLang="zh-CN" sz="2800" dirty="0">
                <a:solidFill>
                  <a:schemeClr val="tx1"/>
                </a:solidFill>
                <a:latin typeface="Cambria" panose="02040503050406030204" pitchFamily="18" charset="0"/>
              </a:rPr>
              <a:t>Cache-block granularity within a rank</a:t>
            </a:r>
          </a:p>
          <a:p>
            <a:pPr lvl="1">
              <a:lnSpc>
                <a:spcPts val="2560"/>
              </a:lnSpc>
            </a:pPr>
            <a:endParaRPr lang="en-US" altLang="zh-CN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56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New</a:t>
            </a:r>
            <a:r>
              <a:rPr lang="en-US" altLang="zh-CN" sz="3200" b="0" dirty="0">
                <a:solidFill>
                  <a:srgbClr val="FF00F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RELOC command 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to </a:t>
            </a:r>
            <a:r>
              <a:rPr lang="en-US" altLang="zh-CN" sz="3200" b="0" dirty="0">
                <a:solidFill>
                  <a:schemeClr val="tx1"/>
                </a:solidFill>
                <a:latin typeface="Cambria" panose="02040503050406030204" pitchFamily="18" charset="0"/>
              </a:rPr>
              <a:t>relocate data between LRBs of different subarrays via the GRB</a:t>
            </a:r>
          </a:p>
          <a:p>
            <a:pPr lvl="1">
              <a:lnSpc>
                <a:spcPts val="2360"/>
              </a:lnSpc>
            </a:pPr>
            <a:endParaRPr lang="en-US" altLang="zh-CN" dirty="0">
              <a:latin typeface="Cambria" panose="02040503050406030204" pitchFamily="18" charset="0"/>
            </a:endParaRPr>
          </a:p>
          <a:p>
            <a:pPr marL="308372" lvl="1" indent="0">
              <a:buNone/>
            </a:pP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C3A7CB4-E69D-9244-8388-7DE08C6E21FF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13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0C9F7EA-2ABF-D04C-9AD8-D68BDD77CBB2}"/>
              </a:ext>
            </a:extLst>
          </p:cNvPr>
          <p:cNvSpPr/>
          <p:nvPr/>
        </p:nvSpPr>
        <p:spPr>
          <a:xfrm>
            <a:off x="0" y="1143000"/>
            <a:ext cx="9144000" cy="2124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FIGARO: </a:t>
            </a:r>
          </a:p>
          <a:p>
            <a:pPr algn="ctr">
              <a:spcAft>
                <a:spcPts val="0"/>
              </a:spcAft>
            </a:pPr>
            <a:r>
              <a:rPr lang="en-US" altLang="zh-CN" sz="4400" dirty="0">
                <a:solidFill>
                  <a:schemeClr val="bg1"/>
                </a:solidFill>
                <a:latin typeface="Cambria" panose="02040503050406030204" pitchFamily="18" charset="0"/>
              </a:rPr>
              <a:t>Fine-Grained </a:t>
            </a:r>
          </a:p>
          <a:p>
            <a:pPr algn="ctr">
              <a:spcAft>
                <a:spcPts val="0"/>
              </a:spcAft>
            </a:pPr>
            <a:r>
              <a:rPr lang="en-US" altLang="zh-CN" sz="4400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Substrate</a:t>
            </a: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862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2" y="137748"/>
            <a:ext cx="8726378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Transferring Data via FIGARO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68ABE-23CE-B64C-97BB-23D9365FB4CB}"/>
              </a:ext>
            </a:extLst>
          </p:cNvPr>
          <p:cNvGrpSpPr/>
          <p:nvPr/>
        </p:nvGrpSpPr>
        <p:grpSpPr>
          <a:xfrm>
            <a:off x="3685007" y="1600200"/>
            <a:ext cx="5435605" cy="2766164"/>
            <a:chOff x="1874149" y="2072127"/>
            <a:chExt cx="5435605" cy="276616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C3AC323-F235-EB49-9615-C418054ADD98}"/>
                </a:ext>
              </a:extLst>
            </p:cNvPr>
            <p:cNvGrpSpPr/>
            <p:nvPr/>
          </p:nvGrpSpPr>
          <p:grpSpPr>
            <a:xfrm>
              <a:off x="1874149" y="2830599"/>
              <a:ext cx="1193549" cy="480521"/>
              <a:chOff x="1874149" y="2830599"/>
              <a:chExt cx="1193549" cy="480521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1FD55CD8-C97F-C44C-BDE4-8094921717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371746">
                <a:off x="2516682" y="2760103"/>
                <a:ext cx="168254" cy="933779"/>
              </a:xfrm>
              <a:custGeom>
                <a:avLst/>
                <a:gdLst>
                  <a:gd name="connsiteX0" fmla="*/ 2400 w 116700"/>
                  <a:gd name="connsiteY0" fmla="*/ 647700 h 647700"/>
                  <a:gd name="connsiteX1" fmla="*/ 15100 w 116700"/>
                  <a:gd name="connsiteY1" fmla="*/ 349250 h 647700"/>
                  <a:gd name="connsiteX2" fmla="*/ 116700 w 116700"/>
                  <a:gd name="connsiteY2" fmla="*/ 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00" h="647700">
                    <a:moveTo>
                      <a:pt x="2400" y="647700"/>
                    </a:moveTo>
                    <a:cubicBezTo>
                      <a:pt x="-775" y="552450"/>
                      <a:pt x="-3950" y="457200"/>
                      <a:pt x="15100" y="349250"/>
                    </a:cubicBezTo>
                    <a:cubicBezTo>
                      <a:pt x="34150" y="241300"/>
                      <a:pt x="75425" y="120650"/>
                      <a:pt x="116700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3A9C5D0F-97E0-A841-BE82-A0AC8E637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874149" y="2830599"/>
                <a:ext cx="5001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LRB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8BA42F3-BB52-A24E-8983-2EACCEE639A8}"/>
                </a:ext>
              </a:extLst>
            </p:cNvPr>
            <p:cNvGrpSpPr/>
            <p:nvPr/>
          </p:nvGrpSpPr>
          <p:grpSpPr>
            <a:xfrm>
              <a:off x="5588527" y="2072127"/>
              <a:ext cx="1721227" cy="2766164"/>
              <a:chOff x="5588527" y="2072127"/>
              <a:chExt cx="1721227" cy="276616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7D07793-5E4B-DE46-9FD1-80E23D9ED1D7}"/>
                  </a:ext>
                </a:extLst>
              </p:cNvPr>
              <p:cNvGrpSpPr/>
              <p:nvPr/>
            </p:nvGrpSpPr>
            <p:grpSpPr>
              <a:xfrm>
                <a:off x="6295881" y="4530514"/>
                <a:ext cx="1013873" cy="307777"/>
                <a:chOff x="6295881" y="4530514"/>
                <a:chExt cx="1013873" cy="307777"/>
              </a:xfrm>
            </p:grpSpPr>
            <p:cxnSp>
              <p:nvCxnSpPr>
                <p:cNvPr id="575" name="Straight Arrow Connector 574">
                  <a:extLst>
                    <a:ext uri="{FF2B5EF4-FFF2-40B4-BE49-F238E27FC236}">
                      <a16:creationId xmlns:a16="http://schemas.microsoft.com/office/drawing/2014/main" id="{9021C9E7-A530-6E4D-9E28-40859CD8F3A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6295881" y="4684403"/>
                  <a:ext cx="403172" cy="0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6" name="TextBox 575">
                  <a:extLst>
                    <a:ext uri="{FF2B5EF4-FFF2-40B4-BE49-F238E27FC236}">
                      <a16:creationId xmlns:a16="http://schemas.microsoft.com/office/drawing/2014/main" id="{781D9AA8-D3DA-7442-8FAD-F589B62B24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753511" y="4530514"/>
                  <a:ext cx="5562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i="1" dirty="0">
                      <a:solidFill>
                        <a:srgbClr val="C00000"/>
                      </a:solidFill>
                    </a:rPr>
                    <a:t>GRB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DA96567-BDAF-7A40-A345-5C6275D918A0}"/>
                  </a:ext>
                </a:extLst>
              </p:cNvPr>
              <p:cNvGrpSpPr/>
              <p:nvPr/>
            </p:nvGrpSpPr>
            <p:grpSpPr>
              <a:xfrm>
                <a:off x="5588527" y="2072127"/>
                <a:ext cx="926536" cy="1005140"/>
                <a:chOff x="5414324" y="2193850"/>
                <a:chExt cx="926536" cy="1005140"/>
              </a:xfrm>
            </p:grpSpPr>
            <p:sp>
              <p:nvSpPr>
                <p:cNvPr id="577" name="TextBox 576">
                  <a:extLst>
                    <a:ext uri="{FF2B5EF4-FFF2-40B4-BE49-F238E27FC236}">
                      <a16:creationId xmlns:a16="http://schemas.microsoft.com/office/drawing/2014/main" id="{5FEF2350-7E51-6046-A576-30BA9A6AEFE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14324" y="2193850"/>
                  <a:ext cx="926536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i="1" dirty="0">
                      <a:solidFill>
                        <a:schemeClr val="accent6"/>
                      </a:solidFill>
                    </a:rPr>
                    <a:t>column</a:t>
                  </a:r>
                  <a:br>
                    <a:rPr lang="en-US" sz="2000" i="1" dirty="0">
                      <a:solidFill>
                        <a:schemeClr val="accent6"/>
                      </a:solidFill>
                    </a:rPr>
                  </a:br>
                  <a:r>
                    <a:rPr lang="en-US" sz="2000" i="1" dirty="0">
                      <a:solidFill>
                        <a:schemeClr val="accent6"/>
                      </a:solidFill>
                    </a:rPr>
                    <a:t>decoder</a:t>
                  </a:r>
                </a:p>
              </p:txBody>
            </p:sp>
            <p:sp>
              <p:nvSpPr>
                <p:cNvPr id="578" name="Freeform 577">
                  <a:extLst>
                    <a:ext uri="{FF2B5EF4-FFF2-40B4-BE49-F238E27FC236}">
                      <a16:creationId xmlns:a16="http://schemas.microsoft.com/office/drawing/2014/main" id="{354D4F0D-FD3F-DC4B-94D7-4F2B38D31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135" y="2705655"/>
                  <a:ext cx="334773" cy="493335"/>
                </a:xfrm>
                <a:custGeom>
                  <a:avLst/>
                  <a:gdLst>
                    <a:gd name="connsiteX0" fmla="*/ 120650 w 120650"/>
                    <a:gd name="connsiteY0" fmla="*/ 0 h 177800"/>
                    <a:gd name="connsiteX1" fmla="*/ 95250 w 120650"/>
                    <a:gd name="connsiteY1" fmla="*/ 101600 h 177800"/>
                    <a:gd name="connsiteX2" fmla="*/ 0 w 120650"/>
                    <a:gd name="connsiteY2" fmla="*/ 177800 h 17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0650" h="177800">
                      <a:moveTo>
                        <a:pt x="120650" y="0"/>
                      </a:moveTo>
                      <a:cubicBezTo>
                        <a:pt x="118004" y="35983"/>
                        <a:pt x="115358" y="71967"/>
                        <a:pt x="95250" y="101600"/>
                      </a:cubicBezTo>
                      <a:cubicBezTo>
                        <a:pt x="75142" y="131233"/>
                        <a:pt x="37571" y="154516"/>
                        <a:pt x="0" y="177800"/>
                      </a:cubicBezTo>
                    </a:path>
                  </a:pathLst>
                </a:custGeom>
                <a:noFill/>
                <a:ln>
                  <a:solidFill>
                    <a:schemeClr val="accent6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4251A0-BA15-9B4D-8F14-E8EF7F365060}"/>
              </a:ext>
            </a:extLst>
          </p:cNvPr>
          <p:cNvGrpSpPr/>
          <p:nvPr/>
        </p:nvGrpSpPr>
        <p:grpSpPr>
          <a:xfrm>
            <a:off x="4942280" y="1156042"/>
            <a:ext cx="3129953" cy="4689248"/>
            <a:chOff x="3111470" y="1612631"/>
            <a:chExt cx="3129953" cy="4689248"/>
          </a:xfrm>
        </p:grpSpPr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321E555C-D5D7-E44E-8D49-8FD415DE5D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1470" y="1612631"/>
              <a:ext cx="2113799" cy="2068339"/>
            </a:xfrm>
            <a:prstGeom prst="roundRect">
              <a:avLst>
                <a:gd name="adj" fmla="val 544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SRC: Subarray A</a:t>
              </a:r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91566EB7-BC28-5B4A-A08E-7529C4422C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6282" y="2548054"/>
              <a:ext cx="1863773" cy="409110"/>
              <a:chOff x="4193628" y="1371600"/>
              <a:chExt cx="1292772" cy="283779"/>
            </a:xfrm>
          </p:grpSpPr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766FC5AD-B393-A847-8618-E3586BAC8304}"/>
                  </a:ext>
                </a:extLst>
              </p:cNvPr>
              <p:cNvSpPr/>
              <p:nvPr/>
            </p:nvSpPr>
            <p:spPr>
              <a:xfrm>
                <a:off x="4193628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A4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265973C1-D63A-114B-AEFF-51E35E3D416F}"/>
                  </a:ext>
                </a:extLst>
              </p:cNvPr>
              <p:cNvSpPr/>
              <p:nvPr/>
            </p:nvSpPr>
            <p:spPr>
              <a:xfrm>
                <a:off x="4529959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A5</a:t>
                </a:r>
                <a:endParaRPr lang="en-US" sz="1600" spc="-11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86D5AE05-5350-8E4F-8A06-437E6A7DFE16}"/>
                  </a:ext>
                </a:extLst>
              </p:cNvPr>
              <p:cNvSpPr/>
              <p:nvPr/>
            </p:nvSpPr>
            <p:spPr>
              <a:xfrm>
                <a:off x="4866290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A6</a:t>
                </a: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7FACE3E1-117A-1148-B45E-2B4630D29C4F}"/>
                  </a:ext>
                </a:extLst>
              </p:cNvPr>
              <p:cNvSpPr/>
              <p:nvPr/>
            </p:nvSpPr>
            <p:spPr>
              <a:xfrm>
                <a:off x="5202621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A7</a:t>
                </a:r>
              </a:p>
            </p:txBody>
          </p:sp>
        </p:grpSp>
        <p:sp>
          <p:nvSpPr>
            <p:cNvPr id="355" name="Round Same Side Corner Rectangle 354">
              <a:extLst>
                <a:ext uri="{FF2B5EF4-FFF2-40B4-BE49-F238E27FC236}">
                  <a16:creationId xmlns:a16="http://schemas.microsoft.com/office/drawing/2014/main" id="{D9FD1AF4-F197-D840-8C7F-492EF21088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131122" y="3015673"/>
              <a:ext cx="2094147" cy="649971"/>
            </a:xfrm>
            <a:prstGeom prst="round2SameRect">
              <a:avLst>
                <a:gd name="adj1" fmla="val 15219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1E60983-2B5E-6A43-A8C4-EB78BAC0FD2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225269" y="3112807"/>
              <a:ext cx="1373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6704CAE7-9F21-1C45-9064-22840D2286F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225269" y="3218205"/>
              <a:ext cx="1373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7C875C0-2EC8-484F-A2C0-BD0A6E5F5A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225269" y="3323603"/>
              <a:ext cx="1373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BFDF01A-A6F1-B94E-98C2-806708297BF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225269" y="3429000"/>
              <a:ext cx="1373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4833986-B907-5046-A5DA-8C7E4F2930B6}"/>
                </a:ext>
              </a:extLst>
            </p:cNvPr>
            <p:cNvCxnSpPr>
              <a:cxnSpLocks noChangeAspect="1"/>
            </p:cNvCxnSpPr>
            <p:nvPr/>
          </p:nvCxnSpPr>
          <p:spPr>
            <a:xfrm rot="1740000" flipV="1">
              <a:off x="5655728" y="3233189"/>
              <a:ext cx="173584" cy="9984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Trapezoid 384">
              <a:extLst>
                <a:ext uri="{FF2B5EF4-FFF2-40B4-BE49-F238E27FC236}">
                  <a16:creationId xmlns:a16="http://schemas.microsoft.com/office/drawing/2014/main" id="{6B2B5830-B837-AA4B-8831-6E7B6DECE50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79925" y="3152663"/>
              <a:ext cx="651897" cy="260900"/>
            </a:xfrm>
            <a:prstGeom prst="trapezoid">
              <a:avLst>
                <a:gd name="adj" fmla="val 6110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27432"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137181C9-6954-894B-855E-13FB7CE6A6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2455" y="4233540"/>
              <a:ext cx="2700179" cy="2068339"/>
              <a:chOff x="1718441" y="835572"/>
              <a:chExt cx="1872924" cy="1434661"/>
            </a:xfrm>
          </p:grpSpPr>
          <p:sp>
            <p:nvSpPr>
              <p:cNvPr id="426" name="Rounded Rectangle 425">
                <a:extLst>
                  <a:ext uri="{FF2B5EF4-FFF2-40B4-BE49-F238E27FC236}">
                    <a16:creationId xmlns:a16="http://schemas.microsoft.com/office/drawing/2014/main" id="{E99CFA48-0B20-A641-9B43-F4E855E5A7FE}"/>
                  </a:ext>
                </a:extLst>
              </p:cNvPr>
              <p:cNvSpPr/>
              <p:nvPr/>
            </p:nvSpPr>
            <p:spPr>
              <a:xfrm>
                <a:off x="1718441" y="835572"/>
                <a:ext cx="1466193" cy="1434661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DST: Subarray B</a:t>
                </a:r>
              </a:p>
            </p:txBody>
          </p: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52B6257C-B7B8-5945-AB33-E89BFDD9886A}"/>
                  </a:ext>
                </a:extLst>
              </p:cNvPr>
              <p:cNvGrpSpPr/>
              <p:nvPr/>
            </p:nvGrpSpPr>
            <p:grpSpPr>
              <a:xfrm>
                <a:off x="1805151" y="1143001"/>
                <a:ext cx="1292772" cy="274320"/>
                <a:chOff x="4193628" y="1371600"/>
                <a:chExt cx="1292772" cy="274320"/>
              </a:xfrm>
            </p:grpSpPr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4237FDAB-10BD-8842-B9A9-B54C3241A9D8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B0</a:t>
                  </a:r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05C97F93-3305-2A4F-8A52-C69B8B813AEF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B1</a:t>
                  </a:r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0CD02229-24DA-F740-A816-E4B0D50F5B8B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B2</a:t>
                  </a:r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CE856849-498F-F440-9FAA-8B22A094CF96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7432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B3</a:t>
                  </a:r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5C423086-0311-8146-8D7C-8825FF49B3E1}"/>
                  </a:ext>
                </a:extLst>
              </p:cNvPr>
              <p:cNvGrpSpPr/>
              <p:nvPr/>
            </p:nvGrpSpPr>
            <p:grpSpPr>
              <a:xfrm>
                <a:off x="1805151" y="1489843"/>
                <a:ext cx="1292772" cy="283779"/>
                <a:chOff x="4193628" y="1371600"/>
                <a:chExt cx="1292772" cy="283779"/>
              </a:xfrm>
            </p:grpSpPr>
            <p:sp>
              <p:nvSpPr>
                <p:cNvPr id="440" name="Oval 439">
                  <a:extLst>
                    <a:ext uri="{FF2B5EF4-FFF2-40B4-BE49-F238E27FC236}">
                      <a16:creationId xmlns:a16="http://schemas.microsoft.com/office/drawing/2014/main" id="{BEC8A4F1-FD15-1B48-806F-5B75A37C73D4}"/>
                    </a:ext>
                  </a:extLst>
                </p:cNvPr>
                <p:cNvSpPr/>
                <p:nvPr/>
              </p:nvSpPr>
              <p:spPr>
                <a:xfrm>
                  <a:off x="4193628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B4</a:t>
                  </a:r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8FE5FE25-2719-3A43-AEAE-70ECC7ACFCE5}"/>
                    </a:ext>
                  </a:extLst>
                </p:cNvPr>
                <p:cNvSpPr/>
                <p:nvPr/>
              </p:nvSpPr>
              <p:spPr>
                <a:xfrm>
                  <a:off x="4529959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B5</a:t>
                  </a:r>
                  <a:endParaRPr lang="en-US" sz="1600" spc="-11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C3709043-BB36-814E-B454-45ED3E4B3A6C}"/>
                    </a:ext>
                  </a:extLst>
                </p:cNvPr>
                <p:cNvSpPr/>
                <p:nvPr/>
              </p:nvSpPr>
              <p:spPr>
                <a:xfrm>
                  <a:off x="4866290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B6</a:t>
                  </a:r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93E0F14E-DD17-B849-ADE7-72C5F72274CA}"/>
                    </a:ext>
                  </a:extLst>
                </p:cNvPr>
                <p:cNvSpPr/>
                <p:nvPr/>
              </p:nvSpPr>
              <p:spPr>
                <a:xfrm>
                  <a:off x="5202621" y="1371600"/>
                  <a:ext cx="283779" cy="28377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2000" spc="-110" dirty="0">
                      <a:solidFill>
                        <a:schemeClr val="bg1">
                          <a:lumMod val="75000"/>
                        </a:schemeClr>
                      </a:solidFill>
                    </a:rPr>
                    <a:t>B7</a:t>
                  </a:r>
                </a:p>
              </p:txBody>
            </p:sp>
          </p:grpSp>
          <p:sp>
            <p:nvSpPr>
              <p:cNvPr id="429" name="Round Same Side Corner Rectangle 428">
                <a:extLst>
                  <a:ext uri="{FF2B5EF4-FFF2-40B4-BE49-F238E27FC236}">
                    <a16:creationId xmlns:a16="http://schemas.microsoft.com/office/drawing/2014/main" id="{3B1AB246-186F-FC40-96A3-80402FE376A3}"/>
                  </a:ext>
                </a:extLst>
              </p:cNvPr>
              <p:cNvSpPr/>
              <p:nvPr/>
            </p:nvSpPr>
            <p:spPr>
              <a:xfrm rot="10800000">
                <a:off x="1726403" y="1813727"/>
                <a:ext cx="1452563" cy="450842"/>
              </a:xfrm>
              <a:prstGeom prst="round2SameRect">
                <a:avLst>
                  <a:gd name="adj1" fmla="val 15219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Pentagon 429">
                <a:extLst>
                  <a:ext uri="{FF2B5EF4-FFF2-40B4-BE49-F238E27FC236}">
                    <a16:creationId xmlns:a16="http://schemas.microsoft.com/office/drawing/2014/main" id="{CFA0FC78-521E-B549-BAF8-7515127EB39E}"/>
                  </a:ext>
                </a:extLst>
              </p:cNvPr>
              <p:cNvSpPr/>
              <p:nvPr/>
            </p:nvSpPr>
            <p:spPr>
              <a:xfrm rot="5400000">
                <a:off x="1781345" y="1890111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  <p:sp>
            <p:nvSpPr>
              <p:cNvPr id="431" name="Pentagon 430">
                <a:extLst>
                  <a:ext uri="{FF2B5EF4-FFF2-40B4-BE49-F238E27FC236}">
                    <a16:creationId xmlns:a16="http://schemas.microsoft.com/office/drawing/2014/main" id="{E9FFA91B-3815-324D-872D-444431D1BC25}"/>
                  </a:ext>
                </a:extLst>
              </p:cNvPr>
              <p:cNvSpPr/>
              <p:nvPr/>
            </p:nvSpPr>
            <p:spPr>
              <a:xfrm rot="5400000">
                <a:off x="2117676" y="1890111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  <p:sp>
            <p:nvSpPr>
              <p:cNvPr id="432" name="Pentagon 431">
                <a:extLst>
                  <a:ext uri="{FF2B5EF4-FFF2-40B4-BE49-F238E27FC236}">
                    <a16:creationId xmlns:a16="http://schemas.microsoft.com/office/drawing/2014/main" id="{ABB493D6-B4C7-A24A-9C7C-8940AB29C497}"/>
                  </a:ext>
                </a:extLst>
              </p:cNvPr>
              <p:cNvSpPr/>
              <p:nvPr/>
            </p:nvSpPr>
            <p:spPr>
              <a:xfrm rot="5400000">
                <a:off x="2454007" y="1890111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  <p:sp>
            <p:nvSpPr>
              <p:cNvPr id="433" name="Pentagon 432">
                <a:extLst>
                  <a:ext uri="{FF2B5EF4-FFF2-40B4-BE49-F238E27FC236}">
                    <a16:creationId xmlns:a16="http://schemas.microsoft.com/office/drawing/2014/main" id="{03C06121-B2A6-3F4F-BC5F-7893C2EF009D}"/>
                  </a:ext>
                </a:extLst>
              </p:cNvPr>
              <p:cNvSpPr/>
              <p:nvPr/>
            </p:nvSpPr>
            <p:spPr>
              <a:xfrm rot="5400000">
                <a:off x="2790338" y="1890111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80148310-689A-A84B-AB7D-C8D4479C96AB}"/>
                  </a:ext>
                </a:extLst>
              </p:cNvPr>
              <p:cNvCxnSpPr/>
              <p:nvPr/>
            </p:nvCxnSpPr>
            <p:spPr>
              <a:xfrm flipH="1">
                <a:off x="3188494" y="1882973"/>
                <a:ext cx="952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6A651053-2A70-8248-AC7D-B3CECB741F93}"/>
                  </a:ext>
                </a:extLst>
              </p:cNvPr>
              <p:cNvCxnSpPr/>
              <p:nvPr/>
            </p:nvCxnSpPr>
            <p:spPr>
              <a:xfrm flipH="1">
                <a:off x="3188494" y="1988371"/>
                <a:ext cx="952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41ADEEDF-C092-064B-8AAC-A8C28FF50B8A}"/>
                  </a:ext>
                </a:extLst>
              </p:cNvPr>
              <p:cNvCxnSpPr/>
              <p:nvPr/>
            </p:nvCxnSpPr>
            <p:spPr>
              <a:xfrm flipH="1">
                <a:off x="3188494" y="2093769"/>
                <a:ext cx="952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BCD04324-D26A-BB42-A724-82E231E3753F}"/>
                  </a:ext>
                </a:extLst>
              </p:cNvPr>
              <p:cNvCxnSpPr/>
              <p:nvPr/>
            </p:nvCxnSpPr>
            <p:spPr>
              <a:xfrm flipH="1">
                <a:off x="3188494" y="2199166"/>
                <a:ext cx="952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E2DCF80-2A07-7E42-A6C3-F81D51C882D3}"/>
                  </a:ext>
                </a:extLst>
              </p:cNvPr>
              <p:cNvCxnSpPr>
                <a:cxnSpLocks/>
                <a:stCxn id="439" idx="0"/>
              </p:cNvCxnSpPr>
              <p:nvPr/>
            </p:nvCxnSpPr>
            <p:spPr>
              <a:xfrm>
                <a:off x="3467100" y="2039816"/>
                <a:ext cx="124265" cy="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Trapezoid 438">
                <a:extLst>
                  <a:ext uri="{FF2B5EF4-FFF2-40B4-BE49-F238E27FC236}">
                    <a16:creationId xmlns:a16="http://schemas.microsoft.com/office/drawing/2014/main" id="{90C296ED-3790-B94E-85D1-9AD3630C4EE1}"/>
                  </a:ext>
                </a:extLst>
              </p:cNvPr>
              <p:cNvSpPr/>
              <p:nvPr/>
            </p:nvSpPr>
            <p:spPr>
              <a:xfrm rot="5400000">
                <a:off x="3150524" y="1949329"/>
                <a:ext cx="452176" cy="180975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73D1E3-800F-994A-A604-4035E8847D4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842634" y="3284005"/>
              <a:ext cx="0" cy="121179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0BBD0171-8F2C-2B4C-8D9F-8DB8E51196C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842634" y="4767732"/>
              <a:ext cx="0" cy="12009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79BEDE36-2109-5944-93BC-E0B76B94A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2738" y="4491371"/>
              <a:ext cx="528685" cy="370773"/>
            </a:xfrm>
            <a:prstGeom prst="rect">
              <a:avLst/>
            </a:prstGeom>
            <a:solidFill>
              <a:srgbClr val="FFBDBD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="1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A8AFA06-DA3A-8E42-8074-E0C552FF31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6282" y="2057752"/>
              <a:ext cx="1863773" cy="409110"/>
              <a:chOff x="4193628" y="1371600"/>
              <a:chExt cx="1292772" cy="283779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0D53121-9B14-AE4A-9D79-7E8F1376C00F}"/>
                  </a:ext>
                </a:extLst>
              </p:cNvPr>
              <p:cNvSpPr/>
              <p:nvPr/>
            </p:nvSpPr>
            <p:spPr>
              <a:xfrm>
                <a:off x="4193628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A0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5764CFA-CEC5-C147-B534-F58F13150F4F}"/>
                  </a:ext>
                </a:extLst>
              </p:cNvPr>
              <p:cNvSpPr/>
              <p:nvPr/>
            </p:nvSpPr>
            <p:spPr>
              <a:xfrm>
                <a:off x="4529959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A1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2F119DAC-E87E-7642-9FD7-9C2F660F4D20}"/>
                  </a:ext>
                </a:extLst>
              </p:cNvPr>
              <p:cNvSpPr/>
              <p:nvPr/>
            </p:nvSpPr>
            <p:spPr>
              <a:xfrm>
                <a:off x="4866290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A2</a:t>
                </a:r>
                <a:endParaRPr lang="en-US" sz="1600" spc="-11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614987F7-C0E7-6D40-B1DA-12ED46238A81}"/>
                  </a:ext>
                </a:extLst>
              </p:cNvPr>
              <p:cNvSpPr/>
              <p:nvPr/>
            </p:nvSpPr>
            <p:spPr>
              <a:xfrm>
                <a:off x="5202621" y="1371600"/>
                <a:ext cx="283779" cy="28377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bg1">
                        <a:lumMod val="75000"/>
                      </a:schemeClr>
                    </a:solidFill>
                  </a:rPr>
                  <a:t>A3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650B25-D15F-2246-9F88-09408B2AD9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6282" y="3116509"/>
              <a:ext cx="1863318" cy="477307"/>
              <a:chOff x="1498539" y="5415031"/>
              <a:chExt cx="1292457" cy="331076"/>
            </a:xfrm>
          </p:grpSpPr>
          <p:sp>
            <p:nvSpPr>
              <p:cNvPr id="189" name="Pentagon 188">
                <a:extLst>
                  <a:ext uri="{FF2B5EF4-FFF2-40B4-BE49-F238E27FC236}">
                    <a16:creationId xmlns:a16="http://schemas.microsoft.com/office/drawing/2014/main" id="{CE471200-746D-5C4C-B574-F008AD54341E}"/>
                  </a:ext>
                </a:extLst>
              </p:cNvPr>
              <p:cNvSpPr/>
              <p:nvPr/>
            </p:nvSpPr>
            <p:spPr>
              <a:xfrm rot="5400000">
                <a:off x="1474733" y="5438837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  <p:sp>
            <p:nvSpPr>
              <p:cNvPr id="190" name="Pentagon 189">
                <a:extLst>
                  <a:ext uri="{FF2B5EF4-FFF2-40B4-BE49-F238E27FC236}">
                    <a16:creationId xmlns:a16="http://schemas.microsoft.com/office/drawing/2014/main" id="{01B251EE-D014-794D-ABA2-CCBA0E006FA4}"/>
                  </a:ext>
                </a:extLst>
              </p:cNvPr>
              <p:cNvSpPr/>
              <p:nvPr/>
            </p:nvSpPr>
            <p:spPr>
              <a:xfrm rot="5400000">
                <a:off x="1811064" y="5438837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  <p:sp>
            <p:nvSpPr>
              <p:cNvPr id="191" name="Pentagon 190">
                <a:extLst>
                  <a:ext uri="{FF2B5EF4-FFF2-40B4-BE49-F238E27FC236}">
                    <a16:creationId xmlns:a16="http://schemas.microsoft.com/office/drawing/2014/main" id="{3BE6E071-900C-E849-86F4-068FC25032C0}"/>
                  </a:ext>
                </a:extLst>
              </p:cNvPr>
              <p:cNvSpPr/>
              <p:nvPr/>
            </p:nvSpPr>
            <p:spPr>
              <a:xfrm rot="5400000">
                <a:off x="2147395" y="5438837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  <p:sp>
            <p:nvSpPr>
              <p:cNvPr id="192" name="Pentagon 191">
                <a:extLst>
                  <a:ext uri="{FF2B5EF4-FFF2-40B4-BE49-F238E27FC236}">
                    <a16:creationId xmlns:a16="http://schemas.microsoft.com/office/drawing/2014/main" id="{1EDC9481-B5CA-8B43-B869-09F9C7AEEAAB}"/>
                  </a:ext>
                </a:extLst>
              </p:cNvPr>
              <p:cNvSpPr/>
              <p:nvPr/>
            </p:nvSpPr>
            <p:spPr>
              <a:xfrm rot="5400000">
                <a:off x="2483726" y="5438837"/>
                <a:ext cx="331076" cy="283464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9BF910-3981-C44A-A89C-E6380D65B5E9}"/>
              </a:ext>
            </a:extLst>
          </p:cNvPr>
          <p:cNvGrpSpPr>
            <a:grpSpLocks noChangeAspect="1"/>
          </p:cNvGrpSpPr>
          <p:nvPr/>
        </p:nvGrpSpPr>
        <p:grpSpPr>
          <a:xfrm>
            <a:off x="5065575" y="1602355"/>
            <a:ext cx="1871256" cy="1539001"/>
            <a:chOff x="1501564" y="1444489"/>
            <a:chExt cx="1297963" cy="1067495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132D7C8-0D82-7A49-A4D3-70F7F846E326}"/>
                </a:ext>
              </a:extLst>
            </p:cNvPr>
            <p:cNvGrpSpPr/>
            <p:nvPr/>
          </p:nvGrpSpPr>
          <p:grpSpPr>
            <a:xfrm>
              <a:off x="1501564" y="1444489"/>
              <a:ext cx="1293823" cy="278219"/>
              <a:chOff x="4188122" y="1358485"/>
              <a:chExt cx="1293823" cy="278219"/>
            </a:xfrm>
          </p:grpSpPr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85BF11E8-7077-244E-96C5-1B110F3C220F}"/>
                  </a:ext>
                </a:extLst>
              </p:cNvPr>
              <p:cNvSpPr/>
              <p:nvPr/>
            </p:nvSpPr>
            <p:spPr>
              <a:xfrm>
                <a:off x="4188122" y="1358485"/>
                <a:ext cx="283779" cy="27432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spc="-110" dirty="0">
                    <a:solidFill>
                      <a:schemeClr val="accent2">
                        <a:lumMod val="75000"/>
                      </a:schemeClr>
                    </a:solidFill>
                  </a:rPr>
                  <a:t>A0</a:t>
                </a:r>
                <a:endParaRPr lang="en-US" sz="1600" b="1" spc="-11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E9E496C9-C353-014D-BE94-12E41D04F240}"/>
                  </a:ext>
                </a:extLst>
              </p:cNvPr>
              <p:cNvSpPr/>
              <p:nvPr/>
            </p:nvSpPr>
            <p:spPr>
              <a:xfrm>
                <a:off x="4527246" y="1362383"/>
                <a:ext cx="283779" cy="27432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spc="-110" dirty="0">
                    <a:solidFill>
                      <a:schemeClr val="accent2">
                        <a:lumMod val="75000"/>
                      </a:schemeClr>
                    </a:solidFill>
                  </a:rPr>
                  <a:t>A1</a:t>
                </a:r>
                <a:endParaRPr lang="en-US" sz="1600" b="1" spc="-11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F0B2EC8-08E4-B74A-9319-D963FA5956C9}"/>
                  </a:ext>
                </a:extLst>
              </p:cNvPr>
              <p:cNvSpPr/>
              <p:nvPr/>
            </p:nvSpPr>
            <p:spPr>
              <a:xfrm>
                <a:off x="4861834" y="1360956"/>
                <a:ext cx="283779" cy="27432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spc="-110" dirty="0">
                    <a:solidFill>
                      <a:schemeClr val="accent2">
                        <a:lumMod val="75000"/>
                      </a:schemeClr>
                    </a:solidFill>
                  </a:rPr>
                  <a:t>A2</a:t>
                </a:r>
                <a:endParaRPr lang="en-US" sz="1600" b="1" spc="-11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6AFD1E59-C298-F44A-BEF5-79EF5D4D7A44}"/>
                  </a:ext>
                </a:extLst>
              </p:cNvPr>
              <p:cNvSpPr/>
              <p:nvPr/>
            </p:nvSpPr>
            <p:spPr>
              <a:xfrm>
                <a:off x="5198166" y="1362384"/>
                <a:ext cx="283779" cy="27432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spc="-110" dirty="0">
                    <a:solidFill>
                      <a:schemeClr val="accent2">
                        <a:lumMod val="75000"/>
                      </a:schemeClr>
                    </a:solidFill>
                  </a:rPr>
                  <a:t>A3</a:t>
                </a:r>
                <a:endParaRPr lang="en-US" sz="1600" b="1" spc="-11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63" name="Pentagon 362">
              <a:extLst>
                <a:ext uri="{FF2B5EF4-FFF2-40B4-BE49-F238E27FC236}">
                  <a16:creationId xmlns:a16="http://schemas.microsoft.com/office/drawing/2014/main" id="{1095E651-37E0-FC44-82D7-A69AB50E9FAD}"/>
                </a:ext>
              </a:extLst>
            </p:cNvPr>
            <p:cNvSpPr/>
            <p:nvPr/>
          </p:nvSpPr>
          <p:spPr>
            <a:xfrm rot="5400000">
              <a:off x="1483264" y="2204714"/>
              <a:ext cx="331076" cy="283464"/>
            </a:xfrm>
            <a:prstGeom prst="homePlate">
              <a:avLst>
                <a:gd name="adj" fmla="val 38564"/>
              </a:avLst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b="1" spc="-100" dirty="0">
                  <a:solidFill>
                    <a:schemeClr val="bg1"/>
                  </a:solidFill>
                </a:rPr>
                <a:t>A0</a:t>
              </a:r>
            </a:p>
          </p:txBody>
        </p:sp>
        <p:sp>
          <p:nvSpPr>
            <p:cNvPr id="364" name="Pentagon 363">
              <a:extLst>
                <a:ext uri="{FF2B5EF4-FFF2-40B4-BE49-F238E27FC236}">
                  <a16:creationId xmlns:a16="http://schemas.microsoft.com/office/drawing/2014/main" id="{CFD1F82C-3FFD-FA47-B4A6-491522FFD744}"/>
                </a:ext>
              </a:extLst>
            </p:cNvPr>
            <p:cNvSpPr/>
            <p:nvPr/>
          </p:nvSpPr>
          <p:spPr>
            <a:xfrm rot="5400000">
              <a:off x="1819595" y="2204714"/>
              <a:ext cx="331076" cy="283464"/>
            </a:xfrm>
            <a:prstGeom prst="homePlate">
              <a:avLst>
                <a:gd name="adj" fmla="val 38564"/>
              </a:avLst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b="1" spc="-100" dirty="0">
                  <a:solidFill>
                    <a:schemeClr val="bg1"/>
                  </a:solidFill>
                </a:rPr>
                <a:t>A1</a:t>
              </a:r>
            </a:p>
          </p:txBody>
        </p:sp>
        <p:sp>
          <p:nvSpPr>
            <p:cNvPr id="365" name="Pentagon 364">
              <a:extLst>
                <a:ext uri="{FF2B5EF4-FFF2-40B4-BE49-F238E27FC236}">
                  <a16:creationId xmlns:a16="http://schemas.microsoft.com/office/drawing/2014/main" id="{EBC127F2-1EB2-4D4A-804D-235914AFBD50}"/>
                </a:ext>
              </a:extLst>
            </p:cNvPr>
            <p:cNvSpPr/>
            <p:nvPr/>
          </p:nvSpPr>
          <p:spPr>
            <a:xfrm rot="5400000">
              <a:off x="2155926" y="2204714"/>
              <a:ext cx="331076" cy="283464"/>
            </a:xfrm>
            <a:prstGeom prst="homePlate">
              <a:avLst>
                <a:gd name="adj" fmla="val 38564"/>
              </a:avLst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b="1" spc="-100" dirty="0">
                  <a:solidFill>
                    <a:schemeClr val="bg1"/>
                  </a:solidFill>
                </a:rPr>
                <a:t>A2</a:t>
              </a:r>
            </a:p>
          </p:txBody>
        </p:sp>
        <p:sp>
          <p:nvSpPr>
            <p:cNvPr id="366" name="Pentagon 365">
              <a:extLst>
                <a:ext uri="{FF2B5EF4-FFF2-40B4-BE49-F238E27FC236}">
                  <a16:creationId xmlns:a16="http://schemas.microsoft.com/office/drawing/2014/main" id="{608C67A9-C17F-0940-A83E-7293EA2BFB80}"/>
                </a:ext>
              </a:extLst>
            </p:cNvPr>
            <p:cNvSpPr/>
            <p:nvPr/>
          </p:nvSpPr>
          <p:spPr>
            <a:xfrm rot="5400000">
              <a:off x="2492257" y="2204714"/>
              <a:ext cx="331076" cy="283464"/>
            </a:xfrm>
            <a:prstGeom prst="homePlate">
              <a:avLst>
                <a:gd name="adj" fmla="val 38564"/>
              </a:avLst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b="1" spc="-100" dirty="0">
                  <a:solidFill>
                    <a:schemeClr val="bg1"/>
                  </a:solidFill>
                </a:rPr>
                <a:t>A3</a:t>
              </a:r>
            </a:p>
          </p:txBody>
        </p: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F4A03101-3E3C-F34A-A8EE-958CF1AF9D0A}"/>
                </a:ext>
              </a:extLst>
            </p:cNvPr>
            <p:cNvCxnSpPr>
              <a:cxnSpLocks/>
              <a:stCxn id="421" idx="4"/>
              <a:endCxn id="211" idx="1"/>
            </p:cNvCxnSpPr>
            <p:nvPr/>
          </p:nvCxnSpPr>
          <p:spPr>
            <a:xfrm flipH="1">
              <a:off x="1641483" y="1718809"/>
              <a:ext cx="1971" cy="46040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>
              <a:extLst>
                <a:ext uri="{FF2B5EF4-FFF2-40B4-BE49-F238E27FC236}">
                  <a16:creationId xmlns:a16="http://schemas.microsoft.com/office/drawing/2014/main" id="{D19754B5-E3A6-8F47-8FD6-22B32BEF97B0}"/>
                </a:ext>
              </a:extLst>
            </p:cNvPr>
            <p:cNvCxnSpPr>
              <a:stCxn id="422" idx="4"/>
              <a:endCxn id="364" idx="1"/>
            </p:cNvCxnSpPr>
            <p:nvPr/>
          </p:nvCxnSpPr>
          <p:spPr>
            <a:xfrm>
              <a:off x="1982578" y="1722707"/>
              <a:ext cx="2555" cy="45820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216FF3CC-43F4-DE49-BDB4-3D3ADE1B35AD}"/>
                </a:ext>
              </a:extLst>
            </p:cNvPr>
            <p:cNvCxnSpPr>
              <a:stCxn id="423" idx="4"/>
              <a:endCxn id="365" idx="1"/>
            </p:cNvCxnSpPr>
            <p:nvPr/>
          </p:nvCxnSpPr>
          <p:spPr>
            <a:xfrm>
              <a:off x="2317166" y="1721280"/>
              <a:ext cx="4298" cy="45962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6E64EEAB-2FC2-B848-AB67-EB6F3CF26AF2}"/>
                </a:ext>
              </a:extLst>
            </p:cNvPr>
            <p:cNvCxnSpPr>
              <a:stCxn id="424" idx="4"/>
              <a:endCxn id="366" idx="1"/>
            </p:cNvCxnSpPr>
            <p:nvPr/>
          </p:nvCxnSpPr>
          <p:spPr>
            <a:xfrm>
              <a:off x="2653497" y="1722708"/>
              <a:ext cx="4298" cy="45820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D864789-E60F-0C4D-A597-70BA055A1D4D}"/>
              </a:ext>
            </a:extLst>
          </p:cNvPr>
          <p:cNvGrpSpPr/>
          <p:nvPr/>
        </p:nvGrpSpPr>
        <p:grpSpPr>
          <a:xfrm>
            <a:off x="5583114" y="4412759"/>
            <a:ext cx="2103048" cy="1432531"/>
            <a:chOff x="10906271" y="5025234"/>
            <a:chExt cx="2103048" cy="14325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E01916-0FFB-0343-A3A4-A41D02FC3E79}"/>
                </a:ext>
              </a:extLst>
            </p:cNvPr>
            <p:cNvGrpSpPr/>
            <p:nvPr/>
          </p:nvGrpSpPr>
          <p:grpSpPr>
            <a:xfrm>
              <a:off x="10906271" y="5025234"/>
              <a:ext cx="2090330" cy="1432531"/>
              <a:chOff x="10990834" y="4924582"/>
              <a:chExt cx="2090330" cy="1432531"/>
            </a:xfrm>
          </p:grpSpPr>
          <p:sp>
            <p:nvSpPr>
              <p:cNvPr id="216" name="Pentagon 215">
                <a:extLst>
                  <a:ext uri="{FF2B5EF4-FFF2-40B4-BE49-F238E27FC236}">
                    <a16:creationId xmlns:a16="http://schemas.microsoft.com/office/drawing/2014/main" id="{81C9EAAB-DBB9-934E-84E0-3370DB32BE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956510" y="5810367"/>
                <a:ext cx="477308" cy="408660"/>
              </a:xfrm>
              <a:prstGeom prst="homePlate">
                <a:avLst>
                  <a:gd name="adj" fmla="val 38564"/>
                </a:avLst>
              </a:prstGeom>
              <a:solidFill>
                <a:schemeClr val="accent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r>
                  <a:rPr lang="en-US" sz="2000" b="1" spc="-100" dirty="0">
                    <a:solidFill>
                      <a:schemeClr val="bg1"/>
                    </a:solidFill>
                  </a:rPr>
                  <a:t>A3</a:t>
                </a: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6B075036-26E9-3344-8D50-E7B175143EF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12487671" y="5950755"/>
                <a:ext cx="149998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sm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rapezoid 217">
                <a:extLst>
                  <a:ext uri="{FF2B5EF4-FFF2-40B4-BE49-F238E27FC236}">
                    <a16:creationId xmlns:a16="http://schemas.microsoft.com/office/drawing/2014/main" id="{AE636C10-9339-654E-9C9A-69BBC41414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2447297" y="5900709"/>
                <a:ext cx="651898" cy="260910"/>
              </a:xfrm>
              <a:prstGeom prst="trapezoid">
                <a:avLst>
                  <a:gd name="adj" fmla="val 61104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776A57F3-A347-364B-9A77-CA027810F5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3081164" y="4924582"/>
                <a:ext cx="0" cy="1106582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4558080-562C-A64B-8F0D-12AF4B07C5C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2810341" y="6121929"/>
              <a:ext cx="198978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77E85-6EFF-7248-8D14-B1D3D875B9DA}"/>
              </a:ext>
            </a:extLst>
          </p:cNvPr>
          <p:cNvGrpSpPr/>
          <p:nvPr/>
        </p:nvGrpSpPr>
        <p:grpSpPr>
          <a:xfrm>
            <a:off x="5062964" y="1605213"/>
            <a:ext cx="2404170" cy="1546706"/>
            <a:chOff x="10473712" y="2109701"/>
            <a:chExt cx="2404170" cy="1546706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E378BBE-DD91-B543-841E-795434DC9A1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2471849" y="3491438"/>
              <a:ext cx="137315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51DC24D-2F7C-6C4C-AEED-64371AF15B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75688" y="2109701"/>
              <a:ext cx="1865923" cy="400132"/>
              <a:chOff x="1508012" y="1862448"/>
              <a:chExt cx="1294261" cy="277540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A0229446-9019-E24D-B629-EF3A1A220191}"/>
                  </a:ext>
                </a:extLst>
              </p:cNvPr>
              <p:cNvSpPr/>
              <p:nvPr/>
            </p:nvSpPr>
            <p:spPr>
              <a:xfrm>
                <a:off x="1508012" y="1865668"/>
                <a:ext cx="283779" cy="27432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tx1"/>
                    </a:solidFill>
                  </a:rPr>
                  <a:t>A0</a:t>
                </a: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A3FEA25-2E67-654A-B76C-9571A57CF10A}"/>
                  </a:ext>
                </a:extLst>
              </p:cNvPr>
              <p:cNvSpPr/>
              <p:nvPr/>
            </p:nvSpPr>
            <p:spPr>
              <a:xfrm>
                <a:off x="1844785" y="1865191"/>
                <a:ext cx="283779" cy="27432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C75BEEC-64C9-3044-908E-C96C2B7FF423}"/>
                  </a:ext>
                </a:extLst>
              </p:cNvPr>
              <p:cNvSpPr/>
              <p:nvPr/>
            </p:nvSpPr>
            <p:spPr>
              <a:xfrm>
                <a:off x="2182162" y="1862448"/>
                <a:ext cx="283779" cy="27432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tx1"/>
                    </a:solidFill>
                  </a:rPr>
                  <a:t>A2</a:t>
                </a: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AEA6F8FF-2EDA-FC4D-88D0-8799A1399E70}"/>
                  </a:ext>
                </a:extLst>
              </p:cNvPr>
              <p:cNvSpPr/>
              <p:nvPr/>
            </p:nvSpPr>
            <p:spPr>
              <a:xfrm>
                <a:off x="2518494" y="1862935"/>
                <a:ext cx="283779" cy="27432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tx1"/>
                    </a:solidFill>
                  </a:rPr>
                  <a:t>A3</a:t>
                </a:r>
              </a:p>
            </p:txBody>
          </p:sp>
        </p:grpSp>
        <p:sp>
          <p:nvSpPr>
            <p:cNvPr id="211" name="Pentagon 210">
              <a:extLst>
                <a:ext uri="{FF2B5EF4-FFF2-40B4-BE49-F238E27FC236}">
                  <a16:creationId xmlns:a16="http://schemas.microsoft.com/office/drawing/2014/main" id="{D4CBAD95-17A7-1D4B-8872-0FB9046B827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439388" y="3200419"/>
              <a:ext cx="477308" cy="408660"/>
            </a:xfrm>
            <a:prstGeom prst="homePlate">
              <a:avLst>
                <a:gd name="adj" fmla="val 38564"/>
              </a:avLst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spc="-1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A0</a:t>
              </a:r>
              <a:endParaRPr lang="en-US" sz="1600" spc="-1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2" name="Pentagon 211">
              <a:extLst>
                <a:ext uri="{FF2B5EF4-FFF2-40B4-BE49-F238E27FC236}">
                  <a16:creationId xmlns:a16="http://schemas.microsoft.com/office/drawing/2014/main" id="{E5DE15F5-250B-654E-8175-AC1B2F80C9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932599" y="3200419"/>
              <a:ext cx="477308" cy="408660"/>
            </a:xfrm>
            <a:prstGeom prst="homePlate">
              <a:avLst>
                <a:gd name="adj" fmla="val 38564"/>
              </a:avLst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spc="-1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A1</a:t>
              </a:r>
              <a:endParaRPr lang="en-US" sz="1600" spc="-1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3" name="Pentagon 212">
              <a:extLst>
                <a:ext uri="{FF2B5EF4-FFF2-40B4-BE49-F238E27FC236}">
                  <a16:creationId xmlns:a16="http://schemas.microsoft.com/office/drawing/2014/main" id="{7E58BC79-7FA8-0F45-A596-D620C72FC0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419168" y="3200419"/>
              <a:ext cx="477308" cy="408660"/>
            </a:xfrm>
            <a:prstGeom prst="homePlate">
              <a:avLst>
                <a:gd name="adj" fmla="val 38564"/>
              </a:avLst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spc="-1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A2</a:t>
              </a:r>
            </a:p>
          </p:txBody>
        </p:sp>
        <p:sp>
          <p:nvSpPr>
            <p:cNvPr id="215" name="Trapezoid 214">
              <a:extLst>
                <a:ext uri="{FF2B5EF4-FFF2-40B4-BE49-F238E27FC236}">
                  <a16:creationId xmlns:a16="http://schemas.microsoft.com/office/drawing/2014/main" id="{A18111FC-5B99-D440-BF6A-8F2E192A4D3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421478" y="3200003"/>
              <a:ext cx="651898" cy="260910"/>
            </a:xfrm>
            <a:prstGeom prst="trapezoid">
              <a:avLst>
                <a:gd name="adj" fmla="val 61104"/>
              </a:avLst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27432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A4AB1B0-9033-2C4F-852D-7DA71C3F64DA}"/>
                </a:ext>
              </a:extLst>
            </p:cNvPr>
            <p:cNvCxnSpPr>
              <a:cxnSpLocks noChangeAspect="1"/>
              <a:stCxn id="207" idx="4"/>
              <a:endCxn id="211" idx="1"/>
            </p:cNvCxnSpPr>
            <p:nvPr/>
          </p:nvCxnSpPr>
          <p:spPr>
            <a:xfrm flipH="1">
              <a:off x="10678042" y="2509833"/>
              <a:ext cx="2207" cy="6562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9C49841-C333-F14E-98AB-55AFD85DD6C8}"/>
                </a:ext>
              </a:extLst>
            </p:cNvPr>
            <p:cNvCxnSpPr>
              <a:cxnSpLocks noChangeAspect="1"/>
              <a:stCxn id="208" idx="4"/>
              <a:endCxn id="212" idx="1"/>
            </p:cNvCxnSpPr>
            <p:nvPr/>
          </p:nvCxnSpPr>
          <p:spPr>
            <a:xfrm>
              <a:off x="11165771" y="2509143"/>
              <a:ext cx="5482" cy="6569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BFFCEFD3-84B8-F144-BA5C-4745AC8ADE1C}"/>
                </a:ext>
              </a:extLst>
            </p:cNvPr>
            <p:cNvCxnSpPr>
              <a:cxnSpLocks noChangeAspect="1"/>
              <a:stCxn id="209" idx="4"/>
              <a:endCxn id="213" idx="1"/>
            </p:cNvCxnSpPr>
            <p:nvPr/>
          </p:nvCxnSpPr>
          <p:spPr>
            <a:xfrm>
              <a:off x="11652164" y="2505188"/>
              <a:ext cx="5658" cy="66090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206FD9BE-E1EC-1D40-A9F2-1BC4C62D35DC}"/>
                </a:ext>
              </a:extLst>
            </p:cNvPr>
            <p:cNvCxnSpPr>
              <a:cxnSpLocks noChangeAspect="1"/>
              <a:endCxn id="366" idx="1"/>
            </p:cNvCxnSpPr>
            <p:nvPr/>
          </p:nvCxnSpPr>
          <p:spPr>
            <a:xfrm>
              <a:off x="12135913" y="2512702"/>
              <a:ext cx="7335" cy="6558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EB595-6252-5E4B-A295-A9AAB6C3417C}"/>
              </a:ext>
            </a:extLst>
          </p:cNvPr>
          <p:cNvGrpSpPr/>
          <p:nvPr/>
        </p:nvGrpSpPr>
        <p:grpSpPr>
          <a:xfrm>
            <a:off x="7470330" y="2806033"/>
            <a:ext cx="601903" cy="1600624"/>
            <a:chOff x="12956989" y="3494744"/>
            <a:chExt cx="601903" cy="1600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39814F-E5F8-6642-A8C4-F0794310F5EE}"/>
                </a:ext>
              </a:extLst>
            </p:cNvPr>
            <p:cNvGrpSpPr/>
            <p:nvPr/>
          </p:nvGrpSpPr>
          <p:grpSpPr>
            <a:xfrm>
              <a:off x="13030200" y="3494744"/>
              <a:ext cx="528692" cy="1600624"/>
              <a:chOff x="12945956" y="3336314"/>
              <a:chExt cx="528692" cy="1600624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C609BE5-717F-2044-B93F-CB9C58E843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3075859" y="3336314"/>
                <a:ext cx="0" cy="1228749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C6A3B14F-7E63-EC47-949E-DD92363FD7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45956" y="4566171"/>
                <a:ext cx="528692" cy="3707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A3</a:t>
                </a:r>
              </a:p>
            </p:txBody>
          </p:sp>
        </p:grp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20128EE-0674-1045-A483-E1923319BE67}"/>
                </a:ext>
              </a:extLst>
            </p:cNvPr>
            <p:cNvCxnSpPr>
              <a:cxnSpLocks noChangeAspect="1"/>
            </p:cNvCxnSpPr>
            <p:nvPr/>
          </p:nvCxnSpPr>
          <p:spPr>
            <a:xfrm rot="5400000">
              <a:off x="13064905" y="3402426"/>
              <a:ext cx="0" cy="21583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ED4D5A-521A-3949-B089-C41C83EDB48E}"/>
              </a:ext>
            </a:extLst>
          </p:cNvPr>
          <p:cNvGrpSpPr/>
          <p:nvPr/>
        </p:nvGrpSpPr>
        <p:grpSpPr>
          <a:xfrm>
            <a:off x="87516" y="995246"/>
            <a:ext cx="4386234" cy="538609"/>
            <a:chOff x="189022" y="1020826"/>
            <a:chExt cx="4386234" cy="538609"/>
          </a:xfrm>
        </p:grpSpPr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25C81A0A-608E-7546-B702-82A6DA0BF9D1}"/>
                </a:ext>
              </a:extLst>
            </p:cNvPr>
            <p:cNvSpPr txBox="1"/>
            <p:nvPr/>
          </p:nvSpPr>
          <p:spPr>
            <a:xfrm>
              <a:off x="580167" y="1020826"/>
              <a:ext cx="3995089" cy="538609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2770C0"/>
                  </a:solidFill>
                  <a:latin typeface="Cambria" panose="02040503050406030204" pitchFamily="18" charset="0"/>
                </a:rPr>
                <a:t>ACTIVATE</a:t>
              </a:r>
              <a:r>
                <a:rPr lang="en-US" sz="3200" i="1" dirty="0">
                  <a:latin typeface="Cambria" panose="02040503050406030204" pitchFamily="18" charset="0"/>
                </a:rPr>
                <a:t> </a:t>
              </a:r>
              <a:r>
                <a:rPr lang="en-US" sz="3200" dirty="0">
                  <a:latin typeface="Cambria" panose="02040503050406030204" pitchFamily="18" charset="0"/>
                </a:rPr>
                <a:t>subarray A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7864088-3E57-624D-907E-4F637F3ED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22" y="1110398"/>
              <a:ext cx="352506" cy="352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1BE51E1-A83D-B94B-AA0D-26E7A68B821D}"/>
              </a:ext>
            </a:extLst>
          </p:cNvPr>
          <p:cNvGrpSpPr/>
          <p:nvPr/>
        </p:nvGrpSpPr>
        <p:grpSpPr>
          <a:xfrm>
            <a:off x="80954" y="2510672"/>
            <a:ext cx="4804991" cy="538609"/>
            <a:chOff x="207434" y="1671588"/>
            <a:chExt cx="4111241" cy="538609"/>
          </a:xfrm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86AA11B-D5CD-5B44-AECE-ECF08ACAC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434" y="1764639"/>
              <a:ext cx="301611" cy="352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19DC782-DBA2-2545-A86C-9B1F411A55CC}"/>
                </a:ext>
              </a:extLst>
            </p:cNvPr>
            <p:cNvSpPr txBox="1"/>
            <p:nvPr/>
          </p:nvSpPr>
          <p:spPr>
            <a:xfrm>
              <a:off x="617593" y="1671588"/>
              <a:ext cx="3701082" cy="538609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F5"/>
                  </a:solidFill>
                  <a:latin typeface="Cambria" panose="02040503050406030204" pitchFamily="18" charset="0"/>
                </a:rPr>
                <a:t>RELOC</a:t>
              </a:r>
              <a:r>
                <a:rPr lang="en-US" sz="3200" i="1" dirty="0">
                  <a:latin typeface="Cambria" panose="02040503050406030204" pitchFamily="18" charset="0"/>
                </a:rPr>
                <a:t> </a:t>
              </a:r>
              <a:r>
                <a:rPr lang="en-US" sz="3200" dirty="0">
                  <a:latin typeface="Cambria" panose="02040503050406030204" pitchFamily="18" charset="0"/>
                </a:rPr>
                <a:t>A col 3 </a:t>
              </a:r>
              <a:r>
                <a:rPr lang="en-US" sz="3200" dirty="0">
                  <a:latin typeface="Cambria" panose="02040503050406030204" pitchFamily="18" charset="0"/>
                  <a:sym typeface="Wingdings" panose="05000000000000000000" pitchFamily="2" charset="2"/>
                </a:rPr>
                <a:t> B col 1</a:t>
              </a:r>
              <a:endParaRPr lang="en-US" sz="3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90233D0-2186-6246-BEFE-2460D66E8189}"/>
              </a:ext>
            </a:extLst>
          </p:cNvPr>
          <p:cNvGrpSpPr/>
          <p:nvPr/>
        </p:nvGrpSpPr>
        <p:grpSpPr>
          <a:xfrm>
            <a:off x="85342" y="5053817"/>
            <a:ext cx="4366283" cy="538609"/>
            <a:chOff x="189022" y="1042725"/>
            <a:chExt cx="4366283" cy="538609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06ECCBE-8FF3-9946-900B-AE41CD18CEBC}"/>
                </a:ext>
              </a:extLst>
            </p:cNvPr>
            <p:cNvSpPr txBox="1"/>
            <p:nvPr/>
          </p:nvSpPr>
          <p:spPr>
            <a:xfrm>
              <a:off x="560216" y="1042725"/>
              <a:ext cx="3995089" cy="538609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2770C0"/>
                  </a:solidFill>
                  <a:latin typeface="Cambria" panose="02040503050406030204" pitchFamily="18" charset="0"/>
                </a:rPr>
                <a:t>ACTIVATE</a:t>
              </a:r>
              <a:r>
                <a:rPr lang="en-US" sz="3200" i="1" dirty="0">
                  <a:latin typeface="Cambria" panose="02040503050406030204" pitchFamily="18" charset="0"/>
                </a:rPr>
                <a:t> </a:t>
              </a:r>
              <a:r>
                <a:rPr lang="en-US" sz="3200" dirty="0">
                  <a:latin typeface="Cambria" panose="02040503050406030204" pitchFamily="18" charset="0"/>
                </a:rPr>
                <a:t>subarray B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F542023-92DF-DE4B-B93C-B0912E12A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22" y="1110398"/>
              <a:ext cx="352506" cy="352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288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E6125B-79A5-8744-B400-D3B608467455}"/>
              </a:ext>
            </a:extLst>
          </p:cNvPr>
          <p:cNvGrpSpPr/>
          <p:nvPr/>
        </p:nvGrpSpPr>
        <p:grpSpPr>
          <a:xfrm>
            <a:off x="5095542" y="4220168"/>
            <a:ext cx="1870096" cy="1522527"/>
            <a:chOff x="1376606" y="3782986"/>
            <a:chExt cx="1870096" cy="1522527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886D7BBA-1E8D-8044-BD85-BD85536BB5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8382" y="3782986"/>
              <a:ext cx="1868320" cy="396452"/>
              <a:chOff x="4193628" y="1371600"/>
              <a:chExt cx="1292772" cy="274320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AEE81451-AD3E-FD4F-AF8C-9FB86C8965C6}"/>
                  </a:ext>
                </a:extLst>
              </p:cNvPr>
              <p:cNvSpPr/>
              <p:nvPr/>
            </p:nvSpPr>
            <p:spPr>
              <a:xfrm>
                <a:off x="4193628" y="1371600"/>
                <a:ext cx="283779" cy="274320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tx1"/>
                    </a:solidFill>
                  </a:rPr>
                  <a:t>B0</a:t>
                </a: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599A603E-41EA-3143-8227-1DC65D0D1C92}"/>
                  </a:ext>
                </a:extLst>
              </p:cNvPr>
              <p:cNvSpPr/>
              <p:nvPr/>
            </p:nvSpPr>
            <p:spPr>
              <a:xfrm>
                <a:off x="4529959" y="1371600"/>
                <a:ext cx="283779" cy="274320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spc="-110" dirty="0">
                    <a:solidFill>
                      <a:schemeClr val="accent2">
                        <a:lumMod val="75000"/>
                      </a:schemeClr>
                    </a:solidFill>
                  </a:rPr>
                  <a:t>A3</a:t>
                </a: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C5317039-167E-E44B-B9F8-5778B11E2C08}"/>
                  </a:ext>
                </a:extLst>
              </p:cNvPr>
              <p:cNvSpPr/>
              <p:nvPr/>
            </p:nvSpPr>
            <p:spPr>
              <a:xfrm>
                <a:off x="4866290" y="1371600"/>
                <a:ext cx="283779" cy="274320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tx1"/>
                    </a:solidFill>
                  </a:rPr>
                  <a:t>B2</a:t>
                </a: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D0E28DE4-1D8F-4446-B76D-754579A2F225}"/>
                  </a:ext>
                </a:extLst>
              </p:cNvPr>
              <p:cNvSpPr/>
              <p:nvPr/>
            </p:nvSpPr>
            <p:spPr>
              <a:xfrm>
                <a:off x="5202621" y="1371600"/>
                <a:ext cx="283779" cy="274320"/>
              </a:xfrm>
              <a:prstGeom prst="ellipse">
                <a:avLst/>
              </a:prstGeom>
              <a:solidFill>
                <a:srgbClr val="DCE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spc="-110" dirty="0">
                    <a:solidFill>
                      <a:schemeClr val="tx1"/>
                    </a:solidFill>
                  </a:rPr>
                  <a:t>B3</a:t>
                </a:r>
              </a:p>
            </p:txBody>
          </p:sp>
        </p:grpSp>
        <p:sp>
          <p:nvSpPr>
            <p:cNvPr id="261" name="Pentagon 260">
              <a:extLst>
                <a:ext uri="{FF2B5EF4-FFF2-40B4-BE49-F238E27FC236}">
                  <a16:creationId xmlns:a16="http://schemas.microsoft.com/office/drawing/2014/main" id="{44A51EBA-0E47-A44D-9120-AA03A666887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42201" y="4861443"/>
              <a:ext cx="478475" cy="409665"/>
            </a:xfrm>
            <a:prstGeom prst="homePlate">
              <a:avLst>
                <a:gd name="adj" fmla="val 38564"/>
              </a:avLst>
            </a:prstGeom>
            <a:solidFill>
              <a:srgbClr val="4F81BD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spc="-100" dirty="0">
                  <a:solidFill>
                    <a:srgbClr val="B9CDE6"/>
                  </a:solidFill>
                </a:rPr>
                <a:t>B0</a:t>
              </a:r>
            </a:p>
          </p:txBody>
        </p:sp>
        <p:sp>
          <p:nvSpPr>
            <p:cNvPr id="263" name="Pentagon 262">
              <a:extLst>
                <a:ext uri="{FF2B5EF4-FFF2-40B4-BE49-F238E27FC236}">
                  <a16:creationId xmlns:a16="http://schemas.microsoft.com/office/drawing/2014/main" id="{8AC276FC-53BF-FE46-9887-BED53BCF9B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6476" y="4860173"/>
              <a:ext cx="478475" cy="409665"/>
            </a:xfrm>
            <a:prstGeom prst="homePlate">
              <a:avLst>
                <a:gd name="adj" fmla="val 38564"/>
              </a:avLst>
            </a:prstGeom>
            <a:solidFill>
              <a:schemeClr val="accent2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b="1" spc="-100" dirty="0">
                  <a:solidFill>
                    <a:schemeClr val="bg1"/>
                  </a:solidFill>
                </a:rPr>
                <a:t>A3</a:t>
              </a:r>
            </a:p>
          </p:txBody>
        </p:sp>
        <p:sp>
          <p:nvSpPr>
            <p:cNvPr id="264" name="Pentagon 263">
              <a:extLst>
                <a:ext uri="{FF2B5EF4-FFF2-40B4-BE49-F238E27FC236}">
                  <a16:creationId xmlns:a16="http://schemas.microsoft.com/office/drawing/2014/main" id="{2313FFEB-74E9-0B47-B012-F5196C303C7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314123" y="4857103"/>
              <a:ext cx="478475" cy="409665"/>
            </a:xfrm>
            <a:prstGeom prst="homePlate">
              <a:avLst>
                <a:gd name="adj" fmla="val 38564"/>
              </a:avLst>
            </a:prstGeom>
            <a:solidFill>
              <a:srgbClr val="4F81BD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spc="-100" dirty="0">
                  <a:solidFill>
                    <a:srgbClr val="DCE6F2"/>
                  </a:solidFill>
                </a:rPr>
                <a:t>B2</a:t>
              </a:r>
              <a:endParaRPr lang="en-US" sz="1600" spc="-100" dirty="0">
                <a:solidFill>
                  <a:srgbClr val="DCE6F2"/>
                </a:solidFill>
              </a:endParaRPr>
            </a:p>
          </p:txBody>
        </p:sp>
        <p:sp>
          <p:nvSpPr>
            <p:cNvPr id="265" name="Pentagon 264">
              <a:extLst>
                <a:ext uri="{FF2B5EF4-FFF2-40B4-BE49-F238E27FC236}">
                  <a16:creationId xmlns:a16="http://schemas.microsoft.com/office/drawing/2014/main" id="{49B0016D-5C4C-684B-BBAA-E154A901684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97567" y="4861353"/>
              <a:ext cx="478475" cy="409665"/>
            </a:xfrm>
            <a:prstGeom prst="homePlate">
              <a:avLst>
                <a:gd name="adj" fmla="val 38564"/>
              </a:avLst>
            </a:prstGeom>
            <a:solidFill>
              <a:srgbClr val="4F81BD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t"/>
            <a:lstStyle/>
            <a:p>
              <a:pPr algn="ctr"/>
              <a:r>
                <a:rPr lang="en-US" sz="2000" spc="-100" dirty="0">
                  <a:solidFill>
                    <a:srgbClr val="DCE6F2"/>
                  </a:solidFill>
                </a:rPr>
                <a:t>B3</a:t>
              </a:r>
            </a:p>
          </p:txBody>
        </p: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E3909D57-284E-9145-9587-E21BFF85DE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586315" y="4186295"/>
              <a:ext cx="228" cy="6488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F18706BD-6FDF-4343-86E1-A5C1B3356F51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064733" y="4197046"/>
              <a:ext cx="228" cy="64887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4F886FFD-7C04-8647-82D5-EBEFC42B1AC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555347" y="4197046"/>
              <a:ext cx="228" cy="6488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BC8E2359-B9AF-8C40-9E2E-C45824F73E3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3041642" y="4197046"/>
              <a:ext cx="228" cy="6488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TextBox 269">
            <a:extLst>
              <a:ext uri="{FF2B5EF4-FFF2-40B4-BE49-F238E27FC236}">
                <a16:creationId xmlns:a16="http://schemas.microsoft.com/office/drawing/2014/main" id="{72DD5278-86B7-9A40-B2DD-BD4BE4F65C6B}"/>
              </a:ext>
            </a:extLst>
          </p:cNvPr>
          <p:cNvSpPr txBox="1"/>
          <p:nvPr/>
        </p:nvSpPr>
        <p:spPr>
          <a:xfrm>
            <a:off x="317606" y="3172325"/>
            <a:ext cx="4507017" cy="1154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Selects Column 3 in Subarray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Loads A3 into the GRB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Selects Column 1 in Subarray B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4F8BB90-DB7B-2A40-8CC6-8079524F581C}"/>
              </a:ext>
            </a:extLst>
          </p:cNvPr>
          <p:cNvSpPr txBox="1"/>
          <p:nvPr/>
        </p:nvSpPr>
        <p:spPr>
          <a:xfrm>
            <a:off x="330077" y="1509326"/>
            <a:ext cx="433807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Copies data from row to LRB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EB0C69D-6734-D840-9891-007BDDB51A6D}"/>
              </a:ext>
            </a:extLst>
          </p:cNvPr>
          <p:cNvSpPr txBox="1"/>
          <p:nvPr/>
        </p:nvSpPr>
        <p:spPr>
          <a:xfrm>
            <a:off x="330076" y="5590883"/>
            <a:ext cx="4158503" cy="4154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Overwrites A3 in column 1</a:t>
            </a:r>
          </a:p>
        </p:txBody>
      </p:sp>
      <p:sp>
        <p:nvSpPr>
          <p:cNvPr id="132" name="灯片编号占位符 3">
            <a:extLst>
              <a:ext uri="{FF2B5EF4-FFF2-40B4-BE49-F238E27FC236}">
                <a16:creationId xmlns:a16="http://schemas.microsoft.com/office/drawing/2014/main" id="{6D9818D1-BB7B-C94F-A98F-9E6DFC363F63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14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64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7AD66-8B07-4E2F-915A-36F2E490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94503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Key Features of FIGARO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F4A20-05FF-4E33-9A8D-0A776A95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5192"/>
            <a:ext cx="9144000" cy="5699126"/>
          </a:xfrm>
        </p:spPr>
        <p:txBody>
          <a:bodyPr/>
          <a:lstStyle/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rgbClr val="70AD47"/>
                </a:solidFill>
                <a:latin typeface="Cambria" panose="02040503050406030204" pitchFamily="18" charset="0"/>
              </a:rPr>
              <a:t>Fine-grained: </a:t>
            </a:r>
            <a:r>
              <a:rPr lang="en-US" altLang="zh-CN" sz="2400" b="0" dirty="0">
                <a:solidFill>
                  <a:srgbClr val="70AD47"/>
                </a:solidFill>
                <a:latin typeface="Cambria" panose="02040503050406030204" pitchFamily="18" charset="0"/>
              </a:rPr>
              <a:t>column/cache-block level 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data relocation</a:t>
            </a:r>
          </a:p>
          <a:p>
            <a:pPr lvl="1">
              <a:lnSpc>
                <a:spcPts val="2260"/>
              </a:lnSpc>
            </a:pPr>
            <a:endParaRPr lang="en-US" altLang="zh-CN" sz="24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</a:rPr>
              <a:t>Distance-independent latency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The relocation </a:t>
            </a:r>
            <a:r>
              <a:rPr lang="en-US" altLang="zh-CN" sz="2400" dirty="0">
                <a:solidFill>
                  <a:srgbClr val="2770C0"/>
                </a:solidFill>
                <a:latin typeface="Cambria" panose="02040503050406030204" pitchFamily="18" charset="0"/>
              </a:rPr>
              <a:t>latency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2770C0"/>
                </a:solidFill>
                <a:latin typeface="Cambria" panose="02040503050406030204" pitchFamily="18" charset="0"/>
              </a:rPr>
              <a:t>depends on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the length of </a:t>
            </a:r>
            <a:r>
              <a:rPr lang="en-US" altLang="zh-CN" sz="2400" dirty="0">
                <a:solidFill>
                  <a:srgbClr val="2770C0"/>
                </a:solidFill>
                <a:latin typeface="Cambria" panose="02040503050406030204" pitchFamily="18" charset="0"/>
              </a:rPr>
              <a:t>global </a:t>
            </a:r>
            <a:r>
              <a:rPr lang="en-US" altLang="zh-CN" sz="2400" dirty="0" err="1">
                <a:solidFill>
                  <a:srgbClr val="2770C0"/>
                </a:solidFill>
                <a:latin typeface="Cambria" panose="02040503050406030204" pitchFamily="18" charset="0"/>
              </a:rPr>
              <a:t>bitline</a:t>
            </a:r>
            <a:endParaRPr lang="en-US" altLang="zh-CN" sz="2400" dirty="0">
              <a:solidFill>
                <a:srgbClr val="2770C0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Similar to the latency of read/write commands </a:t>
            </a:r>
          </a:p>
          <a:p>
            <a:pPr>
              <a:lnSpc>
                <a:spcPts val="2260"/>
              </a:lnSpc>
            </a:pPr>
            <a:endParaRPr lang="en-US" altLang="zh-CN" sz="28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rgbClr val="FF00F5"/>
                </a:solidFill>
                <a:latin typeface="Cambria" panose="02040503050406030204" pitchFamily="18" charset="0"/>
              </a:rPr>
              <a:t>Low overhead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Additional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column address MUX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,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 row address MUX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, and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row address latch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 per subarray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0.3%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DRAM chip area 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overhead</a:t>
            </a:r>
          </a:p>
          <a:p>
            <a:pPr>
              <a:lnSpc>
                <a:spcPts val="2260"/>
              </a:lnSpc>
            </a:pPr>
            <a:endParaRPr lang="en-US" altLang="zh-CN" sz="28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800" dirty="0">
                <a:solidFill>
                  <a:schemeClr val="accent6"/>
                </a:solidFill>
                <a:latin typeface="Cambria" panose="02040503050406030204" pitchFamily="18" charset="0"/>
              </a:rPr>
              <a:t>Low latency and low energy consumption</a:t>
            </a:r>
          </a:p>
          <a:p>
            <a:pPr lvl="1">
              <a:lnSpc>
                <a:spcPts val="2260"/>
              </a:lnSpc>
            </a:pPr>
            <a:r>
              <a:rPr lang="en-US" sz="2400" dirty="0">
                <a:solidFill>
                  <a:schemeClr val="accent6"/>
                </a:solidFill>
                <a:latin typeface="Cambria" panose="02040503050406030204" pitchFamily="18" charset="0"/>
              </a:rPr>
              <a:t>Low latency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(63.5ns) to relocate one column</a:t>
            </a:r>
          </a:p>
          <a:p>
            <a:pPr lvl="2">
              <a:lnSpc>
                <a:spcPts val="226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Two ACTIVATEs, one RELOC, and one PRECHARGE commands</a:t>
            </a:r>
          </a:p>
          <a:p>
            <a:pPr lvl="1">
              <a:lnSpc>
                <a:spcPts val="2260"/>
              </a:lnSpc>
            </a:pPr>
            <a:r>
              <a:rPr lang="en-US" altLang="zh-CN" sz="2400" dirty="0">
                <a:solidFill>
                  <a:schemeClr val="accent6"/>
                </a:solidFill>
                <a:latin typeface="Cambria" panose="02040503050406030204" pitchFamily="18" charset="0"/>
              </a:rPr>
              <a:t>Low energy consumption 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</a:rPr>
              <a:t>(0.03uJ) to relocate one column</a:t>
            </a:r>
            <a:endParaRPr lang="zh-CN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E1BBA12-C4E7-E448-9D85-BE0EF7B66987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15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17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07" y="152400"/>
            <a:ext cx="9488378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More FIGARO Details in the Paper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062" y="1295400"/>
            <a:ext cx="9144000" cy="1752600"/>
          </a:xfrm>
        </p:spPr>
        <p:txBody>
          <a:bodyPr/>
          <a:lstStyle/>
          <a:p>
            <a:pPr lvl="1"/>
            <a:r>
              <a:rPr lang="en-US" sz="3600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sz="4000" dirty="0">
                <a:solidFill>
                  <a:srgbClr val="0070C0"/>
                </a:solidFill>
                <a:latin typeface="Cambria" panose="02040503050406030204" pitchFamily="18" charset="0"/>
              </a:rPr>
              <a:t>Enabling Unaligned Data Relocation</a:t>
            </a:r>
          </a:p>
          <a:p>
            <a:pPr lvl="1"/>
            <a:endParaRPr lang="en-US" altLang="zh-CN" sz="40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 Circuit-level Operation and Timing</a:t>
            </a:r>
          </a:p>
          <a:p>
            <a:pPr lvl="1"/>
            <a:endParaRPr lang="en-US" altLang="zh-CN" sz="400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 SPICE Simulations</a:t>
            </a:r>
          </a:p>
          <a:p>
            <a:pPr lvl="1"/>
            <a:endParaRPr lang="en-US" altLang="zh-CN" sz="4000"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lvl="1"/>
            <a:r>
              <a:rPr lang="en-US" altLang="zh-CN" sz="4000" dirty="0">
                <a:solidFill>
                  <a:srgbClr val="0070C0"/>
                </a:solidFill>
                <a:latin typeface="Cambria" panose="02040503050406030204" pitchFamily="18" charset="0"/>
              </a:rPr>
              <a:t> Other Use Cases for FIGARO</a:t>
            </a:r>
            <a:endParaRPr lang="zh-CN" altLang="en-US" sz="4000" dirty="0">
              <a:solidFill>
                <a:srgbClr val="0070C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992D3FD-CAB6-7544-A60E-F1304A378521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16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451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5FFC022B-2362-9A4F-BD23-FF99E2D06B2C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17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565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E2175-E43C-4EFB-B497-3FB11BB3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2" y="137748"/>
            <a:ext cx="7943850" cy="429389"/>
          </a:xfrm>
        </p:spPr>
        <p:txBody>
          <a:bodyPr/>
          <a:lstStyle/>
          <a:p>
            <a:r>
              <a:rPr lang="en-US" altLang="zh-CN" sz="4800" dirty="0" err="1">
                <a:latin typeface="Cambria" panose="02040503050406030204" pitchFamily="18" charset="0"/>
              </a:rPr>
              <a:t>FIGCache</a:t>
            </a:r>
            <a:r>
              <a:rPr lang="en-US" altLang="zh-CN" sz="4800" dirty="0">
                <a:latin typeface="Cambria" panose="02040503050406030204" pitchFamily="18" charset="0"/>
              </a:rPr>
              <a:t> Overview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AF5023C6-DD39-224F-88C3-C6B07F1C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54" y="685800"/>
            <a:ext cx="9146754" cy="5638800"/>
          </a:xfrm>
        </p:spPr>
        <p:txBody>
          <a:bodyPr/>
          <a:lstStyle/>
          <a:p>
            <a:pPr>
              <a:lnSpc>
                <a:spcPts val="226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Key idea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: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Cache only </a:t>
            </a:r>
            <a:r>
              <a:rPr lang="en-US" sz="2400" b="0" dirty="0">
                <a:solidFill>
                  <a:srgbClr val="2770C0"/>
                </a:solidFill>
                <a:latin typeface="Cambria" panose="02040503050406030204" pitchFamily="18" charset="0"/>
              </a:rPr>
              <a:t>small, frequently-accessed portions of different DRAM rows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in a designated region of DRAM</a:t>
            </a:r>
          </a:p>
          <a:p>
            <a:pPr>
              <a:lnSpc>
                <a:spcPts val="226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40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 (Fine-Grained In-DRAM Cache)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Uses FIGARO to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relocate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data into and out of the cache at the fine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granularity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of a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row segment</a:t>
            </a: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Avoids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the need for a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large number of fast (yet low capacity) subarrays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interleaved among slow subarrays</a:t>
            </a:r>
          </a:p>
          <a:p>
            <a:pPr lvl="1">
              <a:lnSpc>
                <a:spcPts val="2260"/>
              </a:lnSpc>
            </a:pP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Increases</a:t>
            </a:r>
            <a:r>
              <a:rPr lang="en-US" sz="2000" b="0" dirty="0">
                <a:solidFill>
                  <a:schemeClr val="tx1"/>
                </a:solidFill>
                <a:latin typeface="Cambria" panose="02040503050406030204" pitchFamily="18" charset="0"/>
              </a:rPr>
              <a:t> row buffer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hit rate</a:t>
            </a:r>
            <a:endParaRPr lang="en-US" sz="2400" b="0" dirty="0">
              <a:solidFill>
                <a:schemeClr val="accent6"/>
              </a:solidFill>
              <a:latin typeface="Cambria" panose="02040503050406030204" pitchFamily="18" charset="0"/>
            </a:endParaRPr>
          </a:p>
          <a:p>
            <a:pPr marL="308372" lvl="1" indent="0">
              <a:lnSpc>
                <a:spcPts val="2260"/>
              </a:lnSpc>
              <a:buNone/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>
              <a:lnSpc>
                <a:spcPts val="2260"/>
              </a:lnSpc>
            </a:pPr>
            <a:r>
              <a:rPr lang="en-US" altLang="zh-CN" sz="2400" dirty="0" err="1">
                <a:solidFill>
                  <a:srgbClr val="70AD47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FIGCache</a:t>
            </a: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Tag Store (FTS)</a:t>
            </a: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Stores information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about which </a:t>
            </a: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row segments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are currently </a:t>
            </a: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cached</a:t>
            </a:r>
          </a:p>
          <a:p>
            <a:pPr lvl="1">
              <a:lnSpc>
                <a:spcPts val="2260"/>
              </a:lnSpc>
            </a:pP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Placed in the memory controller</a:t>
            </a:r>
          </a:p>
          <a:p>
            <a:pPr lvl="1">
              <a:lnSpc>
                <a:spcPts val="2260"/>
              </a:lnSpc>
            </a:pPr>
            <a:endParaRPr lang="en-US" altLang="zh-CN" sz="2400" b="1" dirty="0">
              <a:solidFill>
                <a:schemeClr val="tx1"/>
              </a:solidFill>
              <a:latin typeface="Cambria" panose="02040503050406030204" pitchFamily="18" charset="0"/>
              <a:cs typeface="Consolas" panose="020B0609020204030204" pitchFamily="49" charset="0"/>
            </a:endParaRPr>
          </a:p>
          <a:p>
            <a:pPr>
              <a:lnSpc>
                <a:spcPts val="2260"/>
              </a:lnSpc>
            </a:pPr>
            <a:r>
              <a:rPr lang="en-US" altLang="zh-CN" sz="2400" dirty="0" err="1">
                <a:solidFill>
                  <a:srgbClr val="FF00F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FIGCache</a:t>
            </a: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 In-DRAM Cache Designs</a:t>
            </a:r>
            <a:endParaRPr lang="en-US" altLang="zh-CN" sz="1800" b="1" dirty="0">
              <a:latin typeface="Cambria" panose="02040503050406030204" pitchFamily="18" charset="0"/>
            </a:endParaRPr>
          </a:p>
          <a:p>
            <a:pPr lvl="1">
              <a:lnSpc>
                <a:spcPts val="226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Using 1) </a:t>
            </a:r>
            <a:r>
              <a:rPr lang="en-US" altLang="zh-CN" sz="2000" dirty="0">
                <a:solidFill>
                  <a:srgbClr val="FF00F5"/>
                </a:solidFill>
                <a:latin typeface="Cambria" panose="02040503050406030204" pitchFamily="18" charset="0"/>
              </a:rPr>
              <a:t>fast subarrays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, 2)</a:t>
            </a:r>
            <a:r>
              <a:rPr lang="en-US" altLang="zh-CN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00F5"/>
                </a:solidFill>
                <a:latin typeface="Cambria" panose="02040503050406030204" pitchFamily="18" charset="0"/>
              </a:rPr>
              <a:t>slow subarrays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, or 3) </a:t>
            </a:r>
            <a:r>
              <a:rPr lang="en-US" altLang="zh-CN" sz="2000" dirty="0">
                <a:solidFill>
                  <a:srgbClr val="FF00F5"/>
                </a:solidFill>
                <a:latin typeface="Cambria" panose="02040503050406030204" pitchFamily="18" charset="0"/>
              </a:rPr>
              <a:t>fast rows in a subarray</a:t>
            </a:r>
          </a:p>
          <a:p>
            <a:pPr lvl="1">
              <a:lnSpc>
                <a:spcPts val="2260"/>
              </a:lnSpc>
            </a:pPr>
            <a:endParaRPr lang="en-US" altLang="zh-CN" sz="2400" b="1" dirty="0">
              <a:latin typeface="Cambria" panose="02040503050406030204" pitchFamily="18" charset="0"/>
            </a:endParaRPr>
          </a:p>
          <a:p>
            <a:pPr lvl="1">
              <a:lnSpc>
                <a:spcPts val="2360"/>
              </a:lnSpc>
            </a:pPr>
            <a:endParaRPr lang="en-US" altLang="zh-CN" dirty="0">
              <a:latin typeface="Cambria" panose="02040503050406030204" pitchFamily="18" charset="0"/>
            </a:endParaRPr>
          </a:p>
          <a:p>
            <a:pPr marL="308372" lvl="1" indent="0">
              <a:buNone/>
            </a:pP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8255488-D6C2-B045-B2DC-73EBA2AB6B9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18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98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D8CC5-C09E-4924-8CF8-300C536D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377"/>
            <a:ext cx="861060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Benefits of </a:t>
            </a:r>
            <a:r>
              <a:rPr lang="en-US" altLang="zh-CN" sz="4800" dirty="0" err="1">
                <a:latin typeface="Cambria" panose="02040503050406030204" pitchFamily="18" charset="0"/>
              </a:rPr>
              <a:t>FIGCache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E6317DC-3B0D-4988-A76D-972A5254B9F8}"/>
              </a:ext>
            </a:extLst>
          </p:cNvPr>
          <p:cNvSpPr/>
          <p:nvPr/>
        </p:nvSpPr>
        <p:spPr>
          <a:xfrm>
            <a:off x="0" y="1573315"/>
            <a:ext cx="9144000" cy="16675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Fine-grained (cache-block) </a:t>
            </a:r>
          </a:p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caching granularity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2D6E0F7-10F9-4AF9-B775-2BE2B5C4508C}"/>
              </a:ext>
            </a:extLst>
          </p:cNvPr>
          <p:cNvSpPr/>
          <p:nvPr/>
        </p:nvSpPr>
        <p:spPr>
          <a:xfrm>
            <a:off x="0" y="3625010"/>
            <a:ext cx="9144000" cy="1667559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Low area overhead </a:t>
            </a:r>
          </a:p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and manufacturing complexity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83A9A7A-A6F3-6147-A9CE-A98B41544E14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19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21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0F802A-41FB-7045-811C-71C992CA21BE}"/>
              </a:ext>
            </a:extLst>
          </p:cNvPr>
          <p:cNvSpPr/>
          <p:nvPr/>
        </p:nvSpPr>
        <p:spPr>
          <a:xfrm>
            <a:off x="0" y="3722709"/>
            <a:ext cx="9144000" cy="1788202"/>
          </a:xfrm>
          <a:prstGeom prst="rect">
            <a:avLst/>
          </a:prstGeom>
          <a:solidFill>
            <a:srgbClr val="8064A2">
              <a:alpha val="1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76CFD-E5F8-434D-8822-B90D3CD59159}"/>
              </a:ext>
            </a:extLst>
          </p:cNvPr>
          <p:cNvSpPr/>
          <p:nvPr/>
        </p:nvSpPr>
        <p:spPr>
          <a:xfrm>
            <a:off x="0" y="2207273"/>
            <a:ext cx="9144000" cy="1515436"/>
          </a:xfrm>
          <a:prstGeom prst="rect">
            <a:avLst/>
          </a:prstGeom>
          <a:solidFill>
            <a:schemeClr val="accent5">
              <a:lumMod val="20000"/>
              <a:lumOff val="80000"/>
              <a:alpha val="6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8BF33-1B3A-944F-B927-74323123113F}"/>
              </a:ext>
            </a:extLst>
          </p:cNvPr>
          <p:cNvSpPr/>
          <p:nvPr/>
        </p:nvSpPr>
        <p:spPr>
          <a:xfrm>
            <a:off x="0" y="1180531"/>
            <a:ext cx="9144000" cy="1026742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F7282-C080-AD45-88FD-621C70F0434D}"/>
              </a:ext>
            </a:extLst>
          </p:cNvPr>
          <p:cNvSpPr/>
          <p:nvPr/>
        </p:nvSpPr>
        <p:spPr>
          <a:xfrm>
            <a:off x="7604" y="878458"/>
            <a:ext cx="9151603" cy="300811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8522-7A31-8C4C-9FC5-7744545636B6}"/>
              </a:ext>
            </a:extLst>
          </p:cNvPr>
          <p:cNvSpPr/>
          <p:nvPr/>
        </p:nvSpPr>
        <p:spPr>
          <a:xfrm>
            <a:off x="0" y="583663"/>
            <a:ext cx="9144000" cy="300811"/>
          </a:xfrm>
          <a:prstGeom prst="rect">
            <a:avLst/>
          </a:prstGeom>
          <a:solidFill>
            <a:schemeClr val="accent6">
              <a:lumMod val="20000"/>
              <a:lumOff val="80000"/>
              <a:alpha val="57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64"/>
            <a:ext cx="794385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99" y="600503"/>
            <a:ext cx="9165706" cy="5831445"/>
          </a:xfrm>
        </p:spPr>
        <p:txBody>
          <a:bodyPr/>
          <a:lstStyle/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chemeClr val="accent6"/>
                </a:solidFill>
                <a:latin typeface="Cambria" panose="02040503050406030204" pitchFamily="18" charset="0"/>
              </a:rPr>
              <a:t>Problem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: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DRAM latency is a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performance bottleneck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for many applications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Goal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: Reduce DRAM latency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via in-DRAM cache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u="sng" dirty="0">
                <a:solidFill>
                  <a:srgbClr val="00B050"/>
                </a:solidFill>
                <a:latin typeface="Cambria" panose="02040503050406030204" pitchFamily="18" charset="0"/>
              </a:rPr>
              <a:t>E</a:t>
            </a:r>
            <a:r>
              <a:rPr lang="en-US" sz="2000" b="1" u="sng" dirty="0">
                <a:solidFill>
                  <a:srgbClr val="00B050"/>
                </a:solidFill>
                <a:latin typeface="Cambria" panose="02040503050406030204" pitchFamily="18" charset="0"/>
              </a:rPr>
              <a:t>xisting in-DRAM caches: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Augment DRAM with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small-but-fast regions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to implement caches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Coarse-grained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(i.e., multi-kB) in-DRAM data relocation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Relocation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latency increases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physical distance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between slow and fast regions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FIGARO Substrate</a:t>
            </a:r>
            <a:r>
              <a:rPr lang="en-US" sz="2000" u="sng" dirty="0">
                <a:solidFill>
                  <a:srgbClr val="00B0F0"/>
                </a:solidFill>
                <a:latin typeface="Cambria" panose="02040503050406030204" pitchFamily="18" charset="0"/>
              </a:rPr>
              <a:t>:</a:t>
            </a:r>
            <a:endParaRPr lang="en-US" sz="2000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Key idea: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use the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shared global row buffer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among subarrays within a DRAM bank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to provide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 support for in-DRAM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data relocation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Fine</a:t>
            </a:r>
            <a:r>
              <a:rPr lang="en-US" altLang="zh-CN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-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grain</a:t>
            </a:r>
            <a:r>
              <a:rPr lang="en-US" altLang="zh-CN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ed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(i.e., multi-byte) in-DRAM data relocation and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distance-independent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relocation latency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Avoids complex modifications to DRAM by using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structures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 err="1">
                <a:solidFill>
                  <a:schemeClr val="accent4"/>
                </a:solidFill>
                <a:latin typeface="Cambria" panose="02040503050406030204" pitchFamily="18" charset="0"/>
              </a:rPr>
              <a:t>FIGCache</a:t>
            </a:r>
            <a:r>
              <a:rPr lang="en-US" sz="2000" u="sng" dirty="0">
                <a:solidFill>
                  <a:schemeClr val="accent4"/>
                </a:solidFill>
                <a:latin typeface="Cambria" panose="02040503050406030204" pitchFamily="18" charset="0"/>
              </a:rPr>
              <a:t>:</a:t>
            </a:r>
            <a:endParaRPr lang="en-US" sz="1600" dirty="0">
              <a:solidFill>
                <a:schemeClr val="accent4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chemeClr val="accent4"/>
                </a:solidFill>
                <a:latin typeface="Cambria" panose="02040503050406030204" pitchFamily="18" charset="0"/>
              </a:rPr>
              <a:t>Key idea: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only small, frequently-accessed portions of different DRAM rows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in a designated region of DRAM</a:t>
            </a:r>
            <a:endParaRPr lang="en-US" sz="1800" b="1" dirty="0">
              <a:solidFill>
                <a:srgbClr val="8064A2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Caches only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parts of each row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that are expected to be accessed in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near future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Increases row hits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by packing more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frequently-accessed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data into FIGCache 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Improves system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performance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by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16.3%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on average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Reduces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DRAM energy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by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7.8%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on average</a:t>
            </a:r>
            <a:endParaRPr lang="en-US" sz="1800" dirty="0">
              <a:solidFill>
                <a:srgbClr val="B21B1C"/>
              </a:solidFill>
              <a:latin typeface="Cambria" panose="02040503050406030204" pitchFamily="18" charset="0"/>
            </a:endParaRPr>
          </a:p>
          <a:p>
            <a:pPr marL="182166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u="sng" dirty="0">
                <a:solidFill>
                  <a:srgbClr val="B21B1C"/>
                </a:solidFill>
                <a:latin typeface="Cambria" panose="02040503050406030204" pitchFamily="18" charset="0"/>
              </a:rPr>
              <a:t>Conclusion: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FIGARO enables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fine-grained data relocation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at low cost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B31B1B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outperforms state-of-the-art coarse-grained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caches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BADC1-90F4-9542-9971-557A738FC165}"/>
              </a:ext>
            </a:extLst>
          </p:cNvPr>
          <p:cNvSpPr/>
          <p:nvPr/>
        </p:nvSpPr>
        <p:spPr>
          <a:xfrm>
            <a:off x="0" y="5510911"/>
            <a:ext cx="9144000" cy="840014"/>
          </a:xfrm>
          <a:prstGeom prst="rect">
            <a:avLst/>
          </a:prstGeom>
          <a:solidFill>
            <a:srgbClr val="AC2130">
              <a:alpha val="1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7AE024EB-116E-E34C-8C8A-2E5C85A3A46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53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1" animBg="1"/>
      <p:bldP spid="8" grpId="1" animBg="1"/>
      <p:bldP spid="7" grpId="1" animBg="1"/>
      <p:bldP spid="6" grpId="1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B125A-13FF-4934-862B-45E7DF9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1416"/>
            <a:ext cx="10210800" cy="429389"/>
          </a:xfrm>
        </p:spPr>
        <p:txBody>
          <a:bodyPr/>
          <a:lstStyle/>
          <a:p>
            <a:r>
              <a:rPr lang="en-US" altLang="zh-CN" sz="4800" dirty="0" err="1">
                <a:latin typeface="Cambria" panose="02040503050406030204" pitchFamily="18" charset="0"/>
              </a:rPr>
              <a:t>FIGCache</a:t>
            </a:r>
            <a:r>
              <a:rPr lang="en-US" altLang="zh-CN" sz="4800" dirty="0">
                <a:latin typeface="Cambria" panose="02040503050406030204" pitchFamily="18" charset="0"/>
              </a:rPr>
              <a:t> Tag Store (FTS)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40DDF976-3B5F-451A-A7CF-D9F5B900AB34}"/>
              </a:ext>
            </a:extLst>
          </p:cNvPr>
          <p:cNvSpPr/>
          <p:nvPr/>
        </p:nvSpPr>
        <p:spPr>
          <a:xfrm>
            <a:off x="152400" y="1214117"/>
            <a:ext cx="9372600" cy="5665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memory controller 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stores information about which row segments are in cache</a:t>
            </a: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Fully associative 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cache</a:t>
            </a: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Tag Store (FTS)</a:t>
            </a: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FAC09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Benefit</a:t>
            </a:r>
            <a:r>
              <a:rPr lang="en-US" altLang="zh-CN" sz="2800" b="1" dirty="0">
                <a:solidFill>
                  <a:srgbClr val="FAC09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Benefit counter (used for cache replacement)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36EEA0-AF6E-3642-AEE8-3A12A2C26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5618"/>
              </p:ext>
            </p:extLst>
          </p:nvPr>
        </p:nvGraphicFramePr>
        <p:xfrm>
          <a:off x="851535" y="3886200"/>
          <a:ext cx="3758565" cy="1363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112">
                <a:tc>
                  <a:txBody>
                    <a:bodyPr/>
                    <a:lstStyle/>
                    <a:p>
                      <a:pPr algn="ctr"/>
                      <a:endParaRPr lang="en-US" b="0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Bank 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Slot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Tag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b="0" spc="-3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(Original</a:t>
                      </a:r>
                      <a:r>
                        <a:rPr lang="en-US" sz="1400" b="0" spc="-3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Address)</a:t>
                      </a:r>
                      <a:endParaRPr lang="en-US" sz="1600" b="0" spc="-3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V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Benefit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L="109728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6C1A9F-49E5-C74E-AD4A-81810CB18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40409"/>
              </p:ext>
            </p:extLst>
          </p:nvPr>
        </p:nvGraphicFramePr>
        <p:xfrm>
          <a:off x="4803775" y="3886200"/>
          <a:ext cx="1330325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112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Bank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C588A3-6FE1-B141-AC1E-B05A6280FADE}"/>
              </a:ext>
            </a:extLst>
          </p:cNvPr>
          <p:cNvSpPr txBox="1"/>
          <p:nvPr/>
        </p:nvSpPr>
        <p:spPr>
          <a:xfrm>
            <a:off x="6230937" y="4700862"/>
            <a:ext cx="65854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-100" dirty="0"/>
              <a:t>.    .    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0E338D-3842-9249-B6D7-EEA251123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18488"/>
              </p:ext>
            </p:extLst>
          </p:nvPr>
        </p:nvGraphicFramePr>
        <p:xfrm>
          <a:off x="6986322" y="3886200"/>
          <a:ext cx="1330325" cy="132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112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Bank n-1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. . .</a:t>
                      </a:r>
                    </a:p>
                  </a:txBody>
                  <a:tcPr marR="0" marT="0" marB="0" vert="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112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1DDF4091-5DB8-4541-98D2-931B17C9F5D6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20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04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B125A-13FF-4934-862B-45E7DF9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8745"/>
            <a:ext cx="1021080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Insertion and Replacement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40DDF976-3B5F-451A-A7CF-D9F5B900AB34}"/>
              </a:ext>
            </a:extLst>
          </p:cNvPr>
          <p:cNvSpPr/>
          <p:nvPr/>
        </p:nvSpPr>
        <p:spPr>
          <a:xfrm>
            <a:off x="-18727" y="1335118"/>
            <a:ext cx="918145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 </a:t>
            </a:r>
            <a:r>
              <a:rPr lang="en-US" altLang="zh-CN" sz="32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insertion policy</a:t>
            </a:r>
          </a:p>
          <a:p>
            <a:pPr marL="800100" lvl="1" indent="-34290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latin typeface="Cambria" panose="02040503050406030204" pitchFamily="18" charset="0"/>
                <a:cs typeface="Times New Roman" panose="02020603050405020304" pitchFamily="18" charset="0"/>
              </a:rPr>
              <a:t>Insert-any-miss: 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zh-CN" sz="2400" dirty="0" err="1">
                <a:solidFill>
                  <a:srgbClr val="27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2400" dirty="0">
                <a:solidFill>
                  <a:srgbClr val="27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miss triggers a row segment relocation</a:t>
            </a:r>
            <a:r>
              <a:rPr lang="en-US" altLang="zh-CN" sz="2400" b="1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into the cache</a:t>
            </a:r>
            <a:endParaRPr lang="en-US" altLang="zh-CN" sz="28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3200" b="1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replacement policy</a:t>
            </a:r>
          </a:p>
          <a:p>
            <a:pPr marL="1200150" lvl="1" indent="-74295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CN" sz="2800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Sum all </a:t>
            </a:r>
            <a:r>
              <a:rPr lang="en-US" altLang="zh-CN" sz="2800" i="1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Benefit</a:t>
            </a:r>
            <a:r>
              <a:rPr lang="en-US" altLang="zh-CN" sz="2800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values 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from all segments of the row  </a:t>
            </a:r>
          </a:p>
          <a:p>
            <a:pPr marL="1200150" lvl="1" indent="-74295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 row with </a:t>
            </a:r>
            <a:r>
              <a:rPr lang="en-US" altLang="zh-CN" sz="2800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least </a:t>
            </a:r>
            <a:r>
              <a:rPr lang="en-US" altLang="zh-CN" sz="2800" i="1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Benefit</a:t>
            </a:r>
            <a:r>
              <a:rPr lang="en-US" altLang="zh-CN" sz="2800" dirty="0">
                <a:solidFill>
                  <a:srgbClr val="14B04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is selected for </a:t>
            </a:r>
            <a:r>
              <a:rPr lang="en-US" altLang="zh-CN" sz="28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eviction</a:t>
            </a:r>
          </a:p>
          <a:p>
            <a:pPr marL="1200150" lvl="1" indent="-74295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altLang="zh-CN" sz="2800" u="sng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mbria" panose="02040503050406030204" pitchFamily="18" charset="0"/>
                <a:cs typeface="Times New Roman" panose="02020603050405020304" pitchFamily="18" charset="0"/>
              </a:rPr>
              <a:t>Row granularity replacement</a:t>
            </a:r>
          </a:p>
          <a:p>
            <a:pPr marL="800100" lvl="1" indent="-34290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ts val="294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We experimentally find that </a:t>
            </a:r>
            <a:r>
              <a:rPr lang="en-US" altLang="zh-CN" sz="2800" dirty="0">
                <a:solidFill>
                  <a:srgbClr val="FF00F5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 insertion 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dirty="0">
                <a:solidFill>
                  <a:srgbClr val="FF00F5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replacement policies </a:t>
            </a:r>
            <a:r>
              <a:rPr lang="en-US" altLang="zh-CN" sz="28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are rather </a:t>
            </a:r>
            <a:r>
              <a:rPr lang="en-US" altLang="zh-CN" sz="2800" dirty="0">
                <a:solidFill>
                  <a:srgbClr val="FF00F5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effective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4225BBF-882E-004E-89E9-C83FE88A114D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21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70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B125A-13FF-4934-862B-45E7DF9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377"/>
            <a:ext cx="8915400" cy="429389"/>
          </a:xfrm>
        </p:spPr>
        <p:txBody>
          <a:bodyPr/>
          <a:lstStyle/>
          <a:p>
            <a:r>
              <a:rPr lang="en-US" altLang="zh-CN" sz="4800" dirty="0" err="1">
                <a:latin typeface="Cambria" panose="02040503050406030204" pitchFamily="18" charset="0"/>
              </a:rPr>
              <a:t>FIGCache</a:t>
            </a:r>
            <a:r>
              <a:rPr lang="en-US" altLang="zh-CN" sz="4800" dirty="0">
                <a:latin typeface="Cambria" panose="02040503050406030204" pitchFamily="18" charset="0"/>
              </a:rPr>
              <a:t> Designs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186" name="矩形 292">
            <a:extLst>
              <a:ext uri="{FF2B5EF4-FFF2-40B4-BE49-F238E27FC236}">
                <a16:creationId xmlns:a16="http://schemas.microsoft.com/office/drawing/2014/main" id="{FED5CCB6-3282-8143-B4A9-B4E72D027897}"/>
              </a:ext>
            </a:extLst>
          </p:cNvPr>
          <p:cNvSpPr/>
          <p:nvPr/>
        </p:nvSpPr>
        <p:spPr>
          <a:xfrm>
            <a:off x="4343400" y="577874"/>
            <a:ext cx="4953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ambria" panose="020405030504060302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FIGCache</a:t>
            </a:r>
            <a:r>
              <a:rPr lang="en-US" altLang="zh-CN" sz="2400" dirty="0">
                <a:latin typeface="Cambria" panose="020405030504060302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 using </a:t>
            </a:r>
          </a:p>
          <a:p>
            <a:pPr algn="ctr"/>
            <a:r>
              <a:rPr lang="en-US" altLang="zh-CN" sz="3200" dirty="0">
                <a:solidFill>
                  <a:srgbClr val="0070C0"/>
                </a:solidFill>
                <a:latin typeface="Cambria" panose="020405030504060302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Slow Subarrays </a:t>
            </a:r>
          </a:p>
          <a:p>
            <a:pPr algn="ctr"/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(i.e., existing DRAM chips)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CA7443-2A97-EA4C-B206-8F578FCC7B40}"/>
              </a:ext>
            </a:extLst>
          </p:cNvPr>
          <p:cNvGrpSpPr/>
          <p:nvPr/>
        </p:nvGrpSpPr>
        <p:grpSpPr>
          <a:xfrm>
            <a:off x="5693565" y="1829476"/>
            <a:ext cx="2058264" cy="4530556"/>
            <a:chOff x="6712039" y="1325154"/>
            <a:chExt cx="2058264" cy="4530556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9B7D6D90-5B87-284B-8667-33113AF4841D}"/>
                </a:ext>
              </a:extLst>
            </p:cNvPr>
            <p:cNvSpPr/>
            <p:nvPr/>
          </p:nvSpPr>
          <p:spPr>
            <a:xfrm flipH="1">
              <a:off x="6712039" y="1325154"/>
              <a:ext cx="2058264" cy="4530556"/>
            </a:xfrm>
            <a:prstGeom prst="rect">
              <a:avLst/>
            </a:prstGeom>
            <a:solidFill>
              <a:srgbClr val="F2F8EE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</a:rPr>
                <a:t>DRAM Bank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26AE1E2-7215-6648-A155-01CC29042326}"/>
                </a:ext>
              </a:extLst>
            </p:cNvPr>
            <p:cNvGrpSpPr/>
            <p:nvPr/>
          </p:nvGrpSpPr>
          <p:grpSpPr>
            <a:xfrm>
              <a:off x="6964108" y="1797681"/>
              <a:ext cx="1574542" cy="3300494"/>
              <a:chOff x="6631669" y="1512749"/>
              <a:chExt cx="1574542" cy="3300494"/>
            </a:xfrm>
          </p:grpSpPr>
          <p:sp>
            <p:nvSpPr>
              <p:cNvPr id="185" name="矩形 11">
                <a:extLst>
                  <a:ext uri="{FF2B5EF4-FFF2-40B4-BE49-F238E27FC236}">
                    <a16:creationId xmlns:a16="http://schemas.microsoft.com/office/drawing/2014/main" id="{033058D7-9E63-8844-B613-5FC9D26FC106}"/>
                  </a:ext>
                </a:extLst>
              </p:cNvPr>
              <p:cNvSpPr/>
              <p:nvPr/>
            </p:nvSpPr>
            <p:spPr>
              <a:xfrm>
                <a:off x="6825853" y="1512749"/>
                <a:ext cx="1178464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mbria" panose="02040503050406030204" pitchFamily="18" charset="0"/>
                  </a:rPr>
                  <a:t>Slow Subarray</a:t>
                </a:r>
                <a:endParaRPr lang="zh-CN" altLang="en-US" sz="1400" b="1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87" name="矩形 11">
                <a:extLst>
                  <a:ext uri="{FF2B5EF4-FFF2-40B4-BE49-F238E27FC236}">
                    <a16:creationId xmlns:a16="http://schemas.microsoft.com/office/drawing/2014/main" id="{40A6025A-4FA1-6F41-B583-C21EDE6EE2EA}"/>
                  </a:ext>
                </a:extLst>
              </p:cNvPr>
              <p:cNvSpPr/>
              <p:nvPr/>
            </p:nvSpPr>
            <p:spPr>
              <a:xfrm>
                <a:off x="6822233" y="3646830"/>
                <a:ext cx="1178464" cy="21544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mbria" panose="02040503050406030204" pitchFamily="18" charset="0"/>
                  </a:rPr>
                  <a:t>Slow Subarray</a:t>
                </a:r>
                <a:endParaRPr lang="zh-CN" altLang="en-US" sz="1400" b="1" dirty="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CF21326E-C149-BB47-8F89-925458340C0C}"/>
                  </a:ext>
                </a:extLst>
              </p:cNvPr>
              <p:cNvGrpSpPr/>
              <p:nvPr/>
            </p:nvGrpSpPr>
            <p:grpSpPr>
              <a:xfrm>
                <a:off x="6631669" y="1711678"/>
                <a:ext cx="1574542" cy="3101565"/>
                <a:chOff x="6631669" y="1711678"/>
                <a:chExt cx="1574542" cy="3101565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3E67AFBE-D97E-B347-973F-944E5B0EF8E7}"/>
                    </a:ext>
                  </a:extLst>
                </p:cNvPr>
                <p:cNvGrpSpPr/>
                <p:nvPr/>
              </p:nvGrpSpPr>
              <p:grpSpPr>
                <a:xfrm>
                  <a:off x="6631669" y="1711678"/>
                  <a:ext cx="1571371" cy="962657"/>
                  <a:chOff x="3657600" y="4425786"/>
                  <a:chExt cx="1571371" cy="962657"/>
                </a:xfrm>
              </p:grpSpPr>
              <p:sp>
                <p:nvSpPr>
                  <p:cNvPr id="228" name="Rounded Rectangle 227">
                    <a:extLst>
                      <a:ext uri="{FF2B5EF4-FFF2-40B4-BE49-F238E27FC236}">
                        <a16:creationId xmlns:a16="http://schemas.microsoft.com/office/drawing/2014/main" id="{0658FAFD-EFE0-A041-BB16-3460000A4A0C}"/>
                      </a:ext>
                    </a:extLst>
                  </p:cNvPr>
                  <p:cNvSpPr/>
                  <p:nvPr/>
                </p:nvSpPr>
                <p:spPr>
                  <a:xfrm>
                    <a:off x="3657600" y="4425786"/>
                    <a:ext cx="1571371" cy="962657"/>
                  </a:xfrm>
                  <a:prstGeom prst="roundRect">
                    <a:avLst>
                      <a:gd name="adj" fmla="val 5443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9" name="Straight Connector 115">
                    <a:extLst>
                      <a:ext uri="{FF2B5EF4-FFF2-40B4-BE49-F238E27FC236}">
                        <a16:creationId xmlns:a16="http://schemas.microsoft.com/office/drawing/2014/main" id="{1A424EAD-6465-7E44-9E86-BC09CECB45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989222" y="4462971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115">
                    <a:extLst>
                      <a:ext uri="{FF2B5EF4-FFF2-40B4-BE49-F238E27FC236}">
                        <a16:creationId xmlns:a16="http://schemas.microsoft.com/office/drawing/2014/main" id="{84F7B24D-9A8D-E741-A298-01EA05032B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5374" y="4462971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115">
                    <a:extLst>
                      <a:ext uri="{FF2B5EF4-FFF2-40B4-BE49-F238E27FC236}">
                        <a16:creationId xmlns:a16="http://schemas.microsoft.com/office/drawing/2014/main" id="{8BF0B09E-C63C-9649-B4B0-D99B0F8CF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41526" y="4462972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02C73703-1274-7945-8730-5331BB2E4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6989" y="4462972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115">
                    <a:extLst>
                      <a:ext uri="{FF2B5EF4-FFF2-40B4-BE49-F238E27FC236}">
                        <a16:creationId xmlns:a16="http://schemas.microsoft.com/office/drawing/2014/main" id="{EC6F8199-DB9A-4F4C-8D4E-09467C812A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5519" y="4462973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115">
                    <a:extLst>
                      <a:ext uri="{FF2B5EF4-FFF2-40B4-BE49-F238E27FC236}">
                        <a16:creationId xmlns:a16="http://schemas.microsoft.com/office/drawing/2014/main" id="{3BAEC496-E4A2-B741-8965-EA52735D53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73105" y="4462972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124">
                    <a:extLst>
                      <a:ext uri="{FF2B5EF4-FFF2-40B4-BE49-F238E27FC236}">
                        <a16:creationId xmlns:a16="http://schemas.microsoft.com/office/drawing/2014/main" id="{DCA3DD51-B043-DF4D-A509-D952EB5124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7416" y="4822467"/>
                    <a:ext cx="1418237" cy="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Oval 122">
                    <a:extLst>
                      <a:ext uri="{FF2B5EF4-FFF2-40B4-BE49-F238E27FC236}">
                        <a16:creationId xmlns:a16="http://schemas.microsoft.com/office/drawing/2014/main" id="{C9A8BD38-4369-2744-BA99-196DA8E9C41B}"/>
                      </a:ext>
                    </a:extLst>
                  </p:cNvPr>
                  <p:cNvSpPr/>
                  <p:nvPr/>
                </p:nvSpPr>
                <p:spPr>
                  <a:xfrm>
                    <a:off x="3804525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Oval 131">
                    <a:extLst>
                      <a:ext uri="{FF2B5EF4-FFF2-40B4-BE49-F238E27FC236}">
                        <a16:creationId xmlns:a16="http://schemas.microsoft.com/office/drawing/2014/main" id="{BC6F687A-3860-BA46-BA94-68F4A482DD83}"/>
                      </a:ext>
                    </a:extLst>
                  </p:cNvPr>
                  <p:cNvSpPr/>
                  <p:nvPr/>
                </p:nvSpPr>
                <p:spPr>
                  <a:xfrm>
                    <a:off x="4027863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8" name="Oval 134">
                    <a:extLst>
                      <a:ext uri="{FF2B5EF4-FFF2-40B4-BE49-F238E27FC236}">
                        <a16:creationId xmlns:a16="http://schemas.microsoft.com/office/drawing/2014/main" id="{14E00A0B-34C8-9442-A878-7B114620BF3C}"/>
                      </a:ext>
                    </a:extLst>
                  </p:cNvPr>
                  <p:cNvSpPr/>
                  <p:nvPr/>
                </p:nvSpPr>
                <p:spPr>
                  <a:xfrm>
                    <a:off x="4249333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9" name="Oval 137">
                    <a:extLst>
                      <a:ext uri="{FF2B5EF4-FFF2-40B4-BE49-F238E27FC236}">
                        <a16:creationId xmlns:a16="http://schemas.microsoft.com/office/drawing/2014/main" id="{D33B22BD-FC02-A545-B644-EAFE00025D16}"/>
                      </a:ext>
                    </a:extLst>
                  </p:cNvPr>
                  <p:cNvSpPr/>
                  <p:nvPr/>
                </p:nvSpPr>
                <p:spPr>
                  <a:xfrm>
                    <a:off x="4472946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64115A90-8326-B846-920F-8CAAE065DBBE}"/>
                      </a:ext>
                    </a:extLst>
                  </p:cNvPr>
                  <p:cNvSpPr/>
                  <p:nvPr/>
                </p:nvSpPr>
                <p:spPr>
                  <a:xfrm>
                    <a:off x="4696794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1" name="Oval 143">
                    <a:extLst>
                      <a:ext uri="{FF2B5EF4-FFF2-40B4-BE49-F238E27FC236}">
                        <a16:creationId xmlns:a16="http://schemas.microsoft.com/office/drawing/2014/main" id="{670812CC-7B84-8643-927C-93C0F43704F2}"/>
                      </a:ext>
                    </a:extLst>
                  </p:cNvPr>
                  <p:cNvSpPr/>
                  <p:nvPr/>
                </p:nvSpPr>
                <p:spPr>
                  <a:xfrm>
                    <a:off x="4920642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2" name="Straight Connector 124">
                    <a:extLst>
                      <a:ext uri="{FF2B5EF4-FFF2-40B4-BE49-F238E27FC236}">
                        <a16:creationId xmlns:a16="http://schemas.microsoft.com/office/drawing/2014/main" id="{DA31EEAC-98FE-334B-88A8-5036AE5DD7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7416" y="5025395"/>
                    <a:ext cx="1418237" cy="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3" name="Oval 122">
                    <a:extLst>
                      <a:ext uri="{FF2B5EF4-FFF2-40B4-BE49-F238E27FC236}">
                        <a16:creationId xmlns:a16="http://schemas.microsoft.com/office/drawing/2014/main" id="{A6393FC5-2BD3-C946-9E51-B12D2357CE33}"/>
                      </a:ext>
                    </a:extLst>
                  </p:cNvPr>
                  <p:cNvSpPr/>
                  <p:nvPr/>
                </p:nvSpPr>
                <p:spPr>
                  <a:xfrm>
                    <a:off x="3804525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4" name="Oval 131">
                    <a:extLst>
                      <a:ext uri="{FF2B5EF4-FFF2-40B4-BE49-F238E27FC236}">
                        <a16:creationId xmlns:a16="http://schemas.microsoft.com/office/drawing/2014/main" id="{4792708B-3DB8-0140-9445-6B8EC983116A}"/>
                      </a:ext>
                    </a:extLst>
                  </p:cNvPr>
                  <p:cNvSpPr/>
                  <p:nvPr/>
                </p:nvSpPr>
                <p:spPr>
                  <a:xfrm>
                    <a:off x="4027863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134">
                    <a:extLst>
                      <a:ext uri="{FF2B5EF4-FFF2-40B4-BE49-F238E27FC236}">
                        <a16:creationId xmlns:a16="http://schemas.microsoft.com/office/drawing/2014/main" id="{A4F62063-C459-C44C-9A9E-F52ADE1961A2}"/>
                      </a:ext>
                    </a:extLst>
                  </p:cNvPr>
                  <p:cNvSpPr/>
                  <p:nvPr/>
                </p:nvSpPr>
                <p:spPr>
                  <a:xfrm>
                    <a:off x="4249333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137">
                    <a:extLst>
                      <a:ext uri="{FF2B5EF4-FFF2-40B4-BE49-F238E27FC236}">
                        <a16:creationId xmlns:a16="http://schemas.microsoft.com/office/drawing/2014/main" id="{6ABFD87D-570C-6F4D-9111-7771BD4FF3DC}"/>
                      </a:ext>
                    </a:extLst>
                  </p:cNvPr>
                  <p:cNvSpPr/>
                  <p:nvPr/>
                </p:nvSpPr>
                <p:spPr>
                  <a:xfrm>
                    <a:off x="4472946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140">
                    <a:extLst>
                      <a:ext uri="{FF2B5EF4-FFF2-40B4-BE49-F238E27FC236}">
                        <a16:creationId xmlns:a16="http://schemas.microsoft.com/office/drawing/2014/main" id="{C061B118-540D-A544-B686-39738C06C7BA}"/>
                      </a:ext>
                    </a:extLst>
                  </p:cNvPr>
                  <p:cNvSpPr/>
                  <p:nvPr/>
                </p:nvSpPr>
                <p:spPr>
                  <a:xfrm>
                    <a:off x="4696794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143">
                    <a:extLst>
                      <a:ext uri="{FF2B5EF4-FFF2-40B4-BE49-F238E27FC236}">
                        <a16:creationId xmlns:a16="http://schemas.microsoft.com/office/drawing/2014/main" id="{E9761973-443B-DA40-A89E-B5A6687138CC}"/>
                      </a:ext>
                    </a:extLst>
                  </p:cNvPr>
                  <p:cNvSpPr/>
                  <p:nvPr/>
                </p:nvSpPr>
                <p:spPr>
                  <a:xfrm>
                    <a:off x="4920642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9" name="Straight Connector 124">
                    <a:extLst>
                      <a:ext uri="{FF2B5EF4-FFF2-40B4-BE49-F238E27FC236}">
                        <a16:creationId xmlns:a16="http://schemas.microsoft.com/office/drawing/2014/main" id="{121B9F08-DE57-E242-BC75-DFC7EF0426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37416" y="4613955"/>
                    <a:ext cx="1418237" cy="1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2495C7F1-0149-7D45-87B9-CBA930E23FF5}"/>
                      </a:ext>
                    </a:extLst>
                  </p:cNvPr>
                  <p:cNvSpPr/>
                  <p:nvPr/>
                </p:nvSpPr>
                <p:spPr>
                  <a:xfrm>
                    <a:off x="3804525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131">
                    <a:extLst>
                      <a:ext uri="{FF2B5EF4-FFF2-40B4-BE49-F238E27FC236}">
                        <a16:creationId xmlns:a16="http://schemas.microsoft.com/office/drawing/2014/main" id="{E065F067-C581-B843-9EF7-FB58FD107637}"/>
                      </a:ext>
                    </a:extLst>
                  </p:cNvPr>
                  <p:cNvSpPr/>
                  <p:nvPr/>
                </p:nvSpPr>
                <p:spPr>
                  <a:xfrm>
                    <a:off x="4027863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Oval 134">
                    <a:extLst>
                      <a:ext uri="{FF2B5EF4-FFF2-40B4-BE49-F238E27FC236}">
                        <a16:creationId xmlns:a16="http://schemas.microsoft.com/office/drawing/2014/main" id="{2D1B9030-BE89-C34F-8973-C379FAA3ABE2}"/>
                      </a:ext>
                    </a:extLst>
                  </p:cNvPr>
                  <p:cNvSpPr/>
                  <p:nvPr/>
                </p:nvSpPr>
                <p:spPr>
                  <a:xfrm>
                    <a:off x="4249333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137">
                    <a:extLst>
                      <a:ext uri="{FF2B5EF4-FFF2-40B4-BE49-F238E27FC236}">
                        <a16:creationId xmlns:a16="http://schemas.microsoft.com/office/drawing/2014/main" id="{AB4C9C88-F30D-D941-9A6F-9434F45E5019}"/>
                      </a:ext>
                    </a:extLst>
                  </p:cNvPr>
                  <p:cNvSpPr/>
                  <p:nvPr/>
                </p:nvSpPr>
                <p:spPr>
                  <a:xfrm>
                    <a:off x="4472946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140">
                    <a:extLst>
                      <a:ext uri="{FF2B5EF4-FFF2-40B4-BE49-F238E27FC236}">
                        <a16:creationId xmlns:a16="http://schemas.microsoft.com/office/drawing/2014/main" id="{B6E96490-83F6-384F-84D4-ADCF96DF637F}"/>
                      </a:ext>
                    </a:extLst>
                  </p:cNvPr>
                  <p:cNvSpPr/>
                  <p:nvPr/>
                </p:nvSpPr>
                <p:spPr>
                  <a:xfrm>
                    <a:off x="4696794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143">
                    <a:extLst>
                      <a:ext uri="{FF2B5EF4-FFF2-40B4-BE49-F238E27FC236}">
                        <a16:creationId xmlns:a16="http://schemas.microsoft.com/office/drawing/2014/main" id="{D862B7F7-A80D-A843-A965-D66D1EE923DD}"/>
                      </a:ext>
                    </a:extLst>
                  </p:cNvPr>
                  <p:cNvSpPr/>
                  <p:nvPr/>
                </p:nvSpPr>
                <p:spPr>
                  <a:xfrm>
                    <a:off x="4920642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6" name="Straight Connector 124">
                    <a:extLst>
                      <a:ext uri="{FF2B5EF4-FFF2-40B4-BE49-F238E27FC236}">
                        <a16:creationId xmlns:a16="http://schemas.microsoft.com/office/drawing/2014/main" id="{B51525FC-4DAD-7943-B78B-EB62A0F26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7262" y="5222765"/>
                    <a:ext cx="1418391" cy="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Oval 143">
                    <a:extLst>
                      <a:ext uri="{FF2B5EF4-FFF2-40B4-BE49-F238E27FC236}">
                        <a16:creationId xmlns:a16="http://schemas.microsoft.com/office/drawing/2014/main" id="{E70D2A7F-DEEF-3748-94A3-D135288F60E0}"/>
                      </a:ext>
                    </a:extLst>
                  </p:cNvPr>
                  <p:cNvSpPr/>
                  <p:nvPr/>
                </p:nvSpPr>
                <p:spPr>
                  <a:xfrm>
                    <a:off x="4916559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140">
                    <a:extLst>
                      <a:ext uri="{FF2B5EF4-FFF2-40B4-BE49-F238E27FC236}">
                        <a16:creationId xmlns:a16="http://schemas.microsoft.com/office/drawing/2014/main" id="{7D0DBD44-EA71-7447-84FE-FF22F84AF024}"/>
                      </a:ext>
                    </a:extLst>
                  </p:cNvPr>
                  <p:cNvSpPr/>
                  <p:nvPr/>
                </p:nvSpPr>
                <p:spPr>
                  <a:xfrm>
                    <a:off x="4692711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137">
                    <a:extLst>
                      <a:ext uri="{FF2B5EF4-FFF2-40B4-BE49-F238E27FC236}">
                        <a16:creationId xmlns:a16="http://schemas.microsoft.com/office/drawing/2014/main" id="{030980BF-8BED-AF4B-A3C2-469A85970A71}"/>
                      </a:ext>
                    </a:extLst>
                  </p:cNvPr>
                  <p:cNvSpPr/>
                  <p:nvPr/>
                </p:nvSpPr>
                <p:spPr>
                  <a:xfrm>
                    <a:off x="4468863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Oval 134">
                    <a:extLst>
                      <a:ext uri="{FF2B5EF4-FFF2-40B4-BE49-F238E27FC236}">
                        <a16:creationId xmlns:a16="http://schemas.microsoft.com/office/drawing/2014/main" id="{A58F27A1-BE98-C94E-AE86-17E4198A3636}"/>
                      </a:ext>
                    </a:extLst>
                  </p:cNvPr>
                  <p:cNvSpPr/>
                  <p:nvPr/>
                </p:nvSpPr>
                <p:spPr>
                  <a:xfrm>
                    <a:off x="4245250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Oval 131">
                    <a:extLst>
                      <a:ext uri="{FF2B5EF4-FFF2-40B4-BE49-F238E27FC236}">
                        <a16:creationId xmlns:a16="http://schemas.microsoft.com/office/drawing/2014/main" id="{98104F08-5BA0-4545-86A9-7CCB9802D929}"/>
                      </a:ext>
                    </a:extLst>
                  </p:cNvPr>
                  <p:cNvSpPr/>
                  <p:nvPr/>
                </p:nvSpPr>
                <p:spPr>
                  <a:xfrm>
                    <a:off x="4023780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Oval 122">
                    <a:extLst>
                      <a:ext uri="{FF2B5EF4-FFF2-40B4-BE49-F238E27FC236}">
                        <a16:creationId xmlns:a16="http://schemas.microsoft.com/office/drawing/2014/main" id="{D110C813-B70B-BB41-8B6C-82E6D64ABC88}"/>
                      </a:ext>
                    </a:extLst>
                  </p:cNvPr>
                  <p:cNvSpPr/>
                  <p:nvPr/>
                </p:nvSpPr>
                <p:spPr>
                  <a:xfrm>
                    <a:off x="3800442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5B9E2A4A-D87C-C44D-99B9-EAF2A88FD505}"/>
                    </a:ext>
                  </a:extLst>
                </p:cNvPr>
                <p:cNvGrpSpPr/>
                <p:nvPr/>
              </p:nvGrpSpPr>
              <p:grpSpPr>
                <a:xfrm>
                  <a:off x="6634840" y="3850586"/>
                  <a:ext cx="1571371" cy="962657"/>
                  <a:chOff x="3657600" y="4425786"/>
                  <a:chExt cx="1571371" cy="962657"/>
                </a:xfrm>
              </p:grpSpPr>
              <p:sp>
                <p:nvSpPr>
                  <p:cNvPr id="192" name="Rounded Rectangle 191">
                    <a:extLst>
                      <a:ext uri="{FF2B5EF4-FFF2-40B4-BE49-F238E27FC236}">
                        <a16:creationId xmlns:a16="http://schemas.microsoft.com/office/drawing/2014/main" id="{0240900E-7512-8042-80A7-D2919582DFB9}"/>
                      </a:ext>
                    </a:extLst>
                  </p:cNvPr>
                  <p:cNvSpPr/>
                  <p:nvPr/>
                </p:nvSpPr>
                <p:spPr>
                  <a:xfrm>
                    <a:off x="3657600" y="4425786"/>
                    <a:ext cx="1571371" cy="962657"/>
                  </a:xfrm>
                  <a:prstGeom prst="roundRect">
                    <a:avLst>
                      <a:gd name="adj" fmla="val 5443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/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3" name="Straight Connector 115">
                    <a:extLst>
                      <a:ext uri="{FF2B5EF4-FFF2-40B4-BE49-F238E27FC236}">
                        <a16:creationId xmlns:a16="http://schemas.microsoft.com/office/drawing/2014/main" id="{2722DA9E-AEDD-2C4B-AD7B-D3AE341B62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989222" y="4462971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15">
                    <a:extLst>
                      <a:ext uri="{FF2B5EF4-FFF2-40B4-BE49-F238E27FC236}">
                        <a16:creationId xmlns:a16="http://schemas.microsoft.com/office/drawing/2014/main" id="{A259B02D-9DB9-BC46-9692-8284D75E34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65374" y="4462971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15">
                    <a:extLst>
                      <a:ext uri="{FF2B5EF4-FFF2-40B4-BE49-F238E27FC236}">
                        <a16:creationId xmlns:a16="http://schemas.microsoft.com/office/drawing/2014/main" id="{45F45557-3BCC-2645-AD2E-D4B0978A6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41526" y="4462972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3DC98F27-8112-4843-91D4-056386757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16989" y="4462972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15">
                    <a:extLst>
                      <a:ext uri="{FF2B5EF4-FFF2-40B4-BE49-F238E27FC236}">
                        <a16:creationId xmlns:a16="http://schemas.microsoft.com/office/drawing/2014/main" id="{019E84A7-398E-1846-8258-13C6F5D5D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95519" y="4462973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15">
                    <a:extLst>
                      <a:ext uri="{FF2B5EF4-FFF2-40B4-BE49-F238E27FC236}">
                        <a16:creationId xmlns:a16="http://schemas.microsoft.com/office/drawing/2014/main" id="{DD98421D-0622-6F48-8B95-6938C64AD2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73105" y="4462972"/>
                    <a:ext cx="0" cy="887917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24">
                    <a:extLst>
                      <a:ext uri="{FF2B5EF4-FFF2-40B4-BE49-F238E27FC236}">
                        <a16:creationId xmlns:a16="http://schemas.microsoft.com/office/drawing/2014/main" id="{AE5E5E06-9D0C-1242-A7AC-F8011DD51A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7416" y="4822467"/>
                    <a:ext cx="1418237" cy="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Oval 122">
                    <a:extLst>
                      <a:ext uri="{FF2B5EF4-FFF2-40B4-BE49-F238E27FC236}">
                        <a16:creationId xmlns:a16="http://schemas.microsoft.com/office/drawing/2014/main" id="{76F45EE7-1080-314F-A341-2580C1FC5ADA}"/>
                      </a:ext>
                    </a:extLst>
                  </p:cNvPr>
                  <p:cNvSpPr/>
                  <p:nvPr/>
                </p:nvSpPr>
                <p:spPr>
                  <a:xfrm>
                    <a:off x="3804525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Oval 131">
                    <a:extLst>
                      <a:ext uri="{FF2B5EF4-FFF2-40B4-BE49-F238E27FC236}">
                        <a16:creationId xmlns:a16="http://schemas.microsoft.com/office/drawing/2014/main" id="{DA4E6EF1-1A22-FE42-9047-A9574C0185D6}"/>
                      </a:ext>
                    </a:extLst>
                  </p:cNvPr>
                  <p:cNvSpPr/>
                  <p:nvPr/>
                </p:nvSpPr>
                <p:spPr>
                  <a:xfrm>
                    <a:off x="4027863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134">
                    <a:extLst>
                      <a:ext uri="{FF2B5EF4-FFF2-40B4-BE49-F238E27FC236}">
                        <a16:creationId xmlns:a16="http://schemas.microsoft.com/office/drawing/2014/main" id="{A2D75A27-D43B-5741-983D-E3ED444D88A8}"/>
                      </a:ext>
                    </a:extLst>
                  </p:cNvPr>
                  <p:cNvSpPr/>
                  <p:nvPr/>
                </p:nvSpPr>
                <p:spPr>
                  <a:xfrm>
                    <a:off x="4249333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137">
                    <a:extLst>
                      <a:ext uri="{FF2B5EF4-FFF2-40B4-BE49-F238E27FC236}">
                        <a16:creationId xmlns:a16="http://schemas.microsoft.com/office/drawing/2014/main" id="{0C0565B4-3BFA-474C-98E2-2605F6332933}"/>
                      </a:ext>
                    </a:extLst>
                  </p:cNvPr>
                  <p:cNvSpPr/>
                  <p:nvPr/>
                </p:nvSpPr>
                <p:spPr>
                  <a:xfrm>
                    <a:off x="4472946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881A2E3F-3F03-A24E-AD7D-2E5680B5058C}"/>
                      </a:ext>
                    </a:extLst>
                  </p:cNvPr>
                  <p:cNvSpPr/>
                  <p:nvPr/>
                </p:nvSpPr>
                <p:spPr>
                  <a:xfrm>
                    <a:off x="4696794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Oval 143">
                    <a:extLst>
                      <a:ext uri="{FF2B5EF4-FFF2-40B4-BE49-F238E27FC236}">
                        <a16:creationId xmlns:a16="http://schemas.microsoft.com/office/drawing/2014/main" id="{F4FD4EB7-1FEA-1147-A68D-3DCDC4D07884}"/>
                      </a:ext>
                    </a:extLst>
                  </p:cNvPr>
                  <p:cNvSpPr/>
                  <p:nvPr/>
                </p:nvSpPr>
                <p:spPr>
                  <a:xfrm>
                    <a:off x="4920642" y="4753887"/>
                    <a:ext cx="137160" cy="13716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7" name="Straight Connector 124">
                    <a:extLst>
                      <a:ext uri="{FF2B5EF4-FFF2-40B4-BE49-F238E27FC236}">
                        <a16:creationId xmlns:a16="http://schemas.microsoft.com/office/drawing/2014/main" id="{D7894752-3EBD-3346-8D8B-ED1B34646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7416" y="5025395"/>
                    <a:ext cx="1418237" cy="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Oval 122">
                    <a:extLst>
                      <a:ext uri="{FF2B5EF4-FFF2-40B4-BE49-F238E27FC236}">
                        <a16:creationId xmlns:a16="http://schemas.microsoft.com/office/drawing/2014/main" id="{34809DAB-4B09-754D-8C67-8391FA26CD6F}"/>
                      </a:ext>
                    </a:extLst>
                  </p:cNvPr>
                  <p:cNvSpPr/>
                  <p:nvPr/>
                </p:nvSpPr>
                <p:spPr>
                  <a:xfrm>
                    <a:off x="3804525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131">
                    <a:extLst>
                      <a:ext uri="{FF2B5EF4-FFF2-40B4-BE49-F238E27FC236}">
                        <a16:creationId xmlns:a16="http://schemas.microsoft.com/office/drawing/2014/main" id="{12B13414-80A5-A941-9DE4-3BC07267CA0B}"/>
                      </a:ext>
                    </a:extLst>
                  </p:cNvPr>
                  <p:cNvSpPr/>
                  <p:nvPr/>
                </p:nvSpPr>
                <p:spPr>
                  <a:xfrm>
                    <a:off x="4027863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Oval 134">
                    <a:extLst>
                      <a:ext uri="{FF2B5EF4-FFF2-40B4-BE49-F238E27FC236}">
                        <a16:creationId xmlns:a16="http://schemas.microsoft.com/office/drawing/2014/main" id="{6995CAD1-C9BD-8B4A-A77A-6BDD3D05E71D}"/>
                      </a:ext>
                    </a:extLst>
                  </p:cNvPr>
                  <p:cNvSpPr/>
                  <p:nvPr/>
                </p:nvSpPr>
                <p:spPr>
                  <a:xfrm>
                    <a:off x="4249333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137">
                    <a:extLst>
                      <a:ext uri="{FF2B5EF4-FFF2-40B4-BE49-F238E27FC236}">
                        <a16:creationId xmlns:a16="http://schemas.microsoft.com/office/drawing/2014/main" id="{CE78F6A5-AF83-1D40-92F3-2F1FE93360CE}"/>
                      </a:ext>
                    </a:extLst>
                  </p:cNvPr>
                  <p:cNvSpPr/>
                  <p:nvPr/>
                </p:nvSpPr>
                <p:spPr>
                  <a:xfrm>
                    <a:off x="4472946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Oval 140">
                    <a:extLst>
                      <a:ext uri="{FF2B5EF4-FFF2-40B4-BE49-F238E27FC236}">
                        <a16:creationId xmlns:a16="http://schemas.microsoft.com/office/drawing/2014/main" id="{FA91920B-99B0-8E4C-88A9-97E88403715D}"/>
                      </a:ext>
                    </a:extLst>
                  </p:cNvPr>
                  <p:cNvSpPr/>
                  <p:nvPr/>
                </p:nvSpPr>
                <p:spPr>
                  <a:xfrm>
                    <a:off x="4696794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143">
                    <a:extLst>
                      <a:ext uri="{FF2B5EF4-FFF2-40B4-BE49-F238E27FC236}">
                        <a16:creationId xmlns:a16="http://schemas.microsoft.com/office/drawing/2014/main" id="{DFC0D073-8FC1-BC42-89D9-0E41D4C5F734}"/>
                      </a:ext>
                    </a:extLst>
                  </p:cNvPr>
                  <p:cNvSpPr/>
                  <p:nvPr/>
                </p:nvSpPr>
                <p:spPr>
                  <a:xfrm>
                    <a:off x="4920642" y="495681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4" name="Straight Connector 124">
                    <a:extLst>
                      <a:ext uri="{FF2B5EF4-FFF2-40B4-BE49-F238E27FC236}">
                        <a16:creationId xmlns:a16="http://schemas.microsoft.com/office/drawing/2014/main" id="{B8B5CFA4-A651-9948-9B24-F16137D0D7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37416" y="4613955"/>
                    <a:ext cx="1418237" cy="1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7E671277-C8ED-104F-B67E-20DEA0BE1495}"/>
                      </a:ext>
                    </a:extLst>
                  </p:cNvPr>
                  <p:cNvSpPr/>
                  <p:nvPr/>
                </p:nvSpPr>
                <p:spPr>
                  <a:xfrm>
                    <a:off x="3804525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131">
                    <a:extLst>
                      <a:ext uri="{FF2B5EF4-FFF2-40B4-BE49-F238E27FC236}">
                        <a16:creationId xmlns:a16="http://schemas.microsoft.com/office/drawing/2014/main" id="{477A953F-882E-BE4A-AAF5-9927252A45AA}"/>
                      </a:ext>
                    </a:extLst>
                  </p:cNvPr>
                  <p:cNvSpPr/>
                  <p:nvPr/>
                </p:nvSpPr>
                <p:spPr>
                  <a:xfrm>
                    <a:off x="4027863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134">
                    <a:extLst>
                      <a:ext uri="{FF2B5EF4-FFF2-40B4-BE49-F238E27FC236}">
                        <a16:creationId xmlns:a16="http://schemas.microsoft.com/office/drawing/2014/main" id="{740FE45D-E1D4-9B46-83B6-B8DF522F3683}"/>
                      </a:ext>
                    </a:extLst>
                  </p:cNvPr>
                  <p:cNvSpPr/>
                  <p:nvPr/>
                </p:nvSpPr>
                <p:spPr>
                  <a:xfrm>
                    <a:off x="4249333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137">
                    <a:extLst>
                      <a:ext uri="{FF2B5EF4-FFF2-40B4-BE49-F238E27FC236}">
                        <a16:creationId xmlns:a16="http://schemas.microsoft.com/office/drawing/2014/main" id="{BC632C33-A361-9845-A792-DEBA13B6E545}"/>
                      </a:ext>
                    </a:extLst>
                  </p:cNvPr>
                  <p:cNvSpPr/>
                  <p:nvPr/>
                </p:nvSpPr>
                <p:spPr>
                  <a:xfrm>
                    <a:off x="4472946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140">
                    <a:extLst>
                      <a:ext uri="{FF2B5EF4-FFF2-40B4-BE49-F238E27FC236}">
                        <a16:creationId xmlns:a16="http://schemas.microsoft.com/office/drawing/2014/main" id="{9E7EE1BE-2A91-DE41-AB23-A751C4BE6FDB}"/>
                      </a:ext>
                    </a:extLst>
                  </p:cNvPr>
                  <p:cNvSpPr/>
                  <p:nvPr/>
                </p:nvSpPr>
                <p:spPr>
                  <a:xfrm>
                    <a:off x="4696794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143">
                    <a:extLst>
                      <a:ext uri="{FF2B5EF4-FFF2-40B4-BE49-F238E27FC236}">
                        <a16:creationId xmlns:a16="http://schemas.microsoft.com/office/drawing/2014/main" id="{825C74CF-B64C-804F-B5DE-3402DA663FC2}"/>
                      </a:ext>
                    </a:extLst>
                  </p:cNvPr>
                  <p:cNvSpPr/>
                  <p:nvPr/>
                </p:nvSpPr>
                <p:spPr>
                  <a:xfrm>
                    <a:off x="4920642" y="4545375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1" name="Straight Connector 124">
                    <a:extLst>
                      <a:ext uri="{FF2B5EF4-FFF2-40B4-BE49-F238E27FC236}">
                        <a16:creationId xmlns:a16="http://schemas.microsoft.com/office/drawing/2014/main" id="{167124C2-96F8-4047-BFE7-326D7866C4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37262" y="5222765"/>
                    <a:ext cx="1418391" cy="0"/>
                  </a:xfrm>
                  <a:prstGeom prst="line">
                    <a:avLst/>
                  </a:prstGeom>
                  <a:ln w="28575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2" name="Oval 143">
                    <a:extLst>
                      <a:ext uri="{FF2B5EF4-FFF2-40B4-BE49-F238E27FC236}">
                        <a16:creationId xmlns:a16="http://schemas.microsoft.com/office/drawing/2014/main" id="{B8D8B92C-963F-0044-8DC6-2C0B01934F66}"/>
                      </a:ext>
                    </a:extLst>
                  </p:cNvPr>
                  <p:cNvSpPr/>
                  <p:nvPr/>
                </p:nvSpPr>
                <p:spPr>
                  <a:xfrm>
                    <a:off x="4916559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140">
                    <a:extLst>
                      <a:ext uri="{FF2B5EF4-FFF2-40B4-BE49-F238E27FC236}">
                        <a16:creationId xmlns:a16="http://schemas.microsoft.com/office/drawing/2014/main" id="{7115806E-B572-8842-BCB3-991FF97DCD42}"/>
                      </a:ext>
                    </a:extLst>
                  </p:cNvPr>
                  <p:cNvSpPr/>
                  <p:nvPr/>
                </p:nvSpPr>
                <p:spPr>
                  <a:xfrm>
                    <a:off x="4692711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Oval 137">
                    <a:extLst>
                      <a:ext uri="{FF2B5EF4-FFF2-40B4-BE49-F238E27FC236}">
                        <a16:creationId xmlns:a16="http://schemas.microsoft.com/office/drawing/2014/main" id="{3B895114-8133-7B4C-BC5B-EEE0213A7CA3}"/>
                      </a:ext>
                    </a:extLst>
                  </p:cNvPr>
                  <p:cNvSpPr/>
                  <p:nvPr/>
                </p:nvSpPr>
                <p:spPr>
                  <a:xfrm>
                    <a:off x="4468863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134">
                    <a:extLst>
                      <a:ext uri="{FF2B5EF4-FFF2-40B4-BE49-F238E27FC236}">
                        <a16:creationId xmlns:a16="http://schemas.microsoft.com/office/drawing/2014/main" id="{D11029CB-3B8C-A54F-882F-252E97850D2A}"/>
                      </a:ext>
                    </a:extLst>
                  </p:cNvPr>
                  <p:cNvSpPr/>
                  <p:nvPr/>
                </p:nvSpPr>
                <p:spPr>
                  <a:xfrm>
                    <a:off x="4245250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Oval 131">
                    <a:extLst>
                      <a:ext uri="{FF2B5EF4-FFF2-40B4-BE49-F238E27FC236}">
                        <a16:creationId xmlns:a16="http://schemas.microsoft.com/office/drawing/2014/main" id="{2BAD1508-1E2A-8344-BB67-7ABF75BBFD23}"/>
                      </a:ext>
                    </a:extLst>
                  </p:cNvPr>
                  <p:cNvSpPr/>
                  <p:nvPr/>
                </p:nvSpPr>
                <p:spPr>
                  <a:xfrm>
                    <a:off x="4023780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122">
                    <a:extLst>
                      <a:ext uri="{FF2B5EF4-FFF2-40B4-BE49-F238E27FC236}">
                        <a16:creationId xmlns:a16="http://schemas.microsoft.com/office/drawing/2014/main" id="{A7475015-CB09-B54A-B7A9-6160994AB1FF}"/>
                      </a:ext>
                    </a:extLst>
                  </p:cNvPr>
                  <p:cNvSpPr/>
                  <p:nvPr/>
                </p:nvSpPr>
                <p:spPr>
                  <a:xfrm>
                    <a:off x="3800442" y="5148350"/>
                    <a:ext cx="137160" cy="13716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37B2E3-C7DE-804E-AC5A-C77E1DE3EE87}"/>
              </a:ext>
            </a:extLst>
          </p:cNvPr>
          <p:cNvGrpSpPr/>
          <p:nvPr/>
        </p:nvGrpSpPr>
        <p:grpSpPr>
          <a:xfrm>
            <a:off x="6757116" y="3225600"/>
            <a:ext cx="1032628" cy="2277231"/>
            <a:chOff x="4514221" y="3076635"/>
            <a:chExt cx="1032628" cy="2277231"/>
          </a:xfrm>
        </p:grpSpPr>
        <p:sp>
          <p:nvSpPr>
            <p:cNvPr id="546" name="Freeform 545">
              <a:extLst>
                <a:ext uri="{FF2B5EF4-FFF2-40B4-BE49-F238E27FC236}">
                  <a16:creationId xmlns:a16="http://schemas.microsoft.com/office/drawing/2014/main" id="{FB7F2E69-15D9-0A4E-9B64-5701C1470F18}"/>
                </a:ext>
              </a:extLst>
            </p:cNvPr>
            <p:cNvSpPr/>
            <p:nvPr/>
          </p:nvSpPr>
          <p:spPr>
            <a:xfrm flipH="1">
              <a:off x="5304073" y="3168200"/>
              <a:ext cx="242776" cy="2136458"/>
            </a:xfrm>
            <a:custGeom>
              <a:avLst/>
              <a:gdLst>
                <a:gd name="connsiteX0" fmla="*/ 249103 w 249103"/>
                <a:gd name="connsiteY0" fmla="*/ 0 h 1029918"/>
                <a:gd name="connsiteX1" fmla="*/ 85601 w 249103"/>
                <a:gd name="connsiteY1" fmla="*/ 151390 h 1029918"/>
                <a:gd name="connsiteX2" fmla="*/ 822 w 249103"/>
                <a:gd name="connsiteY2" fmla="*/ 647952 h 1029918"/>
                <a:gd name="connsiteX3" fmla="*/ 55323 w 249103"/>
                <a:gd name="connsiteY3" fmla="*/ 968900 h 1029918"/>
                <a:gd name="connsiteX4" fmla="*/ 249103 w 249103"/>
                <a:gd name="connsiteY4" fmla="*/ 1029457 h 1029918"/>
                <a:gd name="connsiteX0" fmla="*/ 250561 w 250561"/>
                <a:gd name="connsiteY0" fmla="*/ 0 h 1029485"/>
                <a:gd name="connsiteX1" fmla="*/ 87059 w 250561"/>
                <a:gd name="connsiteY1" fmla="*/ 151390 h 1029485"/>
                <a:gd name="connsiteX2" fmla="*/ 2280 w 250561"/>
                <a:gd name="connsiteY2" fmla="*/ 647952 h 1029485"/>
                <a:gd name="connsiteX3" fmla="*/ 44670 w 250561"/>
                <a:gd name="connsiteY3" fmla="*/ 908344 h 1029485"/>
                <a:gd name="connsiteX4" fmla="*/ 250561 w 250561"/>
                <a:gd name="connsiteY4" fmla="*/ 1029457 h 1029485"/>
                <a:gd name="connsiteX0" fmla="*/ 240212 w 240212"/>
                <a:gd name="connsiteY0" fmla="*/ 0 h 1029535"/>
                <a:gd name="connsiteX1" fmla="*/ 76710 w 240212"/>
                <a:gd name="connsiteY1" fmla="*/ 151390 h 1029535"/>
                <a:gd name="connsiteX2" fmla="*/ 4042 w 240212"/>
                <a:gd name="connsiteY2" fmla="*/ 411782 h 1029535"/>
                <a:gd name="connsiteX3" fmla="*/ 34321 w 240212"/>
                <a:gd name="connsiteY3" fmla="*/ 908344 h 1029535"/>
                <a:gd name="connsiteX4" fmla="*/ 240212 w 240212"/>
                <a:gd name="connsiteY4" fmla="*/ 1029457 h 1029535"/>
                <a:gd name="connsiteX0" fmla="*/ 236869 w 236869"/>
                <a:gd name="connsiteY0" fmla="*/ 0 h 1029472"/>
                <a:gd name="connsiteX1" fmla="*/ 73367 w 236869"/>
                <a:gd name="connsiteY1" fmla="*/ 151390 h 1029472"/>
                <a:gd name="connsiteX2" fmla="*/ 699 w 236869"/>
                <a:gd name="connsiteY2" fmla="*/ 411782 h 1029472"/>
                <a:gd name="connsiteX3" fmla="*/ 49145 w 236869"/>
                <a:gd name="connsiteY3" fmla="*/ 817509 h 1029472"/>
                <a:gd name="connsiteX4" fmla="*/ 236869 w 236869"/>
                <a:gd name="connsiteY4" fmla="*/ 1029457 h 1029472"/>
                <a:gd name="connsiteX0" fmla="*/ 242776 w 242776"/>
                <a:gd name="connsiteY0" fmla="*/ 0 h 1029470"/>
                <a:gd name="connsiteX1" fmla="*/ 79274 w 242776"/>
                <a:gd name="connsiteY1" fmla="*/ 151390 h 1029470"/>
                <a:gd name="connsiteX2" fmla="*/ 550 w 242776"/>
                <a:gd name="connsiteY2" fmla="*/ 478394 h 1029470"/>
                <a:gd name="connsiteX3" fmla="*/ 55052 w 242776"/>
                <a:gd name="connsiteY3" fmla="*/ 817509 h 1029470"/>
                <a:gd name="connsiteX4" fmla="*/ 242776 w 242776"/>
                <a:gd name="connsiteY4" fmla="*/ 1029457 h 1029470"/>
                <a:gd name="connsiteX0" fmla="*/ 242776 w 242776"/>
                <a:gd name="connsiteY0" fmla="*/ 0 h 1029480"/>
                <a:gd name="connsiteX1" fmla="*/ 79274 w 242776"/>
                <a:gd name="connsiteY1" fmla="*/ 151390 h 1029480"/>
                <a:gd name="connsiteX2" fmla="*/ 550 w 242776"/>
                <a:gd name="connsiteY2" fmla="*/ 478394 h 1029480"/>
                <a:gd name="connsiteX3" fmla="*/ 55052 w 242776"/>
                <a:gd name="connsiteY3" fmla="*/ 868914 h 1029480"/>
                <a:gd name="connsiteX4" fmla="*/ 242776 w 242776"/>
                <a:gd name="connsiteY4" fmla="*/ 1029457 h 10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76" h="1029480">
                  <a:moveTo>
                    <a:pt x="242776" y="0"/>
                  </a:moveTo>
                  <a:cubicBezTo>
                    <a:pt x="181715" y="21699"/>
                    <a:pt x="119645" y="71658"/>
                    <a:pt x="79274" y="151390"/>
                  </a:cubicBezTo>
                  <a:cubicBezTo>
                    <a:pt x="38903" y="231122"/>
                    <a:pt x="4587" y="358807"/>
                    <a:pt x="550" y="478394"/>
                  </a:cubicBezTo>
                  <a:cubicBezTo>
                    <a:pt x="-3487" y="597981"/>
                    <a:pt x="14681" y="777070"/>
                    <a:pt x="55052" y="868914"/>
                  </a:cubicBezTo>
                  <a:cubicBezTo>
                    <a:pt x="95423" y="960758"/>
                    <a:pt x="166576" y="1030970"/>
                    <a:pt x="242776" y="1029457"/>
                  </a:cubicBezTo>
                </a:path>
              </a:pathLst>
            </a:custGeom>
            <a:noFill/>
            <a:ln w="50800">
              <a:solidFill>
                <a:srgbClr val="CC3399"/>
              </a:solidFill>
              <a:prstDash val="sysDot"/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C72B7E-2502-694D-BBE8-D7B59E7D9310}"/>
                </a:ext>
              </a:extLst>
            </p:cNvPr>
            <p:cNvGrpSpPr/>
            <p:nvPr/>
          </p:nvGrpSpPr>
          <p:grpSpPr>
            <a:xfrm>
              <a:off x="4514221" y="3076635"/>
              <a:ext cx="580044" cy="137160"/>
              <a:chOff x="4514221" y="3076635"/>
              <a:chExt cx="580044" cy="137160"/>
            </a:xfrm>
          </p:grpSpPr>
          <p:sp>
            <p:nvSpPr>
              <p:cNvPr id="295" name="Oval 143">
                <a:extLst>
                  <a:ext uri="{FF2B5EF4-FFF2-40B4-BE49-F238E27FC236}">
                    <a16:creationId xmlns:a16="http://schemas.microsoft.com/office/drawing/2014/main" id="{80082E1A-74D3-4342-BA80-0EBA3FB6824D}"/>
                  </a:ext>
                </a:extLst>
              </p:cNvPr>
              <p:cNvSpPr/>
              <p:nvPr/>
            </p:nvSpPr>
            <p:spPr>
              <a:xfrm>
                <a:off x="4957105" y="3076635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140">
                <a:extLst>
                  <a:ext uri="{FF2B5EF4-FFF2-40B4-BE49-F238E27FC236}">
                    <a16:creationId xmlns:a16="http://schemas.microsoft.com/office/drawing/2014/main" id="{BAD6BCF2-9FD2-0949-9FCC-21DD6B92939D}"/>
                  </a:ext>
                </a:extLst>
              </p:cNvPr>
              <p:cNvSpPr/>
              <p:nvPr/>
            </p:nvSpPr>
            <p:spPr>
              <a:xfrm>
                <a:off x="4738069" y="3076635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137">
                <a:extLst>
                  <a:ext uri="{FF2B5EF4-FFF2-40B4-BE49-F238E27FC236}">
                    <a16:creationId xmlns:a16="http://schemas.microsoft.com/office/drawing/2014/main" id="{C9DC8498-09B6-BB47-8F67-2045C35F40C2}"/>
                  </a:ext>
                </a:extLst>
              </p:cNvPr>
              <p:cNvSpPr/>
              <p:nvPr/>
            </p:nvSpPr>
            <p:spPr>
              <a:xfrm>
                <a:off x="4514221" y="3076635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5086CE-3E54-3A4A-8ADD-95537E14DB0D}"/>
                </a:ext>
              </a:extLst>
            </p:cNvPr>
            <p:cNvGrpSpPr/>
            <p:nvPr/>
          </p:nvGrpSpPr>
          <p:grpSpPr>
            <a:xfrm>
              <a:off x="4514221" y="5216706"/>
              <a:ext cx="584856" cy="137160"/>
              <a:chOff x="4514221" y="5216706"/>
              <a:chExt cx="584856" cy="137160"/>
            </a:xfrm>
          </p:grpSpPr>
          <p:sp>
            <p:nvSpPr>
              <p:cNvPr id="331" name="Oval 143">
                <a:extLst>
                  <a:ext uri="{FF2B5EF4-FFF2-40B4-BE49-F238E27FC236}">
                    <a16:creationId xmlns:a16="http://schemas.microsoft.com/office/drawing/2014/main" id="{A0E10750-AF9B-2A43-BEB9-4EC0742B4C22}"/>
                  </a:ext>
                </a:extLst>
              </p:cNvPr>
              <p:cNvSpPr/>
              <p:nvPr/>
            </p:nvSpPr>
            <p:spPr>
              <a:xfrm>
                <a:off x="4961917" y="5216706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140">
                <a:extLst>
                  <a:ext uri="{FF2B5EF4-FFF2-40B4-BE49-F238E27FC236}">
                    <a16:creationId xmlns:a16="http://schemas.microsoft.com/office/drawing/2014/main" id="{CFC0C67F-90C9-3042-98B6-78E18B15B966}"/>
                  </a:ext>
                </a:extLst>
              </p:cNvPr>
              <p:cNvSpPr/>
              <p:nvPr/>
            </p:nvSpPr>
            <p:spPr>
              <a:xfrm>
                <a:off x="4738069" y="5216706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137">
                <a:extLst>
                  <a:ext uri="{FF2B5EF4-FFF2-40B4-BE49-F238E27FC236}">
                    <a16:creationId xmlns:a16="http://schemas.microsoft.com/office/drawing/2014/main" id="{3BA7F68A-76D7-C44A-94ED-8C76A3099DA9}"/>
                  </a:ext>
                </a:extLst>
              </p:cNvPr>
              <p:cNvSpPr/>
              <p:nvPr/>
            </p:nvSpPr>
            <p:spPr>
              <a:xfrm>
                <a:off x="4514221" y="5216706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F27BEE-F215-5845-9188-E4C3E3BD90DC}"/>
              </a:ext>
            </a:extLst>
          </p:cNvPr>
          <p:cNvGrpSpPr/>
          <p:nvPr/>
        </p:nvGrpSpPr>
        <p:grpSpPr>
          <a:xfrm>
            <a:off x="5802661" y="2829600"/>
            <a:ext cx="1896526" cy="2671560"/>
            <a:chOff x="3563811" y="2692084"/>
            <a:chExt cx="1896526" cy="26715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2B34D4-FA78-314D-92A0-3FCA9097452B}"/>
                </a:ext>
              </a:extLst>
            </p:cNvPr>
            <p:cNvGrpSpPr/>
            <p:nvPr/>
          </p:nvGrpSpPr>
          <p:grpSpPr>
            <a:xfrm>
              <a:off x="4518304" y="2692084"/>
              <a:ext cx="584856" cy="137160"/>
              <a:chOff x="4518304" y="2692084"/>
              <a:chExt cx="584856" cy="137160"/>
            </a:xfrm>
          </p:grpSpPr>
          <p:sp>
            <p:nvSpPr>
              <p:cNvPr id="275" name="Oval 137">
                <a:extLst>
                  <a:ext uri="{FF2B5EF4-FFF2-40B4-BE49-F238E27FC236}">
                    <a16:creationId xmlns:a16="http://schemas.microsoft.com/office/drawing/2014/main" id="{117C01BD-6BB9-084A-854E-A2F20FE45DEB}"/>
                  </a:ext>
                </a:extLst>
              </p:cNvPr>
              <p:cNvSpPr/>
              <p:nvPr/>
            </p:nvSpPr>
            <p:spPr>
              <a:xfrm>
                <a:off x="4518304" y="2692084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140">
                <a:extLst>
                  <a:ext uri="{FF2B5EF4-FFF2-40B4-BE49-F238E27FC236}">
                    <a16:creationId xmlns:a16="http://schemas.microsoft.com/office/drawing/2014/main" id="{A73A4126-F209-3C45-97CE-FE6240C1EE2B}"/>
                  </a:ext>
                </a:extLst>
              </p:cNvPr>
              <p:cNvSpPr/>
              <p:nvPr/>
            </p:nvSpPr>
            <p:spPr>
              <a:xfrm>
                <a:off x="4742152" y="2692084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143">
                <a:extLst>
                  <a:ext uri="{FF2B5EF4-FFF2-40B4-BE49-F238E27FC236}">
                    <a16:creationId xmlns:a16="http://schemas.microsoft.com/office/drawing/2014/main" id="{61985AA3-88E2-3B41-A1A3-4665E4075A38}"/>
                  </a:ext>
                </a:extLst>
              </p:cNvPr>
              <p:cNvSpPr/>
              <p:nvPr/>
            </p:nvSpPr>
            <p:spPr>
              <a:xfrm>
                <a:off x="4966000" y="2692084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A99CB5-5EEA-6742-8199-F858E994693B}"/>
                </a:ext>
              </a:extLst>
            </p:cNvPr>
            <p:cNvGrpSpPr/>
            <p:nvPr/>
          </p:nvGrpSpPr>
          <p:grpSpPr>
            <a:xfrm>
              <a:off x="3845800" y="5226484"/>
              <a:ext cx="581968" cy="137160"/>
              <a:chOff x="3845800" y="5226484"/>
              <a:chExt cx="581968" cy="137160"/>
            </a:xfrm>
          </p:grpSpPr>
          <p:sp>
            <p:nvSpPr>
              <p:cNvPr id="334" name="Oval 134">
                <a:extLst>
                  <a:ext uri="{FF2B5EF4-FFF2-40B4-BE49-F238E27FC236}">
                    <a16:creationId xmlns:a16="http://schemas.microsoft.com/office/drawing/2014/main" id="{9767417F-34B8-6947-A013-87BE47BA11BF}"/>
                  </a:ext>
                </a:extLst>
              </p:cNvPr>
              <p:cNvSpPr/>
              <p:nvPr/>
            </p:nvSpPr>
            <p:spPr>
              <a:xfrm>
                <a:off x="4290608" y="5226484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131">
                <a:extLst>
                  <a:ext uri="{FF2B5EF4-FFF2-40B4-BE49-F238E27FC236}">
                    <a16:creationId xmlns:a16="http://schemas.microsoft.com/office/drawing/2014/main" id="{7D9CBF99-CB62-A74D-8D2E-B397F6B72F94}"/>
                  </a:ext>
                </a:extLst>
              </p:cNvPr>
              <p:cNvSpPr/>
              <p:nvPr/>
            </p:nvSpPr>
            <p:spPr>
              <a:xfrm>
                <a:off x="4069138" y="5226484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122">
                <a:extLst>
                  <a:ext uri="{FF2B5EF4-FFF2-40B4-BE49-F238E27FC236}">
                    <a16:creationId xmlns:a16="http://schemas.microsoft.com/office/drawing/2014/main" id="{DB056C32-6686-7E4E-B651-B84527E48CCC}"/>
                  </a:ext>
                </a:extLst>
              </p:cNvPr>
              <p:cNvSpPr/>
              <p:nvPr/>
            </p:nvSpPr>
            <p:spPr>
              <a:xfrm>
                <a:off x="3845800" y="5226484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1F39FCCC-D191-794A-9BE6-D016719DBB36}"/>
                </a:ext>
              </a:extLst>
            </p:cNvPr>
            <p:cNvSpPr/>
            <p:nvPr/>
          </p:nvSpPr>
          <p:spPr>
            <a:xfrm>
              <a:off x="3563811" y="2771561"/>
              <a:ext cx="1896526" cy="2547586"/>
            </a:xfrm>
            <a:custGeom>
              <a:avLst/>
              <a:gdLst>
                <a:gd name="connsiteX0" fmla="*/ 1719129 w 1925037"/>
                <a:gd name="connsiteY0" fmla="*/ 0 h 3167590"/>
                <a:gd name="connsiteX1" fmla="*/ 1846298 w 1925037"/>
                <a:gd name="connsiteY1" fmla="*/ 96890 h 3167590"/>
                <a:gd name="connsiteX2" fmla="*/ 1925021 w 1925037"/>
                <a:gd name="connsiteY2" fmla="*/ 526840 h 3167590"/>
                <a:gd name="connsiteX3" fmla="*/ 1840242 w 1925037"/>
                <a:gd name="connsiteY3" fmla="*/ 956789 h 3167590"/>
                <a:gd name="connsiteX4" fmla="*/ 1482960 w 1925037"/>
                <a:gd name="connsiteY4" fmla="*/ 1223237 h 3167590"/>
                <a:gd name="connsiteX5" fmla="*/ 738118 w 1925037"/>
                <a:gd name="connsiteY5" fmla="*/ 1265626 h 3167590"/>
                <a:gd name="connsiteX6" fmla="*/ 253667 w 1925037"/>
                <a:gd name="connsiteY6" fmla="*/ 1447295 h 3167590"/>
                <a:gd name="connsiteX7" fmla="*/ 35665 w 1925037"/>
                <a:gd name="connsiteY7" fmla="*/ 1762188 h 3167590"/>
                <a:gd name="connsiteX8" fmla="*/ 5386 w 1925037"/>
                <a:gd name="connsiteY8" fmla="*/ 2379862 h 3167590"/>
                <a:gd name="connsiteX9" fmla="*/ 90165 w 1925037"/>
                <a:gd name="connsiteY9" fmla="*/ 3039926 h 3167590"/>
                <a:gd name="connsiteX10" fmla="*/ 253667 w 1925037"/>
                <a:gd name="connsiteY10" fmla="*/ 3167094 h 3167590"/>
                <a:gd name="connsiteX0" fmla="*/ 1718234 w 1924142"/>
                <a:gd name="connsiteY0" fmla="*/ 0 h 3167115"/>
                <a:gd name="connsiteX1" fmla="*/ 1845403 w 1924142"/>
                <a:gd name="connsiteY1" fmla="*/ 96890 h 3167115"/>
                <a:gd name="connsiteX2" fmla="*/ 1924126 w 1924142"/>
                <a:gd name="connsiteY2" fmla="*/ 526840 h 3167115"/>
                <a:gd name="connsiteX3" fmla="*/ 1839347 w 1924142"/>
                <a:gd name="connsiteY3" fmla="*/ 956789 h 3167115"/>
                <a:gd name="connsiteX4" fmla="*/ 1482065 w 1924142"/>
                <a:gd name="connsiteY4" fmla="*/ 1223237 h 3167115"/>
                <a:gd name="connsiteX5" fmla="*/ 737223 w 1924142"/>
                <a:gd name="connsiteY5" fmla="*/ 1265626 h 3167115"/>
                <a:gd name="connsiteX6" fmla="*/ 252772 w 1924142"/>
                <a:gd name="connsiteY6" fmla="*/ 1447295 h 3167115"/>
                <a:gd name="connsiteX7" fmla="*/ 34770 w 1924142"/>
                <a:gd name="connsiteY7" fmla="*/ 1762188 h 3167115"/>
                <a:gd name="connsiteX8" fmla="*/ 4491 w 1924142"/>
                <a:gd name="connsiteY8" fmla="*/ 2379862 h 3167115"/>
                <a:gd name="connsiteX9" fmla="*/ 77159 w 1924142"/>
                <a:gd name="connsiteY9" fmla="*/ 2900647 h 3167115"/>
                <a:gd name="connsiteX10" fmla="*/ 252772 w 1924142"/>
                <a:gd name="connsiteY10" fmla="*/ 3167094 h 3167115"/>
                <a:gd name="connsiteX0" fmla="*/ 1713772 w 1919680"/>
                <a:gd name="connsiteY0" fmla="*/ 0 h 3167115"/>
                <a:gd name="connsiteX1" fmla="*/ 1840941 w 1919680"/>
                <a:gd name="connsiteY1" fmla="*/ 96890 h 3167115"/>
                <a:gd name="connsiteX2" fmla="*/ 1919664 w 1919680"/>
                <a:gd name="connsiteY2" fmla="*/ 526840 h 3167115"/>
                <a:gd name="connsiteX3" fmla="*/ 1834885 w 1919680"/>
                <a:gd name="connsiteY3" fmla="*/ 956789 h 3167115"/>
                <a:gd name="connsiteX4" fmla="*/ 1477603 w 1919680"/>
                <a:gd name="connsiteY4" fmla="*/ 1223237 h 3167115"/>
                <a:gd name="connsiteX5" fmla="*/ 732761 w 1919680"/>
                <a:gd name="connsiteY5" fmla="*/ 1265626 h 3167115"/>
                <a:gd name="connsiteX6" fmla="*/ 248310 w 1919680"/>
                <a:gd name="connsiteY6" fmla="*/ 1447295 h 3167115"/>
                <a:gd name="connsiteX7" fmla="*/ 66642 w 1919680"/>
                <a:gd name="connsiteY7" fmla="*/ 1744022 h 3167115"/>
                <a:gd name="connsiteX8" fmla="*/ 29 w 1919680"/>
                <a:gd name="connsiteY8" fmla="*/ 2379862 h 3167115"/>
                <a:gd name="connsiteX9" fmla="*/ 72697 w 1919680"/>
                <a:gd name="connsiteY9" fmla="*/ 2900647 h 3167115"/>
                <a:gd name="connsiteX10" fmla="*/ 248310 w 1919680"/>
                <a:gd name="connsiteY10" fmla="*/ 3167094 h 3167115"/>
                <a:gd name="connsiteX0" fmla="*/ 1713848 w 1919756"/>
                <a:gd name="connsiteY0" fmla="*/ 0 h 3167115"/>
                <a:gd name="connsiteX1" fmla="*/ 1841017 w 1919756"/>
                <a:gd name="connsiteY1" fmla="*/ 96890 h 3167115"/>
                <a:gd name="connsiteX2" fmla="*/ 1919740 w 1919756"/>
                <a:gd name="connsiteY2" fmla="*/ 526840 h 3167115"/>
                <a:gd name="connsiteX3" fmla="*/ 1834961 w 1919756"/>
                <a:gd name="connsiteY3" fmla="*/ 956789 h 3167115"/>
                <a:gd name="connsiteX4" fmla="*/ 1477679 w 1919756"/>
                <a:gd name="connsiteY4" fmla="*/ 1223237 h 3167115"/>
                <a:gd name="connsiteX5" fmla="*/ 732837 w 1919756"/>
                <a:gd name="connsiteY5" fmla="*/ 1265626 h 3167115"/>
                <a:gd name="connsiteX6" fmla="*/ 375554 w 1919756"/>
                <a:gd name="connsiteY6" fmla="*/ 1356460 h 3167115"/>
                <a:gd name="connsiteX7" fmla="*/ 66718 w 1919756"/>
                <a:gd name="connsiteY7" fmla="*/ 1744022 h 3167115"/>
                <a:gd name="connsiteX8" fmla="*/ 105 w 1919756"/>
                <a:gd name="connsiteY8" fmla="*/ 2379862 h 3167115"/>
                <a:gd name="connsiteX9" fmla="*/ 72773 w 1919756"/>
                <a:gd name="connsiteY9" fmla="*/ 2900647 h 3167115"/>
                <a:gd name="connsiteX10" fmla="*/ 248386 w 1919756"/>
                <a:gd name="connsiteY10" fmla="*/ 3167094 h 3167115"/>
                <a:gd name="connsiteX0" fmla="*/ 1713848 w 1919756"/>
                <a:gd name="connsiteY0" fmla="*/ 0 h 3167115"/>
                <a:gd name="connsiteX1" fmla="*/ 1841017 w 1919756"/>
                <a:gd name="connsiteY1" fmla="*/ 96890 h 3167115"/>
                <a:gd name="connsiteX2" fmla="*/ 1919740 w 1919756"/>
                <a:gd name="connsiteY2" fmla="*/ 526840 h 3167115"/>
                <a:gd name="connsiteX3" fmla="*/ 1834961 w 1919756"/>
                <a:gd name="connsiteY3" fmla="*/ 956789 h 3167115"/>
                <a:gd name="connsiteX4" fmla="*/ 1477679 w 1919756"/>
                <a:gd name="connsiteY4" fmla="*/ 1223237 h 3167115"/>
                <a:gd name="connsiteX5" fmla="*/ 847894 w 1919756"/>
                <a:gd name="connsiteY5" fmla="*/ 1205069 h 3167115"/>
                <a:gd name="connsiteX6" fmla="*/ 375554 w 1919756"/>
                <a:gd name="connsiteY6" fmla="*/ 1356460 h 3167115"/>
                <a:gd name="connsiteX7" fmla="*/ 66718 w 1919756"/>
                <a:gd name="connsiteY7" fmla="*/ 1744022 h 3167115"/>
                <a:gd name="connsiteX8" fmla="*/ 105 w 1919756"/>
                <a:gd name="connsiteY8" fmla="*/ 2379862 h 3167115"/>
                <a:gd name="connsiteX9" fmla="*/ 72773 w 1919756"/>
                <a:gd name="connsiteY9" fmla="*/ 2900647 h 3167115"/>
                <a:gd name="connsiteX10" fmla="*/ 248386 w 1919756"/>
                <a:gd name="connsiteY10" fmla="*/ 3167094 h 3167115"/>
                <a:gd name="connsiteX0" fmla="*/ 1713848 w 1919756"/>
                <a:gd name="connsiteY0" fmla="*/ 0 h 3167115"/>
                <a:gd name="connsiteX1" fmla="*/ 1841017 w 1919756"/>
                <a:gd name="connsiteY1" fmla="*/ 96890 h 3167115"/>
                <a:gd name="connsiteX2" fmla="*/ 1919740 w 1919756"/>
                <a:gd name="connsiteY2" fmla="*/ 526840 h 3167115"/>
                <a:gd name="connsiteX3" fmla="*/ 1834961 w 1919756"/>
                <a:gd name="connsiteY3" fmla="*/ 956789 h 3167115"/>
                <a:gd name="connsiteX4" fmla="*/ 1405011 w 1919756"/>
                <a:gd name="connsiteY4" fmla="*/ 1071846 h 3167115"/>
                <a:gd name="connsiteX5" fmla="*/ 847894 w 1919756"/>
                <a:gd name="connsiteY5" fmla="*/ 1205069 h 3167115"/>
                <a:gd name="connsiteX6" fmla="*/ 375554 w 1919756"/>
                <a:gd name="connsiteY6" fmla="*/ 1356460 h 3167115"/>
                <a:gd name="connsiteX7" fmla="*/ 66718 w 1919756"/>
                <a:gd name="connsiteY7" fmla="*/ 1744022 h 3167115"/>
                <a:gd name="connsiteX8" fmla="*/ 105 w 1919756"/>
                <a:gd name="connsiteY8" fmla="*/ 2379862 h 3167115"/>
                <a:gd name="connsiteX9" fmla="*/ 72773 w 1919756"/>
                <a:gd name="connsiteY9" fmla="*/ 2900647 h 3167115"/>
                <a:gd name="connsiteX10" fmla="*/ 248386 w 1919756"/>
                <a:gd name="connsiteY10" fmla="*/ 3167094 h 3167115"/>
                <a:gd name="connsiteX0" fmla="*/ 1713848 w 1920397"/>
                <a:gd name="connsiteY0" fmla="*/ 0 h 3167115"/>
                <a:gd name="connsiteX1" fmla="*/ 1841017 w 1920397"/>
                <a:gd name="connsiteY1" fmla="*/ 96890 h 3167115"/>
                <a:gd name="connsiteX2" fmla="*/ 1919740 w 1920397"/>
                <a:gd name="connsiteY2" fmla="*/ 526840 h 3167115"/>
                <a:gd name="connsiteX3" fmla="*/ 1798628 w 1920397"/>
                <a:gd name="connsiteY3" fmla="*/ 841732 h 3167115"/>
                <a:gd name="connsiteX4" fmla="*/ 1405011 w 1920397"/>
                <a:gd name="connsiteY4" fmla="*/ 1071846 h 3167115"/>
                <a:gd name="connsiteX5" fmla="*/ 847894 w 1920397"/>
                <a:gd name="connsiteY5" fmla="*/ 1205069 h 3167115"/>
                <a:gd name="connsiteX6" fmla="*/ 375554 w 1920397"/>
                <a:gd name="connsiteY6" fmla="*/ 1356460 h 3167115"/>
                <a:gd name="connsiteX7" fmla="*/ 66718 w 1920397"/>
                <a:gd name="connsiteY7" fmla="*/ 1744022 h 3167115"/>
                <a:gd name="connsiteX8" fmla="*/ 105 w 1920397"/>
                <a:gd name="connsiteY8" fmla="*/ 2379862 h 3167115"/>
                <a:gd name="connsiteX9" fmla="*/ 72773 w 1920397"/>
                <a:gd name="connsiteY9" fmla="*/ 2900647 h 3167115"/>
                <a:gd name="connsiteX10" fmla="*/ 248386 w 1920397"/>
                <a:gd name="connsiteY10" fmla="*/ 3167094 h 3167115"/>
                <a:gd name="connsiteX0" fmla="*/ 1713848 w 1896526"/>
                <a:gd name="connsiteY0" fmla="*/ 0 h 3167115"/>
                <a:gd name="connsiteX1" fmla="*/ 1841017 w 1896526"/>
                <a:gd name="connsiteY1" fmla="*/ 96890 h 3167115"/>
                <a:gd name="connsiteX2" fmla="*/ 1895517 w 1896526"/>
                <a:gd name="connsiteY2" fmla="*/ 393617 h 3167115"/>
                <a:gd name="connsiteX3" fmla="*/ 1798628 w 1896526"/>
                <a:gd name="connsiteY3" fmla="*/ 841732 h 3167115"/>
                <a:gd name="connsiteX4" fmla="*/ 1405011 w 1896526"/>
                <a:gd name="connsiteY4" fmla="*/ 1071846 h 3167115"/>
                <a:gd name="connsiteX5" fmla="*/ 847894 w 1896526"/>
                <a:gd name="connsiteY5" fmla="*/ 1205069 h 3167115"/>
                <a:gd name="connsiteX6" fmla="*/ 375554 w 1896526"/>
                <a:gd name="connsiteY6" fmla="*/ 1356460 h 3167115"/>
                <a:gd name="connsiteX7" fmla="*/ 66718 w 1896526"/>
                <a:gd name="connsiteY7" fmla="*/ 1744022 h 3167115"/>
                <a:gd name="connsiteX8" fmla="*/ 105 w 1896526"/>
                <a:gd name="connsiteY8" fmla="*/ 2379862 h 3167115"/>
                <a:gd name="connsiteX9" fmla="*/ 72773 w 1896526"/>
                <a:gd name="connsiteY9" fmla="*/ 2900647 h 3167115"/>
                <a:gd name="connsiteX10" fmla="*/ 248386 w 1896526"/>
                <a:gd name="connsiteY10" fmla="*/ 3167094 h 3167115"/>
                <a:gd name="connsiteX0" fmla="*/ 1713848 w 1896526"/>
                <a:gd name="connsiteY0" fmla="*/ 0 h 3167115"/>
                <a:gd name="connsiteX1" fmla="*/ 1841017 w 1896526"/>
                <a:gd name="connsiteY1" fmla="*/ 90834 h 3167115"/>
                <a:gd name="connsiteX2" fmla="*/ 1895517 w 1896526"/>
                <a:gd name="connsiteY2" fmla="*/ 393617 h 3167115"/>
                <a:gd name="connsiteX3" fmla="*/ 1798628 w 1896526"/>
                <a:gd name="connsiteY3" fmla="*/ 841732 h 3167115"/>
                <a:gd name="connsiteX4" fmla="*/ 1405011 w 1896526"/>
                <a:gd name="connsiteY4" fmla="*/ 1071846 h 3167115"/>
                <a:gd name="connsiteX5" fmla="*/ 847894 w 1896526"/>
                <a:gd name="connsiteY5" fmla="*/ 1205069 h 3167115"/>
                <a:gd name="connsiteX6" fmla="*/ 375554 w 1896526"/>
                <a:gd name="connsiteY6" fmla="*/ 1356460 h 3167115"/>
                <a:gd name="connsiteX7" fmla="*/ 66718 w 1896526"/>
                <a:gd name="connsiteY7" fmla="*/ 1744022 h 3167115"/>
                <a:gd name="connsiteX8" fmla="*/ 105 w 1896526"/>
                <a:gd name="connsiteY8" fmla="*/ 2379862 h 3167115"/>
                <a:gd name="connsiteX9" fmla="*/ 72773 w 1896526"/>
                <a:gd name="connsiteY9" fmla="*/ 2900647 h 3167115"/>
                <a:gd name="connsiteX10" fmla="*/ 248386 w 1896526"/>
                <a:gd name="connsiteY10" fmla="*/ 3167094 h 316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526" h="3167115">
                  <a:moveTo>
                    <a:pt x="1713848" y="0"/>
                  </a:moveTo>
                  <a:cubicBezTo>
                    <a:pt x="1760275" y="4541"/>
                    <a:pt x="1810739" y="25231"/>
                    <a:pt x="1841017" y="90834"/>
                  </a:cubicBezTo>
                  <a:cubicBezTo>
                    <a:pt x="1871295" y="156437"/>
                    <a:pt x="1902582" y="268467"/>
                    <a:pt x="1895517" y="393617"/>
                  </a:cubicBezTo>
                  <a:cubicBezTo>
                    <a:pt x="1888452" y="518767"/>
                    <a:pt x="1880379" y="728694"/>
                    <a:pt x="1798628" y="841732"/>
                  </a:cubicBezTo>
                  <a:cubicBezTo>
                    <a:pt x="1716877" y="954770"/>
                    <a:pt x="1563467" y="1011290"/>
                    <a:pt x="1405011" y="1071846"/>
                  </a:cubicBezTo>
                  <a:cubicBezTo>
                    <a:pt x="1246555" y="1132402"/>
                    <a:pt x="1019470" y="1157633"/>
                    <a:pt x="847894" y="1205069"/>
                  </a:cubicBezTo>
                  <a:cubicBezTo>
                    <a:pt x="676318" y="1252505"/>
                    <a:pt x="505750" y="1266634"/>
                    <a:pt x="375554" y="1356460"/>
                  </a:cubicBezTo>
                  <a:cubicBezTo>
                    <a:pt x="245358" y="1446286"/>
                    <a:pt x="129293" y="1573455"/>
                    <a:pt x="66718" y="1744022"/>
                  </a:cubicBezTo>
                  <a:cubicBezTo>
                    <a:pt x="4143" y="1914589"/>
                    <a:pt x="-904" y="2187091"/>
                    <a:pt x="105" y="2379862"/>
                  </a:cubicBezTo>
                  <a:cubicBezTo>
                    <a:pt x="1114" y="2572633"/>
                    <a:pt x="31393" y="2769442"/>
                    <a:pt x="72773" y="2900647"/>
                  </a:cubicBezTo>
                  <a:cubicBezTo>
                    <a:pt x="114153" y="3031852"/>
                    <a:pt x="187325" y="3169112"/>
                    <a:pt x="248386" y="3167094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  <a:prstDash val="sys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9" name="矩形 292">
            <a:extLst>
              <a:ext uri="{FF2B5EF4-FFF2-40B4-BE49-F238E27FC236}">
                <a16:creationId xmlns:a16="http://schemas.microsoft.com/office/drawing/2014/main" id="{D3E2A981-0AB2-1842-BDE4-01ACF9CDE454}"/>
              </a:ext>
            </a:extLst>
          </p:cNvPr>
          <p:cNvSpPr/>
          <p:nvPr/>
        </p:nvSpPr>
        <p:spPr>
          <a:xfrm>
            <a:off x="299811" y="707770"/>
            <a:ext cx="368010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ambria" panose="020405030504060302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FIGCache</a:t>
            </a:r>
            <a:r>
              <a:rPr lang="en-US" altLang="zh-CN" sz="2400" dirty="0">
                <a:latin typeface="Cambria" panose="020405030504060302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 using </a:t>
            </a:r>
          </a:p>
          <a:p>
            <a:pPr algn="ctr"/>
            <a:r>
              <a:rPr lang="en-US" altLang="zh-CN" sz="3200" dirty="0">
                <a:solidFill>
                  <a:srgbClr val="0070C0"/>
                </a:solidFill>
                <a:latin typeface="Cambria" panose="02040503050406030204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Fast Subarrays </a:t>
            </a:r>
          </a:p>
          <a:p>
            <a:pPr lvl="1"/>
            <a:endParaRPr lang="en-US" altLang="zh-CN" sz="2000" dirty="0">
              <a:latin typeface="Cambria" panose="02040503050406030204" pitchFamily="18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57BE9009-0552-9F4B-86DC-50F648A364AC}"/>
              </a:ext>
            </a:extLst>
          </p:cNvPr>
          <p:cNvGrpSpPr/>
          <p:nvPr/>
        </p:nvGrpSpPr>
        <p:grpSpPr>
          <a:xfrm>
            <a:off x="1135201" y="1837869"/>
            <a:ext cx="2058264" cy="4530556"/>
            <a:chOff x="6248400" y="1163722"/>
            <a:chExt cx="2058264" cy="4530556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BDBF6E4C-B114-3E41-8254-8E4179CFA7BC}"/>
                </a:ext>
              </a:extLst>
            </p:cNvPr>
            <p:cNvSpPr/>
            <p:nvPr/>
          </p:nvSpPr>
          <p:spPr>
            <a:xfrm flipH="1">
              <a:off x="6248400" y="1163722"/>
              <a:ext cx="2058264" cy="4530556"/>
            </a:xfrm>
            <a:prstGeom prst="rect">
              <a:avLst/>
            </a:prstGeom>
            <a:solidFill>
              <a:srgbClr val="F2F8EE"/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/>
            <a:lstStyle/>
            <a:p>
              <a:pPr algn="ctr"/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  <a:latin typeface="Cambria" panose="02040503050406030204" pitchFamily="18" charset="0"/>
                </a:rPr>
                <a:t>DRAM Bank</a:t>
              </a:r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A5BE4B-2624-F547-8DCC-78315D5D4EEA}"/>
                </a:ext>
              </a:extLst>
            </p:cNvPr>
            <p:cNvGrpSpPr/>
            <p:nvPr/>
          </p:nvGrpSpPr>
          <p:grpSpPr>
            <a:xfrm>
              <a:off x="6491049" y="1631340"/>
              <a:ext cx="1571371" cy="962657"/>
              <a:chOff x="3657600" y="4425786"/>
              <a:chExt cx="1571371" cy="962657"/>
            </a:xfrm>
          </p:grpSpPr>
          <p:sp>
            <p:nvSpPr>
              <p:cNvPr id="580" name="Rounded Rectangle 579">
                <a:extLst>
                  <a:ext uri="{FF2B5EF4-FFF2-40B4-BE49-F238E27FC236}">
                    <a16:creationId xmlns:a16="http://schemas.microsoft.com/office/drawing/2014/main" id="{85DFF610-D022-654F-8334-B8117B4346BF}"/>
                  </a:ext>
                </a:extLst>
              </p:cNvPr>
              <p:cNvSpPr/>
              <p:nvPr/>
            </p:nvSpPr>
            <p:spPr>
              <a:xfrm>
                <a:off x="3657600" y="4425786"/>
                <a:ext cx="1571371" cy="962657"/>
              </a:xfrm>
              <a:prstGeom prst="roundRect">
                <a:avLst>
                  <a:gd name="adj" fmla="val 544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1" name="Straight Connector 115">
                <a:extLst>
                  <a:ext uri="{FF2B5EF4-FFF2-40B4-BE49-F238E27FC236}">
                    <a16:creationId xmlns:a16="http://schemas.microsoft.com/office/drawing/2014/main" id="{C0B864FA-E764-AB4D-AC0A-035B851E60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9222" y="4462971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115">
                <a:extLst>
                  <a:ext uri="{FF2B5EF4-FFF2-40B4-BE49-F238E27FC236}">
                    <a16:creationId xmlns:a16="http://schemas.microsoft.com/office/drawing/2014/main" id="{0A382FB9-5EEF-584A-9175-DCE93C681B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5374" y="4462971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115">
                <a:extLst>
                  <a:ext uri="{FF2B5EF4-FFF2-40B4-BE49-F238E27FC236}">
                    <a16:creationId xmlns:a16="http://schemas.microsoft.com/office/drawing/2014/main" id="{F45173AC-B11D-7A40-AB82-7F00472579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1526" y="4462972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115">
                <a:extLst>
                  <a:ext uri="{FF2B5EF4-FFF2-40B4-BE49-F238E27FC236}">
                    <a16:creationId xmlns:a16="http://schemas.microsoft.com/office/drawing/2014/main" id="{17B92219-EAD1-044F-85BD-7393823076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6989" y="4462972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115">
                <a:extLst>
                  <a:ext uri="{FF2B5EF4-FFF2-40B4-BE49-F238E27FC236}">
                    <a16:creationId xmlns:a16="http://schemas.microsoft.com/office/drawing/2014/main" id="{DAAFDBFF-35AD-5C49-910A-EB2D028E7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5519" y="4462973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115">
                <a:extLst>
                  <a:ext uri="{FF2B5EF4-FFF2-40B4-BE49-F238E27FC236}">
                    <a16:creationId xmlns:a16="http://schemas.microsoft.com/office/drawing/2014/main" id="{38C40557-1D9B-7B47-A0D5-4159FDC9C4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105" y="4462972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124">
                <a:extLst>
                  <a:ext uri="{FF2B5EF4-FFF2-40B4-BE49-F238E27FC236}">
                    <a16:creationId xmlns:a16="http://schemas.microsoft.com/office/drawing/2014/main" id="{78487778-8435-2B4D-85C8-18C307C70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7416" y="4822467"/>
                <a:ext cx="1418237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8" name="Oval 122">
                <a:extLst>
                  <a:ext uri="{FF2B5EF4-FFF2-40B4-BE49-F238E27FC236}">
                    <a16:creationId xmlns:a16="http://schemas.microsoft.com/office/drawing/2014/main" id="{935C282B-7CF7-FD47-84FA-82F2FB36530E}"/>
                  </a:ext>
                </a:extLst>
              </p:cNvPr>
              <p:cNvSpPr/>
              <p:nvPr/>
            </p:nvSpPr>
            <p:spPr>
              <a:xfrm>
                <a:off x="3804525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9" name="Oval 131">
                <a:extLst>
                  <a:ext uri="{FF2B5EF4-FFF2-40B4-BE49-F238E27FC236}">
                    <a16:creationId xmlns:a16="http://schemas.microsoft.com/office/drawing/2014/main" id="{06C1420B-836F-1D4B-97E5-0E2400D329C9}"/>
                  </a:ext>
                </a:extLst>
              </p:cNvPr>
              <p:cNvSpPr/>
              <p:nvPr/>
            </p:nvSpPr>
            <p:spPr>
              <a:xfrm>
                <a:off x="4027863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0" name="Oval 134">
                <a:extLst>
                  <a:ext uri="{FF2B5EF4-FFF2-40B4-BE49-F238E27FC236}">
                    <a16:creationId xmlns:a16="http://schemas.microsoft.com/office/drawing/2014/main" id="{E160F41D-4B55-0044-B526-BD4B9C7B3AFC}"/>
                  </a:ext>
                </a:extLst>
              </p:cNvPr>
              <p:cNvSpPr/>
              <p:nvPr/>
            </p:nvSpPr>
            <p:spPr>
              <a:xfrm>
                <a:off x="4249333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1" name="Oval 137">
                <a:extLst>
                  <a:ext uri="{FF2B5EF4-FFF2-40B4-BE49-F238E27FC236}">
                    <a16:creationId xmlns:a16="http://schemas.microsoft.com/office/drawing/2014/main" id="{6B8C0A5F-2B33-D34D-AC6E-A5572AC83708}"/>
                  </a:ext>
                </a:extLst>
              </p:cNvPr>
              <p:cNvSpPr/>
              <p:nvPr/>
            </p:nvSpPr>
            <p:spPr>
              <a:xfrm>
                <a:off x="4472946" y="4753887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140">
                <a:extLst>
                  <a:ext uri="{FF2B5EF4-FFF2-40B4-BE49-F238E27FC236}">
                    <a16:creationId xmlns:a16="http://schemas.microsoft.com/office/drawing/2014/main" id="{42515B4B-7184-BF4E-A7B5-F3211E02F700}"/>
                  </a:ext>
                </a:extLst>
              </p:cNvPr>
              <p:cNvSpPr/>
              <p:nvPr/>
            </p:nvSpPr>
            <p:spPr>
              <a:xfrm>
                <a:off x="4696794" y="4753887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143">
                <a:extLst>
                  <a:ext uri="{FF2B5EF4-FFF2-40B4-BE49-F238E27FC236}">
                    <a16:creationId xmlns:a16="http://schemas.microsoft.com/office/drawing/2014/main" id="{BD4451FF-A603-8A47-9D78-17CDDD3EEAD9}"/>
                  </a:ext>
                </a:extLst>
              </p:cNvPr>
              <p:cNvSpPr/>
              <p:nvPr/>
            </p:nvSpPr>
            <p:spPr>
              <a:xfrm>
                <a:off x="4920642" y="4753887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4" name="Straight Connector 124">
                <a:extLst>
                  <a:ext uri="{FF2B5EF4-FFF2-40B4-BE49-F238E27FC236}">
                    <a16:creationId xmlns:a16="http://schemas.microsoft.com/office/drawing/2014/main" id="{557EEA5C-33FD-E54F-BD85-34ECCC52F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7416" y="5025395"/>
                <a:ext cx="1418237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Oval 122">
                <a:extLst>
                  <a:ext uri="{FF2B5EF4-FFF2-40B4-BE49-F238E27FC236}">
                    <a16:creationId xmlns:a16="http://schemas.microsoft.com/office/drawing/2014/main" id="{94BD1256-D5B0-654E-AA43-1D851EAD1363}"/>
                  </a:ext>
                </a:extLst>
              </p:cNvPr>
              <p:cNvSpPr/>
              <p:nvPr/>
            </p:nvSpPr>
            <p:spPr>
              <a:xfrm>
                <a:off x="3804525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131">
                <a:extLst>
                  <a:ext uri="{FF2B5EF4-FFF2-40B4-BE49-F238E27FC236}">
                    <a16:creationId xmlns:a16="http://schemas.microsoft.com/office/drawing/2014/main" id="{D90CD719-1F95-AF44-A812-728AACA3791A}"/>
                  </a:ext>
                </a:extLst>
              </p:cNvPr>
              <p:cNvSpPr/>
              <p:nvPr/>
            </p:nvSpPr>
            <p:spPr>
              <a:xfrm>
                <a:off x="4027863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134">
                <a:extLst>
                  <a:ext uri="{FF2B5EF4-FFF2-40B4-BE49-F238E27FC236}">
                    <a16:creationId xmlns:a16="http://schemas.microsoft.com/office/drawing/2014/main" id="{9AB423D1-C74B-334A-B815-1C86567FDF3C}"/>
                  </a:ext>
                </a:extLst>
              </p:cNvPr>
              <p:cNvSpPr/>
              <p:nvPr/>
            </p:nvSpPr>
            <p:spPr>
              <a:xfrm>
                <a:off x="4249333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Oval 137">
                <a:extLst>
                  <a:ext uri="{FF2B5EF4-FFF2-40B4-BE49-F238E27FC236}">
                    <a16:creationId xmlns:a16="http://schemas.microsoft.com/office/drawing/2014/main" id="{D16E0C44-4B29-8A4C-8822-6B6A77B25C19}"/>
                  </a:ext>
                </a:extLst>
              </p:cNvPr>
              <p:cNvSpPr/>
              <p:nvPr/>
            </p:nvSpPr>
            <p:spPr>
              <a:xfrm>
                <a:off x="4472946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140">
                <a:extLst>
                  <a:ext uri="{FF2B5EF4-FFF2-40B4-BE49-F238E27FC236}">
                    <a16:creationId xmlns:a16="http://schemas.microsoft.com/office/drawing/2014/main" id="{00846468-E2A6-CE4D-8522-0A1F20A82E83}"/>
                  </a:ext>
                </a:extLst>
              </p:cNvPr>
              <p:cNvSpPr/>
              <p:nvPr/>
            </p:nvSpPr>
            <p:spPr>
              <a:xfrm>
                <a:off x="4696794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143">
                <a:extLst>
                  <a:ext uri="{FF2B5EF4-FFF2-40B4-BE49-F238E27FC236}">
                    <a16:creationId xmlns:a16="http://schemas.microsoft.com/office/drawing/2014/main" id="{FB642232-9462-8145-B907-42155FF8AE33}"/>
                  </a:ext>
                </a:extLst>
              </p:cNvPr>
              <p:cNvSpPr/>
              <p:nvPr/>
            </p:nvSpPr>
            <p:spPr>
              <a:xfrm>
                <a:off x="4920642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1" name="Straight Connector 124">
                <a:extLst>
                  <a:ext uri="{FF2B5EF4-FFF2-40B4-BE49-F238E27FC236}">
                    <a16:creationId xmlns:a16="http://schemas.microsoft.com/office/drawing/2014/main" id="{24AA6BC3-FA73-644C-8217-C7930BF91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7416" y="4613955"/>
                <a:ext cx="1418237" cy="1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BFBFB807-0D20-F74F-83D9-AD67C086929F}"/>
                  </a:ext>
                </a:extLst>
              </p:cNvPr>
              <p:cNvSpPr/>
              <p:nvPr/>
            </p:nvSpPr>
            <p:spPr>
              <a:xfrm>
                <a:off x="3804525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131">
                <a:extLst>
                  <a:ext uri="{FF2B5EF4-FFF2-40B4-BE49-F238E27FC236}">
                    <a16:creationId xmlns:a16="http://schemas.microsoft.com/office/drawing/2014/main" id="{62F06076-F126-D34A-BA16-64A1221DB94D}"/>
                  </a:ext>
                </a:extLst>
              </p:cNvPr>
              <p:cNvSpPr/>
              <p:nvPr/>
            </p:nvSpPr>
            <p:spPr>
              <a:xfrm>
                <a:off x="4027863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134">
                <a:extLst>
                  <a:ext uri="{FF2B5EF4-FFF2-40B4-BE49-F238E27FC236}">
                    <a16:creationId xmlns:a16="http://schemas.microsoft.com/office/drawing/2014/main" id="{33C802C9-5321-B443-B905-229ED677E78B}"/>
                  </a:ext>
                </a:extLst>
              </p:cNvPr>
              <p:cNvSpPr/>
              <p:nvPr/>
            </p:nvSpPr>
            <p:spPr>
              <a:xfrm>
                <a:off x="4249333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5" name="Oval 137">
                <a:extLst>
                  <a:ext uri="{FF2B5EF4-FFF2-40B4-BE49-F238E27FC236}">
                    <a16:creationId xmlns:a16="http://schemas.microsoft.com/office/drawing/2014/main" id="{293373CC-76CC-0346-8550-0DE1C101AE1B}"/>
                  </a:ext>
                </a:extLst>
              </p:cNvPr>
              <p:cNvSpPr/>
              <p:nvPr/>
            </p:nvSpPr>
            <p:spPr>
              <a:xfrm>
                <a:off x="4472946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Oval 140">
                <a:extLst>
                  <a:ext uri="{FF2B5EF4-FFF2-40B4-BE49-F238E27FC236}">
                    <a16:creationId xmlns:a16="http://schemas.microsoft.com/office/drawing/2014/main" id="{D92E9A11-7630-5A4E-8992-C9BE4A613F36}"/>
                  </a:ext>
                </a:extLst>
              </p:cNvPr>
              <p:cNvSpPr/>
              <p:nvPr/>
            </p:nvSpPr>
            <p:spPr>
              <a:xfrm>
                <a:off x="4696794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143">
                <a:extLst>
                  <a:ext uri="{FF2B5EF4-FFF2-40B4-BE49-F238E27FC236}">
                    <a16:creationId xmlns:a16="http://schemas.microsoft.com/office/drawing/2014/main" id="{E93978BA-2BEE-DF44-8DC9-D672F37C54EA}"/>
                  </a:ext>
                </a:extLst>
              </p:cNvPr>
              <p:cNvSpPr/>
              <p:nvPr/>
            </p:nvSpPr>
            <p:spPr>
              <a:xfrm>
                <a:off x="4920642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8" name="Straight Connector 124">
                <a:extLst>
                  <a:ext uri="{FF2B5EF4-FFF2-40B4-BE49-F238E27FC236}">
                    <a16:creationId xmlns:a16="http://schemas.microsoft.com/office/drawing/2014/main" id="{685DFEC7-149F-ED42-BC61-1D6FAC26AC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7262" y="5222765"/>
                <a:ext cx="1418391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Oval 143">
                <a:extLst>
                  <a:ext uri="{FF2B5EF4-FFF2-40B4-BE49-F238E27FC236}">
                    <a16:creationId xmlns:a16="http://schemas.microsoft.com/office/drawing/2014/main" id="{09D99EE9-4903-9A48-B14F-635374B8B71F}"/>
                  </a:ext>
                </a:extLst>
              </p:cNvPr>
              <p:cNvSpPr/>
              <p:nvPr/>
            </p:nvSpPr>
            <p:spPr>
              <a:xfrm>
                <a:off x="4916559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140">
                <a:extLst>
                  <a:ext uri="{FF2B5EF4-FFF2-40B4-BE49-F238E27FC236}">
                    <a16:creationId xmlns:a16="http://schemas.microsoft.com/office/drawing/2014/main" id="{9261CBD7-9921-E241-956A-F47D3062E5E1}"/>
                  </a:ext>
                </a:extLst>
              </p:cNvPr>
              <p:cNvSpPr/>
              <p:nvPr/>
            </p:nvSpPr>
            <p:spPr>
              <a:xfrm>
                <a:off x="4692711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137">
                <a:extLst>
                  <a:ext uri="{FF2B5EF4-FFF2-40B4-BE49-F238E27FC236}">
                    <a16:creationId xmlns:a16="http://schemas.microsoft.com/office/drawing/2014/main" id="{A4EEE54E-CCD8-BA49-A83C-591691944589}"/>
                  </a:ext>
                </a:extLst>
              </p:cNvPr>
              <p:cNvSpPr/>
              <p:nvPr/>
            </p:nvSpPr>
            <p:spPr>
              <a:xfrm>
                <a:off x="4468863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134">
                <a:extLst>
                  <a:ext uri="{FF2B5EF4-FFF2-40B4-BE49-F238E27FC236}">
                    <a16:creationId xmlns:a16="http://schemas.microsoft.com/office/drawing/2014/main" id="{F46B2FEC-3DC2-2744-8E07-B47BE428FF13}"/>
                  </a:ext>
                </a:extLst>
              </p:cNvPr>
              <p:cNvSpPr/>
              <p:nvPr/>
            </p:nvSpPr>
            <p:spPr>
              <a:xfrm>
                <a:off x="4245250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Oval 131">
                <a:extLst>
                  <a:ext uri="{FF2B5EF4-FFF2-40B4-BE49-F238E27FC236}">
                    <a16:creationId xmlns:a16="http://schemas.microsoft.com/office/drawing/2014/main" id="{6B5C4E33-65A4-7C47-A72B-B2FD632FCA35}"/>
                  </a:ext>
                </a:extLst>
              </p:cNvPr>
              <p:cNvSpPr/>
              <p:nvPr/>
            </p:nvSpPr>
            <p:spPr>
              <a:xfrm>
                <a:off x="4023780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Oval 122">
                <a:extLst>
                  <a:ext uri="{FF2B5EF4-FFF2-40B4-BE49-F238E27FC236}">
                    <a16:creationId xmlns:a16="http://schemas.microsoft.com/office/drawing/2014/main" id="{1573F024-ABDA-3D4B-84DE-04DB2F27F7B8}"/>
                  </a:ext>
                </a:extLst>
              </p:cNvPr>
              <p:cNvSpPr/>
              <p:nvPr/>
            </p:nvSpPr>
            <p:spPr>
              <a:xfrm>
                <a:off x="3800442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3" name="矩形 11">
              <a:extLst>
                <a:ext uri="{FF2B5EF4-FFF2-40B4-BE49-F238E27FC236}">
                  <a16:creationId xmlns:a16="http://schemas.microsoft.com/office/drawing/2014/main" id="{AFAA9CF6-D52D-5A4D-AC91-9DE7DCCC6627}"/>
                </a:ext>
              </a:extLst>
            </p:cNvPr>
            <p:cNvSpPr/>
            <p:nvPr/>
          </p:nvSpPr>
          <p:spPr>
            <a:xfrm>
              <a:off x="6687502" y="1427291"/>
              <a:ext cx="11784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400" b="1" dirty="0">
                  <a:latin typeface="Cambria" panose="02040503050406030204" pitchFamily="18" charset="0"/>
                </a:rPr>
                <a:t>Slow Subarray</a:t>
              </a:r>
              <a:endParaRPr lang="zh-CN" altLang="en-US" sz="14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AFC29F28-660D-024D-98AA-516F0FEE841B}"/>
                </a:ext>
              </a:extLst>
            </p:cNvPr>
            <p:cNvGrpSpPr/>
            <p:nvPr/>
          </p:nvGrpSpPr>
          <p:grpSpPr>
            <a:xfrm>
              <a:off x="6491049" y="3765403"/>
              <a:ext cx="1571371" cy="962657"/>
              <a:chOff x="3657600" y="4425786"/>
              <a:chExt cx="1571371" cy="962657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ACCB0FE7-26AF-5E41-BEA7-99E3BCACBF0F}"/>
                  </a:ext>
                </a:extLst>
              </p:cNvPr>
              <p:cNvSpPr/>
              <p:nvPr/>
            </p:nvSpPr>
            <p:spPr>
              <a:xfrm>
                <a:off x="3657600" y="4425786"/>
                <a:ext cx="1571371" cy="962657"/>
              </a:xfrm>
              <a:prstGeom prst="roundRect">
                <a:avLst>
                  <a:gd name="adj" fmla="val 544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0" name="Straight Connector 115">
                <a:extLst>
                  <a:ext uri="{FF2B5EF4-FFF2-40B4-BE49-F238E27FC236}">
                    <a16:creationId xmlns:a16="http://schemas.microsoft.com/office/drawing/2014/main" id="{A6D16D70-4CC6-894F-B59D-EC070872E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9222" y="4462971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115">
                <a:extLst>
                  <a:ext uri="{FF2B5EF4-FFF2-40B4-BE49-F238E27FC236}">
                    <a16:creationId xmlns:a16="http://schemas.microsoft.com/office/drawing/2014/main" id="{0B4052EB-9783-DA42-BFEA-E135F417D1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5374" y="4462971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15">
                <a:extLst>
                  <a:ext uri="{FF2B5EF4-FFF2-40B4-BE49-F238E27FC236}">
                    <a16:creationId xmlns:a16="http://schemas.microsoft.com/office/drawing/2014/main" id="{F47CBE1A-D187-6E45-8068-089A69C175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1526" y="4462972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115">
                <a:extLst>
                  <a:ext uri="{FF2B5EF4-FFF2-40B4-BE49-F238E27FC236}">
                    <a16:creationId xmlns:a16="http://schemas.microsoft.com/office/drawing/2014/main" id="{70D7F57E-E326-1740-ADE6-9799B3506C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6989" y="4462972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115">
                <a:extLst>
                  <a:ext uri="{FF2B5EF4-FFF2-40B4-BE49-F238E27FC236}">
                    <a16:creationId xmlns:a16="http://schemas.microsoft.com/office/drawing/2014/main" id="{4D108677-8502-8044-AF3F-0537B1C7C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5519" y="4462973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115">
                <a:extLst>
                  <a:ext uri="{FF2B5EF4-FFF2-40B4-BE49-F238E27FC236}">
                    <a16:creationId xmlns:a16="http://schemas.microsoft.com/office/drawing/2014/main" id="{020E6076-53BC-8C4C-A611-E679A5339C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105" y="4462972"/>
                <a:ext cx="0" cy="887917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124">
                <a:extLst>
                  <a:ext uri="{FF2B5EF4-FFF2-40B4-BE49-F238E27FC236}">
                    <a16:creationId xmlns:a16="http://schemas.microsoft.com/office/drawing/2014/main" id="{69BEF993-2B03-8D4E-91B0-9CCE04751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7416" y="4822467"/>
                <a:ext cx="1418237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" name="Oval 122">
                <a:extLst>
                  <a:ext uri="{FF2B5EF4-FFF2-40B4-BE49-F238E27FC236}">
                    <a16:creationId xmlns:a16="http://schemas.microsoft.com/office/drawing/2014/main" id="{71FE8D7A-4B54-2F41-9BBC-BF2D0FBA9EC0}"/>
                  </a:ext>
                </a:extLst>
              </p:cNvPr>
              <p:cNvSpPr/>
              <p:nvPr/>
            </p:nvSpPr>
            <p:spPr>
              <a:xfrm>
                <a:off x="3804525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131">
                <a:extLst>
                  <a:ext uri="{FF2B5EF4-FFF2-40B4-BE49-F238E27FC236}">
                    <a16:creationId xmlns:a16="http://schemas.microsoft.com/office/drawing/2014/main" id="{4C4A2A2B-F189-9B4A-9010-4900AF8C61FA}"/>
                  </a:ext>
                </a:extLst>
              </p:cNvPr>
              <p:cNvSpPr/>
              <p:nvPr/>
            </p:nvSpPr>
            <p:spPr>
              <a:xfrm>
                <a:off x="4027863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134">
                <a:extLst>
                  <a:ext uri="{FF2B5EF4-FFF2-40B4-BE49-F238E27FC236}">
                    <a16:creationId xmlns:a16="http://schemas.microsoft.com/office/drawing/2014/main" id="{9159B8A0-10E0-3F4F-B577-8E13350CAB1A}"/>
                  </a:ext>
                </a:extLst>
              </p:cNvPr>
              <p:cNvSpPr/>
              <p:nvPr/>
            </p:nvSpPr>
            <p:spPr>
              <a:xfrm>
                <a:off x="4249333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137">
                <a:extLst>
                  <a:ext uri="{FF2B5EF4-FFF2-40B4-BE49-F238E27FC236}">
                    <a16:creationId xmlns:a16="http://schemas.microsoft.com/office/drawing/2014/main" id="{EBA21437-5C0E-D24D-BE7D-2564A9B761C6}"/>
                  </a:ext>
                </a:extLst>
              </p:cNvPr>
              <p:cNvSpPr/>
              <p:nvPr/>
            </p:nvSpPr>
            <p:spPr>
              <a:xfrm>
                <a:off x="4472946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140">
                <a:extLst>
                  <a:ext uri="{FF2B5EF4-FFF2-40B4-BE49-F238E27FC236}">
                    <a16:creationId xmlns:a16="http://schemas.microsoft.com/office/drawing/2014/main" id="{FF96EF10-6A17-A14C-9215-4CBB100DA2D5}"/>
                  </a:ext>
                </a:extLst>
              </p:cNvPr>
              <p:cNvSpPr/>
              <p:nvPr/>
            </p:nvSpPr>
            <p:spPr>
              <a:xfrm>
                <a:off x="4696794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143">
                <a:extLst>
                  <a:ext uri="{FF2B5EF4-FFF2-40B4-BE49-F238E27FC236}">
                    <a16:creationId xmlns:a16="http://schemas.microsoft.com/office/drawing/2014/main" id="{B7754448-E318-1943-820A-59D1506DA9A6}"/>
                  </a:ext>
                </a:extLst>
              </p:cNvPr>
              <p:cNvSpPr/>
              <p:nvPr/>
            </p:nvSpPr>
            <p:spPr>
              <a:xfrm>
                <a:off x="4920642" y="475388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9" name="Straight Connector 124">
                <a:extLst>
                  <a:ext uri="{FF2B5EF4-FFF2-40B4-BE49-F238E27FC236}">
                    <a16:creationId xmlns:a16="http://schemas.microsoft.com/office/drawing/2014/main" id="{69F61169-8969-5A4F-9325-43AEC0DDF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7416" y="5025395"/>
                <a:ext cx="1418237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Oval 122">
                <a:extLst>
                  <a:ext uri="{FF2B5EF4-FFF2-40B4-BE49-F238E27FC236}">
                    <a16:creationId xmlns:a16="http://schemas.microsoft.com/office/drawing/2014/main" id="{D4DF9AAB-D174-4849-BB4A-901FCF8E7FE7}"/>
                  </a:ext>
                </a:extLst>
              </p:cNvPr>
              <p:cNvSpPr/>
              <p:nvPr/>
            </p:nvSpPr>
            <p:spPr>
              <a:xfrm>
                <a:off x="3804525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131">
                <a:extLst>
                  <a:ext uri="{FF2B5EF4-FFF2-40B4-BE49-F238E27FC236}">
                    <a16:creationId xmlns:a16="http://schemas.microsoft.com/office/drawing/2014/main" id="{C9C63BBD-2BF3-4F4B-A2E4-6A7AE01A5941}"/>
                  </a:ext>
                </a:extLst>
              </p:cNvPr>
              <p:cNvSpPr/>
              <p:nvPr/>
            </p:nvSpPr>
            <p:spPr>
              <a:xfrm>
                <a:off x="4027863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134">
                <a:extLst>
                  <a:ext uri="{FF2B5EF4-FFF2-40B4-BE49-F238E27FC236}">
                    <a16:creationId xmlns:a16="http://schemas.microsoft.com/office/drawing/2014/main" id="{F8685D21-0BD5-8446-A9EC-1C837424B22F}"/>
                  </a:ext>
                </a:extLst>
              </p:cNvPr>
              <p:cNvSpPr/>
              <p:nvPr/>
            </p:nvSpPr>
            <p:spPr>
              <a:xfrm>
                <a:off x="4249333" y="495681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137">
                <a:extLst>
                  <a:ext uri="{FF2B5EF4-FFF2-40B4-BE49-F238E27FC236}">
                    <a16:creationId xmlns:a16="http://schemas.microsoft.com/office/drawing/2014/main" id="{C51CB977-250B-E24A-88A2-FD08CEAFEFB2}"/>
                  </a:ext>
                </a:extLst>
              </p:cNvPr>
              <p:cNvSpPr/>
              <p:nvPr/>
            </p:nvSpPr>
            <p:spPr>
              <a:xfrm>
                <a:off x="4472946" y="495681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140">
                <a:extLst>
                  <a:ext uri="{FF2B5EF4-FFF2-40B4-BE49-F238E27FC236}">
                    <a16:creationId xmlns:a16="http://schemas.microsoft.com/office/drawing/2014/main" id="{CCB3FF94-205C-8A46-820A-8D2B5DEF0AF3}"/>
                  </a:ext>
                </a:extLst>
              </p:cNvPr>
              <p:cNvSpPr/>
              <p:nvPr/>
            </p:nvSpPr>
            <p:spPr>
              <a:xfrm>
                <a:off x="4696794" y="495681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143">
                <a:extLst>
                  <a:ext uri="{FF2B5EF4-FFF2-40B4-BE49-F238E27FC236}">
                    <a16:creationId xmlns:a16="http://schemas.microsoft.com/office/drawing/2014/main" id="{646DC0B4-BC09-6B4C-BAB3-70BCCE12A902}"/>
                  </a:ext>
                </a:extLst>
              </p:cNvPr>
              <p:cNvSpPr/>
              <p:nvPr/>
            </p:nvSpPr>
            <p:spPr>
              <a:xfrm>
                <a:off x="4920642" y="495681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6" name="Straight Connector 124">
                <a:extLst>
                  <a:ext uri="{FF2B5EF4-FFF2-40B4-BE49-F238E27FC236}">
                    <a16:creationId xmlns:a16="http://schemas.microsoft.com/office/drawing/2014/main" id="{539C34EF-DC49-8242-A162-DF7231FAA1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7416" y="4613955"/>
                <a:ext cx="1418237" cy="1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5F3E7A37-6841-3D49-B30D-DBCB23469F8E}"/>
                  </a:ext>
                </a:extLst>
              </p:cNvPr>
              <p:cNvSpPr/>
              <p:nvPr/>
            </p:nvSpPr>
            <p:spPr>
              <a:xfrm>
                <a:off x="3804525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131">
                <a:extLst>
                  <a:ext uri="{FF2B5EF4-FFF2-40B4-BE49-F238E27FC236}">
                    <a16:creationId xmlns:a16="http://schemas.microsoft.com/office/drawing/2014/main" id="{CC314679-17A2-E44D-AD2D-E749D5A6E6EF}"/>
                  </a:ext>
                </a:extLst>
              </p:cNvPr>
              <p:cNvSpPr/>
              <p:nvPr/>
            </p:nvSpPr>
            <p:spPr>
              <a:xfrm>
                <a:off x="4027863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134">
                <a:extLst>
                  <a:ext uri="{FF2B5EF4-FFF2-40B4-BE49-F238E27FC236}">
                    <a16:creationId xmlns:a16="http://schemas.microsoft.com/office/drawing/2014/main" id="{57AF1838-8197-5E47-A78F-D00A56D13374}"/>
                  </a:ext>
                </a:extLst>
              </p:cNvPr>
              <p:cNvSpPr/>
              <p:nvPr/>
            </p:nvSpPr>
            <p:spPr>
              <a:xfrm>
                <a:off x="4249333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137">
                <a:extLst>
                  <a:ext uri="{FF2B5EF4-FFF2-40B4-BE49-F238E27FC236}">
                    <a16:creationId xmlns:a16="http://schemas.microsoft.com/office/drawing/2014/main" id="{18712B0E-FD36-EF4C-8137-939E0B7080D0}"/>
                  </a:ext>
                </a:extLst>
              </p:cNvPr>
              <p:cNvSpPr/>
              <p:nvPr/>
            </p:nvSpPr>
            <p:spPr>
              <a:xfrm>
                <a:off x="4472946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140">
                <a:extLst>
                  <a:ext uri="{FF2B5EF4-FFF2-40B4-BE49-F238E27FC236}">
                    <a16:creationId xmlns:a16="http://schemas.microsoft.com/office/drawing/2014/main" id="{EA2B2D65-1531-7F41-AB55-49879290D804}"/>
                  </a:ext>
                </a:extLst>
              </p:cNvPr>
              <p:cNvSpPr/>
              <p:nvPr/>
            </p:nvSpPr>
            <p:spPr>
              <a:xfrm>
                <a:off x="4696794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Oval 143">
                <a:extLst>
                  <a:ext uri="{FF2B5EF4-FFF2-40B4-BE49-F238E27FC236}">
                    <a16:creationId xmlns:a16="http://schemas.microsoft.com/office/drawing/2014/main" id="{3F5A7513-312F-814C-AA6C-7229EBFF4576}"/>
                  </a:ext>
                </a:extLst>
              </p:cNvPr>
              <p:cNvSpPr/>
              <p:nvPr/>
            </p:nvSpPr>
            <p:spPr>
              <a:xfrm>
                <a:off x="4920642" y="4545375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3" name="Straight Connector 124">
                <a:extLst>
                  <a:ext uri="{FF2B5EF4-FFF2-40B4-BE49-F238E27FC236}">
                    <a16:creationId xmlns:a16="http://schemas.microsoft.com/office/drawing/2014/main" id="{2468BE39-2512-504D-A4F7-EE6A46087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7262" y="5222765"/>
                <a:ext cx="1418391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4" name="Oval 143">
                <a:extLst>
                  <a:ext uri="{FF2B5EF4-FFF2-40B4-BE49-F238E27FC236}">
                    <a16:creationId xmlns:a16="http://schemas.microsoft.com/office/drawing/2014/main" id="{1D22DFA2-3694-3342-8390-69F499DA9E1E}"/>
                  </a:ext>
                </a:extLst>
              </p:cNvPr>
              <p:cNvSpPr/>
              <p:nvPr/>
            </p:nvSpPr>
            <p:spPr>
              <a:xfrm>
                <a:off x="4916559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140">
                <a:extLst>
                  <a:ext uri="{FF2B5EF4-FFF2-40B4-BE49-F238E27FC236}">
                    <a16:creationId xmlns:a16="http://schemas.microsoft.com/office/drawing/2014/main" id="{558747F0-08D9-E648-A092-6FB764CCF292}"/>
                  </a:ext>
                </a:extLst>
              </p:cNvPr>
              <p:cNvSpPr/>
              <p:nvPr/>
            </p:nvSpPr>
            <p:spPr>
              <a:xfrm>
                <a:off x="4692711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137">
                <a:extLst>
                  <a:ext uri="{FF2B5EF4-FFF2-40B4-BE49-F238E27FC236}">
                    <a16:creationId xmlns:a16="http://schemas.microsoft.com/office/drawing/2014/main" id="{C49104D5-FA37-5947-9566-FC6AC343F6E1}"/>
                  </a:ext>
                </a:extLst>
              </p:cNvPr>
              <p:cNvSpPr/>
              <p:nvPr/>
            </p:nvSpPr>
            <p:spPr>
              <a:xfrm>
                <a:off x="4468863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134">
                <a:extLst>
                  <a:ext uri="{FF2B5EF4-FFF2-40B4-BE49-F238E27FC236}">
                    <a16:creationId xmlns:a16="http://schemas.microsoft.com/office/drawing/2014/main" id="{0CD1996A-2659-AB41-9703-27128F7D4301}"/>
                  </a:ext>
                </a:extLst>
              </p:cNvPr>
              <p:cNvSpPr/>
              <p:nvPr/>
            </p:nvSpPr>
            <p:spPr>
              <a:xfrm>
                <a:off x="4245250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131">
                <a:extLst>
                  <a:ext uri="{FF2B5EF4-FFF2-40B4-BE49-F238E27FC236}">
                    <a16:creationId xmlns:a16="http://schemas.microsoft.com/office/drawing/2014/main" id="{2A452458-CDA4-584E-B5D7-757F62F872EC}"/>
                  </a:ext>
                </a:extLst>
              </p:cNvPr>
              <p:cNvSpPr/>
              <p:nvPr/>
            </p:nvSpPr>
            <p:spPr>
              <a:xfrm>
                <a:off x="4023780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122">
                <a:extLst>
                  <a:ext uri="{FF2B5EF4-FFF2-40B4-BE49-F238E27FC236}">
                    <a16:creationId xmlns:a16="http://schemas.microsoft.com/office/drawing/2014/main" id="{A03D8825-00BF-BC47-8D3D-5E78C8C11DE3}"/>
                  </a:ext>
                </a:extLst>
              </p:cNvPr>
              <p:cNvSpPr/>
              <p:nvPr/>
            </p:nvSpPr>
            <p:spPr>
              <a:xfrm>
                <a:off x="3800442" y="514835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5" name="矩形 11">
              <a:extLst>
                <a:ext uri="{FF2B5EF4-FFF2-40B4-BE49-F238E27FC236}">
                  <a16:creationId xmlns:a16="http://schemas.microsoft.com/office/drawing/2014/main" id="{0A87FB6F-88D3-FC49-98B3-B7846D5CC0A3}"/>
                </a:ext>
              </a:extLst>
            </p:cNvPr>
            <p:cNvSpPr/>
            <p:nvPr/>
          </p:nvSpPr>
          <p:spPr>
            <a:xfrm>
              <a:off x="6683882" y="3561372"/>
              <a:ext cx="1178464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400" b="1" dirty="0">
                  <a:latin typeface="Cambria" panose="02040503050406030204" pitchFamily="18" charset="0"/>
                </a:rPr>
                <a:t>Slow Subarray</a:t>
              </a:r>
              <a:endParaRPr lang="zh-CN" altLang="en-US" sz="1400" b="1" dirty="0">
                <a:latin typeface="Cambria" panose="02040503050406030204" pitchFamily="18" charset="0"/>
              </a:endParaRPr>
            </a:p>
          </p:txBody>
        </p:sp>
        <p:sp>
          <p:nvSpPr>
            <p:cNvPr id="346" name="矩形 110">
              <a:extLst>
                <a:ext uri="{FF2B5EF4-FFF2-40B4-BE49-F238E27FC236}">
                  <a16:creationId xmlns:a16="http://schemas.microsoft.com/office/drawing/2014/main" id="{D9FBF428-988C-1D43-8C65-812940710447}"/>
                </a:ext>
              </a:extLst>
            </p:cNvPr>
            <p:cNvSpPr/>
            <p:nvPr/>
          </p:nvSpPr>
          <p:spPr>
            <a:xfrm>
              <a:off x="6442727" y="4796364"/>
              <a:ext cx="164359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rPr>
                <a:t>Fast Subarray</a:t>
              </a: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rPr>
                <a:t> </a:t>
              </a:r>
              <a:r>
                <a:rPr lang="en-US" altLang="zh-CN" sz="1200" i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rPr>
                <a:t>(cache)</a:t>
              </a:r>
              <a:endParaRPr lang="zh-CN" altLang="en-US" sz="14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03E094CB-2D88-D84E-B490-E9EAF41F43B7}"/>
                </a:ext>
              </a:extLst>
            </p:cNvPr>
            <p:cNvGrpSpPr/>
            <p:nvPr/>
          </p:nvGrpSpPr>
          <p:grpSpPr>
            <a:xfrm>
              <a:off x="6491049" y="5005120"/>
              <a:ext cx="1571371" cy="617286"/>
              <a:chOff x="7580648" y="3231117"/>
              <a:chExt cx="1571371" cy="617286"/>
            </a:xfrm>
          </p:grpSpPr>
          <p:sp>
            <p:nvSpPr>
              <p:cNvPr id="348" name="Rounded Rectangle 347">
                <a:extLst>
                  <a:ext uri="{FF2B5EF4-FFF2-40B4-BE49-F238E27FC236}">
                    <a16:creationId xmlns:a16="http://schemas.microsoft.com/office/drawing/2014/main" id="{3EB999C9-9166-4F4A-8A9F-B5A36B8C399E}"/>
                  </a:ext>
                </a:extLst>
              </p:cNvPr>
              <p:cNvSpPr/>
              <p:nvPr/>
            </p:nvSpPr>
            <p:spPr>
              <a:xfrm>
                <a:off x="7580648" y="3231117"/>
                <a:ext cx="1571371" cy="617286"/>
              </a:xfrm>
              <a:prstGeom prst="roundRect">
                <a:avLst>
                  <a:gd name="adj" fmla="val 544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9" name="Straight Connector 115">
                <a:extLst>
                  <a:ext uri="{FF2B5EF4-FFF2-40B4-BE49-F238E27FC236}">
                    <a16:creationId xmlns:a16="http://schemas.microsoft.com/office/drawing/2014/main" id="{C06FB5BB-879E-BD4F-8B8C-1986F53172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12270" y="3268302"/>
                <a:ext cx="0" cy="526031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115">
                <a:extLst>
                  <a:ext uri="{FF2B5EF4-FFF2-40B4-BE49-F238E27FC236}">
                    <a16:creationId xmlns:a16="http://schemas.microsoft.com/office/drawing/2014/main" id="{16F0014B-7EEB-7049-9DF1-8B9F52614B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88422" y="3268303"/>
                <a:ext cx="0" cy="52603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115">
                <a:extLst>
                  <a:ext uri="{FF2B5EF4-FFF2-40B4-BE49-F238E27FC236}">
                    <a16:creationId xmlns:a16="http://schemas.microsoft.com/office/drawing/2014/main" id="{0DC86170-89E7-7A4E-9A73-625194410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4574" y="3268304"/>
                <a:ext cx="0" cy="52602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115">
                <a:extLst>
                  <a:ext uri="{FF2B5EF4-FFF2-40B4-BE49-F238E27FC236}">
                    <a16:creationId xmlns:a16="http://schemas.microsoft.com/office/drawing/2014/main" id="{D14DBDD8-D79F-4B42-8E94-9C579191AE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0037" y="3268303"/>
                <a:ext cx="0" cy="52603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15">
                <a:extLst>
                  <a:ext uri="{FF2B5EF4-FFF2-40B4-BE49-F238E27FC236}">
                    <a16:creationId xmlns:a16="http://schemas.microsoft.com/office/drawing/2014/main" id="{A9FDADC9-98E8-844E-B3D8-959096843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8567" y="3268304"/>
                <a:ext cx="0" cy="526029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115">
                <a:extLst>
                  <a:ext uri="{FF2B5EF4-FFF2-40B4-BE49-F238E27FC236}">
                    <a16:creationId xmlns:a16="http://schemas.microsoft.com/office/drawing/2014/main" id="{ED16895C-8489-4444-A275-D2DBA3D686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6153" y="3268303"/>
                <a:ext cx="0" cy="52603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124">
                <a:extLst>
                  <a:ext uri="{FF2B5EF4-FFF2-40B4-BE49-F238E27FC236}">
                    <a16:creationId xmlns:a16="http://schemas.microsoft.com/office/drawing/2014/main" id="{BB60496B-AC24-FF4F-98C9-8C4FE63AF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0464" y="3627797"/>
                <a:ext cx="1418237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Oval 122">
                <a:extLst>
                  <a:ext uri="{FF2B5EF4-FFF2-40B4-BE49-F238E27FC236}">
                    <a16:creationId xmlns:a16="http://schemas.microsoft.com/office/drawing/2014/main" id="{454A8929-780D-D24B-B802-B9DB94171894}"/>
                  </a:ext>
                </a:extLst>
              </p:cNvPr>
              <p:cNvSpPr/>
              <p:nvPr/>
            </p:nvSpPr>
            <p:spPr>
              <a:xfrm>
                <a:off x="7727573" y="355921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131">
                <a:extLst>
                  <a:ext uri="{FF2B5EF4-FFF2-40B4-BE49-F238E27FC236}">
                    <a16:creationId xmlns:a16="http://schemas.microsoft.com/office/drawing/2014/main" id="{3BDA0833-C084-2541-9CCF-1A2AF67D7F85}"/>
                  </a:ext>
                </a:extLst>
              </p:cNvPr>
              <p:cNvSpPr/>
              <p:nvPr/>
            </p:nvSpPr>
            <p:spPr>
              <a:xfrm>
                <a:off x="7950911" y="355921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134">
                <a:extLst>
                  <a:ext uri="{FF2B5EF4-FFF2-40B4-BE49-F238E27FC236}">
                    <a16:creationId xmlns:a16="http://schemas.microsoft.com/office/drawing/2014/main" id="{586BE21C-9679-4B4A-8788-2FAC4093B37A}"/>
                  </a:ext>
                </a:extLst>
              </p:cNvPr>
              <p:cNvSpPr/>
              <p:nvPr/>
            </p:nvSpPr>
            <p:spPr>
              <a:xfrm>
                <a:off x="8172381" y="355921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137">
                <a:extLst>
                  <a:ext uri="{FF2B5EF4-FFF2-40B4-BE49-F238E27FC236}">
                    <a16:creationId xmlns:a16="http://schemas.microsoft.com/office/drawing/2014/main" id="{244CD182-0410-A14F-8AE9-69043F68F96B}"/>
                  </a:ext>
                </a:extLst>
              </p:cNvPr>
              <p:cNvSpPr/>
              <p:nvPr/>
            </p:nvSpPr>
            <p:spPr>
              <a:xfrm>
                <a:off x="8395994" y="355921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140">
                <a:extLst>
                  <a:ext uri="{FF2B5EF4-FFF2-40B4-BE49-F238E27FC236}">
                    <a16:creationId xmlns:a16="http://schemas.microsoft.com/office/drawing/2014/main" id="{EE09B674-1604-394B-8F75-7A9AB86A15BD}"/>
                  </a:ext>
                </a:extLst>
              </p:cNvPr>
              <p:cNvSpPr/>
              <p:nvPr/>
            </p:nvSpPr>
            <p:spPr>
              <a:xfrm>
                <a:off x="8619842" y="355921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143">
                <a:extLst>
                  <a:ext uri="{FF2B5EF4-FFF2-40B4-BE49-F238E27FC236}">
                    <a16:creationId xmlns:a16="http://schemas.microsoft.com/office/drawing/2014/main" id="{60697EE9-0EB9-D744-8352-44B22CA50D5D}"/>
                  </a:ext>
                </a:extLst>
              </p:cNvPr>
              <p:cNvSpPr/>
              <p:nvPr/>
            </p:nvSpPr>
            <p:spPr>
              <a:xfrm>
                <a:off x="8843690" y="3559217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Straight Connector 124">
                <a:extLst>
                  <a:ext uri="{FF2B5EF4-FFF2-40B4-BE49-F238E27FC236}">
                    <a16:creationId xmlns:a16="http://schemas.microsoft.com/office/drawing/2014/main" id="{937698A2-F83C-EA4F-8E13-1B5B9E5C9C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0464" y="3419285"/>
                <a:ext cx="1418237" cy="1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80DD7F0A-4D26-044E-AAF1-9F143A425445}"/>
                  </a:ext>
                </a:extLst>
              </p:cNvPr>
              <p:cNvSpPr/>
              <p:nvPr/>
            </p:nvSpPr>
            <p:spPr>
              <a:xfrm>
                <a:off x="7727573" y="335070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131">
                <a:extLst>
                  <a:ext uri="{FF2B5EF4-FFF2-40B4-BE49-F238E27FC236}">
                    <a16:creationId xmlns:a16="http://schemas.microsoft.com/office/drawing/2014/main" id="{CEE1F53C-0021-1B44-8F52-302C0303B33F}"/>
                  </a:ext>
                </a:extLst>
              </p:cNvPr>
              <p:cNvSpPr/>
              <p:nvPr/>
            </p:nvSpPr>
            <p:spPr>
              <a:xfrm>
                <a:off x="7950911" y="335070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134">
                <a:extLst>
                  <a:ext uri="{FF2B5EF4-FFF2-40B4-BE49-F238E27FC236}">
                    <a16:creationId xmlns:a16="http://schemas.microsoft.com/office/drawing/2014/main" id="{9B2854D0-1BFF-514A-913C-AE5F9FEF7CC4}"/>
                  </a:ext>
                </a:extLst>
              </p:cNvPr>
              <p:cNvSpPr/>
              <p:nvPr/>
            </p:nvSpPr>
            <p:spPr>
              <a:xfrm>
                <a:off x="8172381" y="335070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137">
                <a:extLst>
                  <a:ext uri="{FF2B5EF4-FFF2-40B4-BE49-F238E27FC236}">
                    <a16:creationId xmlns:a16="http://schemas.microsoft.com/office/drawing/2014/main" id="{B2E28DD7-C867-E14A-A449-9DF5E7EBA32F}"/>
                  </a:ext>
                </a:extLst>
              </p:cNvPr>
              <p:cNvSpPr/>
              <p:nvPr/>
            </p:nvSpPr>
            <p:spPr>
              <a:xfrm>
                <a:off x="8395994" y="335070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140">
                <a:extLst>
                  <a:ext uri="{FF2B5EF4-FFF2-40B4-BE49-F238E27FC236}">
                    <a16:creationId xmlns:a16="http://schemas.microsoft.com/office/drawing/2014/main" id="{C1338C47-F3AD-3A44-BA6B-8A053641FA46}"/>
                  </a:ext>
                </a:extLst>
              </p:cNvPr>
              <p:cNvSpPr/>
              <p:nvPr/>
            </p:nvSpPr>
            <p:spPr>
              <a:xfrm>
                <a:off x="8619842" y="335070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143">
                <a:extLst>
                  <a:ext uri="{FF2B5EF4-FFF2-40B4-BE49-F238E27FC236}">
                    <a16:creationId xmlns:a16="http://schemas.microsoft.com/office/drawing/2014/main" id="{DD0C26FD-AF0D-484D-9670-B9B9642B0736}"/>
                  </a:ext>
                </a:extLst>
              </p:cNvPr>
              <p:cNvSpPr/>
              <p:nvPr/>
            </p:nvSpPr>
            <p:spPr>
              <a:xfrm>
                <a:off x="8843690" y="3350705"/>
                <a:ext cx="137160" cy="137160"/>
              </a:xfrm>
              <a:prstGeom prst="ellipse">
                <a:avLst/>
              </a:prstGeom>
              <a:solidFill>
                <a:srgbClr val="F2DDD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0D502F-E8CD-4E4E-BFA9-19FB14E95469}"/>
              </a:ext>
            </a:extLst>
          </p:cNvPr>
          <p:cNvGrpSpPr/>
          <p:nvPr/>
        </p:nvGrpSpPr>
        <p:grpSpPr>
          <a:xfrm>
            <a:off x="2192499" y="4973106"/>
            <a:ext cx="952026" cy="965436"/>
            <a:chOff x="4367138" y="4844156"/>
            <a:chExt cx="952026" cy="965436"/>
          </a:xfrm>
        </p:grpSpPr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C7D83FC1-B4F4-3448-9EBC-CB8406547D32}"/>
                </a:ext>
              </a:extLst>
            </p:cNvPr>
            <p:cNvGrpSpPr/>
            <p:nvPr/>
          </p:nvGrpSpPr>
          <p:grpSpPr>
            <a:xfrm>
              <a:off x="4367138" y="4844156"/>
              <a:ext cx="584856" cy="137160"/>
              <a:chOff x="4472946" y="4956815"/>
              <a:chExt cx="584856" cy="137160"/>
            </a:xfrm>
          </p:grpSpPr>
          <p:sp>
            <p:nvSpPr>
              <p:cNvPr id="756" name="Oval 137">
                <a:extLst>
                  <a:ext uri="{FF2B5EF4-FFF2-40B4-BE49-F238E27FC236}">
                    <a16:creationId xmlns:a16="http://schemas.microsoft.com/office/drawing/2014/main" id="{F45064E5-C7DA-5D49-A591-46051CB6BBA3}"/>
                  </a:ext>
                </a:extLst>
              </p:cNvPr>
              <p:cNvSpPr/>
              <p:nvPr/>
            </p:nvSpPr>
            <p:spPr>
              <a:xfrm>
                <a:off x="4472946" y="4956815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Oval 140">
                <a:extLst>
                  <a:ext uri="{FF2B5EF4-FFF2-40B4-BE49-F238E27FC236}">
                    <a16:creationId xmlns:a16="http://schemas.microsoft.com/office/drawing/2014/main" id="{8F4B7C4D-0C2B-D548-8FD8-9A04817EC332}"/>
                  </a:ext>
                </a:extLst>
              </p:cNvPr>
              <p:cNvSpPr/>
              <p:nvPr/>
            </p:nvSpPr>
            <p:spPr>
              <a:xfrm>
                <a:off x="4696794" y="4956815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Oval 143">
                <a:extLst>
                  <a:ext uri="{FF2B5EF4-FFF2-40B4-BE49-F238E27FC236}">
                    <a16:creationId xmlns:a16="http://schemas.microsoft.com/office/drawing/2014/main" id="{9FEC4B45-ED79-AE4A-A26E-CB54F8121348}"/>
                  </a:ext>
                </a:extLst>
              </p:cNvPr>
              <p:cNvSpPr/>
              <p:nvPr/>
            </p:nvSpPr>
            <p:spPr>
              <a:xfrm>
                <a:off x="4920642" y="4956815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937DE-7CE5-8B42-9069-4414CD1D75A0}"/>
                </a:ext>
              </a:extLst>
            </p:cNvPr>
            <p:cNvGrpSpPr/>
            <p:nvPr/>
          </p:nvGrpSpPr>
          <p:grpSpPr>
            <a:xfrm>
              <a:off x="4367138" y="5672432"/>
              <a:ext cx="584856" cy="137160"/>
              <a:chOff x="4367138" y="5672432"/>
              <a:chExt cx="584856" cy="137160"/>
            </a:xfrm>
          </p:grpSpPr>
          <p:sp>
            <p:nvSpPr>
              <p:cNvPr id="735" name="Oval 137">
                <a:extLst>
                  <a:ext uri="{FF2B5EF4-FFF2-40B4-BE49-F238E27FC236}">
                    <a16:creationId xmlns:a16="http://schemas.microsoft.com/office/drawing/2014/main" id="{879CE758-9A54-6146-A6D5-B09A0AAF07DA}"/>
                  </a:ext>
                </a:extLst>
              </p:cNvPr>
              <p:cNvSpPr/>
              <p:nvPr/>
            </p:nvSpPr>
            <p:spPr>
              <a:xfrm>
                <a:off x="4367138" y="5672432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140">
                <a:extLst>
                  <a:ext uri="{FF2B5EF4-FFF2-40B4-BE49-F238E27FC236}">
                    <a16:creationId xmlns:a16="http://schemas.microsoft.com/office/drawing/2014/main" id="{34991CD0-20A6-6548-AB41-1A309B106F7B}"/>
                  </a:ext>
                </a:extLst>
              </p:cNvPr>
              <p:cNvSpPr/>
              <p:nvPr/>
            </p:nvSpPr>
            <p:spPr>
              <a:xfrm>
                <a:off x="4590986" y="5672432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Oval 143">
                <a:extLst>
                  <a:ext uri="{FF2B5EF4-FFF2-40B4-BE49-F238E27FC236}">
                    <a16:creationId xmlns:a16="http://schemas.microsoft.com/office/drawing/2014/main" id="{80317E37-4FA9-814A-8156-5F5025B6157C}"/>
                  </a:ext>
                </a:extLst>
              </p:cNvPr>
              <p:cNvSpPr/>
              <p:nvPr/>
            </p:nvSpPr>
            <p:spPr>
              <a:xfrm>
                <a:off x="4814834" y="5672432"/>
                <a:ext cx="137160" cy="137160"/>
              </a:xfrm>
              <a:prstGeom prst="ellipse">
                <a:avLst/>
              </a:prstGeom>
              <a:solidFill>
                <a:srgbClr val="CC33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5" name="Freeform 714">
              <a:extLst>
                <a:ext uri="{FF2B5EF4-FFF2-40B4-BE49-F238E27FC236}">
                  <a16:creationId xmlns:a16="http://schemas.microsoft.com/office/drawing/2014/main" id="{41A271A6-26A5-C540-8CCD-7E7D560351E8}"/>
                </a:ext>
              </a:extLst>
            </p:cNvPr>
            <p:cNvSpPr/>
            <p:nvPr/>
          </p:nvSpPr>
          <p:spPr>
            <a:xfrm flipH="1">
              <a:off x="5076388" y="4922342"/>
              <a:ext cx="242776" cy="818670"/>
            </a:xfrm>
            <a:custGeom>
              <a:avLst/>
              <a:gdLst>
                <a:gd name="connsiteX0" fmla="*/ 249103 w 249103"/>
                <a:gd name="connsiteY0" fmla="*/ 0 h 1029918"/>
                <a:gd name="connsiteX1" fmla="*/ 85601 w 249103"/>
                <a:gd name="connsiteY1" fmla="*/ 151390 h 1029918"/>
                <a:gd name="connsiteX2" fmla="*/ 822 w 249103"/>
                <a:gd name="connsiteY2" fmla="*/ 647952 h 1029918"/>
                <a:gd name="connsiteX3" fmla="*/ 55323 w 249103"/>
                <a:gd name="connsiteY3" fmla="*/ 968900 h 1029918"/>
                <a:gd name="connsiteX4" fmla="*/ 249103 w 249103"/>
                <a:gd name="connsiteY4" fmla="*/ 1029457 h 1029918"/>
                <a:gd name="connsiteX0" fmla="*/ 250561 w 250561"/>
                <a:gd name="connsiteY0" fmla="*/ 0 h 1029485"/>
                <a:gd name="connsiteX1" fmla="*/ 87059 w 250561"/>
                <a:gd name="connsiteY1" fmla="*/ 151390 h 1029485"/>
                <a:gd name="connsiteX2" fmla="*/ 2280 w 250561"/>
                <a:gd name="connsiteY2" fmla="*/ 647952 h 1029485"/>
                <a:gd name="connsiteX3" fmla="*/ 44670 w 250561"/>
                <a:gd name="connsiteY3" fmla="*/ 908344 h 1029485"/>
                <a:gd name="connsiteX4" fmla="*/ 250561 w 250561"/>
                <a:gd name="connsiteY4" fmla="*/ 1029457 h 1029485"/>
                <a:gd name="connsiteX0" fmla="*/ 240212 w 240212"/>
                <a:gd name="connsiteY0" fmla="*/ 0 h 1029535"/>
                <a:gd name="connsiteX1" fmla="*/ 76710 w 240212"/>
                <a:gd name="connsiteY1" fmla="*/ 151390 h 1029535"/>
                <a:gd name="connsiteX2" fmla="*/ 4042 w 240212"/>
                <a:gd name="connsiteY2" fmla="*/ 411782 h 1029535"/>
                <a:gd name="connsiteX3" fmla="*/ 34321 w 240212"/>
                <a:gd name="connsiteY3" fmla="*/ 908344 h 1029535"/>
                <a:gd name="connsiteX4" fmla="*/ 240212 w 240212"/>
                <a:gd name="connsiteY4" fmla="*/ 1029457 h 1029535"/>
                <a:gd name="connsiteX0" fmla="*/ 236869 w 236869"/>
                <a:gd name="connsiteY0" fmla="*/ 0 h 1029472"/>
                <a:gd name="connsiteX1" fmla="*/ 73367 w 236869"/>
                <a:gd name="connsiteY1" fmla="*/ 151390 h 1029472"/>
                <a:gd name="connsiteX2" fmla="*/ 699 w 236869"/>
                <a:gd name="connsiteY2" fmla="*/ 411782 h 1029472"/>
                <a:gd name="connsiteX3" fmla="*/ 49145 w 236869"/>
                <a:gd name="connsiteY3" fmla="*/ 817509 h 1029472"/>
                <a:gd name="connsiteX4" fmla="*/ 236869 w 236869"/>
                <a:gd name="connsiteY4" fmla="*/ 1029457 h 1029472"/>
                <a:gd name="connsiteX0" fmla="*/ 242776 w 242776"/>
                <a:gd name="connsiteY0" fmla="*/ 0 h 1029470"/>
                <a:gd name="connsiteX1" fmla="*/ 79274 w 242776"/>
                <a:gd name="connsiteY1" fmla="*/ 151390 h 1029470"/>
                <a:gd name="connsiteX2" fmla="*/ 550 w 242776"/>
                <a:gd name="connsiteY2" fmla="*/ 478394 h 1029470"/>
                <a:gd name="connsiteX3" fmla="*/ 55052 w 242776"/>
                <a:gd name="connsiteY3" fmla="*/ 817509 h 1029470"/>
                <a:gd name="connsiteX4" fmla="*/ 242776 w 242776"/>
                <a:gd name="connsiteY4" fmla="*/ 1029457 h 10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76" h="1029470">
                  <a:moveTo>
                    <a:pt x="242776" y="0"/>
                  </a:moveTo>
                  <a:cubicBezTo>
                    <a:pt x="181715" y="21699"/>
                    <a:pt x="119645" y="71658"/>
                    <a:pt x="79274" y="151390"/>
                  </a:cubicBezTo>
                  <a:cubicBezTo>
                    <a:pt x="38903" y="231122"/>
                    <a:pt x="4587" y="367374"/>
                    <a:pt x="550" y="478394"/>
                  </a:cubicBezTo>
                  <a:cubicBezTo>
                    <a:pt x="-3487" y="589414"/>
                    <a:pt x="14681" y="725665"/>
                    <a:pt x="55052" y="817509"/>
                  </a:cubicBezTo>
                  <a:cubicBezTo>
                    <a:pt x="95423" y="909353"/>
                    <a:pt x="166576" y="1030970"/>
                    <a:pt x="242776" y="1029457"/>
                  </a:cubicBezTo>
                </a:path>
              </a:pathLst>
            </a:custGeom>
            <a:noFill/>
            <a:ln w="50800">
              <a:solidFill>
                <a:srgbClr val="CC3399"/>
              </a:solidFill>
              <a:prstDash val="sysDot"/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39CA0D-791F-CF43-BEAB-604AE1539ECA}"/>
              </a:ext>
            </a:extLst>
          </p:cNvPr>
          <p:cNvGrpSpPr/>
          <p:nvPr/>
        </p:nvGrpSpPr>
        <p:grpSpPr>
          <a:xfrm>
            <a:off x="1191600" y="2631600"/>
            <a:ext cx="1896526" cy="3302427"/>
            <a:chOff x="3367635" y="2507165"/>
            <a:chExt cx="1896526" cy="33024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86BD53-0CAA-DE46-A2EB-B37F8052F21C}"/>
                </a:ext>
              </a:extLst>
            </p:cNvPr>
            <p:cNvGrpSpPr/>
            <p:nvPr/>
          </p:nvGrpSpPr>
          <p:grpSpPr>
            <a:xfrm>
              <a:off x="3698717" y="5672432"/>
              <a:ext cx="581968" cy="137160"/>
              <a:chOff x="3698717" y="5672432"/>
              <a:chExt cx="581968" cy="137160"/>
            </a:xfrm>
          </p:grpSpPr>
          <p:sp>
            <p:nvSpPr>
              <p:cNvPr id="732" name="Oval 731">
                <a:extLst>
                  <a:ext uri="{FF2B5EF4-FFF2-40B4-BE49-F238E27FC236}">
                    <a16:creationId xmlns:a16="http://schemas.microsoft.com/office/drawing/2014/main" id="{3D8F417B-1519-0E46-B555-49BE604CB11D}"/>
                  </a:ext>
                </a:extLst>
              </p:cNvPr>
              <p:cNvSpPr/>
              <p:nvPr/>
            </p:nvSpPr>
            <p:spPr>
              <a:xfrm>
                <a:off x="3698717" y="5672432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Oval 131">
                <a:extLst>
                  <a:ext uri="{FF2B5EF4-FFF2-40B4-BE49-F238E27FC236}">
                    <a16:creationId xmlns:a16="http://schemas.microsoft.com/office/drawing/2014/main" id="{32C14DF0-7C2C-E744-9506-B01F781CACDE}"/>
                  </a:ext>
                </a:extLst>
              </p:cNvPr>
              <p:cNvSpPr/>
              <p:nvPr/>
            </p:nvSpPr>
            <p:spPr>
              <a:xfrm>
                <a:off x="3922055" y="5672432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Oval 134">
                <a:extLst>
                  <a:ext uri="{FF2B5EF4-FFF2-40B4-BE49-F238E27FC236}">
                    <a16:creationId xmlns:a16="http://schemas.microsoft.com/office/drawing/2014/main" id="{3A8D6C7D-1C7B-DA46-8204-11E79F16676B}"/>
                  </a:ext>
                </a:extLst>
              </p:cNvPr>
              <p:cNvSpPr/>
              <p:nvPr/>
            </p:nvSpPr>
            <p:spPr>
              <a:xfrm>
                <a:off x="4143525" y="5672432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2" name="Group 711">
              <a:extLst>
                <a:ext uri="{FF2B5EF4-FFF2-40B4-BE49-F238E27FC236}">
                  <a16:creationId xmlns:a16="http://schemas.microsoft.com/office/drawing/2014/main" id="{4BFA94A2-3E33-734D-8C31-7508849CFB5B}"/>
                </a:ext>
              </a:extLst>
            </p:cNvPr>
            <p:cNvGrpSpPr/>
            <p:nvPr/>
          </p:nvGrpSpPr>
          <p:grpSpPr>
            <a:xfrm>
              <a:off x="4367138" y="2507165"/>
              <a:ext cx="584856" cy="137160"/>
              <a:chOff x="4472946" y="4753887"/>
              <a:chExt cx="584856" cy="137160"/>
            </a:xfrm>
          </p:grpSpPr>
          <p:sp>
            <p:nvSpPr>
              <p:cNvPr id="784" name="Oval 137">
                <a:extLst>
                  <a:ext uri="{FF2B5EF4-FFF2-40B4-BE49-F238E27FC236}">
                    <a16:creationId xmlns:a16="http://schemas.microsoft.com/office/drawing/2014/main" id="{B6362423-28A4-014D-B0E8-44FE49D8C482}"/>
                  </a:ext>
                </a:extLst>
              </p:cNvPr>
              <p:cNvSpPr/>
              <p:nvPr/>
            </p:nvSpPr>
            <p:spPr>
              <a:xfrm>
                <a:off x="4472946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5" name="Oval 140">
                <a:extLst>
                  <a:ext uri="{FF2B5EF4-FFF2-40B4-BE49-F238E27FC236}">
                    <a16:creationId xmlns:a16="http://schemas.microsoft.com/office/drawing/2014/main" id="{E0783139-2CB3-654A-AB9A-DDE4F8239E40}"/>
                  </a:ext>
                </a:extLst>
              </p:cNvPr>
              <p:cNvSpPr/>
              <p:nvPr/>
            </p:nvSpPr>
            <p:spPr>
              <a:xfrm>
                <a:off x="4696794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6" name="Oval 143">
                <a:extLst>
                  <a:ext uri="{FF2B5EF4-FFF2-40B4-BE49-F238E27FC236}">
                    <a16:creationId xmlns:a16="http://schemas.microsoft.com/office/drawing/2014/main" id="{1CFC62B2-6CFF-1640-ADC7-B73D98BD3033}"/>
                  </a:ext>
                </a:extLst>
              </p:cNvPr>
              <p:cNvSpPr/>
              <p:nvPr/>
            </p:nvSpPr>
            <p:spPr>
              <a:xfrm>
                <a:off x="4920642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6" name="Freeform 715">
              <a:extLst>
                <a:ext uri="{FF2B5EF4-FFF2-40B4-BE49-F238E27FC236}">
                  <a16:creationId xmlns:a16="http://schemas.microsoft.com/office/drawing/2014/main" id="{18C5C404-4834-E747-8F5E-863497DCEC9C}"/>
                </a:ext>
              </a:extLst>
            </p:cNvPr>
            <p:cNvSpPr/>
            <p:nvPr/>
          </p:nvSpPr>
          <p:spPr>
            <a:xfrm>
              <a:off x="3367635" y="2575745"/>
              <a:ext cx="1896526" cy="3163265"/>
            </a:xfrm>
            <a:custGeom>
              <a:avLst/>
              <a:gdLst>
                <a:gd name="connsiteX0" fmla="*/ 1719129 w 1925037"/>
                <a:gd name="connsiteY0" fmla="*/ 0 h 3167590"/>
                <a:gd name="connsiteX1" fmla="*/ 1846298 w 1925037"/>
                <a:gd name="connsiteY1" fmla="*/ 96890 h 3167590"/>
                <a:gd name="connsiteX2" fmla="*/ 1925021 w 1925037"/>
                <a:gd name="connsiteY2" fmla="*/ 526840 h 3167590"/>
                <a:gd name="connsiteX3" fmla="*/ 1840242 w 1925037"/>
                <a:gd name="connsiteY3" fmla="*/ 956789 h 3167590"/>
                <a:gd name="connsiteX4" fmla="*/ 1482960 w 1925037"/>
                <a:gd name="connsiteY4" fmla="*/ 1223237 h 3167590"/>
                <a:gd name="connsiteX5" fmla="*/ 738118 w 1925037"/>
                <a:gd name="connsiteY5" fmla="*/ 1265626 h 3167590"/>
                <a:gd name="connsiteX6" fmla="*/ 253667 w 1925037"/>
                <a:gd name="connsiteY6" fmla="*/ 1447295 h 3167590"/>
                <a:gd name="connsiteX7" fmla="*/ 35665 w 1925037"/>
                <a:gd name="connsiteY7" fmla="*/ 1762188 h 3167590"/>
                <a:gd name="connsiteX8" fmla="*/ 5386 w 1925037"/>
                <a:gd name="connsiteY8" fmla="*/ 2379862 h 3167590"/>
                <a:gd name="connsiteX9" fmla="*/ 90165 w 1925037"/>
                <a:gd name="connsiteY9" fmla="*/ 3039926 h 3167590"/>
                <a:gd name="connsiteX10" fmla="*/ 253667 w 1925037"/>
                <a:gd name="connsiteY10" fmla="*/ 3167094 h 3167590"/>
                <a:gd name="connsiteX0" fmla="*/ 1718234 w 1924142"/>
                <a:gd name="connsiteY0" fmla="*/ 0 h 3167115"/>
                <a:gd name="connsiteX1" fmla="*/ 1845403 w 1924142"/>
                <a:gd name="connsiteY1" fmla="*/ 96890 h 3167115"/>
                <a:gd name="connsiteX2" fmla="*/ 1924126 w 1924142"/>
                <a:gd name="connsiteY2" fmla="*/ 526840 h 3167115"/>
                <a:gd name="connsiteX3" fmla="*/ 1839347 w 1924142"/>
                <a:gd name="connsiteY3" fmla="*/ 956789 h 3167115"/>
                <a:gd name="connsiteX4" fmla="*/ 1482065 w 1924142"/>
                <a:gd name="connsiteY4" fmla="*/ 1223237 h 3167115"/>
                <a:gd name="connsiteX5" fmla="*/ 737223 w 1924142"/>
                <a:gd name="connsiteY5" fmla="*/ 1265626 h 3167115"/>
                <a:gd name="connsiteX6" fmla="*/ 252772 w 1924142"/>
                <a:gd name="connsiteY6" fmla="*/ 1447295 h 3167115"/>
                <a:gd name="connsiteX7" fmla="*/ 34770 w 1924142"/>
                <a:gd name="connsiteY7" fmla="*/ 1762188 h 3167115"/>
                <a:gd name="connsiteX8" fmla="*/ 4491 w 1924142"/>
                <a:gd name="connsiteY8" fmla="*/ 2379862 h 3167115"/>
                <a:gd name="connsiteX9" fmla="*/ 77159 w 1924142"/>
                <a:gd name="connsiteY9" fmla="*/ 2900647 h 3167115"/>
                <a:gd name="connsiteX10" fmla="*/ 252772 w 1924142"/>
                <a:gd name="connsiteY10" fmla="*/ 3167094 h 3167115"/>
                <a:gd name="connsiteX0" fmla="*/ 1713772 w 1919680"/>
                <a:gd name="connsiteY0" fmla="*/ 0 h 3167115"/>
                <a:gd name="connsiteX1" fmla="*/ 1840941 w 1919680"/>
                <a:gd name="connsiteY1" fmla="*/ 96890 h 3167115"/>
                <a:gd name="connsiteX2" fmla="*/ 1919664 w 1919680"/>
                <a:gd name="connsiteY2" fmla="*/ 526840 h 3167115"/>
                <a:gd name="connsiteX3" fmla="*/ 1834885 w 1919680"/>
                <a:gd name="connsiteY3" fmla="*/ 956789 h 3167115"/>
                <a:gd name="connsiteX4" fmla="*/ 1477603 w 1919680"/>
                <a:gd name="connsiteY4" fmla="*/ 1223237 h 3167115"/>
                <a:gd name="connsiteX5" fmla="*/ 732761 w 1919680"/>
                <a:gd name="connsiteY5" fmla="*/ 1265626 h 3167115"/>
                <a:gd name="connsiteX6" fmla="*/ 248310 w 1919680"/>
                <a:gd name="connsiteY6" fmla="*/ 1447295 h 3167115"/>
                <a:gd name="connsiteX7" fmla="*/ 66642 w 1919680"/>
                <a:gd name="connsiteY7" fmla="*/ 1744022 h 3167115"/>
                <a:gd name="connsiteX8" fmla="*/ 29 w 1919680"/>
                <a:gd name="connsiteY8" fmla="*/ 2379862 h 3167115"/>
                <a:gd name="connsiteX9" fmla="*/ 72697 w 1919680"/>
                <a:gd name="connsiteY9" fmla="*/ 2900647 h 3167115"/>
                <a:gd name="connsiteX10" fmla="*/ 248310 w 1919680"/>
                <a:gd name="connsiteY10" fmla="*/ 3167094 h 3167115"/>
                <a:gd name="connsiteX0" fmla="*/ 1713848 w 1919756"/>
                <a:gd name="connsiteY0" fmla="*/ 0 h 3167115"/>
                <a:gd name="connsiteX1" fmla="*/ 1841017 w 1919756"/>
                <a:gd name="connsiteY1" fmla="*/ 96890 h 3167115"/>
                <a:gd name="connsiteX2" fmla="*/ 1919740 w 1919756"/>
                <a:gd name="connsiteY2" fmla="*/ 526840 h 3167115"/>
                <a:gd name="connsiteX3" fmla="*/ 1834961 w 1919756"/>
                <a:gd name="connsiteY3" fmla="*/ 956789 h 3167115"/>
                <a:gd name="connsiteX4" fmla="*/ 1477679 w 1919756"/>
                <a:gd name="connsiteY4" fmla="*/ 1223237 h 3167115"/>
                <a:gd name="connsiteX5" fmla="*/ 732837 w 1919756"/>
                <a:gd name="connsiteY5" fmla="*/ 1265626 h 3167115"/>
                <a:gd name="connsiteX6" fmla="*/ 375554 w 1919756"/>
                <a:gd name="connsiteY6" fmla="*/ 1356460 h 3167115"/>
                <a:gd name="connsiteX7" fmla="*/ 66718 w 1919756"/>
                <a:gd name="connsiteY7" fmla="*/ 1744022 h 3167115"/>
                <a:gd name="connsiteX8" fmla="*/ 105 w 1919756"/>
                <a:gd name="connsiteY8" fmla="*/ 2379862 h 3167115"/>
                <a:gd name="connsiteX9" fmla="*/ 72773 w 1919756"/>
                <a:gd name="connsiteY9" fmla="*/ 2900647 h 3167115"/>
                <a:gd name="connsiteX10" fmla="*/ 248386 w 1919756"/>
                <a:gd name="connsiteY10" fmla="*/ 3167094 h 3167115"/>
                <a:gd name="connsiteX0" fmla="*/ 1713848 w 1919756"/>
                <a:gd name="connsiteY0" fmla="*/ 0 h 3167115"/>
                <a:gd name="connsiteX1" fmla="*/ 1841017 w 1919756"/>
                <a:gd name="connsiteY1" fmla="*/ 96890 h 3167115"/>
                <a:gd name="connsiteX2" fmla="*/ 1919740 w 1919756"/>
                <a:gd name="connsiteY2" fmla="*/ 526840 h 3167115"/>
                <a:gd name="connsiteX3" fmla="*/ 1834961 w 1919756"/>
                <a:gd name="connsiteY3" fmla="*/ 956789 h 3167115"/>
                <a:gd name="connsiteX4" fmla="*/ 1477679 w 1919756"/>
                <a:gd name="connsiteY4" fmla="*/ 1223237 h 3167115"/>
                <a:gd name="connsiteX5" fmla="*/ 847894 w 1919756"/>
                <a:gd name="connsiteY5" fmla="*/ 1205069 h 3167115"/>
                <a:gd name="connsiteX6" fmla="*/ 375554 w 1919756"/>
                <a:gd name="connsiteY6" fmla="*/ 1356460 h 3167115"/>
                <a:gd name="connsiteX7" fmla="*/ 66718 w 1919756"/>
                <a:gd name="connsiteY7" fmla="*/ 1744022 h 3167115"/>
                <a:gd name="connsiteX8" fmla="*/ 105 w 1919756"/>
                <a:gd name="connsiteY8" fmla="*/ 2379862 h 3167115"/>
                <a:gd name="connsiteX9" fmla="*/ 72773 w 1919756"/>
                <a:gd name="connsiteY9" fmla="*/ 2900647 h 3167115"/>
                <a:gd name="connsiteX10" fmla="*/ 248386 w 1919756"/>
                <a:gd name="connsiteY10" fmla="*/ 3167094 h 3167115"/>
                <a:gd name="connsiteX0" fmla="*/ 1713848 w 1919756"/>
                <a:gd name="connsiteY0" fmla="*/ 0 h 3167115"/>
                <a:gd name="connsiteX1" fmla="*/ 1841017 w 1919756"/>
                <a:gd name="connsiteY1" fmla="*/ 96890 h 3167115"/>
                <a:gd name="connsiteX2" fmla="*/ 1919740 w 1919756"/>
                <a:gd name="connsiteY2" fmla="*/ 526840 h 3167115"/>
                <a:gd name="connsiteX3" fmla="*/ 1834961 w 1919756"/>
                <a:gd name="connsiteY3" fmla="*/ 956789 h 3167115"/>
                <a:gd name="connsiteX4" fmla="*/ 1405011 w 1919756"/>
                <a:gd name="connsiteY4" fmla="*/ 1071846 h 3167115"/>
                <a:gd name="connsiteX5" fmla="*/ 847894 w 1919756"/>
                <a:gd name="connsiteY5" fmla="*/ 1205069 h 3167115"/>
                <a:gd name="connsiteX6" fmla="*/ 375554 w 1919756"/>
                <a:gd name="connsiteY6" fmla="*/ 1356460 h 3167115"/>
                <a:gd name="connsiteX7" fmla="*/ 66718 w 1919756"/>
                <a:gd name="connsiteY7" fmla="*/ 1744022 h 3167115"/>
                <a:gd name="connsiteX8" fmla="*/ 105 w 1919756"/>
                <a:gd name="connsiteY8" fmla="*/ 2379862 h 3167115"/>
                <a:gd name="connsiteX9" fmla="*/ 72773 w 1919756"/>
                <a:gd name="connsiteY9" fmla="*/ 2900647 h 3167115"/>
                <a:gd name="connsiteX10" fmla="*/ 248386 w 1919756"/>
                <a:gd name="connsiteY10" fmla="*/ 3167094 h 3167115"/>
                <a:gd name="connsiteX0" fmla="*/ 1713848 w 1920397"/>
                <a:gd name="connsiteY0" fmla="*/ 0 h 3167115"/>
                <a:gd name="connsiteX1" fmla="*/ 1841017 w 1920397"/>
                <a:gd name="connsiteY1" fmla="*/ 96890 h 3167115"/>
                <a:gd name="connsiteX2" fmla="*/ 1919740 w 1920397"/>
                <a:gd name="connsiteY2" fmla="*/ 526840 h 3167115"/>
                <a:gd name="connsiteX3" fmla="*/ 1798628 w 1920397"/>
                <a:gd name="connsiteY3" fmla="*/ 841732 h 3167115"/>
                <a:gd name="connsiteX4" fmla="*/ 1405011 w 1920397"/>
                <a:gd name="connsiteY4" fmla="*/ 1071846 h 3167115"/>
                <a:gd name="connsiteX5" fmla="*/ 847894 w 1920397"/>
                <a:gd name="connsiteY5" fmla="*/ 1205069 h 3167115"/>
                <a:gd name="connsiteX6" fmla="*/ 375554 w 1920397"/>
                <a:gd name="connsiteY6" fmla="*/ 1356460 h 3167115"/>
                <a:gd name="connsiteX7" fmla="*/ 66718 w 1920397"/>
                <a:gd name="connsiteY7" fmla="*/ 1744022 h 3167115"/>
                <a:gd name="connsiteX8" fmla="*/ 105 w 1920397"/>
                <a:gd name="connsiteY8" fmla="*/ 2379862 h 3167115"/>
                <a:gd name="connsiteX9" fmla="*/ 72773 w 1920397"/>
                <a:gd name="connsiteY9" fmla="*/ 2900647 h 3167115"/>
                <a:gd name="connsiteX10" fmla="*/ 248386 w 1920397"/>
                <a:gd name="connsiteY10" fmla="*/ 3167094 h 3167115"/>
                <a:gd name="connsiteX0" fmla="*/ 1713848 w 1896526"/>
                <a:gd name="connsiteY0" fmla="*/ 0 h 3167115"/>
                <a:gd name="connsiteX1" fmla="*/ 1841017 w 1896526"/>
                <a:gd name="connsiteY1" fmla="*/ 96890 h 3167115"/>
                <a:gd name="connsiteX2" fmla="*/ 1895517 w 1896526"/>
                <a:gd name="connsiteY2" fmla="*/ 393617 h 3167115"/>
                <a:gd name="connsiteX3" fmla="*/ 1798628 w 1896526"/>
                <a:gd name="connsiteY3" fmla="*/ 841732 h 3167115"/>
                <a:gd name="connsiteX4" fmla="*/ 1405011 w 1896526"/>
                <a:gd name="connsiteY4" fmla="*/ 1071846 h 3167115"/>
                <a:gd name="connsiteX5" fmla="*/ 847894 w 1896526"/>
                <a:gd name="connsiteY5" fmla="*/ 1205069 h 3167115"/>
                <a:gd name="connsiteX6" fmla="*/ 375554 w 1896526"/>
                <a:gd name="connsiteY6" fmla="*/ 1356460 h 3167115"/>
                <a:gd name="connsiteX7" fmla="*/ 66718 w 1896526"/>
                <a:gd name="connsiteY7" fmla="*/ 1744022 h 3167115"/>
                <a:gd name="connsiteX8" fmla="*/ 105 w 1896526"/>
                <a:gd name="connsiteY8" fmla="*/ 2379862 h 3167115"/>
                <a:gd name="connsiteX9" fmla="*/ 72773 w 1896526"/>
                <a:gd name="connsiteY9" fmla="*/ 2900647 h 3167115"/>
                <a:gd name="connsiteX10" fmla="*/ 248386 w 1896526"/>
                <a:gd name="connsiteY10" fmla="*/ 3167094 h 3167115"/>
                <a:gd name="connsiteX0" fmla="*/ 1713848 w 1896526"/>
                <a:gd name="connsiteY0" fmla="*/ 0 h 3167115"/>
                <a:gd name="connsiteX1" fmla="*/ 1841017 w 1896526"/>
                <a:gd name="connsiteY1" fmla="*/ 90834 h 3167115"/>
                <a:gd name="connsiteX2" fmla="*/ 1895517 w 1896526"/>
                <a:gd name="connsiteY2" fmla="*/ 393617 h 3167115"/>
                <a:gd name="connsiteX3" fmla="*/ 1798628 w 1896526"/>
                <a:gd name="connsiteY3" fmla="*/ 841732 h 3167115"/>
                <a:gd name="connsiteX4" fmla="*/ 1405011 w 1896526"/>
                <a:gd name="connsiteY4" fmla="*/ 1071846 h 3167115"/>
                <a:gd name="connsiteX5" fmla="*/ 847894 w 1896526"/>
                <a:gd name="connsiteY5" fmla="*/ 1205069 h 3167115"/>
                <a:gd name="connsiteX6" fmla="*/ 375554 w 1896526"/>
                <a:gd name="connsiteY6" fmla="*/ 1356460 h 3167115"/>
                <a:gd name="connsiteX7" fmla="*/ 66718 w 1896526"/>
                <a:gd name="connsiteY7" fmla="*/ 1744022 h 3167115"/>
                <a:gd name="connsiteX8" fmla="*/ 105 w 1896526"/>
                <a:gd name="connsiteY8" fmla="*/ 2379862 h 3167115"/>
                <a:gd name="connsiteX9" fmla="*/ 72773 w 1896526"/>
                <a:gd name="connsiteY9" fmla="*/ 2900647 h 3167115"/>
                <a:gd name="connsiteX10" fmla="*/ 248386 w 1896526"/>
                <a:gd name="connsiteY10" fmla="*/ 3167094 h 316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526" h="3167115">
                  <a:moveTo>
                    <a:pt x="1713848" y="0"/>
                  </a:moveTo>
                  <a:cubicBezTo>
                    <a:pt x="1760275" y="4541"/>
                    <a:pt x="1810739" y="25231"/>
                    <a:pt x="1841017" y="90834"/>
                  </a:cubicBezTo>
                  <a:cubicBezTo>
                    <a:pt x="1871295" y="156437"/>
                    <a:pt x="1902582" y="268467"/>
                    <a:pt x="1895517" y="393617"/>
                  </a:cubicBezTo>
                  <a:cubicBezTo>
                    <a:pt x="1888452" y="518767"/>
                    <a:pt x="1880379" y="728694"/>
                    <a:pt x="1798628" y="841732"/>
                  </a:cubicBezTo>
                  <a:cubicBezTo>
                    <a:pt x="1716877" y="954770"/>
                    <a:pt x="1563467" y="1011290"/>
                    <a:pt x="1405011" y="1071846"/>
                  </a:cubicBezTo>
                  <a:cubicBezTo>
                    <a:pt x="1246555" y="1132402"/>
                    <a:pt x="1019470" y="1157633"/>
                    <a:pt x="847894" y="1205069"/>
                  </a:cubicBezTo>
                  <a:cubicBezTo>
                    <a:pt x="676318" y="1252505"/>
                    <a:pt x="505750" y="1266634"/>
                    <a:pt x="375554" y="1356460"/>
                  </a:cubicBezTo>
                  <a:cubicBezTo>
                    <a:pt x="245358" y="1446286"/>
                    <a:pt x="129293" y="1573455"/>
                    <a:pt x="66718" y="1744022"/>
                  </a:cubicBezTo>
                  <a:cubicBezTo>
                    <a:pt x="4143" y="1914589"/>
                    <a:pt x="-904" y="2187091"/>
                    <a:pt x="105" y="2379862"/>
                  </a:cubicBezTo>
                  <a:cubicBezTo>
                    <a:pt x="1114" y="2572633"/>
                    <a:pt x="31393" y="2769442"/>
                    <a:pt x="72773" y="2900647"/>
                  </a:cubicBezTo>
                  <a:cubicBezTo>
                    <a:pt x="114153" y="3031852"/>
                    <a:pt x="187325" y="3169112"/>
                    <a:pt x="248386" y="3167094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  <a:prstDash val="sysDot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820FC-82E0-7E4A-852F-3D5406F928A7}"/>
              </a:ext>
            </a:extLst>
          </p:cNvPr>
          <p:cNvGrpSpPr/>
          <p:nvPr/>
        </p:nvGrpSpPr>
        <p:grpSpPr>
          <a:xfrm>
            <a:off x="5986998" y="5325062"/>
            <a:ext cx="1471398" cy="745064"/>
            <a:chOff x="3923595" y="4832824"/>
            <a:chExt cx="1471398" cy="745064"/>
          </a:xfrm>
        </p:grpSpPr>
        <p:sp>
          <p:nvSpPr>
            <p:cNvPr id="545" name="矩形 110">
              <a:extLst>
                <a:ext uri="{FF2B5EF4-FFF2-40B4-BE49-F238E27FC236}">
                  <a16:creationId xmlns:a16="http://schemas.microsoft.com/office/drawing/2014/main" id="{1BA7229B-8CCE-184E-A3FB-2F0E4345B35E}"/>
                </a:ext>
              </a:extLst>
            </p:cNvPr>
            <p:cNvSpPr/>
            <p:nvPr/>
          </p:nvSpPr>
          <p:spPr>
            <a:xfrm>
              <a:off x="4080289" y="5257800"/>
              <a:ext cx="1158010" cy="3200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Reserved Row</a:t>
              </a:r>
              <a:b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US" altLang="zh-CN" sz="1200" i="1" dirty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(cache)</a:t>
              </a:r>
              <a:endParaRPr lang="zh-CN" altLang="en-US" sz="1400" i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548" name="Rounded Rectangle 547">
              <a:extLst>
                <a:ext uri="{FF2B5EF4-FFF2-40B4-BE49-F238E27FC236}">
                  <a16:creationId xmlns:a16="http://schemas.microsoft.com/office/drawing/2014/main" id="{B1B988D5-B598-E04C-8FE0-D81936EAEBC7}"/>
                </a:ext>
              </a:extLst>
            </p:cNvPr>
            <p:cNvSpPr/>
            <p:nvPr/>
          </p:nvSpPr>
          <p:spPr>
            <a:xfrm>
              <a:off x="3923595" y="4832824"/>
              <a:ext cx="1471398" cy="332641"/>
            </a:xfrm>
            <a:prstGeom prst="roundRect">
              <a:avLst>
                <a:gd name="adj" fmla="val 14562"/>
              </a:avLst>
            </a:prstGeom>
            <a:noFill/>
            <a:ln w="254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灯片编号占位符 3">
            <a:extLst>
              <a:ext uri="{FF2B5EF4-FFF2-40B4-BE49-F238E27FC236}">
                <a16:creationId xmlns:a16="http://schemas.microsoft.com/office/drawing/2014/main" id="{0D4F9DF0-7E88-594B-9235-8242FE6442A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22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130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3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88D75D15-7B1E-A346-9C73-1DFF60DC1217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23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3430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Experimental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486400"/>
          </a:xfrm>
        </p:spPr>
        <p:txBody>
          <a:bodyPr/>
          <a:lstStyle/>
          <a:p>
            <a:pPr>
              <a:lnSpc>
                <a:spcPts val="1920"/>
              </a:lnSpc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</a:rPr>
              <a:t>Simulator</a:t>
            </a:r>
          </a:p>
          <a:p>
            <a:pPr lvl="1">
              <a:lnSpc>
                <a:spcPts val="1920"/>
              </a:lnSpc>
            </a:pPr>
            <a:r>
              <a:rPr lang="en-US" sz="2000" dirty="0" err="1">
                <a:solidFill>
                  <a:srgbClr val="2770C0"/>
                </a:solidFill>
                <a:latin typeface="Cambria" panose="02040503050406030204" pitchFamily="18" charset="0"/>
              </a:rPr>
              <a:t>Ramulator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open-source DRAM simulator </a:t>
            </a:r>
            <a:r>
              <a:rPr lang="en-US" sz="1800" dirty="0">
                <a:solidFill>
                  <a:srgbClr val="2770C0"/>
                </a:solidFill>
                <a:latin typeface="Cambria" panose="02040503050406030204" pitchFamily="18" charset="0"/>
              </a:rPr>
              <a:t>[Kim+, CAL’15] [</a:t>
            </a:r>
            <a:r>
              <a:rPr lang="en-US" sz="1800" dirty="0">
                <a:solidFill>
                  <a:srgbClr val="2770C0"/>
                </a:solidFill>
                <a:latin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https://github.com/CMU-SAFARI/ramulator</a:t>
            </a:r>
            <a:r>
              <a:rPr lang="en-US" sz="1800" dirty="0">
                <a:solidFill>
                  <a:srgbClr val="2770C0"/>
                </a:solidFill>
                <a:latin typeface="Cambria" panose="02040503050406030204" pitchFamily="18" charset="0"/>
              </a:rPr>
              <a:t>]</a:t>
            </a: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Energy model: </a:t>
            </a:r>
            <a:r>
              <a:rPr lang="en-US" sz="2000" dirty="0" err="1">
                <a:solidFill>
                  <a:srgbClr val="2770C0"/>
                </a:solidFill>
                <a:latin typeface="Cambria" panose="02040503050406030204" pitchFamily="18" charset="0"/>
              </a:rPr>
              <a:t>McPAT</a:t>
            </a:r>
            <a:r>
              <a:rPr lang="en-US" sz="2000" dirty="0">
                <a:solidFill>
                  <a:srgbClr val="2770C0"/>
                </a:solidFill>
                <a:latin typeface="Cambria" panose="02040503050406030204" pitchFamily="18" charset="0"/>
              </a:rPr>
              <a:t>, CACTI, Orion 3.0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, and </a:t>
            </a:r>
            <a:r>
              <a:rPr lang="en-US" sz="2000" dirty="0" err="1">
                <a:solidFill>
                  <a:srgbClr val="2770C0"/>
                </a:solidFill>
                <a:latin typeface="Cambria" panose="02040503050406030204" pitchFamily="18" charset="0"/>
              </a:rPr>
              <a:t>DRAMPower</a:t>
            </a:r>
            <a:endParaRPr lang="en-US" sz="2000" dirty="0">
              <a:solidFill>
                <a:srgbClr val="2770C0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1920"/>
              </a:lnSpc>
            </a:pP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lnSpc>
                <a:spcPts val="1920"/>
              </a:lnSpc>
            </a:pP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System configuration</a:t>
            </a: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</a:rPr>
              <a:t>8 cores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, 3-wide issue, 256-entry instruction window</a:t>
            </a: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L1 4-way 64KB, L2 8-way 256KB,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</a:rPr>
              <a:t>L3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</a:rPr>
              <a:t>LLC 16-way 2MB per core </a:t>
            </a: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DRAM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</a:rPr>
              <a:t>DDR4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800MHz bus frequency</a:t>
            </a:r>
          </a:p>
          <a:p>
            <a:pPr lvl="1">
              <a:lnSpc>
                <a:spcPts val="192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ts val="1920"/>
              </a:lnSpc>
            </a:pPr>
            <a:r>
              <a:rPr lang="en-US" sz="240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sz="2400" dirty="0">
                <a:solidFill>
                  <a:schemeClr val="accent6"/>
                </a:solidFill>
                <a:latin typeface="Cambria" panose="02040503050406030204" pitchFamily="18" charset="0"/>
              </a:rPr>
              <a:t> default parameters</a:t>
            </a: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Row segment size: 1/8</a:t>
            </a:r>
            <a:r>
              <a:rPr lang="en-US" sz="200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of a DRAM row (16 cache blocks)</a:t>
            </a: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Fast subarray reduces </a:t>
            </a:r>
            <a:r>
              <a:rPr lang="en-US" sz="2000" dirty="0" err="1">
                <a:solidFill>
                  <a:schemeClr val="accent6"/>
                </a:solidFill>
                <a:latin typeface="Cambria" panose="02040503050406030204" pitchFamily="18" charset="0"/>
              </a:rPr>
              <a:t>tRCD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 by 45.5%, </a:t>
            </a:r>
            <a:r>
              <a:rPr lang="en-US" sz="2000" dirty="0" err="1">
                <a:solidFill>
                  <a:schemeClr val="accent6"/>
                </a:solidFill>
                <a:latin typeface="Cambria" panose="02040503050406030204" pitchFamily="18" charset="0"/>
              </a:rPr>
              <a:t>tRP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 by 38.2%, and </a:t>
            </a:r>
            <a:r>
              <a:rPr lang="en-US" sz="2000" dirty="0" err="1">
                <a:solidFill>
                  <a:schemeClr val="accent6"/>
                </a:solidFill>
                <a:latin typeface="Cambria" panose="02040503050406030204" pitchFamily="18" charset="0"/>
              </a:rPr>
              <a:t>tRAS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 by 62.9%</a:t>
            </a: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In-DRAM cache size: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64 rows per bank</a:t>
            </a:r>
          </a:p>
          <a:p>
            <a:pPr lvl="1">
              <a:lnSpc>
                <a:spcPts val="192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ts val="1920"/>
              </a:lnSpc>
            </a:pPr>
            <a:r>
              <a:rPr lang="en-US" sz="2400" dirty="0">
                <a:solidFill>
                  <a:srgbClr val="FF00F5"/>
                </a:solidFill>
                <a:latin typeface="Cambria" panose="02040503050406030204" pitchFamily="18" charset="0"/>
              </a:rPr>
              <a:t>Workloads</a:t>
            </a:r>
            <a:endParaRPr lang="en-US" sz="2400" b="1" dirty="0">
              <a:solidFill>
                <a:srgbClr val="FF00F5"/>
              </a:solidFill>
              <a:latin typeface="Cambria" panose="02040503050406030204" pitchFamily="18" charset="0"/>
            </a:endParaRPr>
          </a:p>
          <a:p>
            <a:pPr lvl="1">
              <a:lnSpc>
                <a:spcPts val="1920"/>
              </a:lnSpc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20 eight-core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</a:rPr>
              <a:t>multiprogrammed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workloads from </a:t>
            </a:r>
            <a:r>
              <a:rPr lang="en-US" sz="2000" dirty="0">
                <a:solidFill>
                  <a:srgbClr val="FF00F5"/>
                </a:solidFill>
                <a:latin typeface="Cambria" panose="02040503050406030204" pitchFamily="18" charset="0"/>
              </a:rPr>
              <a:t>SPEC CPU2006, TPC, </a:t>
            </a:r>
            <a:r>
              <a:rPr lang="en-US" sz="2000" dirty="0" err="1">
                <a:solidFill>
                  <a:srgbClr val="FF00F5"/>
                </a:solidFill>
                <a:latin typeface="Cambria" panose="02040503050406030204" pitchFamily="18" charset="0"/>
              </a:rPr>
              <a:t>BioBench</a:t>
            </a:r>
            <a:r>
              <a:rPr lang="en-US" sz="2000" dirty="0">
                <a:solidFill>
                  <a:srgbClr val="FF00F5"/>
                </a:solidFill>
                <a:latin typeface="Cambria" panose="02040503050406030204" pitchFamily="18" charset="0"/>
              </a:rPr>
              <a:t>, Memory Scheduling Championship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6CEA77F-3DCB-B145-8C17-46C524A7A66D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24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04789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Comparison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26937"/>
            <a:ext cx="9144000" cy="5726782"/>
          </a:xfrm>
        </p:spPr>
        <p:txBody>
          <a:bodyPr/>
          <a:lstStyle/>
          <a:p>
            <a:pPr>
              <a:lnSpc>
                <a:spcPts val="2520"/>
              </a:lnSpc>
            </a:pP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Baseline: </a:t>
            </a:r>
            <a:r>
              <a:rPr lang="en-US" sz="2800" b="0" dirty="0">
                <a:latin typeface="Cambria" panose="02040503050406030204" pitchFamily="18" charset="0"/>
              </a:rPr>
              <a:t>conventional DDR4 DRAM</a:t>
            </a:r>
            <a:endParaRPr lang="en-US" sz="2400" b="0" dirty="0">
              <a:latin typeface="Cambria" panose="02040503050406030204" pitchFamily="18" charset="0"/>
            </a:endParaRPr>
          </a:p>
          <a:p>
            <a:pPr lvl="1">
              <a:lnSpc>
                <a:spcPts val="2520"/>
              </a:lnSpc>
            </a:pPr>
            <a:endParaRPr lang="en-US" sz="2400" b="0" dirty="0">
              <a:latin typeface="Cambria" panose="02040503050406030204" pitchFamily="18" charset="0"/>
            </a:endParaRPr>
          </a:p>
          <a:p>
            <a:pPr>
              <a:lnSpc>
                <a:spcPts val="252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LISA-VILLA: </a:t>
            </a:r>
            <a:r>
              <a:rPr lang="en-US" sz="2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State-of-the-art</a:t>
            </a:r>
            <a:r>
              <a:rPr lang="en-US" sz="2800" b="0" dirty="0">
                <a:latin typeface="Cambria" panose="02040503050406030204" pitchFamily="18" charset="0"/>
              </a:rPr>
              <a:t> in-DRAM Cache</a:t>
            </a:r>
            <a:r>
              <a:rPr lang="en-US" sz="3200" b="0" dirty="0">
                <a:latin typeface="Cambria" panose="02040503050406030204" pitchFamily="18" charset="0"/>
              </a:rPr>
              <a:t> </a:t>
            </a:r>
          </a:p>
          <a:p>
            <a:pPr marL="0" indent="0">
              <a:lnSpc>
                <a:spcPts val="2520"/>
              </a:lnSpc>
              <a:buNone/>
            </a:pPr>
            <a:r>
              <a:rPr lang="en-US" sz="3200" b="0" dirty="0">
                <a:solidFill>
                  <a:srgbClr val="7030A0"/>
                </a:solidFill>
                <a:latin typeface="Cambria" panose="02040503050406030204" pitchFamily="18" charset="0"/>
              </a:rPr>
              <a:t>  </a:t>
            </a:r>
            <a:r>
              <a:rPr lang="en-US" sz="2800" b="0" dirty="0">
                <a:solidFill>
                  <a:srgbClr val="7030A0"/>
                </a:solidFill>
                <a:latin typeface="Cambria" panose="02040503050406030204" pitchFamily="18" charset="0"/>
              </a:rPr>
              <a:t>[Chang+, HPCA ’16]</a:t>
            </a:r>
            <a:endParaRPr lang="en-US" sz="3200" b="0" dirty="0">
              <a:latin typeface="Cambria" panose="02040503050406030204" pitchFamily="18" charset="0"/>
            </a:endParaRPr>
          </a:p>
          <a:p>
            <a:pPr lvl="1">
              <a:lnSpc>
                <a:spcPts val="2520"/>
              </a:lnSpc>
            </a:pPr>
            <a:endParaRPr lang="en-US" sz="1800" dirty="0">
              <a:latin typeface="Cambria" panose="02040503050406030204" pitchFamily="18" charset="0"/>
            </a:endParaRPr>
          </a:p>
          <a:p>
            <a:pPr>
              <a:lnSpc>
                <a:spcPts val="2520"/>
              </a:lnSpc>
            </a:pPr>
            <a:r>
              <a:rPr lang="en-US" sz="2800" dirty="0" err="1">
                <a:solidFill>
                  <a:srgbClr val="0070C0"/>
                </a:solidFill>
                <a:latin typeface="Cambria" panose="02040503050406030204" pitchFamily="18" charset="0"/>
              </a:rPr>
              <a:t>FIGCache</a:t>
            </a:r>
            <a:r>
              <a:rPr lang="en-US" sz="2800" dirty="0">
                <a:solidFill>
                  <a:srgbClr val="0070C0"/>
                </a:solidFill>
                <a:latin typeface="Cambria" panose="02040503050406030204" pitchFamily="18" charset="0"/>
              </a:rPr>
              <a:t>-slow: </a:t>
            </a:r>
            <a:r>
              <a:rPr lang="en-US" sz="2800" b="0" dirty="0">
                <a:latin typeface="Cambria" panose="02040503050406030204" pitchFamily="18" charset="0"/>
              </a:rPr>
              <a:t>Our in-DRAM cache with cache rows stored in </a:t>
            </a:r>
            <a:r>
              <a:rPr lang="en-US" sz="2800" b="0" dirty="0">
                <a:solidFill>
                  <a:srgbClr val="0070C0"/>
                </a:solidFill>
                <a:latin typeface="Cambria" panose="02040503050406030204" pitchFamily="18" charset="0"/>
              </a:rPr>
              <a:t>slow subarrays</a:t>
            </a:r>
          </a:p>
          <a:p>
            <a:pPr lvl="1">
              <a:lnSpc>
                <a:spcPts val="2520"/>
              </a:lnSpc>
            </a:pPr>
            <a:endParaRPr lang="en-US" altLang="zh-CN" sz="1400" b="0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>
              <a:lnSpc>
                <a:spcPts val="2520"/>
              </a:lnSpc>
            </a:pPr>
            <a:r>
              <a:rPr lang="en-US" altLang="zh-CN" sz="2800" dirty="0" err="1">
                <a:solidFill>
                  <a:srgbClr val="00B050"/>
                </a:solidFill>
                <a:latin typeface="Cambria" panose="02040503050406030204" pitchFamily="18" charset="0"/>
              </a:rPr>
              <a:t>FIGCache</a:t>
            </a:r>
            <a:r>
              <a:rPr lang="en-US" altLang="zh-CN" sz="2800" dirty="0">
                <a:solidFill>
                  <a:srgbClr val="00B050"/>
                </a:solidFill>
                <a:latin typeface="Cambria" panose="02040503050406030204" pitchFamily="18" charset="0"/>
              </a:rPr>
              <a:t>-fast: </a:t>
            </a:r>
            <a:r>
              <a:rPr lang="en-US" altLang="zh-CN" sz="2800" b="0" dirty="0">
                <a:latin typeface="Cambria" panose="02040503050406030204" pitchFamily="18" charset="0"/>
              </a:rPr>
              <a:t>O</a:t>
            </a:r>
            <a:r>
              <a:rPr lang="en-US" sz="2800" b="0" dirty="0">
                <a:latin typeface="Cambria" panose="02040503050406030204" pitchFamily="18" charset="0"/>
              </a:rPr>
              <a:t>ur in-DRAM cache with cache rows stored in </a:t>
            </a:r>
            <a:r>
              <a:rPr lang="en-US" sz="2800" b="0" dirty="0">
                <a:solidFill>
                  <a:srgbClr val="00B050"/>
                </a:solidFill>
                <a:latin typeface="Cambria" panose="02040503050406030204" pitchFamily="18" charset="0"/>
              </a:rPr>
              <a:t>fast subarrays</a:t>
            </a:r>
          </a:p>
          <a:p>
            <a:pPr marL="685800" lvl="2" indent="0">
              <a:lnSpc>
                <a:spcPts val="2520"/>
              </a:lnSpc>
              <a:buNone/>
            </a:pPr>
            <a:endParaRPr lang="en-US" sz="1400" b="0" dirty="0">
              <a:latin typeface="Cambria" panose="02040503050406030204" pitchFamily="18" charset="0"/>
            </a:endParaRPr>
          </a:p>
          <a:p>
            <a:pPr>
              <a:lnSpc>
                <a:spcPts val="2520"/>
              </a:lnSpc>
            </a:pPr>
            <a:r>
              <a:rPr lang="en-US" altLang="zh-CN" sz="2800" dirty="0" err="1">
                <a:solidFill>
                  <a:schemeClr val="accent6"/>
                </a:solidFill>
                <a:latin typeface="Cambria" panose="02040503050406030204" pitchFamily="18" charset="0"/>
              </a:rPr>
              <a:t>FIGCache</a:t>
            </a:r>
            <a:r>
              <a:rPr lang="en-US" altLang="zh-CN" sz="2800" dirty="0">
                <a:solidFill>
                  <a:schemeClr val="accent6"/>
                </a:solidFill>
                <a:latin typeface="Cambria" panose="02040503050406030204" pitchFamily="18" charset="0"/>
              </a:rPr>
              <a:t>-ideal: </a:t>
            </a:r>
            <a:r>
              <a:rPr lang="en-US" altLang="zh-CN" sz="2800" b="0" dirty="0">
                <a:latin typeface="Cambria" panose="02040503050406030204" pitchFamily="18" charset="0"/>
              </a:rPr>
              <a:t>A</a:t>
            </a:r>
            <a:r>
              <a:rPr lang="en-US" sz="2800" b="0" dirty="0">
                <a:latin typeface="Cambria" panose="02040503050406030204" pitchFamily="18" charset="0"/>
              </a:rPr>
              <a:t>n unrealistic version of </a:t>
            </a:r>
            <a:r>
              <a:rPr lang="en-US" sz="2800" b="0" dirty="0" err="1">
                <a:latin typeface="Cambria" panose="02040503050406030204" pitchFamily="18" charset="0"/>
              </a:rPr>
              <a:t>FIGCache</a:t>
            </a:r>
            <a:r>
              <a:rPr lang="en-US" sz="2800" b="0" dirty="0">
                <a:latin typeface="Cambria" panose="02040503050406030204" pitchFamily="18" charset="0"/>
              </a:rPr>
              <a:t>-Fast where the row segment relocation </a:t>
            </a:r>
            <a:r>
              <a:rPr lang="en-US" sz="2800" b="0" dirty="0">
                <a:solidFill>
                  <a:schemeClr val="accent6"/>
                </a:solidFill>
                <a:latin typeface="Cambria" panose="02040503050406030204" pitchFamily="18" charset="0"/>
              </a:rPr>
              <a:t>latency is zero</a:t>
            </a:r>
          </a:p>
          <a:p>
            <a:pPr lvl="2">
              <a:lnSpc>
                <a:spcPts val="2520"/>
              </a:lnSpc>
            </a:pPr>
            <a:endParaRPr lang="en-US" sz="200" b="0" dirty="0">
              <a:solidFill>
                <a:srgbClr val="7030A0"/>
              </a:solidFill>
              <a:latin typeface="Cambria" panose="02040503050406030204" pitchFamily="18" charset="0"/>
            </a:endParaRPr>
          </a:p>
          <a:p>
            <a:pPr>
              <a:lnSpc>
                <a:spcPts val="2520"/>
              </a:lnSpc>
            </a:pPr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</a:rPr>
              <a:t>LL-DRAM: </a:t>
            </a:r>
            <a:r>
              <a:rPr lang="en-US" sz="2800" b="0" dirty="0">
                <a:latin typeface="Cambria" panose="02040503050406030204" pitchFamily="18" charset="0"/>
              </a:rPr>
              <a:t>System where </a:t>
            </a:r>
            <a:r>
              <a:rPr lang="en-US" sz="2800" b="0" dirty="0">
                <a:solidFill>
                  <a:srgbClr val="7030A0"/>
                </a:solidFill>
                <a:latin typeface="Cambria" panose="02040503050406030204" pitchFamily="18" charset="0"/>
              </a:rPr>
              <a:t>all subarrays </a:t>
            </a:r>
            <a:r>
              <a:rPr lang="en-US" sz="2800" b="0" dirty="0">
                <a:latin typeface="Cambria" panose="02040503050406030204" pitchFamily="18" charset="0"/>
              </a:rPr>
              <a:t>are </a:t>
            </a:r>
            <a:r>
              <a:rPr lang="en-US" sz="2800" b="0" dirty="0">
                <a:solidFill>
                  <a:srgbClr val="7030A0"/>
                </a:solidFill>
                <a:latin typeface="Cambria" panose="02040503050406030204" pitchFamily="18" charset="0"/>
              </a:rPr>
              <a:t>fast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189A334-5D88-D641-8327-CD373CAD8370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25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038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C2297BC1-9B7E-994F-B559-51956207F987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26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7371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4" y="151741"/>
            <a:ext cx="9601200" cy="429389"/>
          </a:xfrm>
        </p:spPr>
        <p:txBody>
          <a:bodyPr/>
          <a:lstStyle/>
          <a:p>
            <a:r>
              <a:rPr lang="en-US" sz="4800" spc="-150" dirty="0">
                <a:latin typeface="Cambria" panose="02040503050406030204" pitchFamily="18" charset="0"/>
              </a:rPr>
              <a:t>Multicore System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6AAA3-77B0-5F4C-A313-5ED2F6618D67}"/>
              </a:ext>
            </a:extLst>
          </p:cNvPr>
          <p:cNvSpPr/>
          <p:nvPr/>
        </p:nvSpPr>
        <p:spPr>
          <a:xfrm>
            <a:off x="-2177" y="4566482"/>
            <a:ext cx="9144000" cy="80701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Both </a:t>
            </a:r>
            <a:r>
              <a:rPr lang="en-US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-slow and </a:t>
            </a:r>
            <a:r>
              <a:rPr lang="en-US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-fast </a:t>
            </a:r>
          </a:p>
          <a:p>
            <a:pPr algn="ctr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outperform LISA-VILLA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11CCF7-DAA4-3144-908B-3665F9F6F261}"/>
              </a:ext>
            </a:extLst>
          </p:cNvPr>
          <p:cNvSpPr/>
          <p:nvPr/>
        </p:nvSpPr>
        <p:spPr>
          <a:xfrm>
            <a:off x="-2177" y="3727288"/>
            <a:ext cx="9144000" cy="8025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dirty="0">
                <a:latin typeface="Cambria" panose="02040503050406030204" pitchFamily="18" charset="0"/>
              </a:rPr>
              <a:t>The benefits of </a:t>
            </a: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-Fast and </a:t>
            </a: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-Slow increase as workload memory intensity increases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04F6F-B54C-5446-862E-143DEDB3A7DE}"/>
              </a:ext>
            </a:extLst>
          </p:cNvPr>
          <p:cNvSpPr/>
          <p:nvPr/>
        </p:nvSpPr>
        <p:spPr>
          <a:xfrm>
            <a:off x="-2177" y="5415437"/>
            <a:ext cx="9144000" cy="80701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-Fast approaches the ideal performance improvement of both </a:t>
            </a:r>
            <a:r>
              <a:rPr lang="en-US" sz="2800" dirty="0" err="1">
                <a:latin typeface="Cambria" panose="02040503050406030204" pitchFamily="18" charset="0"/>
              </a:rPr>
              <a:t>FIGCache</a:t>
            </a:r>
            <a:r>
              <a:rPr lang="en-US" sz="2800" dirty="0">
                <a:latin typeface="Cambria" panose="02040503050406030204" pitchFamily="18" charset="0"/>
              </a:rPr>
              <a:t>-Ideal and LL-DRAM</a:t>
            </a:r>
            <a:endParaRPr 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44D37-356C-7B43-9135-93070CF48A2D}"/>
              </a:ext>
            </a:extLst>
          </p:cNvPr>
          <p:cNvGrpSpPr/>
          <p:nvPr/>
        </p:nvGrpSpPr>
        <p:grpSpPr>
          <a:xfrm>
            <a:off x="101602" y="611972"/>
            <a:ext cx="8524833" cy="3123052"/>
            <a:chOff x="101602" y="611972"/>
            <a:chExt cx="8524833" cy="312305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27F25A-C3B4-5E46-8F8E-2811DB5986D9}"/>
                </a:ext>
              </a:extLst>
            </p:cNvPr>
            <p:cNvGrpSpPr/>
            <p:nvPr/>
          </p:nvGrpSpPr>
          <p:grpSpPr>
            <a:xfrm>
              <a:off x="1981200" y="611972"/>
              <a:ext cx="6645235" cy="3123052"/>
              <a:chOff x="1518938" y="612000"/>
              <a:chExt cx="6645235" cy="3123052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3589F733-DC8A-9845-ABB5-D87586FF0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573" y="755488"/>
                <a:ext cx="2768600" cy="29718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DBC80E2-5DA4-2348-85B2-5C332877C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243" y="723628"/>
                <a:ext cx="3021330" cy="3011424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095CD4C-B29C-9D48-B4B9-BE350E72D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8938" y="612000"/>
                <a:ext cx="896493" cy="2659761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9322F4-F6EF-2D47-B602-D0C420AD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57" y="1865758"/>
              <a:ext cx="1717040" cy="28067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B516C46-C201-094B-B698-B930A545A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6" y="2187719"/>
              <a:ext cx="1750060" cy="264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C8C2CF-8D2D-534E-A603-CBC050F8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02" y="2490545"/>
              <a:ext cx="1188720" cy="2476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01DE34A-A3A3-1845-965F-A947E529A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05" y="1215564"/>
              <a:ext cx="1304290" cy="21463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CACE62-79B7-1A4D-BC8D-87368282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05" y="1552297"/>
              <a:ext cx="1733550" cy="24765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73A30C5-4823-4D43-BEF7-D0314BA5FF38}"/>
              </a:ext>
            </a:extLst>
          </p:cNvPr>
          <p:cNvGrpSpPr/>
          <p:nvPr/>
        </p:nvGrpSpPr>
        <p:grpSpPr>
          <a:xfrm>
            <a:off x="3767478" y="988804"/>
            <a:ext cx="3155536" cy="759470"/>
            <a:chOff x="3305216" y="988832"/>
            <a:chExt cx="3155536" cy="75947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3D5C97-B4AB-5C4D-838E-0109CA08B42D}"/>
                </a:ext>
              </a:extLst>
            </p:cNvPr>
            <p:cNvSpPr/>
            <p:nvPr/>
          </p:nvSpPr>
          <p:spPr>
            <a:xfrm>
              <a:off x="3305216" y="1378970"/>
              <a:ext cx="2057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</a:rPr>
                <a:t>Memory intensity</a:t>
              </a:r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8234914-05C3-EA41-BCF6-787E5D6586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3719" y="1008060"/>
              <a:ext cx="207684" cy="3691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976496-0316-FE46-877E-7BD731B16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386" y="988832"/>
              <a:ext cx="1763366" cy="4225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C497F6-AE14-E247-BB27-CA597BAADEEE}"/>
              </a:ext>
            </a:extLst>
          </p:cNvPr>
          <p:cNvGrpSpPr/>
          <p:nvPr/>
        </p:nvGrpSpPr>
        <p:grpSpPr>
          <a:xfrm>
            <a:off x="7953510" y="571625"/>
            <a:ext cx="1004758" cy="1106239"/>
            <a:chOff x="7491248" y="571653"/>
            <a:chExt cx="1004758" cy="110623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68914A3-F1E4-3243-A99F-80302A7BBD80}"/>
                </a:ext>
              </a:extLst>
            </p:cNvPr>
            <p:cNvCxnSpPr>
              <a:cxnSpLocks/>
            </p:cNvCxnSpPr>
            <p:nvPr/>
          </p:nvCxnSpPr>
          <p:spPr>
            <a:xfrm>
              <a:off x="7941053" y="1050937"/>
              <a:ext cx="0" cy="62695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71E3BD-310B-3944-8468-DBA8E1D0D783}"/>
                </a:ext>
              </a:extLst>
            </p:cNvPr>
            <p:cNvSpPr/>
            <p:nvPr/>
          </p:nvSpPr>
          <p:spPr>
            <a:xfrm>
              <a:off x="7491248" y="571653"/>
              <a:ext cx="1004758" cy="442035"/>
            </a:xfrm>
            <a:prstGeom prst="rect">
              <a:avLst/>
            </a:prstGeom>
            <a:solidFill>
              <a:srgbClr val="70AD47"/>
            </a:solidFill>
            <a:ln cap="rnd" cmpd="sng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woPt" dir="t">
                <a:rot lat="0" lon="0" rev="2400000"/>
              </a:lightRig>
            </a:scene3d>
            <a:sp3d prstMaterial="softEdge"/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</a:rPr>
                <a:t>27.1%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0AF92D-0757-9B4B-84C0-C1CAD0B6AEE8}"/>
              </a:ext>
            </a:extLst>
          </p:cNvPr>
          <p:cNvGrpSpPr/>
          <p:nvPr/>
        </p:nvGrpSpPr>
        <p:grpSpPr>
          <a:xfrm>
            <a:off x="4718330" y="1534423"/>
            <a:ext cx="1072867" cy="918907"/>
            <a:chOff x="4275234" y="1992569"/>
            <a:chExt cx="1072867" cy="9189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77B915-110E-6846-99D3-4CFFFD6AA704}"/>
                </a:ext>
              </a:extLst>
            </p:cNvPr>
            <p:cNvSpPr/>
            <p:nvPr/>
          </p:nvSpPr>
          <p:spPr>
            <a:xfrm>
              <a:off x="4275234" y="1992569"/>
              <a:ext cx="1072867" cy="442035"/>
            </a:xfrm>
            <a:prstGeom prst="rect">
              <a:avLst/>
            </a:prstGeom>
            <a:solidFill>
              <a:srgbClr val="70AD47"/>
            </a:solidFill>
            <a:ln cap="rnd" cmpd="sng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woPt" dir="t">
                <a:rot lat="0" lon="0" rev="2400000"/>
              </a:lightRig>
            </a:scene3d>
            <a:sp3d prstMaterial="softEdge"/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</a:rPr>
                <a:t>12.9%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8E82146-2256-C444-872C-52A4DBED18FC}"/>
                </a:ext>
              </a:extLst>
            </p:cNvPr>
            <p:cNvCxnSpPr>
              <a:cxnSpLocks/>
            </p:cNvCxnSpPr>
            <p:nvPr/>
          </p:nvCxnSpPr>
          <p:spPr>
            <a:xfrm>
              <a:off x="4962101" y="2464286"/>
              <a:ext cx="0" cy="44719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6394A-21C9-9E4E-AF7D-4B00D054A66C}"/>
              </a:ext>
            </a:extLst>
          </p:cNvPr>
          <p:cNvSpPr/>
          <p:nvPr/>
        </p:nvSpPr>
        <p:spPr>
          <a:xfrm>
            <a:off x="3330330" y="2707878"/>
            <a:ext cx="4868339" cy="442035"/>
          </a:xfrm>
          <a:prstGeom prst="rect">
            <a:avLst/>
          </a:prstGeom>
          <a:solidFill>
            <a:srgbClr val="70AD47"/>
          </a:solidFill>
          <a:ln cap="rnd" cmpd="sng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woPt" dir="t">
              <a:rot lat="0" lon="0" rev="2400000"/>
            </a:lightRig>
          </a:scene3d>
          <a:sp3d prstMaterial="softEdge"/>
        </p:spPr>
        <p:txBody>
          <a:bodyPr wrap="square" lIns="36000" tIns="36000" rIns="36000" bIns="3600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Average across all workloads: 16.3%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6A6C425F-C700-244F-9731-C8B17C3EECD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27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970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39377"/>
            <a:ext cx="9067801" cy="42938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Multicore System Energy Savings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4840094"/>
            <a:ext cx="9144000" cy="14261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0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 is effective at </a:t>
            </a:r>
          </a:p>
          <a:p>
            <a:pPr algn="ctr">
              <a:spcAft>
                <a:spcPts val="0"/>
              </a:spcAft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reducing system energy consumption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7FAE36-A91D-524A-B30C-ABB8D08131FD}"/>
              </a:ext>
            </a:extLst>
          </p:cNvPr>
          <p:cNvSpPr/>
          <p:nvPr/>
        </p:nvSpPr>
        <p:spPr>
          <a:xfrm>
            <a:off x="4341742" y="799184"/>
            <a:ext cx="48022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2400" b="1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-Slow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400" b="1" dirty="0" err="1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2400" b="1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-Fast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consume </a:t>
            </a:r>
            <a:r>
              <a:rPr lang="en-US" altLang="zh-CN" sz="2400" dirty="0">
                <a:solidFill>
                  <a:schemeClr val="accent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less energy than Base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Energy reduction 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comes from: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Improved DRAM </a:t>
            </a:r>
            <a:r>
              <a:rPr lang="en-US" altLang="zh-CN" sz="24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row buffer hit rate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CN" sz="240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Reduced execution time </a:t>
            </a:r>
            <a:r>
              <a:rPr lang="en-US" altLang="zh-CN" sz="24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that saves static energy across each component</a:t>
            </a:r>
            <a:endParaRPr lang="en-US" altLang="zh-CN" sz="2400" dirty="0">
              <a:solidFill>
                <a:schemeClr val="accent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DE69-31C9-AD4A-85DE-F5BF175F03DA}"/>
              </a:ext>
            </a:extLst>
          </p:cNvPr>
          <p:cNvGrpSpPr/>
          <p:nvPr/>
        </p:nvGrpSpPr>
        <p:grpSpPr>
          <a:xfrm>
            <a:off x="19163" y="620858"/>
            <a:ext cx="4088899" cy="4167144"/>
            <a:chOff x="19163" y="620858"/>
            <a:chExt cx="4088899" cy="41671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2563B3-C7DF-074D-8B4E-2F5AD9273A60}"/>
                </a:ext>
              </a:extLst>
            </p:cNvPr>
            <p:cNvGrpSpPr/>
            <p:nvPr/>
          </p:nvGrpSpPr>
          <p:grpSpPr>
            <a:xfrm>
              <a:off x="19163" y="620858"/>
              <a:ext cx="4088899" cy="4167144"/>
              <a:chOff x="19163" y="620858"/>
              <a:chExt cx="4088899" cy="416714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E7C8E82D-C507-984F-A775-69256083BD8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64988" y="620858"/>
                <a:ext cx="2843074" cy="4052270"/>
                <a:chOff x="286733" y="602688"/>
                <a:chExt cx="5030273" cy="7169712"/>
              </a:xfrm>
            </p:grpSpPr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8DD87416-93A9-CA42-B61E-B5A0AE2D2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4910" y="905491"/>
                  <a:ext cx="1782096" cy="6858001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233CFE81-1205-9441-BBF3-6133545D74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64927" y="914400"/>
                  <a:ext cx="1969982" cy="6858000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890B474A-B1D5-314B-89A4-FEC1CE379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733" y="602688"/>
                  <a:ext cx="1278194" cy="68580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DFF18B2-39F4-F040-B4A8-A9555CD6B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6" y="1738878"/>
                <a:ext cx="657225" cy="24828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04A33BF-4DC7-9845-BC6F-77533242F3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86" y="1510442"/>
                <a:ext cx="890905" cy="23368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836666A-CB66-1F49-AAD9-1B88BCCC5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63" y="1989174"/>
                <a:ext cx="598805" cy="21907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628CE61-87E2-7449-A0E8-F0D454F2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763" y="2214899"/>
                <a:ext cx="1095375" cy="23368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AF665FD-9EA6-A340-B15B-7BF03F3CB5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120" y="2453160"/>
                <a:ext cx="876300" cy="219075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DF53239-22A8-7245-BD50-1E3458A471F7}"/>
                  </a:ext>
                </a:extLst>
              </p:cNvPr>
              <p:cNvSpPr/>
              <p:nvPr/>
            </p:nvSpPr>
            <p:spPr>
              <a:xfrm>
                <a:off x="19163" y="4418670"/>
                <a:ext cx="20570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Memory intensity</a:t>
                </a:r>
                <a:endParaRPr lang="en-US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9D9360-FE83-954F-97A3-6F113275552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4630737"/>
              <a:ext cx="33338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3DA39F0A-9357-F849-8D85-A4AC6EF6F941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28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D84BBB-C442-3946-8CC2-87C0B31343D2}"/>
              </a:ext>
            </a:extLst>
          </p:cNvPr>
          <p:cNvGrpSpPr/>
          <p:nvPr/>
        </p:nvGrpSpPr>
        <p:grpSpPr>
          <a:xfrm>
            <a:off x="183920" y="750509"/>
            <a:ext cx="3784561" cy="442035"/>
            <a:chOff x="7577565" y="465413"/>
            <a:chExt cx="3784561" cy="44203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232729D-1366-2249-84A7-ADFF67DF4D88}"/>
                </a:ext>
              </a:extLst>
            </p:cNvPr>
            <p:cNvCxnSpPr>
              <a:cxnSpLocks/>
            </p:cNvCxnSpPr>
            <p:nvPr/>
          </p:nvCxnSpPr>
          <p:spPr>
            <a:xfrm>
              <a:off x="8610864" y="686430"/>
              <a:ext cx="2751262" cy="13211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83569-4302-9445-857A-405927907D39}"/>
                </a:ext>
              </a:extLst>
            </p:cNvPr>
            <p:cNvSpPr/>
            <p:nvPr/>
          </p:nvSpPr>
          <p:spPr>
            <a:xfrm>
              <a:off x="7577565" y="465413"/>
              <a:ext cx="1004758" cy="442035"/>
            </a:xfrm>
            <a:prstGeom prst="rect">
              <a:avLst/>
            </a:prstGeom>
            <a:solidFill>
              <a:srgbClr val="70AD47"/>
            </a:solidFill>
            <a:ln cap="rnd" cmpd="sng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woPt" dir="t">
                <a:rot lat="0" lon="0" rev="2400000"/>
              </a:lightRig>
            </a:scene3d>
            <a:sp3d prstMaterial="softEdge"/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</a:rPr>
                <a:t>-14% 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41760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678498D-9A08-A440-94DD-4D00014D61AD}"/>
              </a:ext>
            </a:extLst>
          </p:cNvPr>
          <p:cNvGrpSpPr>
            <a:grpSpLocks noChangeAspect="1"/>
          </p:cNvGrpSpPr>
          <p:nvPr/>
        </p:nvGrpSpPr>
        <p:grpSpPr>
          <a:xfrm>
            <a:off x="76200" y="994180"/>
            <a:ext cx="4632939" cy="3330814"/>
            <a:chOff x="838200" y="226447"/>
            <a:chExt cx="7086600" cy="50948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6CF12-89B8-1E4C-8CD3-0DDDC6666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914400"/>
              <a:ext cx="6019800" cy="44069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6C7DD0-B211-AB49-A098-1EDE9C21D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788400"/>
              <a:ext cx="1181100" cy="4419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5C2E6B-3639-EA40-B752-D4AE8524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00" y="583683"/>
              <a:ext cx="4851400" cy="342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C5D280F-29D8-8E4F-BCE2-582261887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00" y="226447"/>
              <a:ext cx="1498600" cy="330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F1B877-C7B4-9945-B2BB-11856C58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2000" y="249757"/>
              <a:ext cx="863600" cy="3048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26" y="227626"/>
            <a:ext cx="8756374" cy="429389"/>
          </a:xfrm>
        </p:spPr>
        <p:txBody>
          <a:bodyPr/>
          <a:lstStyle/>
          <a:p>
            <a:r>
              <a:rPr lang="en-US" sz="4800" dirty="0" err="1">
                <a:latin typeface="Cambria" panose="02040503050406030204" pitchFamily="18" charset="0"/>
              </a:rPr>
              <a:t>FIGCache</a:t>
            </a:r>
            <a:r>
              <a:rPr lang="en-US" sz="4800" dirty="0">
                <a:latin typeface="Cambria" panose="02040503050406030204" pitchFamily="18" charset="0"/>
              </a:rPr>
              <a:t> Replacement Policies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431160"/>
            <a:ext cx="9144000" cy="193609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000" dirty="0" err="1">
                <a:solidFill>
                  <a:schemeClr val="bg1"/>
                </a:solidFill>
                <a:latin typeface="Cambria" panose="02040503050406030204" pitchFamily="18" charset="0"/>
              </a:rPr>
              <a:t>RowBenefit</a:t>
            </a: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 replacement policy </a:t>
            </a:r>
          </a:p>
          <a:p>
            <a:pPr algn="ctr">
              <a:spcAft>
                <a:spcPts val="0"/>
              </a:spcAft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is effective at </a:t>
            </a:r>
          </a:p>
          <a:p>
            <a:pPr algn="ctr">
              <a:spcAft>
                <a:spcPts val="0"/>
              </a:spcAft>
            </a:pPr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</a:rPr>
              <a:t>capturing temporal locality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5013C3-1098-F14C-9055-649F7B2D3DF7}"/>
              </a:ext>
            </a:extLst>
          </p:cNvPr>
          <p:cNvGrpSpPr/>
          <p:nvPr/>
        </p:nvGrpSpPr>
        <p:grpSpPr>
          <a:xfrm>
            <a:off x="2288124" y="1556059"/>
            <a:ext cx="2021992" cy="548035"/>
            <a:chOff x="3649461" y="2006695"/>
            <a:chExt cx="2021992" cy="54803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5F2C32-000F-164F-ACA6-CDA128B80800}"/>
                </a:ext>
              </a:extLst>
            </p:cNvPr>
            <p:cNvSpPr/>
            <p:nvPr/>
          </p:nvSpPr>
          <p:spPr>
            <a:xfrm>
              <a:off x="3649461" y="2006695"/>
              <a:ext cx="1492967" cy="548035"/>
            </a:xfrm>
            <a:prstGeom prst="rect">
              <a:avLst/>
            </a:prstGeom>
            <a:solidFill>
              <a:srgbClr val="70AD47"/>
            </a:solidFill>
            <a:ln cap="rnd" cmpd="sng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woPt" dir="t">
                <a:rot lat="0" lon="0" rev="2400000"/>
              </a:lightRig>
            </a:scene3d>
            <a:sp3d prstMaterial="softEdge"/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+4.1% </a:t>
              </a:r>
              <a:r>
                <a:rPr lang="en-US" sz="2800" b="1" dirty="0">
                  <a:solidFill>
                    <a:schemeClr val="bg1"/>
                  </a:solidFill>
                  <a:latin typeface="Cambria" panose="02040503050406030204" pitchFamily="18" charset="0"/>
                </a:rPr>
                <a:t> 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1D8AAE-21A3-4643-ACD1-67CAE63108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428" y="2259233"/>
              <a:ext cx="529025" cy="1"/>
            </a:xfrm>
            <a:prstGeom prst="straightConnector1">
              <a:avLst/>
            </a:prstGeom>
            <a:ln w="444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D99BD9-A3E8-544D-AFD0-C5B0FCFD4E77}"/>
              </a:ext>
            </a:extLst>
          </p:cNvPr>
          <p:cNvSpPr/>
          <p:nvPr/>
        </p:nvSpPr>
        <p:spPr>
          <a:xfrm>
            <a:off x="4645902" y="837252"/>
            <a:ext cx="44980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RowBenefit</a:t>
            </a:r>
            <a:r>
              <a:rPr lang="en-US" altLang="zh-CN" sz="20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: FIGCache replacement policy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SegmentBenefit</a:t>
            </a:r>
            <a:r>
              <a:rPr lang="en-US" altLang="zh-CN" sz="2000" dirty="0">
                <a:solidFill>
                  <a:prstClr val="black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: traditional benefit-based policy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err="1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Lee+,HPCA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’13]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70C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CN" sz="2000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FIGCache</a:t>
            </a:r>
            <a:r>
              <a:rPr lang="en-US" altLang="zh-CN" sz="20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outperforms Base </a:t>
            </a:r>
            <a:r>
              <a:rPr lang="en-US" altLang="zh-C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with all replacement policies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zh-CN" sz="2000" dirty="0" err="1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RowBenefit</a:t>
            </a:r>
            <a:r>
              <a:rPr lang="en-US" altLang="zh-CN" sz="2000" dirty="0">
                <a:solidFill>
                  <a:srgbClr val="7030A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outperforms all  </a:t>
            </a:r>
            <a:r>
              <a:rPr lang="en-US" altLang="zh-C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the other policies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altLang="zh-CN" sz="2000" b="1" dirty="0">
              <a:solidFill>
                <a:srgbClr val="7030A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4E423F90-EB29-8A4C-A2DF-C159EFB8ED00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29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6220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212073"/>
            <a:ext cx="8610601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2A39D19A-5066-0746-8B1F-22A5C18BD35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3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5161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37F2E95-B2AA-2942-8F3D-3EF4FC74288D}"/>
              </a:ext>
            </a:extLst>
          </p:cNvPr>
          <p:cNvGrpSpPr>
            <a:grpSpLocks noChangeAspect="1"/>
          </p:cNvGrpSpPr>
          <p:nvPr/>
        </p:nvGrpSpPr>
        <p:grpSpPr>
          <a:xfrm>
            <a:off x="227055" y="730212"/>
            <a:ext cx="5283235" cy="3677891"/>
            <a:chOff x="533400" y="645905"/>
            <a:chExt cx="7144854" cy="497384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85336F9-FFE8-CC4F-9030-207DBFEA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5750" y="1238250"/>
              <a:ext cx="6032500" cy="43815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326267-43B9-E743-842C-492D79D7B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1051200"/>
              <a:ext cx="1206500" cy="44704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842FF6-6258-5543-B398-199F94899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254" y="645905"/>
              <a:ext cx="6096000" cy="2921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11FCDBC-CEA8-5C41-9A2F-59501EEAC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2132" y="953050"/>
              <a:ext cx="1765300" cy="3175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Different Row Segment Sizes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504349"/>
            <a:ext cx="9144000" cy="16973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Performance highly depends on </a:t>
            </a:r>
          </a:p>
          <a:p>
            <a:pPr algn="ctr"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 the row segment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CCEDBD-4F9C-184E-8B5D-2E9385AC7699}"/>
              </a:ext>
            </a:extLst>
          </p:cNvPr>
          <p:cNvGrpSpPr/>
          <p:nvPr/>
        </p:nvGrpSpPr>
        <p:grpSpPr>
          <a:xfrm>
            <a:off x="4500001" y="1365012"/>
            <a:ext cx="4576327" cy="2589948"/>
            <a:chOff x="6000927" y="1300848"/>
            <a:chExt cx="4332226" cy="235675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0FD19DC-9777-7847-A7EE-D7B4A51A956C}"/>
                </a:ext>
              </a:extLst>
            </p:cNvPr>
            <p:cNvSpPr/>
            <p:nvPr/>
          </p:nvSpPr>
          <p:spPr>
            <a:xfrm>
              <a:off x="6000927" y="1300848"/>
              <a:ext cx="245422" cy="2356752"/>
            </a:xfrm>
            <a:prstGeom prst="roundRect">
              <a:avLst/>
            </a:prstGeom>
            <a:solidFill>
              <a:schemeClr val="bg1">
                <a:alpha val="43000"/>
              </a:schemeClr>
            </a:solidFill>
            <a:ln w="44450"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6B6832-DDC2-CC4E-8BD0-D78E2D8D6C36}"/>
                </a:ext>
              </a:extLst>
            </p:cNvPr>
            <p:cNvSpPr/>
            <p:nvPr/>
          </p:nvSpPr>
          <p:spPr>
            <a:xfrm>
              <a:off x="6963630" y="2019968"/>
              <a:ext cx="3369523" cy="738312"/>
            </a:xfrm>
            <a:prstGeom prst="rect">
              <a:avLst/>
            </a:prstGeom>
            <a:solidFill>
              <a:srgbClr val="70AD47"/>
            </a:solidFill>
            <a:ln cap="rnd" cmpd="sng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twoPt" dir="t">
                <a:rot lat="0" lon="0" rev="2400000"/>
              </a:lightRig>
            </a:scene3d>
            <a:sp3d prstMaterial="softEdge"/>
          </p:spPr>
          <p:txBody>
            <a:bodyPr wrap="square" lIns="36000" tIns="36000" rIns="36000" bIns="3600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</a:rPr>
                <a:t>FIGCache 1KB 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</a:rPr>
                <a:t>is the best configuration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AAE2EC78-BFDB-8D4B-B695-FA5C64800BA3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30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003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9377"/>
            <a:ext cx="7943850" cy="429389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</a:rPr>
              <a:t>More Results in the Paper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916D5D-30B8-A945-BD35-3518D66E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562600"/>
          </a:xfrm>
        </p:spPr>
        <p:txBody>
          <a:bodyPr/>
          <a:lstStyle/>
          <a:p>
            <a:pPr marL="0" indent="0">
              <a:lnSpc>
                <a:spcPts val="2720"/>
              </a:lnSpc>
              <a:buNone/>
            </a:pP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ts val="2720"/>
              </a:lnSpc>
            </a:pPr>
            <a:r>
              <a:rPr lang="en-US" sz="3600" b="0" dirty="0">
                <a:solidFill>
                  <a:schemeClr val="accent1"/>
                </a:solidFill>
                <a:latin typeface="Cambria" panose="02040503050406030204" pitchFamily="18" charset="0"/>
              </a:rPr>
              <a:t>More Detailed Results </a:t>
            </a:r>
          </a:p>
          <a:p>
            <a:pPr>
              <a:lnSpc>
                <a:spcPts val="2720"/>
              </a:lnSpc>
            </a:pPr>
            <a:endParaRPr lang="en-US" sz="3600" b="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720"/>
              </a:lnSpc>
            </a:pPr>
            <a:r>
              <a:rPr lang="en-US" sz="3600" b="0" dirty="0">
                <a:solidFill>
                  <a:schemeClr val="accent1"/>
                </a:solidFill>
                <a:latin typeface="Cambria" panose="02040503050406030204" pitchFamily="18" charset="0"/>
              </a:rPr>
              <a:t>Single-core Workloads</a:t>
            </a:r>
          </a:p>
          <a:p>
            <a:pPr>
              <a:lnSpc>
                <a:spcPts val="2720"/>
              </a:lnSpc>
            </a:pPr>
            <a:endParaRPr lang="en-US" sz="3600" b="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720"/>
              </a:lnSpc>
            </a:pPr>
            <a:r>
              <a:rPr lang="en-US" sz="3600" b="0" dirty="0">
                <a:solidFill>
                  <a:schemeClr val="accent1"/>
                </a:solidFill>
                <a:latin typeface="Cambria" panose="02040503050406030204" pitchFamily="18" charset="0"/>
              </a:rPr>
              <a:t>In-DRAM Cache Hit Rate</a:t>
            </a:r>
          </a:p>
          <a:p>
            <a:pPr>
              <a:lnSpc>
                <a:spcPts val="2720"/>
              </a:lnSpc>
            </a:pPr>
            <a:endParaRPr lang="en-US" sz="3600" b="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720"/>
              </a:lnSpc>
            </a:pPr>
            <a:r>
              <a:rPr lang="en-US" sz="3600" b="0" dirty="0">
                <a:solidFill>
                  <a:schemeClr val="accent1"/>
                </a:solidFill>
                <a:latin typeface="Cambria" panose="02040503050406030204" pitchFamily="18" charset="0"/>
              </a:rPr>
              <a:t>DRAM Row Buffer Hit Rate</a:t>
            </a:r>
          </a:p>
          <a:p>
            <a:pPr>
              <a:lnSpc>
                <a:spcPts val="2720"/>
              </a:lnSpc>
            </a:pPr>
            <a:endParaRPr lang="en-US" sz="3600" b="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720"/>
              </a:lnSpc>
            </a:pPr>
            <a:r>
              <a:rPr lang="en-US" sz="3600" b="0" dirty="0">
                <a:solidFill>
                  <a:schemeClr val="accent1"/>
                </a:solidFill>
                <a:latin typeface="Cambria" panose="02040503050406030204" pitchFamily="18" charset="0"/>
              </a:rPr>
              <a:t>Performance with Different Row Segment Insertion Thresholds</a:t>
            </a:r>
          </a:p>
          <a:p>
            <a:pPr>
              <a:lnSpc>
                <a:spcPts val="2720"/>
              </a:lnSpc>
            </a:pPr>
            <a:endParaRPr lang="en-US" sz="3600" b="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>
              <a:lnSpc>
                <a:spcPts val="2720"/>
              </a:lnSpc>
            </a:pPr>
            <a:r>
              <a:rPr lang="en-US" sz="3600" b="0" dirty="0">
                <a:solidFill>
                  <a:schemeClr val="accent1"/>
                </a:solidFill>
                <a:latin typeface="Cambria" panose="02040503050406030204" pitchFamily="18" charset="0"/>
              </a:rPr>
              <a:t>Performance with Different Cache Capacities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3309980-EBCD-5748-A81D-C4705428F22D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31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82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9ADAB8D6-3077-9E48-88ED-217EE91C5599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32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6712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0F802A-41FB-7045-811C-71C992CA21BE}"/>
              </a:ext>
            </a:extLst>
          </p:cNvPr>
          <p:cNvSpPr/>
          <p:nvPr/>
        </p:nvSpPr>
        <p:spPr>
          <a:xfrm>
            <a:off x="0" y="3722709"/>
            <a:ext cx="9144000" cy="1788202"/>
          </a:xfrm>
          <a:prstGeom prst="rect">
            <a:avLst/>
          </a:prstGeom>
          <a:solidFill>
            <a:srgbClr val="8064A2">
              <a:alpha val="1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76CFD-E5F8-434D-8822-B90D3CD59159}"/>
              </a:ext>
            </a:extLst>
          </p:cNvPr>
          <p:cNvSpPr/>
          <p:nvPr/>
        </p:nvSpPr>
        <p:spPr>
          <a:xfrm>
            <a:off x="0" y="2207273"/>
            <a:ext cx="9144000" cy="1515436"/>
          </a:xfrm>
          <a:prstGeom prst="rect">
            <a:avLst/>
          </a:prstGeom>
          <a:solidFill>
            <a:schemeClr val="accent5">
              <a:lumMod val="20000"/>
              <a:lumOff val="80000"/>
              <a:alpha val="66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8BF33-1B3A-944F-B927-74323123113F}"/>
              </a:ext>
            </a:extLst>
          </p:cNvPr>
          <p:cNvSpPr/>
          <p:nvPr/>
        </p:nvSpPr>
        <p:spPr>
          <a:xfrm>
            <a:off x="0" y="1180531"/>
            <a:ext cx="9144000" cy="1026742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F7282-C080-AD45-88FD-621C70F0434D}"/>
              </a:ext>
            </a:extLst>
          </p:cNvPr>
          <p:cNvSpPr/>
          <p:nvPr/>
        </p:nvSpPr>
        <p:spPr>
          <a:xfrm>
            <a:off x="7604" y="878458"/>
            <a:ext cx="9151603" cy="300811"/>
          </a:xfrm>
          <a:prstGeom prst="rect">
            <a:avLst/>
          </a:prstGeom>
          <a:solidFill>
            <a:schemeClr val="accent1">
              <a:lumMod val="20000"/>
              <a:lumOff val="80000"/>
              <a:alpha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18522-7A31-8C4C-9FC5-7744545636B6}"/>
              </a:ext>
            </a:extLst>
          </p:cNvPr>
          <p:cNvSpPr/>
          <p:nvPr/>
        </p:nvSpPr>
        <p:spPr>
          <a:xfrm>
            <a:off x="0" y="583663"/>
            <a:ext cx="9144000" cy="300811"/>
          </a:xfrm>
          <a:prstGeom prst="rect">
            <a:avLst/>
          </a:prstGeom>
          <a:solidFill>
            <a:schemeClr val="accent6">
              <a:lumMod val="20000"/>
              <a:lumOff val="80000"/>
              <a:alpha val="57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064"/>
            <a:ext cx="794385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499" y="600503"/>
            <a:ext cx="9165706" cy="5831445"/>
          </a:xfrm>
        </p:spPr>
        <p:txBody>
          <a:bodyPr/>
          <a:lstStyle/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chemeClr val="accent6"/>
                </a:solidFill>
                <a:latin typeface="Cambria" panose="02040503050406030204" pitchFamily="18" charset="0"/>
              </a:rPr>
              <a:t>Problem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: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DRAM latency is a </a:t>
            </a:r>
            <a:r>
              <a:rPr lang="en-US" sz="2000" dirty="0">
                <a:solidFill>
                  <a:schemeClr val="accent6"/>
                </a:solidFill>
                <a:latin typeface="Cambria" panose="02040503050406030204" pitchFamily="18" charset="0"/>
              </a:rPr>
              <a:t>performance bottleneck </a:t>
            </a:r>
            <a:r>
              <a:rPr lang="en-US" sz="2000" b="0" dirty="0">
                <a:solidFill>
                  <a:schemeClr val="accent6"/>
                </a:solidFill>
                <a:latin typeface="Cambria" panose="02040503050406030204" pitchFamily="18" charset="0"/>
              </a:rPr>
              <a:t>for many applications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Goal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: Reduce DRAM latency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</a:rPr>
              <a:t>via in-DRAM cache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u="sng" dirty="0">
                <a:solidFill>
                  <a:srgbClr val="00B050"/>
                </a:solidFill>
                <a:latin typeface="Cambria" panose="02040503050406030204" pitchFamily="18" charset="0"/>
              </a:rPr>
              <a:t>E</a:t>
            </a:r>
            <a:r>
              <a:rPr lang="en-US" sz="2000" b="1" u="sng" dirty="0">
                <a:solidFill>
                  <a:srgbClr val="00B050"/>
                </a:solidFill>
                <a:latin typeface="Cambria" panose="02040503050406030204" pitchFamily="18" charset="0"/>
              </a:rPr>
              <a:t>xisting in-DRAM caches: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Augment DRAM with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small-but-fast regions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to implement caches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Coarse-grained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(i.e., multi-kB) in-DRAM data relocation</a:t>
            </a:r>
          </a:p>
          <a:p>
            <a:pPr marL="549354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Relocation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latency increases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with </a:t>
            </a:r>
            <a:r>
              <a:rPr lang="en-US" sz="1800" b="1" dirty="0">
                <a:solidFill>
                  <a:srgbClr val="00B050"/>
                </a:solidFill>
                <a:latin typeface="Cambria" panose="02040503050406030204" pitchFamily="18" charset="0"/>
              </a:rPr>
              <a:t>physical distance </a:t>
            </a:r>
            <a:r>
              <a:rPr lang="en-US" sz="1800" dirty="0">
                <a:solidFill>
                  <a:srgbClr val="00B050"/>
                </a:solidFill>
                <a:latin typeface="Cambria" panose="02040503050406030204" pitchFamily="18" charset="0"/>
              </a:rPr>
              <a:t>between slow and fast regions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>
                <a:solidFill>
                  <a:srgbClr val="00B0F0"/>
                </a:solidFill>
                <a:latin typeface="Cambria" panose="02040503050406030204" pitchFamily="18" charset="0"/>
              </a:rPr>
              <a:t>FIGARO Substrate</a:t>
            </a:r>
            <a:r>
              <a:rPr lang="en-US" sz="2000" u="sng" dirty="0">
                <a:solidFill>
                  <a:srgbClr val="00B0F0"/>
                </a:solidFill>
                <a:latin typeface="Cambria" panose="02040503050406030204" pitchFamily="18" charset="0"/>
              </a:rPr>
              <a:t>:</a:t>
            </a:r>
            <a:endParaRPr lang="en-US" sz="2000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Key idea: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use the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shared global row buffer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among subarrays within a DRAM bank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to provide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 support for in-DRAM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data relocation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Fine</a:t>
            </a:r>
            <a:r>
              <a:rPr lang="en-US" altLang="zh-CN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-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grain</a:t>
            </a:r>
            <a:r>
              <a:rPr lang="en-US" altLang="zh-CN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ed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(i.e., multi-byte) in-DRAM data relocation and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distance-independent </a:t>
            </a: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relocation latency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00B0F0"/>
                </a:solidFill>
                <a:latin typeface="Cambria" panose="02040503050406030204" pitchFamily="18" charset="0"/>
              </a:rPr>
              <a:t>Avoids complex modifications to DRAM by using </a:t>
            </a:r>
            <a:r>
              <a:rPr lang="en-US" sz="1800" b="1" dirty="0">
                <a:solidFill>
                  <a:srgbClr val="00B0F0"/>
                </a:solidFill>
                <a:latin typeface="Cambria" panose="02040503050406030204" pitchFamily="18" charset="0"/>
              </a:rPr>
              <a:t>existing structures</a:t>
            </a:r>
          </a:p>
          <a:p>
            <a:pPr marL="274320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b="1" u="sng" dirty="0" err="1">
                <a:solidFill>
                  <a:schemeClr val="accent4"/>
                </a:solidFill>
                <a:latin typeface="Cambria" panose="02040503050406030204" pitchFamily="18" charset="0"/>
              </a:rPr>
              <a:t>FIGCache</a:t>
            </a:r>
            <a:r>
              <a:rPr lang="en-US" sz="2000" u="sng" dirty="0">
                <a:solidFill>
                  <a:schemeClr val="accent4"/>
                </a:solidFill>
                <a:latin typeface="Cambria" panose="02040503050406030204" pitchFamily="18" charset="0"/>
              </a:rPr>
              <a:t>:</a:t>
            </a:r>
            <a:endParaRPr lang="en-US" sz="1600" dirty="0">
              <a:solidFill>
                <a:schemeClr val="accent4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chemeClr val="accent4"/>
                </a:solidFill>
                <a:latin typeface="Cambria" panose="02040503050406030204" pitchFamily="18" charset="0"/>
              </a:rPr>
              <a:t>Key idea: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only small, frequently-accessed portions of different DRAM rows 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in a designated region of DRAM</a:t>
            </a:r>
            <a:endParaRPr lang="en-US" sz="1800" b="1" dirty="0">
              <a:solidFill>
                <a:srgbClr val="8064A2"/>
              </a:solidFill>
              <a:latin typeface="Cambria" panose="02040503050406030204" pitchFamily="18" charset="0"/>
            </a:endParaRP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Caches only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parts of each row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that are expected to be accessed in the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near future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Increases row hits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by packing more </a:t>
            </a:r>
            <a:r>
              <a:rPr lang="en-US" sz="1800" b="1" dirty="0">
                <a:solidFill>
                  <a:srgbClr val="8064A2"/>
                </a:solidFill>
                <a:latin typeface="Cambria" panose="02040503050406030204" pitchFamily="18" charset="0"/>
              </a:rPr>
              <a:t>frequently-accessed</a:t>
            </a:r>
            <a:r>
              <a:rPr lang="en-US" sz="1800" dirty="0">
                <a:solidFill>
                  <a:srgbClr val="8064A2"/>
                </a:solidFill>
                <a:latin typeface="Cambria" panose="02040503050406030204" pitchFamily="18" charset="0"/>
              </a:rPr>
              <a:t> data into FIGCache 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Improves system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performance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by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16.3%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on average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Reduces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DRAM energy 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by </a:t>
            </a:r>
            <a:r>
              <a:rPr lang="en-US" sz="1800" b="1" dirty="0">
                <a:solidFill>
                  <a:srgbClr val="FF00F5"/>
                </a:solidFill>
                <a:latin typeface="Cambria" panose="02040503050406030204" pitchFamily="18" charset="0"/>
              </a:rPr>
              <a:t>7.8%</a:t>
            </a:r>
            <a:r>
              <a:rPr lang="en-US" sz="1800" dirty="0">
                <a:solidFill>
                  <a:srgbClr val="FF00F5"/>
                </a:solidFill>
                <a:latin typeface="Cambria" panose="02040503050406030204" pitchFamily="18" charset="0"/>
              </a:rPr>
              <a:t> on average</a:t>
            </a:r>
            <a:endParaRPr lang="en-US" sz="1800" dirty="0">
              <a:solidFill>
                <a:srgbClr val="B21B1C"/>
              </a:solidFill>
              <a:latin typeface="Cambria" panose="02040503050406030204" pitchFamily="18" charset="0"/>
            </a:endParaRPr>
          </a:p>
          <a:p>
            <a:pPr marL="182166" indent="-274320">
              <a:lnSpc>
                <a:spcPts val="1700"/>
              </a:lnSpc>
              <a:spcBef>
                <a:spcPts val="400"/>
              </a:spcBef>
            </a:pPr>
            <a:r>
              <a:rPr lang="en-US" sz="2000" u="sng" dirty="0">
                <a:solidFill>
                  <a:srgbClr val="B21B1C"/>
                </a:solidFill>
                <a:latin typeface="Cambria" panose="02040503050406030204" pitchFamily="18" charset="0"/>
              </a:rPr>
              <a:t>Conclusion: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FIGARO enables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fine-grained data relocation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at low cost</a:t>
            </a:r>
          </a:p>
          <a:p>
            <a:pPr marL="457200" lvl="1" indent="-274320">
              <a:lnSpc>
                <a:spcPts val="1700"/>
              </a:lnSpc>
              <a:spcBef>
                <a:spcPts val="400"/>
              </a:spcBef>
            </a:pPr>
            <a:r>
              <a:rPr lang="en-US" sz="1800" dirty="0" err="1">
                <a:solidFill>
                  <a:srgbClr val="B31B1B"/>
                </a:solidFill>
                <a:latin typeface="Cambria" panose="02040503050406030204" pitchFamily="18" charset="0"/>
              </a:rPr>
              <a:t>FIGCache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B31B1B"/>
                </a:solidFill>
                <a:latin typeface="Cambria" panose="02040503050406030204" pitchFamily="18" charset="0"/>
              </a:rPr>
              <a:t>outperforms state-of-the-art coarse-grained </a:t>
            </a:r>
            <a:r>
              <a:rPr lang="en-US" sz="1800" dirty="0">
                <a:solidFill>
                  <a:srgbClr val="B31B1B"/>
                </a:solidFill>
                <a:latin typeface="Cambria" panose="02040503050406030204" pitchFamily="18" charset="0"/>
              </a:rPr>
              <a:t>in-DRAM caches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BADC1-90F4-9542-9971-557A738FC165}"/>
              </a:ext>
            </a:extLst>
          </p:cNvPr>
          <p:cNvSpPr/>
          <p:nvPr/>
        </p:nvSpPr>
        <p:spPr>
          <a:xfrm>
            <a:off x="0" y="5510911"/>
            <a:ext cx="9144000" cy="840014"/>
          </a:xfrm>
          <a:prstGeom prst="rect">
            <a:avLst/>
          </a:prstGeom>
          <a:solidFill>
            <a:srgbClr val="AC2130">
              <a:alpha val="11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7AE024EB-116E-E34C-8C8A-2E5C85A3A46B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33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940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  <p:bldP spid="6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2004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FIGARO: Improving System Performance via Fine-Grained </a:t>
            </a:r>
            <a:b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In-DRAM Data Relocation and Caching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3800" y="3307199"/>
            <a:ext cx="9144000" cy="160020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Yaohua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Wang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Lois Orosa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Xiangjun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Peng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3,1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Yang Guo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</a:p>
          <a:p>
            <a:pPr lvl="0">
              <a:lnSpc>
                <a:spcPct val="110000"/>
              </a:lnSpc>
            </a:pP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Saugata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Ghose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4,5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Minesh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Patel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Jeremie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S. Kim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Juan Gómez Luna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Mohammad Sadrosadati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Nika Mansouri Ghiasi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24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Onur</a:t>
            </a:r>
            <a:r>
              <a:rPr lang="en-US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 Mutlu</a:t>
            </a:r>
            <a:r>
              <a:rPr lang="en-US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2,5</a:t>
            </a:r>
            <a:endParaRPr lang="en-US" altLang="zh-CN" sz="2400" b="0" baseline="30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F8578-1873-8443-9522-2F3310C7078F}"/>
              </a:ext>
            </a:extLst>
          </p:cNvPr>
          <p:cNvSpPr/>
          <p:nvPr/>
        </p:nvSpPr>
        <p:spPr>
          <a:xfrm>
            <a:off x="3843004" y="6468009"/>
            <a:ext cx="1430392" cy="37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MICRO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1B40D-842A-DF4F-A699-6C41F4677EF6}"/>
              </a:ext>
            </a:extLst>
          </p:cNvPr>
          <p:cNvSpPr>
            <a:spLocks noChangeAspect="1"/>
          </p:cNvSpPr>
          <p:nvPr/>
        </p:nvSpPr>
        <p:spPr>
          <a:xfrm>
            <a:off x="2154487" y="5150116"/>
            <a:ext cx="1806277" cy="298767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Image result for å½é²ç§æå¤§å­¦">
            <a:extLst>
              <a:ext uri="{FF2B5EF4-FFF2-40B4-BE49-F238E27FC236}">
                <a16:creationId xmlns:a16="http://schemas.microsoft.com/office/drawing/2014/main" id="{4922F7A9-C0B2-9347-B25D-48298683A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00528"/>
            <a:ext cx="666158" cy="6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7BDF5E-6CB6-9749-9B19-DCF6D77F18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42" y="5833905"/>
            <a:ext cx="2724912" cy="242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20A51E-F83E-CF48-B8A2-D766D3BCA58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03" y="4958665"/>
            <a:ext cx="1596030" cy="9683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F8380-4FF4-3140-8E7C-522186C5BB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70" y="4922915"/>
            <a:ext cx="1912588" cy="7901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408379-8E4F-D04F-82E1-0C038A599C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681021"/>
            <a:ext cx="1531188" cy="587222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71473511-1860-4C4F-95D5-A358E0F25296}"/>
              </a:ext>
            </a:extLst>
          </p:cNvPr>
          <p:cNvSpPr txBox="1">
            <a:spLocks/>
          </p:cNvSpPr>
          <p:nvPr/>
        </p:nvSpPr>
        <p:spPr bwMode="auto">
          <a:xfrm>
            <a:off x="575736" y="498700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Subtitle 4">
            <a:extLst>
              <a:ext uri="{FF2B5EF4-FFF2-40B4-BE49-F238E27FC236}">
                <a16:creationId xmlns:a16="http://schemas.microsoft.com/office/drawing/2014/main" id="{1AF3CB63-09F2-EF49-997E-9611CA76EE5A}"/>
              </a:ext>
            </a:extLst>
          </p:cNvPr>
          <p:cNvSpPr txBox="1">
            <a:spLocks/>
          </p:cNvSpPr>
          <p:nvPr/>
        </p:nvSpPr>
        <p:spPr bwMode="auto">
          <a:xfrm>
            <a:off x="2042066" y="499193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2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Subtitle 4">
            <a:extLst>
              <a:ext uri="{FF2B5EF4-FFF2-40B4-BE49-F238E27FC236}">
                <a16:creationId xmlns:a16="http://schemas.microsoft.com/office/drawing/2014/main" id="{CC9D4158-0DF0-234E-BD6E-AB779F029D6B}"/>
              </a:ext>
            </a:extLst>
          </p:cNvPr>
          <p:cNvSpPr txBox="1">
            <a:spLocks/>
          </p:cNvSpPr>
          <p:nvPr/>
        </p:nvSpPr>
        <p:spPr bwMode="auto">
          <a:xfrm>
            <a:off x="5029200" y="4994539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3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Subtitle 4">
            <a:extLst>
              <a:ext uri="{FF2B5EF4-FFF2-40B4-BE49-F238E27FC236}">
                <a16:creationId xmlns:a16="http://schemas.microsoft.com/office/drawing/2014/main" id="{C3BF9B81-1995-5D4B-BCFA-D87F09BD993D}"/>
              </a:ext>
            </a:extLst>
          </p:cNvPr>
          <p:cNvSpPr txBox="1">
            <a:spLocks/>
          </p:cNvSpPr>
          <p:nvPr/>
        </p:nvSpPr>
        <p:spPr bwMode="auto">
          <a:xfrm>
            <a:off x="6785927" y="5028022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4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Subtitle 4">
            <a:extLst>
              <a:ext uri="{FF2B5EF4-FFF2-40B4-BE49-F238E27FC236}">
                <a16:creationId xmlns:a16="http://schemas.microsoft.com/office/drawing/2014/main" id="{E3E748DF-9C92-A54A-9304-215920DF8BB8}"/>
              </a:ext>
            </a:extLst>
          </p:cNvPr>
          <p:cNvSpPr txBox="1">
            <a:spLocks/>
          </p:cNvSpPr>
          <p:nvPr/>
        </p:nvSpPr>
        <p:spPr bwMode="auto">
          <a:xfrm>
            <a:off x="1421197" y="5713053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5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Subtitle 4">
            <a:extLst>
              <a:ext uri="{FF2B5EF4-FFF2-40B4-BE49-F238E27FC236}">
                <a16:creationId xmlns:a16="http://schemas.microsoft.com/office/drawing/2014/main" id="{7C6520D2-2CCA-F849-9A1D-F7DFC86F60B8}"/>
              </a:ext>
            </a:extLst>
          </p:cNvPr>
          <p:cNvSpPr txBox="1">
            <a:spLocks/>
          </p:cNvSpPr>
          <p:nvPr/>
        </p:nvSpPr>
        <p:spPr bwMode="auto">
          <a:xfrm>
            <a:off x="6395719" y="5681021"/>
            <a:ext cx="116174" cy="24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450"/>
              </a:spcBef>
              <a:spcAft>
                <a:spcPct val="0"/>
              </a:spcAft>
              <a:buFont typeface="Wingdings" panose="05000000000000000000" pitchFamily="2" charset="2"/>
              <a:buNone/>
              <a:defRPr sz="2600" b="1" kern="1200" baseline="0">
                <a:solidFill>
                  <a:srgbClr val="696969"/>
                </a:solidFill>
                <a:latin typeface="Adobe Garamond Pro" panose="02020502060506020403" pitchFamily="18" charset="0"/>
                <a:ea typeface="+mn-ea"/>
                <a:cs typeface="+mn-cs"/>
              </a:defRPr>
            </a:lvl1pPr>
            <a:lvl2pPr marL="342900" indent="0" algn="ctr" rtl="0" eaLnBrk="1" fontAlgn="base" hangingPunct="1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2pPr>
            <a:lvl3pPr marL="685800" indent="0" algn="ctr" rtl="0" eaLnBrk="1" fontAlgn="base" hangingPunct="1">
              <a:spcBef>
                <a:spcPts val="225"/>
              </a:spcBef>
              <a:spcAft>
                <a:spcPct val="0"/>
              </a:spcAft>
              <a:buFont typeface="Palatino Linotype" panose="02040502050505030304" pitchFamily="18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3pPr>
            <a:lvl4pPr marL="10287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4pPr>
            <a:lvl5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dobe Garamond Pro" panose="02020502060506020403" pitchFamily="18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b="0" baseline="30000" dirty="0">
                <a:solidFill>
                  <a:schemeClr val="tx1"/>
                </a:solidFill>
                <a:latin typeface="Cambria" panose="02040503050406030204" pitchFamily="18" charset="0"/>
              </a:rPr>
              <a:t>6</a:t>
            </a:r>
            <a:endParaRPr lang="en-US" altLang="zh-CN" sz="24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229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C0CF0462-2181-1A40-9C2B-B652B3FFBE74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4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890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CC41E-6B94-4B7A-9C13-FAAAF976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36" y="141578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DRAM Organization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pic>
        <p:nvPicPr>
          <p:cNvPr id="208" name="Content Placeholder 5">
            <a:extLst>
              <a:ext uri="{FF2B5EF4-FFF2-40B4-BE49-F238E27FC236}">
                <a16:creationId xmlns:a16="http://schemas.microsoft.com/office/drawing/2014/main" id="{15E3ADD5-3AEA-874B-B0B3-62C3EE635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43" y="126948"/>
            <a:ext cx="3200400" cy="3200400"/>
          </a:xfr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BF73326-9FC5-8149-9B08-D06E138FB2E7}"/>
              </a:ext>
            </a:extLst>
          </p:cNvPr>
          <p:cNvSpPr/>
          <p:nvPr/>
        </p:nvSpPr>
        <p:spPr>
          <a:xfrm>
            <a:off x="3030944" y="1671657"/>
            <a:ext cx="603903" cy="42938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730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D213-8D00-704F-81A4-FEB2EF5A85DC}"/>
              </a:ext>
            </a:extLst>
          </p:cNvPr>
          <p:cNvGrpSpPr/>
          <p:nvPr/>
        </p:nvGrpSpPr>
        <p:grpSpPr>
          <a:xfrm>
            <a:off x="105836" y="2091105"/>
            <a:ext cx="3537092" cy="4043484"/>
            <a:chOff x="105836" y="2091105"/>
            <a:chExt cx="3537092" cy="4043484"/>
          </a:xfrm>
        </p:grpSpPr>
        <p:sp>
          <p:nvSpPr>
            <p:cNvPr id="226" name="Rounded Rectangle 225">
              <a:extLst>
                <a:ext uri="{FF2B5EF4-FFF2-40B4-BE49-F238E27FC236}">
                  <a16:creationId xmlns:a16="http://schemas.microsoft.com/office/drawing/2014/main" id="{1938D7CB-CD0C-1942-8167-505B4E160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36" y="3265304"/>
              <a:ext cx="2796723" cy="2367191"/>
            </a:xfrm>
            <a:prstGeom prst="roundRect">
              <a:avLst>
                <a:gd name="adj" fmla="val 544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TextBox 257">
              <a:extLst>
                <a:ext uri="{FF2B5EF4-FFF2-40B4-BE49-F238E27FC236}">
                  <a16:creationId xmlns:a16="http://schemas.microsoft.com/office/drawing/2014/main" id="{EFF2ED2E-99D9-D34A-9D69-33F612772A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39340" y="5843114"/>
              <a:ext cx="1729713" cy="2914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DRAM Chip</a:t>
              </a:r>
            </a:p>
          </p:txBody>
        </p:sp>
        <p:cxnSp>
          <p:nvCxnSpPr>
            <p:cNvPr id="228" name="Straight Connector 85">
              <a:extLst>
                <a:ext uri="{FF2B5EF4-FFF2-40B4-BE49-F238E27FC236}">
                  <a16:creationId xmlns:a16="http://schemas.microsoft.com/office/drawing/2014/main" id="{7BBB9C99-F034-2340-8974-AB558463FB6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96433" y="4448899"/>
              <a:ext cx="202367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85">
              <a:extLst>
                <a:ext uri="{FF2B5EF4-FFF2-40B4-BE49-F238E27FC236}">
                  <a16:creationId xmlns:a16="http://schemas.microsoft.com/office/drawing/2014/main" id="{7D910EA9-378A-444A-8DB9-B2532E3938D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520095" y="4212343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85">
              <a:extLst>
                <a:ext uri="{FF2B5EF4-FFF2-40B4-BE49-F238E27FC236}">
                  <a16:creationId xmlns:a16="http://schemas.microsoft.com/office/drawing/2014/main" id="{1C32DF1A-B94A-C447-8D28-AD547AD3B1B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76572" y="4202868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85">
              <a:extLst>
                <a:ext uri="{FF2B5EF4-FFF2-40B4-BE49-F238E27FC236}">
                  <a16:creationId xmlns:a16="http://schemas.microsoft.com/office/drawing/2014/main" id="{AC967B57-4953-D847-8E3D-BC46BC05919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463380" y="4195279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85">
              <a:extLst>
                <a:ext uri="{FF2B5EF4-FFF2-40B4-BE49-F238E27FC236}">
                  <a16:creationId xmlns:a16="http://schemas.microsoft.com/office/drawing/2014/main" id="{05057CCD-3559-D348-A913-100938340A2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15310" y="4185139"/>
              <a:ext cx="0" cy="4920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68B2851D-CAEE-C340-A99F-C8FBBDE60F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958" y="3330923"/>
              <a:ext cx="446276" cy="886781"/>
              <a:chOff x="5042645" y="1883162"/>
              <a:chExt cx="270469" cy="537443"/>
            </a:xfrm>
          </p:grpSpPr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5ECB4A4F-05DD-D547-81A6-3689D8E36F3B}"/>
                  </a:ext>
                </a:extLst>
              </p:cNvPr>
              <p:cNvSpPr/>
              <p:nvPr/>
            </p:nvSpPr>
            <p:spPr>
              <a:xfrm rot="5400000">
                <a:off x="4931182" y="2042707"/>
                <a:ext cx="493394" cy="238186"/>
              </a:xfrm>
              <a:prstGeom prst="roundRect">
                <a:avLst>
                  <a:gd name="adj" fmla="val 5443"/>
                </a:avLst>
              </a:prstGeom>
              <a:solidFill>
                <a:srgbClr val="F2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矩形 22">
                <a:extLst>
                  <a:ext uri="{FF2B5EF4-FFF2-40B4-BE49-F238E27FC236}">
                    <a16:creationId xmlns:a16="http://schemas.microsoft.com/office/drawing/2014/main" id="{99C4E9E0-1306-4346-85B1-5B0DFE7B9943}"/>
                  </a:ext>
                </a:extLst>
              </p:cNvPr>
              <p:cNvSpPr/>
              <p:nvPr/>
            </p:nvSpPr>
            <p:spPr>
              <a:xfrm rot="5400000">
                <a:off x="4909158" y="2016649"/>
                <a:ext cx="537443" cy="27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300" b="1" dirty="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</a:rPr>
                  <a:t>Bank</a:t>
                </a:r>
              </a:p>
            </p:txBody>
          </p:sp>
        </p:grp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70529428-EE4D-BB49-982C-102CB6C8DE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1687" y="492723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4B2FB841-46A7-554B-A367-969405B15A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69525" y="3594171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593B1522-1F81-B842-8108-1C1A848B7DE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59296" y="3586747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FEA5ECAA-A76B-CE45-A88B-1CCCAED7A58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4481" y="3581587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185A2615-241D-0743-A016-1CDF8369F57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8263" y="490547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E000A220-5911-074B-A7D5-81862137CB9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56333" y="491804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63F48D50-B94D-1C47-958B-8EE71ED47F2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75624" y="4911963"/>
              <a:ext cx="814095" cy="393009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4630AB67-B9C1-744C-951E-6958748B8F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434" y="3343837"/>
              <a:ext cx="446276" cy="2114050"/>
              <a:chOff x="3753913" y="2786150"/>
              <a:chExt cx="270469" cy="1281239"/>
            </a:xfrm>
          </p:grpSpPr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C49A2632-6FBF-D44C-9659-FF538525212E}"/>
                  </a:ext>
                </a:extLst>
              </p:cNvPr>
              <p:cNvSpPr/>
              <p:nvPr/>
            </p:nvSpPr>
            <p:spPr>
              <a:xfrm rot="5400000">
                <a:off x="3246336" y="3307676"/>
                <a:ext cx="1276049" cy="238186"/>
              </a:xfrm>
              <a:prstGeom prst="roundRect">
                <a:avLst>
                  <a:gd name="adj" fmla="val 54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矩形 19">
                <a:extLst>
                  <a:ext uri="{FF2B5EF4-FFF2-40B4-BE49-F238E27FC236}">
                    <a16:creationId xmlns:a16="http://schemas.microsoft.com/office/drawing/2014/main" id="{D397EFDF-8E1A-1B47-8F77-B59838095C5E}"/>
                  </a:ext>
                </a:extLst>
              </p:cNvPr>
              <p:cNvSpPr/>
              <p:nvPr/>
            </p:nvSpPr>
            <p:spPr>
              <a:xfrm rot="5400000">
                <a:off x="3248528" y="3291535"/>
                <a:ext cx="1281239" cy="270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300" b="1" dirty="0">
                    <a:solidFill>
                      <a:schemeClr val="bg1">
                        <a:lumMod val="85000"/>
                      </a:schemeClr>
                    </a:solidFill>
                    <a:latin typeface="Cambria" panose="02040503050406030204" pitchFamily="18" charset="0"/>
                  </a:rPr>
                  <a:t>Chip I/O</a:t>
                </a:r>
              </a:p>
            </p:txBody>
          </p: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26433FF-675B-6244-8C2D-732DF85068F7}"/>
                </a:ext>
              </a:extLst>
            </p:cNvPr>
            <p:cNvCxnSpPr>
              <a:cxnSpLocks noChangeAspect="1"/>
            </p:cNvCxnSpPr>
            <p:nvPr/>
          </p:nvCxnSpPr>
          <p:spPr>
            <a:xfrm rot="-60000" flipH="1">
              <a:off x="151573" y="2091105"/>
              <a:ext cx="2879373" cy="1166069"/>
            </a:xfrm>
            <a:prstGeom prst="line">
              <a:avLst/>
            </a:prstGeom>
            <a:ln w="47625">
              <a:solidFill>
                <a:schemeClr val="accent6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439BF14-5A0E-1B4A-8888-72CC4480E9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867675" y="2101044"/>
              <a:ext cx="775253" cy="1242912"/>
            </a:xfrm>
            <a:prstGeom prst="line">
              <a:avLst/>
            </a:prstGeom>
            <a:ln w="47625">
              <a:solidFill>
                <a:schemeClr val="accent6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E65DCCF-EB50-D34E-B87C-136B558E9A88}"/>
              </a:ext>
            </a:extLst>
          </p:cNvPr>
          <p:cNvGrpSpPr/>
          <p:nvPr/>
        </p:nvGrpSpPr>
        <p:grpSpPr>
          <a:xfrm>
            <a:off x="2706980" y="3285557"/>
            <a:ext cx="3182342" cy="2847577"/>
            <a:chOff x="2706980" y="3285557"/>
            <a:chExt cx="3182342" cy="2847577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E04D202-0EF9-4849-846F-A8FF85985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2601" y="3288213"/>
              <a:ext cx="2796721" cy="2367191"/>
            </a:xfrm>
            <a:prstGeom prst="roundRect">
              <a:avLst>
                <a:gd name="adj" fmla="val 5443"/>
              </a:avLst>
            </a:prstGeom>
            <a:solidFill>
              <a:srgbClr val="F2F8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57">
              <a:extLst>
                <a:ext uri="{FF2B5EF4-FFF2-40B4-BE49-F238E27FC236}">
                  <a16:creationId xmlns:a16="http://schemas.microsoft.com/office/drawing/2014/main" id="{C849D144-F61A-3E4C-B09C-69FC8C07C3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634847" y="5841663"/>
              <a:ext cx="1729717" cy="2914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DRAM Bank</a:t>
              </a:r>
            </a:p>
          </p:txBody>
        </p:sp>
        <p:sp>
          <p:nvSpPr>
            <p:cNvPr id="234" name="Rounded Rectangle 233">
              <a:extLst>
                <a:ext uri="{FF2B5EF4-FFF2-40B4-BE49-F238E27FC236}">
                  <a16:creationId xmlns:a16="http://schemas.microsoft.com/office/drawing/2014/main" id="{64EBA73A-D6AF-D147-B86D-B3A9E14C1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0966" y="5233970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300" b="1" dirty="0">
                  <a:solidFill>
                    <a:srgbClr val="FFBDBD"/>
                  </a:solidFill>
                  <a:latin typeface="Cambria" panose="02040503050406030204" pitchFamily="18" charset="0"/>
                </a:rPr>
                <a:t>Global Row Buffer</a:t>
              </a:r>
            </a:p>
          </p:txBody>
        </p:sp>
        <p:sp>
          <p:nvSpPr>
            <p:cNvPr id="235" name="Rounded Rectangle 234">
              <a:extLst>
                <a:ext uri="{FF2B5EF4-FFF2-40B4-BE49-F238E27FC236}">
                  <a16:creationId xmlns:a16="http://schemas.microsoft.com/office/drawing/2014/main" id="{3D1DAB69-2C3C-B342-9845-793230FC1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0967" y="3399597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3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Subarray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EB44F3E5-61D3-4347-A2D4-1FDA1AED32A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99503" y="4182558"/>
              <a:ext cx="780792" cy="609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. . .</a:t>
              </a:r>
            </a:p>
          </p:txBody>
        </p:sp>
        <p:sp>
          <p:nvSpPr>
            <p:cNvPr id="271" name="Rounded Rectangle 270">
              <a:extLst>
                <a:ext uri="{FF2B5EF4-FFF2-40B4-BE49-F238E27FC236}">
                  <a16:creationId xmlns:a16="http://schemas.microsoft.com/office/drawing/2014/main" id="{B7E04152-1796-154C-AF34-96D5FC1ED3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0968" y="3788930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2" name="Rounded Rectangle 271">
              <a:extLst>
                <a:ext uri="{FF2B5EF4-FFF2-40B4-BE49-F238E27FC236}">
                  <a16:creationId xmlns:a16="http://schemas.microsoft.com/office/drawing/2014/main" id="{0EFF57F4-C787-6A43-8D85-F9DAA446F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5727" y="4849253"/>
              <a:ext cx="2567959" cy="306544"/>
            </a:xfrm>
            <a:prstGeom prst="roundRect">
              <a:avLst>
                <a:gd name="adj" fmla="val 5443"/>
              </a:avLst>
            </a:prstGeom>
            <a:solidFill>
              <a:srgbClr val="EAE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F24B5AA-EA7A-F54C-A370-36AE5DE5E1C2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28563" y="4217615"/>
              <a:ext cx="361256" cy="134385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3366E09-37FC-EC4B-88B7-D2452AFC17C3}"/>
                </a:ext>
              </a:extLst>
            </p:cNvPr>
            <p:cNvCxnSpPr>
              <a:cxnSpLocks noChangeAspect="1"/>
            </p:cNvCxnSpPr>
            <p:nvPr/>
          </p:nvCxnSpPr>
          <p:spPr>
            <a:xfrm rot="180000" flipV="1">
              <a:off x="2706980" y="3285557"/>
              <a:ext cx="459458" cy="10961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E3946DA-C194-F646-A190-62F3361FB769}"/>
              </a:ext>
            </a:extLst>
          </p:cNvPr>
          <p:cNvGrpSpPr/>
          <p:nvPr/>
        </p:nvGrpSpPr>
        <p:grpSpPr>
          <a:xfrm>
            <a:off x="5764404" y="3296483"/>
            <a:ext cx="3374239" cy="2835147"/>
            <a:chOff x="5764404" y="3296483"/>
            <a:chExt cx="3374239" cy="2835147"/>
          </a:xfrm>
        </p:grpSpPr>
        <p:sp>
          <p:nvSpPr>
            <p:cNvPr id="164" name="TextBox 257">
              <a:extLst>
                <a:ext uri="{FF2B5EF4-FFF2-40B4-BE49-F238E27FC236}">
                  <a16:creationId xmlns:a16="http://schemas.microsoft.com/office/drawing/2014/main" id="{02452888-B4C6-DF4B-BAC7-365912D049E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764404" y="5840156"/>
              <a:ext cx="3305941" cy="2914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300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DRAM Subarray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6B12470-F5D4-BA40-ADAD-0625101DE7E7}"/>
                </a:ext>
              </a:extLst>
            </p:cNvPr>
            <p:cNvGrpSpPr/>
            <p:nvPr/>
          </p:nvGrpSpPr>
          <p:grpSpPr>
            <a:xfrm>
              <a:off x="5783686" y="3296483"/>
              <a:ext cx="3354957" cy="2367191"/>
              <a:chOff x="5783686" y="3296483"/>
              <a:chExt cx="3354957" cy="2367191"/>
            </a:xfrm>
          </p:grpSpPr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38AAB939-3B5C-EC44-B597-D33A21F589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9916" y="3296483"/>
                <a:ext cx="3040429" cy="2367191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1" name="Straight Connector 115">
                <a:extLst>
                  <a:ext uri="{FF2B5EF4-FFF2-40B4-BE49-F238E27FC236}">
                    <a16:creationId xmlns:a16="http://schemas.microsoft.com/office/drawing/2014/main" id="{2D1C8C40-772A-6D41-9DA5-7868FE85FF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8191500" y="3763932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15">
                <a:extLst>
                  <a:ext uri="{FF2B5EF4-FFF2-40B4-BE49-F238E27FC236}">
                    <a16:creationId xmlns:a16="http://schemas.microsoft.com/office/drawing/2014/main" id="{F9C0EE09-A28F-1A4B-891C-A860C4695D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772400" y="3747107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15">
                <a:extLst>
                  <a:ext uri="{FF2B5EF4-FFF2-40B4-BE49-F238E27FC236}">
                    <a16:creationId xmlns:a16="http://schemas.microsoft.com/office/drawing/2014/main" id="{1FB6CC3A-35B9-4A40-9EA7-BCFBADF61A8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348542" y="3747107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15">
                <a:extLst>
                  <a:ext uri="{FF2B5EF4-FFF2-40B4-BE49-F238E27FC236}">
                    <a16:creationId xmlns:a16="http://schemas.microsoft.com/office/drawing/2014/main" id="{8E3DAFB5-F2F4-B743-B8B0-5FE88339BB0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506182" y="3739275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15">
                <a:extLst>
                  <a:ext uri="{FF2B5EF4-FFF2-40B4-BE49-F238E27FC236}">
                    <a16:creationId xmlns:a16="http://schemas.microsoft.com/office/drawing/2014/main" id="{2FBBC45D-AF78-5345-BFA4-70702B19FE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934200" y="3739275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24">
                <a:extLst>
                  <a:ext uri="{FF2B5EF4-FFF2-40B4-BE49-F238E27FC236}">
                    <a16:creationId xmlns:a16="http://schemas.microsoft.com/office/drawing/2014/main" id="{15C22B0B-6422-484C-91AB-4FF5CB685AE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687341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DE64B3B7-565A-B24F-8F78-54C8142071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0544" y="3393293"/>
                <a:ext cx="763351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 err="1">
                    <a:solidFill>
                      <a:schemeClr val="accent2"/>
                    </a:solidFill>
                    <a:latin typeface="Cambria" panose="02040503050406030204" pitchFamily="18" charset="0"/>
                  </a:rPr>
                  <a:t>Bitline</a:t>
                </a:r>
                <a:endParaRPr lang="en-US" sz="1600" dirty="0">
                  <a:solidFill>
                    <a:schemeClr val="accent2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A57CF8B-54E0-FC46-AC0F-E9C9CEA4E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9783" y="3750932"/>
                <a:ext cx="988860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  <a:latin typeface="Cambria" panose="02040503050406030204" pitchFamily="18" charset="0"/>
                  </a:rPr>
                  <a:t>Wordline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9A75630-D470-D34A-8D22-BB557882F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02902" y="4054719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2"/>
                    </a:solidFill>
                  </a:rPr>
                  <a:t>…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478057A0-96DF-4343-8C2C-00305DF606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562496" y="4830493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FCEA70B2-7C1B-8848-BB7C-8872B795F57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002300" y="3727542"/>
                <a:ext cx="184739" cy="2376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061C987C-AF56-864E-A825-34050F200C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0491" y="3472780"/>
                <a:ext cx="1116011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ambria" panose="02040503050406030204" pitchFamily="18" charset="0"/>
                  </a:rPr>
                  <a:t>DRAM Cell</a:t>
                </a: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17666F58-6C13-AA4B-A41C-1DFC098A11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1766" y="5228998"/>
                <a:ext cx="2573020" cy="306535"/>
              </a:xfrm>
              <a:prstGeom prst="roundRect">
                <a:avLst>
                  <a:gd name="adj" fmla="val 5443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US" sz="23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" panose="02040503050406030204" pitchFamily="18" charset="0"/>
                  </a:rPr>
                  <a:t>Local Row Buffer</a:t>
                </a:r>
              </a:p>
            </p:txBody>
          </p:sp>
          <p:cxnSp>
            <p:nvCxnSpPr>
              <p:cNvPr id="202" name="Straight Connector 124">
                <a:extLst>
                  <a:ext uri="{FF2B5EF4-FFF2-40B4-BE49-F238E27FC236}">
                    <a16:creationId xmlns:a16="http://schemas.microsoft.com/office/drawing/2014/main" id="{47675B33-B9A8-4946-BAF0-0FFA700478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388303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124">
                <a:extLst>
                  <a:ext uri="{FF2B5EF4-FFF2-40B4-BE49-F238E27FC236}">
                    <a16:creationId xmlns:a16="http://schemas.microsoft.com/office/drawing/2014/main" id="{EEBBA1AF-F619-6A46-B0BB-6A82BD7BD70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080669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31">
                <a:extLst>
                  <a:ext uri="{FF2B5EF4-FFF2-40B4-BE49-F238E27FC236}">
                    <a16:creationId xmlns:a16="http://schemas.microsoft.com/office/drawing/2014/main" id="{F151E009-4668-A64A-AEDB-6972E0D822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476" y="4581898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34">
                <a:extLst>
                  <a:ext uri="{FF2B5EF4-FFF2-40B4-BE49-F238E27FC236}">
                    <a16:creationId xmlns:a16="http://schemas.microsoft.com/office/drawing/2014/main" id="{FF1CEF6F-C8D8-1D47-93C3-C950B62106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4381" y="4582779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37">
                <a:extLst>
                  <a:ext uri="{FF2B5EF4-FFF2-40B4-BE49-F238E27FC236}">
                    <a16:creationId xmlns:a16="http://schemas.microsoft.com/office/drawing/2014/main" id="{C0362BED-BF1B-1143-B935-946AC1BE2A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619" y="429070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40">
                <a:extLst>
                  <a:ext uri="{FF2B5EF4-FFF2-40B4-BE49-F238E27FC236}">
                    <a16:creationId xmlns:a16="http://schemas.microsoft.com/office/drawing/2014/main" id="{A3511D03-3E6B-264C-B68D-86AD6DBAB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4968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43">
                <a:extLst>
                  <a:ext uri="{FF2B5EF4-FFF2-40B4-BE49-F238E27FC236}">
                    <a16:creationId xmlns:a16="http://schemas.microsoft.com/office/drawing/2014/main" id="{F56C5440-2DED-B44D-81E7-1C8410815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2027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31">
                <a:extLst>
                  <a:ext uri="{FF2B5EF4-FFF2-40B4-BE49-F238E27FC236}">
                    <a16:creationId xmlns:a16="http://schemas.microsoft.com/office/drawing/2014/main" id="{25493F90-8D7D-DC44-BB8C-6BBC3B95C5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9061" y="4592178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34">
                <a:extLst>
                  <a:ext uri="{FF2B5EF4-FFF2-40B4-BE49-F238E27FC236}">
                    <a16:creationId xmlns:a16="http://schemas.microsoft.com/office/drawing/2014/main" id="{EA8630EB-9BD9-3342-B9A0-A29BAA7831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476" y="429070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37">
                <a:extLst>
                  <a:ext uri="{FF2B5EF4-FFF2-40B4-BE49-F238E27FC236}">
                    <a16:creationId xmlns:a16="http://schemas.microsoft.com/office/drawing/2014/main" id="{22E9EF32-72E2-BE43-B7CB-A555AF5C7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2027" y="4275146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40">
                <a:extLst>
                  <a:ext uri="{FF2B5EF4-FFF2-40B4-BE49-F238E27FC236}">
                    <a16:creationId xmlns:a16="http://schemas.microsoft.com/office/drawing/2014/main" id="{1B3E9138-DC21-4545-A02D-906B41F5E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15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43">
                <a:extLst>
                  <a:ext uri="{FF2B5EF4-FFF2-40B4-BE49-F238E27FC236}">
                    <a16:creationId xmlns:a16="http://schemas.microsoft.com/office/drawing/2014/main" id="{28DB7EEB-B66D-E14A-AD4F-A36F62F55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2605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31">
                <a:extLst>
                  <a:ext uri="{FF2B5EF4-FFF2-40B4-BE49-F238E27FC236}">
                    <a16:creationId xmlns:a16="http://schemas.microsoft.com/office/drawing/2014/main" id="{B9487CFC-E86C-D14A-9A38-414DE8EAAE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3741" y="4588263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34">
                <a:extLst>
                  <a:ext uri="{FF2B5EF4-FFF2-40B4-BE49-F238E27FC236}">
                    <a16:creationId xmlns:a16="http://schemas.microsoft.com/office/drawing/2014/main" id="{54767612-2AB0-F347-B59B-FA80057F9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6345" y="4588263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37">
                <a:extLst>
                  <a:ext uri="{FF2B5EF4-FFF2-40B4-BE49-F238E27FC236}">
                    <a16:creationId xmlns:a16="http://schemas.microsoft.com/office/drawing/2014/main" id="{5693B6F7-A429-694A-BD4B-F9FC07B041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1286" y="4284545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40">
                <a:extLst>
                  <a:ext uri="{FF2B5EF4-FFF2-40B4-BE49-F238E27FC236}">
                    <a16:creationId xmlns:a16="http://schemas.microsoft.com/office/drawing/2014/main" id="{2F6ECC0C-4940-E540-92EC-E4A14CF9C1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2605" y="4284545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43">
                <a:extLst>
                  <a:ext uri="{FF2B5EF4-FFF2-40B4-BE49-F238E27FC236}">
                    <a16:creationId xmlns:a16="http://schemas.microsoft.com/office/drawing/2014/main" id="{F02D729C-2936-B446-B0A1-D8D3F53D9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4784" y="3957949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5C32EAD-629E-4B48-89F0-2E0E6237F2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8596" y="4837124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95E8257-3C00-C841-AA58-15188D075FE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414792" y="4846068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09ECB0C3-E22C-444C-B596-9422FF3267E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844255" y="4859392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5"/>
                    </a:solidFill>
                  </a:rPr>
                  <a:t>…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FE58EA8F-293F-D747-A748-917ADDBDA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1330" y="4353756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accent2"/>
                    </a:solidFill>
                  </a:rPr>
                  <a:t>…</a:t>
                </a:r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1D4232F-53E6-F84C-B647-B31EDB083D5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5783686" y="3334650"/>
                <a:ext cx="289782" cy="69143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362446-B021-474C-8B23-7B1789872A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5786415" y="3716209"/>
                <a:ext cx="247183" cy="188266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灯片编号占位符 3">
            <a:extLst>
              <a:ext uri="{FF2B5EF4-FFF2-40B4-BE49-F238E27FC236}">
                <a16:creationId xmlns:a16="http://schemas.microsoft.com/office/drawing/2014/main" id="{684184C7-553B-EA4A-8D6D-F2087AF7E59F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5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2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B370847-068A-4D47-BE37-6486D4FE83B4}"/>
              </a:ext>
            </a:extLst>
          </p:cNvPr>
          <p:cNvGrpSpPr/>
          <p:nvPr/>
        </p:nvGrpSpPr>
        <p:grpSpPr>
          <a:xfrm>
            <a:off x="3012224" y="654571"/>
            <a:ext cx="2547435" cy="2239760"/>
            <a:chOff x="3063431" y="784214"/>
            <a:chExt cx="2547435" cy="22397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23098C6-9E67-1A4E-9599-36E02EFCAE88}"/>
                </a:ext>
              </a:extLst>
            </p:cNvPr>
            <p:cNvGrpSpPr/>
            <p:nvPr/>
          </p:nvGrpSpPr>
          <p:grpSpPr>
            <a:xfrm>
              <a:off x="3065811" y="784214"/>
              <a:ext cx="2545055" cy="1488288"/>
              <a:chOff x="1645864" y="936995"/>
              <a:chExt cx="2545055" cy="1488288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BF02F1DB-1276-3742-93C6-393AF463D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45864" y="936995"/>
                <a:ext cx="2545055" cy="1488288"/>
              </a:xfrm>
              <a:prstGeom prst="roundRect">
                <a:avLst>
                  <a:gd name="adj" fmla="val 544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r>
                  <a:rPr lang="en-US" sz="16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subarray 0</a:t>
                </a:r>
              </a:p>
            </p:txBody>
          </p:sp>
          <p:sp>
            <p:nvSpPr>
              <p:cNvPr id="103" name="Round Same Side Corner Rectangle 102">
                <a:extLst>
                  <a:ext uri="{FF2B5EF4-FFF2-40B4-BE49-F238E27FC236}">
                    <a16:creationId xmlns:a16="http://schemas.microsoft.com/office/drawing/2014/main" id="{F545B838-2CB2-B041-8E4D-A72F0D46D6B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653905" y="1915145"/>
                <a:ext cx="2531344" cy="504500"/>
              </a:xfrm>
              <a:prstGeom prst="round2SameRect">
                <a:avLst>
                  <a:gd name="adj1" fmla="val 15054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entagon 103">
                <a:extLst>
                  <a:ext uri="{FF2B5EF4-FFF2-40B4-BE49-F238E27FC236}">
                    <a16:creationId xmlns:a16="http://schemas.microsoft.com/office/drawing/2014/main" id="{044C595B-C6DB-4245-ABD1-CE2BF19AC76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43948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Pentagon 104">
                <a:extLst>
                  <a:ext uri="{FF2B5EF4-FFF2-40B4-BE49-F238E27FC236}">
                    <a16:creationId xmlns:a16="http://schemas.microsoft.com/office/drawing/2014/main" id="{C9956BCE-B2AD-2742-A90B-B2DFE5F252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197350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Pentagon 105">
                <a:extLst>
                  <a:ext uri="{FF2B5EF4-FFF2-40B4-BE49-F238E27FC236}">
                    <a16:creationId xmlns:a16="http://schemas.microsoft.com/office/drawing/2014/main" id="{1BBA7D75-425C-0A46-8659-6B1FF9C628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445817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Pentagon 106">
                <a:extLst>
                  <a:ext uri="{FF2B5EF4-FFF2-40B4-BE49-F238E27FC236}">
                    <a16:creationId xmlns:a16="http://schemas.microsoft.com/office/drawing/2014/main" id="{E731BE8C-AD00-744C-8486-A1204C7B6D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12231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F6893B4-2D79-7A40-BB2E-8082A42E6827}"/>
                  </a:ext>
                </a:extLst>
              </p:cNvPr>
              <p:cNvCxnSpPr>
                <a:cxnSpLocks noChangeAspect="1"/>
                <a:stCxn id="104" idx="1"/>
              </p:cNvCxnSpPr>
              <p:nvPr/>
            </p:nvCxnSpPr>
            <p:spPr>
              <a:xfrm flipV="1">
                <a:off x="3056236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EA0D5E33-C566-C644-A1FA-79C245CD546B}"/>
                  </a:ext>
                </a:extLst>
              </p:cNvPr>
              <p:cNvCxnSpPr>
                <a:cxnSpLocks noChangeAspect="1"/>
                <a:stCxn id="105" idx="1"/>
              </p:cNvCxnSpPr>
              <p:nvPr/>
            </p:nvCxnSpPr>
            <p:spPr>
              <a:xfrm flipV="1">
                <a:off x="3309638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370A7C9-1C66-F144-B61B-B607903D5E98}"/>
                  </a:ext>
                </a:extLst>
              </p:cNvPr>
              <p:cNvCxnSpPr>
                <a:cxnSpLocks noChangeAspect="1"/>
                <a:stCxn id="106" idx="1"/>
              </p:cNvCxnSpPr>
              <p:nvPr/>
            </p:nvCxnSpPr>
            <p:spPr>
              <a:xfrm flipV="1">
                <a:off x="3558105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E8D099EC-2610-0E4E-B9BB-275774E6DB5B}"/>
                  </a:ext>
                </a:extLst>
              </p:cNvPr>
              <p:cNvCxnSpPr>
                <a:cxnSpLocks noChangeAspect="1"/>
                <a:stCxn id="107" idx="1"/>
              </p:cNvCxnSpPr>
              <p:nvPr/>
            </p:nvCxnSpPr>
            <p:spPr>
              <a:xfrm flipV="1">
                <a:off x="4024519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Pentagon 228">
                <a:extLst>
                  <a:ext uri="{FF2B5EF4-FFF2-40B4-BE49-F238E27FC236}">
                    <a16:creationId xmlns:a16="http://schemas.microsoft.com/office/drawing/2014/main" id="{340BAA10-FCD9-BE42-B816-1C95A59E50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938034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Pentagon 229">
                <a:extLst>
                  <a:ext uri="{FF2B5EF4-FFF2-40B4-BE49-F238E27FC236}">
                    <a16:creationId xmlns:a16="http://schemas.microsoft.com/office/drawing/2014/main" id="{12F5DDE3-2968-184E-AA75-4D84D4BB428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191436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1" name="Pentagon 230">
                <a:extLst>
                  <a:ext uri="{FF2B5EF4-FFF2-40B4-BE49-F238E27FC236}">
                    <a16:creationId xmlns:a16="http://schemas.microsoft.com/office/drawing/2014/main" id="{3479C793-819A-184C-8DBE-D9E8DD0D88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439903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2" name="Pentagon 231">
                <a:extLst>
                  <a:ext uri="{FF2B5EF4-FFF2-40B4-BE49-F238E27FC236}">
                    <a16:creationId xmlns:a16="http://schemas.microsoft.com/office/drawing/2014/main" id="{7DB306E3-9F31-5244-B29F-BF3FFB08879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694410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D319579C-E063-EE44-A117-23DF5EA3FEB0}"/>
                  </a:ext>
                </a:extLst>
              </p:cNvPr>
              <p:cNvCxnSpPr>
                <a:cxnSpLocks noChangeAspect="1"/>
                <a:stCxn id="229" idx="1"/>
              </p:cNvCxnSpPr>
              <p:nvPr/>
            </p:nvCxnSpPr>
            <p:spPr>
              <a:xfrm flipV="1">
                <a:off x="2050322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7795B68-5290-EF4D-9017-03D4882F731F}"/>
                  </a:ext>
                </a:extLst>
              </p:cNvPr>
              <p:cNvCxnSpPr>
                <a:cxnSpLocks noChangeAspect="1"/>
                <a:stCxn id="230" idx="1"/>
              </p:cNvCxnSpPr>
              <p:nvPr/>
            </p:nvCxnSpPr>
            <p:spPr>
              <a:xfrm flipV="1">
                <a:off x="2303724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07D237C-30B0-6F4A-B378-2C2769E71FFD}"/>
                  </a:ext>
                </a:extLst>
              </p:cNvPr>
              <p:cNvCxnSpPr>
                <a:cxnSpLocks noChangeAspect="1"/>
                <a:stCxn id="231" idx="1"/>
              </p:cNvCxnSpPr>
              <p:nvPr/>
            </p:nvCxnSpPr>
            <p:spPr>
              <a:xfrm flipV="1">
                <a:off x="2552191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93764C1B-1D84-234F-B476-310DA0BF674D}"/>
                  </a:ext>
                </a:extLst>
              </p:cNvPr>
              <p:cNvCxnSpPr>
                <a:cxnSpLocks noChangeAspect="1"/>
                <a:stCxn id="232" idx="1"/>
              </p:cNvCxnSpPr>
              <p:nvPr/>
            </p:nvCxnSpPr>
            <p:spPr>
              <a:xfrm flipV="1">
                <a:off x="2806698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Pentagon 236">
                <a:extLst>
                  <a:ext uri="{FF2B5EF4-FFF2-40B4-BE49-F238E27FC236}">
                    <a16:creationId xmlns:a16="http://schemas.microsoft.com/office/drawing/2014/main" id="{19746B5F-3869-4E43-8A01-E5C765F7884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687107" y="1983875"/>
                <a:ext cx="224577" cy="192281"/>
              </a:xfrm>
              <a:prstGeom prst="homePlate">
                <a:avLst>
                  <a:gd name="adj" fmla="val 3856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t"/>
              <a:lstStyle/>
              <a:p>
                <a:pPr algn="ctr"/>
                <a:endParaRPr lang="en-US" sz="1600" b="1" spc="-1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AAAA2963-9FF8-664E-B609-A7237E69A7A4}"/>
                  </a:ext>
                </a:extLst>
              </p:cNvPr>
              <p:cNvCxnSpPr>
                <a:cxnSpLocks noChangeAspect="1"/>
                <a:stCxn id="237" idx="1"/>
              </p:cNvCxnSpPr>
              <p:nvPr/>
            </p:nvCxnSpPr>
            <p:spPr>
              <a:xfrm flipV="1">
                <a:off x="1799395" y="1221083"/>
                <a:ext cx="0" cy="7466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33DE7170-D51B-8643-9305-821D72335EE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71505" y="1359320"/>
                <a:ext cx="2012709" cy="447674"/>
                <a:chOff x="3956291" y="2303588"/>
                <a:chExt cx="2481994" cy="447674"/>
              </a:xfrm>
            </p:grpSpPr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7AA2E5FB-C625-3F46-9501-E66D8DAB193D}"/>
                    </a:ext>
                  </a:extLst>
                </p:cNvPr>
                <p:cNvCxnSpPr/>
                <p:nvPr/>
              </p:nvCxnSpPr>
              <p:spPr>
                <a:xfrm>
                  <a:off x="3956291" y="2303588"/>
                  <a:ext cx="2481994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BA6E26DA-398F-D346-84DF-432527DF738A}"/>
                    </a:ext>
                  </a:extLst>
                </p:cNvPr>
                <p:cNvCxnSpPr/>
                <p:nvPr/>
              </p:nvCxnSpPr>
              <p:spPr>
                <a:xfrm>
                  <a:off x="3956291" y="2527425"/>
                  <a:ext cx="2481994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B2F21CF0-B615-4442-89A5-AD39AB0E5FE1}"/>
                    </a:ext>
                  </a:extLst>
                </p:cNvPr>
                <p:cNvCxnSpPr/>
                <p:nvPr/>
              </p:nvCxnSpPr>
              <p:spPr>
                <a:xfrm>
                  <a:off x="3956291" y="2751262"/>
                  <a:ext cx="2481994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99385FC-77F7-AF4E-8178-D05650EC2E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0816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421BA290-4DB9-DA46-B9BF-BE26699D0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0816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0DF63792-3EE9-A04E-B4A6-154C1E2D1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0816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82E53D06-2677-4843-931D-23E46FD0C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9282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11E7085-A8BE-324F-85E2-5DFCBB402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9282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0A6A4CD0-AB3E-4F4F-8DE3-F2FF01DEDF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9282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F14B5AA4-1DB5-CA47-BE35-E4B8D3DC2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249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61E136B1-AF00-0141-8154-7A58296B15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249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D7C110A-C659-0346-9EEC-8A40A83A9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8249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7EDCAC2-E172-8F4D-B8D4-915F17E53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6715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BFA042B-A573-5B4F-AAF3-EE90F49FA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6715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994EF7DE-396B-0E45-9863-17C21E98C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6715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3F747D62-AF65-4B46-89AA-C62CABCBB8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196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C4989B9F-D583-3944-BAC2-5A6B6F9DC3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196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DCB7D39-73E6-E349-96D4-AE591EA028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196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E593B20-B5A6-E443-B431-C607CBA42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662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8B1DEDE-8C19-4E4C-9DD1-E865B8EA8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662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74806C1D-C453-3F43-A5CE-6B9EAD9745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662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30D3F84-C51D-DD40-A0BD-8F57E7369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7629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CDC29A22-E192-9B44-A766-9CA8E74E0E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7629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30FC009E-B88B-0E47-A15D-A98F2E699D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7629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0EBAD9A6-7D21-7A4A-9C11-4A5D89630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6095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B4544B01-8376-6748-85E1-E425AED59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6095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CBC1113-4927-4441-9B9C-8EA2515A3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6095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17F529A6-6310-4446-9009-FB55E9442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15679" y="1359320"/>
                <a:ext cx="244785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7906B86-FE84-3C4E-8543-5DFC6C5363B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15679" y="1583157"/>
                <a:ext cx="244785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B8432B95-EF35-2043-BD2B-02A6B85AE7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915679" y="1806994"/>
                <a:ext cx="244785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70BE698-D279-C341-A0DA-37ABD5758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9452" y="1738414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BA4041CB-6622-C047-9B4F-6B14546575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9452" y="1513463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E44B9B13-E670-CB43-9B9C-866E8B5FEB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9452" y="1290740"/>
                <a:ext cx="137160" cy="13716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86DCB52-653E-D749-882B-0C6478A2AA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16927" y="1180706"/>
                <a:ext cx="150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spc="-150" dirty="0">
                    <a:solidFill>
                      <a:srgbClr val="7030A0"/>
                    </a:solidFill>
                  </a:rPr>
                  <a:t>. . .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2CA04F63-351E-2E40-B4B9-D2E23C65F3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16927" y="1402087"/>
                <a:ext cx="150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spc="-150" dirty="0">
                    <a:solidFill>
                      <a:srgbClr val="7030A0"/>
                    </a:solidFill>
                  </a:rPr>
                  <a:t>. . .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AD4652C-B5EC-4D4D-8139-AF1E6D66F3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16927" y="1624951"/>
                <a:ext cx="15068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spc="-150" dirty="0">
                    <a:solidFill>
                      <a:srgbClr val="7030A0"/>
                    </a:solidFill>
                  </a:rPr>
                  <a:t>. . .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BF21F6-568E-1741-BBD7-D71CE9948703}"/>
                </a:ext>
              </a:extLst>
            </p:cNvPr>
            <p:cNvGrpSpPr/>
            <p:nvPr/>
          </p:nvGrpSpPr>
          <p:grpSpPr>
            <a:xfrm>
              <a:off x="3063431" y="2260042"/>
              <a:ext cx="2545055" cy="763932"/>
              <a:chOff x="601048" y="3300606"/>
              <a:chExt cx="2545055" cy="76393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311D557-FE11-5B4D-A5B7-8685187A5E18}"/>
                  </a:ext>
                </a:extLst>
              </p:cNvPr>
              <p:cNvGrpSpPr/>
              <p:nvPr/>
            </p:nvGrpSpPr>
            <p:grpSpPr>
              <a:xfrm>
                <a:off x="601048" y="3300606"/>
                <a:ext cx="2545055" cy="763932"/>
                <a:chOff x="2962275" y="2872165"/>
                <a:chExt cx="2545055" cy="763932"/>
              </a:xfrm>
            </p:grpSpPr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9F933BCA-0846-2949-9B7A-D2582C56F6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2275" y="3179592"/>
                  <a:ext cx="2545055" cy="456505"/>
                </a:xfrm>
                <a:prstGeom prst="roundRect">
                  <a:avLst>
                    <a:gd name="adj" fmla="val 12398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r>
                    <a:rPr lang="en-US" sz="1600" b="1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subarray </a:t>
                  </a:r>
                  <a:r>
                    <a:rPr lang="en-US" sz="1600" b="1" i="1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n</a:t>
                  </a:r>
                  <a:r>
                    <a:rPr lang="en-US" sz="1600" b="1" dirty="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-1</a:t>
                  </a:r>
                  <a:endParaRPr lang="en-US" sz="1600" b="1" i="1" dirty="0">
                    <a:solidFill>
                      <a:schemeClr val="tx1"/>
                    </a:solidFill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D7845431-06FB-6D49-BF7E-333FC42F681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rot="5400000">
                  <a:off x="4163300" y="2915080"/>
                  <a:ext cx="307429" cy="2215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b="1" spc="-100" dirty="0"/>
                    <a:t>. . .</a:t>
                  </a:r>
                </a:p>
              </p:txBody>
            </p:sp>
          </p:grpSp>
          <p:sp>
            <p:nvSpPr>
              <p:cNvPr id="115" name="Round Same Side Corner Rectangle 114">
                <a:extLst>
                  <a:ext uri="{FF2B5EF4-FFF2-40B4-BE49-F238E27FC236}">
                    <a16:creationId xmlns:a16="http://schemas.microsoft.com/office/drawing/2014/main" id="{4C33ED5D-5AC5-034B-96AA-0BC0A3CB7B3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607904" y="3872129"/>
                <a:ext cx="2531342" cy="173879"/>
              </a:xfrm>
              <a:prstGeom prst="round2SameRect">
                <a:avLst>
                  <a:gd name="adj1" fmla="val 31885"/>
                  <a:gd name="adj2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B346733-CA16-4670-B3A3-1016CE2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1513"/>
            <a:ext cx="1027504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Bank and Subarray Organization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DE72D-E78B-0540-8858-550C325AA685}"/>
              </a:ext>
            </a:extLst>
          </p:cNvPr>
          <p:cNvGrpSpPr/>
          <p:nvPr/>
        </p:nvGrpSpPr>
        <p:grpSpPr>
          <a:xfrm>
            <a:off x="5875545" y="1408462"/>
            <a:ext cx="1536104" cy="352741"/>
            <a:chOff x="5926752" y="1538105"/>
            <a:chExt cx="1536104" cy="35274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AE599E01-0491-DF46-8C35-466AB1FE09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01366" y="1538105"/>
              <a:ext cx="1461490" cy="1969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i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column decoder</a:t>
              </a:r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2E12CD3-9FBB-EF4D-9179-1DF6D60DC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752" y="1713046"/>
              <a:ext cx="120650" cy="177800"/>
            </a:xfrm>
            <a:custGeom>
              <a:avLst/>
              <a:gdLst>
                <a:gd name="connsiteX0" fmla="*/ 120650 w 120650"/>
                <a:gd name="connsiteY0" fmla="*/ 0 h 177800"/>
                <a:gd name="connsiteX1" fmla="*/ 95250 w 120650"/>
                <a:gd name="connsiteY1" fmla="*/ 101600 h 177800"/>
                <a:gd name="connsiteX2" fmla="*/ 0 w 12065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650" h="177800">
                  <a:moveTo>
                    <a:pt x="120650" y="0"/>
                  </a:moveTo>
                  <a:cubicBezTo>
                    <a:pt x="118004" y="35983"/>
                    <a:pt x="115358" y="71967"/>
                    <a:pt x="95250" y="101600"/>
                  </a:cubicBezTo>
                  <a:cubicBezTo>
                    <a:pt x="75142" y="131233"/>
                    <a:pt x="37571" y="154516"/>
                    <a:pt x="0" y="177800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3E3A02-A136-5541-84A8-99089569ADD8}"/>
              </a:ext>
            </a:extLst>
          </p:cNvPr>
          <p:cNvGrpSpPr/>
          <p:nvPr/>
        </p:nvGrpSpPr>
        <p:grpSpPr>
          <a:xfrm>
            <a:off x="3374315" y="1623422"/>
            <a:ext cx="2874085" cy="1665308"/>
            <a:chOff x="3425522" y="1753065"/>
            <a:chExt cx="2874085" cy="16653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947A320-571F-7A4F-9AB3-4F6A896AD41D}"/>
                </a:ext>
              </a:extLst>
            </p:cNvPr>
            <p:cNvGrpSpPr/>
            <p:nvPr/>
          </p:nvGrpSpPr>
          <p:grpSpPr>
            <a:xfrm>
              <a:off x="5624517" y="1753065"/>
              <a:ext cx="675090" cy="1665308"/>
              <a:chOff x="5624517" y="1753065"/>
              <a:chExt cx="675090" cy="1665308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AB88887-4459-BF4F-8B60-C39E92CE457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624517" y="1822309"/>
                <a:ext cx="952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AEABC2-C19B-8246-A1B7-9AC2F590577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624517" y="1927707"/>
                <a:ext cx="952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2495AE5-EC6A-434F-BBE1-44FC0BA37FF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624517" y="2033105"/>
                <a:ext cx="952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69DEDBB-D615-0F45-95D5-57966E41FD6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624517" y="2138502"/>
                <a:ext cx="952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ADCFA033-34A2-3848-9485-7DF26D38E47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5586547" y="1888665"/>
                <a:ext cx="452176" cy="180975"/>
              </a:xfrm>
              <a:prstGeom prst="trapezoid">
                <a:avLst>
                  <a:gd name="adj" fmla="val 6110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27432" rtlCol="0" anchor="ctr"/>
              <a:lstStyle/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A2998E8-67EC-634C-A972-434E7B102791}"/>
                  </a:ext>
                </a:extLst>
              </p:cNvPr>
              <p:cNvGrpSpPr/>
              <p:nvPr/>
            </p:nvGrpSpPr>
            <p:grpSpPr>
              <a:xfrm>
                <a:off x="5624517" y="2579930"/>
                <a:ext cx="278605" cy="452176"/>
                <a:chOff x="5511190" y="3179593"/>
                <a:chExt cx="278605" cy="452176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6EA56209-54A2-AF4E-B0D5-473D55018CE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5511190" y="3248837"/>
                  <a:ext cx="952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61244B5-82F1-9D42-AFE8-11CC423F761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5511190" y="3354235"/>
                  <a:ext cx="952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FD4CA26-6C98-DF48-8B7E-1BC3482F57E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5511190" y="3459633"/>
                  <a:ext cx="952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15DF92E8-2B1E-7342-A90A-7915E0C7333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5511190" y="3565030"/>
                  <a:ext cx="9525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E1957468-7E30-3C45-BBA6-B3DB41813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5473220" y="3315193"/>
                  <a:ext cx="452176" cy="180975"/>
                </a:xfrm>
                <a:prstGeom prst="trapezoid">
                  <a:avLst>
                    <a:gd name="adj" fmla="val 61104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27432" rtlCol="0" anchor="ctr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BD13FD-6F0E-BC44-96FB-60AB0DA3737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5918790" y="2798640"/>
                <a:ext cx="65139" cy="377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4033D6B-AC0B-054F-A8AC-3D98B9D2C41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5974404" y="2790584"/>
                <a:ext cx="0" cy="368233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86231B6-4357-4C4E-A45C-771368DC9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4985" y="2750845"/>
                <a:ext cx="2115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spc="-150" dirty="0">
                    <a:solidFill>
                      <a:schemeClr val="tx2"/>
                    </a:solidFill>
                  </a:rPr>
                  <a:t>. . .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9C9F910-8DDC-F243-822A-F8194B6EEDC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5903785" y="1979152"/>
                <a:ext cx="35382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1F89BA9-A23E-7049-96D2-D7228D5DD4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257614" y="1963719"/>
                <a:ext cx="0" cy="1195098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7445791-5112-0B46-9ED5-85AAFDF77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2894" y="3161198"/>
                <a:ext cx="366713" cy="257175"/>
              </a:xfrm>
              <a:prstGeom prst="rect">
                <a:avLst/>
              </a:prstGeom>
              <a:solidFill>
                <a:srgbClr val="FFBDBD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600" b="1" dirty="0"/>
              </a:p>
            </p:txBody>
          </p: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931E5F05-FB46-6748-B219-62887E68D1D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39144" y="3289785"/>
              <a:ext cx="27964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395F236-D3C1-814C-A3D2-92812AF909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25522" y="3155412"/>
              <a:ext cx="21868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600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global row buffer (GRB)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4E721F-9A2C-9C43-A631-4580DB55C000}"/>
              </a:ext>
            </a:extLst>
          </p:cNvPr>
          <p:cNvGrpSpPr/>
          <p:nvPr/>
        </p:nvGrpSpPr>
        <p:grpSpPr>
          <a:xfrm>
            <a:off x="6248400" y="3074903"/>
            <a:ext cx="1747944" cy="241381"/>
            <a:chOff x="6248400" y="3160142"/>
            <a:chExt cx="1747944" cy="241381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96628B2B-244E-724D-937B-DCD7E5D9FA2E}"/>
                </a:ext>
              </a:extLst>
            </p:cNvPr>
            <p:cNvCxnSpPr>
              <a:cxnSpLocks noChangeAspect="1"/>
              <a:stCxn id="209" idx="3"/>
            </p:cNvCxnSpPr>
            <p:nvPr/>
          </p:nvCxnSpPr>
          <p:spPr>
            <a:xfrm flipV="1">
              <a:off x="6248400" y="3160142"/>
              <a:ext cx="309562" cy="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B464C13-431E-B649-8026-070CE568BC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629688" y="3204546"/>
              <a:ext cx="1366656" cy="1969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to chip I/O logic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60C629-0ABE-AC4D-BFB8-86C3CCCB55D6}"/>
              </a:ext>
            </a:extLst>
          </p:cNvPr>
          <p:cNvGrpSpPr/>
          <p:nvPr/>
        </p:nvGrpSpPr>
        <p:grpSpPr>
          <a:xfrm>
            <a:off x="6223921" y="2201702"/>
            <a:ext cx="1526273" cy="196977"/>
            <a:chOff x="6275128" y="2331345"/>
            <a:chExt cx="1526273" cy="196977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8946363-F7A9-4147-BC86-4616C259DF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73501" y="2331345"/>
              <a:ext cx="1227900" cy="1969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1" i="1" dirty="0">
                  <a:solidFill>
                    <a:schemeClr val="tx2"/>
                  </a:solidFill>
                  <a:latin typeface="Cambria" panose="02040503050406030204" pitchFamily="18" charset="0"/>
                </a:rPr>
                <a:t>global </a:t>
              </a:r>
              <a:r>
                <a:rPr lang="en-US" sz="1600" b="1" i="1" dirty="0" err="1">
                  <a:solidFill>
                    <a:schemeClr val="tx2"/>
                  </a:solidFill>
                  <a:latin typeface="Cambria" panose="02040503050406030204" pitchFamily="18" charset="0"/>
                </a:rPr>
                <a:t>bitline</a:t>
              </a:r>
              <a:endParaRPr lang="en-US" sz="1600" b="1" i="1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976CC26C-415C-734E-A325-18A08187D68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275128" y="2410782"/>
              <a:ext cx="27451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3160A94-A16F-3648-94AB-ED0A2997AF18}"/>
              </a:ext>
            </a:extLst>
          </p:cNvPr>
          <p:cNvSpPr/>
          <p:nvPr/>
        </p:nvSpPr>
        <p:spPr>
          <a:xfrm>
            <a:off x="10238" y="3507840"/>
            <a:ext cx="9144000" cy="277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Each subarray contains </a:t>
            </a: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512– 2048 rows of DRAM cells</a:t>
            </a:r>
          </a:p>
          <a:p>
            <a:pPr marL="742950" lvl="1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AD47"/>
                </a:solidFill>
                <a:latin typeface="Cambria" panose="02040503050406030204" pitchFamily="18" charset="0"/>
              </a:rPr>
              <a:t>DRAM rows </a:t>
            </a:r>
            <a:r>
              <a:rPr lang="en-US" sz="2000" dirty="0">
                <a:latin typeface="Cambria" panose="02040503050406030204" pitchFamily="18" charset="0"/>
              </a:rPr>
              <a:t>are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connected to a </a:t>
            </a:r>
            <a:r>
              <a:rPr lang="en-US" sz="2000" dirty="0">
                <a:solidFill>
                  <a:srgbClr val="376092"/>
                </a:solidFill>
                <a:latin typeface="Cambria" panose="02040503050406030204" pitchFamily="18" charset="0"/>
              </a:rPr>
              <a:t>local row buffer (LRB)</a:t>
            </a:r>
          </a:p>
          <a:p>
            <a:pPr marL="742950" lvl="1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6092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All of the </a:t>
            </a:r>
            <a:r>
              <a:rPr lang="en-US" sz="2000" dirty="0">
                <a:solidFill>
                  <a:srgbClr val="376092"/>
                </a:solidFill>
                <a:latin typeface="Cambria" panose="02040503050406030204" pitchFamily="18" charset="0"/>
              </a:rPr>
              <a:t>LRBs</a:t>
            </a:r>
            <a:r>
              <a:rPr lang="en-US" sz="2000" dirty="0">
                <a:latin typeface="Cambria" panose="02040503050406030204" pitchFamily="18" charset="0"/>
              </a:rPr>
              <a:t> in a bank are connected to a shared</a:t>
            </a:r>
            <a:r>
              <a:rPr lang="en-US" sz="2000" b="1" dirty="0">
                <a:latin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C01700"/>
                </a:solidFill>
                <a:latin typeface="Cambria" panose="02040503050406030204" pitchFamily="18" charset="0"/>
              </a:rPr>
              <a:t>global row buffer (GRB)</a:t>
            </a:r>
          </a:p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1700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The </a:t>
            </a:r>
            <a:r>
              <a:rPr lang="en-US" sz="2000" dirty="0">
                <a:solidFill>
                  <a:srgbClr val="C01700"/>
                </a:solidFill>
                <a:latin typeface="Cambria" panose="02040503050406030204" pitchFamily="18" charset="0"/>
              </a:rPr>
              <a:t>GRB</a:t>
            </a:r>
            <a:r>
              <a:rPr lang="en-US" sz="2000" dirty="0">
                <a:latin typeface="Cambria" panose="02040503050406030204" pitchFamily="18" charset="0"/>
              </a:rPr>
              <a:t> is connected to the </a:t>
            </a:r>
            <a:r>
              <a:rPr lang="en-US" sz="2000" dirty="0">
                <a:solidFill>
                  <a:srgbClr val="376092"/>
                </a:solidFill>
                <a:latin typeface="Cambria" panose="02040503050406030204" pitchFamily="18" charset="0"/>
              </a:rPr>
              <a:t>LRBs</a:t>
            </a:r>
            <a:r>
              <a:rPr lang="en-US" sz="2000" dirty="0">
                <a:latin typeface="Cambria" panose="02040503050406030204" pitchFamily="18" charset="0"/>
              </a:rPr>
              <a:t> using a set of </a:t>
            </a:r>
            <a:r>
              <a:rPr lang="en-US" sz="2000" dirty="0">
                <a:solidFill>
                  <a:srgbClr val="376092"/>
                </a:solidFill>
                <a:latin typeface="Cambria" panose="02040503050406030204" pitchFamily="18" charset="0"/>
              </a:rPr>
              <a:t>global </a:t>
            </a:r>
            <a:r>
              <a:rPr lang="en-US" sz="2000" dirty="0" err="1">
                <a:solidFill>
                  <a:srgbClr val="376092"/>
                </a:solidFill>
                <a:latin typeface="Cambria" panose="02040503050406030204" pitchFamily="18" charset="0"/>
              </a:rPr>
              <a:t>bitlines</a:t>
            </a:r>
            <a:endParaRPr lang="en-US" sz="2000" dirty="0">
              <a:solidFill>
                <a:srgbClr val="376092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6092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The </a:t>
            </a:r>
            <a:r>
              <a:rPr lang="en-US" altLang="zh-CN" sz="2000" dirty="0">
                <a:solidFill>
                  <a:srgbClr val="B31B1B"/>
                </a:solidFill>
                <a:latin typeface="Cambria" panose="02040503050406030204" pitchFamily="18" charset="0"/>
              </a:rPr>
              <a:t>GRB</a:t>
            </a:r>
            <a:r>
              <a:rPr lang="en-US" altLang="zh-CN" sz="2000" dirty="0">
                <a:solidFill>
                  <a:srgbClr val="70AD47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B31B1B"/>
                </a:solidFill>
                <a:latin typeface="Cambria" panose="02040503050406030204" pitchFamily="18" charset="0"/>
              </a:rPr>
              <a:t>has smaller width </a:t>
            </a:r>
            <a:r>
              <a:rPr lang="en-US" altLang="zh-CN" sz="2000" dirty="0">
                <a:latin typeface="Cambria" panose="02040503050406030204" pitchFamily="18" charset="0"/>
              </a:rPr>
              <a:t>(e.g., 8B) than the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LRBs</a:t>
            </a:r>
            <a:r>
              <a:rPr lang="en-US" altLang="zh-CN" sz="2000" dirty="0">
                <a:latin typeface="Cambria" panose="02040503050406030204" pitchFamily="18" charset="0"/>
              </a:rPr>
              <a:t> (e.g., 1kB)</a:t>
            </a:r>
          </a:p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6092"/>
              </a:solidFill>
              <a:latin typeface="Cambria" panose="02040503050406030204" pitchFamily="18" charset="0"/>
            </a:endParaRPr>
          </a:p>
          <a:p>
            <a:pPr marL="285750" indent="-285750">
              <a:lnSpc>
                <a:spcPts val="18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A </a:t>
            </a:r>
            <a:r>
              <a:rPr lang="en-US" sz="2000" dirty="0">
                <a:solidFill>
                  <a:srgbClr val="FF00F5"/>
                </a:solidFill>
                <a:latin typeface="Cambria" panose="02040503050406030204" pitchFamily="18" charset="0"/>
              </a:rPr>
              <a:t>single column </a:t>
            </a:r>
            <a:r>
              <a:rPr lang="en-US" sz="2000" dirty="0">
                <a:latin typeface="Cambria" panose="02040503050406030204" pitchFamily="18" charset="0"/>
              </a:rPr>
              <a:t>(i.e., a small number of bits) of the LRB is selected using a </a:t>
            </a:r>
            <a:r>
              <a:rPr lang="en-US" sz="2000" dirty="0">
                <a:solidFill>
                  <a:srgbClr val="F89645"/>
                </a:solidFill>
                <a:latin typeface="Cambria" panose="02040503050406030204" pitchFamily="18" charset="0"/>
              </a:rPr>
              <a:t>column decoder </a:t>
            </a:r>
            <a:r>
              <a:rPr lang="en-US" sz="2000" dirty="0">
                <a:latin typeface="Cambria" panose="02040503050406030204" pitchFamily="18" charset="0"/>
              </a:rPr>
              <a:t>to connect to the GRB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71E12D-03AA-6748-B022-32E43BB83EB9}"/>
              </a:ext>
            </a:extLst>
          </p:cNvPr>
          <p:cNvGrpSpPr/>
          <p:nvPr/>
        </p:nvGrpSpPr>
        <p:grpSpPr>
          <a:xfrm>
            <a:off x="1751255" y="1821335"/>
            <a:ext cx="3755167" cy="590341"/>
            <a:chOff x="1689135" y="2550641"/>
            <a:chExt cx="3755167" cy="590341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FA6006CA-2522-B344-AB6D-8754741F01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689135" y="2747028"/>
              <a:ext cx="859211" cy="3939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b="1" i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rPr>
                <a:t>sense</a:t>
              </a:r>
              <a:br>
                <a:rPr lang="en-US" sz="1600" b="1" i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US" sz="1600" b="1" i="1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rPr>
                <a:t>amplifier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58F05FA6-172E-474F-B468-AA98C88FF1F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578756" y="2550641"/>
              <a:ext cx="373465" cy="199236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90ACAF8-85E0-A24A-93E0-8A25FDB70C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86667" y="2664678"/>
              <a:ext cx="2457635" cy="201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i="1" dirty="0">
                  <a:solidFill>
                    <a:schemeClr val="accent1">
                      <a:lumMod val="75000"/>
                    </a:schemeClr>
                  </a:solidFill>
                </a:rPr>
                <a:t>local row buffer (LRB)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05D99F6-74DE-9845-B9C3-BBE721A46821}"/>
              </a:ext>
            </a:extLst>
          </p:cNvPr>
          <p:cNvSpPr txBox="1"/>
          <p:nvPr/>
        </p:nvSpPr>
        <p:spPr>
          <a:xfrm>
            <a:off x="-1759352" y="-671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D53A2-4ACD-3E48-8980-14ABA17D8462}"/>
              </a:ext>
            </a:extLst>
          </p:cNvPr>
          <p:cNvSpPr txBox="1"/>
          <p:nvPr/>
        </p:nvSpPr>
        <p:spPr>
          <a:xfrm>
            <a:off x="-2419109" y="-1284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EF2403-A2EA-AB45-9601-409414CD8085}"/>
              </a:ext>
            </a:extLst>
          </p:cNvPr>
          <p:cNvGrpSpPr/>
          <p:nvPr/>
        </p:nvGrpSpPr>
        <p:grpSpPr>
          <a:xfrm>
            <a:off x="4102360" y="679316"/>
            <a:ext cx="896884" cy="270284"/>
            <a:chOff x="4153567" y="808959"/>
            <a:chExt cx="896884" cy="270284"/>
          </a:xfrm>
        </p:grpSpPr>
        <p:sp>
          <p:nvSpPr>
            <p:cNvPr id="123" name="Left Brace 122">
              <a:extLst>
                <a:ext uri="{FF2B5EF4-FFF2-40B4-BE49-F238E27FC236}">
                  <a16:creationId xmlns:a16="http://schemas.microsoft.com/office/drawing/2014/main" id="{024D8918-61D8-2E43-967C-A870844E352D}"/>
                </a:ext>
              </a:extLst>
            </p:cNvPr>
            <p:cNvSpPr/>
            <p:nvPr/>
          </p:nvSpPr>
          <p:spPr>
            <a:xfrm rot="5400000">
              <a:off x="4559162" y="587954"/>
              <a:ext cx="85694" cy="896884"/>
            </a:xfrm>
            <a:prstGeom prst="leftBrace">
              <a:avLst>
                <a:gd name="adj1" fmla="val 130660"/>
                <a:gd name="adj2" fmla="val 50000"/>
              </a:avLst>
            </a:prstGeom>
            <a:ln>
              <a:solidFill>
                <a:srgbClr val="FF00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239AE8-4375-E349-8B2F-9F6255100A58}"/>
                </a:ext>
              </a:extLst>
            </p:cNvPr>
            <p:cNvSpPr txBox="1"/>
            <p:nvPr/>
          </p:nvSpPr>
          <p:spPr>
            <a:xfrm>
              <a:off x="4157391" y="808959"/>
              <a:ext cx="893059" cy="201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i="1" dirty="0">
                  <a:solidFill>
                    <a:srgbClr val="FF00F5"/>
                  </a:solidFill>
                  <a:latin typeface="Cambria" panose="02040503050406030204" pitchFamily="18" charset="0"/>
                </a:rPr>
                <a:t>column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5BBE40-2F62-764F-AA95-6E4EC6720E35}"/>
              </a:ext>
            </a:extLst>
          </p:cNvPr>
          <p:cNvGrpSpPr/>
          <p:nvPr/>
        </p:nvGrpSpPr>
        <p:grpSpPr>
          <a:xfrm>
            <a:off x="1396486" y="957919"/>
            <a:ext cx="1524528" cy="253404"/>
            <a:chOff x="1447693" y="1087562"/>
            <a:chExt cx="1524528" cy="25340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458BFA-1461-354F-A9FF-1E00D6AAD8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47693" y="1130602"/>
              <a:ext cx="966931" cy="1969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b="1" i="1" dirty="0">
                  <a:solidFill>
                    <a:srgbClr val="70AD47"/>
                  </a:solidFill>
                  <a:latin typeface="Cambria" panose="02040503050406030204" pitchFamily="18" charset="0"/>
                </a:rPr>
                <a:t>DRAM row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4736E27-9672-804E-A086-E048999F6531}"/>
                </a:ext>
              </a:extLst>
            </p:cNvPr>
            <p:cNvCxnSpPr>
              <a:cxnSpLocks noChangeAspect="1"/>
            </p:cNvCxnSpPr>
            <p:nvPr/>
          </p:nvCxnSpPr>
          <p:spPr>
            <a:xfrm rot="1620000" flipV="1">
              <a:off x="2497219" y="1087562"/>
              <a:ext cx="475002" cy="253404"/>
            </a:xfrm>
            <a:prstGeom prst="straightConnector1">
              <a:avLst/>
            </a:prstGeom>
            <a:ln w="19050">
              <a:solidFill>
                <a:srgbClr val="70AD47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灯片编号占位符 3">
            <a:extLst>
              <a:ext uri="{FF2B5EF4-FFF2-40B4-BE49-F238E27FC236}">
                <a16:creationId xmlns:a16="http://schemas.microsoft.com/office/drawing/2014/main" id="{F6A900F0-1AF3-FE44-80F5-1487278E08FE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6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97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46733-CA16-4670-B3A3-1016CE2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60" y="155734"/>
            <a:ext cx="794385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DRAM Operation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160A94-A16F-3648-94AB-ED0A2997AF18}"/>
              </a:ext>
            </a:extLst>
          </p:cNvPr>
          <p:cNvSpPr/>
          <p:nvPr/>
        </p:nvSpPr>
        <p:spPr>
          <a:xfrm>
            <a:off x="1" y="1061154"/>
            <a:ext cx="914400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0"/>
              </a:lnSpc>
              <a:spcAft>
                <a:spcPts val="0"/>
              </a:spcAft>
            </a:pPr>
            <a:r>
              <a:rPr lang="en-US" sz="3100" dirty="0">
                <a:latin typeface="Cambria" panose="02040503050406030204" pitchFamily="18" charset="0"/>
              </a:rPr>
              <a:t>DRAM controller issues </a:t>
            </a:r>
            <a:r>
              <a:rPr lang="en-US" sz="3100" b="1" dirty="0">
                <a:latin typeface="Cambria" panose="02040503050406030204" pitchFamily="18" charset="0"/>
              </a:rPr>
              <a:t>4</a:t>
            </a:r>
            <a:r>
              <a:rPr lang="en-US" sz="3100" dirty="0">
                <a:latin typeface="Cambria" panose="02040503050406030204" pitchFamily="18" charset="0"/>
              </a:rPr>
              <a:t> main </a:t>
            </a:r>
            <a:r>
              <a:rPr lang="en-US" sz="3100" b="1" dirty="0">
                <a:latin typeface="Cambria" panose="02040503050406030204" pitchFamily="18" charset="0"/>
              </a:rPr>
              <a:t>memory commands</a:t>
            </a:r>
          </a:p>
          <a:p>
            <a:pPr marL="285750" indent="-285750">
              <a:lnSpc>
                <a:spcPts val="26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mbria" panose="02040503050406030204" pitchFamily="18" charset="0"/>
            </a:endParaRPr>
          </a:p>
          <a:p>
            <a:pPr marL="514350" indent="-514350">
              <a:lnSpc>
                <a:spcPts val="266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800" b="1" dirty="0">
                <a:solidFill>
                  <a:srgbClr val="0070C0"/>
                </a:solidFill>
                <a:latin typeface="Cambria" panose="02040503050406030204" pitchFamily="18" charset="0"/>
              </a:rPr>
              <a:t>ACTIVATE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400" dirty="0">
                <a:latin typeface="Cambria" panose="02040503050406030204" pitchFamily="18" charset="0"/>
              </a:rPr>
              <a:t>activates the DRAM row containing the data</a:t>
            </a:r>
          </a:p>
          <a:p>
            <a:pPr marL="914400" lvl="1" indent="-457200">
              <a:lnSpc>
                <a:spcPts val="26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Latches</a:t>
            </a:r>
            <a:r>
              <a:rPr lang="en-US" sz="2400" dirty="0">
                <a:latin typeface="Cambria" panose="02040503050406030204" pitchFamily="18" charset="0"/>
              </a:rPr>
              <a:t> the selected DRAM </a:t>
            </a:r>
            <a:r>
              <a:rPr lang="en-US" sz="2400" dirty="0">
                <a:solidFill>
                  <a:srgbClr val="2770C0"/>
                </a:solidFill>
                <a:latin typeface="Cambria" panose="02040503050406030204" pitchFamily="18" charset="0"/>
              </a:rPr>
              <a:t>row into the LRB</a:t>
            </a:r>
          </a:p>
          <a:p>
            <a:pPr marL="971550" lvl="1" indent="-514350">
              <a:lnSpc>
                <a:spcPts val="2660"/>
              </a:lnSpc>
              <a:spcAft>
                <a:spcPts val="0"/>
              </a:spcAft>
              <a:buFont typeface="+mj-lt"/>
              <a:buAutoNum type="arabicParenR"/>
            </a:pPr>
            <a:endParaRPr lang="en-US" sz="2800" dirty="0">
              <a:latin typeface="Cambria" panose="02040503050406030204" pitchFamily="18" charset="0"/>
            </a:endParaRPr>
          </a:p>
          <a:p>
            <a:pPr marL="514350" indent="-514350">
              <a:lnSpc>
                <a:spcPts val="266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PRECHARGE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14B04F"/>
                </a:solidFill>
                <a:latin typeface="Cambria" panose="02040503050406030204" pitchFamily="18" charset="0"/>
              </a:rPr>
              <a:t>prepares all </a:t>
            </a:r>
            <a:r>
              <a:rPr lang="en-US" sz="2400" dirty="0" err="1">
                <a:solidFill>
                  <a:srgbClr val="14B04F"/>
                </a:solidFill>
                <a:latin typeface="Cambria" panose="02040503050406030204" pitchFamily="18" charset="0"/>
              </a:rPr>
              <a:t>bitlines</a:t>
            </a:r>
            <a:r>
              <a:rPr lang="en-US" sz="2400" dirty="0">
                <a:solidFill>
                  <a:srgbClr val="14B04F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for a subsequent ACTIVATE command to a different row</a:t>
            </a:r>
            <a:endParaRPr lang="en-US" sz="2800" dirty="0">
              <a:latin typeface="Cambria" panose="02040503050406030204" pitchFamily="18" charset="0"/>
            </a:endParaRPr>
          </a:p>
          <a:p>
            <a:pPr marL="514350" indent="-514350">
              <a:lnSpc>
                <a:spcPts val="2660"/>
              </a:lnSpc>
              <a:spcAft>
                <a:spcPts val="0"/>
              </a:spcAft>
              <a:buFont typeface="+mj-lt"/>
              <a:buAutoNum type="arabicParenR"/>
            </a:pPr>
            <a:endParaRPr lang="en-US" sz="2800" dirty="0">
              <a:latin typeface="Cambria" panose="02040503050406030204" pitchFamily="18" charset="0"/>
            </a:endParaRPr>
          </a:p>
          <a:p>
            <a:pPr marL="514350" indent="-514350">
              <a:lnSpc>
                <a:spcPts val="266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800" b="1" dirty="0">
                <a:solidFill>
                  <a:srgbClr val="7030A0"/>
                </a:solidFill>
                <a:latin typeface="Cambria" panose="02040503050406030204" pitchFamily="18" charset="0"/>
              </a:rPr>
              <a:t>READ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reads a column of data</a:t>
            </a:r>
            <a:endParaRPr lang="en-US" sz="2800" dirty="0">
              <a:latin typeface="Cambria" panose="02040503050406030204" pitchFamily="18" charset="0"/>
            </a:endParaRPr>
          </a:p>
          <a:p>
            <a:pPr marL="914400" lvl="1" indent="-457200">
              <a:lnSpc>
                <a:spcPts val="26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One column of the LRB </a:t>
            </a:r>
            <a:r>
              <a:rPr lang="en-US" sz="2400" dirty="0">
                <a:latin typeface="Cambria" panose="02040503050406030204" pitchFamily="18" charset="0"/>
              </a:rPr>
              <a:t>is selected using the column decoder</a:t>
            </a:r>
          </a:p>
          <a:p>
            <a:pPr marL="914400" lvl="1" indent="-457200">
              <a:lnSpc>
                <a:spcPts val="266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The GRB then drives the </a:t>
            </a:r>
            <a:r>
              <a:rPr lang="en-US" sz="2400" dirty="0">
                <a:solidFill>
                  <a:srgbClr val="7030A0"/>
                </a:solidFill>
                <a:latin typeface="Cambria" panose="02040503050406030204" pitchFamily="18" charset="0"/>
              </a:rPr>
              <a:t>data to the chip I/O logic</a:t>
            </a:r>
          </a:p>
          <a:p>
            <a:pPr marL="971550" lvl="1" indent="-514350">
              <a:lnSpc>
                <a:spcPts val="2660"/>
              </a:lnSpc>
              <a:spcAft>
                <a:spcPts val="0"/>
              </a:spcAft>
              <a:buFont typeface="+mj-lt"/>
              <a:buAutoNum type="arabicParenR"/>
            </a:pPr>
            <a:endParaRPr lang="en-US" sz="2800" dirty="0">
              <a:latin typeface="Cambria" panose="02040503050406030204" pitchFamily="18" charset="0"/>
            </a:endParaRPr>
          </a:p>
          <a:p>
            <a:pPr marL="514350" indent="-514350">
              <a:lnSpc>
                <a:spcPts val="266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800" b="1" dirty="0">
                <a:solidFill>
                  <a:srgbClr val="FF00F5"/>
                </a:solidFill>
                <a:latin typeface="Cambria" panose="02040503050406030204" pitchFamily="18" charset="0"/>
              </a:rPr>
              <a:t>WRITE</a:t>
            </a:r>
            <a:r>
              <a:rPr lang="en-US" sz="2800" dirty="0">
                <a:latin typeface="Cambria" panose="02040503050406030204" pitchFamily="18" charset="0"/>
              </a:rPr>
              <a:t>:</a:t>
            </a:r>
            <a:r>
              <a:rPr lang="en-US" sz="2800" dirty="0">
                <a:solidFill>
                  <a:srgbClr val="FF00F5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</a:rPr>
              <a:t>writes a column of data into DRAM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381A7DB-E2F3-BC45-B818-2F73755F5A91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7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0E74373-B320-2B4D-B0D3-4CE1CF71ED76}"/>
              </a:ext>
            </a:extLst>
          </p:cNvPr>
          <p:cNvSpPr/>
          <p:nvPr/>
        </p:nvSpPr>
        <p:spPr>
          <a:xfrm>
            <a:off x="179793" y="518160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0E8991-2526-C947-93F5-092098004A42}"/>
              </a:ext>
            </a:extLst>
          </p:cNvPr>
          <p:cNvSpPr/>
          <p:nvPr/>
        </p:nvSpPr>
        <p:spPr>
          <a:xfrm>
            <a:off x="179793" y="4529537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4C4A72-07F0-FE43-9881-6635F01D4D99}"/>
              </a:ext>
            </a:extLst>
          </p:cNvPr>
          <p:cNvSpPr/>
          <p:nvPr/>
        </p:nvSpPr>
        <p:spPr>
          <a:xfrm>
            <a:off x="179793" y="3877474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D4F59-6D15-F142-908A-6410856B856B}"/>
              </a:ext>
            </a:extLst>
          </p:cNvPr>
          <p:cNvSpPr/>
          <p:nvPr/>
        </p:nvSpPr>
        <p:spPr>
          <a:xfrm>
            <a:off x="179793" y="3219350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C96A3-3C5E-5C45-AACF-2D9C4CA63681}"/>
              </a:ext>
            </a:extLst>
          </p:cNvPr>
          <p:cNvSpPr/>
          <p:nvPr/>
        </p:nvSpPr>
        <p:spPr>
          <a:xfrm>
            <a:off x="179793" y="2561226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793" y="1231123"/>
            <a:ext cx="8799068" cy="5656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8" y="197402"/>
            <a:ext cx="2971800" cy="429389"/>
          </a:xfrm>
        </p:spPr>
        <p:txBody>
          <a:bodyPr/>
          <a:lstStyle/>
          <a:p>
            <a:r>
              <a:rPr lang="en-US" sz="4800" b="1" dirty="0">
                <a:latin typeface="Cambria" panose="02040503050406030204" pitchFamily="18" charset="0"/>
              </a:rPr>
              <a:t>Outline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4C625-6C44-824B-ABB0-43BC56560EF5}"/>
              </a:ext>
            </a:extLst>
          </p:cNvPr>
          <p:cNvSpPr/>
          <p:nvPr/>
        </p:nvSpPr>
        <p:spPr>
          <a:xfrm>
            <a:off x="179793" y="1903102"/>
            <a:ext cx="8799068" cy="565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2073"/>
            <a:ext cx="8122024" cy="531875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Background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Existing In-DRAM Cache Designs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FIGARO Substrate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 err="1">
                <a:solidFill>
                  <a:schemeClr val="bg1"/>
                </a:solidFill>
                <a:latin typeface="Cambria" panose="02040503050406030204" pitchFamily="18" charset="0"/>
              </a:rPr>
              <a:t>FIGCache</a:t>
            </a: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: Fine-Grained In-DRAM Cache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Experimental Methodology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Evaluation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41073C3C-E2F4-004D-9130-A1CB9F21B44E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8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2043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39FF6A95-1099-1B41-A93B-8A361E462AF4}"/>
              </a:ext>
            </a:extLst>
          </p:cNvPr>
          <p:cNvSpPr/>
          <p:nvPr/>
        </p:nvSpPr>
        <p:spPr>
          <a:xfrm flipH="1">
            <a:off x="6857136" y="1781770"/>
            <a:ext cx="2058264" cy="4530556"/>
          </a:xfrm>
          <a:prstGeom prst="rect">
            <a:avLst/>
          </a:prstGeom>
          <a:solidFill>
            <a:srgbClr val="F2F8EE"/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DRAM Bank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E0512C-3277-D742-A803-06F613D444EB}"/>
              </a:ext>
            </a:extLst>
          </p:cNvPr>
          <p:cNvGrpSpPr/>
          <p:nvPr/>
        </p:nvGrpSpPr>
        <p:grpSpPr>
          <a:xfrm>
            <a:off x="7102054" y="3285547"/>
            <a:ext cx="1573973" cy="2951887"/>
            <a:chOff x="6631669" y="2752957"/>
            <a:chExt cx="1573973" cy="2951887"/>
          </a:xfrm>
        </p:grpSpPr>
        <p:sp>
          <p:nvSpPr>
            <p:cNvPr id="251" name="矩形 110">
              <a:extLst>
                <a:ext uri="{FF2B5EF4-FFF2-40B4-BE49-F238E27FC236}">
                  <a16:creationId xmlns:a16="http://schemas.microsoft.com/office/drawing/2014/main" id="{A58AD1CC-08F8-4242-ABDB-1A3730B1CD1D}"/>
                </a:ext>
              </a:extLst>
            </p:cNvPr>
            <p:cNvSpPr/>
            <p:nvPr/>
          </p:nvSpPr>
          <p:spPr>
            <a:xfrm>
              <a:off x="6664146" y="2752957"/>
              <a:ext cx="1494640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Fast Subarray</a:t>
              </a:r>
              <a:r>
                <a:rPr lang="en-US" altLang="zh-CN" sz="1200" i="1" dirty="0">
                  <a:solidFill>
                    <a:srgbClr val="5B9BD5">
                      <a:lumMod val="75000"/>
                    </a:srgbClr>
                  </a:solidFill>
                </a:rPr>
                <a:t> (cache)</a:t>
              </a:r>
              <a:endParaRPr lang="zh-CN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1" name="矩形 110">
              <a:extLst>
                <a:ext uri="{FF2B5EF4-FFF2-40B4-BE49-F238E27FC236}">
                  <a16:creationId xmlns:a16="http://schemas.microsoft.com/office/drawing/2014/main" id="{0437860D-DE81-0941-91FC-2F8CC4382670}"/>
                </a:ext>
              </a:extLst>
            </p:cNvPr>
            <p:cNvSpPr/>
            <p:nvPr/>
          </p:nvSpPr>
          <p:spPr>
            <a:xfrm>
              <a:off x="6653149" y="4881822"/>
              <a:ext cx="1499449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>
                      <a:lumMod val="75000"/>
                    </a:schemeClr>
                  </a:solidFill>
                </a:rPr>
                <a:t>Fast Subarray</a:t>
              </a:r>
              <a:r>
                <a:rPr lang="en-US" altLang="zh-CN" sz="1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altLang="zh-CN" sz="1200" i="1" dirty="0">
                  <a:solidFill>
                    <a:schemeClr val="accent1">
                      <a:lumMod val="75000"/>
                    </a:schemeClr>
                  </a:solidFill>
                </a:rPr>
                <a:t>(cache)</a:t>
              </a:r>
              <a:endParaRPr lang="zh-CN" altLang="en-US" sz="1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F94C7A-9A33-C04F-8F62-F8F3B6F7BE5C}"/>
                </a:ext>
              </a:extLst>
            </p:cNvPr>
            <p:cNvGrpSpPr/>
            <p:nvPr/>
          </p:nvGrpSpPr>
          <p:grpSpPr>
            <a:xfrm>
              <a:off x="6631669" y="2954983"/>
              <a:ext cx="1573973" cy="2749861"/>
              <a:chOff x="6631669" y="2954983"/>
              <a:chExt cx="1573973" cy="2749861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5884ECA1-B81E-C245-917F-23EA58CF1F7F}"/>
                  </a:ext>
                </a:extLst>
              </p:cNvPr>
              <p:cNvGrpSpPr/>
              <p:nvPr/>
            </p:nvGrpSpPr>
            <p:grpSpPr>
              <a:xfrm>
                <a:off x="6634271" y="5087558"/>
                <a:ext cx="1571371" cy="617286"/>
                <a:chOff x="7580648" y="3231117"/>
                <a:chExt cx="1571371" cy="617286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9ACAE42C-08B3-2C4F-8951-F2A84AB99833}"/>
                    </a:ext>
                  </a:extLst>
                </p:cNvPr>
                <p:cNvSpPr/>
                <p:nvPr/>
              </p:nvSpPr>
              <p:spPr>
                <a:xfrm>
                  <a:off x="7580648" y="3231117"/>
                  <a:ext cx="1571371" cy="617286"/>
                </a:xfrm>
                <a:prstGeom prst="roundRect">
                  <a:avLst>
                    <a:gd name="adj" fmla="val 544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Straight Connector 115">
                  <a:extLst>
                    <a:ext uri="{FF2B5EF4-FFF2-40B4-BE49-F238E27FC236}">
                      <a16:creationId xmlns:a16="http://schemas.microsoft.com/office/drawing/2014/main" id="{9803DE68-9C04-E749-B357-B632F6167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12270" y="3268302"/>
                  <a:ext cx="0" cy="526031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15">
                  <a:extLst>
                    <a:ext uri="{FF2B5EF4-FFF2-40B4-BE49-F238E27FC236}">
                      <a16:creationId xmlns:a16="http://schemas.microsoft.com/office/drawing/2014/main" id="{13D8C190-9ED0-474F-A165-648891EC7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88422" y="3268303"/>
                  <a:ext cx="0" cy="52603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15">
                  <a:extLst>
                    <a:ext uri="{FF2B5EF4-FFF2-40B4-BE49-F238E27FC236}">
                      <a16:creationId xmlns:a16="http://schemas.microsoft.com/office/drawing/2014/main" id="{F7A3D7CA-C625-5A47-B324-440672351C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64574" y="3268304"/>
                  <a:ext cx="0" cy="52602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15">
                  <a:extLst>
                    <a:ext uri="{FF2B5EF4-FFF2-40B4-BE49-F238E27FC236}">
                      <a16:creationId xmlns:a16="http://schemas.microsoft.com/office/drawing/2014/main" id="{17C3901A-1ABB-8342-A7C2-9F89C0645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0037" y="3268303"/>
                  <a:ext cx="0" cy="52603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15">
                  <a:extLst>
                    <a:ext uri="{FF2B5EF4-FFF2-40B4-BE49-F238E27FC236}">
                      <a16:creationId xmlns:a16="http://schemas.microsoft.com/office/drawing/2014/main" id="{8028FFB4-0C61-1D48-9D4A-B9598B636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18567" y="3268304"/>
                  <a:ext cx="0" cy="52602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15">
                  <a:extLst>
                    <a:ext uri="{FF2B5EF4-FFF2-40B4-BE49-F238E27FC236}">
                      <a16:creationId xmlns:a16="http://schemas.microsoft.com/office/drawing/2014/main" id="{7FAF3219-6F7B-4747-9DA2-1CC551DE1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6153" y="3268303"/>
                  <a:ext cx="0" cy="52603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24">
                  <a:extLst>
                    <a:ext uri="{FF2B5EF4-FFF2-40B4-BE49-F238E27FC236}">
                      <a16:creationId xmlns:a16="http://schemas.microsoft.com/office/drawing/2014/main" id="{84555CBE-C463-954B-9C9A-2EE54B92A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0464" y="3627797"/>
                  <a:ext cx="1418237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Oval 122">
                  <a:extLst>
                    <a:ext uri="{FF2B5EF4-FFF2-40B4-BE49-F238E27FC236}">
                      <a16:creationId xmlns:a16="http://schemas.microsoft.com/office/drawing/2014/main" id="{B8DCF19A-26EE-804F-AA1F-DEE353EF5E0A}"/>
                    </a:ext>
                  </a:extLst>
                </p:cNvPr>
                <p:cNvSpPr/>
                <p:nvPr/>
              </p:nvSpPr>
              <p:spPr>
                <a:xfrm>
                  <a:off x="7727573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31">
                  <a:extLst>
                    <a:ext uri="{FF2B5EF4-FFF2-40B4-BE49-F238E27FC236}">
                      <a16:creationId xmlns:a16="http://schemas.microsoft.com/office/drawing/2014/main" id="{FA433EBE-6A68-EE45-847C-841BEC466731}"/>
                    </a:ext>
                  </a:extLst>
                </p:cNvPr>
                <p:cNvSpPr/>
                <p:nvPr/>
              </p:nvSpPr>
              <p:spPr>
                <a:xfrm>
                  <a:off x="7950911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34">
                  <a:extLst>
                    <a:ext uri="{FF2B5EF4-FFF2-40B4-BE49-F238E27FC236}">
                      <a16:creationId xmlns:a16="http://schemas.microsoft.com/office/drawing/2014/main" id="{0CDF4E4E-28F8-D541-A41A-C9B509DC4BFC}"/>
                    </a:ext>
                  </a:extLst>
                </p:cNvPr>
                <p:cNvSpPr/>
                <p:nvPr/>
              </p:nvSpPr>
              <p:spPr>
                <a:xfrm>
                  <a:off x="8172381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37">
                  <a:extLst>
                    <a:ext uri="{FF2B5EF4-FFF2-40B4-BE49-F238E27FC236}">
                      <a16:creationId xmlns:a16="http://schemas.microsoft.com/office/drawing/2014/main" id="{E9294318-F858-894A-9778-1F745CA182FA}"/>
                    </a:ext>
                  </a:extLst>
                </p:cNvPr>
                <p:cNvSpPr/>
                <p:nvPr/>
              </p:nvSpPr>
              <p:spPr>
                <a:xfrm>
                  <a:off x="8395994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40">
                  <a:extLst>
                    <a:ext uri="{FF2B5EF4-FFF2-40B4-BE49-F238E27FC236}">
                      <a16:creationId xmlns:a16="http://schemas.microsoft.com/office/drawing/2014/main" id="{F8E08EB1-379A-5547-95A2-30D23996D4B2}"/>
                    </a:ext>
                  </a:extLst>
                </p:cNvPr>
                <p:cNvSpPr/>
                <p:nvPr/>
              </p:nvSpPr>
              <p:spPr>
                <a:xfrm>
                  <a:off x="8619842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43">
                  <a:extLst>
                    <a:ext uri="{FF2B5EF4-FFF2-40B4-BE49-F238E27FC236}">
                      <a16:creationId xmlns:a16="http://schemas.microsoft.com/office/drawing/2014/main" id="{3F24CB6D-24D1-9943-B765-F60773808464}"/>
                    </a:ext>
                  </a:extLst>
                </p:cNvPr>
                <p:cNvSpPr/>
                <p:nvPr/>
              </p:nvSpPr>
              <p:spPr>
                <a:xfrm>
                  <a:off x="8843690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24">
                  <a:extLst>
                    <a:ext uri="{FF2B5EF4-FFF2-40B4-BE49-F238E27FC236}">
                      <a16:creationId xmlns:a16="http://schemas.microsoft.com/office/drawing/2014/main" id="{73FF24CF-83E2-D347-B98C-4512C4BF4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60464" y="3419285"/>
                  <a:ext cx="1418237" cy="1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A776E35-C910-4246-8825-8E0ACC2BCD30}"/>
                    </a:ext>
                  </a:extLst>
                </p:cNvPr>
                <p:cNvSpPr/>
                <p:nvPr/>
              </p:nvSpPr>
              <p:spPr>
                <a:xfrm>
                  <a:off x="7727573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31">
                  <a:extLst>
                    <a:ext uri="{FF2B5EF4-FFF2-40B4-BE49-F238E27FC236}">
                      <a16:creationId xmlns:a16="http://schemas.microsoft.com/office/drawing/2014/main" id="{D5C7D54E-E3E8-6748-ACAE-0FBEE7EBD702}"/>
                    </a:ext>
                  </a:extLst>
                </p:cNvPr>
                <p:cNvSpPr/>
                <p:nvPr/>
              </p:nvSpPr>
              <p:spPr>
                <a:xfrm>
                  <a:off x="7950911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34">
                  <a:extLst>
                    <a:ext uri="{FF2B5EF4-FFF2-40B4-BE49-F238E27FC236}">
                      <a16:creationId xmlns:a16="http://schemas.microsoft.com/office/drawing/2014/main" id="{8D0F951C-2E19-9841-ABC4-CCF107CEFBAC}"/>
                    </a:ext>
                  </a:extLst>
                </p:cNvPr>
                <p:cNvSpPr/>
                <p:nvPr/>
              </p:nvSpPr>
              <p:spPr>
                <a:xfrm>
                  <a:off x="8172381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37">
                  <a:extLst>
                    <a:ext uri="{FF2B5EF4-FFF2-40B4-BE49-F238E27FC236}">
                      <a16:creationId xmlns:a16="http://schemas.microsoft.com/office/drawing/2014/main" id="{B05A61FD-ADD3-0649-BEA1-690FEFBDCFB7}"/>
                    </a:ext>
                  </a:extLst>
                </p:cNvPr>
                <p:cNvSpPr/>
                <p:nvPr/>
              </p:nvSpPr>
              <p:spPr>
                <a:xfrm>
                  <a:off x="8395994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40">
                  <a:extLst>
                    <a:ext uri="{FF2B5EF4-FFF2-40B4-BE49-F238E27FC236}">
                      <a16:creationId xmlns:a16="http://schemas.microsoft.com/office/drawing/2014/main" id="{38D23803-6F2F-FB42-8CDB-440F170D4770}"/>
                    </a:ext>
                  </a:extLst>
                </p:cNvPr>
                <p:cNvSpPr/>
                <p:nvPr/>
              </p:nvSpPr>
              <p:spPr>
                <a:xfrm>
                  <a:off x="8619842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43">
                  <a:extLst>
                    <a:ext uri="{FF2B5EF4-FFF2-40B4-BE49-F238E27FC236}">
                      <a16:creationId xmlns:a16="http://schemas.microsoft.com/office/drawing/2014/main" id="{A77E78AD-F9FD-D54A-823F-DFBB21BD65A9}"/>
                    </a:ext>
                  </a:extLst>
                </p:cNvPr>
                <p:cNvSpPr/>
                <p:nvPr/>
              </p:nvSpPr>
              <p:spPr>
                <a:xfrm>
                  <a:off x="8843690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23DD9238-F0BB-0A40-9E39-78180623D19C}"/>
                  </a:ext>
                </a:extLst>
              </p:cNvPr>
              <p:cNvGrpSpPr/>
              <p:nvPr/>
            </p:nvGrpSpPr>
            <p:grpSpPr>
              <a:xfrm>
                <a:off x="6631669" y="2954983"/>
                <a:ext cx="1571371" cy="617286"/>
                <a:chOff x="7580648" y="3231117"/>
                <a:chExt cx="1571371" cy="617286"/>
              </a:xfrm>
            </p:grpSpPr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43DD92B3-5245-B64C-A7A5-03909B36C764}"/>
                    </a:ext>
                  </a:extLst>
                </p:cNvPr>
                <p:cNvSpPr/>
                <p:nvPr/>
              </p:nvSpPr>
              <p:spPr>
                <a:xfrm>
                  <a:off x="7580648" y="3231117"/>
                  <a:ext cx="1571371" cy="617286"/>
                </a:xfrm>
                <a:prstGeom prst="roundRect">
                  <a:avLst>
                    <a:gd name="adj" fmla="val 5443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Straight Connector 115">
                  <a:extLst>
                    <a:ext uri="{FF2B5EF4-FFF2-40B4-BE49-F238E27FC236}">
                      <a16:creationId xmlns:a16="http://schemas.microsoft.com/office/drawing/2014/main" id="{110CB693-5C7D-624C-A4F1-025265503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12270" y="3268302"/>
                  <a:ext cx="0" cy="526031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15">
                  <a:extLst>
                    <a:ext uri="{FF2B5EF4-FFF2-40B4-BE49-F238E27FC236}">
                      <a16:creationId xmlns:a16="http://schemas.microsoft.com/office/drawing/2014/main" id="{E4DFC554-FB58-8343-A29B-92CE1857F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88422" y="3268303"/>
                  <a:ext cx="0" cy="52603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15">
                  <a:extLst>
                    <a:ext uri="{FF2B5EF4-FFF2-40B4-BE49-F238E27FC236}">
                      <a16:creationId xmlns:a16="http://schemas.microsoft.com/office/drawing/2014/main" id="{F89F2184-B1F6-7448-9DF3-5B9BECF7F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64574" y="3268304"/>
                  <a:ext cx="0" cy="52602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15">
                  <a:extLst>
                    <a:ext uri="{FF2B5EF4-FFF2-40B4-BE49-F238E27FC236}">
                      <a16:creationId xmlns:a16="http://schemas.microsoft.com/office/drawing/2014/main" id="{1804DC9E-C7D0-8443-9D54-4D3E86A10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0037" y="3268303"/>
                  <a:ext cx="0" cy="52603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15">
                  <a:extLst>
                    <a:ext uri="{FF2B5EF4-FFF2-40B4-BE49-F238E27FC236}">
                      <a16:creationId xmlns:a16="http://schemas.microsoft.com/office/drawing/2014/main" id="{2F875964-47FE-E84C-87D2-0D2F22411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18567" y="3268304"/>
                  <a:ext cx="0" cy="52602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15">
                  <a:extLst>
                    <a:ext uri="{FF2B5EF4-FFF2-40B4-BE49-F238E27FC236}">
                      <a16:creationId xmlns:a16="http://schemas.microsoft.com/office/drawing/2014/main" id="{AEF2FDC6-E1AE-C941-9416-C70691924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6153" y="3268303"/>
                  <a:ext cx="0" cy="52603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24">
                  <a:extLst>
                    <a:ext uri="{FF2B5EF4-FFF2-40B4-BE49-F238E27FC236}">
                      <a16:creationId xmlns:a16="http://schemas.microsoft.com/office/drawing/2014/main" id="{0A384F25-CC97-E948-9165-16936F4A7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60464" y="3627797"/>
                  <a:ext cx="1418237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22">
                  <a:extLst>
                    <a:ext uri="{FF2B5EF4-FFF2-40B4-BE49-F238E27FC236}">
                      <a16:creationId xmlns:a16="http://schemas.microsoft.com/office/drawing/2014/main" id="{B2390C0F-B876-2340-85A7-6F8ECE1AA6E6}"/>
                    </a:ext>
                  </a:extLst>
                </p:cNvPr>
                <p:cNvSpPr/>
                <p:nvPr/>
              </p:nvSpPr>
              <p:spPr>
                <a:xfrm>
                  <a:off x="7727573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31">
                  <a:extLst>
                    <a:ext uri="{FF2B5EF4-FFF2-40B4-BE49-F238E27FC236}">
                      <a16:creationId xmlns:a16="http://schemas.microsoft.com/office/drawing/2014/main" id="{D91E9CB0-9A00-0F4E-A53A-D59D7051B7F8}"/>
                    </a:ext>
                  </a:extLst>
                </p:cNvPr>
                <p:cNvSpPr/>
                <p:nvPr/>
              </p:nvSpPr>
              <p:spPr>
                <a:xfrm>
                  <a:off x="7950911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34">
                  <a:extLst>
                    <a:ext uri="{FF2B5EF4-FFF2-40B4-BE49-F238E27FC236}">
                      <a16:creationId xmlns:a16="http://schemas.microsoft.com/office/drawing/2014/main" id="{6D1D8754-81BD-8845-810F-8CDD52ED076E}"/>
                    </a:ext>
                  </a:extLst>
                </p:cNvPr>
                <p:cNvSpPr/>
                <p:nvPr/>
              </p:nvSpPr>
              <p:spPr>
                <a:xfrm>
                  <a:off x="8172381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37">
                  <a:extLst>
                    <a:ext uri="{FF2B5EF4-FFF2-40B4-BE49-F238E27FC236}">
                      <a16:creationId xmlns:a16="http://schemas.microsoft.com/office/drawing/2014/main" id="{B2080A20-2045-2144-B420-ECA4C1ABD19E}"/>
                    </a:ext>
                  </a:extLst>
                </p:cNvPr>
                <p:cNvSpPr/>
                <p:nvPr/>
              </p:nvSpPr>
              <p:spPr>
                <a:xfrm>
                  <a:off x="8395994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40">
                  <a:extLst>
                    <a:ext uri="{FF2B5EF4-FFF2-40B4-BE49-F238E27FC236}">
                      <a16:creationId xmlns:a16="http://schemas.microsoft.com/office/drawing/2014/main" id="{540CE02E-8358-3D49-97F5-DB648261CC92}"/>
                    </a:ext>
                  </a:extLst>
                </p:cNvPr>
                <p:cNvSpPr/>
                <p:nvPr/>
              </p:nvSpPr>
              <p:spPr>
                <a:xfrm>
                  <a:off x="8619842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43">
                  <a:extLst>
                    <a:ext uri="{FF2B5EF4-FFF2-40B4-BE49-F238E27FC236}">
                      <a16:creationId xmlns:a16="http://schemas.microsoft.com/office/drawing/2014/main" id="{A842B5EA-AE6F-524D-A507-2BFCD7D9F5E7}"/>
                    </a:ext>
                  </a:extLst>
                </p:cNvPr>
                <p:cNvSpPr/>
                <p:nvPr/>
              </p:nvSpPr>
              <p:spPr>
                <a:xfrm>
                  <a:off x="8843690" y="3559217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124">
                  <a:extLst>
                    <a:ext uri="{FF2B5EF4-FFF2-40B4-BE49-F238E27FC236}">
                      <a16:creationId xmlns:a16="http://schemas.microsoft.com/office/drawing/2014/main" id="{EDD2059E-BC2C-B04F-B482-550CF7B76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60464" y="3419285"/>
                  <a:ext cx="1418237" cy="1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07A2BDC2-C553-7D42-8C1E-229B09226979}"/>
                    </a:ext>
                  </a:extLst>
                </p:cNvPr>
                <p:cNvSpPr/>
                <p:nvPr/>
              </p:nvSpPr>
              <p:spPr>
                <a:xfrm>
                  <a:off x="7727573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131">
                  <a:extLst>
                    <a:ext uri="{FF2B5EF4-FFF2-40B4-BE49-F238E27FC236}">
                      <a16:creationId xmlns:a16="http://schemas.microsoft.com/office/drawing/2014/main" id="{13A2A522-870B-CE48-80BC-ACBAFA3326C2}"/>
                    </a:ext>
                  </a:extLst>
                </p:cNvPr>
                <p:cNvSpPr/>
                <p:nvPr/>
              </p:nvSpPr>
              <p:spPr>
                <a:xfrm>
                  <a:off x="7950911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134">
                  <a:extLst>
                    <a:ext uri="{FF2B5EF4-FFF2-40B4-BE49-F238E27FC236}">
                      <a16:creationId xmlns:a16="http://schemas.microsoft.com/office/drawing/2014/main" id="{35E8B666-B0FF-274A-A0CC-2D15AB0FC2E6}"/>
                    </a:ext>
                  </a:extLst>
                </p:cNvPr>
                <p:cNvSpPr/>
                <p:nvPr/>
              </p:nvSpPr>
              <p:spPr>
                <a:xfrm>
                  <a:off x="8172381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137">
                  <a:extLst>
                    <a:ext uri="{FF2B5EF4-FFF2-40B4-BE49-F238E27FC236}">
                      <a16:creationId xmlns:a16="http://schemas.microsoft.com/office/drawing/2014/main" id="{5CE9B7A7-862C-2D49-843C-13AD649AC803}"/>
                    </a:ext>
                  </a:extLst>
                </p:cNvPr>
                <p:cNvSpPr/>
                <p:nvPr/>
              </p:nvSpPr>
              <p:spPr>
                <a:xfrm>
                  <a:off x="8395994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140">
                  <a:extLst>
                    <a:ext uri="{FF2B5EF4-FFF2-40B4-BE49-F238E27FC236}">
                      <a16:creationId xmlns:a16="http://schemas.microsoft.com/office/drawing/2014/main" id="{9402CC00-84FA-D744-AFA2-75EE7FFD4686}"/>
                    </a:ext>
                  </a:extLst>
                </p:cNvPr>
                <p:cNvSpPr/>
                <p:nvPr/>
              </p:nvSpPr>
              <p:spPr>
                <a:xfrm>
                  <a:off x="8619842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143">
                  <a:extLst>
                    <a:ext uri="{FF2B5EF4-FFF2-40B4-BE49-F238E27FC236}">
                      <a16:creationId xmlns:a16="http://schemas.microsoft.com/office/drawing/2014/main" id="{B3D1B749-42CF-9B4F-AE80-54CBA8B42554}"/>
                    </a:ext>
                  </a:extLst>
                </p:cNvPr>
                <p:cNvSpPr/>
                <p:nvPr/>
              </p:nvSpPr>
              <p:spPr>
                <a:xfrm>
                  <a:off x="8843690" y="3350705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8D171F-E4E5-A042-8BCE-7CF071E6EF95}"/>
              </a:ext>
            </a:extLst>
          </p:cNvPr>
          <p:cNvGrpSpPr/>
          <p:nvPr/>
        </p:nvGrpSpPr>
        <p:grpSpPr>
          <a:xfrm>
            <a:off x="7102054" y="2045339"/>
            <a:ext cx="1574542" cy="3300494"/>
            <a:chOff x="6631669" y="1512749"/>
            <a:chExt cx="1574542" cy="3300494"/>
          </a:xfrm>
        </p:grpSpPr>
        <p:sp>
          <p:nvSpPr>
            <p:cNvPr id="250" name="矩形 11">
              <a:extLst>
                <a:ext uri="{FF2B5EF4-FFF2-40B4-BE49-F238E27FC236}">
                  <a16:creationId xmlns:a16="http://schemas.microsoft.com/office/drawing/2014/main" id="{FBE8C1E2-FD01-3847-9614-7998ABAA57E2}"/>
                </a:ext>
              </a:extLst>
            </p:cNvPr>
            <p:cNvSpPr/>
            <p:nvPr/>
          </p:nvSpPr>
          <p:spPr>
            <a:xfrm>
              <a:off x="6885869" y="1512749"/>
              <a:ext cx="105843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400" b="1" dirty="0"/>
                <a:t>Slow Subarray</a:t>
              </a:r>
              <a:endParaRPr lang="zh-CN" altLang="en-US" sz="1400" b="1" dirty="0"/>
            </a:p>
          </p:txBody>
        </p:sp>
        <p:sp>
          <p:nvSpPr>
            <p:cNvPr id="310" name="矩形 11">
              <a:extLst>
                <a:ext uri="{FF2B5EF4-FFF2-40B4-BE49-F238E27FC236}">
                  <a16:creationId xmlns:a16="http://schemas.microsoft.com/office/drawing/2014/main" id="{36E37006-D51A-C945-95A9-88CEA3FE2F87}"/>
                </a:ext>
              </a:extLst>
            </p:cNvPr>
            <p:cNvSpPr/>
            <p:nvPr/>
          </p:nvSpPr>
          <p:spPr>
            <a:xfrm>
              <a:off x="6882249" y="3646830"/>
              <a:ext cx="1058431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1400" b="1" dirty="0"/>
                <a:t>Slow Subarray</a:t>
              </a:r>
              <a:endParaRPr lang="zh-CN" altLang="en-US" sz="1400" b="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DD93977-BB24-3E4A-9F8E-A1BC8D8FF1FF}"/>
                </a:ext>
              </a:extLst>
            </p:cNvPr>
            <p:cNvGrpSpPr/>
            <p:nvPr/>
          </p:nvGrpSpPr>
          <p:grpSpPr>
            <a:xfrm>
              <a:off x="6631669" y="1711678"/>
              <a:ext cx="1574542" cy="3101565"/>
              <a:chOff x="6631669" y="1711678"/>
              <a:chExt cx="1574542" cy="3101565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5D971B4-0473-3C43-A351-5D6462BF5ED1}"/>
                  </a:ext>
                </a:extLst>
              </p:cNvPr>
              <p:cNvGrpSpPr/>
              <p:nvPr/>
            </p:nvGrpSpPr>
            <p:grpSpPr>
              <a:xfrm>
                <a:off x="6631669" y="1711678"/>
                <a:ext cx="1571371" cy="962657"/>
                <a:chOff x="3657600" y="4425786"/>
                <a:chExt cx="1571371" cy="962657"/>
              </a:xfrm>
            </p:grpSpPr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9DB52BE6-57C7-504C-AAF8-B284B7C44BC9}"/>
                    </a:ext>
                  </a:extLst>
                </p:cNvPr>
                <p:cNvSpPr/>
                <p:nvPr/>
              </p:nvSpPr>
              <p:spPr>
                <a:xfrm>
                  <a:off x="3657600" y="4425786"/>
                  <a:ext cx="1571371" cy="962657"/>
                </a:xfrm>
                <a:prstGeom prst="roundRect">
                  <a:avLst>
                    <a:gd name="adj" fmla="val 5443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0" name="Straight Connector 115">
                  <a:extLst>
                    <a:ext uri="{FF2B5EF4-FFF2-40B4-BE49-F238E27FC236}">
                      <a16:creationId xmlns:a16="http://schemas.microsoft.com/office/drawing/2014/main" id="{E1031DB1-7DBA-224B-9FC8-20BFA863C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222" y="4462971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15">
                  <a:extLst>
                    <a:ext uri="{FF2B5EF4-FFF2-40B4-BE49-F238E27FC236}">
                      <a16:creationId xmlns:a16="http://schemas.microsoft.com/office/drawing/2014/main" id="{6D5D81C8-D36D-2C48-A03A-1B335005F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5374" y="4462971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15">
                  <a:extLst>
                    <a:ext uri="{FF2B5EF4-FFF2-40B4-BE49-F238E27FC236}">
                      <a16:creationId xmlns:a16="http://schemas.microsoft.com/office/drawing/2014/main" id="{BC081010-F4E0-FF4C-B1BA-27EA335E9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1526" y="4462972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47831C8-6818-6944-A326-FFD709E4A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16989" y="4462972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15">
                  <a:extLst>
                    <a:ext uri="{FF2B5EF4-FFF2-40B4-BE49-F238E27FC236}">
                      <a16:creationId xmlns:a16="http://schemas.microsoft.com/office/drawing/2014/main" id="{56F236D2-F706-4D44-B81A-0F2E8F3EA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5519" y="4462973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15">
                  <a:extLst>
                    <a:ext uri="{FF2B5EF4-FFF2-40B4-BE49-F238E27FC236}">
                      <a16:creationId xmlns:a16="http://schemas.microsoft.com/office/drawing/2014/main" id="{9448EEBB-E1E2-D440-ABB2-6C3D9DDBD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3105" y="4462972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24">
                  <a:extLst>
                    <a:ext uri="{FF2B5EF4-FFF2-40B4-BE49-F238E27FC236}">
                      <a16:creationId xmlns:a16="http://schemas.microsoft.com/office/drawing/2014/main" id="{41001CA7-C106-4148-B1D0-C666DA9B8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7416" y="4822467"/>
                  <a:ext cx="1418237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22">
                  <a:extLst>
                    <a:ext uri="{FF2B5EF4-FFF2-40B4-BE49-F238E27FC236}">
                      <a16:creationId xmlns:a16="http://schemas.microsoft.com/office/drawing/2014/main" id="{02B7D1F5-7E5C-3D45-9EC9-62C165A5EBC8}"/>
                    </a:ext>
                  </a:extLst>
                </p:cNvPr>
                <p:cNvSpPr/>
                <p:nvPr/>
              </p:nvSpPr>
              <p:spPr>
                <a:xfrm>
                  <a:off x="3804525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1">
                  <a:extLst>
                    <a:ext uri="{FF2B5EF4-FFF2-40B4-BE49-F238E27FC236}">
                      <a16:creationId xmlns:a16="http://schemas.microsoft.com/office/drawing/2014/main" id="{1024940B-D9C8-7349-9653-3BE32717FB31}"/>
                    </a:ext>
                  </a:extLst>
                </p:cNvPr>
                <p:cNvSpPr/>
                <p:nvPr/>
              </p:nvSpPr>
              <p:spPr>
                <a:xfrm>
                  <a:off x="4027863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4">
                  <a:extLst>
                    <a:ext uri="{FF2B5EF4-FFF2-40B4-BE49-F238E27FC236}">
                      <a16:creationId xmlns:a16="http://schemas.microsoft.com/office/drawing/2014/main" id="{574427F1-6C03-D448-A8FD-88D72AC6A520}"/>
                    </a:ext>
                  </a:extLst>
                </p:cNvPr>
                <p:cNvSpPr/>
                <p:nvPr/>
              </p:nvSpPr>
              <p:spPr>
                <a:xfrm>
                  <a:off x="4249333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7">
                  <a:extLst>
                    <a:ext uri="{FF2B5EF4-FFF2-40B4-BE49-F238E27FC236}">
                      <a16:creationId xmlns:a16="http://schemas.microsoft.com/office/drawing/2014/main" id="{32A2CD98-3706-3B49-B41B-213B7A729D28}"/>
                    </a:ext>
                  </a:extLst>
                </p:cNvPr>
                <p:cNvSpPr/>
                <p:nvPr/>
              </p:nvSpPr>
              <p:spPr>
                <a:xfrm>
                  <a:off x="4472946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FFFD20B5-534C-5F4A-8275-0AB983585BE0}"/>
                    </a:ext>
                  </a:extLst>
                </p:cNvPr>
                <p:cNvSpPr/>
                <p:nvPr/>
              </p:nvSpPr>
              <p:spPr>
                <a:xfrm>
                  <a:off x="4696794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3">
                  <a:extLst>
                    <a:ext uri="{FF2B5EF4-FFF2-40B4-BE49-F238E27FC236}">
                      <a16:creationId xmlns:a16="http://schemas.microsoft.com/office/drawing/2014/main" id="{44EC177B-FBE9-CF46-A64A-FD8BCB2D96BF}"/>
                    </a:ext>
                  </a:extLst>
                </p:cNvPr>
                <p:cNvSpPr/>
                <p:nvPr/>
              </p:nvSpPr>
              <p:spPr>
                <a:xfrm>
                  <a:off x="4920642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3" name="Straight Connector 124">
                  <a:extLst>
                    <a:ext uri="{FF2B5EF4-FFF2-40B4-BE49-F238E27FC236}">
                      <a16:creationId xmlns:a16="http://schemas.microsoft.com/office/drawing/2014/main" id="{7BCFD048-F944-684D-8B92-128D11049E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7416" y="5025395"/>
                  <a:ext cx="1418237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Oval 122">
                  <a:extLst>
                    <a:ext uri="{FF2B5EF4-FFF2-40B4-BE49-F238E27FC236}">
                      <a16:creationId xmlns:a16="http://schemas.microsoft.com/office/drawing/2014/main" id="{961EFA4E-863A-5849-983E-4D3D7A9CAC0C}"/>
                    </a:ext>
                  </a:extLst>
                </p:cNvPr>
                <p:cNvSpPr/>
                <p:nvPr/>
              </p:nvSpPr>
              <p:spPr>
                <a:xfrm>
                  <a:off x="3804525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31">
                  <a:extLst>
                    <a:ext uri="{FF2B5EF4-FFF2-40B4-BE49-F238E27FC236}">
                      <a16:creationId xmlns:a16="http://schemas.microsoft.com/office/drawing/2014/main" id="{D397421C-C7AE-764C-8B35-A4EBE2AE4301}"/>
                    </a:ext>
                  </a:extLst>
                </p:cNvPr>
                <p:cNvSpPr/>
                <p:nvPr/>
              </p:nvSpPr>
              <p:spPr>
                <a:xfrm>
                  <a:off x="4027863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34">
                  <a:extLst>
                    <a:ext uri="{FF2B5EF4-FFF2-40B4-BE49-F238E27FC236}">
                      <a16:creationId xmlns:a16="http://schemas.microsoft.com/office/drawing/2014/main" id="{8A84A846-6E23-F549-BFBC-30DB79B0A723}"/>
                    </a:ext>
                  </a:extLst>
                </p:cNvPr>
                <p:cNvSpPr/>
                <p:nvPr/>
              </p:nvSpPr>
              <p:spPr>
                <a:xfrm>
                  <a:off x="4249333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37">
                  <a:extLst>
                    <a:ext uri="{FF2B5EF4-FFF2-40B4-BE49-F238E27FC236}">
                      <a16:creationId xmlns:a16="http://schemas.microsoft.com/office/drawing/2014/main" id="{4A0D6D2A-611E-5F4F-AB7F-F5790414838E}"/>
                    </a:ext>
                  </a:extLst>
                </p:cNvPr>
                <p:cNvSpPr/>
                <p:nvPr/>
              </p:nvSpPr>
              <p:spPr>
                <a:xfrm>
                  <a:off x="4472946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0">
                  <a:extLst>
                    <a:ext uri="{FF2B5EF4-FFF2-40B4-BE49-F238E27FC236}">
                      <a16:creationId xmlns:a16="http://schemas.microsoft.com/office/drawing/2014/main" id="{8BED8E3A-BE89-2F46-BCE9-283B293EA7D6}"/>
                    </a:ext>
                  </a:extLst>
                </p:cNvPr>
                <p:cNvSpPr/>
                <p:nvPr/>
              </p:nvSpPr>
              <p:spPr>
                <a:xfrm>
                  <a:off x="4696794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3">
                  <a:extLst>
                    <a:ext uri="{FF2B5EF4-FFF2-40B4-BE49-F238E27FC236}">
                      <a16:creationId xmlns:a16="http://schemas.microsoft.com/office/drawing/2014/main" id="{D47A99A4-5280-DA40-BCD6-037E092F706E}"/>
                    </a:ext>
                  </a:extLst>
                </p:cNvPr>
                <p:cNvSpPr/>
                <p:nvPr/>
              </p:nvSpPr>
              <p:spPr>
                <a:xfrm>
                  <a:off x="4920642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Connector 124">
                  <a:extLst>
                    <a:ext uri="{FF2B5EF4-FFF2-40B4-BE49-F238E27FC236}">
                      <a16:creationId xmlns:a16="http://schemas.microsoft.com/office/drawing/2014/main" id="{7F7B19AD-F134-D146-A30C-9CEF6D806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37416" y="4613955"/>
                  <a:ext cx="1418237" cy="1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3228BAFE-A245-1D44-98D9-F9B40A493C26}"/>
                    </a:ext>
                  </a:extLst>
                </p:cNvPr>
                <p:cNvSpPr/>
                <p:nvPr/>
              </p:nvSpPr>
              <p:spPr>
                <a:xfrm>
                  <a:off x="3804525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31">
                  <a:extLst>
                    <a:ext uri="{FF2B5EF4-FFF2-40B4-BE49-F238E27FC236}">
                      <a16:creationId xmlns:a16="http://schemas.microsoft.com/office/drawing/2014/main" id="{24935DB9-BCBB-804F-AA87-DC3A256FE076}"/>
                    </a:ext>
                  </a:extLst>
                </p:cNvPr>
                <p:cNvSpPr/>
                <p:nvPr/>
              </p:nvSpPr>
              <p:spPr>
                <a:xfrm>
                  <a:off x="4027863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34">
                  <a:extLst>
                    <a:ext uri="{FF2B5EF4-FFF2-40B4-BE49-F238E27FC236}">
                      <a16:creationId xmlns:a16="http://schemas.microsoft.com/office/drawing/2014/main" id="{C56B5D9D-1A05-8C46-8652-1593FAD16B9A}"/>
                    </a:ext>
                  </a:extLst>
                </p:cNvPr>
                <p:cNvSpPr/>
                <p:nvPr/>
              </p:nvSpPr>
              <p:spPr>
                <a:xfrm>
                  <a:off x="4249333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37">
                  <a:extLst>
                    <a:ext uri="{FF2B5EF4-FFF2-40B4-BE49-F238E27FC236}">
                      <a16:creationId xmlns:a16="http://schemas.microsoft.com/office/drawing/2014/main" id="{81C961C7-7E2D-9943-BBAC-419FDF80114C}"/>
                    </a:ext>
                  </a:extLst>
                </p:cNvPr>
                <p:cNvSpPr/>
                <p:nvPr/>
              </p:nvSpPr>
              <p:spPr>
                <a:xfrm>
                  <a:off x="4472946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40">
                  <a:extLst>
                    <a:ext uri="{FF2B5EF4-FFF2-40B4-BE49-F238E27FC236}">
                      <a16:creationId xmlns:a16="http://schemas.microsoft.com/office/drawing/2014/main" id="{69A575F9-9295-1D41-A548-DC257E19C08A}"/>
                    </a:ext>
                  </a:extLst>
                </p:cNvPr>
                <p:cNvSpPr/>
                <p:nvPr/>
              </p:nvSpPr>
              <p:spPr>
                <a:xfrm>
                  <a:off x="4696794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43">
                  <a:extLst>
                    <a:ext uri="{FF2B5EF4-FFF2-40B4-BE49-F238E27FC236}">
                      <a16:creationId xmlns:a16="http://schemas.microsoft.com/office/drawing/2014/main" id="{7CADD20E-3758-454E-9778-DAAB4B5422B3}"/>
                    </a:ext>
                  </a:extLst>
                </p:cNvPr>
                <p:cNvSpPr/>
                <p:nvPr/>
              </p:nvSpPr>
              <p:spPr>
                <a:xfrm>
                  <a:off x="4920642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7" name="Straight Connector 124">
                  <a:extLst>
                    <a:ext uri="{FF2B5EF4-FFF2-40B4-BE49-F238E27FC236}">
                      <a16:creationId xmlns:a16="http://schemas.microsoft.com/office/drawing/2014/main" id="{31E6A168-2429-A346-8749-0A63BCBFE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7262" y="5222765"/>
                  <a:ext cx="1418391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Oval 143">
                  <a:extLst>
                    <a:ext uri="{FF2B5EF4-FFF2-40B4-BE49-F238E27FC236}">
                      <a16:creationId xmlns:a16="http://schemas.microsoft.com/office/drawing/2014/main" id="{9CB5320D-55F1-E248-9678-194B8D606D59}"/>
                    </a:ext>
                  </a:extLst>
                </p:cNvPr>
                <p:cNvSpPr/>
                <p:nvPr/>
              </p:nvSpPr>
              <p:spPr>
                <a:xfrm>
                  <a:off x="4916559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40">
                  <a:extLst>
                    <a:ext uri="{FF2B5EF4-FFF2-40B4-BE49-F238E27FC236}">
                      <a16:creationId xmlns:a16="http://schemas.microsoft.com/office/drawing/2014/main" id="{EA2EA376-01C2-8243-9D25-FF30D38E57FA}"/>
                    </a:ext>
                  </a:extLst>
                </p:cNvPr>
                <p:cNvSpPr/>
                <p:nvPr/>
              </p:nvSpPr>
              <p:spPr>
                <a:xfrm>
                  <a:off x="4692711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37">
                  <a:extLst>
                    <a:ext uri="{FF2B5EF4-FFF2-40B4-BE49-F238E27FC236}">
                      <a16:creationId xmlns:a16="http://schemas.microsoft.com/office/drawing/2014/main" id="{A61A2F6D-FB12-A347-BE95-F4797D9D5BE1}"/>
                    </a:ext>
                  </a:extLst>
                </p:cNvPr>
                <p:cNvSpPr/>
                <p:nvPr/>
              </p:nvSpPr>
              <p:spPr>
                <a:xfrm>
                  <a:off x="4468863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34">
                  <a:extLst>
                    <a:ext uri="{FF2B5EF4-FFF2-40B4-BE49-F238E27FC236}">
                      <a16:creationId xmlns:a16="http://schemas.microsoft.com/office/drawing/2014/main" id="{FF906588-5CD6-9C47-BBF5-4A59FF2E13FF}"/>
                    </a:ext>
                  </a:extLst>
                </p:cNvPr>
                <p:cNvSpPr/>
                <p:nvPr/>
              </p:nvSpPr>
              <p:spPr>
                <a:xfrm>
                  <a:off x="4245250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31">
                  <a:extLst>
                    <a:ext uri="{FF2B5EF4-FFF2-40B4-BE49-F238E27FC236}">
                      <a16:creationId xmlns:a16="http://schemas.microsoft.com/office/drawing/2014/main" id="{77D0F185-026E-DF41-95E7-4F45A2F2A485}"/>
                    </a:ext>
                  </a:extLst>
                </p:cNvPr>
                <p:cNvSpPr/>
                <p:nvPr/>
              </p:nvSpPr>
              <p:spPr>
                <a:xfrm>
                  <a:off x="4023780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22">
                  <a:extLst>
                    <a:ext uri="{FF2B5EF4-FFF2-40B4-BE49-F238E27FC236}">
                      <a16:creationId xmlns:a16="http://schemas.microsoft.com/office/drawing/2014/main" id="{9F7A7156-144A-FF4D-9448-19CD1AFD6F49}"/>
                    </a:ext>
                  </a:extLst>
                </p:cNvPr>
                <p:cNvSpPr/>
                <p:nvPr/>
              </p:nvSpPr>
              <p:spPr>
                <a:xfrm>
                  <a:off x="3800442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0B8F9B36-2915-0141-A210-3D142A25C56B}"/>
                  </a:ext>
                </a:extLst>
              </p:cNvPr>
              <p:cNvGrpSpPr/>
              <p:nvPr/>
            </p:nvGrpSpPr>
            <p:grpSpPr>
              <a:xfrm>
                <a:off x="6634840" y="3850586"/>
                <a:ext cx="1571371" cy="962657"/>
                <a:chOff x="3657600" y="4425786"/>
                <a:chExt cx="1571371" cy="962657"/>
              </a:xfrm>
            </p:grpSpPr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EFC47208-CD57-0943-B34F-851431AEA25D}"/>
                    </a:ext>
                  </a:extLst>
                </p:cNvPr>
                <p:cNvSpPr/>
                <p:nvPr/>
              </p:nvSpPr>
              <p:spPr>
                <a:xfrm>
                  <a:off x="3657600" y="4425786"/>
                  <a:ext cx="1571371" cy="962657"/>
                </a:xfrm>
                <a:prstGeom prst="roundRect">
                  <a:avLst>
                    <a:gd name="adj" fmla="val 5443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0" name="Straight Connector 115">
                  <a:extLst>
                    <a:ext uri="{FF2B5EF4-FFF2-40B4-BE49-F238E27FC236}">
                      <a16:creationId xmlns:a16="http://schemas.microsoft.com/office/drawing/2014/main" id="{F6BF7253-F324-1E4F-BF72-95985DD23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222" y="4462971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115">
                  <a:extLst>
                    <a:ext uri="{FF2B5EF4-FFF2-40B4-BE49-F238E27FC236}">
                      <a16:creationId xmlns:a16="http://schemas.microsoft.com/office/drawing/2014/main" id="{F504571D-DAD3-CD40-80EE-4F73611EC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5374" y="4462971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115">
                  <a:extLst>
                    <a:ext uri="{FF2B5EF4-FFF2-40B4-BE49-F238E27FC236}">
                      <a16:creationId xmlns:a16="http://schemas.microsoft.com/office/drawing/2014/main" id="{52565535-2C58-D94F-B1B1-52F67CD87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41526" y="4462972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3DAFCA4B-B070-CB42-B72E-B9C3960D8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16989" y="4462972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115">
                  <a:extLst>
                    <a:ext uri="{FF2B5EF4-FFF2-40B4-BE49-F238E27FC236}">
                      <a16:creationId xmlns:a16="http://schemas.microsoft.com/office/drawing/2014/main" id="{CF4CACBC-70B8-F044-939C-F6CA70400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5519" y="4462973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115">
                  <a:extLst>
                    <a:ext uri="{FF2B5EF4-FFF2-40B4-BE49-F238E27FC236}">
                      <a16:creationId xmlns:a16="http://schemas.microsoft.com/office/drawing/2014/main" id="{C6A65454-9A45-4345-9318-E0373ED23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3105" y="4462972"/>
                  <a:ext cx="0" cy="887917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124">
                  <a:extLst>
                    <a:ext uri="{FF2B5EF4-FFF2-40B4-BE49-F238E27FC236}">
                      <a16:creationId xmlns:a16="http://schemas.microsoft.com/office/drawing/2014/main" id="{6A19049B-CE71-C445-B155-9B8D8E41B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7416" y="4822467"/>
                  <a:ext cx="1418237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Oval 122">
                  <a:extLst>
                    <a:ext uri="{FF2B5EF4-FFF2-40B4-BE49-F238E27FC236}">
                      <a16:creationId xmlns:a16="http://schemas.microsoft.com/office/drawing/2014/main" id="{CDACA604-324A-FA48-BE70-77829384B995}"/>
                    </a:ext>
                  </a:extLst>
                </p:cNvPr>
                <p:cNvSpPr/>
                <p:nvPr/>
              </p:nvSpPr>
              <p:spPr>
                <a:xfrm>
                  <a:off x="3804525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131">
                  <a:extLst>
                    <a:ext uri="{FF2B5EF4-FFF2-40B4-BE49-F238E27FC236}">
                      <a16:creationId xmlns:a16="http://schemas.microsoft.com/office/drawing/2014/main" id="{91721882-0FB4-F14C-BB25-BDDC72AA621E}"/>
                    </a:ext>
                  </a:extLst>
                </p:cNvPr>
                <p:cNvSpPr/>
                <p:nvPr/>
              </p:nvSpPr>
              <p:spPr>
                <a:xfrm>
                  <a:off x="4027863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134">
                  <a:extLst>
                    <a:ext uri="{FF2B5EF4-FFF2-40B4-BE49-F238E27FC236}">
                      <a16:creationId xmlns:a16="http://schemas.microsoft.com/office/drawing/2014/main" id="{2D9F76C5-498A-6F4A-B3A2-7A24F8C0B87B}"/>
                    </a:ext>
                  </a:extLst>
                </p:cNvPr>
                <p:cNvSpPr/>
                <p:nvPr/>
              </p:nvSpPr>
              <p:spPr>
                <a:xfrm>
                  <a:off x="4249333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137">
                  <a:extLst>
                    <a:ext uri="{FF2B5EF4-FFF2-40B4-BE49-F238E27FC236}">
                      <a16:creationId xmlns:a16="http://schemas.microsoft.com/office/drawing/2014/main" id="{FA6E98F5-8340-E949-A6EB-13E8201FB194}"/>
                    </a:ext>
                  </a:extLst>
                </p:cNvPr>
                <p:cNvSpPr/>
                <p:nvPr/>
              </p:nvSpPr>
              <p:spPr>
                <a:xfrm>
                  <a:off x="4472946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8483B16-BB48-1A4A-ADD2-28B9FD8D8289}"/>
                    </a:ext>
                  </a:extLst>
                </p:cNvPr>
                <p:cNvSpPr/>
                <p:nvPr/>
              </p:nvSpPr>
              <p:spPr>
                <a:xfrm>
                  <a:off x="4696794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143">
                  <a:extLst>
                    <a:ext uri="{FF2B5EF4-FFF2-40B4-BE49-F238E27FC236}">
                      <a16:creationId xmlns:a16="http://schemas.microsoft.com/office/drawing/2014/main" id="{1A6F23D8-A8A4-5E44-AC19-5EF4720ECF86}"/>
                    </a:ext>
                  </a:extLst>
                </p:cNvPr>
                <p:cNvSpPr/>
                <p:nvPr/>
              </p:nvSpPr>
              <p:spPr>
                <a:xfrm>
                  <a:off x="4920642" y="4753887"/>
                  <a:ext cx="137160" cy="13716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7" name="Straight Connector 124">
                  <a:extLst>
                    <a:ext uri="{FF2B5EF4-FFF2-40B4-BE49-F238E27FC236}">
                      <a16:creationId xmlns:a16="http://schemas.microsoft.com/office/drawing/2014/main" id="{3244BD93-6DDE-4F48-BD11-CE322C896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7416" y="5025395"/>
                  <a:ext cx="1418237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" name="Oval 122">
                  <a:extLst>
                    <a:ext uri="{FF2B5EF4-FFF2-40B4-BE49-F238E27FC236}">
                      <a16:creationId xmlns:a16="http://schemas.microsoft.com/office/drawing/2014/main" id="{774D4DC6-386C-FE48-B7A0-FF0A0DC4A9F5}"/>
                    </a:ext>
                  </a:extLst>
                </p:cNvPr>
                <p:cNvSpPr/>
                <p:nvPr/>
              </p:nvSpPr>
              <p:spPr>
                <a:xfrm>
                  <a:off x="3804525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131">
                  <a:extLst>
                    <a:ext uri="{FF2B5EF4-FFF2-40B4-BE49-F238E27FC236}">
                      <a16:creationId xmlns:a16="http://schemas.microsoft.com/office/drawing/2014/main" id="{ACBCADE0-7E47-854E-B99A-7983E9C9FC01}"/>
                    </a:ext>
                  </a:extLst>
                </p:cNvPr>
                <p:cNvSpPr/>
                <p:nvPr/>
              </p:nvSpPr>
              <p:spPr>
                <a:xfrm>
                  <a:off x="4027863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134">
                  <a:extLst>
                    <a:ext uri="{FF2B5EF4-FFF2-40B4-BE49-F238E27FC236}">
                      <a16:creationId xmlns:a16="http://schemas.microsoft.com/office/drawing/2014/main" id="{AD62561D-9D83-424D-9C4A-FEB310464D86}"/>
                    </a:ext>
                  </a:extLst>
                </p:cNvPr>
                <p:cNvSpPr/>
                <p:nvPr/>
              </p:nvSpPr>
              <p:spPr>
                <a:xfrm>
                  <a:off x="4249333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137">
                  <a:extLst>
                    <a:ext uri="{FF2B5EF4-FFF2-40B4-BE49-F238E27FC236}">
                      <a16:creationId xmlns:a16="http://schemas.microsoft.com/office/drawing/2014/main" id="{114DDE00-9782-AA48-A1B0-78E280AB4F9E}"/>
                    </a:ext>
                  </a:extLst>
                </p:cNvPr>
                <p:cNvSpPr/>
                <p:nvPr/>
              </p:nvSpPr>
              <p:spPr>
                <a:xfrm>
                  <a:off x="4472946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Oval 140">
                  <a:extLst>
                    <a:ext uri="{FF2B5EF4-FFF2-40B4-BE49-F238E27FC236}">
                      <a16:creationId xmlns:a16="http://schemas.microsoft.com/office/drawing/2014/main" id="{BB397C1A-C211-8F4D-B390-0D00E4C64B0E}"/>
                    </a:ext>
                  </a:extLst>
                </p:cNvPr>
                <p:cNvSpPr/>
                <p:nvPr/>
              </p:nvSpPr>
              <p:spPr>
                <a:xfrm>
                  <a:off x="4696794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143">
                  <a:extLst>
                    <a:ext uri="{FF2B5EF4-FFF2-40B4-BE49-F238E27FC236}">
                      <a16:creationId xmlns:a16="http://schemas.microsoft.com/office/drawing/2014/main" id="{FEC64FCD-A1AA-2B49-990B-39AD57403456}"/>
                    </a:ext>
                  </a:extLst>
                </p:cNvPr>
                <p:cNvSpPr/>
                <p:nvPr/>
              </p:nvSpPr>
              <p:spPr>
                <a:xfrm>
                  <a:off x="4920642" y="495681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4" name="Straight Connector 124">
                  <a:extLst>
                    <a:ext uri="{FF2B5EF4-FFF2-40B4-BE49-F238E27FC236}">
                      <a16:creationId xmlns:a16="http://schemas.microsoft.com/office/drawing/2014/main" id="{C4E6C06B-0697-B444-B705-044E50020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37416" y="4613955"/>
                  <a:ext cx="1418237" cy="1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8F7290E1-F1C7-3641-907C-991219AE5EE6}"/>
                    </a:ext>
                  </a:extLst>
                </p:cNvPr>
                <p:cNvSpPr/>
                <p:nvPr/>
              </p:nvSpPr>
              <p:spPr>
                <a:xfrm>
                  <a:off x="3804525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131">
                  <a:extLst>
                    <a:ext uri="{FF2B5EF4-FFF2-40B4-BE49-F238E27FC236}">
                      <a16:creationId xmlns:a16="http://schemas.microsoft.com/office/drawing/2014/main" id="{0B10EF8E-20CE-354D-864B-9DF8C0F74753}"/>
                    </a:ext>
                  </a:extLst>
                </p:cNvPr>
                <p:cNvSpPr/>
                <p:nvPr/>
              </p:nvSpPr>
              <p:spPr>
                <a:xfrm>
                  <a:off x="4027863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134">
                  <a:extLst>
                    <a:ext uri="{FF2B5EF4-FFF2-40B4-BE49-F238E27FC236}">
                      <a16:creationId xmlns:a16="http://schemas.microsoft.com/office/drawing/2014/main" id="{72124EE0-4B48-4949-B072-099BA6F86997}"/>
                    </a:ext>
                  </a:extLst>
                </p:cNvPr>
                <p:cNvSpPr/>
                <p:nvPr/>
              </p:nvSpPr>
              <p:spPr>
                <a:xfrm>
                  <a:off x="4249333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137">
                  <a:extLst>
                    <a:ext uri="{FF2B5EF4-FFF2-40B4-BE49-F238E27FC236}">
                      <a16:creationId xmlns:a16="http://schemas.microsoft.com/office/drawing/2014/main" id="{E9B6CB29-35CE-4C48-ADBF-CECF0D7EA1A6}"/>
                    </a:ext>
                  </a:extLst>
                </p:cNvPr>
                <p:cNvSpPr/>
                <p:nvPr/>
              </p:nvSpPr>
              <p:spPr>
                <a:xfrm>
                  <a:off x="4472946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140">
                  <a:extLst>
                    <a:ext uri="{FF2B5EF4-FFF2-40B4-BE49-F238E27FC236}">
                      <a16:creationId xmlns:a16="http://schemas.microsoft.com/office/drawing/2014/main" id="{6F1686BB-F64D-A54A-BE84-CB60702D82D6}"/>
                    </a:ext>
                  </a:extLst>
                </p:cNvPr>
                <p:cNvSpPr/>
                <p:nvPr/>
              </p:nvSpPr>
              <p:spPr>
                <a:xfrm>
                  <a:off x="4696794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Oval 143">
                  <a:extLst>
                    <a:ext uri="{FF2B5EF4-FFF2-40B4-BE49-F238E27FC236}">
                      <a16:creationId xmlns:a16="http://schemas.microsoft.com/office/drawing/2014/main" id="{FF2131B8-4784-CF4C-9E20-F5AEAFF0CCC7}"/>
                    </a:ext>
                  </a:extLst>
                </p:cNvPr>
                <p:cNvSpPr/>
                <p:nvPr/>
              </p:nvSpPr>
              <p:spPr>
                <a:xfrm>
                  <a:off x="4920642" y="4545375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1" name="Straight Connector 124">
                  <a:extLst>
                    <a:ext uri="{FF2B5EF4-FFF2-40B4-BE49-F238E27FC236}">
                      <a16:creationId xmlns:a16="http://schemas.microsoft.com/office/drawing/2014/main" id="{B7214E36-AD34-5842-AAD2-D05E9F86B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7262" y="5222765"/>
                  <a:ext cx="1418391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2" name="Oval 143">
                  <a:extLst>
                    <a:ext uri="{FF2B5EF4-FFF2-40B4-BE49-F238E27FC236}">
                      <a16:creationId xmlns:a16="http://schemas.microsoft.com/office/drawing/2014/main" id="{DEAF8A92-847A-DC4B-84DE-89B3D3E8F598}"/>
                    </a:ext>
                  </a:extLst>
                </p:cNvPr>
                <p:cNvSpPr/>
                <p:nvPr/>
              </p:nvSpPr>
              <p:spPr>
                <a:xfrm>
                  <a:off x="4916559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140">
                  <a:extLst>
                    <a:ext uri="{FF2B5EF4-FFF2-40B4-BE49-F238E27FC236}">
                      <a16:creationId xmlns:a16="http://schemas.microsoft.com/office/drawing/2014/main" id="{E33EFB42-AF00-654E-994A-2F0FD4E955B9}"/>
                    </a:ext>
                  </a:extLst>
                </p:cNvPr>
                <p:cNvSpPr/>
                <p:nvPr/>
              </p:nvSpPr>
              <p:spPr>
                <a:xfrm>
                  <a:off x="4692711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Oval 137">
                  <a:extLst>
                    <a:ext uri="{FF2B5EF4-FFF2-40B4-BE49-F238E27FC236}">
                      <a16:creationId xmlns:a16="http://schemas.microsoft.com/office/drawing/2014/main" id="{E27ABC3B-B54D-C045-8876-4886147033FC}"/>
                    </a:ext>
                  </a:extLst>
                </p:cNvPr>
                <p:cNvSpPr/>
                <p:nvPr/>
              </p:nvSpPr>
              <p:spPr>
                <a:xfrm>
                  <a:off x="4468863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134">
                  <a:extLst>
                    <a:ext uri="{FF2B5EF4-FFF2-40B4-BE49-F238E27FC236}">
                      <a16:creationId xmlns:a16="http://schemas.microsoft.com/office/drawing/2014/main" id="{B529B3AB-B44B-334C-9F2B-334461A8A644}"/>
                    </a:ext>
                  </a:extLst>
                </p:cNvPr>
                <p:cNvSpPr/>
                <p:nvPr/>
              </p:nvSpPr>
              <p:spPr>
                <a:xfrm>
                  <a:off x="4245250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Oval 131">
                  <a:extLst>
                    <a:ext uri="{FF2B5EF4-FFF2-40B4-BE49-F238E27FC236}">
                      <a16:creationId xmlns:a16="http://schemas.microsoft.com/office/drawing/2014/main" id="{B9B23E3D-0BCF-854A-AC68-4F0BF7A384C1}"/>
                    </a:ext>
                  </a:extLst>
                </p:cNvPr>
                <p:cNvSpPr/>
                <p:nvPr/>
              </p:nvSpPr>
              <p:spPr>
                <a:xfrm>
                  <a:off x="4023780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122">
                  <a:extLst>
                    <a:ext uri="{FF2B5EF4-FFF2-40B4-BE49-F238E27FC236}">
                      <a16:creationId xmlns:a16="http://schemas.microsoft.com/office/drawing/2014/main" id="{D1F3AAF9-F378-8F4A-8732-B03FA4054795}"/>
                    </a:ext>
                  </a:extLst>
                </p:cNvPr>
                <p:cNvSpPr/>
                <p:nvPr/>
              </p:nvSpPr>
              <p:spPr>
                <a:xfrm>
                  <a:off x="3800442" y="5148350"/>
                  <a:ext cx="137160" cy="13716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21CC41E-6B94-4B7A-9C13-FAAAF976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902"/>
            <a:ext cx="9982200" cy="429389"/>
          </a:xfrm>
        </p:spPr>
        <p:txBody>
          <a:bodyPr/>
          <a:lstStyle/>
          <a:p>
            <a:r>
              <a:rPr lang="en-US" altLang="zh-CN" sz="4800" dirty="0">
                <a:latin typeface="Cambria" panose="02040503050406030204" pitchFamily="18" charset="0"/>
              </a:rPr>
              <a:t>In-DRAM Cache Design</a:t>
            </a:r>
            <a:endParaRPr lang="zh-CN" altLang="en-US" sz="48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F3575-7430-4C46-8C5A-105A077B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" y="744588"/>
            <a:ext cx="6888754" cy="5726782"/>
          </a:xfrm>
        </p:spPr>
        <p:txBody>
          <a:bodyPr/>
          <a:lstStyle/>
          <a:p>
            <a:pPr>
              <a:lnSpc>
                <a:spcPts val="2420"/>
              </a:lnSpc>
            </a:pPr>
            <a:r>
              <a:rPr lang="en-US" altLang="zh-CN" sz="2400" dirty="0">
                <a:solidFill>
                  <a:srgbClr val="FF00F5"/>
                </a:solidFill>
                <a:latin typeface="Cambria" panose="02040503050406030204" pitchFamily="18" charset="0"/>
              </a:rPr>
              <a:t>Key idea: 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</a:rPr>
              <a:t>Introduce heterogeneity in DRAM</a:t>
            </a:r>
          </a:p>
          <a:p>
            <a:pPr>
              <a:lnSpc>
                <a:spcPts val="2420"/>
              </a:lnSpc>
            </a:pPr>
            <a:endParaRPr lang="en-US" altLang="zh-CN" sz="2400" b="0" dirty="0">
              <a:latin typeface="Cambria" panose="02040503050406030204" pitchFamily="18" charset="0"/>
            </a:endParaRPr>
          </a:p>
          <a:p>
            <a:pPr>
              <a:lnSpc>
                <a:spcPts val="2420"/>
              </a:lnSpc>
            </a:pPr>
            <a:r>
              <a:rPr lang="en-US" altLang="zh-CN" sz="2400" dirty="0">
                <a:solidFill>
                  <a:srgbClr val="70AD47"/>
                </a:solidFill>
                <a:latin typeface="Cambria" panose="02040503050406030204" pitchFamily="18" charset="0"/>
              </a:rPr>
              <a:t>Slow subarrays</a:t>
            </a:r>
          </a:p>
          <a:p>
            <a:pPr lvl="1">
              <a:lnSpc>
                <a:spcPts val="242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Same </a:t>
            </a:r>
            <a:r>
              <a:rPr lang="en-US" altLang="zh-CN" sz="2000" dirty="0">
                <a:solidFill>
                  <a:srgbClr val="70AD47"/>
                </a:solidFill>
                <a:latin typeface="Cambria" panose="02040503050406030204" pitchFamily="18" charset="0"/>
              </a:rPr>
              <a:t>latency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altLang="zh-CN" sz="2000" dirty="0">
                <a:solidFill>
                  <a:srgbClr val="70AD47"/>
                </a:solidFill>
                <a:latin typeface="Cambria" panose="02040503050406030204" pitchFamily="18" charset="0"/>
              </a:rPr>
              <a:t>capacity as regular (i.e., slow) DRAM</a:t>
            </a:r>
          </a:p>
          <a:p>
            <a:pPr lvl="1">
              <a:lnSpc>
                <a:spcPts val="2420"/>
              </a:lnSpc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>
              <a:lnSpc>
                <a:spcPts val="242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Cambria" panose="02040503050406030204" pitchFamily="18" charset="0"/>
              </a:rPr>
              <a:t>Fast subarrays (shorter </a:t>
            </a:r>
            <a:r>
              <a:rPr lang="en-US" altLang="zh-CN" sz="2400" dirty="0" err="1">
                <a:solidFill>
                  <a:srgbClr val="0070C0"/>
                </a:solidFill>
                <a:latin typeface="Cambria" panose="02040503050406030204" pitchFamily="18" charset="0"/>
              </a:rPr>
              <a:t>bitlines</a:t>
            </a:r>
            <a:r>
              <a:rPr lang="en-US" altLang="zh-CN" sz="2400" dirty="0">
                <a:solidFill>
                  <a:srgbClr val="0070C0"/>
                </a:solidFill>
                <a:latin typeface="Cambria" panose="02040503050406030204" pitchFamily="18" charset="0"/>
              </a:rPr>
              <a:t>)</a:t>
            </a:r>
          </a:p>
          <a:p>
            <a:pPr lvl="1">
              <a:lnSpc>
                <a:spcPts val="2420"/>
              </a:lnSpc>
            </a:pPr>
            <a:r>
              <a:rPr lang="en-US" altLang="zh-CN" sz="2000" dirty="0">
                <a:solidFill>
                  <a:srgbClr val="2770C0"/>
                </a:solidFill>
                <a:latin typeface="Cambria" panose="02040503050406030204" pitchFamily="18" charset="0"/>
              </a:rPr>
              <a:t>Fast access latency 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lang="en-US" altLang="zh-CN" sz="2000" b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2770C0"/>
                </a:solidFill>
                <a:latin typeface="Cambria" panose="02040503050406030204" pitchFamily="18" charset="0"/>
              </a:rPr>
              <a:t>small capacity</a:t>
            </a:r>
          </a:p>
          <a:p>
            <a:pPr lvl="1">
              <a:lnSpc>
                <a:spcPts val="242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Used as in-DRAM cache for hot data</a:t>
            </a:r>
          </a:p>
          <a:p>
            <a:pPr lvl="1">
              <a:lnSpc>
                <a:spcPts val="2420"/>
              </a:lnSpc>
            </a:pPr>
            <a:r>
              <a:rPr lang="en-US" altLang="zh-CN" sz="2000" dirty="0">
                <a:solidFill>
                  <a:srgbClr val="2770C0"/>
                </a:solidFill>
                <a:latin typeface="Cambria" panose="02040503050406030204" pitchFamily="18" charset="0"/>
              </a:rPr>
              <a:t>Many fast subarrays 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interleaved among slow subarrays</a:t>
            </a:r>
          </a:p>
          <a:p>
            <a:pPr lvl="1">
              <a:lnSpc>
                <a:spcPts val="242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Inclusive cache</a:t>
            </a:r>
          </a:p>
          <a:p>
            <a:pPr lvl="1">
              <a:lnSpc>
                <a:spcPts val="2420"/>
              </a:lnSpc>
            </a:pPr>
            <a:endParaRPr lang="en-US" altLang="zh-CN" sz="2000" dirty="0">
              <a:latin typeface="Cambria" panose="02040503050406030204" pitchFamily="18" charset="0"/>
            </a:endParaRPr>
          </a:p>
          <a:p>
            <a:pPr>
              <a:lnSpc>
                <a:spcPts val="2420"/>
              </a:lnSpc>
            </a:pPr>
            <a:r>
              <a:rPr lang="en-US" altLang="zh-CN" sz="2400" dirty="0">
                <a:solidFill>
                  <a:schemeClr val="accent6"/>
                </a:solidFill>
                <a:latin typeface="Cambria" panose="02040503050406030204" pitchFamily="18" charset="0"/>
              </a:rPr>
              <a:t>Data relocation between normal and fast subarrays</a:t>
            </a:r>
          </a:p>
          <a:p>
            <a:pPr lvl="1">
              <a:lnSpc>
                <a:spcPts val="2420"/>
              </a:lnSpc>
            </a:pP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DRAM </a:t>
            </a: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row granularity 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(multi-kilobyte)</a:t>
            </a:r>
          </a:p>
          <a:p>
            <a:pPr lvl="1">
              <a:lnSpc>
                <a:spcPts val="2420"/>
              </a:lnSpc>
            </a:pP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Relocation latency increases  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as the physical relocation </a:t>
            </a:r>
            <a:r>
              <a:rPr lang="en-US" altLang="zh-CN" sz="2000" dirty="0">
                <a:solidFill>
                  <a:schemeClr val="accent6"/>
                </a:solidFill>
                <a:latin typeface="Cambria" panose="02040503050406030204" pitchFamily="18" charset="0"/>
              </a:rPr>
              <a:t>distance</a:t>
            </a:r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</a:rPr>
              <a:t> increases</a:t>
            </a:r>
            <a:endParaRPr lang="zh-CN" alt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7609F7-97E6-3E44-A931-F07C75FA302C}"/>
              </a:ext>
            </a:extLst>
          </p:cNvPr>
          <p:cNvGrpSpPr/>
          <p:nvPr/>
        </p:nvGrpSpPr>
        <p:grpSpPr>
          <a:xfrm>
            <a:off x="6902502" y="2575690"/>
            <a:ext cx="1596455" cy="1168364"/>
            <a:chOff x="6433147" y="2044899"/>
            <a:chExt cx="1596455" cy="116836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47C465D-B369-5F47-A5AB-C80C317D2C6C}"/>
                </a:ext>
              </a:extLst>
            </p:cNvPr>
            <p:cNvGrpSpPr/>
            <p:nvPr/>
          </p:nvGrpSpPr>
          <p:grpSpPr>
            <a:xfrm>
              <a:off x="6776325" y="2044899"/>
              <a:ext cx="1253277" cy="137160"/>
              <a:chOff x="3804525" y="4753887"/>
              <a:chExt cx="1253277" cy="137160"/>
            </a:xfrm>
          </p:grpSpPr>
          <p:sp>
            <p:nvSpPr>
              <p:cNvPr id="223" name="Oval 122">
                <a:extLst>
                  <a:ext uri="{FF2B5EF4-FFF2-40B4-BE49-F238E27FC236}">
                    <a16:creationId xmlns:a16="http://schemas.microsoft.com/office/drawing/2014/main" id="{32F537A4-6097-7543-985F-F7393DD22021}"/>
                  </a:ext>
                </a:extLst>
              </p:cNvPr>
              <p:cNvSpPr/>
              <p:nvPr/>
            </p:nvSpPr>
            <p:spPr>
              <a:xfrm>
                <a:off x="3804525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131">
                <a:extLst>
                  <a:ext uri="{FF2B5EF4-FFF2-40B4-BE49-F238E27FC236}">
                    <a16:creationId xmlns:a16="http://schemas.microsoft.com/office/drawing/2014/main" id="{889487A8-1987-BB4C-9057-547622933E6E}"/>
                  </a:ext>
                </a:extLst>
              </p:cNvPr>
              <p:cNvSpPr/>
              <p:nvPr/>
            </p:nvSpPr>
            <p:spPr>
              <a:xfrm>
                <a:off x="4027863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134">
                <a:extLst>
                  <a:ext uri="{FF2B5EF4-FFF2-40B4-BE49-F238E27FC236}">
                    <a16:creationId xmlns:a16="http://schemas.microsoft.com/office/drawing/2014/main" id="{586EF2DF-5A34-2248-A0F3-C444544803B3}"/>
                  </a:ext>
                </a:extLst>
              </p:cNvPr>
              <p:cNvSpPr/>
              <p:nvPr/>
            </p:nvSpPr>
            <p:spPr>
              <a:xfrm>
                <a:off x="4249333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137">
                <a:extLst>
                  <a:ext uri="{FF2B5EF4-FFF2-40B4-BE49-F238E27FC236}">
                    <a16:creationId xmlns:a16="http://schemas.microsoft.com/office/drawing/2014/main" id="{C5A16C47-DA4C-AB45-B413-DB7174F77BB3}"/>
                  </a:ext>
                </a:extLst>
              </p:cNvPr>
              <p:cNvSpPr/>
              <p:nvPr/>
            </p:nvSpPr>
            <p:spPr>
              <a:xfrm>
                <a:off x="4472946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140">
                <a:extLst>
                  <a:ext uri="{FF2B5EF4-FFF2-40B4-BE49-F238E27FC236}">
                    <a16:creationId xmlns:a16="http://schemas.microsoft.com/office/drawing/2014/main" id="{A1697E1E-DF1C-1348-8035-17D658E67C40}"/>
                  </a:ext>
                </a:extLst>
              </p:cNvPr>
              <p:cNvSpPr/>
              <p:nvPr/>
            </p:nvSpPr>
            <p:spPr>
              <a:xfrm>
                <a:off x="4696794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143">
                <a:extLst>
                  <a:ext uri="{FF2B5EF4-FFF2-40B4-BE49-F238E27FC236}">
                    <a16:creationId xmlns:a16="http://schemas.microsoft.com/office/drawing/2014/main" id="{F6822345-E113-8D40-8D81-2616C921852D}"/>
                  </a:ext>
                </a:extLst>
              </p:cNvPr>
              <p:cNvSpPr/>
              <p:nvPr/>
            </p:nvSpPr>
            <p:spPr>
              <a:xfrm>
                <a:off x="4920642" y="4753887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932020A-6B1F-8E45-8E0D-03D5408A6789}"/>
                </a:ext>
              </a:extLst>
            </p:cNvPr>
            <p:cNvGrpSpPr/>
            <p:nvPr/>
          </p:nvGrpSpPr>
          <p:grpSpPr>
            <a:xfrm>
              <a:off x="6776325" y="3076103"/>
              <a:ext cx="1253277" cy="137160"/>
              <a:chOff x="7727573" y="3350705"/>
              <a:chExt cx="1253277" cy="137160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4CA0A2B-FB7A-5549-B03B-D671A4EF3CC5}"/>
                  </a:ext>
                </a:extLst>
              </p:cNvPr>
              <p:cNvSpPr/>
              <p:nvPr/>
            </p:nvSpPr>
            <p:spPr>
              <a:xfrm>
                <a:off x="7727573" y="3350705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131">
                <a:extLst>
                  <a:ext uri="{FF2B5EF4-FFF2-40B4-BE49-F238E27FC236}">
                    <a16:creationId xmlns:a16="http://schemas.microsoft.com/office/drawing/2014/main" id="{F96EE7A5-D56B-3943-A4D1-73D7E7F31705}"/>
                  </a:ext>
                </a:extLst>
              </p:cNvPr>
              <p:cNvSpPr/>
              <p:nvPr/>
            </p:nvSpPr>
            <p:spPr>
              <a:xfrm>
                <a:off x="7950911" y="3350705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134">
                <a:extLst>
                  <a:ext uri="{FF2B5EF4-FFF2-40B4-BE49-F238E27FC236}">
                    <a16:creationId xmlns:a16="http://schemas.microsoft.com/office/drawing/2014/main" id="{928404C1-E301-864F-A510-F60A1FD730E1}"/>
                  </a:ext>
                </a:extLst>
              </p:cNvPr>
              <p:cNvSpPr/>
              <p:nvPr/>
            </p:nvSpPr>
            <p:spPr>
              <a:xfrm>
                <a:off x="8172381" y="3350705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137">
                <a:extLst>
                  <a:ext uri="{FF2B5EF4-FFF2-40B4-BE49-F238E27FC236}">
                    <a16:creationId xmlns:a16="http://schemas.microsoft.com/office/drawing/2014/main" id="{AD629C5A-DA02-2A44-A2E6-CA56F4D4BA51}"/>
                  </a:ext>
                </a:extLst>
              </p:cNvPr>
              <p:cNvSpPr/>
              <p:nvPr/>
            </p:nvSpPr>
            <p:spPr>
              <a:xfrm>
                <a:off x="8395994" y="3350705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140">
                <a:extLst>
                  <a:ext uri="{FF2B5EF4-FFF2-40B4-BE49-F238E27FC236}">
                    <a16:creationId xmlns:a16="http://schemas.microsoft.com/office/drawing/2014/main" id="{03C234BA-F41F-6C45-BC01-7E74F157B054}"/>
                  </a:ext>
                </a:extLst>
              </p:cNvPr>
              <p:cNvSpPr/>
              <p:nvPr/>
            </p:nvSpPr>
            <p:spPr>
              <a:xfrm>
                <a:off x="8619842" y="3350705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143">
                <a:extLst>
                  <a:ext uri="{FF2B5EF4-FFF2-40B4-BE49-F238E27FC236}">
                    <a16:creationId xmlns:a16="http://schemas.microsoft.com/office/drawing/2014/main" id="{6F05976F-777D-BA4F-B86D-C027AE6BFC33}"/>
                  </a:ext>
                </a:extLst>
              </p:cNvPr>
              <p:cNvSpPr/>
              <p:nvPr/>
            </p:nvSpPr>
            <p:spPr>
              <a:xfrm>
                <a:off x="8843690" y="3350705"/>
                <a:ext cx="137160" cy="13716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A4AD9CAB-47C1-364E-884E-47454D8EF11D}"/>
                </a:ext>
              </a:extLst>
            </p:cNvPr>
            <p:cNvSpPr/>
            <p:nvPr/>
          </p:nvSpPr>
          <p:spPr>
            <a:xfrm>
              <a:off x="6433147" y="2121741"/>
              <a:ext cx="242776" cy="1022942"/>
            </a:xfrm>
            <a:custGeom>
              <a:avLst/>
              <a:gdLst>
                <a:gd name="connsiteX0" fmla="*/ 249103 w 249103"/>
                <a:gd name="connsiteY0" fmla="*/ 0 h 1029918"/>
                <a:gd name="connsiteX1" fmla="*/ 85601 w 249103"/>
                <a:gd name="connsiteY1" fmla="*/ 151390 h 1029918"/>
                <a:gd name="connsiteX2" fmla="*/ 822 w 249103"/>
                <a:gd name="connsiteY2" fmla="*/ 647952 h 1029918"/>
                <a:gd name="connsiteX3" fmla="*/ 55323 w 249103"/>
                <a:gd name="connsiteY3" fmla="*/ 968900 h 1029918"/>
                <a:gd name="connsiteX4" fmla="*/ 249103 w 249103"/>
                <a:gd name="connsiteY4" fmla="*/ 1029457 h 1029918"/>
                <a:gd name="connsiteX0" fmla="*/ 250561 w 250561"/>
                <a:gd name="connsiteY0" fmla="*/ 0 h 1029485"/>
                <a:gd name="connsiteX1" fmla="*/ 87059 w 250561"/>
                <a:gd name="connsiteY1" fmla="*/ 151390 h 1029485"/>
                <a:gd name="connsiteX2" fmla="*/ 2280 w 250561"/>
                <a:gd name="connsiteY2" fmla="*/ 647952 h 1029485"/>
                <a:gd name="connsiteX3" fmla="*/ 44670 w 250561"/>
                <a:gd name="connsiteY3" fmla="*/ 908344 h 1029485"/>
                <a:gd name="connsiteX4" fmla="*/ 250561 w 250561"/>
                <a:gd name="connsiteY4" fmla="*/ 1029457 h 1029485"/>
                <a:gd name="connsiteX0" fmla="*/ 240212 w 240212"/>
                <a:gd name="connsiteY0" fmla="*/ 0 h 1029535"/>
                <a:gd name="connsiteX1" fmla="*/ 76710 w 240212"/>
                <a:gd name="connsiteY1" fmla="*/ 151390 h 1029535"/>
                <a:gd name="connsiteX2" fmla="*/ 4042 w 240212"/>
                <a:gd name="connsiteY2" fmla="*/ 411782 h 1029535"/>
                <a:gd name="connsiteX3" fmla="*/ 34321 w 240212"/>
                <a:gd name="connsiteY3" fmla="*/ 908344 h 1029535"/>
                <a:gd name="connsiteX4" fmla="*/ 240212 w 240212"/>
                <a:gd name="connsiteY4" fmla="*/ 1029457 h 1029535"/>
                <a:gd name="connsiteX0" fmla="*/ 236869 w 236869"/>
                <a:gd name="connsiteY0" fmla="*/ 0 h 1029472"/>
                <a:gd name="connsiteX1" fmla="*/ 73367 w 236869"/>
                <a:gd name="connsiteY1" fmla="*/ 151390 h 1029472"/>
                <a:gd name="connsiteX2" fmla="*/ 699 w 236869"/>
                <a:gd name="connsiteY2" fmla="*/ 411782 h 1029472"/>
                <a:gd name="connsiteX3" fmla="*/ 49145 w 236869"/>
                <a:gd name="connsiteY3" fmla="*/ 817509 h 1029472"/>
                <a:gd name="connsiteX4" fmla="*/ 236869 w 236869"/>
                <a:gd name="connsiteY4" fmla="*/ 1029457 h 1029472"/>
                <a:gd name="connsiteX0" fmla="*/ 242776 w 242776"/>
                <a:gd name="connsiteY0" fmla="*/ 0 h 1029470"/>
                <a:gd name="connsiteX1" fmla="*/ 79274 w 242776"/>
                <a:gd name="connsiteY1" fmla="*/ 151390 h 1029470"/>
                <a:gd name="connsiteX2" fmla="*/ 550 w 242776"/>
                <a:gd name="connsiteY2" fmla="*/ 478394 h 1029470"/>
                <a:gd name="connsiteX3" fmla="*/ 55052 w 242776"/>
                <a:gd name="connsiteY3" fmla="*/ 817509 h 1029470"/>
                <a:gd name="connsiteX4" fmla="*/ 242776 w 242776"/>
                <a:gd name="connsiteY4" fmla="*/ 1029457 h 10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76" h="1029470">
                  <a:moveTo>
                    <a:pt x="242776" y="0"/>
                  </a:moveTo>
                  <a:cubicBezTo>
                    <a:pt x="181715" y="21699"/>
                    <a:pt x="119645" y="71658"/>
                    <a:pt x="79274" y="151390"/>
                  </a:cubicBezTo>
                  <a:cubicBezTo>
                    <a:pt x="38903" y="231122"/>
                    <a:pt x="4587" y="367374"/>
                    <a:pt x="550" y="478394"/>
                  </a:cubicBezTo>
                  <a:cubicBezTo>
                    <a:pt x="-3487" y="589414"/>
                    <a:pt x="14681" y="725665"/>
                    <a:pt x="55052" y="817509"/>
                  </a:cubicBezTo>
                  <a:cubicBezTo>
                    <a:pt x="95423" y="909353"/>
                    <a:pt x="166576" y="1030970"/>
                    <a:pt x="242776" y="1029457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51F4F7-B79E-294D-AA81-048420CEEDDA}"/>
              </a:ext>
            </a:extLst>
          </p:cNvPr>
          <p:cNvGrpSpPr/>
          <p:nvPr/>
        </p:nvGrpSpPr>
        <p:grpSpPr>
          <a:xfrm>
            <a:off x="7245680" y="4917124"/>
            <a:ext cx="1710441" cy="965436"/>
            <a:chOff x="4266067" y="4484349"/>
            <a:chExt cx="1710441" cy="9654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5CD0FE-A6B2-544A-BB13-9C73F2DB4602}"/>
                </a:ext>
              </a:extLst>
            </p:cNvPr>
            <p:cNvGrpSpPr/>
            <p:nvPr/>
          </p:nvGrpSpPr>
          <p:grpSpPr>
            <a:xfrm>
              <a:off x="4266067" y="4484349"/>
              <a:ext cx="1253277" cy="965436"/>
              <a:chOff x="6776325" y="4381890"/>
              <a:chExt cx="1253277" cy="965436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26041D5A-58B7-0244-AB3B-1A527DEF9596}"/>
                  </a:ext>
                </a:extLst>
              </p:cNvPr>
              <p:cNvGrpSpPr/>
              <p:nvPr/>
            </p:nvGrpSpPr>
            <p:grpSpPr>
              <a:xfrm>
                <a:off x="6776325" y="4381890"/>
                <a:ext cx="1253277" cy="137160"/>
                <a:chOff x="3804525" y="4956815"/>
                <a:chExt cx="1253277" cy="137160"/>
              </a:xfrm>
            </p:grpSpPr>
            <p:sp>
              <p:nvSpPr>
                <p:cNvPr id="290" name="Oval 122">
                  <a:extLst>
                    <a:ext uri="{FF2B5EF4-FFF2-40B4-BE49-F238E27FC236}">
                      <a16:creationId xmlns:a16="http://schemas.microsoft.com/office/drawing/2014/main" id="{1DD4D289-301D-094B-9F0C-2BAF6683A11A}"/>
                    </a:ext>
                  </a:extLst>
                </p:cNvPr>
                <p:cNvSpPr/>
                <p:nvPr/>
              </p:nvSpPr>
              <p:spPr>
                <a:xfrm>
                  <a:off x="3804525" y="495681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131">
                  <a:extLst>
                    <a:ext uri="{FF2B5EF4-FFF2-40B4-BE49-F238E27FC236}">
                      <a16:creationId xmlns:a16="http://schemas.microsoft.com/office/drawing/2014/main" id="{D30FF22D-D33C-1B4B-867E-567643561B63}"/>
                    </a:ext>
                  </a:extLst>
                </p:cNvPr>
                <p:cNvSpPr/>
                <p:nvPr/>
              </p:nvSpPr>
              <p:spPr>
                <a:xfrm>
                  <a:off x="4027863" y="495681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134">
                  <a:extLst>
                    <a:ext uri="{FF2B5EF4-FFF2-40B4-BE49-F238E27FC236}">
                      <a16:creationId xmlns:a16="http://schemas.microsoft.com/office/drawing/2014/main" id="{65AC542C-94A0-D341-BA1D-C6A9202F4A37}"/>
                    </a:ext>
                  </a:extLst>
                </p:cNvPr>
                <p:cNvSpPr/>
                <p:nvPr/>
              </p:nvSpPr>
              <p:spPr>
                <a:xfrm>
                  <a:off x="4249333" y="495681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137">
                  <a:extLst>
                    <a:ext uri="{FF2B5EF4-FFF2-40B4-BE49-F238E27FC236}">
                      <a16:creationId xmlns:a16="http://schemas.microsoft.com/office/drawing/2014/main" id="{D87C6292-41F5-E349-8A3E-6B718DBA8513}"/>
                    </a:ext>
                  </a:extLst>
                </p:cNvPr>
                <p:cNvSpPr/>
                <p:nvPr/>
              </p:nvSpPr>
              <p:spPr>
                <a:xfrm>
                  <a:off x="4472946" y="495681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Oval 140">
                  <a:extLst>
                    <a:ext uri="{FF2B5EF4-FFF2-40B4-BE49-F238E27FC236}">
                      <a16:creationId xmlns:a16="http://schemas.microsoft.com/office/drawing/2014/main" id="{E42CCE50-BB9B-6541-AF3A-CB3FC0B95F5D}"/>
                    </a:ext>
                  </a:extLst>
                </p:cNvPr>
                <p:cNvSpPr/>
                <p:nvPr/>
              </p:nvSpPr>
              <p:spPr>
                <a:xfrm>
                  <a:off x="4696794" y="495681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143">
                  <a:extLst>
                    <a:ext uri="{FF2B5EF4-FFF2-40B4-BE49-F238E27FC236}">
                      <a16:creationId xmlns:a16="http://schemas.microsoft.com/office/drawing/2014/main" id="{5343E490-59F7-B243-9C54-F5F568C7E69B}"/>
                    </a:ext>
                  </a:extLst>
                </p:cNvPr>
                <p:cNvSpPr/>
                <p:nvPr/>
              </p:nvSpPr>
              <p:spPr>
                <a:xfrm>
                  <a:off x="4920642" y="495681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4517E7EA-60AE-C743-B2DE-B386FD076A98}"/>
                  </a:ext>
                </a:extLst>
              </p:cNvPr>
              <p:cNvGrpSpPr/>
              <p:nvPr/>
            </p:nvGrpSpPr>
            <p:grpSpPr>
              <a:xfrm>
                <a:off x="6776325" y="5210166"/>
                <a:ext cx="1253277" cy="137160"/>
                <a:chOff x="7727573" y="3350705"/>
                <a:chExt cx="1253277" cy="137160"/>
              </a:xfrm>
            </p:grpSpPr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3BCB097E-72EE-DE40-B3FE-4966722D2F7C}"/>
                    </a:ext>
                  </a:extLst>
                </p:cNvPr>
                <p:cNvSpPr/>
                <p:nvPr/>
              </p:nvSpPr>
              <p:spPr>
                <a:xfrm>
                  <a:off x="7727573" y="335070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131">
                  <a:extLst>
                    <a:ext uri="{FF2B5EF4-FFF2-40B4-BE49-F238E27FC236}">
                      <a16:creationId xmlns:a16="http://schemas.microsoft.com/office/drawing/2014/main" id="{85356723-5483-9C4C-8ED8-A079E35C99EB}"/>
                    </a:ext>
                  </a:extLst>
                </p:cNvPr>
                <p:cNvSpPr/>
                <p:nvPr/>
              </p:nvSpPr>
              <p:spPr>
                <a:xfrm>
                  <a:off x="7950911" y="335070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134">
                  <a:extLst>
                    <a:ext uri="{FF2B5EF4-FFF2-40B4-BE49-F238E27FC236}">
                      <a16:creationId xmlns:a16="http://schemas.microsoft.com/office/drawing/2014/main" id="{933123FC-1B68-E14B-B22E-53E6FCB3C3DE}"/>
                    </a:ext>
                  </a:extLst>
                </p:cNvPr>
                <p:cNvSpPr/>
                <p:nvPr/>
              </p:nvSpPr>
              <p:spPr>
                <a:xfrm>
                  <a:off x="8172381" y="335070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137">
                  <a:extLst>
                    <a:ext uri="{FF2B5EF4-FFF2-40B4-BE49-F238E27FC236}">
                      <a16:creationId xmlns:a16="http://schemas.microsoft.com/office/drawing/2014/main" id="{954F8AD2-2D6E-C945-A830-80D66E626603}"/>
                    </a:ext>
                  </a:extLst>
                </p:cNvPr>
                <p:cNvSpPr/>
                <p:nvPr/>
              </p:nvSpPr>
              <p:spPr>
                <a:xfrm>
                  <a:off x="8395994" y="335070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140">
                  <a:extLst>
                    <a:ext uri="{FF2B5EF4-FFF2-40B4-BE49-F238E27FC236}">
                      <a16:creationId xmlns:a16="http://schemas.microsoft.com/office/drawing/2014/main" id="{57ED3FD1-1C6E-484B-927B-8731D4F78E6D}"/>
                    </a:ext>
                  </a:extLst>
                </p:cNvPr>
                <p:cNvSpPr/>
                <p:nvPr/>
              </p:nvSpPr>
              <p:spPr>
                <a:xfrm>
                  <a:off x="8619842" y="335070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143">
                  <a:extLst>
                    <a:ext uri="{FF2B5EF4-FFF2-40B4-BE49-F238E27FC236}">
                      <a16:creationId xmlns:a16="http://schemas.microsoft.com/office/drawing/2014/main" id="{200817C3-8091-8144-A4FE-5CCC1FE19728}"/>
                    </a:ext>
                  </a:extLst>
                </p:cNvPr>
                <p:cNvSpPr/>
                <p:nvPr/>
              </p:nvSpPr>
              <p:spPr>
                <a:xfrm>
                  <a:off x="8843690" y="3350705"/>
                  <a:ext cx="137160" cy="137160"/>
                </a:xfrm>
                <a:prstGeom prst="ellipse">
                  <a:avLst/>
                </a:prstGeom>
                <a:solidFill>
                  <a:srgbClr val="CC339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BA590517-CAF8-EE42-8581-D005ECCAA495}"/>
                </a:ext>
              </a:extLst>
            </p:cNvPr>
            <p:cNvSpPr/>
            <p:nvPr/>
          </p:nvSpPr>
          <p:spPr>
            <a:xfrm flipH="1">
              <a:off x="5733732" y="4569088"/>
              <a:ext cx="242776" cy="818670"/>
            </a:xfrm>
            <a:custGeom>
              <a:avLst/>
              <a:gdLst>
                <a:gd name="connsiteX0" fmla="*/ 249103 w 249103"/>
                <a:gd name="connsiteY0" fmla="*/ 0 h 1029918"/>
                <a:gd name="connsiteX1" fmla="*/ 85601 w 249103"/>
                <a:gd name="connsiteY1" fmla="*/ 151390 h 1029918"/>
                <a:gd name="connsiteX2" fmla="*/ 822 w 249103"/>
                <a:gd name="connsiteY2" fmla="*/ 647952 h 1029918"/>
                <a:gd name="connsiteX3" fmla="*/ 55323 w 249103"/>
                <a:gd name="connsiteY3" fmla="*/ 968900 h 1029918"/>
                <a:gd name="connsiteX4" fmla="*/ 249103 w 249103"/>
                <a:gd name="connsiteY4" fmla="*/ 1029457 h 1029918"/>
                <a:gd name="connsiteX0" fmla="*/ 250561 w 250561"/>
                <a:gd name="connsiteY0" fmla="*/ 0 h 1029485"/>
                <a:gd name="connsiteX1" fmla="*/ 87059 w 250561"/>
                <a:gd name="connsiteY1" fmla="*/ 151390 h 1029485"/>
                <a:gd name="connsiteX2" fmla="*/ 2280 w 250561"/>
                <a:gd name="connsiteY2" fmla="*/ 647952 h 1029485"/>
                <a:gd name="connsiteX3" fmla="*/ 44670 w 250561"/>
                <a:gd name="connsiteY3" fmla="*/ 908344 h 1029485"/>
                <a:gd name="connsiteX4" fmla="*/ 250561 w 250561"/>
                <a:gd name="connsiteY4" fmla="*/ 1029457 h 1029485"/>
                <a:gd name="connsiteX0" fmla="*/ 240212 w 240212"/>
                <a:gd name="connsiteY0" fmla="*/ 0 h 1029535"/>
                <a:gd name="connsiteX1" fmla="*/ 76710 w 240212"/>
                <a:gd name="connsiteY1" fmla="*/ 151390 h 1029535"/>
                <a:gd name="connsiteX2" fmla="*/ 4042 w 240212"/>
                <a:gd name="connsiteY2" fmla="*/ 411782 h 1029535"/>
                <a:gd name="connsiteX3" fmla="*/ 34321 w 240212"/>
                <a:gd name="connsiteY3" fmla="*/ 908344 h 1029535"/>
                <a:gd name="connsiteX4" fmla="*/ 240212 w 240212"/>
                <a:gd name="connsiteY4" fmla="*/ 1029457 h 1029535"/>
                <a:gd name="connsiteX0" fmla="*/ 236869 w 236869"/>
                <a:gd name="connsiteY0" fmla="*/ 0 h 1029472"/>
                <a:gd name="connsiteX1" fmla="*/ 73367 w 236869"/>
                <a:gd name="connsiteY1" fmla="*/ 151390 h 1029472"/>
                <a:gd name="connsiteX2" fmla="*/ 699 w 236869"/>
                <a:gd name="connsiteY2" fmla="*/ 411782 h 1029472"/>
                <a:gd name="connsiteX3" fmla="*/ 49145 w 236869"/>
                <a:gd name="connsiteY3" fmla="*/ 817509 h 1029472"/>
                <a:gd name="connsiteX4" fmla="*/ 236869 w 236869"/>
                <a:gd name="connsiteY4" fmla="*/ 1029457 h 1029472"/>
                <a:gd name="connsiteX0" fmla="*/ 242776 w 242776"/>
                <a:gd name="connsiteY0" fmla="*/ 0 h 1029470"/>
                <a:gd name="connsiteX1" fmla="*/ 79274 w 242776"/>
                <a:gd name="connsiteY1" fmla="*/ 151390 h 1029470"/>
                <a:gd name="connsiteX2" fmla="*/ 550 w 242776"/>
                <a:gd name="connsiteY2" fmla="*/ 478394 h 1029470"/>
                <a:gd name="connsiteX3" fmla="*/ 55052 w 242776"/>
                <a:gd name="connsiteY3" fmla="*/ 817509 h 1029470"/>
                <a:gd name="connsiteX4" fmla="*/ 242776 w 242776"/>
                <a:gd name="connsiteY4" fmla="*/ 1029457 h 1029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76" h="1029470">
                  <a:moveTo>
                    <a:pt x="242776" y="0"/>
                  </a:moveTo>
                  <a:cubicBezTo>
                    <a:pt x="181715" y="21699"/>
                    <a:pt x="119645" y="71658"/>
                    <a:pt x="79274" y="151390"/>
                  </a:cubicBezTo>
                  <a:cubicBezTo>
                    <a:pt x="38903" y="231122"/>
                    <a:pt x="4587" y="367374"/>
                    <a:pt x="550" y="478394"/>
                  </a:cubicBezTo>
                  <a:cubicBezTo>
                    <a:pt x="-3487" y="589414"/>
                    <a:pt x="14681" y="725665"/>
                    <a:pt x="55052" y="817509"/>
                  </a:cubicBezTo>
                  <a:cubicBezTo>
                    <a:pt x="95423" y="909353"/>
                    <a:pt x="166576" y="1030970"/>
                    <a:pt x="242776" y="1029457"/>
                  </a:cubicBezTo>
                </a:path>
              </a:pathLst>
            </a:custGeom>
            <a:noFill/>
            <a:ln w="50800">
              <a:solidFill>
                <a:srgbClr val="CC3399"/>
              </a:solidFill>
              <a:prstDash val="sysDot"/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70C6394-79E1-7E40-B736-C5F73D9048B8}"/>
              </a:ext>
            </a:extLst>
          </p:cNvPr>
          <p:cNvSpPr/>
          <p:nvPr/>
        </p:nvSpPr>
        <p:spPr>
          <a:xfrm>
            <a:off x="6244043" y="1119915"/>
            <a:ext cx="3339247" cy="68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20"/>
              </a:lnSpc>
            </a:pPr>
            <a:r>
              <a:rPr lang="en-US" altLang="zh-CN" sz="1600" b="1" dirty="0">
                <a:latin typeface="Cambria" panose="02040503050406030204" pitchFamily="18" charset="0"/>
              </a:rPr>
              <a:t>Common in-DRAM cache organization</a:t>
            </a:r>
          </a:p>
        </p:txBody>
      </p:sp>
      <p:sp>
        <p:nvSpPr>
          <p:cNvPr id="222" name="灯片编号占位符 3">
            <a:extLst>
              <a:ext uri="{FF2B5EF4-FFF2-40B4-BE49-F238E27FC236}">
                <a16:creationId xmlns:a16="http://schemas.microsoft.com/office/drawing/2014/main" id="{442B7F2B-F948-8D47-A35A-10AEA8206152}"/>
              </a:ext>
            </a:extLst>
          </p:cNvPr>
          <p:cNvSpPr txBox="1">
            <a:spLocks/>
          </p:cNvSpPr>
          <p:nvPr/>
        </p:nvSpPr>
        <p:spPr>
          <a:xfrm>
            <a:off x="4419600" y="6431948"/>
            <a:ext cx="381000" cy="274636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600" b="1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Whitney-Medium" panose="02000603040000020004" pitchFamily="2" charset="0"/>
                <a:ea typeface="Whitney-Medium" panose="02000603040000020004" pitchFamily="2" charset="0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fld id="{56E643E9-8232-44D4-8A76-E691A7C80D3B}" type="slidenum">
              <a:rPr lang="en-US" altLang="en-US" sz="2000" smtClean="0">
                <a:solidFill>
                  <a:schemeClr val="bg1">
                    <a:lumMod val="75000"/>
                  </a:schemeClr>
                </a:solidFill>
              </a:rPr>
              <a:pPr algn="ctr"/>
              <a:t>9</a:t>
            </a:fld>
            <a:endParaRPr lang="en-US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27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17.6|2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6.3|7.3|5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.4|4|3.5|12.9|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heme/theme1.xml><?xml version="1.0" encoding="utf-8"?>
<a:theme xmlns:a="http://schemas.openxmlformats.org/drawingml/2006/main" name="1_CMU-SAFARI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49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SAFARI" id="{B15788EB-35F8-49D3-8BDF-2EB8D26A72D0}" vid="{7C2D58BB-235D-4341-930F-6DE16E8DC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8311</TotalTime>
  <Words>4934</Words>
  <Application>Microsoft Macintosh PowerPoint</Application>
  <PresentationFormat>On-screen Show (4:3)</PresentationFormat>
  <Paragraphs>922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Adobe Garamond Pro</vt:lpstr>
      <vt:lpstr>Arial</vt:lpstr>
      <vt:lpstr>Calibri</vt:lpstr>
      <vt:lpstr>Cambria</vt:lpstr>
      <vt:lpstr>Linux Libertine</vt:lpstr>
      <vt:lpstr>Palatino Linotype</vt:lpstr>
      <vt:lpstr>Whitney-Bold</vt:lpstr>
      <vt:lpstr>Whitney-Medium</vt:lpstr>
      <vt:lpstr>Wingdings</vt:lpstr>
      <vt:lpstr>1_CMU-SAFARI</vt:lpstr>
      <vt:lpstr>FIGARO: Improving System Performance via Fine-Grained  In-DRAM Data Relocation and Caching</vt:lpstr>
      <vt:lpstr>Executive Summary</vt:lpstr>
      <vt:lpstr>Outline</vt:lpstr>
      <vt:lpstr>Outline</vt:lpstr>
      <vt:lpstr>DRAM Organization</vt:lpstr>
      <vt:lpstr>Bank and Subarray Organization</vt:lpstr>
      <vt:lpstr>DRAM Operation</vt:lpstr>
      <vt:lpstr>Outline</vt:lpstr>
      <vt:lpstr>In-DRAM Cache Design</vt:lpstr>
      <vt:lpstr>Inefficiencies of In-DRAM Caches</vt:lpstr>
      <vt:lpstr>Outline</vt:lpstr>
      <vt:lpstr>Observations and Key Idea</vt:lpstr>
      <vt:lpstr>FIGARO Overview</vt:lpstr>
      <vt:lpstr>Transferring Data via FIGARO</vt:lpstr>
      <vt:lpstr>Key Features of FIGARO</vt:lpstr>
      <vt:lpstr>More FIGARO Details in the Paper</vt:lpstr>
      <vt:lpstr>Outline</vt:lpstr>
      <vt:lpstr>FIGCache Overview</vt:lpstr>
      <vt:lpstr>Benefits of FIGCache</vt:lpstr>
      <vt:lpstr>FIGCache Tag Store (FTS)</vt:lpstr>
      <vt:lpstr>Insertion and Replacement</vt:lpstr>
      <vt:lpstr>FIGCache Designs</vt:lpstr>
      <vt:lpstr>Outline</vt:lpstr>
      <vt:lpstr>Experimental Methodology</vt:lpstr>
      <vt:lpstr>Comparison Points</vt:lpstr>
      <vt:lpstr>Outline</vt:lpstr>
      <vt:lpstr>Multicore System Performance</vt:lpstr>
      <vt:lpstr>Multicore System Energy Savings</vt:lpstr>
      <vt:lpstr>FIGCache Replacement Policies</vt:lpstr>
      <vt:lpstr>Different Row Segment Sizes</vt:lpstr>
      <vt:lpstr>More Results in the Paper</vt:lpstr>
      <vt:lpstr>Outline</vt:lpstr>
      <vt:lpstr>Executive Summary</vt:lpstr>
      <vt:lpstr>FIGARO: Improving System Performance via Fine-Grained  In-DRAM Data Relocation and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Detailed Energy Model for DDR DRAM</dc:title>
  <dc:creator>Saugata Ghose</dc:creator>
  <cp:lastModifiedBy>Microsoft Office User</cp:lastModifiedBy>
  <cp:revision>1946</cp:revision>
  <cp:lastPrinted>2018-10-28T12:28:30Z</cp:lastPrinted>
  <dcterms:created xsi:type="dcterms:W3CDTF">2016-02-04T18:31:04Z</dcterms:created>
  <dcterms:modified xsi:type="dcterms:W3CDTF">2020-10-10T11:48:15Z</dcterms:modified>
</cp:coreProperties>
</file>