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7"/>
  </p:notesMasterIdLst>
  <p:handoutMasterIdLst>
    <p:handoutMasterId r:id="rId8"/>
  </p:handoutMasterIdLst>
  <p:sldIdLst>
    <p:sldId id="965" r:id="rId2"/>
    <p:sldId id="1008" r:id="rId3"/>
    <p:sldId id="1022" r:id="rId4"/>
    <p:sldId id="1021" r:id="rId5"/>
    <p:sldId id="1018" r:id="rId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5"/>
    <a:srgbClr val="376092"/>
    <a:srgbClr val="70AD47"/>
    <a:srgbClr val="254061"/>
    <a:srgbClr val="F89645"/>
    <a:srgbClr val="C01700"/>
    <a:srgbClr val="B31B1B"/>
    <a:srgbClr val="FAC090"/>
    <a:srgbClr val="AC2130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48" autoAdjust="0"/>
    <p:restoredTop sz="97909" autoAdjust="0"/>
  </p:normalViewPr>
  <p:slideViewPr>
    <p:cSldViewPr>
      <p:cViewPr varScale="1">
        <p:scale>
          <a:sx n="231" d="100"/>
          <a:sy n="231" d="100"/>
        </p:scale>
        <p:origin x="35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91" d="100"/>
          <a:sy n="191" d="100"/>
        </p:scale>
        <p:origin x="192" y="8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4CA2-105F-41CF-95FA-79E2DEDCE6D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2E61D-2080-44C1-8D97-F4B80BAE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38D9882-8E9E-4CF6-8AEF-BEC3B7A09D95}" type="datetimeFigureOut">
              <a:rPr lang="en-US"/>
              <a:pPr>
                <a:defRPr/>
              </a:pPr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0529AF4-9733-4245-A38E-6E2258071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6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 very much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9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0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02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 very much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5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1"/>
            <a:ext cx="8839200" cy="3048001"/>
          </a:xfrm>
        </p:spPr>
        <p:txBody>
          <a:bodyPr/>
          <a:lstStyle>
            <a:lvl1pPr algn="ctr">
              <a:defRPr sz="3600" spc="-9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22098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696969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D4D4D4"/>
                </a:solidFill>
              </a:defRPr>
            </a:lvl1pPr>
          </a:lstStyle>
          <a:p>
            <a:r>
              <a:rPr lang="en-US" altLang="en-US" dirty="0"/>
              <a:t>Page </a:t>
            </a:r>
            <a:fld id="{C0114C80-A684-4FC2-9290-3D6457BFA549}" type="slidenum">
              <a:rPr lang="en-US" altLang="en-US" smtClean="0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4649313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0BF8F6E-232C-4479-8873-848D6BC8E6C3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26753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2"/>
            <a:ext cx="2057400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201"/>
            <a:ext cx="6629400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8C84A859-EC2B-4CC2-841B-A4A94D4856AA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61272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16D22C-426A-744D-94E9-F455C0D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33261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620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5334000"/>
          </a:xfrm>
        </p:spPr>
        <p:txBody>
          <a:bodyPr anchorCtr="1"/>
          <a:lstStyle>
            <a:lvl1pPr algn="ctr">
              <a:defRPr sz="3600" b="0" cap="none" spc="-1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1252D094-1F6F-4D58-85D9-7DD94883DE43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196827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2B8100E-AEB3-45CD-B31C-E5D9AB46F8E2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5404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8200"/>
            <a:ext cx="4346575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346575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B98A4ED6-624C-4BEA-BCDE-327289EF7D9F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3085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B72A377-ED4A-4672-A396-DD11146850F5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C6244C4-715A-4076-A755-A7C4861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77346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4A31649-8929-48A0-9489-E8D4C8D91F05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5458667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838200"/>
            <a:ext cx="33131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1"/>
            <a:ext cx="5416550" cy="51054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981200"/>
            <a:ext cx="3313113" cy="39624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3E8FA7CC-2CE5-41D8-B4C4-AD442D4B12B0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4854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1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FC7E1FD5-A6B1-43EF-B5D9-E1445DE766F6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03399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10545"/>
            <a:ext cx="8839200" cy="57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490023"/>
            <a:ext cx="1371600" cy="228600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r">
              <a:defRPr sz="1600" b="0" baseline="0">
                <a:solidFill>
                  <a:schemeClr val="bg1">
                    <a:lumMod val="75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</a:lstStyle>
          <a:p>
            <a:fld id="{BBF05047-ADC6-47BF-A318-424F854A849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400801"/>
            <a:ext cx="1295400" cy="2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none" spc="-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9pPr>
    </p:titleStyle>
    <p:bodyStyle>
      <a:lvl1pPr marL="204788" indent="-204788" algn="l" rtl="0" eaLnBrk="1" fontAlgn="base" hangingPunct="1">
        <a:spcBef>
          <a:spcPts val="450"/>
        </a:spcBef>
        <a:spcAft>
          <a:spcPct val="0"/>
        </a:spcAft>
        <a:buFont typeface="Wingdings" panose="05000000000000000000" pitchFamily="2" charset="2"/>
        <a:buChar char="§"/>
        <a:defRPr sz="2600" b="1" kern="1200" baseline="0">
          <a:solidFill>
            <a:srgbClr val="404040"/>
          </a:solidFill>
          <a:latin typeface="Adobe Garamond Pro" panose="02020502060506020403" pitchFamily="18" charset="0"/>
          <a:ea typeface="+mn-ea"/>
          <a:cs typeface="+mn-cs"/>
        </a:defRPr>
      </a:lvl1pPr>
      <a:lvl2pPr marL="479822" indent="-171450" algn="l" rtl="0" eaLnBrk="1" fontAlgn="base" hangingPunct="1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2pPr>
      <a:lvl3pPr marL="857250" indent="-171450" algn="l" rtl="0" eaLnBrk="1" fontAlgn="base" hangingPunct="1">
        <a:spcBef>
          <a:spcPts val="225"/>
        </a:spcBef>
        <a:spcAft>
          <a:spcPct val="0"/>
        </a:spcAft>
        <a:buFont typeface="Palatino Linotype" panose="02040502050505030304" pitchFamily="18" charset="0"/>
        <a:buChar char="»"/>
        <a:defRPr sz="18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2004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FIGARO: Improving System Performance via Fine-Grained </a:t>
            </a:r>
            <a:b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In-DRAM Data Relocation and Caching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3800" y="3307199"/>
            <a:ext cx="9144000" cy="1600200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Yaohua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Wang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Lois Orosa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Xiangjun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Peng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3,1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Yang Guo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</a:p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Saugata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Ghose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4,5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Minesh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Patel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Jeremie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S. Kim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Juan Gómez Luna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Mohammad Sadrosadati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Nika Mansouri Ghiasi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Onur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Mutlu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2,5</a:t>
            </a:r>
            <a:endParaRPr lang="en-US" altLang="zh-CN" sz="2400" b="0" baseline="30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F8578-1873-8443-9522-2F3310C7078F}"/>
              </a:ext>
            </a:extLst>
          </p:cNvPr>
          <p:cNvSpPr/>
          <p:nvPr/>
        </p:nvSpPr>
        <p:spPr>
          <a:xfrm>
            <a:off x="3843004" y="6468009"/>
            <a:ext cx="1430392" cy="37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MICRO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1B40D-842A-DF4F-A699-6C41F4677EF6}"/>
              </a:ext>
            </a:extLst>
          </p:cNvPr>
          <p:cNvSpPr>
            <a:spLocks noChangeAspect="1"/>
          </p:cNvSpPr>
          <p:nvPr/>
        </p:nvSpPr>
        <p:spPr>
          <a:xfrm>
            <a:off x="2220439" y="5125757"/>
            <a:ext cx="1806277" cy="298767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Image result for å½é²ç§æå¤§å­¦">
            <a:extLst>
              <a:ext uri="{FF2B5EF4-FFF2-40B4-BE49-F238E27FC236}">
                <a16:creationId xmlns:a16="http://schemas.microsoft.com/office/drawing/2014/main" id="{4922F7A9-C0B2-9347-B25D-48298683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00528"/>
            <a:ext cx="666158" cy="6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BDF5E-6CB6-9749-9B19-DCF6D77F18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9" y="5895314"/>
            <a:ext cx="2724912" cy="242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0A51E-F83E-CF48-B8A2-D766D3BCA5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03" y="4958665"/>
            <a:ext cx="1596030" cy="968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F8380-4FF4-3140-8E7C-522186C5BB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04" y="4914383"/>
            <a:ext cx="1912588" cy="790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408379-8E4F-D04F-82E1-0C038A599C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81021"/>
            <a:ext cx="1531188" cy="587222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71473511-1860-4C4F-95D5-A358E0F25296}"/>
              </a:ext>
            </a:extLst>
          </p:cNvPr>
          <p:cNvSpPr txBox="1">
            <a:spLocks/>
          </p:cNvSpPr>
          <p:nvPr/>
        </p:nvSpPr>
        <p:spPr bwMode="auto">
          <a:xfrm>
            <a:off x="633823" y="4994539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1AF3CB63-09F2-EF49-997E-9611CA76EE5A}"/>
              </a:ext>
            </a:extLst>
          </p:cNvPr>
          <p:cNvSpPr txBox="1">
            <a:spLocks/>
          </p:cNvSpPr>
          <p:nvPr/>
        </p:nvSpPr>
        <p:spPr bwMode="auto">
          <a:xfrm>
            <a:off x="2124463" y="5004550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CC9D4158-0DF0-234E-BD6E-AB779F029D6B}"/>
              </a:ext>
            </a:extLst>
          </p:cNvPr>
          <p:cNvSpPr txBox="1">
            <a:spLocks/>
          </p:cNvSpPr>
          <p:nvPr/>
        </p:nvSpPr>
        <p:spPr bwMode="auto">
          <a:xfrm>
            <a:off x="5108974" y="4988963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C3BF9B81-1995-5D4B-BCFA-D87F09BD993D}"/>
              </a:ext>
            </a:extLst>
          </p:cNvPr>
          <p:cNvSpPr txBox="1">
            <a:spLocks/>
          </p:cNvSpPr>
          <p:nvPr/>
        </p:nvSpPr>
        <p:spPr bwMode="auto">
          <a:xfrm>
            <a:off x="6769208" y="4996092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E3E748DF-9C92-A54A-9304-215920DF8BB8}"/>
              </a:ext>
            </a:extLst>
          </p:cNvPr>
          <p:cNvSpPr txBox="1">
            <a:spLocks/>
          </p:cNvSpPr>
          <p:nvPr/>
        </p:nvSpPr>
        <p:spPr bwMode="auto">
          <a:xfrm>
            <a:off x="1504655" y="5774107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7C6520D2-2CCA-F849-9A1D-F7DFC86F60B8}"/>
              </a:ext>
            </a:extLst>
          </p:cNvPr>
          <p:cNvSpPr txBox="1">
            <a:spLocks/>
          </p:cNvSpPr>
          <p:nvPr/>
        </p:nvSpPr>
        <p:spPr bwMode="auto">
          <a:xfrm>
            <a:off x="6437026" y="564868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859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46733-CA16-4670-B3A3-1016CE2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0" y="155734"/>
            <a:ext cx="1027504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Motivation and Goal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100" name="灯片编号占位符 3">
            <a:extLst>
              <a:ext uri="{FF2B5EF4-FFF2-40B4-BE49-F238E27FC236}">
                <a16:creationId xmlns:a16="http://schemas.microsoft.com/office/drawing/2014/main" id="{532A72A1-06DA-ED4A-A4C3-6B8AB9C891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76600" y="6464353"/>
            <a:ext cx="1447800" cy="274636"/>
          </a:xfrm>
        </p:spPr>
        <p:txBody>
          <a:bodyPr/>
          <a:lstStyle/>
          <a:p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/>
              <a:t>2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D99F6-74DE-9845-B9C3-BBE721A46821}"/>
              </a:ext>
            </a:extLst>
          </p:cNvPr>
          <p:cNvSpPr txBox="1"/>
          <p:nvPr/>
        </p:nvSpPr>
        <p:spPr>
          <a:xfrm>
            <a:off x="-1759352" y="-671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D53A2-4ACD-3E48-8980-14ABA17D8462}"/>
              </a:ext>
            </a:extLst>
          </p:cNvPr>
          <p:cNvSpPr txBox="1"/>
          <p:nvPr/>
        </p:nvSpPr>
        <p:spPr>
          <a:xfrm>
            <a:off x="-2419109" y="-1284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6E6BA59E-65E3-C048-BF8E-D930FAD9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66800"/>
            <a:ext cx="9144000" cy="5105400"/>
          </a:xfrm>
        </p:spPr>
        <p:txBody>
          <a:bodyPr/>
          <a:lstStyle/>
          <a:p>
            <a:pPr marL="274320" indent="-274320">
              <a:lnSpc>
                <a:spcPts val="2200"/>
              </a:lnSpc>
              <a:spcBef>
                <a:spcPts val="400"/>
              </a:spcBef>
            </a:pPr>
            <a:r>
              <a:rPr lang="en-US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Problem</a:t>
            </a:r>
            <a:r>
              <a:rPr lang="en-US" sz="2400" dirty="0">
                <a:solidFill>
                  <a:schemeClr val="accent6"/>
                </a:solidFill>
                <a:latin typeface="Cambria" panose="02040503050406030204" pitchFamily="18" charset="0"/>
              </a:rPr>
              <a:t>: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DRAM latency is a </a:t>
            </a:r>
            <a:r>
              <a:rPr lang="en-US" sz="2400" b="0" dirty="0">
                <a:solidFill>
                  <a:schemeClr val="accent6"/>
                </a:solidFill>
                <a:latin typeface="Cambria" panose="02040503050406030204" pitchFamily="18" charset="0"/>
              </a:rPr>
              <a:t>performance bottleneck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for many applications</a:t>
            </a:r>
          </a:p>
          <a:p>
            <a:pPr marL="274320" indent="-274320">
              <a:lnSpc>
                <a:spcPts val="2200"/>
              </a:lnSpc>
              <a:spcBef>
                <a:spcPts val="400"/>
              </a:spcBef>
            </a:pPr>
            <a:endParaRPr lang="en-US" sz="2400" b="0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274320" indent="-274320">
              <a:lnSpc>
                <a:spcPts val="2200"/>
              </a:lnSpc>
              <a:spcBef>
                <a:spcPts val="400"/>
              </a:spcBef>
            </a:pP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In-DRAM caches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mitigate this latency </a:t>
            </a:r>
          </a:p>
          <a:p>
            <a:pPr marL="549354" lvl="1" indent="-274320">
              <a:lnSpc>
                <a:spcPts val="2200"/>
              </a:lnSpc>
              <a:spcBef>
                <a:spcPts val="400"/>
              </a:spcBef>
            </a:pPr>
            <a:r>
              <a:rPr lang="en-US" sz="2400" dirty="0">
                <a:solidFill>
                  <a:srgbClr val="FF00F5"/>
                </a:solidFill>
                <a:latin typeface="Cambria" panose="02040503050406030204" pitchFamily="18" charset="0"/>
              </a:rPr>
              <a:t>by a</a:t>
            </a: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ugmenting</a:t>
            </a:r>
            <a:r>
              <a:rPr lang="en-US" sz="2400" b="0" dirty="0">
                <a:solidFill>
                  <a:srgbClr val="376092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regular-latency</a:t>
            </a:r>
            <a:r>
              <a:rPr lang="en-US" sz="2400" b="0" dirty="0">
                <a:solidFill>
                  <a:srgbClr val="376092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DRAM</a:t>
            </a:r>
            <a:r>
              <a:rPr lang="en-US" sz="2400" b="0" dirty="0">
                <a:solidFill>
                  <a:srgbClr val="376092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with</a:t>
            </a:r>
            <a:r>
              <a:rPr lang="en-US" sz="2400" b="0" dirty="0">
                <a:solidFill>
                  <a:srgbClr val="376092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small-but-fast regions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of</a:t>
            </a: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 DRAM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that serve as a </a:t>
            </a: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cache</a:t>
            </a:r>
          </a:p>
          <a:p>
            <a:pPr marL="274320" indent="-274320">
              <a:lnSpc>
                <a:spcPts val="2200"/>
              </a:lnSpc>
              <a:spcBef>
                <a:spcPts val="400"/>
              </a:spcBef>
            </a:pPr>
            <a:endParaRPr lang="en-US" sz="2400" b="0" dirty="0">
              <a:solidFill>
                <a:srgbClr val="376092"/>
              </a:solidFill>
              <a:latin typeface="Cambria" panose="02040503050406030204" pitchFamily="18" charset="0"/>
            </a:endParaRPr>
          </a:p>
          <a:p>
            <a:pPr marL="274320" indent="-274320">
              <a:lnSpc>
                <a:spcPts val="2200"/>
              </a:lnSpc>
              <a:spcBef>
                <a:spcPts val="400"/>
              </a:spcBef>
            </a:pP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Existing in-DRAM </a:t>
            </a:r>
            <a:r>
              <a:rPr lang="en-US" sz="2400" b="0" dirty="0">
                <a:solidFill>
                  <a:srgbClr val="00B050"/>
                </a:solidFill>
                <a:latin typeface="Cambria" panose="02040503050406030204" pitchFamily="18" charset="0"/>
              </a:rPr>
              <a:t>caches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have mechanisms for </a:t>
            </a:r>
            <a:r>
              <a:rPr lang="en-US" sz="2400" b="0" dirty="0">
                <a:solidFill>
                  <a:srgbClr val="00B050"/>
                </a:solidFill>
                <a:latin typeface="Cambria" panose="02040503050406030204" pitchFamily="18" charset="0"/>
              </a:rPr>
              <a:t>relocating data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that have two main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inefficiencies</a:t>
            </a:r>
            <a:r>
              <a:rPr lang="en-US" sz="2400" b="0" dirty="0">
                <a:solidFill>
                  <a:srgbClr val="00B050"/>
                </a:solidFill>
                <a:latin typeface="Cambria" panose="02040503050406030204" pitchFamily="18" charset="0"/>
              </a:rPr>
              <a:t>:</a:t>
            </a:r>
          </a:p>
          <a:p>
            <a:pPr marL="732234" lvl="1" indent="-457200">
              <a:lnSpc>
                <a:spcPts val="22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Coarse-grained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(i.e., multi-kilobyte) in-DRAM data relocation</a:t>
            </a:r>
          </a:p>
          <a:p>
            <a:pPr marL="732234" lvl="1" indent="-457200">
              <a:lnSpc>
                <a:spcPts val="22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Relocation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latency increases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with the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physical distance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between the slow and fast regions</a:t>
            </a:r>
          </a:p>
          <a:p>
            <a:pPr marL="549354" lvl="1" indent="-274320">
              <a:lnSpc>
                <a:spcPts val="2200"/>
              </a:lnSpc>
              <a:spcBef>
                <a:spcPts val="400"/>
              </a:spcBef>
            </a:pP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2400" dirty="0">
                <a:solidFill>
                  <a:srgbClr val="00B0F0"/>
                </a:solidFill>
                <a:latin typeface="Cambria" panose="02040503050406030204" pitchFamily="18" charset="0"/>
              </a:rPr>
              <a:t>Goal:</a:t>
            </a:r>
            <a:r>
              <a:rPr lang="en-US" sz="2400" b="0" dirty="0">
                <a:solidFill>
                  <a:srgbClr val="00B0F0"/>
                </a:solidFill>
                <a:latin typeface="Cambria" panose="02040503050406030204" pitchFamily="18" charset="0"/>
              </a:rPr>
              <a:t> reduce DRAM latency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via an in-DRAM cache that provides</a:t>
            </a:r>
          </a:p>
          <a:p>
            <a:pPr marL="732234" lvl="1" indent="-457200">
              <a:lnSpc>
                <a:spcPts val="22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sz="2400" dirty="0">
                <a:solidFill>
                  <a:srgbClr val="00B0F0"/>
                </a:solidFill>
                <a:latin typeface="Cambria" panose="02040503050406030204" pitchFamily="18" charset="0"/>
              </a:rPr>
              <a:t>F</a:t>
            </a:r>
            <a:r>
              <a:rPr lang="en-US" sz="2400" b="0" dirty="0">
                <a:solidFill>
                  <a:srgbClr val="00B0F0"/>
                </a:solidFill>
                <a:latin typeface="Cambria" panose="02040503050406030204" pitchFamily="18" charset="0"/>
              </a:rPr>
              <a:t>ine-grained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(i.e., multi-byte) data relocation</a:t>
            </a:r>
          </a:p>
          <a:p>
            <a:pPr marL="732234" lvl="1" indent="-457200">
              <a:lnSpc>
                <a:spcPts val="22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sz="2400" dirty="0">
                <a:solidFill>
                  <a:srgbClr val="00B0F0"/>
                </a:solidFill>
                <a:latin typeface="Cambria" panose="02040503050406030204" pitchFamily="18" charset="0"/>
              </a:rPr>
              <a:t>D</a:t>
            </a:r>
            <a:r>
              <a:rPr lang="en-US" sz="2400" b="0" dirty="0">
                <a:solidFill>
                  <a:srgbClr val="00B0F0"/>
                </a:solidFill>
                <a:latin typeface="Cambria" panose="02040503050406030204" pitchFamily="18" charset="0"/>
              </a:rPr>
              <a:t>istance-independent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relocation latency</a:t>
            </a:r>
          </a:p>
          <a:p>
            <a:pPr marL="308372" lvl="1" indent="0">
              <a:lnSpc>
                <a:spcPts val="1800"/>
              </a:lnSpc>
              <a:spcBef>
                <a:spcPts val="400"/>
              </a:spcBef>
              <a:buNone/>
            </a:pPr>
            <a:endParaRPr lang="en-US" sz="1800" dirty="0">
              <a:solidFill>
                <a:srgbClr val="B31B1B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2000"/>
              </a:lnSpc>
              <a:spcBef>
                <a:spcPts val="400"/>
              </a:spcBef>
            </a:pPr>
            <a:endParaRPr lang="tr-TR" sz="1800" dirty="0">
              <a:solidFill>
                <a:srgbClr val="B31B1B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97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7AD66-8B07-4E2F-915A-36F2E490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FIGARO Substrate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E1D72-1999-B54A-BC00-EEC824FD9904}"/>
              </a:ext>
            </a:extLst>
          </p:cNvPr>
          <p:cNvSpPr/>
          <p:nvPr/>
        </p:nvSpPr>
        <p:spPr>
          <a:xfrm>
            <a:off x="18646" y="1140932"/>
            <a:ext cx="6010938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FIGARO</a:t>
            </a:r>
            <a:r>
              <a:rPr lang="en-US" altLang="zh-CN" sz="2400" b="1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leverages </a:t>
            </a:r>
            <a:r>
              <a:rPr lang="en-US" altLang="zh-CN" sz="2400" dirty="0">
                <a:solidFill>
                  <a:srgbClr val="0070C0"/>
                </a:solidFill>
                <a:latin typeface="Cambria" panose="02040503050406030204" pitchFamily="18" charset="0"/>
              </a:rPr>
              <a:t>existing shared structures</a:t>
            </a:r>
            <a:r>
              <a:rPr lang="en-US" altLang="zh-CN" sz="2400" dirty="0">
                <a:latin typeface="Cambria" panose="02040503050406030204" pitchFamily="18" charset="0"/>
              </a:rPr>
              <a:t> within a modern DRAM device to perform </a:t>
            </a:r>
            <a:r>
              <a:rPr lang="en-US" altLang="zh-CN" sz="2400" dirty="0">
                <a:solidFill>
                  <a:srgbClr val="0070C0"/>
                </a:solidFill>
                <a:latin typeface="Cambria" panose="02040503050406030204" pitchFamily="18" charset="0"/>
              </a:rPr>
              <a:t>data relocation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AD47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Observations:</a:t>
            </a:r>
          </a:p>
          <a:p>
            <a:pPr>
              <a:lnSpc>
                <a:spcPts val="2200"/>
              </a:lnSpc>
            </a:pPr>
            <a:endParaRPr lang="en-US" altLang="zh-CN" sz="2400" b="1" dirty="0">
              <a:solidFill>
                <a:srgbClr val="70AD47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marL="822722" lvl="1" indent="-514350">
              <a:lnSpc>
                <a:spcPts val="2200"/>
              </a:lnSpc>
              <a:buFont typeface="+mj-lt"/>
              <a:buAutoNum type="arabicParenR"/>
            </a:pPr>
            <a:r>
              <a:rPr lang="en-US" altLang="zh-CN" sz="2400" dirty="0">
                <a:latin typeface="Cambria" panose="02040503050406030204" pitchFamily="18" charset="0"/>
              </a:rPr>
              <a:t>All local row buffers 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(LRBs) </a:t>
            </a:r>
            <a:r>
              <a:rPr lang="en-US" altLang="zh-CN" sz="2400" dirty="0">
                <a:latin typeface="Cambria" panose="02040503050406030204" pitchFamily="18" charset="0"/>
              </a:rPr>
              <a:t>in a bank are 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connected</a:t>
            </a:r>
            <a:r>
              <a:rPr lang="en-US" altLang="zh-CN" sz="2400" dirty="0">
                <a:latin typeface="Cambria" panose="02040503050406030204" pitchFamily="18" charset="0"/>
              </a:rPr>
              <a:t> to a single               shared global row buffer 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(GRB)</a:t>
            </a:r>
          </a:p>
          <a:p>
            <a:pPr marL="822722" lvl="1" indent="-514350">
              <a:lnSpc>
                <a:spcPts val="2200"/>
              </a:lnSpc>
              <a:buFont typeface="+mj-lt"/>
              <a:buAutoNum type="arabicParenR"/>
            </a:pPr>
            <a:endParaRPr lang="en-US" altLang="zh-CN" sz="24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pPr marL="822722" lvl="1" indent="-514350">
              <a:lnSpc>
                <a:spcPts val="2200"/>
              </a:lnSpc>
              <a:buFont typeface="+mj-lt"/>
              <a:buAutoNum type="arabicParenR"/>
            </a:pPr>
            <a:r>
              <a:rPr lang="en-US" altLang="zh-CN" sz="2400" dirty="0">
                <a:latin typeface="Cambria" panose="02040503050406030204" pitchFamily="18" charset="0"/>
              </a:rPr>
              <a:t>The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GRB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has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smaller width </a:t>
            </a:r>
            <a:r>
              <a:rPr lang="en-US" altLang="zh-CN" sz="2400" dirty="0">
                <a:latin typeface="Cambria" panose="02040503050406030204" pitchFamily="18" charset="0"/>
              </a:rPr>
              <a:t>(e.g., 8B) than the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LRBs </a:t>
            </a:r>
            <a:r>
              <a:rPr lang="en-US" altLang="zh-CN" sz="2400" dirty="0">
                <a:latin typeface="Cambria" panose="02040503050406030204" pitchFamily="18" charset="0"/>
              </a:rPr>
              <a:t>(e.g., 1kB)</a:t>
            </a:r>
          </a:p>
          <a:p>
            <a:pPr marL="822722" lvl="1" indent="-5143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Key Idea: </a:t>
            </a:r>
            <a:r>
              <a:rPr lang="en-US" sz="2400" dirty="0">
                <a:latin typeface="Cambria" panose="02040503050406030204" pitchFamily="18" charset="0"/>
              </a:rPr>
              <a:t>use the </a:t>
            </a:r>
            <a:r>
              <a:rPr lang="en-US" sz="2400" dirty="0">
                <a:solidFill>
                  <a:schemeClr val="accent6"/>
                </a:solidFill>
                <a:latin typeface="Cambria" panose="02040503050406030204" pitchFamily="18" charset="0"/>
              </a:rPr>
              <a:t>existing shared GRB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among subarrays within a DRAM bank    to perform </a:t>
            </a:r>
            <a:r>
              <a:rPr lang="en-US" sz="2400" dirty="0">
                <a:solidFill>
                  <a:schemeClr val="accent6"/>
                </a:solidFill>
                <a:latin typeface="Cambria" panose="02040503050406030204" pitchFamily="18" charset="0"/>
              </a:rPr>
              <a:t>fine-grained in-DRAM data relocation</a:t>
            </a:r>
            <a:endParaRPr lang="en-US" altLang="zh-CN" sz="2400" u="sng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365522" indent="-51435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altLang="zh-CN" sz="2400" b="1" u="sng" dirty="0">
              <a:solidFill>
                <a:srgbClr val="70AD47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CB3D719-CC13-E944-97FF-E87468EB8E93}"/>
              </a:ext>
            </a:extLst>
          </p:cNvPr>
          <p:cNvGrpSpPr/>
          <p:nvPr/>
        </p:nvGrpSpPr>
        <p:grpSpPr>
          <a:xfrm>
            <a:off x="5935996" y="800933"/>
            <a:ext cx="3129953" cy="4689248"/>
            <a:chOff x="5912366" y="784927"/>
            <a:chExt cx="3129953" cy="468924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C20DE13-78D8-7D4B-8FDB-C0D3C6255825}"/>
                </a:ext>
              </a:extLst>
            </p:cNvPr>
            <p:cNvGrpSpPr/>
            <p:nvPr/>
          </p:nvGrpSpPr>
          <p:grpSpPr>
            <a:xfrm>
              <a:off x="5943351" y="3405836"/>
              <a:ext cx="2113798" cy="2068339"/>
              <a:chOff x="5943351" y="3405836"/>
              <a:chExt cx="2113798" cy="2068339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096C99B5-1EDB-6549-9420-4F0131D5543D}"/>
                  </a:ext>
                </a:extLst>
              </p:cNvPr>
              <p:cNvSpPr/>
              <p:nvPr/>
            </p:nvSpPr>
            <p:spPr>
              <a:xfrm>
                <a:off x="5943351" y="3405836"/>
                <a:ext cx="2113798" cy="2068339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DST: Subarray B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E6C3237-B70B-C448-B7A0-06EBDE7D3B2C}"/>
                  </a:ext>
                </a:extLst>
              </p:cNvPr>
              <p:cNvGrpSpPr/>
              <p:nvPr/>
            </p:nvGrpSpPr>
            <p:grpSpPr>
              <a:xfrm>
                <a:off x="6068360" y="3849054"/>
                <a:ext cx="1863779" cy="395485"/>
                <a:chOff x="4193628" y="1371600"/>
                <a:chExt cx="1292772" cy="274320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B88DA9B-A62C-9045-BE78-A7075844DD08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B0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6DAC2FB-F6D8-2E48-903E-15D6297ED7E8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B1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A80FD0E-CEF4-D14B-B7BC-50A08F5967F5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B2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0E01702-ACE6-2543-B0BB-22C8A0CB94FF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B3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30BC2D6-2C1B-1F4F-BDF1-52E2E48B2E8E}"/>
                  </a:ext>
                </a:extLst>
              </p:cNvPr>
              <p:cNvGrpSpPr/>
              <p:nvPr/>
            </p:nvGrpSpPr>
            <p:grpSpPr>
              <a:xfrm>
                <a:off x="6068360" y="4349093"/>
                <a:ext cx="1863779" cy="409122"/>
                <a:chOff x="4193628" y="1371600"/>
                <a:chExt cx="1292772" cy="283779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8432E8D-9415-3D41-8264-C970D8169A24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B4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CBD42CB-6ADA-9A46-B864-AABF399CA251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B5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22F0A2B-96C1-CD4F-86C9-CCC1A50911A7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B6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078CF8B-B4B9-5044-9EB6-85DDA2412A52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B7</a:t>
                  </a:r>
                </a:p>
              </p:txBody>
            </p:sp>
          </p:grpSp>
          <p:sp>
            <p:nvSpPr>
              <p:cNvPr id="36" name="Round Same Side Corner Rectangle 35">
                <a:extLst>
                  <a:ext uri="{FF2B5EF4-FFF2-40B4-BE49-F238E27FC236}">
                    <a16:creationId xmlns:a16="http://schemas.microsoft.com/office/drawing/2014/main" id="{29F3BF72-1F37-C64F-B3FA-D874F5296734}"/>
                  </a:ext>
                </a:extLst>
              </p:cNvPr>
              <p:cNvSpPr/>
              <p:nvPr/>
            </p:nvSpPr>
            <p:spPr>
              <a:xfrm rot="10800000">
                <a:off x="5954830" y="4816034"/>
                <a:ext cx="2094148" cy="649975"/>
              </a:xfrm>
              <a:prstGeom prst="round2SameRect">
                <a:avLst>
                  <a:gd name="adj1" fmla="val 15219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D777563-CE4A-E146-BD75-6353D17EE65D}"/>
                </a:ext>
              </a:extLst>
            </p:cNvPr>
            <p:cNvGrpSpPr/>
            <p:nvPr/>
          </p:nvGrpSpPr>
          <p:grpSpPr>
            <a:xfrm>
              <a:off x="8026165" y="2129460"/>
              <a:ext cx="1016154" cy="3338474"/>
              <a:chOff x="8026165" y="2129460"/>
              <a:chExt cx="1016154" cy="3338474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67266DB-D41E-634D-BE47-0BDA5550831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285103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48BB6B-11F2-3442-A38B-7B87326717A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390501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A431ABF-4E3A-1A48-A989-64684DACF8F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495899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6496C7-C399-294B-8490-275DF6B1056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601296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9DB2115-61DC-5D43-A3DB-ECF8D1B1310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40000" flipV="1">
                <a:off x="8456624" y="2405485"/>
                <a:ext cx="173584" cy="9984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2F92D2DB-B5F8-774B-9E66-5995A1B87D4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980821" y="2324959"/>
                <a:ext cx="651897" cy="260900"/>
              </a:xfrm>
              <a:prstGeom prst="trapezoid">
                <a:avLst>
                  <a:gd name="adj" fmla="val 6110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D09A30-A719-034A-9156-CF53E0177896}"/>
                  </a:ext>
                </a:extLst>
              </p:cNvPr>
              <p:cNvCxnSpPr/>
              <p:nvPr/>
            </p:nvCxnSpPr>
            <p:spPr>
              <a:xfrm flipH="1">
                <a:off x="8062714" y="4915865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02BB40C-7753-2B4D-96B4-53DCD24D1F51}"/>
                  </a:ext>
                </a:extLst>
              </p:cNvPr>
              <p:cNvCxnSpPr/>
              <p:nvPr/>
            </p:nvCxnSpPr>
            <p:spPr>
              <a:xfrm flipH="1">
                <a:off x="8062714" y="5067817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6BE67F2-1EE7-144F-8976-852334FDD5A3}"/>
                  </a:ext>
                </a:extLst>
              </p:cNvPr>
              <p:cNvCxnSpPr/>
              <p:nvPr/>
            </p:nvCxnSpPr>
            <p:spPr>
              <a:xfrm flipH="1">
                <a:off x="8062714" y="5219768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5409CFE-E0A2-6B40-8712-9C4EE5B86D8B}"/>
                  </a:ext>
                </a:extLst>
              </p:cNvPr>
              <p:cNvCxnSpPr/>
              <p:nvPr/>
            </p:nvCxnSpPr>
            <p:spPr>
              <a:xfrm flipH="1">
                <a:off x="8062714" y="5371718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924C58-A96C-EC4A-B49E-645251935191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>
                <a:off x="8464378" y="5141985"/>
                <a:ext cx="179152" cy="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55ECF8C4-D72B-1548-BDBE-3215C84EB682}"/>
                  </a:ext>
                </a:extLst>
              </p:cNvPr>
              <p:cNvSpPr/>
              <p:nvPr/>
            </p:nvSpPr>
            <p:spPr>
              <a:xfrm rot="5400000">
                <a:off x="8007973" y="5011530"/>
                <a:ext cx="651898" cy="260910"/>
              </a:xfrm>
              <a:prstGeom prst="trapezoid">
                <a:avLst>
                  <a:gd name="adj" fmla="val 6110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DCCC9B0-50C6-6647-AB9D-15BAA1DF47C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643530" y="2456301"/>
                <a:ext cx="0" cy="1211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5977766-FCAE-A146-A8D6-494E03E88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643530" y="3940028"/>
                <a:ext cx="0" cy="120099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FD2CE0-49C1-A449-B2A2-5651974883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3634" y="3663667"/>
                <a:ext cx="528685" cy="370773"/>
              </a:xfrm>
              <a:prstGeom prst="rect">
                <a:avLst/>
              </a:prstGeom>
              <a:solidFill>
                <a:srgbClr val="FFBDBD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b="1" dirty="0">
                  <a:solidFill>
                    <a:srgbClr val="953635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27DA3DD-5B9E-3845-8D9C-6093B3CA17B6}"/>
                </a:ext>
              </a:extLst>
            </p:cNvPr>
            <p:cNvGrpSpPr/>
            <p:nvPr/>
          </p:nvGrpSpPr>
          <p:grpSpPr>
            <a:xfrm>
              <a:off x="5912366" y="784927"/>
              <a:ext cx="2113799" cy="2068339"/>
              <a:chOff x="5912366" y="784927"/>
              <a:chExt cx="2113799" cy="2068339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A09774E-FE6F-394C-818C-E870A5293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2366" y="784927"/>
                <a:ext cx="2113799" cy="2068339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SRC: Subarray A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188C9A5-462B-AD45-A6FC-0D24235FDF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37178" y="1720350"/>
                <a:ext cx="1863773" cy="409110"/>
                <a:chOff x="4193628" y="1371600"/>
                <a:chExt cx="1292772" cy="283779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561217B-EC0D-1B43-8AFC-A66F6D611A8D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A4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299C9C5-B9BA-6D43-AE12-F6E6DA78F10F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A5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D4BF086-EB4E-6843-8595-AC919B8A2D94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A6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42042FE-3F05-8A47-9681-6CEAE9A772C8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A7</a:t>
                  </a:r>
                </a:p>
              </p:txBody>
            </p:sp>
          </p:grpSp>
          <p:sp>
            <p:nvSpPr>
              <p:cNvPr id="12" name="Round Same Side Corner Rectangle 11">
                <a:extLst>
                  <a:ext uri="{FF2B5EF4-FFF2-40B4-BE49-F238E27FC236}">
                    <a16:creationId xmlns:a16="http://schemas.microsoft.com/office/drawing/2014/main" id="{1B8CAF1E-8D67-944A-9FAB-B0758F8D925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919173" y="2187279"/>
                <a:ext cx="2094147" cy="649971"/>
              </a:xfrm>
              <a:prstGeom prst="round2SameRect">
                <a:avLst>
                  <a:gd name="adj1" fmla="val 15219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5483BD7-2E5D-D546-9552-F837FDD931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37178" y="1230048"/>
                <a:ext cx="1863773" cy="409110"/>
                <a:chOff x="4193628" y="1371600"/>
                <a:chExt cx="1292772" cy="283779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5D00605-C16D-4140-8A04-831CAD8AB2A7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A0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9765478-EC69-E14D-BF96-6717E2EFC1E2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A1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AA69F4A-3CB2-F24C-BF08-E9B1F0CBF50D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A2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824F49F-06D0-884D-B36C-D3BE159BA95E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A3</a:t>
                  </a:r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DD1259F-03A8-3543-B997-17DF780E85DC}"/>
              </a:ext>
            </a:extLst>
          </p:cNvPr>
          <p:cNvGrpSpPr/>
          <p:nvPr/>
        </p:nvGrpSpPr>
        <p:grpSpPr>
          <a:xfrm>
            <a:off x="6029584" y="2209800"/>
            <a:ext cx="3120835" cy="3271315"/>
            <a:chOff x="6005954" y="2193794"/>
            <a:chExt cx="3120835" cy="32713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ACF2E5-AF11-4A47-BAD3-519267DC6E26}"/>
                </a:ext>
              </a:extLst>
            </p:cNvPr>
            <p:cNvSpPr/>
            <p:nvPr/>
          </p:nvSpPr>
          <p:spPr>
            <a:xfrm>
              <a:off x="6005954" y="2193794"/>
              <a:ext cx="19741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Local Row Buffer</a:t>
              </a:r>
            </a:p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 (LRB)</a:t>
              </a:r>
              <a:endParaRPr lang="en-US" dirty="0">
                <a:solidFill>
                  <a:srgbClr val="25406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40E09A-7766-304F-B38F-BE2A5B65EBE2}"/>
                </a:ext>
              </a:extLst>
            </p:cNvPr>
            <p:cNvSpPr/>
            <p:nvPr/>
          </p:nvSpPr>
          <p:spPr>
            <a:xfrm>
              <a:off x="6042536" y="4818778"/>
              <a:ext cx="19741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Local Row Buffer</a:t>
              </a:r>
            </a:p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 (LRB)</a:t>
              </a:r>
              <a:endParaRPr lang="en-US" dirty="0">
                <a:solidFill>
                  <a:srgbClr val="25406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F20771C-80E5-E748-8E75-060F3A025C70}"/>
                </a:ext>
              </a:extLst>
            </p:cNvPr>
            <p:cNvSpPr/>
            <p:nvPr/>
          </p:nvSpPr>
          <p:spPr>
            <a:xfrm>
              <a:off x="8429162" y="3669781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53635"/>
                  </a:solidFill>
                </a:rPr>
                <a:t>GRB</a:t>
              </a:r>
              <a:endParaRPr lang="en-US" dirty="0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948B97B9-4533-9C45-8DA5-B8AA75F58BD7}"/>
              </a:ext>
            </a:extLst>
          </p:cNvPr>
          <p:cNvSpPr/>
          <p:nvPr/>
        </p:nvSpPr>
        <p:spPr>
          <a:xfrm>
            <a:off x="7515460" y="1254263"/>
            <a:ext cx="410119" cy="3964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spc="-110" dirty="0">
                <a:solidFill>
                  <a:schemeClr val="accent2">
                    <a:lumMod val="75000"/>
                  </a:schemeClr>
                </a:solidFill>
              </a:rPr>
              <a:t>A3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2F2100-7509-9C48-8144-49E0094D3082}"/>
              </a:ext>
            </a:extLst>
          </p:cNvPr>
          <p:cNvGrpSpPr/>
          <p:nvPr/>
        </p:nvGrpSpPr>
        <p:grpSpPr>
          <a:xfrm>
            <a:off x="5965755" y="2930017"/>
            <a:ext cx="3113950" cy="1580015"/>
            <a:chOff x="5959336" y="3285726"/>
            <a:chExt cx="3113950" cy="158001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3F6152-7F7F-1749-A5FF-EAB9F244DFAB}"/>
                </a:ext>
              </a:extLst>
            </p:cNvPr>
            <p:cNvGrpSpPr/>
            <p:nvPr/>
          </p:nvGrpSpPr>
          <p:grpSpPr>
            <a:xfrm>
              <a:off x="5959336" y="3285726"/>
              <a:ext cx="2100954" cy="369332"/>
              <a:chOff x="5813594" y="3360927"/>
              <a:chExt cx="2100954" cy="36933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E9135D2-CFD6-A846-B3F0-98CD3CE7448D}"/>
                  </a:ext>
                </a:extLst>
              </p:cNvPr>
              <p:cNvSpPr/>
              <p:nvPr/>
            </p:nvSpPr>
            <p:spPr>
              <a:xfrm>
                <a:off x="6651459" y="3360927"/>
                <a:ext cx="57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n w="0"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anose="02040503050406030204" pitchFamily="18" charset="0"/>
                  </a:rPr>
                  <a:t>1kB</a:t>
                </a:r>
                <a:endParaRPr lang="en-US" dirty="0">
                  <a:ln w="0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D3849-48D6-1841-AFD9-A72E68A85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3594" y="3429000"/>
                <a:ext cx="210095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BDA0B9A-4F8F-004F-A76D-3DE9874446EC}"/>
                </a:ext>
              </a:extLst>
            </p:cNvPr>
            <p:cNvGrpSpPr/>
            <p:nvPr/>
          </p:nvGrpSpPr>
          <p:grpSpPr>
            <a:xfrm>
              <a:off x="8517086" y="4496409"/>
              <a:ext cx="556200" cy="369332"/>
              <a:chOff x="8401103" y="4554878"/>
              <a:chExt cx="556200" cy="36933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C04A4AA-0E50-7A42-BDCB-831E954F8EDE}"/>
                  </a:ext>
                </a:extLst>
              </p:cNvPr>
              <p:cNvSpPr/>
              <p:nvPr/>
            </p:nvSpPr>
            <p:spPr>
              <a:xfrm>
                <a:off x="8461430" y="4554878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n w="0"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anose="02040503050406030204" pitchFamily="18" charset="0"/>
                  </a:rPr>
                  <a:t>8B</a:t>
                </a:r>
                <a:endParaRPr lang="en-US" dirty="0">
                  <a:ln w="0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E315DD2-E0C5-224D-A38D-8FF1724DD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1103" y="4572000"/>
                <a:ext cx="5562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灯片编号占位符 3">
            <a:extLst>
              <a:ext uri="{FF2B5EF4-FFF2-40B4-BE49-F238E27FC236}">
                <a16:creationId xmlns:a16="http://schemas.microsoft.com/office/drawing/2014/main" id="{11A33877-2672-554E-9F17-5E479BC0EAF2}"/>
              </a:ext>
            </a:extLst>
          </p:cNvPr>
          <p:cNvSpPr txBox="1">
            <a:spLocks/>
          </p:cNvSpPr>
          <p:nvPr/>
        </p:nvSpPr>
        <p:spPr>
          <a:xfrm>
            <a:off x="3276600" y="6464353"/>
            <a:ext cx="14478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0" kern="1200" baseline="0">
                <a:solidFill>
                  <a:schemeClr val="bg1">
                    <a:lumMod val="75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 </a:t>
            </a:r>
            <a:fld id="{56E643E9-8232-44D4-8A76-E691A7C80D3B}" type="slidenum">
              <a:rPr lang="en-US" altLang="en-US" sz="2000" smtClean="0"/>
              <a:pPr/>
              <a:t>3</a:t>
            </a:fld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1919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C 0.00313 0.01967 -8.33333E-7 -0.00278 -8.33333E-7 0.04259 C -8.33333E-7 0.05555 0.00052 0.06828 0.00104 0.08125 C 0.00122 0.08657 0.00191 0.09189 0.00208 0.09722 C 0.00243 0.10648 0.00261 0.11597 0.00313 0.12523 C 0.0033 0.12847 0.00365 0.13148 0.00399 0.13449 C 0.00434 0.13588 0.00434 0.1375 0.00504 0.13865 C 0.00573 0.13958 0.01146 0.14513 0.01406 0.14513 C 0.04045 0.14606 0.06684 0.14606 0.09306 0.14652 C 0.09861 0.14907 0.09896 0.14722 0.10104 0.15324 C 0.10156 0.15439 0.10174 0.15601 0.10208 0.15717 C 0.10243 0.16782 0.10243 0.1787 0.10313 0.18935 C 0.10399 0.20463 0.10486 0.20115 0.10608 0.2118 C 0.1066 0.2155 0.10677 0.21898 0.10712 0.22268 C 0.10747 0.23101 0.10764 0.23958 0.10816 0.24791 C 0.10833 0.25231 0.1092 0.25671 0.1092 0.26134 C 0.1092 0.26875 0.10747 0.30185 0.10712 0.31064 C 0.10556 0.35439 0.10729 0.33333 0.10504 0.35717 C 0.10278 0.453 0.10504 0.33842 0.10504 0.51064 C 0.10504 0.54629 0.11215 0.54166 0.10104 0.54675 C 0.09983 0.54629 0.09844 0.54583 0.09705 0.54537 C 0.09618 0.5449 0.09514 0.54398 0.0941 0.54398 C 0.08316 0.54282 0.06111 0.5412 0.06111 0.54143 C 0.05938 0.54097 0.05781 0.54027 0.05608 0.54004 C 0.05017 0.53888 0.03837 0.53796 0.03316 0.53726 C 0.02743 0.53611 0.02205 0.53472 0.01615 0.53472 C 0.01007 0.53472 0.00417 0.53564 -0.00191 0.53588 L -0.04288 0.53726 C -0.05191 0.5368 -0.06094 0.5368 -0.06996 0.53588 C -0.07205 0.53588 -0.07396 0.53472 -0.07587 0.53472 C -0.09757 0.53472 -0.11927 0.53541 -0.14097 0.53588 C -0.14236 0.53634 -0.14358 0.53726 -0.14496 0.53726 C -0.1493 0.53726 -0.15451 0.53935 -0.15799 0.53588 C -0.16007 0.53379 -0.15729 0.52893 -0.15694 0.52523 C -0.1566 0.51875 -0.15625 0.51203 -0.1559 0.50532 C -0.15625 0.49861 -0.1566 0.49189 -0.15694 0.48518 C -0.15729 0.48125 -0.15799 0.47731 -0.15799 0.47338 C -0.15799 0.45532 -0.15746 0.46666 -0.1559 0.4574 C -0.15555 0.45463 -0.15538 0.45185 -0.15503 0.4493 C -0.15226 0.4287 -0.1559 0.4581 -0.15295 0.43472 C -0.1533 0.42939 -0.15347 0.42384 -0.15399 0.41851 C -0.15417 0.41643 -0.15469 0.41412 -0.15503 0.41203 C -0.1559 0.40694 -0.1559 0.40717 -0.15694 0.40254 C -0.15573 0.38842 -0.1559 0.39467 -0.1559 0.38402 " pathEditMode="relative" rAng="0" ptsTypes="AAAAAAAAAAAAAAAAAAAAAAAAAAAAAAAAAAAAAAAAAAAA">
                                      <p:cBhvr>
                                        <p:cTn id="40" dur="5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748"/>
            <a:ext cx="9144000" cy="429389"/>
          </a:xfrm>
        </p:spPr>
        <p:txBody>
          <a:bodyPr/>
          <a:lstStyle/>
          <a:p>
            <a:r>
              <a:rPr lang="en-US" altLang="zh-CN" sz="4800" dirty="0" err="1">
                <a:latin typeface="Cambria" panose="02040503050406030204" pitchFamily="18" charset="0"/>
              </a:rPr>
              <a:t>FIGCache</a:t>
            </a:r>
            <a:r>
              <a:rPr lang="en-US" altLang="zh-CN" sz="4800" dirty="0">
                <a:latin typeface="Cambria" panose="02040503050406030204" pitchFamily="18" charset="0"/>
              </a:rPr>
              <a:t> </a:t>
            </a:r>
            <a:r>
              <a:rPr lang="en-US" altLang="zh-CN" sz="4000" b="0" dirty="0">
                <a:latin typeface="Cambria" panose="02040503050406030204" pitchFamily="18" charset="0"/>
              </a:rPr>
              <a:t>(Fine-Grained In-DRAM Cache)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AF5023C6-DD39-224F-88C3-C6B07F1C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71600"/>
            <a:ext cx="8763000" cy="4267200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Key idea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latin typeface="Cambria" panose="02040503050406030204" pitchFamily="18" charset="0"/>
              </a:rPr>
              <a:t>cache only </a:t>
            </a:r>
            <a:r>
              <a:rPr lang="en-US" sz="2400" b="0" dirty="0">
                <a:solidFill>
                  <a:srgbClr val="0070C0"/>
                </a:solidFill>
                <a:latin typeface="Cambria" panose="02040503050406030204" pitchFamily="18" charset="0"/>
              </a:rPr>
              <a:t>small, frequently-accessed portions of different DRAM rows </a:t>
            </a:r>
            <a:r>
              <a:rPr lang="en-US" sz="2400" b="0" dirty="0">
                <a:latin typeface="Cambria" panose="02040503050406030204" pitchFamily="18" charset="0"/>
              </a:rPr>
              <a:t>in a designated region of DRAM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ts val="220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ts val="220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FIGCache u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ses </a:t>
            </a:r>
            <a:r>
              <a:rPr lang="en-US" sz="2400" b="0" dirty="0">
                <a:solidFill>
                  <a:srgbClr val="70AD47"/>
                </a:solidFill>
                <a:latin typeface="Cambria" panose="02040503050406030204" pitchFamily="18" charset="0"/>
              </a:rPr>
              <a:t>FIGARO to relocate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data </a:t>
            </a:r>
            <a:r>
              <a:rPr lang="en-US" sz="2400" b="0" dirty="0">
                <a:solidFill>
                  <a:srgbClr val="70AD47"/>
                </a:solidFill>
                <a:latin typeface="Cambria" panose="02040503050406030204" pitchFamily="18" charset="0"/>
              </a:rPr>
              <a:t>into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sz="2400" b="0" dirty="0">
                <a:solidFill>
                  <a:srgbClr val="70AD47"/>
                </a:solidFill>
                <a:latin typeface="Cambria" panose="02040503050406030204" pitchFamily="18" charset="0"/>
              </a:rPr>
              <a:t>out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of the </a:t>
            </a:r>
            <a:r>
              <a:rPr lang="en-US" sz="2400" b="0" dirty="0">
                <a:solidFill>
                  <a:srgbClr val="70AD47"/>
                </a:solidFill>
                <a:latin typeface="Cambria" panose="02040503050406030204" pitchFamily="18" charset="0"/>
              </a:rPr>
              <a:t>cache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at </a:t>
            </a:r>
            <a:r>
              <a:rPr lang="en-US" sz="2400" b="0" dirty="0">
                <a:solidFill>
                  <a:srgbClr val="70AD47"/>
                </a:solidFill>
                <a:latin typeface="Cambria" panose="02040503050406030204" pitchFamily="18" charset="0"/>
              </a:rPr>
              <a:t>fine granularity</a:t>
            </a:r>
          </a:p>
          <a:p>
            <a:pPr>
              <a:lnSpc>
                <a:spcPts val="2200"/>
              </a:lnSpc>
            </a:pP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ts val="2200"/>
              </a:lnSpc>
            </a:pP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sz="2400" dirty="0">
                <a:solidFill>
                  <a:srgbClr val="FF00F5"/>
                </a:solidFill>
                <a:latin typeface="Cambria" panose="02040503050406030204" pitchFamily="18" charset="0"/>
              </a:rPr>
              <a:t>Results: </a:t>
            </a:r>
          </a:p>
          <a:p>
            <a:pPr lvl="1">
              <a:lnSpc>
                <a:spcPts val="2200"/>
              </a:lnSpc>
            </a:pP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Improves system performance by </a:t>
            </a: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16.3%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on average</a:t>
            </a:r>
          </a:p>
          <a:p>
            <a:pPr lvl="1">
              <a:lnSpc>
                <a:spcPts val="2200"/>
              </a:lnSpc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educes DRAM energy by </a:t>
            </a: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7.8%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on average</a:t>
            </a:r>
          </a:p>
          <a:p>
            <a:pPr lvl="1">
              <a:lnSpc>
                <a:spcPts val="2200"/>
              </a:lnSpc>
            </a:pPr>
            <a:r>
              <a:rPr lang="en-US" sz="2400" dirty="0">
                <a:solidFill>
                  <a:srgbClr val="FF00F5"/>
                </a:solidFill>
                <a:latin typeface="Cambria" panose="02040503050406030204" pitchFamily="18" charset="0"/>
              </a:rPr>
              <a:t>Outperforms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a </a:t>
            </a:r>
            <a:r>
              <a:rPr lang="en-US" sz="2400" dirty="0">
                <a:solidFill>
                  <a:srgbClr val="FF00F5"/>
                </a:solidFill>
                <a:latin typeface="Cambria" panose="02040503050406030204" pitchFamily="18" charset="0"/>
              </a:rPr>
              <a:t>state-of-the-art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coarse-grained in-DRAM cache</a:t>
            </a:r>
          </a:p>
          <a:p>
            <a:pPr lvl="1">
              <a:lnSpc>
                <a:spcPts val="2200"/>
              </a:lnSpc>
            </a:pP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Performs </a:t>
            </a:r>
            <a:r>
              <a:rPr lang="en-US" sz="2400" b="0" dirty="0">
                <a:solidFill>
                  <a:srgbClr val="FF00F5"/>
                </a:solidFill>
                <a:latin typeface="Cambria" panose="02040503050406030204" pitchFamily="18" charset="0"/>
              </a:rPr>
              <a:t>close to ideal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low-latency DRAM</a:t>
            </a:r>
          </a:p>
          <a:p>
            <a:pPr marL="308372" lvl="1" indent="0">
              <a:lnSpc>
                <a:spcPts val="2260"/>
              </a:lnSpc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lvl="1">
              <a:lnSpc>
                <a:spcPts val="2260"/>
              </a:lnSpc>
            </a:pPr>
            <a:endParaRPr lang="en-US" altLang="zh-CN" sz="2400" b="1" dirty="0">
              <a:solidFill>
                <a:schemeClr val="tx1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lvl="1">
              <a:lnSpc>
                <a:spcPts val="2260"/>
              </a:lnSpc>
            </a:pPr>
            <a:endParaRPr lang="en-US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ts val="2360"/>
              </a:lnSpc>
            </a:pPr>
            <a:endParaRPr lang="en-US" altLang="zh-CN" dirty="0">
              <a:latin typeface="Cambria" panose="02040503050406030204" pitchFamily="18" charset="0"/>
            </a:endParaRPr>
          </a:p>
          <a:p>
            <a:pPr marL="308372" lvl="1" indent="0">
              <a:buNone/>
            </a:pP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7B4B667-6730-F943-8ADD-E8AC85C836C3}"/>
              </a:ext>
            </a:extLst>
          </p:cNvPr>
          <p:cNvSpPr txBox="1">
            <a:spLocks/>
          </p:cNvSpPr>
          <p:nvPr/>
        </p:nvSpPr>
        <p:spPr>
          <a:xfrm>
            <a:off x="3276600" y="6464353"/>
            <a:ext cx="14478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0" kern="1200" baseline="0">
                <a:solidFill>
                  <a:schemeClr val="bg1">
                    <a:lumMod val="75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 </a:t>
            </a:r>
            <a:fld id="{56E643E9-8232-44D4-8A76-E691A7C80D3B}" type="slidenum">
              <a:rPr lang="en-US" altLang="en-US" sz="2000" smtClean="0"/>
              <a:pPr/>
              <a:t>4</a:t>
            </a:fld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3398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2004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FIGARO: Improving System Performance via Fine-Grained </a:t>
            </a:r>
            <a:b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In-DRAM Data Relocation and Caching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3800" y="3307199"/>
            <a:ext cx="9144000" cy="1600200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Yaohua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Wang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Lois Orosa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Xiangjun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Peng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3,1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Yang Guo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</a:p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Saugata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Ghose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4,5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Minesh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Patel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Jeremie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S. Kim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Juan Gómez Luna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Mohammad Sadrosadati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Nika Mansouri Ghiasi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Onur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Mutlu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2,5</a:t>
            </a:r>
            <a:endParaRPr lang="en-US" altLang="zh-CN" sz="2400" b="0" baseline="30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F8578-1873-8443-9522-2F3310C7078F}"/>
              </a:ext>
            </a:extLst>
          </p:cNvPr>
          <p:cNvSpPr/>
          <p:nvPr/>
        </p:nvSpPr>
        <p:spPr>
          <a:xfrm>
            <a:off x="3843004" y="6468009"/>
            <a:ext cx="1430392" cy="37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MICRO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1B40D-842A-DF4F-A699-6C41F4677EF6}"/>
              </a:ext>
            </a:extLst>
          </p:cNvPr>
          <p:cNvSpPr>
            <a:spLocks noChangeAspect="1"/>
          </p:cNvSpPr>
          <p:nvPr/>
        </p:nvSpPr>
        <p:spPr>
          <a:xfrm>
            <a:off x="2152630" y="5207147"/>
            <a:ext cx="1806277" cy="298767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Image result for å½é²ç§æå¤§å­¦">
            <a:extLst>
              <a:ext uri="{FF2B5EF4-FFF2-40B4-BE49-F238E27FC236}">
                <a16:creationId xmlns:a16="http://schemas.microsoft.com/office/drawing/2014/main" id="{4922F7A9-C0B2-9347-B25D-48298683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00528"/>
            <a:ext cx="666158" cy="6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BDF5E-6CB6-9749-9B19-DCF6D77F18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9" y="5895314"/>
            <a:ext cx="2724912" cy="242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0A51E-F83E-CF48-B8A2-D766D3BCA5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03" y="4958665"/>
            <a:ext cx="1596030" cy="968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F8380-4FF4-3140-8E7C-522186C5BB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90" y="4961461"/>
            <a:ext cx="1912588" cy="790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408379-8E4F-D04F-82E1-0C038A599C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81021"/>
            <a:ext cx="1531188" cy="587222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71473511-1860-4C4F-95D5-A358E0F25296}"/>
              </a:ext>
            </a:extLst>
          </p:cNvPr>
          <p:cNvSpPr txBox="1">
            <a:spLocks/>
          </p:cNvSpPr>
          <p:nvPr/>
        </p:nvSpPr>
        <p:spPr bwMode="auto">
          <a:xfrm>
            <a:off x="1351958" y="4992879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1AF3CB63-09F2-EF49-997E-9611CA76EE5A}"/>
              </a:ext>
            </a:extLst>
          </p:cNvPr>
          <p:cNvSpPr txBox="1">
            <a:spLocks/>
          </p:cNvSpPr>
          <p:nvPr/>
        </p:nvSpPr>
        <p:spPr bwMode="auto">
          <a:xfrm>
            <a:off x="4010884" y="5057086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CC9D4158-0DF0-234E-BD6E-AB779F029D6B}"/>
              </a:ext>
            </a:extLst>
          </p:cNvPr>
          <p:cNvSpPr txBox="1">
            <a:spLocks/>
          </p:cNvSpPr>
          <p:nvPr/>
        </p:nvSpPr>
        <p:spPr bwMode="auto">
          <a:xfrm>
            <a:off x="5813408" y="5057086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C3BF9B81-1995-5D4B-BCFA-D87F09BD993D}"/>
              </a:ext>
            </a:extLst>
          </p:cNvPr>
          <p:cNvSpPr txBox="1">
            <a:spLocks/>
          </p:cNvSpPr>
          <p:nvPr/>
        </p:nvSpPr>
        <p:spPr bwMode="auto">
          <a:xfrm>
            <a:off x="8502014" y="5057086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E3E748DF-9C92-A54A-9304-215920DF8BB8}"/>
              </a:ext>
            </a:extLst>
          </p:cNvPr>
          <p:cNvSpPr txBox="1">
            <a:spLocks/>
          </p:cNvSpPr>
          <p:nvPr/>
        </p:nvSpPr>
        <p:spPr bwMode="auto">
          <a:xfrm>
            <a:off x="4370918" y="5808922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7C6520D2-2CCA-F849-9A1D-F7DFC86F60B8}"/>
              </a:ext>
            </a:extLst>
          </p:cNvPr>
          <p:cNvSpPr txBox="1">
            <a:spLocks/>
          </p:cNvSpPr>
          <p:nvPr/>
        </p:nvSpPr>
        <p:spPr bwMode="auto">
          <a:xfrm>
            <a:off x="8217001" y="568102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95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CMU-SAFAR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SAFARI" id="{B15788EB-35F8-49D3-8BDF-2EB8D26A72D0}" vid="{7C2D58BB-235D-4341-930F-6DE16E8DC6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6245</TotalTime>
  <Words>409</Words>
  <Application>Microsoft Macintosh PowerPoint</Application>
  <PresentationFormat>On-screen Show (4:3)</PresentationFormat>
  <Paragraphs>93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Adobe Garamond Pro</vt:lpstr>
      <vt:lpstr>Arial</vt:lpstr>
      <vt:lpstr>Calibri</vt:lpstr>
      <vt:lpstr>Cambria</vt:lpstr>
      <vt:lpstr>Palatino Linotype</vt:lpstr>
      <vt:lpstr>Whitney-Bold</vt:lpstr>
      <vt:lpstr>Whitney-Medium</vt:lpstr>
      <vt:lpstr>Wingdings</vt:lpstr>
      <vt:lpstr>1_CMU-SAFARI</vt:lpstr>
      <vt:lpstr>FIGARO: Improving System Performance via Fine-Grained  In-DRAM Data Relocation and Caching</vt:lpstr>
      <vt:lpstr>Motivation and Goal</vt:lpstr>
      <vt:lpstr>FIGARO Substrate</vt:lpstr>
      <vt:lpstr>FIGCache (Fine-Grained In-DRAM Cache)</vt:lpstr>
      <vt:lpstr>FIGARO: Improving System Performance via Fine-Grained  In-DRAM Data Relocation and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Detailed Energy Model for DDR DRAM</dc:title>
  <dc:creator>Saugata Ghose</dc:creator>
  <cp:lastModifiedBy>Microsoft Office User</cp:lastModifiedBy>
  <cp:revision>1779</cp:revision>
  <cp:lastPrinted>2018-10-28T12:28:30Z</cp:lastPrinted>
  <dcterms:created xsi:type="dcterms:W3CDTF">2016-02-04T18:31:04Z</dcterms:created>
  <dcterms:modified xsi:type="dcterms:W3CDTF">2020-10-05T16:48:02Z</dcterms:modified>
</cp:coreProperties>
</file>