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0"/>
  </p:notesMasterIdLst>
  <p:handoutMasterIdLst>
    <p:handoutMasterId r:id="rId21"/>
  </p:handoutMasterIdLst>
  <p:sldIdLst>
    <p:sldId id="965" r:id="rId2"/>
    <p:sldId id="492" r:id="rId3"/>
    <p:sldId id="1000" r:id="rId4"/>
    <p:sldId id="980" r:id="rId5"/>
    <p:sldId id="1001" r:id="rId6"/>
    <p:sldId id="981" r:id="rId7"/>
    <p:sldId id="1002" r:id="rId8"/>
    <p:sldId id="984" r:id="rId9"/>
    <p:sldId id="1029" r:id="rId10"/>
    <p:sldId id="986" r:id="rId11"/>
    <p:sldId id="1003" r:id="rId12"/>
    <p:sldId id="1021" r:id="rId13"/>
    <p:sldId id="989" r:id="rId14"/>
    <p:sldId id="1004" r:id="rId15"/>
    <p:sldId id="992" r:id="rId16"/>
    <p:sldId id="1005" r:id="rId17"/>
    <p:sldId id="993" r:id="rId18"/>
    <p:sldId id="1036" r:id="rId1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5"/>
    <a:srgbClr val="B21B1C"/>
    <a:srgbClr val="FFF100"/>
    <a:srgbClr val="FFA7EC"/>
    <a:srgbClr val="99A6FF"/>
    <a:srgbClr val="DCE6F2"/>
    <a:srgbClr val="4F81BD"/>
    <a:srgbClr val="B9CDE6"/>
    <a:srgbClr val="79E2E8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92808" autoAdjust="0"/>
  </p:normalViewPr>
  <p:slideViewPr>
    <p:cSldViewPr>
      <p:cViewPr varScale="1">
        <p:scale>
          <a:sx n="73" d="100"/>
          <a:sy n="73" d="100"/>
        </p:scale>
        <p:origin x="907" y="2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91" d="100"/>
          <a:sy n="191" d="100"/>
        </p:scale>
        <p:origin x="192" y="8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4CA2-105F-41CF-95FA-79E2DEDCE6D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E61D-2080-44C1-8D97-F4B80BAE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38D9882-8E9E-4CF6-8AEF-BEC3B7A09D95}" type="datetimeFigureOut">
              <a:rPr lang="en-US"/>
              <a:pPr>
                <a:defRPr/>
              </a:pPr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529AF4-9733-4245-A38E-6E2258071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 My name is </a:t>
            </a:r>
            <a:r>
              <a:rPr lang="en-US" altLang="zh-CN" dirty="0" err="1"/>
              <a:t>Yaohua</a:t>
            </a:r>
            <a:r>
              <a:rPr lang="en-US" altLang="zh-CN" dirty="0"/>
              <a:t> Wang, and I will be presenting FIGARO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9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FIGARO has 4 key features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First, it is fine-grained, as it allows cache-block level data relocation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Second, it is distance independent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Third, FIGARO has low overhead,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0.3% DRAM chip area overhead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Fourth, FIGARO has </a:t>
            </a:r>
            <a:r>
              <a:rPr lang="en-US" altLang="zh-CN" sz="1200" dirty="0">
                <a:solidFill>
                  <a:schemeClr val="accent6"/>
                </a:solidFill>
                <a:latin typeface="Cambria" panose="02040503050406030204" pitchFamily="18" charset="0"/>
              </a:rPr>
              <a:t>Low latency and energy consumption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3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FIGARO, we design </a:t>
            </a:r>
            <a:r>
              <a:rPr lang="en-US" dirty="0" err="1"/>
              <a:t>FIGCache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key idea of </a:t>
            </a:r>
            <a:r>
              <a:rPr lang="en-US" altLang="zh-CN" dirty="0" err="1"/>
              <a:t>FIGCache</a:t>
            </a:r>
            <a:r>
              <a:rPr lang="en-US" altLang="zh-CN" dirty="0"/>
              <a:t> is to </a:t>
            </a:r>
            <a:r>
              <a:rPr lang="en-US" altLang="zh-CN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ache only </a:t>
            </a:r>
            <a:r>
              <a:rPr lang="en-US" sz="1200" b="0" dirty="0">
                <a:solidFill>
                  <a:srgbClr val="2770C0"/>
                </a:solidFill>
                <a:latin typeface="Cambria" panose="02040503050406030204" pitchFamily="18" charset="0"/>
              </a:rPr>
              <a:t>small, frequently-accessed portions of different DRAM rows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into the in-DRAM cache</a:t>
            </a:r>
          </a:p>
          <a:p>
            <a:r>
              <a:rPr lang="en-US" altLang="zh-CN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altLang="zh-CN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FIGCache</a:t>
            </a:r>
            <a:r>
              <a:rPr lang="en-US" altLang="zh-CN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Uses FIGARO to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relocate data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 into and out of the in-DRAM cache.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This overcomes the inefficiencies of existing in-DRAM cache designs.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 introduces a tag store in the memory controller to store 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information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</a:rPr>
              <a:t>about which 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row segments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</a:rPr>
              <a:t>are currently 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cached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The in-DRAM cache part of </a:t>
            </a:r>
            <a:r>
              <a:rPr lang="en-US" sz="1400" dirty="0" err="1">
                <a:solidFill>
                  <a:srgbClr val="70AD47"/>
                </a:solidFill>
                <a:latin typeface="Cambria" panose="02040503050406030204" pitchFamily="18" charset="0"/>
              </a:rPr>
              <a:t>FIGCache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 can be implemented with large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02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FIGCache</a:t>
            </a:r>
            <a:r>
              <a:rPr lang="en-US" dirty="0"/>
              <a:t> has two main benefits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First, it has fine-grained caching granularity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And second, it has low area overhead and manufacturing complexity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34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 will explain our experimental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Ramulator</a:t>
            </a:r>
            <a:r>
              <a:rPr lang="en-US" altLang="zh-CN" dirty="0"/>
              <a:t> for performance evaluation</a:t>
            </a:r>
          </a:p>
          <a:p>
            <a:endParaRPr lang="en-US" altLang="zh-CN" dirty="0"/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And select 20 8-core workloads. </a:t>
            </a:r>
          </a:p>
          <a:p>
            <a:endParaRPr lang="en-US" altLang="zh-CN" dirty="0"/>
          </a:p>
          <a:p>
            <a:r>
              <a:rPr lang="en-US" altLang="zh-CN" dirty="0"/>
              <a:t>==click</a:t>
            </a:r>
          </a:p>
          <a:p>
            <a:r>
              <a:rPr lang="en-US" altLang="zh-CN" dirty="0"/>
              <a:t>As comparison points, we use Conventional DDR4 as baseline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LISA-VILLA as state-of-the-art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Our </a:t>
            </a:r>
            <a:r>
              <a:rPr lang="en-US" altLang="zh-CN" dirty="0" err="1"/>
              <a:t>FIGCache</a:t>
            </a:r>
            <a:r>
              <a:rPr lang="en-US" altLang="zh-CN" dirty="0"/>
              <a:t>  with slow  and fast subarrays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And two ideal cases of </a:t>
            </a:r>
            <a:r>
              <a:rPr lang="en-US" altLang="zh-CN" dirty="0" err="1"/>
              <a:t>FIGCache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5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our evaluation results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9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the performance results for our multicore system configuration</a:t>
            </a:r>
          </a:p>
          <a:p>
            <a:r>
              <a:rPr lang="en-US" dirty="0"/>
              <a:t>The </a:t>
            </a:r>
            <a:r>
              <a:rPr lang="en-US" dirty="0" err="1"/>
              <a:t>the</a:t>
            </a:r>
            <a:r>
              <a:rPr lang="en-US" dirty="0"/>
              <a:t> y-axis is the speedup, and the x-axis shows the workloads. Different bars represent different comparison points; the blue one is </a:t>
            </a:r>
            <a:r>
              <a:rPr lang="en-US" dirty="0" err="1"/>
              <a:t>FIGCAche</a:t>
            </a:r>
            <a:r>
              <a:rPr lang="en-US" dirty="0"/>
              <a:t>-slow, and the green one is </a:t>
            </a:r>
            <a:r>
              <a:rPr lang="en-US" dirty="0" err="1"/>
              <a:t>FIGCache</a:t>
            </a:r>
            <a:r>
              <a:rPr lang="en-US" dirty="0"/>
              <a:t>-fast</a:t>
            </a:r>
          </a:p>
          <a:p>
            <a:r>
              <a:rPr lang="en-US" dirty="0"/>
              <a:t>==click</a:t>
            </a:r>
          </a:p>
          <a:p>
            <a:r>
              <a:rPr lang="en-US" dirty="0"/>
              <a:t>The average performance gain of </a:t>
            </a:r>
            <a:r>
              <a:rPr lang="en-US" dirty="0" err="1"/>
              <a:t>FIGCache</a:t>
            </a:r>
            <a:r>
              <a:rPr lang="en-US" dirty="0"/>
              <a:t> is more than 16% across all workloads.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conclude that </a:t>
            </a:r>
            <a:r>
              <a:rPr lang="en-US" sz="1200" dirty="0">
                <a:latin typeface="Cambria" panose="02040503050406030204" pitchFamily="18" charset="0"/>
              </a:rPr>
              <a:t>the benefits of </a:t>
            </a:r>
            <a:r>
              <a:rPr lang="en-US" sz="1200" dirty="0" err="1">
                <a:latin typeface="Cambria" panose="02040503050406030204" pitchFamily="18" charset="0"/>
              </a:rPr>
              <a:t>FIGCache</a:t>
            </a:r>
            <a:r>
              <a:rPr lang="en-US" sz="1200" dirty="0">
                <a:latin typeface="Cambria" panose="02040503050406030204" pitchFamily="18" charset="0"/>
              </a:rPr>
              <a:t> increase as workload memory intensity increases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== click </a:t>
            </a:r>
            <a:endParaRPr lang="en-US" sz="11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B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oth </a:t>
            </a:r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-slow and </a:t>
            </a:r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-fast outperform LISA-VILLA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And </a:t>
            </a:r>
            <a:r>
              <a:rPr lang="en-US" sz="1100" dirty="0" err="1">
                <a:latin typeface="Cambria" panose="02040503050406030204" pitchFamily="18" charset="0"/>
              </a:rPr>
              <a:t>FIGCache</a:t>
            </a:r>
            <a:r>
              <a:rPr lang="en-US" sz="1100" dirty="0">
                <a:latin typeface="Cambria" panose="02040503050406030204" pitchFamily="18" charset="0"/>
              </a:rPr>
              <a:t>-Fast approaches the idealized versions of in-DRAM cache.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== click</a:t>
            </a:r>
            <a:endParaRPr lang="en-US" sz="105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877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you, to learn more about FIGARO please refer to our paper at MICRO 2020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21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DRAM latency has long been a system bottleneck </a:t>
            </a:r>
          </a:p>
          <a:p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b="1" baseline="0" dirty="0"/>
              <a:t>Our goal is to reduce DRAM latency by in-DRAM cache </a:t>
            </a:r>
          </a:p>
          <a:p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 </a:t>
            </a:r>
            <a:r>
              <a:rPr lang="en-US" b="1" baseline="0" dirty="0"/>
              <a:t>Existing in-DRAM caches augment DRAM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small-but-fast regions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to serve as caches. But they have two issues: </a:t>
            </a:r>
          </a:p>
          <a:p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b="1" baseline="0" dirty="0">
                <a:solidFill>
                  <a:srgbClr val="00B050"/>
                </a:solidFill>
                <a:latin typeface="Cambria" panose="02040503050406030204" pitchFamily="18" charset="0"/>
              </a:rPr>
              <a:t>They use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Coarse-grained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 in-DRAM data relocation,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a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nd the corresponding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latency increases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physical distance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between slow and fast regions </a:t>
            </a:r>
          </a:p>
          <a:p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To improve this, we propose </a:t>
            </a:r>
            <a:r>
              <a:rPr lang="en-US" sz="12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FIGARO</a:t>
            </a:r>
            <a:r>
              <a:rPr lang="en-US" sz="1200" u="sng" dirty="0">
                <a:solidFill>
                  <a:srgbClr val="00B0F0"/>
                </a:solidFill>
                <a:latin typeface="Cambria" panose="02040503050406030204" pitchFamily="18" charset="0"/>
              </a:rPr>
              <a:t>: 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The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Key idea is to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use the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shared global row buffer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for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data relocation </a:t>
            </a:r>
          </a:p>
          <a:p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This enables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Fine</a:t>
            </a:r>
            <a:r>
              <a:rPr lang="en-US" altLang="zh-CN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-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grain</a:t>
            </a:r>
            <a:r>
              <a:rPr lang="en-US" altLang="zh-CN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ed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 in-DRAM data relocation at a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distance-independent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 latency with low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Based on FIGARO, we design </a:t>
            </a:r>
            <a:r>
              <a:rPr lang="en-US" sz="1200" b="0" baseline="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, </a:t>
            </a:r>
            <a:r>
              <a:rPr lang="en-US" sz="1200" b="1" baseline="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800" b="1" dirty="0">
                <a:solidFill>
                  <a:schemeClr val="accent4"/>
                </a:solidFill>
                <a:latin typeface="Cambria" panose="02040503050406030204" pitchFamily="18" charset="0"/>
              </a:rPr>
              <a:t>Key idea is to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only small, frequently-accessed DRAM row segments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in the in-DRAM Cache.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800" b="1" baseline="0" dirty="0">
                <a:solidFill>
                  <a:srgbClr val="8064A2"/>
                </a:solidFill>
                <a:latin typeface="Cambria" panose="02040503050406030204" pitchFamily="18" charset="0"/>
              </a:rPr>
              <a:t>This helps to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improve the system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performance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by more than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16% </a:t>
            </a: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,and </a:t>
            </a:r>
            <a:r>
              <a:rPr lang="en-US" sz="1800" b="0" baseline="0" dirty="0">
                <a:solidFill>
                  <a:srgbClr val="FF00F5"/>
                </a:solidFill>
                <a:latin typeface="Cambria" panose="02040503050406030204" pitchFamily="18" charset="0"/>
              </a:rPr>
              <a:t>r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educes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energy consumption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by almost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click== </a:t>
            </a:r>
            <a:r>
              <a:rPr lang="en-US" sz="1800" dirty="0">
                <a:solidFill>
                  <a:srgbClr val="B21B1C"/>
                </a:solidFill>
                <a:latin typeface="Cambria" panose="02040503050406030204" pitchFamily="18" charset="0"/>
              </a:rPr>
              <a:t>We conclude that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FIGARO enables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efficient In-DRAM data relocation,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and helps </a:t>
            </a:r>
            <a:r>
              <a:rPr lang="en-US" sz="1800" dirty="0" err="1">
                <a:solidFill>
                  <a:srgbClr val="B31B1B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 to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outperform existing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cache designs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B21B1C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endParaRPr lang="en-US" b="1" baseline="0" dirty="0"/>
          </a:p>
          <a:p>
            <a:endParaRPr lang="en-US" b="1" baseline="0" dirty="0"/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outline. First, I will start by introducing some background on DRAM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DRAM is organized </a:t>
            </a:r>
            <a:r>
              <a:rPr lang="en-US" dirty="0" err="1"/>
              <a:t>hierarquically</a:t>
            </a:r>
            <a:r>
              <a:rPr lang="en-US" dirty="0"/>
              <a:t>. A rank is composed of multiple DRAM chips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Each DRAM chip has several banks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each bank contains multiple subarrays and a global row buffer,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each subarrays is composed of a two-dimensional array of DRAM cells, 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0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will introduce existing in-DRAM cache designs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identify two main inefficiencies on existing in-DRAM caches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they are coarse grained, which 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hinders the potential of  in-DRAM 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Cambria" panose="02040503050406030204" pitchFamily="18" charset="0"/>
              </a:rPr>
              <a:t>And Second, they add significant </a:t>
            </a:r>
            <a:r>
              <a:rPr lang="en-US" sz="1200" b="0" dirty="0">
                <a:solidFill>
                  <a:srgbClr val="FFF100"/>
                </a:solidFill>
                <a:latin typeface="Cambria" panose="02040503050406030204" pitchFamily="18" charset="0"/>
              </a:rPr>
              <a:t>area overhead and complexity, because they require many fast subarrays interleaved among normal 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100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100"/>
                </a:solidFill>
                <a:latin typeface="Cambria" panose="02040503050406030204" pitchFamily="18" charset="0"/>
              </a:rPr>
              <a:t>We find that these two inefficiencies are caused by the data relocation substrate employed in the in-DRAM cache.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74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these inefficiencies, we propose FIGARO,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two key observations</a:t>
            </a:r>
          </a:p>
          <a:p>
            <a:r>
              <a:rPr lang="en-US" altLang="zh-CN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 all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buffers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in a bank are 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connected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 to a single shared global row buffer</a:t>
            </a:r>
            <a:endParaRPr lang="en-US" altLang="zh-CN" sz="12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And second, </a:t>
            </a:r>
            <a:r>
              <a:rPr lang="en-US" altLang="zh-CN" sz="1200" dirty="0">
                <a:solidFill>
                  <a:srgbClr val="FF00F5"/>
                </a:solidFill>
                <a:latin typeface="Cambria" panose="02040503050406030204" pitchFamily="18" charset="0"/>
              </a:rPr>
              <a:t>the global row buffer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is fine-grained compared with the local row buffer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The key idea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==click==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is to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use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this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GRB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as a bridge to transport data among subarrays</a:t>
            </a:r>
            <a:endParaRPr lang="en-US" altLang="zh-CN" sz="1200" b="0" u="sng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35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 on the above observation, we propose FIGARO, a fine-grained in-dram data relocation substrate 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That relocates data across subarrays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at column granularity within a chip,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== click</a:t>
            </a:r>
          </a:p>
          <a:p>
            <a:r>
              <a:rPr lang="en-US" altLang="zh-CN" dirty="0"/>
              <a:t>cache-block granularity within a rank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11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1"/>
            <a:ext cx="8839200" cy="3048001"/>
          </a:xfrm>
        </p:spPr>
        <p:txBody>
          <a:bodyPr/>
          <a:lstStyle>
            <a:lvl1pPr algn="ctr">
              <a:defRPr sz="3600" spc="-9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2098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696969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D4D4D4"/>
                </a:solidFill>
              </a:defRPr>
            </a:lvl1pPr>
          </a:lstStyle>
          <a:p>
            <a:r>
              <a:rPr lang="en-US" altLang="en-US" dirty="0"/>
              <a:t>Page </a:t>
            </a:r>
            <a:fld id="{C0114C80-A684-4FC2-9290-3D6457BFA549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4649313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0BF8F6E-232C-4479-8873-848D6BC8E6C3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26753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2"/>
            <a:ext cx="2057400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201"/>
            <a:ext cx="6629400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8C84A859-EC2B-4CC2-841B-A4A94D4856AA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61272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99400" y="6537327"/>
            <a:ext cx="1447800" cy="274636"/>
          </a:xfrm>
        </p:spPr>
        <p:txBody>
          <a:bodyPr/>
          <a:lstStyle>
            <a:lvl1pPr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en-US" dirty="0"/>
              <a:t> </a:t>
            </a:r>
            <a:fld id="{56E643E9-8232-44D4-8A76-E691A7C80D3B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16D22C-426A-744D-94E9-F455C0D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3261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620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5334000"/>
          </a:xfrm>
        </p:spPr>
        <p:txBody>
          <a:bodyPr anchorCtr="1"/>
          <a:lstStyle>
            <a:lvl1pPr algn="ctr">
              <a:defRPr sz="3600" b="0" cap="none" spc="-1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252D094-1F6F-4D58-85D9-7DD94883DE43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196827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2B8100E-AEB3-45CD-B31C-E5D9AB46F8E2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5404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8200"/>
            <a:ext cx="4346575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346575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B98A4ED6-624C-4BEA-BCDE-327289EF7D9F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3085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B72A377-ED4A-4672-A396-DD11146850F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C6244C4-715A-4076-A755-A7C4861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77346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4A31649-8929-48A0-9489-E8D4C8D91F0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5458667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838200"/>
            <a:ext cx="33131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1"/>
            <a:ext cx="5416550" cy="51054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981200"/>
            <a:ext cx="3313113" cy="39624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3E8FA7CC-2CE5-41D8-B4C4-AD442D4B12B0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4854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1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FC7E1FD5-A6B1-43EF-B5D9-E1445DE766F6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03399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10545"/>
            <a:ext cx="8839200" cy="5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490023"/>
            <a:ext cx="1371600" cy="228600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r">
              <a:defRPr sz="1600" b="0" baseline="0">
                <a:solidFill>
                  <a:schemeClr val="bg1">
                    <a:lumMod val="7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</a:lstStyle>
          <a:p>
            <a:fld id="{BBF05047-ADC6-47BF-A318-424F854A849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400801"/>
            <a:ext cx="1295400" cy="2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 spc="-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9pPr>
    </p:titleStyle>
    <p:bodyStyle>
      <a:lvl1pPr marL="204788" indent="-204788" algn="l" rtl="0" eaLnBrk="1" fontAlgn="base" hangingPunct="1">
        <a:spcBef>
          <a:spcPts val="450"/>
        </a:spcBef>
        <a:spcAft>
          <a:spcPct val="0"/>
        </a:spcAft>
        <a:buFont typeface="Wingdings" panose="05000000000000000000" pitchFamily="2" charset="2"/>
        <a:buChar char="§"/>
        <a:defRPr sz="2600" b="1" kern="1200" baseline="0">
          <a:solidFill>
            <a:srgbClr val="404040"/>
          </a:solidFill>
          <a:latin typeface="Adobe Garamond Pro" panose="02020502060506020403" pitchFamily="18" charset="0"/>
          <a:ea typeface="+mn-ea"/>
          <a:cs typeface="+mn-cs"/>
        </a:defRPr>
      </a:lvl1pPr>
      <a:lvl2pPr marL="479822" indent="-171450" algn="l" rtl="0" eaLnBrk="1" fontAlgn="base" hangingPunct="1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2pPr>
      <a:lvl3pPr marL="857250" indent="-171450" algn="l" rtl="0" eaLnBrk="1" fontAlgn="base" hangingPunct="1">
        <a:spcBef>
          <a:spcPts val="225"/>
        </a:spcBef>
        <a:spcAft>
          <a:spcPct val="0"/>
        </a:spcAft>
        <a:buFont typeface="Palatino Linotype" panose="02040502050505030304" pitchFamily="18" charset="0"/>
        <a:buChar char="»"/>
        <a:defRPr sz="18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s://github.com/CMU-SAFARI/ramulato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2004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FIGARO: Improving System Performance via Fine-Grained </a:t>
            </a:r>
            <a:b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and Caching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3800" y="3307199"/>
            <a:ext cx="9144000" cy="160020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Yaohua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Wang</a:t>
            </a:r>
            <a:r>
              <a:rPr lang="en-US" sz="240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Lois Orosa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Xiangjun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Peng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3,1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Yang Guo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</a:p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Saugata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Ghose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4,5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Minesh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Patel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Jeremie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S. Kim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Juan Gómez Luna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Mohammad Sadrosadati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Nika Mansouri Ghiasi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Onur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Mutlu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2,5</a:t>
            </a:r>
            <a:endParaRPr lang="en-US" altLang="zh-CN" sz="2400" b="0" baseline="30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F8578-1873-8443-9522-2F3310C7078F}"/>
              </a:ext>
            </a:extLst>
          </p:cNvPr>
          <p:cNvSpPr/>
          <p:nvPr/>
        </p:nvSpPr>
        <p:spPr>
          <a:xfrm>
            <a:off x="3843004" y="6468009"/>
            <a:ext cx="1430392" cy="37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MICRO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B40D-842A-DF4F-A699-6C41F4677EF6}"/>
              </a:ext>
            </a:extLst>
          </p:cNvPr>
          <p:cNvSpPr>
            <a:spLocks noChangeAspect="1"/>
          </p:cNvSpPr>
          <p:nvPr/>
        </p:nvSpPr>
        <p:spPr>
          <a:xfrm>
            <a:off x="2154487" y="5150116"/>
            <a:ext cx="1806277" cy="29876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Image result for å½é²ç§æå¤§å­¦">
            <a:extLst>
              <a:ext uri="{FF2B5EF4-FFF2-40B4-BE49-F238E27FC236}">
                <a16:creationId xmlns:a16="http://schemas.microsoft.com/office/drawing/2014/main" id="{4922F7A9-C0B2-9347-B25D-48298683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00528"/>
            <a:ext cx="666158" cy="6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BDF5E-6CB6-9749-9B19-DCF6D77F18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42" y="5833905"/>
            <a:ext cx="2724912" cy="242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0A51E-F83E-CF48-B8A2-D766D3BCA5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03" y="4958665"/>
            <a:ext cx="1596030" cy="968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F8380-4FF4-3140-8E7C-522186C5BB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70" y="4922915"/>
            <a:ext cx="1912588" cy="790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08379-8E4F-D04F-82E1-0C038A599C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81021"/>
            <a:ext cx="1531188" cy="587222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71473511-1860-4C4F-95D5-A358E0F25296}"/>
              </a:ext>
            </a:extLst>
          </p:cNvPr>
          <p:cNvSpPr txBox="1">
            <a:spLocks/>
          </p:cNvSpPr>
          <p:nvPr/>
        </p:nvSpPr>
        <p:spPr bwMode="auto">
          <a:xfrm>
            <a:off x="575736" y="498700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1AF3CB63-09F2-EF49-997E-9611CA76EE5A}"/>
              </a:ext>
            </a:extLst>
          </p:cNvPr>
          <p:cNvSpPr txBox="1">
            <a:spLocks/>
          </p:cNvSpPr>
          <p:nvPr/>
        </p:nvSpPr>
        <p:spPr bwMode="auto">
          <a:xfrm>
            <a:off x="2042066" y="499193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CC9D4158-0DF0-234E-BD6E-AB779F029D6B}"/>
              </a:ext>
            </a:extLst>
          </p:cNvPr>
          <p:cNvSpPr txBox="1">
            <a:spLocks/>
          </p:cNvSpPr>
          <p:nvPr/>
        </p:nvSpPr>
        <p:spPr bwMode="auto">
          <a:xfrm>
            <a:off x="5029200" y="4994539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3BF9B81-1995-5D4B-BCFA-D87F09BD993D}"/>
              </a:ext>
            </a:extLst>
          </p:cNvPr>
          <p:cNvSpPr txBox="1">
            <a:spLocks/>
          </p:cNvSpPr>
          <p:nvPr/>
        </p:nvSpPr>
        <p:spPr bwMode="auto">
          <a:xfrm>
            <a:off x="6785927" y="5028022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E3E748DF-9C92-A54A-9304-215920DF8BB8}"/>
              </a:ext>
            </a:extLst>
          </p:cNvPr>
          <p:cNvSpPr txBox="1">
            <a:spLocks/>
          </p:cNvSpPr>
          <p:nvPr/>
        </p:nvSpPr>
        <p:spPr bwMode="auto">
          <a:xfrm>
            <a:off x="1421197" y="5713053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7C6520D2-2CCA-F849-9A1D-F7DFC86F60B8}"/>
              </a:ext>
            </a:extLst>
          </p:cNvPr>
          <p:cNvSpPr txBox="1">
            <a:spLocks/>
          </p:cNvSpPr>
          <p:nvPr/>
        </p:nvSpPr>
        <p:spPr bwMode="auto">
          <a:xfrm>
            <a:off x="6395719" y="568102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859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7AD66-8B07-4E2F-915A-36F2E490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94503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Key Features of FIGARO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F4A20-05FF-4E33-9A8D-0A776A95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5192"/>
            <a:ext cx="9144000" cy="5699126"/>
          </a:xfrm>
        </p:spPr>
        <p:txBody>
          <a:bodyPr/>
          <a:lstStyle/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rgbClr val="70AD47"/>
                </a:solidFill>
                <a:latin typeface="Cambria" panose="02040503050406030204" pitchFamily="18" charset="0"/>
              </a:rPr>
              <a:t>Fine-grained: </a:t>
            </a:r>
            <a:r>
              <a:rPr lang="en-US" altLang="zh-CN" sz="2400" b="0" dirty="0">
                <a:solidFill>
                  <a:srgbClr val="70AD47"/>
                </a:solidFill>
                <a:latin typeface="Cambria" panose="02040503050406030204" pitchFamily="18" charset="0"/>
              </a:rPr>
              <a:t>column/cache-block level 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data relocation</a:t>
            </a:r>
          </a:p>
          <a:p>
            <a:pPr lvl="1">
              <a:lnSpc>
                <a:spcPts val="226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</a:rPr>
              <a:t>Distance-independent latency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The relocation </a:t>
            </a:r>
            <a:r>
              <a:rPr lang="en-US" altLang="zh-CN" sz="2400" dirty="0">
                <a:solidFill>
                  <a:srgbClr val="2770C0"/>
                </a:solidFill>
                <a:latin typeface="Cambria" panose="02040503050406030204" pitchFamily="18" charset="0"/>
              </a:rPr>
              <a:t>latency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2770C0"/>
                </a:solidFill>
                <a:latin typeface="Cambria" panose="02040503050406030204" pitchFamily="18" charset="0"/>
              </a:rPr>
              <a:t>depends on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the length of </a:t>
            </a:r>
            <a:r>
              <a:rPr lang="en-US" altLang="zh-CN" sz="2400" dirty="0">
                <a:solidFill>
                  <a:srgbClr val="2770C0"/>
                </a:solidFill>
                <a:latin typeface="Cambria" panose="02040503050406030204" pitchFamily="18" charset="0"/>
              </a:rPr>
              <a:t>global </a:t>
            </a:r>
            <a:r>
              <a:rPr lang="en-US" altLang="zh-CN" sz="2400" dirty="0" err="1">
                <a:solidFill>
                  <a:srgbClr val="2770C0"/>
                </a:solidFill>
                <a:latin typeface="Cambria" panose="02040503050406030204" pitchFamily="18" charset="0"/>
              </a:rPr>
              <a:t>bitline</a:t>
            </a:r>
            <a:endParaRPr lang="en-US" altLang="zh-CN" sz="2400" dirty="0">
              <a:solidFill>
                <a:srgbClr val="2770C0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Similar to the latency of read/write commands </a:t>
            </a:r>
          </a:p>
          <a:p>
            <a:pPr>
              <a:lnSpc>
                <a:spcPts val="2260"/>
              </a:lnSpc>
            </a:pPr>
            <a:endParaRPr lang="en-US" altLang="zh-CN" sz="28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rgbClr val="FF00F5"/>
                </a:solidFill>
                <a:latin typeface="Cambria" panose="02040503050406030204" pitchFamily="18" charset="0"/>
              </a:rPr>
              <a:t>Low overhead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Additional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column address MUX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 row address MUX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, and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row address latch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per subarray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0.3%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DRAM chip area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overhead</a:t>
            </a:r>
          </a:p>
          <a:p>
            <a:pPr>
              <a:lnSpc>
                <a:spcPts val="2260"/>
              </a:lnSpc>
            </a:pPr>
            <a:endParaRPr lang="en-US" altLang="zh-CN" sz="28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chemeClr val="accent6"/>
                </a:solidFill>
                <a:latin typeface="Cambria" panose="02040503050406030204" pitchFamily="18" charset="0"/>
              </a:rPr>
              <a:t>Low latency and low energy consumption</a:t>
            </a:r>
          </a:p>
          <a:p>
            <a:pPr lvl="1">
              <a:lnSpc>
                <a:spcPts val="2260"/>
              </a:lnSpc>
            </a:pPr>
            <a:r>
              <a:rPr lang="en-US" sz="2400" dirty="0">
                <a:solidFill>
                  <a:schemeClr val="accent6"/>
                </a:solidFill>
                <a:latin typeface="Cambria" panose="02040503050406030204" pitchFamily="18" charset="0"/>
              </a:rPr>
              <a:t>Low latency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(63.5ns) to relocate one column</a:t>
            </a:r>
          </a:p>
          <a:p>
            <a:pPr lvl="2">
              <a:lnSpc>
                <a:spcPts val="226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Two ACTIVATEs, one RELOC, and one PRECHARGE commands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accent6"/>
                </a:solidFill>
                <a:latin typeface="Cambria" panose="02040503050406030204" pitchFamily="18" charset="0"/>
              </a:rPr>
              <a:t>Low energy consumption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(0.03uJ) to relocate one column</a:t>
            </a:r>
            <a:endParaRPr lang="zh-CN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E1BBA12-C4E7-E448-9D85-BE0EF7B66987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10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517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5FFC022B-2362-9A4F-BD23-FF99E2D06B2C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11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565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2" y="137748"/>
            <a:ext cx="7943850" cy="429389"/>
          </a:xfrm>
        </p:spPr>
        <p:txBody>
          <a:bodyPr/>
          <a:lstStyle/>
          <a:p>
            <a:r>
              <a:rPr lang="en-US" altLang="zh-CN" sz="4800" dirty="0" err="1">
                <a:latin typeface="Cambria" panose="02040503050406030204" pitchFamily="18" charset="0"/>
              </a:rPr>
              <a:t>FIGCache</a:t>
            </a:r>
            <a:r>
              <a:rPr lang="en-US" altLang="zh-CN" sz="4800" dirty="0">
                <a:latin typeface="Cambria" panose="02040503050406030204" pitchFamily="18" charset="0"/>
              </a:rPr>
              <a:t> Overview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54" y="685800"/>
            <a:ext cx="9146754" cy="5638800"/>
          </a:xfrm>
        </p:spPr>
        <p:txBody>
          <a:bodyPr/>
          <a:lstStyle/>
          <a:p>
            <a:pPr>
              <a:lnSpc>
                <a:spcPts val="226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Key idea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Cache only </a:t>
            </a:r>
            <a:r>
              <a:rPr lang="en-US" sz="2400" b="0" dirty="0">
                <a:solidFill>
                  <a:srgbClr val="2770C0"/>
                </a:solidFill>
                <a:latin typeface="Cambria" panose="02040503050406030204" pitchFamily="18" charset="0"/>
              </a:rPr>
              <a:t>small, frequently-accessed portions of different DRAM rows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in a designated region of DRAM</a:t>
            </a:r>
          </a:p>
          <a:p>
            <a:pPr>
              <a:lnSpc>
                <a:spcPts val="226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40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 (Fine-Grained In-DRAM Cache)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Uses FIGARO to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relocate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data into and out of the cache at the fine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granularity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of a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row segment</a:t>
            </a: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Avoids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the need for a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large number of fast (yet low capacity) subarrays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interleaved among slow subarrays</a:t>
            </a:r>
          </a:p>
          <a:p>
            <a:pPr lvl="1">
              <a:lnSpc>
                <a:spcPts val="2260"/>
              </a:lnSpc>
            </a:pP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Increases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 row buffer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hit rate</a:t>
            </a:r>
            <a:endParaRPr lang="en-US" sz="2400" b="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308372" lvl="1" indent="0">
              <a:lnSpc>
                <a:spcPts val="2260"/>
              </a:lnSpc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400" dirty="0" err="1">
                <a:solidFill>
                  <a:srgbClr val="70AD47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FIGCache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Tag Store (FTS)</a:t>
            </a: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Stores information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about which </a:t>
            </a: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row segments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are currently </a:t>
            </a: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cached</a:t>
            </a: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Placed in the memory controller</a:t>
            </a:r>
          </a:p>
          <a:p>
            <a:pPr lvl="1">
              <a:lnSpc>
                <a:spcPts val="2260"/>
              </a:lnSpc>
            </a:pPr>
            <a:endParaRPr lang="en-US" altLang="zh-CN" sz="2400" b="1" dirty="0">
              <a:solidFill>
                <a:schemeClr val="tx1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>
              <a:lnSpc>
                <a:spcPts val="2260"/>
              </a:lnSpc>
            </a:pPr>
            <a:r>
              <a:rPr lang="en-US" altLang="zh-CN" sz="2400" dirty="0" err="1">
                <a:solidFill>
                  <a:srgbClr val="FF00F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FIGCache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In-DRAM Cache Designs</a:t>
            </a:r>
            <a:endParaRPr lang="en-US" altLang="zh-CN" sz="1800" b="1" dirty="0">
              <a:latin typeface="Cambria" panose="02040503050406030204" pitchFamily="18" charset="0"/>
            </a:endParaRPr>
          </a:p>
          <a:p>
            <a:pPr lvl="1">
              <a:lnSpc>
                <a:spcPts val="226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Using 1) </a:t>
            </a:r>
            <a:r>
              <a:rPr lang="en-US" altLang="zh-CN" sz="2000" dirty="0">
                <a:solidFill>
                  <a:srgbClr val="FF00F5"/>
                </a:solidFill>
                <a:latin typeface="Cambria" panose="02040503050406030204" pitchFamily="18" charset="0"/>
              </a:rPr>
              <a:t>fast subarrays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, 2)</a:t>
            </a:r>
            <a:r>
              <a:rPr lang="en-US" altLang="zh-CN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00F5"/>
                </a:solidFill>
                <a:latin typeface="Cambria" panose="02040503050406030204" pitchFamily="18" charset="0"/>
              </a:rPr>
              <a:t>slow subarrays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, or 3) </a:t>
            </a:r>
            <a:r>
              <a:rPr lang="en-US" altLang="zh-CN" sz="2000" dirty="0">
                <a:solidFill>
                  <a:srgbClr val="FF00F5"/>
                </a:solidFill>
                <a:latin typeface="Cambria" panose="02040503050406030204" pitchFamily="18" charset="0"/>
              </a:rPr>
              <a:t>fast rows in a subarray</a:t>
            </a:r>
          </a:p>
          <a:p>
            <a:pPr lvl="1">
              <a:lnSpc>
                <a:spcPts val="2260"/>
              </a:lnSpc>
            </a:pPr>
            <a:endParaRPr lang="en-US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ts val="2360"/>
              </a:lnSpc>
            </a:pPr>
            <a:endParaRPr lang="en-US" altLang="zh-CN" dirty="0">
              <a:latin typeface="Cambria" panose="02040503050406030204" pitchFamily="18" charset="0"/>
            </a:endParaRPr>
          </a:p>
          <a:p>
            <a:pPr marL="308372" lvl="1" indent="0">
              <a:buNone/>
            </a:pP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8255488-D6C2-B045-B2DC-73EBA2AB6B9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12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98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8CC5-C09E-4924-8CF8-300C536D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377"/>
            <a:ext cx="861060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Benefits of </a:t>
            </a:r>
            <a:r>
              <a:rPr lang="en-US" altLang="zh-CN" sz="4800" dirty="0" err="1">
                <a:latin typeface="Cambria" panose="02040503050406030204" pitchFamily="18" charset="0"/>
              </a:rPr>
              <a:t>FIGCache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E6317DC-3B0D-4988-A76D-972A5254B9F8}"/>
              </a:ext>
            </a:extLst>
          </p:cNvPr>
          <p:cNvSpPr/>
          <p:nvPr/>
        </p:nvSpPr>
        <p:spPr>
          <a:xfrm>
            <a:off x="0" y="1573315"/>
            <a:ext cx="9144000" cy="1667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Fine-grained (cache-block) </a:t>
            </a:r>
          </a:p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caching granularity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2D6E0F7-10F9-4AF9-B775-2BE2B5C4508C}"/>
              </a:ext>
            </a:extLst>
          </p:cNvPr>
          <p:cNvSpPr/>
          <p:nvPr/>
        </p:nvSpPr>
        <p:spPr>
          <a:xfrm>
            <a:off x="0" y="3625010"/>
            <a:ext cx="9144000" cy="1667559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Low area overhead </a:t>
            </a:r>
          </a:p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and manufacturing complexity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83A9A7A-A6F3-6147-A9CE-A98B41544E14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13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321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88D75D15-7B1E-A346-9C73-1DFF60DC1217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14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343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Experimental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5251"/>
            <a:ext cx="9144000" cy="5486400"/>
          </a:xfrm>
        </p:spPr>
        <p:txBody>
          <a:bodyPr/>
          <a:lstStyle/>
          <a:p>
            <a:pPr>
              <a:lnSpc>
                <a:spcPts val="192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Simulator</a:t>
            </a:r>
          </a:p>
          <a:p>
            <a:pPr lvl="1">
              <a:lnSpc>
                <a:spcPts val="1920"/>
              </a:lnSpc>
            </a:pPr>
            <a:r>
              <a:rPr lang="en-US" sz="2000" dirty="0" err="1">
                <a:solidFill>
                  <a:srgbClr val="2770C0"/>
                </a:solidFill>
                <a:latin typeface="Cambria" panose="02040503050406030204" pitchFamily="18" charset="0"/>
              </a:rPr>
              <a:t>Ramulator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open-source DRAM simulator </a:t>
            </a:r>
            <a:r>
              <a:rPr lang="en-US" sz="1800" dirty="0">
                <a:solidFill>
                  <a:srgbClr val="2770C0"/>
                </a:solidFill>
                <a:latin typeface="Cambria" panose="02040503050406030204" pitchFamily="18" charset="0"/>
              </a:rPr>
              <a:t>[Kim+, CAL’15] [</a:t>
            </a:r>
            <a:r>
              <a:rPr lang="en-US" sz="1800" dirty="0">
                <a:solidFill>
                  <a:srgbClr val="2770C0"/>
                </a:solidFill>
                <a:latin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https://github.com/CMU-SAFARI/ramulator</a:t>
            </a:r>
            <a:r>
              <a:rPr lang="en-US" sz="1800" dirty="0">
                <a:solidFill>
                  <a:srgbClr val="2770C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</a:rPr>
              <a:t>8 cores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, DRAM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</a:rPr>
              <a:t>DDR4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800MHz bus frequency</a:t>
            </a:r>
          </a:p>
          <a:p>
            <a:pPr marL="308372" lvl="1" indent="0">
              <a:lnSpc>
                <a:spcPts val="1920"/>
              </a:lnSpc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ts val="1920"/>
              </a:lnSpc>
            </a:pPr>
            <a:r>
              <a:rPr lang="en-US" sz="2400" dirty="0">
                <a:solidFill>
                  <a:srgbClr val="FF00F5"/>
                </a:solidFill>
                <a:latin typeface="Cambria" panose="02040503050406030204" pitchFamily="18" charset="0"/>
              </a:rPr>
              <a:t>Workloads</a:t>
            </a:r>
            <a:endParaRPr lang="en-US" sz="2400" b="1" dirty="0">
              <a:solidFill>
                <a:srgbClr val="FF00F5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20 eight-core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</a:rPr>
              <a:t>multiprogrammed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workloads from </a:t>
            </a:r>
            <a:r>
              <a:rPr lang="en-US" sz="2000" dirty="0">
                <a:solidFill>
                  <a:srgbClr val="FF00F5"/>
                </a:solidFill>
                <a:latin typeface="Cambria" panose="02040503050406030204" pitchFamily="18" charset="0"/>
              </a:rPr>
              <a:t>SPEC CPU2006, TPC, </a:t>
            </a:r>
            <a:r>
              <a:rPr lang="en-US" sz="2000" dirty="0" err="1">
                <a:solidFill>
                  <a:srgbClr val="FF00F5"/>
                </a:solidFill>
                <a:latin typeface="Cambria" panose="02040503050406030204" pitchFamily="18" charset="0"/>
              </a:rPr>
              <a:t>BioBench</a:t>
            </a:r>
            <a:r>
              <a:rPr lang="en-US" sz="2000" dirty="0">
                <a:solidFill>
                  <a:srgbClr val="FF00F5"/>
                </a:solidFill>
                <a:latin typeface="Cambria" panose="02040503050406030204" pitchFamily="18" charset="0"/>
              </a:rPr>
              <a:t>, Memory Scheduling Championship</a:t>
            </a:r>
          </a:p>
          <a:p>
            <a:pPr lvl="1">
              <a:lnSpc>
                <a:spcPts val="1920"/>
              </a:lnSpc>
            </a:pPr>
            <a:endParaRPr lang="en-US" sz="2000" dirty="0">
              <a:solidFill>
                <a:srgbClr val="FF00F5"/>
              </a:solidFill>
              <a:latin typeface="Cambria" panose="02040503050406030204" pitchFamily="18" charset="0"/>
            </a:endParaRPr>
          </a:p>
          <a:p>
            <a:pPr>
              <a:lnSpc>
                <a:spcPts val="192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Comparison points</a:t>
            </a:r>
          </a:p>
          <a:p>
            <a:pPr lvl="1">
              <a:lnSpc>
                <a:spcPts val="25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Baseline: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conventional DDR4 DRAM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52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LISA-VILLA: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State-of-the-art in-DRAM Cache </a:t>
            </a:r>
          </a:p>
          <a:p>
            <a:pPr lvl="1">
              <a:lnSpc>
                <a:spcPts val="2520"/>
              </a:lnSpc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</a:rPr>
              <a:t>FIGCache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-slow: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Our in-DRAM cache with cache rows stored in </a:t>
            </a:r>
            <a:r>
              <a:rPr lang="en-US" sz="2000" b="0" dirty="0">
                <a:solidFill>
                  <a:srgbClr val="0070C0"/>
                </a:solidFill>
                <a:latin typeface="Cambria" panose="02040503050406030204" pitchFamily="18" charset="0"/>
              </a:rPr>
              <a:t>slow subarrays</a:t>
            </a:r>
          </a:p>
          <a:p>
            <a:pPr lvl="1">
              <a:lnSpc>
                <a:spcPts val="2520"/>
              </a:lnSpc>
            </a:pPr>
            <a:r>
              <a:rPr lang="en-US" altLang="zh-CN" sz="2000" dirty="0" err="1">
                <a:solidFill>
                  <a:srgbClr val="00B050"/>
                </a:solidFill>
                <a:latin typeface="Cambria" panose="02040503050406030204" pitchFamily="18" charset="0"/>
              </a:rPr>
              <a:t>FIGCache</a:t>
            </a:r>
            <a:r>
              <a:rPr lang="en-US" altLang="zh-CN" sz="2000" dirty="0">
                <a:solidFill>
                  <a:srgbClr val="00B050"/>
                </a:solidFill>
                <a:latin typeface="Cambria" panose="02040503050406030204" pitchFamily="18" charset="0"/>
              </a:rPr>
              <a:t>-fast: </a:t>
            </a:r>
            <a:r>
              <a:rPr lang="en-US" altLang="zh-CN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O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ur in-DRAM cache with cache rows stored in </a:t>
            </a:r>
            <a:r>
              <a:rPr lang="en-US" sz="2000" b="0" dirty="0">
                <a:solidFill>
                  <a:srgbClr val="00B050"/>
                </a:solidFill>
                <a:latin typeface="Cambria" panose="02040503050406030204" pitchFamily="18" charset="0"/>
              </a:rPr>
              <a:t>fast subarrays</a:t>
            </a:r>
          </a:p>
          <a:p>
            <a:pPr lvl="1">
              <a:lnSpc>
                <a:spcPts val="2520"/>
              </a:lnSpc>
            </a:pPr>
            <a:r>
              <a:rPr lang="en-US" altLang="zh-CN" sz="200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-ideal: </a:t>
            </a:r>
            <a:r>
              <a:rPr lang="en-US" altLang="zh-CN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n unrealistic version of </a:t>
            </a:r>
            <a:r>
              <a:rPr lang="en-US" sz="20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FIGCache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-Fast where the row segment relocation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latency is zero</a:t>
            </a:r>
          </a:p>
          <a:p>
            <a:pPr lvl="1">
              <a:lnSpc>
                <a:spcPts val="2520"/>
              </a:lnSpc>
            </a:pPr>
            <a:r>
              <a:rPr lang="en-US" sz="2000" dirty="0">
                <a:solidFill>
                  <a:srgbClr val="7030A0"/>
                </a:solidFill>
                <a:latin typeface="Cambria" panose="02040503050406030204" pitchFamily="18" charset="0"/>
              </a:rPr>
              <a:t>LL-DRAM: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System where </a:t>
            </a:r>
            <a:r>
              <a:rPr lang="en-US" sz="2000" b="0" dirty="0">
                <a:solidFill>
                  <a:srgbClr val="7030A0"/>
                </a:solidFill>
                <a:latin typeface="Cambria" panose="02040503050406030204" pitchFamily="18" charset="0"/>
              </a:rPr>
              <a:t>all subarrays </a:t>
            </a:r>
            <a:r>
              <a:rPr lang="en-US" sz="2000" b="0" dirty="0">
                <a:latin typeface="Cambria" panose="02040503050406030204" pitchFamily="18" charset="0"/>
              </a:rPr>
              <a:t>are </a:t>
            </a:r>
            <a:r>
              <a:rPr lang="en-US" sz="2000" b="0" dirty="0">
                <a:solidFill>
                  <a:srgbClr val="7030A0"/>
                </a:solidFill>
                <a:latin typeface="Cambria" panose="02040503050406030204" pitchFamily="18" charset="0"/>
              </a:rPr>
              <a:t>fast</a:t>
            </a:r>
          </a:p>
          <a:p>
            <a:pPr>
              <a:lnSpc>
                <a:spcPts val="1920"/>
              </a:lnSpc>
            </a:pPr>
            <a:endParaRPr lang="en-US" sz="2400" dirty="0">
              <a:solidFill>
                <a:srgbClr val="FF00F5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6CEA77F-3DCB-B145-8C17-46C524A7A66D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15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047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C2297BC1-9B7E-994F-B559-51956207F987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16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737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4" y="151741"/>
            <a:ext cx="9601200" cy="429389"/>
          </a:xfrm>
        </p:spPr>
        <p:txBody>
          <a:bodyPr/>
          <a:lstStyle/>
          <a:p>
            <a:r>
              <a:rPr lang="en-US" sz="4800" spc="-150" dirty="0">
                <a:latin typeface="Cambria" panose="02040503050406030204" pitchFamily="18" charset="0"/>
              </a:rPr>
              <a:t>Multicore System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6AAA3-77B0-5F4C-A313-5ED2F6618D67}"/>
              </a:ext>
            </a:extLst>
          </p:cNvPr>
          <p:cNvSpPr/>
          <p:nvPr/>
        </p:nvSpPr>
        <p:spPr>
          <a:xfrm>
            <a:off x="-2177" y="4566482"/>
            <a:ext cx="9144000" cy="80701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Both </a:t>
            </a:r>
            <a:r>
              <a:rPr lang="en-US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-slow and </a:t>
            </a:r>
            <a:r>
              <a:rPr lang="en-US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-fast </a:t>
            </a:r>
          </a:p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outperform LISA-VILLA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1CCF7-DAA4-3144-908B-3665F9F6F261}"/>
              </a:ext>
            </a:extLst>
          </p:cNvPr>
          <p:cNvSpPr/>
          <p:nvPr/>
        </p:nvSpPr>
        <p:spPr>
          <a:xfrm>
            <a:off x="-2177" y="3727288"/>
            <a:ext cx="9144000" cy="8025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dirty="0">
                <a:latin typeface="Cambria" panose="02040503050406030204" pitchFamily="18" charset="0"/>
              </a:rPr>
              <a:t>The benefits of </a:t>
            </a: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-Fast and </a:t>
            </a: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-Slow increase as workload memory intensity increases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04F6F-B54C-5446-862E-143DEDB3A7DE}"/>
              </a:ext>
            </a:extLst>
          </p:cNvPr>
          <p:cNvSpPr/>
          <p:nvPr/>
        </p:nvSpPr>
        <p:spPr>
          <a:xfrm>
            <a:off x="-2177" y="5415437"/>
            <a:ext cx="9144000" cy="8070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-Fast approaches the ideal performance improvement of both </a:t>
            </a: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-Ideal and LL-DRAM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44D37-356C-7B43-9135-93070CF48A2D}"/>
              </a:ext>
            </a:extLst>
          </p:cNvPr>
          <p:cNvGrpSpPr/>
          <p:nvPr/>
        </p:nvGrpSpPr>
        <p:grpSpPr>
          <a:xfrm>
            <a:off x="101602" y="611972"/>
            <a:ext cx="8524833" cy="3123052"/>
            <a:chOff x="101602" y="611972"/>
            <a:chExt cx="8524833" cy="31230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27F25A-C3B4-5E46-8F8E-2811DB5986D9}"/>
                </a:ext>
              </a:extLst>
            </p:cNvPr>
            <p:cNvGrpSpPr/>
            <p:nvPr/>
          </p:nvGrpSpPr>
          <p:grpSpPr>
            <a:xfrm>
              <a:off x="1981200" y="611972"/>
              <a:ext cx="6645235" cy="3123052"/>
              <a:chOff x="1518938" y="612000"/>
              <a:chExt cx="6645235" cy="3123052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589F733-DC8A-9845-ABB5-D87586FF0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573" y="755488"/>
                <a:ext cx="2768600" cy="29718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DBC80E2-5DA4-2348-85B2-5C332877C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243" y="723628"/>
                <a:ext cx="3021330" cy="301142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095CD4C-B29C-9D48-B4B9-BE350E72D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8938" y="612000"/>
                <a:ext cx="896493" cy="2659761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9322F4-F6EF-2D47-B602-D0C420A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57" y="1865758"/>
              <a:ext cx="1717040" cy="2806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516C46-C201-094B-B698-B930A545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6" y="2187719"/>
              <a:ext cx="1750060" cy="264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C8C2CF-8D2D-534E-A603-CBC050F8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2" y="2490545"/>
              <a:ext cx="1188720" cy="247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1DE34A-A3A3-1845-965F-A947E529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05" y="1215564"/>
              <a:ext cx="1304290" cy="21463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CACE62-79B7-1A4D-BC8D-87368282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05" y="1552297"/>
              <a:ext cx="1733550" cy="24765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3A30C5-4823-4D43-BEF7-D0314BA5FF38}"/>
              </a:ext>
            </a:extLst>
          </p:cNvPr>
          <p:cNvGrpSpPr/>
          <p:nvPr/>
        </p:nvGrpSpPr>
        <p:grpSpPr>
          <a:xfrm>
            <a:off x="3767478" y="988804"/>
            <a:ext cx="3155536" cy="759470"/>
            <a:chOff x="3305216" y="988832"/>
            <a:chExt cx="3155536" cy="75947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3D5C97-B4AB-5C4D-838E-0109CA08B42D}"/>
                </a:ext>
              </a:extLst>
            </p:cNvPr>
            <p:cNvSpPr/>
            <p:nvPr/>
          </p:nvSpPr>
          <p:spPr>
            <a:xfrm>
              <a:off x="3305216" y="1378970"/>
              <a:ext cx="2057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Memory intensity</a:t>
              </a:r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8234914-05C3-EA41-BCF6-787E5D6586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3719" y="1008060"/>
              <a:ext cx="207684" cy="3691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976496-0316-FE46-877E-7BD731B1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386" y="988832"/>
              <a:ext cx="1763366" cy="4225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6394A-21C9-9E4E-AF7D-4B00D054A66C}"/>
              </a:ext>
            </a:extLst>
          </p:cNvPr>
          <p:cNvSpPr/>
          <p:nvPr/>
        </p:nvSpPr>
        <p:spPr>
          <a:xfrm>
            <a:off x="3330330" y="2707878"/>
            <a:ext cx="4868339" cy="442035"/>
          </a:xfrm>
          <a:prstGeom prst="rect">
            <a:avLst/>
          </a:prstGeom>
          <a:solidFill>
            <a:srgbClr val="70AD47"/>
          </a:solidFill>
          <a:ln cap="rnd" cmpd="sng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woPt" dir="t">
              <a:rot lat="0" lon="0" rev="2400000"/>
            </a:lightRig>
          </a:scene3d>
          <a:sp3d prstMaterial="softEdge"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Average across all workloads: 16.3%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6A6C425F-C700-244F-9731-C8B17C3EECD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17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970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2004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FIGARO: Improving System Performance via Fine-Grained </a:t>
            </a:r>
            <a:b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and Caching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3800" y="3307199"/>
            <a:ext cx="9144000" cy="160020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Yaohua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Wang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Lois Orosa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Xiangjun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Peng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3,1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Yang Guo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</a:p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Saugata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Ghose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4,5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Minesh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Patel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Jeremie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S. Kim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Juan Gómez Luna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Mohammad Sadrosadati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Nika Mansouri Ghiasi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Onur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Mutlu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2,5</a:t>
            </a:r>
            <a:endParaRPr lang="en-US" altLang="zh-CN" sz="2400" b="0" baseline="30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F8578-1873-8443-9522-2F3310C7078F}"/>
              </a:ext>
            </a:extLst>
          </p:cNvPr>
          <p:cNvSpPr/>
          <p:nvPr/>
        </p:nvSpPr>
        <p:spPr>
          <a:xfrm>
            <a:off x="3843004" y="6468009"/>
            <a:ext cx="1430392" cy="37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MICRO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B40D-842A-DF4F-A699-6C41F4677EF6}"/>
              </a:ext>
            </a:extLst>
          </p:cNvPr>
          <p:cNvSpPr>
            <a:spLocks noChangeAspect="1"/>
          </p:cNvSpPr>
          <p:nvPr/>
        </p:nvSpPr>
        <p:spPr>
          <a:xfrm>
            <a:off x="2154487" y="5150116"/>
            <a:ext cx="1806277" cy="29876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Image result for å½é²ç§æå¤§å­¦">
            <a:extLst>
              <a:ext uri="{FF2B5EF4-FFF2-40B4-BE49-F238E27FC236}">
                <a16:creationId xmlns:a16="http://schemas.microsoft.com/office/drawing/2014/main" id="{4922F7A9-C0B2-9347-B25D-48298683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00528"/>
            <a:ext cx="666158" cy="6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BDF5E-6CB6-9749-9B19-DCF6D77F18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42" y="5833905"/>
            <a:ext cx="2724912" cy="242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0A51E-F83E-CF48-B8A2-D766D3BCA5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03" y="4958665"/>
            <a:ext cx="1596030" cy="968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F8380-4FF4-3140-8E7C-522186C5BB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70" y="4922915"/>
            <a:ext cx="1912588" cy="790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08379-8E4F-D04F-82E1-0C038A599C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81021"/>
            <a:ext cx="1531188" cy="587222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71473511-1860-4C4F-95D5-A358E0F25296}"/>
              </a:ext>
            </a:extLst>
          </p:cNvPr>
          <p:cNvSpPr txBox="1">
            <a:spLocks/>
          </p:cNvSpPr>
          <p:nvPr/>
        </p:nvSpPr>
        <p:spPr bwMode="auto">
          <a:xfrm>
            <a:off x="575736" y="498700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1AF3CB63-09F2-EF49-997E-9611CA76EE5A}"/>
              </a:ext>
            </a:extLst>
          </p:cNvPr>
          <p:cNvSpPr txBox="1">
            <a:spLocks/>
          </p:cNvSpPr>
          <p:nvPr/>
        </p:nvSpPr>
        <p:spPr bwMode="auto">
          <a:xfrm>
            <a:off x="2042066" y="499193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CC9D4158-0DF0-234E-BD6E-AB779F029D6B}"/>
              </a:ext>
            </a:extLst>
          </p:cNvPr>
          <p:cNvSpPr txBox="1">
            <a:spLocks/>
          </p:cNvSpPr>
          <p:nvPr/>
        </p:nvSpPr>
        <p:spPr bwMode="auto">
          <a:xfrm>
            <a:off x="5029200" y="4994539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3BF9B81-1995-5D4B-BCFA-D87F09BD993D}"/>
              </a:ext>
            </a:extLst>
          </p:cNvPr>
          <p:cNvSpPr txBox="1">
            <a:spLocks/>
          </p:cNvSpPr>
          <p:nvPr/>
        </p:nvSpPr>
        <p:spPr bwMode="auto">
          <a:xfrm>
            <a:off x="6785927" y="5028022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E3E748DF-9C92-A54A-9304-215920DF8BB8}"/>
              </a:ext>
            </a:extLst>
          </p:cNvPr>
          <p:cNvSpPr txBox="1">
            <a:spLocks/>
          </p:cNvSpPr>
          <p:nvPr/>
        </p:nvSpPr>
        <p:spPr bwMode="auto">
          <a:xfrm>
            <a:off x="1421197" y="5713053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7C6520D2-2CCA-F849-9A1D-F7DFC86F60B8}"/>
              </a:ext>
            </a:extLst>
          </p:cNvPr>
          <p:cNvSpPr txBox="1">
            <a:spLocks/>
          </p:cNvSpPr>
          <p:nvPr/>
        </p:nvSpPr>
        <p:spPr bwMode="auto">
          <a:xfrm>
            <a:off x="6395719" y="568102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22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0F802A-41FB-7045-811C-71C992CA21BE}"/>
              </a:ext>
            </a:extLst>
          </p:cNvPr>
          <p:cNvSpPr/>
          <p:nvPr/>
        </p:nvSpPr>
        <p:spPr>
          <a:xfrm>
            <a:off x="0" y="3722709"/>
            <a:ext cx="9144000" cy="1788202"/>
          </a:xfrm>
          <a:prstGeom prst="rect">
            <a:avLst/>
          </a:prstGeom>
          <a:solidFill>
            <a:srgbClr val="8064A2">
              <a:alpha val="1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76CFD-E5F8-434D-8822-B90D3CD59159}"/>
              </a:ext>
            </a:extLst>
          </p:cNvPr>
          <p:cNvSpPr/>
          <p:nvPr/>
        </p:nvSpPr>
        <p:spPr>
          <a:xfrm>
            <a:off x="0" y="2207273"/>
            <a:ext cx="9144000" cy="1515436"/>
          </a:xfrm>
          <a:prstGeom prst="rect">
            <a:avLst/>
          </a:prstGeom>
          <a:solidFill>
            <a:schemeClr val="accent5">
              <a:lumMod val="20000"/>
              <a:lumOff val="80000"/>
              <a:alpha val="6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8BF33-1B3A-944F-B927-74323123113F}"/>
              </a:ext>
            </a:extLst>
          </p:cNvPr>
          <p:cNvSpPr/>
          <p:nvPr/>
        </p:nvSpPr>
        <p:spPr>
          <a:xfrm>
            <a:off x="0" y="1180531"/>
            <a:ext cx="9144000" cy="1026742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F7282-C080-AD45-88FD-621C70F0434D}"/>
              </a:ext>
            </a:extLst>
          </p:cNvPr>
          <p:cNvSpPr/>
          <p:nvPr/>
        </p:nvSpPr>
        <p:spPr>
          <a:xfrm>
            <a:off x="7604" y="878458"/>
            <a:ext cx="9151603" cy="300811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8522-7A31-8C4C-9FC5-7744545636B6}"/>
              </a:ext>
            </a:extLst>
          </p:cNvPr>
          <p:cNvSpPr/>
          <p:nvPr/>
        </p:nvSpPr>
        <p:spPr>
          <a:xfrm>
            <a:off x="0" y="583663"/>
            <a:ext cx="9144000" cy="300811"/>
          </a:xfrm>
          <a:prstGeom prst="rect">
            <a:avLst/>
          </a:prstGeom>
          <a:solidFill>
            <a:schemeClr val="accent6">
              <a:lumMod val="20000"/>
              <a:lumOff val="80000"/>
              <a:alpha val="57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64"/>
            <a:ext cx="794385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99" y="600503"/>
            <a:ext cx="9165706" cy="5831445"/>
          </a:xfrm>
        </p:spPr>
        <p:txBody>
          <a:bodyPr/>
          <a:lstStyle/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chemeClr val="accent6"/>
                </a:solidFill>
                <a:latin typeface="Cambria" panose="02040503050406030204" pitchFamily="18" charset="0"/>
              </a:rPr>
              <a:t>Problem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: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DRAM latency is a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performance bottleneck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for many applications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Goal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: Reduce DRAM latency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via in-DRAM cache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u="sng" dirty="0">
                <a:solidFill>
                  <a:srgbClr val="00B050"/>
                </a:solidFill>
                <a:latin typeface="Cambria" panose="02040503050406030204" pitchFamily="18" charset="0"/>
              </a:rPr>
              <a:t>E</a:t>
            </a:r>
            <a:r>
              <a:rPr lang="en-US" sz="2000" b="1" u="sng" dirty="0">
                <a:solidFill>
                  <a:srgbClr val="00B050"/>
                </a:solidFill>
                <a:latin typeface="Cambria" panose="02040503050406030204" pitchFamily="18" charset="0"/>
              </a:rPr>
              <a:t>xisting in-DRAM caches: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Augment DRAM with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small-but-fast regions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to implement caches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Coarse-grained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(i.e., multi-kB) in-DRAM data relocation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Relocation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latency increases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physical distance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between slow and fast regions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FIGARO Substrate</a:t>
            </a:r>
            <a:r>
              <a:rPr lang="en-US" sz="2000" u="sng" dirty="0">
                <a:solidFill>
                  <a:srgbClr val="00B0F0"/>
                </a:solidFill>
                <a:latin typeface="Cambria" panose="02040503050406030204" pitchFamily="18" charset="0"/>
              </a:rPr>
              <a:t>:</a:t>
            </a:r>
            <a:endParaRPr lang="en-US" sz="2000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Key idea: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use the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shared global row buffer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among subarrays within a DRAM bank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to provide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 support for in-DRAM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data relocation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Fine</a:t>
            </a:r>
            <a:r>
              <a:rPr lang="en-US" altLang="zh-CN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-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grain</a:t>
            </a:r>
            <a:r>
              <a:rPr lang="en-US" altLang="zh-CN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ed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(i.e., multi-byte) in-DRAM data relocation and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distance-independent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relocation latency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Avoids complex modifications to DRAM by using (mostly)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structures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 err="1">
                <a:solidFill>
                  <a:schemeClr val="accent4"/>
                </a:solidFill>
                <a:latin typeface="Cambria" panose="02040503050406030204" pitchFamily="18" charset="0"/>
              </a:rPr>
              <a:t>FIGCache</a:t>
            </a:r>
            <a:r>
              <a:rPr lang="en-US" sz="2000" u="sng" dirty="0">
                <a:solidFill>
                  <a:schemeClr val="accent4"/>
                </a:solidFill>
                <a:latin typeface="Cambria" panose="02040503050406030204" pitchFamily="18" charset="0"/>
              </a:rPr>
              <a:t>:</a:t>
            </a:r>
            <a:endParaRPr lang="en-US" sz="1600" dirty="0">
              <a:solidFill>
                <a:schemeClr val="accent4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chemeClr val="accent4"/>
                </a:solidFill>
                <a:latin typeface="Cambria" panose="02040503050406030204" pitchFamily="18" charset="0"/>
              </a:rPr>
              <a:t>Key idea: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only small, frequently-accessed portions of different DRAM rows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in a designated region of DRAM</a:t>
            </a:r>
            <a:endParaRPr lang="en-US" sz="1800" b="1" dirty="0">
              <a:solidFill>
                <a:srgbClr val="8064A2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Caches only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parts of each row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that are expected to be accessed in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near future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Increases row hits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by packing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frequently-accessed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row segments into </a:t>
            </a:r>
            <a:r>
              <a:rPr lang="en-US" sz="180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Improves system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performance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by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16.3%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on average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Reduces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energy consumption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by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7.8%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on average</a:t>
            </a:r>
            <a:endParaRPr lang="en-US" sz="1800" dirty="0">
              <a:solidFill>
                <a:srgbClr val="B21B1C"/>
              </a:solidFill>
              <a:latin typeface="Cambria" panose="02040503050406030204" pitchFamily="18" charset="0"/>
            </a:endParaRPr>
          </a:p>
          <a:p>
            <a:pPr marL="182166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u="sng" dirty="0">
                <a:solidFill>
                  <a:srgbClr val="B21B1C"/>
                </a:solidFill>
                <a:latin typeface="Cambria" panose="02040503050406030204" pitchFamily="18" charset="0"/>
              </a:rPr>
              <a:t>Conclusion: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FIGARO enables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fine-grained data relocation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at low cost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B31B1B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outperforms state-of-the-art coarse-grained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caches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BADC1-90F4-9542-9971-557A738FC165}"/>
              </a:ext>
            </a:extLst>
          </p:cNvPr>
          <p:cNvSpPr/>
          <p:nvPr/>
        </p:nvSpPr>
        <p:spPr>
          <a:xfrm>
            <a:off x="0" y="5510911"/>
            <a:ext cx="9144000" cy="840014"/>
          </a:xfrm>
          <a:prstGeom prst="rect">
            <a:avLst/>
          </a:prstGeom>
          <a:solidFill>
            <a:srgbClr val="AC2130">
              <a:alpha val="1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7AE024EB-116E-E34C-8C8A-2E5C85A3A46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153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1" animBg="1"/>
      <p:bldP spid="8" grpId="1" animBg="1"/>
      <p:bldP spid="7" grpId="1" animBg="1"/>
      <p:bldP spid="6" grpId="1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C0CF0462-2181-1A40-9C2B-B652B3FFBE74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3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9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CC41E-6B94-4B7A-9C13-FAAAF976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36" y="141578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DRAM Organization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pic>
        <p:nvPicPr>
          <p:cNvPr id="208" name="Content Placeholder 5">
            <a:extLst>
              <a:ext uri="{FF2B5EF4-FFF2-40B4-BE49-F238E27FC236}">
                <a16:creationId xmlns:a16="http://schemas.microsoft.com/office/drawing/2014/main" id="{15E3ADD5-3AEA-874B-B0B3-62C3EE63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3" y="126948"/>
            <a:ext cx="3200400" cy="3200400"/>
          </a:xfr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BF73326-9FC5-8149-9B08-D06E138FB2E7}"/>
              </a:ext>
            </a:extLst>
          </p:cNvPr>
          <p:cNvSpPr/>
          <p:nvPr/>
        </p:nvSpPr>
        <p:spPr>
          <a:xfrm>
            <a:off x="3030944" y="1671657"/>
            <a:ext cx="603903" cy="42938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D213-8D00-704F-81A4-FEB2EF5A85DC}"/>
              </a:ext>
            </a:extLst>
          </p:cNvPr>
          <p:cNvGrpSpPr/>
          <p:nvPr/>
        </p:nvGrpSpPr>
        <p:grpSpPr>
          <a:xfrm>
            <a:off x="105836" y="2091105"/>
            <a:ext cx="3537092" cy="4043484"/>
            <a:chOff x="105836" y="2091105"/>
            <a:chExt cx="3537092" cy="4043484"/>
          </a:xfrm>
        </p:grpSpPr>
        <p:sp>
          <p:nvSpPr>
            <p:cNvPr id="226" name="Rounded Rectangle 225">
              <a:extLst>
                <a:ext uri="{FF2B5EF4-FFF2-40B4-BE49-F238E27FC236}">
                  <a16:creationId xmlns:a16="http://schemas.microsoft.com/office/drawing/2014/main" id="{1938D7CB-CD0C-1942-8167-505B4E160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6" y="3265304"/>
              <a:ext cx="2796723" cy="2367191"/>
            </a:xfrm>
            <a:prstGeom prst="roundRect">
              <a:avLst>
                <a:gd name="adj" fmla="val 54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TextBox 257">
              <a:extLst>
                <a:ext uri="{FF2B5EF4-FFF2-40B4-BE49-F238E27FC236}">
                  <a16:creationId xmlns:a16="http://schemas.microsoft.com/office/drawing/2014/main" id="{EFF2ED2E-99D9-D34A-9D69-33F612772A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39340" y="5843114"/>
              <a:ext cx="1729713" cy="2914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DRAM Chip</a:t>
              </a:r>
            </a:p>
          </p:txBody>
        </p:sp>
        <p:cxnSp>
          <p:nvCxnSpPr>
            <p:cNvPr id="228" name="Straight Connector 85">
              <a:extLst>
                <a:ext uri="{FF2B5EF4-FFF2-40B4-BE49-F238E27FC236}">
                  <a16:creationId xmlns:a16="http://schemas.microsoft.com/office/drawing/2014/main" id="{7BBB9C99-F034-2340-8974-AB558463FB6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96433" y="4448899"/>
              <a:ext cx="20236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85">
              <a:extLst>
                <a:ext uri="{FF2B5EF4-FFF2-40B4-BE49-F238E27FC236}">
                  <a16:creationId xmlns:a16="http://schemas.microsoft.com/office/drawing/2014/main" id="{7D910EA9-378A-444A-8DB9-B2532E3938D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520095" y="4212343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85">
              <a:extLst>
                <a:ext uri="{FF2B5EF4-FFF2-40B4-BE49-F238E27FC236}">
                  <a16:creationId xmlns:a16="http://schemas.microsoft.com/office/drawing/2014/main" id="{1C32DF1A-B94A-C447-8D28-AD547AD3B1B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76572" y="4202868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85">
              <a:extLst>
                <a:ext uri="{FF2B5EF4-FFF2-40B4-BE49-F238E27FC236}">
                  <a16:creationId xmlns:a16="http://schemas.microsoft.com/office/drawing/2014/main" id="{AC967B57-4953-D847-8E3D-BC46BC05919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63380" y="4195279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85">
              <a:extLst>
                <a:ext uri="{FF2B5EF4-FFF2-40B4-BE49-F238E27FC236}">
                  <a16:creationId xmlns:a16="http://schemas.microsoft.com/office/drawing/2014/main" id="{05057CCD-3559-D348-A913-100938340A2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15310" y="4185139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8B2851D-CAEE-C340-A99F-C8FBBDE60F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958" y="3330923"/>
              <a:ext cx="446276" cy="886781"/>
              <a:chOff x="5042645" y="1883162"/>
              <a:chExt cx="270469" cy="537443"/>
            </a:xfrm>
          </p:grpSpPr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5ECB4A4F-05DD-D547-81A6-3689D8E36F3B}"/>
                  </a:ext>
                </a:extLst>
              </p:cNvPr>
              <p:cNvSpPr/>
              <p:nvPr/>
            </p:nvSpPr>
            <p:spPr>
              <a:xfrm rot="5400000">
                <a:off x="4931182" y="2042707"/>
                <a:ext cx="493394" cy="238186"/>
              </a:xfrm>
              <a:prstGeom prst="roundRect">
                <a:avLst>
                  <a:gd name="adj" fmla="val 5443"/>
                </a:avLst>
              </a:prstGeom>
              <a:solidFill>
                <a:srgbClr val="F2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矩形 22">
                <a:extLst>
                  <a:ext uri="{FF2B5EF4-FFF2-40B4-BE49-F238E27FC236}">
                    <a16:creationId xmlns:a16="http://schemas.microsoft.com/office/drawing/2014/main" id="{99C4E9E0-1306-4346-85B1-5B0DFE7B9943}"/>
                  </a:ext>
                </a:extLst>
              </p:cNvPr>
              <p:cNvSpPr/>
              <p:nvPr/>
            </p:nvSpPr>
            <p:spPr>
              <a:xfrm rot="5400000">
                <a:off x="4909158" y="2016649"/>
                <a:ext cx="537443" cy="27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300" b="1" dirty="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Bank</a:t>
                </a:r>
              </a:p>
            </p:txBody>
          </p:sp>
        </p:grp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70529428-EE4D-BB49-982C-102CB6C8DE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1687" y="492723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4B2FB841-46A7-554B-A367-969405B15A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69525" y="3594171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593B1522-1F81-B842-8108-1C1A848B7DE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59296" y="3586747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FEA5ECAA-A76B-CE45-A88B-1CCCAED7A58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4481" y="3581587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185A2615-241D-0743-A016-1CDF8369F57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8263" y="490547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E000A220-5911-074B-A7D5-81862137CB9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56333" y="491804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63F48D50-B94D-1C47-958B-8EE71ED47F2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75624" y="491196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4630AB67-B9C1-744C-951E-6958748B8F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434" y="3343837"/>
              <a:ext cx="446276" cy="2114050"/>
              <a:chOff x="3753913" y="2786150"/>
              <a:chExt cx="270469" cy="1281239"/>
            </a:xfrm>
          </p:grpSpPr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C49A2632-6FBF-D44C-9659-FF538525212E}"/>
                  </a:ext>
                </a:extLst>
              </p:cNvPr>
              <p:cNvSpPr/>
              <p:nvPr/>
            </p:nvSpPr>
            <p:spPr>
              <a:xfrm rot="5400000">
                <a:off x="3246336" y="3307676"/>
                <a:ext cx="1276049" cy="238186"/>
              </a:xfrm>
              <a:prstGeom prst="roundRect">
                <a:avLst>
                  <a:gd name="adj" fmla="val 54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矩形 19">
                <a:extLst>
                  <a:ext uri="{FF2B5EF4-FFF2-40B4-BE49-F238E27FC236}">
                    <a16:creationId xmlns:a16="http://schemas.microsoft.com/office/drawing/2014/main" id="{D397EFDF-8E1A-1B47-8F77-B59838095C5E}"/>
                  </a:ext>
                </a:extLst>
              </p:cNvPr>
              <p:cNvSpPr/>
              <p:nvPr/>
            </p:nvSpPr>
            <p:spPr>
              <a:xfrm rot="5400000">
                <a:off x="3248528" y="3291535"/>
                <a:ext cx="1281239" cy="270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300" b="1" dirty="0">
                    <a:solidFill>
                      <a:schemeClr val="bg1">
                        <a:lumMod val="85000"/>
                      </a:schemeClr>
                    </a:solidFill>
                    <a:latin typeface="Cambria" panose="02040503050406030204" pitchFamily="18" charset="0"/>
                  </a:rPr>
                  <a:t>Chip I/O</a:t>
                </a:r>
              </a:p>
            </p:txBody>
          </p: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26433FF-675B-6244-8C2D-732DF85068F7}"/>
                </a:ext>
              </a:extLst>
            </p:cNvPr>
            <p:cNvCxnSpPr>
              <a:cxnSpLocks noChangeAspect="1"/>
            </p:cNvCxnSpPr>
            <p:nvPr/>
          </p:nvCxnSpPr>
          <p:spPr>
            <a:xfrm rot="-60000" flipH="1">
              <a:off x="151573" y="2091105"/>
              <a:ext cx="2879373" cy="1166069"/>
            </a:xfrm>
            <a:prstGeom prst="line">
              <a:avLst/>
            </a:prstGeom>
            <a:ln w="47625">
              <a:solidFill>
                <a:schemeClr val="accent6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439BF14-5A0E-1B4A-8888-72CC4480E9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867675" y="2101044"/>
              <a:ext cx="775253" cy="1242912"/>
            </a:xfrm>
            <a:prstGeom prst="line">
              <a:avLst/>
            </a:prstGeom>
            <a:ln w="47625">
              <a:solidFill>
                <a:schemeClr val="accent6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65DCCF-EB50-D34E-B87C-136B558E9A88}"/>
              </a:ext>
            </a:extLst>
          </p:cNvPr>
          <p:cNvGrpSpPr/>
          <p:nvPr/>
        </p:nvGrpSpPr>
        <p:grpSpPr>
          <a:xfrm>
            <a:off x="2706980" y="3285557"/>
            <a:ext cx="3182342" cy="2847577"/>
            <a:chOff x="2706980" y="3285557"/>
            <a:chExt cx="3182342" cy="2847577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E04D202-0EF9-4849-846F-A8FF85985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2601" y="3288213"/>
              <a:ext cx="2796721" cy="2367191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57">
              <a:extLst>
                <a:ext uri="{FF2B5EF4-FFF2-40B4-BE49-F238E27FC236}">
                  <a16:creationId xmlns:a16="http://schemas.microsoft.com/office/drawing/2014/main" id="{C849D144-F61A-3E4C-B09C-69FC8C07C3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634847" y="5841663"/>
              <a:ext cx="1729717" cy="2914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DRAM Bank</a:t>
              </a:r>
            </a:p>
          </p:txBody>
        </p:sp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64EBA73A-D6AF-D147-B86D-B3A9E14C1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0966" y="5233970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300" b="1" dirty="0">
                  <a:solidFill>
                    <a:srgbClr val="FFBDBD"/>
                  </a:solidFill>
                  <a:latin typeface="Cambria" panose="02040503050406030204" pitchFamily="18" charset="0"/>
                </a:rPr>
                <a:t>Global Row Buffer</a:t>
              </a:r>
            </a:p>
          </p:txBody>
        </p:sp>
        <p:sp>
          <p:nvSpPr>
            <p:cNvPr id="235" name="Rounded Rectangle 234">
              <a:extLst>
                <a:ext uri="{FF2B5EF4-FFF2-40B4-BE49-F238E27FC236}">
                  <a16:creationId xmlns:a16="http://schemas.microsoft.com/office/drawing/2014/main" id="{3D1DAB69-2C3C-B342-9845-793230FC1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0967" y="3399597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3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Subarray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B44F3E5-61D3-4347-A2D4-1FDA1AED32A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99503" y="4182558"/>
              <a:ext cx="780792" cy="609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 . .</a:t>
              </a:r>
            </a:p>
          </p:txBody>
        </p:sp>
        <p:sp>
          <p:nvSpPr>
            <p:cNvPr id="271" name="Rounded Rectangle 270">
              <a:extLst>
                <a:ext uri="{FF2B5EF4-FFF2-40B4-BE49-F238E27FC236}">
                  <a16:creationId xmlns:a16="http://schemas.microsoft.com/office/drawing/2014/main" id="{B7E04152-1796-154C-AF34-96D5FC1ED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0968" y="3788930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2" name="Rounded Rectangle 271">
              <a:extLst>
                <a:ext uri="{FF2B5EF4-FFF2-40B4-BE49-F238E27FC236}">
                  <a16:creationId xmlns:a16="http://schemas.microsoft.com/office/drawing/2014/main" id="{0EFF57F4-C787-6A43-8D85-F9DAA446F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5727" y="4849253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F24B5AA-EA7A-F54C-A370-36AE5DE5E1C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28563" y="4217615"/>
              <a:ext cx="361256" cy="134385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3366E09-37FC-EC4B-88B7-D2452AFC17C3}"/>
                </a:ext>
              </a:extLst>
            </p:cNvPr>
            <p:cNvCxnSpPr>
              <a:cxnSpLocks noChangeAspect="1"/>
            </p:cNvCxnSpPr>
            <p:nvPr/>
          </p:nvCxnSpPr>
          <p:spPr>
            <a:xfrm rot="180000" flipV="1">
              <a:off x="2706980" y="3285557"/>
              <a:ext cx="459458" cy="10961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E3946DA-C194-F646-A190-62F3361FB769}"/>
              </a:ext>
            </a:extLst>
          </p:cNvPr>
          <p:cNvGrpSpPr/>
          <p:nvPr/>
        </p:nvGrpSpPr>
        <p:grpSpPr>
          <a:xfrm>
            <a:off x="5764404" y="3296483"/>
            <a:ext cx="3374239" cy="2835147"/>
            <a:chOff x="5764404" y="3296483"/>
            <a:chExt cx="3374239" cy="2835147"/>
          </a:xfrm>
        </p:grpSpPr>
        <p:sp>
          <p:nvSpPr>
            <p:cNvPr id="164" name="TextBox 257">
              <a:extLst>
                <a:ext uri="{FF2B5EF4-FFF2-40B4-BE49-F238E27FC236}">
                  <a16:creationId xmlns:a16="http://schemas.microsoft.com/office/drawing/2014/main" id="{02452888-B4C6-DF4B-BAC7-365912D049E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764404" y="5840156"/>
              <a:ext cx="3305941" cy="2914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DRAM Subarray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B12470-F5D4-BA40-ADAD-0625101DE7E7}"/>
                </a:ext>
              </a:extLst>
            </p:cNvPr>
            <p:cNvGrpSpPr/>
            <p:nvPr/>
          </p:nvGrpSpPr>
          <p:grpSpPr>
            <a:xfrm>
              <a:off x="5783686" y="3296483"/>
              <a:ext cx="3354957" cy="2367191"/>
              <a:chOff x="5783686" y="3296483"/>
              <a:chExt cx="3354957" cy="2367191"/>
            </a:xfrm>
          </p:grpSpPr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38AAB939-3B5C-EC44-B597-D33A21F589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9916" y="3296483"/>
                <a:ext cx="3040429" cy="2367191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Connector 115">
                <a:extLst>
                  <a:ext uri="{FF2B5EF4-FFF2-40B4-BE49-F238E27FC236}">
                    <a16:creationId xmlns:a16="http://schemas.microsoft.com/office/drawing/2014/main" id="{2D1C8C40-772A-6D41-9DA5-7868FE85FF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8191500" y="3763932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15">
                <a:extLst>
                  <a:ext uri="{FF2B5EF4-FFF2-40B4-BE49-F238E27FC236}">
                    <a16:creationId xmlns:a16="http://schemas.microsoft.com/office/drawing/2014/main" id="{F9C0EE09-A28F-1A4B-891C-A860C4695D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772400" y="3747107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15">
                <a:extLst>
                  <a:ext uri="{FF2B5EF4-FFF2-40B4-BE49-F238E27FC236}">
                    <a16:creationId xmlns:a16="http://schemas.microsoft.com/office/drawing/2014/main" id="{1FB6CC3A-35B9-4A40-9EA7-BCFBADF61A8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348542" y="3747107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15">
                <a:extLst>
                  <a:ext uri="{FF2B5EF4-FFF2-40B4-BE49-F238E27FC236}">
                    <a16:creationId xmlns:a16="http://schemas.microsoft.com/office/drawing/2014/main" id="{8E3DAFB5-F2F4-B743-B8B0-5FE88339BB0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506182" y="3739275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15">
                <a:extLst>
                  <a:ext uri="{FF2B5EF4-FFF2-40B4-BE49-F238E27FC236}">
                    <a16:creationId xmlns:a16="http://schemas.microsoft.com/office/drawing/2014/main" id="{2FBBC45D-AF78-5345-BFA4-70702B19FE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934200" y="3739275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24">
                <a:extLst>
                  <a:ext uri="{FF2B5EF4-FFF2-40B4-BE49-F238E27FC236}">
                    <a16:creationId xmlns:a16="http://schemas.microsoft.com/office/drawing/2014/main" id="{15C22B0B-6422-484C-91AB-4FF5CB685AE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687341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E64B3B7-565A-B24F-8F78-54C8142071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0544" y="3393293"/>
                <a:ext cx="763351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 err="1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Bitline</a:t>
                </a:r>
                <a:endParaRPr lang="en-US" sz="1600" dirty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A57CF8B-54E0-FC46-AC0F-E9C9CEA4E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9783" y="3750932"/>
                <a:ext cx="988860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  <a:latin typeface="Cambria" panose="02040503050406030204" pitchFamily="18" charset="0"/>
                  </a:rPr>
                  <a:t>Wordline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9A75630-D470-D34A-8D22-BB557882F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02902" y="4054719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2"/>
                    </a:solidFill>
                  </a:rPr>
                  <a:t>…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78057A0-96DF-4343-8C2C-00305DF606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562496" y="4830493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FCEA70B2-7C1B-8848-BB7C-8872B795F57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002300" y="3727542"/>
                <a:ext cx="184739" cy="2376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61C987C-AF56-864E-A825-34050F200C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0491" y="3472780"/>
                <a:ext cx="1116011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ambria" panose="02040503050406030204" pitchFamily="18" charset="0"/>
                  </a:rPr>
                  <a:t>DRAM Cell</a:t>
                </a: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17666F58-6C13-AA4B-A41C-1DFC098A11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1766" y="5228998"/>
                <a:ext cx="2573020" cy="306535"/>
              </a:xfrm>
              <a:prstGeom prst="roundRect">
                <a:avLst>
                  <a:gd name="adj" fmla="val 5443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US" sz="23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" panose="02040503050406030204" pitchFamily="18" charset="0"/>
                  </a:rPr>
                  <a:t>Local Row Buffer</a:t>
                </a:r>
              </a:p>
            </p:txBody>
          </p:sp>
          <p:cxnSp>
            <p:nvCxnSpPr>
              <p:cNvPr id="202" name="Straight Connector 124">
                <a:extLst>
                  <a:ext uri="{FF2B5EF4-FFF2-40B4-BE49-F238E27FC236}">
                    <a16:creationId xmlns:a16="http://schemas.microsoft.com/office/drawing/2014/main" id="{47675B33-B9A8-4946-BAF0-0FFA700478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388303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124">
                <a:extLst>
                  <a:ext uri="{FF2B5EF4-FFF2-40B4-BE49-F238E27FC236}">
                    <a16:creationId xmlns:a16="http://schemas.microsoft.com/office/drawing/2014/main" id="{EEBBA1AF-F619-6A46-B0BB-6A82BD7BD70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080669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31">
                <a:extLst>
                  <a:ext uri="{FF2B5EF4-FFF2-40B4-BE49-F238E27FC236}">
                    <a16:creationId xmlns:a16="http://schemas.microsoft.com/office/drawing/2014/main" id="{F151E009-4668-A64A-AEDB-6972E0D822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476" y="4581898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34">
                <a:extLst>
                  <a:ext uri="{FF2B5EF4-FFF2-40B4-BE49-F238E27FC236}">
                    <a16:creationId xmlns:a16="http://schemas.microsoft.com/office/drawing/2014/main" id="{FF1CEF6F-C8D8-1D47-93C3-C950B62106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4381" y="4582779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37">
                <a:extLst>
                  <a:ext uri="{FF2B5EF4-FFF2-40B4-BE49-F238E27FC236}">
                    <a16:creationId xmlns:a16="http://schemas.microsoft.com/office/drawing/2014/main" id="{C0362BED-BF1B-1143-B935-946AC1BE2A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619" y="429070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40">
                <a:extLst>
                  <a:ext uri="{FF2B5EF4-FFF2-40B4-BE49-F238E27FC236}">
                    <a16:creationId xmlns:a16="http://schemas.microsoft.com/office/drawing/2014/main" id="{A3511D03-3E6B-264C-B68D-86AD6DBAB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4968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43">
                <a:extLst>
                  <a:ext uri="{FF2B5EF4-FFF2-40B4-BE49-F238E27FC236}">
                    <a16:creationId xmlns:a16="http://schemas.microsoft.com/office/drawing/2014/main" id="{F56C5440-2DED-B44D-81E7-1C8410815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2027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31">
                <a:extLst>
                  <a:ext uri="{FF2B5EF4-FFF2-40B4-BE49-F238E27FC236}">
                    <a16:creationId xmlns:a16="http://schemas.microsoft.com/office/drawing/2014/main" id="{25493F90-8D7D-DC44-BB8C-6BBC3B95C5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9061" y="4592178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34">
                <a:extLst>
                  <a:ext uri="{FF2B5EF4-FFF2-40B4-BE49-F238E27FC236}">
                    <a16:creationId xmlns:a16="http://schemas.microsoft.com/office/drawing/2014/main" id="{EA8630EB-9BD9-3342-B9A0-A29BAA7831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476" y="429070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37">
                <a:extLst>
                  <a:ext uri="{FF2B5EF4-FFF2-40B4-BE49-F238E27FC236}">
                    <a16:creationId xmlns:a16="http://schemas.microsoft.com/office/drawing/2014/main" id="{22E9EF32-72E2-BE43-B7CB-A555AF5C7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2027" y="4275146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40">
                <a:extLst>
                  <a:ext uri="{FF2B5EF4-FFF2-40B4-BE49-F238E27FC236}">
                    <a16:creationId xmlns:a16="http://schemas.microsoft.com/office/drawing/2014/main" id="{1B3E9138-DC21-4545-A02D-906B41F5E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15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43">
                <a:extLst>
                  <a:ext uri="{FF2B5EF4-FFF2-40B4-BE49-F238E27FC236}">
                    <a16:creationId xmlns:a16="http://schemas.microsoft.com/office/drawing/2014/main" id="{28DB7EEB-B66D-E14A-AD4F-A36F62F55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2605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31">
                <a:extLst>
                  <a:ext uri="{FF2B5EF4-FFF2-40B4-BE49-F238E27FC236}">
                    <a16:creationId xmlns:a16="http://schemas.microsoft.com/office/drawing/2014/main" id="{B9487CFC-E86C-D14A-9A38-414DE8EAAE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3741" y="4588263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34">
                <a:extLst>
                  <a:ext uri="{FF2B5EF4-FFF2-40B4-BE49-F238E27FC236}">
                    <a16:creationId xmlns:a16="http://schemas.microsoft.com/office/drawing/2014/main" id="{54767612-2AB0-F347-B59B-FA80057F9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6345" y="4588263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37">
                <a:extLst>
                  <a:ext uri="{FF2B5EF4-FFF2-40B4-BE49-F238E27FC236}">
                    <a16:creationId xmlns:a16="http://schemas.microsoft.com/office/drawing/2014/main" id="{5693B6F7-A429-694A-BD4B-F9FC07B041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1286" y="4284545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40">
                <a:extLst>
                  <a:ext uri="{FF2B5EF4-FFF2-40B4-BE49-F238E27FC236}">
                    <a16:creationId xmlns:a16="http://schemas.microsoft.com/office/drawing/2014/main" id="{2F6ECC0C-4940-E540-92EC-E4A14CF9C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2605" y="4284545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43">
                <a:extLst>
                  <a:ext uri="{FF2B5EF4-FFF2-40B4-BE49-F238E27FC236}">
                    <a16:creationId xmlns:a16="http://schemas.microsoft.com/office/drawing/2014/main" id="{F02D729C-2936-B446-B0A1-D8D3F53D9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4784" y="3957949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5C32EAD-629E-4B48-89F0-2E0E6237F2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8596" y="4837124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95E8257-3C00-C841-AA58-15188D075FE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414792" y="4846068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09ECB0C3-E22C-444C-B596-9422FF3267E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844255" y="4859392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E58EA8F-293F-D747-A748-917ADDBDA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1330" y="4353756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2"/>
                    </a:solidFill>
                  </a:rPr>
                  <a:t>…</a:t>
                </a:r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1D4232F-53E6-F84C-B647-B31EDB083D5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5783686" y="3334650"/>
                <a:ext cx="289782" cy="69143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362446-B021-474C-8B23-7B1789872A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5786415" y="3716209"/>
                <a:ext cx="247183" cy="188266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灯片编号占位符 3">
            <a:extLst>
              <a:ext uri="{FF2B5EF4-FFF2-40B4-BE49-F238E27FC236}">
                <a16:creationId xmlns:a16="http://schemas.microsoft.com/office/drawing/2014/main" id="{684184C7-553B-EA4A-8D6D-F2087AF7E59F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4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22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41073C3C-E2F4-004D-9130-A1CB9F21B44E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5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43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8CC5-C09E-4924-8CF8-300C536D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1074420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Inefficiencies of In-DRAM Caches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E6317DC-3B0D-4988-A76D-972A5254B9F8}"/>
              </a:ext>
            </a:extLst>
          </p:cNvPr>
          <p:cNvSpPr/>
          <p:nvPr/>
        </p:nvSpPr>
        <p:spPr>
          <a:xfrm>
            <a:off x="0" y="1371600"/>
            <a:ext cx="9144000" cy="198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600" b="1" dirty="0">
                <a:solidFill>
                  <a:srgbClr val="FFA7EC"/>
                </a:solidFill>
                <a:latin typeface="Cambria" panose="02040503050406030204" pitchFamily="18" charset="0"/>
              </a:rPr>
              <a:t>1)  Coarse-grained: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Caching an entire row at a time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hinders the potential of  in-DRAM cache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2D6E0F7-10F9-4AF9-B775-2BE2B5C4508C}"/>
              </a:ext>
            </a:extLst>
          </p:cNvPr>
          <p:cNvSpPr/>
          <p:nvPr/>
        </p:nvSpPr>
        <p:spPr>
          <a:xfrm>
            <a:off x="0" y="3658518"/>
            <a:ext cx="9144000" cy="1981199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600" b="1" dirty="0">
                <a:solidFill>
                  <a:srgbClr val="FFF100"/>
                </a:solidFill>
                <a:latin typeface="Cambria" panose="02040503050406030204" pitchFamily="18" charset="0"/>
              </a:rPr>
              <a:t>2)  Area overhead and complexity: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Many fast subarrays interleaved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among normal subarrays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F08E756-18BE-1A49-BEAF-9D37D5B1811C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6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339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C7E4E440-9560-EE4C-89B4-90369E212504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7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652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2" y="137748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Observations and Key Idea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" y="807166"/>
            <a:ext cx="5926337" cy="4984033"/>
          </a:xfrm>
        </p:spPr>
        <p:txBody>
          <a:bodyPr/>
          <a:lstStyle/>
          <a:p>
            <a:pPr>
              <a:lnSpc>
                <a:spcPts val="2560"/>
              </a:lnSpc>
            </a:pP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Observations:</a:t>
            </a:r>
          </a:p>
          <a:p>
            <a:pPr>
              <a:lnSpc>
                <a:spcPts val="2560"/>
              </a:lnSpc>
            </a:pPr>
            <a:endParaRPr lang="en-US" altLang="zh-CN" sz="2400" u="sng" dirty="0">
              <a:solidFill>
                <a:srgbClr val="70AD47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marL="822722" lvl="1" indent="-514350">
              <a:lnSpc>
                <a:spcPts val="2560"/>
              </a:lnSpc>
              <a:buFont typeface="+mj-lt"/>
              <a:buAutoNum type="arabicParenR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All local row buffers 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(LRBs)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in a bank are 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connected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to a single shared global row buffer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(GRB)</a:t>
            </a:r>
          </a:p>
          <a:p>
            <a:pPr marL="822722" lvl="1" indent="-514350">
              <a:lnSpc>
                <a:spcPts val="2560"/>
              </a:lnSpc>
              <a:buFont typeface="+mj-lt"/>
              <a:buAutoNum type="arabicParenR"/>
            </a:pPr>
            <a:endParaRPr lang="en-US" altLang="zh-CN" sz="24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pPr marL="822722" lvl="1" indent="-514350">
              <a:lnSpc>
                <a:spcPts val="2560"/>
              </a:lnSpc>
              <a:buFont typeface="+mj-lt"/>
              <a:buAutoNum type="arabicParenR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GRB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has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smaller width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(e.g., 8B) than the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LRBs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(e.g., 1kB)</a:t>
            </a:r>
          </a:p>
          <a:p>
            <a:pPr marL="0" indent="0">
              <a:lnSpc>
                <a:spcPts val="2560"/>
              </a:lnSpc>
              <a:buNone/>
            </a:pPr>
            <a:endParaRPr lang="en-US" altLang="zh-CN" sz="28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2400" dirty="0">
                <a:solidFill>
                  <a:schemeClr val="accent6"/>
                </a:solidFill>
                <a:latin typeface="Cambria" panose="02040503050406030204" pitchFamily="18" charset="0"/>
              </a:rPr>
              <a:t>Key Idea: </a:t>
            </a:r>
            <a:r>
              <a:rPr lang="en-US" sz="2400" b="0" dirty="0">
                <a:solidFill>
                  <a:schemeClr val="accent6"/>
                </a:solidFill>
                <a:latin typeface="Cambria" panose="02040503050406030204" pitchFamily="18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the </a:t>
            </a:r>
            <a:r>
              <a:rPr lang="en-US" sz="2400" b="0" dirty="0">
                <a:solidFill>
                  <a:schemeClr val="accent6"/>
                </a:solidFill>
                <a:latin typeface="Cambria" panose="02040503050406030204" pitchFamily="18" charset="0"/>
              </a:rPr>
              <a:t>existing shared GRB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among subarrays within a DRAM bank to perform</a:t>
            </a:r>
            <a:r>
              <a:rPr lang="en-US" sz="2400" b="0" dirty="0">
                <a:solidFill>
                  <a:schemeClr val="accent6"/>
                </a:solidFill>
                <a:latin typeface="Cambria" panose="02040503050406030204" pitchFamily="18" charset="0"/>
              </a:rPr>
              <a:t> fine-grained in-DRAM data relocation</a:t>
            </a:r>
            <a:endParaRPr lang="en-US" altLang="zh-CN" sz="2400" b="0" u="sng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308372" lvl="1" indent="0">
              <a:lnSpc>
                <a:spcPts val="2360"/>
              </a:lnSpc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pPr marL="308372" lvl="1" indent="0">
              <a:buNone/>
            </a:pP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A0F1B0-A8EA-BF44-B26E-7D6AB871EA93}"/>
              </a:ext>
            </a:extLst>
          </p:cNvPr>
          <p:cNvGrpSpPr/>
          <p:nvPr/>
        </p:nvGrpSpPr>
        <p:grpSpPr>
          <a:xfrm>
            <a:off x="5936383" y="838200"/>
            <a:ext cx="3129953" cy="4689248"/>
            <a:chOff x="5912366" y="784927"/>
            <a:chExt cx="3129953" cy="46892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8795E-4692-AE4C-8A4C-8B04E6B26974}"/>
                </a:ext>
              </a:extLst>
            </p:cNvPr>
            <p:cNvGrpSpPr/>
            <p:nvPr/>
          </p:nvGrpSpPr>
          <p:grpSpPr>
            <a:xfrm>
              <a:off x="5943351" y="3405836"/>
              <a:ext cx="2113798" cy="2068339"/>
              <a:chOff x="5943351" y="3405836"/>
              <a:chExt cx="2113798" cy="2068339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997561-5450-CE43-BAC7-29BB96B65583}"/>
                  </a:ext>
                </a:extLst>
              </p:cNvPr>
              <p:cNvSpPr/>
              <p:nvPr/>
            </p:nvSpPr>
            <p:spPr>
              <a:xfrm>
                <a:off x="5943351" y="3405836"/>
                <a:ext cx="2113798" cy="2068339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DST: Subarray B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3DD312E-756C-F74B-92CD-86825CB1ECC2}"/>
                  </a:ext>
                </a:extLst>
              </p:cNvPr>
              <p:cNvGrpSpPr/>
              <p:nvPr/>
            </p:nvGrpSpPr>
            <p:grpSpPr>
              <a:xfrm>
                <a:off x="6068360" y="3849054"/>
                <a:ext cx="1863779" cy="395485"/>
                <a:chOff x="4193628" y="1371600"/>
                <a:chExt cx="1292772" cy="27432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341B6D7-DC99-CE4F-BE58-E3B578C4DB2F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B0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42593B-288E-114F-9499-7FA800D00590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B1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ABC8320-01BE-D94B-8AEC-E283056A0AF1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B2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02015BB-7707-B04F-B2C0-E81B969FFC94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B3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735FA48-7523-1441-8D6C-7399B7190703}"/>
                  </a:ext>
                </a:extLst>
              </p:cNvPr>
              <p:cNvGrpSpPr/>
              <p:nvPr/>
            </p:nvGrpSpPr>
            <p:grpSpPr>
              <a:xfrm>
                <a:off x="6068360" y="4349093"/>
                <a:ext cx="1863779" cy="409122"/>
                <a:chOff x="4193628" y="1371600"/>
                <a:chExt cx="1292772" cy="28377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C944795-A36F-674E-887B-7A363355C178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B4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BA3F1D7-FC5A-7246-ACCA-DDEDCD8726C6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B5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DE9F44F-522A-DE46-A6B7-3E8232346298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B6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DEA885E-D7F3-B847-BA9E-6D15C6821831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B7</a:t>
                  </a:r>
                </a:p>
              </p:txBody>
            </p:sp>
          </p:grpSp>
          <p:sp>
            <p:nvSpPr>
              <p:cNvPr id="39" name="Round Same Side Corner Rectangle 38">
                <a:extLst>
                  <a:ext uri="{FF2B5EF4-FFF2-40B4-BE49-F238E27FC236}">
                    <a16:creationId xmlns:a16="http://schemas.microsoft.com/office/drawing/2014/main" id="{D4733F58-E3B4-204A-8260-4A615477FDB4}"/>
                  </a:ext>
                </a:extLst>
              </p:cNvPr>
              <p:cNvSpPr/>
              <p:nvPr/>
            </p:nvSpPr>
            <p:spPr>
              <a:xfrm rot="10800000">
                <a:off x="5954830" y="4816034"/>
                <a:ext cx="2094148" cy="649975"/>
              </a:xfrm>
              <a:prstGeom prst="round2SameRect">
                <a:avLst>
                  <a:gd name="adj1" fmla="val 15219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B4B3CD-FBC7-0341-A566-17B5DF3CF999}"/>
                </a:ext>
              </a:extLst>
            </p:cNvPr>
            <p:cNvGrpSpPr/>
            <p:nvPr/>
          </p:nvGrpSpPr>
          <p:grpSpPr>
            <a:xfrm>
              <a:off x="8026165" y="2129460"/>
              <a:ext cx="1016154" cy="3338474"/>
              <a:chOff x="8026165" y="2129460"/>
              <a:chExt cx="1016154" cy="333847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5B2D873-4FF1-D544-B787-0857A43D514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285103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C8BD4B-D003-394C-A1EB-39A4AF3B5D5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390501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7927000-1674-964D-830E-5031B3C2666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495899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FB2E224-0D09-C648-939F-58A346EA233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601296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DF4C905-D430-984E-A217-426A3BBB5C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40000" flipV="1">
                <a:off x="8456624" y="2405485"/>
                <a:ext cx="173584" cy="9984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B5998934-EFF7-7A49-B1F4-324F05337F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980821" y="2324959"/>
                <a:ext cx="651897" cy="260900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9B38E9A-E839-7C42-ADC1-4D1F017926EB}"/>
                  </a:ext>
                </a:extLst>
              </p:cNvPr>
              <p:cNvCxnSpPr/>
              <p:nvPr/>
            </p:nvCxnSpPr>
            <p:spPr>
              <a:xfrm flipH="1">
                <a:off x="8062714" y="4915865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E5AA5E-6C3F-3649-9BEF-4A332684B5AA}"/>
                  </a:ext>
                </a:extLst>
              </p:cNvPr>
              <p:cNvCxnSpPr/>
              <p:nvPr/>
            </p:nvCxnSpPr>
            <p:spPr>
              <a:xfrm flipH="1">
                <a:off x="8062714" y="5067817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F2A5C8-E536-CA44-BB51-F5C337A600CD}"/>
                  </a:ext>
                </a:extLst>
              </p:cNvPr>
              <p:cNvCxnSpPr/>
              <p:nvPr/>
            </p:nvCxnSpPr>
            <p:spPr>
              <a:xfrm flipH="1">
                <a:off x="8062714" y="5219768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2CEBE65-C0CD-BC48-9E63-75EB982D453E}"/>
                  </a:ext>
                </a:extLst>
              </p:cNvPr>
              <p:cNvCxnSpPr/>
              <p:nvPr/>
            </p:nvCxnSpPr>
            <p:spPr>
              <a:xfrm flipH="1">
                <a:off x="8062714" y="5371718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9257545-DDAE-194F-9213-8246C2C64972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>
                <a:off x="8464378" y="5141985"/>
                <a:ext cx="179152" cy="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rapezoid 31">
                <a:extLst>
                  <a:ext uri="{FF2B5EF4-FFF2-40B4-BE49-F238E27FC236}">
                    <a16:creationId xmlns:a16="http://schemas.microsoft.com/office/drawing/2014/main" id="{09054BB5-D1C4-F34E-A9A9-4F07DBF01559}"/>
                  </a:ext>
                </a:extLst>
              </p:cNvPr>
              <p:cNvSpPr/>
              <p:nvPr/>
            </p:nvSpPr>
            <p:spPr>
              <a:xfrm rot="5400000">
                <a:off x="8007973" y="5011530"/>
                <a:ext cx="651898" cy="260910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708115-2EB7-9D4A-BB24-8C9D42869B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643530" y="2456301"/>
                <a:ext cx="0" cy="1211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86CB2AE-3059-8449-8E53-18D0379C00C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643530" y="3940028"/>
                <a:ext cx="0" cy="120099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65083E2-7803-7148-AA21-702A42ABC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3634" y="3663667"/>
                <a:ext cx="528685" cy="370773"/>
              </a:xfrm>
              <a:prstGeom prst="rect">
                <a:avLst/>
              </a:prstGeom>
              <a:solidFill>
                <a:srgbClr val="FFBDBD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b="1" dirty="0">
                  <a:solidFill>
                    <a:srgbClr val="953635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EF08B5-E1CC-6949-8BDE-5BC262B4BB78}"/>
                </a:ext>
              </a:extLst>
            </p:cNvPr>
            <p:cNvGrpSpPr/>
            <p:nvPr/>
          </p:nvGrpSpPr>
          <p:grpSpPr>
            <a:xfrm>
              <a:off x="5912366" y="784927"/>
              <a:ext cx="2113799" cy="2068339"/>
              <a:chOff x="5912366" y="784927"/>
              <a:chExt cx="2113799" cy="2068339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5B3F2F-162E-894F-AE5B-E85D8F6E9C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2366" y="784927"/>
                <a:ext cx="2113799" cy="2068339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SRC: Subarray A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07C37D-F3AE-C743-9510-9C7B789EA2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37178" y="1720350"/>
                <a:ext cx="1863773" cy="409110"/>
                <a:chOff x="4193628" y="1371600"/>
                <a:chExt cx="1292772" cy="283779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A8B9ACF-C094-7043-99F4-E4FA4ABAE717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A4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7E9463C-8E6B-244F-B40C-7E3CA9584826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A5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F6ACFC5-5254-624B-AD28-51CB7B2EF368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A6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C300E65-5024-EA47-BD77-AC15CC9A1ADA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A7</a:t>
                  </a:r>
                </a:p>
              </p:txBody>
            </p:sp>
          </p:grpSp>
          <p:sp>
            <p:nvSpPr>
              <p:cNvPr id="11" name="Round Same Side Corner Rectangle 10">
                <a:extLst>
                  <a:ext uri="{FF2B5EF4-FFF2-40B4-BE49-F238E27FC236}">
                    <a16:creationId xmlns:a16="http://schemas.microsoft.com/office/drawing/2014/main" id="{DE515EDB-E387-324A-A4EB-5B6CF5CA2D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919173" y="2187279"/>
                <a:ext cx="2094147" cy="649971"/>
              </a:xfrm>
              <a:prstGeom prst="round2SameRect">
                <a:avLst>
                  <a:gd name="adj1" fmla="val 15219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BC7D90-24D4-9C48-A857-09B01489683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37178" y="1230048"/>
                <a:ext cx="1863773" cy="409110"/>
                <a:chOff x="4193628" y="1371600"/>
                <a:chExt cx="1292772" cy="283779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251195A-BC76-0E49-ABE3-118ED2D3129A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A0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0F8C7BE-15E6-7942-AFFC-9B605671AF53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A1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0C57DD8-D172-E343-8C72-5EFB246EAD10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A2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4D625F-EEDD-6C4A-8614-25BE192704B1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A3</a:t>
                  </a: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6E99DF-11B2-AB48-A00B-7E9CEA9C8829}"/>
              </a:ext>
            </a:extLst>
          </p:cNvPr>
          <p:cNvGrpSpPr/>
          <p:nvPr/>
        </p:nvGrpSpPr>
        <p:grpSpPr>
          <a:xfrm>
            <a:off x="6029971" y="2247067"/>
            <a:ext cx="3120835" cy="3271315"/>
            <a:chOff x="6005954" y="2193794"/>
            <a:chExt cx="3120835" cy="327131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12B7C6-A465-2F41-BF96-9A8C810B0736}"/>
                </a:ext>
              </a:extLst>
            </p:cNvPr>
            <p:cNvSpPr/>
            <p:nvPr/>
          </p:nvSpPr>
          <p:spPr>
            <a:xfrm>
              <a:off x="6005954" y="2193794"/>
              <a:ext cx="1974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Local Row Buffer</a:t>
              </a:r>
            </a:p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 (LRB)</a:t>
              </a:r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C33592-3078-C34A-B94B-1B7B36FA3887}"/>
                </a:ext>
              </a:extLst>
            </p:cNvPr>
            <p:cNvSpPr/>
            <p:nvPr/>
          </p:nvSpPr>
          <p:spPr>
            <a:xfrm>
              <a:off x="6042536" y="4818778"/>
              <a:ext cx="1974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Local Row Buffer</a:t>
              </a:r>
            </a:p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 (LRB)</a:t>
              </a:r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36B2E7-E6F4-4649-9283-BAA2F01FDABB}"/>
                </a:ext>
              </a:extLst>
            </p:cNvPr>
            <p:cNvSpPr/>
            <p:nvPr/>
          </p:nvSpPr>
          <p:spPr>
            <a:xfrm>
              <a:off x="8429162" y="3669781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53635"/>
                  </a:solidFill>
                </a:rPr>
                <a:t>GRB</a:t>
              </a:r>
              <a:endParaRPr lang="en-US" dirty="0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90489BAF-E205-554B-9F6D-241B145838C8}"/>
              </a:ext>
            </a:extLst>
          </p:cNvPr>
          <p:cNvSpPr/>
          <p:nvPr/>
        </p:nvSpPr>
        <p:spPr>
          <a:xfrm>
            <a:off x="7515847" y="1291530"/>
            <a:ext cx="410119" cy="3964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spc="-110" dirty="0">
                <a:solidFill>
                  <a:schemeClr val="accent2">
                    <a:lumMod val="75000"/>
                  </a:schemeClr>
                </a:solidFill>
              </a:rPr>
              <a:t>A3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223324-51AA-1342-A6F4-5E9A405F048A}"/>
              </a:ext>
            </a:extLst>
          </p:cNvPr>
          <p:cNvGrpSpPr/>
          <p:nvPr/>
        </p:nvGrpSpPr>
        <p:grpSpPr>
          <a:xfrm>
            <a:off x="5936383" y="2986618"/>
            <a:ext cx="2100954" cy="369332"/>
            <a:chOff x="5813594" y="3360927"/>
            <a:chExt cx="2100954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DB29EB-1E6B-DC42-833C-6FDD490CE5B8}"/>
                </a:ext>
              </a:extLst>
            </p:cNvPr>
            <p:cNvSpPr/>
            <p:nvPr/>
          </p:nvSpPr>
          <p:spPr>
            <a:xfrm>
              <a:off x="6651459" y="3360927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 w="0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1kB</a:t>
              </a:r>
              <a:endParaRPr lang="en-US" dirty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C9E083-249F-9140-BEA2-F76519447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3594" y="3429000"/>
              <a:ext cx="210095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C324A4D-0494-B04F-B8F8-6DC87374303C}"/>
              </a:ext>
            </a:extLst>
          </p:cNvPr>
          <p:cNvGrpSpPr/>
          <p:nvPr/>
        </p:nvGrpSpPr>
        <p:grpSpPr>
          <a:xfrm>
            <a:off x="8523892" y="4180569"/>
            <a:ext cx="556200" cy="369332"/>
            <a:chOff x="8401103" y="4554878"/>
            <a:chExt cx="556200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CD7F18-CE2C-BA4E-BD0D-06ED80B03ABC}"/>
                </a:ext>
              </a:extLst>
            </p:cNvPr>
            <p:cNvSpPr/>
            <p:nvPr/>
          </p:nvSpPr>
          <p:spPr>
            <a:xfrm>
              <a:off x="8461430" y="4554878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 w="0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8B</a:t>
              </a:r>
              <a:endParaRPr lang="en-US" dirty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5148439-000A-2640-8FE7-9E5E27E94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103" y="4572000"/>
              <a:ext cx="556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B3ABBB55-D869-7840-B0DE-14DC1ED7DB2C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8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06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0.00313 0.01968 -8.33333E-7 -0.00278 -8.33333E-7 0.04259 C -8.33333E-7 0.05556 0.00052 0.06829 0.00104 0.08125 C 0.00122 0.08657 0.00191 0.0919 0.00208 0.09722 C 0.00243 0.10648 0.00261 0.11597 0.00313 0.12523 C 0.0033 0.12847 0.00365 0.13148 0.00399 0.13449 C 0.00434 0.13588 0.00434 0.1375 0.00504 0.13866 C 0.00573 0.13958 0.01146 0.14514 0.01406 0.14514 C 0.04045 0.14606 0.06684 0.14606 0.09306 0.14653 C 0.09861 0.14907 0.09896 0.14722 0.10104 0.15324 C 0.10156 0.1544 0.10174 0.15602 0.10208 0.15718 C 0.10243 0.16782 0.10243 0.1787 0.10313 0.18935 C 0.10399 0.20463 0.10486 0.20116 0.10608 0.21181 C 0.1066 0.21551 0.10677 0.21898 0.10712 0.22268 C 0.10747 0.23102 0.10764 0.23958 0.10816 0.24792 C 0.10833 0.25231 0.1092 0.25671 0.1092 0.26134 C 0.1092 0.26875 0.10747 0.30185 0.10712 0.31065 C 0.10556 0.3544 0.10729 0.33333 0.10504 0.35718 C 0.10278 0.45301 0.10504 0.33843 0.10504 0.51065 C 0.10504 0.5463 0.11215 0.54167 0.10104 0.54676 C 0.09983 0.5463 0.09844 0.54583 0.09705 0.54537 C 0.09618 0.54491 0.09514 0.54398 0.0941 0.54398 C 0.08316 0.54282 0.06111 0.5412 0.06111 0.54143 C 0.05938 0.54097 0.05781 0.54028 0.05608 0.54005 C 0.05017 0.53889 0.03837 0.53796 0.03316 0.53727 C 0.02743 0.53611 0.02205 0.53472 0.01615 0.53472 C 0.01007 0.53472 0.00417 0.53565 -0.00191 0.53588 L -0.04288 0.53727 C -0.05191 0.53681 -0.06094 0.53681 -0.06996 0.53588 C -0.07205 0.53588 -0.07396 0.53472 -0.07587 0.53472 C -0.09757 0.53472 -0.11927 0.53542 -0.14097 0.53588 C -0.14236 0.53634 -0.14358 0.53727 -0.14496 0.53727 C -0.1493 0.53727 -0.15451 0.53935 -0.15799 0.53588 C -0.16007 0.5338 -0.15729 0.52893 -0.15694 0.52523 C -0.1566 0.51875 -0.15625 0.51204 -0.1559 0.50532 C -0.15625 0.49861 -0.1566 0.4919 -0.15694 0.48518 C -0.15729 0.48125 -0.15799 0.47731 -0.15799 0.47338 C -0.15799 0.45532 -0.15746 0.46667 -0.1559 0.45741 C -0.15555 0.45463 -0.15538 0.45185 -0.15503 0.44931 C -0.15226 0.4287 -0.1559 0.4581 -0.15295 0.43472 C -0.1533 0.4294 -0.15347 0.42384 -0.15399 0.41852 C -0.15417 0.41643 -0.15469 0.41412 -0.15503 0.41204 C -0.1559 0.40694 -0.1559 0.40718 -0.15694 0.40255 C -0.15573 0.38843 -0.1559 0.39468 -0.1559 0.38403 " pathEditMode="relative" rAng="0" ptsTypes="AAAAAAAAAAAAAAAAAAAAAAAAAAAAAAAAAAAAAAAAAAAA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2" y="137748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FIGARO Overview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11" y="2743200"/>
            <a:ext cx="8878778" cy="4229100"/>
          </a:xfrm>
        </p:spPr>
        <p:txBody>
          <a:bodyPr/>
          <a:lstStyle/>
          <a:p>
            <a:pPr marL="0" indent="0">
              <a:lnSpc>
                <a:spcPts val="2560"/>
              </a:lnSpc>
              <a:buNone/>
            </a:pPr>
            <a:endParaRPr lang="en-US" altLang="zh-CN" sz="28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ts val="2560"/>
              </a:lnSpc>
              <a:buNone/>
            </a:pPr>
            <a:endParaRPr lang="en-US" altLang="zh-CN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3200" b="0" dirty="0">
                <a:solidFill>
                  <a:srgbClr val="70AD47"/>
                </a:solidFill>
                <a:latin typeface="Cambria" panose="02040503050406030204" pitchFamily="18" charset="0"/>
              </a:rPr>
              <a:t>Relocates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</a:rPr>
              <a:t> data </a:t>
            </a:r>
            <a:r>
              <a:rPr lang="en-US" altLang="zh-CN" sz="3200" b="0" dirty="0">
                <a:solidFill>
                  <a:srgbClr val="70AD47"/>
                </a:solidFill>
                <a:latin typeface="Cambria" panose="02040503050406030204" pitchFamily="18" charset="0"/>
              </a:rPr>
              <a:t>across subarrays 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</a:rPr>
              <a:t>within a bank</a:t>
            </a:r>
          </a:p>
          <a:p>
            <a:pPr lvl="1">
              <a:lnSpc>
                <a:spcPts val="2560"/>
              </a:lnSpc>
            </a:pPr>
            <a:endParaRPr lang="en-US" altLang="zh-CN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560"/>
              </a:lnSpc>
            </a:pPr>
            <a:endParaRPr lang="en-US" altLang="zh-CN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3200" b="0" dirty="0">
                <a:solidFill>
                  <a:schemeClr val="accent6"/>
                </a:solidFill>
                <a:latin typeface="Cambria" panose="02040503050406030204" pitchFamily="18" charset="0"/>
              </a:rPr>
              <a:t>Column granularity 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</a:rPr>
              <a:t>within a chip </a:t>
            </a:r>
          </a:p>
          <a:p>
            <a:pPr lvl="1">
              <a:lnSpc>
                <a:spcPts val="2560"/>
              </a:lnSpc>
            </a:pPr>
            <a:endParaRPr lang="en-US" altLang="zh-CN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560"/>
              </a:lnSpc>
            </a:pPr>
            <a:endParaRPr lang="en-US" altLang="zh-CN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3200" b="0" dirty="0">
                <a:solidFill>
                  <a:srgbClr val="FF00F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Cache-block</a:t>
            </a:r>
            <a:r>
              <a:rPr lang="en-US" altLang="zh-CN" sz="3200" dirty="0">
                <a:solidFill>
                  <a:schemeClr val="tx1"/>
                </a:solidFill>
                <a:latin typeface="Cambria" panose="02040503050406030204" pitchFamily="18" charset="0"/>
              </a:rPr>
              <a:t> granularity within a rank</a:t>
            </a:r>
          </a:p>
          <a:p>
            <a:pPr marL="308372" lvl="1" indent="0">
              <a:buNone/>
            </a:pP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C3A7CB4-E69D-9244-8388-7DE08C6E21FF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9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0C9F7EA-2ABF-D04C-9AD8-D68BDD77CBB2}"/>
              </a:ext>
            </a:extLst>
          </p:cNvPr>
          <p:cNvSpPr/>
          <p:nvPr/>
        </p:nvSpPr>
        <p:spPr>
          <a:xfrm>
            <a:off x="0" y="1143000"/>
            <a:ext cx="9144000" cy="212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FIGARO: </a:t>
            </a:r>
          </a:p>
          <a:p>
            <a:pPr algn="ctr">
              <a:spcAft>
                <a:spcPts val="0"/>
              </a:spcAft>
            </a:pPr>
            <a:r>
              <a:rPr lang="en-US" altLang="zh-CN" sz="4400" dirty="0">
                <a:solidFill>
                  <a:schemeClr val="bg1"/>
                </a:solidFill>
                <a:latin typeface="Cambria" panose="02040503050406030204" pitchFamily="18" charset="0"/>
              </a:rPr>
              <a:t>Fine-Grained </a:t>
            </a:r>
          </a:p>
          <a:p>
            <a:pPr algn="ctr">
              <a:spcAft>
                <a:spcPts val="0"/>
              </a:spcAft>
            </a:pPr>
            <a:r>
              <a:rPr lang="en-US" altLang="zh-CN" sz="4400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Substrate</a:t>
            </a: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862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.3|6.6|8.5|8|6.1|8.4|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5.5|5.4|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5.4|4.5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1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5|2.4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9.4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6|4.3|2.4|3.7"/>
</p:tagLst>
</file>

<file path=ppt/theme/theme1.xml><?xml version="1.0" encoding="utf-8"?>
<a:theme xmlns:a="http://schemas.openxmlformats.org/drawingml/2006/main" name="1_CMU-SAFAR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SAFARI" id="{B15788EB-35F8-49D3-8BDF-2EB8D26A72D0}" vid="{7C2D58BB-235D-4341-930F-6DE16E8DC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1820</Words>
  <Application>Microsoft Office PowerPoint</Application>
  <PresentationFormat>全屏显示(4:3)</PresentationFormat>
  <Paragraphs>361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Whitney-Bold</vt:lpstr>
      <vt:lpstr>Whitney-Medium</vt:lpstr>
      <vt:lpstr>Adobe Garamond Pro</vt:lpstr>
      <vt:lpstr>Arial</vt:lpstr>
      <vt:lpstr>Calibri</vt:lpstr>
      <vt:lpstr>Cambria</vt:lpstr>
      <vt:lpstr>Palatino Linotype</vt:lpstr>
      <vt:lpstr>Wingdings</vt:lpstr>
      <vt:lpstr>1_CMU-SAFARI</vt:lpstr>
      <vt:lpstr>FIGARO: Improving System Performance via Fine-Grained  In-DRAM Data Relocation and Caching</vt:lpstr>
      <vt:lpstr>Executive Summary</vt:lpstr>
      <vt:lpstr>Outline</vt:lpstr>
      <vt:lpstr>DRAM Organization</vt:lpstr>
      <vt:lpstr>Outline</vt:lpstr>
      <vt:lpstr>Inefficiencies of In-DRAM Caches</vt:lpstr>
      <vt:lpstr>Outline</vt:lpstr>
      <vt:lpstr>Observations and Key Idea</vt:lpstr>
      <vt:lpstr>FIGARO Overview</vt:lpstr>
      <vt:lpstr>Key Features of FIGARO</vt:lpstr>
      <vt:lpstr>Outline</vt:lpstr>
      <vt:lpstr>FIGCache Overview</vt:lpstr>
      <vt:lpstr>Benefits of FIGCache</vt:lpstr>
      <vt:lpstr>Outline</vt:lpstr>
      <vt:lpstr>Experimental Methodology</vt:lpstr>
      <vt:lpstr>Outline</vt:lpstr>
      <vt:lpstr>Multicore System Performance</vt:lpstr>
      <vt:lpstr>FIGARO: Improving System Performance via Fine-Grained  In-DRAM Data Relocation and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Detailed Energy Model for DDR DRAM</dc:title>
  <dc:creator>Saugata Ghose</dc:creator>
  <cp:lastModifiedBy>yaowangeth</cp:lastModifiedBy>
  <cp:revision>1998</cp:revision>
  <cp:lastPrinted>2018-10-28T12:28:30Z</cp:lastPrinted>
  <dcterms:created xsi:type="dcterms:W3CDTF">2016-02-04T18:31:04Z</dcterms:created>
  <dcterms:modified xsi:type="dcterms:W3CDTF">2020-10-19T15:17:45Z</dcterms:modified>
</cp:coreProperties>
</file>