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7" r:id="rId2"/>
    <p:sldId id="628" r:id="rId3"/>
    <p:sldId id="652" r:id="rId4"/>
    <p:sldId id="629" r:id="rId5"/>
    <p:sldId id="591" r:id="rId6"/>
    <p:sldId id="349" r:id="rId7"/>
    <p:sldId id="514" r:id="rId8"/>
    <p:sldId id="653" r:id="rId9"/>
    <p:sldId id="659" r:id="rId10"/>
    <p:sldId id="660" r:id="rId11"/>
    <p:sldId id="592" r:id="rId12"/>
    <p:sldId id="640" r:id="rId13"/>
    <p:sldId id="663" r:id="rId14"/>
    <p:sldId id="661" r:id="rId15"/>
    <p:sldId id="593" r:id="rId16"/>
    <p:sldId id="594" r:id="rId17"/>
    <p:sldId id="677" r:id="rId18"/>
    <p:sldId id="645" r:id="rId19"/>
    <p:sldId id="654" r:id="rId20"/>
    <p:sldId id="672" r:id="rId21"/>
    <p:sldId id="596" r:id="rId22"/>
    <p:sldId id="655" r:id="rId23"/>
    <p:sldId id="598" r:id="rId24"/>
    <p:sldId id="665" r:id="rId25"/>
    <p:sldId id="599" r:id="rId26"/>
    <p:sldId id="604" r:id="rId27"/>
    <p:sldId id="607" r:id="rId28"/>
    <p:sldId id="605" r:id="rId29"/>
    <p:sldId id="667" r:id="rId30"/>
    <p:sldId id="651" r:id="rId31"/>
    <p:sldId id="678" r:id="rId32"/>
    <p:sldId id="608" r:id="rId33"/>
    <p:sldId id="648" r:id="rId34"/>
    <p:sldId id="656" r:id="rId35"/>
    <p:sldId id="668" r:id="rId36"/>
    <p:sldId id="609" r:id="rId37"/>
    <p:sldId id="657" r:id="rId38"/>
    <p:sldId id="674" r:id="rId39"/>
    <p:sldId id="675" r:id="rId40"/>
    <p:sldId id="613" r:id="rId41"/>
    <p:sldId id="615" r:id="rId42"/>
    <p:sldId id="625" r:id="rId43"/>
    <p:sldId id="616" r:id="rId44"/>
    <p:sldId id="611" r:id="rId45"/>
    <p:sldId id="658" r:id="rId46"/>
    <p:sldId id="673" r:id="rId47"/>
    <p:sldId id="669" r:id="rId48"/>
    <p:sldId id="650" r:id="rId49"/>
    <p:sldId id="602" r:id="rId50"/>
    <p:sldId id="612" r:id="rId51"/>
    <p:sldId id="637" r:id="rId52"/>
    <p:sldId id="610" r:id="rId53"/>
    <p:sldId id="434" r:id="rId54"/>
    <p:sldId id="425" r:id="rId55"/>
    <p:sldId id="348" r:id="rId56"/>
    <p:sldId id="67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  <p:cmAuthor id="2" name="Microsoft Office User" initials="Office [2]" lastIdx="1" clrIdx="1"/>
  <p:cmAuthor id="3" name="Microsoft Office User" initials="Office [3]" lastIdx="1" clrIdx="2"/>
  <p:cmAuthor id="4" name="ggqd_e6b7e@idethz.onmicrosoft.com" initials="g" lastIdx="3" clrIdx="3">
    <p:extLst>
      <p:ext uri="{19B8F6BF-5375-455C-9EA6-DF929625EA0E}">
        <p15:presenceInfo xmlns:p15="http://schemas.microsoft.com/office/powerpoint/2012/main" userId="S::ggqd_e6b7e@ethz.ch::93ad1454-b441-4862-aa2c-ecbd07735b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7"/>
    <a:srgbClr val="8497B0"/>
    <a:srgbClr val="EC6362"/>
    <a:srgbClr val="96EBB9"/>
    <a:srgbClr val="FFFFFF"/>
    <a:srgbClr val="FFD5D2"/>
    <a:srgbClr val="FFF2B1"/>
    <a:srgbClr val="C7F6FF"/>
    <a:srgbClr val="0D0D0D"/>
    <a:srgbClr val="96E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1" autoAdjust="0"/>
    <p:restoredTop sz="83741" autoAdjust="0"/>
  </p:normalViewPr>
  <p:slideViewPr>
    <p:cSldViewPr snapToGrid="0">
      <p:cViewPr varScale="1">
        <p:scale>
          <a:sx n="102" d="100"/>
          <a:sy n="102" d="100"/>
        </p:scale>
        <p:origin x="209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-11184"/>
    </p:cViewPr>
  </p:sorterViewPr>
  <p:notesViewPr>
    <p:cSldViewPr snapToGrid="0">
      <p:cViewPr varScale="1">
        <p:scale>
          <a:sx n="91" d="100"/>
          <a:sy n="91" d="100"/>
        </p:scale>
        <p:origin x="21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39BF3-6316-40F5-8F10-980B46B5A86B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676A0-33B1-4B4B-B1AA-B0B917FC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0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Hello, my name is Abdullah </a:t>
            </a:r>
            <a:r>
              <a:rPr lang="en-US" baseline="0" dirty="0" err="1"/>
              <a:t>Giray</a:t>
            </a:r>
            <a:r>
              <a:rPr lang="en-US" baseline="0" dirty="0"/>
              <a:t> </a:t>
            </a:r>
            <a:r>
              <a:rPr lang="en-US" sz="1200" b="0" u="none" dirty="0" err="1">
                <a:latin typeface="Cambria" panose="02040503050406030204" pitchFamily="18" charset="0"/>
              </a:rPr>
              <a:t>Yağlıkçı</a:t>
            </a:r>
            <a:r>
              <a:rPr lang="en-US" b="0" u="none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and I will be presenting our work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BlockHammer: Preventing RowHammer at Low Cost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by Blacklisting Rapidly-Accessed DRAM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66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Unfortunately, existing mechanisms face two key challenges. </a:t>
            </a:r>
          </a:p>
          <a:p>
            <a:r>
              <a:rPr lang="en-US" dirty="0"/>
              <a:t>[CLICK] Let's begin with the scalability challenge.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4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 works show that DRAM chips became more vulnerable to RowHammer in the last decade. </a:t>
            </a:r>
          </a:p>
          <a:p>
            <a:r>
              <a:rPr lang="en-US" b="1" dirty="0"/>
              <a:t>[CLICK]</a:t>
            </a:r>
            <a:r>
              <a:rPr lang="en-US" dirty="0"/>
              <a:t> RowHammer bit-flips can occur in much lower activation counts </a:t>
            </a:r>
          </a:p>
          <a:p>
            <a:r>
              <a:rPr lang="en-US" b="1" dirty="0"/>
              <a:t>[CLICK] </a:t>
            </a:r>
            <a:r>
              <a:rPr lang="en-US" dirty="0"/>
              <a:t>and hammering a row can disturb more rows than before.</a:t>
            </a:r>
          </a:p>
          <a:p>
            <a:r>
              <a:rPr lang="en-US" b="1" dirty="0"/>
              <a:t>[CLICK]</a:t>
            </a:r>
            <a:r>
              <a:rPr lang="en-US" dirty="0"/>
              <a:t> And furthermore, in-DRAM mitigation mechanisms are shown to be ineffective. </a:t>
            </a:r>
          </a:p>
          <a:p>
            <a:r>
              <a:rPr lang="en-US" b="1" dirty="0"/>
              <a:t>[CLICK]</a:t>
            </a:r>
            <a:r>
              <a:rPr lang="en-US" dirty="0"/>
              <a:t> Therefore, RowHammer is a more serious problem than ever today.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52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DRAM chips become more vulnerable to RowHammer </a:t>
            </a:r>
          </a:p>
          <a:p>
            <a:r>
              <a:rPr lang="en-US" b="1" dirty="0"/>
              <a:t>[CLICK] </a:t>
            </a:r>
            <a:r>
              <a:rPr lang="en-US" dirty="0"/>
              <a:t>Increased refresh rate requires refreshing all rows more frequently and it is not sustainable due to large number of rows that need to be refreshed. </a:t>
            </a:r>
          </a:p>
          <a:p>
            <a:r>
              <a:rPr lang="en-US" b="1" dirty="0"/>
              <a:t>[CLICK]</a:t>
            </a:r>
            <a:r>
              <a:rPr lang="en-US" dirty="0"/>
              <a:t> Physical isolation requires allocating more isolation rows </a:t>
            </a:r>
          </a:p>
          <a:p>
            <a:r>
              <a:rPr lang="en-US" b="1" dirty="0"/>
              <a:t>[CLICK]</a:t>
            </a:r>
            <a:r>
              <a:rPr lang="en-US" dirty="0"/>
              <a:t> Reactive refresh needs refreshing more potential victim rows more frequently </a:t>
            </a:r>
          </a:p>
          <a:p>
            <a:r>
              <a:rPr lang="en-US" b="1" dirty="0"/>
              <a:t>[CLICK]</a:t>
            </a:r>
            <a:r>
              <a:rPr lang="en-US" dirty="0"/>
              <a:t> Proactive throttling slows down the system further more.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83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Therefore, scalability with worsening RowHammer vulnerability is an active challenge for all mitigation 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78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[CLICK] The second challenge is compatibility with commodity DRAM chips.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60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this challenge, we need to revisit how memory addresses are mapped to DRAM cells through several abstraction levels. </a:t>
            </a:r>
          </a:p>
          <a:p>
            <a:r>
              <a:rPr lang="en-US" b="1" dirty="0"/>
              <a:t>[CLICK]</a:t>
            </a:r>
            <a:r>
              <a:rPr lang="en-US" dirty="0"/>
              <a:t> Virtual memory addresses are used in application level. </a:t>
            </a:r>
          </a:p>
          <a:p>
            <a:r>
              <a:rPr lang="en-US" b="1" dirty="0"/>
              <a:t>[CLICK] </a:t>
            </a:r>
            <a:r>
              <a:rPr lang="en-US" dirty="0"/>
              <a:t>Then, typically the system software translates virtual addresses to physical addresses </a:t>
            </a:r>
          </a:p>
          <a:p>
            <a:r>
              <a:rPr lang="en-US" b="1" dirty="0"/>
              <a:t>[CLICK] </a:t>
            </a:r>
            <a:r>
              <a:rPr lang="en-US" dirty="0"/>
              <a:t>A physical memory address is mapped to addresses of DRAM channel, rank, bank, row, and column.</a:t>
            </a:r>
          </a:p>
          <a:p>
            <a:r>
              <a:rPr lang="en-US" b="1" dirty="0"/>
              <a:t>[CLICK] </a:t>
            </a:r>
            <a:r>
              <a:rPr lang="en-US" dirty="0"/>
              <a:t>So far all these address translations are visible within the processor. </a:t>
            </a:r>
          </a:p>
          <a:p>
            <a:r>
              <a:rPr lang="en-US" b="1" dirty="0"/>
              <a:t>[CLICK] However, </a:t>
            </a:r>
            <a:r>
              <a:rPr lang="en-US" dirty="0"/>
              <a:t>additional to these, logical row and column addresses are mapped to physical rows and columns WITHIN the DRAM chip which is NOT visible to the rest of the system.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24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DRAM vendors apply in-DRAM mapping for two reasons. </a:t>
            </a:r>
          </a:p>
          <a:p>
            <a:r>
              <a:rPr lang="en-US" b="1" dirty="0"/>
              <a:t>[CLICK]</a:t>
            </a:r>
            <a:r>
              <a:rPr lang="en-US" dirty="0"/>
              <a:t>  to enable circuit design optimizations to meet density, performance, and power constraints </a:t>
            </a:r>
          </a:p>
          <a:p>
            <a:r>
              <a:rPr lang="en-US" b="1" dirty="0"/>
              <a:t>[CLICK]</a:t>
            </a:r>
            <a:r>
              <a:rPr lang="en-US" dirty="0"/>
              <a:t>  and for improving yield by mapping faulty rows and columns to redundant ones</a:t>
            </a:r>
          </a:p>
          <a:p>
            <a:r>
              <a:rPr lang="en-US" b="1" dirty="0"/>
              <a:t>[CLICK] </a:t>
            </a:r>
            <a:r>
              <a:rPr lang="en-US" b="0" dirty="0"/>
              <a:t>Therefore, in-DRAM mapping includes insights into </a:t>
            </a:r>
            <a:r>
              <a:rPr lang="en-US" b="1" dirty="0"/>
              <a:t>CHIP DESIGN </a:t>
            </a:r>
            <a:r>
              <a:rPr lang="en-US" b="0" dirty="0"/>
              <a:t>and </a:t>
            </a:r>
            <a:r>
              <a:rPr lang="en-US" b="1" dirty="0"/>
              <a:t>MANUFACTURING</a:t>
            </a:r>
            <a:r>
              <a:rPr lang="en-US" b="0" dirty="0"/>
              <a:t> </a:t>
            </a:r>
            <a:r>
              <a:rPr lang="en-US" b="1" dirty="0"/>
              <a:t>QUALITY</a:t>
            </a:r>
            <a:r>
              <a:rPr lang="en-US" b="0" dirty="0"/>
              <a:t>.</a:t>
            </a:r>
          </a:p>
          <a:p>
            <a:r>
              <a:rPr lang="en-US" b="1" dirty="0"/>
              <a:t>[CLICK] </a:t>
            </a:r>
            <a:r>
              <a:rPr lang="en-US" b="0" dirty="0"/>
              <a:t>and that’s why, it is </a:t>
            </a:r>
            <a:r>
              <a:rPr lang="en-US" b="1" dirty="0"/>
              <a:t>PROPRIETARY</a:t>
            </a:r>
            <a:r>
              <a:rPr lang="en-US" b="0" dirty="0"/>
              <a:t>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3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Unfortunately, physical isolation and reactive refresh need this proprietary information to identify which rows to isolate or refresh.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7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To address these two challenges,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OUR GOAL in this paper is to prevent </a:t>
            </a:r>
            <a:r>
              <a:rPr lang="en-US" sz="1200" b="0" dirty="0"/>
              <a:t>RowHammer </a:t>
            </a:r>
            <a:r>
              <a:rPr lang="en-US" sz="1200" b="1" dirty="0">
                <a:solidFill>
                  <a:srgbClr val="00B050"/>
                </a:solidFill>
              </a:rPr>
              <a:t>efficiently</a:t>
            </a:r>
            <a:r>
              <a:rPr lang="en-US" sz="1200" b="0" dirty="0"/>
              <a:t> and </a:t>
            </a:r>
            <a:r>
              <a:rPr lang="en-US" sz="1200" b="1" dirty="0">
                <a:solidFill>
                  <a:srgbClr val="00B050"/>
                </a:solidFill>
              </a:rPr>
              <a:t>scalably</a:t>
            </a:r>
            <a:r>
              <a:rPr lang="en-US" sz="1200" b="0" dirty="0"/>
              <a:t> </a:t>
            </a:r>
            <a:r>
              <a:rPr lang="en-US" sz="1200" b="1" i="1" u="sng" dirty="0"/>
              <a:t>without</a:t>
            </a:r>
            <a:r>
              <a:rPr lang="en-US" sz="1200" b="0" u="sng" dirty="0"/>
              <a:t> </a:t>
            </a:r>
            <a:r>
              <a:rPr lang="en-US" sz="1200" b="1" u="sng" dirty="0"/>
              <a:t>knowledge</a:t>
            </a:r>
            <a:r>
              <a:rPr lang="en-US" sz="1200" b="0" u="sng" dirty="0"/>
              <a:t> of or </a:t>
            </a:r>
            <a:r>
              <a:rPr lang="en-US" sz="1200" b="1" u="sng" dirty="0"/>
              <a:t>modification</a:t>
            </a:r>
            <a:r>
              <a:rPr lang="en-US" sz="1200" b="0" u="sng" dirty="0"/>
              <a:t> to</a:t>
            </a:r>
            <a:r>
              <a:rPr lang="en-US" sz="1200" b="0" dirty="0"/>
              <a:t> DRAM internals.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7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look into our mechanism BLOCKHAMMER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0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/>
              <a:t> I will first begin with an executive summary</a:t>
            </a:r>
          </a:p>
          <a:p>
            <a:r>
              <a:rPr lang="en-US" b="1" baseline="0" dirty="0"/>
              <a:t>[CLICK] </a:t>
            </a:r>
            <a:r>
              <a:rPr lang="en-US" b="0" baseline="0" dirty="0"/>
              <a:t>RowHammer is a worsening DRAM reliability and security problem. </a:t>
            </a:r>
          </a:p>
          <a:p>
            <a:r>
              <a:rPr lang="en-US" b="1" baseline="0" dirty="0"/>
              <a:t>[CLICK]</a:t>
            </a:r>
            <a:r>
              <a:rPr lang="en-US" b="0" baseline="0" dirty="0"/>
              <a:t> However, state-of-the-art RowHammer mitigation mechanisms face limitations supporting current and future commodity DRAM chips because of two reasons: </a:t>
            </a:r>
          </a:p>
          <a:p>
            <a:r>
              <a:rPr lang="en-US" b="1" baseline="0" dirty="0"/>
              <a:t>[CLICK] </a:t>
            </a:r>
            <a:r>
              <a:rPr lang="en-US" b="0" baseline="0" dirty="0"/>
              <a:t>(1) limited scalability with worsening RowHammer vulnerability </a:t>
            </a:r>
            <a:endParaRPr lang="en-US" b="1" baseline="0" dirty="0"/>
          </a:p>
          <a:p>
            <a:r>
              <a:rPr lang="en-US" b="1" baseline="0" dirty="0"/>
              <a:t>[CLICK </a:t>
            </a:r>
            <a:r>
              <a:rPr lang="en-US" b="0" baseline="0" dirty="0"/>
              <a:t>and (2) limited compatibility with commodity DRAM chips.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The goal of this work is to </a:t>
            </a:r>
            <a:r>
              <a:rPr lang="en-US" b="1" baseline="0" dirty="0"/>
              <a:t>EFFICIENTLY</a:t>
            </a:r>
            <a:r>
              <a:rPr lang="en-US" b="0" baseline="0" dirty="0"/>
              <a:t> and </a:t>
            </a:r>
            <a:r>
              <a:rPr lang="en-US" b="1" baseline="0" dirty="0"/>
              <a:t>SCALABLY</a:t>
            </a:r>
            <a:r>
              <a:rPr lang="en-US" b="0" baseline="0" dirty="0"/>
              <a:t> prevent RowHammer bit-flips </a:t>
            </a:r>
            <a:r>
              <a:rPr lang="en-US" b="1" baseline="0" dirty="0"/>
              <a:t>WITHOUT</a:t>
            </a:r>
            <a:r>
              <a:rPr lang="en-US" b="0" baseline="0" dirty="0"/>
              <a:t> </a:t>
            </a:r>
            <a:r>
              <a:rPr lang="en-US" b="1" baseline="0" dirty="0"/>
              <a:t>KNOWLEDGE</a:t>
            </a:r>
            <a:r>
              <a:rPr lang="en-US" b="0" baseline="0" dirty="0"/>
              <a:t> of or </a:t>
            </a:r>
            <a:r>
              <a:rPr lang="en-US" b="1" baseline="0" dirty="0"/>
              <a:t>MODIFICATIONS</a:t>
            </a:r>
            <a:r>
              <a:rPr lang="en-US" b="0" baseline="0" dirty="0"/>
              <a:t> to dram internals. 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Our </a:t>
            </a:r>
            <a:r>
              <a:rPr lang="en-US" b="1" baseline="0" dirty="0"/>
              <a:t>key</a:t>
            </a:r>
            <a:r>
              <a:rPr lang="en-US" b="0" baseline="0" dirty="0"/>
              <a:t> idea to achieve this goal is to </a:t>
            </a:r>
            <a:r>
              <a:rPr lang="en-US" b="1" baseline="0" dirty="0"/>
              <a:t>SELECTIVELY</a:t>
            </a:r>
            <a:r>
              <a:rPr lang="en-US" b="0" baseline="0" dirty="0"/>
              <a:t> throttle memory accesses that may cause RowHammer bit flips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Our mechanism </a:t>
            </a:r>
            <a:r>
              <a:rPr lang="en-US" b="1" baseline="0" dirty="0"/>
              <a:t>BLOCKHAMMER </a:t>
            </a:r>
            <a:r>
              <a:rPr lang="en-US" b="0" baseline="0" dirty="0"/>
              <a:t>performs three operations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first, it</a:t>
            </a:r>
            <a:r>
              <a:rPr lang="en-US" b="1" baseline="0" dirty="0"/>
              <a:t> TRACKS </a:t>
            </a:r>
            <a:r>
              <a:rPr lang="en-US" b="0" baseline="0" dirty="0"/>
              <a:t>activation rates of </a:t>
            </a:r>
            <a:r>
              <a:rPr lang="en-US" b="1" baseline="0" dirty="0"/>
              <a:t>ALL </a:t>
            </a:r>
            <a:r>
              <a:rPr lang="en-US" b="0" baseline="0" dirty="0"/>
              <a:t>rows using </a:t>
            </a:r>
            <a:r>
              <a:rPr lang="en-US" b="1" baseline="0" dirty="0"/>
              <a:t>AREA-EFFICIENT </a:t>
            </a:r>
            <a:r>
              <a:rPr lang="en-US" b="0" baseline="0" dirty="0"/>
              <a:t>Bloom filters,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second,</a:t>
            </a:r>
            <a:r>
              <a:rPr lang="en-US" b="1" baseline="0" dirty="0"/>
              <a:t> THROTTLES </a:t>
            </a:r>
            <a:r>
              <a:rPr lang="en-US" b="0" baseline="0" dirty="0"/>
              <a:t>row activations </a:t>
            </a:r>
            <a:r>
              <a:rPr lang="en-US" b="1" baseline="0" dirty="0"/>
              <a:t>THAT </a:t>
            </a:r>
            <a:r>
              <a:rPr lang="en-US" b="0" baseline="0" dirty="0"/>
              <a:t>could lead to RowHammer bit-flips</a:t>
            </a:r>
            <a:r>
              <a:rPr lang="en-US" b="1" baseline="0" dirty="0"/>
              <a:t>,</a:t>
            </a:r>
          </a:p>
          <a:p>
            <a:r>
              <a:rPr lang="en-US" b="1" baseline="0" dirty="0"/>
              <a:t>[CLICK] </a:t>
            </a:r>
            <a:r>
              <a:rPr lang="en-US" b="0" baseline="0" dirty="0"/>
              <a:t>and</a:t>
            </a:r>
            <a:r>
              <a:rPr lang="en-US" b="1" baseline="0" dirty="0"/>
              <a:t> </a:t>
            </a:r>
            <a:r>
              <a:rPr lang="en-US" b="0" baseline="0" dirty="0"/>
              <a:t>third,</a:t>
            </a:r>
            <a:r>
              <a:rPr lang="en-US" b="1" baseline="0" dirty="0"/>
              <a:t> IDENTIFIES </a:t>
            </a:r>
            <a:r>
              <a:rPr lang="en-US" b="0" baseline="0" dirty="0"/>
              <a:t>and</a:t>
            </a:r>
            <a:r>
              <a:rPr lang="en-US" b="1" baseline="0" dirty="0"/>
              <a:t> THROTTLES </a:t>
            </a:r>
            <a:r>
              <a:rPr lang="en-US" b="0" baseline="0" dirty="0"/>
              <a:t>the threads that perform RowHammer attack</a:t>
            </a:r>
            <a:r>
              <a:rPr lang="en-US" b="1" baseline="0" dirty="0"/>
              <a:t>. </a:t>
            </a:r>
          </a:p>
          <a:p>
            <a:r>
              <a:rPr lang="en-US" b="1" baseline="0" dirty="0"/>
              <a:t>[CLICK] </a:t>
            </a:r>
            <a:r>
              <a:rPr lang="en-US" b="0" baseline="0" dirty="0"/>
              <a:t>we evaluate BlockHammer’s scalability with worsening RowHammer and demonstrate that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BlockHammer is competitive with state-of-the-art RowHammer mitigation mechanisms </a:t>
            </a:r>
            <a:r>
              <a:rPr lang="en-US" b="1" baseline="0" dirty="0"/>
              <a:t>WHEN </a:t>
            </a:r>
            <a:r>
              <a:rPr lang="en-US" b="0" baseline="0" dirty="0"/>
              <a:t>There is </a:t>
            </a:r>
            <a:r>
              <a:rPr lang="en-US" b="1" baseline="0" dirty="0"/>
              <a:t>NO ATTACK </a:t>
            </a:r>
            <a:r>
              <a:rPr lang="en-US" b="0" baseline="0" dirty="0"/>
              <a:t>in the system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and BlockHammer provides </a:t>
            </a:r>
            <a:r>
              <a:rPr lang="en-US" b="1" baseline="0" dirty="0"/>
              <a:t>SIGNIFICANTLY HIGHER </a:t>
            </a:r>
            <a:r>
              <a:rPr lang="en-US" b="0" baseline="0" dirty="0"/>
              <a:t>performance and </a:t>
            </a:r>
            <a:r>
              <a:rPr lang="en-US" b="1" baseline="0" dirty="0"/>
              <a:t>LOWER </a:t>
            </a:r>
            <a:r>
              <a:rPr lang="en-US" b="0" baseline="0" dirty="0"/>
              <a:t>dram energy consumption </a:t>
            </a:r>
            <a:r>
              <a:rPr lang="en-US" b="1" baseline="0" dirty="0"/>
              <a:t>WHEN </a:t>
            </a:r>
            <a:r>
              <a:rPr lang="en-US" b="0" baseline="0" dirty="0"/>
              <a:t>a RowHammer attack is present</a:t>
            </a:r>
            <a:r>
              <a:rPr lang="en-US" b="1" baseline="0" dirty="0"/>
              <a:t>. </a:t>
            </a:r>
          </a:p>
          <a:p>
            <a:r>
              <a:rPr lang="en-US" b="1" baseline="0" dirty="0"/>
              <a:t>[CLICK] BlockHammer </a:t>
            </a:r>
            <a:r>
              <a:rPr lang="en-US" b="0" baseline="0" dirty="0"/>
              <a:t>is compatible with commodity dram chips because </a:t>
            </a:r>
            <a:endParaRPr lang="en-US" b="1" baseline="0" dirty="0"/>
          </a:p>
          <a:p>
            <a:r>
              <a:rPr lang="en-US" b="1" baseline="0" dirty="0"/>
              <a:t>[CLICK] BlockHammer </a:t>
            </a:r>
            <a:r>
              <a:rPr lang="en-US" b="0" baseline="0" dirty="0"/>
              <a:t>does</a:t>
            </a:r>
            <a:r>
              <a:rPr lang="en-US" b="1" baseline="0" dirty="0"/>
              <a:t> NEITHER </a:t>
            </a:r>
            <a:r>
              <a:rPr lang="en-US" b="0" baseline="0" dirty="0"/>
              <a:t>require proprietary information of dram internals</a:t>
            </a:r>
          </a:p>
          <a:p>
            <a:r>
              <a:rPr lang="en-US" b="1" baseline="0" dirty="0"/>
              <a:t>[CLICK] NOR </a:t>
            </a:r>
            <a:r>
              <a:rPr lang="en-US" b="0" baseline="0" dirty="0"/>
              <a:t>modifications to dram circuitry</a:t>
            </a:r>
            <a:r>
              <a:rPr lang="en-US" b="1" baseline="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64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BlockHammer's key idea is to selectively throttle memory accesses </a:t>
            </a:r>
          </a:p>
          <a:p>
            <a:r>
              <a:rPr lang="en-US" dirty="0"/>
              <a:t>that may cause RowHammer bit-flips.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24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BlockHammer consists of two mechanisms </a:t>
            </a:r>
            <a:r>
              <a:rPr lang="en-US" b="1" dirty="0"/>
              <a:t>[CLICK] </a:t>
            </a:r>
            <a:r>
              <a:rPr lang="en-US" dirty="0" err="1"/>
              <a:t>RowBlocker</a:t>
            </a:r>
            <a:r>
              <a:rPr lang="en-US" dirty="0"/>
              <a:t> </a:t>
            </a:r>
            <a:r>
              <a:rPr lang="en-US" b="1" dirty="0"/>
              <a:t>[CLICK] </a:t>
            </a:r>
            <a:r>
              <a:rPr lang="en-US" dirty="0"/>
              <a:t>and </a:t>
            </a:r>
            <a:r>
              <a:rPr lang="en-US" dirty="0" err="1"/>
              <a:t>AttackThrottler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RowBlocker</a:t>
            </a:r>
            <a:r>
              <a:rPr lang="en-US" dirty="0"/>
              <a:t> </a:t>
            </a:r>
            <a:r>
              <a:rPr lang="en-US" b="1" dirty="0"/>
              <a:t>[CLICK] </a:t>
            </a:r>
            <a:r>
              <a:rPr lang="en-US" dirty="0"/>
              <a:t>tracks </a:t>
            </a:r>
            <a:r>
              <a:rPr lang="en-US" b="1" dirty="0"/>
              <a:t>ROW ACTIVATION RATES </a:t>
            </a:r>
            <a:r>
              <a:rPr lang="en-US" dirty="0"/>
              <a:t>using area-efficient Bloom filters </a:t>
            </a:r>
          </a:p>
          <a:p>
            <a:r>
              <a:rPr lang="en-US" b="1" dirty="0"/>
              <a:t>[CLICK] BLACKLISTS </a:t>
            </a:r>
            <a:r>
              <a:rPr lang="en-US" b="0" dirty="0"/>
              <a:t>rows that are activated at a high rate</a:t>
            </a:r>
          </a:p>
          <a:p>
            <a:r>
              <a:rPr lang="en-US" b="1" dirty="0"/>
              <a:t>[CLICK]</a:t>
            </a:r>
            <a:r>
              <a:rPr lang="en-US" b="0" dirty="0"/>
              <a:t> </a:t>
            </a:r>
            <a:r>
              <a:rPr lang="en-US" b="1" dirty="0"/>
              <a:t>THROTTLES </a:t>
            </a:r>
            <a:r>
              <a:rPr lang="en-US" b="0" dirty="0"/>
              <a:t>(or enforces a certain delay between) activations targeting a blacklisted row. </a:t>
            </a:r>
          </a:p>
          <a:p>
            <a:r>
              <a:rPr lang="en-US" b="1" dirty="0"/>
              <a:t>[CLICK] </a:t>
            </a:r>
            <a:r>
              <a:rPr lang="en-US" b="0" dirty="0"/>
              <a:t>By doing so, </a:t>
            </a:r>
            <a:r>
              <a:rPr lang="en-US" b="0" dirty="0" err="1"/>
              <a:t>RowBlocker</a:t>
            </a:r>
            <a:r>
              <a:rPr lang="en-US" b="0" dirty="0"/>
              <a:t> ensures that </a:t>
            </a:r>
            <a:r>
              <a:rPr lang="en-US" b="1" dirty="0"/>
              <a:t>NO ROW</a:t>
            </a:r>
            <a:r>
              <a:rPr lang="en-US" b="0" dirty="0"/>
              <a:t> can be activated at a high enough rate to induce RowHammer bit-flips. </a:t>
            </a:r>
          </a:p>
          <a:p>
            <a:r>
              <a:rPr lang="en-US" b="1" dirty="0"/>
              <a:t>[CLICK] </a:t>
            </a:r>
            <a:r>
              <a:rPr lang="en-US" b="0" dirty="0" err="1"/>
              <a:t>AttackThrottler</a:t>
            </a:r>
            <a:r>
              <a:rPr lang="en-US" b="0" dirty="0"/>
              <a:t> </a:t>
            </a:r>
            <a:r>
              <a:rPr lang="en-US" b="1" dirty="0"/>
              <a:t>IDENTIFIES</a:t>
            </a:r>
            <a:r>
              <a:rPr lang="en-US" b="0" dirty="0"/>
              <a:t> threads that try activating blacklisted rows. </a:t>
            </a:r>
          </a:p>
          <a:p>
            <a:r>
              <a:rPr lang="en-US" b="0" dirty="0"/>
              <a:t>[CLICK] and reduces their memory bandwidth consumption by throttling their memory requests.</a:t>
            </a:r>
          </a:p>
          <a:p>
            <a:r>
              <a:rPr lang="en-US" b="1" dirty="0"/>
              <a:t>[CLICK] </a:t>
            </a:r>
            <a:r>
              <a:rPr lang="en-US" b="0" dirty="0"/>
              <a:t>By doing so, </a:t>
            </a:r>
            <a:r>
              <a:rPr lang="en-US" b="0" dirty="0" err="1"/>
              <a:t>AttackThrottler</a:t>
            </a:r>
            <a:r>
              <a:rPr lang="en-US" b="0" dirty="0"/>
              <a:t> greatly reduces the performance degradation and energy wastage a RowHammer attack inflicts on a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50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explain how </a:t>
            </a:r>
            <a:r>
              <a:rPr lang="en-US" dirty="0" err="1"/>
              <a:t>RowBlocker</a:t>
            </a:r>
            <a:r>
              <a:rPr lang="en-US" dirty="0"/>
              <a:t> works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7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RowBlocker</a:t>
            </a:r>
            <a:r>
              <a:rPr lang="en-US" dirty="0"/>
              <a:t> modifies the memory request scheduler TO THROTTLE row activations that could lead to bit-flips. </a:t>
            </a:r>
          </a:p>
          <a:p>
            <a:r>
              <a:rPr lang="en-US" dirty="0"/>
              <a:t>[CLICK] to do so, it BLACKLISTS rows with high activation rates and DELAYS subsequent activations targeting them.</a:t>
            </a:r>
          </a:p>
          <a:p>
            <a:r>
              <a:rPr lang="en-US" dirty="0"/>
              <a:t>[CLICK] we call the blacklisting logic </a:t>
            </a:r>
            <a:r>
              <a:rPr lang="en-US" dirty="0" err="1"/>
              <a:t>RowBlocker</a:t>
            </a:r>
            <a:r>
              <a:rPr lang="en-US" dirty="0"/>
              <a:t>-BL </a:t>
            </a:r>
          </a:p>
          <a:p>
            <a:r>
              <a:rPr lang="en-US" dirty="0"/>
              <a:t>[CLICK] and </a:t>
            </a:r>
            <a:r>
              <a:rPr lang="en-US" dirty="0" err="1"/>
              <a:t>thedelaying</a:t>
            </a:r>
            <a:r>
              <a:rPr lang="en-US" dirty="0"/>
              <a:t> logic </a:t>
            </a:r>
            <a:r>
              <a:rPr lang="en-US" dirty="0" err="1"/>
              <a:t>RowBlocker</a:t>
            </a:r>
            <a:r>
              <a:rPr lang="en-US" dirty="0"/>
              <a:t>-HB.</a:t>
            </a:r>
          </a:p>
          <a:p>
            <a:r>
              <a:rPr lang="en-US" b="1" dirty="0"/>
              <a:t>[END]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39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throttle row activations with a high activation rate, </a:t>
            </a:r>
            <a:r>
              <a:rPr lang="en-US" dirty="0" err="1"/>
              <a:t>RowBlocker</a:t>
            </a:r>
            <a:r>
              <a:rPr lang="en-US" dirty="0"/>
              <a:t> blocks a row activation if the row is BOTH blacklisted AND recently activated.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slide explains how </a:t>
            </a:r>
            <a:r>
              <a:rPr lang="en-US" dirty="0" err="1"/>
              <a:t>RowBlocker</a:t>
            </a:r>
            <a:r>
              <a:rPr lang="en-US" dirty="0"/>
              <a:t> operates in high level.</a:t>
            </a:r>
          </a:p>
          <a:p>
            <a:r>
              <a:rPr lang="en-US" b="1" dirty="0"/>
              <a:t>[CLICK] </a:t>
            </a:r>
            <a:r>
              <a:rPr lang="en-US" dirty="0"/>
              <a:t>Memory request scheduler pings </a:t>
            </a:r>
            <a:r>
              <a:rPr lang="en-US" dirty="0" err="1"/>
              <a:t>RowBlocker</a:t>
            </a:r>
            <a:r>
              <a:rPr lang="en-US" dirty="0"/>
              <a:t> with a "</a:t>
            </a:r>
            <a:r>
              <a:rPr lang="en-US" b="1" dirty="0"/>
              <a:t>is the row activation RowHammer-safe</a:t>
            </a:r>
            <a:r>
              <a:rPr lang="en-US" dirty="0"/>
              <a:t>"  query before performing the row activation. </a:t>
            </a:r>
          </a:p>
          <a:p>
            <a:r>
              <a:rPr lang="en-US" b="1" dirty="0"/>
              <a:t>[CLICK] </a:t>
            </a:r>
            <a:r>
              <a:rPr lang="en-US" dirty="0" err="1"/>
              <a:t>RowBlocker</a:t>
            </a:r>
            <a:r>
              <a:rPr lang="en-US" dirty="0"/>
              <a:t> simultaneously checks both components </a:t>
            </a:r>
          </a:p>
          <a:p>
            <a:r>
              <a:rPr lang="en-US" b="1" dirty="0"/>
              <a:t>[CLICK] </a:t>
            </a:r>
            <a:r>
              <a:rPr lang="en-US" dirty="0"/>
              <a:t>if a row is </a:t>
            </a:r>
            <a:r>
              <a:rPr lang="en-US" b="1" dirty="0"/>
              <a:t>blacklisted</a:t>
            </a:r>
            <a:r>
              <a:rPr lang="en-US" dirty="0"/>
              <a:t> [CLICK] and </a:t>
            </a:r>
            <a:r>
              <a:rPr lang="en-US" b="1" dirty="0"/>
              <a:t>recently activated</a:t>
            </a:r>
            <a:r>
              <a:rPr lang="en-US" dirty="0"/>
              <a:t>, </a:t>
            </a:r>
          </a:p>
          <a:p>
            <a:r>
              <a:rPr lang="en-US" dirty="0"/>
              <a:t>activating the row can be unsafe. </a:t>
            </a:r>
          </a:p>
          <a:p>
            <a:r>
              <a:rPr lang="en-US" dirty="0"/>
              <a:t>Therefore, the row activation is blocked. </a:t>
            </a:r>
          </a:p>
          <a:p>
            <a:r>
              <a:rPr lang="en-US" dirty="0"/>
              <a:t>Meanwhile, other requests in the request queue can be serviced. </a:t>
            </a:r>
          </a:p>
          <a:p>
            <a:r>
              <a:rPr lang="en-US" b="1" dirty="0"/>
              <a:t>[END]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47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memory request scheduler issues a row activation, </a:t>
            </a:r>
          </a:p>
          <a:p>
            <a:r>
              <a:rPr lang="en-US" b="1" dirty="0"/>
              <a:t>BOTH </a:t>
            </a:r>
            <a:r>
              <a:rPr lang="en-US" dirty="0"/>
              <a:t>components are updated with the row activation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9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RowBlocker</a:t>
            </a:r>
            <a:r>
              <a:rPr lang="en-US" dirty="0"/>
              <a:t>-BL or the blacklisting logic </a:t>
            </a:r>
          </a:p>
          <a:p>
            <a:r>
              <a:rPr lang="en-US" b="1" dirty="0"/>
              <a:t>[CLICK] Tracks</a:t>
            </a:r>
            <a:r>
              <a:rPr lang="en-US" dirty="0"/>
              <a:t> row activation rates </a:t>
            </a:r>
          </a:p>
          <a:p>
            <a:r>
              <a:rPr lang="en-US" b="1" dirty="0"/>
              <a:t>and Blacklists</a:t>
            </a:r>
            <a:r>
              <a:rPr lang="en-US" dirty="0"/>
              <a:t> a row when its activation count in a time window exceeds a threshold. </a:t>
            </a:r>
          </a:p>
          <a:p>
            <a:r>
              <a:rPr lang="en-US" b="1" dirty="0"/>
              <a:t>[CLICK] </a:t>
            </a:r>
            <a:r>
              <a:rPr lang="en-US" dirty="0"/>
              <a:t>To do this in an area-efficient way, it employs two counting Bloom filters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519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counting Bloom filter is essentially an array of counters </a:t>
            </a:r>
          </a:p>
          <a:p>
            <a:r>
              <a:rPr lang="en-US" b="1" dirty="0"/>
              <a:t>[CLICK] </a:t>
            </a:r>
            <a:r>
              <a:rPr lang="en-US" dirty="0"/>
              <a:t>addressed by hashed identifiers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dirty="0"/>
              <a:t>When a row A is activated,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its row id is provided to a set of hash functions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evaluate a set of indices to the counter array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of which is incremented.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A</a:t>
            </a:r>
            <a:r>
              <a:rPr lang="en-US" dirty="0"/>
              <a:t>ctivating another row,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[CLICK] say row B,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increments another subset of counters.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dirty="0"/>
              <a:t>As shown here, counter can be used for more than one row ids.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[CLICK] Therefore, a row's activation count can be observed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more than its actual value leading false positives.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</a:t>
            </a:r>
            <a:r>
              <a:rPr lang="en-US" dirty="0"/>
              <a:t> We estimate a row's activation count as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dirty="0"/>
              <a:t>the minimum value across its corresponding counters.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</a:t>
            </a:r>
            <a:r>
              <a:rPr lang="en-US" dirty="0"/>
              <a:t> These counters are never decremented. Therefore, a row’s activation count cannot be observed less than its actual value, hence no false negatives.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b="0" dirty="0"/>
              <a:t>The counters can saturate though as they are never decremented. To avoid this, we periodically reset them without losing data by adopting a time-interleaving approach.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77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 will explain this time interleaving next</a:t>
            </a:r>
          </a:p>
          <a:p>
            <a:r>
              <a:rPr lang="en-US" b="1" dirty="0"/>
              <a:t>[CLICK] </a:t>
            </a:r>
            <a:r>
              <a:rPr lang="en-US" dirty="0"/>
              <a:t>Blacklisting logic employs TWO counting bloom filters </a:t>
            </a:r>
          </a:p>
          <a:p>
            <a:r>
              <a:rPr lang="en-US" b="1" dirty="0"/>
              <a:t>[CLICK] </a:t>
            </a:r>
            <a:r>
              <a:rPr lang="en-US" dirty="0"/>
              <a:t>A new row activation is inserted in BOTH filters at ALL times. </a:t>
            </a:r>
          </a:p>
          <a:p>
            <a:r>
              <a:rPr lang="en-US" b="1" dirty="0"/>
              <a:t>[CLICK] </a:t>
            </a:r>
            <a:r>
              <a:rPr lang="en-US" dirty="0"/>
              <a:t>Only one filter responds to test queries at a given time that we call the ACTIVE FILTER.</a:t>
            </a:r>
          </a:p>
          <a:p>
            <a:r>
              <a:rPr lang="en-US" b="1" dirty="0"/>
              <a:t>[CLICK] </a:t>
            </a:r>
            <a:r>
              <a:rPr lang="en-US" dirty="0"/>
              <a:t>The active filter alternates at every epoch between two filters.</a:t>
            </a:r>
          </a:p>
          <a:p>
            <a:r>
              <a:rPr lang="en-US" b="1" dirty="0"/>
              <a:t>[CLICK</a:t>
            </a:r>
            <a:r>
              <a:rPr lang="en-US" b="0" dirty="0"/>
              <a:t>] Let's look at the operation of two filters</a:t>
            </a:r>
            <a:r>
              <a:rPr lang="en-US" b="1" dirty="0"/>
              <a:t> CBFA </a:t>
            </a:r>
            <a:r>
              <a:rPr lang="en-US" b="0" dirty="0"/>
              <a:t>and </a:t>
            </a:r>
            <a:r>
              <a:rPr lang="en-US" b="1" dirty="0"/>
              <a:t>CBFB</a:t>
            </a:r>
            <a:r>
              <a:rPr lang="en-US" b="0" dirty="0"/>
              <a:t> across the timeline shown here. </a:t>
            </a:r>
          </a:p>
          <a:p>
            <a:r>
              <a:rPr lang="en-US" b="1" dirty="0"/>
              <a:t>[CLICK] A </a:t>
            </a:r>
            <a:r>
              <a:rPr lang="en-US" b="0" dirty="0"/>
              <a:t>green bar indicates that the filter is active at a given time. </a:t>
            </a:r>
          </a:p>
          <a:p>
            <a:r>
              <a:rPr lang="en-US" b="1" dirty="0"/>
              <a:t>[CLICK] </a:t>
            </a:r>
            <a:r>
              <a:rPr lang="en-US" b="0" dirty="0"/>
              <a:t>We call the other filter PASSIVE and indicate its state with a gray bar. </a:t>
            </a:r>
          </a:p>
          <a:p>
            <a:r>
              <a:rPr lang="en-US" b="1" dirty="0"/>
              <a:t>[END]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31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At timestamp 1, CBFA is active. </a:t>
            </a:r>
          </a:p>
          <a:p>
            <a:r>
              <a:rPr lang="en-US" b="1" dirty="0"/>
              <a:t>[CLICK]</a:t>
            </a:r>
            <a:r>
              <a:rPr lang="en-US" b="0" dirty="0"/>
              <a:t> Assume that a row is activated at a high rate </a:t>
            </a:r>
          </a:p>
          <a:p>
            <a:r>
              <a:rPr lang="en-US" b="0" dirty="0"/>
              <a:t>in epochs one and two </a:t>
            </a:r>
          </a:p>
          <a:p>
            <a:r>
              <a:rPr lang="en-US" b="1" dirty="0"/>
              <a:t>[CLICK] </a:t>
            </a:r>
            <a:r>
              <a:rPr lang="en-US" b="0" dirty="0"/>
              <a:t>and at a low rate later on. </a:t>
            </a:r>
          </a:p>
          <a:p>
            <a:r>
              <a:rPr lang="en-US" b="1" dirty="0"/>
              <a:t>[CLICK]</a:t>
            </a:r>
            <a:r>
              <a:rPr lang="en-US" b="0" dirty="0"/>
              <a:t> </a:t>
            </a:r>
            <a:r>
              <a:rPr lang="en-US" b="0" dirty="0" err="1"/>
              <a:t>RowBlocker</a:t>
            </a:r>
            <a:r>
              <a:rPr lang="en-US" b="0" dirty="0"/>
              <a:t> blacklists a row if the row's activation count reaches the blacklisting threshold called NBL</a:t>
            </a:r>
          </a:p>
          <a:p>
            <a:r>
              <a:rPr lang="en-US" b="0" dirty="0"/>
              <a:t>A</a:t>
            </a:r>
            <a:r>
              <a:rPr lang="en-US" b="1" dirty="0"/>
              <a:t> </a:t>
            </a:r>
            <a:r>
              <a:rPr lang="en-US" b="0" dirty="0"/>
              <a:t>blue bar shows that the row's activation count is below the blacklisting threshold. </a:t>
            </a:r>
          </a:p>
          <a:p>
            <a:r>
              <a:rPr lang="en-US" b="1" dirty="0"/>
              <a:t>[CLICK] </a:t>
            </a:r>
            <a:r>
              <a:rPr lang="en-US" b="0" dirty="0"/>
              <a:t>at timestamp 2, the row's activation count reaches blacklisting threshold (NBL)</a:t>
            </a:r>
          </a:p>
          <a:p>
            <a:r>
              <a:rPr lang="en-US" b="0" dirty="0"/>
              <a:t>and the row is blacklisted </a:t>
            </a:r>
          </a:p>
          <a:p>
            <a:r>
              <a:rPr lang="en-US" b="1" dirty="0"/>
              <a:t>[CLICK]</a:t>
            </a:r>
            <a:r>
              <a:rPr lang="en-US" b="0" dirty="0"/>
              <a:t> as indicated by the red bar. </a:t>
            </a:r>
          </a:p>
          <a:p>
            <a:r>
              <a:rPr lang="en-US" b="1" dirty="0"/>
              <a:t>[CLICK] </a:t>
            </a:r>
            <a:r>
              <a:rPr lang="en-US" b="0" dirty="0"/>
              <a:t>at timestamp 3, the active filter (CBFA) is cleared </a:t>
            </a:r>
          </a:p>
          <a:p>
            <a:r>
              <a:rPr lang="en-US" b="1" dirty="0"/>
              <a:t>[CLICK] </a:t>
            </a:r>
            <a:r>
              <a:rPr lang="en-US" b="0" dirty="0"/>
              <a:t>and CBFB becomes the active filter for epoch 2. </a:t>
            </a:r>
          </a:p>
          <a:p>
            <a:r>
              <a:rPr lang="en-US" b="1" dirty="0"/>
              <a:t>[CLICK] </a:t>
            </a:r>
            <a:r>
              <a:rPr lang="en-US" b="0" dirty="0"/>
              <a:t>since CBFB knows the high activation rate during epoch 1, it keeps the row blacklisted until the end of epoch 2.</a:t>
            </a:r>
          </a:p>
          <a:p>
            <a:r>
              <a:rPr lang="en-US" b="1" dirty="0"/>
              <a:t>[CLICK] </a:t>
            </a:r>
            <a:r>
              <a:rPr lang="en-US" b="0" dirty="0"/>
              <a:t>meanwhile, at timestamp 4, row's activation counters in CBFA exceeds blacklisting threshold again</a:t>
            </a:r>
          </a:p>
          <a:p>
            <a:r>
              <a:rPr lang="en-US" b="1" dirty="0"/>
              <a:t>[CLICK] </a:t>
            </a:r>
            <a:r>
              <a:rPr lang="en-US" b="0" dirty="0"/>
              <a:t>At the end of epoch 2 (at timestamp 5), CBFB is cleared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b="0" dirty="0"/>
              <a:t>and CBFA becomes the active filter again. </a:t>
            </a:r>
          </a:p>
          <a:p>
            <a:r>
              <a:rPr lang="en-US" b="0" dirty="0"/>
              <a:t>CBFA immediately blacklists the row because its counters reached NBL at timestamp 4. </a:t>
            </a:r>
          </a:p>
          <a:p>
            <a:r>
              <a:rPr lang="en-US" b="1" dirty="0"/>
              <a:t>[CLICK] </a:t>
            </a:r>
            <a:r>
              <a:rPr lang="en-US" b="0" dirty="0"/>
              <a:t>Assuming that the row is no longer rapidly activated during epoch 3, its counters in CBFB remain below the blacklisting threshold </a:t>
            </a:r>
          </a:p>
          <a:p>
            <a:r>
              <a:rPr lang="en-US" b="1" dirty="0"/>
              <a:t>[CLICK] </a:t>
            </a:r>
            <a:r>
              <a:rPr lang="en-US" b="0" dirty="0"/>
              <a:t>and it is no longer blacklisted starting from timestamp 6. </a:t>
            </a:r>
          </a:p>
          <a:p>
            <a:r>
              <a:rPr lang="en-US" b="1" dirty="0"/>
              <a:t>[END]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33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outline of the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62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ensure RowHammer-safe operation, </a:t>
            </a:r>
            <a:r>
              <a:rPr lang="en-US" dirty="0" err="1"/>
              <a:t>RowBlocker</a:t>
            </a:r>
            <a:r>
              <a:rPr lang="en-US" dirty="0"/>
              <a:t> limits the activation rate of blacklisted rows at a RowHammer-safe level. </a:t>
            </a:r>
          </a:p>
          <a:p>
            <a:r>
              <a:rPr lang="en-US" b="1" dirty="0"/>
              <a:t>[CLICK]</a:t>
            </a:r>
            <a:r>
              <a:rPr lang="en-US" dirty="0"/>
              <a:t> An activation rate is RowHammer-safe if it is smaller than the ratio of RowHammer threshold (NRH) to the refresh window </a:t>
            </a:r>
            <a:r>
              <a:rPr lang="en-US" dirty="0" err="1"/>
              <a:t>tREFW</a:t>
            </a:r>
            <a:r>
              <a:rPr lang="en-US" dirty="0"/>
              <a:t>.</a:t>
            </a:r>
          </a:p>
          <a:p>
            <a:r>
              <a:rPr lang="en-US" b="1" dirty="0"/>
              <a:t>[CLICK]</a:t>
            </a:r>
            <a:r>
              <a:rPr lang="en-US" dirty="0"/>
              <a:t> </a:t>
            </a:r>
            <a:r>
              <a:rPr lang="en-US" dirty="0" err="1"/>
              <a:t>RowBlocker</a:t>
            </a:r>
            <a:r>
              <a:rPr lang="en-US" dirty="0"/>
              <a:t> ensures this activation rate within the lifetime of each counting Bloom filter (</a:t>
            </a:r>
            <a:r>
              <a:rPr lang="en-US" dirty="0" err="1"/>
              <a:t>tCBF</a:t>
            </a:r>
            <a:r>
              <a:rPr lang="en-US" dirty="0"/>
              <a:t>) which is bounded by CLEAR operations.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</a:t>
            </a:r>
            <a:r>
              <a:rPr lang="en-US" dirty="0"/>
              <a:t> Therefore, we write the RowHammer-safe condition as activation rate in a </a:t>
            </a:r>
            <a:r>
              <a:rPr lang="en-US" dirty="0" err="1"/>
              <a:t>tCBF</a:t>
            </a:r>
            <a:r>
              <a:rPr lang="en-US" dirty="0"/>
              <a:t> to be smaller than or equal to NRH row activations per </a:t>
            </a:r>
            <a:r>
              <a:rPr lang="en-US" dirty="0" err="1"/>
              <a:t>tREFW</a:t>
            </a:r>
            <a:r>
              <a:rPr lang="en-US" dirty="0"/>
              <a:t> refresh window.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[END]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98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Denoting the number of activations in a </a:t>
            </a:r>
            <a:r>
              <a:rPr lang="en-US" dirty="0" err="1"/>
              <a:t>tCBF</a:t>
            </a:r>
            <a:r>
              <a:rPr lang="en-US" dirty="0"/>
              <a:t> as </a:t>
            </a:r>
            <a:r>
              <a:rPr lang="en-US" dirty="0" err="1"/>
              <a:t>nCBF</a:t>
            </a:r>
            <a:r>
              <a:rPr lang="en-US" dirty="0"/>
              <a:t>, we derive the shown constraint. 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14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RowBlocker</a:t>
            </a:r>
            <a:r>
              <a:rPr lang="en-US" dirty="0"/>
              <a:t>-HB is the component which ensures that all rows experience a RowHammer-safe activation rate.</a:t>
            </a:r>
          </a:p>
          <a:p>
            <a:r>
              <a:rPr lang="en-US" b="1" dirty="0"/>
              <a:t>[CLICK] </a:t>
            </a:r>
            <a:r>
              <a:rPr lang="en-US" dirty="0"/>
              <a:t>I will explain how this mechanism works on a timeline.</a:t>
            </a:r>
          </a:p>
          <a:p>
            <a:r>
              <a:rPr lang="en-US" b="1" dirty="0"/>
              <a:t>[CLICK] </a:t>
            </a:r>
            <a:r>
              <a:rPr lang="en-US" b="0" dirty="0"/>
              <a:t>Within a</a:t>
            </a:r>
            <a:r>
              <a:rPr lang="en-US" b="1" dirty="0"/>
              <a:t> </a:t>
            </a:r>
            <a:r>
              <a:rPr lang="en-US" b="0" dirty="0" err="1"/>
              <a:t>tCBF</a:t>
            </a:r>
            <a:r>
              <a:rPr lang="en-US" dirty="0"/>
              <a:t> time window, </a:t>
            </a:r>
          </a:p>
          <a:p>
            <a:r>
              <a:rPr lang="en-US" b="1" dirty="0"/>
              <a:t>[CLICK]</a:t>
            </a:r>
            <a:r>
              <a:rPr lang="en-US" dirty="0"/>
              <a:t> </a:t>
            </a:r>
            <a:r>
              <a:rPr lang="en-US" dirty="0" err="1"/>
              <a:t>RowBlocker</a:t>
            </a:r>
            <a:r>
              <a:rPr lang="en-US" dirty="0"/>
              <a:t> limits a row’s activation count to NCBF.</a:t>
            </a:r>
          </a:p>
          <a:p>
            <a:r>
              <a:rPr lang="en-US" b="1" dirty="0"/>
              <a:t>[CLICK] Now a</a:t>
            </a:r>
            <a:r>
              <a:rPr lang="en-US" dirty="0"/>
              <a:t>ssume that an attacker tries hammering a row as rapidly as possible. </a:t>
            </a:r>
          </a:p>
          <a:p>
            <a:r>
              <a:rPr lang="en-US" dirty="0"/>
              <a:t>Each spike in this illustration represents a row activation.</a:t>
            </a:r>
          </a:p>
          <a:p>
            <a:r>
              <a:rPr lang="en-US" dirty="0"/>
              <a:t>Due to the DDR specs, there has to be a minimum time window between subsequent activations called </a:t>
            </a:r>
            <a:r>
              <a:rPr lang="en-US" dirty="0" err="1"/>
              <a:t>tRC</a:t>
            </a:r>
            <a:r>
              <a:rPr lang="en-US" dirty="0"/>
              <a:t>. </a:t>
            </a:r>
          </a:p>
          <a:p>
            <a:r>
              <a:rPr lang="en-US" b="1" dirty="0"/>
              <a:t>[CLICK] </a:t>
            </a:r>
            <a:r>
              <a:rPr lang="en-US" b="0" dirty="0"/>
              <a:t>Therefore, </a:t>
            </a:r>
            <a:r>
              <a:rPr lang="en-US" dirty="0"/>
              <a:t>A row’s activation count can reach the blacklisting threshold (NBL) at a minimum time window of </a:t>
            </a:r>
            <a:r>
              <a:rPr lang="en-US" dirty="0" err="1"/>
              <a:t>tRC</a:t>
            </a:r>
            <a:r>
              <a:rPr lang="en-US" dirty="0"/>
              <a:t> times NBL. </a:t>
            </a:r>
          </a:p>
          <a:p>
            <a:r>
              <a:rPr lang="en-US" b="1" dirty="0"/>
              <a:t>[CLICK] </a:t>
            </a:r>
            <a:r>
              <a:rPr lang="en-US" dirty="0"/>
              <a:t>At this point the row is blacklisted and subsequent activations targeting the row</a:t>
            </a:r>
            <a:r>
              <a:rPr lang="en-US" b="0" dirty="0"/>
              <a:t> are throttled until the end of </a:t>
            </a:r>
            <a:r>
              <a:rPr lang="en-US" b="0" dirty="0" err="1"/>
              <a:t>tCBF</a:t>
            </a:r>
            <a:r>
              <a:rPr lang="en-US" b="0" dirty="0"/>
              <a:t> time window. </a:t>
            </a:r>
          </a:p>
          <a:p>
            <a:r>
              <a:rPr lang="en-US" b="1" dirty="0"/>
              <a:t>[CLICK] </a:t>
            </a:r>
            <a:r>
              <a:rPr lang="en-US" b="0" dirty="0"/>
              <a:t>A red spike represents </a:t>
            </a:r>
            <a:r>
              <a:rPr lang="en-US" dirty="0"/>
              <a:t>an activation targeting the row when the row is blacklisted.</a:t>
            </a:r>
            <a:endParaRPr lang="en-US" b="0" dirty="0"/>
          </a:p>
          <a:p>
            <a:r>
              <a:rPr lang="en-US" b="1" dirty="0"/>
              <a:t>[CLICK] </a:t>
            </a:r>
            <a:r>
              <a:rPr lang="en-US" b="0" dirty="0"/>
              <a:t>To throttle subsequent row activations, </a:t>
            </a:r>
            <a:r>
              <a:rPr lang="en-US" b="0" dirty="0" err="1"/>
              <a:t>RowBlocker</a:t>
            </a:r>
            <a:r>
              <a:rPr lang="en-US" b="0" dirty="0"/>
              <a:t> </a:t>
            </a:r>
            <a:r>
              <a:rPr lang="en-US" dirty="0"/>
              <a:t>ensures a time delay (</a:t>
            </a:r>
            <a:r>
              <a:rPr lang="en-US" dirty="0" err="1"/>
              <a:t>tDelay</a:t>
            </a:r>
            <a:r>
              <a:rPr lang="en-US" dirty="0"/>
              <a:t>) between them. </a:t>
            </a:r>
          </a:p>
          <a:p>
            <a:r>
              <a:rPr lang="en-US" dirty="0"/>
              <a:t>Therefore, a row can be activated at most this </a:t>
            </a:r>
            <a:r>
              <a:rPr lang="en-US" b="1" dirty="0"/>
              <a:t>[CLICK] </a:t>
            </a:r>
            <a:r>
              <a:rPr lang="en-US" dirty="0"/>
              <a:t>many times when it is blacklisted. </a:t>
            </a:r>
          </a:p>
          <a:p>
            <a:r>
              <a:rPr lang="en-US" b="1" dirty="0"/>
              <a:t>[CLICK] and b</a:t>
            </a:r>
            <a:r>
              <a:rPr lang="en-US" dirty="0"/>
              <a:t>y configuring </a:t>
            </a:r>
            <a:r>
              <a:rPr lang="en-US" dirty="0" err="1"/>
              <a:t>tDelay</a:t>
            </a:r>
            <a:r>
              <a:rPr lang="en-US" dirty="0"/>
              <a:t>, </a:t>
            </a:r>
            <a:r>
              <a:rPr lang="en-US" dirty="0" err="1"/>
              <a:t>RowBlocker</a:t>
            </a:r>
            <a:r>
              <a:rPr lang="en-US" dirty="0"/>
              <a:t> limits NCBF. </a:t>
            </a:r>
          </a:p>
          <a:p>
            <a:r>
              <a:rPr lang="en-US" dirty="0"/>
              <a:t>Please refer to the full paper for more details about this calculation. </a:t>
            </a:r>
          </a:p>
          <a:p>
            <a:r>
              <a:rPr lang="en-US" b="1" dirty="0"/>
              <a:t>[END]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46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RowBlocker</a:t>
            </a:r>
            <a:r>
              <a:rPr lang="en-US" dirty="0"/>
              <a:t>-HB ensures that no subsequent blacklisted row activation is performed sooner than </a:t>
            </a:r>
            <a:r>
              <a:rPr lang="en-US" dirty="0" err="1"/>
              <a:t>tDelay</a:t>
            </a:r>
            <a:r>
              <a:rPr lang="en-US" dirty="0"/>
              <a:t>. </a:t>
            </a:r>
          </a:p>
          <a:p>
            <a:r>
              <a:rPr lang="en-US" b="1" dirty="0"/>
              <a:t>[CLICK] </a:t>
            </a:r>
            <a:r>
              <a:rPr lang="en-US" dirty="0"/>
              <a:t>To do so, it implements a history buffer that contains the information of all row activations that can fit in a </a:t>
            </a:r>
            <a:r>
              <a:rPr lang="en-US" dirty="0" err="1"/>
              <a:t>tDelay</a:t>
            </a:r>
            <a:r>
              <a:rPr lang="en-US" dirty="0"/>
              <a:t> time window. </a:t>
            </a:r>
          </a:p>
          <a:p>
            <a:r>
              <a:rPr lang="en-US" b="1" dirty="0"/>
              <a:t>[CLICK]</a:t>
            </a:r>
            <a:r>
              <a:rPr lang="en-US" dirty="0"/>
              <a:t> A blacklisted row activation is blocked as long as </a:t>
            </a:r>
            <a:r>
              <a:rPr lang="en-US" sz="1200" dirty="0"/>
              <a:t>a valid activation record of the row exists in the history buffer. </a:t>
            </a:r>
          </a:p>
          <a:p>
            <a:r>
              <a:rPr lang="en-US" sz="1200" b="1" dirty="0"/>
              <a:t>[CLICK]</a:t>
            </a:r>
            <a:r>
              <a:rPr lang="en-US" sz="1200" dirty="0"/>
              <a:t> this way, no row can be activated at a high enough rate to induce bit-flips.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777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RowBlocker</a:t>
            </a:r>
            <a:r>
              <a:rPr lang="en-US" dirty="0"/>
              <a:t> already guarantees a RowHammer-safe operation. </a:t>
            </a:r>
          </a:p>
          <a:p>
            <a:r>
              <a:rPr lang="en-US" dirty="0"/>
              <a:t>Now I will explain how </a:t>
            </a:r>
            <a:r>
              <a:rPr lang="en-US" dirty="0" err="1"/>
              <a:t>AttackThrottler</a:t>
            </a:r>
            <a:r>
              <a:rPr lang="en-US" dirty="0"/>
              <a:t> improves performance and energy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812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dirty="0" err="1"/>
              <a:t>AttackThorttler</a:t>
            </a:r>
            <a:r>
              <a:rPr lang="en-US" sz="2400" b="0" dirty="0"/>
              <a:t> tackles the </a:t>
            </a:r>
            <a:r>
              <a:rPr lang="en-US" sz="2400" b="1" dirty="0"/>
              <a:t>performance degradation </a:t>
            </a:r>
            <a:r>
              <a:rPr lang="en-US" sz="2400" b="0" dirty="0"/>
              <a:t>and </a:t>
            </a:r>
            <a:r>
              <a:rPr lang="en-US" sz="2400" b="1" dirty="0"/>
              <a:t>energy wastage </a:t>
            </a:r>
            <a:r>
              <a:rPr lang="en-US" sz="2400" b="0" dirty="0"/>
              <a:t>that a RowHammer attack causes. </a:t>
            </a:r>
          </a:p>
          <a:p>
            <a:r>
              <a:rPr lang="en-US" sz="2400" b="1" dirty="0"/>
              <a:t>[CLICK]</a:t>
            </a:r>
            <a:r>
              <a:rPr lang="en-US" sz="2400" dirty="0"/>
              <a:t> To identify and reduce the negative impact of a RowHammer attack, </a:t>
            </a:r>
            <a:r>
              <a:rPr lang="en-US" sz="2400" dirty="0" err="1"/>
              <a:t>AttackThrottler</a:t>
            </a:r>
            <a:r>
              <a:rPr lang="en-US" sz="2400" dirty="0"/>
              <a:t> leverages the observation that a RowHammer attack intrinsically keeps activating blacklisted rows.  </a:t>
            </a:r>
          </a:p>
          <a:p>
            <a:r>
              <a:rPr lang="en-US" sz="2400" b="1" dirty="0"/>
              <a:t>[CLICK]</a:t>
            </a:r>
            <a:r>
              <a:rPr lang="en-US" sz="2400" dirty="0"/>
              <a:t> To this end, </a:t>
            </a:r>
            <a:r>
              <a:rPr lang="en-US" sz="2400" dirty="0" err="1"/>
              <a:t>AttackThrottler</a:t>
            </a:r>
            <a:r>
              <a:rPr lang="en-US" sz="2400" dirty="0"/>
              <a:t> introduces a new metric called RowHammer Likelihood Index (RHLI), which is calculated as the </a:t>
            </a:r>
            <a:r>
              <a:rPr lang="en-US" sz="2000" dirty="0"/>
              <a:t>number of blacklisted row activations normalized to the maximum number of blacklisted row activations that BlockHammer allows. </a:t>
            </a:r>
          </a:p>
          <a:p>
            <a:r>
              <a:rPr lang="en-US" sz="2000" b="1" dirty="0"/>
              <a:t>[CLICK]</a:t>
            </a:r>
            <a:r>
              <a:rPr lang="en-US" sz="2000" dirty="0"/>
              <a:t> RHLI is zero for benign threads that do not try activating any blacklisted row. </a:t>
            </a:r>
          </a:p>
          <a:p>
            <a:r>
              <a:rPr lang="en-US" sz="2000" b="1" dirty="0"/>
              <a:t>[CLICK] </a:t>
            </a:r>
            <a:r>
              <a:rPr lang="en-US" sz="2000" dirty="0"/>
              <a:t>RHLI is one when the thread's row activation count reaches RowHammer threshold, meaning that the thread performs RowHammer attack. </a:t>
            </a:r>
          </a:p>
          <a:p>
            <a:r>
              <a:rPr lang="en-US" sz="2400" b="1" dirty="0"/>
              <a:t>[CLICK]</a:t>
            </a:r>
            <a:r>
              <a:rPr lang="en-US" sz="2400" dirty="0"/>
              <a:t> RHLI of a thread increases when the thread behaves more similar to a RowHammer attack. </a:t>
            </a:r>
            <a:endParaRPr lang="en-US" sz="12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408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[CLICK] </a:t>
            </a:r>
            <a:r>
              <a:rPr lang="en-US" sz="2400" dirty="0" err="1"/>
              <a:t>AttackThrottler</a:t>
            </a:r>
            <a:r>
              <a:rPr lang="en-US" sz="2400" dirty="0"/>
              <a:t> applies a smaller quota to a thread’s in-flight request count as RHLI increases.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/>
              <a:t>[CLICK]</a:t>
            </a:r>
            <a:r>
              <a:rPr lang="en-US" sz="2400" dirty="0"/>
              <a:t> If </a:t>
            </a:r>
            <a:r>
              <a:rPr lang="en-US" sz="2000" dirty="0"/>
              <a:t>RHLI is 0: No quota is applied as the thread is benign. [CLICK] When RHLI reaches 1, no request is allowed as the thread performs a RowHammer attack.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[CLICK] Through this throttling, </a:t>
            </a:r>
            <a:r>
              <a:rPr lang="en-US" sz="2000" dirty="0" err="1"/>
              <a:t>AttackThrottler</a:t>
            </a:r>
            <a:r>
              <a:rPr lang="en-US" sz="2000" dirty="0"/>
              <a:t> reduces a thread\s memory bandwidth consumption proportional to its similarity to a RowHammer attack, freeing up memory bandwidth for concurrent benign applications.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/>
              <a:t>[CLICK] By doing so, </a:t>
            </a:r>
            <a:r>
              <a:rPr lang="en-US" sz="2000" b="1" dirty="0" err="1"/>
              <a:t>AttackThrottler</a:t>
            </a:r>
            <a:r>
              <a:rPr lang="en-US" sz="2000" b="1" dirty="0"/>
              <a:t> </a:t>
            </a:r>
            <a:r>
              <a:rPr lang="en-US" sz="1200" dirty="0">
                <a:latin typeface="Cambria" panose="02040503050406030204" pitchFamily="18" charset="0"/>
              </a:rPr>
              <a:t>greatly reduces the </a:t>
            </a:r>
            <a:r>
              <a:rPr lang="en-US" sz="1200" b="1" dirty="0" err="1">
                <a:latin typeface="Cambria" panose="02040503050406030204" pitchFamily="18" charset="0"/>
              </a:rPr>
              <a:t>perfomance</a:t>
            </a:r>
            <a:r>
              <a:rPr lang="en-US" sz="1200" b="1" dirty="0">
                <a:latin typeface="Cambria" panose="02040503050406030204" pitchFamily="18" charset="0"/>
              </a:rPr>
              <a:t> degradation </a:t>
            </a:r>
            <a:r>
              <a:rPr lang="en-US" sz="1200" dirty="0">
                <a:latin typeface="Cambria" panose="02040503050406030204" pitchFamily="18" charset="0"/>
              </a:rPr>
              <a:t>and</a:t>
            </a:r>
            <a:r>
              <a:rPr lang="en-US" sz="1200" b="1" dirty="0">
                <a:latin typeface="Cambria" panose="02040503050406030204" pitchFamily="18" charset="0"/>
              </a:rPr>
              <a:t> energy wastage </a:t>
            </a:r>
            <a:br>
              <a:rPr lang="en-US" sz="1200" b="1" dirty="0">
                <a:latin typeface="Cambria" panose="02040503050406030204" pitchFamily="18" charset="0"/>
              </a:rPr>
            </a:br>
            <a:r>
              <a:rPr lang="en-US" sz="1200" dirty="0">
                <a:latin typeface="Cambria" panose="02040503050406030204" pitchFamily="18" charset="0"/>
              </a:rPr>
              <a:t>a RowHammer attack inflicts on the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[CLICK] Alternatively, </a:t>
            </a:r>
            <a:r>
              <a:rPr lang="en-US" sz="1200" b="0" dirty="0"/>
              <a:t>RHLI can also be used as a RowHammer attack indicator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by the system software for software-level countermeasures.</a:t>
            </a: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94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share the key evaluation results next.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469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analyze and compare BlockHammer's hardware complexity </a:t>
            </a:r>
          </a:p>
          <a:p>
            <a:r>
              <a:rPr lang="en-US" dirty="0"/>
              <a:t>with six state-of-the-art RowHammer mitigation mechanisms, namely </a:t>
            </a:r>
          </a:p>
          <a:p>
            <a:r>
              <a:rPr lang="en-US" dirty="0"/>
              <a:t>PARA, </a:t>
            </a:r>
            <a:r>
              <a:rPr lang="en-US" dirty="0" err="1"/>
              <a:t>ProHIT</a:t>
            </a:r>
            <a:r>
              <a:rPr lang="en-US" dirty="0"/>
              <a:t>, </a:t>
            </a:r>
            <a:r>
              <a:rPr lang="en-US" dirty="0" err="1"/>
              <a:t>MRLoc</a:t>
            </a:r>
            <a:r>
              <a:rPr lang="en-US" dirty="0"/>
              <a:t>, CBT, TWiCe, and Graphene. </a:t>
            </a:r>
          </a:p>
          <a:p>
            <a:r>
              <a:rPr lang="en-US" dirty="0"/>
              <a:t>[CLICK] we calculate hardware complexity in terms of AREA, ACCESS ENERGY, and STATIC POWER consumption for a RowHammer threshold of 32K,</a:t>
            </a:r>
          </a:p>
          <a:p>
            <a:r>
              <a:rPr lang="en-US" dirty="0"/>
              <a:t>which is a realistic assumption for current DRAM chips</a:t>
            </a:r>
          </a:p>
          <a:p>
            <a:r>
              <a:rPr lang="en-US" dirty="0"/>
              <a:t>[CLICK] We observe that BlockHammer is LOW COST and competitive with state-of-the-art RowHammer mitigation mechanisms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866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how hardware complexity scales with worsening RowHammer vulnerability, </a:t>
            </a:r>
          </a:p>
          <a:p>
            <a:r>
              <a:rPr lang="en-US" b="1" dirty="0"/>
              <a:t>[CLICK]</a:t>
            </a:r>
            <a:r>
              <a:rPr lang="en-US" dirty="0"/>
              <a:t> we repeat the analysis for a RowHammer threshold of 1K, which is projected for future DRAM chips. </a:t>
            </a:r>
          </a:p>
          <a:p>
            <a:r>
              <a:rPr lang="en-US" b="1" dirty="0"/>
              <a:t>[CLICK]</a:t>
            </a:r>
            <a:r>
              <a:rPr lang="en-US" dirty="0"/>
              <a:t> We compare how the complexity of each mechanism changes in terms of </a:t>
            </a:r>
          </a:p>
          <a:p>
            <a:r>
              <a:rPr lang="en-US" b="1" dirty="0"/>
              <a:t>[CLICK] </a:t>
            </a:r>
            <a:r>
              <a:rPr lang="en-US" dirty="0"/>
              <a:t>chip area,</a:t>
            </a:r>
          </a:p>
          <a:p>
            <a:r>
              <a:rPr lang="en-US" b="1" dirty="0"/>
              <a:t>[CLICK] </a:t>
            </a:r>
            <a:r>
              <a:rPr lang="en-US" dirty="0"/>
              <a:t>access energy,</a:t>
            </a:r>
          </a:p>
          <a:p>
            <a:r>
              <a:rPr lang="en-US" b="1" dirty="0"/>
              <a:t>[CLICK] </a:t>
            </a:r>
            <a:r>
              <a:rPr lang="en-US" dirty="0"/>
              <a:t>and static power consumption. </a:t>
            </a:r>
          </a:p>
          <a:p>
            <a:r>
              <a:rPr lang="en-US" b="1" dirty="0"/>
              <a:t>[CLICK]</a:t>
            </a:r>
            <a:r>
              <a:rPr lang="en-US" dirty="0"/>
              <a:t> We observe that BlockHammer’s hardware complexity scales more efficiently than state-of-the-art RowHammer </a:t>
            </a:r>
            <a:r>
              <a:rPr lang="en-US" dirty="0" err="1"/>
              <a:t>mitigaiton</a:t>
            </a:r>
            <a:r>
              <a:rPr lang="en-US" dirty="0"/>
              <a:t> mechanisms.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6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begin with a brief DRAM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518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conduct cycle-level simulations using </a:t>
            </a:r>
            <a:r>
              <a:rPr lang="en-US" b="1" dirty="0"/>
              <a:t>RAMULATOR</a:t>
            </a:r>
            <a:r>
              <a:rPr lang="en-US" dirty="0"/>
              <a:t> and </a:t>
            </a:r>
            <a:r>
              <a:rPr lang="en-US" b="1" dirty="0"/>
              <a:t>DRAMPOWER</a:t>
            </a:r>
            <a:r>
              <a:rPr lang="en-US" dirty="0"/>
              <a:t> to evaluate the performance and DRAM energy consumption. </a:t>
            </a:r>
          </a:p>
          <a:p>
            <a:r>
              <a:rPr lang="en-US" b="1" dirty="0"/>
              <a:t>[CLICK]</a:t>
            </a:r>
            <a:r>
              <a:rPr lang="en-US" dirty="0"/>
              <a:t> We simulate a realistic system with a </a:t>
            </a:r>
            <a:r>
              <a:rPr lang="en-US" b="1" dirty="0"/>
              <a:t>DDR4</a:t>
            </a:r>
            <a:r>
              <a:rPr lang="en-US" dirty="0"/>
              <a:t> DRAM module.</a:t>
            </a:r>
          </a:p>
          <a:p>
            <a:r>
              <a:rPr lang="en-US" b="1" dirty="0"/>
              <a:t>[CLICK] </a:t>
            </a:r>
            <a:r>
              <a:rPr lang="en-US" dirty="0"/>
              <a:t>We use single-core workloads from four benchmarks in our simulations. </a:t>
            </a:r>
          </a:p>
          <a:p>
            <a:r>
              <a:rPr lang="en-US" b="1" dirty="0"/>
              <a:t>22 SPEC</a:t>
            </a:r>
            <a:r>
              <a:rPr lang="en-US" dirty="0"/>
              <a:t> benchmarks, 4 disk I/O memory access traces from </a:t>
            </a:r>
            <a:r>
              <a:rPr lang="en-US" b="1" dirty="0"/>
              <a:t>YCSB</a:t>
            </a:r>
            <a:r>
              <a:rPr lang="en-US" dirty="0"/>
              <a:t> benchmark suite, 2 memory access traces collected from a </a:t>
            </a:r>
            <a:r>
              <a:rPr lang="en-US" b="1" dirty="0"/>
              <a:t>network</a:t>
            </a:r>
            <a:r>
              <a:rPr lang="en-US" dirty="0"/>
              <a:t> </a:t>
            </a:r>
            <a:r>
              <a:rPr lang="en-US" b="1" dirty="0"/>
              <a:t>accelerator</a:t>
            </a:r>
            <a:r>
              <a:rPr lang="en-US" dirty="0"/>
              <a:t> chip, and 2 synthetic traces that mimic</a:t>
            </a:r>
            <a:r>
              <a:rPr lang="en-US" b="1" dirty="0"/>
              <a:t> bulk data copy with non-temporal hint</a:t>
            </a:r>
            <a:r>
              <a:rPr lang="en-US" dirty="0"/>
              <a:t>. </a:t>
            </a:r>
          </a:p>
          <a:p>
            <a:r>
              <a:rPr lang="en-US" b="1" dirty="0"/>
              <a:t>[CLICK] </a:t>
            </a:r>
            <a:r>
              <a:rPr lang="en-US" dirty="0"/>
              <a:t>We randomly combine these workloads to create </a:t>
            </a:r>
            <a:r>
              <a:rPr lang="en-US" b="1" dirty="0"/>
              <a:t>two</a:t>
            </a:r>
            <a:r>
              <a:rPr lang="en-US" dirty="0"/>
              <a:t> </a:t>
            </a:r>
            <a:r>
              <a:rPr lang="en-US" b="1" dirty="0"/>
              <a:t>types</a:t>
            </a:r>
            <a:r>
              <a:rPr lang="en-US" dirty="0"/>
              <a:t> of eight-core </a:t>
            </a:r>
            <a:r>
              <a:rPr lang="en-US" dirty="0" err="1"/>
              <a:t>multiprogrammed</a:t>
            </a:r>
            <a:r>
              <a:rPr lang="en-US" dirty="0"/>
              <a:t> workloads: </a:t>
            </a:r>
          </a:p>
          <a:p>
            <a:r>
              <a:rPr lang="en-US" b="1" dirty="0"/>
              <a:t>[CLICK] </a:t>
            </a:r>
            <a:r>
              <a:rPr lang="en-US" b="0" dirty="0"/>
              <a:t>workloads that contain eight </a:t>
            </a:r>
            <a:r>
              <a:rPr lang="en-US" dirty="0"/>
              <a:t>benign applications</a:t>
            </a:r>
          </a:p>
          <a:p>
            <a:r>
              <a:rPr lang="en-US" b="1" dirty="0"/>
              <a:t>[CLICK] </a:t>
            </a:r>
            <a:r>
              <a:rPr lang="en-US" dirty="0"/>
              <a:t>and workloads that contain </a:t>
            </a:r>
            <a:r>
              <a:rPr lang="en-US" b="1" dirty="0"/>
              <a:t>seven</a:t>
            </a:r>
            <a:r>
              <a:rPr lang="en-US" dirty="0"/>
              <a:t> </a:t>
            </a:r>
            <a:r>
              <a:rPr lang="en-US" b="1" dirty="0"/>
              <a:t>benign</a:t>
            </a:r>
            <a:r>
              <a:rPr lang="en-US" dirty="0"/>
              <a:t> applications along with </a:t>
            </a:r>
            <a:r>
              <a:rPr lang="en-US" b="1" dirty="0"/>
              <a:t>one thread </a:t>
            </a:r>
            <a:r>
              <a:rPr lang="en-US" dirty="0"/>
              <a:t>performing RowHammer attack.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522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with evaluating for single-core benign workloads. </a:t>
            </a:r>
          </a:p>
          <a:p>
            <a:r>
              <a:rPr lang="en-US" b="1" dirty="0"/>
              <a:t>[CLICK] </a:t>
            </a:r>
            <a:r>
              <a:rPr lang="en-US" dirty="0"/>
              <a:t>We classify single-core workloads into three categories based on their Row Buffer Conflicts per Kilo Instruction </a:t>
            </a:r>
          </a:p>
          <a:p>
            <a:r>
              <a:rPr lang="en-US" b="1" dirty="0"/>
              <a:t>[CLICK]</a:t>
            </a:r>
            <a:r>
              <a:rPr lang="en-US" dirty="0"/>
              <a:t> We evaluate the performance and DRAM energy consumption for BlockHammer and six state-of-the-art RowHammer mitigation mechanisms. </a:t>
            </a:r>
          </a:p>
          <a:p>
            <a:r>
              <a:rPr lang="en-US" b="1" dirty="0"/>
              <a:t>[CLICK] </a:t>
            </a:r>
            <a:r>
              <a:rPr lang="en-US" dirty="0"/>
              <a:t>We observe that no application’s row activation count exceeds BlockHammer’s blacklisting threshold. </a:t>
            </a:r>
          </a:p>
          <a:p>
            <a:r>
              <a:rPr lang="en-US" b="1" dirty="0"/>
              <a:t>[CLICK] </a:t>
            </a:r>
            <a:r>
              <a:rPr lang="en-US" dirty="0"/>
              <a:t>Therefore, BlockHammer does not change the performance or DRAM energy consumption for single-core benign applications.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76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evaluate these RowHammer mitigation mechanisms and BlockHammer for eight-core </a:t>
            </a:r>
            <a:r>
              <a:rPr lang="en-US" dirty="0" err="1"/>
              <a:t>multiprogrammed</a:t>
            </a:r>
            <a:r>
              <a:rPr lang="en-US" dirty="0"/>
              <a:t> workloads</a:t>
            </a:r>
          </a:p>
          <a:p>
            <a:r>
              <a:rPr lang="en-US" b="1" dirty="0"/>
              <a:t>[CLICK]</a:t>
            </a:r>
            <a:r>
              <a:rPr lang="en-US" dirty="0"/>
              <a:t> when there is no RowHammer attack.</a:t>
            </a:r>
          </a:p>
          <a:p>
            <a:r>
              <a:rPr lang="en-US" b="1" dirty="0"/>
              <a:t>[CLICK] </a:t>
            </a:r>
            <a:r>
              <a:rPr lang="en-US" dirty="0"/>
              <a:t>and when there is a RowHammer attack present. </a:t>
            </a:r>
          </a:p>
          <a:p>
            <a:r>
              <a:rPr lang="en-US" b="1" dirty="0"/>
              <a:t>[CLICK] </a:t>
            </a:r>
            <a:r>
              <a:rPr lang="en-US" b="0" dirty="0"/>
              <a:t>We use four metrics in this evaluation to demonstrate </a:t>
            </a:r>
            <a:endParaRPr lang="en-US" b="1" dirty="0"/>
          </a:p>
          <a:p>
            <a:r>
              <a:rPr lang="en-US" b="1" dirty="0"/>
              <a:t>[CLICK</a:t>
            </a:r>
            <a:r>
              <a:rPr lang="en-US" b="0" dirty="0"/>
              <a:t>] the system throughput, </a:t>
            </a:r>
          </a:p>
          <a:p>
            <a:r>
              <a:rPr lang="en-US" b="1" dirty="0"/>
              <a:t>[CLICK</a:t>
            </a:r>
            <a:r>
              <a:rPr lang="en-US" b="0" dirty="0"/>
              <a:t>] job turnaround time, </a:t>
            </a:r>
          </a:p>
          <a:p>
            <a:r>
              <a:rPr lang="en-US" b="1" dirty="0"/>
              <a:t>[CLICK</a:t>
            </a:r>
            <a:r>
              <a:rPr lang="en-US" b="0" dirty="0"/>
              <a:t>] unfairness,</a:t>
            </a:r>
          </a:p>
          <a:p>
            <a:r>
              <a:rPr lang="en-US" b="1" dirty="0"/>
              <a:t>[CLICK</a:t>
            </a:r>
            <a:r>
              <a:rPr lang="en-US" b="0" dirty="0"/>
              <a:t>]  and DRAM energy consumption. </a:t>
            </a:r>
          </a:p>
          <a:p>
            <a:r>
              <a:rPr lang="en-US" b="1" dirty="0"/>
              <a:t>[CLICK] </a:t>
            </a:r>
            <a:r>
              <a:rPr lang="en-US" b="0" dirty="0"/>
              <a:t>When there is no attack in the system, BlockHammer introduces very low performance and DRAM energy overheads.</a:t>
            </a:r>
          </a:p>
          <a:p>
            <a:r>
              <a:rPr lang="en-US" b="1" dirty="0"/>
              <a:t>[CLICK]  </a:t>
            </a:r>
            <a:r>
              <a:rPr lang="en-US" b="0" dirty="0"/>
              <a:t>When there is an attack present in the system, </a:t>
            </a:r>
          </a:p>
          <a:p>
            <a:r>
              <a:rPr lang="en-US" dirty="0"/>
              <a:t>BlockHammer </a:t>
            </a:r>
            <a:r>
              <a:rPr lang="en-US" b="1" dirty="0"/>
              <a:t>significantly increases </a:t>
            </a:r>
            <a:r>
              <a:rPr lang="en-US" dirty="0"/>
              <a:t>benign application performance</a:t>
            </a:r>
          </a:p>
          <a:p>
            <a:r>
              <a:rPr lang="en-US" dirty="0"/>
              <a:t>and </a:t>
            </a:r>
            <a:r>
              <a:rPr lang="en-US" b="1" dirty="0"/>
              <a:t>reduces </a:t>
            </a:r>
            <a:r>
              <a:rPr lang="en-US" dirty="0"/>
              <a:t>DRAM energy consumption. 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995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conduct a scalability study with worsening RowHammer vulnerability. </a:t>
            </a:r>
          </a:p>
          <a:p>
            <a:r>
              <a:rPr lang="en-US" dirty="0"/>
              <a:t>[CLICK] again for the cases where there is no RowHammer attack </a:t>
            </a:r>
          </a:p>
          <a:p>
            <a:r>
              <a:rPr lang="en-US" dirty="0"/>
              <a:t>[CLICK] and when there is a RowHammer attack present. </a:t>
            </a:r>
          </a:p>
          <a:p>
            <a:r>
              <a:rPr lang="en-US" dirty="0"/>
              <a:t>We scale the RowHammer threshold from 32K down to 1K.</a:t>
            </a:r>
          </a:p>
          <a:p>
            <a:r>
              <a:rPr lang="en-US" dirty="0"/>
              <a:t>[CLICK] Here are the results for system throughput </a:t>
            </a:r>
          </a:p>
          <a:p>
            <a:r>
              <a:rPr lang="en-US" dirty="0"/>
              <a:t>[CLICK] job turnaround time </a:t>
            </a:r>
          </a:p>
          <a:p>
            <a:r>
              <a:rPr lang="en-US" dirty="0"/>
              <a:t>[CLICK] unfairness </a:t>
            </a:r>
          </a:p>
          <a:p>
            <a:r>
              <a:rPr lang="en-US" dirty="0"/>
              <a:t>[CLICK] and DRAM energy consumption</a:t>
            </a:r>
          </a:p>
          <a:p>
            <a:r>
              <a:rPr lang="en-US" dirty="0"/>
              <a:t>[CLICK] </a:t>
            </a:r>
            <a:r>
              <a:rPr lang="en-US"/>
              <a:t>We observe </a:t>
            </a:r>
            <a:r>
              <a:rPr lang="en-US" dirty="0"/>
              <a:t>that BlockHammer's performance and energy overheads remain negligible even when RowHammer threshold is scaled </a:t>
            </a:r>
            <a:r>
              <a:rPr lang="en-US" dirty="0" err="1"/>
              <a:t>downto</a:t>
            </a:r>
            <a:r>
              <a:rPr lang="en-US" dirty="0"/>
              <a:t> 1K </a:t>
            </a:r>
          </a:p>
          <a:p>
            <a:r>
              <a:rPr lang="en-US" dirty="0"/>
              <a:t>[CLICK] and BlockHammer scalably provides much higher performance and lower energy consumption than state-of-the-art mechanisms when there is a RowHammer attack present.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78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provide more analyses and implementation details available in the full paper.</a:t>
            </a:r>
          </a:p>
          <a:p>
            <a:r>
              <a:rPr lang="en-US" b="1" dirty="0"/>
              <a:t>[CLICK]</a:t>
            </a:r>
            <a:r>
              <a:rPr lang="en-US" dirty="0"/>
              <a:t> First, the paper shares a security proof where we mathematically represent ALL POSSIBLE access patterns and show that NO ROW can be activated at a high-enough rate to induce bit-flips when BlockHammer is configured correctly.</a:t>
            </a:r>
          </a:p>
          <a:p>
            <a:r>
              <a:rPr lang="en-US" b="1" dirty="0"/>
              <a:t>[CLICK]</a:t>
            </a:r>
            <a:r>
              <a:rPr lang="en-US" dirty="0"/>
              <a:t> Second, the paper explains how BlockHammer addresses many-sided attacks by tuning its thresholds. </a:t>
            </a:r>
          </a:p>
          <a:p>
            <a:r>
              <a:rPr lang="en-US" b="1" dirty="0"/>
              <a:t>[CLICK] </a:t>
            </a:r>
            <a:r>
              <a:rPr lang="en-US" dirty="0"/>
              <a:t>Third, we evaluate all four high-level RowHammer mitigation approaches through analyzing 14 mechanisms from four aspects</a:t>
            </a:r>
          </a:p>
          <a:p>
            <a:r>
              <a:rPr lang="en-US" b="1" dirty="0"/>
              <a:t>[CLICK] </a:t>
            </a:r>
            <a:r>
              <a:rPr lang="en-US" dirty="0"/>
              <a:t>comprehensive protection  </a:t>
            </a:r>
          </a:p>
          <a:p>
            <a:r>
              <a:rPr lang="en-US" b="1" dirty="0"/>
              <a:t>[CLICK] </a:t>
            </a:r>
            <a:r>
              <a:rPr lang="en-US" dirty="0" err="1"/>
              <a:t>compatibiltiy</a:t>
            </a:r>
            <a:r>
              <a:rPr lang="en-US" dirty="0"/>
              <a:t> with commodity DRAM chips </a:t>
            </a:r>
          </a:p>
          <a:p>
            <a:r>
              <a:rPr lang="en-US" b="1" dirty="0"/>
              <a:t>[CLICK] </a:t>
            </a:r>
            <a:r>
              <a:rPr lang="en-US" dirty="0"/>
              <a:t>scalability with worsening RowHammer vulnerability </a:t>
            </a:r>
          </a:p>
          <a:p>
            <a:r>
              <a:rPr lang="en-US" b="1" dirty="0"/>
              <a:t>[CLICK] </a:t>
            </a:r>
            <a:r>
              <a:rPr lang="en-US" dirty="0"/>
              <a:t>and deterministic protection. </a:t>
            </a:r>
          </a:p>
          <a:p>
            <a:r>
              <a:rPr lang="en-US" b="1" dirty="0"/>
              <a:t>[CLICK]</a:t>
            </a:r>
            <a:r>
              <a:rPr lang="en-US" dirty="0"/>
              <a:t> We show that BlockHammer is the only mechanism that satisfies all of them. </a:t>
            </a:r>
          </a:p>
          <a:p>
            <a:r>
              <a:rPr lang="en-US" b="1" dirty="0"/>
              <a:t>[END]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85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conclusion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274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/>
              <a:t> This paper tackles</a:t>
            </a:r>
          </a:p>
          <a:p>
            <a:r>
              <a:rPr lang="en-US" b="1" baseline="0" dirty="0"/>
              <a:t>[CLICK] </a:t>
            </a:r>
            <a:r>
              <a:rPr lang="en-US" b="0" baseline="0" dirty="0"/>
              <a:t>RowHammer as a worsening DRAM reliability and security problem, </a:t>
            </a:r>
          </a:p>
          <a:p>
            <a:r>
              <a:rPr lang="en-US" b="1" baseline="0" dirty="0"/>
              <a:t>[CLICK]</a:t>
            </a:r>
            <a:r>
              <a:rPr lang="en-US" b="0" baseline="0" dirty="0"/>
              <a:t> while state-of-the-art RowHammer mitigation mechanisms face limitations supporting current and future commodity DRAM chips due to: </a:t>
            </a:r>
          </a:p>
          <a:p>
            <a:r>
              <a:rPr lang="en-US" b="1" baseline="0" dirty="0"/>
              <a:t>[CLICK] </a:t>
            </a:r>
            <a:r>
              <a:rPr lang="en-US" b="0" baseline="0" dirty="0"/>
              <a:t>limited scalability with worsening RowHammer vulnerability </a:t>
            </a:r>
            <a:endParaRPr lang="en-US" b="1" baseline="0" dirty="0"/>
          </a:p>
          <a:p>
            <a:r>
              <a:rPr lang="en-US" b="1" baseline="0" dirty="0"/>
              <a:t>[CLICK </a:t>
            </a:r>
            <a:r>
              <a:rPr lang="en-US" b="0" baseline="0" dirty="0"/>
              <a:t>and limited compatibility with commodity DRAM chips.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The goal of this work is to </a:t>
            </a:r>
            <a:r>
              <a:rPr lang="en-US" b="1" baseline="0" dirty="0"/>
              <a:t>EFFICIENTLY</a:t>
            </a:r>
            <a:r>
              <a:rPr lang="en-US" b="0" baseline="0" dirty="0"/>
              <a:t> and </a:t>
            </a:r>
            <a:r>
              <a:rPr lang="en-US" b="1" baseline="0" dirty="0"/>
              <a:t>SCALABLY</a:t>
            </a:r>
            <a:r>
              <a:rPr lang="en-US" b="0" baseline="0" dirty="0"/>
              <a:t> prevent RowHammer bit-flips </a:t>
            </a:r>
            <a:r>
              <a:rPr lang="en-US" b="1" baseline="0" dirty="0"/>
              <a:t>WITHOUT</a:t>
            </a:r>
            <a:r>
              <a:rPr lang="en-US" b="0" baseline="0" dirty="0"/>
              <a:t> </a:t>
            </a:r>
            <a:r>
              <a:rPr lang="en-US" b="1" baseline="0" dirty="0"/>
              <a:t>KNOWLEDGE</a:t>
            </a:r>
            <a:r>
              <a:rPr lang="en-US" b="0" baseline="0" dirty="0"/>
              <a:t> of or </a:t>
            </a:r>
            <a:r>
              <a:rPr lang="en-US" b="1" baseline="0" dirty="0"/>
              <a:t>MODIFICATIONS</a:t>
            </a:r>
            <a:r>
              <a:rPr lang="en-US" b="0" baseline="0" dirty="0"/>
              <a:t> to dram internals. 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Our </a:t>
            </a:r>
            <a:r>
              <a:rPr lang="en-US" b="1" baseline="0" dirty="0"/>
              <a:t>key</a:t>
            </a:r>
            <a:r>
              <a:rPr lang="en-US" b="0" baseline="0" dirty="0"/>
              <a:t> idea to achieve this goal is to </a:t>
            </a:r>
            <a:r>
              <a:rPr lang="en-US" b="1" baseline="0" dirty="0"/>
              <a:t>SELECTIVELY</a:t>
            </a:r>
            <a:r>
              <a:rPr lang="en-US" b="0" baseline="0" dirty="0"/>
              <a:t> throttle memory accesses that may cause RowHammer bit flips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Our mechanism </a:t>
            </a:r>
            <a:r>
              <a:rPr lang="en-US" b="1" baseline="0" dirty="0"/>
              <a:t>BLOCKHAMMER </a:t>
            </a:r>
            <a:r>
              <a:rPr lang="en-US" b="0" baseline="0" dirty="0"/>
              <a:t>performs three operations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first, it</a:t>
            </a:r>
            <a:r>
              <a:rPr lang="en-US" b="1" baseline="0" dirty="0"/>
              <a:t> TRACKS </a:t>
            </a:r>
            <a:r>
              <a:rPr lang="en-US" b="0" baseline="0" dirty="0"/>
              <a:t>activation rates of </a:t>
            </a:r>
            <a:r>
              <a:rPr lang="en-US" b="1" baseline="0" dirty="0"/>
              <a:t>ALL </a:t>
            </a:r>
            <a:r>
              <a:rPr lang="en-US" b="0" baseline="0" dirty="0"/>
              <a:t>rows using </a:t>
            </a:r>
            <a:r>
              <a:rPr lang="en-US" b="1" baseline="0" dirty="0"/>
              <a:t>AREA-EFFICIENT </a:t>
            </a:r>
            <a:r>
              <a:rPr lang="en-US" b="0" baseline="0" dirty="0"/>
              <a:t>Bloom filters,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second,</a:t>
            </a:r>
            <a:r>
              <a:rPr lang="en-US" b="1" baseline="0" dirty="0"/>
              <a:t> THROTTLES </a:t>
            </a:r>
            <a:r>
              <a:rPr lang="en-US" b="0" baseline="0" dirty="0"/>
              <a:t>row activations </a:t>
            </a:r>
            <a:r>
              <a:rPr lang="en-US" b="1" baseline="0" dirty="0"/>
              <a:t>THAT </a:t>
            </a:r>
            <a:r>
              <a:rPr lang="en-US" b="0" baseline="0" dirty="0"/>
              <a:t>could lead to RowHammer bit-flips</a:t>
            </a:r>
            <a:r>
              <a:rPr lang="en-US" b="1" baseline="0" dirty="0"/>
              <a:t>,</a:t>
            </a:r>
          </a:p>
          <a:p>
            <a:r>
              <a:rPr lang="en-US" b="1" baseline="0" dirty="0"/>
              <a:t>[CLICK] </a:t>
            </a:r>
            <a:r>
              <a:rPr lang="en-US" b="0" baseline="0" dirty="0"/>
              <a:t>and</a:t>
            </a:r>
            <a:r>
              <a:rPr lang="en-US" b="1" baseline="0" dirty="0"/>
              <a:t> </a:t>
            </a:r>
            <a:r>
              <a:rPr lang="en-US" b="0" baseline="0" dirty="0"/>
              <a:t>third,</a:t>
            </a:r>
            <a:r>
              <a:rPr lang="en-US" b="1" baseline="0" dirty="0"/>
              <a:t> IDENTIFIES </a:t>
            </a:r>
            <a:r>
              <a:rPr lang="en-US" b="0" baseline="0" dirty="0"/>
              <a:t>and</a:t>
            </a:r>
            <a:r>
              <a:rPr lang="en-US" b="1" baseline="0" dirty="0"/>
              <a:t> THROTTLES </a:t>
            </a:r>
            <a:r>
              <a:rPr lang="en-US" b="0" baseline="0" dirty="0"/>
              <a:t>the threads that perform RowHammer attack</a:t>
            </a:r>
            <a:r>
              <a:rPr lang="en-US" b="1" baseline="0" dirty="0"/>
              <a:t>. </a:t>
            </a:r>
          </a:p>
          <a:p>
            <a:r>
              <a:rPr lang="en-US" b="1" baseline="0" dirty="0"/>
              <a:t>[CLICK] </a:t>
            </a:r>
            <a:r>
              <a:rPr lang="en-US" b="0" baseline="0" dirty="0"/>
              <a:t>we evaluate BlockHammer’s scalability with worsening RowHammer and demonstrate that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BlockHammer is competitive with state-of-the-art RowHammer mitigation mechanisms </a:t>
            </a:r>
            <a:r>
              <a:rPr lang="en-US" b="1" baseline="0" dirty="0"/>
              <a:t>WHEN </a:t>
            </a:r>
            <a:r>
              <a:rPr lang="en-US" b="0" baseline="0" dirty="0"/>
              <a:t>There is </a:t>
            </a:r>
            <a:r>
              <a:rPr lang="en-US" b="1" baseline="0" dirty="0"/>
              <a:t>NO ATTACK </a:t>
            </a:r>
            <a:r>
              <a:rPr lang="en-US" b="0" baseline="0" dirty="0"/>
              <a:t>in the system</a:t>
            </a:r>
            <a:endParaRPr lang="en-US" b="1" baseline="0" dirty="0"/>
          </a:p>
          <a:p>
            <a:r>
              <a:rPr lang="en-US" b="1" baseline="0" dirty="0"/>
              <a:t>[CLICK] </a:t>
            </a:r>
            <a:r>
              <a:rPr lang="en-US" b="0" baseline="0" dirty="0"/>
              <a:t>and BlockHammer provides </a:t>
            </a:r>
            <a:r>
              <a:rPr lang="en-US" b="1" baseline="0" dirty="0"/>
              <a:t>SIGNIFICANTLY HIGHER </a:t>
            </a:r>
            <a:r>
              <a:rPr lang="en-US" b="0" baseline="0" dirty="0"/>
              <a:t>performance and </a:t>
            </a:r>
            <a:r>
              <a:rPr lang="en-US" b="1" baseline="0" dirty="0"/>
              <a:t>LOWER </a:t>
            </a:r>
            <a:r>
              <a:rPr lang="en-US" b="0" baseline="0" dirty="0"/>
              <a:t>dram energy consumption </a:t>
            </a:r>
            <a:r>
              <a:rPr lang="en-US" b="1" baseline="0" dirty="0"/>
              <a:t>WHEN </a:t>
            </a:r>
            <a:r>
              <a:rPr lang="en-US" b="0" baseline="0" dirty="0"/>
              <a:t>a RowHammer attack is present</a:t>
            </a:r>
            <a:r>
              <a:rPr lang="en-US" b="1" baseline="0" dirty="0"/>
              <a:t>. </a:t>
            </a:r>
          </a:p>
          <a:p>
            <a:r>
              <a:rPr lang="en-US" b="1" baseline="0" dirty="0"/>
              <a:t>[CLICK] BlockHammer </a:t>
            </a:r>
            <a:r>
              <a:rPr lang="en-US" b="0" baseline="0" dirty="0"/>
              <a:t>is compatible with current and future commodity dram chips because </a:t>
            </a:r>
            <a:endParaRPr lang="en-US" b="1" baseline="0" dirty="0"/>
          </a:p>
          <a:p>
            <a:r>
              <a:rPr lang="en-US" b="1" baseline="0" dirty="0"/>
              <a:t>[CLICK] BlockHammer </a:t>
            </a:r>
            <a:r>
              <a:rPr lang="en-US" b="0" baseline="0" dirty="0"/>
              <a:t>does</a:t>
            </a:r>
            <a:r>
              <a:rPr lang="en-US" b="1" baseline="0" dirty="0"/>
              <a:t> NEITHER </a:t>
            </a:r>
            <a:r>
              <a:rPr lang="en-US" b="0" baseline="0" dirty="0"/>
              <a:t>require proprietary information of dram internals</a:t>
            </a:r>
          </a:p>
          <a:p>
            <a:r>
              <a:rPr lang="en-US" b="1" baseline="0" dirty="0"/>
              <a:t>[CLICK] NOR </a:t>
            </a:r>
            <a:r>
              <a:rPr lang="en-US" b="0" baseline="0" dirty="0"/>
              <a:t>modifications to dram circuitry</a:t>
            </a:r>
            <a:r>
              <a:rPr lang="en-US" b="1" baseline="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260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concludes my talk . Thank you for your time and attention. For many more details, I invite you to read our HPCA 2021 paper.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71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concludes my talk . Thank you for your time and attention. For many more details, I invite you to read our HPCA 2021 paper.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139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memory controller obeys a set of timing constraints while performing row activations. </a:t>
            </a:r>
          </a:p>
          <a:p>
            <a:r>
              <a:rPr lang="en-US" b="1" dirty="0"/>
              <a:t>[CLICK] </a:t>
            </a:r>
            <a:r>
              <a:rPr lang="en-US" dirty="0"/>
              <a:t>This is important to meet </a:t>
            </a:r>
            <a:r>
              <a:rPr lang="en-US" b="1" dirty="0"/>
              <a:t>reliability</a:t>
            </a:r>
            <a:r>
              <a:rPr lang="en-US" dirty="0"/>
              <a:t> and </a:t>
            </a:r>
            <a:r>
              <a:rPr lang="en-US" b="1" dirty="0"/>
              <a:t>power</a:t>
            </a:r>
            <a:r>
              <a:rPr lang="en-US" dirty="0"/>
              <a:t> constraints. </a:t>
            </a:r>
          </a:p>
          <a:p>
            <a:r>
              <a:rPr lang="en-US" b="1" dirty="0"/>
              <a:t>[CLICK] </a:t>
            </a:r>
            <a:r>
              <a:rPr lang="en-US" dirty="0"/>
              <a:t>Two parameters limit row activation rates that I will explain on a timeline. </a:t>
            </a:r>
          </a:p>
          <a:p>
            <a:r>
              <a:rPr lang="en-US" b="1" dirty="0"/>
              <a:t>[CLICK]</a:t>
            </a:r>
            <a:r>
              <a:rPr lang="en-US" b="0" dirty="0"/>
              <a:t> A minimum time delay </a:t>
            </a:r>
            <a:r>
              <a:rPr lang="en-US" b="1" dirty="0"/>
              <a:t>called TRC </a:t>
            </a:r>
            <a:r>
              <a:rPr lang="en-US" b="0" dirty="0"/>
              <a:t>should be satisfied between two consecutive activations in a bank. </a:t>
            </a:r>
          </a:p>
          <a:p>
            <a:r>
              <a:rPr lang="en-US" b="1" dirty="0"/>
              <a:t>[CLICK] </a:t>
            </a:r>
            <a:r>
              <a:rPr lang="en-US" b="0" dirty="0"/>
              <a:t>During this time delay, rows in other banks can be activated, allowing bank level parallelism. </a:t>
            </a:r>
          </a:p>
          <a:p>
            <a:r>
              <a:rPr lang="en-US" b="1" dirty="0"/>
              <a:t>[CLICK]</a:t>
            </a:r>
            <a:r>
              <a:rPr lang="en-US" b="0" dirty="0"/>
              <a:t> After activating four rows in a rank, </a:t>
            </a:r>
            <a:r>
              <a:rPr lang="en-US" b="1" dirty="0"/>
              <a:t>[CLICK]</a:t>
            </a:r>
            <a:r>
              <a:rPr lang="en-US" b="0" dirty="0"/>
              <a:t> the fifth activation should be delayed until a minimum time delay is satisfied between the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1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 processor’s memory controller </a:t>
            </a:r>
          </a:p>
          <a:p>
            <a:r>
              <a:rPr lang="en-US" b="1" dirty="0"/>
              <a:t>[CLICK] </a:t>
            </a:r>
            <a:r>
              <a:rPr lang="en-US" b="0" dirty="0"/>
              <a:t>communicates with a set of DRAM chips, called a DRAM Rank through a memory channel. </a:t>
            </a:r>
          </a:p>
          <a:p>
            <a:r>
              <a:rPr lang="en-US" b="1" dirty="0"/>
              <a:t>[CLICK] </a:t>
            </a:r>
            <a:r>
              <a:rPr lang="en-US" b="0" dirty="0"/>
              <a:t>Each DRAM chip contains multiple banks. </a:t>
            </a:r>
          </a:p>
          <a:p>
            <a:r>
              <a:rPr lang="en-US" b="1" dirty="0"/>
              <a:t>[CLICK] </a:t>
            </a:r>
            <a:r>
              <a:rPr lang="en-US" b="0" dirty="0"/>
              <a:t>DRAM cells are organized as </a:t>
            </a:r>
          </a:p>
          <a:p>
            <a:r>
              <a:rPr lang="en-US" b="0" dirty="0"/>
              <a:t>an array of DRAM rows within each bank. </a:t>
            </a:r>
          </a:p>
          <a:p>
            <a:r>
              <a:rPr lang="en-US" b="1" dirty="0"/>
              <a:t>[CLICK] </a:t>
            </a:r>
            <a:r>
              <a:rPr lang="en-US" b="0" baseline="0" dirty="0"/>
              <a:t>Here is a </a:t>
            </a:r>
            <a:r>
              <a:rPr lang="en-US" b="1" baseline="0" dirty="0"/>
              <a:t>simplified diagram </a:t>
            </a:r>
            <a:r>
              <a:rPr lang="en-US" b="0" baseline="0" dirty="0"/>
              <a:t>of a DRAM cell, where the data is stored as capacitor voltage and accessed through the access transistor</a:t>
            </a:r>
            <a:endParaRPr lang="en-US" b="0" dirty="0"/>
          </a:p>
          <a:p>
            <a:r>
              <a:rPr lang="en-US" b="1" dirty="0"/>
              <a:t>[CLICK]</a:t>
            </a:r>
            <a:r>
              <a:rPr lang="en-US" b="0" dirty="0"/>
              <a:t> To access a DRAM cell, its row is activated </a:t>
            </a:r>
          </a:p>
          <a:p>
            <a:r>
              <a:rPr lang="en-US" b="1" dirty="0"/>
              <a:t>by </a:t>
            </a:r>
            <a:r>
              <a:rPr lang="en-US" b="0" dirty="0"/>
              <a:t>fetching the data stored in the cell capacitor into the </a:t>
            </a:r>
            <a:r>
              <a:rPr lang="en-US" b="1" dirty="0"/>
              <a:t>row buffer</a:t>
            </a:r>
            <a:r>
              <a:rPr lang="en-US" b="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90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properties indicate how vulnerable a DRAM chip is to RowHammer. </a:t>
            </a:r>
          </a:p>
          <a:p>
            <a:r>
              <a:rPr lang="en-US" b="1" dirty="0"/>
              <a:t>[CLICK] </a:t>
            </a:r>
            <a:r>
              <a:rPr lang="en-US" dirty="0"/>
              <a:t>RowHammer threshold is the minimum number of row activations in a refresh window to induce a RowHammer bit-flip. </a:t>
            </a:r>
          </a:p>
          <a:p>
            <a:r>
              <a:rPr lang="en-US" b="1" dirty="0"/>
              <a:t>[CLICK] </a:t>
            </a:r>
            <a:r>
              <a:rPr lang="en-US" dirty="0"/>
              <a:t>Blast radius is the maximum physical distance from the aggressor row at which RowHammer bit-flips can be observed.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859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[CLICK]</a:t>
            </a:r>
            <a:r>
              <a:rPr lang="en-US" b="0" dirty="0"/>
              <a:t> Each DRAM bank is hierarchically organized into subarrays. </a:t>
            </a:r>
            <a:r>
              <a:rPr lang="en-US" b="1" dirty="0"/>
              <a:t>[CLICK]</a:t>
            </a:r>
            <a:r>
              <a:rPr lang="en-US" b="0" dirty="0"/>
              <a:t>  Each circle in the cartoon represents a single DRAM cell. </a:t>
            </a:r>
            <a:r>
              <a:rPr lang="en-US" b="1" dirty="0"/>
              <a:t>[CLICK]</a:t>
            </a:r>
            <a:r>
              <a:rPr lang="en-US" b="0" dirty="0"/>
              <a:t> columns of DRAM cells in a subarray are connected with a wire referred to as a local </a:t>
            </a:r>
            <a:r>
              <a:rPr lang="en-US" b="0" dirty="0" err="1"/>
              <a:t>bitline</a:t>
            </a:r>
            <a:r>
              <a:rPr lang="en-US" b="0" dirty="0"/>
              <a:t>. </a:t>
            </a:r>
            <a:r>
              <a:rPr lang="en-US" b="1" dirty="0"/>
              <a:t>[CLICK]</a:t>
            </a:r>
            <a:r>
              <a:rPr lang="en-US" b="0" dirty="0"/>
              <a:t> and rows of DRAM cells are connected with a wire referred to as a </a:t>
            </a:r>
            <a:r>
              <a:rPr lang="en-US" b="0" dirty="0" err="1"/>
              <a:t>wordline</a:t>
            </a:r>
            <a:r>
              <a:rPr lang="en-US" b="0" dirty="0"/>
              <a:t>, and </a:t>
            </a:r>
            <a:r>
              <a:rPr lang="en-US" b="1" dirty="0"/>
              <a:t>[CLICK]</a:t>
            </a:r>
            <a:r>
              <a:rPr lang="en-US" b="0" dirty="0"/>
              <a:t> a row of DRAM cells is called a DRAM row. </a:t>
            </a:r>
            <a:r>
              <a:rPr lang="en-US" b="1" dirty="0"/>
              <a:t>[CLICK]</a:t>
            </a:r>
            <a:r>
              <a:rPr lang="en-US" b="0" dirty="0"/>
              <a:t> at the peripherals of the core cell arrays are a local row decoder, which selects the row to read and write to, and a local row-buffer which amplifies the data that is stored in the cell to an I/O readable value. </a:t>
            </a:r>
            <a:r>
              <a:rPr lang="en-US" b="1" dirty="0"/>
              <a:t>[CLICK]</a:t>
            </a:r>
            <a:r>
              <a:rPr lang="en-US" b="0" dirty="0"/>
              <a:t> DRAM is comprised of many subarrays which are often composed of 512 to 1024 rows. [CLICK] Further peripherals exist containing  groups of subarrays called </a:t>
            </a:r>
            <a:r>
              <a:rPr lang="en-US" b="1" dirty="0"/>
              <a:t>[CLICK]</a:t>
            </a:r>
            <a:r>
              <a:rPr lang="en-US" b="0" dirty="0"/>
              <a:t> a bank. The global row decoder selects the local row decoder that will drive the </a:t>
            </a:r>
            <a:r>
              <a:rPr lang="en-US" b="0" dirty="0" err="1"/>
              <a:t>wordline</a:t>
            </a:r>
            <a:r>
              <a:rPr lang="en-US" b="0" dirty="0"/>
              <a:t>, and global row buffer aids in the transfer of data to and from the CPU. A DRAM device is comprised of several banks, and each bank can be accessed independently </a:t>
            </a:r>
            <a:r>
              <a:rPr lang="en-US" b="1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35-BBE5-BC45-93FB-2CABE2AD613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599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how DRAM operates in the scope of a single subarray. </a:t>
            </a:r>
            <a:r>
              <a:rPr lang="en-US" b="1" dirty="0"/>
              <a:t>[CLICK] </a:t>
            </a:r>
            <a:r>
              <a:rPr lang="en-US" b="0" dirty="0"/>
              <a:t>Because memory controllers typically access DRAM at the granularity of a cache line, we combine consecutive, aligned DRAM cells as cache lines in our diagram. </a:t>
            </a:r>
            <a:r>
              <a:rPr lang="en-US" b="1" dirty="0"/>
              <a:t>[CLICK] </a:t>
            </a:r>
            <a:r>
              <a:rPr lang="en-US" b="0" dirty="0"/>
              <a:t>First, we activate the first row, which </a:t>
            </a:r>
            <a:r>
              <a:rPr lang="en-US" b="1" dirty="0"/>
              <a:t>[CLICK]</a:t>
            </a:r>
            <a:r>
              <a:rPr lang="en-US" b="0" dirty="0"/>
              <a:t> copies the entire rows' data into the row buffer. At this point, we can </a:t>
            </a:r>
            <a:r>
              <a:rPr lang="en-US" b="1" dirty="0"/>
              <a:t>[CLICK] </a:t>
            </a:r>
            <a:r>
              <a:rPr lang="en-US" b="0" dirty="0"/>
              <a:t>read our data at the granularity </a:t>
            </a:r>
            <a:r>
              <a:rPr lang="en-US" b="1" dirty="0"/>
              <a:t>[CLICK] </a:t>
            </a:r>
            <a:r>
              <a:rPr lang="en-US" b="0" dirty="0"/>
              <a:t>of cache lines within the </a:t>
            </a:r>
            <a:r>
              <a:rPr lang="en-US" b="1" dirty="0"/>
              <a:t>[CLICK] </a:t>
            </a:r>
            <a:r>
              <a:rPr lang="en-US" b="0" dirty="0"/>
              <a:t>activated or opened row. When we want to access data on another row, we must </a:t>
            </a:r>
            <a:r>
              <a:rPr lang="en-US" b="0" dirty="0" err="1"/>
              <a:t>precharge</a:t>
            </a:r>
            <a:r>
              <a:rPr lang="en-US" b="0" dirty="0"/>
              <a:t> </a:t>
            </a:r>
            <a:r>
              <a:rPr lang="en-US" b="1" dirty="0"/>
              <a:t>[CLICK] </a:t>
            </a:r>
            <a:r>
              <a:rPr lang="en-US" b="0" dirty="0"/>
              <a:t>the currently opened row, which prepares the row buffer for copying data from another row. We can now </a:t>
            </a:r>
            <a:r>
              <a:rPr lang="en-US" b="1" dirty="0"/>
              <a:t>[CLICK] </a:t>
            </a:r>
            <a:r>
              <a:rPr lang="en-US" b="0" dirty="0"/>
              <a:t>activate the second row, before reading data from it </a:t>
            </a:r>
            <a:r>
              <a:rPr lang="en-US" b="1" dirty="0"/>
              <a:t>[CLICK][CLICK][CLICK]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35-BBE5-BC45-93FB-2CABE2AD613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631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cell </a:t>
            </a:r>
            <a:r>
              <a:rPr lang="en-US" b="1" dirty="0"/>
              <a:t>encodes</a:t>
            </a:r>
            <a:r>
              <a:rPr lang="en-US" b="1" baseline="0" dirty="0"/>
              <a:t> </a:t>
            </a:r>
            <a:r>
              <a:rPr lang="en-US" baseline="0" dirty="0"/>
              <a:t>data in </a:t>
            </a:r>
            <a:r>
              <a:rPr lang="en-US" b="1" baseline="0" dirty="0"/>
              <a:t>fundamentally leaky </a:t>
            </a:r>
            <a:r>
              <a:rPr lang="en-US" b="0" baseline="0" dirty="0"/>
              <a:t>cells </a:t>
            </a:r>
            <a:r>
              <a:rPr lang="en-US" b="1" baseline="0" dirty="0"/>
              <a:t>[CLICK] </a:t>
            </a:r>
            <a:r>
              <a:rPr lang="en-US" b="0" baseline="0" dirty="0"/>
              <a:t>Here is a </a:t>
            </a:r>
            <a:r>
              <a:rPr lang="en-US" b="1" baseline="0" dirty="0"/>
              <a:t>simplified diagram </a:t>
            </a:r>
            <a:r>
              <a:rPr lang="en-US" b="0" baseline="0" dirty="0"/>
              <a:t>of a DRAM cell, where the data is stored as capacitor voltage and the accessed through the access</a:t>
            </a:r>
          </a:p>
          <a:p>
            <a:r>
              <a:rPr lang="en-US" b="1" baseline="0" dirty="0"/>
              <a:t>[CLICK]</a:t>
            </a:r>
          </a:p>
          <a:p>
            <a:r>
              <a:rPr lang="en-US" b="0" baseline="0" dirty="0"/>
              <a:t>There are a </a:t>
            </a:r>
            <a:r>
              <a:rPr lang="en-US" b="1" baseline="0" dirty="0"/>
              <a:t>number of leakage paths </a:t>
            </a:r>
            <a:r>
              <a:rPr lang="en-US" b="0" baseline="0" dirty="0"/>
              <a:t>by which charge can </a:t>
            </a:r>
            <a:r>
              <a:rPr lang="en-US" b="1" baseline="0" dirty="0"/>
              <a:t>enter or exit the capacitor</a:t>
            </a:r>
            <a:r>
              <a:rPr lang="en-US" b="0" baseline="0" dirty="0"/>
              <a:t>.</a:t>
            </a:r>
          </a:p>
          <a:p>
            <a:r>
              <a:rPr lang="en-US" b="1" baseline="0" dirty="0"/>
              <a:t>[CLICK]</a:t>
            </a:r>
          </a:p>
          <a:p>
            <a:r>
              <a:rPr lang="en-US" b="0" baseline="0" dirty="0"/>
              <a:t>The stored data can be corrupted if too much charge leaks</a:t>
            </a:r>
          </a:p>
          <a:p>
            <a:r>
              <a:rPr lang="en-US" b="1" baseline="0" dirty="0"/>
              <a:t>[END]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16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</a:t>
            </a:r>
            <a:r>
              <a:rPr lang="en-US" baseline="0" dirty="0"/>
              <a:t> we have a </a:t>
            </a:r>
            <a:r>
              <a:rPr lang="en-US" b="1" baseline="0" dirty="0"/>
              <a:t>simplified diagram </a:t>
            </a:r>
            <a:r>
              <a:rPr lang="en-US" baseline="0" dirty="0"/>
              <a:t>of the </a:t>
            </a:r>
            <a:r>
              <a:rPr lang="en-US" b="1" baseline="0" dirty="0"/>
              <a:t>capacitor voltage over time</a:t>
            </a:r>
          </a:p>
          <a:p>
            <a:r>
              <a:rPr lang="en-US" b="0" baseline="0" dirty="0"/>
              <a:t>We see that the </a:t>
            </a:r>
            <a:r>
              <a:rPr lang="en-US" b="1" baseline="0" dirty="0"/>
              <a:t>voltage decreases </a:t>
            </a:r>
            <a:r>
              <a:rPr lang="en-US" b="0" baseline="0" dirty="0"/>
              <a:t>over time in an </a:t>
            </a:r>
            <a:r>
              <a:rPr lang="en-US" b="1" baseline="0" dirty="0"/>
              <a:t>exponential decay</a:t>
            </a:r>
            <a:r>
              <a:rPr lang="en-US" b="0" baseline="0" dirty="0"/>
              <a:t>.</a:t>
            </a:r>
          </a:p>
          <a:p>
            <a:r>
              <a:rPr lang="en-US" b="0" baseline="0" dirty="0"/>
              <a:t>There’s a threshold voltage </a:t>
            </a:r>
            <a:r>
              <a:rPr lang="en-US" b="0" baseline="0" dirty="0" err="1"/>
              <a:t>Vmin</a:t>
            </a:r>
            <a:endParaRPr lang="en-US" b="0" baseline="0" dirty="0"/>
          </a:p>
          <a:p>
            <a:r>
              <a:rPr lang="en-US" b="1" baseline="0" dirty="0"/>
              <a:t>[CLICK]</a:t>
            </a:r>
          </a:p>
          <a:p>
            <a:r>
              <a:rPr lang="en-US" b="0" baseline="0" dirty="0"/>
              <a:t>above which the stored data can be read successfully.</a:t>
            </a:r>
          </a:p>
          <a:p>
            <a:r>
              <a:rPr lang="en-US" b="1" baseline="0" dirty="0"/>
              <a:t>[CLICK]</a:t>
            </a:r>
          </a:p>
          <a:p>
            <a:r>
              <a:rPr lang="en-US" b="0" baseline="0" dirty="0"/>
              <a:t>However, as soon as the voltage drops below </a:t>
            </a:r>
            <a:r>
              <a:rPr lang="en-US" b="0" baseline="0" dirty="0" err="1"/>
              <a:t>Vmin</a:t>
            </a:r>
            <a:r>
              <a:rPr lang="en-US" b="0" baseline="0" dirty="0"/>
              <a:t>, a bit-flip can occur.</a:t>
            </a:r>
            <a:endParaRPr lang="en-US" b="1" baseline="0" dirty="0"/>
          </a:p>
          <a:p>
            <a:r>
              <a:rPr lang="en-US" b="0" baseline="0" dirty="0"/>
              <a:t>In order to prevent failures from charge leakage, </a:t>
            </a:r>
          </a:p>
          <a:p>
            <a:r>
              <a:rPr lang="en-US" b="1" baseline="0" dirty="0"/>
              <a:t>[CLICK] </a:t>
            </a:r>
            <a:r>
              <a:rPr lang="en-US" b="0" baseline="0" dirty="0"/>
              <a:t>periodic refresh operations are issued to restore the capacitor voltage. </a:t>
            </a:r>
          </a:p>
          <a:p>
            <a:r>
              <a:rPr lang="en-US" b="0" baseline="0" dirty="0"/>
              <a:t>[CLICK] The interval between refresh commands are referred to as the refresh window. </a:t>
            </a:r>
          </a:p>
          <a:p>
            <a:r>
              <a:rPr lang="en-US" b="0" baseline="0" dirty="0"/>
              <a:t>[END]</a:t>
            </a:r>
          </a:p>
          <a:p>
            <a:endParaRPr lang="en-US" b="1" baseline="0" dirty="0"/>
          </a:p>
          <a:p>
            <a:endParaRPr lang="en-US" b="0" baseline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28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In order to access data from a DRAM row, say row 2, the memory controller must first open or activate the row </a:t>
            </a:r>
          </a:p>
          <a:p>
            <a:r>
              <a:rPr lang="en-US" b="1" dirty="0"/>
              <a:t>[CLICK]</a:t>
            </a:r>
            <a:r>
              <a:rPr lang="en-US" b="0" dirty="0"/>
              <a:t>. </a:t>
            </a:r>
          </a:p>
          <a:p>
            <a:r>
              <a:rPr lang="en-US" b="0" dirty="0"/>
              <a:t>After all requests are serviced from row 2, the memory controller must close or </a:t>
            </a:r>
            <a:r>
              <a:rPr lang="en-US" b="0" dirty="0" err="1"/>
              <a:t>precharge</a:t>
            </a:r>
            <a:r>
              <a:rPr lang="en-US" b="0" dirty="0"/>
              <a:t> the row </a:t>
            </a:r>
            <a:r>
              <a:rPr lang="en-US" b="1" dirty="0"/>
              <a:t>[CLICK]</a:t>
            </a:r>
            <a:r>
              <a:rPr lang="en-US" b="0" dirty="0"/>
              <a:t> in order to begin accessing data from another row. </a:t>
            </a:r>
          </a:p>
          <a:p>
            <a:r>
              <a:rPr lang="en-US" b="0" dirty="0"/>
              <a:t>Due to an increase in cell-to-cell interference, rapidly activating and </a:t>
            </a:r>
            <a:r>
              <a:rPr lang="en-US" b="0" dirty="0" err="1"/>
              <a:t>precharging</a:t>
            </a:r>
            <a:r>
              <a:rPr lang="en-US" b="0" dirty="0"/>
              <a:t> </a:t>
            </a:r>
          </a:p>
          <a:p>
            <a:r>
              <a:rPr lang="en-US" b="1" dirty="0"/>
              <a:t>[BACK &amp; FORTH]</a:t>
            </a:r>
            <a:r>
              <a:rPr lang="en-US" b="0" dirty="0"/>
              <a:t> a DRAM row can result in bit flips in physically adjacent rows </a:t>
            </a:r>
            <a:r>
              <a:rPr lang="en-US" b="1" dirty="0"/>
              <a:t>[CLICK]</a:t>
            </a:r>
          </a:p>
          <a:p>
            <a:r>
              <a:rPr lang="en-US" b="1" dirty="0"/>
              <a:t>[FORTH &amp; BACK] </a:t>
            </a:r>
            <a:r>
              <a:rPr lang="en-US" b="0" dirty="0"/>
              <a:t>Continuing to access the same row results in even more failures in nearby rows. This phenomenon is known as RowHammer. [CLICK]</a:t>
            </a:r>
          </a:p>
          <a:p>
            <a:r>
              <a:rPr lang="en-US" b="0" dirty="0"/>
              <a:t>We refer to the rapidly accessed row as an aggressor row and the rows containing bit flips as victim rows.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99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continue with </a:t>
            </a:r>
            <a:r>
              <a:rPr lang="en-US" dirty="0" err="1"/>
              <a:t>motivaiton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31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four high-level RowHammer mitigation approaches. </a:t>
            </a:r>
          </a:p>
          <a:p>
            <a:r>
              <a:rPr lang="en-US" b="1" dirty="0"/>
              <a:t>[CLICK] </a:t>
            </a:r>
            <a:r>
              <a:rPr lang="en-US" b="0" dirty="0"/>
              <a:t>The first approach is to increase refresh rate </a:t>
            </a:r>
          </a:p>
          <a:p>
            <a:r>
              <a:rPr lang="en-US" b="1" dirty="0"/>
              <a:t>[CLICK]</a:t>
            </a:r>
            <a:r>
              <a:rPr lang="en-US" b="0" dirty="0"/>
              <a:t> which reduces the refresh window,</a:t>
            </a:r>
          </a:p>
          <a:p>
            <a:r>
              <a:rPr lang="en-US" b="1" dirty="0"/>
              <a:t>[CLICK]</a:t>
            </a:r>
            <a:r>
              <a:rPr lang="en-US" b="0" dirty="0"/>
              <a:t> and thus the activation count that an attacker can reach in a refresh window.</a:t>
            </a:r>
          </a:p>
          <a:p>
            <a:r>
              <a:rPr lang="en-US" b="1" dirty="0"/>
              <a:t>[CLICK] </a:t>
            </a:r>
            <a:r>
              <a:rPr lang="en-US" b="0" dirty="0"/>
              <a:t>The second approach is to physically isolate </a:t>
            </a:r>
          </a:p>
          <a:p>
            <a:r>
              <a:rPr lang="en-US" b="1" dirty="0"/>
              <a:t>[CLICK] </a:t>
            </a:r>
            <a:r>
              <a:rPr lang="en-US" b="0" dirty="0"/>
              <a:t>potential victim rows with sensitive data</a:t>
            </a:r>
          </a:p>
          <a:p>
            <a:r>
              <a:rPr lang="en-US" b="1" dirty="0"/>
              <a:t>[CLICK]</a:t>
            </a:r>
            <a:r>
              <a:rPr lang="en-US" b="0" dirty="0"/>
              <a:t> from aggressor rows that a potential attacker can hammer</a:t>
            </a:r>
          </a:p>
          <a:p>
            <a:r>
              <a:rPr lang="en-US" b="1" dirty="0"/>
              <a:t>[CLICK] </a:t>
            </a:r>
            <a:r>
              <a:rPr lang="en-US" b="0" dirty="0"/>
              <a:t>by allocating isolation rows in between</a:t>
            </a:r>
          </a:p>
          <a:p>
            <a:r>
              <a:rPr lang="en-US" b="0" dirty="0"/>
              <a:t>such that the attacker cannot disturb sensitive data by performing RowHammer attack.</a:t>
            </a:r>
          </a:p>
          <a:p>
            <a:r>
              <a:rPr lang="en-US" b="1" dirty="0"/>
              <a:t>[CLICK] </a:t>
            </a:r>
            <a:r>
              <a:rPr lang="en-US" b="0" dirty="0"/>
              <a:t>The third approach is reactive refresh.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b="0" dirty="0"/>
              <a:t>In this approach, when an aggressor row is hammered </a:t>
            </a:r>
          </a:p>
          <a:p>
            <a:r>
              <a:rPr lang="en-US" b="1" dirty="0"/>
              <a:t>[CLICK]</a:t>
            </a:r>
            <a:r>
              <a:rPr lang="en-US" b="0" dirty="0"/>
              <a:t> potential victim rows are refreshed to avoid bit-flips. </a:t>
            </a:r>
          </a:p>
          <a:p>
            <a:r>
              <a:rPr lang="en-US" b="1" dirty="0"/>
              <a:t>[CLICK]</a:t>
            </a:r>
            <a:r>
              <a:rPr lang="en-US" b="0" dirty="0"/>
              <a:t> Finally the fourth approach suggests </a:t>
            </a:r>
          </a:p>
          <a:p>
            <a:r>
              <a:rPr lang="en-US" b="1" dirty="0"/>
              <a:t>[CLICK]</a:t>
            </a:r>
            <a:r>
              <a:rPr lang="en-US" b="0" dirty="0"/>
              <a:t> throttling or slowing down memory accesses proactively such that no row’s activation rate can reach RowHammer threshold.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9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6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91" y="50573"/>
            <a:ext cx="6915118" cy="114161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Aft>
                <a:spcPts val="600"/>
              </a:spcAft>
              <a:defRPr sz="3200" b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91" y="1215342"/>
            <a:ext cx="8987622" cy="514037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 panose="02040503050406030204" pitchFamily="18" charset="0"/>
              </a:defRPr>
            </a:lvl1pPr>
            <a:lvl2pPr marL="685800" indent="-228600">
              <a:buFont typeface="Cambria" panose="02040503050406030204" pitchFamily="18" charset="0"/>
              <a:buChar char="-"/>
              <a:defRPr sz="2800">
                <a:latin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7924800" y="6355715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D2B188-1D62-4FCA-8363-938AD4629BB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afari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9560" y="6413144"/>
            <a:ext cx="1080120" cy="312522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A7A8B87-AFDB-FD4D-ACE1-4633C0FC8D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26274" y="-1"/>
            <a:ext cx="2117725" cy="12037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Webcam Here</a:t>
            </a:r>
          </a:p>
        </p:txBody>
      </p:sp>
    </p:spTree>
    <p:extLst>
      <p:ext uri="{BB962C8B-B14F-4D97-AF65-F5344CB8AC3E}">
        <p14:creationId xmlns:p14="http://schemas.microsoft.com/office/powerpoint/2010/main" val="230476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70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3.jpeg"/><Relationship Id="rId7" Type="http://schemas.openxmlformats.org/officeDocument/2006/relationships/image" Target="../media/image1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9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image" Target="../media/image27.emf"/><Relationship Id="rId5" Type="http://schemas.openxmlformats.org/officeDocument/2006/relationships/image" Target="../media/image22.emf"/><Relationship Id="rId10" Type="http://schemas.openxmlformats.org/officeDocument/2006/relationships/image" Target="../media/image26.emf"/><Relationship Id="rId4" Type="http://schemas.openxmlformats.org/officeDocument/2006/relationships/image" Target="../media/image24.emf"/><Relationship Id="rId9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19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0.emf"/><Relationship Id="rId10" Type="http://schemas.openxmlformats.org/officeDocument/2006/relationships/image" Target="../media/image32.emf"/><Relationship Id="rId4" Type="http://schemas.openxmlformats.org/officeDocument/2006/relationships/image" Target="../media/image22.emf"/><Relationship Id="rId9" Type="http://schemas.openxmlformats.org/officeDocument/2006/relationships/image" Target="../media/image3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18" Type="http://schemas.openxmlformats.org/officeDocument/2006/relationships/image" Target="../media/image49.emf"/><Relationship Id="rId3" Type="http://schemas.openxmlformats.org/officeDocument/2006/relationships/image" Target="../media/image33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17" Type="http://schemas.openxmlformats.org/officeDocument/2006/relationships/image" Target="../media/image48.emf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47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5.emf"/><Relationship Id="rId15" Type="http://schemas.openxmlformats.org/officeDocument/2006/relationships/image" Target="../media/image46.emf"/><Relationship Id="rId10" Type="http://schemas.openxmlformats.org/officeDocument/2006/relationships/image" Target="../media/image41.emf"/><Relationship Id="rId19" Type="http://schemas.openxmlformats.org/officeDocument/2006/relationships/image" Target="../media/image36.emf"/><Relationship Id="rId4" Type="http://schemas.openxmlformats.org/officeDocument/2006/relationships/image" Target="../media/image34.emf"/><Relationship Id="rId9" Type="http://schemas.openxmlformats.org/officeDocument/2006/relationships/image" Target="../media/image40.emf"/><Relationship Id="rId14" Type="http://schemas.openxmlformats.org/officeDocument/2006/relationships/image" Target="../media/image4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33.emf"/><Relationship Id="rId7" Type="http://schemas.openxmlformats.org/officeDocument/2006/relationships/image" Target="../media/image40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9.emf"/><Relationship Id="rId10" Type="http://schemas.openxmlformats.org/officeDocument/2006/relationships/image" Target="../media/image51.png"/><Relationship Id="rId4" Type="http://schemas.openxmlformats.org/officeDocument/2006/relationships/image" Target="../media/image37.emf"/><Relationship Id="rId9" Type="http://schemas.openxmlformats.org/officeDocument/2006/relationships/image" Target="../media/image49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54.png"/><Relationship Id="rId3" Type="http://schemas.openxmlformats.org/officeDocument/2006/relationships/image" Target="../media/image33.emf"/><Relationship Id="rId7" Type="http://schemas.openxmlformats.org/officeDocument/2006/relationships/image" Target="../media/image40.emf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52.png"/><Relationship Id="rId5" Type="http://schemas.openxmlformats.org/officeDocument/2006/relationships/image" Target="../media/image39.emf"/><Relationship Id="rId10" Type="http://schemas.openxmlformats.org/officeDocument/2006/relationships/image" Target="../media/image51.png"/><Relationship Id="rId4" Type="http://schemas.openxmlformats.org/officeDocument/2006/relationships/image" Target="../media/image37.emf"/><Relationship Id="rId9" Type="http://schemas.openxmlformats.org/officeDocument/2006/relationships/image" Target="../media/image49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0.emf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21.emf"/><Relationship Id="rId9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sv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(null)"/><Relationship Id="rId7" Type="http://schemas.openxmlformats.org/officeDocument/2006/relationships/image" Target="../media/image70.(null)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(null)"/><Relationship Id="rId5" Type="http://schemas.openxmlformats.org/officeDocument/2006/relationships/image" Target="../media/image68.(null)"/><Relationship Id="rId4" Type="http://schemas.openxmlformats.org/officeDocument/2006/relationships/image" Target="../media/image67.(null)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/>
          </p:cNvSpPr>
          <p:nvPr/>
        </p:nvSpPr>
        <p:spPr>
          <a:xfrm>
            <a:off x="0" y="3717"/>
            <a:ext cx="9144000" cy="2962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b="1" dirty="0">
              <a:solidFill>
                <a:srgbClr val="70AD47"/>
              </a:solidFill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ctrTitle" idx="4294967295"/>
          </p:nvPr>
        </p:nvSpPr>
        <p:spPr>
          <a:xfrm>
            <a:off x="0" y="176130"/>
            <a:ext cx="9144000" cy="2473836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i="1" dirty="0">
                <a:solidFill>
                  <a:schemeClr val="bg1"/>
                </a:solidFill>
                <a:latin typeface="Cambria"/>
                <a:cs typeface="Cambria"/>
              </a:rPr>
              <a:t>BlockHammer</a:t>
            </a:r>
            <a:br>
              <a:rPr lang="en-US" sz="2000" b="1" i="1" dirty="0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700" b="1" i="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br>
              <a:rPr lang="en-US" sz="3400" b="1" i="1" dirty="0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3400" b="1" i="1" dirty="0">
                <a:solidFill>
                  <a:schemeClr val="bg1"/>
                </a:solidFill>
                <a:latin typeface="Cambria"/>
                <a:cs typeface="Cambria"/>
              </a:rPr>
              <a:t>Preventing RowHammer at Low Cost </a:t>
            </a:r>
            <a:br>
              <a:rPr lang="en-US" sz="3400" b="1" i="1" dirty="0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3400" b="1" i="1" dirty="0">
                <a:solidFill>
                  <a:schemeClr val="bg1"/>
                </a:solidFill>
                <a:latin typeface="Cambria"/>
                <a:cs typeface="Cambria"/>
              </a:rPr>
              <a:t>by Blacklisting Rapidly-Accessed DRAM Rows</a:t>
            </a:r>
            <a:endParaRPr lang="en-US" sz="3400" b="1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10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3534081"/>
            <a:ext cx="8686800" cy="153028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/>
                <a:cs typeface="Cambria"/>
              </a:rPr>
              <a:t>Abdullah </a:t>
            </a:r>
            <a:r>
              <a:rPr lang="en-US" sz="2400" b="1" dirty="0" err="1">
                <a:latin typeface="Cambria"/>
                <a:cs typeface="Cambria"/>
              </a:rPr>
              <a:t>Giray</a:t>
            </a:r>
            <a:r>
              <a:rPr lang="en-US" sz="2400" b="1" dirty="0">
                <a:latin typeface="Cambria"/>
                <a:cs typeface="Cambria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Yağlıkçı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2400" dirty="0" err="1">
                <a:latin typeface="Cambria"/>
                <a:cs typeface="Cambria"/>
              </a:rPr>
              <a:t>Minesh</a:t>
            </a:r>
            <a:r>
              <a:rPr lang="en-US" sz="2400" dirty="0">
                <a:latin typeface="Cambria"/>
                <a:cs typeface="Cambria"/>
              </a:rPr>
              <a:t> Patel    </a:t>
            </a:r>
            <a:r>
              <a:rPr lang="en-US" sz="2400" dirty="0" err="1">
                <a:latin typeface="Cambria"/>
                <a:cs typeface="Cambria"/>
              </a:rPr>
              <a:t>Jeremie</a:t>
            </a:r>
            <a:r>
              <a:rPr lang="en-US" sz="2400" dirty="0">
                <a:latin typeface="Cambria"/>
                <a:cs typeface="Cambria"/>
              </a:rPr>
              <a:t> S. Kim    </a:t>
            </a:r>
            <a:r>
              <a:rPr lang="en-US" sz="2400" dirty="0" err="1">
                <a:latin typeface="Cambria"/>
                <a:cs typeface="Cambria"/>
              </a:rPr>
              <a:t>Roknoddin</a:t>
            </a:r>
            <a:r>
              <a:rPr lang="en-US" sz="2400" dirty="0">
                <a:latin typeface="Cambria"/>
                <a:cs typeface="Cambria"/>
              </a:rPr>
              <a:t> Azizi</a:t>
            </a:r>
            <a:r>
              <a:rPr lang="en-US" sz="2400" baseline="30000" dirty="0">
                <a:latin typeface="Cambria"/>
                <a:cs typeface="Cambria"/>
              </a:rPr>
              <a:t>	   </a:t>
            </a:r>
          </a:p>
          <a:p>
            <a:pPr marL="0" indent="0" algn="ctr">
              <a:buNone/>
            </a:pPr>
            <a:r>
              <a:rPr lang="en-US" sz="2400" dirty="0" err="1">
                <a:latin typeface="Cambria"/>
                <a:cs typeface="Cambria"/>
              </a:rPr>
              <a:t>Ataberk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lang="en-US" sz="2400" dirty="0" err="1">
                <a:latin typeface="Cambria"/>
                <a:cs typeface="Cambria"/>
              </a:rPr>
              <a:t>Olgun</a:t>
            </a:r>
            <a:r>
              <a:rPr lang="en-US" sz="2400" dirty="0">
                <a:latin typeface="Cambria"/>
                <a:cs typeface="Cambria"/>
              </a:rPr>
              <a:t>    Lois </a:t>
            </a:r>
            <a:r>
              <a:rPr lang="en-US" sz="2400" dirty="0" err="1">
                <a:latin typeface="Cambria"/>
                <a:cs typeface="Cambria"/>
              </a:rPr>
              <a:t>Orosa</a:t>
            </a:r>
            <a:r>
              <a:rPr lang="en-US" sz="2400" dirty="0">
                <a:latin typeface="Cambria"/>
                <a:cs typeface="Cambria"/>
              </a:rPr>
              <a:t>    Hasan Hassan    </a:t>
            </a:r>
            <a:r>
              <a:rPr lang="en-US" sz="2400" dirty="0" err="1">
                <a:latin typeface="Cambria"/>
                <a:cs typeface="Cambria"/>
              </a:rPr>
              <a:t>Jisung</a:t>
            </a:r>
            <a:r>
              <a:rPr lang="en-US" sz="2400" dirty="0">
                <a:latin typeface="Cambria"/>
                <a:cs typeface="Cambria"/>
              </a:rPr>
              <a:t> Park   </a:t>
            </a:r>
          </a:p>
          <a:p>
            <a:pPr marL="0" indent="0" algn="ctr">
              <a:buNone/>
            </a:pPr>
            <a:r>
              <a:rPr lang="en-US" sz="2400" dirty="0">
                <a:latin typeface="Cambria"/>
                <a:cs typeface="Cambria"/>
              </a:rPr>
              <a:t>Konstantinos </a:t>
            </a:r>
            <a:r>
              <a:rPr lang="en-US" sz="2400" dirty="0" err="1">
                <a:latin typeface="Cambria"/>
                <a:cs typeface="Cambria"/>
              </a:rPr>
              <a:t>Kanellopoulos</a:t>
            </a:r>
            <a:r>
              <a:rPr lang="en-US" sz="2400" dirty="0">
                <a:latin typeface="Cambria"/>
                <a:cs typeface="Cambria"/>
              </a:rPr>
              <a:t>	    Taha </a:t>
            </a:r>
            <a:r>
              <a:rPr lang="en-US" sz="2400" dirty="0" err="1">
                <a:latin typeface="Cambria"/>
                <a:cs typeface="Cambria"/>
              </a:rPr>
              <a:t>Shahroodi</a:t>
            </a:r>
            <a:r>
              <a:rPr lang="en-US" sz="2400" dirty="0">
                <a:latin typeface="Cambria"/>
                <a:cs typeface="Cambria"/>
              </a:rPr>
              <a:t> 	</a:t>
            </a:r>
          </a:p>
          <a:p>
            <a:pPr marL="0" indent="0" algn="ctr">
              <a:buNone/>
            </a:pPr>
            <a:r>
              <a:rPr lang="en-US" sz="2400" dirty="0" err="1">
                <a:latin typeface="Cambria"/>
                <a:cs typeface="Cambria"/>
              </a:rPr>
              <a:t>Saugata</a:t>
            </a:r>
            <a:r>
              <a:rPr lang="en-US" sz="2400" dirty="0">
                <a:latin typeface="Cambria"/>
                <a:cs typeface="Cambria"/>
              </a:rPr>
              <a:t> Ghose</a:t>
            </a:r>
            <a:r>
              <a:rPr lang="en-US" sz="2400" baseline="30000" dirty="0">
                <a:latin typeface="Cambria"/>
                <a:cs typeface="Cambria"/>
              </a:rPr>
              <a:t>* </a:t>
            </a:r>
            <a:r>
              <a:rPr lang="en-US" sz="2400" dirty="0">
                <a:latin typeface="Cambria"/>
                <a:cs typeface="Cambria"/>
              </a:rPr>
              <a:t> 	</a:t>
            </a:r>
            <a:r>
              <a:rPr lang="en-US" sz="2400" dirty="0" err="1">
                <a:latin typeface="Cambria"/>
                <a:cs typeface="Cambria"/>
              </a:rPr>
              <a:t>Onur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lang="en-US" sz="2400" dirty="0" err="1">
                <a:latin typeface="Cambria"/>
                <a:cs typeface="Cambria"/>
              </a:rPr>
              <a:t>Mutlu</a:t>
            </a:r>
            <a:br>
              <a:rPr lang="en-US" sz="2400" dirty="0">
                <a:latin typeface="Cambria"/>
                <a:cs typeface="Cambria"/>
              </a:rPr>
            </a:br>
            <a:endParaRPr lang="en-US" sz="2400" dirty="0">
              <a:latin typeface="Cambria"/>
              <a:cs typeface="Cambria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7C26073-8D20-48E5-9751-3761552F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4153" y="5621998"/>
            <a:ext cx="2875694" cy="5532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493808-1C51-9F45-A6ED-874599368E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1820" t="33599" r="12247" b="30996"/>
          <a:stretch/>
        </p:blipFill>
        <p:spPr>
          <a:xfrm>
            <a:off x="105638" y="6319261"/>
            <a:ext cx="2423611" cy="416967"/>
          </a:xfrm>
          <a:prstGeom prst="rect">
            <a:avLst/>
          </a:prstGeom>
        </p:spPr>
      </p:pic>
      <p:pic>
        <p:nvPicPr>
          <p:cNvPr id="11" name="Picture 2" descr="University wordmark, orange with blue outline">
            <a:extLst>
              <a:ext uri="{FF2B5EF4-FFF2-40B4-BE49-F238E27FC236}">
                <a16:creationId xmlns:a16="http://schemas.microsoft.com/office/drawing/2014/main" id="{8010E40A-0691-E647-8B0C-334D758EFD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888" y="6192456"/>
            <a:ext cx="2071512" cy="54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9E41F3-F2C6-724E-996E-09EE412AE8B5}"/>
              </a:ext>
            </a:extLst>
          </p:cNvPr>
          <p:cNvSpPr txBox="1"/>
          <p:nvPr/>
        </p:nvSpPr>
        <p:spPr>
          <a:xfrm>
            <a:off x="6614751" y="6007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99651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71A9-E1B0-7641-8AE6-FA6A07E7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A0D305-53CE-8140-B292-5EA6BC077F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6640E3-80CF-5D43-9630-1287DA82A8CE}"/>
              </a:ext>
            </a:extLst>
          </p:cNvPr>
          <p:cNvGrpSpPr/>
          <p:nvPr/>
        </p:nvGrpSpPr>
        <p:grpSpPr>
          <a:xfrm>
            <a:off x="0" y="1828793"/>
            <a:ext cx="9143999" cy="1238864"/>
            <a:chOff x="0" y="1828793"/>
            <a:chExt cx="9143999" cy="12388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BEA920-3CED-0442-9090-FEBCEF33BAA1}"/>
                </a:ext>
              </a:extLst>
            </p:cNvPr>
            <p:cNvSpPr/>
            <p:nvPr/>
          </p:nvSpPr>
          <p:spPr>
            <a:xfrm>
              <a:off x="0" y="1828793"/>
              <a:ext cx="9143999" cy="12388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9BA577-CE8A-3647-BCF0-DFBB0D08BA71}"/>
                </a:ext>
              </a:extLst>
            </p:cNvPr>
            <p:cNvSpPr txBox="1"/>
            <p:nvPr/>
          </p:nvSpPr>
          <p:spPr>
            <a:xfrm>
              <a:off x="1242792" y="1963772"/>
              <a:ext cx="7071360" cy="954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Cambria" panose="02040503050406030204" pitchFamily="18" charset="0"/>
                </a:rPr>
                <a:t>Scalability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Cambria" panose="02040503050406030204" pitchFamily="18" charset="0"/>
                </a:rPr>
                <a:t> </a:t>
              </a:r>
            </a:p>
            <a:p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Cambria" panose="02040503050406030204" pitchFamily="18" charset="0"/>
                </a:rPr>
                <a:t>with worsening RowHammer vulnerability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6B2D5E-4376-114F-B7E1-E6857E3E8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400" y="2110268"/>
              <a:ext cx="720000" cy="720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D2B90F-EE5A-B444-AD49-75C3DBEE072A}"/>
              </a:ext>
            </a:extLst>
          </p:cNvPr>
          <p:cNvGrpSpPr/>
          <p:nvPr/>
        </p:nvGrpSpPr>
        <p:grpSpPr>
          <a:xfrm>
            <a:off x="-1" y="4072837"/>
            <a:ext cx="9143999" cy="1238864"/>
            <a:chOff x="-1" y="4072837"/>
            <a:chExt cx="9143999" cy="12388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C24571-107A-DD4E-B29B-7A37B84C60B9}"/>
                </a:ext>
              </a:extLst>
            </p:cNvPr>
            <p:cNvSpPr/>
            <p:nvPr/>
          </p:nvSpPr>
          <p:spPr>
            <a:xfrm>
              <a:off x="-1" y="4072837"/>
              <a:ext cx="9143999" cy="12388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E80A45-B15A-FB43-877F-52AC131370AF}"/>
                </a:ext>
              </a:extLst>
            </p:cNvPr>
            <p:cNvSpPr txBox="1"/>
            <p:nvPr/>
          </p:nvSpPr>
          <p:spPr>
            <a:xfrm>
              <a:off x="1242792" y="4215215"/>
              <a:ext cx="7071360" cy="954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50000"/>
                    </a:schemeClr>
                  </a:solidFill>
                  <a:latin typeface="Cambria" panose="02040503050406030204" pitchFamily="18" charset="0"/>
                </a:rPr>
                <a:t>Compatibility</a:t>
              </a:r>
              <a:endParaRPr lang="en-US" sz="28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US" sz="2800" dirty="0">
                  <a:solidFill>
                    <a:schemeClr val="accent2">
                      <a:lumMod val="50000"/>
                    </a:schemeClr>
                  </a:solidFill>
                  <a:latin typeface="Cambria" panose="02040503050406030204" pitchFamily="18" charset="0"/>
                </a:rPr>
                <a:t>with commodity DRAM chips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C114C0-6D5A-3942-9680-647338871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400" y="4332269"/>
              <a:ext cx="720000" cy="720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2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56C505-422F-D74F-BCA7-B40BFC52FE94}"/>
              </a:ext>
            </a:extLst>
          </p:cNvPr>
          <p:cNvGrpSpPr/>
          <p:nvPr/>
        </p:nvGrpSpPr>
        <p:grpSpPr>
          <a:xfrm>
            <a:off x="-1" y="4072837"/>
            <a:ext cx="9143999" cy="1238864"/>
            <a:chOff x="-1" y="4072837"/>
            <a:chExt cx="9143999" cy="123886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8F9137-BED1-4640-82EB-FF4684C03C7C}"/>
                </a:ext>
              </a:extLst>
            </p:cNvPr>
            <p:cNvSpPr/>
            <p:nvPr/>
          </p:nvSpPr>
          <p:spPr>
            <a:xfrm>
              <a:off x="-1" y="4072837"/>
              <a:ext cx="9143999" cy="12388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17F37C-FB4A-564C-A48A-37F8A6A95E58}"/>
                </a:ext>
              </a:extLst>
            </p:cNvPr>
            <p:cNvSpPr txBox="1"/>
            <p:nvPr/>
          </p:nvSpPr>
          <p:spPr>
            <a:xfrm>
              <a:off x="1242792" y="4215215"/>
              <a:ext cx="7071360" cy="954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mbria" panose="02040503050406030204" pitchFamily="18" charset="0"/>
                </a:rPr>
                <a:t>Compatibility</a:t>
              </a:r>
              <a:endPara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US" sz="2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mbria" panose="02040503050406030204" pitchFamily="18" charset="0"/>
                </a:rPr>
                <a:t>with commodity DRAM chips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3FF16DF-F279-8C41-A36E-39FF315C21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400" y="4332269"/>
              <a:ext cx="720000" cy="72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2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AAAE06-9C74-2346-B656-FCCD44843210}"/>
              </a:ext>
            </a:extLst>
          </p:cNvPr>
          <p:cNvGrpSpPr/>
          <p:nvPr/>
        </p:nvGrpSpPr>
        <p:grpSpPr>
          <a:xfrm>
            <a:off x="-2" y="4072837"/>
            <a:ext cx="9143999" cy="1238864"/>
            <a:chOff x="-1" y="4072837"/>
            <a:chExt cx="9143999" cy="12388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E34873-1AB3-5F42-A352-C1A7F0CA116C}"/>
                </a:ext>
              </a:extLst>
            </p:cNvPr>
            <p:cNvSpPr/>
            <p:nvPr/>
          </p:nvSpPr>
          <p:spPr>
            <a:xfrm>
              <a:off x="-1" y="4072837"/>
              <a:ext cx="9143999" cy="12388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22007F-0F6E-1B45-B3BD-D36338CBA494}"/>
                </a:ext>
              </a:extLst>
            </p:cNvPr>
            <p:cNvSpPr txBox="1"/>
            <p:nvPr/>
          </p:nvSpPr>
          <p:spPr>
            <a:xfrm>
              <a:off x="1242792" y="4215215"/>
              <a:ext cx="7071360" cy="954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50000"/>
                    </a:schemeClr>
                  </a:solidFill>
                  <a:latin typeface="Cambria" panose="02040503050406030204" pitchFamily="18" charset="0"/>
                </a:rPr>
                <a:t>Compatibility</a:t>
              </a:r>
              <a:endParaRPr lang="en-US" sz="28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US" sz="2800" dirty="0">
                  <a:solidFill>
                    <a:schemeClr val="accent2">
                      <a:lumMod val="50000"/>
                    </a:schemeClr>
                  </a:solidFill>
                  <a:latin typeface="Cambria" panose="02040503050406030204" pitchFamily="18" charset="0"/>
                </a:rPr>
                <a:t>with commodity DRAM chips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15F531-4DC6-CD41-88DD-87ABD468C3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400" y="4332269"/>
              <a:ext cx="720000" cy="720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2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88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F65B-237A-2442-8C2D-52EBA701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Scalability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sz="2700" b="1" dirty="0"/>
              <a:t>with Worsening RowHammer Vulnerability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6B97F-EBBC-A341-86F9-881110D8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DRAM chips are more vulnerable to RowHammer today</a:t>
            </a:r>
          </a:p>
          <a:p>
            <a:r>
              <a:rPr lang="en-US" sz="2400" dirty="0"/>
              <a:t>RowHammer bit-flips occur at much lower activation counts </a:t>
            </a:r>
            <a:r>
              <a:rPr lang="en-US" sz="2400" dirty="0">
                <a:solidFill>
                  <a:srgbClr val="FF0000"/>
                </a:solidFill>
              </a:rPr>
              <a:t>(more than an order of magnitude decrease):</a:t>
            </a:r>
            <a:endParaRPr lang="en-US" sz="2400" dirty="0"/>
          </a:p>
          <a:p>
            <a:pPr lvl="1">
              <a:buClr>
                <a:schemeClr val="tx1"/>
              </a:buClr>
            </a:pPr>
            <a:r>
              <a:rPr lang="en-US" sz="1800" dirty="0">
                <a:solidFill>
                  <a:srgbClr val="00B050"/>
                </a:solidFill>
              </a:rPr>
              <a:t>139.2K 	</a:t>
            </a:r>
            <a:r>
              <a:rPr lang="en-US" sz="1800" dirty="0"/>
              <a:t>[Y. Kim+, ISCA 2014] </a:t>
            </a:r>
          </a:p>
          <a:p>
            <a:pPr lvl="1">
              <a:buClr>
                <a:schemeClr val="tx1"/>
              </a:buClr>
            </a:pPr>
            <a:r>
              <a:rPr lang="en-US" sz="1800" dirty="0">
                <a:solidFill>
                  <a:srgbClr val="FF0000"/>
                </a:solidFill>
              </a:rPr>
              <a:t>     9.6K 	</a:t>
            </a:r>
            <a:r>
              <a:rPr lang="en-US" sz="1800" dirty="0"/>
              <a:t>[J. S. Kim+, ISCA 2020]</a:t>
            </a:r>
          </a:p>
          <a:p>
            <a:pPr lvl="1"/>
            <a:endParaRPr lang="en-US" sz="1800" dirty="0"/>
          </a:p>
          <a:p>
            <a:r>
              <a:rPr lang="en-US" sz="2400" dirty="0"/>
              <a:t>RowHammer blast radius has increased by </a:t>
            </a:r>
            <a:r>
              <a:rPr lang="en-US" sz="2400" dirty="0">
                <a:solidFill>
                  <a:srgbClr val="FF0000"/>
                </a:solidFill>
              </a:rPr>
              <a:t>33%:</a:t>
            </a:r>
          </a:p>
          <a:p>
            <a:pPr lvl="1">
              <a:buClr>
                <a:schemeClr val="tx1"/>
              </a:buClr>
            </a:pPr>
            <a:r>
              <a:rPr lang="en-US" sz="1800" dirty="0">
                <a:solidFill>
                  <a:srgbClr val="00B050"/>
                </a:solidFill>
              </a:rPr>
              <a:t>  9 rows	</a:t>
            </a:r>
            <a:r>
              <a:rPr lang="en-US" sz="1800" dirty="0"/>
              <a:t>[Y. Kim+, ISCA 2014]</a:t>
            </a:r>
          </a:p>
          <a:p>
            <a:pPr lvl="1">
              <a:buClr>
                <a:schemeClr val="tx1"/>
              </a:buClr>
            </a:pPr>
            <a:r>
              <a:rPr lang="en-US" sz="1800" dirty="0">
                <a:solidFill>
                  <a:srgbClr val="FF0000"/>
                </a:solidFill>
              </a:rPr>
              <a:t>12 rows 	</a:t>
            </a:r>
            <a:r>
              <a:rPr lang="en-US" sz="1800" dirty="0"/>
              <a:t>[J. S. Kim+, ISCA 2020]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In-DRAM mitigation mechanisms are ineffective </a:t>
            </a:r>
            <a:r>
              <a:rPr lang="en-US" sz="1800" dirty="0"/>
              <a:t>[</a:t>
            </a:r>
            <a:r>
              <a:rPr lang="en-US" sz="1800" dirty="0" err="1"/>
              <a:t>Frigo</a:t>
            </a:r>
            <a:r>
              <a:rPr lang="en-US" sz="1800" dirty="0"/>
              <a:t>+, S&amp;P 2020]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FE65DF-E6E1-6A40-813D-5727C0AF2045}"/>
              </a:ext>
            </a:extLst>
          </p:cNvPr>
          <p:cNvSpPr/>
          <p:nvPr/>
        </p:nvSpPr>
        <p:spPr>
          <a:xfrm>
            <a:off x="0" y="5363110"/>
            <a:ext cx="91440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ED5C0D-C0FA-4344-8239-67049DB3CDE0}"/>
              </a:ext>
            </a:extLst>
          </p:cNvPr>
          <p:cNvSpPr/>
          <p:nvPr/>
        </p:nvSpPr>
        <p:spPr>
          <a:xfrm>
            <a:off x="-2198" y="5542322"/>
            <a:ext cx="9146198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Cambria" panose="02040503050406030204" pitchFamily="18" charset="0"/>
              </a:rPr>
              <a:t>RowHammer is a more serious problem than ever</a:t>
            </a:r>
          </a:p>
        </p:txBody>
      </p:sp>
    </p:spTree>
    <p:extLst>
      <p:ext uri="{BB962C8B-B14F-4D97-AF65-F5344CB8AC3E}">
        <p14:creationId xmlns:p14="http://schemas.microsoft.com/office/powerpoint/2010/main" val="175250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683A-AF24-BE44-AA9A-A709B1AD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Approaches </a:t>
            </a:r>
            <a:br>
              <a:rPr lang="en-US" dirty="0"/>
            </a:br>
            <a:r>
              <a:rPr lang="en-US" sz="2400" dirty="0"/>
              <a:t>with Worsening RowHammer Vulnerability</a:t>
            </a:r>
            <a:endParaRPr lang="en-US" dirty="0"/>
          </a:p>
        </p:txBody>
      </p:sp>
      <p:sp>
        <p:nvSpPr>
          <p:cNvPr id="10" name="DRAM Bank">
            <a:extLst>
              <a:ext uri="{FF2B5EF4-FFF2-40B4-BE49-F238E27FC236}">
                <a16:creationId xmlns:a16="http://schemas.microsoft.com/office/drawing/2014/main" id="{5743497B-6D87-FE41-A92D-69E792987E0F}"/>
              </a:ext>
            </a:extLst>
          </p:cNvPr>
          <p:cNvSpPr/>
          <p:nvPr/>
        </p:nvSpPr>
        <p:spPr>
          <a:xfrm>
            <a:off x="3345818" y="2251793"/>
            <a:ext cx="2389953" cy="1759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DRAM Bank</a:t>
            </a:r>
          </a:p>
        </p:txBody>
      </p:sp>
      <p:sp>
        <p:nvSpPr>
          <p:cNvPr id="5" name="Attacker">
            <a:extLst>
              <a:ext uri="{FF2B5EF4-FFF2-40B4-BE49-F238E27FC236}">
                <a16:creationId xmlns:a16="http://schemas.microsoft.com/office/drawing/2014/main" id="{D0DE4FAF-51A1-CB43-9EFD-59FAC416DAE5}"/>
              </a:ext>
            </a:extLst>
          </p:cNvPr>
          <p:cNvSpPr/>
          <p:nvPr/>
        </p:nvSpPr>
        <p:spPr>
          <a:xfrm>
            <a:off x="3345818" y="2569348"/>
            <a:ext cx="2389953" cy="349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Aggressor Row</a:t>
            </a:r>
          </a:p>
        </p:txBody>
      </p:sp>
      <p:sp>
        <p:nvSpPr>
          <p:cNvPr id="6" name="Sensitive">
            <a:extLst>
              <a:ext uri="{FF2B5EF4-FFF2-40B4-BE49-F238E27FC236}">
                <a16:creationId xmlns:a16="http://schemas.microsoft.com/office/drawing/2014/main" id="{7AB96C5E-584D-8D46-9217-74E83BBB1586}"/>
              </a:ext>
            </a:extLst>
          </p:cNvPr>
          <p:cNvSpPr/>
          <p:nvPr/>
        </p:nvSpPr>
        <p:spPr>
          <a:xfrm>
            <a:off x="3345818" y="3634911"/>
            <a:ext cx="2389953" cy="326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sp>
        <p:nvSpPr>
          <p:cNvPr id="27" name="Isolation">
            <a:extLst>
              <a:ext uri="{FF2B5EF4-FFF2-40B4-BE49-F238E27FC236}">
                <a16:creationId xmlns:a16="http://schemas.microsoft.com/office/drawing/2014/main" id="{FDF1AA56-9A1C-2A4E-B7CF-66FC79CA59DB}"/>
              </a:ext>
            </a:extLst>
          </p:cNvPr>
          <p:cNvSpPr/>
          <p:nvPr/>
        </p:nvSpPr>
        <p:spPr>
          <a:xfrm>
            <a:off x="3339273" y="2928015"/>
            <a:ext cx="2389953" cy="7068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Isolation Rows</a:t>
            </a:r>
          </a:p>
        </p:txBody>
      </p:sp>
      <p:sp>
        <p:nvSpPr>
          <p:cNvPr id="7" name="Isolation">
            <a:extLst>
              <a:ext uri="{FF2B5EF4-FFF2-40B4-BE49-F238E27FC236}">
                <a16:creationId xmlns:a16="http://schemas.microsoft.com/office/drawing/2014/main" id="{6D4E1C76-7163-4E4A-8349-D675356E1579}"/>
              </a:ext>
            </a:extLst>
          </p:cNvPr>
          <p:cNvSpPr/>
          <p:nvPr/>
        </p:nvSpPr>
        <p:spPr>
          <a:xfrm>
            <a:off x="3345818" y="2928015"/>
            <a:ext cx="2389953" cy="4983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Isolation Rows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F6709D-1722-4C44-8D8D-0F088D63C6E5}"/>
              </a:ext>
            </a:extLst>
          </p:cNvPr>
          <p:cNvCxnSpPr>
            <a:cxnSpLocks/>
          </p:cNvCxnSpPr>
          <p:nvPr/>
        </p:nvCxnSpPr>
        <p:spPr>
          <a:xfrm>
            <a:off x="5821643" y="2928015"/>
            <a:ext cx="0" cy="733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70F79E-0E41-C340-B0F4-9B8CEF0D617D}"/>
              </a:ext>
            </a:extLst>
          </p:cNvPr>
          <p:cNvSpPr txBox="1"/>
          <p:nvPr/>
        </p:nvSpPr>
        <p:spPr>
          <a:xfrm>
            <a:off x="5893139" y="2975134"/>
            <a:ext cx="2038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Larger distance</a:t>
            </a:r>
          </a:p>
          <a:p>
            <a:r>
              <a:rPr lang="en-US" dirty="0"/>
              <a:t>more isolation rows</a:t>
            </a:r>
          </a:p>
        </p:txBody>
      </p:sp>
      <p:sp>
        <p:nvSpPr>
          <p:cNvPr id="14" name="DRAM Bank">
            <a:extLst>
              <a:ext uri="{FF2B5EF4-FFF2-40B4-BE49-F238E27FC236}">
                <a16:creationId xmlns:a16="http://schemas.microsoft.com/office/drawing/2014/main" id="{C6733633-CA11-3C48-8078-296AE05F4511}"/>
              </a:ext>
            </a:extLst>
          </p:cNvPr>
          <p:cNvSpPr/>
          <p:nvPr/>
        </p:nvSpPr>
        <p:spPr>
          <a:xfrm>
            <a:off x="3345818" y="4184161"/>
            <a:ext cx="2389953" cy="15753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DRAM Bank</a:t>
            </a:r>
          </a:p>
        </p:txBody>
      </p:sp>
      <p:sp>
        <p:nvSpPr>
          <p:cNvPr id="15" name="Attacker">
            <a:extLst>
              <a:ext uri="{FF2B5EF4-FFF2-40B4-BE49-F238E27FC236}">
                <a16:creationId xmlns:a16="http://schemas.microsoft.com/office/drawing/2014/main" id="{DDF114CD-9A17-3944-893C-EF5051A892D2}"/>
              </a:ext>
            </a:extLst>
          </p:cNvPr>
          <p:cNvSpPr/>
          <p:nvPr/>
        </p:nvSpPr>
        <p:spPr>
          <a:xfrm>
            <a:off x="3345998" y="4775078"/>
            <a:ext cx="2389953" cy="3722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Aggressor row</a:t>
            </a:r>
          </a:p>
        </p:txBody>
      </p:sp>
      <p:sp>
        <p:nvSpPr>
          <p:cNvPr id="16" name="Sensitive">
            <a:extLst>
              <a:ext uri="{FF2B5EF4-FFF2-40B4-BE49-F238E27FC236}">
                <a16:creationId xmlns:a16="http://schemas.microsoft.com/office/drawing/2014/main" id="{B707F687-216F-5348-84B1-B76BC1637C95}"/>
              </a:ext>
            </a:extLst>
          </p:cNvPr>
          <p:cNvSpPr/>
          <p:nvPr/>
        </p:nvSpPr>
        <p:spPr>
          <a:xfrm>
            <a:off x="3345818" y="5146068"/>
            <a:ext cx="2389953" cy="532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5481CC-82CF-A34B-8307-6698E5B3492A}"/>
              </a:ext>
            </a:extLst>
          </p:cNvPr>
          <p:cNvSpPr txBox="1"/>
          <p:nvPr/>
        </p:nvSpPr>
        <p:spPr>
          <a:xfrm>
            <a:off x="6151438" y="4189618"/>
            <a:ext cx="2474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Refresh more frequently</a:t>
            </a:r>
            <a:endParaRPr lang="en-US" baseline="-25000" dirty="0"/>
          </a:p>
          <a:p>
            <a:r>
              <a:rPr lang="en-US" dirty="0"/>
              <a:t>Refresh more rows </a:t>
            </a:r>
          </a:p>
        </p:txBody>
      </p:sp>
      <p:sp>
        <p:nvSpPr>
          <p:cNvPr id="20" name="Sensitive">
            <a:extLst>
              <a:ext uri="{FF2B5EF4-FFF2-40B4-BE49-F238E27FC236}">
                <a16:creationId xmlns:a16="http://schemas.microsoft.com/office/drawing/2014/main" id="{B1F54E72-A613-9D44-B666-77824E10B41B}"/>
              </a:ext>
            </a:extLst>
          </p:cNvPr>
          <p:cNvSpPr/>
          <p:nvPr/>
        </p:nvSpPr>
        <p:spPr>
          <a:xfrm>
            <a:off x="3345818" y="4244786"/>
            <a:ext cx="2389953" cy="532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AB3509-8AAA-C24E-89F1-55F90A15DA2B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 flipV="1">
            <a:off x="5735771" y="4511006"/>
            <a:ext cx="415667" cy="1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040377-0424-DB4E-8A62-495693B1388C}"/>
              </a:ext>
            </a:extLst>
          </p:cNvPr>
          <p:cNvCxnSpPr>
            <a:cxnSpLocks/>
          </p:cNvCxnSpPr>
          <p:nvPr/>
        </p:nvCxnSpPr>
        <p:spPr>
          <a:xfrm flipH="1" flipV="1">
            <a:off x="5735771" y="5412951"/>
            <a:ext cx="415667" cy="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hidden="1">
            <a:extLst>
              <a:ext uri="{FF2B5EF4-FFF2-40B4-BE49-F238E27FC236}">
                <a16:creationId xmlns:a16="http://schemas.microsoft.com/office/drawing/2014/main" id="{C2E86E22-8B47-9E42-955D-F57F0FD0B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56698" r="76516" b="34876"/>
          <a:stretch/>
        </p:blipFill>
        <p:spPr bwMode="auto">
          <a:xfrm>
            <a:off x="6755994" y="5847465"/>
            <a:ext cx="838200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hidden="1">
            <a:extLst>
              <a:ext uri="{FF2B5EF4-FFF2-40B4-BE49-F238E27FC236}">
                <a16:creationId xmlns:a16="http://schemas.microsoft.com/office/drawing/2014/main" id="{8E5BF2AE-0B4C-B14A-B5A4-7F6AD7A05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2" t="34366" r="74612" b="55933"/>
          <a:stretch/>
        </p:blipFill>
        <p:spPr bwMode="auto">
          <a:xfrm>
            <a:off x="5076681" y="5813394"/>
            <a:ext cx="992038" cy="6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hidden="1">
            <a:extLst>
              <a:ext uri="{FF2B5EF4-FFF2-40B4-BE49-F238E27FC236}">
                <a16:creationId xmlns:a16="http://schemas.microsoft.com/office/drawing/2014/main" id="{50C9C073-0849-DC41-8716-7D6C51D2A1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9" t="77834" r="8910" b="12550"/>
          <a:stretch/>
        </p:blipFill>
        <p:spPr bwMode="auto">
          <a:xfrm>
            <a:off x="3345818" y="5819205"/>
            <a:ext cx="1104181" cy="6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B9794075-9A24-6D4B-8678-0ABC6827A966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4647671" y="6146569"/>
            <a:ext cx="579218" cy="43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CF4289-734F-4842-8582-AE9029DE734A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>
            <a:off x="6468109" y="6146569"/>
            <a:ext cx="567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BD94BAE-9665-7542-8897-32EC7B4F8115}"/>
              </a:ext>
            </a:extLst>
          </p:cNvPr>
          <p:cNvSpPr txBox="1"/>
          <p:nvPr/>
        </p:nvSpPr>
        <p:spPr>
          <a:xfrm>
            <a:off x="6151438" y="5094448"/>
            <a:ext cx="2474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Refresh more frequently</a:t>
            </a:r>
            <a:endParaRPr lang="en-US" baseline="-25000" dirty="0"/>
          </a:p>
          <a:p>
            <a:r>
              <a:rPr lang="en-US" dirty="0"/>
              <a:t>Refresh more rows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B4AA223-C20E-7B43-9CD3-AAAD35C93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91" y="1485505"/>
            <a:ext cx="2199376" cy="72722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398821D-7052-7040-8A08-6ACEA8E7A1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972" b="15197"/>
          <a:stretch/>
        </p:blipFill>
        <p:spPr>
          <a:xfrm>
            <a:off x="2533987" y="1479722"/>
            <a:ext cx="2078231" cy="7206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CC59EDE-4AF0-4648-81F8-CADA24AA8759}"/>
              </a:ext>
            </a:extLst>
          </p:cNvPr>
          <p:cNvSpPr txBox="1"/>
          <p:nvPr/>
        </p:nvSpPr>
        <p:spPr>
          <a:xfrm>
            <a:off x="6182643" y="1534350"/>
            <a:ext cx="3054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REF-to-REF time further reduces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579EC-6F5D-C446-983E-07E971C06B29}"/>
              </a:ext>
            </a:extLst>
          </p:cNvPr>
          <p:cNvSpPr/>
          <p:nvPr/>
        </p:nvSpPr>
        <p:spPr>
          <a:xfrm>
            <a:off x="6189187" y="1838100"/>
            <a:ext cx="27799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Even fewer activations can fit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775D509-B03C-004B-92D7-A479175971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7484"/>
          <a:stretch/>
        </p:blipFill>
        <p:spPr>
          <a:xfrm>
            <a:off x="136845" y="1520945"/>
            <a:ext cx="386994" cy="67707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8FB50FC-5ABC-1F44-8CBE-828C5113DA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7484"/>
          <a:stretch/>
        </p:blipFill>
        <p:spPr>
          <a:xfrm>
            <a:off x="2450723" y="1523275"/>
            <a:ext cx="386994" cy="67707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2A08DC5-5A61-BB47-9199-50A90C09CB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972" b="15197"/>
          <a:stretch/>
        </p:blipFill>
        <p:spPr>
          <a:xfrm>
            <a:off x="4823263" y="1492104"/>
            <a:ext cx="1433188" cy="7206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B6B0-A99C-BE4F-BD83-C04322CB5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Increased refresh rate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Physical isolation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Reactive refresh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Proactive throttling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167DAE1-7246-4648-B3B1-75FAE7D78E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7484"/>
          <a:stretch/>
        </p:blipFill>
        <p:spPr>
          <a:xfrm>
            <a:off x="4637731" y="1535670"/>
            <a:ext cx="386994" cy="677074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0AE7D5-B0E6-A04A-9EA0-4181BD420908}"/>
              </a:ext>
            </a:extLst>
          </p:cNvPr>
          <p:cNvCxnSpPr>
            <a:cxnSpLocks/>
          </p:cNvCxnSpPr>
          <p:nvPr/>
        </p:nvCxnSpPr>
        <p:spPr>
          <a:xfrm>
            <a:off x="2427767" y="1868533"/>
            <a:ext cx="3827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296A7D-428A-0142-BE6E-C2E437026DFA}"/>
              </a:ext>
            </a:extLst>
          </p:cNvPr>
          <p:cNvCxnSpPr>
            <a:cxnSpLocks/>
          </p:cNvCxnSpPr>
          <p:nvPr/>
        </p:nvCxnSpPr>
        <p:spPr>
          <a:xfrm>
            <a:off x="4614775" y="1880928"/>
            <a:ext cx="3827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264F110-4038-1F49-AC5E-55736794EB5F}"/>
              </a:ext>
            </a:extLst>
          </p:cNvPr>
          <p:cNvSpPr/>
          <p:nvPr/>
        </p:nvSpPr>
        <p:spPr>
          <a:xfrm>
            <a:off x="3406450" y="6443441"/>
            <a:ext cx="4870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More aggressively throttles row activations </a:t>
            </a:r>
          </a:p>
        </p:txBody>
      </p:sp>
      <p:pic>
        <p:nvPicPr>
          <p:cNvPr id="50" name="Picture Placeholder 32">
            <a:extLst>
              <a:ext uri="{FF2B5EF4-FFF2-40B4-BE49-F238E27FC236}">
                <a16:creationId xmlns:a16="http://schemas.microsoft.com/office/drawing/2014/main" id="{24794C79-B38D-2040-8091-61E142AAB8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9" b="21589"/>
          <a:stretch>
            <a:fillRect/>
          </a:stretch>
        </p:blipFill>
        <p:spPr>
          <a:xfrm>
            <a:off x="3406450" y="5798164"/>
            <a:ext cx="1241221" cy="705540"/>
          </a:xfrm>
          <a:prstGeom prst="rect">
            <a:avLst/>
          </a:prstGeom>
        </p:spPr>
      </p:pic>
      <p:pic>
        <p:nvPicPr>
          <p:cNvPr id="51" name="Picture Placeholder 37" descr="A picture containing text&#10;&#10;Description automatically generated">
            <a:extLst>
              <a:ext uri="{FF2B5EF4-FFF2-40B4-BE49-F238E27FC236}">
                <a16:creationId xmlns:a16="http://schemas.microsoft.com/office/drawing/2014/main" id="{8D87685F-107B-1148-AD14-8C672796A0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9" b="21589"/>
          <a:stretch>
            <a:fillRect/>
          </a:stretch>
        </p:blipFill>
        <p:spPr>
          <a:xfrm>
            <a:off x="5226889" y="5793799"/>
            <a:ext cx="1241220" cy="705540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4DC7080-7AAD-2C48-878F-76C935F86F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4" name="Picture Placeholder 20" descr="A picture containing text&#10;&#10;Description automatically generated">
            <a:extLst>
              <a:ext uri="{FF2B5EF4-FFF2-40B4-BE49-F238E27FC236}">
                <a16:creationId xmlns:a16="http://schemas.microsoft.com/office/drawing/2014/main" id="{06A0C4B2-14B3-8443-A2E4-09870AA325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9" b="21589"/>
          <a:stretch>
            <a:fillRect/>
          </a:stretch>
        </p:blipFill>
        <p:spPr>
          <a:xfrm>
            <a:off x="7035867" y="5793799"/>
            <a:ext cx="1241220" cy="7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0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/>
      <p:bldP spid="19" grpId="0"/>
      <p:bldP spid="32" grpId="0"/>
      <p:bldP spid="41" grpId="0"/>
      <p:bldP spid="42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683A-AF24-BE44-AA9A-A709B1AD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Approaches </a:t>
            </a:r>
            <a:br>
              <a:rPr lang="en-US" dirty="0"/>
            </a:br>
            <a:r>
              <a:rPr lang="en-US" sz="2400" dirty="0"/>
              <a:t>with Worsening RowHammer Vulnerability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1D17AF3-F316-E247-A1C9-249FA77B0A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DRAM Bank">
            <a:extLst>
              <a:ext uri="{FF2B5EF4-FFF2-40B4-BE49-F238E27FC236}">
                <a16:creationId xmlns:a16="http://schemas.microsoft.com/office/drawing/2014/main" id="{5743497B-6D87-FE41-A92D-69E792987E0F}"/>
              </a:ext>
            </a:extLst>
          </p:cNvPr>
          <p:cNvSpPr/>
          <p:nvPr/>
        </p:nvSpPr>
        <p:spPr>
          <a:xfrm>
            <a:off x="3345818" y="2251793"/>
            <a:ext cx="2389953" cy="1759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DRAM Bank</a:t>
            </a:r>
          </a:p>
        </p:txBody>
      </p:sp>
      <p:sp>
        <p:nvSpPr>
          <p:cNvPr id="5" name="Attacker">
            <a:extLst>
              <a:ext uri="{FF2B5EF4-FFF2-40B4-BE49-F238E27FC236}">
                <a16:creationId xmlns:a16="http://schemas.microsoft.com/office/drawing/2014/main" id="{D0DE4FAF-51A1-CB43-9EFD-59FAC416DAE5}"/>
              </a:ext>
            </a:extLst>
          </p:cNvPr>
          <p:cNvSpPr/>
          <p:nvPr/>
        </p:nvSpPr>
        <p:spPr>
          <a:xfrm>
            <a:off x="3345818" y="2569348"/>
            <a:ext cx="2389953" cy="349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Aggressor Row</a:t>
            </a:r>
          </a:p>
        </p:txBody>
      </p:sp>
      <p:sp>
        <p:nvSpPr>
          <p:cNvPr id="6" name="Sensitive">
            <a:extLst>
              <a:ext uri="{FF2B5EF4-FFF2-40B4-BE49-F238E27FC236}">
                <a16:creationId xmlns:a16="http://schemas.microsoft.com/office/drawing/2014/main" id="{7AB96C5E-584D-8D46-9217-74E83BBB1586}"/>
              </a:ext>
            </a:extLst>
          </p:cNvPr>
          <p:cNvSpPr/>
          <p:nvPr/>
        </p:nvSpPr>
        <p:spPr>
          <a:xfrm>
            <a:off x="3345818" y="3634911"/>
            <a:ext cx="2389953" cy="326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sp>
        <p:nvSpPr>
          <p:cNvPr id="27" name="Isolation">
            <a:extLst>
              <a:ext uri="{FF2B5EF4-FFF2-40B4-BE49-F238E27FC236}">
                <a16:creationId xmlns:a16="http://schemas.microsoft.com/office/drawing/2014/main" id="{FDF1AA56-9A1C-2A4E-B7CF-66FC79CA59DB}"/>
              </a:ext>
            </a:extLst>
          </p:cNvPr>
          <p:cNvSpPr/>
          <p:nvPr/>
        </p:nvSpPr>
        <p:spPr>
          <a:xfrm>
            <a:off x="3339273" y="2928015"/>
            <a:ext cx="2389953" cy="7068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Isolation Rows</a:t>
            </a:r>
          </a:p>
        </p:txBody>
      </p:sp>
      <p:sp>
        <p:nvSpPr>
          <p:cNvPr id="7" name="Isolation">
            <a:extLst>
              <a:ext uri="{FF2B5EF4-FFF2-40B4-BE49-F238E27FC236}">
                <a16:creationId xmlns:a16="http://schemas.microsoft.com/office/drawing/2014/main" id="{6D4E1C76-7163-4E4A-8349-D675356E1579}"/>
              </a:ext>
            </a:extLst>
          </p:cNvPr>
          <p:cNvSpPr/>
          <p:nvPr/>
        </p:nvSpPr>
        <p:spPr>
          <a:xfrm>
            <a:off x="3345818" y="2928015"/>
            <a:ext cx="2389953" cy="4983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Isolation Rows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F6709D-1722-4C44-8D8D-0F088D63C6E5}"/>
              </a:ext>
            </a:extLst>
          </p:cNvPr>
          <p:cNvCxnSpPr>
            <a:cxnSpLocks/>
          </p:cNvCxnSpPr>
          <p:nvPr/>
        </p:nvCxnSpPr>
        <p:spPr>
          <a:xfrm>
            <a:off x="5821643" y="2928015"/>
            <a:ext cx="0" cy="733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70F79E-0E41-C340-B0F4-9B8CEF0D617D}"/>
              </a:ext>
            </a:extLst>
          </p:cNvPr>
          <p:cNvSpPr txBox="1"/>
          <p:nvPr/>
        </p:nvSpPr>
        <p:spPr>
          <a:xfrm>
            <a:off x="5893139" y="2975134"/>
            <a:ext cx="2038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Larger distance</a:t>
            </a:r>
          </a:p>
          <a:p>
            <a:r>
              <a:rPr lang="en-US" dirty="0"/>
              <a:t>more isolation rows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CA9B35-B324-134A-8D7C-4FE4FF3BA8D2}"/>
              </a:ext>
            </a:extLst>
          </p:cNvPr>
          <p:cNvGrpSpPr/>
          <p:nvPr/>
        </p:nvGrpSpPr>
        <p:grpSpPr>
          <a:xfrm>
            <a:off x="3406450" y="5793799"/>
            <a:ext cx="4870637" cy="709905"/>
            <a:chOff x="3406450" y="5793799"/>
            <a:chExt cx="4870637" cy="709905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A4E12B2-3401-E849-951D-8E015E971224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 flipV="1">
              <a:off x="4647671" y="6146569"/>
              <a:ext cx="579218" cy="43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21CE832-8B61-D449-89C3-1AB573B88B60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468109" y="6146569"/>
              <a:ext cx="5677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Placeholder 32">
              <a:extLst>
                <a:ext uri="{FF2B5EF4-FFF2-40B4-BE49-F238E27FC236}">
                  <a16:creationId xmlns:a16="http://schemas.microsoft.com/office/drawing/2014/main" id="{6184537B-56FB-6C47-BCF4-B801EC3BF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89" b="21589"/>
            <a:stretch>
              <a:fillRect/>
            </a:stretch>
          </p:blipFill>
          <p:spPr>
            <a:xfrm>
              <a:off x="3406450" y="5798164"/>
              <a:ext cx="1241221" cy="705540"/>
            </a:xfrm>
            <a:prstGeom prst="rect">
              <a:avLst/>
            </a:prstGeom>
          </p:spPr>
        </p:pic>
        <p:pic>
          <p:nvPicPr>
            <p:cNvPr id="56" name="Picture Placeholder 3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5F1A6EE-B49C-C54F-B6F4-6F2BC0D07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89" b="21589"/>
            <a:stretch>
              <a:fillRect/>
            </a:stretch>
          </p:blipFill>
          <p:spPr>
            <a:xfrm>
              <a:off x="5226889" y="5793799"/>
              <a:ext cx="1241220" cy="705540"/>
            </a:xfrm>
            <a:prstGeom prst="rect">
              <a:avLst/>
            </a:prstGeom>
          </p:spPr>
        </p:pic>
        <p:pic>
          <p:nvPicPr>
            <p:cNvPr id="57" name="Picture Placeholder 2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28911C6-92AF-B742-97FB-6571E4A0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89" b="21589"/>
            <a:stretch>
              <a:fillRect/>
            </a:stretch>
          </p:blipFill>
          <p:spPr>
            <a:xfrm>
              <a:off x="7035867" y="5793799"/>
              <a:ext cx="1241220" cy="705540"/>
            </a:xfrm>
            <a:prstGeom prst="rect">
              <a:avLst/>
            </a:prstGeom>
          </p:spPr>
        </p:pic>
      </p:grpSp>
      <p:sp>
        <p:nvSpPr>
          <p:cNvPr id="14" name="DRAM Bank">
            <a:extLst>
              <a:ext uri="{FF2B5EF4-FFF2-40B4-BE49-F238E27FC236}">
                <a16:creationId xmlns:a16="http://schemas.microsoft.com/office/drawing/2014/main" id="{C6733633-CA11-3C48-8078-296AE05F4511}"/>
              </a:ext>
            </a:extLst>
          </p:cNvPr>
          <p:cNvSpPr/>
          <p:nvPr/>
        </p:nvSpPr>
        <p:spPr>
          <a:xfrm>
            <a:off x="3345818" y="4184161"/>
            <a:ext cx="2389953" cy="15753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DRAM Bank</a:t>
            </a:r>
          </a:p>
        </p:txBody>
      </p:sp>
      <p:sp>
        <p:nvSpPr>
          <p:cNvPr id="15" name="Attacker">
            <a:extLst>
              <a:ext uri="{FF2B5EF4-FFF2-40B4-BE49-F238E27FC236}">
                <a16:creationId xmlns:a16="http://schemas.microsoft.com/office/drawing/2014/main" id="{DDF114CD-9A17-3944-893C-EF5051A892D2}"/>
              </a:ext>
            </a:extLst>
          </p:cNvPr>
          <p:cNvSpPr/>
          <p:nvPr/>
        </p:nvSpPr>
        <p:spPr>
          <a:xfrm>
            <a:off x="3345998" y="4775078"/>
            <a:ext cx="2389953" cy="3722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Aggressor row</a:t>
            </a:r>
          </a:p>
        </p:txBody>
      </p:sp>
      <p:sp>
        <p:nvSpPr>
          <p:cNvPr id="16" name="Sensitive">
            <a:extLst>
              <a:ext uri="{FF2B5EF4-FFF2-40B4-BE49-F238E27FC236}">
                <a16:creationId xmlns:a16="http://schemas.microsoft.com/office/drawing/2014/main" id="{B707F687-216F-5348-84B1-B76BC1637C95}"/>
              </a:ext>
            </a:extLst>
          </p:cNvPr>
          <p:cNvSpPr/>
          <p:nvPr/>
        </p:nvSpPr>
        <p:spPr>
          <a:xfrm>
            <a:off x="3345818" y="5146068"/>
            <a:ext cx="2389953" cy="532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5481CC-82CF-A34B-8307-6698E5B3492A}"/>
              </a:ext>
            </a:extLst>
          </p:cNvPr>
          <p:cNvSpPr txBox="1"/>
          <p:nvPr/>
        </p:nvSpPr>
        <p:spPr>
          <a:xfrm>
            <a:off x="6151438" y="4189618"/>
            <a:ext cx="2474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Refresh more frequently</a:t>
            </a:r>
            <a:endParaRPr lang="en-US" baseline="-25000" dirty="0"/>
          </a:p>
          <a:p>
            <a:r>
              <a:rPr lang="en-US" dirty="0"/>
              <a:t>Refresh more rows </a:t>
            </a:r>
          </a:p>
        </p:txBody>
      </p:sp>
      <p:sp>
        <p:nvSpPr>
          <p:cNvPr id="20" name="Sensitive">
            <a:extLst>
              <a:ext uri="{FF2B5EF4-FFF2-40B4-BE49-F238E27FC236}">
                <a16:creationId xmlns:a16="http://schemas.microsoft.com/office/drawing/2014/main" id="{B1F54E72-A613-9D44-B666-77824E10B41B}"/>
              </a:ext>
            </a:extLst>
          </p:cNvPr>
          <p:cNvSpPr/>
          <p:nvPr/>
        </p:nvSpPr>
        <p:spPr>
          <a:xfrm>
            <a:off x="3345818" y="4244786"/>
            <a:ext cx="2389953" cy="532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AB3509-8AAA-C24E-89F1-55F90A15DA2B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 flipV="1">
            <a:off x="5735771" y="4511006"/>
            <a:ext cx="415667" cy="1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040377-0424-DB4E-8A62-495693B1388C}"/>
              </a:ext>
            </a:extLst>
          </p:cNvPr>
          <p:cNvCxnSpPr>
            <a:cxnSpLocks/>
          </p:cNvCxnSpPr>
          <p:nvPr/>
        </p:nvCxnSpPr>
        <p:spPr>
          <a:xfrm flipH="1" flipV="1">
            <a:off x="5735771" y="5412951"/>
            <a:ext cx="415667" cy="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BD94BAE-9665-7542-8897-32EC7B4F8115}"/>
              </a:ext>
            </a:extLst>
          </p:cNvPr>
          <p:cNvSpPr txBox="1"/>
          <p:nvPr/>
        </p:nvSpPr>
        <p:spPr>
          <a:xfrm>
            <a:off x="6151438" y="5094448"/>
            <a:ext cx="2474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Refresh more frequently</a:t>
            </a:r>
            <a:endParaRPr lang="en-US" baseline="-25000" dirty="0"/>
          </a:p>
          <a:p>
            <a:r>
              <a:rPr lang="en-US" dirty="0"/>
              <a:t>Refresh more rows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B4AA223-C20E-7B43-9CD3-AAAD35C93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391" y="1485505"/>
            <a:ext cx="2199376" cy="72722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398821D-7052-7040-8A08-6ACEA8E7A1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0972" b="15197"/>
          <a:stretch/>
        </p:blipFill>
        <p:spPr>
          <a:xfrm>
            <a:off x="2533987" y="1479722"/>
            <a:ext cx="2078231" cy="7206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CC59EDE-4AF0-4648-81F8-CADA24AA8759}"/>
              </a:ext>
            </a:extLst>
          </p:cNvPr>
          <p:cNvSpPr txBox="1"/>
          <p:nvPr/>
        </p:nvSpPr>
        <p:spPr>
          <a:xfrm>
            <a:off x="6182643" y="1534350"/>
            <a:ext cx="3054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REF-to-REF time further reduces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579EC-6F5D-C446-983E-07E971C06B29}"/>
              </a:ext>
            </a:extLst>
          </p:cNvPr>
          <p:cNvSpPr/>
          <p:nvPr/>
        </p:nvSpPr>
        <p:spPr>
          <a:xfrm>
            <a:off x="6189187" y="1838100"/>
            <a:ext cx="27799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Even fewer activations can fit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775D509-B03C-004B-92D7-A479175971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7484"/>
          <a:stretch/>
        </p:blipFill>
        <p:spPr>
          <a:xfrm>
            <a:off x="136845" y="1520945"/>
            <a:ext cx="386994" cy="67707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8FB50FC-5ABC-1F44-8CBE-828C5113DA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7484"/>
          <a:stretch/>
        </p:blipFill>
        <p:spPr>
          <a:xfrm>
            <a:off x="2450723" y="1523275"/>
            <a:ext cx="386994" cy="67707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2A08DC5-5A61-BB47-9199-50A90C09CB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0972" b="15197"/>
          <a:stretch/>
        </p:blipFill>
        <p:spPr>
          <a:xfrm>
            <a:off x="4823263" y="1492104"/>
            <a:ext cx="1433188" cy="7206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B6B0-A99C-BE4F-BD83-C04322CB5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Increased refresh rate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Physical isolation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Reactive refresh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Proactive throttling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167DAE1-7246-4648-B3B1-75FAE7D78E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7484"/>
          <a:stretch/>
        </p:blipFill>
        <p:spPr>
          <a:xfrm>
            <a:off x="4637731" y="1535670"/>
            <a:ext cx="386994" cy="677074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0AE7D5-B0E6-A04A-9EA0-4181BD420908}"/>
              </a:ext>
            </a:extLst>
          </p:cNvPr>
          <p:cNvCxnSpPr>
            <a:cxnSpLocks/>
          </p:cNvCxnSpPr>
          <p:nvPr/>
        </p:nvCxnSpPr>
        <p:spPr>
          <a:xfrm>
            <a:off x="2427767" y="1868533"/>
            <a:ext cx="3827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296A7D-428A-0142-BE6E-C2E437026DFA}"/>
              </a:ext>
            </a:extLst>
          </p:cNvPr>
          <p:cNvCxnSpPr>
            <a:cxnSpLocks/>
          </p:cNvCxnSpPr>
          <p:nvPr/>
        </p:nvCxnSpPr>
        <p:spPr>
          <a:xfrm>
            <a:off x="4614775" y="1880928"/>
            <a:ext cx="3827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264F110-4038-1F49-AC5E-55736794EB5F}"/>
              </a:ext>
            </a:extLst>
          </p:cNvPr>
          <p:cNvSpPr/>
          <p:nvPr/>
        </p:nvSpPr>
        <p:spPr>
          <a:xfrm>
            <a:off x="3281910" y="6443441"/>
            <a:ext cx="4312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</a:rPr>
              <a:t>More aggressively throttles row activations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FB8C31-C1DD-B245-BABD-0C8C7EA768A4}"/>
              </a:ext>
            </a:extLst>
          </p:cNvPr>
          <p:cNvSpPr/>
          <p:nvPr/>
        </p:nvSpPr>
        <p:spPr>
          <a:xfrm>
            <a:off x="-2198" y="-1"/>
            <a:ext cx="9146197" cy="6858001"/>
          </a:xfrm>
          <a:prstGeom prst="rect">
            <a:avLst/>
          </a:prstGeom>
          <a:solidFill>
            <a:srgbClr val="0D0D0D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B56593-E99B-9648-9C38-0B51C21CB0D0}"/>
              </a:ext>
            </a:extLst>
          </p:cNvPr>
          <p:cNvSpPr/>
          <p:nvPr/>
        </p:nvSpPr>
        <p:spPr>
          <a:xfrm>
            <a:off x="0" y="2890391"/>
            <a:ext cx="91440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ambria" panose="02040503050406030204" pitchFamily="18" charset="0"/>
              </a:rPr>
              <a:t>Mitigation mechanisms face the challenge of scalability with worsening RowHammer</a:t>
            </a:r>
          </a:p>
        </p:txBody>
      </p:sp>
    </p:spTree>
    <p:extLst>
      <p:ext uri="{BB962C8B-B14F-4D97-AF65-F5344CB8AC3E}">
        <p14:creationId xmlns:p14="http://schemas.microsoft.com/office/powerpoint/2010/main" val="427374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71A9-E1B0-7641-8AE6-FA6A07E7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E9E0F6-8E97-4A4A-8E60-55AEEFE7FA1C}"/>
              </a:ext>
            </a:extLst>
          </p:cNvPr>
          <p:cNvGrpSpPr/>
          <p:nvPr/>
        </p:nvGrpSpPr>
        <p:grpSpPr>
          <a:xfrm>
            <a:off x="-1" y="4072837"/>
            <a:ext cx="9143999" cy="1238864"/>
            <a:chOff x="-1" y="4072837"/>
            <a:chExt cx="9143999" cy="12388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851579-EA19-FB4A-9FAD-146AB8F7A13C}"/>
                </a:ext>
              </a:extLst>
            </p:cNvPr>
            <p:cNvSpPr/>
            <p:nvPr/>
          </p:nvSpPr>
          <p:spPr>
            <a:xfrm>
              <a:off x="-1" y="4072837"/>
              <a:ext cx="9143999" cy="12388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87876E-F857-654F-990B-612C52DDA640}"/>
                </a:ext>
              </a:extLst>
            </p:cNvPr>
            <p:cNvSpPr txBox="1"/>
            <p:nvPr/>
          </p:nvSpPr>
          <p:spPr>
            <a:xfrm>
              <a:off x="1242792" y="4215215"/>
              <a:ext cx="7071360" cy="954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mbria" panose="02040503050406030204" pitchFamily="18" charset="0"/>
                </a:rPr>
                <a:t>Compatibility</a:t>
              </a:r>
              <a:endPara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US" sz="2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mbria" panose="02040503050406030204" pitchFamily="18" charset="0"/>
                </a:rPr>
                <a:t>with commodity DRAM chips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F0415DB-9F87-8340-B71E-13FA1046A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400" y="4332269"/>
              <a:ext cx="720000" cy="72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2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6640E3-80CF-5D43-9630-1287DA82A8CE}"/>
              </a:ext>
            </a:extLst>
          </p:cNvPr>
          <p:cNvGrpSpPr/>
          <p:nvPr/>
        </p:nvGrpSpPr>
        <p:grpSpPr>
          <a:xfrm>
            <a:off x="0" y="1828793"/>
            <a:ext cx="9143999" cy="1238864"/>
            <a:chOff x="0" y="1828793"/>
            <a:chExt cx="9143999" cy="12388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BEA920-3CED-0442-9090-FEBCEF33BAA1}"/>
                </a:ext>
              </a:extLst>
            </p:cNvPr>
            <p:cNvSpPr/>
            <p:nvPr/>
          </p:nvSpPr>
          <p:spPr>
            <a:xfrm>
              <a:off x="0" y="1828793"/>
              <a:ext cx="9143999" cy="12388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9BA577-CE8A-3647-BCF0-DFBB0D08BA71}"/>
                </a:ext>
              </a:extLst>
            </p:cNvPr>
            <p:cNvSpPr txBox="1"/>
            <p:nvPr/>
          </p:nvSpPr>
          <p:spPr>
            <a:xfrm>
              <a:off x="1242792" y="1963772"/>
              <a:ext cx="7071360" cy="954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Cambria" panose="02040503050406030204" pitchFamily="18" charset="0"/>
                </a:rPr>
                <a:t>Scalability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Cambria" panose="02040503050406030204" pitchFamily="18" charset="0"/>
                </a:rPr>
                <a:t> </a:t>
              </a:r>
            </a:p>
            <a:p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Cambria" panose="02040503050406030204" pitchFamily="18" charset="0"/>
                </a:rPr>
                <a:t>with worsening RowHammer vulnerability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6B2D5E-4376-114F-B7E1-E6857E3E8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400" y="2110268"/>
              <a:ext cx="720000" cy="720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A0D305-53CE-8140-B292-5EA6BC077F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D2B90F-EE5A-B444-AD49-75C3DBEE072A}"/>
              </a:ext>
            </a:extLst>
          </p:cNvPr>
          <p:cNvGrpSpPr/>
          <p:nvPr/>
        </p:nvGrpSpPr>
        <p:grpSpPr>
          <a:xfrm>
            <a:off x="-1" y="4072837"/>
            <a:ext cx="9143999" cy="1238864"/>
            <a:chOff x="-1" y="4072837"/>
            <a:chExt cx="9143999" cy="12388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C24571-107A-DD4E-B29B-7A37B84C60B9}"/>
                </a:ext>
              </a:extLst>
            </p:cNvPr>
            <p:cNvSpPr/>
            <p:nvPr/>
          </p:nvSpPr>
          <p:spPr>
            <a:xfrm>
              <a:off x="-1" y="4072837"/>
              <a:ext cx="9143999" cy="12388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E80A45-B15A-FB43-877F-52AC131370AF}"/>
                </a:ext>
              </a:extLst>
            </p:cNvPr>
            <p:cNvSpPr txBox="1"/>
            <p:nvPr/>
          </p:nvSpPr>
          <p:spPr>
            <a:xfrm>
              <a:off x="1242792" y="4215215"/>
              <a:ext cx="7071360" cy="954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50000"/>
                    </a:schemeClr>
                  </a:solidFill>
                  <a:latin typeface="Cambria" panose="02040503050406030204" pitchFamily="18" charset="0"/>
                </a:rPr>
                <a:t>Compatibility</a:t>
              </a:r>
              <a:endParaRPr lang="en-US" sz="28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endParaRPr>
            </a:p>
            <a:p>
              <a:r>
                <a:rPr lang="en-US" sz="2800" dirty="0">
                  <a:solidFill>
                    <a:schemeClr val="accent2">
                      <a:lumMod val="50000"/>
                    </a:schemeClr>
                  </a:solidFill>
                  <a:latin typeface="Cambria" panose="02040503050406030204" pitchFamily="18" charset="0"/>
                </a:rPr>
                <a:t>with commodity DRAM chips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C114C0-6D5A-3942-9680-647338871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400" y="4332269"/>
              <a:ext cx="720000" cy="720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2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AF179C-7AFD-774D-BC1A-0652D0FB7502}"/>
              </a:ext>
            </a:extLst>
          </p:cNvPr>
          <p:cNvGrpSpPr/>
          <p:nvPr/>
        </p:nvGrpSpPr>
        <p:grpSpPr>
          <a:xfrm>
            <a:off x="-2" y="1831507"/>
            <a:ext cx="9143999" cy="1238864"/>
            <a:chOff x="0" y="1828793"/>
            <a:chExt cx="9143999" cy="123886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AEE13B-191D-134A-A08A-1711DC12FB16}"/>
                </a:ext>
              </a:extLst>
            </p:cNvPr>
            <p:cNvSpPr/>
            <p:nvPr/>
          </p:nvSpPr>
          <p:spPr>
            <a:xfrm>
              <a:off x="0" y="1828793"/>
              <a:ext cx="9143999" cy="12388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4F9163-8840-F940-84F5-5E9B2943122F}"/>
                </a:ext>
              </a:extLst>
            </p:cNvPr>
            <p:cNvSpPr txBox="1"/>
            <p:nvPr/>
          </p:nvSpPr>
          <p:spPr>
            <a:xfrm>
              <a:off x="1242792" y="1963772"/>
              <a:ext cx="7071360" cy="954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</a:rPr>
                <a:t>Scalability</a:t>
              </a:r>
              <a:r>
                <a:rPr lang="en-US" sz="2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</a:rPr>
                <a:t> </a:t>
              </a:r>
            </a:p>
            <a:p>
              <a:r>
                <a:rPr lang="en-US" sz="2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</a:rPr>
                <a:t>with worsening RowHammer vulnerability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2626F8-C00B-934A-8855-98EB076B5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400" y="2110268"/>
              <a:ext cx="720000" cy="72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0E5A85D-62F8-B145-A69F-093252392940}"/>
              </a:ext>
            </a:extLst>
          </p:cNvPr>
          <p:cNvGrpSpPr/>
          <p:nvPr/>
        </p:nvGrpSpPr>
        <p:grpSpPr>
          <a:xfrm>
            <a:off x="-4" y="1834221"/>
            <a:ext cx="9143999" cy="1238864"/>
            <a:chOff x="0" y="1828793"/>
            <a:chExt cx="9143999" cy="12388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EF3FFC-2E7C-7849-A419-C0C4157AAF20}"/>
                </a:ext>
              </a:extLst>
            </p:cNvPr>
            <p:cNvSpPr/>
            <p:nvPr/>
          </p:nvSpPr>
          <p:spPr>
            <a:xfrm>
              <a:off x="0" y="1828793"/>
              <a:ext cx="9143999" cy="12388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EB3FD5-75F8-6243-8423-BB282F767EBB}"/>
                </a:ext>
              </a:extLst>
            </p:cNvPr>
            <p:cNvSpPr txBox="1"/>
            <p:nvPr/>
          </p:nvSpPr>
          <p:spPr>
            <a:xfrm>
              <a:off x="1242792" y="1963772"/>
              <a:ext cx="7071360" cy="954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Cambria" panose="02040503050406030204" pitchFamily="18" charset="0"/>
                </a:rPr>
                <a:t>Scalability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Cambria" panose="02040503050406030204" pitchFamily="18" charset="0"/>
                </a:rPr>
                <a:t> </a:t>
              </a:r>
            </a:p>
            <a:p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Cambria" panose="02040503050406030204" pitchFamily="18" charset="0"/>
                </a:rPr>
                <a:t>with worsening RowHammer vulnerability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99D19F0-0BD2-B449-AA23-A38975403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400" y="2110268"/>
              <a:ext cx="720000" cy="720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1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220D-788A-2749-B22A-BE873D0E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Compatibility </a:t>
            </a:r>
            <a:br>
              <a:rPr lang="en-US" b="1" dirty="0">
                <a:solidFill>
                  <a:prstClr val="black"/>
                </a:solidFill>
              </a:rPr>
            </a:br>
            <a:r>
              <a:rPr lang="en-US" sz="2400" b="1" dirty="0">
                <a:solidFill>
                  <a:prstClr val="black"/>
                </a:solidFill>
              </a:rPr>
              <a:t>with Commodity DRAM Chips</a:t>
            </a:r>
            <a:endParaRPr lang="en-US" dirty="0"/>
          </a:p>
        </p:txBody>
      </p:sp>
      <p:grpSp>
        <p:nvGrpSpPr>
          <p:cNvPr id="65" name="Application Level">
            <a:extLst>
              <a:ext uri="{FF2B5EF4-FFF2-40B4-BE49-F238E27FC236}">
                <a16:creationId xmlns:a16="http://schemas.microsoft.com/office/drawing/2014/main" id="{93CC1DDE-A46B-8045-A908-7E0B9E498AE2}"/>
              </a:ext>
            </a:extLst>
          </p:cNvPr>
          <p:cNvGrpSpPr/>
          <p:nvPr/>
        </p:nvGrpSpPr>
        <p:grpSpPr>
          <a:xfrm>
            <a:off x="1176039" y="1288140"/>
            <a:ext cx="7243292" cy="1100784"/>
            <a:chOff x="1176039" y="813916"/>
            <a:chExt cx="7243292" cy="12649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DE412A-4A12-9946-B19F-481C80FBAB6E}"/>
                </a:ext>
              </a:extLst>
            </p:cNvPr>
            <p:cNvSpPr/>
            <p:nvPr/>
          </p:nvSpPr>
          <p:spPr>
            <a:xfrm>
              <a:off x="1176039" y="813916"/>
              <a:ext cx="7243292" cy="1264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66BF8C-9631-C146-AB97-640FA2079928}"/>
                </a:ext>
              </a:extLst>
            </p:cNvPr>
            <p:cNvSpPr txBox="1"/>
            <p:nvPr/>
          </p:nvSpPr>
          <p:spPr>
            <a:xfrm>
              <a:off x="1352144" y="1020970"/>
              <a:ext cx="16403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</a:rPr>
                <a:t>Application</a:t>
              </a:r>
            </a:p>
            <a:p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</a:rPr>
                <a:t>Level</a:t>
              </a:r>
            </a:p>
          </p:txBody>
        </p:sp>
        <p:sp>
          <p:nvSpPr>
            <p:cNvPr id="5" name="VirtualMemoryAddress">
              <a:extLst>
                <a:ext uri="{FF2B5EF4-FFF2-40B4-BE49-F238E27FC236}">
                  <a16:creationId xmlns:a16="http://schemas.microsoft.com/office/drawing/2014/main" id="{A64D1AB1-ACDE-C746-ADCD-3DBB0EE3E9C1}"/>
                </a:ext>
              </a:extLst>
            </p:cNvPr>
            <p:cNvSpPr txBox="1"/>
            <p:nvPr/>
          </p:nvSpPr>
          <p:spPr>
            <a:xfrm>
              <a:off x="3725470" y="1194611"/>
              <a:ext cx="37387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Virtual Memory Address</a:t>
              </a:r>
            </a:p>
          </p:txBody>
        </p:sp>
      </p:grpSp>
      <p:grpSp>
        <p:nvGrpSpPr>
          <p:cNvPr id="61" name="System Level">
            <a:extLst>
              <a:ext uri="{FF2B5EF4-FFF2-40B4-BE49-F238E27FC236}">
                <a16:creationId xmlns:a16="http://schemas.microsoft.com/office/drawing/2014/main" id="{1D09029A-46D9-8A45-9426-2E0F2E99EECA}"/>
              </a:ext>
            </a:extLst>
          </p:cNvPr>
          <p:cNvGrpSpPr/>
          <p:nvPr/>
        </p:nvGrpSpPr>
        <p:grpSpPr>
          <a:xfrm>
            <a:off x="1173841" y="2074763"/>
            <a:ext cx="7245250" cy="1361373"/>
            <a:chOff x="1173841" y="1689450"/>
            <a:chExt cx="7245250" cy="1675747"/>
          </a:xfrm>
        </p:grpSpPr>
        <p:grpSp>
          <p:nvGrpSpPr>
            <p:cNvPr id="16" name="SystemSoftware">
              <a:extLst>
                <a:ext uri="{FF2B5EF4-FFF2-40B4-BE49-F238E27FC236}">
                  <a16:creationId xmlns:a16="http://schemas.microsoft.com/office/drawing/2014/main" id="{5C0DF7F4-7C9B-AB44-80B4-88F908706EBD}"/>
                </a:ext>
              </a:extLst>
            </p:cNvPr>
            <p:cNvGrpSpPr/>
            <p:nvPr/>
          </p:nvGrpSpPr>
          <p:grpSpPr>
            <a:xfrm>
              <a:off x="1173841" y="2100277"/>
              <a:ext cx="7245250" cy="1264920"/>
              <a:chOff x="0" y="944880"/>
              <a:chExt cx="9144000" cy="126492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13D9CBE-93BA-5A47-9245-04F2B4A4D922}"/>
                  </a:ext>
                </a:extLst>
              </p:cNvPr>
              <p:cNvSpPr/>
              <p:nvPr/>
            </p:nvSpPr>
            <p:spPr>
              <a:xfrm>
                <a:off x="0" y="944880"/>
                <a:ext cx="9144000" cy="1264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6C59FD-3379-1247-94A7-D52DAA93A002}"/>
                  </a:ext>
                </a:extLst>
              </p:cNvPr>
              <p:cNvSpPr txBox="1"/>
              <p:nvPr/>
            </p:nvSpPr>
            <p:spPr>
              <a:xfrm>
                <a:off x="222317" y="1151934"/>
                <a:ext cx="1387360" cy="8309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System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Level</a:t>
                </a:r>
              </a:p>
            </p:txBody>
          </p:sp>
        </p:grpSp>
        <p:sp>
          <p:nvSpPr>
            <p:cNvPr id="6" name="PhysicalMemoryAddress">
              <a:extLst>
                <a:ext uri="{FF2B5EF4-FFF2-40B4-BE49-F238E27FC236}">
                  <a16:creationId xmlns:a16="http://schemas.microsoft.com/office/drawing/2014/main" id="{106597EC-25CB-5243-8C1B-232CD811556F}"/>
                </a:ext>
              </a:extLst>
            </p:cNvPr>
            <p:cNvSpPr txBox="1"/>
            <p:nvPr/>
          </p:nvSpPr>
          <p:spPr>
            <a:xfrm>
              <a:off x="3623871" y="2428188"/>
              <a:ext cx="39181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Physical Memory Address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25534B0-F40B-5C44-BEF1-0BC9F972B93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5582933" y="1689450"/>
              <a:ext cx="11895" cy="7387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9682DC8-28AD-0740-AD3B-C719D06A44D7}"/>
                </a:ext>
              </a:extLst>
            </p:cNvPr>
            <p:cNvCxnSpPr>
              <a:cxnSpLocks/>
            </p:cNvCxnSpPr>
            <p:nvPr/>
          </p:nvCxnSpPr>
          <p:spPr>
            <a:xfrm>
              <a:off x="1176039" y="2093318"/>
              <a:ext cx="7241094" cy="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6" name="Memory Controller">
            <a:extLst>
              <a:ext uri="{FF2B5EF4-FFF2-40B4-BE49-F238E27FC236}">
                <a16:creationId xmlns:a16="http://schemas.microsoft.com/office/drawing/2014/main" id="{EF12FC17-B9CC-C74C-AFA7-B84737012CD6}"/>
              </a:ext>
            </a:extLst>
          </p:cNvPr>
          <p:cNvGrpSpPr/>
          <p:nvPr/>
        </p:nvGrpSpPr>
        <p:grpSpPr>
          <a:xfrm>
            <a:off x="1176039" y="3099976"/>
            <a:ext cx="7245250" cy="1327578"/>
            <a:chOff x="1176039" y="2894182"/>
            <a:chExt cx="7245250" cy="1753445"/>
          </a:xfrm>
        </p:grpSpPr>
        <p:grpSp>
          <p:nvGrpSpPr>
            <p:cNvPr id="22" name="MemoryController">
              <a:extLst>
                <a:ext uri="{FF2B5EF4-FFF2-40B4-BE49-F238E27FC236}">
                  <a16:creationId xmlns:a16="http://schemas.microsoft.com/office/drawing/2014/main" id="{7A04A9B3-F09C-4644-8D06-9B9475BCF7E9}"/>
                </a:ext>
              </a:extLst>
            </p:cNvPr>
            <p:cNvGrpSpPr/>
            <p:nvPr/>
          </p:nvGrpSpPr>
          <p:grpSpPr>
            <a:xfrm>
              <a:off x="1176039" y="3382707"/>
              <a:ext cx="7245250" cy="1264920"/>
              <a:chOff x="0" y="944880"/>
              <a:chExt cx="9144000" cy="126492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1033A73-701E-7648-B042-0028FB934E99}"/>
                  </a:ext>
                </a:extLst>
              </p:cNvPr>
              <p:cNvSpPr/>
              <p:nvPr/>
            </p:nvSpPr>
            <p:spPr>
              <a:xfrm>
                <a:off x="0" y="944880"/>
                <a:ext cx="9144000" cy="1264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EDB3AA-9A83-D444-8521-F07A3AF082CA}"/>
                  </a:ext>
                </a:extLst>
              </p:cNvPr>
              <p:cNvSpPr txBox="1"/>
              <p:nvPr/>
            </p:nvSpPr>
            <p:spPr>
              <a:xfrm>
                <a:off x="222317" y="1090781"/>
                <a:ext cx="1853240" cy="830998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</a:rPr>
                  <a:t>Memory</a:t>
                </a:r>
              </a:p>
              <a:p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</a:rPr>
                  <a:t>Controller</a:t>
                </a:r>
              </a:p>
            </p:txBody>
          </p:sp>
        </p:grpSp>
        <p:sp>
          <p:nvSpPr>
            <p:cNvPr id="26" name="PhysicalMemoryAddress">
              <a:extLst>
                <a:ext uri="{FF2B5EF4-FFF2-40B4-BE49-F238E27FC236}">
                  <a16:creationId xmlns:a16="http://schemas.microsoft.com/office/drawing/2014/main" id="{0E0DAFE7-68F5-0944-AFF7-44F3FFDE5C3E}"/>
                </a:ext>
              </a:extLst>
            </p:cNvPr>
            <p:cNvSpPr txBox="1"/>
            <p:nvPr/>
          </p:nvSpPr>
          <p:spPr>
            <a:xfrm>
              <a:off x="3130912" y="3549678"/>
              <a:ext cx="4903522" cy="1097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DRAM Bus Addresses </a:t>
              </a:r>
            </a:p>
            <a:p>
              <a:pPr algn="ctr"/>
              <a:r>
                <a:rPr lang="en-US" sz="2000" dirty="0"/>
                <a:t>(Channel, Rank, Bank Group, Bank, Row, Col)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EED237-2BE9-0946-B32B-1C01CC05012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5582933" y="2894182"/>
              <a:ext cx="0" cy="8691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347C5A-3271-AE49-A3DB-503556D1066F}"/>
                </a:ext>
              </a:extLst>
            </p:cNvPr>
            <p:cNvCxnSpPr>
              <a:cxnSpLocks/>
            </p:cNvCxnSpPr>
            <p:nvPr/>
          </p:nvCxnSpPr>
          <p:spPr>
            <a:xfrm>
              <a:off x="1176039" y="3366709"/>
              <a:ext cx="7241094" cy="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Proc Annotation">
            <a:extLst>
              <a:ext uri="{FF2B5EF4-FFF2-40B4-BE49-F238E27FC236}">
                <a16:creationId xmlns:a16="http://schemas.microsoft.com/office/drawing/2014/main" id="{2CD0909D-0E36-944A-BD17-0310535A476F}"/>
              </a:ext>
            </a:extLst>
          </p:cNvPr>
          <p:cNvGrpSpPr/>
          <p:nvPr/>
        </p:nvGrpSpPr>
        <p:grpSpPr>
          <a:xfrm>
            <a:off x="52841" y="1280251"/>
            <a:ext cx="8364292" cy="3153455"/>
            <a:chOff x="52841" y="1280251"/>
            <a:chExt cx="8364292" cy="315345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E51B0E8-DB7F-8944-854F-BAD9FA1A3A0C}"/>
                </a:ext>
              </a:extLst>
            </p:cNvPr>
            <p:cNvCxnSpPr>
              <a:cxnSpLocks/>
            </p:cNvCxnSpPr>
            <p:nvPr/>
          </p:nvCxnSpPr>
          <p:spPr>
            <a:xfrm>
              <a:off x="1176039" y="4433706"/>
              <a:ext cx="7241094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D8ACC0-3BB3-BD4D-8741-F8410507FC10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41" y="1280253"/>
              <a:ext cx="7243292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Processor">
              <a:extLst>
                <a:ext uri="{FF2B5EF4-FFF2-40B4-BE49-F238E27FC236}">
                  <a16:creationId xmlns:a16="http://schemas.microsoft.com/office/drawing/2014/main" id="{BB85464C-B786-0441-BBEC-29B508748566}"/>
                </a:ext>
              </a:extLst>
            </p:cNvPr>
            <p:cNvSpPr txBox="1"/>
            <p:nvPr/>
          </p:nvSpPr>
          <p:spPr>
            <a:xfrm rot="16200000">
              <a:off x="-920627" y="2253719"/>
              <a:ext cx="31472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Visible within </a:t>
              </a:r>
            </a:p>
            <a:p>
              <a:pPr algn="ctr"/>
              <a:r>
                <a:rPr lang="en-US" sz="3600" dirty="0"/>
                <a:t>the Processor</a:t>
              </a:r>
            </a:p>
          </p:txBody>
        </p:sp>
      </p:grpSp>
      <p:grpSp>
        <p:nvGrpSpPr>
          <p:cNvPr id="59" name="DRAM Chip">
            <a:extLst>
              <a:ext uri="{FF2B5EF4-FFF2-40B4-BE49-F238E27FC236}">
                <a16:creationId xmlns:a16="http://schemas.microsoft.com/office/drawing/2014/main" id="{31E41429-9EE6-0B40-BB64-FF66E77883A0}"/>
              </a:ext>
            </a:extLst>
          </p:cNvPr>
          <p:cNvGrpSpPr/>
          <p:nvPr/>
        </p:nvGrpSpPr>
        <p:grpSpPr>
          <a:xfrm>
            <a:off x="39431" y="4427266"/>
            <a:ext cx="8379900" cy="2056054"/>
            <a:chOff x="39431" y="4427266"/>
            <a:chExt cx="8379900" cy="2056054"/>
          </a:xfrm>
        </p:grpSpPr>
        <p:grpSp>
          <p:nvGrpSpPr>
            <p:cNvPr id="33" name="MemoryController">
              <a:extLst>
                <a:ext uri="{FF2B5EF4-FFF2-40B4-BE49-F238E27FC236}">
                  <a16:creationId xmlns:a16="http://schemas.microsoft.com/office/drawing/2014/main" id="{088E46BF-CDF8-1C42-B28B-CA593E79A9BB}"/>
                </a:ext>
              </a:extLst>
            </p:cNvPr>
            <p:cNvGrpSpPr/>
            <p:nvPr/>
          </p:nvGrpSpPr>
          <p:grpSpPr>
            <a:xfrm>
              <a:off x="1176039" y="5037983"/>
              <a:ext cx="7241094" cy="1264920"/>
              <a:chOff x="0" y="944880"/>
              <a:chExt cx="9144000" cy="1264920"/>
            </a:xfrm>
            <a:solidFill>
              <a:srgbClr val="C00000"/>
            </a:solidFill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D4CE54D-C137-8E45-B2DC-C5F53E10995C}"/>
                  </a:ext>
                </a:extLst>
              </p:cNvPr>
              <p:cNvSpPr/>
              <p:nvPr/>
            </p:nvSpPr>
            <p:spPr>
              <a:xfrm>
                <a:off x="0" y="944880"/>
                <a:ext cx="9144000" cy="1264920"/>
              </a:xfrm>
              <a:prstGeom prst="rect">
                <a:avLst/>
              </a:prstGeom>
              <a:solidFill>
                <a:srgbClr val="FFD5D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EB4738-3113-1648-A9BB-7A07383A6456}"/>
                  </a:ext>
                </a:extLst>
              </p:cNvPr>
              <p:cNvSpPr txBox="1"/>
              <p:nvPr/>
            </p:nvSpPr>
            <p:spPr>
              <a:xfrm>
                <a:off x="222317" y="1151934"/>
                <a:ext cx="1702808" cy="830997"/>
              </a:xfrm>
              <a:prstGeom prst="rect">
                <a:avLst/>
              </a:prstGeom>
              <a:solidFill>
                <a:srgbClr val="FFD5D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In-DRAM</a:t>
                </a: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Mapping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5D62DA-47E6-3548-8905-D3C6B22D840C}"/>
                </a:ext>
              </a:extLst>
            </p:cNvPr>
            <p:cNvCxnSpPr>
              <a:cxnSpLocks/>
            </p:cNvCxnSpPr>
            <p:nvPr/>
          </p:nvCxnSpPr>
          <p:spPr>
            <a:xfrm>
              <a:off x="1176039" y="5031214"/>
              <a:ext cx="7243292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363DDE9-A523-D04F-A723-FC4FBE179EA2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41" y="6296134"/>
              <a:ext cx="7243292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PhysicalMemoryAddress">
              <a:extLst>
                <a:ext uri="{FF2B5EF4-FFF2-40B4-BE49-F238E27FC236}">
                  <a16:creationId xmlns:a16="http://schemas.microsoft.com/office/drawing/2014/main" id="{ABA58991-420C-6148-9562-3530F8826D12}"/>
                </a:ext>
              </a:extLst>
            </p:cNvPr>
            <p:cNvSpPr txBox="1"/>
            <p:nvPr/>
          </p:nvSpPr>
          <p:spPr>
            <a:xfrm>
              <a:off x="3504789" y="5428892"/>
              <a:ext cx="4170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Physical Rows and Columns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8388283-5DAD-1844-B638-EF45E8583341}"/>
                </a:ext>
              </a:extLst>
            </p:cNvPr>
            <p:cNvCxnSpPr>
              <a:cxnSpLocks/>
              <a:stCxn id="26" idx="2"/>
              <a:endCxn id="46" idx="0"/>
            </p:cNvCxnSpPr>
            <p:nvPr/>
          </p:nvCxnSpPr>
          <p:spPr>
            <a:xfrm>
              <a:off x="5582673" y="4427266"/>
              <a:ext cx="7367" cy="10016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D8A264F-3DA3-754E-AD38-18C5AE13AA64}"/>
                </a:ext>
              </a:extLst>
            </p:cNvPr>
            <p:cNvSpPr txBox="1"/>
            <p:nvPr/>
          </p:nvSpPr>
          <p:spPr>
            <a:xfrm rot="16200000">
              <a:off x="-100398" y="5143162"/>
              <a:ext cx="14799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DRAM</a:t>
              </a:r>
            </a:p>
            <a:p>
              <a:pPr algn="ctr"/>
              <a:r>
                <a:rPr lang="en-US" sz="3600" dirty="0"/>
                <a:t>Chip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3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B797-2868-B24A-B047-4B34A0CB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Compatibility 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with Commodity DRAM Chips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419D-A02E-8D4E-BF95-93E369818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Vendors apply in-DRAM mapping for two reasons:</a:t>
            </a:r>
            <a:endParaRPr lang="en-US" sz="2400" b="1" dirty="0"/>
          </a:p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Design Optimizations: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By simplifying DRAM circuitry</a:t>
            </a:r>
            <a:br>
              <a:rPr lang="en-US" sz="2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to provide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better density, performance, and power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Yield Improvement: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By mapping faulty rows and columns 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to redundant ones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In-DRAM mapping scheme includes insights into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chip design </a:t>
            </a:r>
            <a:b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400" dirty="0"/>
              <a:t>and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manufacturing quality</a:t>
            </a: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E6CCCB-9394-2847-A229-147FBA2FB57A}"/>
              </a:ext>
            </a:extLst>
          </p:cNvPr>
          <p:cNvSpPr txBox="1">
            <a:spLocks/>
          </p:cNvSpPr>
          <p:nvPr/>
        </p:nvSpPr>
        <p:spPr>
          <a:xfrm>
            <a:off x="3" y="5272563"/>
            <a:ext cx="9143997" cy="7401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C00000"/>
                </a:solidFill>
              </a:rPr>
              <a:t>In-DRAM mapping is proprietary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148080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683A-AF24-BE44-AA9A-A709B1AD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/>
              <a:t>RowHammer Mitigation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B6B0-A99C-BE4F-BD83-C04322CB5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1" y="940280"/>
            <a:ext cx="8987622" cy="5415436"/>
          </a:xfrm>
        </p:spPr>
        <p:txBody>
          <a:bodyPr/>
          <a:lstStyle/>
          <a:p>
            <a:r>
              <a:rPr lang="en-US" sz="2800" dirty="0"/>
              <a:t>Increased refresh rate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Physical isolation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Reactive refresh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Proactive throttling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1D17AF3-F316-E247-A1C9-249FA77B0A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91D7003-0FBC-3649-929B-9FEB797BC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1" y="1485505"/>
            <a:ext cx="3091969" cy="677074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65444DBE-7039-3243-B14E-9EFB4C633C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972" b="15197"/>
          <a:stretch/>
        </p:blipFill>
        <p:spPr>
          <a:xfrm>
            <a:off x="3533550" y="1485505"/>
            <a:ext cx="3099247" cy="720627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5EDEB2F-3962-624D-8FE5-7C0621E7A797}"/>
              </a:ext>
            </a:extLst>
          </p:cNvPr>
          <p:cNvCxnSpPr>
            <a:cxnSpLocks/>
          </p:cNvCxnSpPr>
          <p:nvPr/>
        </p:nvCxnSpPr>
        <p:spPr>
          <a:xfrm>
            <a:off x="3225875" y="1862148"/>
            <a:ext cx="615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AB9F59-CF78-F64F-BB90-EE87397AE7CE}"/>
              </a:ext>
            </a:extLst>
          </p:cNvPr>
          <p:cNvSpPr txBox="1"/>
          <p:nvPr/>
        </p:nvSpPr>
        <p:spPr>
          <a:xfrm>
            <a:off x="6575158" y="1526373"/>
            <a:ext cx="26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REF-to-REF time reduces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3815D3-6D25-1C4F-8F83-C122729C3D7B}"/>
              </a:ext>
            </a:extLst>
          </p:cNvPr>
          <p:cNvSpPr/>
          <p:nvPr/>
        </p:nvSpPr>
        <p:spPr>
          <a:xfrm>
            <a:off x="6575158" y="1831017"/>
            <a:ext cx="2572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Fewer activations can fit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897A0A-9C49-7141-8D45-7602BF4075C0}"/>
              </a:ext>
            </a:extLst>
          </p:cNvPr>
          <p:cNvSpPr/>
          <p:nvPr/>
        </p:nvSpPr>
        <p:spPr>
          <a:xfrm>
            <a:off x="3281910" y="6553611"/>
            <a:ext cx="33738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Fewer activations can be performed</a:t>
            </a:r>
          </a:p>
        </p:txBody>
      </p:sp>
      <p:pic>
        <p:nvPicPr>
          <p:cNvPr id="53" name="Picture Placeholder 32">
            <a:extLst>
              <a:ext uri="{FF2B5EF4-FFF2-40B4-BE49-F238E27FC236}">
                <a16:creationId xmlns:a16="http://schemas.microsoft.com/office/drawing/2014/main" id="{88BD3868-3A1A-424A-8304-B9CFD3D3F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9" b="21589"/>
          <a:stretch>
            <a:fillRect/>
          </a:stretch>
        </p:blipFill>
        <p:spPr>
          <a:xfrm>
            <a:off x="3406450" y="5908334"/>
            <a:ext cx="1241221" cy="70554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DD6BCC-F18D-5747-A929-115342B8EBEC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4647671" y="6256739"/>
            <a:ext cx="579218" cy="43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Placeholder 37" descr="A picture containing text&#10;&#10;Description automatically generated">
            <a:extLst>
              <a:ext uri="{FF2B5EF4-FFF2-40B4-BE49-F238E27FC236}">
                <a16:creationId xmlns:a16="http://schemas.microsoft.com/office/drawing/2014/main" id="{51A3E036-2292-FE4B-A4ED-807CAAFF0F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9" b="21589"/>
          <a:stretch>
            <a:fillRect/>
          </a:stretch>
        </p:blipFill>
        <p:spPr>
          <a:xfrm>
            <a:off x="5226889" y="5903969"/>
            <a:ext cx="1241220" cy="70554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EF0C23F-D99D-DD4E-8757-920DEF9FB5EA}"/>
              </a:ext>
            </a:extLst>
          </p:cNvPr>
          <p:cNvSpPr/>
          <p:nvPr/>
        </p:nvSpPr>
        <p:spPr>
          <a:xfrm>
            <a:off x="-2198" y="-1"/>
            <a:ext cx="9146197" cy="6858001"/>
          </a:xfrm>
          <a:prstGeom prst="rect">
            <a:avLst/>
          </a:prstGeom>
          <a:solidFill>
            <a:srgbClr val="0D0D0D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RAM Bank">
            <a:extLst>
              <a:ext uri="{FF2B5EF4-FFF2-40B4-BE49-F238E27FC236}">
                <a16:creationId xmlns:a16="http://schemas.microsoft.com/office/drawing/2014/main" id="{5743497B-6D87-FE41-A92D-69E792987E0F}"/>
              </a:ext>
            </a:extLst>
          </p:cNvPr>
          <p:cNvSpPr/>
          <p:nvPr/>
        </p:nvSpPr>
        <p:spPr>
          <a:xfrm>
            <a:off x="3377023" y="2376154"/>
            <a:ext cx="2389953" cy="1759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DRAM Bank</a:t>
            </a:r>
          </a:p>
        </p:txBody>
      </p:sp>
      <p:sp>
        <p:nvSpPr>
          <p:cNvPr id="5" name="Attacker">
            <a:extLst>
              <a:ext uri="{FF2B5EF4-FFF2-40B4-BE49-F238E27FC236}">
                <a16:creationId xmlns:a16="http://schemas.microsoft.com/office/drawing/2014/main" id="{D0DE4FAF-51A1-CB43-9EFD-59FAC416DAE5}"/>
              </a:ext>
            </a:extLst>
          </p:cNvPr>
          <p:cNvSpPr/>
          <p:nvPr/>
        </p:nvSpPr>
        <p:spPr>
          <a:xfrm>
            <a:off x="3377023" y="2720137"/>
            <a:ext cx="2389953" cy="304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Aggressor Row</a:t>
            </a:r>
          </a:p>
        </p:txBody>
      </p:sp>
      <p:sp>
        <p:nvSpPr>
          <p:cNvPr id="6" name="Sensitive">
            <a:extLst>
              <a:ext uri="{FF2B5EF4-FFF2-40B4-BE49-F238E27FC236}">
                <a16:creationId xmlns:a16="http://schemas.microsoft.com/office/drawing/2014/main" id="{7AB96C5E-584D-8D46-9217-74E83BBB1586}"/>
              </a:ext>
            </a:extLst>
          </p:cNvPr>
          <p:cNvSpPr/>
          <p:nvPr/>
        </p:nvSpPr>
        <p:spPr>
          <a:xfrm>
            <a:off x="3377023" y="3523261"/>
            <a:ext cx="2389953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sp>
        <p:nvSpPr>
          <p:cNvPr id="7" name="Isolation">
            <a:extLst>
              <a:ext uri="{FF2B5EF4-FFF2-40B4-BE49-F238E27FC236}">
                <a16:creationId xmlns:a16="http://schemas.microsoft.com/office/drawing/2014/main" id="{6D4E1C76-7163-4E4A-8349-D675356E1579}"/>
              </a:ext>
            </a:extLst>
          </p:cNvPr>
          <p:cNvSpPr/>
          <p:nvPr/>
        </p:nvSpPr>
        <p:spPr>
          <a:xfrm>
            <a:off x="3377023" y="3024944"/>
            <a:ext cx="2389953" cy="4983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Isolation Rows</a:t>
            </a:r>
          </a:p>
        </p:txBody>
      </p:sp>
      <p:sp>
        <p:nvSpPr>
          <p:cNvPr id="14" name="DRAM Bank">
            <a:extLst>
              <a:ext uri="{FF2B5EF4-FFF2-40B4-BE49-F238E27FC236}">
                <a16:creationId xmlns:a16="http://schemas.microsoft.com/office/drawing/2014/main" id="{C6733633-CA11-3C48-8078-296AE05F4511}"/>
              </a:ext>
            </a:extLst>
          </p:cNvPr>
          <p:cNvSpPr/>
          <p:nvPr/>
        </p:nvSpPr>
        <p:spPr>
          <a:xfrm>
            <a:off x="3377023" y="4308522"/>
            <a:ext cx="2389953" cy="15753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DRAM Bank</a:t>
            </a:r>
          </a:p>
        </p:txBody>
      </p:sp>
      <p:sp>
        <p:nvSpPr>
          <p:cNvPr id="15" name="Attacker">
            <a:extLst>
              <a:ext uri="{FF2B5EF4-FFF2-40B4-BE49-F238E27FC236}">
                <a16:creationId xmlns:a16="http://schemas.microsoft.com/office/drawing/2014/main" id="{DDF114CD-9A17-3944-893C-EF5051A892D2}"/>
              </a:ext>
            </a:extLst>
          </p:cNvPr>
          <p:cNvSpPr/>
          <p:nvPr/>
        </p:nvSpPr>
        <p:spPr>
          <a:xfrm>
            <a:off x="3370479" y="4899439"/>
            <a:ext cx="2389953" cy="3722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Aggressor Row</a:t>
            </a:r>
          </a:p>
        </p:txBody>
      </p:sp>
      <p:sp>
        <p:nvSpPr>
          <p:cNvPr id="16" name="Sensitive">
            <a:extLst>
              <a:ext uri="{FF2B5EF4-FFF2-40B4-BE49-F238E27FC236}">
                <a16:creationId xmlns:a16="http://schemas.microsoft.com/office/drawing/2014/main" id="{B707F687-216F-5348-84B1-B76BC1637C95}"/>
              </a:ext>
            </a:extLst>
          </p:cNvPr>
          <p:cNvSpPr/>
          <p:nvPr/>
        </p:nvSpPr>
        <p:spPr>
          <a:xfrm>
            <a:off x="3377023" y="5270429"/>
            <a:ext cx="2389953" cy="532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sp>
        <p:nvSpPr>
          <p:cNvPr id="20" name="Sensitive">
            <a:extLst>
              <a:ext uri="{FF2B5EF4-FFF2-40B4-BE49-F238E27FC236}">
                <a16:creationId xmlns:a16="http://schemas.microsoft.com/office/drawing/2014/main" id="{B1F54E72-A613-9D44-B666-77824E10B41B}"/>
              </a:ext>
            </a:extLst>
          </p:cNvPr>
          <p:cNvSpPr/>
          <p:nvPr/>
        </p:nvSpPr>
        <p:spPr>
          <a:xfrm>
            <a:off x="3377023" y="4369147"/>
            <a:ext cx="2389953" cy="532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C1349E-97E2-8A4D-BBBE-93DE4D837D7A}"/>
              </a:ext>
            </a:extLst>
          </p:cNvPr>
          <p:cNvGrpSpPr/>
          <p:nvPr/>
        </p:nvGrpSpPr>
        <p:grpSpPr>
          <a:xfrm>
            <a:off x="-7497" y="5704760"/>
            <a:ext cx="9155090" cy="1163278"/>
            <a:chOff x="-8961" y="5038414"/>
            <a:chExt cx="9148831" cy="11632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AC33BB1-6986-F14B-8851-74F60F140114}"/>
                </a:ext>
              </a:extLst>
            </p:cNvPr>
            <p:cNvSpPr/>
            <p:nvPr/>
          </p:nvSpPr>
          <p:spPr>
            <a:xfrm>
              <a:off x="-8961" y="5038414"/>
              <a:ext cx="9148831" cy="11632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7BBDDA-091B-CC48-AE43-7C1EA527B159}"/>
                </a:ext>
              </a:extLst>
            </p:cNvPr>
            <p:cNvSpPr txBox="1"/>
            <p:nvPr/>
          </p:nvSpPr>
          <p:spPr>
            <a:xfrm>
              <a:off x="75991" y="5093984"/>
              <a:ext cx="8995610" cy="10156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/>
                <a:t>Identifying</a:t>
              </a:r>
              <a:r>
                <a:rPr lang="en-US" sz="3000" b="1" dirty="0">
                  <a:solidFill>
                    <a:srgbClr val="C00000"/>
                  </a:solidFill>
                </a:rPr>
                <a:t> </a:t>
              </a:r>
              <a:r>
                <a:rPr lang="en-US" sz="3000" b="1" i="1" dirty="0">
                  <a:solidFill>
                    <a:srgbClr val="00B050"/>
                  </a:solidFill>
                </a:rPr>
                <a:t>victim</a:t>
              </a:r>
              <a:r>
                <a:rPr lang="en-US" sz="3000" b="1" dirty="0">
                  <a:solidFill>
                    <a:srgbClr val="C00000"/>
                  </a:solidFill>
                </a:rPr>
                <a:t> </a:t>
              </a:r>
              <a:r>
                <a:rPr lang="en-US" sz="3000" dirty="0"/>
                <a:t>and</a:t>
              </a:r>
              <a:r>
                <a:rPr lang="en-US" sz="3000" b="1" dirty="0">
                  <a:solidFill>
                    <a:srgbClr val="C00000"/>
                  </a:solidFill>
                </a:rPr>
                <a:t> </a:t>
              </a:r>
              <a:r>
                <a:rPr lang="en-US" sz="3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isolation</a:t>
              </a:r>
              <a:r>
                <a:rPr lang="en-US" sz="3000" b="1" dirty="0">
                  <a:solidFill>
                    <a:srgbClr val="C00000"/>
                  </a:solidFill>
                </a:rPr>
                <a:t> </a:t>
              </a:r>
              <a:r>
                <a:rPr lang="en-US" sz="3000" dirty="0"/>
                <a:t>rows requires </a:t>
              </a:r>
            </a:p>
            <a:p>
              <a:pPr algn="ctr"/>
              <a:r>
                <a:rPr lang="en-US" sz="3000" b="1" i="1" dirty="0">
                  <a:solidFill>
                    <a:srgbClr val="C00000"/>
                  </a:solidFill>
                </a:rPr>
                <a:t>proprietary</a:t>
              </a:r>
              <a:r>
                <a:rPr lang="en-US" sz="3000" dirty="0"/>
                <a:t> knowledge of </a:t>
              </a:r>
              <a:r>
                <a:rPr lang="en-US" sz="3000" b="1" i="1" dirty="0"/>
                <a:t>in-DRAM mapping</a:t>
              </a:r>
            </a:p>
          </p:txBody>
        </p:sp>
      </p:grpSp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49A96CCE-70C1-DC40-9B86-0E671AC09EDB}"/>
              </a:ext>
            </a:extLst>
          </p:cNvPr>
          <p:cNvSpPr/>
          <p:nvPr/>
        </p:nvSpPr>
        <p:spPr>
          <a:xfrm>
            <a:off x="3030876" y="3815371"/>
            <a:ext cx="339603" cy="320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E717BB55-94AA-8449-A378-79EDB35AD102}"/>
              </a:ext>
            </a:extLst>
          </p:cNvPr>
          <p:cNvSpPr/>
          <p:nvPr/>
        </p:nvSpPr>
        <p:spPr>
          <a:xfrm>
            <a:off x="5760432" y="3815371"/>
            <a:ext cx="339603" cy="320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9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59FB-8DDF-6F41-A510-F3A83579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Goal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72D86-6196-1D42-812D-510224D08A87}"/>
              </a:ext>
            </a:extLst>
          </p:cNvPr>
          <p:cNvSpPr/>
          <p:nvPr/>
        </p:nvSpPr>
        <p:spPr>
          <a:xfrm>
            <a:off x="0" y="2487058"/>
            <a:ext cx="9144000" cy="1883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985C-9664-394D-94AF-354C677B6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" y="1403639"/>
            <a:ext cx="8987622" cy="4050721"/>
          </a:xfrm>
        </p:spPr>
        <p:txBody>
          <a:bodyPr anchor="ctr"/>
          <a:lstStyle/>
          <a:p>
            <a:pPr algn="ctr"/>
            <a:endParaRPr lang="en-US" sz="3200" b="1" dirty="0"/>
          </a:p>
          <a:p>
            <a:pPr marL="0" indent="0" algn="ctr">
              <a:buNone/>
            </a:pPr>
            <a:r>
              <a:rPr lang="en-US" sz="2800" dirty="0"/>
              <a:t>To prevent RowHammer </a:t>
            </a:r>
            <a:r>
              <a:rPr lang="en-US" sz="2800" dirty="0">
                <a:solidFill>
                  <a:srgbClr val="00B050"/>
                </a:solidFill>
              </a:rPr>
              <a:t>efficiently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and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scalably</a:t>
            </a:r>
            <a:r>
              <a:rPr lang="en-US" sz="2800" dirty="0"/>
              <a:t> </a:t>
            </a:r>
          </a:p>
          <a:p>
            <a:pPr marL="0" indent="0" algn="ctr">
              <a:buNone/>
            </a:pP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without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knowledge of or modifications to </a:t>
            </a:r>
            <a:r>
              <a:rPr lang="en-US" sz="2800" dirty="0"/>
              <a:t>DRAM internals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38556D3-6E15-A340-8DFD-23665A3183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77074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7191" y="1239726"/>
            <a:ext cx="8672264" cy="67355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4C625-6C44-824B-ABB0-43BC56560EF5}"/>
              </a:ext>
            </a:extLst>
          </p:cNvPr>
          <p:cNvSpPr/>
          <p:nvPr/>
        </p:nvSpPr>
        <p:spPr>
          <a:xfrm>
            <a:off x="205424" y="1948837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Outline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FE5D88-798B-6D45-B0F8-ACF5C16D68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9F22CB-B0AB-C448-BB33-D13183EF1C16}"/>
              </a:ext>
            </a:extLst>
          </p:cNvPr>
          <p:cNvSpPr/>
          <p:nvPr/>
        </p:nvSpPr>
        <p:spPr>
          <a:xfrm>
            <a:off x="205424" y="2652840"/>
            <a:ext cx="8672264" cy="673550"/>
          </a:xfrm>
          <a:prstGeom prst="rect">
            <a:avLst/>
          </a:prstGeom>
          <a:solidFill>
            <a:srgbClr val="538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08F3C5-44E2-5B48-A440-DA601DF7858D}"/>
              </a:ext>
            </a:extLst>
          </p:cNvPr>
          <p:cNvSpPr/>
          <p:nvPr/>
        </p:nvSpPr>
        <p:spPr>
          <a:xfrm>
            <a:off x="205424" y="3356843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8597B5-8964-5C47-BC91-F48DFE836D04}"/>
              </a:ext>
            </a:extLst>
          </p:cNvPr>
          <p:cNvSpPr/>
          <p:nvPr/>
        </p:nvSpPr>
        <p:spPr>
          <a:xfrm>
            <a:off x="205424" y="4064777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9F995F-391F-5940-80E6-F82CB84C4933}"/>
              </a:ext>
            </a:extLst>
          </p:cNvPr>
          <p:cNvSpPr/>
          <p:nvPr/>
        </p:nvSpPr>
        <p:spPr>
          <a:xfrm>
            <a:off x="205424" y="4772711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3D1C82-6B4B-2A4A-BCEB-27C57C1188B5}"/>
              </a:ext>
            </a:extLst>
          </p:cNvPr>
          <p:cNvSpPr/>
          <p:nvPr/>
        </p:nvSpPr>
        <p:spPr>
          <a:xfrm>
            <a:off x="205424" y="5480645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EDEFF-E6DD-CC47-AE02-196B3AC1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544" y="1215342"/>
            <a:ext cx="7709023" cy="51488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DRAM and RowHammer Background 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Motivation and Goal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BlockHammer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RowBlocker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AttackThrottler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Evaluation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0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0478"/>
            <a:ext cx="9143999" cy="5140373"/>
          </a:xfrm>
        </p:spPr>
        <p:txBody>
          <a:bodyPr>
            <a:noAutofit/>
          </a:bodyPr>
          <a:lstStyle/>
          <a:p>
            <a:pPr marL="274320" indent="-274320">
              <a:lnSpc>
                <a:spcPct val="150000"/>
              </a:lnSpc>
              <a:spcBef>
                <a:spcPts val="600"/>
              </a:spcBef>
            </a:pPr>
            <a:r>
              <a:rPr lang="en-US" sz="1800" b="1" u="sng" dirty="0"/>
              <a:t>Motivation</a:t>
            </a:r>
            <a:r>
              <a:rPr lang="en-US" sz="1800" dirty="0"/>
              <a:t>: RowHammer is a worsening DRAM reliability and security problem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chemeClr val="accent2">
                    <a:lumMod val="75000"/>
                  </a:schemeClr>
                </a:solidFill>
              </a:rPr>
              <a:t>Problem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: Mitigation mechanisms have limited support for current/future chips</a:t>
            </a:r>
          </a:p>
          <a:p>
            <a:pPr marL="731520" lvl="1" indent="-274320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Scalability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with worsening RowHammer vulnerability </a:t>
            </a:r>
          </a:p>
          <a:p>
            <a:pPr marL="731520" lvl="1" indent="-274320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Compatibility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with commodity DRAM chips</a:t>
            </a:r>
            <a:endParaRPr lang="en-US" sz="16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</a:rPr>
              <a:t>Goal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Efficiently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scalably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prevent RowHammer bit-flips 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without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knowledge of or modifications to DRAM internals 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chemeClr val="accent6">
                    <a:lumMod val="75000"/>
                  </a:schemeClr>
                </a:solidFill>
              </a:rPr>
              <a:t>Key Idea</a:t>
            </a:r>
            <a:r>
              <a:rPr lang="en-US" sz="1800" u="sng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Selectively throttle memory accesses that may cause RowHammer bit-flips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rgbClr val="7030A0"/>
                </a:solidFill>
              </a:rPr>
              <a:t>Mechanism</a:t>
            </a:r>
            <a:r>
              <a:rPr lang="en-US" sz="1800" dirty="0">
                <a:solidFill>
                  <a:srgbClr val="7030A0"/>
                </a:solidFill>
              </a:rPr>
              <a:t>: BlockHammer </a:t>
            </a:r>
          </a:p>
          <a:p>
            <a:pPr marL="731520" lvl="1" indent="-274320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7030A0"/>
                </a:solidFill>
              </a:rPr>
              <a:t>Tracks</a:t>
            </a:r>
            <a:r>
              <a:rPr lang="en-US" sz="1600" dirty="0">
                <a:solidFill>
                  <a:srgbClr val="7030A0"/>
                </a:solidFill>
              </a:rPr>
              <a:t> activation rates of all rows by using area-efficient Bloom filters</a:t>
            </a:r>
          </a:p>
          <a:p>
            <a:pPr marL="731520" lvl="1" indent="-274320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7030A0"/>
                </a:solidFill>
              </a:rPr>
              <a:t>Throttles</a:t>
            </a:r>
            <a:r>
              <a:rPr lang="en-US" sz="1600" dirty="0">
                <a:solidFill>
                  <a:srgbClr val="7030A0"/>
                </a:solidFill>
              </a:rPr>
              <a:t> row activations that could cause RowHammer bit flips</a:t>
            </a:r>
          </a:p>
          <a:p>
            <a:pPr marL="731520" lvl="1" indent="-274320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7030A0"/>
                </a:solidFill>
              </a:rPr>
              <a:t>Identifies and throttles </a:t>
            </a:r>
            <a:r>
              <a:rPr lang="en-US" sz="1600" dirty="0">
                <a:solidFill>
                  <a:srgbClr val="7030A0"/>
                </a:solidFill>
              </a:rPr>
              <a:t>threads that perform RowHammer attacks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rgbClr val="C00000"/>
                </a:solidFill>
              </a:rPr>
              <a:t>Scalability with Worsening RowHammer Vulnerability: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Competitive</a:t>
            </a:r>
            <a:r>
              <a:rPr lang="en-US" sz="1600" dirty="0">
                <a:solidFill>
                  <a:srgbClr val="C00000"/>
                </a:solidFill>
              </a:rPr>
              <a:t> with state-of-the-art mechanisms </a:t>
            </a:r>
            <a:r>
              <a:rPr lang="en-US" sz="1600" b="1" dirty="0">
                <a:solidFill>
                  <a:srgbClr val="C00000"/>
                </a:solidFill>
              </a:rPr>
              <a:t>when there is no attack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Superior</a:t>
            </a:r>
            <a:r>
              <a:rPr lang="en-US" sz="1600" dirty="0">
                <a:solidFill>
                  <a:srgbClr val="C00000"/>
                </a:solidFill>
              </a:rPr>
              <a:t> performance and DRAM energy </a:t>
            </a:r>
            <a:r>
              <a:rPr lang="en-US" sz="1600" b="1" dirty="0">
                <a:solidFill>
                  <a:srgbClr val="C00000"/>
                </a:solidFill>
              </a:rPr>
              <a:t>when a RowHammer attack is present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rgbClr val="C00000"/>
                </a:solidFill>
              </a:rPr>
              <a:t>Compatibility with Commodity DRAM Chips: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No proprietary information </a:t>
            </a:r>
            <a:r>
              <a:rPr lang="en-US" sz="1600" dirty="0">
                <a:solidFill>
                  <a:srgbClr val="C00000"/>
                </a:solidFill>
              </a:rPr>
              <a:t>of DRAM internals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No modifications </a:t>
            </a:r>
            <a:r>
              <a:rPr lang="en-US" sz="1600" dirty="0">
                <a:solidFill>
                  <a:srgbClr val="C00000"/>
                </a:solidFill>
              </a:rPr>
              <a:t>to DRAM circuitry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82C4400-0544-984E-9720-951BD0430F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8333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1C53-87CC-614A-A2AC-BCD1174B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BlockHammer </a:t>
            </a:r>
            <a:br>
              <a:rPr lang="en-US" dirty="0"/>
            </a:br>
            <a:r>
              <a:rPr lang="en-US" sz="2800" dirty="0"/>
              <a:t>Key Idea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6FA5AF-61A1-C84C-8A6C-82A5FEBBD3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D0F157-3384-1D46-9627-615A17CA48E4}"/>
              </a:ext>
            </a:extLst>
          </p:cNvPr>
          <p:cNvSpPr/>
          <p:nvPr/>
        </p:nvSpPr>
        <p:spPr>
          <a:xfrm>
            <a:off x="0" y="2487058"/>
            <a:ext cx="9144000" cy="1883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5DA0F3-2012-A14F-B343-01486170E73E}"/>
              </a:ext>
            </a:extLst>
          </p:cNvPr>
          <p:cNvSpPr txBox="1">
            <a:spLocks/>
          </p:cNvSpPr>
          <p:nvPr/>
        </p:nvSpPr>
        <p:spPr>
          <a:xfrm>
            <a:off x="78189" y="1403640"/>
            <a:ext cx="8987622" cy="40507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Selectively throttle </a:t>
            </a:r>
            <a:r>
              <a:rPr lang="en-US" sz="3200" dirty="0"/>
              <a:t>memory accesses </a:t>
            </a:r>
          </a:p>
          <a:p>
            <a:pPr marL="0" indent="0" algn="ctr">
              <a:buNone/>
            </a:pPr>
            <a:r>
              <a:rPr lang="en-US" sz="3200" dirty="0"/>
              <a:t>that may cause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RowHammer bit-flips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4033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DD38-02ED-644E-B723-A83144D2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0" y="50573"/>
            <a:ext cx="7338361" cy="1141619"/>
          </a:xfrm>
        </p:spPr>
        <p:txBody>
          <a:bodyPr/>
          <a:lstStyle/>
          <a:p>
            <a:r>
              <a:rPr lang="en-US" b="1" dirty="0"/>
              <a:t>BlockHammer </a:t>
            </a:r>
            <a:br>
              <a:rPr lang="en-US" dirty="0"/>
            </a:br>
            <a:r>
              <a:rPr lang="en-US" sz="2800" b="1" dirty="0"/>
              <a:t>Overview of Approach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DB79523-8389-8A4C-8543-2B85EE6A5F44}"/>
              </a:ext>
            </a:extLst>
          </p:cNvPr>
          <p:cNvSpPr/>
          <p:nvPr/>
        </p:nvSpPr>
        <p:spPr>
          <a:xfrm>
            <a:off x="-2198" y="4142057"/>
            <a:ext cx="9144000" cy="221365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084711E-5C10-334E-B795-69737335F96A}"/>
              </a:ext>
            </a:extLst>
          </p:cNvPr>
          <p:cNvSpPr/>
          <p:nvPr/>
        </p:nvSpPr>
        <p:spPr>
          <a:xfrm>
            <a:off x="-2197" y="1215342"/>
            <a:ext cx="9144000" cy="2213658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65B18-AEF8-A144-B127-EAD658AC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/>
              <a:t>RowBlocker</a:t>
            </a:r>
            <a:r>
              <a:rPr lang="en-US" sz="3200" b="1" dirty="0"/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Tracks</a:t>
            </a:r>
            <a:r>
              <a:rPr lang="en-US" sz="2400" dirty="0"/>
              <a:t> row activation rates using area-efficient Bloom filters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Blacklists</a:t>
            </a:r>
            <a:r>
              <a:rPr lang="en-US" sz="2400" dirty="0"/>
              <a:t> rows that are activated at a high rate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Throttles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activations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targeting a blacklisted row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err="1"/>
              <a:t>AttackThrottler</a:t>
            </a:r>
            <a:endParaRPr lang="en-US" sz="2800" b="1" dirty="0"/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Identifies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threads that perform a RowHammer attack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Reduces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memory bandwidth usage of identified threads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782042-1B9C-DA4C-B922-0E3D3B011937}"/>
              </a:ext>
            </a:extLst>
          </p:cNvPr>
          <p:cNvSpPr/>
          <p:nvPr/>
        </p:nvSpPr>
        <p:spPr>
          <a:xfrm>
            <a:off x="0" y="3139205"/>
            <a:ext cx="9144000" cy="74019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No row can be activated at a high enough rate to induce bit-flips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AED7B-37CC-CE4C-A987-7F715E5C0DEE}"/>
              </a:ext>
            </a:extLst>
          </p:cNvPr>
          <p:cNvSpPr/>
          <p:nvPr/>
        </p:nvSpPr>
        <p:spPr>
          <a:xfrm>
            <a:off x="0" y="5535387"/>
            <a:ext cx="9144000" cy="8693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Greatly reduces the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performance degradation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and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 energy wastage 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a RowHammer attack inflicts on a system</a:t>
            </a:r>
          </a:p>
        </p:txBody>
      </p:sp>
    </p:spTree>
    <p:extLst>
      <p:ext uri="{BB962C8B-B14F-4D97-AF65-F5344CB8AC3E}">
        <p14:creationId xmlns:p14="http://schemas.microsoft.com/office/powerpoint/2010/main" val="8913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uiExpand="1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7191" y="1239726"/>
            <a:ext cx="8672264" cy="67355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4C625-6C44-824B-ABB0-43BC56560EF5}"/>
              </a:ext>
            </a:extLst>
          </p:cNvPr>
          <p:cNvSpPr/>
          <p:nvPr/>
        </p:nvSpPr>
        <p:spPr>
          <a:xfrm>
            <a:off x="205424" y="1948837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Outline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FE5D88-798B-6D45-B0F8-ACF5C16D68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9F22CB-B0AB-C448-BB33-D13183EF1C16}"/>
              </a:ext>
            </a:extLst>
          </p:cNvPr>
          <p:cNvSpPr/>
          <p:nvPr/>
        </p:nvSpPr>
        <p:spPr>
          <a:xfrm>
            <a:off x="205424" y="2652840"/>
            <a:ext cx="8672264" cy="673550"/>
          </a:xfrm>
          <a:prstGeom prst="rect">
            <a:avLst/>
          </a:prstGeom>
          <a:solidFill>
            <a:srgbClr val="538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08F3C5-44E2-5B48-A440-DA601DF7858D}"/>
              </a:ext>
            </a:extLst>
          </p:cNvPr>
          <p:cNvSpPr/>
          <p:nvPr/>
        </p:nvSpPr>
        <p:spPr>
          <a:xfrm>
            <a:off x="205424" y="3356843"/>
            <a:ext cx="8672264" cy="673550"/>
          </a:xfrm>
          <a:prstGeom prst="rect">
            <a:avLst/>
          </a:prstGeom>
          <a:solidFill>
            <a:srgbClr val="538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8597B5-8964-5C47-BC91-F48DFE836D04}"/>
              </a:ext>
            </a:extLst>
          </p:cNvPr>
          <p:cNvSpPr/>
          <p:nvPr/>
        </p:nvSpPr>
        <p:spPr>
          <a:xfrm>
            <a:off x="205424" y="4064777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9F995F-391F-5940-80E6-F82CB84C4933}"/>
              </a:ext>
            </a:extLst>
          </p:cNvPr>
          <p:cNvSpPr/>
          <p:nvPr/>
        </p:nvSpPr>
        <p:spPr>
          <a:xfrm>
            <a:off x="205424" y="4772711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3D1C82-6B4B-2A4A-BCEB-27C57C1188B5}"/>
              </a:ext>
            </a:extLst>
          </p:cNvPr>
          <p:cNvSpPr/>
          <p:nvPr/>
        </p:nvSpPr>
        <p:spPr>
          <a:xfrm>
            <a:off x="205424" y="5480645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EDEFF-E6DD-CC47-AE02-196B3AC1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544" y="1215342"/>
            <a:ext cx="7709023" cy="51488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DRAM and RowHammer Background 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Motivation and Goal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BlockHammer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RowBlocker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AttackThrottler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Evaluation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6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9459-CF8F-E742-AE33-BCECB1B0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RowBlocker</a:t>
            </a:r>
            <a:endParaRPr lang="en-US" b="1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0CAA1D09-1916-1249-8640-F57F3B007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5342"/>
            <a:ext cx="9143999" cy="5140373"/>
          </a:xfrm>
        </p:spPr>
        <p:txBody>
          <a:bodyPr/>
          <a:lstStyle/>
          <a:p>
            <a:r>
              <a:rPr lang="en-US" sz="2400" dirty="0"/>
              <a:t>Modifies the memory request scheduler </a:t>
            </a:r>
            <a:r>
              <a:rPr lang="en-US" sz="2400" dirty="0">
                <a:solidFill>
                  <a:srgbClr val="00B050"/>
                </a:solidFill>
              </a:rPr>
              <a:t>to throttle </a:t>
            </a:r>
            <a:r>
              <a:rPr lang="en-US" sz="2400" dirty="0"/>
              <a:t>row activations</a:t>
            </a:r>
          </a:p>
          <a:p>
            <a:pPr>
              <a:buClr>
                <a:schemeClr val="tx1"/>
              </a:buClr>
            </a:pPr>
            <a:r>
              <a:rPr lang="en-US" sz="2400" b="1" dirty="0">
                <a:solidFill>
                  <a:srgbClr val="EC6362"/>
                </a:solidFill>
              </a:rPr>
              <a:t>Blacklists</a:t>
            </a:r>
            <a:r>
              <a:rPr lang="en-US" sz="2400" dirty="0"/>
              <a:t> rows with a high activation rate and </a:t>
            </a:r>
            <a:r>
              <a:rPr lang="en-US" sz="2400" b="1" dirty="0">
                <a:solidFill>
                  <a:srgbClr val="00B050"/>
                </a:solidFill>
              </a:rPr>
              <a:t>delays</a:t>
            </a:r>
            <a:r>
              <a:rPr lang="en-US" sz="2400" dirty="0"/>
              <a:t> subsequent activations targeting blacklisted rows</a:t>
            </a:r>
          </a:p>
        </p:txBody>
      </p:sp>
      <p:pic>
        <p:nvPicPr>
          <p:cNvPr id="33" name="Base">
            <a:extLst>
              <a:ext uri="{FF2B5EF4-FFF2-40B4-BE49-F238E27FC236}">
                <a16:creationId xmlns:a16="http://schemas.microsoft.com/office/drawing/2014/main" id="{CA88F44F-6DD1-DF40-A9E3-C17B84889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2" y="2573611"/>
            <a:ext cx="8987622" cy="3837690"/>
          </a:xfrm>
          <a:prstGeom prst="rect">
            <a:avLst/>
          </a:prstGeom>
        </p:spPr>
      </p:pic>
      <p:sp>
        <p:nvSpPr>
          <p:cNvPr id="3" name="BL_high">
            <a:extLst>
              <a:ext uri="{FF2B5EF4-FFF2-40B4-BE49-F238E27FC236}">
                <a16:creationId xmlns:a16="http://schemas.microsoft.com/office/drawing/2014/main" id="{5F1401EF-A3B2-574E-84DF-6BC9CE6CC3FA}"/>
              </a:ext>
            </a:extLst>
          </p:cNvPr>
          <p:cNvSpPr/>
          <p:nvPr/>
        </p:nvSpPr>
        <p:spPr>
          <a:xfrm>
            <a:off x="5040570" y="2859180"/>
            <a:ext cx="2535854" cy="1334276"/>
          </a:xfrm>
          <a:prstGeom prst="rect">
            <a:avLst/>
          </a:prstGeom>
          <a:solidFill>
            <a:srgbClr val="EC636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Blacklisting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Logic</a:t>
            </a:r>
          </a:p>
        </p:txBody>
      </p:sp>
      <p:sp>
        <p:nvSpPr>
          <p:cNvPr id="18" name="HB_high">
            <a:extLst>
              <a:ext uri="{FF2B5EF4-FFF2-40B4-BE49-F238E27FC236}">
                <a16:creationId xmlns:a16="http://schemas.microsoft.com/office/drawing/2014/main" id="{DEC9A7BB-4026-2D4E-A132-3A2D5A5A39F7}"/>
              </a:ext>
            </a:extLst>
          </p:cNvPr>
          <p:cNvSpPr/>
          <p:nvPr/>
        </p:nvSpPr>
        <p:spPr>
          <a:xfrm>
            <a:off x="5053565" y="4668910"/>
            <a:ext cx="2535854" cy="1336687"/>
          </a:xfrm>
          <a:prstGeom prst="rect">
            <a:avLst/>
          </a:prstGeom>
          <a:solidFill>
            <a:srgbClr val="96EBBA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Delaying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Logic</a:t>
            </a:r>
          </a:p>
        </p:txBody>
      </p:sp>
      <p:grpSp>
        <p:nvGrpSpPr>
          <p:cNvPr id="6" name="HB">
            <a:extLst>
              <a:ext uri="{FF2B5EF4-FFF2-40B4-BE49-F238E27FC236}">
                <a16:creationId xmlns:a16="http://schemas.microsoft.com/office/drawing/2014/main" id="{89CB41A0-2346-D046-9203-C80B97F952D3}"/>
              </a:ext>
            </a:extLst>
          </p:cNvPr>
          <p:cNvGrpSpPr/>
          <p:nvPr/>
        </p:nvGrpSpPr>
        <p:grpSpPr>
          <a:xfrm>
            <a:off x="4735065" y="4671322"/>
            <a:ext cx="3055924" cy="1334276"/>
            <a:chOff x="4735065" y="4671322"/>
            <a:chExt cx="3055924" cy="1334276"/>
          </a:xfrm>
        </p:grpSpPr>
        <p:pic>
          <p:nvPicPr>
            <p:cNvPr id="31" name="RBHB">
              <a:extLst>
                <a:ext uri="{FF2B5EF4-FFF2-40B4-BE49-F238E27FC236}">
                  <a16:creationId xmlns:a16="http://schemas.microsoft.com/office/drawing/2014/main" id="{444070B0-B956-8B46-9DDB-A8DB7E167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65" y="4671322"/>
              <a:ext cx="3055924" cy="1334276"/>
            </a:xfrm>
            <a:prstGeom prst="rect">
              <a:avLst/>
            </a:prstGeom>
          </p:spPr>
        </p:pic>
        <p:pic>
          <p:nvPicPr>
            <p:cNvPr id="27" name="RBHB_INT">
              <a:extLst>
                <a:ext uri="{FF2B5EF4-FFF2-40B4-BE49-F238E27FC236}">
                  <a16:creationId xmlns:a16="http://schemas.microsoft.com/office/drawing/2014/main" id="{8CAF0C6E-433D-7044-B99C-14F9FB9BA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797" y="4805295"/>
              <a:ext cx="2962703" cy="1069629"/>
            </a:xfrm>
            <a:prstGeom prst="rect">
              <a:avLst/>
            </a:prstGeom>
          </p:spPr>
        </p:pic>
      </p:grpSp>
      <p:grpSp>
        <p:nvGrpSpPr>
          <p:cNvPr id="7" name="BL">
            <a:extLst>
              <a:ext uri="{FF2B5EF4-FFF2-40B4-BE49-F238E27FC236}">
                <a16:creationId xmlns:a16="http://schemas.microsoft.com/office/drawing/2014/main" id="{0A5D9E9D-8F5C-6A45-B0D7-2856FE3F5F6C}"/>
              </a:ext>
            </a:extLst>
          </p:cNvPr>
          <p:cNvGrpSpPr/>
          <p:nvPr/>
        </p:nvGrpSpPr>
        <p:grpSpPr>
          <a:xfrm>
            <a:off x="4748746" y="2801414"/>
            <a:ext cx="3145492" cy="1449809"/>
            <a:chOff x="4748746" y="2801414"/>
            <a:chExt cx="3145492" cy="1449809"/>
          </a:xfrm>
        </p:grpSpPr>
        <p:pic>
          <p:nvPicPr>
            <p:cNvPr id="29" name="RBBL">
              <a:extLst>
                <a:ext uri="{FF2B5EF4-FFF2-40B4-BE49-F238E27FC236}">
                  <a16:creationId xmlns:a16="http://schemas.microsoft.com/office/drawing/2014/main" id="{1D13201B-ACD0-414A-89FD-0875B061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8747" y="2801414"/>
              <a:ext cx="3145491" cy="144980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6CD15F-3CB7-3149-9F25-B71647E0B57E}"/>
                </a:ext>
              </a:extLst>
            </p:cNvPr>
            <p:cNvSpPr/>
            <p:nvPr/>
          </p:nvSpPr>
          <p:spPr>
            <a:xfrm>
              <a:off x="5625885" y="3260724"/>
              <a:ext cx="1365224" cy="168275"/>
            </a:xfrm>
            <a:prstGeom prst="rect">
              <a:avLst/>
            </a:prstGeom>
            <a:solidFill>
              <a:srgbClr val="EC6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RBBL_INT">
              <a:extLst>
                <a:ext uri="{FF2B5EF4-FFF2-40B4-BE49-F238E27FC236}">
                  <a16:creationId xmlns:a16="http://schemas.microsoft.com/office/drawing/2014/main" id="{AE549E16-5EEB-2840-A170-401E28388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8746" y="3189542"/>
              <a:ext cx="2955081" cy="990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081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  <p:bldP spid="3" grpId="0" animBg="1"/>
      <p:bldP spid="3" grpId="1" animBg="1"/>
      <p:bldP spid="18" grpId="0" animBg="1"/>
      <p:bldP spid="1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9459-CF8F-E742-AE33-BCECB1B0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RowBlocker</a:t>
            </a:r>
            <a:endParaRPr lang="en-US" b="1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0CAA1D09-1916-1249-8640-F57F3B007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5342"/>
            <a:ext cx="9143999" cy="5140373"/>
          </a:xfrm>
        </p:spPr>
        <p:txBody>
          <a:bodyPr/>
          <a:lstStyle/>
          <a:p>
            <a:r>
              <a:rPr lang="en-US" sz="2400" dirty="0"/>
              <a:t>Blocks a row activation if the row is </a:t>
            </a:r>
            <a:r>
              <a:rPr lang="en-US" sz="2400" b="1" dirty="0"/>
              <a:t>both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blacklisted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recently activated</a:t>
            </a:r>
            <a:endParaRPr lang="en-US" sz="2000" dirty="0"/>
          </a:p>
        </p:txBody>
      </p:sp>
      <p:pic>
        <p:nvPicPr>
          <p:cNvPr id="33" name="Base">
            <a:extLst>
              <a:ext uri="{FF2B5EF4-FFF2-40B4-BE49-F238E27FC236}">
                <a16:creationId xmlns:a16="http://schemas.microsoft.com/office/drawing/2014/main" id="{CA88F44F-6DD1-DF40-A9E3-C17B84889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2" y="2573611"/>
            <a:ext cx="8987622" cy="3837690"/>
          </a:xfrm>
          <a:prstGeom prst="rect">
            <a:avLst/>
          </a:prstGeom>
        </p:spPr>
      </p:pic>
      <p:pic>
        <p:nvPicPr>
          <p:cNvPr id="17" name="4">
            <a:extLst>
              <a:ext uri="{FF2B5EF4-FFF2-40B4-BE49-F238E27FC236}">
                <a16:creationId xmlns:a16="http://schemas.microsoft.com/office/drawing/2014/main" id="{25BABB9A-CCD6-834E-B4A6-44D72329F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68" y="3132981"/>
            <a:ext cx="1216909" cy="974993"/>
          </a:xfrm>
          <a:prstGeom prst="rect">
            <a:avLst/>
          </a:prstGeom>
        </p:spPr>
      </p:pic>
      <p:pic>
        <p:nvPicPr>
          <p:cNvPr id="29" name="RBBL">
            <a:extLst>
              <a:ext uri="{FF2B5EF4-FFF2-40B4-BE49-F238E27FC236}">
                <a16:creationId xmlns:a16="http://schemas.microsoft.com/office/drawing/2014/main" id="{1D13201B-ACD0-414A-89FD-0875B061B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47" y="2801414"/>
            <a:ext cx="3145491" cy="144980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E6CD15F-3CB7-3149-9F25-B71647E0B57E}"/>
              </a:ext>
            </a:extLst>
          </p:cNvPr>
          <p:cNvSpPr/>
          <p:nvPr/>
        </p:nvSpPr>
        <p:spPr>
          <a:xfrm>
            <a:off x="5625885" y="3260724"/>
            <a:ext cx="1365224" cy="168275"/>
          </a:xfrm>
          <a:prstGeom prst="rect">
            <a:avLst/>
          </a:prstGeom>
          <a:solidFill>
            <a:srgbClr val="EC6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RBHB">
            <a:extLst>
              <a:ext uri="{FF2B5EF4-FFF2-40B4-BE49-F238E27FC236}">
                <a16:creationId xmlns:a16="http://schemas.microsoft.com/office/drawing/2014/main" id="{444070B0-B956-8B46-9DDB-A8DB7E167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65" y="4671322"/>
            <a:ext cx="3055924" cy="1334276"/>
          </a:xfrm>
          <a:prstGeom prst="rect">
            <a:avLst/>
          </a:prstGeom>
        </p:spPr>
      </p:pic>
      <p:pic>
        <p:nvPicPr>
          <p:cNvPr id="25" name="RBBL_INT">
            <a:extLst>
              <a:ext uri="{FF2B5EF4-FFF2-40B4-BE49-F238E27FC236}">
                <a16:creationId xmlns:a16="http://schemas.microsoft.com/office/drawing/2014/main" id="{AE549E16-5EEB-2840-A170-401E28388E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46" y="3189542"/>
            <a:ext cx="2955081" cy="990672"/>
          </a:xfrm>
          <a:prstGeom prst="rect">
            <a:avLst/>
          </a:prstGeom>
        </p:spPr>
      </p:pic>
      <p:pic>
        <p:nvPicPr>
          <p:cNvPr id="27" name="RBHB_INT">
            <a:extLst>
              <a:ext uri="{FF2B5EF4-FFF2-40B4-BE49-F238E27FC236}">
                <a16:creationId xmlns:a16="http://schemas.microsoft.com/office/drawing/2014/main" id="{8CAF0C6E-433D-7044-B99C-14F9FB9BA9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797" y="4805295"/>
            <a:ext cx="2962703" cy="1069629"/>
          </a:xfrm>
          <a:prstGeom prst="rect">
            <a:avLst/>
          </a:prstGeom>
        </p:spPr>
      </p:pic>
      <p:pic>
        <p:nvPicPr>
          <p:cNvPr id="19" name="3">
            <a:extLst>
              <a:ext uri="{FF2B5EF4-FFF2-40B4-BE49-F238E27FC236}">
                <a16:creationId xmlns:a16="http://schemas.microsoft.com/office/drawing/2014/main" id="{60E73114-9107-9D4D-AD0F-238F60AEEE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03" y="3355522"/>
            <a:ext cx="1603749" cy="1614024"/>
          </a:xfrm>
          <a:prstGeom prst="rect">
            <a:avLst/>
          </a:prstGeom>
        </p:spPr>
      </p:pic>
      <p:pic>
        <p:nvPicPr>
          <p:cNvPr id="11" name="6">
            <a:extLst>
              <a:ext uri="{FF2B5EF4-FFF2-40B4-BE49-F238E27FC236}">
                <a16:creationId xmlns:a16="http://schemas.microsoft.com/office/drawing/2014/main" id="{3BFF4BA1-6CF2-2346-9B85-6E728D20E1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34" y="4128962"/>
            <a:ext cx="7253815" cy="862168"/>
          </a:xfrm>
          <a:prstGeom prst="rect">
            <a:avLst/>
          </a:prstGeom>
        </p:spPr>
      </p:pic>
      <p:pic>
        <p:nvPicPr>
          <p:cNvPr id="21" name="2">
            <a:extLst>
              <a:ext uri="{FF2B5EF4-FFF2-40B4-BE49-F238E27FC236}">
                <a16:creationId xmlns:a16="http://schemas.microsoft.com/office/drawing/2014/main" id="{786AEEBF-E4C2-7E41-9E35-DD616A5885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27" y="3115122"/>
            <a:ext cx="1885389" cy="378689"/>
          </a:xfrm>
          <a:prstGeom prst="rect">
            <a:avLst/>
          </a:prstGeom>
        </p:spPr>
      </p:pic>
      <p:pic>
        <p:nvPicPr>
          <p:cNvPr id="15" name="5">
            <a:extLst>
              <a:ext uri="{FF2B5EF4-FFF2-40B4-BE49-F238E27FC236}">
                <a16:creationId xmlns:a16="http://schemas.microsoft.com/office/drawing/2014/main" id="{C0220ED3-7D17-C84F-8D77-C237AABAE0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925" y="4797834"/>
            <a:ext cx="1035596" cy="1180435"/>
          </a:xfrm>
          <a:prstGeom prst="rect">
            <a:avLst/>
          </a:prstGeom>
        </p:spPr>
      </p:pic>
      <p:pic>
        <p:nvPicPr>
          <p:cNvPr id="23" name="1">
            <a:extLst>
              <a:ext uri="{FF2B5EF4-FFF2-40B4-BE49-F238E27FC236}">
                <a16:creationId xmlns:a16="http://schemas.microsoft.com/office/drawing/2014/main" id="{D436D477-BD18-6749-A868-41BB71F85C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82" y="3158716"/>
            <a:ext cx="1357545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9459-CF8F-E742-AE33-BCECB1B0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RowBlocker</a:t>
            </a:r>
            <a:endParaRPr lang="en-US" b="1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0CAA1D09-1916-1249-8640-F57F3B00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a row activation is performed, both </a:t>
            </a:r>
            <a:r>
              <a:rPr lang="en-US" sz="2400" b="1" dirty="0" err="1">
                <a:solidFill>
                  <a:srgbClr val="C00000"/>
                </a:solidFill>
              </a:rPr>
              <a:t>RowBlocker</a:t>
            </a:r>
            <a:r>
              <a:rPr lang="en-US" sz="2400" b="1" dirty="0">
                <a:solidFill>
                  <a:srgbClr val="C00000"/>
                </a:solidFill>
              </a:rPr>
              <a:t>-BL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B050"/>
                </a:solidFill>
              </a:rPr>
              <a:t>RowBlocker</a:t>
            </a:r>
            <a:r>
              <a:rPr lang="en-US" sz="2400" b="1" dirty="0">
                <a:solidFill>
                  <a:srgbClr val="00B050"/>
                </a:solidFill>
              </a:rPr>
              <a:t>-HB</a:t>
            </a:r>
            <a:r>
              <a:rPr lang="en-US" sz="2400" dirty="0"/>
              <a:t> are updated with the row activation information</a:t>
            </a:r>
            <a:endParaRPr lang="en-US" sz="2000" dirty="0"/>
          </a:p>
        </p:txBody>
      </p:sp>
      <p:pic>
        <p:nvPicPr>
          <p:cNvPr id="33" name="Base">
            <a:extLst>
              <a:ext uri="{FF2B5EF4-FFF2-40B4-BE49-F238E27FC236}">
                <a16:creationId xmlns:a16="http://schemas.microsoft.com/office/drawing/2014/main" id="{CA88F44F-6DD1-DF40-A9E3-C17B84889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2" y="2573611"/>
            <a:ext cx="8987622" cy="3837690"/>
          </a:xfrm>
          <a:prstGeom prst="rect">
            <a:avLst/>
          </a:prstGeom>
        </p:spPr>
      </p:pic>
      <p:pic>
        <p:nvPicPr>
          <p:cNvPr id="29" name="RBBL">
            <a:extLst>
              <a:ext uri="{FF2B5EF4-FFF2-40B4-BE49-F238E27FC236}">
                <a16:creationId xmlns:a16="http://schemas.microsoft.com/office/drawing/2014/main" id="{1D13201B-ACD0-414A-89FD-0875B061B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47" y="2801414"/>
            <a:ext cx="3145491" cy="1449809"/>
          </a:xfrm>
          <a:prstGeom prst="rect">
            <a:avLst/>
          </a:prstGeom>
        </p:spPr>
      </p:pic>
      <p:pic>
        <p:nvPicPr>
          <p:cNvPr id="31" name="RBHB">
            <a:extLst>
              <a:ext uri="{FF2B5EF4-FFF2-40B4-BE49-F238E27FC236}">
                <a16:creationId xmlns:a16="http://schemas.microsoft.com/office/drawing/2014/main" id="{444070B0-B956-8B46-9DDB-A8DB7E167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65" y="4671322"/>
            <a:ext cx="3055924" cy="1334276"/>
          </a:xfrm>
          <a:prstGeom prst="rect">
            <a:avLst/>
          </a:prstGeom>
        </p:spPr>
      </p:pic>
      <p:pic>
        <p:nvPicPr>
          <p:cNvPr id="25" name="RBBL_INT">
            <a:extLst>
              <a:ext uri="{FF2B5EF4-FFF2-40B4-BE49-F238E27FC236}">
                <a16:creationId xmlns:a16="http://schemas.microsoft.com/office/drawing/2014/main" id="{AE549E16-5EEB-2840-A170-401E28388E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46" y="3189542"/>
            <a:ext cx="2955081" cy="990672"/>
          </a:xfrm>
          <a:prstGeom prst="rect">
            <a:avLst/>
          </a:prstGeom>
        </p:spPr>
      </p:pic>
      <p:pic>
        <p:nvPicPr>
          <p:cNvPr id="27" name="RBHB_INT">
            <a:extLst>
              <a:ext uri="{FF2B5EF4-FFF2-40B4-BE49-F238E27FC236}">
                <a16:creationId xmlns:a16="http://schemas.microsoft.com/office/drawing/2014/main" id="{8CAF0C6E-433D-7044-B99C-14F9FB9BA9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797" y="4805295"/>
            <a:ext cx="2962703" cy="1069629"/>
          </a:xfrm>
          <a:prstGeom prst="rect">
            <a:avLst/>
          </a:prstGeom>
        </p:spPr>
      </p:pic>
      <p:pic>
        <p:nvPicPr>
          <p:cNvPr id="7" name="9">
            <a:extLst>
              <a:ext uri="{FF2B5EF4-FFF2-40B4-BE49-F238E27FC236}">
                <a16:creationId xmlns:a16="http://schemas.microsoft.com/office/drawing/2014/main" id="{20B71367-39D2-7C4C-8B8B-038C84364F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48" y="5309126"/>
            <a:ext cx="2587491" cy="582394"/>
          </a:xfrm>
          <a:prstGeom prst="rect">
            <a:avLst/>
          </a:prstGeom>
        </p:spPr>
      </p:pic>
      <p:pic>
        <p:nvPicPr>
          <p:cNvPr id="9" name="7">
            <a:extLst>
              <a:ext uri="{FF2B5EF4-FFF2-40B4-BE49-F238E27FC236}">
                <a16:creationId xmlns:a16="http://schemas.microsoft.com/office/drawing/2014/main" id="{00CC8113-3920-B64A-AD2D-3EAD5860D5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40" y="5402381"/>
            <a:ext cx="1357545" cy="877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5218AF-2A65-134C-944F-8B59F24ED8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549" y="3817626"/>
            <a:ext cx="1984205" cy="17849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ACFA38-09F6-2544-B394-5469C13186FC}"/>
              </a:ext>
            </a:extLst>
          </p:cNvPr>
          <p:cNvSpPr/>
          <p:nvPr/>
        </p:nvSpPr>
        <p:spPr>
          <a:xfrm>
            <a:off x="5625885" y="3260724"/>
            <a:ext cx="1365224" cy="168275"/>
          </a:xfrm>
          <a:prstGeom prst="rect">
            <a:avLst/>
          </a:prstGeom>
          <a:solidFill>
            <a:srgbClr val="EC6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C368-BD7C-DC4B-9C16-C23DCCB2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RowBlocker</a:t>
            </a:r>
            <a:r>
              <a:rPr lang="en-US" b="1" dirty="0"/>
              <a:t>-BL </a:t>
            </a:r>
            <a:br>
              <a:rPr lang="en-US" b="1" dirty="0"/>
            </a:br>
            <a:r>
              <a:rPr lang="en-US" sz="2800" b="1" dirty="0"/>
              <a:t>Blacklisting Logic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48B43-12B2-A74A-9C17-8ABE97E2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Blacklists</a:t>
            </a:r>
            <a:r>
              <a:rPr lang="en-US" sz="2800" dirty="0"/>
              <a:t> a row when the row’s </a:t>
            </a:r>
            <a:br>
              <a:rPr lang="en-US" sz="2800" dirty="0"/>
            </a:br>
            <a:r>
              <a:rPr lang="en-US" sz="2800" dirty="0"/>
              <a:t>activation count in a time window </a:t>
            </a:r>
            <a:br>
              <a:rPr lang="en-US" sz="2800" dirty="0"/>
            </a:br>
            <a:r>
              <a:rPr lang="en-US" sz="2800" dirty="0"/>
              <a:t>exceeds a threshold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Employs </a:t>
            </a:r>
            <a:r>
              <a:rPr lang="en-US" sz="2800" dirty="0">
                <a:solidFill>
                  <a:srgbClr val="C00000"/>
                </a:solidFill>
              </a:rPr>
              <a:t>two counting Bloom filters </a:t>
            </a:r>
            <a:br>
              <a:rPr lang="en-US" sz="2800" dirty="0"/>
            </a:br>
            <a:r>
              <a:rPr lang="en-US" sz="2800" dirty="0"/>
              <a:t>for area-efficient activation rate tracking</a:t>
            </a:r>
          </a:p>
          <a:p>
            <a:endParaRPr lang="en-US" sz="28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2A15974-0B57-F841-867D-C965616D09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RBBL">
            <a:extLst>
              <a:ext uri="{FF2B5EF4-FFF2-40B4-BE49-F238E27FC236}">
                <a16:creationId xmlns:a16="http://schemas.microsoft.com/office/drawing/2014/main" id="{95125086-5978-B64A-856E-22EDB719B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09" y="1684116"/>
            <a:ext cx="3145491" cy="1449809"/>
          </a:xfrm>
          <a:prstGeom prst="rect">
            <a:avLst/>
          </a:prstGeom>
        </p:spPr>
      </p:pic>
      <p:pic>
        <p:nvPicPr>
          <p:cNvPr id="5" name="RBBL_INT">
            <a:extLst>
              <a:ext uri="{FF2B5EF4-FFF2-40B4-BE49-F238E27FC236}">
                <a16:creationId xmlns:a16="http://schemas.microsoft.com/office/drawing/2014/main" id="{731A4B8C-DCE9-9744-8070-FC3A88DDB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08" y="2072244"/>
            <a:ext cx="2955081" cy="9906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85506A-1C4F-E94C-A913-A4575B9CB9BC}"/>
              </a:ext>
            </a:extLst>
          </p:cNvPr>
          <p:cNvSpPr/>
          <p:nvPr/>
        </p:nvSpPr>
        <p:spPr>
          <a:xfrm>
            <a:off x="6793436" y="2143189"/>
            <a:ext cx="1365224" cy="168275"/>
          </a:xfrm>
          <a:prstGeom prst="rect">
            <a:avLst/>
          </a:prstGeom>
          <a:solidFill>
            <a:srgbClr val="EC6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2F8F-B3AC-2E43-BD02-9532C8C6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Counting Bloom Filters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DA5C1-CB08-5146-8D8C-6673B621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2" y="1215342"/>
            <a:ext cx="9288726" cy="5140373"/>
          </a:xfrm>
        </p:spPr>
        <p:txBody>
          <a:bodyPr/>
          <a:lstStyle/>
          <a:p>
            <a:r>
              <a:rPr lang="en-US" sz="2400" dirty="0"/>
              <a:t>Blacklisting logic counts activations using counting Bloom filters</a:t>
            </a:r>
          </a:p>
          <a:p>
            <a:r>
              <a:rPr lang="en-US" sz="2400" dirty="0"/>
              <a:t>A row’s activation count </a:t>
            </a:r>
          </a:p>
          <a:p>
            <a:pPr lvl="1">
              <a:buClr>
                <a:schemeClr val="tx1"/>
              </a:buClr>
            </a:pPr>
            <a:r>
              <a:rPr lang="en-US" sz="2400" dirty="0">
                <a:solidFill>
                  <a:srgbClr val="00B050"/>
                </a:solidFill>
              </a:rPr>
              <a:t>can be </a:t>
            </a:r>
            <a:r>
              <a:rPr lang="en-US" sz="2400" dirty="0"/>
              <a:t>observed more than it is (</a:t>
            </a:r>
            <a:r>
              <a:rPr lang="en-US" sz="2400" dirty="0">
                <a:solidFill>
                  <a:srgbClr val="00B050"/>
                </a:solidFill>
              </a:rPr>
              <a:t>false positive</a:t>
            </a:r>
            <a:r>
              <a:rPr lang="en-US" sz="24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400" dirty="0">
                <a:solidFill>
                  <a:srgbClr val="9E0000"/>
                </a:solidFill>
              </a:rPr>
              <a:t>cannot be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observed less than it is (</a:t>
            </a:r>
            <a:r>
              <a:rPr lang="en-US" sz="2400" dirty="0">
                <a:solidFill>
                  <a:srgbClr val="9E0000"/>
                </a:solidFill>
              </a:rPr>
              <a:t>no false negative</a:t>
            </a:r>
            <a:r>
              <a:rPr lang="en-US" sz="24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To avoid saturating counters, we use a time-interleaving approach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CCD8E37-5AF3-7246-B771-A35D6CE476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94" name="CounterArray">
            <a:extLst>
              <a:ext uri="{FF2B5EF4-FFF2-40B4-BE49-F238E27FC236}">
                <a16:creationId xmlns:a16="http://schemas.microsoft.com/office/drawing/2014/main" id="{94FF5BBA-314E-A744-A241-6AC1AAC415E8}"/>
              </a:ext>
            </a:extLst>
          </p:cNvPr>
          <p:cNvGrpSpPr/>
          <p:nvPr/>
        </p:nvGrpSpPr>
        <p:grpSpPr>
          <a:xfrm>
            <a:off x="1099096" y="4993402"/>
            <a:ext cx="6945808" cy="363629"/>
            <a:chOff x="1083972" y="4993402"/>
            <a:chExt cx="6945808" cy="36362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CCC9B4-AEB3-294B-A857-7A24E38663C4}"/>
                </a:ext>
              </a:extLst>
            </p:cNvPr>
            <p:cNvCxnSpPr>
              <a:cxnSpLocks/>
              <a:stCxn id="16" idx="3"/>
              <a:endCxn id="22" idx="1"/>
            </p:cNvCxnSpPr>
            <p:nvPr/>
          </p:nvCxnSpPr>
          <p:spPr>
            <a:xfrm flipV="1">
              <a:off x="2205972" y="5177030"/>
              <a:ext cx="5463808" cy="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39EA0D-A9AB-FF4D-A85B-A5AF2C927104}"/>
                </a:ext>
              </a:extLst>
            </p:cNvPr>
            <p:cNvSpPr/>
            <p:nvPr/>
          </p:nvSpPr>
          <p:spPr>
            <a:xfrm>
              <a:off x="1083972" y="4997031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B5ECF5-77CC-D046-AA74-3DEA85FAC3D6}"/>
                </a:ext>
              </a:extLst>
            </p:cNvPr>
            <p:cNvSpPr/>
            <p:nvPr/>
          </p:nvSpPr>
          <p:spPr>
            <a:xfrm>
              <a:off x="1464972" y="4997031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826155-E006-C44B-AD42-F82CDD307CF3}"/>
                </a:ext>
              </a:extLst>
            </p:cNvPr>
            <p:cNvSpPr/>
            <p:nvPr/>
          </p:nvSpPr>
          <p:spPr>
            <a:xfrm>
              <a:off x="1845972" y="4997031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2F9BBB-6814-344F-9584-FB355528BE05}"/>
                </a:ext>
              </a:extLst>
            </p:cNvPr>
            <p:cNvSpPr/>
            <p:nvPr/>
          </p:nvSpPr>
          <p:spPr>
            <a:xfrm>
              <a:off x="3059840" y="4997031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AB66B0-B1B2-2043-9480-FE91BFDFE86A}"/>
                </a:ext>
              </a:extLst>
            </p:cNvPr>
            <p:cNvSpPr/>
            <p:nvPr/>
          </p:nvSpPr>
          <p:spPr>
            <a:xfrm>
              <a:off x="3440840" y="4997030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6BA056-F078-C843-9D6E-6DE6A8E779BF}"/>
                </a:ext>
              </a:extLst>
            </p:cNvPr>
            <p:cNvSpPr/>
            <p:nvPr/>
          </p:nvSpPr>
          <p:spPr>
            <a:xfrm>
              <a:off x="3821840" y="4997030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9581E4-F4A5-3B4F-A7B4-ED29FA6CA394}"/>
                </a:ext>
              </a:extLst>
            </p:cNvPr>
            <p:cNvSpPr/>
            <p:nvPr/>
          </p:nvSpPr>
          <p:spPr>
            <a:xfrm>
              <a:off x="5745810" y="4997030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977745-5DC2-F54B-B9F2-EF112CA48A6C}"/>
                </a:ext>
              </a:extLst>
            </p:cNvPr>
            <p:cNvSpPr/>
            <p:nvPr/>
          </p:nvSpPr>
          <p:spPr>
            <a:xfrm>
              <a:off x="6126810" y="4997030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322064-BCE0-FE49-8CE1-B5835CFCC2F7}"/>
                </a:ext>
              </a:extLst>
            </p:cNvPr>
            <p:cNvSpPr/>
            <p:nvPr/>
          </p:nvSpPr>
          <p:spPr>
            <a:xfrm>
              <a:off x="7669780" y="4997030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2CC6AEE-93E9-954B-9C84-660F40325056}"/>
                </a:ext>
              </a:extLst>
            </p:cNvPr>
            <p:cNvSpPr/>
            <p:nvPr/>
          </p:nvSpPr>
          <p:spPr>
            <a:xfrm>
              <a:off x="5353119" y="4993402"/>
              <a:ext cx="36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</p:grpSp>
      <p:sp>
        <p:nvSpPr>
          <p:cNvPr id="7" name="Hash functions">
            <a:extLst>
              <a:ext uri="{FF2B5EF4-FFF2-40B4-BE49-F238E27FC236}">
                <a16:creationId xmlns:a16="http://schemas.microsoft.com/office/drawing/2014/main" id="{3878118F-5C66-5245-8B0B-E8522ACB9EB6}"/>
              </a:ext>
            </a:extLst>
          </p:cNvPr>
          <p:cNvSpPr/>
          <p:nvPr/>
        </p:nvSpPr>
        <p:spPr>
          <a:xfrm>
            <a:off x="3675651" y="4111193"/>
            <a:ext cx="1801202" cy="287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Hash functions</a:t>
            </a:r>
          </a:p>
        </p:txBody>
      </p:sp>
      <p:grpSp>
        <p:nvGrpSpPr>
          <p:cNvPr id="49" name="ACTRowA">
            <a:extLst>
              <a:ext uri="{FF2B5EF4-FFF2-40B4-BE49-F238E27FC236}">
                <a16:creationId xmlns:a16="http://schemas.microsoft.com/office/drawing/2014/main" id="{820242C8-54D9-A541-B094-C454AB2C366D}"/>
              </a:ext>
            </a:extLst>
          </p:cNvPr>
          <p:cNvGrpSpPr/>
          <p:nvPr/>
        </p:nvGrpSpPr>
        <p:grpSpPr>
          <a:xfrm>
            <a:off x="1083972" y="3372932"/>
            <a:ext cx="6966808" cy="1979698"/>
            <a:chOff x="1312333" y="2770101"/>
            <a:chExt cx="6966808" cy="19796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1A9EBD-DBF8-DA47-A8DE-C54F4BBB65EA}"/>
                </a:ext>
              </a:extLst>
            </p:cNvPr>
            <p:cNvSpPr txBox="1"/>
            <p:nvPr/>
          </p:nvSpPr>
          <p:spPr>
            <a:xfrm>
              <a:off x="4337316" y="2770101"/>
              <a:ext cx="909850" cy="36787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dirty="0"/>
                <a:t>ACT Row 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C5DE08-23D8-6840-9420-EC59FF6CD3EF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4792241" y="3137974"/>
              <a:ext cx="12372" cy="37038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D3D4F0C-56BD-FA41-9E05-3700E3BA2E36}"/>
                </a:ext>
              </a:extLst>
            </p:cNvPr>
            <p:cNvGrpSpPr/>
            <p:nvPr/>
          </p:nvGrpSpPr>
          <p:grpSpPr>
            <a:xfrm>
              <a:off x="1502834" y="3796227"/>
              <a:ext cx="6585807" cy="597971"/>
              <a:chOff x="1502834" y="3796227"/>
              <a:chExt cx="6585807" cy="597971"/>
            </a:xfrm>
          </p:grpSpPr>
          <p:cxnSp>
            <p:nvCxnSpPr>
              <p:cNvPr id="12" name="Elbow Connector 11">
                <a:extLst>
                  <a:ext uri="{FF2B5EF4-FFF2-40B4-BE49-F238E27FC236}">
                    <a16:creationId xmlns:a16="http://schemas.microsoft.com/office/drawing/2014/main" id="{A2B49B2E-E313-CC45-9560-8636C4CD19B1}"/>
                  </a:ext>
                </a:extLst>
              </p:cNvPr>
              <p:cNvCxnSpPr>
                <a:cxnSpLocks/>
                <a:stCxn id="7" idx="2"/>
                <a:endCxn id="44" idx="0"/>
              </p:cNvCxnSpPr>
              <p:nvPr/>
            </p:nvCxnSpPr>
            <p:spPr>
              <a:xfrm rot="5400000">
                <a:off x="2854738" y="2444323"/>
                <a:ext cx="597971" cy="330178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>
                <a:extLst>
                  <a:ext uri="{FF2B5EF4-FFF2-40B4-BE49-F238E27FC236}">
                    <a16:creationId xmlns:a16="http://schemas.microsoft.com/office/drawing/2014/main" id="{D329B7D2-42DA-CC4D-BC8A-A282929782A4}"/>
                  </a:ext>
                </a:extLst>
              </p:cNvPr>
              <p:cNvCxnSpPr>
                <a:cxnSpLocks/>
                <a:stCxn id="7" idx="2"/>
                <a:endCxn id="45" idx="0"/>
              </p:cNvCxnSpPr>
              <p:nvPr/>
            </p:nvCxnSpPr>
            <p:spPr>
              <a:xfrm rot="5400000">
                <a:off x="4033172" y="3622757"/>
                <a:ext cx="597970" cy="94491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>
                <a:extLst>
                  <a:ext uri="{FF2B5EF4-FFF2-40B4-BE49-F238E27FC236}">
                    <a16:creationId xmlns:a16="http://schemas.microsoft.com/office/drawing/2014/main" id="{393783A0-48A5-1642-A932-FDA0F800FE86}"/>
                  </a:ext>
                </a:extLst>
              </p:cNvPr>
              <p:cNvCxnSpPr>
                <a:cxnSpLocks/>
                <a:stCxn id="7" idx="2"/>
                <a:endCxn id="46" idx="0"/>
              </p:cNvCxnSpPr>
              <p:nvPr/>
            </p:nvCxnSpPr>
            <p:spPr>
              <a:xfrm rot="16200000" flipH="1">
                <a:off x="5185657" y="3415184"/>
                <a:ext cx="597970" cy="136005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DC5ED243-F5E8-754B-93FE-1B5633E9D340}"/>
                  </a:ext>
                </a:extLst>
              </p:cNvPr>
              <p:cNvCxnSpPr>
                <a:cxnSpLocks/>
                <a:stCxn id="7" idx="2"/>
                <a:endCxn id="47" idx="0"/>
              </p:cNvCxnSpPr>
              <p:nvPr/>
            </p:nvCxnSpPr>
            <p:spPr>
              <a:xfrm rot="16200000" flipH="1">
                <a:off x="6147642" y="2453199"/>
                <a:ext cx="597970" cy="328402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EB286BA-9EEC-CD48-80F3-6B80D4B7BBF1}"/>
                </a:ext>
              </a:extLst>
            </p:cNvPr>
            <p:cNvGrpSpPr/>
            <p:nvPr/>
          </p:nvGrpSpPr>
          <p:grpSpPr>
            <a:xfrm>
              <a:off x="1312333" y="4394198"/>
              <a:ext cx="6966808" cy="355601"/>
              <a:chOff x="1312333" y="4394198"/>
              <a:chExt cx="6966808" cy="355601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686B60F-D974-4642-BE71-922FAFF415A8}"/>
                  </a:ext>
                </a:extLst>
              </p:cNvPr>
              <p:cNvSpPr/>
              <p:nvPr/>
            </p:nvSpPr>
            <p:spPr>
              <a:xfrm>
                <a:off x="1312333" y="4394199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E295F78-D315-0041-BCA7-B8B26776A0F9}"/>
                  </a:ext>
                </a:extLst>
              </p:cNvPr>
              <p:cNvSpPr/>
              <p:nvPr/>
            </p:nvSpPr>
            <p:spPr>
              <a:xfrm>
                <a:off x="3669201" y="4394198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02F706C-6541-BC4A-B76B-A6BE866D51B2}"/>
                  </a:ext>
                </a:extLst>
              </p:cNvPr>
              <p:cNvSpPr/>
              <p:nvPr/>
            </p:nvSpPr>
            <p:spPr>
              <a:xfrm>
                <a:off x="5974171" y="4394198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1C86202-F430-094F-BBD6-424EB887513F}"/>
                  </a:ext>
                </a:extLst>
              </p:cNvPr>
              <p:cNvSpPr/>
              <p:nvPr/>
            </p:nvSpPr>
            <p:spPr>
              <a:xfrm>
                <a:off x="7898141" y="4394198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</p:grpSp>
      <p:grpSp>
        <p:nvGrpSpPr>
          <p:cNvPr id="88" name="RowALegacy">
            <a:extLst>
              <a:ext uri="{FF2B5EF4-FFF2-40B4-BE49-F238E27FC236}">
                <a16:creationId xmlns:a16="http://schemas.microsoft.com/office/drawing/2014/main" id="{C8D77E94-5D5D-7A4A-A0F4-EC1E8D55F443}"/>
              </a:ext>
            </a:extLst>
          </p:cNvPr>
          <p:cNvGrpSpPr/>
          <p:nvPr/>
        </p:nvGrpSpPr>
        <p:grpSpPr>
          <a:xfrm>
            <a:off x="1083971" y="4997029"/>
            <a:ext cx="6966809" cy="359407"/>
            <a:chOff x="1120832" y="5529819"/>
            <a:chExt cx="6966809" cy="3594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B3E2057-EB25-714D-8E41-12C333DB2505}"/>
                </a:ext>
              </a:extLst>
            </p:cNvPr>
            <p:cNvSpPr/>
            <p:nvPr/>
          </p:nvSpPr>
          <p:spPr>
            <a:xfrm>
              <a:off x="1120832" y="5529819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142D609-92C0-B049-B1EB-9B260C837C21}"/>
                </a:ext>
              </a:extLst>
            </p:cNvPr>
            <p:cNvSpPr/>
            <p:nvPr/>
          </p:nvSpPr>
          <p:spPr>
            <a:xfrm>
              <a:off x="3474874" y="5529819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7D8F09-60D0-7144-9DD1-F5E10B7084ED}"/>
                </a:ext>
              </a:extLst>
            </p:cNvPr>
            <p:cNvSpPr/>
            <p:nvPr/>
          </p:nvSpPr>
          <p:spPr>
            <a:xfrm>
              <a:off x="7706641" y="5529819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D5E1C22-F358-DB47-8C09-EBBD3FF50E6C}"/>
                </a:ext>
              </a:extLst>
            </p:cNvPr>
            <p:cNvSpPr/>
            <p:nvPr/>
          </p:nvSpPr>
          <p:spPr>
            <a:xfrm>
              <a:off x="5784019" y="5533626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67" name="ACTRowB">
            <a:extLst>
              <a:ext uri="{FF2B5EF4-FFF2-40B4-BE49-F238E27FC236}">
                <a16:creationId xmlns:a16="http://schemas.microsoft.com/office/drawing/2014/main" id="{AA63B274-507A-A845-9880-C8DCF4AC1F19}"/>
              </a:ext>
            </a:extLst>
          </p:cNvPr>
          <p:cNvGrpSpPr/>
          <p:nvPr/>
        </p:nvGrpSpPr>
        <p:grpSpPr>
          <a:xfrm>
            <a:off x="1464972" y="3384460"/>
            <a:ext cx="5042838" cy="1971977"/>
            <a:chOff x="1693333" y="2777821"/>
            <a:chExt cx="5042838" cy="197197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030680-E95F-8B40-AD13-358177E913A1}"/>
                </a:ext>
              </a:extLst>
            </p:cNvPr>
            <p:cNvSpPr txBox="1"/>
            <p:nvPr/>
          </p:nvSpPr>
          <p:spPr>
            <a:xfrm>
              <a:off x="4345436" y="2777821"/>
              <a:ext cx="904436" cy="36787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/>
                <a:t>ACT Row B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0174134-84A9-B141-916F-0E7BF5633856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>
              <a:off x="4797654" y="3145694"/>
              <a:ext cx="2707" cy="339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B942534-E586-3B4B-BEF4-9A40E2C88542}"/>
                </a:ext>
              </a:extLst>
            </p:cNvPr>
            <p:cNvGrpSpPr/>
            <p:nvPr/>
          </p:nvGrpSpPr>
          <p:grpSpPr>
            <a:xfrm>
              <a:off x="1883834" y="3792419"/>
              <a:ext cx="4661837" cy="601779"/>
              <a:chOff x="1883834" y="3792419"/>
              <a:chExt cx="4661837" cy="601779"/>
            </a:xfrm>
          </p:grpSpPr>
          <p:cxnSp>
            <p:nvCxnSpPr>
              <p:cNvPr id="76" name="Elbow Connector 75">
                <a:extLst>
                  <a:ext uri="{FF2B5EF4-FFF2-40B4-BE49-F238E27FC236}">
                    <a16:creationId xmlns:a16="http://schemas.microsoft.com/office/drawing/2014/main" id="{BD49FE7A-FC3C-834C-A420-4941C66A8926}"/>
                  </a:ext>
                </a:extLst>
              </p:cNvPr>
              <p:cNvCxnSpPr>
                <a:cxnSpLocks/>
                <a:stCxn id="7" idx="2"/>
                <a:endCxn id="72" idx="0"/>
              </p:cNvCxnSpPr>
              <p:nvPr/>
            </p:nvCxnSpPr>
            <p:spPr>
              <a:xfrm rot="5400000">
                <a:off x="3044606" y="2631647"/>
                <a:ext cx="599235" cy="2920780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7" name="Elbow Connector 76">
                <a:extLst>
                  <a:ext uri="{FF2B5EF4-FFF2-40B4-BE49-F238E27FC236}">
                    <a16:creationId xmlns:a16="http://schemas.microsoft.com/office/drawing/2014/main" id="{B613CB5E-892D-D944-B5FA-81BE8CFA1562}"/>
                  </a:ext>
                </a:extLst>
              </p:cNvPr>
              <p:cNvCxnSpPr>
                <a:cxnSpLocks/>
                <a:stCxn id="7" idx="2"/>
                <a:endCxn id="73" idx="0"/>
              </p:cNvCxnSpPr>
              <p:nvPr/>
            </p:nvCxnSpPr>
            <p:spPr>
              <a:xfrm rot="5400000">
                <a:off x="3842672" y="3428449"/>
                <a:ext cx="597971" cy="1325913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8" name="Elbow Connector 77">
                <a:extLst>
                  <a:ext uri="{FF2B5EF4-FFF2-40B4-BE49-F238E27FC236}">
                    <a16:creationId xmlns:a16="http://schemas.microsoft.com/office/drawing/2014/main" id="{E53801F1-06E5-5D47-964E-EB5BAE3139E6}"/>
                  </a:ext>
                </a:extLst>
              </p:cNvPr>
              <p:cNvCxnSpPr>
                <a:cxnSpLocks/>
                <a:stCxn id="7" idx="2"/>
                <a:endCxn id="74" idx="0"/>
              </p:cNvCxnSpPr>
              <p:nvPr/>
            </p:nvCxnSpPr>
            <p:spPr>
              <a:xfrm rot="16200000" flipH="1">
                <a:off x="5183753" y="3413280"/>
                <a:ext cx="601778" cy="1360058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9" name="Elbow Connector 78">
                <a:extLst>
                  <a:ext uri="{FF2B5EF4-FFF2-40B4-BE49-F238E27FC236}">
                    <a16:creationId xmlns:a16="http://schemas.microsoft.com/office/drawing/2014/main" id="{DEAE2B1B-0429-5C4F-9938-5C330D75A862}"/>
                  </a:ext>
                </a:extLst>
              </p:cNvPr>
              <p:cNvCxnSpPr>
                <a:cxnSpLocks/>
                <a:stCxn id="7" idx="2"/>
                <a:endCxn id="75" idx="0"/>
              </p:cNvCxnSpPr>
              <p:nvPr/>
            </p:nvCxnSpPr>
            <p:spPr>
              <a:xfrm rot="16200000" flipH="1">
                <a:off x="5374253" y="3222780"/>
                <a:ext cx="601778" cy="1741058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0C4E9B3-E2B8-AB44-9827-14F1B44DAA6F}"/>
                </a:ext>
              </a:extLst>
            </p:cNvPr>
            <p:cNvGrpSpPr/>
            <p:nvPr/>
          </p:nvGrpSpPr>
          <p:grpSpPr>
            <a:xfrm>
              <a:off x="1693333" y="4390391"/>
              <a:ext cx="5042838" cy="359407"/>
              <a:chOff x="1693333" y="4390391"/>
              <a:chExt cx="5042838" cy="359407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D401538-3586-A344-8C36-7CDF74D20CAC}"/>
                  </a:ext>
                </a:extLst>
              </p:cNvPr>
              <p:cNvSpPr/>
              <p:nvPr/>
            </p:nvSpPr>
            <p:spPr>
              <a:xfrm>
                <a:off x="1693333" y="4391655"/>
                <a:ext cx="381000" cy="355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56BED20-65ED-B040-AC9D-8C3A52B93A61}"/>
                  </a:ext>
                </a:extLst>
              </p:cNvPr>
              <p:cNvSpPr/>
              <p:nvPr/>
            </p:nvSpPr>
            <p:spPr>
              <a:xfrm>
                <a:off x="3288200" y="4390391"/>
                <a:ext cx="381000" cy="355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146446B-E72E-4744-89C9-B2489D694CD2}"/>
                  </a:ext>
                </a:extLst>
              </p:cNvPr>
              <p:cNvSpPr/>
              <p:nvPr/>
            </p:nvSpPr>
            <p:spPr>
              <a:xfrm>
                <a:off x="5974171" y="4394198"/>
                <a:ext cx="381000" cy="355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2FD2EE4-1781-8C47-A6CF-0C08138CDAC6}"/>
                  </a:ext>
                </a:extLst>
              </p:cNvPr>
              <p:cNvSpPr/>
              <p:nvPr/>
            </p:nvSpPr>
            <p:spPr>
              <a:xfrm>
                <a:off x="6355171" y="4394198"/>
                <a:ext cx="381000" cy="355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</p:grpSp>
      <p:grpSp>
        <p:nvGrpSpPr>
          <p:cNvPr id="93" name="RowBLegacy">
            <a:extLst>
              <a:ext uri="{FF2B5EF4-FFF2-40B4-BE49-F238E27FC236}">
                <a16:creationId xmlns:a16="http://schemas.microsoft.com/office/drawing/2014/main" id="{DAE69DEE-9B13-F543-8C25-164C026D4936}"/>
              </a:ext>
            </a:extLst>
          </p:cNvPr>
          <p:cNvGrpSpPr/>
          <p:nvPr/>
        </p:nvGrpSpPr>
        <p:grpSpPr>
          <a:xfrm>
            <a:off x="1462144" y="4993401"/>
            <a:ext cx="5041426" cy="363035"/>
            <a:chOff x="1499005" y="5526191"/>
            <a:chExt cx="5041426" cy="36303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6BDB46B-3BFE-7C4F-9645-13401B06B58A}"/>
                </a:ext>
              </a:extLst>
            </p:cNvPr>
            <p:cNvSpPr/>
            <p:nvPr/>
          </p:nvSpPr>
          <p:spPr>
            <a:xfrm>
              <a:off x="1499005" y="5529819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BEDC34F-AB3F-3E45-A764-0890AACEF3AB}"/>
                </a:ext>
              </a:extLst>
            </p:cNvPr>
            <p:cNvSpPr/>
            <p:nvPr/>
          </p:nvSpPr>
          <p:spPr>
            <a:xfrm>
              <a:off x="3092461" y="5529819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CDB4A68-3BE1-AB4D-B976-DE4E851ACB39}"/>
                </a:ext>
              </a:extLst>
            </p:cNvPr>
            <p:cNvSpPr/>
            <p:nvPr/>
          </p:nvSpPr>
          <p:spPr>
            <a:xfrm>
              <a:off x="5775669" y="5526191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3F56AA0-56CA-6846-8548-66F82737E7A3}"/>
                </a:ext>
              </a:extLst>
            </p:cNvPr>
            <p:cNvSpPr/>
            <p:nvPr/>
          </p:nvSpPr>
          <p:spPr>
            <a:xfrm>
              <a:off x="6159431" y="5533626"/>
              <a:ext cx="381000" cy="355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156" name="Readback">
            <a:extLst>
              <a:ext uri="{FF2B5EF4-FFF2-40B4-BE49-F238E27FC236}">
                <a16:creationId xmlns:a16="http://schemas.microsoft.com/office/drawing/2014/main" id="{EE1F5723-1730-2E4E-95C4-2B4D4D4DB52F}"/>
              </a:ext>
            </a:extLst>
          </p:cNvPr>
          <p:cNvGrpSpPr/>
          <p:nvPr/>
        </p:nvGrpSpPr>
        <p:grpSpPr>
          <a:xfrm>
            <a:off x="1279096" y="5347728"/>
            <a:ext cx="6585809" cy="1140940"/>
            <a:chOff x="1339605" y="5186835"/>
            <a:chExt cx="6585809" cy="114094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45FA250-2C0B-3348-B338-624EF67285ED}"/>
                </a:ext>
              </a:extLst>
            </p:cNvPr>
            <p:cNvSpPr/>
            <p:nvPr/>
          </p:nvSpPr>
          <p:spPr>
            <a:xfrm>
              <a:off x="3762823" y="5754414"/>
              <a:ext cx="1739372" cy="275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Minimum</a:t>
              </a:r>
            </a:p>
          </p:txBody>
        </p:sp>
        <p:cxnSp>
          <p:nvCxnSpPr>
            <p:cNvPr id="126" name="Elbow Connector 125">
              <a:extLst>
                <a:ext uri="{FF2B5EF4-FFF2-40B4-BE49-F238E27FC236}">
                  <a16:creationId xmlns:a16="http://schemas.microsoft.com/office/drawing/2014/main" id="{ACD7830A-A852-8646-B4AC-018317936F45}"/>
                </a:ext>
              </a:extLst>
            </p:cNvPr>
            <p:cNvCxnSpPr>
              <a:cxnSpLocks/>
              <a:endCxn id="124" idx="1"/>
            </p:cNvCxnSpPr>
            <p:nvPr/>
          </p:nvCxnSpPr>
          <p:spPr>
            <a:xfrm rot="16200000" flipH="1">
              <a:off x="2201626" y="4331165"/>
              <a:ext cx="699176" cy="242321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Elbow Connector 126">
              <a:extLst>
                <a:ext uri="{FF2B5EF4-FFF2-40B4-BE49-F238E27FC236}">
                  <a16:creationId xmlns:a16="http://schemas.microsoft.com/office/drawing/2014/main" id="{F8C4B4F4-86D7-1140-99CF-5FEF8D622709}"/>
                </a:ext>
              </a:extLst>
            </p:cNvPr>
            <p:cNvCxnSpPr>
              <a:cxnSpLocks/>
              <a:stCxn id="163" idx="2"/>
            </p:cNvCxnSpPr>
            <p:nvPr/>
          </p:nvCxnSpPr>
          <p:spPr>
            <a:xfrm rot="16200000" flipH="1">
              <a:off x="3678752" y="5210905"/>
              <a:ext cx="559780" cy="52433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49E206B6-6CB5-5C43-B980-11C8C04BCF97}"/>
                </a:ext>
              </a:extLst>
            </p:cNvPr>
            <p:cNvCxnSpPr>
              <a:cxnSpLocks/>
            </p:cNvCxnSpPr>
            <p:nvPr/>
          </p:nvCxnSpPr>
          <p:spPr>
            <a:xfrm>
              <a:off x="5008885" y="5448300"/>
              <a:ext cx="0" cy="3046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4FEE1B73-B3CF-274B-B8DE-F11E95AA4A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62907" y="4828189"/>
              <a:ext cx="279890" cy="997182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FED3B494-0E5E-134B-91FD-BE587EE27036}"/>
                </a:ext>
              </a:extLst>
            </p:cNvPr>
            <p:cNvCxnSpPr>
              <a:cxnSpLocks/>
              <a:endCxn id="124" idx="3"/>
            </p:cNvCxnSpPr>
            <p:nvPr/>
          </p:nvCxnSpPr>
          <p:spPr>
            <a:xfrm rot="5400000">
              <a:off x="6364216" y="4331164"/>
              <a:ext cx="699177" cy="242321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83044671-0A65-D048-8A60-EFCFEC25119F}"/>
                </a:ext>
              </a:extLst>
            </p:cNvPr>
            <p:cNvCxnSpPr>
              <a:cxnSpLocks/>
              <a:stCxn id="124" idx="2"/>
              <a:endCxn id="155" idx="0"/>
            </p:cNvCxnSpPr>
            <p:nvPr/>
          </p:nvCxnSpPr>
          <p:spPr>
            <a:xfrm>
              <a:off x="4632509" y="6030310"/>
              <a:ext cx="0" cy="297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output">
            <a:extLst>
              <a:ext uri="{FF2B5EF4-FFF2-40B4-BE49-F238E27FC236}">
                <a16:creationId xmlns:a16="http://schemas.microsoft.com/office/drawing/2014/main" id="{C41E5CEB-F728-E44C-BA15-C95FC6819707}"/>
              </a:ext>
            </a:extLst>
          </p:cNvPr>
          <p:cNvSpPr txBox="1"/>
          <p:nvPr/>
        </p:nvSpPr>
        <p:spPr>
          <a:xfrm>
            <a:off x="4421157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57" name="TESTRowA">
            <a:extLst>
              <a:ext uri="{FF2B5EF4-FFF2-40B4-BE49-F238E27FC236}">
                <a16:creationId xmlns:a16="http://schemas.microsoft.com/office/drawing/2014/main" id="{8A5F6DFE-2387-2445-B4C3-8A513C72E68E}"/>
              </a:ext>
            </a:extLst>
          </p:cNvPr>
          <p:cNvGrpSpPr/>
          <p:nvPr/>
        </p:nvGrpSpPr>
        <p:grpSpPr>
          <a:xfrm>
            <a:off x="1088596" y="3377945"/>
            <a:ext cx="6966808" cy="1976133"/>
            <a:chOff x="1312333" y="2773666"/>
            <a:chExt cx="6966808" cy="1976133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78173DF-466E-1046-A344-519BB5DFA510}"/>
                </a:ext>
              </a:extLst>
            </p:cNvPr>
            <p:cNvSpPr txBox="1"/>
            <p:nvPr/>
          </p:nvSpPr>
          <p:spPr>
            <a:xfrm>
              <a:off x="4324572" y="2773666"/>
              <a:ext cx="926090" cy="36787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dirty="0"/>
                <a:t>Test Row A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E556ED2C-E69C-E44E-B5AC-20332FB66EC6}"/>
                </a:ext>
              </a:extLst>
            </p:cNvPr>
            <p:cNvCxnSpPr>
              <a:cxnSpLocks/>
              <a:stCxn id="158" idx="2"/>
              <a:endCxn id="7" idx="0"/>
            </p:cNvCxnSpPr>
            <p:nvPr/>
          </p:nvCxnSpPr>
          <p:spPr>
            <a:xfrm>
              <a:off x="4787617" y="3141539"/>
              <a:ext cx="12372" cy="36537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031BB7C-42BA-7248-A673-A0B6E5500DAE}"/>
                </a:ext>
              </a:extLst>
            </p:cNvPr>
            <p:cNvGrpSpPr/>
            <p:nvPr/>
          </p:nvGrpSpPr>
          <p:grpSpPr>
            <a:xfrm>
              <a:off x="1502834" y="3794779"/>
              <a:ext cx="6585807" cy="599419"/>
              <a:chOff x="1502834" y="3794779"/>
              <a:chExt cx="6585807" cy="599419"/>
            </a:xfrm>
          </p:grpSpPr>
          <p:cxnSp>
            <p:nvCxnSpPr>
              <p:cNvPr id="166" name="Elbow Connector 165">
                <a:extLst>
                  <a:ext uri="{FF2B5EF4-FFF2-40B4-BE49-F238E27FC236}">
                    <a16:creationId xmlns:a16="http://schemas.microsoft.com/office/drawing/2014/main" id="{F8FC74B0-4A67-0945-B9EE-67BA6AAE01B2}"/>
                  </a:ext>
                </a:extLst>
              </p:cNvPr>
              <p:cNvCxnSpPr>
                <a:cxnSpLocks/>
                <a:stCxn id="7" idx="2"/>
                <a:endCxn id="162" idx="0"/>
              </p:cNvCxnSpPr>
              <p:nvPr/>
            </p:nvCxnSpPr>
            <p:spPr>
              <a:xfrm rot="5400000">
                <a:off x="2851702" y="2445911"/>
                <a:ext cx="599419" cy="3297156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Elbow Connector 166">
                <a:extLst>
                  <a:ext uri="{FF2B5EF4-FFF2-40B4-BE49-F238E27FC236}">
                    <a16:creationId xmlns:a16="http://schemas.microsoft.com/office/drawing/2014/main" id="{A0829DF0-7A3D-6047-894E-7041862FBA39}"/>
                  </a:ext>
                </a:extLst>
              </p:cNvPr>
              <p:cNvCxnSpPr>
                <a:cxnSpLocks/>
                <a:stCxn id="7" idx="2"/>
                <a:endCxn id="163" idx="0"/>
              </p:cNvCxnSpPr>
              <p:nvPr/>
            </p:nvCxnSpPr>
            <p:spPr>
              <a:xfrm rot="5400000">
                <a:off x="4030136" y="3624345"/>
                <a:ext cx="599418" cy="94028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Elbow Connector 167">
                <a:extLst>
                  <a:ext uri="{FF2B5EF4-FFF2-40B4-BE49-F238E27FC236}">
                    <a16:creationId xmlns:a16="http://schemas.microsoft.com/office/drawing/2014/main" id="{12FB79E3-D8DC-C947-B404-DFC7CCF3E513}"/>
                  </a:ext>
                </a:extLst>
              </p:cNvPr>
              <p:cNvCxnSpPr>
                <a:cxnSpLocks/>
                <a:stCxn id="7" idx="2"/>
                <a:endCxn id="164" idx="0"/>
              </p:cNvCxnSpPr>
              <p:nvPr/>
            </p:nvCxnSpPr>
            <p:spPr>
              <a:xfrm rot="16200000" flipH="1">
                <a:off x="5177541" y="3417228"/>
                <a:ext cx="599418" cy="135452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Elbow Connector 168">
                <a:extLst>
                  <a:ext uri="{FF2B5EF4-FFF2-40B4-BE49-F238E27FC236}">
                    <a16:creationId xmlns:a16="http://schemas.microsoft.com/office/drawing/2014/main" id="{0E2B7AE8-14B6-344A-A24E-19527F395F9B}"/>
                  </a:ext>
                </a:extLst>
              </p:cNvPr>
              <p:cNvCxnSpPr>
                <a:cxnSpLocks/>
                <a:stCxn id="7" idx="2"/>
                <a:endCxn id="165" idx="0"/>
              </p:cNvCxnSpPr>
              <p:nvPr/>
            </p:nvCxnSpPr>
            <p:spPr>
              <a:xfrm rot="16200000" flipH="1">
                <a:off x="6144606" y="2450163"/>
                <a:ext cx="599418" cy="32886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13FEBE5-280E-1244-B26F-524A70385AFD}"/>
                </a:ext>
              </a:extLst>
            </p:cNvPr>
            <p:cNvGrpSpPr/>
            <p:nvPr/>
          </p:nvGrpSpPr>
          <p:grpSpPr>
            <a:xfrm>
              <a:off x="1312333" y="4394198"/>
              <a:ext cx="6966808" cy="355601"/>
              <a:chOff x="1312333" y="4394198"/>
              <a:chExt cx="6966808" cy="355601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5EFD7C6-C08F-C94F-B954-1743C347DE16}"/>
                  </a:ext>
                </a:extLst>
              </p:cNvPr>
              <p:cNvSpPr/>
              <p:nvPr/>
            </p:nvSpPr>
            <p:spPr>
              <a:xfrm>
                <a:off x="1312333" y="4394199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F9095C3-8DBD-1D41-A2E3-5DDC7DCB635B}"/>
                  </a:ext>
                </a:extLst>
              </p:cNvPr>
              <p:cNvSpPr/>
              <p:nvPr/>
            </p:nvSpPr>
            <p:spPr>
              <a:xfrm>
                <a:off x="3669201" y="4394198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017EA291-CEBE-9A4C-8B0F-5E8A5FFCC21A}"/>
                  </a:ext>
                </a:extLst>
              </p:cNvPr>
              <p:cNvSpPr/>
              <p:nvPr/>
            </p:nvSpPr>
            <p:spPr>
              <a:xfrm>
                <a:off x="5964011" y="4394198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BB21924-15A9-0447-943C-BABF4345A6F9}"/>
                  </a:ext>
                </a:extLst>
              </p:cNvPr>
              <p:cNvSpPr/>
              <p:nvPr/>
            </p:nvSpPr>
            <p:spPr>
              <a:xfrm>
                <a:off x="7898141" y="4394198"/>
                <a:ext cx="381000" cy="3556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7D8D7A51-0D26-094E-A953-1343B1D5623C}"/>
              </a:ext>
            </a:extLst>
          </p:cNvPr>
          <p:cNvSpPr/>
          <p:nvPr/>
        </p:nvSpPr>
        <p:spPr>
          <a:xfrm>
            <a:off x="5617846" y="4850105"/>
            <a:ext cx="648000" cy="648000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5" grpId="0"/>
      <p:bldP spid="11" grpId="0" animBg="1"/>
      <p:bldP spid="1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941F-D2DA-4A4D-BB30-2B1B9C71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RowBlocker</a:t>
            </a:r>
            <a:r>
              <a:rPr lang="en-US" b="1" dirty="0"/>
              <a:t>-BL </a:t>
            </a:r>
            <a:br>
              <a:rPr lang="en-US" b="1" dirty="0"/>
            </a:br>
            <a:r>
              <a:rPr lang="en-US" sz="2800" b="1" dirty="0"/>
              <a:t>Blacklisting Logic</a:t>
            </a:r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770AC8CE-65C5-DD48-BC75-E55A86DD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1" y="1189025"/>
            <a:ext cx="8987622" cy="1653072"/>
          </a:xfrm>
        </p:spPr>
        <p:txBody>
          <a:bodyPr/>
          <a:lstStyle/>
          <a:p>
            <a:r>
              <a:rPr lang="en-US" sz="2000" dirty="0"/>
              <a:t>Blacklisting logic employs </a:t>
            </a:r>
            <a:r>
              <a:rPr lang="en-US" sz="2000" dirty="0">
                <a:solidFill>
                  <a:srgbClr val="9E0000"/>
                </a:solidFill>
              </a:rPr>
              <a:t>two counting Bloom filters</a:t>
            </a:r>
            <a:endParaRPr lang="en-US" sz="2000" dirty="0"/>
          </a:p>
          <a:p>
            <a:r>
              <a:rPr lang="en-US" sz="2000" dirty="0"/>
              <a:t>A new row activation is </a:t>
            </a:r>
            <a:r>
              <a:rPr lang="en-US" sz="2000" dirty="0">
                <a:solidFill>
                  <a:srgbClr val="00B050"/>
                </a:solidFill>
              </a:rPr>
              <a:t>inserted in both filters</a:t>
            </a:r>
            <a:endParaRPr lang="en-US" sz="2000" dirty="0"/>
          </a:p>
          <a:p>
            <a:r>
              <a:rPr lang="en-US" sz="2000" dirty="0"/>
              <a:t>Only one filter (</a:t>
            </a:r>
            <a:r>
              <a:rPr lang="en-US" sz="2000" dirty="0">
                <a:solidFill>
                  <a:srgbClr val="0070C0"/>
                </a:solidFill>
              </a:rPr>
              <a:t>active filter</a:t>
            </a:r>
            <a:r>
              <a:rPr lang="en-US" sz="2000" dirty="0"/>
              <a:t>) responds to test queries</a:t>
            </a:r>
          </a:p>
          <a:p>
            <a:r>
              <a:rPr lang="en-US" sz="2000" dirty="0"/>
              <a:t>The active filter changes at every epoch</a:t>
            </a:r>
          </a:p>
          <a:p>
            <a:endParaRPr lang="en-US" sz="2800" dirty="0"/>
          </a:p>
        </p:txBody>
      </p:sp>
      <p:pic>
        <p:nvPicPr>
          <p:cNvPr id="39" name="Basis">
            <a:extLst>
              <a:ext uri="{FF2B5EF4-FFF2-40B4-BE49-F238E27FC236}">
                <a16:creationId xmlns:a16="http://schemas.microsoft.com/office/drawing/2014/main" id="{3A5968DE-F438-8E44-AE3A-37F6D34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8" y="3430196"/>
            <a:ext cx="7048500" cy="2397244"/>
          </a:xfrm>
          <a:prstGeom prst="rect">
            <a:avLst/>
          </a:prstGeom>
        </p:spPr>
      </p:pic>
      <p:pic>
        <p:nvPicPr>
          <p:cNvPr id="35" name="Active">
            <a:extLst>
              <a:ext uri="{FF2B5EF4-FFF2-40B4-BE49-F238E27FC236}">
                <a16:creationId xmlns:a16="http://schemas.microsoft.com/office/drawing/2014/main" id="{FD05F9B1-87AA-3143-B6DE-49AB4BDBD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2" y="4533189"/>
            <a:ext cx="7325508" cy="538749"/>
          </a:xfrm>
          <a:prstGeom prst="rect">
            <a:avLst/>
          </a:prstGeom>
        </p:spPr>
      </p:pic>
      <p:pic>
        <p:nvPicPr>
          <p:cNvPr id="33" name="Passive">
            <a:extLst>
              <a:ext uri="{FF2B5EF4-FFF2-40B4-BE49-F238E27FC236}">
                <a16:creationId xmlns:a16="http://schemas.microsoft.com/office/drawing/2014/main" id="{E9493B8D-756D-3F43-8DE3-F4DB2A149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2" y="4536089"/>
            <a:ext cx="7437524" cy="1011144"/>
          </a:xfrm>
          <a:prstGeom prst="rect">
            <a:avLst/>
          </a:prstGeom>
        </p:spPr>
      </p:pic>
      <p:sp>
        <p:nvSpPr>
          <p:cNvPr id="3" name="passivefilter">
            <a:extLst>
              <a:ext uri="{FF2B5EF4-FFF2-40B4-BE49-F238E27FC236}">
                <a16:creationId xmlns:a16="http://schemas.microsoft.com/office/drawing/2014/main" id="{D62AA877-FAB7-9C4F-BFB8-A90366517366}"/>
              </a:ext>
            </a:extLst>
          </p:cNvPr>
          <p:cNvSpPr/>
          <p:nvPr/>
        </p:nvSpPr>
        <p:spPr>
          <a:xfrm>
            <a:off x="1075843" y="4937587"/>
            <a:ext cx="1719795" cy="507766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ssivefilter">
            <a:extLst>
              <a:ext uri="{FF2B5EF4-FFF2-40B4-BE49-F238E27FC236}">
                <a16:creationId xmlns:a16="http://schemas.microsoft.com/office/drawing/2014/main" id="{6ABAFFA9-4016-3143-8125-7B3BEB9C18BE}"/>
              </a:ext>
            </a:extLst>
          </p:cNvPr>
          <p:cNvSpPr/>
          <p:nvPr/>
        </p:nvSpPr>
        <p:spPr>
          <a:xfrm>
            <a:off x="2835617" y="4159053"/>
            <a:ext cx="1732406" cy="507766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ssivefilter">
            <a:extLst>
              <a:ext uri="{FF2B5EF4-FFF2-40B4-BE49-F238E27FC236}">
                <a16:creationId xmlns:a16="http://schemas.microsoft.com/office/drawing/2014/main" id="{E1F1CFEF-124F-3E42-8FE6-42BE0EEC0343}"/>
              </a:ext>
            </a:extLst>
          </p:cNvPr>
          <p:cNvSpPr/>
          <p:nvPr/>
        </p:nvSpPr>
        <p:spPr>
          <a:xfrm>
            <a:off x="4589022" y="4943188"/>
            <a:ext cx="1759341" cy="534833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ssivefilter">
            <a:extLst>
              <a:ext uri="{FF2B5EF4-FFF2-40B4-BE49-F238E27FC236}">
                <a16:creationId xmlns:a16="http://schemas.microsoft.com/office/drawing/2014/main" id="{09301CC9-07E4-D448-8C49-57C02ECCEBD4}"/>
              </a:ext>
            </a:extLst>
          </p:cNvPr>
          <p:cNvSpPr/>
          <p:nvPr/>
        </p:nvSpPr>
        <p:spPr>
          <a:xfrm>
            <a:off x="7106771" y="5281401"/>
            <a:ext cx="277006" cy="256673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ssivefilter">
            <a:extLst>
              <a:ext uri="{FF2B5EF4-FFF2-40B4-BE49-F238E27FC236}">
                <a16:creationId xmlns:a16="http://schemas.microsoft.com/office/drawing/2014/main" id="{27A7D871-A850-B548-9AAD-456D4BACBEB8}"/>
              </a:ext>
            </a:extLst>
          </p:cNvPr>
          <p:cNvSpPr/>
          <p:nvPr/>
        </p:nvSpPr>
        <p:spPr>
          <a:xfrm>
            <a:off x="6373232" y="4149673"/>
            <a:ext cx="616707" cy="545790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Epochs">
            <a:extLst>
              <a:ext uri="{FF2B5EF4-FFF2-40B4-BE49-F238E27FC236}">
                <a16:creationId xmlns:a16="http://schemas.microsoft.com/office/drawing/2014/main" id="{1C932B6F-C98C-E444-86E2-5DB829B703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43" y="4157475"/>
            <a:ext cx="5299190" cy="1563450"/>
          </a:xfrm>
          <a:prstGeom prst="rect">
            <a:avLst/>
          </a:prstGeom>
        </p:spPr>
      </p:pic>
      <p:grpSp>
        <p:nvGrpSpPr>
          <p:cNvPr id="116" name="active_annot">
            <a:extLst>
              <a:ext uri="{FF2B5EF4-FFF2-40B4-BE49-F238E27FC236}">
                <a16:creationId xmlns:a16="http://schemas.microsoft.com/office/drawing/2014/main" id="{0C757698-AA9B-A745-8AB1-95DDFD325FD1}"/>
              </a:ext>
            </a:extLst>
          </p:cNvPr>
          <p:cNvGrpSpPr/>
          <p:nvPr/>
        </p:nvGrpSpPr>
        <p:grpSpPr>
          <a:xfrm>
            <a:off x="1958011" y="3538933"/>
            <a:ext cx="4770041" cy="2877002"/>
            <a:chOff x="1958011" y="3538933"/>
            <a:chExt cx="4770041" cy="2877002"/>
          </a:xfrm>
        </p:grpSpPr>
        <p:sp>
          <p:nvSpPr>
            <p:cNvPr id="32" name="CBFAisactive">
              <a:extLst>
                <a:ext uri="{FF2B5EF4-FFF2-40B4-BE49-F238E27FC236}">
                  <a16:creationId xmlns:a16="http://schemas.microsoft.com/office/drawing/2014/main" id="{71AB650A-2CA3-EB4B-AD3F-24DF47491124}"/>
                </a:ext>
              </a:extLst>
            </p:cNvPr>
            <p:cNvSpPr txBox="1"/>
            <p:nvPr/>
          </p:nvSpPr>
          <p:spPr>
            <a:xfrm>
              <a:off x="2254482" y="3538933"/>
              <a:ext cx="1637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CBF</a:t>
              </a:r>
              <a:r>
                <a:rPr lang="en-US" sz="2000" baseline="-25000" dirty="0">
                  <a:solidFill>
                    <a:srgbClr val="00B050"/>
                  </a:solidFill>
                </a:rPr>
                <a:t>A</a:t>
              </a:r>
              <a:r>
                <a:rPr lang="en-US" sz="2000" dirty="0">
                  <a:solidFill>
                    <a:srgbClr val="00B050"/>
                  </a:solidFill>
                </a:rPr>
                <a:t> is active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B158AA4-4CD7-D34E-B362-01EA8579F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011" y="3898788"/>
              <a:ext cx="427546" cy="63440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1C1FBCC-DB52-E545-814A-DABDF88354A9}"/>
                </a:ext>
              </a:extLst>
            </p:cNvPr>
            <p:cNvCxnSpPr>
              <a:cxnSpLocks/>
            </p:cNvCxnSpPr>
            <p:nvPr/>
          </p:nvCxnSpPr>
          <p:spPr>
            <a:xfrm>
              <a:off x="3722562" y="3939043"/>
              <a:ext cx="1078265" cy="55338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BFAisactive">
              <a:extLst>
                <a:ext uri="{FF2B5EF4-FFF2-40B4-BE49-F238E27FC236}">
                  <a16:creationId xmlns:a16="http://schemas.microsoft.com/office/drawing/2014/main" id="{52C02405-6BE7-7748-8726-B64CA9D0F3A4}"/>
                </a:ext>
              </a:extLst>
            </p:cNvPr>
            <p:cNvSpPr txBox="1"/>
            <p:nvPr/>
          </p:nvSpPr>
          <p:spPr>
            <a:xfrm>
              <a:off x="4993757" y="6015825"/>
              <a:ext cx="1576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CBF</a:t>
              </a:r>
              <a:r>
                <a:rPr lang="en-US" sz="2000" baseline="-25000" dirty="0">
                  <a:solidFill>
                    <a:srgbClr val="00B050"/>
                  </a:solidFill>
                </a:rPr>
                <a:t>B</a:t>
              </a:r>
              <a:r>
                <a:rPr lang="en-US" sz="2000" dirty="0">
                  <a:solidFill>
                    <a:srgbClr val="00B050"/>
                  </a:solidFill>
                </a:rPr>
                <a:t> is active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0EE138B-4AEB-1F48-B90A-ED0B21365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66068" y="5056002"/>
              <a:ext cx="1327689" cy="959823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0527DD2-B8B2-184B-97BD-B740F2F0E3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366" y="5056002"/>
              <a:ext cx="501686" cy="101694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passive_annot">
            <a:extLst>
              <a:ext uri="{FF2B5EF4-FFF2-40B4-BE49-F238E27FC236}">
                <a16:creationId xmlns:a16="http://schemas.microsoft.com/office/drawing/2014/main" id="{216021E4-167E-2E46-B1BC-728E8A35E8F7}"/>
              </a:ext>
            </a:extLst>
          </p:cNvPr>
          <p:cNvGrpSpPr/>
          <p:nvPr/>
        </p:nvGrpSpPr>
        <p:grpSpPr>
          <a:xfrm>
            <a:off x="1892069" y="3539702"/>
            <a:ext cx="4745798" cy="2876233"/>
            <a:chOff x="1892069" y="3539702"/>
            <a:chExt cx="4745798" cy="2876233"/>
          </a:xfrm>
        </p:grpSpPr>
        <p:sp>
          <p:nvSpPr>
            <p:cNvPr id="102" name="CBFAisactive">
              <a:extLst>
                <a:ext uri="{FF2B5EF4-FFF2-40B4-BE49-F238E27FC236}">
                  <a16:creationId xmlns:a16="http://schemas.microsoft.com/office/drawing/2014/main" id="{238334B0-3A92-B040-A894-61AB4B2F1240}"/>
                </a:ext>
              </a:extLst>
            </p:cNvPr>
            <p:cNvSpPr txBox="1"/>
            <p:nvPr/>
          </p:nvSpPr>
          <p:spPr>
            <a:xfrm>
              <a:off x="4721514" y="3539702"/>
              <a:ext cx="177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CBF</a:t>
              </a:r>
              <a:r>
                <a:rPr lang="en-US" sz="20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is passive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478B8F4-ABE4-EA47-8F17-75A795F583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2562" y="3862067"/>
              <a:ext cx="1141305" cy="671122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2B4B20D-0D88-FF4F-BEB9-78AD4FFDD7F5}"/>
                </a:ext>
              </a:extLst>
            </p:cNvPr>
            <p:cNvCxnSpPr>
              <a:cxnSpLocks/>
            </p:cNvCxnSpPr>
            <p:nvPr/>
          </p:nvCxnSpPr>
          <p:spPr>
            <a:xfrm>
              <a:off x="6200872" y="3902322"/>
              <a:ext cx="436995" cy="617030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BFAisactive">
              <a:extLst>
                <a:ext uri="{FF2B5EF4-FFF2-40B4-BE49-F238E27FC236}">
                  <a16:creationId xmlns:a16="http://schemas.microsoft.com/office/drawing/2014/main" id="{805337BA-0B19-3247-A380-EDDC1A8BBE12}"/>
                </a:ext>
              </a:extLst>
            </p:cNvPr>
            <p:cNvSpPr txBox="1"/>
            <p:nvPr/>
          </p:nvSpPr>
          <p:spPr>
            <a:xfrm>
              <a:off x="2044467" y="6015825"/>
              <a:ext cx="177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CBF</a:t>
              </a:r>
              <a:r>
                <a:rPr lang="en-US" sz="20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</a:t>
              </a: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is passive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48EF68A-F218-7845-AAD7-CAED68742B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2069" y="5107322"/>
              <a:ext cx="362413" cy="959824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BF900F3-C483-D34A-8C03-BB2974DC9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1239" y="5107323"/>
              <a:ext cx="1644294" cy="959823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16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941F-D2DA-4A4D-BB30-2B1B9C71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RowBlocker</a:t>
            </a:r>
            <a:r>
              <a:rPr lang="en-US" b="1" dirty="0"/>
              <a:t>-BL </a:t>
            </a:r>
            <a:br>
              <a:rPr lang="en-US" b="1" dirty="0"/>
            </a:br>
            <a:r>
              <a:rPr lang="en-US" sz="2800" b="1" dirty="0"/>
              <a:t>Blacklisting Logic</a:t>
            </a:r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770AC8CE-65C5-DD48-BC75-E55A86DD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1" y="1189025"/>
            <a:ext cx="8987622" cy="2106970"/>
          </a:xfrm>
        </p:spPr>
        <p:txBody>
          <a:bodyPr>
            <a:noAutofit/>
          </a:bodyPr>
          <a:lstStyle/>
          <a:p>
            <a:r>
              <a:rPr lang="en-US" sz="2000" dirty="0"/>
              <a:t>Blacklisting logic employs </a:t>
            </a:r>
            <a:r>
              <a:rPr lang="en-US" sz="2000" dirty="0">
                <a:solidFill>
                  <a:srgbClr val="9E0000"/>
                </a:solidFill>
              </a:rPr>
              <a:t>two counting Bloom filters</a:t>
            </a:r>
            <a:endParaRPr lang="en-US" sz="2000" dirty="0"/>
          </a:p>
          <a:p>
            <a:r>
              <a:rPr lang="en-US" sz="2000" dirty="0"/>
              <a:t>A new row activation is </a:t>
            </a:r>
            <a:r>
              <a:rPr lang="en-US" sz="2000" dirty="0">
                <a:solidFill>
                  <a:srgbClr val="00B050"/>
                </a:solidFill>
              </a:rPr>
              <a:t>inserted in both filters</a:t>
            </a:r>
            <a:endParaRPr lang="en-US" sz="2000" dirty="0"/>
          </a:p>
          <a:p>
            <a:r>
              <a:rPr lang="en-US" sz="2000" dirty="0"/>
              <a:t>Only one filter (</a:t>
            </a:r>
            <a:r>
              <a:rPr lang="en-US" sz="2000" dirty="0">
                <a:solidFill>
                  <a:srgbClr val="0070C0"/>
                </a:solidFill>
              </a:rPr>
              <a:t>active filter</a:t>
            </a:r>
            <a:r>
              <a:rPr lang="en-US" sz="2000" dirty="0"/>
              <a:t>) responds to test queries</a:t>
            </a:r>
          </a:p>
          <a:p>
            <a:r>
              <a:rPr lang="en-US" sz="2000" dirty="0"/>
              <a:t>The active filter changes at every epoch</a:t>
            </a:r>
          </a:p>
          <a:p>
            <a:r>
              <a:rPr lang="en-US" sz="2000" dirty="0"/>
              <a:t>Blacklists a row if its activation count reaches 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blacklisting threshold (N</a:t>
            </a:r>
            <a:r>
              <a:rPr lang="en-US" sz="2000" baseline="-25000" dirty="0">
                <a:solidFill>
                  <a:schemeClr val="accent2">
                    <a:lumMod val="75000"/>
                  </a:schemeClr>
                </a:solidFill>
              </a:rPr>
              <a:t>BL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0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9" name="Basis">
            <a:extLst>
              <a:ext uri="{FF2B5EF4-FFF2-40B4-BE49-F238E27FC236}">
                <a16:creationId xmlns:a16="http://schemas.microsoft.com/office/drawing/2014/main" id="{3A5968DE-F438-8E44-AE3A-37F6D34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8" y="3430196"/>
            <a:ext cx="7048500" cy="2397244"/>
          </a:xfrm>
          <a:prstGeom prst="rect">
            <a:avLst/>
          </a:prstGeom>
        </p:spPr>
      </p:pic>
      <p:pic>
        <p:nvPicPr>
          <p:cNvPr id="35" name="Active">
            <a:extLst>
              <a:ext uri="{FF2B5EF4-FFF2-40B4-BE49-F238E27FC236}">
                <a16:creationId xmlns:a16="http://schemas.microsoft.com/office/drawing/2014/main" id="{FD05F9B1-87AA-3143-B6DE-49AB4BDBD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2" y="4533189"/>
            <a:ext cx="7325508" cy="538749"/>
          </a:xfrm>
          <a:prstGeom prst="rect">
            <a:avLst/>
          </a:prstGeom>
        </p:spPr>
      </p:pic>
      <p:pic>
        <p:nvPicPr>
          <p:cNvPr id="33" name="Passive">
            <a:extLst>
              <a:ext uri="{FF2B5EF4-FFF2-40B4-BE49-F238E27FC236}">
                <a16:creationId xmlns:a16="http://schemas.microsoft.com/office/drawing/2014/main" id="{E9493B8D-756D-3F43-8DE3-F4DB2A149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2" y="4536089"/>
            <a:ext cx="7437524" cy="1011144"/>
          </a:xfrm>
          <a:prstGeom prst="rect">
            <a:avLst/>
          </a:prstGeom>
        </p:spPr>
      </p:pic>
      <p:pic>
        <p:nvPicPr>
          <p:cNvPr id="29" name="t0">
            <a:extLst>
              <a:ext uri="{FF2B5EF4-FFF2-40B4-BE49-F238E27FC236}">
                <a16:creationId xmlns:a16="http://schemas.microsoft.com/office/drawing/2014/main" id="{27B26034-ED0E-1141-9DE9-D79808B2AB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1" y="4010375"/>
            <a:ext cx="7884000" cy="1425271"/>
          </a:xfrm>
          <a:prstGeom prst="rect">
            <a:avLst/>
          </a:prstGeom>
        </p:spPr>
      </p:pic>
      <p:pic>
        <p:nvPicPr>
          <p:cNvPr id="31" name="1a">
            <a:extLst>
              <a:ext uri="{FF2B5EF4-FFF2-40B4-BE49-F238E27FC236}">
                <a16:creationId xmlns:a16="http://schemas.microsoft.com/office/drawing/2014/main" id="{7EB95B83-5D81-3546-A929-DE0D72357D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08" y="3356800"/>
            <a:ext cx="5169169" cy="939849"/>
          </a:xfrm>
          <a:prstGeom prst="rect">
            <a:avLst/>
          </a:prstGeom>
        </p:spPr>
      </p:pic>
      <p:pic>
        <p:nvPicPr>
          <p:cNvPr id="23" name="t1">
            <a:extLst>
              <a:ext uri="{FF2B5EF4-FFF2-40B4-BE49-F238E27FC236}">
                <a16:creationId xmlns:a16="http://schemas.microsoft.com/office/drawing/2014/main" id="{5E360A26-00E6-314D-B5F2-B4F8B3C776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34" y="3382622"/>
            <a:ext cx="7492788" cy="2053024"/>
          </a:xfrm>
          <a:prstGeom prst="rect">
            <a:avLst/>
          </a:prstGeom>
        </p:spPr>
      </p:pic>
      <p:pic>
        <p:nvPicPr>
          <p:cNvPr id="17" name="t2">
            <a:extLst>
              <a:ext uri="{FF2B5EF4-FFF2-40B4-BE49-F238E27FC236}">
                <a16:creationId xmlns:a16="http://schemas.microsoft.com/office/drawing/2014/main" id="{2FC52615-2222-B543-AB0E-2297177DBE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02348" y="4159319"/>
            <a:ext cx="3570884" cy="255600"/>
          </a:xfrm>
          <a:prstGeom prst="rect">
            <a:avLst/>
          </a:prstGeom>
        </p:spPr>
      </p:pic>
      <p:pic>
        <p:nvPicPr>
          <p:cNvPr id="27" name="2a">
            <a:extLst>
              <a:ext uri="{FF2B5EF4-FFF2-40B4-BE49-F238E27FC236}">
                <a16:creationId xmlns:a16="http://schemas.microsoft.com/office/drawing/2014/main" id="{16819918-89ED-914A-90AE-3C19D64BB2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18" y="3598344"/>
            <a:ext cx="1052170" cy="661544"/>
          </a:xfrm>
          <a:prstGeom prst="rect">
            <a:avLst/>
          </a:prstGeom>
        </p:spPr>
      </p:pic>
      <p:pic>
        <p:nvPicPr>
          <p:cNvPr id="25" name="2b">
            <a:extLst>
              <a:ext uri="{FF2B5EF4-FFF2-40B4-BE49-F238E27FC236}">
                <a16:creationId xmlns:a16="http://schemas.microsoft.com/office/drawing/2014/main" id="{086AD7B4-730B-B14B-85E6-FE2306A25E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18" y="5494744"/>
            <a:ext cx="1860622" cy="751895"/>
          </a:xfrm>
          <a:prstGeom prst="rect">
            <a:avLst/>
          </a:prstGeom>
        </p:spPr>
      </p:pic>
      <p:pic>
        <p:nvPicPr>
          <p:cNvPr id="21" name="3a">
            <a:extLst>
              <a:ext uri="{FF2B5EF4-FFF2-40B4-BE49-F238E27FC236}">
                <a16:creationId xmlns:a16="http://schemas.microsoft.com/office/drawing/2014/main" id="{31B116BC-EFC8-684C-8B17-941FCB6116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35" y="3560111"/>
            <a:ext cx="1372662" cy="606259"/>
          </a:xfrm>
          <a:prstGeom prst="rect">
            <a:avLst/>
          </a:prstGeom>
        </p:spPr>
      </p:pic>
      <p:pic>
        <p:nvPicPr>
          <p:cNvPr id="19" name="3b">
            <a:extLst>
              <a:ext uri="{FF2B5EF4-FFF2-40B4-BE49-F238E27FC236}">
                <a16:creationId xmlns:a16="http://schemas.microsoft.com/office/drawing/2014/main" id="{0E71E5B2-E1F9-AE4E-8128-AC82AF4453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348" y="5713190"/>
            <a:ext cx="1387860" cy="330752"/>
          </a:xfrm>
          <a:prstGeom prst="rect">
            <a:avLst/>
          </a:prstGeom>
        </p:spPr>
      </p:pic>
      <p:pic>
        <p:nvPicPr>
          <p:cNvPr id="13" name="4a">
            <a:extLst>
              <a:ext uri="{FF2B5EF4-FFF2-40B4-BE49-F238E27FC236}">
                <a16:creationId xmlns:a16="http://schemas.microsoft.com/office/drawing/2014/main" id="{96110436-F12F-EE40-8C84-521B95CB7D1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43" y="3745934"/>
            <a:ext cx="3157688" cy="426715"/>
          </a:xfrm>
          <a:prstGeom prst="rect">
            <a:avLst/>
          </a:prstGeom>
        </p:spPr>
      </p:pic>
      <p:pic>
        <p:nvPicPr>
          <p:cNvPr id="11" name="5a">
            <a:extLst>
              <a:ext uri="{FF2B5EF4-FFF2-40B4-BE49-F238E27FC236}">
                <a16:creationId xmlns:a16="http://schemas.microsoft.com/office/drawing/2014/main" id="{38E60CB5-F4E4-6C4D-A3DA-075AF03D66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78" y="3937657"/>
            <a:ext cx="1167643" cy="231425"/>
          </a:xfrm>
          <a:prstGeom prst="rect">
            <a:avLst/>
          </a:prstGeom>
        </p:spPr>
      </p:pic>
      <p:pic>
        <p:nvPicPr>
          <p:cNvPr id="9" name="5b">
            <a:extLst>
              <a:ext uri="{FF2B5EF4-FFF2-40B4-BE49-F238E27FC236}">
                <a16:creationId xmlns:a16="http://schemas.microsoft.com/office/drawing/2014/main" id="{77AEF043-569E-414D-AFCB-E54CF1BF595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02" y="5737905"/>
            <a:ext cx="1515536" cy="293962"/>
          </a:xfrm>
          <a:prstGeom prst="rect">
            <a:avLst/>
          </a:prstGeom>
        </p:spPr>
      </p:pic>
      <p:pic>
        <p:nvPicPr>
          <p:cNvPr id="15" name="t3">
            <a:extLst>
              <a:ext uri="{FF2B5EF4-FFF2-40B4-BE49-F238E27FC236}">
                <a16:creationId xmlns:a16="http://schemas.microsoft.com/office/drawing/2014/main" id="{0F2DF849-8515-3B46-A9B7-A7F7D13FD0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24" y="5180744"/>
            <a:ext cx="1811809" cy="256673"/>
          </a:xfrm>
          <a:prstGeom prst="rect">
            <a:avLst/>
          </a:prstGeom>
        </p:spPr>
      </p:pic>
      <p:pic>
        <p:nvPicPr>
          <p:cNvPr id="7" name="t4">
            <a:extLst>
              <a:ext uri="{FF2B5EF4-FFF2-40B4-BE49-F238E27FC236}">
                <a16:creationId xmlns:a16="http://schemas.microsoft.com/office/drawing/2014/main" id="{842E2648-EAC8-D049-A779-1BFF6B40BB5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19" y="4159774"/>
            <a:ext cx="593895" cy="1278000"/>
          </a:xfrm>
          <a:prstGeom prst="rect">
            <a:avLst/>
          </a:prstGeom>
        </p:spPr>
      </p:pic>
      <p:sp>
        <p:nvSpPr>
          <p:cNvPr id="3" name="passivefilter">
            <a:extLst>
              <a:ext uri="{FF2B5EF4-FFF2-40B4-BE49-F238E27FC236}">
                <a16:creationId xmlns:a16="http://schemas.microsoft.com/office/drawing/2014/main" id="{D62AA877-FAB7-9C4F-BFB8-A90366517366}"/>
              </a:ext>
            </a:extLst>
          </p:cNvPr>
          <p:cNvSpPr/>
          <p:nvPr/>
        </p:nvSpPr>
        <p:spPr>
          <a:xfrm>
            <a:off x="1075843" y="4937587"/>
            <a:ext cx="1719795" cy="507766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ssivefilter">
            <a:extLst>
              <a:ext uri="{FF2B5EF4-FFF2-40B4-BE49-F238E27FC236}">
                <a16:creationId xmlns:a16="http://schemas.microsoft.com/office/drawing/2014/main" id="{6ABAFFA9-4016-3143-8125-7B3BEB9C18BE}"/>
              </a:ext>
            </a:extLst>
          </p:cNvPr>
          <p:cNvSpPr/>
          <p:nvPr/>
        </p:nvSpPr>
        <p:spPr>
          <a:xfrm>
            <a:off x="2835617" y="4159053"/>
            <a:ext cx="1732406" cy="507766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ssivefilter">
            <a:extLst>
              <a:ext uri="{FF2B5EF4-FFF2-40B4-BE49-F238E27FC236}">
                <a16:creationId xmlns:a16="http://schemas.microsoft.com/office/drawing/2014/main" id="{E1F1CFEF-124F-3E42-8FE6-42BE0EEC0343}"/>
              </a:ext>
            </a:extLst>
          </p:cNvPr>
          <p:cNvSpPr/>
          <p:nvPr/>
        </p:nvSpPr>
        <p:spPr>
          <a:xfrm>
            <a:off x="4589022" y="4943188"/>
            <a:ext cx="1759341" cy="534833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ssivefilter">
            <a:extLst>
              <a:ext uri="{FF2B5EF4-FFF2-40B4-BE49-F238E27FC236}">
                <a16:creationId xmlns:a16="http://schemas.microsoft.com/office/drawing/2014/main" id="{09301CC9-07E4-D448-8C49-57C02ECCEBD4}"/>
              </a:ext>
            </a:extLst>
          </p:cNvPr>
          <p:cNvSpPr/>
          <p:nvPr/>
        </p:nvSpPr>
        <p:spPr>
          <a:xfrm>
            <a:off x="7106771" y="5281401"/>
            <a:ext cx="277006" cy="256673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ssivefilter">
            <a:extLst>
              <a:ext uri="{FF2B5EF4-FFF2-40B4-BE49-F238E27FC236}">
                <a16:creationId xmlns:a16="http://schemas.microsoft.com/office/drawing/2014/main" id="{27A7D871-A850-B548-9AAD-456D4BACBEB8}"/>
              </a:ext>
            </a:extLst>
          </p:cNvPr>
          <p:cNvSpPr/>
          <p:nvPr/>
        </p:nvSpPr>
        <p:spPr>
          <a:xfrm>
            <a:off x="6373232" y="4149673"/>
            <a:ext cx="616707" cy="545790"/>
          </a:xfrm>
          <a:prstGeom prst="rect">
            <a:avLst/>
          </a:pr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1_epoch2_mask">
            <a:extLst>
              <a:ext uri="{FF2B5EF4-FFF2-40B4-BE49-F238E27FC236}">
                <a16:creationId xmlns:a16="http://schemas.microsoft.com/office/drawing/2014/main" id="{0F334995-B6CC-AE4C-BABA-31805688B397}"/>
              </a:ext>
            </a:extLst>
          </p:cNvPr>
          <p:cNvSpPr/>
          <p:nvPr/>
        </p:nvSpPr>
        <p:spPr>
          <a:xfrm>
            <a:off x="2811646" y="5128888"/>
            <a:ext cx="1758156" cy="306757"/>
          </a:xfrm>
          <a:prstGeom prst="rect">
            <a:avLst/>
          </a:prstGeom>
          <a:solidFill>
            <a:srgbClr val="C7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2_epoch3_mask">
            <a:extLst>
              <a:ext uri="{FF2B5EF4-FFF2-40B4-BE49-F238E27FC236}">
                <a16:creationId xmlns:a16="http://schemas.microsoft.com/office/drawing/2014/main" id="{7903EAB2-C4E3-A24F-B738-66E8A5549F11}"/>
              </a:ext>
            </a:extLst>
          </p:cNvPr>
          <p:cNvSpPr/>
          <p:nvPr/>
        </p:nvSpPr>
        <p:spPr>
          <a:xfrm>
            <a:off x="4597593" y="4157716"/>
            <a:ext cx="1758156" cy="280471"/>
          </a:xfrm>
          <a:prstGeom prst="rect">
            <a:avLst/>
          </a:prstGeom>
          <a:solidFill>
            <a:srgbClr val="FFF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Epochs">
            <a:extLst>
              <a:ext uri="{FF2B5EF4-FFF2-40B4-BE49-F238E27FC236}">
                <a16:creationId xmlns:a16="http://schemas.microsoft.com/office/drawing/2014/main" id="{1C932B6F-C98C-E444-86E2-5DB829B7037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43" y="4157475"/>
            <a:ext cx="5299190" cy="15634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F1C59E-17FE-4540-93CF-49861DF777AA}"/>
              </a:ext>
            </a:extLst>
          </p:cNvPr>
          <p:cNvSpPr txBox="1"/>
          <p:nvPr/>
        </p:nvSpPr>
        <p:spPr>
          <a:xfrm>
            <a:off x="1090071" y="6322934"/>
            <a:ext cx="3497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Assume that the row is </a:t>
            </a:r>
          </a:p>
          <a:p>
            <a:pPr algn="ctr"/>
            <a:r>
              <a:rPr lang="en-US" sz="1600" dirty="0"/>
              <a:t>activated at a high rate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767FCE3-1B58-1945-8BEB-6A8AE4337CF2}"/>
              </a:ext>
            </a:extLst>
          </p:cNvPr>
          <p:cNvSpPr/>
          <p:nvPr/>
        </p:nvSpPr>
        <p:spPr>
          <a:xfrm rot="5400000">
            <a:off x="2672447" y="4536118"/>
            <a:ext cx="321157" cy="3485908"/>
          </a:xfrm>
          <a:prstGeom prst="rightBrace">
            <a:avLst>
              <a:gd name="adj1" fmla="val 74241"/>
              <a:gd name="adj2" fmla="val 5024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5DAD15F0-ACAD-8945-8780-A4F022F6D7A7}"/>
              </a:ext>
            </a:extLst>
          </p:cNvPr>
          <p:cNvSpPr/>
          <p:nvPr/>
        </p:nvSpPr>
        <p:spPr>
          <a:xfrm rot="5400000">
            <a:off x="5628285" y="5077998"/>
            <a:ext cx="321157" cy="2402149"/>
          </a:xfrm>
          <a:prstGeom prst="rightBrace">
            <a:avLst>
              <a:gd name="adj1" fmla="val 74241"/>
              <a:gd name="adj2" fmla="val 5024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D638C1-932B-694F-9AD9-3B7DE31AAECF}"/>
              </a:ext>
            </a:extLst>
          </p:cNvPr>
          <p:cNvSpPr txBox="1"/>
          <p:nvPr/>
        </p:nvSpPr>
        <p:spPr>
          <a:xfrm>
            <a:off x="4181097" y="6320171"/>
            <a:ext cx="350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Assume that the row is </a:t>
            </a:r>
          </a:p>
          <a:p>
            <a:pPr algn="ctr"/>
            <a:r>
              <a:rPr lang="en-US" sz="1600" b="1" dirty="0"/>
              <a:t>not</a:t>
            </a:r>
            <a:r>
              <a:rPr lang="en-US" sz="1600" dirty="0"/>
              <a:t> activated at a high rate</a:t>
            </a:r>
          </a:p>
        </p:txBody>
      </p:sp>
      <p:pic>
        <p:nvPicPr>
          <p:cNvPr id="5" name="6b">
            <a:extLst>
              <a:ext uri="{FF2B5EF4-FFF2-40B4-BE49-F238E27FC236}">
                <a16:creationId xmlns:a16="http://schemas.microsoft.com/office/drawing/2014/main" id="{68860B22-0C72-5B41-A671-F1B4D6D54B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94" y="5736161"/>
            <a:ext cx="1737309" cy="529337"/>
          </a:xfrm>
          <a:prstGeom prst="rect">
            <a:avLst/>
          </a:prstGeom>
        </p:spPr>
      </p:pic>
      <p:sp>
        <p:nvSpPr>
          <p:cNvPr id="122" name="highlight_cbfb_epoch3">
            <a:extLst>
              <a:ext uri="{FF2B5EF4-FFF2-40B4-BE49-F238E27FC236}">
                <a16:creationId xmlns:a16="http://schemas.microsoft.com/office/drawing/2014/main" id="{59EB83B9-4368-8241-91EE-2E37AB4FC3EE}"/>
              </a:ext>
            </a:extLst>
          </p:cNvPr>
          <p:cNvSpPr/>
          <p:nvPr/>
        </p:nvSpPr>
        <p:spPr>
          <a:xfrm>
            <a:off x="4443120" y="5058903"/>
            <a:ext cx="2034911" cy="64914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  <p:bldP spid="119" grpId="0" animBg="1"/>
      <p:bldP spid="119" grpId="1" animBg="1"/>
      <p:bldP spid="120" grpId="0" animBg="1"/>
      <p:bldP spid="120" grpId="1" animBg="1"/>
      <p:bldP spid="18" grpId="0"/>
      <p:bldP spid="20" grpId="0" animBg="1"/>
      <p:bldP spid="46" grpId="0" animBg="1"/>
      <p:bldP spid="47" grpId="0"/>
      <p:bldP spid="122" grpId="0" animBg="1"/>
      <p:bldP spid="12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7191" y="1239726"/>
            <a:ext cx="8672264" cy="67355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4C625-6C44-824B-ABB0-43BC56560EF5}"/>
              </a:ext>
            </a:extLst>
          </p:cNvPr>
          <p:cNvSpPr/>
          <p:nvPr/>
        </p:nvSpPr>
        <p:spPr>
          <a:xfrm>
            <a:off x="205424" y="1948837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Outline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FE5D88-798B-6D45-B0F8-ACF5C16D68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9F22CB-B0AB-C448-BB33-D13183EF1C16}"/>
              </a:ext>
            </a:extLst>
          </p:cNvPr>
          <p:cNvSpPr/>
          <p:nvPr/>
        </p:nvSpPr>
        <p:spPr>
          <a:xfrm>
            <a:off x="205424" y="2652840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08F3C5-44E2-5B48-A440-DA601DF7858D}"/>
              </a:ext>
            </a:extLst>
          </p:cNvPr>
          <p:cNvSpPr/>
          <p:nvPr/>
        </p:nvSpPr>
        <p:spPr>
          <a:xfrm>
            <a:off x="205424" y="3356843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8597B5-8964-5C47-BC91-F48DFE836D04}"/>
              </a:ext>
            </a:extLst>
          </p:cNvPr>
          <p:cNvSpPr/>
          <p:nvPr/>
        </p:nvSpPr>
        <p:spPr>
          <a:xfrm>
            <a:off x="205424" y="4064777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9F995F-391F-5940-80E6-F82CB84C4933}"/>
              </a:ext>
            </a:extLst>
          </p:cNvPr>
          <p:cNvSpPr/>
          <p:nvPr/>
        </p:nvSpPr>
        <p:spPr>
          <a:xfrm>
            <a:off x="205424" y="4772711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3D1C82-6B4B-2A4A-BCEB-27C57C1188B5}"/>
              </a:ext>
            </a:extLst>
          </p:cNvPr>
          <p:cNvSpPr/>
          <p:nvPr/>
        </p:nvSpPr>
        <p:spPr>
          <a:xfrm>
            <a:off x="205424" y="5480645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EDEFF-E6DD-CC47-AE02-196B3AC1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544" y="1215342"/>
            <a:ext cx="7709023" cy="51488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DRAM and RowHammer Background 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Motivation and Goal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BlockHammer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RowBlocker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AttackThrottler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Evaluation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59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B0FB-D003-0D4F-8507-710ECF8C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the Row Activation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7571E-84DE-3841-AEF1-6F169757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" y="1215342"/>
            <a:ext cx="9144000" cy="5140373"/>
          </a:xfrm>
        </p:spPr>
        <p:txBody>
          <a:bodyPr/>
          <a:lstStyle/>
          <a:p>
            <a:r>
              <a:rPr lang="en-US" sz="2200" dirty="0"/>
              <a:t>The activation rate is </a:t>
            </a:r>
            <a:r>
              <a:rPr lang="en-US" sz="2200" b="1" dirty="0">
                <a:solidFill>
                  <a:srgbClr val="00B050"/>
                </a:solidFill>
              </a:rPr>
              <a:t>RowHammer-safe</a:t>
            </a:r>
            <a:r>
              <a:rPr lang="en-US" sz="2200" dirty="0"/>
              <a:t> if it is smaller than or equal to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RowHammer threshold (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2200" b="1" i="1" baseline="-25000" dirty="0">
                <a:solidFill>
                  <a:schemeClr val="accent2">
                    <a:lumMod val="75000"/>
                  </a:schemeClr>
                </a:solidFill>
              </a:rPr>
              <a:t>RH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200" dirty="0"/>
              <a:t>activations in a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refresh window (</a:t>
            </a:r>
            <a:r>
              <a:rPr lang="en-US" sz="2200" b="1" i="1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2200" b="1" i="1" baseline="-25000" dirty="0" err="1">
                <a:solidFill>
                  <a:schemeClr val="accent1">
                    <a:lumMod val="50000"/>
                  </a:schemeClr>
                </a:solidFill>
              </a:rPr>
              <a:t>REFW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) </a:t>
            </a:r>
          </a:p>
          <a:p>
            <a:r>
              <a:rPr lang="en-US" sz="2200" dirty="0" err="1"/>
              <a:t>RowBlocker</a:t>
            </a:r>
            <a:r>
              <a:rPr lang="en-US" sz="2200" dirty="0"/>
              <a:t> limits the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activation count (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2200" b="1" i="1" baseline="-25000" dirty="0">
                <a:solidFill>
                  <a:schemeClr val="accent2">
                    <a:lumMod val="75000"/>
                  </a:schemeClr>
                </a:solidFill>
              </a:rPr>
              <a:t>CBF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US" sz="2200" dirty="0"/>
              <a:t>in a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CBF’s lifetime (</a:t>
            </a:r>
            <a:r>
              <a:rPr lang="en-US" sz="2200" b="1" i="1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2200" b="1" i="1" baseline="-25000" dirty="0" err="1">
                <a:solidFill>
                  <a:schemeClr val="accent1">
                    <a:lumMod val="50000"/>
                  </a:schemeClr>
                </a:solidFill>
              </a:rPr>
              <a:t>CBF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BD9108-1ACA-8C41-A42F-B61D8464E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Basis">
            <a:extLst>
              <a:ext uri="{FF2B5EF4-FFF2-40B4-BE49-F238E27FC236}">
                <a16:creationId xmlns:a16="http://schemas.microsoft.com/office/drawing/2014/main" id="{4EDF67D3-0D23-9A47-9FD7-40B8EF1E73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3"/>
          <a:stretch/>
        </p:blipFill>
        <p:spPr>
          <a:xfrm>
            <a:off x="426338" y="4064572"/>
            <a:ext cx="7048500" cy="1762868"/>
          </a:xfrm>
          <a:prstGeom prst="rect">
            <a:avLst/>
          </a:prstGeom>
        </p:spPr>
      </p:pic>
      <p:pic>
        <p:nvPicPr>
          <p:cNvPr id="6" name="t0">
            <a:extLst>
              <a:ext uri="{FF2B5EF4-FFF2-40B4-BE49-F238E27FC236}">
                <a16:creationId xmlns:a16="http://schemas.microsoft.com/office/drawing/2014/main" id="{88F514EB-5FA4-E544-91B6-6C1FE9ABA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01"/>
          <a:stretch/>
        </p:blipFill>
        <p:spPr>
          <a:xfrm>
            <a:off x="1080131" y="4010375"/>
            <a:ext cx="5944407" cy="1425271"/>
          </a:xfrm>
          <a:prstGeom prst="rect">
            <a:avLst/>
          </a:prstGeom>
        </p:spPr>
      </p:pic>
      <p:pic>
        <p:nvPicPr>
          <p:cNvPr id="7" name="t1">
            <a:extLst>
              <a:ext uri="{FF2B5EF4-FFF2-40B4-BE49-F238E27FC236}">
                <a16:creationId xmlns:a16="http://schemas.microsoft.com/office/drawing/2014/main" id="{66FBA5F1-35B4-1945-8650-B606050598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47" r="25834"/>
          <a:stretch/>
        </p:blipFill>
        <p:spPr>
          <a:xfrm>
            <a:off x="1504234" y="4017976"/>
            <a:ext cx="5557097" cy="1417669"/>
          </a:xfrm>
          <a:prstGeom prst="rect">
            <a:avLst/>
          </a:prstGeom>
        </p:spPr>
      </p:pic>
      <p:pic>
        <p:nvPicPr>
          <p:cNvPr id="8" name="Epochs">
            <a:extLst>
              <a:ext uri="{FF2B5EF4-FFF2-40B4-BE49-F238E27FC236}">
                <a16:creationId xmlns:a16="http://schemas.microsoft.com/office/drawing/2014/main" id="{EBC064EE-896F-2640-8604-E5707597C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43" y="4157475"/>
            <a:ext cx="5299190" cy="1563450"/>
          </a:xfrm>
          <a:prstGeom prst="rect">
            <a:avLst/>
          </a:prstGeom>
        </p:spPr>
      </p:pic>
      <p:pic>
        <p:nvPicPr>
          <p:cNvPr id="9" name="t1">
            <a:extLst>
              <a:ext uri="{FF2B5EF4-FFF2-40B4-BE49-F238E27FC236}">
                <a16:creationId xmlns:a16="http://schemas.microsoft.com/office/drawing/2014/main" id="{11BCC305-CDAC-9A46-9E74-F7F320757A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16" r="24760"/>
          <a:stretch/>
        </p:blipFill>
        <p:spPr>
          <a:xfrm>
            <a:off x="1504234" y="4103558"/>
            <a:ext cx="5637545" cy="1332088"/>
          </a:xfrm>
          <a:prstGeom prst="rect">
            <a:avLst/>
          </a:prstGeom>
        </p:spPr>
      </p:pic>
      <p:pic>
        <p:nvPicPr>
          <p:cNvPr id="10" name="t2">
            <a:extLst>
              <a:ext uri="{FF2B5EF4-FFF2-40B4-BE49-F238E27FC236}">
                <a16:creationId xmlns:a16="http://schemas.microsoft.com/office/drawing/2014/main" id="{77669CC6-432B-D64A-8B6E-ADB4AAD5E9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02348" y="4159319"/>
            <a:ext cx="3570884" cy="255600"/>
          </a:xfrm>
          <a:prstGeom prst="rect">
            <a:avLst/>
          </a:prstGeom>
        </p:spPr>
      </p:pic>
      <p:pic>
        <p:nvPicPr>
          <p:cNvPr id="11" name="t3">
            <a:extLst>
              <a:ext uri="{FF2B5EF4-FFF2-40B4-BE49-F238E27FC236}">
                <a16:creationId xmlns:a16="http://schemas.microsoft.com/office/drawing/2014/main" id="{AC35A698-44BF-5A4E-8799-0A893018BE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24" y="5180744"/>
            <a:ext cx="1811809" cy="256673"/>
          </a:xfrm>
          <a:prstGeom prst="rect">
            <a:avLst/>
          </a:prstGeom>
        </p:spPr>
      </p:pic>
      <p:pic>
        <p:nvPicPr>
          <p:cNvPr id="12" name="t4">
            <a:extLst>
              <a:ext uri="{FF2B5EF4-FFF2-40B4-BE49-F238E27FC236}">
                <a16:creationId xmlns:a16="http://schemas.microsoft.com/office/drawing/2014/main" id="{50A3D5BE-1624-214B-BEAE-13577B2E54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19" y="4159774"/>
            <a:ext cx="593895" cy="1278000"/>
          </a:xfrm>
          <a:prstGeom prst="rect">
            <a:avLst/>
          </a:prstGeom>
        </p:spPr>
      </p:pic>
      <p:pic>
        <p:nvPicPr>
          <p:cNvPr id="13" name="t1">
            <a:extLst>
              <a:ext uri="{FF2B5EF4-FFF2-40B4-BE49-F238E27FC236}">
                <a16:creationId xmlns:a16="http://schemas.microsoft.com/office/drawing/2014/main" id="{A1BC3D49-C150-D34F-AA03-A3FBAC08A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16"/>
          <a:stretch/>
        </p:blipFill>
        <p:spPr>
          <a:xfrm>
            <a:off x="7003786" y="4064572"/>
            <a:ext cx="1991877" cy="2053024"/>
          </a:xfrm>
          <a:prstGeom prst="rect">
            <a:avLst/>
          </a:prstGeom>
        </p:spPr>
      </p:pic>
      <p:pic>
        <p:nvPicPr>
          <p:cNvPr id="14" name="t0">
            <a:extLst>
              <a:ext uri="{FF2B5EF4-FFF2-40B4-BE49-F238E27FC236}">
                <a16:creationId xmlns:a16="http://schemas.microsoft.com/office/drawing/2014/main" id="{B8378A7D-5C7B-E148-93BB-20DF02A09A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4" t="-43409" r="11" b="43409"/>
          <a:stretch/>
        </p:blipFill>
        <p:spPr>
          <a:xfrm>
            <a:off x="6966993" y="4210073"/>
            <a:ext cx="1991878" cy="1425271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8A2A7D9-242F-704F-8F8E-DF008CB124CA}"/>
              </a:ext>
            </a:extLst>
          </p:cNvPr>
          <p:cNvGrpSpPr/>
          <p:nvPr/>
        </p:nvGrpSpPr>
        <p:grpSpPr>
          <a:xfrm>
            <a:off x="1075843" y="5915934"/>
            <a:ext cx="3494981" cy="584775"/>
            <a:chOff x="1075843" y="5915934"/>
            <a:chExt cx="3494981" cy="5847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4D00F0A-6865-6F44-B07D-31ABFFE5D105}"/>
                </a:ext>
              </a:extLst>
            </p:cNvPr>
            <p:cNvCxnSpPr/>
            <p:nvPr/>
          </p:nvCxnSpPr>
          <p:spPr>
            <a:xfrm>
              <a:off x="1075843" y="5975131"/>
              <a:ext cx="349498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C56FC7-C06F-1540-A774-DAB3301F0AF5}"/>
                </a:ext>
              </a:extLst>
            </p:cNvPr>
            <p:cNvSpPr txBox="1"/>
            <p:nvPr/>
          </p:nvSpPr>
          <p:spPr>
            <a:xfrm>
              <a:off x="2553722" y="5915934"/>
              <a:ext cx="7425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err="1"/>
                <a:t>t</a:t>
              </a:r>
              <a:r>
                <a:rPr lang="en-US" sz="3200" i="1" baseline="-25000" dirty="0" err="1"/>
                <a:t>CBF</a:t>
              </a:r>
              <a:endParaRPr lang="en-US" sz="3200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E572F1-2126-B74C-B579-6AC1D62CB5D4}"/>
              </a:ext>
            </a:extLst>
          </p:cNvPr>
          <p:cNvGrpSpPr/>
          <p:nvPr/>
        </p:nvGrpSpPr>
        <p:grpSpPr>
          <a:xfrm>
            <a:off x="2820945" y="4449438"/>
            <a:ext cx="3494981" cy="584775"/>
            <a:chOff x="2820945" y="4449438"/>
            <a:chExt cx="3494981" cy="584775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CE85481-ED18-B749-AF37-8E842940E69E}"/>
                </a:ext>
              </a:extLst>
            </p:cNvPr>
            <p:cNvCxnSpPr/>
            <p:nvPr/>
          </p:nvCxnSpPr>
          <p:spPr>
            <a:xfrm>
              <a:off x="2820945" y="4562610"/>
              <a:ext cx="349498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24C20D3-08E3-E045-BEE1-FBC1AE8AA9DF}"/>
                </a:ext>
              </a:extLst>
            </p:cNvPr>
            <p:cNvSpPr/>
            <p:nvPr/>
          </p:nvSpPr>
          <p:spPr>
            <a:xfrm>
              <a:off x="4127687" y="4677277"/>
              <a:ext cx="941767" cy="256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AEA784-1837-1543-8C02-FE3700898031}"/>
                </a:ext>
              </a:extLst>
            </p:cNvPr>
            <p:cNvSpPr txBox="1"/>
            <p:nvPr/>
          </p:nvSpPr>
          <p:spPr>
            <a:xfrm>
              <a:off x="4298824" y="4449438"/>
              <a:ext cx="7425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err="1"/>
                <a:t>t</a:t>
              </a:r>
              <a:r>
                <a:rPr lang="en-US" sz="3200" i="1" baseline="-25000" dirty="0" err="1"/>
                <a:t>CBF</a:t>
              </a:r>
              <a:endParaRPr lang="en-US" sz="3200" i="1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491552B-6CA8-874B-B287-034FFACCCE77}"/>
              </a:ext>
            </a:extLst>
          </p:cNvPr>
          <p:cNvGrpSpPr/>
          <p:nvPr/>
        </p:nvGrpSpPr>
        <p:grpSpPr>
          <a:xfrm>
            <a:off x="523902" y="5720039"/>
            <a:ext cx="4695765" cy="778316"/>
            <a:chOff x="523902" y="5720039"/>
            <a:chExt cx="4695765" cy="77831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FB9D013-F566-2E40-83AB-C0CAAD178071}"/>
                </a:ext>
              </a:extLst>
            </p:cNvPr>
            <p:cNvCxnSpPr/>
            <p:nvPr/>
          </p:nvCxnSpPr>
          <p:spPr>
            <a:xfrm>
              <a:off x="1085675" y="5720925"/>
              <a:ext cx="0" cy="5127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A9848D3-C27F-E146-8377-26262C1D4B76}"/>
                </a:ext>
              </a:extLst>
            </p:cNvPr>
            <p:cNvSpPr txBox="1"/>
            <p:nvPr/>
          </p:nvSpPr>
          <p:spPr>
            <a:xfrm>
              <a:off x="523902" y="6129023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Clear </a:t>
              </a:r>
              <a:r>
                <a:rPr lang="en-US" i="1" dirty="0"/>
                <a:t>CBF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7D69AA1-B527-1F4C-9D83-823704966157}"/>
                </a:ext>
              </a:extLst>
            </p:cNvPr>
            <p:cNvCxnSpPr/>
            <p:nvPr/>
          </p:nvCxnSpPr>
          <p:spPr>
            <a:xfrm>
              <a:off x="4582073" y="5720039"/>
              <a:ext cx="0" cy="5127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229F3F-A6C3-DD46-B72A-5DC26A0FADC8}"/>
                </a:ext>
              </a:extLst>
            </p:cNvPr>
            <p:cNvSpPr txBox="1"/>
            <p:nvPr/>
          </p:nvSpPr>
          <p:spPr>
            <a:xfrm>
              <a:off x="4020300" y="6128137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Clear </a:t>
              </a:r>
              <a:r>
                <a:rPr lang="en-US" i="1" dirty="0"/>
                <a:t>CBF</a:t>
              </a:r>
              <a:r>
                <a:rPr lang="en-US" i="1" baseline="-25000" dirty="0"/>
                <a:t>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AA6044-111F-0F4F-9B99-E5F10D020824}"/>
              </a:ext>
            </a:extLst>
          </p:cNvPr>
          <p:cNvGrpSpPr/>
          <p:nvPr/>
        </p:nvGrpSpPr>
        <p:grpSpPr>
          <a:xfrm>
            <a:off x="2216203" y="3652071"/>
            <a:ext cx="4739190" cy="696834"/>
            <a:chOff x="2216203" y="3652071"/>
            <a:chExt cx="4739190" cy="69683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2FC4DE0-47EF-4A48-BB2F-94CA5F1C925C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H="1" flipV="1">
              <a:off x="6355710" y="4021403"/>
              <a:ext cx="3546" cy="3272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BA6AF2-E6A2-024A-ADA7-03A42D4F2C75}"/>
                </a:ext>
              </a:extLst>
            </p:cNvPr>
            <p:cNvSpPr txBox="1"/>
            <p:nvPr/>
          </p:nvSpPr>
          <p:spPr>
            <a:xfrm>
              <a:off x="5756026" y="3652071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Clear </a:t>
              </a:r>
              <a:r>
                <a:rPr lang="en-US" i="1" dirty="0"/>
                <a:t>CBF</a:t>
              </a:r>
              <a:r>
                <a:rPr lang="en-US" i="1" baseline="-25000" dirty="0"/>
                <a:t>A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E650CF3-512B-CE4B-B406-4FF9E059FB97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H="1" flipV="1">
              <a:off x="2815887" y="4021651"/>
              <a:ext cx="3546" cy="3272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5E3E16-D42E-9E45-95F5-EA7394D0323C}"/>
                </a:ext>
              </a:extLst>
            </p:cNvPr>
            <p:cNvSpPr txBox="1"/>
            <p:nvPr/>
          </p:nvSpPr>
          <p:spPr>
            <a:xfrm>
              <a:off x="2216203" y="3652319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Clear </a:t>
              </a:r>
              <a:r>
                <a:rPr lang="en-US" i="1" dirty="0"/>
                <a:t>CBF</a:t>
              </a:r>
              <a:r>
                <a:rPr lang="en-US" i="1" baseline="-25000" dirty="0"/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6F5043-5193-AD4B-B65C-7AD6D86DD85A}"/>
                  </a:ext>
                </a:extLst>
              </p:cNvPr>
              <p:cNvSpPr txBox="1"/>
              <p:nvPr/>
            </p:nvSpPr>
            <p:spPr>
              <a:xfrm>
                <a:off x="-4073" y="2338199"/>
                <a:ext cx="91440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𝑐𝑡𝑖𝑣𝑎𝑡𝑖𝑜𝑛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𝐶𝐵𝐹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𝑅𝐻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𝑎𝑐𝑡𝑖𝑣𝑎𝑡𝑖𝑜𝑛𝑠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𝑟𝑒𝑓𝑟𝑒𝑠h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𝑤𝑖𝑛𝑑𝑜𝑤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𝑅𝐸𝐹𝑊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6F5043-5193-AD4B-B65C-7AD6D86DD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73" y="2338199"/>
                <a:ext cx="9144000" cy="307777"/>
              </a:xfrm>
              <a:prstGeom prst="rect">
                <a:avLst/>
              </a:prstGeom>
              <a:blipFill>
                <a:blip r:embed="rId10"/>
                <a:stretch>
                  <a:fillRect t="-8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1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B0FB-D003-0D4F-8507-710ECF8C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the Row Activation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7571E-84DE-3841-AEF1-6F169757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" y="1215342"/>
            <a:ext cx="9144000" cy="5140373"/>
          </a:xfrm>
        </p:spPr>
        <p:txBody>
          <a:bodyPr/>
          <a:lstStyle/>
          <a:p>
            <a:r>
              <a:rPr lang="en-US" sz="2200" dirty="0"/>
              <a:t>The activation rate is </a:t>
            </a:r>
            <a:r>
              <a:rPr lang="en-US" sz="2200" b="1" dirty="0">
                <a:solidFill>
                  <a:srgbClr val="00B050"/>
                </a:solidFill>
              </a:rPr>
              <a:t>RowHammer-safe</a:t>
            </a:r>
            <a:r>
              <a:rPr lang="en-US" sz="2200" dirty="0"/>
              <a:t> if it is smaller than or equal to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RowHammer threshold (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2200" b="1" i="1" baseline="-25000" dirty="0">
                <a:solidFill>
                  <a:schemeClr val="accent2">
                    <a:lumMod val="75000"/>
                  </a:schemeClr>
                </a:solidFill>
              </a:rPr>
              <a:t>RH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200" dirty="0"/>
              <a:t>activations in a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refresh window (</a:t>
            </a:r>
            <a:r>
              <a:rPr lang="en-US" sz="2200" b="1" i="1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2200" b="1" i="1" baseline="-25000" dirty="0" err="1">
                <a:solidFill>
                  <a:schemeClr val="accent1">
                    <a:lumMod val="50000"/>
                  </a:schemeClr>
                </a:solidFill>
              </a:rPr>
              <a:t>REFW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) </a:t>
            </a:r>
          </a:p>
          <a:p>
            <a:r>
              <a:rPr lang="en-US" sz="2200" dirty="0" err="1"/>
              <a:t>RowBlocker</a:t>
            </a:r>
            <a:r>
              <a:rPr lang="en-US" sz="2200" dirty="0"/>
              <a:t> limits the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activation count (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2200" b="1" i="1" baseline="-25000" dirty="0">
                <a:solidFill>
                  <a:schemeClr val="accent2">
                    <a:lumMod val="75000"/>
                  </a:schemeClr>
                </a:solidFill>
              </a:rPr>
              <a:t>CBF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US" sz="2200" dirty="0"/>
              <a:t>in a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CBF’s lifetime (</a:t>
            </a:r>
            <a:r>
              <a:rPr lang="en-US" sz="2200" b="1" i="1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2200" b="1" i="1" baseline="-25000" dirty="0" err="1">
                <a:solidFill>
                  <a:schemeClr val="accent1">
                    <a:lumMod val="50000"/>
                  </a:schemeClr>
                </a:solidFill>
              </a:rPr>
              <a:t>CBF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BD9108-1ACA-8C41-A42F-B61D8464E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Basis">
            <a:extLst>
              <a:ext uri="{FF2B5EF4-FFF2-40B4-BE49-F238E27FC236}">
                <a16:creationId xmlns:a16="http://schemas.microsoft.com/office/drawing/2014/main" id="{4EDF67D3-0D23-9A47-9FD7-40B8EF1E73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3"/>
          <a:stretch/>
        </p:blipFill>
        <p:spPr>
          <a:xfrm>
            <a:off x="426338" y="4064572"/>
            <a:ext cx="7048500" cy="1762868"/>
          </a:xfrm>
          <a:prstGeom prst="rect">
            <a:avLst/>
          </a:prstGeom>
        </p:spPr>
      </p:pic>
      <p:pic>
        <p:nvPicPr>
          <p:cNvPr id="6" name="t0">
            <a:extLst>
              <a:ext uri="{FF2B5EF4-FFF2-40B4-BE49-F238E27FC236}">
                <a16:creationId xmlns:a16="http://schemas.microsoft.com/office/drawing/2014/main" id="{88F514EB-5FA4-E544-91B6-6C1FE9ABA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01"/>
          <a:stretch/>
        </p:blipFill>
        <p:spPr>
          <a:xfrm>
            <a:off x="1080131" y="4010375"/>
            <a:ext cx="5944407" cy="1425271"/>
          </a:xfrm>
          <a:prstGeom prst="rect">
            <a:avLst/>
          </a:prstGeom>
        </p:spPr>
      </p:pic>
      <p:pic>
        <p:nvPicPr>
          <p:cNvPr id="7" name="t1">
            <a:extLst>
              <a:ext uri="{FF2B5EF4-FFF2-40B4-BE49-F238E27FC236}">
                <a16:creationId xmlns:a16="http://schemas.microsoft.com/office/drawing/2014/main" id="{66FBA5F1-35B4-1945-8650-B606050598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47" r="25834"/>
          <a:stretch/>
        </p:blipFill>
        <p:spPr>
          <a:xfrm>
            <a:off x="1504234" y="4017976"/>
            <a:ext cx="5557097" cy="1417669"/>
          </a:xfrm>
          <a:prstGeom prst="rect">
            <a:avLst/>
          </a:prstGeom>
        </p:spPr>
      </p:pic>
      <p:pic>
        <p:nvPicPr>
          <p:cNvPr id="8" name="Epochs">
            <a:extLst>
              <a:ext uri="{FF2B5EF4-FFF2-40B4-BE49-F238E27FC236}">
                <a16:creationId xmlns:a16="http://schemas.microsoft.com/office/drawing/2014/main" id="{EBC064EE-896F-2640-8604-E5707597C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43" y="4157475"/>
            <a:ext cx="5299190" cy="1563450"/>
          </a:xfrm>
          <a:prstGeom prst="rect">
            <a:avLst/>
          </a:prstGeom>
        </p:spPr>
      </p:pic>
      <p:pic>
        <p:nvPicPr>
          <p:cNvPr id="9" name="t1">
            <a:extLst>
              <a:ext uri="{FF2B5EF4-FFF2-40B4-BE49-F238E27FC236}">
                <a16:creationId xmlns:a16="http://schemas.microsoft.com/office/drawing/2014/main" id="{11BCC305-CDAC-9A46-9E74-F7F320757A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16" r="24760"/>
          <a:stretch/>
        </p:blipFill>
        <p:spPr>
          <a:xfrm>
            <a:off x="1504234" y="4103558"/>
            <a:ext cx="5637545" cy="1332088"/>
          </a:xfrm>
          <a:prstGeom prst="rect">
            <a:avLst/>
          </a:prstGeom>
        </p:spPr>
      </p:pic>
      <p:pic>
        <p:nvPicPr>
          <p:cNvPr id="10" name="t2">
            <a:extLst>
              <a:ext uri="{FF2B5EF4-FFF2-40B4-BE49-F238E27FC236}">
                <a16:creationId xmlns:a16="http://schemas.microsoft.com/office/drawing/2014/main" id="{77669CC6-432B-D64A-8B6E-ADB4AAD5E9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02348" y="4159319"/>
            <a:ext cx="3570884" cy="255600"/>
          </a:xfrm>
          <a:prstGeom prst="rect">
            <a:avLst/>
          </a:prstGeom>
        </p:spPr>
      </p:pic>
      <p:pic>
        <p:nvPicPr>
          <p:cNvPr id="11" name="t3">
            <a:extLst>
              <a:ext uri="{FF2B5EF4-FFF2-40B4-BE49-F238E27FC236}">
                <a16:creationId xmlns:a16="http://schemas.microsoft.com/office/drawing/2014/main" id="{AC35A698-44BF-5A4E-8799-0A893018BE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24" y="5180744"/>
            <a:ext cx="1811809" cy="256673"/>
          </a:xfrm>
          <a:prstGeom prst="rect">
            <a:avLst/>
          </a:prstGeom>
        </p:spPr>
      </p:pic>
      <p:pic>
        <p:nvPicPr>
          <p:cNvPr id="12" name="t4">
            <a:extLst>
              <a:ext uri="{FF2B5EF4-FFF2-40B4-BE49-F238E27FC236}">
                <a16:creationId xmlns:a16="http://schemas.microsoft.com/office/drawing/2014/main" id="{50A3D5BE-1624-214B-BEAE-13577B2E54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19" y="4159774"/>
            <a:ext cx="593895" cy="1278000"/>
          </a:xfrm>
          <a:prstGeom prst="rect">
            <a:avLst/>
          </a:prstGeom>
        </p:spPr>
      </p:pic>
      <p:pic>
        <p:nvPicPr>
          <p:cNvPr id="13" name="t1">
            <a:extLst>
              <a:ext uri="{FF2B5EF4-FFF2-40B4-BE49-F238E27FC236}">
                <a16:creationId xmlns:a16="http://schemas.microsoft.com/office/drawing/2014/main" id="{A1BC3D49-C150-D34F-AA03-A3FBAC08A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16"/>
          <a:stretch/>
        </p:blipFill>
        <p:spPr>
          <a:xfrm>
            <a:off x="7003786" y="4064572"/>
            <a:ext cx="1991877" cy="2053024"/>
          </a:xfrm>
          <a:prstGeom prst="rect">
            <a:avLst/>
          </a:prstGeom>
        </p:spPr>
      </p:pic>
      <p:pic>
        <p:nvPicPr>
          <p:cNvPr id="14" name="t0">
            <a:extLst>
              <a:ext uri="{FF2B5EF4-FFF2-40B4-BE49-F238E27FC236}">
                <a16:creationId xmlns:a16="http://schemas.microsoft.com/office/drawing/2014/main" id="{B8378A7D-5C7B-E148-93BB-20DF02A09A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4" t="-43409" r="11" b="43409"/>
          <a:stretch/>
        </p:blipFill>
        <p:spPr>
          <a:xfrm>
            <a:off x="6966993" y="4210073"/>
            <a:ext cx="1991878" cy="1425271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8A2A7D9-242F-704F-8F8E-DF008CB124CA}"/>
              </a:ext>
            </a:extLst>
          </p:cNvPr>
          <p:cNvGrpSpPr/>
          <p:nvPr/>
        </p:nvGrpSpPr>
        <p:grpSpPr>
          <a:xfrm>
            <a:off x="1075843" y="5915934"/>
            <a:ext cx="3494981" cy="584775"/>
            <a:chOff x="1075843" y="5915934"/>
            <a:chExt cx="3494981" cy="5847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4D00F0A-6865-6F44-B07D-31ABFFE5D105}"/>
                </a:ext>
              </a:extLst>
            </p:cNvPr>
            <p:cNvCxnSpPr/>
            <p:nvPr/>
          </p:nvCxnSpPr>
          <p:spPr>
            <a:xfrm>
              <a:off x="1075843" y="5975131"/>
              <a:ext cx="349498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C56FC7-C06F-1540-A774-DAB3301F0AF5}"/>
                </a:ext>
              </a:extLst>
            </p:cNvPr>
            <p:cNvSpPr txBox="1"/>
            <p:nvPr/>
          </p:nvSpPr>
          <p:spPr>
            <a:xfrm>
              <a:off x="2553722" y="5915934"/>
              <a:ext cx="7425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err="1"/>
                <a:t>t</a:t>
              </a:r>
              <a:r>
                <a:rPr lang="en-US" sz="3200" i="1" baseline="-25000" dirty="0" err="1"/>
                <a:t>CBF</a:t>
              </a:r>
              <a:endParaRPr lang="en-US" sz="3200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E572F1-2126-B74C-B579-6AC1D62CB5D4}"/>
              </a:ext>
            </a:extLst>
          </p:cNvPr>
          <p:cNvGrpSpPr/>
          <p:nvPr/>
        </p:nvGrpSpPr>
        <p:grpSpPr>
          <a:xfrm>
            <a:off x="2820945" y="4449438"/>
            <a:ext cx="3494981" cy="584775"/>
            <a:chOff x="2820945" y="4449438"/>
            <a:chExt cx="3494981" cy="584775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CE85481-ED18-B749-AF37-8E842940E69E}"/>
                </a:ext>
              </a:extLst>
            </p:cNvPr>
            <p:cNvCxnSpPr/>
            <p:nvPr/>
          </p:nvCxnSpPr>
          <p:spPr>
            <a:xfrm>
              <a:off x="2820945" y="4562610"/>
              <a:ext cx="349498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24C20D3-08E3-E045-BEE1-FBC1AE8AA9DF}"/>
                </a:ext>
              </a:extLst>
            </p:cNvPr>
            <p:cNvSpPr/>
            <p:nvPr/>
          </p:nvSpPr>
          <p:spPr>
            <a:xfrm>
              <a:off x="4127687" y="4677277"/>
              <a:ext cx="941767" cy="256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AEA784-1837-1543-8C02-FE3700898031}"/>
                </a:ext>
              </a:extLst>
            </p:cNvPr>
            <p:cNvSpPr txBox="1"/>
            <p:nvPr/>
          </p:nvSpPr>
          <p:spPr>
            <a:xfrm>
              <a:off x="4298824" y="4449438"/>
              <a:ext cx="7425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err="1"/>
                <a:t>t</a:t>
              </a:r>
              <a:r>
                <a:rPr lang="en-US" sz="3200" i="1" baseline="-25000" dirty="0" err="1"/>
                <a:t>CBF</a:t>
              </a:r>
              <a:endParaRPr lang="en-US" sz="3200" i="1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491552B-6CA8-874B-B287-034FFACCCE77}"/>
              </a:ext>
            </a:extLst>
          </p:cNvPr>
          <p:cNvGrpSpPr/>
          <p:nvPr/>
        </p:nvGrpSpPr>
        <p:grpSpPr>
          <a:xfrm>
            <a:off x="523902" y="5720039"/>
            <a:ext cx="4695765" cy="778316"/>
            <a:chOff x="523902" y="5720039"/>
            <a:chExt cx="4695765" cy="77831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FB9D013-F566-2E40-83AB-C0CAAD178071}"/>
                </a:ext>
              </a:extLst>
            </p:cNvPr>
            <p:cNvCxnSpPr/>
            <p:nvPr/>
          </p:nvCxnSpPr>
          <p:spPr>
            <a:xfrm>
              <a:off x="1085675" y="5720925"/>
              <a:ext cx="0" cy="5127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A9848D3-C27F-E146-8377-26262C1D4B76}"/>
                </a:ext>
              </a:extLst>
            </p:cNvPr>
            <p:cNvSpPr txBox="1"/>
            <p:nvPr/>
          </p:nvSpPr>
          <p:spPr>
            <a:xfrm>
              <a:off x="523902" y="6129023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Clear </a:t>
              </a:r>
              <a:r>
                <a:rPr lang="en-US" i="1" dirty="0"/>
                <a:t>CBF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7D69AA1-B527-1F4C-9D83-823704966157}"/>
                </a:ext>
              </a:extLst>
            </p:cNvPr>
            <p:cNvCxnSpPr/>
            <p:nvPr/>
          </p:nvCxnSpPr>
          <p:spPr>
            <a:xfrm>
              <a:off x="4582073" y="5720039"/>
              <a:ext cx="0" cy="5127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229F3F-A6C3-DD46-B72A-5DC26A0FADC8}"/>
                </a:ext>
              </a:extLst>
            </p:cNvPr>
            <p:cNvSpPr txBox="1"/>
            <p:nvPr/>
          </p:nvSpPr>
          <p:spPr>
            <a:xfrm>
              <a:off x="4020300" y="6128137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Clear </a:t>
              </a:r>
              <a:r>
                <a:rPr lang="en-US" i="1" dirty="0"/>
                <a:t>CBF</a:t>
              </a:r>
              <a:r>
                <a:rPr lang="en-US" i="1" baseline="-25000" dirty="0"/>
                <a:t>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AA6044-111F-0F4F-9B99-E5F10D020824}"/>
              </a:ext>
            </a:extLst>
          </p:cNvPr>
          <p:cNvGrpSpPr/>
          <p:nvPr/>
        </p:nvGrpSpPr>
        <p:grpSpPr>
          <a:xfrm>
            <a:off x="2216203" y="3652071"/>
            <a:ext cx="4739190" cy="696834"/>
            <a:chOff x="2216203" y="3652071"/>
            <a:chExt cx="4739190" cy="69683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2FC4DE0-47EF-4A48-BB2F-94CA5F1C925C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H="1" flipV="1">
              <a:off x="6355710" y="4021403"/>
              <a:ext cx="3546" cy="3272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BA6AF2-E6A2-024A-ADA7-03A42D4F2C75}"/>
                </a:ext>
              </a:extLst>
            </p:cNvPr>
            <p:cNvSpPr txBox="1"/>
            <p:nvPr/>
          </p:nvSpPr>
          <p:spPr>
            <a:xfrm>
              <a:off x="5756026" y="3652071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Clear </a:t>
              </a:r>
              <a:r>
                <a:rPr lang="en-US" i="1" dirty="0"/>
                <a:t>CBF</a:t>
              </a:r>
              <a:r>
                <a:rPr lang="en-US" i="1" baseline="-25000" dirty="0"/>
                <a:t>A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E650CF3-512B-CE4B-B406-4FF9E059FB97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H="1" flipV="1">
              <a:off x="2815887" y="4021651"/>
              <a:ext cx="3546" cy="3272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5E3E16-D42E-9E45-95F5-EA7394D0323C}"/>
                </a:ext>
              </a:extLst>
            </p:cNvPr>
            <p:cNvSpPr txBox="1"/>
            <p:nvPr/>
          </p:nvSpPr>
          <p:spPr>
            <a:xfrm>
              <a:off x="2216203" y="3652319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Clear </a:t>
              </a:r>
              <a:r>
                <a:rPr lang="en-US" i="1" dirty="0"/>
                <a:t>CBF</a:t>
              </a:r>
              <a:r>
                <a:rPr lang="en-US" i="1" baseline="-25000" dirty="0"/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6F5043-5193-AD4B-B65C-7AD6D86DD85A}"/>
                  </a:ext>
                </a:extLst>
              </p:cNvPr>
              <p:cNvSpPr txBox="1"/>
              <p:nvPr/>
            </p:nvSpPr>
            <p:spPr>
              <a:xfrm>
                <a:off x="-4073" y="2338199"/>
                <a:ext cx="91440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𝑐𝑡𝑖𝑣𝑎𝑡𝑖𝑜𝑛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𝐶𝐵𝐹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𝑅𝐻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𝑎𝑐𝑡𝑖𝑣𝑎𝑡𝑖𝑜𝑛𝑠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𝑟𝑒𝑓𝑟𝑒𝑠h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𝑤𝑖𝑛𝑑𝑜𝑤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𝑅𝐸𝐹𝑊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6F5043-5193-AD4B-B65C-7AD6D86DD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73" y="2338199"/>
                <a:ext cx="9144000" cy="307777"/>
              </a:xfrm>
              <a:prstGeom prst="rect">
                <a:avLst/>
              </a:prstGeom>
              <a:blipFill>
                <a:blip r:embed="rId10"/>
                <a:stretch>
                  <a:fillRect t="-8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50A78DE1-F6AB-B048-B629-5D025CF859B0}"/>
              </a:ext>
            </a:extLst>
          </p:cNvPr>
          <p:cNvSpPr/>
          <p:nvPr/>
        </p:nvSpPr>
        <p:spPr>
          <a:xfrm>
            <a:off x="-2198" y="-1"/>
            <a:ext cx="9146197" cy="6858001"/>
          </a:xfrm>
          <a:prstGeom prst="rect">
            <a:avLst/>
          </a:prstGeom>
          <a:solidFill>
            <a:srgbClr val="0D0D0D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FA49F4-FB77-D144-B62C-B407D539C496}"/>
              </a:ext>
            </a:extLst>
          </p:cNvPr>
          <p:cNvSpPr/>
          <p:nvPr/>
        </p:nvSpPr>
        <p:spPr>
          <a:xfrm>
            <a:off x="10073" y="2631345"/>
            <a:ext cx="9143999" cy="1330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294937-891B-4342-B4E6-F51F6A2F7097}"/>
              </a:ext>
            </a:extLst>
          </p:cNvPr>
          <p:cNvGrpSpPr/>
          <p:nvPr/>
        </p:nvGrpSpPr>
        <p:grpSpPr>
          <a:xfrm>
            <a:off x="2592180" y="3164814"/>
            <a:ext cx="3972656" cy="707886"/>
            <a:chOff x="2571054" y="3025165"/>
            <a:chExt cx="3972656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9FA3C78-3726-E14A-9681-799F75AB9A91}"/>
                    </a:ext>
                  </a:extLst>
                </p:cNvPr>
                <p:cNvSpPr txBox="1"/>
                <p:nvPr/>
              </p:nvSpPr>
              <p:spPr>
                <a:xfrm>
                  <a:off x="2571054" y="3125065"/>
                  <a:ext cx="1657096" cy="58599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𝑪𝑩𝑭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𝑪𝑩𝑭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1845ECE-7AD7-B743-9039-3DC87F30C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054" y="3125065"/>
                  <a:ext cx="1657096" cy="585994"/>
                </a:xfrm>
                <a:prstGeom prst="rect">
                  <a:avLst/>
                </a:prstGeom>
                <a:blipFill>
                  <a:blip r:embed="rId11"/>
                  <a:stretch>
                    <a:fillRect t="-119149" b="-1851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40CB866-BA52-7449-8871-1E9E24353E1C}"/>
                    </a:ext>
                  </a:extLst>
                </p:cNvPr>
                <p:cNvSpPr/>
                <p:nvPr/>
              </p:nvSpPr>
              <p:spPr>
                <a:xfrm>
                  <a:off x="4777008" y="3041353"/>
                  <a:ext cx="1766702" cy="6756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𝑹𝑯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𝑹𝑬𝑭𝑾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55F1114-9B54-3449-BC76-C55CB30688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008" y="3041353"/>
                  <a:ext cx="1766702" cy="675634"/>
                </a:xfrm>
                <a:prstGeom prst="rect">
                  <a:avLst/>
                </a:prstGeom>
                <a:blipFill>
                  <a:blip r:embed="rId12"/>
                  <a:stretch>
                    <a:fillRect t="-96296" b="-1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FFEC038-1D2A-FA4D-A4EF-426FD19E3BD6}"/>
                    </a:ext>
                  </a:extLst>
                </p:cNvPr>
                <p:cNvSpPr/>
                <p:nvPr/>
              </p:nvSpPr>
              <p:spPr>
                <a:xfrm>
                  <a:off x="4031110" y="3025165"/>
                  <a:ext cx="849951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en-US" sz="4000" b="1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F2E202F-7C15-7F45-8BDE-E5567694D9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110" y="3025165"/>
                  <a:ext cx="849951" cy="707886"/>
                </a:xfrm>
                <a:prstGeom prst="rect">
                  <a:avLst/>
                </a:prstGeom>
                <a:blipFill>
                  <a:blip r:embed="rId1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E92CAED-DF8C-124D-AA8D-D82DAB966A9C}"/>
              </a:ext>
            </a:extLst>
          </p:cNvPr>
          <p:cNvSpPr txBox="1"/>
          <p:nvPr/>
        </p:nvSpPr>
        <p:spPr>
          <a:xfrm>
            <a:off x="-12270" y="2633327"/>
            <a:ext cx="9166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RowHammer Safety Constraint</a:t>
            </a:r>
          </a:p>
        </p:txBody>
      </p:sp>
    </p:spTree>
    <p:extLst>
      <p:ext uri="{BB962C8B-B14F-4D97-AF65-F5344CB8AC3E}">
        <p14:creationId xmlns:p14="http://schemas.microsoft.com/office/powerpoint/2010/main" val="4215052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00EF-3156-1644-BED9-59C3A5EC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err="1"/>
              <a:t>RowBlocker</a:t>
            </a:r>
            <a:r>
              <a:rPr lang="en-US" b="1" dirty="0"/>
              <a:t>-HB </a:t>
            </a:r>
            <a:br>
              <a:rPr lang="en-US" b="1" dirty="0"/>
            </a:br>
            <a:r>
              <a:rPr lang="en-US" sz="2800" b="1" dirty="0"/>
              <a:t>Limiting the Row Activation Rate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6CE0-233B-3349-B4C1-0AC37C822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Ensures that all rows experience </a:t>
            </a:r>
            <a:br>
              <a:rPr lang="en-US" sz="2400" dirty="0"/>
            </a:br>
            <a:r>
              <a:rPr lang="en-US" sz="2400" dirty="0"/>
              <a:t>a </a:t>
            </a:r>
            <a:r>
              <a:rPr lang="en-US" sz="2400" dirty="0">
                <a:solidFill>
                  <a:srgbClr val="00B050"/>
                </a:solidFill>
              </a:rPr>
              <a:t>RowHammer-safe activation rate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i="1" dirty="0"/>
          </a:p>
          <a:p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endParaRPr lang="en-US" sz="2400" dirty="0"/>
          </a:p>
          <a:p>
            <a:r>
              <a:rPr lang="en-US" sz="2400" dirty="0"/>
              <a:t>We limit </a:t>
            </a:r>
            <a:r>
              <a:rPr lang="en-US" sz="2400" i="1" dirty="0"/>
              <a:t>N</a:t>
            </a:r>
            <a:r>
              <a:rPr lang="en-US" sz="2400" i="1" baseline="-25000" dirty="0"/>
              <a:t>CBF</a:t>
            </a:r>
            <a:r>
              <a:rPr lang="en-US" sz="2400" dirty="0"/>
              <a:t> by configuring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Delay</a:t>
            </a:r>
            <a:r>
              <a:rPr lang="en-US" sz="2400" i="1" baseline="-25000" dirty="0"/>
              <a:t> </a:t>
            </a:r>
            <a:r>
              <a:rPr lang="en-US" sz="2400" i="1" dirty="0"/>
              <a:t>:</a:t>
            </a:r>
          </a:p>
          <a:p>
            <a:endParaRPr lang="en-US" sz="24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DEDBEF-5E83-CA44-BD87-FD5C5AB2EB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12" name="burst">
            <a:extLst>
              <a:ext uri="{FF2B5EF4-FFF2-40B4-BE49-F238E27FC236}">
                <a16:creationId xmlns:a16="http://schemas.microsoft.com/office/drawing/2014/main" id="{D57398AC-4071-384E-9955-280BB834549B}"/>
              </a:ext>
            </a:extLst>
          </p:cNvPr>
          <p:cNvGrpSpPr/>
          <p:nvPr/>
        </p:nvGrpSpPr>
        <p:grpSpPr>
          <a:xfrm>
            <a:off x="59369" y="3469154"/>
            <a:ext cx="3362278" cy="669030"/>
            <a:chOff x="-392268" y="3094382"/>
            <a:chExt cx="3362278" cy="66903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B4B65F-CB7C-D149-8D16-1C3C1F9E9795}"/>
                </a:ext>
              </a:extLst>
            </p:cNvPr>
            <p:cNvCxnSpPr/>
            <p:nvPr/>
          </p:nvCxnSpPr>
          <p:spPr>
            <a:xfrm flipV="1">
              <a:off x="1071936" y="3094827"/>
              <a:ext cx="0" cy="6685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F4656F6-BA6D-E84F-8C3D-AEF55FEC840D}"/>
                </a:ext>
              </a:extLst>
            </p:cNvPr>
            <p:cNvCxnSpPr/>
            <p:nvPr/>
          </p:nvCxnSpPr>
          <p:spPr>
            <a:xfrm flipV="1">
              <a:off x="1283714" y="3094827"/>
              <a:ext cx="0" cy="6685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043C1B9-E97C-5D4F-A9B5-A48EFE4992FD}"/>
                </a:ext>
              </a:extLst>
            </p:cNvPr>
            <p:cNvCxnSpPr/>
            <p:nvPr/>
          </p:nvCxnSpPr>
          <p:spPr>
            <a:xfrm flipV="1">
              <a:off x="1509344" y="3094827"/>
              <a:ext cx="0" cy="6685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E756D8-D08C-8C42-9A43-3B6A2112D2A8}"/>
                </a:ext>
              </a:extLst>
            </p:cNvPr>
            <p:cNvCxnSpPr/>
            <p:nvPr/>
          </p:nvCxnSpPr>
          <p:spPr>
            <a:xfrm flipV="1">
              <a:off x="1723099" y="3094827"/>
              <a:ext cx="0" cy="6685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AD65B9C-18D4-1B42-8ADF-1F60CDA89AD5}"/>
                </a:ext>
              </a:extLst>
            </p:cNvPr>
            <p:cNvCxnSpPr/>
            <p:nvPr/>
          </p:nvCxnSpPr>
          <p:spPr>
            <a:xfrm flipV="1">
              <a:off x="2970010" y="3094827"/>
              <a:ext cx="0" cy="6685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1B1960E-FAAE-8449-89CB-B705F15B7FDA}"/>
                </a:ext>
              </a:extLst>
            </p:cNvPr>
            <p:cNvCxnSpPr>
              <a:cxnSpLocks/>
            </p:cNvCxnSpPr>
            <p:nvPr/>
          </p:nvCxnSpPr>
          <p:spPr>
            <a:xfrm>
              <a:off x="1723099" y="3462962"/>
              <a:ext cx="124691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21C302B4-C313-6649-B6E8-EC17EF2D7A6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2437" y="3382991"/>
              <a:ext cx="773875" cy="14085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62C726-4AC2-D348-9901-2BD8FD37A6EC}"/>
                </a:ext>
              </a:extLst>
            </p:cNvPr>
            <p:cNvSpPr txBox="1"/>
            <p:nvPr/>
          </p:nvSpPr>
          <p:spPr>
            <a:xfrm>
              <a:off x="-392268" y="3094382"/>
              <a:ext cx="1564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Row </a:t>
              </a:r>
            </a:p>
            <a:p>
              <a:r>
                <a:rPr lang="en-US" dirty="0"/>
                <a:t>activation</a:t>
              </a:r>
            </a:p>
          </p:txBody>
        </p:sp>
      </p:grpSp>
      <p:grpSp>
        <p:nvGrpSpPr>
          <p:cNvPr id="113" name="Delayed1">
            <a:extLst>
              <a:ext uri="{FF2B5EF4-FFF2-40B4-BE49-F238E27FC236}">
                <a16:creationId xmlns:a16="http://schemas.microsoft.com/office/drawing/2014/main" id="{94B3F4E9-7FF8-804C-8BD6-37AB70051B55}"/>
              </a:ext>
            </a:extLst>
          </p:cNvPr>
          <p:cNvGrpSpPr/>
          <p:nvPr/>
        </p:nvGrpSpPr>
        <p:grpSpPr>
          <a:xfrm>
            <a:off x="3428513" y="3469599"/>
            <a:ext cx="899586" cy="951836"/>
            <a:chOff x="2976876" y="3094827"/>
            <a:chExt cx="899586" cy="951836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86D30B2-9C27-C946-B7C1-EFACD8343C56}"/>
                </a:ext>
              </a:extLst>
            </p:cNvPr>
            <p:cNvCxnSpPr/>
            <p:nvPr/>
          </p:nvCxnSpPr>
          <p:spPr>
            <a:xfrm flipV="1">
              <a:off x="3873847" y="3094827"/>
              <a:ext cx="0" cy="66858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tdelay">
              <a:extLst>
                <a:ext uri="{FF2B5EF4-FFF2-40B4-BE49-F238E27FC236}">
                  <a16:creationId xmlns:a16="http://schemas.microsoft.com/office/drawing/2014/main" id="{18AC057E-77D7-4E4C-A678-7787AE19F45D}"/>
                </a:ext>
              </a:extLst>
            </p:cNvPr>
            <p:cNvGrpSpPr/>
            <p:nvPr/>
          </p:nvGrpSpPr>
          <p:grpSpPr>
            <a:xfrm>
              <a:off x="2976876" y="3708109"/>
              <a:ext cx="899586" cy="338554"/>
              <a:chOff x="2650470" y="3695589"/>
              <a:chExt cx="899586" cy="338554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7F4DAAC-B18B-A54D-86CE-15E7B8AA4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843" y="3750892"/>
                <a:ext cx="0" cy="28130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DC3C8FF7-4A10-874E-BFD7-64185348DA31}"/>
                  </a:ext>
                </a:extLst>
              </p:cNvPr>
              <p:cNvGrpSpPr/>
              <p:nvPr/>
            </p:nvGrpSpPr>
            <p:grpSpPr>
              <a:xfrm>
                <a:off x="2650470" y="3695589"/>
                <a:ext cx="899586" cy="338554"/>
                <a:chOff x="2650470" y="3695589"/>
                <a:chExt cx="899586" cy="338554"/>
              </a:xfrm>
            </p:grpSpPr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83BA8642-5180-8240-A2C6-84F6971A3A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0470" y="3880255"/>
                  <a:ext cx="899586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C60116E-BE46-5946-89B0-6A8F8E9A351C}"/>
                    </a:ext>
                  </a:extLst>
                </p:cNvPr>
                <p:cNvSpPr/>
                <p:nvPr/>
              </p:nvSpPr>
              <p:spPr>
                <a:xfrm>
                  <a:off x="2887507" y="3798332"/>
                  <a:ext cx="425513" cy="1991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9B497B4-4BCB-4840-B3F4-ADD2DBDB33C9}"/>
                    </a:ext>
                  </a:extLst>
                </p:cNvPr>
                <p:cNvSpPr txBox="1"/>
                <p:nvPr/>
              </p:nvSpPr>
              <p:spPr>
                <a:xfrm>
                  <a:off x="2806639" y="3695589"/>
                  <a:ext cx="7329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i="1" dirty="0" err="1">
                      <a:latin typeface="Cambria" panose="02040503050406030204" pitchFamily="18" charset="0"/>
                    </a:rPr>
                    <a:t>t</a:t>
                  </a:r>
                  <a:r>
                    <a:rPr lang="en-US" sz="1600" b="1" i="1" baseline="-25000" dirty="0" err="1">
                      <a:latin typeface="Cambria" panose="02040503050406030204" pitchFamily="18" charset="0"/>
                    </a:rPr>
                    <a:t>Delay</a:t>
                  </a:r>
                  <a:endParaRPr lang="en-US" sz="1600" b="1" i="1" baseline="-25000" dirty="0">
                    <a:latin typeface="Cambria" panose="02040503050406030204" pitchFamily="18" charset="0"/>
                  </a:endParaRPr>
                </a:p>
              </p:txBody>
            </p:sp>
          </p:grpSp>
        </p:grpSp>
      </p:grpSp>
      <p:grpSp>
        <p:nvGrpSpPr>
          <p:cNvPr id="117" name="Delayed3">
            <a:extLst>
              <a:ext uri="{FF2B5EF4-FFF2-40B4-BE49-F238E27FC236}">
                <a16:creationId xmlns:a16="http://schemas.microsoft.com/office/drawing/2014/main" id="{EC0075E4-FCD9-FD44-97A6-C5D49683AAFB}"/>
              </a:ext>
            </a:extLst>
          </p:cNvPr>
          <p:cNvGrpSpPr/>
          <p:nvPr/>
        </p:nvGrpSpPr>
        <p:grpSpPr>
          <a:xfrm>
            <a:off x="5227930" y="3469599"/>
            <a:ext cx="899586" cy="949894"/>
            <a:chOff x="4776293" y="3094827"/>
            <a:chExt cx="899586" cy="949894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7912EB0-B3E8-944F-BBCB-48F33C045EDD}"/>
                </a:ext>
              </a:extLst>
            </p:cNvPr>
            <p:cNvCxnSpPr/>
            <p:nvPr/>
          </p:nvCxnSpPr>
          <p:spPr>
            <a:xfrm flipV="1">
              <a:off x="5655870" y="3094827"/>
              <a:ext cx="0" cy="66858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tdelay">
              <a:extLst>
                <a:ext uri="{FF2B5EF4-FFF2-40B4-BE49-F238E27FC236}">
                  <a16:creationId xmlns:a16="http://schemas.microsoft.com/office/drawing/2014/main" id="{FF90E915-0234-2E49-81A9-306903EB2486}"/>
                </a:ext>
              </a:extLst>
            </p:cNvPr>
            <p:cNvGrpSpPr/>
            <p:nvPr/>
          </p:nvGrpSpPr>
          <p:grpSpPr>
            <a:xfrm>
              <a:off x="4776293" y="3706167"/>
              <a:ext cx="899586" cy="338554"/>
              <a:chOff x="2650470" y="3695589"/>
              <a:chExt cx="899586" cy="33855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AA2E9EB-185E-FB40-A6A2-D04CF50AC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9631" y="3752834"/>
                <a:ext cx="0" cy="2808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0F324AC-5270-E249-BF41-C4FA4662046E}"/>
                  </a:ext>
                </a:extLst>
              </p:cNvPr>
              <p:cNvGrpSpPr/>
              <p:nvPr/>
            </p:nvGrpSpPr>
            <p:grpSpPr>
              <a:xfrm>
                <a:off x="2650470" y="3695589"/>
                <a:ext cx="899586" cy="338554"/>
                <a:chOff x="2650470" y="3695589"/>
                <a:chExt cx="899586" cy="338554"/>
              </a:xfrm>
            </p:grpSpPr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DECC8088-FFA4-4846-B537-575AB8E563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0470" y="3880255"/>
                  <a:ext cx="899586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440A6E78-303E-5D45-8EB5-FA050281B474}"/>
                    </a:ext>
                  </a:extLst>
                </p:cNvPr>
                <p:cNvSpPr/>
                <p:nvPr/>
              </p:nvSpPr>
              <p:spPr>
                <a:xfrm>
                  <a:off x="2887507" y="3798332"/>
                  <a:ext cx="425513" cy="1991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CED4963-46B4-804E-AB0C-292FA8A944E1}"/>
                    </a:ext>
                  </a:extLst>
                </p:cNvPr>
                <p:cNvSpPr txBox="1"/>
                <p:nvPr/>
              </p:nvSpPr>
              <p:spPr>
                <a:xfrm>
                  <a:off x="2806639" y="3695589"/>
                  <a:ext cx="7329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i="1" dirty="0" err="1">
                      <a:latin typeface="Cambria" panose="02040503050406030204" pitchFamily="18" charset="0"/>
                    </a:rPr>
                    <a:t>t</a:t>
                  </a:r>
                  <a:r>
                    <a:rPr lang="en-US" sz="1600" b="1" i="1" baseline="-25000" dirty="0" err="1">
                      <a:latin typeface="Cambria" panose="02040503050406030204" pitchFamily="18" charset="0"/>
                    </a:rPr>
                    <a:t>Delay</a:t>
                  </a:r>
                  <a:endParaRPr lang="en-US" sz="1600" b="1" i="1" baseline="-25000" dirty="0">
                    <a:latin typeface="Cambria" panose="02040503050406030204" pitchFamily="18" charset="0"/>
                  </a:endParaRPr>
                </a:p>
              </p:txBody>
            </p:sp>
          </p:grpSp>
        </p:grpSp>
      </p:grpSp>
      <p:grpSp>
        <p:nvGrpSpPr>
          <p:cNvPr id="119" name="ncbf">
            <a:extLst>
              <a:ext uri="{FF2B5EF4-FFF2-40B4-BE49-F238E27FC236}">
                <a16:creationId xmlns:a16="http://schemas.microsoft.com/office/drawing/2014/main" id="{149ECB20-8B5F-8248-863B-EB33C748355A}"/>
              </a:ext>
            </a:extLst>
          </p:cNvPr>
          <p:cNvGrpSpPr/>
          <p:nvPr/>
        </p:nvGrpSpPr>
        <p:grpSpPr>
          <a:xfrm>
            <a:off x="1473371" y="2520210"/>
            <a:ext cx="6457090" cy="505943"/>
            <a:chOff x="1021734" y="2438659"/>
            <a:chExt cx="6457090" cy="505943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88CFAB83-8E42-2842-A75A-F169843B1CE4}"/>
                </a:ext>
              </a:extLst>
            </p:cNvPr>
            <p:cNvSpPr/>
            <p:nvPr/>
          </p:nvSpPr>
          <p:spPr>
            <a:xfrm rot="16200000">
              <a:off x="4149439" y="-384782"/>
              <a:ext cx="201679" cy="6457090"/>
            </a:xfrm>
            <a:prstGeom prst="rightBrace">
              <a:avLst>
                <a:gd name="adj1" fmla="val 8333"/>
                <a:gd name="adj2" fmla="val 502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550321C-9280-8F47-BA24-2CDDC29F813C}"/>
                </a:ext>
              </a:extLst>
            </p:cNvPr>
            <p:cNvSpPr/>
            <p:nvPr/>
          </p:nvSpPr>
          <p:spPr>
            <a:xfrm>
              <a:off x="3122084" y="2438659"/>
              <a:ext cx="2256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>
                  <a:latin typeface="Cambria" panose="02040503050406030204" pitchFamily="18" charset="0"/>
                </a:rPr>
                <a:t>N</a:t>
              </a:r>
              <a:r>
                <a:rPr lang="en-US" b="1" i="1" baseline="-25000" dirty="0">
                  <a:latin typeface="Cambria" panose="02040503050406030204" pitchFamily="18" charset="0"/>
                </a:rPr>
                <a:t>CBF</a:t>
              </a:r>
              <a:r>
                <a:rPr lang="en-US" b="1" i="1" dirty="0">
                  <a:latin typeface="Cambria" panose="02040503050406030204" pitchFamily="18" charset="0"/>
                </a:rPr>
                <a:t> row activations</a:t>
              </a:r>
              <a:endParaRPr lang="en-US" dirty="0"/>
            </a:p>
          </p:txBody>
        </p:sp>
      </p:grpSp>
      <p:pic>
        <p:nvPicPr>
          <p:cNvPr id="71" name="RBHB">
            <a:extLst>
              <a:ext uri="{FF2B5EF4-FFF2-40B4-BE49-F238E27FC236}">
                <a16:creationId xmlns:a16="http://schemas.microsoft.com/office/drawing/2014/main" id="{A3B37DB1-83E0-2B4E-ABAD-B99AEE9AE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689" y="1288688"/>
            <a:ext cx="3055924" cy="1334276"/>
          </a:xfrm>
          <a:prstGeom prst="rect">
            <a:avLst/>
          </a:prstGeom>
        </p:spPr>
      </p:pic>
      <p:pic>
        <p:nvPicPr>
          <p:cNvPr id="73" name="RBHB_INT">
            <a:extLst>
              <a:ext uri="{FF2B5EF4-FFF2-40B4-BE49-F238E27FC236}">
                <a16:creationId xmlns:a16="http://schemas.microsoft.com/office/drawing/2014/main" id="{AC2FFD39-A874-5B4E-986B-7DC91C700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421" y="1422661"/>
            <a:ext cx="2962703" cy="1069629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D3EE65DC-3C47-E846-B593-ADB65C6F49B7}"/>
              </a:ext>
            </a:extLst>
          </p:cNvPr>
          <p:cNvGrpSpPr/>
          <p:nvPr/>
        </p:nvGrpSpPr>
        <p:grpSpPr>
          <a:xfrm>
            <a:off x="348631" y="1991950"/>
            <a:ext cx="3846851" cy="584775"/>
            <a:chOff x="2656605" y="2989403"/>
            <a:chExt cx="3846851" cy="584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960F2B1-35E6-7D41-BE77-B8044E8165DB}"/>
                    </a:ext>
                  </a:extLst>
                </p:cNvPr>
                <p:cNvSpPr txBox="1"/>
                <p:nvPr/>
              </p:nvSpPr>
              <p:spPr>
                <a:xfrm>
                  <a:off x="2656605" y="3097125"/>
                  <a:ext cx="16570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𝐶𝐵𝐹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𝐶𝐵𝐹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960F2B1-35E6-7D41-BE77-B8044E816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6605" y="3097125"/>
                  <a:ext cx="1657096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66667" b="-2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FC44190-B86A-CC44-B1EE-0F0F4BA5FDE9}"/>
                    </a:ext>
                  </a:extLst>
                </p:cNvPr>
                <p:cNvSpPr/>
                <p:nvPr/>
              </p:nvSpPr>
              <p:spPr>
                <a:xfrm>
                  <a:off x="4757465" y="3041352"/>
                  <a:ext cx="17459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𝑅𝐻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𝑅𝐸𝐹𝑊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FC44190-B86A-CC44-B1EE-0F0F4BA5FD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465" y="3041352"/>
                  <a:ext cx="1745991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121053" b="-18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458B5FB-6C53-554B-B745-AEA7EFF60D03}"/>
                    </a:ext>
                  </a:extLst>
                </p:cNvPr>
                <p:cNvSpPr/>
                <p:nvPr/>
              </p:nvSpPr>
              <p:spPr>
                <a:xfrm>
                  <a:off x="4100502" y="2989403"/>
                  <a:ext cx="849951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458B5FB-6C53-554B-B745-AEA7EFF60D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502" y="2989403"/>
                  <a:ext cx="849951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4D535CE-4524-F644-8531-325B8E8A8642}"/>
              </a:ext>
            </a:extLst>
          </p:cNvPr>
          <p:cNvSpPr/>
          <p:nvPr/>
        </p:nvSpPr>
        <p:spPr>
          <a:xfrm>
            <a:off x="5895859" y="5262185"/>
            <a:ext cx="489613" cy="313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C8103D9-BF05-F342-8F19-D529139FCC28}"/>
              </a:ext>
            </a:extLst>
          </p:cNvPr>
          <p:cNvSpPr/>
          <p:nvPr/>
        </p:nvSpPr>
        <p:spPr>
          <a:xfrm>
            <a:off x="7365082" y="5488695"/>
            <a:ext cx="1139160" cy="333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A877239-5A1E-4E4D-BFB8-5D34E94A05C0}"/>
              </a:ext>
            </a:extLst>
          </p:cNvPr>
          <p:cNvSpPr/>
          <p:nvPr/>
        </p:nvSpPr>
        <p:spPr>
          <a:xfrm>
            <a:off x="6746831" y="5042140"/>
            <a:ext cx="2278319" cy="3333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Delay2">
            <a:extLst>
              <a:ext uri="{FF2B5EF4-FFF2-40B4-BE49-F238E27FC236}">
                <a16:creationId xmlns:a16="http://schemas.microsoft.com/office/drawing/2014/main" id="{A4FB8F75-720A-604C-9B18-30B7296C139C}"/>
              </a:ext>
            </a:extLst>
          </p:cNvPr>
          <p:cNvGrpSpPr/>
          <p:nvPr/>
        </p:nvGrpSpPr>
        <p:grpSpPr>
          <a:xfrm>
            <a:off x="4332470" y="3469599"/>
            <a:ext cx="907121" cy="951395"/>
            <a:chOff x="4332470" y="3862219"/>
            <a:chExt cx="907121" cy="951395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CA81B68-FA61-9744-AF94-DAE30A88CD36}"/>
                </a:ext>
              </a:extLst>
            </p:cNvPr>
            <p:cNvSpPr/>
            <p:nvPr/>
          </p:nvSpPr>
          <p:spPr>
            <a:xfrm>
              <a:off x="4332470" y="4552066"/>
              <a:ext cx="892845" cy="2600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67C4FFE-A9C2-3C4C-8508-29F1B14B730E}"/>
                </a:ext>
              </a:extLst>
            </p:cNvPr>
            <p:cNvCxnSpPr/>
            <p:nvPr/>
          </p:nvCxnSpPr>
          <p:spPr>
            <a:xfrm flipV="1">
              <a:off x="5229321" y="3862219"/>
              <a:ext cx="0" cy="66858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tdelay">
              <a:extLst>
                <a:ext uri="{FF2B5EF4-FFF2-40B4-BE49-F238E27FC236}">
                  <a16:creationId xmlns:a16="http://schemas.microsoft.com/office/drawing/2014/main" id="{3B3677BD-86F9-DB48-A603-D46291C5E699}"/>
                </a:ext>
              </a:extLst>
            </p:cNvPr>
            <p:cNvGrpSpPr/>
            <p:nvPr/>
          </p:nvGrpSpPr>
          <p:grpSpPr>
            <a:xfrm>
              <a:off x="4340005" y="4475060"/>
              <a:ext cx="899586" cy="338554"/>
              <a:chOff x="2650470" y="3695589"/>
              <a:chExt cx="899586" cy="338554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F0489B4-A3DA-414F-A6F7-11BA29FB1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843" y="3751333"/>
                <a:ext cx="0" cy="2808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D26F995-B5E7-6047-9EC7-0F5C47609DD3}"/>
                  </a:ext>
                </a:extLst>
              </p:cNvPr>
              <p:cNvGrpSpPr/>
              <p:nvPr/>
            </p:nvGrpSpPr>
            <p:grpSpPr>
              <a:xfrm>
                <a:off x="2650470" y="3695589"/>
                <a:ext cx="899586" cy="338554"/>
                <a:chOff x="2650470" y="3695589"/>
                <a:chExt cx="899586" cy="338554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9044A35E-F008-AA42-9CE6-1E843663E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0470" y="3880255"/>
                  <a:ext cx="899586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808DB89A-41B0-6147-9AE7-369CC4E406E1}"/>
                    </a:ext>
                  </a:extLst>
                </p:cNvPr>
                <p:cNvSpPr/>
                <p:nvPr/>
              </p:nvSpPr>
              <p:spPr>
                <a:xfrm>
                  <a:off x="2887507" y="3798332"/>
                  <a:ext cx="425513" cy="19917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57FFC2C-B340-E747-90D5-359AD4A1FC32}"/>
                    </a:ext>
                  </a:extLst>
                </p:cNvPr>
                <p:cNvSpPr txBox="1"/>
                <p:nvPr/>
              </p:nvSpPr>
              <p:spPr>
                <a:xfrm>
                  <a:off x="2806639" y="3695589"/>
                  <a:ext cx="7329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i="1" dirty="0" err="1">
                      <a:latin typeface="Cambria" panose="02040503050406030204" pitchFamily="18" charset="0"/>
                    </a:rPr>
                    <a:t>t</a:t>
                  </a:r>
                  <a:r>
                    <a:rPr lang="en-US" sz="1600" b="1" i="1" baseline="-25000" dirty="0" err="1">
                      <a:latin typeface="Cambria" panose="02040503050406030204" pitchFamily="18" charset="0"/>
                    </a:rPr>
                    <a:t>Delay</a:t>
                  </a:r>
                  <a:endParaRPr lang="en-US" sz="1600" b="1" i="1" baseline="-25000" dirty="0">
                    <a:latin typeface="Cambria" panose="02040503050406030204" pitchFamily="18" charset="0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07BF573-B311-4E48-A8A1-BF2C3A8FD1E9}"/>
                  </a:ext>
                </a:extLst>
              </p:cNvPr>
              <p:cNvSpPr txBox="1"/>
              <p:nvPr/>
            </p:nvSpPr>
            <p:spPr>
              <a:xfrm>
                <a:off x="6746830" y="5015762"/>
                <a:ext cx="2323701" cy="8071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𝐶𝐵𝐹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𝐵𝐿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𝐷𝑒𝑙𝑎𝑦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07BF573-B311-4E48-A8A1-BF2C3A8FD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830" y="5015762"/>
                <a:ext cx="2323701" cy="807144"/>
              </a:xfrm>
              <a:prstGeom prst="rect">
                <a:avLst/>
              </a:prstGeom>
              <a:blipFill>
                <a:blip r:embed="rId8"/>
                <a:stretch>
                  <a:fillRect l="-3804" t="-3125" r="-543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tCBF">
            <a:extLst>
              <a:ext uri="{FF2B5EF4-FFF2-40B4-BE49-F238E27FC236}">
                <a16:creationId xmlns:a16="http://schemas.microsoft.com/office/drawing/2014/main" id="{4401FC6B-7DED-E74B-8FE0-0CA6A2087249}"/>
              </a:ext>
            </a:extLst>
          </p:cNvPr>
          <p:cNvGrpSpPr/>
          <p:nvPr/>
        </p:nvGrpSpPr>
        <p:grpSpPr>
          <a:xfrm>
            <a:off x="1523573" y="4205870"/>
            <a:ext cx="6408427" cy="887930"/>
            <a:chOff x="1523573" y="4529233"/>
            <a:chExt cx="6408427" cy="88793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76F7230-F806-0447-B561-FCB64725D78F}"/>
                </a:ext>
              </a:extLst>
            </p:cNvPr>
            <p:cNvCxnSpPr>
              <a:cxnSpLocks/>
            </p:cNvCxnSpPr>
            <p:nvPr/>
          </p:nvCxnSpPr>
          <p:spPr>
            <a:xfrm>
              <a:off x="7932000" y="4529233"/>
              <a:ext cx="0" cy="85007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874F2F1-8234-C849-9E41-1EAF5044F312}"/>
                </a:ext>
              </a:extLst>
            </p:cNvPr>
            <p:cNvCxnSpPr>
              <a:cxnSpLocks/>
            </p:cNvCxnSpPr>
            <p:nvPr/>
          </p:nvCxnSpPr>
          <p:spPr>
            <a:xfrm>
              <a:off x="1523573" y="4529233"/>
              <a:ext cx="0" cy="85007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tcbf">
              <a:extLst>
                <a:ext uri="{FF2B5EF4-FFF2-40B4-BE49-F238E27FC236}">
                  <a16:creationId xmlns:a16="http://schemas.microsoft.com/office/drawing/2014/main" id="{920CF5D9-3373-D049-9C23-C4A0D11E2949}"/>
                </a:ext>
              </a:extLst>
            </p:cNvPr>
            <p:cNvGrpSpPr/>
            <p:nvPr/>
          </p:nvGrpSpPr>
          <p:grpSpPr>
            <a:xfrm>
              <a:off x="1523573" y="5103813"/>
              <a:ext cx="6408427" cy="313350"/>
              <a:chOff x="1071936" y="3981242"/>
              <a:chExt cx="6408427" cy="313350"/>
            </a:xfrm>
          </p:grpSpPr>
          <p:cxnSp>
            <p:nvCxnSpPr>
              <p:cNvPr id="79" name="tcbf">
                <a:extLst>
                  <a:ext uri="{FF2B5EF4-FFF2-40B4-BE49-F238E27FC236}">
                    <a16:creationId xmlns:a16="http://schemas.microsoft.com/office/drawing/2014/main" id="{A2EE5B7A-62A3-7F43-B0E5-BC3FF42D9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936" y="4139841"/>
                <a:ext cx="6408427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5857C3F-720D-5841-AA94-044ECB0F30C1}"/>
                  </a:ext>
                </a:extLst>
              </p:cNvPr>
              <p:cNvSpPr txBox="1"/>
              <p:nvPr/>
            </p:nvSpPr>
            <p:spPr>
              <a:xfrm>
                <a:off x="3952257" y="3981242"/>
                <a:ext cx="596045" cy="3133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i="1" dirty="0" err="1">
                    <a:latin typeface="Cambria" panose="02040503050406030204" pitchFamily="18" charset="0"/>
                  </a:rPr>
                  <a:t>t</a:t>
                </a:r>
                <a:r>
                  <a:rPr lang="en-US" b="1" i="1" baseline="-25000" dirty="0" err="1">
                    <a:latin typeface="Cambria" panose="02040503050406030204" pitchFamily="18" charset="0"/>
                  </a:rPr>
                  <a:t>CBF</a:t>
                </a:r>
                <a:endParaRPr lang="en-US" b="1" i="1" baseline="-25000" dirty="0">
                  <a:latin typeface="Cambria" panose="02040503050406030204" pitchFamily="18" charset="0"/>
                </a:endParaRPr>
              </a:p>
            </p:txBody>
          </p:sp>
        </p:grpSp>
      </p:grpSp>
      <p:grpSp>
        <p:nvGrpSpPr>
          <p:cNvPr id="121" name="timeline">
            <a:extLst>
              <a:ext uri="{FF2B5EF4-FFF2-40B4-BE49-F238E27FC236}">
                <a16:creationId xmlns:a16="http://schemas.microsoft.com/office/drawing/2014/main" id="{899DCF42-24F2-EB40-BE18-550DF16579A1}"/>
              </a:ext>
            </a:extLst>
          </p:cNvPr>
          <p:cNvGrpSpPr/>
          <p:nvPr/>
        </p:nvGrpSpPr>
        <p:grpSpPr>
          <a:xfrm>
            <a:off x="1487948" y="4112171"/>
            <a:ext cx="7071378" cy="369332"/>
            <a:chOff x="1036311" y="3737399"/>
            <a:chExt cx="7071378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E781A83-4918-ED4D-BCE7-502679DDF6C5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1" y="3763412"/>
              <a:ext cx="672861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C38F75-6119-3E4F-972D-DA8D831EC64A}"/>
                </a:ext>
              </a:extLst>
            </p:cNvPr>
            <p:cNvSpPr txBox="1"/>
            <p:nvPr/>
          </p:nvSpPr>
          <p:spPr>
            <a:xfrm>
              <a:off x="7493418" y="3737399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time</a:t>
              </a:r>
            </a:p>
          </p:txBody>
        </p:sp>
      </p:grpSp>
      <p:sp>
        <p:nvSpPr>
          <p:cNvPr id="43" name="ThrottleTimeHighlight">
            <a:extLst>
              <a:ext uri="{FF2B5EF4-FFF2-40B4-BE49-F238E27FC236}">
                <a16:creationId xmlns:a16="http://schemas.microsoft.com/office/drawing/2014/main" id="{72B1BA47-EE5F-894B-9E7C-3FE339047D52}"/>
              </a:ext>
            </a:extLst>
          </p:cNvPr>
          <p:cNvSpPr/>
          <p:nvPr/>
        </p:nvSpPr>
        <p:spPr>
          <a:xfrm>
            <a:off x="3421647" y="4481503"/>
            <a:ext cx="4493731" cy="3333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DelayN">
            <a:extLst>
              <a:ext uri="{FF2B5EF4-FFF2-40B4-BE49-F238E27FC236}">
                <a16:creationId xmlns:a16="http://schemas.microsoft.com/office/drawing/2014/main" id="{8ED08B3F-79E2-C54D-BE83-CA8EBABD2567}"/>
              </a:ext>
            </a:extLst>
          </p:cNvPr>
          <p:cNvGrpSpPr/>
          <p:nvPr/>
        </p:nvGrpSpPr>
        <p:grpSpPr>
          <a:xfrm>
            <a:off x="6107507" y="3469599"/>
            <a:ext cx="1837533" cy="940394"/>
            <a:chOff x="6107507" y="3862219"/>
            <a:chExt cx="1837533" cy="94039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57EAA1D-46C4-6A49-A08F-AA11AFF793C4}"/>
                </a:ext>
              </a:extLst>
            </p:cNvPr>
            <p:cNvCxnSpPr/>
            <p:nvPr/>
          </p:nvCxnSpPr>
          <p:spPr>
            <a:xfrm flipV="1">
              <a:off x="7936308" y="3862219"/>
              <a:ext cx="0" cy="66858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4EA602-6C03-A044-B3D0-8C963D24F7AC}"/>
                </a:ext>
              </a:extLst>
            </p:cNvPr>
            <p:cNvCxnSpPr>
              <a:cxnSpLocks/>
            </p:cNvCxnSpPr>
            <p:nvPr/>
          </p:nvCxnSpPr>
          <p:spPr>
            <a:xfrm>
              <a:off x="6107507" y="4230354"/>
              <a:ext cx="182880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E36FDFE-6FE1-F849-9CE0-F3451975EF79}"/>
                </a:ext>
              </a:extLst>
            </p:cNvPr>
            <p:cNvGrpSpPr/>
            <p:nvPr/>
          </p:nvGrpSpPr>
          <p:grpSpPr>
            <a:xfrm>
              <a:off x="7045454" y="4464059"/>
              <a:ext cx="899586" cy="338554"/>
              <a:chOff x="2650470" y="3695589"/>
              <a:chExt cx="899586" cy="338554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6687E202-CD54-8E4B-B2F7-D9A5141469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0470" y="3880255"/>
                <a:ext cx="89958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3E36496-CD58-274F-8960-63AA0A3EA5A4}"/>
                  </a:ext>
                </a:extLst>
              </p:cNvPr>
              <p:cNvSpPr/>
              <p:nvPr/>
            </p:nvSpPr>
            <p:spPr>
              <a:xfrm>
                <a:off x="2887507" y="3798332"/>
                <a:ext cx="425513" cy="1991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4D91E79-FB2F-5144-82EC-F98B79D5A936}"/>
                  </a:ext>
                </a:extLst>
              </p:cNvPr>
              <p:cNvSpPr txBox="1"/>
              <p:nvPr/>
            </p:nvSpPr>
            <p:spPr>
              <a:xfrm>
                <a:off x="2806639" y="3695589"/>
                <a:ext cx="732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err="1">
                    <a:latin typeface="Cambria" panose="02040503050406030204" pitchFamily="18" charset="0"/>
                  </a:rPr>
                  <a:t>t</a:t>
                </a:r>
                <a:r>
                  <a:rPr lang="en-US" sz="1600" b="1" i="1" baseline="-25000" dirty="0" err="1">
                    <a:latin typeface="Cambria" panose="02040503050406030204" pitchFamily="18" charset="0"/>
                  </a:rPr>
                  <a:t>Delay</a:t>
                </a:r>
                <a:endParaRPr lang="en-US" sz="1600" b="1" i="1" baseline="-25000" dirty="0">
                  <a:latin typeface="Cambria" panose="02040503050406030204" pitchFamily="18" charset="0"/>
                </a:endParaRPr>
              </a:p>
            </p:txBody>
          </p: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BD4E6D9-4240-FC4D-B04B-EE336B8B2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2728" y="4648725"/>
              <a:ext cx="912726" cy="800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tBurst">
            <a:extLst>
              <a:ext uri="{FF2B5EF4-FFF2-40B4-BE49-F238E27FC236}">
                <a16:creationId xmlns:a16="http://schemas.microsoft.com/office/drawing/2014/main" id="{3F56645A-BB3C-8944-AECD-5889DF242FCD}"/>
              </a:ext>
            </a:extLst>
          </p:cNvPr>
          <p:cNvGrpSpPr/>
          <p:nvPr/>
        </p:nvGrpSpPr>
        <p:grpSpPr>
          <a:xfrm>
            <a:off x="1527092" y="4162289"/>
            <a:ext cx="1901421" cy="652576"/>
            <a:chOff x="1527092" y="4554909"/>
            <a:chExt cx="1901421" cy="652576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6C8BC23-C560-3B47-9EED-5632E042B89F}"/>
                </a:ext>
              </a:extLst>
            </p:cNvPr>
            <p:cNvCxnSpPr>
              <a:cxnSpLocks/>
            </p:cNvCxnSpPr>
            <p:nvPr/>
          </p:nvCxnSpPr>
          <p:spPr>
            <a:xfrm>
              <a:off x="1527092" y="5035733"/>
              <a:ext cx="189807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FD83D7-544C-2344-872F-7A5B93BEDF3B}"/>
                </a:ext>
              </a:extLst>
            </p:cNvPr>
            <p:cNvSpPr/>
            <p:nvPr/>
          </p:nvSpPr>
          <p:spPr>
            <a:xfrm>
              <a:off x="2053354" y="4946595"/>
              <a:ext cx="784225" cy="2263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6ECEF9-1736-B343-BA17-F1E8F82E21C1}"/>
                </a:ext>
              </a:extLst>
            </p:cNvPr>
            <p:cNvSpPr txBox="1"/>
            <p:nvPr/>
          </p:nvSpPr>
          <p:spPr>
            <a:xfrm>
              <a:off x="1958563" y="4838153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>
                  <a:latin typeface="Cambria" panose="02040503050406030204" pitchFamily="18" charset="0"/>
                </a:rPr>
                <a:t>t</a:t>
              </a:r>
              <a:r>
                <a:rPr lang="en-US" b="1" i="1" baseline="-25000" dirty="0" err="1">
                  <a:latin typeface="Cambria" panose="02040503050406030204" pitchFamily="18" charset="0"/>
                </a:rPr>
                <a:t>RC</a:t>
              </a:r>
              <a:r>
                <a:rPr lang="en-US" b="1" i="1" baseline="-25000" dirty="0">
                  <a:latin typeface="Cambria" panose="02040503050406030204" pitchFamily="18" charset="0"/>
                </a:rPr>
                <a:t> </a:t>
              </a:r>
              <a:r>
                <a:rPr lang="en-US" b="1" i="1" dirty="0">
                  <a:latin typeface="Cambria" panose="02040503050406030204" pitchFamily="18" charset="0"/>
                </a:rPr>
                <a:t>x N</a:t>
              </a:r>
              <a:r>
                <a:rPr lang="en-US" b="1" i="1" baseline="-25000" dirty="0">
                  <a:latin typeface="Cambria" panose="02040503050406030204" pitchFamily="18" charset="0"/>
                </a:rPr>
                <a:t>BL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8006D36-D2EE-8E47-89B9-481B7E2F3DBB}"/>
                </a:ext>
              </a:extLst>
            </p:cNvPr>
            <p:cNvCxnSpPr>
              <a:cxnSpLocks/>
            </p:cNvCxnSpPr>
            <p:nvPr/>
          </p:nvCxnSpPr>
          <p:spPr>
            <a:xfrm>
              <a:off x="3428513" y="4554909"/>
              <a:ext cx="0" cy="62749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ThrottleTime">
            <a:extLst>
              <a:ext uri="{FF2B5EF4-FFF2-40B4-BE49-F238E27FC236}">
                <a16:creationId xmlns:a16="http://schemas.microsoft.com/office/drawing/2014/main" id="{D24E8ADE-7E3D-F643-8A14-57BC8CB933C9}"/>
              </a:ext>
            </a:extLst>
          </p:cNvPr>
          <p:cNvGrpSpPr/>
          <p:nvPr/>
        </p:nvGrpSpPr>
        <p:grpSpPr>
          <a:xfrm>
            <a:off x="3432792" y="4446376"/>
            <a:ext cx="4497669" cy="369332"/>
            <a:chOff x="1075455" y="3700468"/>
            <a:chExt cx="4497669" cy="369332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F45C262-1C33-3D4B-94D2-444CF4035A02}"/>
                </a:ext>
              </a:extLst>
            </p:cNvPr>
            <p:cNvCxnSpPr>
              <a:cxnSpLocks/>
            </p:cNvCxnSpPr>
            <p:nvPr/>
          </p:nvCxnSpPr>
          <p:spPr>
            <a:xfrm>
              <a:off x="1075455" y="3898048"/>
              <a:ext cx="4497669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5A4D93C-F02E-EA46-88F0-12CA0721A525}"/>
                </a:ext>
              </a:extLst>
            </p:cNvPr>
            <p:cNvSpPr/>
            <p:nvPr/>
          </p:nvSpPr>
          <p:spPr>
            <a:xfrm>
              <a:off x="2510887" y="3808910"/>
              <a:ext cx="1723683" cy="2263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B6C589C-BB4B-4341-9A00-0BEC75287FFD}"/>
                </a:ext>
              </a:extLst>
            </p:cNvPr>
            <p:cNvSpPr txBox="1"/>
            <p:nvPr/>
          </p:nvSpPr>
          <p:spPr>
            <a:xfrm>
              <a:off x="2523940" y="3700468"/>
              <a:ext cx="1800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>
                  <a:latin typeface="Cambria" panose="02040503050406030204" pitchFamily="18" charset="0"/>
                </a:rPr>
                <a:t>t</a:t>
              </a:r>
              <a:r>
                <a:rPr lang="en-US" b="1" i="1" baseline="-25000" dirty="0" err="1">
                  <a:latin typeface="Cambria" panose="02040503050406030204" pitchFamily="18" charset="0"/>
                </a:rPr>
                <a:t>CBF</a:t>
              </a:r>
              <a:r>
                <a:rPr lang="en-US" b="1" i="1" dirty="0">
                  <a:latin typeface="Cambria" panose="02040503050406030204" pitchFamily="18" charset="0"/>
                </a:rPr>
                <a:t> – (</a:t>
              </a:r>
              <a:r>
                <a:rPr lang="en-US" b="1" i="1" dirty="0" err="1">
                  <a:latin typeface="Cambria" panose="02040503050406030204" pitchFamily="18" charset="0"/>
                </a:rPr>
                <a:t>t</a:t>
              </a:r>
              <a:r>
                <a:rPr lang="en-US" b="1" i="1" baseline="-25000" dirty="0" err="1">
                  <a:latin typeface="Cambria" panose="02040503050406030204" pitchFamily="18" charset="0"/>
                </a:rPr>
                <a:t>RC</a:t>
              </a:r>
              <a:r>
                <a:rPr lang="en-US" b="1" i="1" baseline="-25000" dirty="0">
                  <a:latin typeface="Cambria" panose="02040503050406030204" pitchFamily="18" charset="0"/>
                </a:rPr>
                <a:t> </a:t>
              </a:r>
              <a:r>
                <a:rPr lang="en-US" b="1" i="1" dirty="0">
                  <a:latin typeface="Cambria" panose="02040503050406030204" pitchFamily="18" charset="0"/>
                </a:rPr>
                <a:t>✖️N</a:t>
              </a:r>
              <a:r>
                <a:rPr lang="en-US" b="1" i="1" baseline="-25000" dirty="0">
                  <a:latin typeface="Cambria" panose="02040503050406030204" pitchFamily="18" charset="0"/>
                </a:rPr>
                <a:t>BL</a:t>
              </a:r>
              <a:r>
                <a:rPr lang="en-US" b="1" i="1" dirty="0">
                  <a:latin typeface="Cambria" panose="02040503050406030204" pitchFamily="18" charset="0"/>
                </a:rPr>
                <a:t>)</a:t>
              </a:r>
            </a:p>
          </p:txBody>
        </p:sp>
      </p:grpSp>
      <p:grpSp>
        <p:nvGrpSpPr>
          <p:cNvPr id="49" name="tRC">
            <a:extLst>
              <a:ext uri="{FF2B5EF4-FFF2-40B4-BE49-F238E27FC236}">
                <a16:creationId xmlns:a16="http://schemas.microsoft.com/office/drawing/2014/main" id="{F543FC44-4CDD-9342-AAA0-4612031A2C5F}"/>
              </a:ext>
            </a:extLst>
          </p:cNvPr>
          <p:cNvGrpSpPr/>
          <p:nvPr/>
        </p:nvGrpSpPr>
        <p:grpSpPr>
          <a:xfrm>
            <a:off x="1735351" y="4085853"/>
            <a:ext cx="1084266" cy="369332"/>
            <a:chOff x="1735351" y="4478473"/>
            <a:chExt cx="1084266" cy="369332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845B6CE-5BD7-9D43-B911-D17BE9E1C0E8}"/>
                </a:ext>
              </a:extLst>
            </p:cNvPr>
            <p:cNvCxnSpPr>
              <a:cxnSpLocks/>
            </p:cNvCxnSpPr>
            <p:nvPr/>
          </p:nvCxnSpPr>
          <p:spPr>
            <a:xfrm>
              <a:off x="2174736" y="4530295"/>
              <a:ext cx="0" cy="2356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6369796-9088-934F-9B06-0B743D544F06}"/>
                </a:ext>
              </a:extLst>
            </p:cNvPr>
            <p:cNvCxnSpPr>
              <a:cxnSpLocks/>
            </p:cNvCxnSpPr>
            <p:nvPr/>
          </p:nvCxnSpPr>
          <p:spPr>
            <a:xfrm>
              <a:off x="1958563" y="4546234"/>
              <a:ext cx="0" cy="21974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BFE077-5B2F-8C4D-93AD-D4715FB9053E}"/>
                </a:ext>
              </a:extLst>
            </p:cNvPr>
            <p:cNvSpPr/>
            <p:nvPr/>
          </p:nvSpPr>
          <p:spPr>
            <a:xfrm>
              <a:off x="2371481" y="4478473"/>
              <a:ext cx="4481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>
                  <a:latin typeface="Cambria" panose="02040503050406030204" pitchFamily="18" charset="0"/>
                </a:rPr>
                <a:t>t</a:t>
              </a:r>
              <a:r>
                <a:rPr lang="en-US" b="1" i="1" baseline="-25000" dirty="0" err="1">
                  <a:latin typeface="Cambria" panose="02040503050406030204" pitchFamily="18" charset="0"/>
                </a:rPr>
                <a:t>RC</a:t>
              </a:r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E91B18-369B-074C-BBB3-3B676E96E6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5351" y="4657281"/>
              <a:ext cx="223212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75DB371-763B-E249-8940-CEBA0938C7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6610" y="4656106"/>
              <a:ext cx="22364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NBL">
            <a:extLst>
              <a:ext uri="{FF2B5EF4-FFF2-40B4-BE49-F238E27FC236}">
                <a16:creationId xmlns:a16="http://schemas.microsoft.com/office/drawing/2014/main" id="{E8882BD7-1132-2C4D-AA7A-9B9BFA4F2390}"/>
              </a:ext>
            </a:extLst>
          </p:cNvPr>
          <p:cNvGrpSpPr/>
          <p:nvPr/>
        </p:nvGrpSpPr>
        <p:grpSpPr>
          <a:xfrm>
            <a:off x="1411366" y="3004434"/>
            <a:ext cx="2256387" cy="497195"/>
            <a:chOff x="1411366" y="3397054"/>
            <a:chExt cx="2256387" cy="49719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B536FF-E9A5-9E4E-ABBA-988AEEAEE677}"/>
                </a:ext>
              </a:extLst>
            </p:cNvPr>
            <p:cNvSpPr/>
            <p:nvPr/>
          </p:nvSpPr>
          <p:spPr>
            <a:xfrm>
              <a:off x="1460117" y="3418774"/>
              <a:ext cx="2027323" cy="3136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D955AB0-CA16-7F4B-805E-D3FBED648497}"/>
                </a:ext>
              </a:extLst>
            </p:cNvPr>
            <p:cNvSpPr/>
            <p:nvPr/>
          </p:nvSpPr>
          <p:spPr>
            <a:xfrm>
              <a:off x="1411366" y="3397054"/>
              <a:ext cx="2256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>
                  <a:latin typeface="Cambria" panose="02040503050406030204" pitchFamily="18" charset="0"/>
                </a:rPr>
                <a:t>N</a:t>
              </a:r>
              <a:r>
                <a:rPr lang="en-US" b="1" i="1" baseline="-25000" dirty="0">
                  <a:latin typeface="Cambria" panose="02040503050406030204" pitchFamily="18" charset="0"/>
                </a:rPr>
                <a:t>BL</a:t>
              </a:r>
              <a:r>
                <a:rPr lang="en-US" b="1" i="1" dirty="0">
                  <a:latin typeface="Cambria" panose="02040503050406030204" pitchFamily="18" charset="0"/>
                </a:rPr>
                <a:t> row activations</a:t>
              </a:r>
              <a:endParaRPr lang="en-US" dirty="0"/>
            </a:p>
          </p:txBody>
        </p:sp>
        <p:sp>
          <p:nvSpPr>
            <p:cNvPr id="106" name="Right Brace 105">
              <a:extLst>
                <a:ext uri="{FF2B5EF4-FFF2-40B4-BE49-F238E27FC236}">
                  <a16:creationId xmlns:a16="http://schemas.microsoft.com/office/drawing/2014/main" id="{533E97B7-F9DE-D040-A772-FB18723B5449}"/>
                </a:ext>
              </a:extLst>
            </p:cNvPr>
            <p:cNvSpPr/>
            <p:nvPr/>
          </p:nvSpPr>
          <p:spPr>
            <a:xfrm rot="16200000">
              <a:off x="2345040" y="2791988"/>
              <a:ext cx="221978" cy="1982544"/>
            </a:xfrm>
            <a:prstGeom prst="rightBrace">
              <a:avLst>
                <a:gd name="adj1" fmla="val 8333"/>
                <a:gd name="adj2" fmla="val 502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17B33FC-94AB-E448-86D9-F6144885BD0B}"/>
              </a:ext>
            </a:extLst>
          </p:cNvPr>
          <p:cNvGrpSpPr/>
          <p:nvPr/>
        </p:nvGrpSpPr>
        <p:grpSpPr>
          <a:xfrm>
            <a:off x="4308862" y="3176808"/>
            <a:ext cx="3241428" cy="848006"/>
            <a:chOff x="4308862" y="3569428"/>
            <a:chExt cx="3241428" cy="848006"/>
          </a:xfrm>
        </p:grpSpPr>
        <p:cxnSp>
          <p:nvCxnSpPr>
            <p:cNvPr id="105" name="Curved Connector 104">
              <a:extLst>
                <a:ext uri="{FF2B5EF4-FFF2-40B4-BE49-F238E27FC236}">
                  <a16:creationId xmlns:a16="http://schemas.microsoft.com/office/drawing/2014/main" id="{FCD3ED61-AD0C-294F-B262-D20EB257D0A9}"/>
                </a:ext>
              </a:extLst>
            </p:cNvPr>
            <p:cNvCxnSpPr>
              <a:cxnSpLocks/>
              <a:endCxn id="126" idx="1"/>
            </p:cNvCxnSpPr>
            <p:nvPr/>
          </p:nvCxnSpPr>
          <p:spPr>
            <a:xfrm flipV="1">
              <a:off x="4308862" y="3755998"/>
              <a:ext cx="691077" cy="66143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7AD6B2B-9FEC-B348-A1DB-92D9DDAA71BB}"/>
                </a:ext>
              </a:extLst>
            </p:cNvPr>
            <p:cNvSpPr txBox="1"/>
            <p:nvPr/>
          </p:nvSpPr>
          <p:spPr>
            <a:xfrm>
              <a:off x="4999939" y="3569428"/>
              <a:ext cx="2550351" cy="373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Blacklisted row activation</a:t>
              </a:r>
            </a:p>
          </p:txBody>
        </p: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B5C2CA9F-87C3-AF46-B29B-9FBDD6CD9575}"/>
              </a:ext>
            </a:extLst>
          </p:cNvPr>
          <p:cNvSpPr/>
          <p:nvPr/>
        </p:nvSpPr>
        <p:spPr>
          <a:xfrm>
            <a:off x="3533550" y="2520210"/>
            <a:ext cx="661932" cy="405104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Curved Connector 139">
            <a:extLst>
              <a:ext uri="{FF2B5EF4-FFF2-40B4-BE49-F238E27FC236}">
                <a16:creationId xmlns:a16="http://schemas.microsoft.com/office/drawing/2014/main" id="{7465D11A-BC51-F241-BFC5-98393D854AFE}"/>
              </a:ext>
            </a:extLst>
          </p:cNvPr>
          <p:cNvCxnSpPr>
            <a:cxnSpLocks/>
            <a:endCxn id="137" idx="1"/>
          </p:cNvCxnSpPr>
          <p:nvPr/>
        </p:nvCxnSpPr>
        <p:spPr>
          <a:xfrm rot="16200000" flipH="1">
            <a:off x="3080540" y="3756163"/>
            <a:ext cx="2469150" cy="839195"/>
          </a:xfrm>
          <a:prstGeom prst="curvedConnector2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5D4E3D29-36F1-9448-8018-46F935A0A7C2}"/>
              </a:ext>
            </a:extLst>
          </p:cNvPr>
          <p:cNvSpPr/>
          <p:nvPr/>
        </p:nvSpPr>
        <p:spPr>
          <a:xfrm>
            <a:off x="1343795" y="3024405"/>
            <a:ext cx="661932" cy="405104"/>
          </a:xfrm>
          <a:prstGeom prst="ellipse">
            <a:avLst/>
          </a:prstGeom>
          <a:noFill/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360831E3-29CC-3C4F-B6B7-65E5EBACDE6B}"/>
              </a:ext>
            </a:extLst>
          </p:cNvPr>
          <p:cNvCxnSpPr>
            <a:cxnSpLocks/>
            <a:stCxn id="141" idx="4"/>
            <a:endCxn id="137" idx="2"/>
          </p:cNvCxnSpPr>
          <p:nvPr/>
        </p:nvCxnSpPr>
        <p:spPr>
          <a:xfrm rot="16200000" flipH="1">
            <a:off x="2623555" y="2480715"/>
            <a:ext cx="2211659" cy="4109246"/>
          </a:xfrm>
          <a:prstGeom prst="curvedConnector3">
            <a:avLst>
              <a:gd name="adj1" fmla="val 113123"/>
            </a:avLst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71E6820-6190-5C4A-A0CD-F02D65E23844}"/>
                  </a:ext>
                </a:extLst>
              </p:cNvPr>
              <p:cNvSpPr/>
              <p:nvPr/>
            </p:nvSpPr>
            <p:spPr>
              <a:xfrm>
                <a:off x="4734713" y="5179503"/>
                <a:ext cx="20985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𝐶𝐵𝐹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𝐵𝐿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71E6820-6190-5C4A-A0CD-F02D65E23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713" y="5179503"/>
                <a:ext cx="209858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219415B-3FA6-EC4E-8E58-B3C8617251A8}"/>
              </a:ext>
            </a:extLst>
          </p:cNvPr>
          <p:cNvGrpSpPr/>
          <p:nvPr/>
        </p:nvGrpSpPr>
        <p:grpSpPr>
          <a:xfrm>
            <a:off x="3451358" y="3149496"/>
            <a:ext cx="5692642" cy="2775717"/>
            <a:chOff x="3451358" y="3149496"/>
            <a:chExt cx="5692642" cy="2775717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5D70A044-91EA-2F47-99CB-E12BD325C124}"/>
                </a:ext>
              </a:extLst>
            </p:cNvPr>
            <p:cNvSpPr/>
            <p:nvPr/>
          </p:nvSpPr>
          <p:spPr>
            <a:xfrm>
              <a:off x="6681633" y="4990419"/>
              <a:ext cx="2462367" cy="934794"/>
            </a:xfrm>
            <a:prstGeom prst="roundRect">
              <a:avLst>
                <a:gd name="adj" fmla="val 29856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01AA25C-D17D-ED4A-908B-80321A48E623}"/>
                </a:ext>
              </a:extLst>
            </p:cNvPr>
            <p:cNvSpPr/>
            <p:nvPr/>
          </p:nvSpPr>
          <p:spPr>
            <a:xfrm>
              <a:off x="3451358" y="3149496"/>
              <a:ext cx="4551586" cy="1665370"/>
            </a:xfrm>
            <a:prstGeom prst="roundRect">
              <a:avLst>
                <a:gd name="adj" fmla="val 8112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Curved Connector 109">
              <a:extLst>
                <a:ext uri="{FF2B5EF4-FFF2-40B4-BE49-F238E27FC236}">
                  <a16:creationId xmlns:a16="http://schemas.microsoft.com/office/drawing/2014/main" id="{59E0C594-82D7-F44A-BD55-740F69FD04B1}"/>
                </a:ext>
              </a:extLst>
            </p:cNvPr>
            <p:cNvCxnSpPr>
              <a:stCxn id="96" idx="3"/>
            </p:cNvCxnSpPr>
            <p:nvPr/>
          </p:nvCxnSpPr>
          <p:spPr>
            <a:xfrm>
              <a:off x="8002944" y="3982181"/>
              <a:ext cx="730090" cy="956019"/>
            </a:xfrm>
            <a:prstGeom prst="curved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71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9" grpId="0" animBg="1"/>
      <p:bldP spid="122" grpId="0" animBg="1"/>
      <p:bldP spid="114" grpId="0" animBg="1"/>
      <p:bldP spid="83" grpId="0"/>
      <p:bldP spid="43" grpId="0" animBg="1"/>
      <p:bldP spid="138" grpId="0" animBg="1"/>
      <p:bldP spid="141" grpId="0" animBg="1"/>
      <p:bldP spid="1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218B-9C81-1248-87D9-78AD9BC2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RowBlocker</a:t>
            </a:r>
            <a:r>
              <a:rPr lang="en-US" dirty="0"/>
              <a:t>-HB</a:t>
            </a:r>
            <a:br>
              <a:rPr lang="en-US" dirty="0"/>
            </a:br>
            <a:r>
              <a:rPr lang="en-US" sz="2800" dirty="0"/>
              <a:t>Delaying Row Activations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FEF06-610C-8D42-A35B-1A9D69F48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RowBlocker</a:t>
            </a:r>
            <a:r>
              <a:rPr lang="en-US" sz="2400" dirty="0"/>
              <a:t>-HB ensures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no subsequent blacklisted row activation </a:t>
            </a:r>
            <a:br>
              <a:rPr lang="en-US" sz="2400" dirty="0"/>
            </a:br>
            <a:r>
              <a:rPr lang="en-US" sz="2400" dirty="0"/>
              <a:t>is performed sooner than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Delay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RowBlocker</a:t>
            </a:r>
            <a:r>
              <a:rPr lang="en-US" sz="2400" dirty="0"/>
              <a:t>-HB implements </a:t>
            </a:r>
            <a:r>
              <a:rPr lang="en-US" sz="2400" dirty="0">
                <a:solidFill>
                  <a:srgbClr val="00B050"/>
                </a:solidFill>
              </a:rPr>
              <a:t>a history buffer </a:t>
            </a:r>
            <a:r>
              <a:rPr lang="en-US" sz="2400" dirty="0"/>
              <a:t>for row activations that can fit in a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Delay</a:t>
            </a:r>
            <a:r>
              <a:rPr lang="en-US" sz="2400" i="1" baseline="-25000" dirty="0"/>
              <a:t> </a:t>
            </a:r>
            <a:r>
              <a:rPr lang="en-US" sz="2400" dirty="0"/>
              <a:t>time window</a:t>
            </a:r>
          </a:p>
          <a:p>
            <a:r>
              <a:rPr lang="en-US" sz="2400" dirty="0"/>
              <a:t>A blacklisted row activation </a:t>
            </a:r>
            <a:r>
              <a:rPr lang="en-US" sz="2400" dirty="0">
                <a:solidFill>
                  <a:srgbClr val="C00000"/>
                </a:solidFill>
              </a:rPr>
              <a:t>is blocked </a:t>
            </a:r>
            <a:r>
              <a:rPr lang="en-US" sz="2400" dirty="0"/>
              <a:t>as long as a valid activation record of the row exists in the history buffer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9C8EBA-4FC5-6945-AD5E-33BA9ED43D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37380C-89B7-2A40-9CEC-89E079275F87}"/>
              </a:ext>
            </a:extLst>
          </p:cNvPr>
          <p:cNvSpPr/>
          <p:nvPr/>
        </p:nvSpPr>
        <p:spPr>
          <a:xfrm>
            <a:off x="-2198" y="5119124"/>
            <a:ext cx="9144000" cy="1203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No row 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can be activated </a:t>
            </a:r>
            <a:r>
              <a:rPr lang="en-US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at a high enough rate </a:t>
            </a:r>
            <a:br>
              <a:rPr lang="en-US" sz="2800" b="1" dirty="0">
                <a:solidFill>
                  <a:srgbClr val="00B050"/>
                </a:solidFill>
                <a:latin typeface="Cambria" panose="020405030504060302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to induce bit-flips</a:t>
            </a:r>
          </a:p>
        </p:txBody>
      </p:sp>
      <p:pic>
        <p:nvPicPr>
          <p:cNvPr id="8" name="RBHB">
            <a:extLst>
              <a:ext uri="{FF2B5EF4-FFF2-40B4-BE49-F238E27FC236}">
                <a16:creationId xmlns:a16="http://schemas.microsoft.com/office/drawing/2014/main" id="{C058038C-6EEF-D644-B868-329EA4077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038" y="1948239"/>
            <a:ext cx="3055924" cy="1334276"/>
          </a:xfrm>
          <a:prstGeom prst="rect">
            <a:avLst/>
          </a:prstGeom>
        </p:spPr>
      </p:pic>
      <p:pic>
        <p:nvPicPr>
          <p:cNvPr id="9" name="RBHB_INT">
            <a:extLst>
              <a:ext uri="{FF2B5EF4-FFF2-40B4-BE49-F238E27FC236}">
                <a16:creationId xmlns:a16="http://schemas.microsoft.com/office/drawing/2014/main" id="{D709F960-AC37-ED4D-AC98-2346F5DAD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49" y="2082212"/>
            <a:ext cx="2962703" cy="10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7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7191" y="1239726"/>
            <a:ext cx="8672264" cy="67355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4C625-6C44-824B-ABB0-43BC56560EF5}"/>
              </a:ext>
            </a:extLst>
          </p:cNvPr>
          <p:cNvSpPr/>
          <p:nvPr/>
        </p:nvSpPr>
        <p:spPr>
          <a:xfrm>
            <a:off x="205424" y="1948837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Outline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FE5D88-798B-6D45-B0F8-ACF5C16D68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9F22CB-B0AB-C448-BB33-D13183EF1C16}"/>
              </a:ext>
            </a:extLst>
          </p:cNvPr>
          <p:cNvSpPr/>
          <p:nvPr/>
        </p:nvSpPr>
        <p:spPr>
          <a:xfrm>
            <a:off x="205424" y="2652840"/>
            <a:ext cx="8672264" cy="673550"/>
          </a:xfrm>
          <a:prstGeom prst="rect">
            <a:avLst/>
          </a:prstGeom>
          <a:solidFill>
            <a:srgbClr val="538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08F3C5-44E2-5B48-A440-DA601DF7858D}"/>
              </a:ext>
            </a:extLst>
          </p:cNvPr>
          <p:cNvSpPr/>
          <p:nvPr/>
        </p:nvSpPr>
        <p:spPr>
          <a:xfrm>
            <a:off x="205424" y="3356843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8597B5-8964-5C47-BC91-F48DFE836D04}"/>
              </a:ext>
            </a:extLst>
          </p:cNvPr>
          <p:cNvSpPr/>
          <p:nvPr/>
        </p:nvSpPr>
        <p:spPr>
          <a:xfrm>
            <a:off x="205424" y="4064777"/>
            <a:ext cx="8672264" cy="6735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9F995F-391F-5940-80E6-F82CB84C4933}"/>
              </a:ext>
            </a:extLst>
          </p:cNvPr>
          <p:cNvSpPr/>
          <p:nvPr/>
        </p:nvSpPr>
        <p:spPr>
          <a:xfrm>
            <a:off x="205424" y="4772711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3D1C82-6B4B-2A4A-BCEB-27C57C1188B5}"/>
              </a:ext>
            </a:extLst>
          </p:cNvPr>
          <p:cNvSpPr/>
          <p:nvPr/>
        </p:nvSpPr>
        <p:spPr>
          <a:xfrm>
            <a:off x="205424" y="5480645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EDEFF-E6DD-CC47-AE02-196B3AC1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544" y="1215342"/>
            <a:ext cx="7709023" cy="51488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DRAM and RowHammer Background 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Motivation and Goal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BlockHammer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RowBlocker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AttackThrottler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Evaluation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90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25AF-5913-8742-B576-9E948DA6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AttackThrottler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42D4-C8EF-5C44-BF57-5C73FE826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Tackles a RowHammer attack’s </a:t>
            </a:r>
            <a:r>
              <a:rPr lang="en-US" sz="2000" b="1" dirty="0">
                <a:solidFill>
                  <a:srgbClr val="C00000"/>
                </a:solidFill>
              </a:rPr>
              <a:t>performance degradation </a:t>
            </a:r>
            <a:br>
              <a:rPr lang="en-US" sz="2000" b="1" dirty="0"/>
            </a:br>
            <a:r>
              <a:rPr lang="en-US" sz="2000" dirty="0"/>
              <a:t>and </a:t>
            </a:r>
            <a:r>
              <a:rPr lang="en-US" sz="2000" b="1" dirty="0">
                <a:solidFill>
                  <a:srgbClr val="C00000"/>
                </a:solidFill>
              </a:rPr>
              <a:t>energy wastage </a:t>
            </a:r>
            <a:r>
              <a:rPr lang="en-US" sz="2000" dirty="0"/>
              <a:t>on a system</a:t>
            </a:r>
          </a:p>
          <a:p>
            <a:endParaRPr lang="en-US" sz="2000" dirty="0"/>
          </a:p>
          <a:p>
            <a:r>
              <a:rPr lang="en-US" sz="2000" dirty="0"/>
              <a:t>A RowHammer attack intrinsically keeps activating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blacklisted rows</a:t>
            </a:r>
            <a:endParaRPr lang="en-US" sz="2000" dirty="0"/>
          </a:p>
          <a:p>
            <a:endParaRPr lang="en-US" sz="2000" dirty="0"/>
          </a:p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00B050"/>
                </a:solidFill>
              </a:rPr>
              <a:t>RowHammer Likelihood Index (RHLI): </a:t>
            </a:r>
            <a:r>
              <a:rPr lang="en-US" sz="2000" dirty="0"/>
              <a:t>Number of activations that target blacklisted rows (normalized to maximum possible activation count) </a:t>
            </a:r>
            <a:endParaRPr lang="en-US" sz="1800" dirty="0"/>
          </a:p>
          <a:p>
            <a:pPr marL="712788" lvl="1" indent="-223838"/>
            <a:endParaRPr lang="en-US" sz="1800" dirty="0"/>
          </a:p>
          <a:p>
            <a:pPr marL="712788" lvl="1" indent="-223838"/>
            <a:endParaRPr lang="en-US" sz="1800" dirty="0"/>
          </a:p>
          <a:p>
            <a:pPr marL="3175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ADF98-CFE3-C342-AC34-78EE1BF12570}"/>
              </a:ext>
            </a:extLst>
          </p:cNvPr>
          <p:cNvSpPr/>
          <p:nvPr/>
        </p:nvSpPr>
        <p:spPr>
          <a:xfrm>
            <a:off x="0" y="5424973"/>
            <a:ext cx="9144000" cy="923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RHLI is larger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when the thread’s access pattern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is more 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similar to a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RowHammer attack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35374B-B0A3-C146-A3ED-AB6088BA0498}"/>
              </a:ext>
            </a:extLst>
          </p:cNvPr>
          <p:cNvGrpSpPr/>
          <p:nvPr/>
        </p:nvGrpSpPr>
        <p:grpSpPr>
          <a:xfrm>
            <a:off x="225656" y="3938323"/>
            <a:ext cx="7914677" cy="633283"/>
            <a:chOff x="197374" y="2469869"/>
            <a:chExt cx="7914677" cy="63328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364C395-ADFD-4248-8BA9-C46D9400841E}"/>
                </a:ext>
              </a:extLst>
            </p:cNvPr>
            <p:cNvGrpSpPr/>
            <p:nvPr/>
          </p:nvGrpSpPr>
          <p:grpSpPr>
            <a:xfrm>
              <a:off x="443060" y="2543770"/>
              <a:ext cx="7117237" cy="263951"/>
              <a:chOff x="933254" y="3318235"/>
              <a:chExt cx="7117237" cy="263951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9A099656-C24E-894D-9DFC-3CEB0305B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254" y="3429000"/>
                <a:ext cx="71172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C31EE63-CAAE-1949-B6A4-FD2F5A977753}"/>
                  </a:ext>
                </a:extLst>
              </p:cNvPr>
              <p:cNvCxnSpPr/>
              <p:nvPr/>
            </p:nvCxnSpPr>
            <p:spPr>
              <a:xfrm>
                <a:off x="933254" y="3318235"/>
                <a:ext cx="0" cy="263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3A3D30B-8A4E-2346-A9C6-DA2454FF2AD5}"/>
                  </a:ext>
                </a:extLst>
              </p:cNvPr>
              <p:cNvCxnSpPr/>
              <p:nvPr/>
            </p:nvCxnSpPr>
            <p:spPr>
              <a:xfrm>
                <a:off x="4846949" y="3318235"/>
                <a:ext cx="0" cy="263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971A71-F03E-FB45-B60E-F26FE61BA0A7}"/>
                </a:ext>
              </a:extLst>
            </p:cNvPr>
            <p:cNvSpPr txBox="1"/>
            <p:nvPr/>
          </p:nvSpPr>
          <p:spPr>
            <a:xfrm>
              <a:off x="197374" y="273382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85D90D-6E97-4A41-8B00-154362370547}"/>
                </a:ext>
              </a:extLst>
            </p:cNvPr>
            <p:cNvSpPr txBox="1"/>
            <p:nvPr/>
          </p:nvSpPr>
          <p:spPr>
            <a:xfrm>
              <a:off x="4101642" y="273382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64A6A1-9E2F-734A-9FA9-9B3A7B71A93E}"/>
                </a:ext>
              </a:extLst>
            </p:cNvPr>
            <p:cNvSpPr txBox="1"/>
            <p:nvPr/>
          </p:nvSpPr>
          <p:spPr>
            <a:xfrm>
              <a:off x="7560297" y="2469869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RHLI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7D4A63A-7C31-934E-8E05-5E34101B6087}"/>
              </a:ext>
            </a:extLst>
          </p:cNvPr>
          <p:cNvSpPr txBox="1"/>
          <p:nvPr/>
        </p:nvSpPr>
        <p:spPr>
          <a:xfrm>
            <a:off x="225656" y="4431981"/>
            <a:ext cx="2979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Benign application</a:t>
            </a:r>
          </a:p>
          <a:p>
            <a:r>
              <a:rPr lang="en-US" dirty="0"/>
              <a:t>No blacklisted row activations</a:t>
            </a:r>
          </a:p>
          <a:p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6BE10D-279E-B849-A48C-C031D73121C8}"/>
              </a:ext>
            </a:extLst>
          </p:cNvPr>
          <p:cNvSpPr txBox="1"/>
          <p:nvPr/>
        </p:nvSpPr>
        <p:spPr>
          <a:xfrm>
            <a:off x="4129924" y="4421579"/>
            <a:ext cx="3503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RowHammer attack</a:t>
            </a:r>
            <a:br>
              <a:rPr lang="en-US" b="1" dirty="0"/>
            </a:br>
            <a:r>
              <a:rPr lang="en-US" dirty="0"/>
              <a:t>Blacklisted row activation count </a:t>
            </a:r>
            <a:br>
              <a:rPr lang="en-US" dirty="0"/>
            </a:br>
            <a:r>
              <a:rPr lang="en-US" dirty="0"/>
              <a:t>approaches RowHammer threshold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709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25AF-5913-8742-B576-9E948DA6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AttackThrottler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42D4-C8EF-5C44-BF57-5C73FE826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29" y="1413648"/>
            <a:ext cx="9143999" cy="5140373"/>
          </a:xfrm>
        </p:spPr>
        <p:txBody>
          <a:bodyPr/>
          <a:lstStyle/>
          <a:p>
            <a:pPr marL="255588" indent="-223838"/>
            <a:r>
              <a:rPr lang="en-US" sz="2000" dirty="0"/>
              <a:t>Applies a smaller quota to a thread’s in-flight request count as RHLI increases</a:t>
            </a:r>
          </a:p>
          <a:p>
            <a:pPr marL="255588" indent="-223838"/>
            <a:endParaRPr lang="en-US" sz="2000" dirty="0"/>
          </a:p>
          <a:p>
            <a:pPr marL="255588" indent="-223838"/>
            <a:endParaRPr lang="en-US" sz="2000" dirty="0"/>
          </a:p>
          <a:p>
            <a:pPr marL="255588" indent="-223838"/>
            <a:endParaRPr lang="en-US" sz="2000" dirty="0"/>
          </a:p>
          <a:p>
            <a:pPr marL="255588" indent="-223838"/>
            <a:endParaRPr lang="en-US" sz="2000" dirty="0"/>
          </a:p>
          <a:p>
            <a:pPr marL="255588" indent="-223838"/>
            <a:endParaRPr lang="en-US" sz="2000" dirty="0"/>
          </a:p>
          <a:p>
            <a:pPr marL="255588" indent="-223838"/>
            <a:r>
              <a:rPr lang="en-US" sz="2000" dirty="0"/>
              <a:t>Reduces a RowHammer attack’s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memory bandwidth consumption</a:t>
            </a:r>
            <a:r>
              <a:rPr lang="en-US" sz="2000" dirty="0"/>
              <a:t>, enabling a larger memory bandwidth for </a:t>
            </a:r>
            <a:r>
              <a:rPr lang="en-US" sz="2000" dirty="0">
                <a:solidFill>
                  <a:srgbClr val="00B050"/>
                </a:solidFill>
              </a:rPr>
              <a:t>concurrent benign applications</a:t>
            </a:r>
            <a:endParaRPr lang="en-US" sz="2000" dirty="0"/>
          </a:p>
          <a:p>
            <a:pPr marL="255588" indent="-223838"/>
            <a:endParaRPr lang="en-US" sz="2000" dirty="0"/>
          </a:p>
          <a:p>
            <a:pPr marL="255588" indent="-223838"/>
            <a:endParaRPr lang="en-US" sz="2000" dirty="0"/>
          </a:p>
          <a:p>
            <a:pPr marL="31750" indent="0">
              <a:buNone/>
            </a:pPr>
            <a:endParaRPr lang="en-US" sz="2000" dirty="0"/>
          </a:p>
          <a:p>
            <a:pPr marL="255588" indent="-223838"/>
            <a:r>
              <a:rPr lang="en-US" sz="2000" dirty="0"/>
              <a:t>RHLI can also be used as a </a:t>
            </a:r>
            <a:r>
              <a:rPr lang="en-US" sz="2000" dirty="0">
                <a:solidFill>
                  <a:srgbClr val="00B050"/>
                </a:solidFill>
              </a:rPr>
              <a:t>RowHammer attack indicator </a:t>
            </a:r>
            <a:r>
              <a:rPr lang="en-US" sz="2000" dirty="0"/>
              <a:t>by the system software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ADF98-CFE3-C342-AC34-78EE1BF12570}"/>
              </a:ext>
            </a:extLst>
          </p:cNvPr>
          <p:cNvSpPr/>
          <p:nvPr/>
        </p:nvSpPr>
        <p:spPr>
          <a:xfrm>
            <a:off x="-2198" y="4681622"/>
            <a:ext cx="9144000" cy="936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</a:rPr>
              <a:t>Greatly reduces </a:t>
            </a: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the </a:t>
            </a:r>
            <a:r>
              <a:rPr lang="en-US" sz="2200" b="1" dirty="0" err="1">
                <a:solidFill>
                  <a:srgbClr val="C00000"/>
                </a:solidFill>
                <a:latin typeface="Cambria" panose="02040503050406030204" pitchFamily="18" charset="0"/>
              </a:rPr>
              <a:t>perfomance</a:t>
            </a:r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</a:rPr>
              <a:t> degradation </a:t>
            </a: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and</a:t>
            </a:r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</a:rPr>
              <a:t>energy wastage 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a RowHammer attack inflicts on a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64C395-ADFD-4248-8BA9-C46D9400841E}"/>
              </a:ext>
            </a:extLst>
          </p:cNvPr>
          <p:cNvGrpSpPr/>
          <p:nvPr/>
        </p:nvGrpSpPr>
        <p:grpSpPr>
          <a:xfrm>
            <a:off x="821432" y="1900793"/>
            <a:ext cx="7117237" cy="263951"/>
            <a:chOff x="933254" y="3318235"/>
            <a:chExt cx="7117237" cy="26395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A099656-C24E-894D-9DFC-3CEB0305B835}"/>
                </a:ext>
              </a:extLst>
            </p:cNvPr>
            <p:cNvCxnSpPr>
              <a:cxnSpLocks/>
            </p:cNvCxnSpPr>
            <p:nvPr/>
          </p:nvCxnSpPr>
          <p:spPr>
            <a:xfrm>
              <a:off x="933254" y="3429000"/>
              <a:ext cx="71172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C31EE63-CAAE-1949-B6A4-FD2F5A977753}"/>
                </a:ext>
              </a:extLst>
            </p:cNvPr>
            <p:cNvCxnSpPr/>
            <p:nvPr/>
          </p:nvCxnSpPr>
          <p:spPr>
            <a:xfrm>
              <a:off x="933254" y="3318235"/>
              <a:ext cx="0" cy="2639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A3D30B-8A4E-2346-A9C6-DA2454FF2AD5}"/>
                </a:ext>
              </a:extLst>
            </p:cNvPr>
            <p:cNvCxnSpPr/>
            <p:nvPr/>
          </p:nvCxnSpPr>
          <p:spPr>
            <a:xfrm>
              <a:off x="4846949" y="3318235"/>
              <a:ext cx="0" cy="2639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D64A6A1-9E2F-734A-9FA9-9B3A7B71A93E}"/>
              </a:ext>
            </a:extLst>
          </p:cNvPr>
          <p:cNvSpPr txBox="1"/>
          <p:nvPr/>
        </p:nvSpPr>
        <p:spPr>
          <a:xfrm>
            <a:off x="8016858" y="1848102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RHLI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4A63A-7C31-934E-8E05-5E34101B6087}"/>
              </a:ext>
            </a:extLst>
          </p:cNvPr>
          <p:cNvSpPr txBox="1"/>
          <p:nvPr/>
        </p:nvSpPr>
        <p:spPr>
          <a:xfrm>
            <a:off x="575746" y="2320550"/>
            <a:ext cx="2979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Benign application</a:t>
            </a:r>
          </a:p>
          <a:p>
            <a:r>
              <a:rPr lang="en-US" dirty="0"/>
              <a:t>No blacklisted row activations</a:t>
            </a:r>
          </a:p>
          <a:p>
            <a:r>
              <a:rPr lang="en-US" b="1" dirty="0">
                <a:solidFill>
                  <a:srgbClr val="00B050"/>
                </a:solidFill>
              </a:rPr>
              <a:t>No quota applied</a:t>
            </a:r>
          </a:p>
          <a:p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6BE10D-279E-B849-A48C-C031D73121C8}"/>
              </a:ext>
            </a:extLst>
          </p:cNvPr>
          <p:cNvSpPr txBox="1"/>
          <p:nvPr/>
        </p:nvSpPr>
        <p:spPr>
          <a:xfrm>
            <a:off x="4480014" y="2310148"/>
            <a:ext cx="3503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RowHammer attack</a:t>
            </a:r>
            <a:br>
              <a:rPr lang="en-US" b="1" dirty="0"/>
            </a:br>
            <a:r>
              <a:rPr lang="en-US" dirty="0"/>
              <a:t>Blacklisted row activation count </a:t>
            </a:r>
            <a:br>
              <a:rPr lang="en-US" dirty="0"/>
            </a:br>
            <a:r>
              <a:rPr lang="en-US" dirty="0"/>
              <a:t>approaches RowHammer threshold</a:t>
            </a:r>
          </a:p>
          <a:p>
            <a:r>
              <a:rPr lang="en-US" b="1" dirty="0">
                <a:solidFill>
                  <a:srgbClr val="C00000"/>
                </a:solidFill>
              </a:rPr>
              <a:t>No request is allowed</a:t>
            </a:r>
          </a:p>
          <a:p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71A71-F03E-FB45-B60E-F26FE61BA0A7}"/>
              </a:ext>
            </a:extLst>
          </p:cNvPr>
          <p:cNvSpPr txBox="1"/>
          <p:nvPr/>
        </p:nvSpPr>
        <p:spPr>
          <a:xfrm>
            <a:off x="575746" y="209038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5D90D-6E97-4A41-8B00-154362370547}"/>
              </a:ext>
            </a:extLst>
          </p:cNvPr>
          <p:cNvSpPr txBox="1"/>
          <p:nvPr/>
        </p:nvSpPr>
        <p:spPr>
          <a:xfrm>
            <a:off x="4480014" y="209038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197154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4" grpId="0"/>
      <p:bldP spid="15" grpId="0"/>
      <p:bldP spid="16" grpId="0"/>
      <p:bldP spid="11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7191" y="1239726"/>
            <a:ext cx="8672264" cy="67355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4C625-6C44-824B-ABB0-43BC56560EF5}"/>
              </a:ext>
            </a:extLst>
          </p:cNvPr>
          <p:cNvSpPr/>
          <p:nvPr/>
        </p:nvSpPr>
        <p:spPr>
          <a:xfrm>
            <a:off x="205424" y="1948837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Outline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FE5D88-798B-6D45-B0F8-ACF5C16D68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9F22CB-B0AB-C448-BB33-D13183EF1C16}"/>
              </a:ext>
            </a:extLst>
          </p:cNvPr>
          <p:cNvSpPr/>
          <p:nvPr/>
        </p:nvSpPr>
        <p:spPr>
          <a:xfrm>
            <a:off x="205424" y="2652840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08F3C5-44E2-5B48-A440-DA601DF7858D}"/>
              </a:ext>
            </a:extLst>
          </p:cNvPr>
          <p:cNvSpPr/>
          <p:nvPr/>
        </p:nvSpPr>
        <p:spPr>
          <a:xfrm>
            <a:off x="205424" y="3356843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8597B5-8964-5C47-BC91-F48DFE836D04}"/>
              </a:ext>
            </a:extLst>
          </p:cNvPr>
          <p:cNvSpPr/>
          <p:nvPr/>
        </p:nvSpPr>
        <p:spPr>
          <a:xfrm>
            <a:off x="205424" y="4064777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9F995F-391F-5940-80E6-F82CB84C4933}"/>
              </a:ext>
            </a:extLst>
          </p:cNvPr>
          <p:cNvSpPr/>
          <p:nvPr/>
        </p:nvSpPr>
        <p:spPr>
          <a:xfrm>
            <a:off x="205424" y="4772711"/>
            <a:ext cx="8672264" cy="673550"/>
          </a:xfrm>
          <a:prstGeom prst="rect">
            <a:avLst/>
          </a:prstGeom>
          <a:solidFill>
            <a:srgbClr val="538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3D1C82-6B4B-2A4A-BCEB-27C57C1188B5}"/>
              </a:ext>
            </a:extLst>
          </p:cNvPr>
          <p:cNvSpPr/>
          <p:nvPr/>
        </p:nvSpPr>
        <p:spPr>
          <a:xfrm>
            <a:off x="205424" y="5480645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EDEFF-E6DD-CC47-AE02-196B3AC1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544" y="1215342"/>
            <a:ext cx="7709023" cy="51488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DRAM and RowHammer Background 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Motivation and Goal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BlockHammer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RowBlocker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AttackThrottler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Evaluation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48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3AEA-7CE5-CC4A-9035-CB18912C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sz="2800" dirty="0"/>
              <a:t>BlockHammer’s Hardware Complexity</a:t>
            </a:r>
            <a:endParaRPr lang="en-US" dirty="0"/>
          </a:p>
        </p:txBody>
      </p:sp>
      <p:sp>
        <p:nvSpPr>
          <p:cNvPr id="92" name="Content Placeholder 91">
            <a:extLst>
              <a:ext uri="{FF2B5EF4-FFF2-40B4-BE49-F238E27FC236}">
                <a16:creationId xmlns:a16="http://schemas.microsoft.com/office/drawing/2014/main" id="{F65ED39B-D8D0-A544-9C2F-90747861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analyze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six state-of-the-art mechanisms </a:t>
            </a:r>
            <a:r>
              <a:rPr lang="en-US" sz="2000" dirty="0"/>
              <a:t>and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BlockHammer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/>
              <a:t>We calculate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area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access energy</a:t>
            </a:r>
            <a:r>
              <a:rPr lang="en-US" sz="2000" dirty="0"/>
              <a:t>, and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static power </a:t>
            </a:r>
            <a:r>
              <a:rPr lang="en-US" sz="2000" dirty="0">
                <a:solidFill>
                  <a:sysClr val="windowText" lastClr="000000"/>
                </a:solidFill>
              </a:rPr>
              <a:t>consumption</a:t>
            </a:r>
            <a:r>
              <a:rPr lang="en-US" sz="2000" baseline="30000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D0C81628-4F0B-0F48-B24E-96C198C7D1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aphicFrame>
        <p:nvGraphicFramePr>
          <p:cNvPr id="101" name="TableHalfCopy">
            <a:extLst>
              <a:ext uri="{FF2B5EF4-FFF2-40B4-BE49-F238E27FC236}">
                <a16:creationId xmlns:a16="http://schemas.microsoft.com/office/drawing/2014/main" id="{55EEFE6F-09BC-B54C-B2EA-62893615A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255102"/>
              </p:ext>
            </p:extLst>
          </p:nvPr>
        </p:nvGraphicFramePr>
        <p:xfrm>
          <a:off x="420292" y="2186973"/>
          <a:ext cx="8303416" cy="224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164">
                  <a:extLst>
                    <a:ext uri="{9D8B030D-6E8A-4147-A177-3AD203B41FA5}">
                      <a16:colId xmlns:a16="http://schemas.microsoft.com/office/drawing/2014/main" val="3670795958"/>
                    </a:ext>
                  </a:extLst>
                </a:gridCol>
                <a:gridCol w="35526">
                  <a:extLst>
                    <a:ext uri="{9D8B030D-6E8A-4147-A177-3AD203B41FA5}">
                      <a16:colId xmlns:a16="http://schemas.microsoft.com/office/drawing/2014/main" val="3424296067"/>
                    </a:ext>
                  </a:extLst>
                </a:gridCol>
                <a:gridCol w="1150998">
                  <a:extLst>
                    <a:ext uri="{9D8B030D-6E8A-4147-A177-3AD203B41FA5}">
                      <a16:colId xmlns:a16="http://schemas.microsoft.com/office/drawing/2014/main" val="1955941346"/>
                    </a:ext>
                  </a:extLst>
                </a:gridCol>
                <a:gridCol w="978929">
                  <a:extLst>
                    <a:ext uri="{9D8B030D-6E8A-4147-A177-3AD203B41FA5}">
                      <a16:colId xmlns:a16="http://schemas.microsoft.com/office/drawing/2014/main" val="581277460"/>
                    </a:ext>
                  </a:extLst>
                </a:gridCol>
                <a:gridCol w="864803">
                  <a:extLst>
                    <a:ext uri="{9D8B030D-6E8A-4147-A177-3AD203B41FA5}">
                      <a16:colId xmlns:a16="http://schemas.microsoft.com/office/drawing/2014/main" val="2228266442"/>
                    </a:ext>
                  </a:extLst>
                </a:gridCol>
                <a:gridCol w="864803">
                  <a:extLst>
                    <a:ext uri="{9D8B030D-6E8A-4147-A177-3AD203B41FA5}">
                      <a16:colId xmlns:a16="http://schemas.microsoft.com/office/drawing/2014/main" val="3384487253"/>
                    </a:ext>
                  </a:extLst>
                </a:gridCol>
                <a:gridCol w="1546900">
                  <a:extLst>
                    <a:ext uri="{9D8B030D-6E8A-4147-A177-3AD203B41FA5}">
                      <a16:colId xmlns:a16="http://schemas.microsoft.com/office/drawing/2014/main" val="511821974"/>
                    </a:ext>
                  </a:extLst>
                </a:gridCol>
                <a:gridCol w="1303293">
                  <a:extLst>
                    <a:ext uri="{9D8B030D-6E8A-4147-A177-3AD203B41FA5}">
                      <a16:colId xmlns:a16="http://schemas.microsoft.com/office/drawing/2014/main" val="958975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Mitigation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SRAM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CAM</a:t>
                      </a:r>
                    </a:p>
                  </a:txBody>
                  <a:tcPr marL="0" marR="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Area</a:t>
                      </a:r>
                    </a:p>
                  </a:txBody>
                  <a:tcPr marL="0" marR="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Access Energy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Static Power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067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Mechanism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KB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KB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mm</a:t>
                      </a:r>
                      <a:r>
                        <a:rPr lang="en-US" sz="1600" b="1" baseline="30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%CPU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latin typeface="Cambria" panose="02040503050406030204" pitchFamily="18" charset="0"/>
                        </a:rPr>
                        <a:t>pJ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latin typeface="Cambria" panose="02040503050406030204" pitchFamily="18" charset="0"/>
                        </a:rPr>
                        <a:t>mW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651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baseline="30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10622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BlockHammer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561452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PARA [73]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762053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ProHIT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[137]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19131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MRLoc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[161]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106851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CBT [132]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44018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TWiCe [84]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370076"/>
                  </a:ext>
                </a:extLst>
              </a:tr>
              <a:tr h="1727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Graphene [113]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536177"/>
                  </a:ext>
                </a:extLst>
              </a:tr>
            </a:tbl>
          </a:graphicData>
        </a:graphic>
      </p:graphicFrame>
      <p:graphicFrame>
        <p:nvGraphicFramePr>
          <p:cNvPr id="91" name="TableHalf">
            <a:extLst>
              <a:ext uri="{FF2B5EF4-FFF2-40B4-BE49-F238E27FC236}">
                <a16:creationId xmlns:a16="http://schemas.microsoft.com/office/drawing/2014/main" id="{3DD2B81E-2F2A-7849-BC6C-45E8D2E3A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71319"/>
              </p:ext>
            </p:extLst>
          </p:nvPr>
        </p:nvGraphicFramePr>
        <p:xfrm>
          <a:off x="420292" y="2186974"/>
          <a:ext cx="8303416" cy="224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164">
                  <a:extLst>
                    <a:ext uri="{9D8B030D-6E8A-4147-A177-3AD203B41FA5}">
                      <a16:colId xmlns:a16="http://schemas.microsoft.com/office/drawing/2014/main" val="3670795958"/>
                    </a:ext>
                  </a:extLst>
                </a:gridCol>
                <a:gridCol w="35526">
                  <a:extLst>
                    <a:ext uri="{9D8B030D-6E8A-4147-A177-3AD203B41FA5}">
                      <a16:colId xmlns:a16="http://schemas.microsoft.com/office/drawing/2014/main" val="3424296067"/>
                    </a:ext>
                  </a:extLst>
                </a:gridCol>
                <a:gridCol w="1150998">
                  <a:extLst>
                    <a:ext uri="{9D8B030D-6E8A-4147-A177-3AD203B41FA5}">
                      <a16:colId xmlns:a16="http://schemas.microsoft.com/office/drawing/2014/main" val="1955941346"/>
                    </a:ext>
                  </a:extLst>
                </a:gridCol>
                <a:gridCol w="978929">
                  <a:extLst>
                    <a:ext uri="{9D8B030D-6E8A-4147-A177-3AD203B41FA5}">
                      <a16:colId xmlns:a16="http://schemas.microsoft.com/office/drawing/2014/main" val="581277460"/>
                    </a:ext>
                  </a:extLst>
                </a:gridCol>
                <a:gridCol w="864803">
                  <a:extLst>
                    <a:ext uri="{9D8B030D-6E8A-4147-A177-3AD203B41FA5}">
                      <a16:colId xmlns:a16="http://schemas.microsoft.com/office/drawing/2014/main" val="2228266442"/>
                    </a:ext>
                  </a:extLst>
                </a:gridCol>
                <a:gridCol w="864803">
                  <a:extLst>
                    <a:ext uri="{9D8B030D-6E8A-4147-A177-3AD203B41FA5}">
                      <a16:colId xmlns:a16="http://schemas.microsoft.com/office/drawing/2014/main" val="3384487253"/>
                    </a:ext>
                  </a:extLst>
                </a:gridCol>
                <a:gridCol w="1546900">
                  <a:extLst>
                    <a:ext uri="{9D8B030D-6E8A-4147-A177-3AD203B41FA5}">
                      <a16:colId xmlns:a16="http://schemas.microsoft.com/office/drawing/2014/main" val="511821974"/>
                    </a:ext>
                  </a:extLst>
                </a:gridCol>
                <a:gridCol w="1303293">
                  <a:extLst>
                    <a:ext uri="{9D8B030D-6E8A-4147-A177-3AD203B41FA5}">
                      <a16:colId xmlns:a16="http://schemas.microsoft.com/office/drawing/2014/main" val="958975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Mitigation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SRAM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CAM</a:t>
                      </a:r>
                    </a:p>
                  </a:txBody>
                  <a:tcPr marL="0" marR="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Area</a:t>
                      </a:r>
                    </a:p>
                  </a:txBody>
                  <a:tcPr marL="0" marR="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Access Energy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Static Power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067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Mechanism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KB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KB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mm</a:t>
                      </a:r>
                      <a:r>
                        <a:rPr lang="en-US" sz="1600" b="1" baseline="30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%CPU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latin typeface="Cambria" panose="02040503050406030204" pitchFamily="18" charset="0"/>
                        </a:rPr>
                        <a:t>pJ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latin typeface="Cambria" panose="02040503050406030204" pitchFamily="18" charset="0"/>
                        </a:rPr>
                        <a:t>mW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651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baseline="30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10622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BlockHammer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51.48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1.73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0.14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20.30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22.27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561452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PARA [73]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762053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ProHIT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[137]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0.22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3.67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0.14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19131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MRLoc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[161]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0.47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4.44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0.21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106851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CBT [132]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16.00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8.50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0.20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9.13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35.55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44018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TWiCe [84]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23.10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14.02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0.15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7.99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21.28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370076"/>
                  </a:ext>
                </a:extLst>
              </a:tr>
              <a:tr h="1727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Graphene [113]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5.22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40.67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3.11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53617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4C9522CA-ED83-AE43-8044-65230567B903}"/>
              </a:ext>
            </a:extLst>
          </p:cNvPr>
          <p:cNvSpPr txBox="1"/>
          <p:nvPr/>
        </p:nvSpPr>
        <p:spPr>
          <a:xfrm rot="16200000">
            <a:off x="-402989" y="3367164"/>
            <a:ext cx="12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RH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=32K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505BE73-3C79-404E-9C99-5E0DA76B9460}"/>
              </a:ext>
            </a:extLst>
          </p:cNvPr>
          <p:cNvSpPr/>
          <p:nvPr/>
        </p:nvSpPr>
        <p:spPr>
          <a:xfrm>
            <a:off x="5388577" y="2710148"/>
            <a:ext cx="3363854" cy="275422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822162C9-4806-6843-9731-803E2E4631BA}"/>
              </a:ext>
            </a:extLst>
          </p:cNvPr>
          <p:cNvSpPr/>
          <p:nvPr/>
        </p:nvSpPr>
        <p:spPr>
          <a:xfrm>
            <a:off x="5388577" y="3712683"/>
            <a:ext cx="3363853" cy="715078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888653C-7AF9-9B47-B08F-6E84F25D8CB7}"/>
              </a:ext>
            </a:extLst>
          </p:cNvPr>
          <p:cNvSpPr/>
          <p:nvPr/>
        </p:nvSpPr>
        <p:spPr>
          <a:xfrm>
            <a:off x="-2198" y="4639335"/>
            <a:ext cx="9143999" cy="95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4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BlockHammer is </a:t>
            </a: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</a:rPr>
              <a:t>low cost </a:t>
            </a:r>
            <a:r>
              <a:rPr lang="en-US" sz="24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and</a:t>
            </a:r>
            <a:r>
              <a:rPr lang="en-US" sz="2400" b="1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</a:rPr>
              <a:t>competitive</a:t>
            </a:r>
            <a:r>
              <a:rPr lang="en-US" sz="2400" b="1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 </a:t>
            </a:r>
          </a:p>
          <a:p>
            <a:pPr lvl="1" algn="ctr"/>
            <a:r>
              <a:rPr lang="en-US" sz="2400" dirty="0">
                <a:solidFill>
                  <a:sysClr val="windowText" lastClr="000000"/>
                </a:solidFill>
                <a:latin typeface="Cambria" panose="02040503050406030204" pitchFamily="18" charset="0"/>
              </a:rPr>
              <a:t>with state-of-the-art mechanisms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36CCF85-5957-BC48-9117-642CB7CC6D8F}"/>
              </a:ext>
            </a:extLst>
          </p:cNvPr>
          <p:cNvSpPr txBox="1"/>
          <p:nvPr/>
        </p:nvSpPr>
        <p:spPr>
          <a:xfrm>
            <a:off x="-80386" y="5770661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*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Assuming a high-end 28-core Intel Xeon processor system with 4-channel single-rank DDR4 DIMMs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with a RowHammer threshold (NRH) of 32K</a:t>
            </a:r>
          </a:p>
        </p:txBody>
      </p:sp>
    </p:spTree>
    <p:extLst>
      <p:ext uri="{BB962C8B-B14F-4D97-AF65-F5344CB8AC3E}">
        <p14:creationId xmlns:p14="http://schemas.microsoft.com/office/powerpoint/2010/main" val="232371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uiExpand="1" build="p"/>
      <p:bldP spid="46" grpId="0"/>
      <p:bldP spid="97" grpId="0" animBg="1"/>
      <p:bldP spid="98" grpId="0" animBg="1"/>
      <p:bldP spid="99" grpId="0" animBg="1"/>
      <p:bldP spid="10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3AEA-7CE5-CC4A-9035-CB18912C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sz="2800" dirty="0"/>
              <a:t>BlockHammer’s Hardware Complexity</a:t>
            </a:r>
            <a:endParaRPr lang="en-US" dirty="0"/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D0C81628-4F0B-0F48-B24E-96C198C7D1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aphicFrame>
        <p:nvGraphicFramePr>
          <p:cNvPr id="91" name="TableHalf">
            <a:extLst>
              <a:ext uri="{FF2B5EF4-FFF2-40B4-BE49-F238E27FC236}">
                <a16:creationId xmlns:a16="http://schemas.microsoft.com/office/drawing/2014/main" id="{3DD2B81E-2F2A-7849-BC6C-45E8D2E3A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803283"/>
              </p:ext>
            </p:extLst>
          </p:nvPr>
        </p:nvGraphicFramePr>
        <p:xfrm>
          <a:off x="384876" y="1203932"/>
          <a:ext cx="8303416" cy="2240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164">
                  <a:extLst>
                    <a:ext uri="{9D8B030D-6E8A-4147-A177-3AD203B41FA5}">
                      <a16:colId xmlns:a16="http://schemas.microsoft.com/office/drawing/2014/main" val="3670795958"/>
                    </a:ext>
                  </a:extLst>
                </a:gridCol>
                <a:gridCol w="35526">
                  <a:extLst>
                    <a:ext uri="{9D8B030D-6E8A-4147-A177-3AD203B41FA5}">
                      <a16:colId xmlns:a16="http://schemas.microsoft.com/office/drawing/2014/main" val="3424296067"/>
                    </a:ext>
                  </a:extLst>
                </a:gridCol>
                <a:gridCol w="1150998">
                  <a:extLst>
                    <a:ext uri="{9D8B030D-6E8A-4147-A177-3AD203B41FA5}">
                      <a16:colId xmlns:a16="http://schemas.microsoft.com/office/drawing/2014/main" val="1955941346"/>
                    </a:ext>
                  </a:extLst>
                </a:gridCol>
                <a:gridCol w="978929">
                  <a:extLst>
                    <a:ext uri="{9D8B030D-6E8A-4147-A177-3AD203B41FA5}">
                      <a16:colId xmlns:a16="http://schemas.microsoft.com/office/drawing/2014/main" val="581277460"/>
                    </a:ext>
                  </a:extLst>
                </a:gridCol>
                <a:gridCol w="864803">
                  <a:extLst>
                    <a:ext uri="{9D8B030D-6E8A-4147-A177-3AD203B41FA5}">
                      <a16:colId xmlns:a16="http://schemas.microsoft.com/office/drawing/2014/main" val="2228266442"/>
                    </a:ext>
                  </a:extLst>
                </a:gridCol>
                <a:gridCol w="864803">
                  <a:extLst>
                    <a:ext uri="{9D8B030D-6E8A-4147-A177-3AD203B41FA5}">
                      <a16:colId xmlns:a16="http://schemas.microsoft.com/office/drawing/2014/main" val="3384487253"/>
                    </a:ext>
                  </a:extLst>
                </a:gridCol>
                <a:gridCol w="1546900">
                  <a:extLst>
                    <a:ext uri="{9D8B030D-6E8A-4147-A177-3AD203B41FA5}">
                      <a16:colId xmlns:a16="http://schemas.microsoft.com/office/drawing/2014/main" val="511821974"/>
                    </a:ext>
                  </a:extLst>
                </a:gridCol>
                <a:gridCol w="1303293">
                  <a:extLst>
                    <a:ext uri="{9D8B030D-6E8A-4147-A177-3AD203B41FA5}">
                      <a16:colId xmlns:a16="http://schemas.microsoft.com/office/drawing/2014/main" val="958975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Mitigation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SRAM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CAM</a:t>
                      </a:r>
                    </a:p>
                  </a:txBody>
                  <a:tcPr marL="0" marR="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Area</a:t>
                      </a:r>
                    </a:p>
                  </a:txBody>
                  <a:tcPr marL="0" marR="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Access Energy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Static Power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067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Mechanism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KB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KB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mm</a:t>
                      </a:r>
                      <a:r>
                        <a:rPr lang="en-US" sz="1600" b="1" baseline="30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%CPU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latin typeface="Cambria" panose="02040503050406030204" pitchFamily="18" charset="0"/>
                        </a:rPr>
                        <a:t>pJ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latin typeface="Cambria" panose="02040503050406030204" pitchFamily="18" charset="0"/>
                        </a:rPr>
                        <a:t>mW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651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baseline="30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10622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BlockHammer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51.48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1.73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0.14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20.30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22.27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561452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PARA [73]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762053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ProHIT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[137]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0.22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3.67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0.14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19131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MRLoc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[161]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0.47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4.44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0.21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106851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CBT [132]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16.00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8.50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0.20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9.13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35.55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44018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TWiCe [84]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23.10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14.02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0.15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7.99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21.28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370076"/>
                  </a:ext>
                </a:extLst>
              </a:tr>
              <a:tr h="1727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Graphene [113]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5.22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40.67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3.11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536177"/>
                  </a:ext>
                </a:extLst>
              </a:tr>
            </a:tbl>
          </a:graphicData>
        </a:graphic>
      </p:graphicFrame>
      <p:graphicFrame>
        <p:nvGraphicFramePr>
          <p:cNvPr id="5" name="TableAll">
            <a:extLst>
              <a:ext uri="{FF2B5EF4-FFF2-40B4-BE49-F238E27FC236}">
                <a16:creationId xmlns:a16="http://schemas.microsoft.com/office/drawing/2014/main" id="{BB18C72B-AAE2-9F4E-BBB9-214369782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946293"/>
              </p:ext>
            </p:extLst>
          </p:nvPr>
        </p:nvGraphicFramePr>
        <p:xfrm>
          <a:off x="387039" y="1203766"/>
          <a:ext cx="8303416" cy="3993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164">
                  <a:extLst>
                    <a:ext uri="{9D8B030D-6E8A-4147-A177-3AD203B41FA5}">
                      <a16:colId xmlns:a16="http://schemas.microsoft.com/office/drawing/2014/main" val="3670795958"/>
                    </a:ext>
                  </a:extLst>
                </a:gridCol>
                <a:gridCol w="35526">
                  <a:extLst>
                    <a:ext uri="{9D8B030D-6E8A-4147-A177-3AD203B41FA5}">
                      <a16:colId xmlns:a16="http://schemas.microsoft.com/office/drawing/2014/main" val="3424296067"/>
                    </a:ext>
                  </a:extLst>
                </a:gridCol>
                <a:gridCol w="1150998">
                  <a:extLst>
                    <a:ext uri="{9D8B030D-6E8A-4147-A177-3AD203B41FA5}">
                      <a16:colId xmlns:a16="http://schemas.microsoft.com/office/drawing/2014/main" val="1955941346"/>
                    </a:ext>
                  </a:extLst>
                </a:gridCol>
                <a:gridCol w="978929">
                  <a:extLst>
                    <a:ext uri="{9D8B030D-6E8A-4147-A177-3AD203B41FA5}">
                      <a16:colId xmlns:a16="http://schemas.microsoft.com/office/drawing/2014/main" val="581277460"/>
                    </a:ext>
                  </a:extLst>
                </a:gridCol>
                <a:gridCol w="864803">
                  <a:extLst>
                    <a:ext uri="{9D8B030D-6E8A-4147-A177-3AD203B41FA5}">
                      <a16:colId xmlns:a16="http://schemas.microsoft.com/office/drawing/2014/main" val="2228266442"/>
                    </a:ext>
                  </a:extLst>
                </a:gridCol>
                <a:gridCol w="864803">
                  <a:extLst>
                    <a:ext uri="{9D8B030D-6E8A-4147-A177-3AD203B41FA5}">
                      <a16:colId xmlns:a16="http://schemas.microsoft.com/office/drawing/2014/main" val="3384487253"/>
                    </a:ext>
                  </a:extLst>
                </a:gridCol>
                <a:gridCol w="1546900">
                  <a:extLst>
                    <a:ext uri="{9D8B030D-6E8A-4147-A177-3AD203B41FA5}">
                      <a16:colId xmlns:a16="http://schemas.microsoft.com/office/drawing/2014/main" val="511821974"/>
                    </a:ext>
                  </a:extLst>
                </a:gridCol>
                <a:gridCol w="1303293">
                  <a:extLst>
                    <a:ext uri="{9D8B030D-6E8A-4147-A177-3AD203B41FA5}">
                      <a16:colId xmlns:a16="http://schemas.microsoft.com/office/drawing/2014/main" val="958975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Mitigation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SRAM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CAM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Area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Access Energy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Static Power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067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Mechanism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KB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KB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mm</a:t>
                      </a:r>
                      <a:r>
                        <a:rPr lang="en-US" sz="1600" b="1" baseline="30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%CPU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latin typeface="Cambria" panose="02040503050406030204" pitchFamily="18" charset="0"/>
                        </a:rPr>
                        <a:t>pJ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latin typeface="Cambria" panose="02040503050406030204" pitchFamily="18" charset="0"/>
                        </a:rPr>
                        <a:t>mW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651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baseline="30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10622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BlockHammer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51.48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1.73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0.14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20.30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22.27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61452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PARA [73]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762053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ProHIT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[137]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0.22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3.67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19131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MRLoc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[161]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0.47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4.44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0.21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106851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CBT [132]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16.00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8.50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0.20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9.13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35.55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4018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TWiCe [84]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23.10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14.02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0.15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7.99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21.28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70076"/>
                  </a:ext>
                </a:extLst>
              </a:tr>
              <a:tr h="1727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Graphene [113]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5.22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40.67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3.11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536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653691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BlockHammer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441.33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55.58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1.57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0.64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99.64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220.99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910764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PARA [73]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&lt;0.01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07498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ProHIT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[137]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352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MRLoc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[161]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85436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CBT [132]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512.00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272.00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3.95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1.60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127.93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535.50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246213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TWiCe [84]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738.32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448.27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5.17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2.10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124.79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631.98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77853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Graphene [113]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166.03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1.14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0.46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917.55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93.96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42043"/>
                  </a:ext>
                </a:extLst>
              </a:tr>
            </a:tbl>
          </a:graphicData>
        </a:graphic>
      </p:graphicFrame>
      <p:graphicFrame>
        <p:nvGraphicFramePr>
          <p:cNvPr id="6" name="TableHighlight">
            <a:extLst>
              <a:ext uri="{FF2B5EF4-FFF2-40B4-BE49-F238E27FC236}">
                <a16:creationId xmlns:a16="http://schemas.microsoft.com/office/drawing/2014/main" id="{3E29361C-5E71-CF43-B11A-F4D7B7649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67109"/>
              </p:ext>
            </p:extLst>
          </p:nvPr>
        </p:nvGraphicFramePr>
        <p:xfrm>
          <a:off x="387039" y="1209696"/>
          <a:ext cx="8303416" cy="3993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164">
                  <a:extLst>
                    <a:ext uri="{9D8B030D-6E8A-4147-A177-3AD203B41FA5}">
                      <a16:colId xmlns:a16="http://schemas.microsoft.com/office/drawing/2014/main" val="3670795958"/>
                    </a:ext>
                  </a:extLst>
                </a:gridCol>
                <a:gridCol w="35526">
                  <a:extLst>
                    <a:ext uri="{9D8B030D-6E8A-4147-A177-3AD203B41FA5}">
                      <a16:colId xmlns:a16="http://schemas.microsoft.com/office/drawing/2014/main" val="3424296067"/>
                    </a:ext>
                  </a:extLst>
                </a:gridCol>
                <a:gridCol w="1150997">
                  <a:extLst>
                    <a:ext uri="{9D8B030D-6E8A-4147-A177-3AD203B41FA5}">
                      <a16:colId xmlns:a16="http://schemas.microsoft.com/office/drawing/2014/main" val="1955941346"/>
                    </a:ext>
                  </a:extLst>
                </a:gridCol>
                <a:gridCol w="978930">
                  <a:extLst>
                    <a:ext uri="{9D8B030D-6E8A-4147-A177-3AD203B41FA5}">
                      <a16:colId xmlns:a16="http://schemas.microsoft.com/office/drawing/2014/main" val="581277460"/>
                    </a:ext>
                  </a:extLst>
                </a:gridCol>
                <a:gridCol w="864803">
                  <a:extLst>
                    <a:ext uri="{9D8B030D-6E8A-4147-A177-3AD203B41FA5}">
                      <a16:colId xmlns:a16="http://schemas.microsoft.com/office/drawing/2014/main" val="2228266442"/>
                    </a:ext>
                  </a:extLst>
                </a:gridCol>
                <a:gridCol w="864803">
                  <a:extLst>
                    <a:ext uri="{9D8B030D-6E8A-4147-A177-3AD203B41FA5}">
                      <a16:colId xmlns:a16="http://schemas.microsoft.com/office/drawing/2014/main" val="3384487253"/>
                    </a:ext>
                  </a:extLst>
                </a:gridCol>
                <a:gridCol w="1546900">
                  <a:extLst>
                    <a:ext uri="{9D8B030D-6E8A-4147-A177-3AD203B41FA5}">
                      <a16:colId xmlns:a16="http://schemas.microsoft.com/office/drawing/2014/main" val="511821974"/>
                    </a:ext>
                  </a:extLst>
                </a:gridCol>
                <a:gridCol w="1303293">
                  <a:extLst>
                    <a:ext uri="{9D8B030D-6E8A-4147-A177-3AD203B41FA5}">
                      <a16:colId xmlns:a16="http://schemas.microsoft.com/office/drawing/2014/main" val="958975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Mitigation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SRAM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CAM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Area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Access Energy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Static Power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067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mbria" panose="02040503050406030204" pitchFamily="18" charset="0"/>
                        </a:rPr>
                        <a:t>Mechanism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KB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KB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mm</a:t>
                      </a:r>
                      <a:r>
                        <a:rPr lang="en-US" sz="1600" b="1" baseline="300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mbria" panose="02040503050406030204" pitchFamily="18" charset="0"/>
                        </a:rPr>
                        <a:t>%CPU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latin typeface="Cambria" panose="02040503050406030204" pitchFamily="18" charset="0"/>
                        </a:rPr>
                        <a:t>pJ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err="1">
                          <a:latin typeface="Cambria" panose="02040503050406030204" pitchFamily="18" charset="0"/>
                        </a:rPr>
                        <a:t>mW</a:t>
                      </a:r>
                      <a:endParaRPr lang="en-US" sz="1600" b="1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651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baseline="300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10622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BlockHammer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20.30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22.27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61452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PARA [73]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762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ProHIT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[137]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19131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MRLoc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[161]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106851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CBT [132]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0.08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35.55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4018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TWiCe [84]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0.06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21.28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70076"/>
                  </a:ext>
                </a:extLst>
              </a:tr>
              <a:tr h="1727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Graphene [113]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0.02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40.67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3.11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536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0"/>
                        </a:lnSpc>
                      </a:pP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653691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BlockHammer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0.64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99.64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220.99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910764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PARA [73]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074985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ProHIT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[137]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352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mbria" panose="02040503050406030204" pitchFamily="18" charset="0"/>
                        </a:rPr>
                        <a:t>MRLoc</a:t>
                      </a:r>
                      <a:r>
                        <a:rPr lang="en-US" sz="1600" dirty="0">
                          <a:latin typeface="Cambria" panose="02040503050406030204" pitchFamily="18" charset="0"/>
                        </a:rPr>
                        <a:t> [161]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85436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CBT [132]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1.60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535.50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246213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TWiCe [84]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2.10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631.98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77853"/>
                  </a:ext>
                </a:extLst>
              </a:tr>
              <a:tr h="1757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</a:rPr>
                        <a:t>Graphene [113]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FF">
                        <a:alpha val="9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0.46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917.55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mbria" panose="02040503050406030204" pitchFamily="18" charset="0"/>
                        </a:rPr>
                        <a:t>93.96</a:t>
                      </a:r>
                    </a:p>
                  </a:txBody>
                  <a:tcPr marL="0" marR="0" marT="0" marB="0" anchor="ctr"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42043"/>
                  </a:ext>
                </a:extLst>
              </a:tr>
            </a:tbl>
          </a:graphicData>
        </a:graphic>
      </p:graphicFrame>
      <p:grpSp>
        <p:nvGrpSpPr>
          <p:cNvPr id="7" name="Area">
            <a:extLst>
              <a:ext uri="{FF2B5EF4-FFF2-40B4-BE49-F238E27FC236}">
                <a16:creationId xmlns:a16="http://schemas.microsoft.com/office/drawing/2014/main" id="{CE52ACB7-E7D0-C84D-A8FB-40524ADE6D6D}"/>
              </a:ext>
            </a:extLst>
          </p:cNvPr>
          <p:cNvGrpSpPr/>
          <p:nvPr/>
        </p:nvGrpSpPr>
        <p:grpSpPr>
          <a:xfrm>
            <a:off x="4893433" y="1766553"/>
            <a:ext cx="1274710" cy="3574016"/>
            <a:chOff x="3579668" y="3030036"/>
            <a:chExt cx="1274710" cy="357401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188DF72-8F9A-7C48-A8E5-0A134BDE4C40}"/>
                </a:ext>
              </a:extLst>
            </p:cNvPr>
            <p:cNvGrpSpPr/>
            <p:nvPr/>
          </p:nvGrpSpPr>
          <p:grpSpPr>
            <a:xfrm>
              <a:off x="3579668" y="3993376"/>
              <a:ext cx="1046015" cy="2610676"/>
              <a:chOff x="3414205" y="3993376"/>
              <a:chExt cx="1046015" cy="261067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30A810-AE73-804E-A8AF-FD0BF375A64B}"/>
                  </a:ext>
                </a:extLst>
              </p:cNvPr>
              <p:cNvSpPr txBox="1"/>
              <p:nvPr/>
            </p:nvSpPr>
            <p:spPr>
              <a:xfrm>
                <a:off x="3414205" y="5680722"/>
                <a:ext cx="54401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20x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35x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23x</a:t>
                </a:r>
              </a:p>
            </p:txBody>
          </p:sp>
          <p:grpSp>
            <p:nvGrpSpPr>
              <p:cNvPr id="16" name="AREA">
                <a:extLst>
                  <a:ext uri="{FF2B5EF4-FFF2-40B4-BE49-F238E27FC236}">
                    <a16:creationId xmlns:a16="http://schemas.microsoft.com/office/drawing/2014/main" id="{560E50F2-FF86-DE4E-AAB3-BAB49C9391D5}"/>
                  </a:ext>
                </a:extLst>
              </p:cNvPr>
              <p:cNvGrpSpPr/>
              <p:nvPr/>
            </p:nvGrpSpPr>
            <p:grpSpPr>
              <a:xfrm>
                <a:off x="3916209" y="3993376"/>
                <a:ext cx="544011" cy="2525197"/>
                <a:chOff x="4942389" y="3963406"/>
                <a:chExt cx="544011" cy="2525197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BEEA5D0-5ABC-0F4A-99CE-957AE5771F80}"/>
                    </a:ext>
                  </a:extLst>
                </p:cNvPr>
                <p:cNvSpPr/>
                <p:nvPr/>
              </p:nvSpPr>
              <p:spPr>
                <a:xfrm>
                  <a:off x="4942389" y="3963406"/>
                  <a:ext cx="544010" cy="69841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407366F-19E6-EF41-812B-9C3E2963592B}"/>
                    </a:ext>
                  </a:extLst>
                </p:cNvPr>
                <p:cNvSpPr/>
                <p:nvPr/>
              </p:nvSpPr>
              <p:spPr>
                <a:xfrm>
                  <a:off x="4942390" y="5703222"/>
                  <a:ext cx="544010" cy="785381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Curved Connector 18">
                  <a:extLst>
                    <a:ext uri="{FF2B5EF4-FFF2-40B4-BE49-F238E27FC236}">
                      <a16:creationId xmlns:a16="http://schemas.microsoft.com/office/drawing/2014/main" id="{DA398252-216B-7143-97C5-B3A9BD13B592}"/>
                    </a:ext>
                  </a:extLst>
                </p:cNvPr>
                <p:cNvCxnSpPr>
                  <a:cxnSpLocks/>
                  <a:stCxn id="17" idx="3"/>
                  <a:endCxn id="18" idx="3"/>
                </p:cNvCxnSpPr>
                <p:nvPr/>
              </p:nvCxnSpPr>
              <p:spPr>
                <a:xfrm>
                  <a:off x="5486399" y="4312611"/>
                  <a:ext cx="1" cy="1783302"/>
                </a:xfrm>
                <a:prstGeom prst="curvedConnector3">
                  <a:avLst>
                    <a:gd name="adj1" fmla="val 22860100000"/>
                  </a:avLst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24E0919-0BEF-B84E-BBA6-3348723B027B}"/>
                </a:ext>
              </a:extLst>
            </p:cNvPr>
            <p:cNvGrpSpPr/>
            <p:nvPr/>
          </p:nvGrpSpPr>
          <p:grpSpPr>
            <a:xfrm>
              <a:off x="4081672" y="3030036"/>
              <a:ext cx="772706" cy="1968673"/>
              <a:chOff x="3916209" y="3030036"/>
              <a:chExt cx="772706" cy="196867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2A1695-51BB-CB4E-B4D3-C7C48EC8C2B5}"/>
                  </a:ext>
                </a:extLst>
              </p:cNvPr>
              <p:cNvSpPr txBox="1"/>
              <p:nvPr/>
            </p:nvSpPr>
            <p:spPr>
              <a:xfrm>
                <a:off x="4170824" y="3542304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10x</a:t>
                </a:r>
              </a:p>
            </p:txBody>
          </p:sp>
          <p:grpSp>
            <p:nvGrpSpPr>
              <p:cNvPr id="11" name="BH-Area">
                <a:extLst>
                  <a:ext uri="{FF2B5EF4-FFF2-40B4-BE49-F238E27FC236}">
                    <a16:creationId xmlns:a16="http://schemas.microsoft.com/office/drawing/2014/main" id="{E9853D67-110C-2B49-BE75-FB614B7E3D5D}"/>
                  </a:ext>
                </a:extLst>
              </p:cNvPr>
              <p:cNvGrpSpPr/>
              <p:nvPr/>
            </p:nvGrpSpPr>
            <p:grpSpPr>
              <a:xfrm>
                <a:off x="3916209" y="3030036"/>
                <a:ext cx="556710" cy="1968673"/>
                <a:chOff x="3916209" y="3030036"/>
                <a:chExt cx="556710" cy="1968673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6F9DA28-A333-C447-9816-7EFE11C11908}"/>
                    </a:ext>
                  </a:extLst>
                </p:cNvPr>
                <p:cNvSpPr/>
                <p:nvPr/>
              </p:nvSpPr>
              <p:spPr>
                <a:xfrm>
                  <a:off x="3916209" y="3030036"/>
                  <a:ext cx="544010" cy="217714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66C6BF9-0C11-434E-9799-9643E051D2D3}"/>
                    </a:ext>
                  </a:extLst>
                </p:cNvPr>
                <p:cNvSpPr/>
                <p:nvPr/>
              </p:nvSpPr>
              <p:spPr>
                <a:xfrm>
                  <a:off x="3916209" y="4780995"/>
                  <a:ext cx="544010" cy="217714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Curved Connector 13">
                  <a:extLst>
                    <a:ext uri="{FF2B5EF4-FFF2-40B4-BE49-F238E27FC236}">
                      <a16:creationId xmlns:a16="http://schemas.microsoft.com/office/drawing/2014/main" id="{BD9381C0-0384-0240-BD19-6708137AE632}"/>
                    </a:ext>
                  </a:extLst>
                </p:cNvPr>
                <p:cNvCxnSpPr>
                  <a:cxnSpLocks/>
                  <a:stCxn id="12" idx="3"/>
                  <a:endCxn id="13" idx="3"/>
                </p:cNvCxnSpPr>
                <p:nvPr/>
              </p:nvCxnSpPr>
              <p:spPr>
                <a:xfrm>
                  <a:off x="4460219" y="3138893"/>
                  <a:ext cx="12700" cy="1750959"/>
                </a:xfrm>
                <a:prstGeom prst="curvedConnector3">
                  <a:avLst>
                    <a:gd name="adj1" fmla="val 1800000"/>
                  </a:avLst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" name="Power">
            <a:extLst>
              <a:ext uri="{FF2B5EF4-FFF2-40B4-BE49-F238E27FC236}">
                <a16:creationId xmlns:a16="http://schemas.microsoft.com/office/drawing/2014/main" id="{81B7F546-6FB2-AB40-A309-2844DC0F1818}"/>
              </a:ext>
            </a:extLst>
          </p:cNvPr>
          <p:cNvGrpSpPr/>
          <p:nvPr/>
        </p:nvGrpSpPr>
        <p:grpSpPr>
          <a:xfrm>
            <a:off x="7527945" y="1716807"/>
            <a:ext cx="1492205" cy="3601286"/>
            <a:chOff x="5490513" y="2971888"/>
            <a:chExt cx="1492205" cy="360128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542718B-5F81-5F4C-979F-3B7345FAA71C}"/>
                </a:ext>
              </a:extLst>
            </p:cNvPr>
            <p:cNvGrpSpPr/>
            <p:nvPr/>
          </p:nvGrpSpPr>
          <p:grpSpPr>
            <a:xfrm>
              <a:off x="5490513" y="3984973"/>
              <a:ext cx="1233161" cy="2588201"/>
              <a:chOff x="5325050" y="3984973"/>
              <a:chExt cx="1233161" cy="2588201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C2C3E1C-3910-7D46-BA9D-9024649941EA}"/>
                  </a:ext>
                </a:extLst>
              </p:cNvPr>
              <p:cNvSpPr txBox="1"/>
              <p:nvPr/>
            </p:nvSpPr>
            <p:spPr>
              <a:xfrm>
                <a:off x="5325050" y="5649844"/>
                <a:ext cx="544011" cy="92333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15x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30x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30x</a:t>
                </a:r>
              </a:p>
            </p:txBody>
          </p:sp>
          <p:grpSp>
            <p:nvGrpSpPr>
              <p:cNvPr id="42" name="STATIC">
                <a:extLst>
                  <a:ext uri="{FF2B5EF4-FFF2-40B4-BE49-F238E27FC236}">
                    <a16:creationId xmlns:a16="http://schemas.microsoft.com/office/drawing/2014/main" id="{CCDF55C9-6017-1943-8333-8CB9624D2969}"/>
                  </a:ext>
                </a:extLst>
              </p:cNvPr>
              <p:cNvGrpSpPr/>
              <p:nvPr/>
            </p:nvGrpSpPr>
            <p:grpSpPr>
              <a:xfrm>
                <a:off x="5843720" y="3984973"/>
                <a:ext cx="714491" cy="2525198"/>
                <a:chOff x="7127378" y="3954465"/>
                <a:chExt cx="714491" cy="2525198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7C29BB8-CFB5-FA4F-AC4A-BCFA2CB89634}"/>
                    </a:ext>
                  </a:extLst>
                </p:cNvPr>
                <p:cNvSpPr/>
                <p:nvPr/>
              </p:nvSpPr>
              <p:spPr>
                <a:xfrm>
                  <a:off x="7127378" y="3954465"/>
                  <a:ext cx="701791" cy="726925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77D7BDD-E8C8-3C4A-820B-35464E99AD97}"/>
                    </a:ext>
                  </a:extLst>
                </p:cNvPr>
                <p:cNvSpPr/>
                <p:nvPr/>
              </p:nvSpPr>
              <p:spPr>
                <a:xfrm>
                  <a:off x="7129115" y="5688978"/>
                  <a:ext cx="700054" cy="790685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Curved Connector 44">
                  <a:extLst>
                    <a:ext uri="{FF2B5EF4-FFF2-40B4-BE49-F238E27FC236}">
                      <a16:creationId xmlns:a16="http://schemas.microsoft.com/office/drawing/2014/main" id="{FF8BE57A-FA08-DB49-B8CB-3C2142780F29}"/>
                    </a:ext>
                  </a:extLst>
                </p:cNvPr>
                <p:cNvCxnSpPr>
                  <a:cxnSpLocks/>
                  <a:stCxn id="43" idx="3"/>
                  <a:endCxn id="44" idx="3"/>
                </p:cNvCxnSpPr>
                <p:nvPr/>
              </p:nvCxnSpPr>
              <p:spPr>
                <a:xfrm>
                  <a:off x="7829169" y="4317928"/>
                  <a:ext cx="12700" cy="1766393"/>
                </a:xfrm>
                <a:prstGeom prst="curvedConnector3">
                  <a:avLst>
                    <a:gd name="adj1" fmla="val 1800000"/>
                  </a:avLst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291FACE-105A-1D42-BE10-D18B888B936C}"/>
                </a:ext>
              </a:extLst>
            </p:cNvPr>
            <p:cNvGrpSpPr/>
            <p:nvPr/>
          </p:nvGrpSpPr>
          <p:grpSpPr>
            <a:xfrm>
              <a:off x="6009182" y="2971888"/>
              <a:ext cx="973536" cy="2043931"/>
              <a:chOff x="5843719" y="2971888"/>
              <a:chExt cx="973536" cy="204393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3FC5BD-0A5B-9648-8E4E-FF3E7B03A6C1}"/>
                  </a:ext>
                </a:extLst>
              </p:cNvPr>
              <p:cNvSpPr txBox="1"/>
              <p:nvPr/>
            </p:nvSpPr>
            <p:spPr>
              <a:xfrm>
                <a:off x="6299164" y="3533902"/>
                <a:ext cx="518091" cy="369332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10x</a:t>
                </a:r>
              </a:p>
            </p:txBody>
          </p:sp>
          <p:grpSp>
            <p:nvGrpSpPr>
              <p:cNvPr id="37" name="BH-Static">
                <a:extLst>
                  <a:ext uri="{FF2B5EF4-FFF2-40B4-BE49-F238E27FC236}">
                    <a16:creationId xmlns:a16="http://schemas.microsoft.com/office/drawing/2014/main" id="{0A19E73E-D737-E64A-9E75-D0484B2ECE17}"/>
                  </a:ext>
                </a:extLst>
              </p:cNvPr>
              <p:cNvGrpSpPr/>
              <p:nvPr/>
            </p:nvGrpSpPr>
            <p:grpSpPr>
              <a:xfrm>
                <a:off x="5843719" y="2971888"/>
                <a:ext cx="714491" cy="2043931"/>
                <a:chOff x="5843719" y="2971888"/>
                <a:chExt cx="714491" cy="2043931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70989B1-8850-9444-A3AA-ADF305CA61CD}"/>
                    </a:ext>
                  </a:extLst>
                </p:cNvPr>
                <p:cNvSpPr/>
                <p:nvPr/>
              </p:nvSpPr>
              <p:spPr>
                <a:xfrm>
                  <a:off x="5843719" y="2971888"/>
                  <a:ext cx="701791" cy="333122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49DBB20-600C-674B-9FD4-3A3716AE914A}"/>
                    </a:ext>
                  </a:extLst>
                </p:cNvPr>
                <p:cNvSpPr/>
                <p:nvPr/>
              </p:nvSpPr>
              <p:spPr>
                <a:xfrm>
                  <a:off x="5843719" y="4781540"/>
                  <a:ext cx="714491" cy="234279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0" name="Curved Connector 39">
                  <a:extLst>
                    <a:ext uri="{FF2B5EF4-FFF2-40B4-BE49-F238E27FC236}">
                      <a16:creationId xmlns:a16="http://schemas.microsoft.com/office/drawing/2014/main" id="{D30CE47C-2580-EB4A-A416-601F0919069E}"/>
                    </a:ext>
                  </a:extLst>
                </p:cNvPr>
                <p:cNvCxnSpPr>
                  <a:cxnSpLocks/>
                  <a:stCxn id="38" idx="3"/>
                  <a:endCxn id="39" idx="3"/>
                </p:cNvCxnSpPr>
                <p:nvPr/>
              </p:nvCxnSpPr>
              <p:spPr>
                <a:xfrm>
                  <a:off x="6545510" y="3138449"/>
                  <a:ext cx="12700" cy="1760231"/>
                </a:xfrm>
                <a:prstGeom prst="curvedConnector3">
                  <a:avLst>
                    <a:gd name="adj1" fmla="val 1900000"/>
                  </a:avLst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3" name="Energy">
            <a:extLst>
              <a:ext uri="{FF2B5EF4-FFF2-40B4-BE49-F238E27FC236}">
                <a16:creationId xmlns:a16="http://schemas.microsoft.com/office/drawing/2014/main" id="{D9EA9CEC-832E-284E-B72F-CED6BC9C0E42}"/>
              </a:ext>
            </a:extLst>
          </p:cNvPr>
          <p:cNvGrpSpPr/>
          <p:nvPr/>
        </p:nvGrpSpPr>
        <p:grpSpPr>
          <a:xfrm>
            <a:off x="6499602" y="1756471"/>
            <a:ext cx="1300348" cy="3498621"/>
            <a:chOff x="6532855" y="2954239"/>
            <a:chExt cx="1300348" cy="34986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BAD8BB-DE3D-B945-A860-A4E7DC807EF2}"/>
                </a:ext>
              </a:extLst>
            </p:cNvPr>
            <p:cNvSpPr txBox="1"/>
            <p:nvPr/>
          </p:nvSpPr>
          <p:spPr>
            <a:xfrm>
              <a:off x="6532855" y="5223313"/>
              <a:ext cx="518091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23x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870C0F-17E1-344E-AA1B-AEFC79BBC219}"/>
                </a:ext>
              </a:extLst>
            </p:cNvPr>
            <p:cNvSpPr txBox="1"/>
            <p:nvPr/>
          </p:nvSpPr>
          <p:spPr>
            <a:xfrm>
              <a:off x="7315112" y="3511532"/>
              <a:ext cx="518091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5x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9197202-38D0-C946-A61D-2713DFB5AEF5}"/>
                </a:ext>
              </a:extLst>
            </p:cNvPr>
            <p:cNvSpPr/>
            <p:nvPr/>
          </p:nvSpPr>
          <p:spPr>
            <a:xfrm>
              <a:off x="6778746" y="4409665"/>
              <a:ext cx="701792" cy="2830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75BF86-47D7-EB46-AB38-86F7BFCB18C7}"/>
                </a:ext>
              </a:extLst>
            </p:cNvPr>
            <p:cNvSpPr/>
            <p:nvPr/>
          </p:nvSpPr>
          <p:spPr>
            <a:xfrm>
              <a:off x="6778745" y="6152968"/>
              <a:ext cx="701792" cy="2998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5BCA3FE8-5113-1744-B7EC-7F0781D4A44E}"/>
                </a:ext>
              </a:extLst>
            </p:cNvPr>
            <p:cNvCxnSpPr>
              <a:cxnSpLocks/>
              <a:stCxn id="30" idx="1"/>
              <a:endCxn id="31" idx="1"/>
            </p:cNvCxnSpPr>
            <p:nvPr/>
          </p:nvCxnSpPr>
          <p:spPr>
            <a:xfrm rot="10800000" flipV="1">
              <a:off x="6778746" y="4551180"/>
              <a:ext cx="1" cy="1751734"/>
            </a:xfrm>
            <a:prstGeom prst="curvedConnector3">
              <a:avLst>
                <a:gd name="adj1" fmla="val 2286010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92E23D-27FD-7B47-A539-8F2AEDDFBA99}"/>
                </a:ext>
              </a:extLst>
            </p:cNvPr>
            <p:cNvSpPr/>
            <p:nvPr/>
          </p:nvSpPr>
          <p:spPr>
            <a:xfrm>
              <a:off x="6791901" y="2954239"/>
              <a:ext cx="701791" cy="29345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B9EA39-D46B-7A4C-9821-38D1157E73A7}"/>
                </a:ext>
              </a:extLst>
            </p:cNvPr>
            <p:cNvSpPr/>
            <p:nvPr/>
          </p:nvSpPr>
          <p:spPr>
            <a:xfrm>
              <a:off x="6783017" y="4717388"/>
              <a:ext cx="710217" cy="225351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7539EF35-5C5E-874A-A58A-0D19D5D3D48E}"/>
                </a:ext>
              </a:extLst>
            </p:cNvPr>
            <p:cNvCxnSpPr>
              <a:cxnSpLocks/>
              <a:stCxn id="25" idx="3"/>
              <a:endCxn id="26" idx="3"/>
            </p:cNvCxnSpPr>
            <p:nvPr/>
          </p:nvCxnSpPr>
          <p:spPr>
            <a:xfrm flipH="1">
              <a:off x="7493234" y="3100968"/>
              <a:ext cx="458" cy="1729096"/>
            </a:xfrm>
            <a:prstGeom prst="curvedConnector3">
              <a:avLst>
                <a:gd name="adj1" fmla="val -49912664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C9522CA-ED83-AE43-8044-65230567B903}"/>
              </a:ext>
            </a:extLst>
          </p:cNvPr>
          <p:cNvSpPr txBox="1"/>
          <p:nvPr/>
        </p:nvSpPr>
        <p:spPr>
          <a:xfrm rot="16200000">
            <a:off x="-438405" y="2384122"/>
            <a:ext cx="12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RH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=32K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89FB55-3303-5C4F-84F9-BE283559EA6A}"/>
              </a:ext>
            </a:extLst>
          </p:cNvPr>
          <p:cNvSpPr txBox="1"/>
          <p:nvPr/>
        </p:nvSpPr>
        <p:spPr>
          <a:xfrm rot="16200000">
            <a:off x="-493289" y="4099999"/>
            <a:ext cx="135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RH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=1K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FF3780-79BB-3945-A0F2-29B2B4D560E7}"/>
              </a:ext>
            </a:extLst>
          </p:cNvPr>
          <p:cNvSpPr/>
          <p:nvPr/>
        </p:nvSpPr>
        <p:spPr>
          <a:xfrm>
            <a:off x="0" y="5403321"/>
            <a:ext cx="9143999" cy="84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BlockHammer’s hardware complexity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</a:rPr>
              <a:t>scales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</a:rPr>
              <a:t>more efficiently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than state-of-the-art mechanisms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7191" y="1239726"/>
            <a:ext cx="8672264" cy="673550"/>
          </a:xfrm>
          <a:prstGeom prst="rect">
            <a:avLst/>
          </a:prstGeom>
          <a:solidFill>
            <a:srgbClr val="538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4C625-6C44-824B-ABB0-43BC56560EF5}"/>
              </a:ext>
            </a:extLst>
          </p:cNvPr>
          <p:cNvSpPr/>
          <p:nvPr/>
        </p:nvSpPr>
        <p:spPr>
          <a:xfrm>
            <a:off x="205424" y="1948837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Outline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FE5D88-798B-6D45-B0F8-ACF5C16D68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9F22CB-B0AB-C448-BB33-D13183EF1C16}"/>
              </a:ext>
            </a:extLst>
          </p:cNvPr>
          <p:cNvSpPr/>
          <p:nvPr/>
        </p:nvSpPr>
        <p:spPr>
          <a:xfrm>
            <a:off x="205424" y="2652840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08F3C5-44E2-5B48-A440-DA601DF7858D}"/>
              </a:ext>
            </a:extLst>
          </p:cNvPr>
          <p:cNvSpPr/>
          <p:nvPr/>
        </p:nvSpPr>
        <p:spPr>
          <a:xfrm>
            <a:off x="205424" y="3356843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8597B5-8964-5C47-BC91-F48DFE836D04}"/>
              </a:ext>
            </a:extLst>
          </p:cNvPr>
          <p:cNvSpPr/>
          <p:nvPr/>
        </p:nvSpPr>
        <p:spPr>
          <a:xfrm>
            <a:off x="205424" y="4064777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9F995F-391F-5940-80E6-F82CB84C4933}"/>
              </a:ext>
            </a:extLst>
          </p:cNvPr>
          <p:cNvSpPr/>
          <p:nvPr/>
        </p:nvSpPr>
        <p:spPr>
          <a:xfrm>
            <a:off x="205424" y="4772711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3D1C82-6B4B-2A4A-BCEB-27C57C1188B5}"/>
              </a:ext>
            </a:extLst>
          </p:cNvPr>
          <p:cNvSpPr/>
          <p:nvPr/>
        </p:nvSpPr>
        <p:spPr>
          <a:xfrm>
            <a:off x="205424" y="5480645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EDEFF-E6DD-CC47-AE02-196B3AC1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544" y="1215342"/>
            <a:ext cx="7709023" cy="51488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DRAM and RowHammer Background 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Motivation and Goal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BlockHammer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RowBlocker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AttackThrottler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Evaluation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90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BB34-DA34-8642-B47D-14389E01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sz="2800" dirty="0"/>
              <a:t>Performance </a:t>
            </a:r>
            <a:r>
              <a:rPr lang="en-US" sz="2800" b="1" dirty="0"/>
              <a:t>and DRAM Energy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25DC70-C4CA-DE4B-AE0D-57F69241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480" y="1215342"/>
            <a:ext cx="9311639" cy="5140373"/>
          </a:xfrm>
        </p:spPr>
        <p:txBody>
          <a:bodyPr>
            <a:noAutofit/>
          </a:bodyPr>
          <a:lstStyle/>
          <a:p>
            <a:r>
              <a:rPr lang="en-US" sz="2400" dirty="0"/>
              <a:t>Cycle-level simulations using </a:t>
            </a:r>
            <a:r>
              <a:rPr lang="en-US" sz="2400" b="1" dirty="0" err="1"/>
              <a:t>Ramulator</a:t>
            </a:r>
            <a:r>
              <a:rPr lang="en-US" sz="2400" dirty="0"/>
              <a:t> and </a:t>
            </a:r>
            <a:r>
              <a:rPr lang="en-US" sz="2400" b="1" dirty="0" err="1"/>
              <a:t>DRAMPower</a:t>
            </a:r>
            <a:endParaRPr lang="en-US" sz="2400" b="1" dirty="0"/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System Configuration: </a:t>
            </a:r>
            <a:br>
              <a:rPr lang="en-US" sz="2400" dirty="0"/>
            </a:br>
            <a:endParaRPr lang="en-US" sz="2400" dirty="0"/>
          </a:p>
          <a:p>
            <a:pPr marL="457200" lvl="1" indent="0">
              <a:buNone/>
            </a:pPr>
            <a:endParaRPr lang="en-US" sz="1800" dirty="0">
              <a:latin typeface="NimbusRomNo9L"/>
            </a:endParaRPr>
          </a:p>
          <a:p>
            <a:pPr marL="457200" lvl="1" indent="0">
              <a:buNone/>
            </a:pPr>
            <a:endParaRPr lang="en-US" sz="1800" dirty="0">
              <a:latin typeface="NimbusRomNo9L"/>
            </a:endParaRPr>
          </a:p>
          <a:p>
            <a:pPr marL="457200" lvl="1" indent="0">
              <a:buNone/>
            </a:pPr>
            <a:endParaRPr lang="en-US" sz="1800" dirty="0">
              <a:latin typeface="NimbusRomNo9L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Single-Core Benign Workloads: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22 SPEC CPU 2006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  4 YCSB Disk I/O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  2 Network Accelerator Traces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  2 Bulk Data Copy with Non-Temporal Hint 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movnti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18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Randomly Chosen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Multiprogrammed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Workloads: </a:t>
            </a:r>
          </a:p>
          <a:p>
            <a:pPr lvl="1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125 workloads containing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8 benign applications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125 workloads containing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7 benign applications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1 RowHammer attack thread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4EC3AF2-CA1D-3641-9ECE-BEF92766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20295"/>
              </p:ext>
            </p:extLst>
          </p:nvPr>
        </p:nvGraphicFramePr>
        <p:xfrm>
          <a:off x="540734" y="2016978"/>
          <a:ext cx="8435626" cy="1408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4275">
                  <a:extLst>
                    <a:ext uri="{9D8B030D-6E8A-4147-A177-3AD203B41FA5}">
                      <a16:colId xmlns:a16="http://schemas.microsoft.com/office/drawing/2014/main" val="665094914"/>
                    </a:ext>
                  </a:extLst>
                </a:gridCol>
                <a:gridCol w="6071351">
                  <a:extLst>
                    <a:ext uri="{9D8B030D-6E8A-4147-A177-3AD203B41FA5}">
                      <a16:colId xmlns:a16="http://schemas.microsoft.com/office/drawing/2014/main" val="3696056374"/>
                    </a:ext>
                  </a:extLst>
                </a:gridCol>
              </a:tblGrid>
              <a:tr h="22738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Processor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3.2 GHz, {1,8} core, 4-wide issue, 128-entry instr. window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64580131"/>
                  </a:ext>
                </a:extLst>
              </a:tr>
              <a:tr h="22738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LLC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64-byte </a:t>
                      </a:r>
                      <a:r>
                        <a:rPr lang="en-US" sz="16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cacheline</a:t>
                      </a:r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,  8-way set-associative, {2,16} MB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58382357"/>
                  </a:ext>
                </a:extLst>
              </a:tr>
              <a:tr h="22738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Memory scheduler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FR-FCFS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9451219"/>
                  </a:ext>
                </a:extLst>
              </a:tr>
              <a:tr h="22738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Address mapping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Minimalistic Open Pages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6841590"/>
                  </a:ext>
                </a:extLst>
              </a:tr>
              <a:tr h="38655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DRAM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DDR4 1 channel, 1 rank, 4 bank group, 4 banks per bank group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52355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RowHammer Threshold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32K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294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6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BB34-DA34-8642-B47D-14389E01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sz="2800" dirty="0"/>
              <a:t>Performance and DRAM Energy</a:t>
            </a:r>
            <a:endParaRPr lang="en-US" sz="2800" b="1" dirty="0"/>
          </a:p>
        </p:txBody>
      </p:sp>
      <p:sp>
        <p:nvSpPr>
          <p:cNvPr id="16" name="text">
            <a:extLst>
              <a:ext uri="{FF2B5EF4-FFF2-40B4-BE49-F238E27FC236}">
                <a16:creationId xmlns:a16="http://schemas.microsoft.com/office/drawing/2014/main" id="{4FA69FAA-B942-544B-8206-D6E9BB18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classify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single-core workloads </a:t>
            </a:r>
            <a:r>
              <a:rPr lang="en-US" sz="2400" dirty="0"/>
              <a:t>into </a:t>
            </a:r>
            <a:r>
              <a:rPr lang="en-US" sz="2400" dirty="0">
                <a:solidFill>
                  <a:srgbClr val="00B050"/>
                </a:solidFill>
              </a:rPr>
              <a:t>three categories </a:t>
            </a:r>
            <a:r>
              <a:rPr lang="en-US" sz="2400" dirty="0"/>
              <a:t>based on row buffer conflicts per thousand instructions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 application’s row activation count exceeds BlockHammer’s blacklisting threshold (</a:t>
            </a:r>
            <a:r>
              <a:rPr lang="en-US" sz="2400" i="1" dirty="0"/>
              <a:t>N</a:t>
            </a:r>
            <a:r>
              <a:rPr lang="en-US" sz="2400" i="1" baseline="-25000" dirty="0"/>
              <a:t>BL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0" name="RBCPKI">
            <a:extLst>
              <a:ext uri="{FF2B5EF4-FFF2-40B4-BE49-F238E27FC236}">
                <a16:creationId xmlns:a16="http://schemas.microsoft.com/office/drawing/2014/main" id="{2CE71A1D-B308-7742-8FA7-067C71E73002}"/>
              </a:ext>
            </a:extLst>
          </p:cNvPr>
          <p:cNvGrpSpPr/>
          <p:nvPr/>
        </p:nvGrpSpPr>
        <p:grpSpPr>
          <a:xfrm>
            <a:off x="1584027" y="2018191"/>
            <a:ext cx="5971547" cy="723275"/>
            <a:chOff x="2025491" y="1457904"/>
            <a:chExt cx="5971547" cy="72327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273C73B-677C-3645-BF0F-29F9ACE602A7}"/>
                </a:ext>
              </a:extLst>
            </p:cNvPr>
            <p:cNvCxnSpPr>
              <a:cxnSpLocks/>
            </p:cNvCxnSpPr>
            <p:nvPr/>
          </p:nvCxnSpPr>
          <p:spPr>
            <a:xfrm>
              <a:off x="2263698" y="1831009"/>
              <a:ext cx="4950182" cy="1"/>
            </a:xfrm>
            <a:prstGeom prst="straightConnector1">
              <a:avLst/>
            </a:prstGeom>
            <a:ln w="38100">
              <a:solidFill>
                <a:srgbClr val="3131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C7CF235-A2C8-A14F-9D50-22B9421B5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3698" y="1747996"/>
              <a:ext cx="0" cy="158480"/>
            </a:xfrm>
            <a:prstGeom prst="line">
              <a:avLst/>
            </a:prstGeom>
            <a:ln w="28575"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665C27-7E96-C345-96EF-03EF3CE095ED}"/>
                </a:ext>
              </a:extLst>
            </p:cNvPr>
            <p:cNvSpPr txBox="1"/>
            <p:nvPr/>
          </p:nvSpPr>
          <p:spPr>
            <a:xfrm>
              <a:off x="2025491" y="145790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61A2DD-181D-C74B-9799-D915811BFBA6}"/>
                </a:ext>
              </a:extLst>
            </p:cNvPr>
            <p:cNvSpPr txBox="1"/>
            <p:nvPr/>
          </p:nvSpPr>
          <p:spPr>
            <a:xfrm>
              <a:off x="2668546" y="145790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E924FD-5132-DE49-B7EC-E96053E61A92}"/>
                </a:ext>
              </a:extLst>
            </p:cNvPr>
            <p:cNvSpPr txBox="1"/>
            <p:nvPr/>
          </p:nvSpPr>
          <p:spPr>
            <a:xfrm>
              <a:off x="4988000" y="145790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5.0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9DFD83-D562-0F4C-AACA-F0F00BFDE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6752" y="1752916"/>
              <a:ext cx="0" cy="158480"/>
            </a:xfrm>
            <a:prstGeom prst="line">
              <a:avLst/>
            </a:prstGeom>
            <a:ln w="28575"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ED3270F-6E87-154C-8985-72F4F26A0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6206" y="1747996"/>
              <a:ext cx="0" cy="158480"/>
            </a:xfrm>
            <a:prstGeom prst="line">
              <a:avLst/>
            </a:prstGeom>
            <a:ln w="28575"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93BB90-9E4B-4042-9D93-F0BDE3AE6C18}"/>
                </a:ext>
              </a:extLst>
            </p:cNvPr>
            <p:cNvSpPr txBox="1"/>
            <p:nvPr/>
          </p:nvSpPr>
          <p:spPr>
            <a:xfrm>
              <a:off x="7142317" y="1642570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RBCPKI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08D11F-A8F9-AD41-9B28-9AB9E8CBAD2E}"/>
                </a:ext>
              </a:extLst>
            </p:cNvPr>
            <p:cNvSpPr txBox="1"/>
            <p:nvPr/>
          </p:nvSpPr>
          <p:spPr>
            <a:xfrm>
              <a:off x="2199142" y="1842625"/>
              <a:ext cx="784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Low (L)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6D2B47-8E80-204E-B70B-97F51495ADBE}"/>
                </a:ext>
              </a:extLst>
            </p:cNvPr>
            <p:cNvSpPr txBox="1"/>
            <p:nvPr/>
          </p:nvSpPr>
          <p:spPr>
            <a:xfrm>
              <a:off x="2906752" y="1842625"/>
              <a:ext cx="23194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Medium (M)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D6C6AF-7AE0-FC42-83B3-86B58CB1B033}"/>
                </a:ext>
              </a:extLst>
            </p:cNvPr>
            <p:cNvSpPr txBox="1"/>
            <p:nvPr/>
          </p:nvSpPr>
          <p:spPr>
            <a:xfrm>
              <a:off x="5226197" y="1842625"/>
              <a:ext cx="1916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High (H)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1D915DC-0A3C-AE44-AA5D-4409D99D8348}"/>
              </a:ext>
            </a:extLst>
          </p:cNvPr>
          <p:cNvSpPr/>
          <p:nvPr/>
        </p:nvSpPr>
        <p:spPr>
          <a:xfrm>
            <a:off x="-2198" y="5520191"/>
            <a:ext cx="9144000" cy="835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BlockHammer does not incur </a:t>
            </a:r>
            <a:r>
              <a:rPr lang="en-US" sz="2400" b="1" dirty="0">
                <a:solidFill>
                  <a:schemeClr val="tx1"/>
                </a:solidFill>
              </a:rPr>
              <a:t>performance</a:t>
            </a:r>
            <a:r>
              <a:rPr lang="en-US" sz="2400" dirty="0">
                <a:solidFill>
                  <a:schemeClr val="tx1"/>
                </a:solidFill>
              </a:rPr>
              <a:t> or </a:t>
            </a:r>
            <a:r>
              <a:rPr lang="en-US" sz="2400" b="1" dirty="0">
                <a:solidFill>
                  <a:schemeClr val="tx1"/>
                </a:solidFill>
              </a:rPr>
              <a:t>DRAM energy</a:t>
            </a:r>
            <a:r>
              <a:rPr lang="en-US" sz="2400" dirty="0">
                <a:solidFill>
                  <a:schemeClr val="tx1"/>
                </a:solidFill>
              </a:rPr>
              <a:t> overheads for single-core benign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3BAD4-98CF-8940-921A-C7765421B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000" y="2677611"/>
            <a:ext cx="7560000" cy="21510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66B278-C993-0A45-A370-7155E0CBC7CD}"/>
              </a:ext>
            </a:extLst>
          </p:cNvPr>
          <p:cNvSpPr/>
          <p:nvPr/>
        </p:nvSpPr>
        <p:spPr>
          <a:xfrm>
            <a:off x="1893030" y="3010027"/>
            <a:ext cx="1606070" cy="1158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FA506D-28A5-4940-8B93-08AAE7854647}"/>
              </a:ext>
            </a:extLst>
          </p:cNvPr>
          <p:cNvSpPr/>
          <p:nvPr/>
        </p:nvSpPr>
        <p:spPr>
          <a:xfrm>
            <a:off x="4696305" y="3020848"/>
            <a:ext cx="1606070" cy="1147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249C06C-FC69-DF46-AD6F-EC6B45D98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000" y="2678177"/>
            <a:ext cx="7560000" cy="21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6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8751-980E-8B48-BBF4-A176728E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sz="2800" dirty="0"/>
              <a:t>Performance and DRAM Energy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827689-BBE3-4D4C-8BAE-7EA3F6694DE5}"/>
              </a:ext>
            </a:extLst>
          </p:cNvPr>
          <p:cNvSpPr/>
          <p:nvPr/>
        </p:nvSpPr>
        <p:spPr>
          <a:xfrm>
            <a:off x="288336" y="12429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System throughput (weighted speedup)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Job turnaround time (harmonic speedup)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FB9C0-1A89-5B48-8016-BCA3C26FFA55}"/>
              </a:ext>
            </a:extLst>
          </p:cNvPr>
          <p:cNvSpPr txBox="1"/>
          <p:nvPr/>
        </p:nvSpPr>
        <p:spPr>
          <a:xfrm>
            <a:off x="5306872" y="1243630"/>
            <a:ext cx="3761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Unfairness (maximum slowdown)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DRAM energy consumption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C305773-7C91-304B-8B38-E24B34B97915}"/>
              </a:ext>
            </a:extLst>
          </p:cNvPr>
          <p:cNvSpPr/>
          <p:nvPr/>
        </p:nvSpPr>
        <p:spPr>
          <a:xfrm>
            <a:off x="204278" y="4178642"/>
            <a:ext cx="8731045" cy="1720645"/>
          </a:xfrm>
          <a:prstGeom prst="roundRect">
            <a:avLst>
              <a:gd name="adj" fmla="val 238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RowHammer</a:t>
            </a:r>
          </a:p>
          <a:p>
            <a:r>
              <a:rPr lang="en-US" dirty="0">
                <a:solidFill>
                  <a:srgbClr val="C00000"/>
                </a:solidFill>
              </a:rPr>
              <a:t>Attack</a:t>
            </a:r>
          </a:p>
          <a:p>
            <a:r>
              <a:rPr lang="en-US" dirty="0">
                <a:solidFill>
                  <a:srgbClr val="C00000"/>
                </a:solidFill>
              </a:rPr>
              <a:t>Present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0803606-3495-4E45-81BD-8A0B3C141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51" y="4263587"/>
            <a:ext cx="7200000" cy="1544831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3F4A6C-63E9-8945-9E6F-1EE304A7C1BA}"/>
              </a:ext>
            </a:extLst>
          </p:cNvPr>
          <p:cNvSpPr/>
          <p:nvPr/>
        </p:nvSpPr>
        <p:spPr>
          <a:xfrm>
            <a:off x="206476" y="2090215"/>
            <a:ext cx="8731045" cy="1691149"/>
          </a:xfrm>
          <a:prstGeom prst="roundRect">
            <a:avLst>
              <a:gd name="adj" fmla="val 238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No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RowHammer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Attack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6C59962-A095-AD45-8716-9A7BFABC2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51" y="2172852"/>
            <a:ext cx="7200000" cy="1544828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261FD6-46E6-BA49-9931-66C3BDBB908E}"/>
              </a:ext>
            </a:extLst>
          </p:cNvPr>
          <p:cNvSpPr/>
          <p:nvPr/>
        </p:nvSpPr>
        <p:spPr>
          <a:xfrm>
            <a:off x="2212974" y="2316976"/>
            <a:ext cx="1368425" cy="967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1CFF49-49F4-0C45-8790-53E289E2A035}"/>
              </a:ext>
            </a:extLst>
          </p:cNvPr>
          <p:cNvSpPr/>
          <p:nvPr/>
        </p:nvSpPr>
        <p:spPr>
          <a:xfrm>
            <a:off x="3938447" y="2316976"/>
            <a:ext cx="1368425" cy="967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9FB19-1065-0148-8C3D-85F4D78E4CBD}"/>
              </a:ext>
            </a:extLst>
          </p:cNvPr>
          <p:cNvSpPr/>
          <p:nvPr/>
        </p:nvSpPr>
        <p:spPr>
          <a:xfrm>
            <a:off x="5663920" y="2316976"/>
            <a:ext cx="1368425" cy="967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D5C25-48C6-4340-9BFE-5B608FA90E31}"/>
              </a:ext>
            </a:extLst>
          </p:cNvPr>
          <p:cNvSpPr/>
          <p:nvPr/>
        </p:nvSpPr>
        <p:spPr>
          <a:xfrm>
            <a:off x="7389393" y="2316975"/>
            <a:ext cx="1368425" cy="967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E55014-30CB-1E40-8317-7A9368782BC8}"/>
              </a:ext>
            </a:extLst>
          </p:cNvPr>
          <p:cNvSpPr/>
          <p:nvPr/>
        </p:nvSpPr>
        <p:spPr>
          <a:xfrm>
            <a:off x="2212974" y="4402305"/>
            <a:ext cx="1368425" cy="967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2284A1-4FEA-494F-939B-C59FB71BDE13}"/>
              </a:ext>
            </a:extLst>
          </p:cNvPr>
          <p:cNvSpPr/>
          <p:nvPr/>
        </p:nvSpPr>
        <p:spPr>
          <a:xfrm>
            <a:off x="3938447" y="4402305"/>
            <a:ext cx="1368425" cy="967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6309A-9757-2A43-8E54-3B75863429DA}"/>
              </a:ext>
            </a:extLst>
          </p:cNvPr>
          <p:cNvSpPr/>
          <p:nvPr/>
        </p:nvSpPr>
        <p:spPr>
          <a:xfrm>
            <a:off x="5663920" y="4402305"/>
            <a:ext cx="1368425" cy="967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F9941E-6FAD-0740-8521-12FD674CB101}"/>
              </a:ext>
            </a:extLst>
          </p:cNvPr>
          <p:cNvSpPr/>
          <p:nvPr/>
        </p:nvSpPr>
        <p:spPr>
          <a:xfrm>
            <a:off x="7389393" y="4402304"/>
            <a:ext cx="1368425" cy="967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E065157A-D112-FC40-AE0F-AB3890E69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51" y="2176605"/>
            <a:ext cx="7200000" cy="1544828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F06F12A5-EA10-0C4B-9E05-DB1B543B7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51" y="4265266"/>
            <a:ext cx="7200000" cy="1544831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E91960-FBF3-B940-A450-29043374AC30}"/>
              </a:ext>
            </a:extLst>
          </p:cNvPr>
          <p:cNvSpPr/>
          <p:nvPr/>
        </p:nvSpPr>
        <p:spPr>
          <a:xfrm>
            <a:off x="0" y="3653849"/>
            <a:ext cx="9144000" cy="4794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BlockHammer introduces </a:t>
            </a:r>
            <a:r>
              <a:rPr lang="en-US" b="1" dirty="0"/>
              <a:t>very low </a:t>
            </a:r>
            <a:r>
              <a:rPr lang="en-US" dirty="0"/>
              <a:t>performance (&lt;0.5%) and DRAM energy (&lt;0.4%) overheads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B8CCA1-F25A-BB4A-94C3-E832E2F274F3}"/>
              </a:ext>
            </a:extLst>
          </p:cNvPr>
          <p:cNvSpPr/>
          <p:nvPr/>
        </p:nvSpPr>
        <p:spPr>
          <a:xfrm>
            <a:off x="-2200" y="5765405"/>
            <a:ext cx="9144000" cy="6550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BlockHammer </a:t>
            </a:r>
            <a:r>
              <a:rPr lang="en-US" b="1" dirty="0"/>
              <a:t>significantly increases </a:t>
            </a:r>
            <a:r>
              <a:rPr lang="en-US" dirty="0"/>
              <a:t>benign application performance (by 45% on average) </a:t>
            </a:r>
          </a:p>
          <a:p>
            <a:pPr algn="ctr"/>
            <a:r>
              <a:rPr lang="en-US" dirty="0"/>
              <a:t>and </a:t>
            </a:r>
            <a:r>
              <a:rPr lang="en-US" b="1" dirty="0"/>
              <a:t>reduces </a:t>
            </a:r>
            <a:r>
              <a:rPr lang="en-US" dirty="0"/>
              <a:t>DRAM energy consumption (by 29% on average)</a:t>
            </a:r>
          </a:p>
        </p:txBody>
      </p:sp>
    </p:spTree>
    <p:extLst>
      <p:ext uri="{BB962C8B-B14F-4D97-AF65-F5344CB8AC3E}">
        <p14:creationId xmlns:p14="http://schemas.microsoft.com/office/powerpoint/2010/main" val="202893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5" grpId="1" uiExpand="1" build="allAtOnce"/>
      <p:bldP spid="6" grpId="0" animBg="1"/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BB34-DA34-8642-B47D-14389E01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sz="2800" dirty="0"/>
              <a:t>Scaling with RowHammer Vulnerability</a:t>
            </a:r>
            <a:endParaRPr lang="en-US" sz="2800" b="1" dirty="0"/>
          </a:p>
        </p:txBody>
      </p:sp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03E376D7-6E59-E74F-A5A3-405C73CEC9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3" t="2424" r="19399" b="84017"/>
          <a:stretch/>
        </p:blipFill>
        <p:spPr>
          <a:xfrm>
            <a:off x="3241964" y="2061132"/>
            <a:ext cx="4759036" cy="313380"/>
          </a:xfrm>
          <a:prstGeom prst="rect">
            <a:avLst/>
          </a:prstGeom>
          <a:ln w="19050">
            <a:noFill/>
          </a:ln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577201E-FC48-DE47-B799-25AB9CE693E8}"/>
              </a:ext>
            </a:extLst>
          </p:cNvPr>
          <p:cNvSpPr/>
          <p:nvPr/>
        </p:nvSpPr>
        <p:spPr>
          <a:xfrm>
            <a:off x="206478" y="4438494"/>
            <a:ext cx="8731045" cy="1720645"/>
          </a:xfrm>
          <a:prstGeom prst="roundRect">
            <a:avLst>
              <a:gd name="adj" fmla="val 238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RowHammer</a:t>
            </a:r>
          </a:p>
          <a:p>
            <a:r>
              <a:rPr lang="en-US" dirty="0">
                <a:solidFill>
                  <a:srgbClr val="C00000"/>
                </a:solidFill>
              </a:rPr>
              <a:t>Attack Present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090A9AB-5FFD-5B47-8F48-A9A823712257}"/>
              </a:ext>
            </a:extLst>
          </p:cNvPr>
          <p:cNvSpPr/>
          <p:nvPr/>
        </p:nvSpPr>
        <p:spPr>
          <a:xfrm>
            <a:off x="208677" y="2357451"/>
            <a:ext cx="8731045" cy="1691149"/>
          </a:xfrm>
          <a:prstGeom prst="roundRect">
            <a:avLst>
              <a:gd name="adj" fmla="val 238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No RowHammer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Attack</a:t>
            </a:r>
          </a:p>
        </p:txBody>
      </p:sp>
      <p:pic>
        <p:nvPicPr>
          <p:cNvPr id="28" name="Picture 27" descr="Chart, line chart&#10;&#10;Description automatically generated">
            <a:extLst>
              <a:ext uri="{FF2B5EF4-FFF2-40B4-BE49-F238E27FC236}">
                <a16:creationId xmlns:a16="http://schemas.microsoft.com/office/drawing/2014/main" id="{F748D571-13D6-AF4C-AC87-A62D4BE04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" t="13255" r="136" b="2868"/>
          <a:stretch/>
        </p:blipFill>
        <p:spPr>
          <a:xfrm>
            <a:off x="2277956" y="2436611"/>
            <a:ext cx="6588000" cy="1534948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B7C787-5BF2-F643-970E-4C8A8CD99C71}"/>
              </a:ext>
            </a:extLst>
          </p:cNvPr>
          <p:cNvSpPr/>
          <p:nvPr/>
        </p:nvSpPr>
        <p:spPr>
          <a:xfrm>
            <a:off x="2912253" y="2556986"/>
            <a:ext cx="1188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6D2F06-AA5A-5547-84BE-267A1F0AB33D}"/>
              </a:ext>
            </a:extLst>
          </p:cNvPr>
          <p:cNvSpPr/>
          <p:nvPr/>
        </p:nvSpPr>
        <p:spPr>
          <a:xfrm>
            <a:off x="4468895" y="2548540"/>
            <a:ext cx="1188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1AB5F4-9EB3-F946-9859-C4C7B404793D}"/>
              </a:ext>
            </a:extLst>
          </p:cNvPr>
          <p:cNvSpPr>
            <a:spLocks noChangeAspect="1"/>
          </p:cNvSpPr>
          <p:nvPr/>
        </p:nvSpPr>
        <p:spPr>
          <a:xfrm>
            <a:off x="6021031" y="2573028"/>
            <a:ext cx="1188000" cy="838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B476CD-1607-8942-A42D-8CCB94654B48}"/>
              </a:ext>
            </a:extLst>
          </p:cNvPr>
          <p:cNvSpPr>
            <a:spLocks/>
          </p:cNvSpPr>
          <p:nvPr/>
        </p:nvSpPr>
        <p:spPr>
          <a:xfrm>
            <a:off x="7571475" y="2557346"/>
            <a:ext cx="1188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rt&#10;&#10;Description automatically generated">
            <a:extLst>
              <a:ext uri="{FF2B5EF4-FFF2-40B4-BE49-F238E27FC236}">
                <a16:creationId xmlns:a16="http://schemas.microsoft.com/office/drawing/2014/main" id="{3DD07603-CB97-EC4A-9322-BF43EEBF0B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0"/>
          <a:stretch/>
        </p:blipFill>
        <p:spPr>
          <a:xfrm>
            <a:off x="2277956" y="4522504"/>
            <a:ext cx="6588000" cy="1550379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D39FE46-AF17-784D-B012-1FDAF95AA825}"/>
              </a:ext>
            </a:extLst>
          </p:cNvPr>
          <p:cNvSpPr/>
          <p:nvPr/>
        </p:nvSpPr>
        <p:spPr>
          <a:xfrm>
            <a:off x="2905733" y="4615961"/>
            <a:ext cx="1188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9CB961-FD57-C64C-8704-A4671B62A5F2}"/>
              </a:ext>
            </a:extLst>
          </p:cNvPr>
          <p:cNvSpPr/>
          <p:nvPr/>
        </p:nvSpPr>
        <p:spPr>
          <a:xfrm>
            <a:off x="4462375" y="4607515"/>
            <a:ext cx="1188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9A046B-33CB-9646-BEEA-C1F53B5B86C4}"/>
              </a:ext>
            </a:extLst>
          </p:cNvPr>
          <p:cNvSpPr>
            <a:spLocks noChangeAspect="1"/>
          </p:cNvSpPr>
          <p:nvPr/>
        </p:nvSpPr>
        <p:spPr>
          <a:xfrm>
            <a:off x="6014511" y="4632003"/>
            <a:ext cx="1188000" cy="838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E3FD64-3A57-1F4B-BE60-52C6F77C7547}"/>
              </a:ext>
            </a:extLst>
          </p:cNvPr>
          <p:cNvSpPr>
            <a:spLocks/>
          </p:cNvSpPr>
          <p:nvPr/>
        </p:nvSpPr>
        <p:spPr>
          <a:xfrm>
            <a:off x="7564955" y="4616321"/>
            <a:ext cx="1188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Chart, line chart&#10;&#10;Description automatically generated">
            <a:extLst>
              <a:ext uri="{FF2B5EF4-FFF2-40B4-BE49-F238E27FC236}">
                <a16:creationId xmlns:a16="http://schemas.microsoft.com/office/drawing/2014/main" id="{C590B68B-EFC6-7B4C-88A1-56958C7B0F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" t="13255" r="136" b="2868"/>
          <a:stretch/>
        </p:blipFill>
        <p:spPr>
          <a:xfrm>
            <a:off x="2280456" y="2424121"/>
            <a:ext cx="6588000" cy="1534948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</p:pic>
      <p:pic>
        <p:nvPicPr>
          <p:cNvPr id="37" name="Picture 36" descr="Chart&#10;&#10;Description automatically generated">
            <a:extLst>
              <a:ext uri="{FF2B5EF4-FFF2-40B4-BE49-F238E27FC236}">
                <a16:creationId xmlns:a16="http://schemas.microsoft.com/office/drawing/2014/main" id="{D6DE88FA-966F-144F-AC6D-B26249ACE0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0"/>
          <a:stretch/>
        </p:blipFill>
        <p:spPr>
          <a:xfrm>
            <a:off x="2280456" y="4510014"/>
            <a:ext cx="6588000" cy="1550379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AC5504E-8914-BE40-9BA7-892F34E3E9CB}"/>
              </a:ext>
            </a:extLst>
          </p:cNvPr>
          <p:cNvSpPr/>
          <p:nvPr/>
        </p:nvSpPr>
        <p:spPr>
          <a:xfrm>
            <a:off x="2199" y="3765443"/>
            <a:ext cx="9144000" cy="4867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BlockHammer’s performance and energy overheads remain </a:t>
            </a:r>
            <a:r>
              <a:rPr lang="en-US" b="1" dirty="0"/>
              <a:t>negligible (&lt;0.6%)</a:t>
            </a:r>
            <a:r>
              <a:rPr lang="en-US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E1CC81-A11D-9A4E-8149-92DB38FA577E}"/>
              </a:ext>
            </a:extLst>
          </p:cNvPr>
          <p:cNvSpPr/>
          <p:nvPr/>
        </p:nvSpPr>
        <p:spPr>
          <a:xfrm>
            <a:off x="0" y="5850447"/>
            <a:ext cx="9144000" cy="5527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BlockHammer scalably provides </a:t>
            </a:r>
            <a:r>
              <a:rPr lang="en-US" b="1" dirty="0"/>
              <a:t>much higher performance</a:t>
            </a:r>
            <a:r>
              <a:rPr lang="en-US" dirty="0"/>
              <a:t> (71% on average)</a:t>
            </a:r>
          </a:p>
          <a:p>
            <a:pPr algn="ctr"/>
            <a:r>
              <a:rPr lang="en-US" dirty="0"/>
              <a:t>and </a:t>
            </a:r>
            <a:r>
              <a:rPr lang="en-US" b="1" dirty="0"/>
              <a:t>lower energy consumption </a:t>
            </a:r>
            <a:r>
              <a:rPr lang="en-US" dirty="0"/>
              <a:t>(32% on average)</a:t>
            </a:r>
            <a:r>
              <a:rPr lang="en-US" b="1" dirty="0"/>
              <a:t> </a:t>
            </a:r>
            <a:r>
              <a:rPr lang="en-US" dirty="0"/>
              <a:t>than state-of-the-art mechanisms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6C25EF-E925-5C48-AF8A-9E07A9A8EC5D}"/>
              </a:ext>
            </a:extLst>
          </p:cNvPr>
          <p:cNvSpPr/>
          <p:nvPr/>
        </p:nvSpPr>
        <p:spPr>
          <a:xfrm>
            <a:off x="288336" y="12429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System throughput (weighted speedup)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Job turnaround time (harmonic speedup)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9C4D1D-39F8-6E4F-B0DB-5D67D6CD506A}"/>
              </a:ext>
            </a:extLst>
          </p:cNvPr>
          <p:cNvSpPr txBox="1"/>
          <p:nvPr/>
        </p:nvSpPr>
        <p:spPr>
          <a:xfrm>
            <a:off x="5306872" y="1243630"/>
            <a:ext cx="3761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Unfairness (maximum slowdown)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DRAM energy consumption </a:t>
            </a:r>
          </a:p>
        </p:txBody>
      </p:sp>
    </p:spTree>
    <p:extLst>
      <p:ext uri="{BB962C8B-B14F-4D97-AF65-F5344CB8AC3E}">
        <p14:creationId xmlns:p14="http://schemas.microsoft.com/office/powerpoint/2010/main" val="23291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5" grpId="0" animBg="1"/>
      <p:bldP spid="26" grpId="0" animBg="1"/>
      <p:bldP spid="38" grpId="0" uiExpand="1" build="allAtOnce"/>
      <p:bldP spid="39" grpId="0" uiExpand="1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EF6B-2A67-1446-9CC9-3560765B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More in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B57A-B547-3A4C-A274-434D7824D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Security Proof</a:t>
            </a:r>
          </a:p>
          <a:p>
            <a:pPr lvl="1"/>
            <a:r>
              <a:rPr lang="en-US" sz="1800" dirty="0"/>
              <a:t>Mathematically represent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all possible </a:t>
            </a:r>
            <a:r>
              <a:rPr lang="en-US" sz="1800" dirty="0"/>
              <a:t>access patterns </a:t>
            </a:r>
          </a:p>
          <a:p>
            <a:pPr lvl="1"/>
            <a:r>
              <a:rPr lang="en-US" sz="1800" dirty="0"/>
              <a:t>We show that </a:t>
            </a:r>
            <a:r>
              <a:rPr lang="en-US" sz="1800" b="1" dirty="0">
                <a:solidFill>
                  <a:srgbClr val="00B050"/>
                </a:solidFill>
              </a:rPr>
              <a:t>no row can be activated high-enough times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/>
              <a:t>to induce bit-flips</a:t>
            </a:r>
            <a:br>
              <a:rPr lang="en-US" sz="1800" dirty="0">
                <a:solidFill>
                  <a:srgbClr val="00B050"/>
                </a:solidFill>
              </a:rPr>
            </a:br>
            <a:r>
              <a:rPr lang="en-US" sz="1800" dirty="0"/>
              <a:t>when BlockHammer is configured correctly</a:t>
            </a:r>
          </a:p>
          <a:p>
            <a:r>
              <a:rPr lang="en-US" sz="2000" dirty="0"/>
              <a:t>Addressing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Many-Sided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Attacks</a:t>
            </a:r>
            <a:r>
              <a:rPr lang="en-US" sz="1800" b="1" dirty="0"/>
              <a:t> </a:t>
            </a:r>
          </a:p>
          <a:p>
            <a:r>
              <a:rPr lang="en-US" sz="2000" dirty="0"/>
              <a:t>Evaluation of </a:t>
            </a:r>
            <a:r>
              <a:rPr lang="en-US" sz="2000" b="1" dirty="0">
                <a:solidFill>
                  <a:srgbClr val="00B050"/>
                </a:solidFill>
              </a:rPr>
              <a:t>14 mechanisms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representing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four mitigation approaches</a:t>
            </a:r>
          </a:p>
          <a:p>
            <a:pPr lvl="1"/>
            <a:r>
              <a:rPr lang="en-US" sz="1800" dirty="0"/>
              <a:t>Comprehensive Protection</a:t>
            </a:r>
          </a:p>
          <a:p>
            <a:pPr lvl="1"/>
            <a:r>
              <a:rPr lang="en-US" sz="1800" dirty="0"/>
              <a:t>Compatibility with Commodity DRAM Chips</a:t>
            </a:r>
          </a:p>
          <a:p>
            <a:pPr lvl="1"/>
            <a:r>
              <a:rPr lang="en-US" sz="1800" dirty="0"/>
              <a:t>Scalability with RowHammer Vulnerability</a:t>
            </a:r>
          </a:p>
          <a:p>
            <a:pPr lvl="1"/>
            <a:r>
              <a:rPr lang="en-US" sz="1800" dirty="0"/>
              <a:t>Deterministic Protection</a:t>
            </a:r>
          </a:p>
          <a:p>
            <a:endParaRPr lang="en-US" sz="1800" dirty="0"/>
          </a:p>
          <a:p>
            <a:endParaRPr lang="en-US" sz="200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71C4D8A-5607-BA49-B0FE-3DF5EDFC30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11731B-B121-DE45-975D-A04446B278D0}"/>
              </a:ext>
            </a:extLst>
          </p:cNvPr>
          <p:cNvSpPr/>
          <p:nvPr/>
        </p:nvSpPr>
        <p:spPr>
          <a:xfrm>
            <a:off x="6733568" y="3413125"/>
            <a:ext cx="601747" cy="3090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7189C0-AC5D-E749-9751-8734453202AC}"/>
              </a:ext>
            </a:extLst>
          </p:cNvPr>
          <p:cNvSpPr/>
          <p:nvPr/>
        </p:nvSpPr>
        <p:spPr>
          <a:xfrm>
            <a:off x="7342540" y="3413125"/>
            <a:ext cx="597417" cy="3090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5AC971-77EB-FA4C-B3E6-FBA4ACBD6B8F}"/>
              </a:ext>
            </a:extLst>
          </p:cNvPr>
          <p:cNvSpPr/>
          <p:nvPr/>
        </p:nvSpPr>
        <p:spPr>
          <a:xfrm>
            <a:off x="7947406" y="3413125"/>
            <a:ext cx="425410" cy="3090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CDC59E2-BFDB-9E4F-BFCA-4EFB471ABF5F}"/>
              </a:ext>
            </a:extLst>
          </p:cNvPr>
          <p:cNvSpPr/>
          <p:nvPr/>
        </p:nvSpPr>
        <p:spPr>
          <a:xfrm>
            <a:off x="6310023" y="3413124"/>
            <a:ext cx="420833" cy="30901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991F55-737C-F54F-A832-CF12B873FE4C}"/>
              </a:ext>
            </a:extLst>
          </p:cNvPr>
          <p:cNvSpPr/>
          <p:nvPr/>
        </p:nvSpPr>
        <p:spPr>
          <a:xfrm>
            <a:off x="7339651" y="6082044"/>
            <a:ext cx="599276" cy="302650"/>
          </a:xfrm>
          <a:prstGeom prst="rect">
            <a:avLst/>
          </a:prstGeom>
          <a:solidFill>
            <a:srgbClr val="EC6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1B33C4-5FDE-914F-8610-406A22836CCD}"/>
              </a:ext>
            </a:extLst>
          </p:cNvPr>
          <p:cNvSpPr/>
          <p:nvPr/>
        </p:nvSpPr>
        <p:spPr>
          <a:xfrm>
            <a:off x="7337439" y="5923608"/>
            <a:ext cx="599276" cy="186780"/>
          </a:xfrm>
          <a:prstGeom prst="rect">
            <a:avLst/>
          </a:prstGeom>
          <a:solidFill>
            <a:srgbClr val="9DC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561239-BC1C-584C-BDD0-DAFD40472F43}"/>
              </a:ext>
            </a:extLst>
          </p:cNvPr>
          <p:cNvGrpSpPr/>
          <p:nvPr/>
        </p:nvGrpSpPr>
        <p:grpSpPr>
          <a:xfrm>
            <a:off x="6305513" y="4527743"/>
            <a:ext cx="2063587" cy="1857013"/>
            <a:chOff x="5409415" y="3716854"/>
            <a:chExt cx="2964835" cy="269788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E06DA67-D31B-544C-98B3-1685E83D14B5}"/>
                </a:ext>
              </a:extLst>
            </p:cNvPr>
            <p:cNvSpPr/>
            <p:nvPr/>
          </p:nvSpPr>
          <p:spPr>
            <a:xfrm>
              <a:off x="5409415" y="4738886"/>
              <a:ext cx="604627" cy="16758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D0BBF6-EAAF-204A-ADED-65516DF6BFF9}"/>
                </a:ext>
              </a:extLst>
            </p:cNvPr>
            <p:cNvSpPr/>
            <p:nvPr/>
          </p:nvSpPr>
          <p:spPr>
            <a:xfrm>
              <a:off x="5422067" y="3724582"/>
              <a:ext cx="1470871" cy="20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A331E2F-1B66-0E40-97A9-202CA13E3216}"/>
                </a:ext>
              </a:extLst>
            </p:cNvPr>
            <p:cNvSpPr/>
            <p:nvPr/>
          </p:nvSpPr>
          <p:spPr>
            <a:xfrm>
              <a:off x="6021366" y="5977238"/>
              <a:ext cx="861003" cy="2889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DD9EDF5-0C67-3E41-9AC4-7944B03FB2D9}"/>
                </a:ext>
              </a:extLst>
            </p:cNvPr>
            <p:cNvSpPr/>
            <p:nvPr/>
          </p:nvSpPr>
          <p:spPr>
            <a:xfrm>
              <a:off x="7757686" y="5346203"/>
              <a:ext cx="609868" cy="10685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B1EC9B5-7409-4344-B5AC-579896C1DDF3}"/>
                </a:ext>
              </a:extLst>
            </p:cNvPr>
            <p:cNvSpPr/>
            <p:nvPr/>
          </p:nvSpPr>
          <p:spPr>
            <a:xfrm>
              <a:off x="7764382" y="3716854"/>
              <a:ext cx="609868" cy="9877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89F9F40-964F-E64F-B218-AB62D87380D7}"/>
              </a:ext>
            </a:extLst>
          </p:cNvPr>
          <p:cNvSpPr/>
          <p:nvPr/>
        </p:nvSpPr>
        <p:spPr>
          <a:xfrm>
            <a:off x="5049378" y="6384757"/>
            <a:ext cx="3300872" cy="139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0E7B4C-2FE4-9A48-9C49-E7294624D01D}"/>
              </a:ext>
            </a:extLst>
          </p:cNvPr>
          <p:cNvGrpSpPr/>
          <p:nvPr/>
        </p:nvGrpSpPr>
        <p:grpSpPr>
          <a:xfrm>
            <a:off x="6305510" y="4527746"/>
            <a:ext cx="2058927" cy="1860185"/>
            <a:chOff x="5409177" y="3715548"/>
            <a:chExt cx="2958142" cy="2702497"/>
          </a:xfrm>
          <a:solidFill>
            <a:srgbClr val="EC6362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ABD22E7-EB82-784B-AEA9-A82279B62406}"/>
                </a:ext>
              </a:extLst>
            </p:cNvPr>
            <p:cNvSpPr/>
            <p:nvPr/>
          </p:nvSpPr>
          <p:spPr>
            <a:xfrm>
              <a:off x="5409177" y="3926472"/>
              <a:ext cx="604627" cy="813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97A39F-6DA6-904B-94EA-AECD5F18E1B3}"/>
                </a:ext>
              </a:extLst>
            </p:cNvPr>
            <p:cNvSpPr/>
            <p:nvPr/>
          </p:nvSpPr>
          <p:spPr>
            <a:xfrm>
              <a:off x="6027573" y="3926473"/>
              <a:ext cx="861004" cy="2086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F567970-1F30-F64C-A8B8-6CE2F8F9A3EE}"/>
                </a:ext>
              </a:extLst>
            </p:cNvPr>
            <p:cNvSpPr/>
            <p:nvPr/>
          </p:nvSpPr>
          <p:spPr>
            <a:xfrm>
              <a:off x="6025352" y="6214845"/>
              <a:ext cx="861004" cy="20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8C39675-0703-054A-AF45-4C0A12E8FF3F}"/>
                </a:ext>
              </a:extLst>
            </p:cNvPr>
            <p:cNvSpPr/>
            <p:nvPr/>
          </p:nvSpPr>
          <p:spPr>
            <a:xfrm>
              <a:off x="6896754" y="3715548"/>
              <a:ext cx="861004" cy="20580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ABCDD1F-D431-3743-87FA-BC4A4CAC158C}"/>
                </a:ext>
              </a:extLst>
            </p:cNvPr>
            <p:cNvSpPr/>
            <p:nvPr/>
          </p:nvSpPr>
          <p:spPr>
            <a:xfrm>
              <a:off x="7757450" y="4698420"/>
              <a:ext cx="609869" cy="636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E901E39D-5896-8C40-A174-3E622D2163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4413" y="3393962"/>
            <a:ext cx="4099827" cy="3167301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A6545A1-6FA0-8C43-821A-9DF76F6F12CF}"/>
              </a:ext>
            </a:extLst>
          </p:cNvPr>
          <p:cNvCxnSpPr>
            <a:cxnSpLocks/>
          </p:cNvCxnSpPr>
          <p:nvPr/>
        </p:nvCxnSpPr>
        <p:spPr>
          <a:xfrm>
            <a:off x="4021390" y="6475873"/>
            <a:ext cx="985400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9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24" grpId="0" animBg="1"/>
      <p:bldP spid="25" grpId="0" animBg="1"/>
      <p:bldP spid="5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7191" y="1239726"/>
            <a:ext cx="8672264" cy="67355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4C625-6C44-824B-ABB0-43BC56560EF5}"/>
              </a:ext>
            </a:extLst>
          </p:cNvPr>
          <p:cNvSpPr/>
          <p:nvPr/>
        </p:nvSpPr>
        <p:spPr>
          <a:xfrm>
            <a:off x="205424" y="1948837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Outline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FE5D88-798B-6D45-B0F8-ACF5C16D68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9F22CB-B0AB-C448-BB33-D13183EF1C16}"/>
              </a:ext>
            </a:extLst>
          </p:cNvPr>
          <p:cNvSpPr/>
          <p:nvPr/>
        </p:nvSpPr>
        <p:spPr>
          <a:xfrm>
            <a:off x="205424" y="2652840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08F3C5-44E2-5B48-A440-DA601DF7858D}"/>
              </a:ext>
            </a:extLst>
          </p:cNvPr>
          <p:cNvSpPr/>
          <p:nvPr/>
        </p:nvSpPr>
        <p:spPr>
          <a:xfrm>
            <a:off x="205424" y="3356843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8597B5-8964-5C47-BC91-F48DFE836D04}"/>
              </a:ext>
            </a:extLst>
          </p:cNvPr>
          <p:cNvSpPr/>
          <p:nvPr/>
        </p:nvSpPr>
        <p:spPr>
          <a:xfrm>
            <a:off x="205424" y="4064777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9F995F-391F-5940-80E6-F82CB84C4933}"/>
              </a:ext>
            </a:extLst>
          </p:cNvPr>
          <p:cNvSpPr/>
          <p:nvPr/>
        </p:nvSpPr>
        <p:spPr>
          <a:xfrm>
            <a:off x="205424" y="4772711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3D1C82-6B4B-2A4A-BCEB-27C57C1188B5}"/>
              </a:ext>
            </a:extLst>
          </p:cNvPr>
          <p:cNvSpPr/>
          <p:nvPr/>
        </p:nvSpPr>
        <p:spPr>
          <a:xfrm>
            <a:off x="205424" y="5480645"/>
            <a:ext cx="8672264" cy="673550"/>
          </a:xfrm>
          <a:prstGeom prst="rect">
            <a:avLst/>
          </a:prstGeom>
          <a:solidFill>
            <a:srgbClr val="538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EDEFF-E6DD-CC47-AE02-196B3AC1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544" y="1215342"/>
            <a:ext cx="7709023" cy="51488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DRAM and RowHammer Background 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Motivation and Goal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BlockHammer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RowBlocker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AttackThrottler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Evaluation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0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0752"/>
            <a:ext cx="9143999" cy="5140373"/>
          </a:xfrm>
        </p:spPr>
        <p:txBody>
          <a:bodyPr>
            <a:noAutofit/>
          </a:bodyPr>
          <a:lstStyle/>
          <a:p>
            <a:pPr marL="274320" indent="-274320">
              <a:lnSpc>
                <a:spcPct val="150000"/>
              </a:lnSpc>
              <a:spcBef>
                <a:spcPts val="600"/>
              </a:spcBef>
            </a:pPr>
            <a:r>
              <a:rPr lang="en-US" sz="1800" b="1" u="sng" dirty="0"/>
              <a:t>Motivation</a:t>
            </a:r>
            <a:r>
              <a:rPr lang="en-US" sz="1800" dirty="0"/>
              <a:t>: RowHammer is a worsening DRAM reliability and security problem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chemeClr val="accent2">
                    <a:lumMod val="75000"/>
                  </a:schemeClr>
                </a:solidFill>
              </a:rPr>
              <a:t>Problem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: Mitigation mechanisms have limited support for current/future chips</a:t>
            </a:r>
          </a:p>
          <a:p>
            <a:pPr marL="731520" lvl="1" indent="-274320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Scalability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with worsening RowHammer vulnerability </a:t>
            </a:r>
          </a:p>
          <a:p>
            <a:pPr marL="731520" lvl="1" indent="-274320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Compatibility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with commodity DRAM chips</a:t>
            </a:r>
            <a:endParaRPr lang="en-US" sz="16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</a:rPr>
              <a:t>Goal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Efficiently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scalably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prevent RowHammer bit-flips 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without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knowledge of or modifications to DRAM internals 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chemeClr val="accent6">
                    <a:lumMod val="75000"/>
                  </a:schemeClr>
                </a:solidFill>
              </a:rPr>
              <a:t>Key Idea</a:t>
            </a:r>
            <a:r>
              <a:rPr lang="en-US" sz="1800" u="sng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Selectively throttle memory accesses that may cause RowHammer bit-flips</a:t>
            </a:r>
          </a:p>
          <a:p>
            <a:pPr marL="274320" indent="-274320"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rgbClr val="7030A0"/>
                </a:solidFill>
              </a:rPr>
              <a:t>Mechanism</a:t>
            </a:r>
            <a:r>
              <a:rPr lang="en-US" sz="1800" dirty="0">
                <a:solidFill>
                  <a:srgbClr val="7030A0"/>
                </a:solidFill>
              </a:rPr>
              <a:t>: BlockHammer </a:t>
            </a:r>
          </a:p>
          <a:p>
            <a:pPr marL="731520" lvl="1" indent="-274320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7030A0"/>
                </a:solidFill>
              </a:rPr>
              <a:t>Tracks</a:t>
            </a:r>
            <a:r>
              <a:rPr lang="en-US" sz="1600" dirty="0">
                <a:solidFill>
                  <a:srgbClr val="7030A0"/>
                </a:solidFill>
              </a:rPr>
              <a:t> activation rates of all rows by using area-efficient Bloom filters</a:t>
            </a:r>
          </a:p>
          <a:p>
            <a:pPr marL="731520" lvl="1" indent="-274320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7030A0"/>
                </a:solidFill>
              </a:rPr>
              <a:t>Throttles</a:t>
            </a:r>
            <a:r>
              <a:rPr lang="en-US" sz="1600" dirty="0">
                <a:solidFill>
                  <a:srgbClr val="7030A0"/>
                </a:solidFill>
              </a:rPr>
              <a:t> row activations that could cause RowHammer bit flips</a:t>
            </a:r>
          </a:p>
          <a:p>
            <a:pPr marL="731520" lvl="1" indent="-274320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7030A0"/>
                </a:solidFill>
              </a:rPr>
              <a:t>Identifies and throttles </a:t>
            </a:r>
            <a:r>
              <a:rPr lang="en-US" sz="1600" dirty="0">
                <a:solidFill>
                  <a:srgbClr val="7030A0"/>
                </a:solidFill>
              </a:rPr>
              <a:t>threads that perform RowHammer attacks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rgbClr val="C00000"/>
                </a:solidFill>
              </a:rPr>
              <a:t>Scalability with Worsening RowHammer Vulnerability: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Competitive</a:t>
            </a:r>
            <a:r>
              <a:rPr lang="en-US" sz="1600" dirty="0">
                <a:solidFill>
                  <a:srgbClr val="C00000"/>
                </a:solidFill>
              </a:rPr>
              <a:t> with state-of-the-art mechanisms </a:t>
            </a:r>
            <a:r>
              <a:rPr lang="en-US" sz="1600" b="1" dirty="0">
                <a:solidFill>
                  <a:srgbClr val="C00000"/>
                </a:solidFill>
              </a:rPr>
              <a:t>when there is no attack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Superior</a:t>
            </a:r>
            <a:r>
              <a:rPr lang="en-US" sz="1600" dirty="0">
                <a:solidFill>
                  <a:srgbClr val="C00000"/>
                </a:solidFill>
              </a:rPr>
              <a:t> performance and DRAM energy </a:t>
            </a:r>
            <a:r>
              <a:rPr lang="en-US" sz="1600" b="1" dirty="0">
                <a:solidFill>
                  <a:srgbClr val="C00000"/>
                </a:solidFill>
              </a:rPr>
              <a:t>when a RowHammer attack is present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u="sng" dirty="0">
                <a:solidFill>
                  <a:srgbClr val="C00000"/>
                </a:solidFill>
              </a:rPr>
              <a:t>Compatibility with Commodity DRAM Chips: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No proprietary information </a:t>
            </a:r>
            <a:r>
              <a:rPr lang="en-US" sz="1600" dirty="0">
                <a:solidFill>
                  <a:srgbClr val="C00000"/>
                </a:solidFill>
              </a:rPr>
              <a:t>of DRAM internals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No modifications </a:t>
            </a:r>
            <a:r>
              <a:rPr lang="en-US" sz="1600" dirty="0">
                <a:solidFill>
                  <a:srgbClr val="C00000"/>
                </a:solidFill>
              </a:rPr>
              <a:t>to DRAM circuitry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82C4400-0544-984E-9720-951BD0430F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632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/>
          </p:cNvSpPr>
          <p:nvPr/>
        </p:nvSpPr>
        <p:spPr>
          <a:xfrm>
            <a:off x="0" y="3717"/>
            <a:ext cx="9144000" cy="2962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b="1" dirty="0">
              <a:solidFill>
                <a:srgbClr val="70AD47"/>
              </a:solidFill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ctrTitle" idx="4294967295"/>
          </p:nvPr>
        </p:nvSpPr>
        <p:spPr>
          <a:xfrm>
            <a:off x="0" y="176130"/>
            <a:ext cx="9144000" cy="2473836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i="1" dirty="0">
                <a:solidFill>
                  <a:schemeClr val="bg1"/>
                </a:solidFill>
                <a:latin typeface="Cambria"/>
                <a:cs typeface="Cambria"/>
              </a:rPr>
              <a:t>BlockHammer</a:t>
            </a:r>
            <a:br>
              <a:rPr lang="en-US" sz="2000" b="1" i="1" dirty="0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700" b="1" i="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br>
              <a:rPr lang="en-US" sz="3400" b="1" i="1" dirty="0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3400" b="1" i="1" dirty="0">
                <a:solidFill>
                  <a:schemeClr val="bg1"/>
                </a:solidFill>
                <a:latin typeface="Cambria"/>
                <a:cs typeface="Cambria"/>
              </a:rPr>
              <a:t>Preventing RowHammer at Low Cost </a:t>
            </a:r>
            <a:br>
              <a:rPr lang="en-US" sz="3400" b="1" i="1" dirty="0">
                <a:solidFill>
                  <a:schemeClr val="bg1"/>
                </a:solidFill>
                <a:latin typeface="Cambria"/>
                <a:cs typeface="Cambria"/>
              </a:rPr>
            </a:br>
            <a:r>
              <a:rPr lang="en-US" sz="3400" b="1" i="1" dirty="0">
                <a:solidFill>
                  <a:schemeClr val="bg1"/>
                </a:solidFill>
                <a:latin typeface="Cambria"/>
                <a:cs typeface="Cambria"/>
              </a:rPr>
              <a:t>by Blacklisting Rapidly-Accessed DRAM Rows</a:t>
            </a:r>
            <a:endParaRPr lang="en-US" sz="3400" b="1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10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3534081"/>
            <a:ext cx="8686800" cy="153028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/>
                <a:cs typeface="Cambria"/>
              </a:rPr>
              <a:t>Abdullah </a:t>
            </a:r>
            <a:r>
              <a:rPr lang="en-US" sz="2400" b="1" dirty="0" err="1">
                <a:latin typeface="Cambria"/>
                <a:cs typeface="Cambria"/>
              </a:rPr>
              <a:t>Giray</a:t>
            </a:r>
            <a:r>
              <a:rPr lang="en-US" sz="2400" b="1" dirty="0">
                <a:latin typeface="Cambria"/>
                <a:cs typeface="Cambria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Yağlıkçı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2400" dirty="0" err="1">
                <a:latin typeface="Cambria"/>
                <a:cs typeface="Cambria"/>
              </a:rPr>
              <a:t>Minesh</a:t>
            </a:r>
            <a:r>
              <a:rPr lang="en-US" sz="2400" dirty="0">
                <a:latin typeface="Cambria"/>
                <a:cs typeface="Cambria"/>
              </a:rPr>
              <a:t> Patel    </a:t>
            </a:r>
            <a:r>
              <a:rPr lang="en-US" sz="2400" dirty="0" err="1">
                <a:latin typeface="Cambria"/>
                <a:cs typeface="Cambria"/>
              </a:rPr>
              <a:t>Jeremie</a:t>
            </a:r>
            <a:r>
              <a:rPr lang="en-US" sz="2400" dirty="0">
                <a:latin typeface="Cambria"/>
                <a:cs typeface="Cambria"/>
              </a:rPr>
              <a:t> S. Kim    </a:t>
            </a:r>
            <a:r>
              <a:rPr lang="en-US" sz="2400" dirty="0" err="1">
                <a:latin typeface="Cambria"/>
                <a:cs typeface="Cambria"/>
              </a:rPr>
              <a:t>Roknoddin</a:t>
            </a:r>
            <a:r>
              <a:rPr lang="en-US" sz="2400" dirty="0">
                <a:latin typeface="Cambria"/>
                <a:cs typeface="Cambria"/>
              </a:rPr>
              <a:t> Azizi</a:t>
            </a:r>
            <a:r>
              <a:rPr lang="en-US" sz="2400" baseline="30000" dirty="0">
                <a:latin typeface="Cambria"/>
                <a:cs typeface="Cambria"/>
              </a:rPr>
              <a:t>	   </a:t>
            </a:r>
          </a:p>
          <a:p>
            <a:pPr marL="0" indent="0" algn="ctr">
              <a:buNone/>
            </a:pPr>
            <a:r>
              <a:rPr lang="en-US" sz="2400" dirty="0" err="1">
                <a:latin typeface="Cambria"/>
                <a:cs typeface="Cambria"/>
              </a:rPr>
              <a:t>Ataberk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lang="en-US" sz="2400" dirty="0" err="1">
                <a:latin typeface="Cambria"/>
                <a:cs typeface="Cambria"/>
              </a:rPr>
              <a:t>Olgun</a:t>
            </a:r>
            <a:r>
              <a:rPr lang="en-US" sz="2400" dirty="0">
                <a:latin typeface="Cambria"/>
                <a:cs typeface="Cambria"/>
              </a:rPr>
              <a:t>    Lois </a:t>
            </a:r>
            <a:r>
              <a:rPr lang="en-US" sz="2400" dirty="0" err="1">
                <a:latin typeface="Cambria"/>
                <a:cs typeface="Cambria"/>
              </a:rPr>
              <a:t>Orosa</a:t>
            </a:r>
            <a:r>
              <a:rPr lang="en-US" sz="2400" dirty="0">
                <a:latin typeface="Cambria"/>
                <a:cs typeface="Cambria"/>
              </a:rPr>
              <a:t>    Hasan Hassan    </a:t>
            </a:r>
            <a:r>
              <a:rPr lang="en-US" sz="2400" dirty="0" err="1">
                <a:latin typeface="Cambria"/>
                <a:cs typeface="Cambria"/>
              </a:rPr>
              <a:t>Jisung</a:t>
            </a:r>
            <a:r>
              <a:rPr lang="en-US" sz="2400" dirty="0">
                <a:latin typeface="Cambria"/>
                <a:cs typeface="Cambria"/>
              </a:rPr>
              <a:t> Park   </a:t>
            </a:r>
          </a:p>
          <a:p>
            <a:pPr marL="0" indent="0" algn="ctr">
              <a:buNone/>
            </a:pPr>
            <a:r>
              <a:rPr lang="en-US" sz="2400" dirty="0">
                <a:latin typeface="Cambria"/>
                <a:cs typeface="Cambria"/>
              </a:rPr>
              <a:t>Konstantinos </a:t>
            </a:r>
            <a:r>
              <a:rPr lang="en-US" sz="2400" dirty="0" err="1">
                <a:latin typeface="Cambria"/>
                <a:cs typeface="Cambria"/>
              </a:rPr>
              <a:t>Kanellopoulos</a:t>
            </a:r>
            <a:r>
              <a:rPr lang="en-US" sz="2400" dirty="0">
                <a:latin typeface="Cambria"/>
                <a:cs typeface="Cambria"/>
              </a:rPr>
              <a:t>	    Taha </a:t>
            </a:r>
            <a:r>
              <a:rPr lang="en-US" sz="2400" dirty="0" err="1">
                <a:latin typeface="Cambria"/>
                <a:cs typeface="Cambria"/>
              </a:rPr>
              <a:t>Shahroodi</a:t>
            </a:r>
            <a:r>
              <a:rPr lang="en-US" sz="2400" dirty="0">
                <a:latin typeface="Cambria"/>
                <a:cs typeface="Cambria"/>
              </a:rPr>
              <a:t> 	</a:t>
            </a:r>
          </a:p>
          <a:p>
            <a:pPr marL="0" indent="0" algn="ctr">
              <a:buNone/>
            </a:pPr>
            <a:r>
              <a:rPr lang="en-US" sz="2400" dirty="0" err="1">
                <a:latin typeface="Cambria"/>
                <a:cs typeface="Cambria"/>
              </a:rPr>
              <a:t>Saugata</a:t>
            </a:r>
            <a:r>
              <a:rPr lang="en-US" sz="2400" dirty="0">
                <a:latin typeface="Cambria"/>
                <a:cs typeface="Cambria"/>
              </a:rPr>
              <a:t> Ghose</a:t>
            </a:r>
            <a:r>
              <a:rPr lang="en-US" sz="2400" baseline="30000" dirty="0">
                <a:latin typeface="Cambria"/>
                <a:cs typeface="Cambria"/>
              </a:rPr>
              <a:t>* </a:t>
            </a:r>
            <a:r>
              <a:rPr lang="en-US" sz="2400" dirty="0">
                <a:latin typeface="Cambria"/>
                <a:cs typeface="Cambria"/>
              </a:rPr>
              <a:t> 	</a:t>
            </a:r>
            <a:r>
              <a:rPr lang="en-US" sz="2400" dirty="0" err="1">
                <a:latin typeface="Cambria"/>
                <a:cs typeface="Cambria"/>
              </a:rPr>
              <a:t>Onur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lang="en-US" sz="2400" dirty="0" err="1">
                <a:latin typeface="Cambria"/>
                <a:cs typeface="Cambria"/>
              </a:rPr>
              <a:t>Mutlu</a:t>
            </a:r>
            <a:br>
              <a:rPr lang="en-US" sz="2400" dirty="0">
                <a:latin typeface="Cambria"/>
                <a:cs typeface="Cambria"/>
              </a:rPr>
            </a:br>
            <a:endParaRPr lang="en-US" sz="2400" dirty="0">
              <a:latin typeface="Cambria"/>
              <a:cs typeface="Cambria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7C26073-8D20-48E5-9751-3761552F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4153" y="5621998"/>
            <a:ext cx="2875694" cy="5532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493808-1C51-9F45-A6ED-874599368E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1820" t="33599" r="12247" b="30996"/>
          <a:stretch/>
        </p:blipFill>
        <p:spPr>
          <a:xfrm>
            <a:off x="105638" y="6319261"/>
            <a:ext cx="2423611" cy="416967"/>
          </a:xfrm>
          <a:prstGeom prst="rect">
            <a:avLst/>
          </a:prstGeom>
        </p:spPr>
      </p:pic>
      <p:pic>
        <p:nvPicPr>
          <p:cNvPr id="11" name="Picture 2" descr="University wordmark, orange with blue outline">
            <a:extLst>
              <a:ext uri="{FF2B5EF4-FFF2-40B4-BE49-F238E27FC236}">
                <a16:creationId xmlns:a16="http://schemas.microsoft.com/office/drawing/2014/main" id="{8010E40A-0691-E647-8B0C-334D758EFD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888" y="6192456"/>
            <a:ext cx="2071512" cy="54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9E41F3-F2C6-724E-996E-09EE412AE8B5}"/>
              </a:ext>
            </a:extLst>
          </p:cNvPr>
          <p:cNvSpPr txBox="1"/>
          <p:nvPr/>
        </p:nvSpPr>
        <p:spPr>
          <a:xfrm>
            <a:off x="6614751" y="6007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61374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/>
          </p:cNvSpPr>
          <p:nvPr/>
        </p:nvSpPr>
        <p:spPr>
          <a:xfrm>
            <a:off x="0" y="3717"/>
            <a:ext cx="9144000" cy="2962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b="1" dirty="0">
              <a:solidFill>
                <a:srgbClr val="70AD47"/>
              </a:solidFill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ctrTitle" idx="4294967295"/>
          </p:nvPr>
        </p:nvSpPr>
        <p:spPr>
          <a:xfrm>
            <a:off x="0" y="176130"/>
            <a:ext cx="9144000" cy="2473836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BlockHammer</a:t>
            </a:r>
            <a:b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</a:br>
            <a:r>
              <a:rPr lang="en-US" sz="7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 </a:t>
            </a:r>
            <a:br>
              <a:rPr lang="en-US" sz="34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</a:br>
            <a:r>
              <a:rPr lang="en-US" sz="34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Preventing RowHammer at Low Cost </a:t>
            </a:r>
            <a:br>
              <a:rPr lang="en-US" sz="34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</a:br>
            <a:r>
              <a:rPr lang="en-US" sz="34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by Blacklisting Rapidly-Accessed DRAM Rows</a:t>
            </a:r>
            <a:endParaRPr lang="en-US" sz="3400" b="1" dirty="0">
              <a:solidFill>
                <a:schemeClr val="bg1">
                  <a:lumMod val="95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3891776"/>
            <a:ext cx="8686800" cy="153028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6000" b="1" dirty="0">
                <a:latin typeface="Cambria"/>
                <a:cs typeface="Cambria"/>
              </a:rPr>
              <a:t>Backup Slides</a:t>
            </a:r>
            <a:endParaRPr lang="en-US"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921248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5647-3A92-B340-BAA9-AAD8D095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1" y="1177444"/>
            <a:ext cx="8987622" cy="863561"/>
          </a:xfrm>
        </p:spPr>
        <p:txBody>
          <a:bodyPr/>
          <a:lstStyle/>
          <a:p>
            <a:r>
              <a:rPr lang="en-US" sz="2000" dirty="0"/>
              <a:t>Timing row activations is critical to meet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reliability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power</a:t>
            </a:r>
            <a:r>
              <a:rPr lang="en-US" sz="2000" dirty="0"/>
              <a:t> constraints. </a:t>
            </a:r>
          </a:p>
          <a:p>
            <a:r>
              <a:rPr lang="en-US" sz="2000" dirty="0"/>
              <a:t>Two timing constraints </a:t>
            </a:r>
            <a:r>
              <a:rPr lang="en-US" sz="2000" dirty="0">
                <a:solidFill>
                  <a:srgbClr val="C00000"/>
                </a:solidFill>
              </a:rPr>
              <a:t>limit row activation rates</a:t>
            </a:r>
            <a:r>
              <a:rPr lang="en-US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62B88-63C1-A643-922B-15C32EB5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1" y="212622"/>
            <a:ext cx="8987622" cy="74019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Timing Constraints </a:t>
            </a:r>
            <a:br>
              <a:rPr lang="en-US" sz="3200" b="1" dirty="0"/>
            </a:br>
            <a:r>
              <a:rPr lang="en-US" sz="3200" b="1" dirty="0"/>
              <a:t>for DRAM Row Activations</a:t>
            </a:r>
            <a:endParaRPr lang="en-US" sz="3200" dirty="0"/>
          </a:p>
        </p:txBody>
      </p:sp>
      <p:grpSp>
        <p:nvGrpSpPr>
          <p:cNvPr id="9" name="L4t">
            <a:extLst>
              <a:ext uri="{FF2B5EF4-FFF2-40B4-BE49-F238E27FC236}">
                <a16:creationId xmlns:a16="http://schemas.microsoft.com/office/drawing/2014/main" id="{443C2F4E-2F2B-0442-AB2F-455CC3C035F7}"/>
              </a:ext>
            </a:extLst>
          </p:cNvPr>
          <p:cNvGrpSpPr/>
          <p:nvPr/>
        </p:nvGrpSpPr>
        <p:grpSpPr>
          <a:xfrm>
            <a:off x="3612904" y="2107512"/>
            <a:ext cx="252000" cy="3708914"/>
            <a:chOff x="3612904" y="1768291"/>
            <a:chExt cx="252000" cy="3708914"/>
          </a:xfrm>
        </p:grpSpPr>
        <p:cxnSp>
          <p:nvCxnSpPr>
            <p:cNvPr id="57" name="L4">
              <a:extLst>
                <a:ext uri="{FF2B5EF4-FFF2-40B4-BE49-F238E27FC236}">
                  <a16:creationId xmlns:a16="http://schemas.microsoft.com/office/drawing/2014/main" id="{EAE39A1C-06CA-9D4D-BD6E-F8F85DEA2580}"/>
                </a:ext>
              </a:extLst>
            </p:cNvPr>
            <p:cNvCxnSpPr>
              <a:cxnSpLocks/>
              <a:endCxn id="75" idx="4"/>
            </p:cNvCxnSpPr>
            <p:nvPr/>
          </p:nvCxnSpPr>
          <p:spPr>
            <a:xfrm>
              <a:off x="3737347" y="1768291"/>
              <a:ext cx="1557" cy="370891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5" name="4">
              <a:extLst>
                <a:ext uri="{FF2B5EF4-FFF2-40B4-BE49-F238E27FC236}">
                  <a16:creationId xmlns:a16="http://schemas.microsoft.com/office/drawing/2014/main" id="{35946876-D616-2C47-BCA8-D7A4CF3258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2904" y="5225205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</a:p>
          </p:txBody>
        </p:sp>
      </p:grpSp>
      <p:grpSp>
        <p:nvGrpSpPr>
          <p:cNvPr id="7" name="L3t">
            <a:extLst>
              <a:ext uri="{FF2B5EF4-FFF2-40B4-BE49-F238E27FC236}">
                <a16:creationId xmlns:a16="http://schemas.microsoft.com/office/drawing/2014/main" id="{5B9B1A6B-FCBE-FA47-AFF5-D0CB33780EE4}"/>
              </a:ext>
            </a:extLst>
          </p:cNvPr>
          <p:cNvGrpSpPr/>
          <p:nvPr/>
        </p:nvGrpSpPr>
        <p:grpSpPr>
          <a:xfrm>
            <a:off x="2982766" y="2107513"/>
            <a:ext cx="252000" cy="3711909"/>
            <a:chOff x="2982766" y="1768292"/>
            <a:chExt cx="252000" cy="3711909"/>
          </a:xfrm>
        </p:grpSpPr>
        <p:cxnSp>
          <p:nvCxnSpPr>
            <p:cNvPr id="67" name="L3">
              <a:extLst>
                <a:ext uri="{FF2B5EF4-FFF2-40B4-BE49-F238E27FC236}">
                  <a16:creationId xmlns:a16="http://schemas.microsoft.com/office/drawing/2014/main" id="{871A86DF-F5CD-8746-8F09-0C5BEC5669EA}"/>
                </a:ext>
              </a:extLst>
            </p:cNvPr>
            <p:cNvCxnSpPr>
              <a:cxnSpLocks/>
              <a:endCxn id="74" idx="4"/>
            </p:cNvCxnSpPr>
            <p:nvPr/>
          </p:nvCxnSpPr>
          <p:spPr>
            <a:xfrm flipH="1">
              <a:off x="3108766" y="1768292"/>
              <a:ext cx="3246" cy="371190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4" name="3">
              <a:extLst>
                <a:ext uri="{FF2B5EF4-FFF2-40B4-BE49-F238E27FC236}">
                  <a16:creationId xmlns:a16="http://schemas.microsoft.com/office/drawing/2014/main" id="{B5A900DF-9525-CB41-A335-99E53A539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2766" y="5228201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3</a:t>
              </a:r>
            </a:p>
          </p:txBody>
        </p:sp>
      </p:grpSp>
      <p:grpSp>
        <p:nvGrpSpPr>
          <p:cNvPr id="4" name="L1t">
            <a:extLst>
              <a:ext uri="{FF2B5EF4-FFF2-40B4-BE49-F238E27FC236}">
                <a16:creationId xmlns:a16="http://schemas.microsoft.com/office/drawing/2014/main" id="{D99F7E88-EFCA-C34C-96AF-7FB4298368A9}"/>
              </a:ext>
            </a:extLst>
          </p:cNvPr>
          <p:cNvGrpSpPr/>
          <p:nvPr/>
        </p:nvGrpSpPr>
        <p:grpSpPr>
          <a:xfrm>
            <a:off x="1967978" y="2107516"/>
            <a:ext cx="252000" cy="3712446"/>
            <a:chOff x="1967978" y="1768295"/>
            <a:chExt cx="252000" cy="3712446"/>
          </a:xfrm>
        </p:grpSpPr>
        <p:cxnSp>
          <p:nvCxnSpPr>
            <p:cNvPr id="39" name="L1">
              <a:extLst>
                <a:ext uri="{FF2B5EF4-FFF2-40B4-BE49-F238E27FC236}">
                  <a16:creationId xmlns:a16="http://schemas.microsoft.com/office/drawing/2014/main" id="{D46D00E0-8797-EA45-BEE9-0EC006F38853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 flipH="1">
              <a:off x="2093978" y="1768295"/>
              <a:ext cx="2226" cy="371244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1">
              <a:extLst>
                <a:ext uri="{FF2B5EF4-FFF2-40B4-BE49-F238E27FC236}">
                  <a16:creationId xmlns:a16="http://schemas.microsoft.com/office/drawing/2014/main" id="{D13B8D75-C285-AE4D-BCDD-4FA793A50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7978" y="5228741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</a:t>
              </a:r>
            </a:p>
          </p:txBody>
        </p:sp>
      </p:grpSp>
      <p:grpSp>
        <p:nvGrpSpPr>
          <p:cNvPr id="13" name="L6t">
            <a:extLst>
              <a:ext uri="{FF2B5EF4-FFF2-40B4-BE49-F238E27FC236}">
                <a16:creationId xmlns:a16="http://schemas.microsoft.com/office/drawing/2014/main" id="{ACB79032-365A-2D42-8681-B0F00B643986}"/>
              </a:ext>
            </a:extLst>
          </p:cNvPr>
          <p:cNvGrpSpPr/>
          <p:nvPr/>
        </p:nvGrpSpPr>
        <p:grpSpPr>
          <a:xfrm>
            <a:off x="7157305" y="2133320"/>
            <a:ext cx="252000" cy="3686102"/>
            <a:chOff x="7157305" y="1794099"/>
            <a:chExt cx="252000" cy="3686102"/>
          </a:xfrm>
        </p:grpSpPr>
        <p:cxnSp>
          <p:nvCxnSpPr>
            <p:cNvPr id="108" name="L6">
              <a:extLst>
                <a:ext uri="{FF2B5EF4-FFF2-40B4-BE49-F238E27FC236}">
                  <a16:creationId xmlns:a16="http://schemas.microsoft.com/office/drawing/2014/main" id="{4BE938D7-552A-134C-B309-F8B307857B9E}"/>
                </a:ext>
              </a:extLst>
            </p:cNvPr>
            <p:cNvCxnSpPr>
              <a:cxnSpLocks/>
              <a:endCxn id="81" idx="4"/>
            </p:cNvCxnSpPr>
            <p:nvPr/>
          </p:nvCxnSpPr>
          <p:spPr>
            <a:xfrm>
              <a:off x="7283305" y="1794099"/>
              <a:ext cx="0" cy="368610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6">
              <a:extLst>
                <a:ext uri="{FF2B5EF4-FFF2-40B4-BE49-F238E27FC236}">
                  <a16:creationId xmlns:a16="http://schemas.microsoft.com/office/drawing/2014/main" id="{7FB9A35D-4C01-8340-A448-0702577693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7305" y="5228201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6</a:t>
              </a:r>
            </a:p>
          </p:txBody>
        </p:sp>
      </p:grpSp>
      <p:grpSp>
        <p:nvGrpSpPr>
          <p:cNvPr id="14" name="L7t">
            <a:extLst>
              <a:ext uri="{FF2B5EF4-FFF2-40B4-BE49-F238E27FC236}">
                <a16:creationId xmlns:a16="http://schemas.microsoft.com/office/drawing/2014/main" id="{A3FD6756-E60A-D84E-AAFF-57A7AE76AE36}"/>
              </a:ext>
            </a:extLst>
          </p:cNvPr>
          <p:cNvGrpSpPr/>
          <p:nvPr/>
        </p:nvGrpSpPr>
        <p:grpSpPr>
          <a:xfrm>
            <a:off x="7751841" y="2107514"/>
            <a:ext cx="252000" cy="3711908"/>
            <a:chOff x="7751841" y="1768293"/>
            <a:chExt cx="252000" cy="3711908"/>
          </a:xfrm>
        </p:grpSpPr>
        <p:cxnSp>
          <p:nvCxnSpPr>
            <p:cNvPr id="42" name="L7">
              <a:extLst>
                <a:ext uri="{FF2B5EF4-FFF2-40B4-BE49-F238E27FC236}">
                  <a16:creationId xmlns:a16="http://schemas.microsoft.com/office/drawing/2014/main" id="{FB7DA542-67D3-A146-A3EA-BCE6E10E2A4E}"/>
                </a:ext>
              </a:extLst>
            </p:cNvPr>
            <p:cNvCxnSpPr>
              <a:cxnSpLocks/>
              <a:endCxn id="95" idx="4"/>
            </p:cNvCxnSpPr>
            <p:nvPr/>
          </p:nvCxnSpPr>
          <p:spPr>
            <a:xfrm>
              <a:off x="7877841" y="1768293"/>
              <a:ext cx="0" cy="371190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5" name="7">
              <a:extLst>
                <a:ext uri="{FF2B5EF4-FFF2-40B4-BE49-F238E27FC236}">
                  <a16:creationId xmlns:a16="http://schemas.microsoft.com/office/drawing/2014/main" id="{044EB7EF-7253-ED48-9ADD-01E4BC526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1841" y="5228201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7</a:t>
              </a:r>
            </a:p>
          </p:txBody>
        </p:sp>
      </p:grpSp>
      <p:grpSp>
        <p:nvGrpSpPr>
          <p:cNvPr id="5" name="L2t">
            <a:extLst>
              <a:ext uri="{FF2B5EF4-FFF2-40B4-BE49-F238E27FC236}">
                <a16:creationId xmlns:a16="http://schemas.microsoft.com/office/drawing/2014/main" id="{340CECFD-B0D3-7E44-B9E7-C63ADA544184}"/>
              </a:ext>
            </a:extLst>
          </p:cNvPr>
          <p:cNvGrpSpPr/>
          <p:nvPr/>
        </p:nvGrpSpPr>
        <p:grpSpPr>
          <a:xfrm>
            <a:off x="2321309" y="2101026"/>
            <a:ext cx="252000" cy="3723105"/>
            <a:chOff x="2321309" y="1761805"/>
            <a:chExt cx="252000" cy="3723105"/>
          </a:xfrm>
        </p:grpSpPr>
        <p:cxnSp>
          <p:nvCxnSpPr>
            <p:cNvPr id="111" name="L2">
              <a:extLst>
                <a:ext uri="{FF2B5EF4-FFF2-40B4-BE49-F238E27FC236}">
                  <a16:creationId xmlns:a16="http://schemas.microsoft.com/office/drawing/2014/main" id="{1FDED470-9B79-744F-9C2B-967E7A2FAE5C}"/>
                </a:ext>
              </a:extLst>
            </p:cNvPr>
            <p:cNvCxnSpPr>
              <a:cxnSpLocks/>
              <a:endCxn id="73" idx="4"/>
            </p:cNvCxnSpPr>
            <p:nvPr/>
          </p:nvCxnSpPr>
          <p:spPr>
            <a:xfrm>
              <a:off x="2442682" y="1761805"/>
              <a:ext cx="0" cy="372310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2">
              <a:extLst>
                <a:ext uri="{FF2B5EF4-FFF2-40B4-BE49-F238E27FC236}">
                  <a16:creationId xmlns:a16="http://schemas.microsoft.com/office/drawing/2014/main" id="{29FCCF0C-618E-BE49-B054-E62CFBAF62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1309" y="5232910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</a:t>
              </a:r>
            </a:p>
          </p:txBody>
        </p:sp>
      </p:grpSp>
      <p:grpSp>
        <p:nvGrpSpPr>
          <p:cNvPr id="98" name="BankB">
            <a:extLst>
              <a:ext uri="{FF2B5EF4-FFF2-40B4-BE49-F238E27FC236}">
                <a16:creationId xmlns:a16="http://schemas.microsoft.com/office/drawing/2014/main" id="{AAD1DBFA-9CF7-5343-A5EC-615CCE8AC122}"/>
              </a:ext>
            </a:extLst>
          </p:cNvPr>
          <p:cNvGrpSpPr/>
          <p:nvPr/>
        </p:nvGrpSpPr>
        <p:grpSpPr>
          <a:xfrm>
            <a:off x="258594" y="2811074"/>
            <a:ext cx="8197037" cy="452655"/>
            <a:chOff x="258594" y="3896670"/>
            <a:chExt cx="8197037" cy="452655"/>
          </a:xfrm>
          <a:solidFill>
            <a:srgbClr val="E3F0EE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629509-14EA-8E4D-980D-96F20CDC40FC}"/>
                </a:ext>
              </a:extLst>
            </p:cNvPr>
            <p:cNvSpPr/>
            <p:nvPr/>
          </p:nvSpPr>
          <p:spPr>
            <a:xfrm>
              <a:off x="258595" y="3896670"/>
              <a:ext cx="8197036" cy="4526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BB1D997-0FA9-D448-83BA-F3DE69CAC0AE}"/>
                </a:ext>
              </a:extLst>
            </p:cNvPr>
            <p:cNvSpPr txBox="1"/>
            <p:nvPr/>
          </p:nvSpPr>
          <p:spPr>
            <a:xfrm>
              <a:off x="258594" y="3943484"/>
              <a:ext cx="83227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Bank B</a:t>
              </a:r>
            </a:p>
          </p:txBody>
        </p:sp>
      </p:grpSp>
      <p:grpSp>
        <p:nvGrpSpPr>
          <p:cNvPr id="12" name="L5t">
            <a:extLst>
              <a:ext uri="{FF2B5EF4-FFF2-40B4-BE49-F238E27FC236}">
                <a16:creationId xmlns:a16="http://schemas.microsoft.com/office/drawing/2014/main" id="{2001056F-A1AB-3647-BB95-0F11E6529DD5}"/>
              </a:ext>
            </a:extLst>
          </p:cNvPr>
          <p:cNvGrpSpPr/>
          <p:nvPr/>
        </p:nvGrpSpPr>
        <p:grpSpPr>
          <a:xfrm>
            <a:off x="5947381" y="2114625"/>
            <a:ext cx="252000" cy="3705555"/>
            <a:chOff x="5947381" y="1775404"/>
            <a:chExt cx="252000" cy="3705555"/>
          </a:xfrm>
        </p:grpSpPr>
        <p:cxnSp>
          <p:nvCxnSpPr>
            <p:cNvPr id="90" name="L5">
              <a:extLst>
                <a:ext uri="{FF2B5EF4-FFF2-40B4-BE49-F238E27FC236}">
                  <a16:creationId xmlns:a16="http://schemas.microsoft.com/office/drawing/2014/main" id="{86D53312-5651-6246-82F4-231BC908BB4A}"/>
                </a:ext>
              </a:extLst>
            </p:cNvPr>
            <p:cNvCxnSpPr>
              <a:cxnSpLocks/>
              <a:endCxn id="80" idx="4"/>
            </p:cNvCxnSpPr>
            <p:nvPr/>
          </p:nvCxnSpPr>
          <p:spPr>
            <a:xfrm>
              <a:off x="6073381" y="1775404"/>
              <a:ext cx="0" cy="370555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0" name="5">
              <a:extLst>
                <a:ext uri="{FF2B5EF4-FFF2-40B4-BE49-F238E27FC236}">
                  <a16:creationId xmlns:a16="http://schemas.microsoft.com/office/drawing/2014/main" id="{3F6B9C58-595F-EA48-B470-6C679885BF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7381" y="5228959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</p:grpSp>
      <p:grpSp>
        <p:nvGrpSpPr>
          <p:cNvPr id="100" name="BankC">
            <a:extLst>
              <a:ext uri="{FF2B5EF4-FFF2-40B4-BE49-F238E27FC236}">
                <a16:creationId xmlns:a16="http://schemas.microsoft.com/office/drawing/2014/main" id="{6E30A05F-DE39-4749-A59B-0735D35702FC}"/>
              </a:ext>
            </a:extLst>
          </p:cNvPr>
          <p:cNvGrpSpPr/>
          <p:nvPr/>
        </p:nvGrpSpPr>
        <p:grpSpPr>
          <a:xfrm>
            <a:off x="258593" y="3351532"/>
            <a:ext cx="8197037" cy="452655"/>
            <a:chOff x="258593" y="4437128"/>
            <a:chExt cx="8197037" cy="452655"/>
          </a:xfrm>
          <a:solidFill>
            <a:srgbClr val="E3F0EE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8354F91-CBE3-5340-91D3-19323E30C5EE}"/>
                </a:ext>
              </a:extLst>
            </p:cNvPr>
            <p:cNvSpPr/>
            <p:nvPr/>
          </p:nvSpPr>
          <p:spPr>
            <a:xfrm>
              <a:off x="258594" y="4437128"/>
              <a:ext cx="8197036" cy="4526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80BD49F-9A0E-454B-BEAE-D6C6CB8F38EB}"/>
                </a:ext>
              </a:extLst>
            </p:cNvPr>
            <p:cNvSpPr txBox="1"/>
            <p:nvPr/>
          </p:nvSpPr>
          <p:spPr>
            <a:xfrm>
              <a:off x="258593" y="4483942"/>
              <a:ext cx="82266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Bank C</a:t>
              </a:r>
            </a:p>
          </p:txBody>
        </p:sp>
      </p:grpSp>
      <p:grpSp>
        <p:nvGrpSpPr>
          <p:cNvPr id="104" name="BankE">
            <a:extLst>
              <a:ext uri="{FF2B5EF4-FFF2-40B4-BE49-F238E27FC236}">
                <a16:creationId xmlns:a16="http://schemas.microsoft.com/office/drawing/2014/main" id="{16480508-CE02-194F-B869-8B3E9FE047FB}"/>
              </a:ext>
            </a:extLst>
          </p:cNvPr>
          <p:cNvGrpSpPr/>
          <p:nvPr/>
        </p:nvGrpSpPr>
        <p:grpSpPr>
          <a:xfrm>
            <a:off x="252305" y="4422264"/>
            <a:ext cx="8197037" cy="452655"/>
            <a:chOff x="252305" y="5507860"/>
            <a:chExt cx="8197037" cy="452655"/>
          </a:xfrm>
          <a:solidFill>
            <a:srgbClr val="E3F1EE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7996D02-12E3-DE40-9348-C3A8F471C7BD}"/>
                </a:ext>
              </a:extLst>
            </p:cNvPr>
            <p:cNvSpPr/>
            <p:nvPr/>
          </p:nvSpPr>
          <p:spPr>
            <a:xfrm>
              <a:off x="252306" y="5507860"/>
              <a:ext cx="8197036" cy="4526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6892F2E-21A4-1C46-A737-6CAE1108B0D4}"/>
                </a:ext>
              </a:extLst>
            </p:cNvPr>
            <p:cNvSpPr txBox="1"/>
            <p:nvPr/>
          </p:nvSpPr>
          <p:spPr>
            <a:xfrm>
              <a:off x="252305" y="5554674"/>
              <a:ext cx="84189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Bank E</a:t>
              </a:r>
            </a:p>
          </p:txBody>
        </p:sp>
      </p:grpSp>
      <p:grpSp>
        <p:nvGrpSpPr>
          <p:cNvPr id="96" name="BankA">
            <a:extLst>
              <a:ext uri="{FF2B5EF4-FFF2-40B4-BE49-F238E27FC236}">
                <a16:creationId xmlns:a16="http://schemas.microsoft.com/office/drawing/2014/main" id="{A84911A4-1EB1-0441-845B-422067CD2C2D}"/>
              </a:ext>
            </a:extLst>
          </p:cNvPr>
          <p:cNvGrpSpPr/>
          <p:nvPr/>
        </p:nvGrpSpPr>
        <p:grpSpPr>
          <a:xfrm>
            <a:off x="258594" y="1902273"/>
            <a:ext cx="8805019" cy="824284"/>
            <a:chOff x="258594" y="2496114"/>
            <a:chExt cx="8805019" cy="824284"/>
          </a:xfrm>
          <a:solidFill>
            <a:srgbClr val="E3F0EE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7AFD6A9-EA26-C944-A26C-449EB449EFE3}"/>
                </a:ext>
              </a:extLst>
            </p:cNvPr>
            <p:cNvSpPr/>
            <p:nvPr/>
          </p:nvSpPr>
          <p:spPr>
            <a:xfrm>
              <a:off x="258595" y="2893320"/>
              <a:ext cx="8197036" cy="4270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FFFEB6-8D72-5344-823A-35777F2D4957}"/>
                </a:ext>
              </a:extLst>
            </p:cNvPr>
            <p:cNvSpPr txBox="1"/>
            <p:nvPr/>
          </p:nvSpPr>
          <p:spPr>
            <a:xfrm>
              <a:off x="258594" y="2920534"/>
              <a:ext cx="83227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Bank A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184CC9-4DFF-2D4F-AD4F-B008628F9949}"/>
                </a:ext>
              </a:extLst>
            </p:cNvPr>
            <p:cNvCxnSpPr>
              <a:cxnSpLocks/>
            </p:cNvCxnSpPr>
            <p:nvPr/>
          </p:nvCxnSpPr>
          <p:spPr>
            <a:xfrm>
              <a:off x="258594" y="2701357"/>
              <a:ext cx="8197037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C8883D-0680-1A4D-890A-390542F45892}"/>
                </a:ext>
              </a:extLst>
            </p:cNvPr>
            <p:cNvSpPr txBox="1"/>
            <p:nvPr/>
          </p:nvSpPr>
          <p:spPr>
            <a:xfrm>
              <a:off x="8449342" y="249611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102" name="BankD">
            <a:extLst>
              <a:ext uri="{FF2B5EF4-FFF2-40B4-BE49-F238E27FC236}">
                <a16:creationId xmlns:a16="http://schemas.microsoft.com/office/drawing/2014/main" id="{BD1E114D-8334-2546-91DA-5753D17CE4D4}"/>
              </a:ext>
            </a:extLst>
          </p:cNvPr>
          <p:cNvGrpSpPr/>
          <p:nvPr/>
        </p:nvGrpSpPr>
        <p:grpSpPr>
          <a:xfrm>
            <a:off x="258593" y="3886898"/>
            <a:ext cx="8197037" cy="452655"/>
            <a:chOff x="258593" y="4972494"/>
            <a:chExt cx="8197037" cy="452655"/>
          </a:xfrm>
          <a:solidFill>
            <a:srgbClr val="E3F0EE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C552948-FF2A-BE41-9B60-8292BAC72F94}"/>
                </a:ext>
              </a:extLst>
            </p:cNvPr>
            <p:cNvSpPr/>
            <p:nvPr/>
          </p:nvSpPr>
          <p:spPr>
            <a:xfrm>
              <a:off x="258594" y="4972494"/>
              <a:ext cx="8197036" cy="4526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5A209A2-C787-DA49-AF25-FAFF1266DC03}"/>
                </a:ext>
              </a:extLst>
            </p:cNvPr>
            <p:cNvSpPr txBox="1"/>
            <p:nvPr/>
          </p:nvSpPr>
          <p:spPr>
            <a:xfrm>
              <a:off x="258593" y="5019308"/>
              <a:ext cx="84189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Bank D</a:t>
              </a:r>
            </a:p>
          </p:txBody>
        </p:sp>
      </p:grpSp>
      <p:grpSp>
        <p:nvGrpSpPr>
          <p:cNvPr id="92" name="TFAW1">
            <a:extLst>
              <a:ext uri="{FF2B5EF4-FFF2-40B4-BE49-F238E27FC236}">
                <a16:creationId xmlns:a16="http://schemas.microsoft.com/office/drawing/2014/main" id="{55E5702C-2F90-DA48-83D7-10190B68446E}"/>
              </a:ext>
            </a:extLst>
          </p:cNvPr>
          <p:cNvGrpSpPr/>
          <p:nvPr/>
        </p:nvGrpSpPr>
        <p:grpSpPr>
          <a:xfrm>
            <a:off x="2122398" y="4534557"/>
            <a:ext cx="3649160" cy="307777"/>
            <a:chOff x="2298203" y="3538490"/>
            <a:chExt cx="3649160" cy="3077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AA5971F-62DA-0B46-ADF1-68FC7AC647C3}"/>
                </a:ext>
              </a:extLst>
            </p:cNvPr>
            <p:cNvSpPr txBox="1"/>
            <p:nvPr/>
          </p:nvSpPr>
          <p:spPr>
            <a:xfrm>
              <a:off x="2795518" y="3538490"/>
              <a:ext cx="26113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9E0000"/>
                  </a:solidFill>
                </a:rPr>
                <a:t>Time difference &gt; </a:t>
              </a:r>
              <a:r>
                <a:rPr lang="en-US" sz="1400" dirty="0" err="1">
                  <a:solidFill>
                    <a:srgbClr val="9E0000"/>
                  </a:solidFill>
                </a:rPr>
                <a:t>t</a:t>
              </a:r>
              <a:r>
                <a:rPr lang="en-US" sz="1400" baseline="-25000" dirty="0" err="1">
                  <a:solidFill>
                    <a:srgbClr val="9E0000"/>
                  </a:solidFill>
                </a:rPr>
                <a:t>FAW</a:t>
              </a:r>
              <a:r>
                <a:rPr lang="en-US" sz="1400" dirty="0">
                  <a:solidFill>
                    <a:srgbClr val="9E0000"/>
                  </a:solidFill>
                </a:rPr>
                <a:t> (~30-35ns)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CBAF86E-A1A3-774E-9C5D-1C7716726853}"/>
                </a:ext>
              </a:extLst>
            </p:cNvPr>
            <p:cNvCxnSpPr>
              <a:cxnSpLocks/>
            </p:cNvCxnSpPr>
            <p:nvPr/>
          </p:nvCxnSpPr>
          <p:spPr>
            <a:xfrm>
              <a:off x="2298203" y="3562762"/>
              <a:ext cx="3649160" cy="0"/>
            </a:xfrm>
            <a:prstGeom prst="straightConnector1">
              <a:avLst/>
            </a:prstGeom>
            <a:ln w="38100">
              <a:solidFill>
                <a:srgbClr val="9E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RC_Footnote">
            <a:extLst>
              <a:ext uri="{FF2B5EF4-FFF2-40B4-BE49-F238E27FC236}">
                <a16:creationId xmlns:a16="http://schemas.microsoft.com/office/drawing/2014/main" id="{F7285313-F689-FA41-8FFF-01B2D0FEB23E}"/>
              </a:ext>
            </a:extLst>
          </p:cNvPr>
          <p:cNvSpPr/>
          <p:nvPr/>
        </p:nvSpPr>
        <p:spPr>
          <a:xfrm>
            <a:off x="235361" y="5824131"/>
            <a:ext cx="8811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8" lvl="1"/>
            <a:r>
              <a:rPr lang="en-US" b="1" dirty="0" err="1"/>
              <a:t>t</a:t>
            </a:r>
            <a:r>
              <a:rPr lang="en-US" b="1" baseline="-25000" dirty="0" err="1"/>
              <a:t>RC</a:t>
            </a:r>
            <a:r>
              <a:rPr lang="en-US" b="1" baseline="-25000" dirty="0"/>
              <a:t>.  </a:t>
            </a:r>
            <a:r>
              <a:rPr lang="en-US" b="1" dirty="0"/>
              <a:t>: </a:t>
            </a:r>
            <a:r>
              <a:rPr lang="en-US" dirty="0"/>
              <a:t>Minimum delay between two consecutive activations in a bank.</a:t>
            </a:r>
          </a:p>
        </p:txBody>
      </p:sp>
      <p:sp>
        <p:nvSpPr>
          <p:cNvPr id="112" name="TFAW_Footnote">
            <a:extLst>
              <a:ext uri="{FF2B5EF4-FFF2-40B4-BE49-F238E27FC236}">
                <a16:creationId xmlns:a16="http://schemas.microsoft.com/office/drawing/2014/main" id="{9BF9F42C-5EFF-1A44-A70F-2BCC052EA9C9}"/>
              </a:ext>
            </a:extLst>
          </p:cNvPr>
          <p:cNvSpPr/>
          <p:nvPr/>
        </p:nvSpPr>
        <p:spPr>
          <a:xfrm>
            <a:off x="238129" y="6074040"/>
            <a:ext cx="8811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8" lvl="1"/>
            <a:r>
              <a:rPr lang="en-US" b="1" dirty="0" err="1"/>
              <a:t>t</a:t>
            </a:r>
            <a:r>
              <a:rPr lang="en-US" b="1" baseline="-25000" dirty="0" err="1"/>
              <a:t>FAW</a:t>
            </a:r>
            <a:r>
              <a:rPr lang="en-US" b="1" dirty="0"/>
              <a:t>: </a:t>
            </a:r>
            <a:r>
              <a:rPr lang="en-US" dirty="0"/>
              <a:t>Rolling time window in which at most four rows can be activated in a rank.</a:t>
            </a:r>
          </a:p>
        </p:txBody>
      </p:sp>
      <p:grpSp>
        <p:nvGrpSpPr>
          <p:cNvPr id="84" name="BankF">
            <a:extLst>
              <a:ext uri="{FF2B5EF4-FFF2-40B4-BE49-F238E27FC236}">
                <a16:creationId xmlns:a16="http://schemas.microsoft.com/office/drawing/2014/main" id="{D1143B92-6068-E248-87DF-3D2CF3E909F0}"/>
              </a:ext>
            </a:extLst>
          </p:cNvPr>
          <p:cNvGrpSpPr/>
          <p:nvPr/>
        </p:nvGrpSpPr>
        <p:grpSpPr>
          <a:xfrm>
            <a:off x="252305" y="4970377"/>
            <a:ext cx="8197037" cy="452655"/>
            <a:chOff x="252305" y="5507860"/>
            <a:chExt cx="8197037" cy="452655"/>
          </a:xfrm>
          <a:solidFill>
            <a:srgbClr val="E3F1EE"/>
          </a:solidFill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6867A5C-36D5-944C-AF3C-7CCE6ECBECD7}"/>
                </a:ext>
              </a:extLst>
            </p:cNvPr>
            <p:cNvSpPr/>
            <p:nvPr/>
          </p:nvSpPr>
          <p:spPr>
            <a:xfrm>
              <a:off x="252306" y="5507860"/>
              <a:ext cx="8197036" cy="4526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D72CD8-7300-504A-AB59-36FC47618F72}"/>
                </a:ext>
              </a:extLst>
            </p:cNvPr>
            <p:cNvSpPr txBox="1"/>
            <p:nvPr/>
          </p:nvSpPr>
          <p:spPr>
            <a:xfrm>
              <a:off x="252305" y="5554674"/>
              <a:ext cx="80502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Bank F</a:t>
              </a:r>
            </a:p>
          </p:txBody>
        </p:sp>
      </p:grpSp>
      <p:cxnSp>
        <p:nvCxnSpPr>
          <p:cNvPr id="51" name="L2">
            <a:extLst>
              <a:ext uri="{FF2B5EF4-FFF2-40B4-BE49-F238E27FC236}">
                <a16:creationId xmlns:a16="http://schemas.microsoft.com/office/drawing/2014/main" id="{AAE95865-D664-FD4A-9172-FDC5AE8595C2}"/>
              </a:ext>
            </a:extLst>
          </p:cNvPr>
          <p:cNvCxnSpPr>
            <a:cxnSpLocks/>
          </p:cNvCxnSpPr>
          <p:nvPr/>
        </p:nvCxnSpPr>
        <p:spPr>
          <a:xfrm>
            <a:off x="2444134" y="4970377"/>
            <a:ext cx="0" cy="452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7" name="BankA-ACTs">
            <a:extLst>
              <a:ext uri="{FF2B5EF4-FFF2-40B4-BE49-F238E27FC236}">
                <a16:creationId xmlns:a16="http://schemas.microsoft.com/office/drawing/2014/main" id="{4F004225-D5E2-D341-9A8A-51638732C1B8}"/>
              </a:ext>
            </a:extLst>
          </p:cNvPr>
          <p:cNvGrpSpPr/>
          <p:nvPr/>
        </p:nvGrpSpPr>
        <p:grpSpPr>
          <a:xfrm>
            <a:off x="1779226" y="2218971"/>
            <a:ext cx="6413189" cy="584775"/>
            <a:chOff x="1779226" y="2853757"/>
            <a:chExt cx="6413189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5DE860-3212-414D-BA90-9411F4B49987}"/>
                </a:ext>
              </a:extLst>
            </p:cNvPr>
            <p:cNvSpPr txBox="1"/>
            <p:nvPr/>
          </p:nvSpPr>
          <p:spPr>
            <a:xfrm>
              <a:off x="1779226" y="2853757"/>
              <a:ext cx="6339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ACT </a:t>
              </a:r>
            </a:p>
            <a:p>
              <a:pPr algn="ctr"/>
              <a:r>
                <a:rPr lang="en-US" sz="1400" dirty="0"/>
                <a:t>Row 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A6F064-4A87-BF42-8C3B-FDF00A3010F2}"/>
                </a:ext>
              </a:extLst>
            </p:cNvPr>
            <p:cNvSpPr txBox="1"/>
            <p:nvPr/>
          </p:nvSpPr>
          <p:spPr>
            <a:xfrm>
              <a:off x="7563268" y="2853757"/>
              <a:ext cx="6291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9E0000"/>
                  </a:solidFill>
                </a:rPr>
                <a:t>ACT </a:t>
              </a:r>
            </a:p>
            <a:p>
              <a:pPr algn="ctr"/>
              <a:r>
                <a:rPr lang="en-US" sz="1400" dirty="0">
                  <a:solidFill>
                    <a:srgbClr val="9E0000"/>
                  </a:solidFill>
                </a:rPr>
                <a:t>Row Y</a:t>
              </a:r>
            </a:p>
          </p:txBody>
        </p:sp>
      </p:grpSp>
      <p:grpSp>
        <p:nvGrpSpPr>
          <p:cNvPr id="91" name="trc">
            <a:extLst>
              <a:ext uri="{FF2B5EF4-FFF2-40B4-BE49-F238E27FC236}">
                <a16:creationId xmlns:a16="http://schemas.microsoft.com/office/drawing/2014/main" id="{49FEFDB4-CFFB-D74D-AE15-E106B2BED515}"/>
              </a:ext>
            </a:extLst>
          </p:cNvPr>
          <p:cNvGrpSpPr/>
          <p:nvPr/>
        </p:nvGrpSpPr>
        <p:grpSpPr>
          <a:xfrm>
            <a:off x="2413182" y="2429114"/>
            <a:ext cx="5150086" cy="307777"/>
            <a:chOff x="2138841" y="3737003"/>
            <a:chExt cx="5150086" cy="3077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1EC8DA-6651-1A45-B1DF-A6F51C7E144B}"/>
                </a:ext>
              </a:extLst>
            </p:cNvPr>
            <p:cNvSpPr txBox="1"/>
            <p:nvPr/>
          </p:nvSpPr>
          <p:spPr>
            <a:xfrm>
              <a:off x="2161248" y="3737003"/>
              <a:ext cx="51276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9E0000"/>
                  </a:solidFill>
                </a:rPr>
                <a:t>Time difference &gt; </a:t>
              </a:r>
              <a:r>
                <a:rPr lang="en-US" sz="1400" dirty="0" err="1">
                  <a:solidFill>
                    <a:srgbClr val="9E0000"/>
                  </a:solidFill>
                </a:rPr>
                <a:t>t</a:t>
              </a:r>
              <a:r>
                <a:rPr lang="en-US" sz="1400" baseline="-25000" dirty="0" err="1">
                  <a:solidFill>
                    <a:srgbClr val="9E0000"/>
                  </a:solidFill>
                </a:rPr>
                <a:t>RC</a:t>
              </a:r>
              <a:r>
                <a:rPr lang="en-US" sz="1400" dirty="0">
                  <a:solidFill>
                    <a:srgbClr val="9E0000"/>
                  </a:solidFill>
                </a:rPr>
                <a:t> (~45-50ns)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995B34F-7203-994A-8140-91301C2AF9F4}"/>
                </a:ext>
              </a:extLst>
            </p:cNvPr>
            <p:cNvCxnSpPr>
              <a:cxnSpLocks/>
            </p:cNvCxnSpPr>
            <p:nvPr/>
          </p:nvCxnSpPr>
          <p:spPr>
            <a:xfrm>
              <a:off x="2138841" y="3755521"/>
              <a:ext cx="5150086" cy="0"/>
            </a:xfrm>
            <a:prstGeom prst="straightConnector1">
              <a:avLst/>
            </a:prstGeom>
            <a:ln w="38100">
              <a:solidFill>
                <a:srgbClr val="9E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ACTBZ">
            <a:extLst>
              <a:ext uri="{FF2B5EF4-FFF2-40B4-BE49-F238E27FC236}">
                <a16:creationId xmlns:a16="http://schemas.microsoft.com/office/drawing/2014/main" id="{89079EE1-DB09-9C45-A2FD-ED3CEFA0F883}"/>
              </a:ext>
            </a:extLst>
          </p:cNvPr>
          <p:cNvSpPr txBox="1"/>
          <p:nvPr/>
        </p:nvSpPr>
        <p:spPr>
          <a:xfrm>
            <a:off x="2799843" y="2742121"/>
            <a:ext cx="624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 </a:t>
            </a:r>
          </a:p>
          <a:p>
            <a:pPr algn="ctr"/>
            <a:r>
              <a:rPr lang="en-US" sz="1400" dirty="0"/>
              <a:t>Row Z</a:t>
            </a:r>
          </a:p>
        </p:txBody>
      </p:sp>
      <p:sp>
        <p:nvSpPr>
          <p:cNvPr id="60" name="ACTCT">
            <a:extLst>
              <a:ext uri="{FF2B5EF4-FFF2-40B4-BE49-F238E27FC236}">
                <a16:creationId xmlns:a16="http://schemas.microsoft.com/office/drawing/2014/main" id="{7F34C562-9606-404C-BAE8-AE6B781BFF27}"/>
              </a:ext>
            </a:extLst>
          </p:cNvPr>
          <p:cNvSpPr txBox="1"/>
          <p:nvPr/>
        </p:nvSpPr>
        <p:spPr>
          <a:xfrm>
            <a:off x="2122398" y="3271522"/>
            <a:ext cx="63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 </a:t>
            </a:r>
          </a:p>
          <a:p>
            <a:pPr algn="ctr"/>
            <a:r>
              <a:rPr lang="en-US" sz="1400" dirty="0"/>
              <a:t>Row T</a:t>
            </a:r>
          </a:p>
        </p:txBody>
      </p:sp>
      <p:sp>
        <p:nvSpPr>
          <p:cNvPr id="70" name="ACTDU">
            <a:extLst>
              <a:ext uri="{FF2B5EF4-FFF2-40B4-BE49-F238E27FC236}">
                <a16:creationId xmlns:a16="http://schemas.microsoft.com/office/drawing/2014/main" id="{15521233-61FC-7845-ACA1-ADB5F94EB3EC}"/>
              </a:ext>
            </a:extLst>
          </p:cNvPr>
          <p:cNvSpPr txBox="1"/>
          <p:nvPr/>
        </p:nvSpPr>
        <p:spPr>
          <a:xfrm>
            <a:off x="3415365" y="3826080"/>
            <a:ext cx="656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 </a:t>
            </a:r>
          </a:p>
          <a:p>
            <a:pPr algn="ctr"/>
            <a:r>
              <a:rPr lang="en-US" sz="1400" dirty="0"/>
              <a:t>Row U</a:t>
            </a:r>
          </a:p>
        </p:txBody>
      </p:sp>
      <p:sp>
        <p:nvSpPr>
          <p:cNvPr id="77" name="ACTEV">
            <a:extLst>
              <a:ext uri="{FF2B5EF4-FFF2-40B4-BE49-F238E27FC236}">
                <a16:creationId xmlns:a16="http://schemas.microsoft.com/office/drawing/2014/main" id="{ADBE4D34-24E4-6B45-823E-BEE00ABD839B}"/>
              </a:ext>
            </a:extLst>
          </p:cNvPr>
          <p:cNvSpPr txBox="1"/>
          <p:nvPr/>
        </p:nvSpPr>
        <p:spPr>
          <a:xfrm>
            <a:off x="5771558" y="4345666"/>
            <a:ext cx="643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E0000"/>
                </a:solidFill>
              </a:rPr>
              <a:t>ACT </a:t>
            </a:r>
          </a:p>
          <a:p>
            <a:pPr algn="ctr"/>
            <a:r>
              <a:rPr lang="en-US" sz="1400" dirty="0">
                <a:solidFill>
                  <a:srgbClr val="9E0000"/>
                </a:solidFill>
              </a:rPr>
              <a:t>Row V</a:t>
            </a:r>
          </a:p>
        </p:txBody>
      </p:sp>
      <p:sp>
        <p:nvSpPr>
          <p:cNvPr id="83" name="TFAW_TEXTF">
            <a:extLst>
              <a:ext uri="{FF2B5EF4-FFF2-40B4-BE49-F238E27FC236}">
                <a16:creationId xmlns:a16="http://schemas.microsoft.com/office/drawing/2014/main" id="{9E6B1717-22AB-D14C-A606-9E4812244104}"/>
              </a:ext>
            </a:extLst>
          </p:cNvPr>
          <p:cNvSpPr txBox="1"/>
          <p:nvPr/>
        </p:nvSpPr>
        <p:spPr>
          <a:xfrm>
            <a:off x="2449111" y="5093740"/>
            <a:ext cx="4469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E0000"/>
                </a:solidFill>
              </a:rPr>
              <a:t>Time difference &gt; </a:t>
            </a:r>
            <a:r>
              <a:rPr lang="en-US" sz="1400" dirty="0" err="1">
                <a:solidFill>
                  <a:srgbClr val="9E0000"/>
                </a:solidFill>
              </a:rPr>
              <a:t>t</a:t>
            </a:r>
            <a:r>
              <a:rPr lang="en-US" sz="1400" baseline="-25000" dirty="0" err="1">
                <a:solidFill>
                  <a:srgbClr val="9E0000"/>
                </a:solidFill>
              </a:rPr>
              <a:t>FAW</a:t>
            </a:r>
            <a:r>
              <a:rPr lang="en-US" sz="1400" dirty="0">
                <a:solidFill>
                  <a:srgbClr val="9E0000"/>
                </a:solidFill>
              </a:rPr>
              <a:t> (~30-35ns)</a:t>
            </a:r>
          </a:p>
        </p:txBody>
      </p:sp>
      <p:cxnSp>
        <p:nvCxnSpPr>
          <p:cNvPr id="82" name="TFAW2">
            <a:extLst>
              <a:ext uri="{FF2B5EF4-FFF2-40B4-BE49-F238E27FC236}">
                <a16:creationId xmlns:a16="http://schemas.microsoft.com/office/drawing/2014/main" id="{0CE764A2-041C-794A-AF81-8AFC21BAF925}"/>
              </a:ext>
            </a:extLst>
          </p:cNvPr>
          <p:cNvCxnSpPr>
            <a:cxnSpLocks/>
          </p:cNvCxnSpPr>
          <p:nvPr/>
        </p:nvCxnSpPr>
        <p:spPr>
          <a:xfrm>
            <a:off x="2442682" y="5109130"/>
            <a:ext cx="4495058" cy="0"/>
          </a:xfrm>
          <a:prstGeom prst="straightConnector1">
            <a:avLst/>
          </a:prstGeom>
          <a:ln w="38100">
            <a:solidFill>
              <a:srgbClr val="9E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CTFW">
            <a:extLst>
              <a:ext uri="{FF2B5EF4-FFF2-40B4-BE49-F238E27FC236}">
                <a16:creationId xmlns:a16="http://schemas.microsoft.com/office/drawing/2014/main" id="{16704986-B42E-564E-8A24-B21B1B7B3E8D}"/>
              </a:ext>
            </a:extLst>
          </p:cNvPr>
          <p:cNvSpPr txBox="1"/>
          <p:nvPr/>
        </p:nvSpPr>
        <p:spPr>
          <a:xfrm>
            <a:off x="6937740" y="4894232"/>
            <a:ext cx="701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E0000"/>
                </a:solidFill>
              </a:rPr>
              <a:t>ACT </a:t>
            </a:r>
          </a:p>
          <a:p>
            <a:pPr algn="ctr"/>
            <a:r>
              <a:rPr lang="en-US" sz="1400" dirty="0">
                <a:solidFill>
                  <a:srgbClr val="9E0000"/>
                </a:solidFill>
              </a:rPr>
              <a:t>Row W</a:t>
            </a:r>
          </a:p>
        </p:txBody>
      </p:sp>
    </p:spTree>
    <p:extLst>
      <p:ext uri="{BB962C8B-B14F-4D97-AF65-F5344CB8AC3E}">
        <p14:creationId xmlns:p14="http://schemas.microsoft.com/office/powerpoint/2010/main" val="12455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0" grpId="0"/>
      <p:bldP spid="112" grpId="0"/>
      <p:bldP spid="47" grpId="0"/>
      <p:bldP spid="60" grpId="0"/>
      <p:bldP spid="70" grpId="0"/>
      <p:bldP spid="77" grpId="0"/>
      <p:bldP spid="83" grpId="0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Organizing and Accessing </a:t>
            </a:r>
            <a:br>
              <a:rPr lang="en-US" sz="3200" b="1" dirty="0"/>
            </a:br>
            <a:r>
              <a:rPr lang="en-US" sz="3200" b="1" dirty="0"/>
              <a:t>DRAM Cells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45E099-5068-F448-A0AC-2CF624D53B84}"/>
              </a:ext>
            </a:extLst>
          </p:cNvPr>
          <p:cNvSpPr txBox="1">
            <a:spLocks/>
          </p:cNvSpPr>
          <p:nvPr/>
        </p:nvSpPr>
        <p:spPr>
          <a:xfrm>
            <a:off x="75991" y="813916"/>
            <a:ext cx="8987622" cy="55868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2400" dirty="0"/>
          </a:p>
        </p:txBody>
      </p:sp>
      <p:pic>
        <p:nvPicPr>
          <p:cNvPr id="17" name="CPU">
            <a:extLst>
              <a:ext uri="{FF2B5EF4-FFF2-40B4-BE49-F238E27FC236}">
                <a16:creationId xmlns:a16="http://schemas.microsoft.com/office/drawing/2014/main" id="{0A9DE0B9-8AA7-104B-80DB-0E1D92E0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1" y="1889364"/>
            <a:ext cx="1178129" cy="2044172"/>
          </a:xfrm>
          <a:prstGeom prst="rect">
            <a:avLst/>
          </a:prstGeom>
        </p:spPr>
      </p:pic>
      <p:pic>
        <p:nvPicPr>
          <p:cNvPr id="4" name="Channel">
            <a:extLst>
              <a:ext uri="{FF2B5EF4-FFF2-40B4-BE49-F238E27FC236}">
                <a16:creationId xmlns:a16="http://schemas.microsoft.com/office/drawing/2014/main" id="{B2416518-6246-5247-AD73-8A9E6AC30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47" y="2002588"/>
            <a:ext cx="945542" cy="1817723"/>
          </a:xfrm>
          <a:prstGeom prst="rect">
            <a:avLst/>
          </a:prstGeom>
        </p:spPr>
      </p:pic>
      <p:pic>
        <p:nvPicPr>
          <p:cNvPr id="16" name="Rank">
            <a:extLst>
              <a:ext uri="{FF2B5EF4-FFF2-40B4-BE49-F238E27FC236}">
                <a16:creationId xmlns:a16="http://schemas.microsoft.com/office/drawing/2014/main" id="{ACE5950E-B4AE-2C40-BD23-33DBF1A85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896" y="1891289"/>
            <a:ext cx="920475" cy="2044172"/>
          </a:xfrm>
          <a:prstGeom prst="rect">
            <a:avLst/>
          </a:prstGeom>
        </p:spPr>
      </p:pic>
      <p:pic>
        <p:nvPicPr>
          <p:cNvPr id="15" name="Bank">
            <a:extLst>
              <a:ext uri="{FF2B5EF4-FFF2-40B4-BE49-F238E27FC236}">
                <a16:creationId xmlns:a16="http://schemas.microsoft.com/office/drawing/2014/main" id="{A5636271-8BA9-D542-9979-1CF446279F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699" y="1889364"/>
            <a:ext cx="3543591" cy="2226623"/>
          </a:xfrm>
          <a:prstGeom prst="rect">
            <a:avLst/>
          </a:prstGeom>
        </p:spPr>
      </p:pic>
      <p:pic>
        <p:nvPicPr>
          <p:cNvPr id="13" name="RowBuffer">
            <a:extLst>
              <a:ext uri="{FF2B5EF4-FFF2-40B4-BE49-F238E27FC236}">
                <a16:creationId xmlns:a16="http://schemas.microsoft.com/office/drawing/2014/main" id="{3D646872-F965-AA46-9F39-413CF1FD98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451" y="3656474"/>
            <a:ext cx="1792085" cy="372690"/>
          </a:xfrm>
          <a:prstGeom prst="rect">
            <a:avLst/>
          </a:prstGeom>
        </p:spPr>
      </p:pic>
      <p:pic>
        <p:nvPicPr>
          <p:cNvPr id="9" name="Row">
            <a:extLst>
              <a:ext uri="{FF2B5EF4-FFF2-40B4-BE49-F238E27FC236}">
                <a16:creationId xmlns:a16="http://schemas.microsoft.com/office/drawing/2014/main" id="{42B2D278-5362-F045-A374-42DA6E3E62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308" y="2998272"/>
            <a:ext cx="1675059" cy="576437"/>
          </a:xfrm>
          <a:prstGeom prst="rect">
            <a:avLst/>
          </a:prstGeom>
        </p:spPr>
      </p:pic>
      <p:pic>
        <p:nvPicPr>
          <p:cNvPr id="11" name="Cell">
            <a:extLst>
              <a:ext uri="{FF2B5EF4-FFF2-40B4-BE49-F238E27FC236}">
                <a16:creationId xmlns:a16="http://schemas.microsoft.com/office/drawing/2014/main" id="{EFCDB2A8-AFA0-DA43-BD78-270E71B033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950" y="1765019"/>
            <a:ext cx="3461803" cy="2441106"/>
          </a:xfrm>
          <a:prstGeom prst="rect">
            <a:avLst/>
          </a:prstGeom>
        </p:spPr>
      </p:pic>
      <p:sp>
        <p:nvSpPr>
          <p:cNvPr id="25" name="U-Turn Arrow 24">
            <a:extLst>
              <a:ext uri="{FF2B5EF4-FFF2-40B4-BE49-F238E27FC236}">
                <a16:creationId xmlns:a16="http://schemas.microsoft.com/office/drawing/2014/main" id="{876F46B0-9C9E-8F4B-944C-68259B7C1D7C}"/>
              </a:ext>
            </a:extLst>
          </p:cNvPr>
          <p:cNvSpPr/>
          <p:nvPr/>
        </p:nvSpPr>
        <p:spPr>
          <a:xfrm>
            <a:off x="7473820" y="3112216"/>
            <a:ext cx="550506" cy="708095"/>
          </a:xfrm>
          <a:prstGeom prst="uturnArrow">
            <a:avLst>
              <a:gd name="adj1" fmla="val 6356"/>
              <a:gd name="adj2" fmla="val 25000"/>
              <a:gd name="adj3" fmla="val 38559"/>
              <a:gd name="adj4" fmla="val 39089"/>
              <a:gd name="adj5" fmla="val 82906"/>
            </a:avLst>
          </a:prstGeom>
          <a:solidFill>
            <a:srgbClr val="EB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DC883E-726D-2244-92F2-F7ADF3217791}"/>
              </a:ext>
            </a:extLst>
          </p:cNvPr>
          <p:cNvSpPr/>
          <p:nvPr/>
        </p:nvSpPr>
        <p:spPr>
          <a:xfrm>
            <a:off x="-2198" y="5322119"/>
            <a:ext cx="9144000" cy="593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A row needs to be 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activated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to access its content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176C95-356F-DB46-8708-7CE335F8A0A1}"/>
              </a:ext>
            </a:extLst>
          </p:cNvPr>
          <p:cNvSpPr/>
          <p:nvPr/>
        </p:nvSpPr>
        <p:spPr>
          <a:xfrm>
            <a:off x="0" y="4382803"/>
            <a:ext cx="9144000" cy="593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A DRAM cell consists of a 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capacitor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and an 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access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transistor</a:t>
            </a:r>
          </a:p>
        </p:txBody>
      </p:sp>
    </p:spTree>
    <p:extLst>
      <p:ext uri="{BB962C8B-B14F-4D97-AF65-F5344CB8AC3E}">
        <p14:creationId xmlns:p14="http://schemas.microsoft.com/office/powerpoint/2010/main" val="210744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5B92-DBAC-A84E-BE3F-D3940699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BlockHammer Hardware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1D9ED-8259-9D4E-9076-25BEEFC2B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RowBlocker</a:t>
            </a:r>
            <a:endParaRPr lang="en-US" sz="2800" dirty="0"/>
          </a:p>
          <a:p>
            <a:pPr lvl="1"/>
            <a:r>
              <a:rPr lang="en-US" sz="2000" dirty="0" err="1"/>
              <a:t>RowBlocker</a:t>
            </a:r>
            <a:r>
              <a:rPr lang="en-US" sz="2000" dirty="0"/>
              <a:t>-BL: Implemented per-bank</a:t>
            </a:r>
          </a:p>
          <a:p>
            <a:pPr lvl="2"/>
            <a:r>
              <a:rPr lang="en-US" sz="1800" dirty="0"/>
              <a:t>1K counters in a CBF </a:t>
            </a:r>
          </a:p>
          <a:p>
            <a:pPr lvl="2"/>
            <a:r>
              <a:rPr lang="en-US" sz="1800" dirty="0"/>
              <a:t>4 H3 hash functions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RowBlocker</a:t>
            </a:r>
            <a:r>
              <a:rPr lang="en-US" sz="2000" dirty="0"/>
              <a:t>-HB: Implemented per-rank</a:t>
            </a:r>
          </a:p>
          <a:p>
            <a:pPr lvl="2"/>
            <a:r>
              <a:rPr lang="en-US" sz="1800" dirty="0"/>
              <a:t>887 entries </a:t>
            </a:r>
          </a:p>
          <a:p>
            <a:pPr lvl="2"/>
            <a:endParaRPr lang="en-US" sz="1800" dirty="0"/>
          </a:p>
          <a:p>
            <a:r>
              <a:rPr lang="en-US" sz="2800" dirty="0" err="1"/>
              <a:t>AttackThrottler</a:t>
            </a:r>
            <a:r>
              <a:rPr lang="en-US" sz="2800" dirty="0"/>
              <a:t> </a:t>
            </a:r>
          </a:p>
          <a:p>
            <a:pPr lvl="1"/>
            <a:r>
              <a:rPr lang="en-US" sz="2000" dirty="0"/>
              <a:t>Two counters per &lt;Bank, Thread&gt; pair.</a:t>
            </a:r>
          </a:p>
        </p:txBody>
      </p:sp>
    </p:spTree>
    <p:extLst>
      <p:ext uri="{BB962C8B-B14F-4D97-AF65-F5344CB8AC3E}">
        <p14:creationId xmlns:p14="http://schemas.microsoft.com/office/powerpoint/2010/main" val="3948915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E92D-CC16-4142-A8F8-B3A82D40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RowHammer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BD7F-6D94-C149-91DB-4FD240C0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RowHammer Threshold (N</a:t>
            </a:r>
            <a:r>
              <a:rPr lang="en-US" sz="2400" b="1" baseline="-25000" dirty="0"/>
              <a:t>RH</a:t>
            </a:r>
            <a:r>
              <a:rPr lang="en-US" sz="2400" b="1" dirty="0"/>
              <a:t>): </a:t>
            </a:r>
            <a:br>
              <a:rPr lang="en-US" sz="2400" dirty="0"/>
            </a:br>
            <a:r>
              <a:rPr lang="en-US" sz="2400" dirty="0"/>
              <a:t>The minimum row activation count in a refresh window to induce a RowHammer bit-flip.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Blast Radius (</a:t>
            </a:r>
            <a:r>
              <a:rPr lang="en-US" sz="2400" b="1" dirty="0" err="1"/>
              <a:t>r</a:t>
            </a:r>
            <a:r>
              <a:rPr lang="en-US" sz="2400" b="1" baseline="-25000" dirty="0" err="1"/>
              <a:t>Blast</a:t>
            </a:r>
            <a:r>
              <a:rPr lang="en-US" sz="2400" b="1" dirty="0"/>
              <a:t>):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The maximum physical distance from the aggressor row at which RowHammer bit-flips can be observed.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Blast Impact Factor (c</a:t>
            </a:r>
            <a:r>
              <a:rPr lang="en-US" sz="2400" b="1" baseline="-25000" dirty="0"/>
              <a:t>i</a:t>
            </a:r>
            <a:r>
              <a:rPr lang="en-US" sz="2400" b="1" dirty="0"/>
              <a:t>):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Set of coefficients that scale a RowHammer attacks impact on victim rows based on their physical distance to the aggressor row.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434EE31-C19C-654F-8E6C-7DB7AF3C7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72227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D67F-26F8-014C-BCC5-64ADE307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Many-Sided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C492C-D31B-AF4A-B21F-8858F405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</a:t>
            </a:r>
            <a:r>
              <a:rPr lang="en-US" sz="2400" baseline="-25000" dirty="0"/>
              <a:t>RH   </a:t>
            </a:r>
            <a:r>
              <a:rPr lang="en-US" sz="2400" dirty="0"/>
              <a:t>: RowHammer threshold for single-sided attack.</a:t>
            </a:r>
          </a:p>
          <a:p>
            <a:r>
              <a:rPr lang="en-US" sz="2400" dirty="0"/>
              <a:t>N</a:t>
            </a:r>
            <a:r>
              <a:rPr lang="en-US" sz="2400" baseline="-25000" dirty="0"/>
              <a:t>RH</a:t>
            </a:r>
            <a:r>
              <a:rPr lang="en-US" sz="2400" baseline="30000" dirty="0"/>
              <a:t>* </a:t>
            </a:r>
            <a:r>
              <a:rPr lang="en-US" sz="2400" dirty="0"/>
              <a:t>: Maximum activation count that BlockHammer allows </a:t>
            </a:r>
            <a:br>
              <a:rPr lang="en-US" sz="2400" dirty="0"/>
            </a:br>
            <a:r>
              <a:rPr lang="en-US" sz="2400" dirty="0"/>
              <a:t>	 in a refresh window.</a:t>
            </a:r>
          </a:p>
          <a:p>
            <a:r>
              <a:rPr lang="en-US" sz="2400" dirty="0" err="1"/>
              <a:t>r</a:t>
            </a:r>
            <a:r>
              <a:rPr lang="en-US" sz="2400" baseline="-25000" dirty="0" err="1"/>
              <a:t>Blast</a:t>
            </a:r>
            <a:r>
              <a:rPr lang="en-US" sz="2400" baseline="-25000" dirty="0"/>
              <a:t> </a:t>
            </a:r>
            <a:r>
              <a:rPr lang="en-US" sz="2400" dirty="0"/>
              <a:t>: Blast radius</a:t>
            </a:r>
          </a:p>
          <a:p>
            <a:r>
              <a:rPr lang="en-US" sz="2400" dirty="0"/>
              <a:t>c</a:t>
            </a:r>
            <a:r>
              <a:rPr lang="en-US" sz="2400" baseline="-25000" dirty="0"/>
              <a:t>i         </a:t>
            </a:r>
            <a:r>
              <a:rPr lang="en-US" sz="2400" dirty="0"/>
              <a:t>: Blast impact factor</a:t>
            </a:r>
          </a:p>
          <a:p>
            <a:r>
              <a:rPr lang="en-US" sz="2400" dirty="0"/>
              <a:t>We configure N</a:t>
            </a:r>
            <a:r>
              <a:rPr lang="en-US" sz="2400" baseline="-25000" dirty="0"/>
              <a:t>RH</a:t>
            </a:r>
            <a:r>
              <a:rPr lang="en-US" sz="2400" baseline="30000" dirty="0"/>
              <a:t>*</a:t>
            </a:r>
            <a:r>
              <a:rPr lang="en-US" sz="2400" dirty="0"/>
              <a:t> such that hammering all rows N</a:t>
            </a:r>
            <a:r>
              <a:rPr lang="en-US" sz="2400" baseline="-25000" dirty="0"/>
              <a:t>RH</a:t>
            </a:r>
            <a:r>
              <a:rPr lang="en-US" sz="2400" baseline="30000" dirty="0"/>
              <a:t>*</a:t>
            </a:r>
            <a:r>
              <a:rPr lang="en-US" sz="2400" dirty="0"/>
              <a:t> times does not cause bit-flips. </a:t>
            </a:r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6F218-95A2-BB4D-AA02-D681A4A95FF4}"/>
                  </a:ext>
                </a:extLst>
              </p:cNvPr>
              <p:cNvSpPr txBox="1"/>
              <p:nvPr/>
            </p:nvSpPr>
            <p:spPr>
              <a:xfrm>
                <a:off x="3226389" y="4669957"/>
                <a:ext cx="2686826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𝑅𝐻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𝐵𝑙𝑎𝑠𝑡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B6F218-95A2-BB4D-AA02-D681A4A95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389" y="4669957"/>
                <a:ext cx="2686826" cy="1008225"/>
              </a:xfrm>
              <a:prstGeom prst="rect">
                <a:avLst/>
              </a:prstGeom>
              <a:blipFill>
                <a:blip r:embed="rId2"/>
                <a:stretch>
                  <a:fillRect l="-9390" t="-121250" r="-469" b="-18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373AA9-59D6-BA41-8526-A23CFA3ABD36}"/>
                  </a:ext>
                </a:extLst>
              </p:cNvPr>
              <p:cNvSpPr txBox="1"/>
              <p:nvPr/>
            </p:nvSpPr>
            <p:spPr>
              <a:xfrm>
                <a:off x="1971879" y="4186753"/>
                <a:ext cx="5195846" cy="430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𝐵𝑙𝑎𝑠𝑡</m:t>
                                </m:r>
                              </m:sub>
                            </m:sSub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𝑅𝐻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𝑅𝐻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373AA9-59D6-BA41-8526-A23CFA3A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879" y="4186753"/>
                <a:ext cx="5195846" cy="430374"/>
              </a:xfrm>
              <a:prstGeom prst="rect">
                <a:avLst/>
              </a:prstGeom>
              <a:blipFill>
                <a:blip r:embed="rId3"/>
                <a:stretch>
                  <a:fillRect l="-2195" t="-14286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3213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18B5402-AD3D-C543-9CA5-52F2AA233B3A}"/>
              </a:ext>
            </a:extLst>
          </p:cNvPr>
          <p:cNvGrpSpPr/>
          <p:nvPr/>
        </p:nvGrpSpPr>
        <p:grpSpPr>
          <a:xfrm>
            <a:off x="284223" y="1491199"/>
            <a:ext cx="8596008" cy="3971302"/>
            <a:chOff x="284223" y="1491199"/>
            <a:chExt cx="8596008" cy="3971302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A15883B-C8FD-1142-9A7E-A33BC1068EAD}"/>
                </a:ext>
              </a:extLst>
            </p:cNvPr>
            <p:cNvSpPr/>
            <p:nvPr/>
          </p:nvSpPr>
          <p:spPr>
            <a:xfrm>
              <a:off x="284223" y="1491199"/>
              <a:ext cx="8596008" cy="39713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16459A-A9C6-4F4A-91EA-703BF695DAA6}"/>
                </a:ext>
              </a:extLst>
            </p:cNvPr>
            <p:cNvSpPr txBox="1"/>
            <p:nvPr/>
          </p:nvSpPr>
          <p:spPr>
            <a:xfrm rot="16200000">
              <a:off x="-459645" y="3153685"/>
              <a:ext cx="27093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DRAM Bank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DD2C0A-9E42-2541-9B0A-A6C746166FCB}"/>
              </a:ext>
            </a:extLst>
          </p:cNvPr>
          <p:cNvGrpSpPr/>
          <p:nvPr/>
        </p:nvGrpSpPr>
        <p:grpSpPr>
          <a:xfrm>
            <a:off x="1433494" y="1618066"/>
            <a:ext cx="7097077" cy="3717568"/>
            <a:chOff x="-1897305" y="3904724"/>
            <a:chExt cx="6942834" cy="36398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65DDBC-8500-9842-A287-D07D0D3FE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897305" y="3904724"/>
              <a:ext cx="6871179" cy="3639868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819C880-CB3E-2A4B-B894-8FDB71E01169}"/>
                </a:ext>
              </a:extLst>
            </p:cNvPr>
            <p:cNvSpPr/>
            <p:nvPr/>
          </p:nvSpPr>
          <p:spPr>
            <a:xfrm>
              <a:off x="-783771" y="3904724"/>
              <a:ext cx="5829300" cy="3018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4913E-C363-254E-82B4-F8C648A5B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4465F2-C3BD-274F-B55B-5A8A76911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213" y="1775717"/>
            <a:ext cx="5871359" cy="29356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F36EB8-527F-5F40-9324-02DAEB039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638" y="1754871"/>
            <a:ext cx="5702379" cy="27455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48C1F6-6D5F-5845-8FE6-BE9371AC0A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65" t="28435" r="15789" b="18559"/>
          <a:stretch/>
        </p:blipFill>
        <p:spPr>
          <a:xfrm>
            <a:off x="3416155" y="2537574"/>
            <a:ext cx="4002375" cy="14540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E208A8-3B04-5E47-BEDB-9443751977E4}"/>
              </a:ext>
            </a:extLst>
          </p:cNvPr>
          <p:cNvSpPr txBox="1"/>
          <p:nvPr/>
        </p:nvSpPr>
        <p:spPr>
          <a:xfrm>
            <a:off x="3513823" y="1898445"/>
            <a:ext cx="960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4674C1"/>
                </a:solidFill>
                <a:latin typeface="Cambria" panose="02040503050406030204" pitchFamily="18" charset="0"/>
              </a:rPr>
              <a:t>local</a:t>
            </a:r>
          </a:p>
          <a:p>
            <a:r>
              <a:rPr lang="en-US" sz="2000" b="1" dirty="0" err="1">
                <a:solidFill>
                  <a:srgbClr val="4674C1"/>
                </a:solidFill>
                <a:latin typeface="Cambria" panose="02040503050406030204" pitchFamily="18" charset="0"/>
              </a:rPr>
              <a:t>bitline</a:t>
            </a:r>
            <a:endParaRPr lang="en-US" sz="2400" b="1" dirty="0">
              <a:solidFill>
                <a:srgbClr val="4674C1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E77D-1D10-2C41-837A-E499DF34B570}"/>
              </a:ext>
            </a:extLst>
          </p:cNvPr>
          <p:cNvSpPr txBox="1"/>
          <p:nvPr/>
        </p:nvSpPr>
        <p:spPr>
          <a:xfrm>
            <a:off x="6981938" y="2390511"/>
            <a:ext cx="124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Cambria" panose="02040503050406030204" pitchFamily="18" charset="0"/>
              </a:rPr>
              <a:t>wordline</a:t>
            </a:r>
            <a:endParaRPr lang="en-US" sz="20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3E3379-1FBB-F54E-A588-1009913E41EA}"/>
              </a:ext>
            </a:extLst>
          </p:cNvPr>
          <p:cNvGrpSpPr/>
          <p:nvPr/>
        </p:nvGrpSpPr>
        <p:grpSpPr>
          <a:xfrm>
            <a:off x="6710000" y="1852278"/>
            <a:ext cx="1564529" cy="862050"/>
            <a:chOff x="6153150" y="1824000"/>
            <a:chExt cx="1564529" cy="8620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9F58C5-ADB0-A449-8A0C-3F646C4963EC}"/>
                </a:ext>
              </a:extLst>
            </p:cNvPr>
            <p:cNvSpPr txBox="1"/>
            <p:nvPr/>
          </p:nvSpPr>
          <p:spPr>
            <a:xfrm>
              <a:off x="6330761" y="1824000"/>
              <a:ext cx="13869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ambria" panose="02040503050406030204" pitchFamily="18" charset="0"/>
                </a:rPr>
                <a:t>DRAM cell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F74F261-0F3F-6540-8C4E-3F5DA9DA4C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3150" y="2190750"/>
              <a:ext cx="342900" cy="495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9909A89-AFC9-C947-AEF6-EA0DCA9C0FC2}"/>
              </a:ext>
            </a:extLst>
          </p:cNvPr>
          <p:cNvGrpSpPr/>
          <p:nvPr/>
        </p:nvGrpSpPr>
        <p:grpSpPr>
          <a:xfrm>
            <a:off x="2659214" y="2226686"/>
            <a:ext cx="4901249" cy="2109447"/>
            <a:chOff x="2038196" y="2230492"/>
            <a:chExt cx="4901249" cy="210944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2C4B04D-9163-914B-8E6F-1D7E2F707B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7254" t="74933" r="13235" b="5853"/>
            <a:stretch/>
          </p:blipFill>
          <p:spPr>
            <a:xfrm>
              <a:off x="2969611" y="3812400"/>
              <a:ext cx="3969834" cy="52753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0F63D-2C24-984B-B085-0CECEBBC1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99" t="16891" r="82526" b="14684"/>
            <a:stretch/>
          </p:blipFill>
          <p:spPr>
            <a:xfrm>
              <a:off x="2038196" y="2230492"/>
              <a:ext cx="928858" cy="187276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3DC345-2A54-EC46-9182-409CC2ACE801}"/>
              </a:ext>
            </a:extLst>
          </p:cNvPr>
          <p:cNvGrpSpPr/>
          <p:nvPr/>
        </p:nvGrpSpPr>
        <p:grpSpPr>
          <a:xfrm>
            <a:off x="6870875" y="3463294"/>
            <a:ext cx="1773381" cy="489119"/>
            <a:chOff x="6287608" y="3467100"/>
            <a:chExt cx="1544875" cy="26795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A152C3D-4DC0-C048-AC54-A19FD0DB1DF0}"/>
                </a:ext>
              </a:extLst>
            </p:cNvPr>
            <p:cNvSpPr txBox="1"/>
            <p:nvPr/>
          </p:nvSpPr>
          <p:spPr>
            <a:xfrm>
              <a:off x="6287608" y="3954712"/>
              <a:ext cx="1544875" cy="2191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ambria" panose="02040503050406030204" pitchFamily="18" charset="0"/>
                </a:rPr>
                <a:t>DRAM row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3EF8AAD-EE04-2140-ACB1-675D31361361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0" y="3467100"/>
              <a:ext cx="132459" cy="8918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478B9CA-7C0C-BC4E-9C42-EFFA74BC7A72}"/>
              </a:ext>
            </a:extLst>
          </p:cNvPr>
          <p:cNvSpPr txBox="1"/>
          <p:nvPr/>
        </p:nvSpPr>
        <p:spPr>
          <a:xfrm>
            <a:off x="284223" y="918136"/>
            <a:ext cx="8816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A DRAM bank is hierarchically organized into 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subarrays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BDB401-3D3A-1847-BBE4-D6FA9DBDEADF}"/>
              </a:ext>
            </a:extLst>
          </p:cNvPr>
          <p:cNvSpPr txBox="1"/>
          <p:nvPr/>
        </p:nvSpPr>
        <p:spPr>
          <a:xfrm>
            <a:off x="284223" y="5512344"/>
            <a:ext cx="7778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Columns of cells in subarrays share a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 local </a:t>
            </a:r>
            <a:r>
              <a:rPr lang="en-US" sz="2800" b="1" dirty="0" err="1">
                <a:solidFill>
                  <a:schemeClr val="accent1"/>
                </a:solidFill>
                <a:latin typeface="Cambria" panose="02040503050406030204" pitchFamily="18" charset="0"/>
              </a:rPr>
              <a:t>bitline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</a:rPr>
              <a:t>Rows of cells in a subarray share a </a:t>
            </a:r>
            <a:r>
              <a:rPr lang="en-US" sz="2800" b="1" dirty="0" err="1">
                <a:solidFill>
                  <a:srgbClr val="C00000"/>
                </a:solidFill>
                <a:latin typeface="Cambria" panose="02040503050406030204" pitchFamily="18" charset="0"/>
              </a:rPr>
              <a:t>wordline</a:t>
            </a:r>
            <a:endParaRPr lang="en-US" sz="28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372EDF60-1521-FC44-A4A7-152409958096}"/>
              </a:ext>
            </a:extLst>
          </p:cNvPr>
          <p:cNvSpPr txBox="1">
            <a:spLocks/>
          </p:cNvSpPr>
          <p:nvPr/>
        </p:nvSpPr>
        <p:spPr>
          <a:xfrm>
            <a:off x="55075" y="57551"/>
            <a:ext cx="8708780" cy="7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Cambria" panose="02040503050406030204" pitchFamily="18" charset="0"/>
              </a:rPr>
              <a:t>DRAM Organization</a:t>
            </a:r>
          </a:p>
        </p:txBody>
      </p:sp>
    </p:spTree>
    <p:extLst>
      <p:ext uri="{BB962C8B-B14F-4D97-AF65-F5344CB8AC3E}">
        <p14:creationId xmlns:p14="http://schemas.microsoft.com/office/powerpoint/2010/main" val="181000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CF83C-76D4-724E-8209-26E3F3BB9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DC9BEB3-BE5B-1043-B36C-CA9168FA5321}"/>
              </a:ext>
            </a:extLst>
          </p:cNvPr>
          <p:cNvSpPr txBox="1">
            <a:spLocks/>
          </p:cNvSpPr>
          <p:nvPr/>
        </p:nvSpPr>
        <p:spPr>
          <a:xfrm>
            <a:off x="71701" y="57552"/>
            <a:ext cx="8708780" cy="7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Cambria" panose="02040503050406030204" pitchFamily="18" charset="0"/>
              </a:rPr>
              <a:t>DRAM Operation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70E0E7-6C84-FB4C-9330-221680F849FD}"/>
              </a:ext>
            </a:extLst>
          </p:cNvPr>
          <p:cNvCxnSpPr>
            <a:cxnSpLocks/>
          </p:cNvCxnSpPr>
          <p:nvPr/>
        </p:nvCxnSpPr>
        <p:spPr>
          <a:xfrm>
            <a:off x="1849829" y="1819638"/>
            <a:ext cx="6164127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1D7BC7-79FD-0243-B37D-DDCB833407C6}"/>
              </a:ext>
            </a:extLst>
          </p:cNvPr>
          <p:cNvCxnSpPr>
            <a:cxnSpLocks/>
          </p:cNvCxnSpPr>
          <p:nvPr/>
        </p:nvCxnSpPr>
        <p:spPr>
          <a:xfrm>
            <a:off x="1849828" y="2663697"/>
            <a:ext cx="61641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40EB8-15C9-894D-B7AE-5CAD0E9F6756}"/>
              </a:ext>
            </a:extLst>
          </p:cNvPr>
          <p:cNvCxnSpPr>
            <a:cxnSpLocks/>
          </p:cNvCxnSpPr>
          <p:nvPr/>
        </p:nvCxnSpPr>
        <p:spPr>
          <a:xfrm>
            <a:off x="2400813" y="1409331"/>
            <a:ext cx="0" cy="24384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B13C52-B41E-354B-84DC-493BA72AE506}"/>
              </a:ext>
            </a:extLst>
          </p:cNvPr>
          <p:cNvCxnSpPr>
            <a:cxnSpLocks/>
          </p:cNvCxnSpPr>
          <p:nvPr/>
        </p:nvCxnSpPr>
        <p:spPr>
          <a:xfrm>
            <a:off x="3596567" y="1409331"/>
            <a:ext cx="0" cy="24384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CBC824-ABBD-E04E-A5EE-D8BEE1518F0F}"/>
              </a:ext>
            </a:extLst>
          </p:cNvPr>
          <p:cNvCxnSpPr>
            <a:cxnSpLocks/>
          </p:cNvCxnSpPr>
          <p:nvPr/>
        </p:nvCxnSpPr>
        <p:spPr>
          <a:xfrm>
            <a:off x="4921275" y="1409331"/>
            <a:ext cx="0" cy="24384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4DA913-2E69-FB4C-9943-C30247319383}"/>
              </a:ext>
            </a:extLst>
          </p:cNvPr>
          <p:cNvCxnSpPr>
            <a:cxnSpLocks/>
          </p:cNvCxnSpPr>
          <p:nvPr/>
        </p:nvCxnSpPr>
        <p:spPr>
          <a:xfrm>
            <a:off x="4335121" y="1409331"/>
            <a:ext cx="0" cy="24384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2FD591-DEB7-1E40-8CB7-42C8FA54E7B5}"/>
              </a:ext>
            </a:extLst>
          </p:cNvPr>
          <p:cNvCxnSpPr>
            <a:cxnSpLocks/>
          </p:cNvCxnSpPr>
          <p:nvPr/>
        </p:nvCxnSpPr>
        <p:spPr>
          <a:xfrm>
            <a:off x="5530875" y="1409331"/>
            <a:ext cx="0" cy="24384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69BCA0-8D54-0B4F-85C0-1054B0F89148}"/>
              </a:ext>
            </a:extLst>
          </p:cNvPr>
          <p:cNvCxnSpPr>
            <a:cxnSpLocks/>
          </p:cNvCxnSpPr>
          <p:nvPr/>
        </p:nvCxnSpPr>
        <p:spPr>
          <a:xfrm>
            <a:off x="3010412" y="1409331"/>
            <a:ext cx="0" cy="24384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C87994-1EF0-A546-92CE-9CBEA9F4BE0F}"/>
              </a:ext>
            </a:extLst>
          </p:cNvPr>
          <p:cNvSpPr txBox="1"/>
          <p:nvPr/>
        </p:nvSpPr>
        <p:spPr>
          <a:xfrm>
            <a:off x="8013956" y="2264919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545019-E112-D542-A85E-5D575A8DF349}"/>
              </a:ext>
            </a:extLst>
          </p:cNvPr>
          <p:cNvSpPr txBox="1"/>
          <p:nvPr/>
        </p:nvSpPr>
        <p:spPr>
          <a:xfrm>
            <a:off x="8011081" y="1433909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4EE280-17AA-594E-83E0-6610E705FD78}"/>
              </a:ext>
            </a:extLst>
          </p:cNvPr>
          <p:cNvSpPr txBox="1"/>
          <p:nvPr/>
        </p:nvSpPr>
        <p:spPr>
          <a:xfrm rot="5400000">
            <a:off x="3850273" y="3035548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1C3CB2-8F93-9A46-9A91-A8E533449738}"/>
              </a:ext>
            </a:extLst>
          </p:cNvPr>
          <p:cNvSpPr txBox="1"/>
          <p:nvPr/>
        </p:nvSpPr>
        <p:spPr>
          <a:xfrm rot="5400000">
            <a:off x="2568101" y="3051250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148967-2E2B-EB45-97A8-70B5675185F8}"/>
              </a:ext>
            </a:extLst>
          </p:cNvPr>
          <p:cNvSpPr txBox="1"/>
          <p:nvPr/>
        </p:nvSpPr>
        <p:spPr>
          <a:xfrm rot="5400000">
            <a:off x="5760579" y="3031225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CE9EC84-D6DF-CE46-A1D7-C8231883A456}"/>
              </a:ext>
            </a:extLst>
          </p:cNvPr>
          <p:cNvCxnSpPr>
            <a:cxnSpLocks/>
          </p:cNvCxnSpPr>
          <p:nvPr/>
        </p:nvCxnSpPr>
        <p:spPr>
          <a:xfrm>
            <a:off x="6816211" y="1409331"/>
            <a:ext cx="0" cy="24384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2FDCAF-A7FA-CC41-966B-790A945C37F2}"/>
              </a:ext>
            </a:extLst>
          </p:cNvPr>
          <p:cNvCxnSpPr>
            <a:cxnSpLocks/>
          </p:cNvCxnSpPr>
          <p:nvPr/>
        </p:nvCxnSpPr>
        <p:spPr>
          <a:xfrm>
            <a:off x="6230057" y="1409331"/>
            <a:ext cx="0" cy="24384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17EAB3-F9D5-3244-A386-81ABA4C3F6C9}"/>
              </a:ext>
            </a:extLst>
          </p:cNvPr>
          <p:cNvCxnSpPr>
            <a:cxnSpLocks/>
          </p:cNvCxnSpPr>
          <p:nvPr/>
        </p:nvCxnSpPr>
        <p:spPr>
          <a:xfrm>
            <a:off x="7425811" y="1409331"/>
            <a:ext cx="0" cy="24384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A6A90D-7822-7F4A-A7B2-99659708FF5A}"/>
              </a:ext>
            </a:extLst>
          </p:cNvPr>
          <p:cNvSpPr/>
          <p:nvPr/>
        </p:nvSpPr>
        <p:spPr>
          <a:xfrm>
            <a:off x="2107735" y="3578101"/>
            <a:ext cx="5650527" cy="539261"/>
          </a:xfrm>
          <a:prstGeom prst="roundRect">
            <a:avLst>
              <a:gd name="adj" fmla="val 50000"/>
            </a:avLst>
          </a:prstGeom>
          <a:solidFill>
            <a:srgbClr val="F4F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Local Row Buffer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3E8C19B-AF1D-9441-B410-4AC117467E8A}"/>
              </a:ext>
            </a:extLst>
          </p:cNvPr>
          <p:cNvCxnSpPr>
            <a:cxnSpLocks/>
          </p:cNvCxnSpPr>
          <p:nvPr/>
        </p:nvCxnSpPr>
        <p:spPr>
          <a:xfrm>
            <a:off x="1679513" y="1907230"/>
            <a:ext cx="6353513" cy="0"/>
          </a:xfrm>
          <a:prstGeom prst="line">
            <a:avLst/>
          </a:prstGeom>
          <a:ln w="762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A2C7358-EA5D-1B48-869C-4435B2192829}"/>
              </a:ext>
            </a:extLst>
          </p:cNvPr>
          <p:cNvSpPr/>
          <p:nvPr/>
        </p:nvSpPr>
        <p:spPr>
          <a:xfrm>
            <a:off x="2097049" y="3577539"/>
            <a:ext cx="5650527" cy="539261"/>
          </a:xfrm>
          <a:prstGeom prst="roundRect">
            <a:avLst>
              <a:gd name="adj" fmla="val 50000"/>
            </a:avLst>
          </a:prstGeom>
          <a:solidFill>
            <a:srgbClr val="C7D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Local Row Buffer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87840D1C-B8A4-944C-95F3-060CF8D79F0B}"/>
              </a:ext>
            </a:extLst>
          </p:cNvPr>
          <p:cNvSpPr/>
          <p:nvPr/>
        </p:nvSpPr>
        <p:spPr>
          <a:xfrm>
            <a:off x="2107736" y="1550009"/>
            <a:ext cx="1828802" cy="679938"/>
          </a:xfrm>
          <a:prstGeom prst="roundRect">
            <a:avLst>
              <a:gd name="adj" fmla="val 30435"/>
            </a:avLst>
          </a:prstGeom>
          <a:solidFill>
            <a:srgbClr val="C7D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Cache line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B85600ED-B185-DA41-8A75-6B0187040DE6}"/>
              </a:ext>
            </a:extLst>
          </p:cNvPr>
          <p:cNvSpPr/>
          <p:nvPr/>
        </p:nvSpPr>
        <p:spPr>
          <a:xfrm>
            <a:off x="4018598" y="1550008"/>
            <a:ext cx="1828802" cy="679939"/>
          </a:xfrm>
          <a:prstGeom prst="roundRect">
            <a:avLst>
              <a:gd name="adj" fmla="val 30435"/>
            </a:avLst>
          </a:prstGeom>
          <a:solidFill>
            <a:srgbClr val="C7D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08226AC-3D90-814E-841D-4D6E9AEB9F0F}"/>
              </a:ext>
            </a:extLst>
          </p:cNvPr>
          <p:cNvSpPr/>
          <p:nvPr/>
        </p:nvSpPr>
        <p:spPr>
          <a:xfrm>
            <a:off x="5929460" y="1550008"/>
            <a:ext cx="1828802" cy="679939"/>
          </a:xfrm>
          <a:prstGeom prst="roundRect">
            <a:avLst>
              <a:gd name="adj" fmla="val 30435"/>
            </a:avLst>
          </a:prstGeom>
          <a:solidFill>
            <a:srgbClr val="C7D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B2866AD4-F277-294F-B130-B09BEFDED699}"/>
              </a:ext>
            </a:extLst>
          </p:cNvPr>
          <p:cNvSpPr/>
          <p:nvPr/>
        </p:nvSpPr>
        <p:spPr>
          <a:xfrm>
            <a:off x="2138171" y="3598026"/>
            <a:ext cx="1828802" cy="478801"/>
          </a:xfrm>
          <a:prstGeom prst="roundRect">
            <a:avLst>
              <a:gd name="adj" fmla="val 3043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READ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9912AE-BB48-5A4C-A4F2-0573FA3DAE02}"/>
              </a:ext>
            </a:extLst>
          </p:cNvPr>
          <p:cNvSpPr txBox="1"/>
          <p:nvPr/>
        </p:nvSpPr>
        <p:spPr>
          <a:xfrm rot="5400000">
            <a:off x="7032533" y="3021197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FA1DFE8-F51E-6B4C-A221-C5BA666A05EC}"/>
              </a:ext>
            </a:extLst>
          </p:cNvPr>
          <p:cNvSpPr/>
          <p:nvPr/>
        </p:nvSpPr>
        <p:spPr>
          <a:xfrm>
            <a:off x="4014322" y="3601996"/>
            <a:ext cx="1833077" cy="478801"/>
          </a:xfrm>
          <a:prstGeom prst="roundRect">
            <a:avLst>
              <a:gd name="adj" fmla="val 3043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READ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F8B5715-BA0F-F04B-9858-93D908809CC3}"/>
              </a:ext>
            </a:extLst>
          </p:cNvPr>
          <p:cNvSpPr/>
          <p:nvPr/>
        </p:nvSpPr>
        <p:spPr>
          <a:xfrm>
            <a:off x="5880949" y="3604699"/>
            <a:ext cx="1833077" cy="478801"/>
          </a:xfrm>
          <a:prstGeom prst="roundRect">
            <a:avLst>
              <a:gd name="adj" fmla="val 3043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READ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E1ED3B7-F0CF-8044-A1B5-DBB49BB2B166}"/>
              </a:ext>
            </a:extLst>
          </p:cNvPr>
          <p:cNvCxnSpPr>
            <a:cxnSpLocks/>
          </p:cNvCxnSpPr>
          <p:nvPr/>
        </p:nvCxnSpPr>
        <p:spPr>
          <a:xfrm>
            <a:off x="1679512" y="2744086"/>
            <a:ext cx="6353513" cy="0"/>
          </a:xfrm>
          <a:prstGeom prst="line">
            <a:avLst/>
          </a:prstGeom>
          <a:ln w="762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CE6D9FA-AE25-D34D-BBED-47A09740AB53}"/>
              </a:ext>
            </a:extLst>
          </p:cNvPr>
          <p:cNvSpPr/>
          <p:nvPr/>
        </p:nvSpPr>
        <p:spPr>
          <a:xfrm>
            <a:off x="2107735" y="2394068"/>
            <a:ext cx="1828802" cy="679941"/>
          </a:xfrm>
          <a:prstGeom prst="roundRect">
            <a:avLst>
              <a:gd name="adj" fmla="val 30435"/>
            </a:avLst>
          </a:prstGeom>
          <a:solidFill>
            <a:srgbClr val="C7D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5A26FB7-DC88-DA42-A522-BBCD634F7E4B}"/>
              </a:ext>
            </a:extLst>
          </p:cNvPr>
          <p:cNvSpPr/>
          <p:nvPr/>
        </p:nvSpPr>
        <p:spPr>
          <a:xfrm>
            <a:off x="4018598" y="2394067"/>
            <a:ext cx="1828802" cy="679942"/>
          </a:xfrm>
          <a:prstGeom prst="roundRect">
            <a:avLst>
              <a:gd name="adj" fmla="val 30435"/>
            </a:avLst>
          </a:prstGeom>
          <a:solidFill>
            <a:srgbClr val="C7D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0F35488-E6A2-A04A-9B0D-2FAD428F8474}"/>
              </a:ext>
            </a:extLst>
          </p:cNvPr>
          <p:cNvSpPr/>
          <p:nvPr/>
        </p:nvSpPr>
        <p:spPr>
          <a:xfrm>
            <a:off x="5929460" y="2394067"/>
            <a:ext cx="1828802" cy="679942"/>
          </a:xfrm>
          <a:prstGeom prst="roundRect">
            <a:avLst>
              <a:gd name="adj" fmla="val 30435"/>
            </a:avLst>
          </a:prstGeom>
          <a:solidFill>
            <a:srgbClr val="C7D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mbria" panose="020405030504060302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6DF2231-DB85-B241-9993-8AE1DB16EE7F}"/>
              </a:ext>
            </a:extLst>
          </p:cNvPr>
          <p:cNvGrpSpPr/>
          <p:nvPr/>
        </p:nvGrpSpPr>
        <p:grpSpPr>
          <a:xfrm>
            <a:off x="2223724" y="2217982"/>
            <a:ext cx="5425328" cy="1445694"/>
            <a:chOff x="2215130" y="3511029"/>
            <a:chExt cx="5425328" cy="1445694"/>
          </a:xfrm>
        </p:grpSpPr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F8A55AE1-BC0C-764F-AB49-7D43A5C49DEB}"/>
                </a:ext>
              </a:extLst>
            </p:cNvPr>
            <p:cNvSpPr/>
            <p:nvPr/>
          </p:nvSpPr>
          <p:spPr>
            <a:xfrm>
              <a:off x="2215130" y="3522994"/>
              <a:ext cx="399758" cy="1433729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F029D9EA-22AF-6142-A5CD-807D56CC0CE2}"/>
                </a:ext>
              </a:extLst>
            </p:cNvPr>
            <p:cNvSpPr/>
            <p:nvPr/>
          </p:nvSpPr>
          <p:spPr>
            <a:xfrm>
              <a:off x="2815421" y="3519785"/>
              <a:ext cx="396793" cy="1436938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>
              <a:extLst>
                <a:ext uri="{FF2B5EF4-FFF2-40B4-BE49-F238E27FC236}">
                  <a16:creationId xmlns:a16="http://schemas.microsoft.com/office/drawing/2014/main" id="{2C949FA9-465A-EE4C-A6A8-198071917687}"/>
                </a:ext>
              </a:extLst>
            </p:cNvPr>
            <p:cNvSpPr/>
            <p:nvPr/>
          </p:nvSpPr>
          <p:spPr>
            <a:xfrm>
              <a:off x="3381207" y="3517699"/>
              <a:ext cx="417160" cy="1434437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wn Arrow 54">
              <a:extLst>
                <a:ext uri="{FF2B5EF4-FFF2-40B4-BE49-F238E27FC236}">
                  <a16:creationId xmlns:a16="http://schemas.microsoft.com/office/drawing/2014/main" id="{F8956FBA-648F-5D47-820D-E0372C2A9818}"/>
                </a:ext>
              </a:extLst>
            </p:cNvPr>
            <p:cNvSpPr/>
            <p:nvPr/>
          </p:nvSpPr>
          <p:spPr>
            <a:xfrm>
              <a:off x="4145119" y="3518408"/>
              <a:ext cx="399758" cy="1433729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 Arrow 55">
              <a:extLst>
                <a:ext uri="{FF2B5EF4-FFF2-40B4-BE49-F238E27FC236}">
                  <a16:creationId xmlns:a16="http://schemas.microsoft.com/office/drawing/2014/main" id="{51736CD9-D762-F14A-8EF4-4F72B39971DD}"/>
                </a:ext>
              </a:extLst>
            </p:cNvPr>
            <p:cNvSpPr/>
            <p:nvPr/>
          </p:nvSpPr>
          <p:spPr>
            <a:xfrm>
              <a:off x="4745410" y="3515199"/>
              <a:ext cx="396793" cy="1436938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own Arrow 56">
              <a:extLst>
                <a:ext uri="{FF2B5EF4-FFF2-40B4-BE49-F238E27FC236}">
                  <a16:creationId xmlns:a16="http://schemas.microsoft.com/office/drawing/2014/main" id="{D672F57B-DCF2-DE45-814E-C5A69EB2B9B2}"/>
                </a:ext>
              </a:extLst>
            </p:cNvPr>
            <p:cNvSpPr/>
            <p:nvPr/>
          </p:nvSpPr>
          <p:spPr>
            <a:xfrm>
              <a:off x="5311196" y="3513114"/>
              <a:ext cx="417160" cy="1439022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own Arrow 57">
              <a:extLst>
                <a:ext uri="{FF2B5EF4-FFF2-40B4-BE49-F238E27FC236}">
                  <a16:creationId xmlns:a16="http://schemas.microsoft.com/office/drawing/2014/main" id="{09F6F610-BCEB-E54A-AFF8-B8DAEE688C8C}"/>
                </a:ext>
              </a:extLst>
            </p:cNvPr>
            <p:cNvSpPr/>
            <p:nvPr/>
          </p:nvSpPr>
          <p:spPr>
            <a:xfrm>
              <a:off x="6057221" y="3516323"/>
              <a:ext cx="399758" cy="1433729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6446C428-5BFA-C04F-AA33-DF76AEA64A86}"/>
                </a:ext>
              </a:extLst>
            </p:cNvPr>
            <p:cNvSpPr/>
            <p:nvPr/>
          </p:nvSpPr>
          <p:spPr>
            <a:xfrm>
              <a:off x="6657512" y="3513114"/>
              <a:ext cx="396793" cy="1436938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08277E65-FB07-F141-88D1-98F02F64A7F0}"/>
                </a:ext>
              </a:extLst>
            </p:cNvPr>
            <p:cNvSpPr/>
            <p:nvPr/>
          </p:nvSpPr>
          <p:spPr>
            <a:xfrm>
              <a:off x="7223298" y="3511029"/>
              <a:ext cx="417160" cy="1439022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F875A74-3FA0-6A43-A54C-A5CECB7AD656}"/>
              </a:ext>
            </a:extLst>
          </p:cNvPr>
          <p:cNvSpPr/>
          <p:nvPr/>
        </p:nvSpPr>
        <p:spPr>
          <a:xfrm rot="16200000">
            <a:off x="196875" y="2194778"/>
            <a:ext cx="2438400" cy="867507"/>
          </a:xfrm>
          <a:prstGeom prst="roundRect">
            <a:avLst/>
          </a:prstGeom>
          <a:solidFill>
            <a:srgbClr val="F4F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Row Decoder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0E2F4EC-3988-8041-8DC0-4C91D1B9D002}"/>
              </a:ext>
            </a:extLst>
          </p:cNvPr>
          <p:cNvSpPr/>
          <p:nvPr/>
        </p:nvSpPr>
        <p:spPr>
          <a:xfrm>
            <a:off x="2097049" y="3580242"/>
            <a:ext cx="5650527" cy="539261"/>
          </a:xfrm>
          <a:prstGeom prst="roundRect">
            <a:avLst>
              <a:gd name="adj" fmla="val 50000"/>
            </a:avLst>
          </a:prstGeom>
          <a:solidFill>
            <a:srgbClr val="C7D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Local Row Buffer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7931A7D-3E87-B24F-A6C2-EA7C20BDA50B}"/>
              </a:ext>
            </a:extLst>
          </p:cNvPr>
          <p:cNvGrpSpPr/>
          <p:nvPr/>
        </p:nvGrpSpPr>
        <p:grpSpPr>
          <a:xfrm>
            <a:off x="2225401" y="3061507"/>
            <a:ext cx="5425328" cy="593799"/>
            <a:chOff x="2215130" y="3511029"/>
            <a:chExt cx="5425328" cy="1445694"/>
          </a:xfrm>
        </p:grpSpPr>
        <p:sp>
          <p:nvSpPr>
            <p:cNvPr id="76" name="Down Arrow 75">
              <a:extLst>
                <a:ext uri="{FF2B5EF4-FFF2-40B4-BE49-F238E27FC236}">
                  <a16:creationId xmlns:a16="http://schemas.microsoft.com/office/drawing/2014/main" id="{2D046AFB-8E70-DE46-A213-BABB07377FA5}"/>
                </a:ext>
              </a:extLst>
            </p:cNvPr>
            <p:cNvSpPr/>
            <p:nvPr/>
          </p:nvSpPr>
          <p:spPr>
            <a:xfrm>
              <a:off x="2215130" y="3522994"/>
              <a:ext cx="399758" cy="1433729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Down Arrow 76">
              <a:extLst>
                <a:ext uri="{FF2B5EF4-FFF2-40B4-BE49-F238E27FC236}">
                  <a16:creationId xmlns:a16="http://schemas.microsoft.com/office/drawing/2014/main" id="{61C35E40-8973-A64C-9A74-0EA64A899425}"/>
                </a:ext>
              </a:extLst>
            </p:cNvPr>
            <p:cNvSpPr/>
            <p:nvPr/>
          </p:nvSpPr>
          <p:spPr>
            <a:xfrm>
              <a:off x="2815421" y="3519785"/>
              <a:ext cx="396793" cy="1436938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 Arrow 77">
              <a:extLst>
                <a:ext uri="{FF2B5EF4-FFF2-40B4-BE49-F238E27FC236}">
                  <a16:creationId xmlns:a16="http://schemas.microsoft.com/office/drawing/2014/main" id="{255C93AA-D729-9B4D-8340-CD9CC10D53E5}"/>
                </a:ext>
              </a:extLst>
            </p:cNvPr>
            <p:cNvSpPr/>
            <p:nvPr/>
          </p:nvSpPr>
          <p:spPr>
            <a:xfrm>
              <a:off x="3381207" y="3517699"/>
              <a:ext cx="417160" cy="1434437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7323D263-3357-7346-9F17-054D9900B65F}"/>
                </a:ext>
              </a:extLst>
            </p:cNvPr>
            <p:cNvSpPr/>
            <p:nvPr/>
          </p:nvSpPr>
          <p:spPr>
            <a:xfrm>
              <a:off x="4145119" y="3518408"/>
              <a:ext cx="399758" cy="1433729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FD98BB0A-8985-EF41-8EE7-2DFA25690F6B}"/>
                </a:ext>
              </a:extLst>
            </p:cNvPr>
            <p:cNvSpPr/>
            <p:nvPr/>
          </p:nvSpPr>
          <p:spPr>
            <a:xfrm>
              <a:off x="4745410" y="3515199"/>
              <a:ext cx="396793" cy="1436938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CA7B0E8A-4AF9-B64F-9AAC-8F2040BE079E}"/>
                </a:ext>
              </a:extLst>
            </p:cNvPr>
            <p:cNvSpPr/>
            <p:nvPr/>
          </p:nvSpPr>
          <p:spPr>
            <a:xfrm>
              <a:off x="5311196" y="3513114"/>
              <a:ext cx="417160" cy="1439022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B1FFFE46-5689-E848-AEAB-EE0ADEF3EF24}"/>
                </a:ext>
              </a:extLst>
            </p:cNvPr>
            <p:cNvSpPr/>
            <p:nvPr/>
          </p:nvSpPr>
          <p:spPr>
            <a:xfrm>
              <a:off x="6057221" y="3516323"/>
              <a:ext cx="399758" cy="1433729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2B3CD94E-BAAD-1643-8E9A-A251763AFF87}"/>
                </a:ext>
              </a:extLst>
            </p:cNvPr>
            <p:cNvSpPr/>
            <p:nvPr/>
          </p:nvSpPr>
          <p:spPr>
            <a:xfrm>
              <a:off x="6657512" y="3513114"/>
              <a:ext cx="396793" cy="1436938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own Arrow 83">
              <a:extLst>
                <a:ext uri="{FF2B5EF4-FFF2-40B4-BE49-F238E27FC236}">
                  <a16:creationId xmlns:a16="http://schemas.microsoft.com/office/drawing/2014/main" id="{DEF390EC-37F9-8B49-A703-B69F2A640B5A}"/>
                </a:ext>
              </a:extLst>
            </p:cNvPr>
            <p:cNvSpPr/>
            <p:nvPr/>
          </p:nvSpPr>
          <p:spPr>
            <a:xfrm>
              <a:off x="7223298" y="3511029"/>
              <a:ext cx="417160" cy="1439022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9F29BC6-0AF5-0F4C-B4A5-934C80D0B34D}"/>
              </a:ext>
            </a:extLst>
          </p:cNvPr>
          <p:cNvSpPr/>
          <p:nvPr/>
        </p:nvSpPr>
        <p:spPr>
          <a:xfrm>
            <a:off x="2123016" y="3604698"/>
            <a:ext cx="1828802" cy="478801"/>
          </a:xfrm>
          <a:prstGeom prst="roundRect">
            <a:avLst>
              <a:gd name="adj" fmla="val 3043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READ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F9A6104E-DE4E-D847-98DC-A146729432F7}"/>
              </a:ext>
            </a:extLst>
          </p:cNvPr>
          <p:cNvSpPr/>
          <p:nvPr/>
        </p:nvSpPr>
        <p:spPr>
          <a:xfrm>
            <a:off x="4014322" y="3604699"/>
            <a:ext cx="1833077" cy="478801"/>
          </a:xfrm>
          <a:prstGeom prst="roundRect">
            <a:avLst>
              <a:gd name="adj" fmla="val 3043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READ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5AA5AC22-4071-DD48-84DE-446B88A1D361}"/>
              </a:ext>
            </a:extLst>
          </p:cNvPr>
          <p:cNvSpPr/>
          <p:nvPr/>
        </p:nvSpPr>
        <p:spPr>
          <a:xfrm>
            <a:off x="5912497" y="3599667"/>
            <a:ext cx="1801152" cy="478801"/>
          </a:xfrm>
          <a:prstGeom prst="roundRect">
            <a:avLst>
              <a:gd name="adj" fmla="val 3043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READ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A66FEADF-FBA5-D942-A5BF-2E48971EAA44}"/>
              </a:ext>
            </a:extLst>
          </p:cNvPr>
          <p:cNvSpPr/>
          <p:nvPr/>
        </p:nvSpPr>
        <p:spPr>
          <a:xfrm>
            <a:off x="899227" y="5400958"/>
            <a:ext cx="1110088" cy="476247"/>
          </a:xfrm>
          <a:prstGeom prst="roundRect">
            <a:avLst>
              <a:gd name="adj" fmla="val 30435"/>
            </a:avLst>
          </a:prstGeom>
          <a:solidFill>
            <a:srgbClr val="5E9C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</a:rPr>
              <a:t>ACT R0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5733E0B-DCDB-5B49-B417-6746129102D8}"/>
              </a:ext>
            </a:extLst>
          </p:cNvPr>
          <p:cNvSpPr/>
          <p:nvPr/>
        </p:nvSpPr>
        <p:spPr>
          <a:xfrm>
            <a:off x="2059909" y="5400957"/>
            <a:ext cx="642870" cy="476247"/>
          </a:xfrm>
          <a:prstGeom prst="roundRect">
            <a:avLst>
              <a:gd name="adj" fmla="val 30435"/>
            </a:avLst>
          </a:prstGeom>
          <a:solidFill>
            <a:srgbClr val="FFF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RD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3D272EA8-6DE6-354C-8561-9164D1E57058}"/>
              </a:ext>
            </a:extLst>
          </p:cNvPr>
          <p:cNvSpPr/>
          <p:nvPr/>
        </p:nvSpPr>
        <p:spPr>
          <a:xfrm>
            <a:off x="4087995" y="5397862"/>
            <a:ext cx="1200882" cy="476247"/>
          </a:xfrm>
          <a:prstGeom prst="roundRect">
            <a:avLst>
              <a:gd name="adj" fmla="val 3043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</a:rPr>
              <a:t>PRE R0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4DAEE76-D520-B74D-BD4A-49EA8E5D4A80}"/>
              </a:ext>
            </a:extLst>
          </p:cNvPr>
          <p:cNvSpPr/>
          <p:nvPr/>
        </p:nvSpPr>
        <p:spPr>
          <a:xfrm>
            <a:off x="2750390" y="5393907"/>
            <a:ext cx="598179" cy="476247"/>
          </a:xfrm>
          <a:prstGeom prst="roundRect">
            <a:avLst>
              <a:gd name="adj" fmla="val 30435"/>
            </a:avLst>
          </a:prstGeom>
          <a:solidFill>
            <a:srgbClr val="FFF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RD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9CC8096-46E9-D746-B451-CD8DCA6C2948}"/>
              </a:ext>
            </a:extLst>
          </p:cNvPr>
          <p:cNvSpPr/>
          <p:nvPr/>
        </p:nvSpPr>
        <p:spPr>
          <a:xfrm>
            <a:off x="3396180" y="5395822"/>
            <a:ext cx="644204" cy="476247"/>
          </a:xfrm>
          <a:prstGeom prst="roundRect">
            <a:avLst>
              <a:gd name="adj" fmla="val 30435"/>
            </a:avLst>
          </a:prstGeom>
          <a:solidFill>
            <a:srgbClr val="FFF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RD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18CB4BD-0B9C-C449-BF62-D753D6F767C8}"/>
              </a:ext>
            </a:extLst>
          </p:cNvPr>
          <p:cNvSpPr/>
          <p:nvPr/>
        </p:nvSpPr>
        <p:spPr>
          <a:xfrm>
            <a:off x="5344881" y="5398918"/>
            <a:ext cx="1110088" cy="476247"/>
          </a:xfrm>
          <a:prstGeom prst="roundRect">
            <a:avLst>
              <a:gd name="adj" fmla="val 30435"/>
            </a:avLst>
          </a:prstGeom>
          <a:solidFill>
            <a:srgbClr val="5E9C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</a:rPr>
              <a:t>ACT R1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F869F965-0D30-8B4B-8976-B19A2BCDAE6B}"/>
              </a:ext>
            </a:extLst>
          </p:cNvPr>
          <p:cNvSpPr/>
          <p:nvPr/>
        </p:nvSpPr>
        <p:spPr>
          <a:xfrm>
            <a:off x="6505563" y="5398917"/>
            <a:ext cx="642870" cy="476247"/>
          </a:xfrm>
          <a:prstGeom prst="roundRect">
            <a:avLst>
              <a:gd name="adj" fmla="val 30435"/>
            </a:avLst>
          </a:prstGeom>
          <a:solidFill>
            <a:srgbClr val="FFF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RD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106BF458-D3AD-3C4B-ADC4-3A79CB232325}"/>
              </a:ext>
            </a:extLst>
          </p:cNvPr>
          <p:cNvSpPr/>
          <p:nvPr/>
        </p:nvSpPr>
        <p:spPr>
          <a:xfrm>
            <a:off x="7196044" y="5391867"/>
            <a:ext cx="598179" cy="476247"/>
          </a:xfrm>
          <a:prstGeom prst="roundRect">
            <a:avLst>
              <a:gd name="adj" fmla="val 30435"/>
            </a:avLst>
          </a:prstGeom>
          <a:solidFill>
            <a:srgbClr val="FFF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RD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F49F66E1-36E0-E14F-AF86-95ED86EC6972}"/>
              </a:ext>
            </a:extLst>
          </p:cNvPr>
          <p:cNvSpPr/>
          <p:nvPr/>
        </p:nvSpPr>
        <p:spPr>
          <a:xfrm>
            <a:off x="7841834" y="5393782"/>
            <a:ext cx="644204" cy="476247"/>
          </a:xfrm>
          <a:prstGeom prst="roundRect">
            <a:avLst>
              <a:gd name="adj" fmla="val 30435"/>
            </a:avLst>
          </a:prstGeom>
          <a:solidFill>
            <a:srgbClr val="FFF1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RD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636FCD-9BAA-437B-B3C8-612A514A3BA4}"/>
              </a:ext>
            </a:extLst>
          </p:cNvPr>
          <p:cNvCxnSpPr>
            <a:cxnSpLocks/>
          </p:cNvCxnSpPr>
          <p:nvPr/>
        </p:nvCxnSpPr>
        <p:spPr>
          <a:xfrm>
            <a:off x="899227" y="6081385"/>
            <a:ext cx="7586811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B11406-47B6-4EDE-B648-28865FB60007}"/>
              </a:ext>
            </a:extLst>
          </p:cNvPr>
          <p:cNvSpPr/>
          <p:nvPr/>
        </p:nvSpPr>
        <p:spPr>
          <a:xfrm>
            <a:off x="3340766" y="6081385"/>
            <a:ext cx="2635045" cy="417364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Cambria" panose="02040503050406030204" pitchFamily="18" charset="0"/>
              </a:rPr>
              <a:t>time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30D0332-B9F0-42DF-8281-4A827C037350}"/>
              </a:ext>
            </a:extLst>
          </p:cNvPr>
          <p:cNvSpPr/>
          <p:nvPr/>
        </p:nvSpPr>
        <p:spPr>
          <a:xfrm>
            <a:off x="2437902" y="4808093"/>
            <a:ext cx="4501068" cy="417364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DRAM Command Sequence</a:t>
            </a:r>
          </a:p>
        </p:txBody>
      </p:sp>
    </p:spTree>
    <p:extLst>
      <p:ext uri="{BB962C8B-B14F-4D97-AF65-F5344CB8AC3E}">
        <p14:creationId xmlns:p14="http://schemas.microsoft.com/office/powerpoint/2010/main" val="200338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47" grpId="0" animBg="1"/>
      <p:bldP spid="50" grpId="0" animBg="1"/>
      <p:bldP spid="50" grpId="1" animBg="1"/>
      <p:bldP spid="61" grpId="0" animBg="1"/>
      <p:bldP spid="62" grpId="0" animBg="1"/>
      <p:bldP spid="63" grpId="0" animBg="1"/>
      <p:bldP spid="65" grpId="0" animBg="1"/>
      <p:bldP spid="65" grpId="1" animBg="1"/>
      <p:bldP spid="71" grpId="0"/>
      <p:bldP spid="72" grpId="0" animBg="1"/>
      <p:bldP spid="72" grpId="1" animBg="1"/>
      <p:bldP spid="73" grpId="0" animBg="1"/>
      <p:bldP spid="73" grpId="1" animBg="1"/>
      <p:bldP spid="45" grpId="0" animBg="1"/>
      <p:bldP spid="46" grpId="0" animBg="1"/>
      <p:bldP spid="48" grpId="0" animBg="1"/>
      <p:bldP spid="64" grpId="0" animBg="1"/>
      <p:bldP spid="85" grpId="0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90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4978DC2F-864D-D34F-8180-F96B9F8300EF}"/>
              </a:ext>
            </a:extLst>
          </p:cNvPr>
          <p:cNvSpPr/>
          <p:nvPr/>
        </p:nvSpPr>
        <p:spPr>
          <a:xfrm>
            <a:off x="2486999" y="1565979"/>
            <a:ext cx="4165605" cy="41648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DRAM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Each cell encodes information in </a:t>
            </a:r>
            <a:r>
              <a:rPr lang="en-US" sz="2800" b="1" dirty="0">
                <a:solidFill>
                  <a:srgbClr val="C00000"/>
                </a:solidFill>
              </a:rPr>
              <a:t>leaky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capacitors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A97309-AD49-C748-9D7B-8AF33C4F6A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88" name="Group 87"/>
          <p:cNvGrpSpPr/>
          <p:nvPr/>
        </p:nvGrpSpPr>
        <p:grpSpPr>
          <a:xfrm>
            <a:off x="2843762" y="2184297"/>
            <a:ext cx="3342898" cy="3111480"/>
            <a:chOff x="2557570" y="1812402"/>
            <a:chExt cx="3342898" cy="3111480"/>
          </a:xfrm>
        </p:grpSpPr>
        <p:sp>
          <p:nvSpPr>
            <p:cNvPr id="33" name="Rectangle 32"/>
            <p:cNvSpPr/>
            <p:nvPr/>
          </p:nvSpPr>
          <p:spPr>
            <a:xfrm>
              <a:off x="2557570" y="1874038"/>
              <a:ext cx="1197124" cy="371342"/>
            </a:xfrm>
            <a:prstGeom prst="rect">
              <a:avLst/>
            </a:prstGeom>
            <a:noFill/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wordline</a:t>
              </a:r>
              <a:endParaRPr lang="en-US" sz="2000" i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2557570" y="2195147"/>
              <a:ext cx="3342898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5400000">
              <a:off x="2517108" y="3820123"/>
              <a:ext cx="1487561" cy="406454"/>
            </a:xfrm>
            <a:prstGeom prst="rect">
              <a:avLst/>
            </a:prstGeom>
            <a:noFill/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Cambria" panose="02040503050406030204" pitchFamily="18" charset="0"/>
                </a:rPr>
                <a:t>capacitor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21424" y="2394239"/>
              <a:ext cx="1470874" cy="426355"/>
            </a:xfrm>
            <a:prstGeom prst="rect">
              <a:avLst/>
            </a:prstGeom>
            <a:noFill/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Cambria" panose="02040503050406030204" pitchFamily="18" charset="0"/>
                </a:rPr>
                <a:t>access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1424" y="2564962"/>
              <a:ext cx="1452774" cy="489927"/>
            </a:xfrm>
            <a:prstGeom prst="rect">
              <a:avLst/>
            </a:prstGeom>
            <a:noFill/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Cambria" panose="02040503050406030204" pitchFamily="18" charset="0"/>
                </a:rPr>
                <a:t>transistor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323" y="4171648"/>
              <a:ext cx="1098348" cy="406119"/>
            </a:xfrm>
            <a:prstGeom prst="rect">
              <a:avLst/>
            </a:prstGeom>
            <a:noFill/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bitline</a:t>
              </a:r>
              <a:endParaRPr lang="en-US" sz="2000" i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5482013" y="1812402"/>
              <a:ext cx="0" cy="3030318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662341" y="2492189"/>
              <a:ext cx="0" cy="155572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4411958" y="2654972"/>
              <a:ext cx="499012" cy="0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4910967" y="2766192"/>
              <a:ext cx="1" cy="259566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4411958" y="2766192"/>
              <a:ext cx="499012" cy="0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910967" y="3025758"/>
              <a:ext cx="193166" cy="0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218791" y="3025758"/>
              <a:ext cx="193167" cy="0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4411957" y="2766192"/>
              <a:ext cx="1" cy="259566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662341" y="2195147"/>
              <a:ext cx="1" cy="321296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5104133" y="3025758"/>
              <a:ext cx="377880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5400000">
              <a:off x="3572140" y="3155982"/>
              <a:ext cx="774172" cy="519135"/>
            </a:xfrm>
            <a:prstGeom prst="bentConnector3">
              <a:avLst>
                <a:gd name="adj1" fmla="val -293"/>
              </a:avLst>
            </a:prstGeom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99658" y="4343967"/>
              <a:ext cx="0" cy="31818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3699658" y="3796933"/>
              <a:ext cx="0" cy="151697"/>
            </a:xfrm>
            <a:prstGeom prst="straightConnector1">
              <a:avLst/>
            </a:prstGeom>
            <a:ln w="50800" cap="rnd">
              <a:solidFill>
                <a:srgbClr val="C00000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440094" y="4213787"/>
              <a:ext cx="519130" cy="0"/>
            </a:xfrm>
            <a:prstGeom prst="straightConnector1">
              <a:avLst/>
            </a:prstGeom>
            <a:ln w="50800" cap="rnd">
              <a:solidFill>
                <a:srgbClr val="C00000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3440094" y="3948630"/>
              <a:ext cx="519130" cy="0"/>
            </a:xfrm>
            <a:prstGeom prst="straightConnector1">
              <a:avLst/>
            </a:prstGeom>
            <a:ln w="50800" cap="rnd">
              <a:solidFill>
                <a:srgbClr val="C00000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699658" y="4213788"/>
              <a:ext cx="0" cy="130178"/>
            </a:xfrm>
            <a:prstGeom prst="straightConnector1">
              <a:avLst/>
            </a:prstGeom>
            <a:ln w="50800" cap="rnd">
              <a:solidFill>
                <a:srgbClr val="C00000"/>
              </a:solidFill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Content Placeholder 2"/>
          <p:cNvSpPr txBox="1">
            <a:spLocks/>
          </p:cNvSpPr>
          <p:nvPr/>
        </p:nvSpPr>
        <p:spPr>
          <a:xfrm>
            <a:off x="75991" y="5703916"/>
            <a:ext cx="8987622" cy="10585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Stored data is </a:t>
            </a:r>
            <a:r>
              <a:rPr lang="en-US" sz="2800" b="1" dirty="0">
                <a:solidFill>
                  <a:srgbClr val="C00000"/>
                </a:solidFill>
              </a:rPr>
              <a:t>corrupted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if too much charge leaks </a:t>
            </a:r>
            <a:br>
              <a:rPr lang="en-US" sz="2800" dirty="0"/>
            </a:br>
            <a:r>
              <a:rPr lang="en-US" sz="2800" dirty="0"/>
              <a:t>(i.e., the capacitor voltage degrades too much)</a:t>
            </a:r>
            <a:endParaRPr lang="en-US" sz="2800" b="1" dirty="0"/>
          </a:p>
        </p:txBody>
      </p:sp>
      <p:grpSp>
        <p:nvGrpSpPr>
          <p:cNvPr id="87" name="Group 86"/>
          <p:cNvGrpSpPr/>
          <p:nvPr/>
        </p:nvGrpSpPr>
        <p:grpSpPr>
          <a:xfrm>
            <a:off x="4296235" y="3632731"/>
            <a:ext cx="1316566" cy="1271181"/>
            <a:chOff x="4010043" y="3260836"/>
            <a:chExt cx="1316566" cy="1271181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4126465" y="3572633"/>
              <a:ext cx="7220" cy="959384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010043" y="3260836"/>
              <a:ext cx="1316566" cy="9662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4233845" y="3453258"/>
              <a:ext cx="101316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charge</a:t>
              </a:r>
            </a:p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leakage</a:t>
              </a:r>
            </a:p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paths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13692" y="6518290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[Patel+ ISCA’17, Kim+ ISCA’20]</a:t>
            </a:r>
          </a:p>
        </p:txBody>
      </p:sp>
    </p:spTree>
    <p:extLst>
      <p:ext uri="{BB962C8B-B14F-4D97-AF65-F5344CB8AC3E}">
        <p14:creationId xmlns:p14="http://schemas.microsoft.com/office/powerpoint/2010/main" val="5948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" grpId="0" build="p"/>
      <p:bldP spid="8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E328-14B7-0A44-9AEA-83724F96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Analysis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EF50AA-FD76-6C49-8DC3-6D7BDE2A40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96FB0-06A3-8E42-98EF-5F2C6485A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40" y="1183999"/>
            <a:ext cx="6915118" cy="2749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11A261-EEF0-114F-ABEC-8305965C6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163" y="3933631"/>
            <a:ext cx="6133671" cy="13447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C3AADF-48F8-8143-9D90-E7FCC8199542}"/>
              </a:ext>
            </a:extLst>
          </p:cNvPr>
          <p:cNvSpPr/>
          <p:nvPr/>
        </p:nvSpPr>
        <p:spPr>
          <a:xfrm>
            <a:off x="-2198" y="5520191"/>
            <a:ext cx="9144000" cy="835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No permutation of epochs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can satisfy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necessary constraints </a:t>
            </a:r>
            <a:r>
              <a:rPr lang="en-US" sz="2400" dirty="0">
                <a:solidFill>
                  <a:schemeClr val="tx1"/>
                </a:solidFill>
              </a:rPr>
              <a:t>of a successful attack</a:t>
            </a:r>
          </a:p>
        </p:txBody>
      </p:sp>
    </p:spTree>
    <p:extLst>
      <p:ext uri="{BB962C8B-B14F-4D97-AF65-F5344CB8AC3E}">
        <p14:creationId xmlns:p14="http://schemas.microsoft.com/office/powerpoint/2010/main" val="257178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2F458FF1-A8F4-453D-94B5-125FB76CBD1E}"/>
              </a:ext>
            </a:extLst>
          </p:cNvPr>
          <p:cNvSpPr/>
          <p:nvPr/>
        </p:nvSpPr>
        <p:spPr>
          <a:xfrm>
            <a:off x="2013329" y="2011513"/>
            <a:ext cx="5929912" cy="987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91749A-2F1D-4D24-9EAA-1781E27EF9A6}"/>
              </a:ext>
            </a:extLst>
          </p:cNvPr>
          <p:cNvSpPr/>
          <p:nvPr/>
        </p:nvSpPr>
        <p:spPr>
          <a:xfrm>
            <a:off x="2013329" y="3006696"/>
            <a:ext cx="5929912" cy="1735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 flipV="1">
            <a:off x="2047613" y="2999218"/>
            <a:ext cx="5895628" cy="4037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prstDash val="sysDash"/>
            <a:headEnd type="none" w="lg" len="med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DRAM Refresh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" y="5514922"/>
            <a:ext cx="9143997" cy="740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00" dirty="0"/>
          </a:p>
          <a:p>
            <a:pPr marL="0" indent="0" algn="ctr">
              <a:buNone/>
            </a:pPr>
            <a:r>
              <a:rPr lang="en-US" sz="2800" dirty="0"/>
              <a:t>Periodic </a:t>
            </a:r>
            <a:r>
              <a:rPr lang="en-US" sz="2800" b="1" dirty="0"/>
              <a:t>refresh operations </a:t>
            </a:r>
            <a:r>
              <a:rPr lang="en-US" sz="2800" dirty="0"/>
              <a:t>preserve stored data</a:t>
            </a:r>
          </a:p>
          <a:p>
            <a:pPr marL="0" indent="0" algn="ctr">
              <a:buNone/>
            </a:pPr>
            <a:endParaRPr lang="en-US" sz="2800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2013329" y="1999111"/>
            <a:ext cx="0" cy="2750376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13329" y="4751259"/>
            <a:ext cx="5971276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 rot="16200000">
            <a:off x="-1767853" y="3129033"/>
            <a:ext cx="5012442" cy="417364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Capacitor voltage (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Vdd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76" name="Arc 75"/>
          <p:cNvSpPr/>
          <p:nvPr/>
        </p:nvSpPr>
        <p:spPr>
          <a:xfrm flipH="1" flipV="1">
            <a:off x="1813325" y="-364480"/>
            <a:ext cx="5063719" cy="3431983"/>
          </a:xfrm>
          <a:prstGeom prst="arc">
            <a:avLst>
              <a:gd name="adj1" fmla="val 17548052"/>
              <a:gd name="adj2" fmla="val 20639277"/>
            </a:avLst>
          </a:prstGeom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rot="16200000">
            <a:off x="-425861" y="3406847"/>
            <a:ext cx="3010144" cy="417364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07491" y="1736752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100%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50707" y="4480051"/>
            <a:ext cx="628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0%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91271" y="2761599"/>
            <a:ext cx="873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Vmin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A30E8D-7DAC-42D5-8EA2-063052FEE9BE}"/>
              </a:ext>
            </a:extLst>
          </p:cNvPr>
          <p:cNvGrpSpPr/>
          <p:nvPr/>
        </p:nvGrpSpPr>
        <p:grpSpPr>
          <a:xfrm>
            <a:off x="1803572" y="1134266"/>
            <a:ext cx="2127505" cy="737673"/>
            <a:chOff x="1803572" y="1134266"/>
            <a:chExt cx="2127505" cy="737673"/>
          </a:xfrm>
        </p:grpSpPr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 flipV="1">
              <a:off x="2047613" y="1871938"/>
              <a:ext cx="1639425" cy="1"/>
            </a:xfrm>
            <a:prstGeom prst="straightConnector1">
              <a:avLst/>
            </a:prstGeom>
            <a:ln w="41275" cap="rnd">
              <a:solidFill>
                <a:schemeClr val="bg1">
                  <a:lumMod val="50000"/>
                </a:schemeClr>
              </a:solidFill>
              <a:prstDash val="solid"/>
              <a:headEnd type="triangle" w="lg" len="med"/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803572" y="1134266"/>
              <a:ext cx="212750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</a:rPr>
                <a:t>Refresh Window</a:t>
              </a:r>
              <a:b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US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</a:rPr>
                <a:t>t</a:t>
              </a:r>
              <a:r>
                <a:rPr lang="en-US" sz="2000" b="1" baseline="-25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</a:rPr>
                <a:t>REFW</a:t>
              </a:r>
              <a:endParaRPr 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3D01DB-1D9E-4EEA-8030-3F90FCCBB2BE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3663274" y="2020583"/>
            <a:ext cx="17308" cy="982672"/>
          </a:xfrm>
          <a:prstGeom prst="line">
            <a:avLst/>
          </a:prstGeom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B6951-CC5D-4C36-923B-71CF183F8D68}"/>
              </a:ext>
            </a:extLst>
          </p:cNvPr>
          <p:cNvGrpSpPr/>
          <p:nvPr/>
        </p:nvGrpSpPr>
        <p:grpSpPr>
          <a:xfrm>
            <a:off x="3480200" y="-364480"/>
            <a:ext cx="8334989" cy="3431983"/>
            <a:chOff x="3480200" y="-364480"/>
            <a:chExt cx="8334989" cy="3431983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3B856FB-610F-49C8-BD97-A90B4A7A49ED}"/>
                </a:ext>
              </a:extLst>
            </p:cNvPr>
            <p:cNvSpPr/>
            <p:nvPr/>
          </p:nvSpPr>
          <p:spPr>
            <a:xfrm flipH="1" flipV="1">
              <a:off x="3480200" y="-364480"/>
              <a:ext cx="5063719" cy="3431983"/>
            </a:xfrm>
            <a:prstGeom prst="arc">
              <a:avLst>
                <a:gd name="adj1" fmla="val 17548052"/>
                <a:gd name="adj2" fmla="val 20639277"/>
              </a:avLst>
            </a:prstGeom>
            <a:ln w="762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9D1AF6E1-8F57-44D8-82F5-0908B44F77E9}"/>
                </a:ext>
              </a:extLst>
            </p:cNvPr>
            <p:cNvSpPr/>
            <p:nvPr/>
          </p:nvSpPr>
          <p:spPr>
            <a:xfrm flipH="1" flipV="1">
              <a:off x="5115835" y="-364480"/>
              <a:ext cx="5063719" cy="3431983"/>
            </a:xfrm>
            <a:prstGeom prst="arc">
              <a:avLst>
                <a:gd name="adj1" fmla="val 17548052"/>
                <a:gd name="adj2" fmla="val 20639277"/>
              </a:avLst>
            </a:prstGeom>
            <a:ln w="762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727D4A-5DC7-4C9B-B02E-D744E27C0D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1827" y="2038614"/>
              <a:ext cx="17308" cy="98267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6E662032-5A07-4BEC-A200-2EFFD417A680}"/>
                </a:ext>
              </a:extLst>
            </p:cNvPr>
            <p:cNvSpPr/>
            <p:nvPr/>
          </p:nvSpPr>
          <p:spPr>
            <a:xfrm flipH="1" flipV="1">
              <a:off x="6751470" y="-364480"/>
              <a:ext cx="5063719" cy="3431983"/>
            </a:xfrm>
            <a:prstGeom prst="arc">
              <a:avLst>
                <a:gd name="adj1" fmla="val 18588477"/>
                <a:gd name="adj2" fmla="val 20639277"/>
              </a:avLst>
            </a:prstGeom>
            <a:ln w="76200">
              <a:solidFill>
                <a:schemeClr val="tx1"/>
              </a:solidFill>
              <a:head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41FAF3-7442-40F1-871A-8DCBF0E66D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7462" y="2038614"/>
              <a:ext cx="17308" cy="98267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956941-F75B-46F6-89FA-A0CB7356D288}"/>
              </a:ext>
            </a:extLst>
          </p:cNvPr>
          <p:cNvGrpSpPr/>
          <p:nvPr/>
        </p:nvGrpSpPr>
        <p:grpSpPr>
          <a:xfrm>
            <a:off x="3575211" y="866136"/>
            <a:ext cx="3447395" cy="1085938"/>
            <a:chOff x="3575211" y="866136"/>
            <a:chExt cx="3447395" cy="108593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816A23-690B-44F2-8A0C-82887363C911}"/>
                </a:ext>
              </a:extLst>
            </p:cNvPr>
            <p:cNvSpPr/>
            <p:nvPr/>
          </p:nvSpPr>
          <p:spPr>
            <a:xfrm>
              <a:off x="3575211" y="866136"/>
              <a:ext cx="3447395" cy="484905"/>
            </a:xfrm>
            <a:prstGeom prst="rect">
              <a:avLst/>
            </a:prstGeom>
            <a:noFill/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Refresh Operations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FD20B55-3A46-4F05-84A4-FB2E313A3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1360" y="1392100"/>
              <a:ext cx="593612" cy="53138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62498E2-9AF6-4FC7-8CE2-4A74FABD8B19}"/>
                </a:ext>
              </a:extLst>
            </p:cNvPr>
            <p:cNvCxnSpPr>
              <a:cxnSpLocks/>
            </p:cNvCxnSpPr>
            <p:nvPr/>
          </p:nvCxnSpPr>
          <p:spPr>
            <a:xfrm>
              <a:off x="5319135" y="1366203"/>
              <a:ext cx="0" cy="54946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3E4B74F-483A-4BCF-979F-A1F7104D16C0}"/>
                </a:ext>
              </a:extLst>
            </p:cNvPr>
            <p:cNvCxnSpPr>
              <a:cxnSpLocks/>
            </p:cNvCxnSpPr>
            <p:nvPr/>
          </p:nvCxnSpPr>
          <p:spPr>
            <a:xfrm>
              <a:off x="6493112" y="1392100"/>
              <a:ext cx="408680" cy="55997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0062C61-0F9D-4381-A507-A7EDEF776157}"/>
              </a:ext>
            </a:extLst>
          </p:cNvPr>
          <p:cNvSpPr/>
          <p:nvPr/>
        </p:nvSpPr>
        <p:spPr>
          <a:xfrm>
            <a:off x="3671075" y="5057015"/>
            <a:ext cx="2635045" cy="417364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time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1E90F9-F40D-4E64-AF41-722E2903C360}"/>
              </a:ext>
            </a:extLst>
          </p:cNvPr>
          <p:cNvGrpSpPr/>
          <p:nvPr/>
        </p:nvGrpSpPr>
        <p:grpSpPr>
          <a:xfrm>
            <a:off x="4910007" y="3018867"/>
            <a:ext cx="2390545" cy="2137718"/>
            <a:chOff x="4910007" y="3018867"/>
            <a:chExt cx="2390545" cy="2137718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728E6EF-CD83-47F1-9A43-3A2460340F00}"/>
                </a:ext>
              </a:extLst>
            </p:cNvPr>
            <p:cNvCxnSpPr>
              <a:cxnSpLocks/>
            </p:cNvCxnSpPr>
            <p:nvPr/>
          </p:nvCxnSpPr>
          <p:spPr>
            <a:xfrm>
              <a:off x="5315810" y="3018867"/>
              <a:ext cx="1404" cy="1741178"/>
            </a:xfrm>
            <a:prstGeom prst="straightConnector1">
              <a:avLst/>
            </a:prstGeom>
            <a:ln w="12700" cap="rnd">
              <a:solidFill>
                <a:schemeClr val="bg1">
                  <a:lumMod val="50000"/>
                </a:schemeClr>
              </a:solidFill>
              <a:prstDash val="sysDash"/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D78DD6A-BA54-4240-9B56-590CC3E356DB}"/>
                </a:ext>
              </a:extLst>
            </p:cNvPr>
            <p:cNvSpPr/>
            <p:nvPr/>
          </p:nvSpPr>
          <p:spPr>
            <a:xfrm>
              <a:off x="4910007" y="4786083"/>
              <a:ext cx="777804" cy="370502"/>
            </a:xfrm>
            <a:prstGeom prst="rect">
              <a:avLst/>
            </a:prstGeom>
            <a:noFill/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</a:rPr>
                <a:t>REF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19B4CBD-144C-4E3A-8BF8-DDAB5F4A8E1B}"/>
                </a:ext>
              </a:extLst>
            </p:cNvPr>
            <p:cNvCxnSpPr>
              <a:cxnSpLocks/>
            </p:cNvCxnSpPr>
            <p:nvPr/>
          </p:nvCxnSpPr>
          <p:spPr>
            <a:xfrm>
              <a:off x="6928551" y="3018867"/>
              <a:ext cx="1404" cy="1741178"/>
            </a:xfrm>
            <a:prstGeom prst="straightConnector1">
              <a:avLst/>
            </a:prstGeom>
            <a:ln w="12700" cap="rnd">
              <a:solidFill>
                <a:schemeClr val="bg1">
                  <a:lumMod val="50000"/>
                </a:schemeClr>
              </a:solidFill>
              <a:prstDash val="sysDash"/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4F16482-3FFA-4F70-8A20-667184FF1125}"/>
                </a:ext>
              </a:extLst>
            </p:cNvPr>
            <p:cNvSpPr/>
            <p:nvPr/>
          </p:nvSpPr>
          <p:spPr>
            <a:xfrm>
              <a:off x="6522748" y="4786083"/>
              <a:ext cx="777804" cy="370502"/>
            </a:xfrm>
            <a:prstGeom prst="rect">
              <a:avLst/>
            </a:prstGeom>
            <a:noFill/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</a:rPr>
                <a:t>REF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C3E821-F990-4F16-8438-2A21450BF5B2}"/>
              </a:ext>
            </a:extLst>
          </p:cNvPr>
          <p:cNvGrpSpPr/>
          <p:nvPr/>
        </p:nvGrpSpPr>
        <p:grpSpPr>
          <a:xfrm>
            <a:off x="3256067" y="3018867"/>
            <a:ext cx="777804" cy="2137718"/>
            <a:chOff x="3256067" y="3018867"/>
            <a:chExt cx="777804" cy="213771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124215D-ED17-46B3-B6A3-7FD51CB4AD39}"/>
                </a:ext>
              </a:extLst>
            </p:cNvPr>
            <p:cNvSpPr/>
            <p:nvPr/>
          </p:nvSpPr>
          <p:spPr>
            <a:xfrm>
              <a:off x="3256067" y="4786083"/>
              <a:ext cx="777804" cy="370502"/>
            </a:xfrm>
            <a:prstGeom prst="rect">
              <a:avLst/>
            </a:prstGeom>
            <a:noFill/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</a:rPr>
                <a:t>REF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ECAB5B7-F210-4B5E-94C3-7A1B60EF4814}"/>
                </a:ext>
              </a:extLst>
            </p:cNvPr>
            <p:cNvCxnSpPr>
              <a:cxnSpLocks/>
            </p:cNvCxnSpPr>
            <p:nvPr/>
          </p:nvCxnSpPr>
          <p:spPr>
            <a:xfrm>
              <a:off x="3668676" y="3018867"/>
              <a:ext cx="1404" cy="1741178"/>
            </a:xfrm>
            <a:prstGeom prst="straightConnector1">
              <a:avLst/>
            </a:prstGeom>
            <a:ln w="12700" cap="rnd">
              <a:solidFill>
                <a:schemeClr val="bg1">
                  <a:lumMod val="50000"/>
                </a:schemeClr>
              </a:solidFill>
              <a:prstDash val="sysDash"/>
              <a:headEnd type="none" w="lg" len="med"/>
              <a:tailEnd type="non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83259E0-FB93-0047-B9F6-1CF040EC65A6}"/>
              </a:ext>
            </a:extLst>
          </p:cNvPr>
          <p:cNvSpPr txBox="1"/>
          <p:nvPr/>
        </p:nvSpPr>
        <p:spPr>
          <a:xfrm>
            <a:off x="3011381" y="6458985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[Patel+ ISCA’17, Kim+ ISCA’20]</a:t>
            </a:r>
          </a:p>
        </p:txBody>
      </p:sp>
    </p:spTree>
    <p:extLst>
      <p:ext uri="{BB962C8B-B14F-4D97-AF65-F5344CB8AC3E}">
        <p14:creationId xmlns:p14="http://schemas.microsoft.com/office/powerpoint/2010/main" val="45602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23" grpId="0" animBg="1"/>
      <p:bldP spid="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RowHammer Phenomenon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4DA1757-806D-7542-9A19-880044487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354BE7A7-8F3B-5142-9843-B1D7112766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45E099-5068-F448-A0AC-2CF624D53B84}"/>
              </a:ext>
            </a:extLst>
          </p:cNvPr>
          <p:cNvSpPr txBox="1">
            <a:spLocks/>
          </p:cNvSpPr>
          <p:nvPr/>
        </p:nvSpPr>
        <p:spPr>
          <a:xfrm>
            <a:off x="75991" y="813916"/>
            <a:ext cx="8987622" cy="55868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2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085F27-A4ED-C14E-AD95-8BF59A083EB0}"/>
              </a:ext>
            </a:extLst>
          </p:cNvPr>
          <p:cNvSpPr/>
          <p:nvPr/>
        </p:nvSpPr>
        <p:spPr>
          <a:xfrm>
            <a:off x="579892" y="1053525"/>
            <a:ext cx="7984215" cy="4318078"/>
          </a:xfrm>
          <a:prstGeom prst="roundRect">
            <a:avLst>
              <a:gd name="adj" fmla="val 558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5B6157-A106-4B44-80E1-EDD303BA10FF}"/>
              </a:ext>
            </a:extLst>
          </p:cNvPr>
          <p:cNvCxnSpPr>
            <a:cxnSpLocks/>
          </p:cNvCxnSpPr>
          <p:nvPr/>
        </p:nvCxnSpPr>
        <p:spPr>
          <a:xfrm>
            <a:off x="1024997" y="2150826"/>
            <a:ext cx="7101840" cy="0"/>
          </a:xfrm>
          <a:prstGeom prst="line">
            <a:avLst/>
          </a:prstGeom>
          <a:ln w="825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7FA5B-B3FC-2849-8E6D-CC87AF1FB831}"/>
              </a:ext>
            </a:extLst>
          </p:cNvPr>
          <p:cNvCxnSpPr>
            <a:cxnSpLocks/>
          </p:cNvCxnSpPr>
          <p:nvPr/>
        </p:nvCxnSpPr>
        <p:spPr>
          <a:xfrm>
            <a:off x="1024997" y="2836626"/>
            <a:ext cx="7101840" cy="0"/>
          </a:xfrm>
          <a:prstGeom prst="line">
            <a:avLst/>
          </a:prstGeom>
          <a:ln w="825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A874E0-B63D-EB41-93F1-F757F837BC90}"/>
              </a:ext>
            </a:extLst>
          </p:cNvPr>
          <p:cNvCxnSpPr>
            <a:cxnSpLocks/>
          </p:cNvCxnSpPr>
          <p:nvPr/>
        </p:nvCxnSpPr>
        <p:spPr>
          <a:xfrm>
            <a:off x="1024997" y="3518634"/>
            <a:ext cx="7101840" cy="0"/>
          </a:xfrm>
          <a:prstGeom prst="line">
            <a:avLst/>
          </a:prstGeom>
          <a:ln w="825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2DCADF-F6BB-2744-8F77-C4CA8D44C2E8}"/>
              </a:ext>
            </a:extLst>
          </p:cNvPr>
          <p:cNvCxnSpPr>
            <a:cxnSpLocks/>
          </p:cNvCxnSpPr>
          <p:nvPr/>
        </p:nvCxnSpPr>
        <p:spPr>
          <a:xfrm>
            <a:off x="1024997" y="4192986"/>
            <a:ext cx="7101840" cy="0"/>
          </a:xfrm>
          <a:prstGeom prst="line">
            <a:avLst/>
          </a:prstGeom>
          <a:ln w="825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729E55-0D25-E64C-A8F5-6A9F1F824F9B}"/>
              </a:ext>
            </a:extLst>
          </p:cNvPr>
          <p:cNvCxnSpPr>
            <a:cxnSpLocks/>
          </p:cNvCxnSpPr>
          <p:nvPr/>
        </p:nvCxnSpPr>
        <p:spPr>
          <a:xfrm>
            <a:off x="1024997" y="4833535"/>
            <a:ext cx="7101840" cy="0"/>
          </a:xfrm>
          <a:prstGeom prst="line">
            <a:avLst/>
          </a:prstGeom>
          <a:ln w="825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24ED067-4255-A64A-A059-8A5B04DE4C1C}"/>
              </a:ext>
            </a:extLst>
          </p:cNvPr>
          <p:cNvSpPr/>
          <p:nvPr/>
        </p:nvSpPr>
        <p:spPr>
          <a:xfrm>
            <a:off x="1436477" y="1817442"/>
            <a:ext cx="6278880" cy="64963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Row 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5884F7-A7E6-BC4D-9216-A6F9802D95B8}"/>
              </a:ext>
            </a:extLst>
          </p:cNvPr>
          <p:cNvSpPr/>
          <p:nvPr/>
        </p:nvSpPr>
        <p:spPr>
          <a:xfrm>
            <a:off x="1436477" y="4525793"/>
            <a:ext cx="6278880" cy="649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936DDF-CF00-4EFC-8FAF-61206FCCE107}"/>
              </a:ext>
            </a:extLst>
          </p:cNvPr>
          <p:cNvSpPr/>
          <p:nvPr/>
        </p:nvSpPr>
        <p:spPr>
          <a:xfrm>
            <a:off x="1436477" y="2491754"/>
            <a:ext cx="6278880" cy="64963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Row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9D894C-ECF9-4880-9448-3E2DA01CB7C9}"/>
              </a:ext>
            </a:extLst>
          </p:cNvPr>
          <p:cNvSpPr/>
          <p:nvPr/>
        </p:nvSpPr>
        <p:spPr>
          <a:xfrm>
            <a:off x="1436477" y="3157502"/>
            <a:ext cx="6278880" cy="64963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Row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A5C373-5E24-4FD4-B603-BB64ED344647}"/>
              </a:ext>
            </a:extLst>
          </p:cNvPr>
          <p:cNvSpPr/>
          <p:nvPr/>
        </p:nvSpPr>
        <p:spPr>
          <a:xfrm>
            <a:off x="1436477" y="3830801"/>
            <a:ext cx="6278880" cy="64963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Row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9E57F1-27F1-447A-B3F5-49B7E8DEADBE}"/>
              </a:ext>
            </a:extLst>
          </p:cNvPr>
          <p:cNvSpPr/>
          <p:nvPr/>
        </p:nvSpPr>
        <p:spPr>
          <a:xfrm>
            <a:off x="1436477" y="4508719"/>
            <a:ext cx="6278880" cy="64963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</a:rPr>
              <a:t>Row 4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78EA9EB-F44F-45A3-9113-B89C878AFBFE}"/>
              </a:ext>
            </a:extLst>
          </p:cNvPr>
          <p:cNvSpPr txBox="1">
            <a:spLocks/>
          </p:cNvSpPr>
          <p:nvPr/>
        </p:nvSpPr>
        <p:spPr>
          <a:xfrm>
            <a:off x="75991" y="5481965"/>
            <a:ext cx="8987622" cy="10585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dirty="0"/>
              <a:t>Repeatedly </a:t>
            </a:r>
            <a:r>
              <a:rPr lang="en-US" sz="2400" b="1" dirty="0">
                <a:solidFill>
                  <a:srgbClr val="538234"/>
                </a:solidFill>
              </a:rPr>
              <a:t>opening</a:t>
            </a:r>
            <a:r>
              <a:rPr lang="en-US" sz="2400" dirty="0">
                <a:solidFill>
                  <a:srgbClr val="538234"/>
                </a:solidFill>
              </a:rPr>
              <a:t> (activating)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closing</a:t>
            </a:r>
            <a:r>
              <a:rPr lang="en-US" sz="2400" dirty="0">
                <a:solidFill>
                  <a:srgbClr val="C00000"/>
                </a:solidFill>
              </a:rPr>
              <a:t> (</a:t>
            </a:r>
            <a:r>
              <a:rPr lang="en-US" sz="2400" dirty="0" err="1">
                <a:solidFill>
                  <a:srgbClr val="C00000"/>
                </a:solidFill>
              </a:rPr>
              <a:t>precharging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dirty="0"/>
              <a:t>a DRAM row causes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RowHammer bit flips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/>
              <a:t>in nearby cells</a:t>
            </a:r>
            <a:endParaRPr lang="en-US"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9C0E07-D94C-48B6-BEB6-DB89E650DAA9}"/>
              </a:ext>
            </a:extLst>
          </p:cNvPr>
          <p:cNvGrpSpPr/>
          <p:nvPr/>
        </p:nvGrpSpPr>
        <p:grpSpPr>
          <a:xfrm>
            <a:off x="1428644" y="2489776"/>
            <a:ext cx="6286713" cy="1990657"/>
            <a:chOff x="1428644" y="1937227"/>
            <a:chExt cx="6286713" cy="199065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FE156D8-70F5-4C67-B453-2AF3A52022A5}"/>
                </a:ext>
              </a:extLst>
            </p:cNvPr>
            <p:cNvSpPr/>
            <p:nvPr/>
          </p:nvSpPr>
          <p:spPr>
            <a:xfrm>
              <a:off x="1436477" y="2604952"/>
              <a:ext cx="6278880" cy="6496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2</a:t>
              </a:r>
            </a:p>
          </p:txBody>
        </p:sp>
        <p:sp>
          <p:nvSpPr>
            <p:cNvPr id="57" name="Content Placeholder 2">
              <a:extLst>
                <a:ext uri="{FF2B5EF4-FFF2-40B4-BE49-F238E27FC236}">
                  <a16:creationId xmlns:a16="http://schemas.microsoft.com/office/drawing/2014/main" id="{93F19E91-E237-4B80-9D4F-D248EBC468B2}"/>
                </a:ext>
              </a:extLst>
            </p:cNvPr>
            <p:cNvSpPr txBox="1">
              <a:spLocks/>
            </p:cNvSpPr>
            <p:nvPr/>
          </p:nvSpPr>
          <p:spPr>
            <a:xfrm>
              <a:off x="1428644" y="2637180"/>
              <a:ext cx="1390654" cy="59149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mbria" panose="02040503050406030204" pitchFamily="18" charset="0"/>
                <a:buChar char="-"/>
                <a:defRPr sz="2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b="1" i="1" dirty="0">
                  <a:solidFill>
                    <a:srgbClr val="FF0000"/>
                  </a:solidFill>
                </a:rPr>
                <a:t>open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6E8814-72AD-4261-A762-E4EEB1025B22}"/>
                </a:ext>
              </a:extLst>
            </p:cNvPr>
            <p:cNvSpPr/>
            <p:nvPr/>
          </p:nvSpPr>
          <p:spPr>
            <a:xfrm>
              <a:off x="1436477" y="1937227"/>
              <a:ext cx="6278880" cy="6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865DC31-76F5-4815-8DFB-122C37217C8F}"/>
                </a:ext>
              </a:extLst>
            </p:cNvPr>
            <p:cNvSpPr/>
            <p:nvPr/>
          </p:nvSpPr>
          <p:spPr>
            <a:xfrm>
              <a:off x="1436477" y="3278252"/>
              <a:ext cx="6278880" cy="6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1F05092-E1D6-44BB-A59E-1BDA8528CE69}"/>
              </a:ext>
            </a:extLst>
          </p:cNvPr>
          <p:cNvGrpSpPr/>
          <p:nvPr/>
        </p:nvGrpSpPr>
        <p:grpSpPr>
          <a:xfrm>
            <a:off x="1428644" y="3156513"/>
            <a:ext cx="6286713" cy="649632"/>
            <a:chOff x="1428644" y="2603964"/>
            <a:chExt cx="6286713" cy="64963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8896486-F152-49E7-B46F-6349E0B93A80}"/>
                </a:ext>
              </a:extLst>
            </p:cNvPr>
            <p:cNvSpPr/>
            <p:nvPr/>
          </p:nvSpPr>
          <p:spPr>
            <a:xfrm>
              <a:off x="1436477" y="2603964"/>
              <a:ext cx="6278880" cy="649632"/>
            </a:xfrm>
            <a:prstGeom prst="rect">
              <a:avLst/>
            </a:prstGeom>
            <a:solidFill>
              <a:srgbClr val="D8D9D8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2</a:t>
              </a: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360280D7-FF36-4E2C-8206-9D26C004139B}"/>
                </a:ext>
              </a:extLst>
            </p:cNvPr>
            <p:cNvSpPr txBox="1">
              <a:spLocks/>
            </p:cNvSpPr>
            <p:nvPr/>
          </p:nvSpPr>
          <p:spPr>
            <a:xfrm>
              <a:off x="1428644" y="2645717"/>
              <a:ext cx="1390654" cy="59149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mbria" panose="02040503050406030204" pitchFamily="18" charset="0"/>
                <a:buChar char="-"/>
                <a:defRPr sz="2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b="1" i="1" dirty="0">
                  <a:solidFill>
                    <a:srgbClr val="FF0000"/>
                  </a:solidFill>
                </a:rPr>
                <a:t>closed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607016-D3C8-4B92-BDB6-4E8EC9785BBD}"/>
              </a:ext>
            </a:extLst>
          </p:cNvPr>
          <p:cNvGrpSpPr/>
          <p:nvPr/>
        </p:nvGrpSpPr>
        <p:grpSpPr>
          <a:xfrm>
            <a:off x="1425311" y="1817442"/>
            <a:ext cx="6286713" cy="3344517"/>
            <a:chOff x="1428644" y="1260576"/>
            <a:chExt cx="6286713" cy="334451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827DD48-A518-432B-BBDC-DCAB727C9C21}"/>
                </a:ext>
              </a:extLst>
            </p:cNvPr>
            <p:cNvSpPr/>
            <p:nvPr/>
          </p:nvSpPr>
          <p:spPr>
            <a:xfrm>
              <a:off x="1436477" y="2604952"/>
              <a:ext cx="6278880" cy="6496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2</a:t>
              </a:r>
            </a:p>
          </p:txBody>
        </p:sp>
        <p:sp>
          <p:nvSpPr>
            <p:cNvPr id="65" name="Content Placeholder 2">
              <a:extLst>
                <a:ext uri="{FF2B5EF4-FFF2-40B4-BE49-F238E27FC236}">
                  <a16:creationId xmlns:a16="http://schemas.microsoft.com/office/drawing/2014/main" id="{1B6CB13E-8A01-492F-A9D5-56CA01915C9A}"/>
                </a:ext>
              </a:extLst>
            </p:cNvPr>
            <p:cNvSpPr txBox="1">
              <a:spLocks/>
            </p:cNvSpPr>
            <p:nvPr/>
          </p:nvSpPr>
          <p:spPr>
            <a:xfrm>
              <a:off x="1428644" y="2637180"/>
              <a:ext cx="1390654" cy="59149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mbria" panose="02040503050406030204" pitchFamily="18" charset="0"/>
                <a:buChar char="-"/>
                <a:defRPr sz="2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b="1" i="1" dirty="0">
                  <a:solidFill>
                    <a:srgbClr val="FF0000"/>
                  </a:solidFill>
                </a:rPr>
                <a:t>open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027B3-AD74-4F8A-AF75-21824B3047E3}"/>
                </a:ext>
              </a:extLst>
            </p:cNvPr>
            <p:cNvSpPr/>
            <p:nvPr/>
          </p:nvSpPr>
          <p:spPr>
            <a:xfrm>
              <a:off x="1436477" y="1937227"/>
              <a:ext cx="6278880" cy="6496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8B15D70-3D3F-4C5B-BBCC-0C60E3F0760E}"/>
                </a:ext>
              </a:extLst>
            </p:cNvPr>
            <p:cNvSpPr/>
            <p:nvPr/>
          </p:nvSpPr>
          <p:spPr>
            <a:xfrm>
              <a:off x="1436477" y="3278252"/>
              <a:ext cx="6278880" cy="6496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3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92EEC27-8A6F-47DA-9DC0-DE930E7EE26A}"/>
                </a:ext>
              </a:extLst>
            </p:cNvPr>
            <p:cNvSpPr/>
            <p:nvPr/>
          </p:nvSpPr>
          <p:spPr>
            <a:xfrm>
              <a:off x="1436477" y="1260576"/>
              <a:ext cx="6278880" cy="6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19895E8-4554-4172-9C6A-54AADFA3DF71}"/>
                </a:ext>
              </a:extLst>
            </p:cNvPr>
            <p:cNvSpPr/>
            <p:nvPr/>
          </p:nvSpPr>
          <p:spPr>
            <a:xfrm>
              <a:off x="1436477" y="3955461"/>
              <a:ext cx="6278880" cy="649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4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F8A0D40-2A4A-4EFF-AB16-F74053223421}"/>
              </a:ext>
            </a:extLst>
          </p:cNvPr>
          <p:cNvGrpSpPr/>
          <p:nvPr/>
        </p:nvGrpSpPr>
        <p:grpSpPr>
          <a:xfrm>
            <a:off x="-7303181" y="3833980"/>
            <a:ext cx="6286713" cy="649632"/>
            <a:chOff x="1428644" y="2604952"/>
            <a:chExt cx="6286713" cy="64963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69D592F-9EFC-413D-BBDA-6EE340E691F5}"/>
                </a:ext>
              </a:extLst>
            </p:cNvPr>
            <p:cNvSpPr/>
            <p:nvPr/>
          </p:nvSpPr>
          <p:spPr>
            <a:xfrm>
              <a:off x="1436477" y="2604952"/>
              <a:ext cx="6278880" cy="6496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2</a:t>
              </a:r>
            </a:p>
          </p:txBody>
        </p:sp>
        <p:sp>
          <p:nvSpPr>
            <p:cNvPr id="80" name="Content Placeholder 2">
              <a:extLst>
                <a:ext uri="{FF2B5EF4-FFF2-40B4-BE49-F238E27FC236}">
                  <a16:creationId xmlns:a16="http://schemas.microsoft.com/office/drawing/2014/main" id="{180AB318-53C1-4180-83A9-568BE5736AD0}"/>
                </a:ext>
              </a:extLst>
            </p:cNvPr>
            <p:cNvSpPr txBox="1">
              <a:spLocks/>
            </p:cNvSpPr>
            <p:nvPr/>
          </p:nvSpPr>
          <p:spPr>
            <a:xfrm>
              <a:off x="1428644" y="2637180"/>
              <a:ext cx="1390654" cy="59149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mbria" panose="02040503050406030204" pitchFamily="18" charset="0"/>
                <a:buChar char="-"/>
                <a:defRPr sz="2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b="1" i="1" dirty="0">
                  <a:solidFill>
                    <a:srgbClr val="FF0000"/>
                  </a:solidFill>
                </a:rPr>
                <a:t>closed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C00C2C-D80D-4BF3-A044-1E8F9765C6CA}"/>
              </a:ext>
            </a:extLst>
          </p:cNvPr>
          <p:cNvGrpSpPr/>
          <p:nvPr/>
        </p:nvGrpSpPr>
        <p:grpSpPr>
          <a:xfrm>
            <a:off x="5458418" y="1876752"/>
            <a:ext cx="2285690" cy="3181114"/>
            <a:chOff x="5458418" y="1324203"/>
            <a:chExt cx="2285690" cy="318111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37D456E-3E80-49A5-8AEB-B855AEABC53B}"/>
                </a:ext>
              </a:extLst>
            </p:cNvPr>
            <p:cNvSpPr/>
            <p:nvPr/>
          </p:nvSpPr>
          <p:spPr>
            <a:xfrm>
              <a:off x="6016776" y="1324203"/>
              <a:ext cx="17273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Victim Row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75BF2EF-60F7-419B-8036-597209688DD0}"/>
                </a:ext>
              </a:extLst>
            </p:cNvPr>
            <p:cNvSpPr/>
            <p:nvPr/>
          </p:nvSpPr>
          <p:spPr>
            <a:xfrm>
              <a:off x="6016776" y="2039174"/>
              <a:ext cx="17273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Victim Row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20CA236-6655-4C8A-8A9E-2547A1536D41}"/>
                </a:ext>
              </a:extLst>
            </p:cNvPr>
            <p:cNvSpPr/>
            <p:nvPr/>
          </p:nvSpPr>
          <p:spPr>
            <a:xfrm>
              <a:off x="6016776" y="3372315"/>
              <a:ext cx="17273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Victim Row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9C52AB6-C015-47D4-A57E-9C4F2BBF270B}"/>
                </a:ext>
              </a:extLst>
            </p:cNvPr>
            <p:cNvSpPr/>
            <p:nvPr/>
          </p:nvSpPr>
          <p:spPr>
            <a:xfrm>
              <a:off x="6016776" y="4043652"/>
              <a:ext cx="17273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Victim Row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CE62B5-47F7-4D07-AA22-F6DECEC6E88A}"/>
                </a:ext>
              </a:extLst>
            </p:cNvPr>
            <p:cNvSpPr/>
            <p:nvPr/>
          </p:nvSpPr>
          <p:spPr>
            <a:xfrm>
              <a:off x="5458418" y="2685155"/>
              <a:ext cx="22856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Aggressor Row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B431FD1-5BE2-2C44-B9F7-09D6F43E9360}"/>
              </a:ext>
            </a:extLst>
          </p:cNvPr>
          <p:cNvGrpSpPr/>
          <p:nvPr/>
        </p:nvGrpSpPr>
        <p:grpSpPr>
          <a:xfrm>
            <a:off x="1426445" y="3170921"/>
            <a:ext cx="6286713" cy="649632"/>
            <a:chOff x="1428644" y="2604952"/>
            <a:chExt cx="6286713" cy="64963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A1496F3-3EC1-9344-A3C2-C19ACAE2471F}"/>
                </a:ext>
              </a:extLst>
            </p:cNvPr>
            <p:cNvSpPr/>
            <p:nvPr/>
          </p:nvSpPr>
          <p:spPr>
            <a:xfrm>
              <a:off x="1436477" y="2604952"/>
              <a:ext cx="6278880" cy="6496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2</a:t>
              </a:r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C3935D28-5E78-4343-902C-540DBB9F6F02}"/>
                </a:ext>
              </a:extLst>
            </p:cNvPr>
            <p:cNvSpPr txBox="1">
              <a:spLocks/>
            </p:cNvSpPr>
            <p:nvPr/>
          </p:nvSpPr>
          <p:spPr>
            <a:xfrm>
              <a:off x="1428644" y="2637180"/>
              <a:ext cx="1390654" cy="59149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mbria" panose="02040503050406030204" pitchFamily="18" charset="0"/>
                <a:buChar char="-"/>
                <a:defRPr sz="2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b="1" i="1" dirty="0">
                  <a:solidFill>
                    <a:srgbClr val="FF0000"/>
                  </a:solidFill>
                </a:rPr>
                <a:t>open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5172BE-DABD-144A-A583-5E47F38C7D5C}"/>
              </a:ext>
            </a:extLst>
          </p:cNvPr>
          <p:cNvGrpSpPr/>
          <p:nvPr/>
        </p:nvGrpSpPr>
        <p:grpSpPr>
          <a:xfrm>
            <a:off x="1429663" y="3166135"/>
            <a:ext cx="6278880" cy="649632"/>
            <a:chOff x="-3925255" y="4700899"/>
            <a:chExt cx="6278880" cy="64963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C440CBA-2BEC-274B-9890-215243780C35}"/>
                </a:ext>
              </a:extLst>
            </p:cNvPr>
            <p:cNvSpPr/>
            <p:nvPr/>
          </p:nvSpPr>
          <p:spPr>
            <a:xfrm>
              <a:off x="-3925255" y="4700899"/>
              <a:ext cx="6278880" cy="649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Row 2</a:t>
              </a:r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D2FA242F-D615-8C4E-AC81-1DDED9EF01EA}"/>
                </a:ext>
              </a:extLst>
            </p:cNvPr>
            <p:cNvSpPr txBox="1">
              <a:spLocks/>
            </p:cNvSpPr>
            <p:nvPr/>
          </p:nvSpPr>
          <p:spPr>
            <a:xfrm>
              <a:off x="-3776745" y="4729968"/>
              <a:ext cx="1390654" cy="59149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mbria" panose="02040503050406030204" pitchFamily="18" charset="0"/>
                <a:buChar char="-"/>
                <a:defRPr sz="2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b="1" i="1" dirty="0">
                  <a:solidFill>
                    <a:srgbClr val="FF0000"/>
                  </a:solidFill>
                </a:rPr>
                <a:t>closed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8E6E4A5-0DF6-F848-BCDF-6D0D92E07801}"/>
              </a:ext>
            </a:extLst>
          </p:cNvPr>
          <p:cNvSpPr/>
          <p:nvPr/>
        </p:nvSpPr>
        <p:spPr>
          <a:xfrm>
            <a:off x="579893" y="1091837"/>
            <a:ext cx="7984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DRAM Bank</a:t>
            </a:r>
            <a:endParaRPr lang="en-US" sz="3200" dirty="0"/>
          </a:p>
        </p:txBody>
      </p:sp>
      <p:sp>
        <p:nvSpPr>
          <p:cNvPr id="71" name="Multiply 70">
            <a:extLst>
              <a:ext uri="{FF2B5EF4-FFF2-40B4-BE49-F238E27FC236}">
                <a16:creationId xmlns:a16="http://schemas.microsoft.com/office/drawing/2014/main" id="{7620920D-1E50-5D4E-8E4D-40DBD607206F}"/>
              </a:ext>
            </a:extLst>
          </p:cNvPr>
          <p:cNvSpPr/>
          <p:nvPr/>
        </p:nvSpPr>
        <p:spPr>
          <a:xfrm>
            <a:off x="5472747" y="2471548"/>
            <a:ext cx="694249" cy="69424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>
            <a:extLst>
              <a:ext uri="{FF2B5EF4-FFF2-40B4-BE49-F238E27FC236}">
                <a16:creationId xmlns:a16="http://schemas.microsoft.com/office/drawing/2014/main" id="{C1C9C404-0CE3-8E42-871C-F215B43C0A09}"/>
              </a:ext>
            </a:extLst>
          </p:cNvPr>
          <p:cNvSpPr/>
          <p:nvPr/>
        </p:nvSpPr>
        <p:spPr>
          <a:xfrm>
            <a:off x="2915079" y="3800285"/>
            <a:ext cx="694249" cy="69424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029607-2E88-EC41-B664-591E62C2DFC8}"/>
              </a:ext>
            </a:extLst>
          </p:cNvPr>
          <p:cNvGrpSpPr/>
          <p:nvPr/>
        </p:nvGrpSpPr>
        <p:grpSpPr>
          <a:xfrm>
            <a:off x="1496469" y="1803565"/>
            <a:ext cx="4243124" cy="3386177"/>
            <a:chOff x="1746836" y="1682309"/>
            <a:chExt cx="4243124" cy="3386177"/>
          </a:xfrm>
        </p:grpSpPr>
        <p:sp>
          <p:nvSpPr>
            <p:cNvPr id="14" name="Multiply 13">
              <a:extLst>
                <a:ext uri="{FF2B5EF4-FFF2-40B4-BE49-F238E27FC236}">
                  <a16:creationId xmlns:a16="http://schemas.microsoft.com/office/drawing/2014/main" id="{A5C1CA2C-E2FF-3347-A225-2037EDBEBB10}"/>
                </a:ext>
              </a:extLst>
            </p:cNvPr>
            <p:cNvSpPr/>
            <p:nvPr/>
          </p:nvSpPr>
          <p:spPr>
            <a:xfrm>
              <a:off x="2539369" y="1682309"/>
              <a:ext cx="694249" cy="694249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Multiply 69">
              <a:extLst>
                <a:ext uri="{FF2B5EF4-FFF2-40B4-BE49-F238E27FC236}">
                  <a16:creationId xmlns:a16="http://schemas.microsoft.com/office/drawing/2014/main" id="{0F68923F-8FD3-0349-8CA5-8AFF2A3446CA}"/>
                </a:ext>
              </a:extLst>
            </p:cNvPr>
            <p:cNvSpPr/>
            <p:nvPr/>
          </p:nvSpPr>
          <p:spPr>
            <a:xfrm>
              <a:off x="3456171" y="2348675"/>
              <a:ext cx="694249" cy="694249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ultiply 72">
              <a:extLst>
                <a:ext uri="{FF2B5EF4-FFF2-40B4-BE49-F238E27FC236}">
                  <a16:creationId xmlns:a16="http://schemas.microsoft.com/office/drawing/2014/main" id="{2AAE3F87-E15C-6D41-BB72-F268AE4CCFC3}"/>
                </a:ext>
              </a:extLst>
            </p:cNvPr>
            <p:cNvSpPr/>
            <p:nvPr/>
          </p:nvSpPr>
          <p:spPr>
            <a:xfrm>
              <a:off x="5295711" y="3710626"/>
              <a:ext cx="694249" cy="694249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Multiply 73">
              <a:extLst>
                <a:ext uri="{FF2B5EF4-FFF2-40B4-BE49-F238E27FC236}">
                  <a16:creationId xmlns:a16="http://schemas.microsoft.com/office/drawing/2014/main" id="{1005A848-D5E8-7C42-A549-CDE4B11035DF}"/>
                </a:ext>
              </a:extLst>
            </p:cNvPr>
            <p:cNvSpPr/>
            <p:nvPr/>
          </p:nvSpPr>
          <p:spPr>
            <a:xfrm>
              <a:off x="1746836" y="4374237"/>
              <a:ext cx="694249" cy="694249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55099E6-B560-E04F-AD7D-EE8A4AE1A831}"/>
              </a:ext>
            </a:extLst>
          </p:cNvPr>
          <p:cNvSpPr/>
          <p:nvPr/>
        </p:nvSpPr>
        <p:spPr>
          <a:xfrm>
            <a:off x="3849996" y="6450315"/>
            <a:ext cx="1587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[Kim+ ISCA’20]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0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71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7191" y="1239726"/>
            <a:ext cx="8672264" cy="67355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4C625-6C44-824B-ABB0-43BC56560EF5}"/>
              </a:ext>
            </a:extLst>
          </p:cNvPr>
          <p:cNvSpPr/>
          <p:nvPr/>
        </p:nvSpPr>
        <p:spPr>
          <a:xfrm>
            <a:off x="205424" y="1948837"/>
            <a:ext cx="8672264" cy="673550"/>
          </a:xfrm>
          <a:prstGeom prst="rect">
            <a:avLst/>
          </a:prstGeom>
          <a:solidFill>
            <a:srgbClr val="538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Outline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FE5D88-798B-6D45-B0F8-ACF5C16D68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9F22CB-B0AB-C448-BB33-D13183EF1C16}"/>
              </a:ext>
            </a:extLst>
          </p:cNvPr>
          <p:cNvSpPr/>
          <p:nvPr/>
        </p:nvSpPr>
        <p:spPr>
          <a:xfrm>
            <a:off x="205424" y="2652840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08F3C5-44E2-5B48-A440-DA601DF7858D}"/>
              </a:ext>
            </a:extLst>
          </p:cNvPr>
          <p:cNvSpPr/>
          <p:nvPr/>
        </p:nvSpPr>
        <p:spPr>
          <a:xfrm>
            <a:off x="205424" y="3356843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8597B5-8964-5C47-BC91-F48DFE836D04}"/>
              </a:ext>
            </a:extLst>
          </p:cNvPr>
          <p:cNvSpPr/>
          <p:nvPr/>
        </p:nvSpPr>
        <p:spPr>
          <a:xfrm>
            <a:off x="205424" y="4064777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9F995F-391F-5940-80E6-F82CB84C4933}"/>
              </a:ext>
            </a:extLst>
          </p:cNvPr>
          <p:cNvSpPr/>
          <p:nvPr/>
        </p:nvSpPr>
        <p:spPr>
          <a:xfrm>
            <a:off x="205424" y="4772711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3D1C82-6B4B-2A4A-BCEB-27C57C1188B5}"/>
              </a:ext>
            </a:extLst>
          </p:cNvPr>
          <p:cNvSpPr/>
          <p:nvPr/>
        </p:nvSpPr>
        <p:spPr>
          <a:xfrm>
            <a:off x="205424" y="5480645"/>
            <a:ext cx="8672264" cy="67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EDEFF-E6DD-CC47-AE02-196B3AC1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544" y="1215342"/>
            <a:ext cx="7709023" cy="51488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DRAM and RowHammer Background 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Motivation and Goal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BlockHammer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RowBlocker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AttackThrottler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Evaluation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0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683A-AF24-BE44-AA9A-A709B1AD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/>
              <a:t>RowHammer Mitigation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B6B0-A99C-BE4F-BD83-C04322CB5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1" y="1083501"/>
            <a:ext cx="8987622" cy="5415436"/>
          </a:xfrm>
        </p:spPr>
        <p:txBody>
          <a:bodyPr/>
          <a:lstStyle/>
          <a:p>
            <a:r>
              <a:rPr lang="en-US" sz="2400" dirty="0"/>
              <a:t>Increased refresh rate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Physical isolation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Reactive refresh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Proactive throttling</a:t>
            </a:r>
          </a:p>
        </p:txBody>
      </p:sp>
      <p:sp>
        <p:nvSpPr>
          <p:cNvPr id="10" name="DRAM Bank">
            <a:extLst>
              <a:ext uri="{FF2B5EF4-FFF2-40B4-BE49-F238E27FC236}">
                <a16:creationId xmlns:a16="http://schemas.microsoft.com/office/drawing/2014/main" id="{5743497B-6D87-FE41-A92D-69E792987E0F}"/>
              </a:ext>
            </a:extLst>
          </p:cNvPr>
          <p:cNvSpPr/>
          <p:nvPr/>
        </p:nvSpPr>
        <p:spPr>
          <a:xfrm>
            <a:off x="3377023" y="2376154"/>
            <a:ext cx="2389953" cy="1759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DRAM Bank</a:t>
            </a:r>
          </a:p>
        </p:txBody>
      </p:sp>
      <p:sp>
        <p:nvSpPr>
          <p:cNvPr id="5" name="Attacker">
            <a:extLst>
              <a:ext uri="{FF2B5EF4-FFF2-40B4-BE49-F238E27FC236}">
                <a16:creationId xmlns:a16="http://schemas.microsoft.com/office/drawing/2014/main" id="{D0DE4FAF-51A1-CB43-9EFD-59FAC416DAE5}"/>
              </a:ext>
            </a:extLst>
          </p:cNvPr>
          <p:cNvSpPr/>
          <p:nvPr/>
        </p:nvSpPr>
        <p:spPr>
          <a:xfrm>
            <a:off x="3377023" y="2720137"/>
            <a:ext cx="2389953" cy="304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Aggressor Row</a:t>
            </a:r>
          </a:p>
        </p:txBody>
      </p:sp>
      <p:sp>
        <p:nvSpPr>
          <p:cNvPr id="6" name="Sensitive">
            <a:extLst>
              <a:ext uri="{FF2B5EF4-FFF2-40B4-BE49-F238E27FC236}">
                <a16:creationId xmlns:a16="http://schemas.microsoft.com/office/drawing/2014/main" id="{7AB96C5E-584D-8D46-9217-74E83BBB1586}"/>
              </a:ext>
            </a:extLst>
          </p:cNvPr>
          <p:cNvSpPr/>
          <p:nvPr/>
        </p:nvSpPr>
        <p:spPr>
          <a:xfrm>
            <a:off x="3377023" y="3523261"/>
            <a:ext cx="2389953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sp>
        <p:nvSpPr>
          <p:cNvPr id="7" name="Isolation">
            <a:extLst>
              <a:ext uri="{FF2B5EF4-FFF2-40B4-BE49-F238E27FC236}">
                <a16:creationId xmlns:a16="http://schemas.microsoft.com/office/drawing/2014/main" id="{6D4E1C76-7163-4E4A-8349-D675356E1579}"/>
              </a:ext>
            </a:extLst>
          </p:cNvPr>
          <p:cNvSpPr/>
          <p:nvPr/>
        </p:nvSpPr>
        <p:spPr>
          <a:xfrm>
            <a:off x="3377023" y="3024944"/>
            <a:ext cx="2389953" cy="4983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Isolation Rows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F6709D-1722-4C44-8D8D-0F088D63C6E5}"/>
              </a:ext>
            </a:extLst>
          </p:cNvPr>
          <p:cNvCxnSpPr/>
          <p:nvPr/>
        </p:nvCxnSpPr>
        <p:spPr>
          <a:xfrm>
            <a:off x="5859572" y="3036521"/>
            <a:ext cx="0" cy="466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70F79E-0E41-C340-B0F4-9B8CEF0D617D}"/>
              </a:ext>
            </a:extLst>
          </p:cNvPr>
          <p:cNvSpPr txBox="1"/>
          <p:nvPr/>
        </p:nvSpPr>
        <p:spPr>
          <a:xfrm>
            <a:off x="5857505" y="3085331"/>
            <a:ext cx="2175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Large-enough distance</a:t>
            </a:r>
            <a:endParaRPr lang="en-US" sz="1600" baseline="-25000" dirty="0">
              <a:latin typeface="Cambria" panose="02040503050406030204" pitchFamily="18" charset="0"/>
            </a:endParaRPr>
          </a:p>
        </p:txBody>
      </p:sp>
      <p:sp>
        <p:nvSpPr>
          <p:cNvPr id="14" name="DRAM Bank">
            <a:extLst>
              <a:ext uri="{FF2B5EF4-FFF2-40B4-BE49-F238E27FC236}">
                <a16:creationId xmlns:a16="http://schemas.microsoft.com/office/drawing/2014/main" id="{C6733633-CA11-3C48-8078-296AE05F4511}"/>
              </a:ext>
            </a:extLst>
          </p:cNvPr>
          <p:cNvSpPr/>
          <p:nvPr/>
        </p:nvSpPr>
        <p:spPr>
          <a:xfrm>
            <a:off x="3377023" y="4308522"/>
            <a:ext cx="2389953" cy="15753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DRAM Bank</a:t>
            </a:r>
          </a:p>
        </p:txBody>
      </p:sp>
      <p:sp>
        <p:nvSpPr>
          <p:cNvPr id="15" name="Attacker">
            <a:extLst>
              <a:ext uri="{FF2B5EF4-FFF2-40B4-BE49-F238E27FC236}">
                <a16:creationId xmlns:a16="http://schemas.microsoft.com/office/drawing/2014/main" id="{DDF114CD-9A17-3944-893C-EF5051A892D2}"/>
              </a:ext>
            </a:extLst>
          </p:cNvPr>
          <p:cNvSpPr/>
          <p:nvPr/>
        </p:nvSpPr>
        <p:spPr>
          <a:xfrm>
            <a:off x="3370479" y="4899439"/>
            <a:ext cx="2389953" cy="3722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Aggressor Row</a:t>
            </a:r>
          </a:p>
        </p:txBody>
      </p:sp>
      <p:sp>
        <p:nvSpPr>
          <p:cNvPr id="16" name="Sensitive">
            <a:extLst>
              <a:ext uri="{FF2B5EF4-FFF2-40B4-BE49-F238E27FC236}">
                <a16:creationId xmlns:a16="http://schemas.microsoft.com/office/drawing/2014/main" id="{B707F687-216F-5348-84B1-B76BC1637C95}"/>
              </a:ext>
            </a:extLst>
          </p:cNvPr>
          <p:cNvSpPr/>
          <p:nvPr/>
        </p:nvSpPr>
        <p:spPr>
          <a:xfrm>
            <a:off x="3377023" y="5270429"/>
            <a:ext cx="2389953" cy="532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5481CC-82CF-A34B-8307-6698E5B3492A}"/>
              </a:ext>
            </a:extLst>
          </p:cNvPr>
          <p:cNvSpPr txBox="1"/>
          <p:nvPr/>
        </p:nvSpPr>
        <p:spPr>
          <a:xfrm>
            <a:off x="6182643" y="4467467"/>
            <a:ext cx="854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Refresh</a:t>
            </a:r>
            <a:endParaRPr lang="en-US" sz="1600" baseline="-25000" dirty="0">
              <a:latin typeface="Cambria" panose="02040503050406030204" pitchFamily="18" charset="0"/>
            </a:endParaRPr>
          </a:p>
        </p:txBody>
      </p:sp>
      <p:sp>
        <p:nvSpPr>
          <p:cNvPr id="20" name="Sensitive">
            <a:extLst>
              <a:ext uri="{FF2B5EF4-FFF2-40B4-BE49-F238E27FC236}">
                <a16:creationId xmlns:a16="http://schemas.microsoft.com/office/drawing/2014/main" id="{B1F54E72-A613-9D44-B666-77824E10B41B}"/>
              </a:ext>
            </a:extLst>
          </p:cNvPr>
          <p:cNvSpPr/>
          <p:nvPr/>
        </p:nvSpPr>
        <p:spPr>
          <a:xfrm>
            <a:off x="3377023" y="4369147"/>
            <a:ext cx="2389953" cy="532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38234"/>
                </a:solidFill>
              </a:rPr>
              <a:t>Victim Rows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AB3509-8AAA-C24E-89F1-55F90A15DA2B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 flipV="1">
            <a:off x="5766976" y="4635367"/>
            <a:ext cx="415667" cy="1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CEE2C0-D677-2D4C-BC52-2E7FBE10C46E}"/>
              </a:ext>
            </a:extLst>
          </p:cNvPr>
          <p:cNvSpPr txBox="1"/>
          <p:nvPr/>
        </p:nvSpPr>
        <p:spPr>
          <a:xfrm>
            <a:off x="6182643" y="5369412"/>
            <a:ext cx="854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Refresh</a:t>
            </a:r>
            <a:endParaRPr lang="en-US" sz="1600" baseline="-25000" dirty="0">
              <a:latin typeface="Cambria" panose="020405030504060302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040377-0424-DB4E-8A62-495693B1388C}"/>
              </a:ext>
            </a:extLst>
          </p:cNvPr>
          <p:cNvCxnSpPr>
            <a:cxnSpLocks/>
            <a:stCxn id="24" idx="1"/>
            <a:endCxn id="16" idx="3"/>
          </p:cNvCxnSpPr>
          <p:nvPr/>
        </p:nvCxnSpPr>
        <p:spPr>
          <a:xfrm flipH="1" flipV="1">
            <a:off x="5766976" y="5536649"/>
            <a:ext cx="415667" cy="2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" hidden="1">
            <a:extLst>
              <a:ext uri="{FF2B5EF4-FFF2-40B4-BE49-F238E27FC236}">
                <a16:creationId xmlns:a16="http://schemas.microsoft.com/office/drawing/2014/main" id="{8E5BF2AE-0B4C-B14A-B5A4-7F6AD7A05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2" t="34366" r="74612" b="55933"/>
          <a:stretch/>
        </p:blipFill>
        <p:spPr bwMode="auto">
          <a:xfrm>
            <a:off x="5264413" y="5937342"/>
            <a:ext cx="992038" cy="6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hidden="1">
            <a:extLst>
              <a:ext uri="{FF2B5EF4-FFF2-40B4-BE49-F238E27FC236}">
                <a16:creationId xmlns:a16="http://schemas.microsoft.com/office/drawing/2014/main" id="{50C9C073-0849-DC41-8716-7D6C51D2A1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9" t="77834" r="8910" b="12550"/>
          <a:stretch/>
        </p:blipFill>
        <p:spPr bwMode="auto">
          <a:xfrm>
            <a:off x="3533550" y="5943153"/>
            <a:ext cx="1104181" cy="6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Rectangle 1024">
            <a:extLst>
              <a:ext uri="{FF2B5EF4-FFF2-40B4-BE49-F238E27FC236}">
                <a16:creationId xmlns:a16="http://schemas.microsoft.com/office/drawing/2014/main" id="{28D47331-4792-1643-A508-33E3E501DC31}"/>
              </a:ext>
            </a:extLst>
          </p:cNvPr>
          <p:cNvSpPr/>
          <p:nvPr/>
        </p:nvSpPr>
        <p:spPr>
          <a:xfrm>
            <a:off x="4968815" y="5936726"/>
            <a:ext cx="431321" cy="192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B9794075-9A24-6D4B-8678-0ABC6827A966}"/>
              </a:ext>
            </a:extLst>
          </p:cNvPr>
          <p:cNvCxnSpPr>
            <a:stCxn id="69" idx="3"/>
            <a:endCxn id="68" idx="1"/>
          </p:cNvCxnSpPr>
          <p:nvPr/>
        </p:nvCxnSpPr>
        <p:spPr>
          <a:xfrm flipV="1">
            <a:off x="4637731" y="6269973"/>
            <a:ext cx="626682" cy="2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91D7003-0FBC-3649-929B-9FEB797BC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1" y="1485505"/>
            <a:ext cx="3091969" cy="677074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65444DBE-7039-3243-B14E-9EFB4C633C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972" b="15197"/>
          <a:stretch/>
        </p:blipFill>
        <p:spPr>
          <a:xfrm>
            <a:off x="3533550" y="1485505"/>
            <a:ext cx="3099247" cy="720627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5EDEB2F-3962-624D-8FE5-7C0621E7A797}"/>
              </a:ext>
            </a:extLst>
          </p:cNvPr>
          <p:cNvCxnSpPr>
            <a:cxnSpLocks/>
          </p:cNvCxnSpPr>
          <p:nvPr/>
        </p:nvCxnSpPr>
        <p:spPr>
          <a:xfrm>
            <a:off x="3225875" y="1862148"/>
            <a:ext cx="615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E1F2C1-3F27-7A4E-8E90-4D6710E21D03}"/>
              </a:ext>
            </a:extLst>
          </p:cNvPr>
          <p:cNvSpPr txBox="1"/>
          <p:nvPr/>
        </p:nvSpPr>
        <p:spPr>
          <a:xfrm>
            <a:off x="6189187" y="4915957"/>
            <a:ext cx="2847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Rapidly activated (hammered)</a:t>
            </a:r>
            <a:endParaRPr lang="en-US" sz="1600" baseline="-25000" dirty="0">
              <a:latin typeface="Cambria" panose="020405030504060302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AE3060-EED0-8544-B0BA-4147AB69D404}"/>
              </a:ext>
            </a:extLst>
          </p:cNvPr>
          <p:cNvCxnSpPr>
            <a:cxnSpLocks/>
            <a:stCxn id="26" idx="1"/>
            <a:endCxn id="15" idx="3"/>
          </p:cNvCxnSpPr>
          <p:nvPr/>
        </p:nvCxnSpPr>
        <p:spPr>
          <a:xfrm flipH="1">
            <a:off x="5760432" y="5085234"/>
            <a:ext cx="428755" cy="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AB9F59-CF78-F64F-BB90-EE87397AE7CE}"/>
              </a:ext>
            </a:extLst>
          </p:cNvPr>
          <p:cNvSpPr txBox="1"/>
          <p:nvPr/>
        </p:nvSpPr>
        <p:spPr>
          <a:xfrm>
            <a:off x="6575158" y="1526373"/>
            <a:ext cx="26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REF-to-REF time reduces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3815D3-6D25-1C4F-8F83-C122729C3D7B}"/>
              </a:ext>
            </a:extLst>
          </p:cNvPr>
          <p:cNvSpPr/>
          <p:nvPr/>
        </p:nvSpPr>
        <p:spPr>
          <a:xfrm>
            <a:off x="6575158" y="1831017"/>
            <a:ext cx="2572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Fewer activations can fit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897A0A-9C49-7141-8D45-7602BF4075C0}"/>
              </a:ext>
            </a:extLst>
          </p:cNvPr>
          <p:cNvSpPr/>
          <p:nvPr/>
        </p:nvSpPr>
        <p:spPr>
          <a:xfrm>
            <a:off x="3281910" y="6586662"/>
            <a:ext cx="33738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Fewer activations can be performed</a:t>
            </a:r>
          </a:p>
        </p:txBody>
      </p:sp>
      <p:pic>
        <p:nvPicPr>
          <p:cNvPr id="44" name="Picture Placeholder 32">
            <a:extLst>
              <a:ext uri="{FF2B5EF4-FFF2-40B4-BE49-F238E27FC236}">
                <a16:creationId xmlns:a16="http://schemas.microsoft.com/office/drawing/2014/main" id="{96AE701D-6AF8-104A-8BE2-772027BAA2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9" b="21589"/>
          <a:stretch>
            <a:fillRect/>
          </a:stretch>
        </p:blipFill>
        <p:spPr>
          <a:xfrm>
            <a:off x="3450518" y="5963419"/>
            <a:ext cx="1241221" cy="705540"/>
          </a:xfrm>
          <a:prstGeom prst="rect">
            <a:avLst/>
          </a:prstGeom>
        </p:spPr>
      </p:pic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383DFE9-ECF3-A14A-8459-FA4B963363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9" name="Picture Placeholder 37" descr="A picture containing text&#10;&#10;Description automatically generated">
            <a:extLst>
              <a:ext uri="{FF2B5EF4-FFF2-40B4-BE49-F238E27FC236}">
                <a16:creationId xmlns:a16="http://schemas.microsoft.com/office/drawing/2014/main" id="{E8A97868-E294-F44C-8499-9C25A3CC94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9" b="21589"/>
          <a:stretch>
            <a:fillRect/>
          </a:stretch>
        </p:blipFill>
        <p:spPr>
          <a:xfrm>
            <a:off x="5270957" y="5926003"/>
            <a:ext cx="1241220" cy="7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5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5" grpId="0" animBg="1"/>
      <p:bldP spid="6" grpId="0" animBg="1"/>
      <p:bldP spid="7" grpId="0" animBg="1"/>
      <p:bldP spid="13" grpId="0"/>
      <p:bldP spid="14" grpId="0" animBg="1"/>
      <p:bldP spid="15" grpId="0" animBg="1"/>
      <p:bldP spid="16" grpId="0" animBg="1"/>
      <p:bldP spid="19" grpId="0"/>
      <p:bldP spid="20" grpId="0" animBg="1"/>
      <p:bldP spid="24" grpId="0"/>
      <p:bldP spid="26" grpId="0"/>
      <p:bldP spid="11" grpId="0"/>
      <p:bldP spid="17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168537</TotalTime>
  <Words>8128</Words>
  <Application>Microsoft Macintosh PowerPoint</Application>
  <PresentationFormat>On-screen Show (4:3)</PresentationFormat>
  <Paragraphs>1422</Paragraphs>
  <Slides>56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Cambria</vt:lpstr>
      <vt:lpstr>Cambria Math</vt:lpstr>
      <vt:lpstr>NimbusRomNo9L</vt:lpstr>
      <vt:lpstr>Office Theme</vt:lpstr>
      <vt:lpstr>BlockHammer   Preventing RowHammer at Low Cost  by Blacklisting Rapidly-Accessed DRAM Rows</vt:lpstr>
      <vt:lpstr>Executive Summary</vt:lpstr>
      <vt:lpstr>Outline</vt:lpstr>
      <vt:lpstr>Outline</vt:lpstr>
      <vt:lpstr>Organizing and Accessing  DRAM Cells</vt:lpstr>
      <vt:lpstr>DRAM Refresh</vt:lpstr>
      <vt:lpstr>The RowHammer Phenomenon</vt:lpstr>
      <vt:lpstr>Outline</vt:lpstr>
      <vt:lpstr>RowHammer Mitigation Approaches</vt:lpstr>
      <vt:lpstr>Two Key Challenges</vt:lpstr>
      <vt:lpstr>Scalability  with Worsening RowHammer Vulnerability</vt:lpstr>
      <vt:lpstr>Mitigation Approaches  with Worsening RowHammer Vulnerability</vt:lpstr>
      <vt:lpstr>Mitigation Approaches  with Worsening RowHammer Vulnerability</vt:lpstr>
      <vt:lpstr>Two Key Challenges</vt:lpstr>
      <vt:lpstr>Compatibility  with Commodity DRAM Chips</vt:lpstr>
      <vt:lpstr>Compatibility  with Commodity DRAM Chips</vt:lpstr>
      <vt:lpstr>RowHammer Mitigation Approaches</vt:lpstr>
      <vt:lpstr>Our Goal</vt:lpstr>
      <vt:lpstr>Outline</vt:lpstr>
      <vt:lpstr>BlockHammer  Key Idea</vt:lpstr>
      <vt:lpstr>BlockHammer  Overview of Approach</vt:lpstr>
      <vt:lpstr>Outline</vt:lpstr>
      <vt:lpstr>RowBlocker</vt:lpstr>
      <vt:lpstr>RowBlocker</vt:lpstr>
      <vt:lpstr>RowBlocker</vt:lpstr>
      <vt:lpstr>RowBlocker-BL  Blacklisting Logic</vt:lpstr>
      <vt:lpstr>Counting Bloom Filters</vt:lpstr>
      <vt:lpstr>RowBlocker-BL  Blacklisting Logic</vt:lpstr>
      <vt:lpstr>RowBlocker-BL  Blacklisting Logic</vt:lpstr>
      <vt:lpstr>Limiting the Row Activation Rate</vt:lpstr>
      <vt:lpstr>Limiting the Row Activation Rate</vt:lpstr>
      <vt:lpstr>RowBlocker-HB  Limiting the Row Activation Rate</vt:lpstr>
      <vt:lpstr>RowBlocker-HB Delaying Row Activations</vt:lpstr>
      <vt:lpstr>Outline</vt:lpstr>
      <vt:lpstr>AttackThrottler</vt:lpstr>
      <vt:lpstr>AttackThrottler</vt:lpstr>
      <vt:lpstr>Outline</vt:lpstr>
      <vt:lpstr>Evaluation BlockHammer’s Hardware Complexity</vt:lpstr>
      <vt:lpstr>Evaluation BlockHammer’s Hardware Complexity</vt:lpstr>
      <vt:lpstr>Evaluation Performance and DRAM Energy</vt:lpstr>
      <vt:lpstr>Evaluation Performance and DRAM Energy</vt:lpstr>
      <vt:lpstr>Evaluation Performance and DRAM Energy</vt:lpstr>
      <vt:lpstr>Evaluation Scaling with RowHammer Vulnerability</vt:lpstr>
      <vt:lpstr>More in the Paper</vt:lpstr>
      <vt:lpstr>Outline</vt:lpstr>
      <vt:lpstr>Conclusion</vt:lpstr>
      <vt:lpstr>BlockHammer   Preventing RowHammer at Low Cost  by Blacklisting Rapidly-Accessed DRAM Rows</vt:lpstr>
      <vt:lpstr>BlockHammer   Preventing RowHammer at Low Cost  by Blacklisting Rapidly-Accessed DRAM Rows</vt:lpstr>
      <vt:lpstr>Timing Constraints  for DRAM Row Activations</vt:lpstr>
      <vt:lpstr>BlockHammer Hardware Complexity</vt:lpstr>
      <vt:lpstr>RowHammer Characteristics</vt:lpstr>
      <vt:lpstr>Many-Sided Attacks</vt:lpstr>
      <vt:lpstr>PowerPoint Presentation</vt:lpstr>
      <vt:lpstr>PowerPoint Presentation</vt:lpstr>
      <vt:lpstr>DRAM Cell</vt:lpstr>
      <vt:lpstr>Security Analysis</vt:lpstr>
    </vt:vector>
  </TitlesOfParts>
  <Company>Razer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Minesh Patel</dc:creator>
  <cp:lastModifiedBy>ggqd_e6b7e@idethz.onmicrosoft.com</cp:lastModifiedBy>
  <cp:revision>7222</cp:revision>
  <cp:lastPrinted>2019-02-23T04:26:38Z</cp:lastPrinted>
  <dcterms:created xsi:type="dcterms:W3CDTF">2017-06-05T15:22:10Z</dcterms:created>
  <dcterms:modified xsi:type="dcterms:W3CDTF">2021-02-26T15:39:22Z</dcterms:modified>
</cp:coreProperties>
</file>