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jpeg" ContentType="image/jpe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36576000" cy="292608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97720"/>
            <a:ext cx="35660160" cy="16444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1828800" y="6846840"/>
            <a:ext cx="32918040" cy="80949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1828800" y="15711120"/>
            <a:ext cx="32918040" cy="8094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97720"/>
            <a:ext cx="35660160" cy="16444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p:nvPr>
        </p:nvSpPr>
        <p:spPr>
          <a:xfrm>
            <a:off x="1828800" y="6846840"/>
            <a:ext cx="16063920" cy="809496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18696240" y="6846840"/>
            <a:ext cx="16063920" cy="80949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1828800" y="15711120"/>
            <a:ext cx="16063920" cy="80949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5"/>
          <p:cNvSpPr>
            <a:spLocks noGrp="1"/>
          </p:cNvSpPr>
          <p:nvPr>
            <p:ph/>
          </p:nvPr>
        </p:nvSpPr>
        <p:spPr>
          <a:xfrm>
            <a:off x="18696240" y="15711120"/>
            <a:ext cx="16063920" cy="8094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97720"/>
            <a:ext cx="35660160" cy="16444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1828800" y="6846840"/>
            <a:ext cx="10599480" cy="80949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12958560" y="6846840"/>
            <a:ext cx="10599480" cy="809496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4"/>
          <p:cNvSpPr>
            <a:spLocks noGrp="1"/>
          </p:cNvSpPr>
          <p:nvPr>
            <p:ph/>
          </p:nvPr>
        </p:nvSpPr>
        <p:spPr>
          <a:xfrm>
            <a:off x="24088320" y="6846840"/>
            <a:ext cx="10599480" cy="809496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5"/>
          <p:cNvSpPr>
            <a:spLocks noGrp="1"/>
          </p:cNvSpPr>
          <p:nvPr>
            <p:ph/>
          </p:nvPr>
        </p:nvSpPr>
        <p:spPr>
          <a:xfrm>
            <a:off x="1828800" y="15711120"/>
            <a:ext cx="10599480" cy="809496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6"/>
          <p:cNvSpPr>
            <a:spLocks noGrp="1"/>
          </p:cNvSpPr>
          <p:nvPr>
            <p:ph/>
          </p:nvPr>
        </p:nvSpPr>
        <p:spPr>
          <a:xfrm>
            <a:off x="12958560" y="15711120"/>
            <a:ext cx="10599480" cy="809496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7"/>
          <p:cNvSpPr>
            <a:spLocks noGrp="1"/>
          </p:cNvSpPr>
          <p:nvPr>
            <p:ph/>
          </p:nvPr>
        </p:nvSpPr>
        <p:spPr>
          <a:xfrm>
            <a:off x="24088320" y="15711120"/>
            <a:ext cx="10599480" cy="8094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97720"/>
            <a:ext cx="35660160" cy="16444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type="subTitle"/>
          </p:nvPr>
        </p:nvSpPr>
        <p:spPr>
          <a:xfrm>
            <a:off x="1828800" y="6846840"/>
            <a:ext cx="32918040" cy="169707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97720"/>
            <a:ext cx="35660160" cy="16444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1828800" y="6846840"/>
            <a:ext cx="32918040" cy="169707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97720"/>
            <a:ext cx="35660160" cy="16444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1828800" y="6846840"/>
            <a:ext cx="16063920" cy="1697076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3"/>
          <p:cNvSpPr>
            <a:spLocks noGrp="1"/>
          </p:cNvSpPr>
          <p:nvPr>
            <p:ph/>
          </p:nvPr>
        </p:nvSpPr>
        <p:spPr>
          <a:xfrm>
            <a:off x="18696240" y="6846840"/>
            <a:ext cx="16063920" cy="169707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97720"/>
            <a:ext cx="35660160" cy="164448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97720"/>
            <a:ext cx="35660160" cy="76240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97720"/>
            <a:ext cx="35660160" cy="16444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1828800" y="6846840"/>
            <a:ext cx="16063920" cy="809496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18696240" y="6846840"/>
            <a:ext cx="16063920" cy="169707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1828800" y="15711120"/>
            <a:ext cx="16063920" cy="8094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97720"/>
            <a:ext cx="35660160" cy="16444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1828800" y="6846840"/>
            <a:ext cx="16063920" cy="169707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18696240" y="6846840"/>
            <a:ext cx="16063920" cy="80949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18696240" y="15711120"/>
            <a:ext cx="16063920" cy="8094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97720"/>
            <a:ext cx="35660160" cy="16444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1828800" y="6846840"/>
            <a:ext cx="16063920" cy="80949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18696240" y="6846840"/>
            <a:ext cx="16063920" cy="809496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1828800" y="15711120"/>
            <a:ext cx="32918040" cy="8094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5" descr="FRIB_ppt_top.jpg"/>
          <p:cNvPicPr/>
          <p:nvPr/>
        </p:nvPicPr>
        <p:blipFill>
          <a:blip r:embed="rId2"/>
          <a:stretch/>
        </p:blipFill>
        <p:spPr>
          <a:xfrm>
            <a:off x="0" y="27452160"/>
            <a:ext cx="36574560" cy="1827360"/>
          </a:xfrm>
          <a:prstGeom prst="rect">
            <a:avLst/>
          </a:prstGeom>
          <a:ln w="9360">
            <a:noFill/>
          </a:ln>
        </p:spPr>
      </p:pic>
      <p:pic>
        <p:nvPicPr>
          <p:cNvPr id="1" name="Picture 5" descr="FRIB_ppt_top.jpg"/>
          <p:cNvPicPr/>
          <p:nvPr/>
        </p:nvPicPr>
        <p:blipFill>
          <a:blip r:embed="rId3"/>
          <a:stretch/>
        </p:blipFill>
        <p:spPr>
          <a:xfrm>
            <a:off x="0" y="0"/>
            <a:ext cx="36574560" cy="3198960"/>
          </a:xfrm>
          <a:prstGeom prst="rect">
            <a:avLst/>
          </a:prstGeom>
          <a:ln w="9360">
            <a:noFill/>
          </a:ln>
        </p:spPr>
      </p:pic>
      <p:sp>
        <p:nvSpPr>
          <p:cNvPr id="2" name="TextBox 9"/>
          <p:cNvSpPr/>
          <p:nvPr/>
        </p:nvSpPr>
        <p:spPr>
          <a:xfrm>
            <a:off x="11577960" y="27910440"/>
            <a:ext cx="10518840" cy="91224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tabLst>
                <a:tab algn="l" pos="0"/>
              </a:tabLst>
            </a:pPr>
            <a:r>
              <a:rPr b="0" lang="en-US" sz="1800" spc="-1" strike="noStrike">
                <a:solidFill>
                  <a:srgbClr val="000000"/>
                </a:solidFill>
                <a:latin typeface="Arial Narrow"/>
                <a:ea typeface="DejaVu Sans"/>
              </a:rPr>
              <a:t>This material is based upon work supported by the U.S. Department of Energy, Office of Science,</a:t>
            </a: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Arial Narrow"/>
                <a:ea typeface="DejaVu Sans"/>
              </a:rPr>
              <a:t>Office of Nuclear Physics and used resources of the Facility for Rare Isotope Beams (FRIB) Operations,</a:t>
            </a: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Arial Narrow"/>
                <a:ea typeface="DejaVu Sans"/>
              </a:rPr>
              <a:t>which is a DOE Office of Science User Facility under Award Number DE-SC0023633.</a:t>
            </a:r>
            <a:endParaRPr b="0" lang="en-US" sz="1800" spc="-1" strike="noStrike">
              <a:latin typeface="Arial"/>
            </a:endParaRPr>
          </a:p>
        </p:txBody>
      </p:sp>
      <p:sp>
        <p:nvSpPr>
          <p:cNvPr id="3" name="TextBox 12"/>
          <p:cNvSpPr/>
          <p:nvPr/>
        </p:nvSpPr>
        <p:spPr>
          <a:xfrm>
            <a:off x="-38160" y="2666880"/>
            <a:ext cx="36612720" cy="465480"/>
          </a:xfrm>
          <a:prstGeom prst="rect">
            <a:avLst/>
          </a:prstGeom>
          <a:noFill/>
          <a:ln w="0">
            <a:noFill/>
          </a:ln>
        </p:spPr>
        <p:style>
          <a:lnRef idx="0"/>
          <a:fillRef idx="0"/>
          <a:effectRef idx="0"/>
          <a:fontRef idx="minor"/>
        </p:style>
        <p:txBody>
          <a:bodyPr lIns="90000" rIns="90000" tIns="45000" bIns="45000" anchor="t">
            <a:spAutoFit/>
          </a:bodyPr>
          <a:p>
            <a:pPr marL="390600" indent="-390600" algn="ctr">
              <a:lnSpc>
                <a:spcPct val="90000"/>
              </a:lnSpc>
              <a:spcBef>
                <a:spcPts val="4708"/>
              </a:spcBef>
              <a:buNone/>
              <a:tabLst>
                <a:tab algn="l" pos="0"/>
              </a:tabLst>
            </a:pPr>
            <a:r>
              <a:rPr b="0" lang="en-US" sz="2740" spc="-1" strike="noStrike">
                <a:solidFill>
                  <a:srgbClr val="064308"/>
                </a:solidFill>
                <a:latin typeface="Arial"/>
                <a:ea typeface="DejaVu Sans"/>
              </a:rPr>
              <a:t>Facility for Rare Isotope Beams (FRIB), Michigan State University, East Lansing, MI 48824 USA</a:t>
            </a:r>
            <a:endParaRPr b="0" lang="en-US" sz="2740" spc="-1" strike="noStrike">
              <a:latin typeface="Arial"/>
            </a:endParaRPr>
          </a:p>
        </p:txBody>
      </p:sp>
      <p:pic>
        <p:nvPicPr>
          <p:cNvPr id="4" name="Picture 6" descr=""/>
          <p:cNvPicPr/>
          <p:nvPr/>
        </p:nvPicPr>
        <p:blipFill>
          <a:blip r:embed="rId4"/>
          <a:stretch/>
        </p:blipFill>
        <p:spPr>
          <a:xfrm>
            <a:off x="30221640" y="27909360"/>
            <a:ext cx="3865320" cy="912960"/>
          </a:xfrm>
          <a:prstGeom prst="rect">
            <a:avLst/>
          </a:prstGeom>
          <a:ln w="0">
            <a:noFill/>
          </a:ln>
        </p:spPr>
      </p:pic>
      <p:pic>
        <p:nvPicPr>
          <p:cNvPr id="5" name="Picture 17" descr=""/>
          <p:cNvPicPr/>
          <p:nvPr/>
        </p:nvPicPr>
        <p:blipFill>
          <a:blip r:embed="rId5"/>
          <a:stretch/>
        </p:blipFill>
        <p:spPr>
          <a:xfrm>
            <a:off x="23254920" y="27772200"/>
            <a:ext cx="5423040" cy="1187280"/>
          </a:xfrm>
          <a:prstGeom prst="rect">
            <a:avLst/>
          </a:prstGeom>
          <a:ln w="0">
            <a:noFill/>
          </a:ln>
        </p:spPr>
      </p:pic>
      <p:pic>
        <p:nvPicPr>
          <p:cNvPr id="6" name="Picture 19" descr=""/>
          <p:cNvPicPr/>
          <p:nvPr/>
        </p:nvPicPr>
        <p:blipFill>
          <a:blip r:embed="rId6"/>
          <a:stretch/>
        </p:blipFill>
        <p:spPr>
          <a:xfrm>
            <a:off x="2514960" y="27772200"/>
            <a:ext cx="8276400" cy="1187280"/>
          </a:xfrm>
          <a:prstGeom prst="rect">
            <a:avLst/>
          </a:prstGeom>
          <a:ln w="0">
            <a:noFill/>
          </a:ln>
        </p:spPr>
      </p:pic>
      <p:sp>
        <p:nvSpPr>
          <p:cNvPr id="7" name="PlaceHolder 1"/>
          <p:cNvSpPr>
            <a:spLocks noGrp="1"/>
          </p:cNvSpPr>
          <p:nvPr>
            <p:ph type="title"/>
          </p:nvPr>
        </p:nvSpPr>
        <p:spPr>
          <a:xfrm>
            <a:off x="457200" y="297720"/>
            <a:ext cx="35660160" cy="16444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 name="PlaceHolder 2"/>
          <p:cNvSpPr>
            <a:spLocks noGrp="1"/>
          </p:cNvSpPr>
          <p:nvPr>
            <p:ph type="body"/>
          </p:nvPr>
        </p:nvSpPr>
        <p:spPr>
          <a:xfrm>
            <a:off x="1828800" y="6846840"/>
            <a:ext cx="32918040" cy="169707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s://arxiv.org/pdf/2208.13557" TargetMode="External"/><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5" name="Group 13"/>
          <p:cNvGrpSpPr/>
          <p:nvPr/>
        </p:nvGrpSpPr>
        <p:grpSpPr>
          <a:xfrm>
            <a:off x="22174200" y="22174200"/>
            <a:ext cx="7085880" cy="4799880"/>
            <a:chOff x="22174200" y="22174200"/>
            <a:chExt cx="7085880" cy="4799880"/>
          </a:xfrm>
        </p:grpSpPr>
        <p:sp>
          <p:nvSpPr>
            <p:cNvPr id="46" name="Rounded Rectangle 17"/>
            <p:cNvSpPr/>
            <p:nvPr/>
          </p:nvSpPr>
          <p:spPr>
            <a:xfrm>
              <a:off x="22174200" y="22175280"/>
              <a:ext cx="7085880" cy="479880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sp>
        <p:sp>
          <p:nvSpPr>
            <p:cNvPr id="47" name="Rounded Rectangle 18"/>
            <p:cNvSpPr/>
            <p:nvPr/>
          </p:nvSpPr>
          <p:spPr>
            <a:xfrm>
              <a:off x="22174200" y="22174200"/>
              <a:ext cx="7085880" cy="68508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Conclusions</a:t>
              </a:r>
              <a:endParaRPr b="0" lang="en-US" sz="3600" spc="-1" strike="noStrike">
                <a:latin typeface="Arial"/>
              </a:endParaRPr>
            </a:p>
          </p:txBody>
        </p:sp>
      </p:grpSp>
      <p:sp>
        <p:nvSpPr>
          <p:cNvPr id="48" name="PlaceHolder 1"/>
          <p:cNvSpPr>
            <a:spLocks noGrp="1"/>
          </p:cNvSpPr>
          <p:nvPr>
            <p:ph type="title"/>
          </p:nvPr>
        </p:nvSpPr>
        <p:spPr>
          <a:xfrm>
            <a:off x="457200" y="297720"/>
            <a:ext cx="35660160" cy="1644480"/>
          </a:xfrm>
          <a:prstGeom prst="rect">
            <a:avLst/>
          </a:prstGeom>
          <a:solidFill>
            <a:srgbClr val="00453b"/>
          </a:solidFill>
          <a:ln w="0">
            <a:noFill/>
          </a:ln>
        </p:spPr>
        <p:txBody>
          <a:bodyPr lIns="0" rIns="0" tIns="0" bIns="0" anchor="ctr">
            <a:noAutofit/>
          </a:bodyPr>
          <a:p>
            <a:pPr algn="ctr">
              <a:lnSpc>
                <a:spcPct val="90000"/>
              </a:lnSpc>
              <a:buNone/>
            </a:pPr>
            <a:r>
              <a:rPr b="1" lang="en-US" sz="5640" spc="-1" strike="noStrike">
                <a:solidFill>
                  <a:srgbClr val="ffffff"/>
                </a:solidFill>
                <a:latin typeface="Arial"/>
              </a:rPr>
              <a:t>Adiabatic </a:t>
            </a:r>
            <a:r>
              <a:rPr b="1" lang="en-US" sz="5640" spc="-1" strike="noStrike">
                <a:solidFill>
                  <a:srgbClr val="ffffff"/>
                </a:solidFill>
                <a:latin typeface="Arial"/>
              </a:rPr>
              <a:t>Quantum </a:t>
            </a:r>
            <a:r>
              <a:rPr b="1" lang="en-US" sz="5640" spc="-1" strike="noStrike">
                <a:solidFill>
                  <a:srgbClr val="ffffff"/>
                </a:solidFill>
                <a:latin typeface="Arial"/>
              </a:rPr>
              <a:t>Computing for </a:t>
            </a:r>
            <a:r>
              <a:rPr b="1" lang="en-US" sz="5640" spc="-1" strike="noStrike">
                <a:solidFill>
                  <a:srgbClr val="ffffff"/>
                </a:solidFill>
                <a:latin typeface="Arial"/>
              </a:rPr>
              <a:t>State Preparation </a:t>
            </a:r>
            <a:r>
              <a:rPr b="1" lang="en-US" sz="5640" spc="-1" strike="noStrike">
                <a:solidFill>
                  <a:srgbClr val="ffffff"/>
                </a:solidFill>
                <a:latin typeface="Arial"/>
              </a:rPr>
              <a:t>of XX Heisenberg </a:t>
            </a:r>
            <a:r>
              <a:rPr b="1" lang="en-US" sz="5640" spc="-1" strike="noStrike">
                <a:solidFill>
                  <a:srgbClr val="ffffff"/>
                </a:solidFill>
                <a:latin typeface="Arial"/>
              </a:rPr>
              <a:t>Model</a:t>
            </a:r>
            <a:r>
              <a:rPr b="0" lang="en-US" sz="5640" spc="-1" strike="noStrike">
                <a:latin typeface="Arial"/>
              </a:rPr>
              <a:t> </a:t>
            </a:r>
            <a:r>
              <a:rPr b="1" lang="en-US" sz="5640" spc="-1" strike="noStrike">
                <a:solidFill>
                  <a:srgbClr val="ffffff"/>
                </a:solidFill>
                <a:latin typeface="Arial"/>
              </a:rPr>
              <a:t>Hamiltonian</a:t>
            </a:r>
            <a:endParaRPr b="0" lang="en-US" sz="5640" spc="-1" strike="noStrike">
              <a:latin typeface="Arial"/>
            </a:endParaRPr>
          </a:p>
        </p:txBody>
      </p:sp>
      <p:sp>
        <p:nvSpPr>
          <p:cNvPr id="49" name=""/>
          <p:cNvSpPr/>
          <p:nvPr/>
        </p:nvSpPr>
        <p:spPr>
          <a:xfrm>
            <a:off x="12801600" y="2006640"/>
            <a:ext cx="11200320" cy="964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080" spc="-1" strike="noStrike">
                <a:solidFill>
                  <a:srgbClr val="00453b"/>
                </a:solidFill>
                <a:latin typeface="Arial"/>
                <a:ea typeface="Noto Sans CJK SC"/>
              </a:rPr>
              <a:t>Matthew Patkowski, Onat Ayyildiz, Katharine Hunt, Dean Lee</a:t>
            </a:r>
            <a:endParaRPr b="0" lang="en-US" sz="3080" spc="-1" strike="noStrike">
              <a:latin typeface="Arial"/>
            </a:endParaRPr>
          </a:p>
        </p:txBody>
      </p:sp>
      <p:grpSp>
        <p:nvGrpSpPr>
          <p:cNvPr id="50" name="Group 1"/>
          <p:cNvGrpSpPr/>
          <p:nvPr/>
        </p:nvGrpSpPr>
        <p:grpSpPr>
          <a:xfrm>
            <a:off x="436320" y="8458200"/>
            <a:ext cx="11005560" cy="7771680"/>
            <a:chOff x="436320" y="8458200"/>
            <a:chExt cx="11005560" cy="7771680"/>
          </a:xfrm>
        </p:grpSpPr>
        <p:sp>
          <p:nvSpPr>
            <p:cNvPr id="51" name="Rounded Rectangle 1"/>
            <p:cNvSpPr/>
            <p:nvPr/>
          </p:nvSpPr>
          <p:spPr>
            <a:xfrm>
              <a:off x="457200" y="8458200"/>
              <a:ext cx="10984680" cy="777168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txBody>
            <a:bodyPr numCol="1" spcCol="0" lIns="78120" rIns="78120" tIns="39240" bIns="39240" anchor="t">
              <a:noAutofit/>
            </a:bodyPr>
            <a:p>
              <a:pPr>
                <a:lnSpc>
                  <a:spcPct val="100000"/>
                </a:lnSpc>
                <a:buNone/>
              </a:pPr>
              <a:endParaRPr b="0" lang="en-US" sz="7380" spc="-1" strike="noStrike">
                <a:latin typeface="Arial"/>
              </a:endParaRPr>
            </a:p>
            <a:p>
              <a:pPr>
                <a:lnSpc>
                  <a:spcPct val="100000"/>
                </a:lnSpc>
                <a:buNone/>
              </a:pPr>
              <a:endParaRPr b="0" lang="en-US" sz="7380" spc="-1" strike="noStrike">
                <a:latin typeface="Arial"/>
              </a:endParaRPr>
            </a:p>
          </p:txBody>
        </p:sp>
        <p:sp>
          <p:nvSpPr>
            <p:cNvPr id="52" name="Rounded Rectangle 2"/>
            <p:cNvSpPr/>
            <p:nvPr/>
          </p:nvSpPr>
          <p:spPr>
            <a:xfrm>
              <a:off x="436320" y="8458200"/>
              <a:ext cx="10992960" cy="92772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Model</a:t>
              </a:r>
              <a:endParaRPr b="0" lang="en-US" sz="3600" spc="-1" strike="noStrike">
                <a:latin typeface="Arial"/>
              </a:endParaRPr>
            </a:p>
          </p:txBody>
        </p:sp>
        <p:pic>
          <p:nvPicPr>
            <p:cNvPr id="53" name="" descr=""/>
            <p:cNvPicPr/>
            <p:nvPr/>
          </p:nvPicPr>
          <p:blipFill>
            <a:blip r:embed="rId1"/>
            <a:stretch/>
          </p:blipFill>
          <p:spPr>
            <a:xfrm>
              <a:off x="2115360" y="9954360"/>
              <a:ext cx="6799320" cy="1474920"/>
            </a:xfrm>
            <a:prstGeom prst="rect">
              <a:avLst/>
            </a:prstGeom>
            <a:ln w="0">
              <a:noFill/>
            </a:ln>
          </p:spPr>
        </p:pic>
      </p:grpSp>
      <p:grpSp>
        <p:nvGrpSpPr>
          <p:cNvPr id="54" name="Group 2"/>
          <p:cNvGrpSpPr/>
          <p:nvPr/>
        </p:nvGrpSpPr>
        <p:grpSpPr>
          <a:xfrm>
            <a:off x="457200" y="-2470320"/>
            <a:ext cx="21345840" cy="6813720"/>
            <a:chOff x="457200" y="-2470320"/>
            <a:chExt cx="21345840" cy="6813720"/>
          </a:xfrm>
        </p:grpSpPr>
        <p:sp>
          <p:nvSpPr>
            <p:cNvPr id="55" name="Rounded Rectangle 3"/>
            <p:cNvSpPr/>
            <p:nvPr/>
          </p:nvSpPr>
          <p:spPr>
            <a:xfrm>
              <a:off x="10839600" y="-2470320"/>
              <a:ext cx="10963440" cy="434160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sp>
        <p:sp>
          <p:nvSpPr>
            <p:cNvPr id="56" name="Rounded Rectangle 4"/>
            <p:cNvSpPr/>
            <p:nvPr/>
          </p:nvSpPr>
          <p:spPr>
            <a:xfrm>
              <a:off x="457200" y="3525840"/>
              <a:ext cx="10971720" cy="81756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Problem Statement/Motivation</a:t>
              </a:r>
              <a:endParaRPr b="0" lang="en-US" sz="3600" spc="-1" strike="noStrike">
                <a:latin typeface="Arial"/>
              </a:endParaRPr>
            </a:p>
          </p:txBody>
        </p:sp>
      </p:grpSp>
      <p:sp>
        <p:nvSpPr>
          <p:cNvPr id="57" name="TextBox 1"/>
          <p:cNvSpPr/>
          <p:nvPr/>
        </p:nvSpPr>
        <p:spPr>
          <a:xfrm>
            <a:off x="657360" y="4364640"/>
            <a:ext cx="10337040" cy="350172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Wingdings" charset="2"/>
              <a:buChar char=""/>
            </a:pPr>
            <a:r>
              <a:rPr b="0" lang="en-US" sz="3200" spc="-1" strike="noStrike">
                <a:solidFill>
                  <a:srgbClr val="000000"/>
                </a:solidFill>
                <a:latin typeface="Times New Roman"/>
                <a:ea typeface="DejaVu Sans"/>
              </a:rPr>
              <a:t>We search for efficient ways to prepare specific states of a many-body quantum system on a quatum computer.</a:t>
            </a:r>
            <a:endParaRPr b="0" lang="en-US" sz="3200" spc="-1" strike="noStrike">
              <a:latin typeface="Arial"/>
            </a:endParaRPr>
          </a:p>
          <a:p>
            <a:pPr marL="216000" indent="-216000">
              <a:lnSpc>
                <a:spcPct val="100000"/>
              </a:lnSpc>
              <a:buClr>
                <a:srgbClr val="000000"/>
              </a:buClr>
              <a:buFont typeface="Wingdings" charset="2"/>
              <a:buChar char=""/>
            </a:pPr>
            <a:r>
              <a:rPr b="0" lang="en-US" sz="3200" spc="-1" strike="noStrike">
                <a:solidFill>
                  <a:srgbClr val="000000"/>
                </a:solidFill>
                <a:latin typeface="Times New Roman"/>
                <a:ea typeface="DejaVu Sans"/>
              </a:rPr>
              <a:t>Many methods exist, notably the Rodeo Algorithm [ref here.], but have sever limitations.</a:t>
            </a:r>
            <a:endParaRPr b="0" lang="en-US" sz="3200" spc="-1" strike="noStrike">
              <a:latin typeface="Arial"/>
            </a:endParaRPr>
          </a:p>
          <a:p>
            <a:pPr marL="216000" indent="-216000">
              <a:lnSpc>
                <a:spcPct val="100000"/>
              </a:lnSpc>
              <a:buClr>
                <a:srgbClr val="000000"/>
              </a:buClr>
              <a:buFont typeface="Wingdings" charset="2"/>
              <a:buChar char=""/>
            </a:pPr>
            <a:r>
              <a:rPr b="0" lang="en-US" sz="3200" spc="-1" strike="noStrike">
                <a:solidFill>
                  <a:srgbClr val="000000"/>
                </a:solidFill>
                <a:latin typeface="Times New Roman"/>
                <a:ea typeface="DejaVu Sans"/>
              </a:rPr>
              <a:t>The Rodeo Algorithm has poor performance when the initial state overlap is low, hindering the preparation of larger systems.</a:t>
            </a:r>
            <a:endParaRPr b="0" lang="en-US" sz="3200" spc="-1" strike="noStrike">
              <a:latin typeface="Arial"/>
            </a:endParaRPr>
          </a:p>
        </p:txBody>
      </p:sp>
      <p:sp>
        <p:nvSpPr>
          <p:cNvPr id="58" name=""/>
          <p:cNvSpPr/>
          <p:nvPr/>
        </p:nvSpPr>
        <p:spPr>
          <a:xfrm>
            <a:off x="860400" y="9601200"/>
            <a:ext cx="8968680" cy="2346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 Our model is the Heisenberg XX chain:</a:t>
            </a:r>
            <a:endParaRPr b="0" lang="en-US" sz="3200" spc="-1" strike="noStrike">
              <a:latin typeface="Arial"/>
            </a:endParaRPr>
          </a:p>
          <a:p>
            <a:pPr>
              <a:lnSpc>
                <a:spcPct val="100000"/>
              </a:lnSpc>
              <a:buNone/>
            </a:pPr>
            <a:endParaRPr b="0" lang="en-US" sz="3200" spc="-1" strike="noStrike">
              <a:latin typeface="Arial"/>
            </a:endParaRPr>
          </a:p>
          <a:p>
            <a:pPr>
              <a:lnSpc>
                <a:spcPct val="100000"/>
              </a:lnSpc>
              <a:buNone/>
            </a:pPr>
            <a:endParaRPr b="0" lang="en-US" sz="3200" spc="-1" strike="noStrike">
              <a:latin typeface="Arial"/>
            </a:endParaRPr>
          </a:p>
          <a:p>
            <a:pPr>
              <a:lnSpc>
                <a:spcPct val="100000"/>
              </a:lnSpc>
              <a:buNone/>
            </a:pP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 This Hamiltonian conserves total Z (i.e. \sum _{j=1} ^N \sigma ^z </a:t>
            </a:r>
            <a:endParaRPr b="0" lang="en-US" sz="3200" spc="-1" strike="noStrike">
              <a:latin typeface="Arial"/>
            </a:endParaRPr>
          </a:p>
        </p:txBody>
      </p:sp>
      <p:grpSp>
        <p:nvGrpSpPr>
          <p:cNvPr id="59" name="Group 8"/>
          <p:cNvGrpSpPr/>
          <p:nvPr/>
        </p:nvGrpSpPr>
        <p:grpSpPr>
          <a:xfrm>
            <a:off x="11887200" y="3886200"/>
            <a:ext cx="9829080" cy="7543080"/>
            <a:chOff x="11887200" y="3886200"/>
            <a:chExt cx="9829080" cy="7543080"/>
          </a:xfrm>
        </p:grpSpPr>
        <p:sp>
          <p:nvSpPr>
            <p:cNvPr id="60" name="Rounded Rectangle 7"/>
            <p:cNvSpPr/>
            <p:nvPr/>
          </p:nvSpPr>
          <p:spPr>
            <a:xfrm>
              <a:off x="11898000" y="3886560"/>
              <a:ext cx="9818280" cy="754272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sp>
        <p:sp>
          <p:nvSpPr>
            <p:cNvPr id="61" name="Rounded Rectangle 8"/>
            <p:cNvSpPr/>
            <p:nvPr/>
          </p:nvSpPr>
          <p:spPr>
            <a:xfrm>
              <a:off x="11887200" y="3886200"/>
              <a:ext cx="9828720" cy="99648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Fusion Technique </a:t>
              </a:r>
              <a:endParaRPr b="0" lang="en-US" sz="3600" spc="-1" strike="noStrike">
                <a:latin typeface="Arial"/>
              </a:endParaRPr>
            </a:p>
          </p:txBody>
        </p:sp>
      </p:grpSp>
      <p:sp>
        <p:nvSpPr>
          <p:cNvPr id="62" name=""/>
          <p:cNvSpPr/>
          <p:nvPr/>
        </p:nvSpPr>
        <p:spPr>
          <a:xfrm>
            <a:off x="12115800" y="5257800"/>
            <a:ext cx="8968680" cy="2346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Times New Roman"/>
                <a:ea typeface="DejaVu Sans"/>
              </a:rPr>
              <a:t>* Build many-body system from smaller blocks, that are easier to prepare. </a:t>
            </a:r>
            <a:endParaRPr b="0" lang="en-US" sz="3200" spc="-1" strike="noStrike">
              <a:latin typeface="Arial"/>
            </a:endParaRPr>
          </a:p>
          <a:p>
            <a:pPr>
              <a:lnSpc>
                <a:spcPct val="100000"/>
              </a:lnSpc>
              <a:buNone/>
            </a:pPr>
            <a:endParaRPr b="0" lang="en-US" sz="3200" spc="-1" strike="noStrike">
              <a:latin typeface="Arial"/>
            </a:endParaRPr>
          </a:p>
          <a:p>
            <a:pPr>
              <a:lnSpc>
                <a:spcPct val="100000"/>
              </a:lnSpc>
              <a:buNone/>
            </a:pPr>
            <a:endParaRPr b="0" lang="en-US" sz="3200" spc="-1" strike="noStrike">
              <a:latin typeface="Arial"/>
            </a:endParaRPr>
          </a:p>
          <a:p>
            <a:pPr>
              <a:lnSpc>
                <a:spcPct val="100000"/>
              </a:lnSpc>
              <a:buNone/>
            </a:pPr>
            <a:endParaRPr b="0" lang="en-US" sz="3200" spc="-1" strike="noStrike">
              <a:latin typeface="Arial"/>
            </a:endParaRPr>
          </a:p>
        </p:txBody>
      </p:sp>
      <p:grpSp>
        <p:nvGrpSpPr>
          <p:cNvPr id="63" name="Group 9"/>
          <p:cNvGrpSpPr/>
          <p:nvPr/>
        </p:nvGrpSpPr>
        <p:grpSpPr>
          <a:xfrm>
            <a:off x="11846880" y="11703240"/>
            <a:ext cx="9869040" cy="8183880"/>
            <a:chOff x="11846880" y="11703240"/>
            <a:chExt cx="9869040" cy="8183880"/>
          </a:xfrm>
        </p:grpSpPr>
        <p:sp>
          <p:nvSpPr>
            <p:cNvPr id="64" name="Rounded Rectangle 9"/>
            <p:cNvSpPr/>
            <p:nvPr/>
          </p:nvSpPr>
          <p:spPr>
            <a:xfrm>
              <a:off x="11854080" y="11703960"/>
              <a:ext cx="9861840" cy="818316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sp>
        <p:sp>
          <p:nvSpPr>
            <p:cNvPr id="65" name="Rounded Rectangle 10"/>
            <p:cNvSpPr/>
            <p:nvPr/>
          </p:nvSpPr>
          <p:spPr>
            <a:xfrm>
              <a:off x="11846880" y="11703240"/>
              <a:ext cx="9869040" cy="73152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Overlap [n]*2-&gt;[2*n]</a:t>
              </a:r>
              <a:endParaRPr b="0" lang="en-US" sz="3600" spc="-1" strike="noStrike">
                <a:latin typeface="Arial"/>
              </a:endParaRPr>
            </a:p>
          </p:txBody>
        </p:sp>
      </p:grpSp>
      <p:sp>
        <p:nvSpPr>
          <p:cNvPr id="66" name="TextBox 4"/>
          <p:cNvSpPr/>
          <p:nvPr/>
        </p:nvSpPr>
        <p:spPr>
          <a:xfrm>
            <a:off x="12064680" y="12880080"/>
            <a:ext cx="942300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Times New Roman"/>
                <a:ea typeface="DejaVu Sans"/>
              </a:rPr>
              <a:t>| \psi ^{n,n} _0\rangle : ground state of 2 chains of</a:t>
            </a:r>
            <a:endParaRPr b="0" lang="en-US" sz="3200" spc="-1" strike="noStrike">
              <a:latin typeface="Arial"/>
            </a:endParaRPr>
          </a:p>
        </p:txBody>
      </p:sp>
      <p:grpSp>
        <p:nvGrpSpPr>
          <p:cNvPr id="67" name="Group 10"/>
          <p:cNvGrpSpPr/>
          <p:nvPr/>
        </p:nvGrpSpPr>
        <p:grpSpPr>
          <a:xfrm>
            <a:off x="11846880" y="20345400"/>
            <a:ext cx="9869040" cy="6812280"/>
            <a:chOff x="11846880" y="20345400"/>
            <a:chExt cx="9869040" cy="6812280"/>
          </a:xfrm>
        </p:grpSpPr>
        <p:sp>
          <p:nvSpPr>
            <p:cNvPr id="68" name="Rounded Rectangle 11"/>
            <p:cNvSpPr/>
            <p:nvPr/>
          </p:nvSpPr>
          <p:spPr>
            <a:xfrm>
              <a:off x="11854080" y="20346120"/>
              <a:ext cx="9861840" cy="681156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sp>
        <p:sp>
          <p:nvSpPr>
            <p:cNvPr id="69" name="Rounded Rectangle 12"/>
            <p:cNvSpPr/>
            <p:nvPr/>
          </p:nvSpPr>
          <p:spPr>
            <a:xfrm>
              <a:off x="11846880" y="20345400"/>
              <a:ext cx="9869040" cy="60876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 </a:t>
              </a:r>
              <a:r>
                <a:rPr b="1" lang="en-US" sz="3600" spc="-1" strike="noStrike">
                  <a:solidFill>
                    <a:srgbClr val="ffffff"/>
                  </a:solidFill>
                  <a:latin typeface="Arial"/>
                  <a:ea typeface="DejaVu Sans"/>
                </a:rPr>
                <a:t>Adiabatic [2]*n → [2*n]</a:t>
              </a:r>
              <a:endParaRPr b="0" lang="en-US" sz="3600" spc="-1" strike="noStrike">
                <a:latin typeface="Arial"/>
              </a:endParaRPr>
            </a:p>
          </p:txBody>
        </p:sp>
      </p:grpSp>
      <p:sp>
        <p:nvSpPr>
          <p:cNvPr id="70" name="TextBox 5"/>
          <p:cNvSpPr/>
          <p:nvPr/>
        </p:nvSpPr>
        <p:spPr>
          <a:xfrm>
            <a:off x="12064680" y="21488400"/>
            <a:ext cx="103370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Times New Roman"/>
                <a:ea typeface="DejaVu Sans"/>
              </a:rPr>
              <a:t>One step, taking n chains of 2 to a large chain of 2n</a:t>
            </a:r>
            <a:endParaRPr b="0" lang="en-US" sz="3200" spc="-1" strike="noStrike">
              <a:latin typeface="Arial"/>
            </a:endParaRPr>
          </a:p>
        </p:txBody>
      </p:sp>
      <p:grpSp>
        <p:nvGrpSpPr>
          <p:cNvPr id="71" name="Group 11"/>
          <p:cNvGrpSpPr/>
          <p:nvPr/>
        </p:nvGrpSpPr>
        <p:grpSpPr>
          <a:xfrm>
            <a:off x="22133880" y="3886200"/>
            <a:ext cx="13984200" cy="8686080"/>
            <a:chOff x="22133880" y="3886200"/>
            <a:chExt cx="13984200" cy="8686080"/>
          </a:xfrm>
        </p:grpSpPr>
        <p:sp>
          <p:nvSpPr>
            <p:cNvPr id="72" name="Rounded Rectangle 13"/>
            <p:cNvSpPr/>
            <p:nvPr/>
          </p:nvSpPr>
          <p:spPr>
            <a:xfrm>
              <a:off x="22144680" y="3886200"/>
              <a:ext cx="13973400" cy="868608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sp>
        <p:sp>
          <p:nvSpPr>
            <p:cNvPr id="73" name="Rounded Rectangle 14"/>
            <p:cNvSpPr/>
            <p:nvPr/>
          </p:nvSpPr>
          <p:spPr>
            <a:xfrm>
              <a:off x="22133880" y="3886200"/>
              <a:ext cx="13983840" cy="94032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Cost of Rodeo and Adiabatic Techniques combined</a:t>
              </a:r>
              <a:endParaRPr b="0" lang="en-US" sz="3600" spc="-1" strike="noStrike">
                <a:latin typeface="Arial"/>
              </a:endParaRPr>
            </a:p>
          </p:txBody>
        </p:sp>
        <p:pic>
          <p:nvPicPr>
            <p:cNvPr id="74" name="" descr=""/>
            <p:cNvPicPr/>
            <p:nvPr/>
          </p:nvPicPr>
          <p:blipFill>
            <a:blip r:embed="rId2"/>
            <a:stretch/>
          </p:blipFill>
          <p:spPr>
            <a:xfrm>
              <a:off x="29489400" y="7315920"/>
              <a:ext cx="1979640" cy="912960"/>
            </a:xfrm>
            <a:prstGeom prst="rect">
              <a:avLst/>
            </a:prstGeom>
            <a:ln w="0">
              <a:noFill/>
            </a:ln>
          </p:spPr>
        </p:pic>
        <p:pic>
          <p:nvPicPr>
            <p:cNvPr id="75" name="" descr=""/>
            <p:cNvPicPr/>
            <p:nvPr/>
          </p:nvPicPr>
          <p:blipFill>
            <a:blip r:embed="rId3"/>
            <a:stretch/>
          </p:blipFill>
          <p:spPr>
            <a:xfrm>
              <a:off x="31909320" y="9011520"/>
              <a:ext cx="3065760" cy="1046160"/>
            </a:xfrm>
            <a:prstGeom prst="rect">
              <a:avLst/>
            </a:prstGeom>
            <a:ln w="0">
              <a:noFill/>
            </a:ln>
          </p:spPr>
        </p:pic>
        <p:pic>
          <p:nvPicPr>
            <p:cNvPr id="76" name="" descr=""/>
            <p:cNvPicPr/>
            <p:nvPr/>
          </p:nvPicPr>
          <p:blipFill>
            <a:blip r:embed="rId4"/>
            <a:stretch/>
          </p:blipFill>
          <p:spPr>
            <a:xfrm>
              <a:off x="31775400" y="7447680"/>
              <a:ext cx="1991520" cy="651600"/>
            </a:xfrm>
            <a:prstGeom prst="rect">
              <a:avLst/>
            </a:prstGeom>
            <a:ln w="0">
              <a:noFill/>
            </a:ln>
          </p:spPr>
        </p:pic>
      </p:grpSp>
      <p:grpSp>
        <p:nvGrpSpPr>
          <p:cNvPr id="77" name="Group 12"/>
          <p:cNvGrpSpPr/>
          <p:nvPr/>
        </p:nvGrpSpPr>
        <p:grpSpPr>
          <a:xfrm>
            <a:off x="22133880" y="12881160"/>
            <a:ext cx="13983840" cy="8685720"/>
            <a:chOff x="22133880" y="12881160"/>
            <a:chExt cx="13983840" cy="8685720"/>
          </a:xfrm>
        </p:grpSpPr>
        <p:sp>
          <p:nvSpPr>
            <p:cNvPr id="78" name="Rounded Rectangle 15"/>
            <p:cNvSpPr/>
            <p:nvPr/>
          </p:nvSpPr>
          <p:spPr>
            <a:xfrm>
              <a:off x="22144320" y="12882240"/>
              <a:ext cx="13973400" cy="868464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sp>
        <p:sp>
          <p:nvSpPr>
            <p:cNvPr id="79" name="Rounded Rectangle 16"/>
            <p:cNvSpPr/>
            <p:nvPr/>
          </p:nvSpPr>
          <p:spPr>
            <a:xfrm>
              <a:off x="22133880" y="12881160"/>
              <a:ext cx="13983840" cy="94032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Preliminary Results of Cost of rodeo fusion vs adiabatic then rodeo.</a:t>
              </a:r>
              <a:endParaRPr b="0" lang="en-US" sz="3600" spc="-1" strike="noStrike">
                <a:latin typeface="Arial"/>
              </a:endParaRPr>
            </a:p>
          </p:txBody>
        </p:sp>
      </p:grpSp>
      <p:sp>
        <p:nvSpPr>
          <p:cNvPr id="80" name="TextBox 6"/>
          <p:cNvSpPr/>
          <p:nvPr/>
        </p:nvSpPr>
        <p:spPr>
          <a:xfrm>
            <a:off x="22402800" y="14630400"/>
            <a:ext cx="103370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Times New Roman"/>
                <a:ea typeface="DejaVu Sans"/>
              </a:rPr>
              <a:t>Compare three methods for construction of [2]*2 → [4]</a:t>
            </a:r>
            <a:endParaRPr b="0" lang="en-US" sz="3200" spc="-1" strike="noStrike">
              <a:latin typeface="Arial"/>
            </a:endParaRPr>
          </a:p>
        </p:txBody>
      </p:sp>
      <p:sp>
        <p:nvSpPr>
          <p:cNvPr id="81" name="TextBox 7"/>
          <p:cNvSpPr/>
          <p:nvPr/>
        </p:nvSpPr>
        <p:spPr>
          <a:xfrm>
            <a:off x="22580280" y="23088600"/>
            <a:ext cx="59936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Times New Roman"/>
                <a:ea typeface="DejaVu Sans"/>
              </a:rPr>
              <a:t>Conclusions...</a:t>
            </a:r>
            <a:endParaRPr b="0" lang="en-US" sz="3200" spc="-1" strike="noStrike">
              <a:latin typeface="Arial"/>
            </a:endParaRPr>
          </a:p>
        </p:txBody>
      </p:sp>
      <p:grpSp>
        <p:nvGrpSpPr>
          <p:cNvPr id="82" name="Group 14"/>
          <p:cNvGrpSpPr/>
          <p:nvPr/>
        </p:nvGrpSpPr>
        <p:grpSpPr>
          <a:xfrm>
            <a:off x="29489400" y="22174200"/>
            <a:ext cx="6668640" cy="4799520"/>
            <a:chOff x="29489400" y="22174200"/>
            <a:chExt cx="6668640" cy="4799520"/>
          </a:xfrm>
        </p:grpSpPr>
        <p:sp>
          <p:nvSpPr>
            <p:cNvPr id="83" name="Rounded Rectangle 19"/>
            <p:cNvSpPr/>
            <p:nvPr/>
          </p:nvSpPr>
          <p:spPr>
            <a:xfrm>
              <a:off x="29494440" y="22174920"/>
              <a:ext cx="6663600" cy="479880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sp>
        <p:sp>
          <p:nvSpPr>
            <p:cNvPr id="84" name="Rounded Rectangle 20"/>
            <p:cNvSpPr/>
            <p:nvPr/>
          </p:nvSpPr>
          <p:spPr>
            <a:xfrm>
              <a:off x="29489400" y="22174200"/>
              <a:ext cx="6668640" cy="51912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References+Acknowledgmen</a:t>
              </a:r>
              <a:endParaRPr b="0" lang="en-US" sz="3600" spc="-1" strike="noStrike">
                <a:latin typeface="Arial"/>
              </a:endParaRPr>
            </a:p>
          </p:txBody>
        </p:sp>
      </p:grpSp>
      <p:sp>
        <p:nvSpPr>
          <p:cNvPr id="85" name="TextBox 8"/>
          <p:cNvSpPr/>
          <p:nvPr/>
        </p:nvSpPr>
        <p:spPr>
          <a:xfrm>
            <a:off x="29666880" y="23088600"/>
            <a:ext cx="6222600" cy="106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u="sng">
                <a:solidFill>
                  <a:srgbClr val="0000ff"/>
                </a:solidFill>
                <a:uFillTx/>
                <a:latin typeface="Times New Roman"/>
                <a:ea typeface="DejaVu Sans"/>
                <a:hlinkClick r:id="rId5"/>
              </a:rPr>
              <a:t>https://arxiv.org/pdf/2208.13557</a:t>
            </a:r>
            <a:r>
              <a:rPr b="0" lang="en-US" sz="3200" spc="-1" strike="noStrike">
                <a:solidFill>
                  <a:srgbClr val="000000"/>
                </a:solidFill>
                <a:latin typeface="Times New Roman"/>
                <a:ea typeface="DejaVu Sans"/>
              </a:rPr>
              <a:t> - CR gates</a:t>
            </a:r>
            <a:endParaRPr b="0" lang="en-US" sz="3200" spc="-1" strike="noStrike">
              <a:latin typeface="Arial"/>
            </a:endParaRPr>
          </a:p>
        </p:txBody>
      </p:sp>
      <p:sp>
        <p:nvSpPr>
          <p:cNvPr id="86" name="TextBox 9"/>
          <p:cNvSpPr/>
          <p:nvPr/>
        </p:nvSpPr>
        <p:spPr>
          <a:xfrm>
            <a:off x="22580280" y="23088600"/>
            <a:ext cx="5993640" cy="106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Times New Roman"/>
                <a:ea typeface="DejaVu Sans"/>
              </a:rPr>
              <a:t>Conclusions...</a:t>
            </a:r>
            <a:endParaRPr b="0" lang="en-US" sz="3200" spc="-1" strike="noStrike">
              <a:latin typeface="Arial"/>
            </a:endParaRPr>
          </a:p>
          <a:p>
            <a:pPr>
              <a:lnSpc>
                <a:spcPct val="100000"/>
              </a:lnSpc>
              <a:buNone/>
            </a:pPr>
            <a:endParaRPr b="0" lang="en-US" sz="3200" spc="-1" strike="noStrike">
              <a:latin typeface="Arial"/>
            </a:endParaRPr>
          </a:p>
        </p:txBody>
      </p:sp>
      <p:pic>
        <p:nvPicPr>
          <p:cNvPr id="87" name="" descr=""/>
          <p:cNvPicPr/>
          <p:nvPr/>
        </p:nvPicPr>
        <p:blipFill>
          <a:blip r:embed="rId6"/>
          <a:stretch/>
        </p:blipFill>
        <p:spPr>
          <a:xfrm>
            <a:off x="12803040" y="6629400"/>
            <a:ext cx="7084440" cy="3389040"/>
          </a:xfrm>
          <a:prstGeom prst="rect">
            <a:avLst/>
          </a:prstGeom>
          <a:ln w="0">
            <a:noFill/>
          </a:ln>
        </p:spPr>
      </p:pic>
      <p:pic>
        <p:nvPicPr>
          <p:cNvPr id="88" name="" descr=""/>
          <p:cNvPicPr/>
          <p:nvPr/>
        </p:nvPicPr>
        <p:blipFill>
          <a:blip r:embed="rId7"/>
          <a:stretch/>
        </p:blipFill>
        <p:spPr>
          <a:xfrm>
            <a:off x="24231600" y="6602760"/>
            <a:ext cx="5257080" cy="1168920"/>
          </a:xfrm>
          <a:prstGeom prst="rect">
            <a:avLst/>
          </a:prstGeom>
          <a:ln w="0">
            <a:noFill/>
          </a:ln>
        </p:spPr>
      </p:pic>
      <p:sp>
        <p:nvSpPr>
          <p:cNvPr id="89" name="TextBox 12"/>
          <p:cNvSpPr/>
          <p:nvPr/>
        </p:nvSpPr>
        <p:spPr>
          <a:xfrm>
            <a:off x="22352040" y="5029200"/>
            <a:ext cx="13308840" cy="7401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Times New Roman"/>
                <a:ea typeface="DejaVu Sans"/>
              </a:rPr>
              <a:t>* Cost function to compare costs of using classic rodeo, adiabatic rodeo, and fusion rodeo.</a:t>
            </a:r>
            <a:endParaRPr b="0" lang="en-US" sz="3200" spc="-1" strike="noStrike">
              <a:latin typeface="Arial"/>
            </a:endParaRPr>
          </a:p>
          <a:p>
            <a:pPr>
              <a:lnSpc>
                <a:spcPct val="100000"/>
              </a:lnSpc>
              <a:buNone/>
            </a:pPr>
            <a:r>
              <a:rPr b="0" lang="en-US" sz="3200" spc="-1" strike="noStrike">
                <a:solidFill>
                  <a:srgbClr val="000000"/>
                </a:solidFill>
                <a:latin typeface="Times New Roman"/>
                <a:ea typeface="DejaVu Sans"/>
              </a:rPr>
              <a:t>* The probability of success of a rodeo algorithm application with $r$ cycles is given by:</a:t>
            </a:r>
            <a:endParaRPr b="0" lang="en-US" sz="3200" spc="-1" strike="noStrike">
              <a:latin typeface="Arial"/>
            </a:endParaRPr>
          </a:p>
          <a:p>
            <a:pPr>
              <a:lnSpc>
                <a:spcPct val="100000"/>
              </a:lnSpc>
              <a:buNone/>
            </a:pPr>
            <a:endParaRPr b="0" lang="en-US" sz="3200" spc="-1" strike="noStrike">
              <a:latin typeface="Arial"/>
            </a:endParaRPr>
          </a:p>
          <a:p>
            <a:pPr>
              <a:lnSpc>
                <a:spcPct val="100000"/>
              </a:lnSpc>
              <a:buNone/>
            </a:pPr>
            <a:r>
              <a:rPr b="0" lang="en-US" sz="3200" spc="-1" strike="noStrike">
                <a:solidFill>
                  <a:srgbClr val="000000"/>
                </a:solidFill>
                <a:latin typeface="Times New Roman"/>
                <a:ea typeface="DejaVu Sans"/>
              </a:rPr>
              <a:t>* Cost of Rodeo algorithm is then given by:</a:t>
            </a:r>
            <a:endParaRPr b="0" lang="en-US" sz="3200" spc="-1" strike="noStrike">
              <a:latin typeface="Arial"/>
            </a:endParaRPr>
          </a:p>
          <a:p>
            <a:pPr>
              <a:lnSpc>
                <a:spcPct val="100000"/>
              </a:lnSpc>
              <a:buNone/>
            </a:pPr>
            <a:r>
              <a:rPr b="0" lang="en-US" sz="3200" spc="-1" strike="noStrike">
                <a:solidFill>
                  <a:srgbClr val="000000"/>
                </a:solidFill>
                <a:latin typeface="Times New Roman"/>
                <a:ea typeface="DejaVu Sans"/>
              </a:rPr>
              <a:t>* Assuming a perfect energy guess ($E = E_i$) and that the initial state’s overlap with $|E_i&gt;$ is very close to 1, the number of rodeo cycles needed to reach within $\epsilon$ of the exact state will be given as</a:t>
            </a:r>
            <a:endParaRPr b="0" lang="en-US" sz="3200" spc="-1" strike="noStrike">
              <a:latin typeface="Arial"/>
            </a:endParaRPr>
          </a:p>
          <a:p>
            <a:pPr>
              <a:lnSpc>
                <a:spcPct val="100000"/>
              </a:lnSpc>
              <a:buNone/>
            </a:pPr>
            <a:r>
              <a:rPr b="0" lang="en-US" sz="3200" spc="-1" strike="noStrike">
                <a:solidFill>
                  <a:srgbClr val="000000"/>
                </a:solidFill>
                <a:latin typeface="Times New Roman"/>
                <a:ea typeface="DejaVu Sans"/>
              </a:rPr>
              <a:t>and the total cost will simplify to</a:t>
            </a:r>
            <a:endParaRPr b="0" lang="en-US" sz="3200" spc="-1" strike="noStrike">
              <a:latin typeface="Arial"/>
            </a:endParaRPr>
          </a:p>
          <a:p>
            <a:pPr>
              <a:lnSpc>
                <a:spcPct val="100000"/>
              </a:lnSpc>
              <a:buNone/>
            </a:pPr>
            <a:endParaRPr b="0" lang="en-US" sz="3200" spc="-1" strike="noStrike">
              <a:latin typeface="Arial"/>
            </a:endParaRPr>
          </a:p>
          <a:p>
            <a:pPr>
              <a:lnSpc>
                <a:spcPct val="100000"/>
              </a:lnSpc>
              <a:buNone/>
            </a:pPr>
            <a:endParaRPr b="0" lang="en-US" sz="3200" spc="-1" strike="noStrike">
              <a:latin typeface="Arial"/>
            </a:endParaRPr>
          </a:p>
          <a:p>
            <a:pPr>
              <a:lnSpc>
                <a:spcPct val="100000"/>
              </a:lnSpc>
              <a:buNone/>
            </a:pPr>
            <a:r>
              <a:rPr b="0" lang="en-US" sz="3200" spc="-1" strike="noStrike">
                <a:solidFill>
                  <a:srgbClr val="000000"/>
                </a:solidFill>
                <a:latin typeface="Times New Roman"/>
                <a:ea typeface="DejaVu Sans"/>
              </a:rPr>
              <a:t>* This is assuming classical rodeo. For adiabatic rodeo, we have T = c_ra*(\sigma + T_adiabatic)</a:t>
            </a:r>
            <a:endParaRPr b="0" lang="en-US" sz="3200" spc="-1" strike="noStrike">
              <a:latin typeface="Arial"/>
            </a:endParaRPr>
          </a:p>
          <a:p>
            <a:pPr>
              <a:lnSpc>
                <a:spcPct val="100000"/>
              </a:lnSpc>
              <a:buNone/>
            </a:pPr>
            <a:r>
              <a:rPr b="0" lang="en-US" sz="3200" spc="-1" strike="noStrike">
                <a:solidFill>
                  <a:srgbClr val="000000"/>
                </a:solidFill>
                <a:latin typeface="Times New Roman"/>
                <a:ea typeface="DejaVu Sans"/>
              </a:rPr>
              <a:t>* For fusion rodeo cost functions multiply???  </a:t>
            </a:r>
            <a:endParaRPr b="0" lang="en-US" sz="3200" spc="-1" strike="noStrike">
              <a:latin typeface="Arial"/>
            </a:endParaRPr>
          </a:p>
        </p:txBody>
      </p:sp>
      <p:pic>
        <p:nvPicPr>
          <p:cNvPr id="90" name="" descr=""/>
          <p:cNvPicPr/>
          <p:nvPr/>
        </p:nvPicPr>
        <p:blipFill>
          <a:blip r:embed="rId8"/>
          <a:stretch/>
        </p:blipFill>
        <p:spPr>
          <a:xfrm>
            <a:off x="27889200" y="9601200"/>
            <a:ext cx="3199680" cy="1283040"/>
          </a:xfrm>
          <a:prstGeom prst="rect">
            <a:avLst/>
          </a:prstGeom>
          <a:ln w="0">
            <a:noFill/>
          </a:ln>
        </p:spPr>
      </p:pic>
      <p:grpSp>
        <p:nvGrpSpPr>
          <p:cNvPr id="91" name="Group 3"/>
          <p:cNvGrpSpPr/>
          <p:nvPr/>
        </p:nvGrpSpPr>
        <p:grpSpPr>
          <a:xfrm>
            <a:off x="457200" y="16687800"/>
            <a:ext cx="10992960" cy="8457480"/>
            <a:chOff x="457200" y="16687800"/>
            <a:chExt cx="10992960" cy="8457480"/>
          </a:xfrm>
        </p:grpSpPr>
        <p:sp>
          <p:nvSpPr>
            <p:cNvPr id="92" name="Rounded Rectangle 5"/>
            <p:cNvSpPr/>
            <p:nvPr/>
          </p:nvSpPr>
          <p:spPr>
            <a:xfrm>
              <a:off x="457200" y="16687800"/>
              <a:ext cx="10984680" cy="845748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txBody>
            <a:bodyPr numCol="1" spcCol="0" lIns="78120" rIns="78120" tIns="39240" bIns="39240" anchor="t">
              <a:noAutofit/>
            </a:bodyPr>
            <a:p>
              <a:pPr>
                <a:lnSpc>
                  <a:spcPct val="100000"/>
                </a:lnSpc>
                <a:buNone/>
              </a:pPr>
              <a:endParaRPr b="0" lang="en-US" sz="7380" spc="-1" strike="noStrike">
                <a:latin typeface="Arial"/>
              </a:endParaRPr>
            </a:p>
            <a:p>
              <a:pPr>
                <a:lnSpc>
                  <a:spcPct val="100000"/>
                </a:lnSpc>
                <a:buNone/>
              </a:pPr>
              <a:endParaRPr b="0" lang="en-US" sz="7380" spc="-1" strike="noStrike">
                <a:latin typeface="Arial"/>
              </a:endParaRPr>
            </a:p>
          </p:txBody>
        </p:sp>
        <p:sp>
          <p:nvSpPr>
            <p:cNvPr id="93" name="Rounded Rectangle 6"/>
            <p:cNvSpPr/>
            <p:nvPr/>
          </p:nvSpPr>
          <p:spPr>
            <a:xfrm>
              <a:off x="457200" y="16722000"/>
              <a:ext cx="10992960" cy="92772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Rodeo/Adabatic Evolution/Tenpy</a:t>
              </a:r>
              <a:endParaRPr b="0" lang="en-US" sz="3600" spc="-1" strike="noStrike">
                <a:latin typeface="Arial"/>
              </a:endParaRPr>
            </a:p>
          </p:txBody>
        </p:sp>
      </p:grpSp>
      <p:sp>
        <p:nvSpPr>
          <p:cNvPr id="94" name="TextBox 2"/>
          <p:cNvSpPr/>
          <p:nvPr/>
        </p:nvSpPr>
        <p:spPr>
          <a:xfrm>
            <a:off x="635040" y="17650440"/>
            <a:ext cx="10337040" cy="1551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Times New Roman"/>
                <a:ea typeface="DejaVu Sans"/>
              </a:rPr>
              <a:t>* Rodeo algorithm suppresses Eigenstates far from target energy. </a:t>
            </a:r>
            <a:endParaRPr b="0" lang="en-US" sz="3200" spc="-1" strike="noStrike">
              <a:latin typeface="Arial"/>
            </a:endParaRPr>
          </a:p>
          <a:p>
            <a:pPr>
              <a:lnSpc>
                <a:spcPct val="100000"/>
              </a:lnSpc>
              <a:buNone/>
            </a:pPr>
            <a:r>
              <a:rPr b="0" lang="en-US" sz="3200" spc="-1" strike="noStrike">
                <a:solidFill>
                  <a:srgbClr val="000000"/>
                </a:solidFill>
                <a:latin typeface="Times New Roman"/>
                <a:ea typeface="DejaVu Sans"/>
              </a:rPr>
              <a:t>* Works relatively fast gi</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5" name="Group 98"/>
          <p:cNvGrpSpPr/>
          <p:nvPr/>
        </p:nvGrpSpPr>
        <p:grpSpPr>
          <a:xfrm>
            <a:off x="342000" y="3707280"/>
            <a:ext cx="11697840" cy="11384280"/>
            <a:chOff x="342000" y="3707280"/>
            <a:chExt cx="11697840" cy="11384280"/>
          </a:xfrm>
        </p:grpSpPr>
        <p:sp>
          <p:nvSpPr>
            <p:cNvPr id="96" name="Rounded Rectangle 99"/>
            <p:cNvSpPr/>
            <p:nvPr/>
          </p:nvSpPr>
          <p:spPr>
            <a:xfrm>
              <a:off x="350640" y="3708360"/>
              <a:ext cx="11689200" cy="1138320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sp>
        <p:sp>
          <p:nvSpPr>
            <p:cNvPr id="97" name="Rounded Rectangle 100"/>
            <p:cNvSpPr/>
            <p:nvPr/>
          </p:nvSpPr>
          <p:spPr>
            <a:xfrm>
              <a:off x="342000" y="3707280"/>
              <a:ext cx="11697840" cy="101808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Headline</a:t>
              </a:r>
              <a:endParaRPr b="0" lang="en-US" sz="3600" spc="-1" strike="noStrike">
                <a:latin typeface="Arial"/>
              </a:endParaRPr>
            </a:p>
          </p:txBody>
        </p:sp>
      </p:grpSp>
      <p:sp>
        <p:nvSpPr>
          <p:cNvPr id="98" name="PlaceHolder 1"/>
          <p:cNvSpPr>
            <a:spLocks noGrp="1"/>
          </p:cNvSpPr>
          <p:nvPr>
            <p:ph type="title"/>
          </p:nvPr>
        </p:nvSpPr>
        <p:spPr>
          <a:xfrm>
            <a:off x="457200" y="297720"/>
            <a:ext cx="35660160" cy="1644480"/>
          </a:xfrm>
          <a:prstGeom prst="rect">
            <a:avLst/>
          </a:prstGeom>
          <a:solidFill>
            <a:srgbClr val="00453b"/>
          </a:solidFill>
          <a:ln w="0">
            <a:noFill/>
          </a:ln>
        </p:spPr>
        <p:txBody>
          <a:bodyPr lIns="0" rIns="0" tIns="0" bIns="0" anchor="ctr">
            <a:noAutofit/>
          </a:bodyPr>
          <a:p>
            <a:pPr algn="ctr">
              <a:lnSpc>
                <a:spcPct val="90000"/>
              </a:lnSpc>
              <a:buNone/>
            </a:pPr>
            <a:r>
              <a:rPr b="1" lang="en-US" sz="5640" spc="-1" strike="noStrike">
                <a:solidFill>
                  <a:srgbClr val="ffffff"/>
                </a:solidFill>
                <a:latin typeface="Arial"/>
              </a:rPr>
              <a:t> </a:t>
            </a:r>
            <a:r>
              <a:rPr b="1" lang="en-US" sz="5640" spc="-1" strike="noStrike">
                <a:solidFill>
                  <a:srgbClr val="ffffff"/>
                </a:solidFill>
                <a:latin typeface="Arial"/>
              </a:rPr>
              <a:t>Headline</a:t>
            </a:r>
            <a:endParaRPr b="0" lang="en-US" sz="5640" spc="-1" strike="noStrike">
              <a:latin typeface="Arial"/>
            </a:endParaRPr>
          </a:p>
        </p:txBody>
      </p:sp>
      <p:sp>
        <p:nvSpPr>
          <p:cNvPr id="99" name="Text Placeholder 16"/>
          <p:cNvSpPr/>
          <p:nvPr/>
        </p:nvSpPr>
        <p:spPr>
          <a:xfrm>
            <a:off x="-48240" y="2011680"/>
            <a:ext cx="36574560" cy="730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3080" spc="-1" strike="noStrike">
                <a:solidFill>
                  <a:srgbClr val="00453b"/>
                </a:solidFill>
                <a:latin typeface="Arial"/>
                <a:ea typeface="DejaVu Sans"/>
              </a:rPr>
              <a:t>Add presenter/author names</a:t>
            </a:r>
            <a:endParaRPr b="0" lang="en-US" sz="3080" spc="-1" strike="noStrike">
              <a:latin typeface="Arial"/>
            </a:endParaRPr>
          </a:p>
        </p:txBody>
      </p:sp>
      <p:sp>
        <p:nvSpPr>
          <p:cNvPr id="100" name="Oval 46"/>
          <p:cNvSpPr/>
          <p:nvPr/>
        </p:nvSpPr>
        <p:spPr>
          <a:xfrm>
            <a:off x="14774760" y="21488400"/>
            <a:ext cx="912960" cy="912960"/>
          </a:xfrm>
          <a:prstGeom prst="ellipse">
            <a:avLst/>
          </a:prstGeom>
          <a:solidFill>
            <a:srgbClr val="005cb9"/>
          </a:solidFill>
          <a:ln w="25560">
            <a:noFill/>
          </a:ln>
        </p:spPr>
        <p:style>
          <a:lnRef idx="0"/>
          <a:fillRef idx="0"/>
          <a:effectRef idx="0"/>
          <a:fontRef idx="minor"/>
        </p:style>
      </p:sp>
      <p:sp>
        <p:nvSpPr>
          <p:cNvPr id="101" name="Oval 47"/>
          <p:cNvSpPr/>
          <p:nvPr/>
        </p:nvSpPr>
        <p:spPr>
          <a:xfrm>
            <a:off x="15932880" y="21488400"/>
            <a:ext cx="912960" cy="912960"/>
          </a:xfrm>
          <a:prstGeom prst="ellipse">
            <a:avLst/>
          </a:prstGeom>
          <a:solidFill>
            <a:srgbClr val="757a4d"/>
          </a:solidFill>
          <a:ln w="25560">
            <a:noFill/>
          </a:ln>
        </p:spPr>
        <p:style>
          <a:lnRef idx="0"/>
          <a:fillRef idx="0"/>
          <a:effectRef idx="0"/>
          <a:fontRef idx="minor"/>
        </p:style>
      </p:sp>
      <p:sp>
        <p:nvSpPr>
          <p:cNvPr id="102" name="Oval 48"/>
          <p:cNvSpPr/>
          <p:nvPr/>
        </p:nvSpPr>
        <p:spPr>
          <a:xfrm>
            <a:off x="13616640" y="21488400"/>
            <a:ext cx="912960" cy="912960"/>
          </a:xfrm>
          <a:prstGeom prst="ellipse">
            <a:avLst/>
          </a:prstGeom>
          <a:solidFill>
            <a:srgbClr val="70ad47"/>
          </a:solidFill>
          <a:ln w="25560">
            <a:noFill/>
          </a:ln>
        </p:spPr>
        <p:style>
          <a:lnRef idx="0"/>
          <a:fillRef idx="0"/>
          <a:effectRef idx="0"/>
          <a:fontRef idx="minor"/>
        </p:style>
      </p:sp>
      <p:sp>
        <p:nvSpPr>
          <p:cNvPr id="103" name="Oval 49"/>
          <p:cNvSpPr/>
          <p:nvPr/>
        </p:nvSpPr>
        <p:spPr>
          <a:xfrm>
            <a:off x="12458160" y="21488400"/>
            <a:ext cx="912960" cy="912960"/>
          </a:xfrm>
          <a:prstGeom prst="ellipse">
            <a:avLst/>
          </a:prstGeom>
          <a:solidFill>
            <a:srgbClr val="ffc000"/>
          </a:solidFill>
          <a:ln w="25560">
            <a:noFill/>
          </a:ln>
        </p:spPr>
        <p:style>
          <a:lnRef idx="0"/>
          <a:fillRef idx="0"/>
          <a:effectRef idx="0"/>
          <a:fontRef idx="minor"/>
        </p:style>
      </p:sp>
      <p:sp>
        <p:nvSpPr>
          <p:cNvPr id="104" name="Oval 50"/>
          <p:cNvSpPr/>
          <p:nvPr/>
        </p:nvSpPr>
        <p:spPr>
          <a:xfrm>
            <a:off x="17091360" y="21488400"/>
            <a:ext cx="912960" cy="912960"/>
          </a:xfrm>
          <a:prstGeom prst="ellipse">
            <a:avLst/>
          </a:prstGeom>
          <a:solidFill>
            <a:srgbClr val="00453b"/>
          </a:solidFill>
          <a:ln w="25560">
            <a:noFill/>
          </a:ln>
        </p:spPr>
        <p:style>
          <a:lnRef idx="0"/>
          <a:fillRef idx="0"/>
          <a:effectRef idx="0"/>
          <a:fontRef idx="minor"/>
        </p:style>
      </p:sp>
      <p:sp>
        <p:nvSpPr>
          <p:cNvPr id="105" name="Rounded Rectangle 94"/>
          <p:cNvSpPr/>
          <p:nvPr/>
        </p:nvSpPr>
        <p:spPr>
          <a:xfrm>
            <a:off x="12371400" y="9474480"/>
            <a:ext cx="11631240" cy="11305440"/>
          </a:xfrm>
          <a:prstGeom prst="roundRect">
            <a:avLst>
              <a:gd name="adj" fmla="val 8621"/>
            </a:avLst>
          </a:prstGeom>
          <a:solidFill>
            <a:srgbClr val="e3e4dc"/>
          </a:solidFill>
          <a:ln w="28440">
            <a:solidFill>
              <a:srgbClr val="70ad47"/>
            </a:solidFill>
            <a:miter/>
          </a:ln>
          <a:effectLst>
            <a:outerShdw blurRad="507960" dir="2700000" dist="126260" rotWithShape="0">
              <a:srgbClr val="000000">
                <a:alpha val="40000"/>
              </a:srgbClr>
            </a:outerShdw>
          </a:effectLst>
        </p:spPr>
        <p:style>
          <a:lnRef idx="0"/>
          <a:fillRef idx="0"/>
          <a:effectRef idx="0"/>
          <a:fontRef idx="minor"/>
        </p:style>
      </p:sp>
      <p:grpSp>
        <p:nvGrpSpPr>
          <p:cNvPr id="106" name="Group 4"/>
          <p:cNvGrpSpPr/>
          <p:nvPr/>
        </p:nvGrpSpPr>
        <p:grpSpPr>
          <a:xfrm>
            <a:off x="12371400" y="3656520"/>
            <a:ext cx="5650200" cy="5485680"/>
            <a:chOff x="12371400" y="3656520"/>
            <a:chExt cx="5650200" cy="5485680"/>
          </a:xfrm>
        </p:grpSpPr>
        <p:sp>
          <p:nvSpPr>
            <p:cNvPr id="107" name="Rounded Rectangle 83"/>
            <p:cNvSpPr/>
            <p:nvPr/>
          </p:nvSpPr>
          <p:spPr>
            <a:xfrm>
              <a:off x="12380040" y="3657600"/>
              <a:ext cx="5641560" cy="5484600"/>
            </a:xfrm>
            <a:prstGeom prst="roundRect">
              <a:avLst>
                <a:gd name="adj" fmla="val 8621"/>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sp>
        <p:sp>
          <p:nvSpPr>
            <p:cNvPr id="108" name="Rounded Rectangle 84"/>
            <p:cNvSpPr/>
            <p:nvPr/>
          </p:nvSpPr>
          <p:spPr>
            <a:xfrm>
              <a:off x="12371400" y="3656520"/>
              <a:ext cx="5650200" cy="1018080"/>
            </a:xfrm>
            <a:prstGeom prst="roundRect">
              <a:avLst>
                <a:gd name="adj" fmla="val 43709"/>
              </a:avLst>
            </a:prstGeom>
            <a:solidFill>
              <a:srgbClr val="00453b"/>
            </a:solidFill>
            <a:ln w="28440">
              <a:solidFill>
                <a:srgbClr val="153e3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Headline</a:t>
              </a:r>
              <a:endParaRPr b="0" lang="en-US" sz="3600" spc="-1" strike="noStrike">
                <a:latin typeface="Arial"/>
              </a:endParaRPr>
            </a:p>
          </p:txBody>
        </p:sp>
        <p:sp>
          <p:nvSpPr>
            <p:cNvPr id="109" name="TextBox 3"/>
            <p:cNvSpPr/>
            <p:nvPr/>
          </p:nvSpPr>
          <p:spPr>
            <a:xfrm>
              <a:off x="12429000" y="4777560"/>
              <a:ext cx="55843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Arial"/>
                  <a:ea typeface="DejaVu Sans"/>
                </a:rPr>
                <a:t>Text</a:t>
              </a:r>
              <a:endParaRPr b="0" lang="en-US" sz="2800" spc="-1" strike="noStrike">
                <a:latin typeface="Arial"/>
              </a:endParaRPr>
            </a:p>
          </p:txBody>
        </p:sp>
      </p:grpSp>
      <p:grpSp>
        <p:nvGrpSpPr>
          <p:cNvPr id="110" name="Group 7"/>
          <p:cNvGrpSpPr/>
          <p:nvPr/>
        </p:nvGrpSpPr>
        <p:grpSpPr>
          <a:xfrm>
            <a:off x="18402120" y="3656520"/>
            <a:ext cx="5650200" cy="5485680"/>
            <a:chOff x="18402120" y="3656520"/>
            <a:chExt cx="5650200" cy="5485680"/>
          </a:xfrm>
        </p:grpSpPr>
        <p:sp>
          <p:nvSpPr>
            <p:cNvPr id="111" name="Rounded Rectangle 112"/>
            <p:cNvSpPr/>
            <p:nvPr/>
          </p:nvSpPr>
          <p:spPr>
            <a:xfrm>
              <a:off x="18410760" y="3657600"/>
              <a:ext cx="5641560" cy="5484600"/>
            </a:xfrm>
            <a:prstGeom prst="roundRect">
              <a:avLst>
                <a:gd name="adj" fmla="val 8621"/>
              </a:avLst>
            </a:prstGeom>
            <a:solidFill>
              <a:srgbClr val="ffffff"/>
            </a:solidFill>
            <a:ln w="28440">
              <a:solidFill>
                <a:srgbClr val="70ad47"/>
              </a:solidFill>
              <a:miter/>
            </a:ln>
            <a:effectLst>
              <a:outerShdw blurRad="507960" dir="2700000" dist="126260" rotWithShape="0">
                <a:srgbClr val="000000">
                  <a:alpha val="40000"/>
                </a:srgbClr>
              </a:outerShdw>
            </a:effectLst>
          </p:spPr>
          <p:style>
            <a:lnRef idx="0"/>
            <a:fillRef idx="0"/>
            <a:effectRef idx="0"/>
            <a:fontRef idx="minor"/>
          </p:style>
        </p:sp>
        <p:sp>
          <p:nvSpPr>
            <p:cNvPr id="112" name="Rounded Rectangle 113"/>
            <p:cNvSpPr/>
            <p:nvPr/>
          </p:nvSpPr>
          <p:spPr>
            <a:xfrm>
              <a:off x="18402120" y="3656520"/>
              <a:ext cx="5650200" cy="1018080"/>
            </a:xfrm>
            <a:prstGeom prst="roundRect">
              <a:avLst>
                <a:gd name="adj" fmla="val 43709"/>
              </a:avLst>
            </a:prstGeom>
            <a:solidFill>
              <a:srgbClr val="70ad47"/>
            </a:solidFill>
            <a:ln w="28440">
              <a:solidFill>
                <a:srgbClr val="70ad47"/>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Headline</a:t>
              </a:r>
              <a:endParaRPr b="0" lang="en-US" sz="3600" spc="-1" strike="noStrike">
                <a:latin typeface="Arial"/>
              </a:endParaRPr>
            </a:p>
          </p:txBody>
        </p:sp>
        <p:sp>
          <p:nvSpPr>
            <p:cNvPr id="113" name="TextBox 114"/>
            <p:cNvSpPr/>
            <p:nvPr/>
          </p:nvSpPr>
          <p:spPr>
            <a:xfrm>
              <a:off x="18459720" y="4777560"/>
              <a:ext cx="55843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Arial"/>
                  <a:ea typeface="DejaVu Sans"/>
                </a:rPr>
                <a:t>Text</a:t>
              </a:r>
              <a:endParaRPr b="0" lang="en-US" sz="2800" spc="-1" strike="noStrike">
                <a:latin typeface="Arial"/>
              </a:endParaRPr>
            </a:p>
          </p:txBody>
        </p:sp>
      </p:grpSp>
      <p:grpSp>
        <p:nvGrpSpPr>
          <p:cNvPr id="114" name="Group 6"/>
          <p:cNvGrpSpPr/>
          <p:nvPr/>
        </p:nvGrpSpPr>
        <p:grpSpPr>
          <a:xfrm>
            <a:off x="24428520" y="3618000"/>
            <a:ext cx="5650200" cy="5486040"/>
            <a:chOff x="24428520" y="3618000"/>
            <a:chExt cx="5650200" cy="5486040"/>
          </a:xfrm>
        </p:grpSpPr>
        <p:sp>
          <p:nvSpPr>
            <p:cNvPr id="115" name="Rounded Rectangle 116"/>
            <p:cNvSpPr/>
            <p:nvPr/>
          </p:nvSpPr>
          <p:spPr>
            <a:xfrm>
              <a:off x="24437160" y="3619440"/>
              <a:ext cx="5641560" cy="5484600"/>
            </a:xfrm>
            <a:prstGeom prst="roundRect">
              <a:avLst>
                <a:gd name="adj" fmla="val 8621"/>
              </a:avLst>
            </a:prstGeom>
            <a:solidFill>
              <a:srgbClr val="ffffff"/>
            </a:solidFill>
            <a:ln w="28440">
              <a:solidFill>
                <a:srgbClr val="5b9bd5"/>
              </a:solidFill>
              <a:miter/>
            </a:ln>
            <a:effectLst>
              <a:outerShdw blurRad="507960" dir="2700000" dist="126260" rotWithShape="0">
                <a:srgbClr val="000000">
                  <a:alpha val="40000"/>
                </a:srgbClr>
              </a:outerShdw>
            </a:effectLst>
          </p:spPr>
          <p:style>
            <a:lnRef idx="0"/>
            <a:fillRef idx="0"/>
            <a:effectRef idx="0"/>
            <a:fontRef idx="minor"/>
          </p:style>
        </p:sp>
        <p:sp>
          <p:nvSpPr>
            <p:cNvPr id="116" name="Rounded Rectangle 117"/>
            <p:cNvSpPr/>
            <p:nvPr/>
          </p:nvSpPr>
          <p:spPr>
            <a:xfrm>
              <a:off x="24428520" y="3618000"/>
              <a:ext cx="5650200" cy="1018080"/>
            </a:xfrm>
            <a:prstGeom prst="roundRect">
              <a:avLst>
                <a:gd name="adj" fmla="val 43709"/>
              </a:avLst>
            </a:prstGeom>
            <a:solidFill>
              <a:srgbClr val="4472c4"/>
            </a:solidFill>
            <a:ln w="28440">
              <a:solidFill>
                <a:srgbClr val="5b9bd5"/>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Headline</a:t>
              </a:r>
              <a:endParaRPr b="0" lang="en-US" sz="3600" spc="-1" strike="noStrike">
                <a:latin typeface="Arial"/>
              </a:endParaRPr>
            </a:p>
          </p:txBody>
        </p:sp>
        <p:sp>
          <p:nvSpPr>
            <p:cNvPr id="117" name="TextBox 118"/>
            <p:cNvSpPr/>
            <p:nvPr/>
          </p:nvSpPr>
          <p:spPr>
            <a:xfrm>
              <a:off x="24486120" y="4739040"/>
              <a:ext cx="55843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Arial"/>
                  <a:ea typeface="DejaVu Sans"/>
                </a:rPr>
                <a:t>Text</a:t>
              </a:r>
              <a:endParaRPr b="0" lang="en-US" sz="2800" spc="-1" strike="noStrike">
                <a:latin typeface="Arial"/>
              </a:endParaRPr>
            </a:p>
          </p:txBody>
        </p:sp>
      </p:grpSp>
      <p:grpSp>
        <p:nvGrpSpPr>
          <p:cNvPr id="118" name="Group 5"/>
          <p:cNvGrpSpPr/>
          <p:nvPr/>
        </p:nvGrpSpPr>
        <p:grpSpPr>
          <a:xfrm>
            <a:off x="30459240" y="3618000"/>
            <a:ext cx="5650200" cy="5486040"/>
            <a:chOff x="30459240" y="3618000"/>
            <a:chExt cx="5650200" cy="5486040"/>
          </a:xfrm>
        </p:grpSpPr>
        <p:sp>
          <p:nvSpPr>
            <p:cNvPr id="119" name="Rounded Rectangle 124"/>
            <p:cNvSpPr/>
            <p:nvPr/>
          </p:nvSpPr>
          <p:spPr>
            <a:xfrm>
              <a:off x="30467880" y="3619440"/>
              <a:ext cx="5641560" cy="5484600"/>
            </a:xfrm>
            <a:prstGeom prst="roundRect">
              <a:avLst>
                <a:gd name="adj" fmla="val 8621"/>
              </a:avLst>
            </a:prstGeom>
            <a:solidFill>
              <a:srgbClr val="ffffff"/>
            </a:solidFill>
            <a:ln w="28440">
              <a:solidFill>
                <a:srgbClr val="757a4d"/>
              </a:solidFill>
              <a:miter/>
            </a:ln>
            <a:effectLst>
              <a:outerShdw blurRad="507960" dir="2700000" dist="126260" rotWithShape="0">
                <a:srgbClr val="000000">
                  <a:alpha val="40000"/>
                </a:srgbClr>
              </a:outerShdw>
            </a:effectLst>
          </p:spPr>
          <p:style>
            <a:lnRef idx="0"/>
            <a:fillRef idx="0"/>
            <a:effectRef idx="0"/>
            <a:fontRef idx="minor"/>
          </p:style>
        </p:sp>
        <p:sp>
          <p:nvSpPr>
            <p:cNvPr id="120" name="Rounded Rectangle 125"/>
            <p:cNvSpPr/>
            <p:nvPr/>
          </p:nvSpPr>
          <p:spPr>
            <a:xfrm>
              <a:off x="30459240" y="3618000"/>
              <a:ext cx="5650200" cy="1018080"/>
            </a:xfrm>
            <a:prstGeom prst="roundRect">
              <a:avLst>
                <a:gd name="adj" fmla="val 43709"/>
              </a:avLst>
            </a:prstGeom>
            <a:solidFill>
              <a:srgbClr val="757a4d"/>
            </a:solidFill>
            <a:ln w="28440">
              <a:solidFill>
                <a:srgbClr val="757a4d"/>
              </a:solidFill>
              <a:miter/>
            </a:ln>
          </p:spPr>
          <p:style>
            <a:lnRef idx="0"/>
            <a:fillRef idx="0"/>
            <a:effectRef idx="0"/>
            <a:fontRef idx="minor"/>
          </p:style>
          <p:txBody>
            <a:bodyPr numCol="1" spcCol="0" lIns="78120" rIns="78120" tIns="39240" bIns="39240" anchor="t">
              <a:noAutofit/>
            </a:bodyPr>
            <a:p>
              <a:pPr>
                <a:lnSpc>
                  <a:spcPct val="100000"/>
                </a:lnSpc>
                <a:buNone/>
              </a:pPr>
              <a:r>
                <a:rPr b="1" lang="en-US" sz="3600" spc="-1" strike="noStrike">
                  <a:solidFill>
                    <a:srgbClr val="ffffff"/>
                  </a:solidFill>
                  <a:latin typeface="Arial"/>
                  <a:ea typeface="DejaVu Sans"/>
                </a:rPr>
                <a:t>Headline</a:t>
              </a:r>
              <a:endParaRPr b="0" lang="en-US" sz="3600" spc="-1" strike="noStrike">
                <a:latin typeface="Arial"/>
              </a:endParaRPr>
            </a:p>
          </p:txBody>
        </p:sp>
        <p:sp>
          <p:nvSpPr>
            <p:cNvPr id="121" name="TextBox 126"/>
            <p:cNvSpPr/>
            <p:nvPr/>
          </p:nvSpPr>
          <p:spPr>
            <a:xfrm>
              <a:off x="30516840" y="4739040"/>
              <a:ext cx="55843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Arial"/>
                  <a:ea typeface="DejaVu Sans"/>
                </a:rPr>
                <a:t>Text</a:t>
              </a:r>
              <a:endParaRPr b="0" lang="en-US" sz="2800" spc="-1" strike="noStrike">
                <a:latin typeface="Arial"/>
              </a:endParaRPr>
            </a:p>
          </p:txBody>
        </p:sp>
      </p:grpSp>
      <p:sp>
        <p:nvSpPr>
          <p:cNvPr id="122" name="Rounded Rectangle 127"/>
          <p:cNvSpPr/>
          <p:nvPr/>
        </p:nvSpPr>
        <p:spPr>
          <a:xfrm>
            <a:off x="30467880" y="15294960"/>
            <a:ext cx="5641560" cy="5484600"/>
          </a:xfrm>
          <a:prstGeom prst="roundRect">
            <a:avLst>
              <a:gd name="adj" fmla="val 8621"/>
            </a:avLst>
          </a:prstGeom>
          <a:solidFill>
            <a:srgbClr val="e3e4dc"/>
          </a:solidFill>
          <a:ln w="28440">
            <a:solidFill>
              <a:srgbClr val="757a4d"/>
            </a:solidFill>
            <a:miter/>
          </a:ln>
          <a:effectLst>
            <a:outerShdw blurRad="507960" dir="2700000" dist="126260" rotWithShape="0">
              <a:srgbClr val="000000">
                <a:alpha val="40000"/>
              </a:srgbClr>
            </a:outerShdw>
          </a:effectLst>
        </p:spPr>
        <p:style>
          <a:lnRef idx="0"/>
          <a:fillRef idx="0"/>
          <a:effectRef idx="0"/>
          <a:fontRef idx="minor"/>
        </p:style>
      </p:sp>
      <p:sp>
        <p:nvSpPr>
          <p:cNvPr id="123" name="Rounded Rectangle 128"/>
          <p:cNvSpPr/>
          <p:nvPr/>
        </p:nvSpPr>
        <p:spPr>
          <a:xfrm>
            <a:off x="24437160" y="15371640"/>
            <a:ext cx="5641560" cy="5484600"/>
          </a:xfrm>
          <a:prstGeom prst="roundRect">
            <a:avLst>
              <a:gd name="adj" fmla="val 8621"/>
            </a:avLst>
          </a:prstGeom>
          <a:solidFill>
            <a:srgbClr val="ccdef1"/>
          </a:solidFill>
          <a:ln w="28440">
            <a:solidFill>
              <a:srgbClr val="5b9bd5"/>
            </a:solidFill>
            <a:miter/>
          </a:ln>
          <a:effectLst>
            <a:outerShdw blurRad="507960" dir="2700000" dist="126260" rotWithShape="0">
              <a:srgbClr val="000000">
                <a:alpha val="40000"/>
              </a:srgbClr>
            </a:outerShdw>
          </a:effectLst>
        </p:spPr>
        <p:style>
          <a:lnRef idx="0"/>
          <a:fillRef idx="0"/>
          <a:effectRef idx="0"/>
          <a:fontRef idx="minor"/>
        </p:style>
      </p:sp>
      <p:sp>
        <p:nvSpPr>
          <p:cNvPr id="124" name="Rounded Rectangle 129"/>
          <p:cNvSpPr/>
          <p:nvPr/>
        </p:nvSpPr>
        <p:spPr>
          <a:xfrm>
            <a:off x="30467880" y="9457200"/>
            <a:ext cx="5641560" cy="5484600"/>
          </a:xfrm>
          <a:prstGeom prst="roundRect">
            <a:avLst>
              <a:gd name="adj" fmla="val 8621"/>
            </a:avLst>
          </a:prstGeom>
          <a:solidFill>
            <a:srgbClr val="dfedcf"/>
          </a:solidFill>
          <a:ln w="28440">
            <a:solidFill>
              <a:srgbClr val="70ad47"/>
            </a:solidFill>
            <a:miter/>
          </a:ln>
          <a:effectLst>
            <a:outerShdw blurRad="507960" dir="2700000" dist="126260" rotWithShape="0">
              <a:srgbClr val="000000">
                <a:alpha val="40000"/>
              </a:srgbClr>
            </a:outerShdw>
          </a:effectLst>
        </p:spPr>
        <p:style>
          <a:lnRef idx="0"/>
          <a:fillRef idx="0"/>
          <a:effectRef idx="0"/>
          <a:fontRef idx="minor"/>
        </p:style>
      </p:sp>
      <p:sp>
        <p:nvSpPr>
          <p:cNvPr id="125" name="Rounded Rectangle 130"/>
          <p:cNvSpPr/>
          <p:nvPr/>
        </p:nvSpPr>
        <p:spPr>
          <a:xfrm>
            <a:off x="24437160" y="9474480"/>
            <a:ext cx="5641560" cy="5484600"/>
          </a:xfrm>
          <a:prstGeom prst="roundRect">
            <a:avLst>
              <a:gd name="adj" fmla="val 8621"/>
            </a:avLst>
          </a:prstGeom>
          <a:solidFill>
            <a:srgbClr val="fdf5d8"/>
          </a:solidFill>
          <a:ln w="28440">
            <a:solidFill>
              <a:srgbClr val="ffc000"/>
            </a:solidFill>
            <a:miter/>
          </a:ln>
          <a:effectLst>
            <a:outerShdw blurRad="507960" dir="2700000" dist="126260" rotWithShape="0">
              <a:srgbClr val="000000">
                <a:alpha val="40000"/>
              </a:srgbClr>
            </a:outerShdw>
          </a:effectLst>
        </p:spPr>
        <p:style>
          <a:lnRef idx="0"/>
          <a:fillRef idx="0"/>
          <a:effectRef idx="0"/>
          <a:fontRef idx="minor"/>
        </p:style>
      </p:sp>
      <p:sp>
        <p:nvSpPr>
          <p:cNvPr id="126" name="Oval 132"/>
          <p:cNvSpPr/>
          <p:nvPr/>
        </p:nvSpPr>
        <p:spPr>
          <a:xfrm>
            <a:off x="14774760" y="22605480"/>
            <a:ext cx="912960" cy="912960"/>
          </a:xfrm>
          <a:prstGeom prst="ellipse">
            <a:avLst/>
          </a:prstGeom>
          <a:solidFill>
            <a:srgbClr val="337dc7"/>
          </a:solidFill>
          <a:ln w="25560">
            <a:noFill/>
          </a:ln>
        </p:spPr>
        <p:style>
          <a:lnRef idx="0"/>
          <a:fillRef idx="0"/>
          <a:effectRef idx="0"/>
          <a:fontRef idx="minor"/>
        </p:style>
      </p:sp>
      <p:sp>
        <p:nvSpPr>
          <p:cNvPr id="127" name="Oval 133"/>
          <p:cNvSpPr/>
          <p:nvPr/>
        </p:nvSpPr>
        <p:spPr>
          <a:xfrm>
            <a:off x="15932880" y="22605480"/>
            <a:ext cx="912960" cy="912960"/>
          </a:xfrm>
          <a:prstGeom prst="ellipse">
            <a:avLst/>
          </a:prstGeom>
          <a:solidFill>
            <a:srgbClr val="909571"/>
          </a:solidFill>
          <a:ln w="25560">
            <a:noFill/>
          </a:ln>
        </p:spPr>
        <p:style>
          <a:lnRef idx="0"/>
          <a:fillRef idx="0"/>
          <a:effectRef idx="0"/>
          <a:fontRef idx="minor"/>
        </p:style>
      </p:sp>
      <p:sp>
        <p:nvSpPr>
          <p:cNvPr id="128" name="Oval 134"/>
          <p:cNvSpPr/>
          <p:nvPr/>
        </p:nvSpPr>
        <p:spPr>
          <a:xfrm>
            <a:off x="13616640" y="22605480"/>
            <a:ext cx="912960" cy="912960"/>
          </a:xfrm>
          <a:prstGeom prst="ellipse">
            <a:avLst/>
          </a:prstGeom>
          <a:solidFill>
            <a:srgbClr val="81b83e"/>
          </a:solidFill>
          <a:ln w="25560">
            <a:noFill/>
          </a:ln>
        </p:spPr>
        <p:style>
          <a:lnRef idx="0"/>
          <a:fillRef idx="0"/>
          <a:effectRef idx="0"/>
          <a:fontRef idx="minor"/>
        </p:style>
      </p:sp>
      <p:sp>
        <p:nvSpPr>
          <p:cNvPr id="129" name="Oval 135"/>
          <p:cNvSpPr/>
          <p:nvPr/>
        </p:nvSpPr>
        <p:spPr>
          <a:xfrm>
            <a:off x="12458160" y="22605480"/>
            <a:ext cx="912960" cy="912960"/>
          </a:xfrm>
          <a:prstGeom prst="ellipse">
            <a:avLst/>
          </a:prstGeom>
          <a:solidFill>
            <a:srgbClr val="f7d864"/>
          </a:solidFill>
          <a:ln w="25560">
            <a:noFill/>
          </a:ln>
        </p:spPr>
        <p:style>
          <a:lnRef idx="0"/>
          <a:fillRef idx="0"/>
          <a:effectRef idx="0"/>
          <a:fontRef idx="minor"/>
        </p:style>
      </p:sp>
      <p:sp>
        <p:nvSpPr>
          <p:cNvPr id="130" name="Oval 136"/>
          <p:cNvSpPr/>
          <p:nvPr/>
        </p:nvSpPr>
        <p:spPr>
          <a:xfrm>
            <a:off x="17091360" y="22605480"/>
            <a:ext cx="912960" cy="912960"/>
          </a:xfrm>
          <a:prstGeom prst="ellipse">
            <a:avLst/>
          </a:prstGeom>
          <a:solidFill>
            <a:srgbClr val="44645d"/>
          </a:solidFill>
          <a:ln w="25560">
            <a:noFill/>
          </a:ln>
        </p:spPr>
        <p:style>
          <a:lnRef idx="0"/>
          <a:fillRef idx="0"/>
          <a:effectRef idx="0"/>
          <a:fontRef idx="minor"/>
        </p:style>
      </p:sp>
      <p:sp>
        <p:nvSpPr>
          <p:cNvPr id="131" name="Oval 137"/>
          <p:cNvSpPr/>
          <p:nvPr/>
        </p:nvSpPr>
        <p:spPr>
          <a:xfrm>
            <a:off x="14774760" y="23722200"/>
            <a:ext cx="912960" cy="912960"/>
          </a:xfrm>
          <a:prstGeom prst="ellipse">
            <a:avLst/>
          </a:prstGeom>
          <a:solidFill>
            <a:srgbClr val="669dd5"/>
          </a:solidFill>
          <a:ln w="25560">
            <a:noFill/>
          </a:ln>
        </p:spPr>
        <p:style>
          <a:lnRef idx="0"/>
          <a:fillRef idx="0"/>
          <a:effectRef idx="0"/>
          <a:fontRef idx="minor"/>
        </p:style>
      </p:sp>
      <p:sp>
        <p:nvSpPr>
          <p:cNvPr id="132" name="Oval 138"/>
          <p:cNvSpPr/>
          <p:nvPr/>
        </p:nvSpPr>
        <p:spPr>
          <a:xfrm>
            <a:off x="15932880" y="23722200"/>
            <a:ext cx="912960" cy="912960"/>
          </a:xfrm>
          <a:prstGeom prst="ellipse">
            <a:avLst/>
          </a:prstGeom>
          <a:solidFill>
            <a:srgbClr val="acaf94"/>
          </a:solidFill>
          <a:ln w="25560">
            <a:noFill/>
          </a:ln>
        </p:spPr>
        <p:style>
          <a:lnRef idx="0"/>
          <a:fillRef idx="0"/>
          <a:effectRef idx="0"/>
          <a:fontRef idx="minor"/>
        </p:style>
      </p:sp>
      <p:sp>
        <p:nvSpPr>
          <p:cNvPr id="133" name="Oval 139"/>
          <p:cNvSpPr/>
          <p:nvPr/>
        </p:nvSpPr>
        <p:spPr>
          <a:xfrm>
            <a:off x="13616640" y="23722200"/>
            <a:ext cx="912960" cy="912960"/>
          </a:xfrm>
          <a:prstGeom prst="ellipse">
            <a:avLst/>
          </a:prstGeom>
          <a:solidFill>
            <a:srgbClr val="a0ca6e"/>
          </a:solidFill>
          <a:ln w="25560">
            <a:noFill/>
          </a:ln>
        </p:spPr>
        <p:style>
          <a:lnRef idx="0"/>
          <a:fillRef idx="0"/>
          <a:effectRef idx="0"/>
          <a:fontRef idx="minor"/>
        </p:style>
      </p:sp>
      <p:sp>
        <p:nvSpPr>
          <p:cNvPr id="134" name="Oval 140"/>
          <p:cNvSpPr/>
          <p:nvPr/>
        </p:nvSpPr>
        <p:spPr>
          <a:xfrm>
            <a:off x="12458160" y="23722200"/>
            <a:ext cx="912960" cy="912960"/>
          </a:xfrm>
          <a:prstGeom prst="ellipse">
            <a:avLst/>
          </a:prstGeom>
          <a:solidFill>
            <a:srgbClr val="f9e18b"/>
          </a:solidFill>
          <a:ln w="25560">
            <a:noFill/>
          </a:ln>
        </p:spPr>
        <p:style>
          <a:lnRef idx="0"/>
          <a:fillRef idx="0"/>
          <a:effectRef idx="0"/>
          <a:fontRef idx="minor"/>
        </p:style>
      </p:sp>
      <p:sp>
        <p:nvSpPr>
          <p:cNvPr id="135" name="Oval 141"/>
          <p:cNvSpPr/>
          <p:nvPr/>
        </p:nvSpPr>
        <p:spPr>
          <a:xfrm>
            <a:off x="17091360" y="23722200"/>
            <a:ext cx="912960" cy="912960"/>
          </a:xfrm>
          <a:prstGeom prst="ellipse">
            <a:avLst/>
          </a:prstGeom>
          <a:solidFill>
            <a:srgbClr val="728b86"/>
          </a:solidFill>
          <a:ln w="25560">
            <a:noFill/>
          </a:ln>
        </p:spPr>
        <p:style>
          <a:lnRef idx="0"/>
          <a:fillRef idx="0"/>
          <a:effectRef idx="0"/>
          <a:fontRef idx="minor"/>
        </p:style>
      </p:sp>
      <p:sp>
        <p:nvSpPr>
          <p:cNvPr id="136" name="Oval 142"/>
          <p:cNvSpPr/>
          <p:nvPr/>
        </p:nvSpPr>
        <p:spPr>
          <a:xfrm>
            <a:off x="14774760" y="24839280"/>
            <a:ext cx="912960" cy="912960"/>
          </a:xfrm>
          <a:prstGeom prst="ellipse">
            <a:avLst/>
          </a:prstGeom>
          <a:solidFill>
            <a:srgbClr val="99bee3"/>
          </a:solidFill>
          <a:ln w="25560">
            <a:noFill/>
          </a:ln>
        </p:spPr>
        <p:style>
          <a:lnRef idx="0"/>
          <a:fillRef idx="0"/>
          <a:effectRef idx="0"/>
          <a:fontRef idx="minor"/>
        </p:style>
      </p:sp>
      <p:sp>
        <p:nvSpPr>
          <p:cNvPr id="137" name="Oval 143"/>
          <p:cNvSpPr/>
          <p:nvPr/>
        </p:nvSpPr>
        <p:spPr>
          <a:xfrm>
            <a:off x="15932880" y="24839280"/>
            <a:ext cx="912960" cy="912960"/>
          </a:xfrm>
          <a:prstGeom prst="ellipse">
            <a:avLst/>
          </a:prstGeom>
          <a:solidFill>
            <a:srgbClr val="c8cab8"/>
          </a:solidFill>
          <a:ln w="25560">
            <a:noFill/>
          </a:ln>
        </p:spPr>
        <p:style>
          <a:lnRef idx="0"/>
          <a:fillRef idx="0"/>
          <a:effectRef idx="0"/>
          <a:fontRef idx="minor"/>
        </p:style>
      </p:sp>
      <p:sp>
        <p:nvSpPr>
          <p:cNvPr id="138" name="Oval 144"/>
          <p:cNvSpPr/>
          <p:nvPr/>
        </p:nvSpPr>
        <p:spPr>
          <a:xfrm>
            <a:off x="13616640" y="24839280"/>
            <a:ext cx="912960" cy="912960"/>
          </a:xfrm>
          <a:prstGeom prst="ellipse">
            <a:avLst/>
          </a:prstGeom>
          <a:solidFill>
            <a:srgbClr val="c0dc9e"/>
          </a:solidFill>
          <a:ln w="25560">
            <a:noFill/>
          </a:ln>
        </p:spPr>
        <p:style>
          <a:lnRef idx="0"/>
          <a:fillRef idx="0"/>
          <a:effectRef idx="0"/>
          <a:fontRef idx="minor"/>
        </p:style>
      </p:sp>
      <p:sp>
        <p:nvSpPr>
          <p:cNvPr id="139" name="Oval 145"/>
          <p:cNvSpPr/>
          <p:nvPr/>
        </p:nvSpPr>
        <p:spPr>
          <a:xfrm>
            <a:off x="12458160" y="24839280"/>
            <a:ext cx="912960" cy="912960"/>
          </a:xfrm>
          <a:prstGeom prst="ellipse">
            <a:avLst/>
          </a:prstGeom>
          <a:solidFill>
            <a:srgbClr val="fbebb2"/>
          </a:solidFill>
          <a:ln w="25560">
            <a:noFill/>
          </a:ln>
        </p:spPr>
        <p:style>
          <a:lnRef idx="0"/>
          <a:fillRef idx="0"/>
          <a:effectRef idx="0"/>
          <a:fontRef idx="minor"/>
        </p:style>
      </p:sp>
      <p:sp>
        <p:nvSpPr>
          <p:cNvPr id="140" name="Oval 146"/>
          <p:cNvSpPr/>
          <p:nvPr/>
        </p:nvSpPr>
        <p:spPr>
          <a:xfrm>
            <a:off x="17091360" y="24839280"/>
            <a:ext cx="912960" cy="912960"/>
          </a:xfrm>
          <a:prstGeom prst="ellipse">
            <a:avLst/>
          </a:prstGeom>
          <a:solidFill>
            <a:srgbClr val="a1b2ae"/>
          </a:solidFill>
          <a:ln w="25560">
            <a:noFill/>
          </a:ln>
        </p:spPr>
        <p:style>
          <a:lnRef idx="0"/>
          <a:fillRef idx="0"/>
          <a:effectRef idx="0"/>
          <a:fontRef idx="minor"/>
        </p:style>
      </p:sp>
      <p:sp>
        <p:nvSpPr>
          <p:cNvPr id="141" name="Oval 147"/>
          <p:cNvSpPr/>
          <p:nvPr/>
        </p:nvSpPr>
        <p:spPr>
          <a:xfrm>
            <a:off x="14774760" y="25956360"/>
            <a:ext cx="912960" cy="912960"/>
          </a:xfrm>
          <a:prstGeom prst="ellipse">
            <a:avLst/>
          </a:prstGeom>
          <a:solidFill>
            <a:srgbClr val="ccdef1"/>
          </a:solidFill>
          <a:ln w="25560">
            <a:noFill/>
          </a:ln>
        </p:spPr>
        <p:style>
          <a:lnRef idx="0"/>
          <a:fillRef idx="0"/>
          <a:effectRef idx="0"/>
          <a:fontRef idx="minor"/>
        </p:style>
      </p:sp>
      <p:sp>
        <p:nvSpPr>
          <p:cNvPr id="142" name="Oval 148"/>
          <p:cNvSpPr/>
          <p:nvPr/>
        </p:nvSpPr>
        <p:spPr>
          <a:xfrm>
            <a:off x="15932880" y="25956360"/>
            <a:ext cx="912960" cy="912960"/>
          </a:xfrm>
          <a:prstGeom prst="ellipse">
            <a:avLst/>
          </a:prstGeom>
          <a:solidFill>
            <a:srgbClr val="e3e4dc"/>
          </a:solidFill>
          <a:ln w="25560">
            <a:noFill/>
          </a:ln>
        </p:spPr>
        <p:style>
          <a:lnRef idx="0"/>
          <a:fillRef idx="0"/>
          <a:effectRef idx="0"/>
          <a:fontRef idx="minor"/>
        </p:style>
      </p:sp>
      <p:sp>
        <p:nvSpPr>
          <p:cNvPr id="143" name="Oval 149"/>
          <p:cNvSpPr/>
          <p:nvPr/>
        </p:nvSpPr>
        <p:spPr>
          <a:xfrm>
            <a:off x="13616640" y="25956360"/>
            <a:ext cx="912960" cy="912960"/>
          </a:xfrm>
          <a:prstGeom prst="ellipse">
            <a:avLst/>
          </a:prstGeom>
          <a:solidFill>
            <a:srgbClr val="dfedcf"/>
          </a:solidFill>
          <a:ln w="25560">
            <a:noFill/>
          </a:ln>
        </p:spPr>
        <p:style>
          <a:lnRef idx="0"/>
          <a:fillRef idx="0"/>
          <a:effectRef idx="0"/>
          <a:fontRef idx="minor"/>
        </p:style>
      </p:sp>
      <p:sp>
        <p:nvSpPr>
          <p:cNvPr id="144" name="Oval 150"/>
          <p:cNvSpPr/>
          <p:nvPr/>
        </p:nvSpPr>
        <p:spPr>
          <a:xfrm>
            <a:off x="12458160" y="25956360"/>
            <a:ext cx="912960" cy="912960"/>
          </a:xfrm>
          <a:prstGeom prst="ellipse">
            <a:avLst/>
          </a:prstGeom>
          <a:solidFill>
            <a:srgbClr val="fdf5d8"/>
          </a:solidFill>
          <a:ln w="25560">
            <a:noFill/>
          </a:ln>
        </p:spPr>
        <p:style>
          <a:lnRef idx="0"/>
          <a:fillRef idx="0"/>
          <a:effectRef idx="0"/>
          <a:fontRef idx="minor"/>
        </p:style>
      </p:sp>
      <p:sp>
        <p:nvSpPr>
          <p:cNvPr id="145" name="Oval 151"/>
          <p:cNvSpPr/>
          <p:nvPr/>
        </p:nvSpPr>
        <p:spPr>
          <a:xfrm>
            <a:off x="17091360" y="25956360"/>
            <a:ext cx="912960" cy="912960"/>
          </a:xfrm>
          <a:prstGeom prst="ellipse">
            <a:avLst/>
          </a:prstGeom>
          <a:solidFill>
            <a:srgbClr val="d0d8d7"/>
          </a:solidFill>
          <a:ln w="25560">
            <a:noFill/>
          </a:ln>
        </p:spPr>
        <p:style>
          <a:lnRef idx="0"/>
          <a:fillRef idx="0"/>
          <a:effectRef idx="0"/>
          <a:fontRef idx="minor"/>
        </p:style>
      </p:sp>
      <p:sp>
        <p:nvSpPr>
          <p:cNvPr id="146" name="TextBox 152"/>
          <p:cNvSpPr/>
          <p:nvPr/>
        </p:nvSpPr>
        <p:spPr>
          <a:xfrm>
            <a:off x="13214520" y="16611480"/>
            <a:ext cx="9945720" cy="3502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Arial"/>
                <a:ea typeface="DejaVu Sans"/>
              </a:rPr>
              <a:t>Caption for figure/chart. </a:t>
            </a:r>
            <a:r>
              <a:rPr b="0" lang="en-US" sz="2800" spc="-1" strike="noStrike">
                <a:solidFill>
                  <a:srgbClr val="000000"/>
                </a:solidFill>
                <a:latin typeface="Arial"/>
                <a:ea typeface="DejaVu Sans"/>
              </a:rPr>
              <a:t>Lorem ipsum dolor sit amet, consectetur adipiscing elit. Nulla vitae vehicula ligula. Etiam ut velit euismod, ornare urna sed, condimentum libero. Fusce quis quam vel quam cursus egestas a id ex. Vivamus at faucibus turpis. Vivamus fringilla tortor eget egestas elementum. Fusce arcu nibh, rhoncus a pharetra ut, pretium eget sapien. Nulla eget hendrerit ante. Etiam in finibus ex, at fermentum risus. Donec aliquam lobortis sodales. </a:t>
            </a:r>
            <a:endParaRPr b="0" lang="en-US" sz="2800" spc="-1" strike="noStrike">
              <a:latin typeface="Arial"/>
            </a:endParaRPr>
          </a:p>
        </p:txBody>
      </p:sp>
      <p:sp>
        <p:nvSpPr>
          <p:cNvPr id="147" name="Oval 153"/>
          <p:cNvSpPr/>
          <p:nvPr/>
        </p:nvSpPr>
        <p:spPr>
          <a:xfrm>
            <a:off x="35204400" y="21488400"/>
            <a:ext cx="912960" cy="912960"/>
          </a:xfrm>
          <a:prstGeom prst="ellipse">
            <a:avLst/>
          </a:prstGeom>
          <a:solidFill>
            <a:srgbClr val="535335"/>
          </a:solidFill>
          <a:ln w="25560">
            <a:noFill/>
          </a:ln>
        </p:spPr>
        <p:style>
          <a:lnRef idx="0"/>
          <a:fillRef idx="0"/>
          <a:effectRef idx="0"/>
          <a:fontRef idx="minor"/>
        </p:style>
      </p:sp>
      <p:sp>
        <p:nvSpPr>
          <p:cNvPr id="148" name="Oval 155"/>
          <p:cNvSpPr/>
          <p:nvPr/>
        </p:nvSpPr>
        <p:spPr>
          <a:xfrm>
            <a:off x="34046280" y="21488400"/>
            <a:ext cx="912960" cy="912960"/>
          </a:xfrm>
          <a:prstGeom prst="ellipse">
            <a:avLst/>
          </a:prstGeom>
          <a:solidFill>
            <a:srgbClr val="61b0bc"/>
          </a:solidFill>
          <a:ln w="25560">
            <a:noFill/>
          </a:ln>
        </p:spPr>
        <p:style>
          <a:lnRef idx="0"/>
          <a:fillRef idx="0"/>
          <a:effectRef idx="0"/>
          <a:fontRef idx="minor"/>
        </p:style>
      </p:sp>
      <p:sp>
        <p:nvSpPr>
          <p:cNvPr id="149" name="Oval 156"/>
          <p:cNvSpPr/>
          <p:nvPr/>
        </p:nvSpPr>
        <p:spPr>
          <a:xfrm>
            <a:off x="32887800" y="21488400"/>
            <a:ext cx="912960" cy="912960"/>
          </a:xfrm>
          <a:prstGeom prst="ellipse">
            <a:avLst/>
          </a:prstGeom>
          <a:solidFill>
            <a:srgbClr val="345d9d"/>
          </a:solidFill>
          <a:ln w="25560">
            <a:noFill/>
          </a:ln>
        </p:spPr>
        <p:style>
          <a:lnRef idx="0"/>
          <a:fillRef idx="0"/>
          <a:effectRef idx="0"/>
          <a:fontRef idx="minor"/>
        </p:style>
      </p:sp>
      <p:sp>
        <p:nvSpPr>
          <p:cNvPr id="150" name="Oval 158"/>
          <p:cNvSpPr/>
          <p:nvPr/>
        </p:nvSpPr>
        <p:spPr>
          <a:xfrm>
            <a:off x="35204400" y="22605480"/>
            <a:ext cx="912960" cy="912960"/>
          </a:xfrm>
          <a:prstGeom prst="ellipse">
            <a:avLst/>
          </a:prstGeom>
          <a:solidFill>
            <a:srgbClr val="76765d"/>
          </a:solidFill>
          <a:ln w="25560">
            <a:noFill/>
          </a:ln>
        </p:spPr>
        <p:style>
          <a:lnRef idx="0"/>
          <a:fillRef idx="0"/>
          <a:effectRef idx="0"/>
          <a:fontRef idx="minor"/>
        </p:style>
      </p:sp>
      <p:sp>
        <p:nvSpPr>
          <p:cNvPr id="151" name="Oval 160"/>
          <p:cNvSpPr/>
          <p:nvPr/>
        </p:nvSpPr>
        <p:spPr>
          <a:xfrm>
            <a:off x="34046280" y="22605480"/>
            <a:ext cx="912960" cy="912960"/>
          </a:xfrm>
          <a:prstGeom prst="ellipse">
            <a:avLst/>
          </a:prstGeom>
          <a:solidFill>
            <a:srgbClr val="81c0c9"/>
          </a:solidFill>
          <a:ln w="25560">
            <a:noFill/>
          </a:ln>
        </p:spPr>
        <p:style>
          <a:lnRef idx="0"/>
          <a:fillRef idx="0"/>
          <a:effectRef idx="0"/>
          <a:fontRef idx="minor"/>
        </p:style>
      </p:sp>
      <p:sp>
        <p:nvSpPr>
          <p:cNvPr id="152" name="Oval 161"/>
          <p:cNvSpPr/>
          <p:nvPr/>
        </p:nvSpPr>
        <p:spPr>
          <a:xfrm>
            <a:off x="32887800" y="22605480"/>
            <a:ext cx="912960" cy="912960"/>
          </a:xfrm>
          <a:prstGeom prst="ellipse">
            <a:avLst/>
          </a:prstGeom>
          <a:solidFill>
            <a:srgbClr val="5d7db1"/>
          </a:solidFill>
          <a:ln w="25560">
            <a:noFill/>
          </a:ln>
        </p:spPr>
        <p:style>
          <a:lnRef idx="0"/>
          <a:fillRef idx="0"/>
          <a:effectRef idx="0"/>
          <a:fontRef idx="minor"/>
        </p:style>
      </p:sp>
      <p:sp>
        <p:nvSpPr>
          <p:cNvPr id="153" name="Oval 163"/>
          <p:cNvSpPr/>
          <p:nvPr/>
        </p:nvSpPr>
        <p:spPr>
          <a:xfrm>
            <a:off x="35204400" y="23722200"/>
            <a:ext cx="912960" cy="912960"/>
          </a:xfrm>
          <a:prstGeom prst="ellipse">
            <a:avLst/>
          </a:prstGeom>
          <a:solidFill>
            <a:srgbClr val="989886"/>
          </a:solidFill>
          <a:ln w="25560">
            <a:noFill/>
          </a:ln>
        </p:spPr>
        <p:style>
          <a:lnRef idx="0"/>
          <a:fillRef idx="0"/>
          <a:effectRef idx="0"/>
          <a:fontRef idx="minor"/>
        </p:style>
      </p:sp>
      <p:sp>
        <p:nvSpPr>
          <p:cNvPr id="154" name="Oval 165"/>
          <p:cNvSpPr/>
          <p:nvPr/>
        </p:nvSpPr>
        <p:spPr>
          <a:xfrm>
            <a:off x="34046280" y="23722200"/>
            <a:ext cx="912960" cy="912960"/>
          </a:xfrm>
          <a:prstGeom prst="ellipse">
            <a:avLst/>
          </a:prstGeom>
          <a:solidFill>
            <a:srgbClr val="a0d0d7"/>
          </a:solidFill>
          <a:ln w="25560">
            <a:noFill/>
          </a:ln>
        </p:spPr>
        <p:style>
          <a:lnRef idx="0"/>
          <a:fillRef idx="0"/>
          <a:effectRef idx="0"/>
          <a:fontRef idx="minor"/>
        </p:style>
      </p:sp>
      <p:sp>
        <p:nvSpPr>
          <p:cNvPr id="155" name="Oval 166"/>
          <p:cNvSpPr/>
          <p:nvPr/>
        </p:nvSpPr>
        <p:spPr>
          <a:xfrm>
            <a:off x="32887800" y="23722200"/>
            <a:ext cx="912960" cy="912960"/>
          </a:xfrm>
          <a:prstGeom prst="ellipse">
            <a:avLst/>
          </a:prstGeom>
          <a:solidFill>
            <a:srgbClr val="859ec4"/>
          </a:solidFill>
          <a:ln w="25560">
            <a:noFill/>
          </a:ln>
        </p:spPr>
        <p:style>
          <a:lnRef idx="0"/>
          <a:fillRef idx="0"/>
          <a:effectRef idx="0"/>
          <a:fontRef idx="minor"/>
        </p:style>
      </p:sp>
      <p:sp>
        <p:nvSpPr>
          <p:cNvPr id="156" name="Oval 168"/>
          <p:cNvSpPr/>
          <p:nvPr/>
        </p:nvSpPr>
        <p:spPr>
          <a:xfrm>
            <a:off x="35204400" y="24839280"/>
            <a:ext cx="912960" cy="912960"/>
          </a:xfrm>
          <a:prstGeom prst="ellipse">
            <a:avLst/>
          </a:prstGeom>
          <a:solidFill>
            <a:srgbClr val="babaae"/>
          </a:solidFill>
          <a:ln w="25560">
            <a:noFill/>
          </a:ln>
        </p:spPr>
        <p:style>
          <a:lnRef idx="0"/>
          <a:fillRef idx="0"/>
          <a:effectRef idx="0"/>
          <a:fontRef idx="minor"/>
        </p:style>
      </p:sp>
      <p:sp>
        <p:nvSpPr>
          <p:cNvPr id="157" name="Oval 170"/>
          <p:cNvSpPr/>
          <p:nvPr/>
        </p:nvSpPr>
        <p:spPr>
          <a:xfrm>
            <a:off x="34046280" y="24839280"/>
            <a:ext cx="912960" cy="912960"/>
          </a:xfrm>
          <a:prstGeom prst="ellipse">
            <a:avLst/>
          </a:prstGeom>
          <a:solidFill>
            <a:srgbClr val="c0dfe4"/>
          </a:solidFill>
          <a:ln w="25560">
            <a:noFill/>
          </a:ln>
        </p:spPr>
        <p:style>
          <a:lnRef idx="0"/>
          <a:fillRef idx="0"/>
          <a:effectRef idx="0"/>
          <a:fontRef idx="minor"/>
        </p:style>
      </p:sp>
      <p:sp>
        <p:nvSpPr>
          <p:cNvPr id="158" name="Oval 171"/>
          <p:cNvSpPr/>
          <p:nvPr/>
        </p:nvSpPr>
        <p:spPr>
          <a:xfrm>
            <a:off x="32887800" y="24839280"/>
            <a:ext cx="912960" cy="912960"/>
          </a:xfrm>
          <a:prstGeom prst="ellipse">
            <a:avLst/>
          </a:prstGeom>
          <a:solidFill>
            <a:srgbClr val="aebed8"/>
          </a:solidFill>
          <a:ln w="25560">
            <a:noFill/>
          </a:ln>
        </p:spPr>
        <p:style>
          <a:lnRef idx="0"/>
          <a:fillRef idx="0"/>
          <a:effectRef idx="0"/>
          <a:fontRef idx="minor"/>
        </p:style>
      </p:sp>
      <p:sp>
        <p:nvSpPr>
          <p:cNvPr id="159" name="Oval 173"/>
          <p:cNvSpPr/>
          <p:nvPr/>
        </p:nvSpPr>
        <p:spPr>
          <a:xfrm>
            <a:off x="35204400" y="25956360"/>
            <a:ext cx="912960" cy="912960"/>
          </a:xfrm>
          <a:prstGeom prst="ellipse">
            <a:avLst/>
          </a:prstGeom>
          <a:solidFill>
            <a:srgbClr val="ddddd6"/>
          </a:solidFill>
          <a:ln w="25560">
            <a:noFill/>
          </a:ln>
        </p:spPr>
        <p:style>
          <a:lnRef idx="0"/>
          <a:fillRef idx="0"/>
          <a:effectRef idx="0"/>
          <a:fontRef idx="minor"/>
        </p:style>
      </p:sp>
      <p:sp>
        <p:nvSpPr>
          <p:cNvPr id="160" name="Oval 175"/>
          <p:cNvSpPr/>
          <p:nvPr/>
        </p:nvSpPr>
        <p:spPr>
          <a:xfrm>
            <a:off x="34046280" y="25956360"/>
            <a:ext cx="912960" cy="912960"/>
          </a:xfrm>
          <a:prstGeom prst="ellipse">
            <a:avLst/>
          </a:prstGeom>
          <a:solidFill>
            <a:srgbClr val="dfeff1"/>
          </a:solidFill>
          <a:ln w="25560">
            <a:noFill/>
          </a:ln>
        </p:spPr>
        <p:style>
          <a:lnRef idx="0"/>
          <a:fillRef idx="0"/>
          <a:effectRef idx="0"/>
          <a:fontRef idx="minor"/>
        </p:style>
      </p:sp>
      <p:sp>
        <p:nvSpPr>
          <p:cNvPr id="161" name="Oval 176"/>
          <p:cNvSpPr/>
          <p:nvPr/>
        </p:nvSpPr>
        <p:spPr>
          <a:xfrm>
            <a:off x="32887800" y="25956360"/>
            <a:ext cx="912960" cy="912960"/>
          </a:xfrm>
          <a:prstGeom prst="ellipse">
            <a:avLst/>
          </a:prstGeom>
          <a:solidFill>
            <a:srgbClr val="d6dfeb"/>
          </a:solidFill>
          <a:ln w="25560">
            <a:noFill/>
          </a:ln>
        </p:spPr>
        <p:style>
          <a:lnRef idx="0"/>
          <a:fillRef idx="0"/>
          <a:effectRef idx="0"/>
          <a:fontRef idx="minor"/>
        </p:style>
      </p:sp>
      <p:sp>
        <p:nvSpPr>
          <p:cNvPr id="162" name="Oval 178"/>
          <p:cNvSpPr/>
          <p:nvPr/>
        </p:nvSpPr>
        <p:spPr>
          <a:xfrm>
            <a:off x="30571200" y="21488400"/>
            <a:ext cx="912960" cy="912960"/>
          </a:xfrm>
          <a:prstGeom prst="ellipse">
            <a:avLst/>
          </a:prstGeom>
          <a:solidFill>
            <a:srgbClr val="d7282f"/>
          </a:solidFill>
          <a:ln w="25560">
            <a:noFill/>
          </a:ln>
        </p:spPr>
        <p:style>
          <a:lnRef idx="0"/>
          <a:fillRef idx="0"/>
          <a:effectRef idx="0"/>
          <a:fontRef idx="minor"/>
        </p:style>
      </p:sp>
      <p:sp>
        <p:nvSpPr>
          <p:cNvPr id="163" name="Oval 179"/>
          <p:cNvSpPr/>
          <p:nvPr/>
        </p:nvSpPr>
        <p:spPr>
          <a:xfrm>
            <a:off x="31729680" y="21488400"/>
            <a:ext cx="912960" cy="912960"/>
          </a:xfrm>
          <a:prstGeom prst="ellipse">
            <a:avLst/>
          </a:prstGeom>
          <a:solidFill>
            <a:srgbClr val="00b451"/>
          </a:solidFill>
          <a:ln w="25560">
            <a:noFill/>
          </a:ln>
        </p:spPr>
        <p:style>
          <a:lnRef idx="0"/>
          <a:fillRef idx="0"/>
          <a:effectRef idx="0"/>
          <a:fontRef idx="minor"/>
        </p:style>
      </p:sp>
      <p:sp>
        <p:nvSpPr>
          <p:cNvPr id="164" name="Oval 180"/>
          <p:cNvSpPr/>
          <p:nvPr/>
        </p:nvSpPr>
        <p:spPr>
          <a:xfrm>
            <a:off x="29413080" y="21488400"/>
            <a:ext cx="912960" cy="912960"/>
          </a:xfrm>
          <a:prstGeom prst="ellipse">
            <a:avLst/>
          </a:prstGeom>
          <a:solidFill>
            <a:srgbClr val="7f2854"/>
          </a:solidFill>
          <a:ln w="25560">
            <a:noFill/>
          </a:ln>
        </p:spPr>
        <p:style>
          <a:lnRef idx="0"/>
          <a:fillRef idx="0"/>
          <a:effectRef idx="0"/>
          <a:fontRef idx="minor"/>
        </p:style>
      </p:sp>
      <p:sp>
        <p:nvSpPr>
          <p:cNvPr id="165" name="Oval 181"/>
          <p:cNvSpPr/>
          <p:nvPr/>
        </p:nvSpPr>
        <p:spPr>
          <a:xfrm>
            <a:off x="28254960" y="21488400"/>
            <a:ext cx="912960" cy="912960"/>
          </a:xfrm>
          <a:prstGeom prst="ellipse">
            <a:avLst/>
          </a:prstGeom>
          <a:solidFill>
            <a:srgbClr val="e65300"/>
          </a:solidFill>
          <a:ln w="25560">
            <a:noFill/>
          </a:ln>
        </p:spPr>
        <p:style>
          <a:lnRef idx="0"/>
          <a:fillRef idx="0"/>
          <a:effectRef idx="0"/>
          <a:fontRef idx="minor"/>
        </p:style>
      </p:sp>
      <p:sp>
        <p:nvSpPr>
          <p:cNvPr id="166" name="Oval 183"/>
          <p:cNvSpPr/>
          <p:nvPr/>
        </p:nvSpPr>
        <p:spPr>
          <a:xfrm>
            <a:off x="30571200" y="22605480"/>
            <a:ext cx="912960" cy="912960"/>
          </a:xfrm>
          <a:prstGeom prst="ellipse">
            <a:avLst/>
          </a:prstGeom>
          <a:solidFill>
            <a:srgbClr val="df5358"/>
          </a:solidFill>
          <a:ln w="25560">
            <a:noFill/>
          </a:ln>
        </p:spPr>
        <p:style>
          <a:lnRef idx="0"/>
          <a:fillRef idx="0"/>
          <a:effectRef idx="0"/>
          <a:fontRef idx="minor"/>
        </p:style>
      </p:sp>
      <p:sp>
        <p:nvSpPr>
          <p:cNvPr id="167" name="Oval 184"/>
          <p:cNvSpPr/>
          <p:nvPr/>
        </p:nvSpPr>
        <p:spPr>
          <a:xfrm>
            <a:off x="31729680" y="22605480"/>
            <a:ext cx="912960" cy="912960"/>
          </a:xfrm>
          <a:prstGeom prst="ellipse">
            <a:avLst/>
          </a:prstGeom>
          <a:solidFill>
            <a:srgbClr val="33c374"/>
          </a:solidFill>
          <a:ln w="25560">
            <a:noFill/>
          </a:ln>
        </p:spPr>
        <p:style>
          <a:lnRef idx="0"/>
          <a:fillRef idx="0"/>
          <a:effectRef idx="0"/>
          <a:fontRef idx="minor"/>
        </p:style>
      </p:sp>
      <p:sp>
        <p:nvSpPr>
          <p:cNvPr id="168" name="Oval 185"/>
          <p:cNvSpPr/>
          <p:nvPr/>
        </p:nvSpPr>
        <p:spPr>
          <a:xfrm>
            <a:off x="29413080" y="22605480"/>
            <a:ext cx="912960" cy="912960"/>
          </a:xfrm>
          <a:prstGeom prst="ellipse">
            <a:avLst/>
          </a:prstGeom>
          <a:solidFill>
            <a:srgbClr val="985377"/>
          </a:solidFill>
          <a:ln w="25560">
            <a:noFill/>
          </a:ln>
        </p:spPr>
        <p:style>
          <a:lnRef idx="0"/>
          <a:fillRef idx="0"/>
          <a:effectRef idx="0"/>
          <a:fontRef idx="minor"/>
        </p:style>
      </p:sp>
      <p:sp>
        <p:nvSpPr>
          <p:cNvPr id="169" name="Oval 186"/>
          <p:cNvSpPr/>
          <p:nvPr/>
        </p:nvSpPr>
        <p:spPr>
          <a:xfrm>
            <a:off x="28254960" y="22605480"/>
            <a:ext cx="912960" cy="912960"/>
          </a:xfrm>
          <a:prstGeom prst="ellipse">
            <a:avLst/>
          </a:prstGeom>
          <a:solidFill>
            <a:srgbClr val="eb7633"/>
          </a:solidFill>
          <a:ln w="25560">
            <a:noFill/>
          </a:ln>
        </p:spPr>
        <p:style>
          <a:lnRef idx="0"/>
          <a:fillRef idx="0"/>
          <a:effectRef idx="0"/>
          <a:fontRef idx="minor"/>
        </p:style>
      </p:sp>
      <p:sp>
        <p:nvSpPr>
          <p:cNvPr id="170" name="Oval 188"/>
          <p:cNvSpPr/>
          <p:nvPr/>
        </p:nvSpPr>
        <p:spPr>
          <a:xfrm>
            <a:off x="30571200" y="23722200"/>
            <a:ext cx="912960" cy="912960"/>
          </a:xfrm>
          <a:prstGeom prst="ellipse">
            <a:avLst/>
          </a:prstGeom>
          <a:solidFill>
            <a:srgbClr val="e77e82"/>
          </a:solidFill>
          <a:ln w="25560">
            <a:noFill/>
          </a:ln>
        </p:spPr>
        <p:style>
          <a:lnRef idx="0"/>
          <a:fillRef idx="0"/>
          <a:effectRef idx="0"/>
          <a:fontRef idx="minor"/>
        </p:style>
      </p:sp>
      <p:sp>
        <p:nvSpPr>
          <p:cNvPr id="171" name="Oval 189"/>
          <p:cNvSpPr/>
          <p:nvPr/>
        </p:nvSpPr>
        <p:spPr>
          <a:xfrm>
            <a:off x="31729680" y="23722200"/>
            <a:ext cx="912960" cy="912960"/>
          </a:xfrm>
          <a:prstGeom prst="ellipse">
            <a:avLst/>
          </a:prstGeom>
          <a:solidFill>
            <a:srgbClr val="66d296"/>
          </a:solidFill>
          <a:ln w="25560">
            <a:noFill/>
          </a:ln>
        </p:spPr>
        <p:style>
          <a:lnRef idx="0"/>
          <a:fillRef idx="0"/>
          <a:effectRef idx="0"/>
          <a:fontRef idx="minor"/>
        </p:style>
      </p:sp>
      <p:sp>
        <p:nvSpPr>
          <p:cNvPr id="172" name="Oval 190"/>
          <p:cNvSpPr/>
          <p:nvPr/>
        </p:nvSpPr>
        <p:spPr>
          <a:xfrm>
            <a:off x="29413080" y="23722200"/>
            <a:ext cx="912960" cy="912960"/>
          </a:xfrm>
          <a:prstGeom prst="ellipse">
            <a:avLst/>
          </a:prstGeom>
          <a:solidFill>
            <a:srgbClr val="b27e99"/>
          </a:solidFill>
          <a:ln w="25560">
            <a:noFill/>
          </a:ln>
        </p:spPr>
        <p:style>
          <a:lnRef idx="0"/>
          <a:fillRef idx="0"/>
          <a:effectRef idx="0"/>
          <a:fontRef idx="minor"/>
        </p:style>
      </p:sp>
      <p:sp>
        <p:nvSpPr>
          <p:cNvPr id="173" name="Oval 191"/>
          <p:cNvSpPr/>
          <p:nvPr/>
        </p:nvSpPr>
        <p:spPr>
          <a:xfrm>
            <a:off x="28254960" y="23722200"/>
            <a:ext cx="912960" cy="912960"/>
          </a:xfrm>
          <a:prstGeom prst="ellipse">
            <a:avLst/>
          </a:prstGeom>
          <a:solidFill>
            <a:srgbClr val="f09866"/>
          </a:solidFill>
          <a:ln w="25560">
            <a:noFill/>
          </a:ln>
        </p:spPr>
        <p:style>
          <a:lnRef idx="0"/>
          <a:fillRef idx="0"/>
          <a:effectRef idx="0"/>
          <a:fontRef idx="minor"/>
        </p:style>
      </p:sp>
      <p:sp>
        <p:nvSpPr>
          <p:cNvPr id="174" name="Oval 193"/>
          <p:cNvSpPr/>
          <p:nvPr/>
        </p:nvSpPr>
        <p:spPr>
          <a:xfrm>
            <a:off x="30571200" y="24839280"/>
            <a:ext cx="912960" cy="912960"/>
          </a:xfrm>
          <a:prstGeom prst="ellipse">
            <a:avLst/>
          </a:prstGeom>
          <a:solidFill>
            <a:srgbClr val="efa9ac"/>
          </a:solidFill>
          <a:ln w="25560">
            <a:noFill/>
          </a:ln>
        </p:spPr>
        <p:style>
          <a:lnRef idx="0"/>
          <a:fillRef idx="0"/>
          <a:effectRef idx="0"/>
          <a:fontRef idx="minor"/>
        </p:style>
      </p:sp>
      <p:sp>
        <p:nvSpPr>
          <p:cNvPr id="175" name="Oval 194"/>
          <p:cNvSpPr/>
          <p:nvPr/>
        </p:nvSpPr>
        <p:spPr>
          <a:xfrm>
            <a:off x="31729680" y="24839280"/>
            <a:ext cx="912960" cy="912960"/>
          </a:xfrm>
          <a:prstGeom prst="ellipse">
            <a:avLst/>
          </a:prstGeom>
          <a:solidFill>
            <a:srgbClr val="99e1b9"/>
          </a:solidFill>
          <a:ln w="25560">
            <a:noFill/>
          </a:ln>
        </p:spPr>
        <p:style>
          <a:lnRef idx="0"/>
          <a:fillRef idx="0"/>
          <a:effectRef idx="0"/>
          <a:fontRef idx="minor"/>
        </p:style>
      </p:sp>
      <p:sp>
        <p:nvSpPr>
          <p:cNvPr id="176" name="Oval 195"/>
          <p:cNvSpPr/>
          <p:nvPr/>
        </p:nvSpPr>
        <p:spPr>
          <a:xfrm>
            <a:off x="29413080" y="24839280"/>
            <a:ext cx="912960" cy="912960"/>
          </a:xfrm>
          <a:prstGeom prst="ellipse">
            <a:avLst/>
          </a:prstGeom>
          <a:solidFill>
            <a:srgbClr val="cca9bb"/>
          </a:solidFill>
          <a:ln w="25560">
            <a:noFill/>
          </a:ln>
        </p:spPr>
        <p:style>
          <a:lnRef idx="0"/>
          <a:fillRef idx="0"/>
          <a:effectRef idx="0"/>
          <a:fontRef idx="minor"/>
        </p:style>
      </p:sp>
      <p:sp>
        <p:nvSpPr>
          <p:cNvPr id="177" name="Oval 196"/>
          <p:cNvSpPr/>
          <p:nvPr/>
        </p:nvSpPr>
        <p:spPr>
          <a:xfrm>
            <a:off x="28254960" y="24839280"/>
            <a:ext cx="912960" cy="912960"/>
          </a:xfrm>
          <a:prstGeom prst="ellipse">
            <a:avLst/>
          </a:prstGeom>
          <a:solidFill>
            <a:srgbClr val="f5ba99"/>
          </a:solidFill>
          <a:ln w="25560">
            <a:noFill/>
          </a:ln>
        </p:spPr>
        <p:style>
          <a:lnRef idx="0"/>
          <a:fillRef idx="0"/>
          <a:effectRef idx="0"/>
          <a:fontRef idx="minor"/>
        </p:style>
      </p:sp>
      <p:sp>
        <p:nvSpPr>
          <p:cNvPr id="178" name="Oval 198"/>
          <p:cNvSpPr/>
          <p:nvPr/>
        </p:nvSpPr>
        <p:spPr>
          <a:xfrm>
            <a:off x="30571200" y="25956360"/>
            <a:ext cx="912960" cy="912960"/>
          </a:xfrm>
          <a:prstGeom prst="ellipse">
            <a:avLst/>
          </a:prstGeom>
          <a:solidFill>
            <a:srgbClr val="f7d4d5"/>
          </a:solidFill>
          <a:ln w="25560">
            <a:noFill/>
          </a:ln>
        </p:spPr>
        <p:style>
          <a:lnRef idx="0"/>
          <a:fillRef idx="0"/>
          <a:effectRef idx="0"/>
          <a:fontRef idx="minor"/>
        </p:style>
      </p:sp>
      <p:sp>
        <p:nvSpPr>
          <p:cNvPr id="179" name="Oval 199"/>
          <p:cNvSpPr/>
          <p:nvPr/>
        </p:nvSpPr>
        <p:spPr>
          <a:xfrm>
            <a:off x="31729680" y="25956360"/>
            <a:ext cx="912960" cy="912960"/>
          </a:xfrm>
          <a:prstGeom prst="ellipse">
            <a:avLst/>
          </a:prstGeom>
          <a:solidFill>
            <a:srgbClr val="ccf0dc"/>
          </a:solidFill>
          <a:ln w="25560">
            <a:noFill/>
          </a:ln>
        </p:spPr>
        <p:style>
          <a:lnRef idx="0"/>
          <a:fillRef idx="0"/>
          <a:effectRef idx="0"/>
          <a:fontRef idx="minor"/>
        </p:style>
      </p:sp>
      <p:sp>
        <p:nvSpPr>
          <p:cNvPr id="180" name="Oval 200"/>
          <p:cNvSpPr/>
          <p:nvPr/>
        </p:nvSpPr>
        <p:spPr>
          <a:xfrm>
            <a:off x="29413080" y="25956360"/>
            <a:ext cx="912960" cy="912960"/>
          </a:xfrm>
          <a:prstGeom prst="ellipse">
            <a:avLst/>
          </a:prstGeom>
          <a:solidFill>
            <a:srgbClr val="e5d4dd"/>
          </a:solidFill>
          <a:ln w="25560">
            <a:noFill/>
          </a:ln>
        </p:spPr>
        <p:style>
          <a:lnRef idx="0"/>
          <a:fillRef idx="0"/>
          <a:effectRef idx="0"/>
          <a:fontRef idx="minor"/>
        </p:style>
      </p:sp>
      <p:sp>
        <p:nvSpPr>
          <p:cNvPr id="181" name="Oval 201"/>
          <p:cNvSpPr/>
          <p:nvPr/>
        </p:nvSpPr>
        <p:spPr>
          <a:xfrm>
            <a:off x="28254960" y="25956360"/>
            <a:ext cx="912960" cy="912960"/>
          </a:xfrm>
          <a:prstGeom prst="ellipse">
            <a:avLst/>
          </a:prstGeom>
          <a:solidFill>
            <a:srgbClr val="faddcc"/>
          </a:solidFill>
          <a:ln w="25560">
            <a:noFill/>
          </a:ln>
        </p:spPr>
        <p:style>
          <a:lnRef idx="0"/>
          <a:fillRef idx="0"/>
          <a:effectRef idx="0"/>
          <a:fontRef idx="minor"/>
        </p:style>
      </p:sp>
      <p:sp>
        <p:nvSpPr>
          <p:cNvPr id="182" name="Rectangle 10"/>
          <p:cNvSpPr/>
          <p:nvPr/>
        </p:nvSpPr>
        <p:spPr>
          <a:xfrm>
            <a:off x="13214520" y="9906120"/>
            <a:ext cx="9945720" cy="6378840"/>
          </a:xfrm>
          <a:prstGeom prst="rect">
            <a:avLst/>
          </a:prstGeom>
          <a:solidFill>
            <a:srgbClr val="ffffff"/>
          </a:solidFill>
          <a:ln w="25560">
            <a:noFill/>
          </a:ln>
        </p:spPr>
        <p:style>
          <a:lnRef idx="0"/>
          <a:fillRef idx="0"/>
          <a:effectRef idx="0"/>
          <a:fontRef idx="minor"/>
        </p:style>
        <p:txBody>
          <a:bodyPr lIns="90000" rIns="90000" tIns="45000" bIns="45000" anchor="ctr">
            <a:noAutofit/>
          </a:bodyPr>
          <a:p>
            <a:pPr algn="ctr">
              <a:lnSpc>
                <a:spcPct val="100000"/>
              </a:lnSpc>
              <a:buNone/>
            </a:pPr>
            <a:r>
              <a:rPr b="0" lang="en-US" sz="2800" spc="-1" strike="noStrike">
                <a:solidFill>
                  <a:srgbClr val="808080"/>
                </a:solidFill>
                <a:latin typeface="Arial"/>
                <a:ea typeface="DejaVu Sans"/>
              </a:rPr>
              <a:t>&lt;photo/graphic&gt;</a:t>
            </a:r>
            <a:endParaRPr b="0" lang="en-US" sz="2800" spc="-1" strike="noStrike">
              <a:latin typeface="Arial"/>
            </a:endParaRPr>
          </a:p>
        </p:txBody>
      </p:sp>
      <p:sp>
        <p:nvSpPr>
          <p:cNvPr id="183" name="TextBox 11"/>
          <p:cNvSpPr/>
          <p:nvPr/>
        </p:nvSpPr>
        <p:spPr>
          <a:xfrm>
            <a:off x="20672280" y="21564720"/>
            <a:ext cx="472752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3600" spc="-1" strike="noStrike">
                <a:solidFill>
                  <a:srgbClr val="000000"/>
                </a:solidFill>
                <a:latin typeface="Arial"/>
                <a:ea typeface="DejaVu Sans"/>
              </a:rPr>
              <a:t>Primary color palette</a:t>
            </a:r>
            <a:endParaRPr b="0" lang="en-US" sz="3600" spc="-1" strike="noStrike">
              <a:latin typeface="Arial"/>
            </a:endParaRPr>
          </a:p>
        </p:txBody>
      </p:sp>
      <p:sp>
        <p:nvSpPr>
          <p:cNvPr id="184" name="TextBox 203"/>
          <p:cNvSpPr/>
          <p:nvPr/>
        </p:nvSpPr>
        <p:spPr>
          <a:xfrm>
            <a:off x="20355120" y="23045760"/>
            <a:ext cx="536148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3600" spc="-1" strike="noStrike">
                <a:solidFill>
                  <a:srgbClr val="000000"/>
                </a:solidFill>
                <a:latin typeface="Arial"/>
                <a:ea typeface="DejaVu Sans"/>
              </a:rPr>
              <a:t>Secondary color palette</a:t>
            </a:r>
            <a:endParaRPr b="0" lang="en-US" sz="3600" spc="-1" strike="noStrike">
              <a:latin typeface="Arial"/>
            </a:endParaRPr>
          </a:p>
        </p:txBody>
      </p:sp>
      <p:sp>
        <p:nvSpPr>
          <p:cNvPr id="185" name="Right Arrow 13"/>
          <p:cNvSpPr/>
          <p:nvPr/>
        </p:nvSpPr>
        <p:spPr>
          <a:xfrm rot="10800000">
            <a:off x="18520920" y="21415320"/>
            <a:ext cx="1690920" cy="836640"/>
          </a:xfrm>
          <a:prstGeom prst="rightArrow">
            <a:avLst>
              <a:gd name="adj1" fmla="val 50000"/>
              <a:gd name="adj2" fmla="val 50000"/>
            </a:avLst>
          </a:prstGeom>
          <a:solidFill>
            <a:srgbClr val="70ad47"/>
          </a:solidFill>
          <a:ln w="25560">
            <a:noFill/>
          </a:ln>
        </p:spPr>
        <p:style>
          <a:lnRef idx="0"/>
          <a:fillRef idx="0"/>
          <a:effectRef idx="0"/>
          <a:fontRef idx="minor"/>
        </p:style>
      </p:sp>
      <p:sp>
        <p:nvSpPr>
          <p:cNvPr id="186" name="Right Arrow 204"/>
          <p:cNvSpPr/>
          <p:nvPr/>
        </p:nvSpPr>
        <p:spPr>
          <a:xfrm>
            <a:off x="25918560" y="22987800"/>
            <a:ext cx="1690920" cy="836640"/>
          </a:xfrm>
          <a:prstGeom prst="rightArrow">
            <a:avLst>
              <a:gd name="adj1" fmla="val 50000"/>
              <a:gd name="adj2" fmla="val 50000"/>
            </a:avLst>
          </a:prstGeom>
          <a:solidFill>
            <a:srgbClr val="e65300"/>
          </a:solidFill>
          <a:ln w="25560">
            <a:noFill/>
          </a:ln>
        </p:spPr>
        <p:style>
          <a:lnRef idx="0"/>
          <a:fillRef idx="0"/>
          <a:effectRef idx="0"/>
          <a:fontRef idx="minor"/>
        </p:style>
      </p:sp>
      <p:sp>
        <p:nvSpPr>
          <p:cNvPr id="187" name="TextBox 95"/>
          <p:cNvSpPr/>
          <p:nvPr/>
        </p:nvSpPr>
        <p:spPr>
          <a:xfrm>
            <a:off x="457200" y="4848480"/>
            <a:ext cx="11480040" cy="3501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Times New Roman"/>
                <a:ea typeface="DejaVu Sans"/>
              </a:rPr>
              <a:t>Lorem ipsum dolor sit amet, consectetur adipiscing elit. Nulla vitae vehicula ligula. Etiam ut velit euismod, ornare urna sed, condimentum libero. Fusce quis quam vel quam cursus egestas a id ex. Vivamus at faucibus turpis. Vivamus fringilla tortor eget egestas elementum. Fusce arcu nibh, rhoncus a pharetra ut, pretium eget sapien. Nulla eget hendrerit ante. Etiam in finibus ex, at fermentum risus. Donec aliquam lobortis sodales. </a:t>
            </a:r>
            <a:endParaRPr b="0" lang="en-US" sz="3200" spc="-1" strike="noStrike">
              <a:latin typeface="Arial"/>
            </a:endParaRPr>
          </a:p>
        </p:txBody>
      </p:sp>
      <p:sp>
        <p:nvSpPr>
          <p:cNvPr id="188" name="Rounded Rectangle 101"/>
          <p:cNvSpPr/>
          <p:nvPr/>
        </p:nvSpPr>
        <p:spPr>
          <a:xfrm>
            <a:off x="350640" y="15372720"/>
            <a:ext cx="11689200" cy="11383200"/>
          </a:xfrm>
          <a:prstGeom prst="roundRect">
            <a:avLst>
              <a:gd name="adj" fmla="val 3266"/>
            </a:avLst>
          </a:prstGeom>
          <a:solidFill>
            <a:srgbClr val="ffffff"/>
          </a:solidFill>
          <a:ln w="28440">
            <a:solidFill>
              <a:srgbClr val="153e35"/>
            </a:solidFill>
            <a:miter/>
          </a:ln>
          <a:effectLst>
            <a:outerShdw blurRad="507960" dir="2700000" dist="126260" rotWithShape="0">
              <a:srgbClr val="000000">
                <a:alpha val="40000"/>
              </a:srgbClr>
            </a:outerShdw>
          </a:effectLst>
        </p:spPr>
        <p:style>
          <a:lnRef idx="0"/>
          <a:fillRef idx="0"/>
          <a:effectRef idx="0"/>
          <a:fontRef idx="minor"/>
        </p:style>
        <p:txBody>
          <a:bodyPr numCol="1" spcCol="0" lIns="78120" rIns="78120" tIns="39240" bIns="39240" anchor="t">
            <a:noAutofit/>
          </a:bodyPr>
          <a:p>
            <a:pPr>
              <a:lnSpc>
                <a:spcPct val="100000"/>
              </a:lnSpc>
              <a:buNone/>
            </a:pPr>
            <a:r>
              <a:rPr b="1" lang="en-US" sz="4800" spc="-1" strike="noStrike">
                <a:solidFill>
                  <a:srgbClr val="000000"/>
                </a:solidFill>
                <a:latin typeface="Arial"/>
                <a:ea typeface="DejaVu Sans"/>
              </a:rPr>
              <a:t>Headline</a:t>
            </a:r>
            <a:endParaRPr b="0" lang="en-US" sz="4800" spc="-1" strike="noStrike">
              <a:latin typeface="Arial"/>
            </a:endParaRPr>
          </a:p>
          <a:p>
            <a:pPr>
              <a:lnSpc>
                <a:spcPct val="100000"/>
              </a:lnSpc>
              <a:buNone/>
            </a:pPr>
            <a:r>
              <a:rPr b="0" lang="en-US" sz="2800" spc="-1" strike="noStrike">
                <a:solidFill>
                  <a:srgbClr val="000000"/>
                </a:solidFill>
                <a:latin typeface="Arial"/>
                <a:ea typeface="DejaVu Sans"/>
              </a:rPr>
              <a:t>Lorem ipsum dolor sit amet, consectetur adipiscing elit. Cras et ex non ipsum vulputate egestas sed in tellus. Lorem ipsum dolor sit amet, consectetur adipiscing elit. Phasellus hendrerit sit amet tortor ac congue. Nam non cursus odio. Nulla fermentum elementum urna, accumsan pharetra ipsum vehicula a. Pellentesque in mauris non dolor euismod efficitur.</a:t>
            </a:r>
            <a:endParaRPr b="0" lang="en-US" sz="2800" spc="-1" strike="noStrike">
              <a:latin typeface="Arial"/>
            </a:endParaRPr>
          </a:p>
          <a:p>
            <a:pPr>
              <a:lnSpc>
                <a:spcPct val="100000"/>
              </a:lnSpc>
              <a:buNone/>
            </a:pPr>
            <a:endParaRPr b="0" lang="en-US" sz="2800" spc="-1" strike="noStrike">
              <a:latin typeface="Arial"/>
            </a:endParaRPr>
          </a:p>
          <a:p>
            <a:pPr marL="457200" indent="-457200">
              <a:lnSpc>
                <a:spcPct val="100000"/>
              </a:lnSpc>
              <a:buClr>
                <a:srgbClr val="000000"/>
              </a:buClr>
              <a:buFont typeface="Arial"/>
              <a:buChar char="•"/>
            </a:pPr>
            <a:r>
              <a:rPr b="0" lang="en-US" sz="2800" spc="-1" strike="noStrike">
                <a:solidFill>
                  <a:srgbClr val="000000"/>
                </a:solidFill>
                <a:latin typeface="Arial"/>
                <a:ea typeface="DejaVu Sans"/>
              </a:rPr>
              <a:t>Lorem ipsum dolor sit amet, consectetur adipiscing elit.</a:t>
            </a:r>
            <a:endParaRPr b="0" lang="en-US" sz="2800" spc="-1" strike="noStrike">
              <a:latin typeface="Arial"/>
            </a:endParaRPr>
          </a:p>
          <a:p>
            <a:pPr marL="457200" indent="-457200">
              <a:lnSpc>
                <a:spcPct val="100000"/>
              </a:lnSpc>
              <a:buClr>
                <a:srgbClr val="000000"/>
              </a:buClr>
              <a:buFont typeface="Arial"/>
              <a:buChar char="•"/>
            </a:pPr>
            <a:r>
              <a:rPr b="0" lang="en-US" sz="2800" spc="-1" strike="noStrike">
                <a:solidFill>
                  <a:srgbClr val="000000"/>
                </a:solidFill>
                <a:latin typeface="Arial"/>
                <a:ea typeface="DejaVu Sans"/>
              </a:rPr>
              <a:t>Proin facilisis nisl sit amet quam interdum, sit amet pulvinar augue tempor.</a:t>
            </a:r>
            <a:endParaRPr b="0" lang="en-US" sz="2800" spc="-1" strike="noStrike">
              <a:latin typeface="Arial"/>
            </a:endParaRPr>
          </a:p>
          <a:p>
            <a:pPr>
              <a:lnSpc>
                <a:spcPct val="100000"/>
              </a:lnSpc>
              <a:buNone/>
            </a:pPr>
            <a:endParaRPr b="0" lang="en-US" sz="3200" spc="-1" strike="noStrike">
              <a:latin typeface="Arial"/>
            </a:endParaRPr>
          </a:p>
          <a:p>
            <a:pPr>
              <a:lnSpc>
                <a:spcPct val="100000"/>
              </a:lnSpc>
              <a:buNone/>
            </a:pPr>
            <a:r>
              <a:rPr b="0" lang="en-US" sz="3200" spc="-1" strike="noStrike">
                <a:solidFill>
                  <a:srgbClr val="000000"/>
                </a:solidFill>
                <a:latin typeface="Times New Roman"/>
                <a:ea typeface="DejaVu Sans"/>
              </a:rPr>
              <a:t>Praesent dictum velit vitae nisi tincidunt consectetur. Mauris est leo, cursus a sollicitudin eu, accumsan non orci. Integer mollis sapien arcu, quis condimentum urna dapibus at. Sed non turpis nisl. Sed condimentum est a nunc feugiat scelerisque. Phasellus vel vehicula metus. Mauris iaculis purus quis diam tempus porta.</a:t>
            </a:r>
            <a:endParaRPr b="0" lang="en-US" sz="3200" spc="-1" strike="noStrike">
              <a:latin typeface="Arial"/>
            </a:endParaRPr>
          </a:p>
          <a:p>
            <a:pPr>
              <a:lnSpc>
                <a:spcPct val="100000"/>
              </a:lnSpc>
              <a:buNone/>
            </a:pPr>
            <a:endParaRPr b="0" lang="en-US" sz="3200" spc="-1" strike="noStrike">
              <a:latin typeface="Arial"/>
            </a:endParaRPr>
          </a:p>
          <a:p>
            <a:pPr marL="457200" indent="-457200">
              <a:lnSpc>
                <a:spcPct val="100000"/>
              </a:lnSpc>
              <a:buClr>
                <a:srgbClr val="000000"/>
              </a:buClr>
              <a:buFont typeface="Arial"/>
              <a:buChar char="•"/>
            </a:pPr>
            <a:r>
              <a:rPr b="0" lang="en-US" sz="3200" spc="-1" strike="noStrike">
                <a:solidFill>
                  <a:srgbClr val="000000"/>
                </a:solidFill>
                <a:latin typeface="Times New Roman"/>
                <a:ea typeface="DejaVu Sans"/>
              </a:rPr>
              <a:t>In ullamcorper nunc mauris</a:t>
            </a:r>
            <a:endParaRPr b="0" lang="en-US" sz="3200" spc="-1" strike="noStrike">
              <a:latin typeface="Arial"/>
            </a:endParaRPr>
          </a:p>
          <a:p>
            <a:pPr marL="457200" indent="-457200">
              <a:lnSpc>
                <a:spcPct val="100000"/>
              </a:lnSpc>
              <a:buClr>
                <a:srgbClr val="000000"/>
              </a:buClr>
              <a:buFont typeface="Arial"/>
              <a:buChar char="•"/>
            </a:pPr>
            <a:r>
              <a:rPr b="0" lang="en-US" sz="3200" spc="-1" strike="noStrike">
                <a:solidFill>
                  <a:srgbClr val="000000"/>
                </a:solidFill>
                <a:latin typeface="Times New Roman"/>
                <a:ea typeface="DejaVu Sans"/>
              </a:rPr>
              <a:t>nec sollicitudin massa maximus eget</a:t>
            </a:r>
            <a:endParaRPr b="0" lang="en-US" sz="3200" spc="-1" strike="noStrike">
              <a:latin typeface="Arial"/>
            </a:endParaRPr>
          </a:p>
          <a:p>
            <a:pPr marL="457200" indent="-457200">
              <a:lnSpc>
                <a:spcPct val="100000"/>
              </a:lnSpc>
              <a:buClr>
                <a:srgbClr val="000000"/>
              </a:buClr>
              <a:buFont typeface="Arial"/>
              <a:buChar char="•"/>
            </a:pPr>
            <a:r>
              <a:rPr b="0" lang="en-US" sz="3200" spc="-1" strike="noStrike">
                <a:solidFill>
                  <a:srgbClr val="000000"/>
                </a:solidFill>
                <a:latin typeface="Times New Roman"/>
                <a:ea typeface="DejaVu Sans"/>
              </a:rPr>
              <a:t>Fusce pharetra lacus diam</a:t>
            </a:r>
            <a:endParaRPr b="0" lang="en-US" sz="3200" spc="-1" strike="noStrike">
              <a:latin typeface="Arial"/>
            </a:endParaRPr>
          </a:p>
          <a:p>
            <a:pPr marL="457200" indent="-457200">
              <a:lnSpc>
                <a:spcPct val="100000"/>
              </a:lnSpc>
              <a:buClr>
                <a:srgbClr val="000000"/>
              </a:buClr>
              <a:buFont typeface="Arial"/>
              <a:buChar char="•"/>
            </a:pPr>
            <a:r>
              <a:rPr b="0" lang="en-US" sz="3200" spc="-1" strike="noStrike">
                <a:solidFill>
                  <a:srgbClr val="000000"/>
                </a:solidFill>
                <a:latin typeface="Times New Roman"/>
                <a:ea typeface="DejaVu Sans"/>
              </a:rPr>
              <a:t>Ac aliquet quam vestibulum gravida</a:t>
            </a:r>
            <a:endParaRPr b="0" lang="en-US" sz="3200" spc="-1" strike="noStrike">
              <a:latin typeface="Arial"/>
            </a:endParaRPr>
          </a:p>
          <a:p>
            <a:pPr>
              <a:lnSpc>
                <a:spcPct val="100000"/>
              </a:lnSpc>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4678</TotalTime>
  <Application>LibreOffice/7.3.7.2$Linux_X86_64 LibreOffice_project/30$Build-2</Application>
  <AppVersion>15.0000</AppVersion>
  <Company>NSCL</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ategory>9 August 2023</cp:category>
  <dcterms:created xsi:type="dcterms:W3CDTF">2011-03-03T14:43:23Z</dcterms:created>
  <dc:creator>Parsons, Alex</dc:creator>
  <dc:description/>
  <dc:language>en-US</dc:language>
  <cp:lastModifiedBy/>
  <dcterms:modified xsi:type="dcterms:W3CDTF">2024-08-05T11:48:34Z</dcterms:modified>
  <cp:revision>73</cp:revision>
  <dc:subject>S10000-FM-000478-R001</dc:subject>
  <dc:title>FRIB Conference Poster Template Landscape 32x40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chive Document Workflow">
    <vt:lpwstr>, </vt:lpwstr>
  </property>
  <property fmtid="{D5CDD505-2E9C-101B-9397-08002B2CF9AE}" pid="3" name="Author_">
    <vt:lpwstr>447;#Parsons, Alex|61354939-8ef1-40bf-a344-a283b52ba8e0</vt:lpwstr>
  </property>
  <property fmtid="{D5CDD505-2E9C-101B-9397-08002B2CF9AE}" pid="4" name="ContentTypeId">
    <vt:lpwstr>0x010100A77CE2F963BD5C4AB895E5E1F954079C</vt:lpwstr>
  </property>
  <property fmtid="{D5CDD505-2E9C-101B-9397-08002B2CF9AE}" pid="5" name="DNS">
    <vt:lpwstr>44669;#S10000-FM-000478-R001</vt:lpwstr>
  </property>
  <property fmtid="{D5CDD505-2E9C-101B-9397-08002B2CF9AE}" pid="6" name="ECKeywords">
    <vt:lpwstr/>
  </property>
  <property fmtid="{D5CDD505-2E9C-101B-9397-08002B2CF9AE}" pid="7" name="Order">
    <vt:r8>5500</vt:r8>
  </property>
  <property fmtid="{D5CDD505-2E9C-101B-9397-08002B2CF9AE}" pid="8" name="PresentationFormat">
    <vt:lpwstr>Custom</vt:lpwstr>
  </property>
  <property fmtid="{D5CDD505-2E9C-101B-9397-08002B2CF9AE}" pid="9" name="Slides">
    <vt:r8>2</vt:r8>
  </property>
  <property fmtid="{D5CDD505-2E9C-101B-9397-08002B2CF9AE}" pid="10" name="Subcategory">
    <vt:lpwstr>20</vt:lpwstr>
  </property>
  <property fmtid="{D5CDD505-2E9C-101B-9397-08002B2CF9AE}" pid="11" name="Subcategory_">
    <vt:lpwstr>283;#FM|6b363047-e12c-44ec-9837-aeed4884c22d</vt:lpwstr>
  </property>
  <property fmtid="{D5CDD505-2E9C-101B-9397-08002B2CF9AE}" pid="12" name="Submission Date">
    <vt:filetime>2023-08-09T17:01:54Z</vt:filetime>
  </property>
  <property fmtid="{D5CDD505-2E9C-101B-9397-08002B2CF9AE}" pid="13" name="Tags10">
    <vt:lpwstr/>
  </property>
  <property fmtid="{D5CDD505-2E9C-101B-9397-08002B2CF9AE}" pid="14" name="WBS0">
    <vt:lpwstr>471;#S10000 Management and Administration|26ad7ea8-87d4-42ac-9781-b7fff1d89416</vt:lpwstr>
  </property>
  <property fmtid="{D5CDD505-2E9C-101B-9397-08002B2CF9AE}" pid="15" name="WorkflowChangePath">
    <vt:lpwstr>141c4800-5459-4a0f-8f70-37b212b6aaa7,4;141c4800-5459-4a0f-8f70-37b212b6aaa7,4;141c4800-5459-4a0f-8f70-37b212b6aaa7,4;141c4800-5459-4a0f-8f70-37b212b6aaa7,6;141c4800-5459-4a0f-8f70-37b212b6aaa7,6;141c4800-5459-4a0f-8f70-37b212b6aaa7,6;141c4800-5459-4a0f-8f70-37b212b6aaa7,6;141c4800-5459-4a0f-8f70-37b212b6aaa7,6;</vt:lpwstr>
  </property>
</Properties>
</file>