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Lst>
  <p:sldSz cx="36576000" cy="292608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3B"/>
    <a:srgbClr val="386C62"/>
    <a:srgbClr val="E6E6DC"/>
    <a:srgbClr val="E3E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5B3E9-B9BC-6762-D0BE-BD306D1DA20F}" v="850" dt="2024-08-06T15:18:49.896"/>
    <p1510:client id="{1566242B-3936-CBE9-6569-114A6701C4CB}" v="858" dt="2024-08-05T18:14:28.845"/>
    <p1510:client id="{50D860D2-5728-43AB-A0D9-F8290001516F}" v="3171" dt="2024-08-06T05:47:45.676"/>
    <p1510:client id="{6E35BE28-EE76-07C6-2D4D-23B4CA6A0288}" v="1024" dt="2024-08-06T02:10:14.652"/>
    <p1510:client id="{BBCEE0A6-F05E-60AE-6D18-DFD703518E78}" v="927" dt="2024-08-05T16:18:50.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51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1828800" y="6846840"/>
            <a:ext cx="3291804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1828800" y="15711120"/>
            <a:ext cx="32918040" cy="8094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1828800" y="684684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18696240" y="684684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1828800" y="1571112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18696240" y="1571112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 name="PlaceHolder 2"/>
          <p:cNvSpPr>
            <a:spLocks noGrp="1"/>
          </p:cNvSpPr>
          <p:nvPr>
            <p:ph/>
          </p:nvPr>
        </p:nvSpPr>
        <p:spPr>
          <a:xfrm>
            <a:off x="1828800" y="6846840"/>
            <a:ext cx="1059948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3"/>
          <p:cNvSpPr>
            <a:spLocks noGrp="1"/>
          </p:cNvSpPr>
          <p:nvPr>
            <p:ph/>
          </p:nvPr>
        </p:nvSpPr>
        <p:spPr>
          <a:xfrm>
            <a:off x="12958560" y="6846840"/>
            <a:ext cx="1059948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4"/>
          <p:cNvSpPr>
            <a:spLocks noGrp="1"/>
          </p:cNvSpPr>
          <p:nvPr>
            <p:ph/>
          </p:nvPr>
        </p:nvSpPr>
        <p:spPr>
          <a:xfrm>
            <a:off x="24088320" y="6846840"/>
            <a:ext cx="1059948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5"/>
          <p:cNvSpPr>
            <a:spLocks noGrp="1"/>
          </p:cNvSpPr>
          <p:nvPr>
            <p:ph/>
          </p:nvPr>
        </p:nvSpPr>
        <p:spPr>
          <a:xfrm>
            <a:off x="1828800" y="15711120"/>
            <a:ext cx="1059948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6"/>
          <p:cNvSpPr>
            <a:spLocks noGrp="1"/>
          </p:cNvSpPr>
          <p:nvPr>
            <p:ph/>
          </p:nvPr>
        </p:nvSpPr>
        <p:spPr>
          <a:xfrm>
            <a:off x="12958560" y="15711120"/>
            <a:ext cx="1059948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7"/>
          <p:cNvSpPr>
            <a:spLocks noGrp="1"/>
          </p:cNvSpPr>
          <p:nvPr>
            <p:ph/>
          </p:nvPr>
        </p:nvSpPr>
        <p:spPr>
          <a:xfrm>
            <a:off x="24088320" y="15711120"/>
            <a:ext cx="10599480" cy="8094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type="subTitle"/>
          </p:nvPr>
        </p:nvSpPr>
        <p:spPr>
          <a:xfrm>
            <a:off x="1828800" y="6846840"/>
            <a:ext cx="32918040" cy="16970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1828800" y="6846840"/>
            <a:ext cx="32918040" cy="169707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1828800" y="6846840"/>
            <a:ext cx="16063920" cy="169707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18696240" y="6846840"/>
            <a:ext cx="16063920" cy="169707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97720"/>
            <a:ext cx="35660160" cy="762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1828800" y="684684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18696240" y="6846840"/>
            <a:ext cx="16063920" cy="169707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1828800" y="1571112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1828800" y="6846840"/>
            <a:ext cx="16063920" cy="169707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18696240" y="684684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18696240" y="1571112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1828800" y="684684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18696240" y="6846840"/>
            <a:ext cx="16063920" cy="8094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1828800" y="15711120"/>
            <a:ext cx="32918040" cy="8094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Picture 5" descr="FRIB_ppt_top.jpg"/>
          <p:cNvPicPr/>
          <p:nvPr/>
        </p:nvPicPr>
        <p:blipFill>
          <a:blip r:embed="rId14"/>
          <a:stretch/>
        </p:blipFill>
        <p:spPr>
          <a:xfrm>
            <a:off x="0" y="27452160"/>
            <a:ext cx="36574560" cy="1827360"/>
          </a:xfrm>
          <a:prstGeom prst="rect">
            <a:avLst/>
          </a:prstGeom>
          <a:ln w="9360">
            <a:noFill/>
          </a:ln>
        </p:spPr>
      </p:pic>
      <p:pic>
        <p:nvPicPr>
          <p:cNvPr id="10" name="Picture 5" descr="FRIB_ppt_top.jpg"/>
          <p:cNvPicPr/>
          <p:nvPr/>
        </p:nvPicPr>
        <p:blipFill>
          <a:blip r:embed="rId14"/>
          <a:stretch/>
        </p:blipFill>
        <p:spPr>
          <a:xfrm>
            <a:off x="0" y="0"/>
            <a:ext cx="36574560" cy="3198960"/>
          </a:xfrm>
          <a:prstGeom prst="rect">
            <a:avLst/>
          </a:prstGeom>
          <a:ln w="9360">
            <a:noFill/>
          </a:ln>
        </p:spPr>
      </p:pic>
      <p:sp>
        <p:nvSpPr>
          <p:cNvPr id="2" name="TextBox 9"/>
          <p:cNvSpPr/>
          <p:nvPr/>
        </p:nvSpPr>
        <p:spPr>
          <a:xfrm>
            <a:off x="11577960" y="27910440"/>
            <a:ext cx="10518840" cy="912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ctr">
              <a:lnSpc>
                <a:spcPct val="100000"/>
              </a:lnSpc>
              <a:buNone/>
              <a:tabLst>
                <a:tab pos="0" algn="l"/>
              </a:tabLst>
            </a:pPr>
            <a:r>
              <a:rPr lang="en-US" sz="1800" b="0" strike="noStrike" spc="-1">
                <a:solidFill>
                  <a:srgbClr val="000000"/>
                </a:solidFill>
                <a:latin typeface="Arial Narrow"/>
                <a:ea typeface="DejaVu Sans"/>
              </a:rPr>
              <a:t>This material is based upon work supported by the U.S. Department of Energy, Office of Science,</a:t>
            </a:r>
            <a:endParaRPr lang="en-US" sz="1800" b="0" strike="noStrike" spc="-1">
              <a:latin typeface="Arial"/>
            </a:endParaRPr>
          </a:p>
          <a:p>
            <a:pPr algn="ctr">
              <a:lnSpc>
                <a:spcPct val="100000"/>
              </a:lnSpc>
              <a:buNone/>
              <a:tabLst>
                <a:tab pos="0" algn="l"/>
              </a:tabLst>
            </a:pPr>
            <a:r>
              <a:rPr lang="en-US" sz="1800" b="0" strike="noStrike" spc="-1">
                <a:solidFill>
                  <a:srgbClr val="000000"/>
                </a:solidFill>
                <a:latin typeface="Arial Narrow"/>
                <a:ea typeface="DejaVu Sans"/>
              </a:rPr>
              <a:t>Office of Nuclear Physics and used resources of the Facility for Rare Isotope Beams (FRIB) Operations,</a:t>
            </a:r>
            <a:endParaRPr lang="en-US" sz="1800" b="0" strike="noStrike" spc="-1">
              <a:latin typeface="Arial"/>
            </a:endParaRPr>
          </a:p>
          <a:p>
            <a:pPr algn="ctr">
              <a:lnSpc>
                <a:spcPct val="100000"/>
              </a:lnSpc>
              <a:buNone/>
              <a:tabLst>
                <a:tab pos="0" algn="l"/>
              </a:tabLst>
            </a:pPr>
            <a:r>
              <a:rPr lang="en-US" sz="1800" b="0" strike="noStrike" spc="-1">
                <a:solidFill>
                  <a:srgbClr val="000000"/>
                </a:solidFill>
                <a:latin typeface="Arial Narrow"/>
                <a:ea typeface="DejaVu Sans"/>
              </a:rPr>
              <a:t>which is a DOE Office of Science User Facility under Award Number DE-SC0023633.</a:t>
            </a:r>
            <a:endParaRPr lang="en-US" sz="1800" b="0" strike="noStrike" spc="-1">
              <a:latin typeface="Arial"/>
            </a:endParaRPr>
          </a:p>
        </p:txBody>
      </p:sp>
      <p:sp>
        <p:nvSpPr>
          <p:cNvPr id="3" name="TextBox 12"/>
          <p:cNvSpPr/>
          <p:nvPr/>
        </p:nvSpPr>
        <p:spPr>
          <a:xfrm>
            <a:off x="-38160" y="2666880"/>
            <a:ext cx="36612720" cy="46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90600" indent="-390600" algn="ctr">
              <a:lnSpc>
                <a:spcPct val="90000"/>
              </a:lnSpc>
              <a:spcBef>
                <a:spcPts val="4708"/>
              </a:spcBef>
              <a:buNone/>
              <a:tabLst>
                <a:tab pos="0" algn="l"/>
              </a:tabLst>
            </a:pPr>
            <a:r>
              <a:rPr lang="en-US" sz="2740" b="0" strike="noStrike" spc="-1">
                <a:solidFill>
                  <a:srgbClr val="064308"/>
                </a:solidFill>
                <a:latin typeface="Arial"/>
                <a:ea typeface="DejaVu Sans"/>
              </a:rPr>
              <a:t>Facility for Rare Isotope Beams (FRIB), Michigan State University, East Lansing, MI 48824 USA</a:t>
            </a:r>
            <a:endParaRPr lang="en-US" sz="2740" b="0" strike="noStrike" spc="-1">
              <a:latin typeface="Arial"/>
            </a:endParaRPr>
          </a:p>
        </p:txBody>
      </p:sp>
      <p:pic>
        <p:nvPicPr>
          <p:cNvPr id="4" name="Picture 6"/>
          <p:cNvPicPr/>
          <p:nvPr/>
        </p:nvPicPr>
        <p:blipFill>
          <a:blip r:embed="rId15"/>
          <a:stretch/>
        </p:blipFill>
        <p:spPr>
          <a:xfrm>
            <a:off x="30221640" y="27909360"/>
            <a:ext cx="3865320" cy="912960"/>
          </a:xfrm>
          <a:prstGeom prst="rect">
            <a:avLst/>
          </a:prstGeom>
          <a:ln w="0">
            <a:noFill/>
          </a:ln>
        </p:spPr>
      </p:pic>
      <p:pic>
        <p:nvPicPr>
          <p:cNvPr id="5" name="Picture 17"/>
          <p:cNvPicPr/>
          <p:nvPr/>
        </p:nvPicPr>
        <p:blipFill>
          <a:blip r:embed="rId16"/>
          <a:stretch/>
        </p:blipFill>
        <p:spPr>
          <a:xfrm>
            <a:off x="23254920" y="27772200"/>
            <a:ext cx="5423040" cy="1187280"/>
          </a:xfrm>
          <a:prstGeom prst="rect">
            <a:avLst/>
          </a:prstGeom>
          <a:ln w="0">
            <a:noFill/>
          </a:ln>
        </p:spPr>
      </p:pic>
      <p:pic>
        <p:nvPicPr>
          <p:cNvPr id="6" name="Picture 19"/>
          <p:cNvPicPr/>
          <p:nvPr/>
        </p:nvPicPr>
        <p:blipFill>
          <a:blip r:embed="rId17"/>
          <a:stretch/>
        </p:blipFill>
        <p:spPr>
          <a:xfrm>
            <a:off x="2514960" y="27772200"/>
            <a:ext cx="8276400" cy="1187280"/>
          </a:xfrm>
          <a:prstGeom prst="rect">
            <a:avLst/>
          </a:prstGeom>
          <a:ln w="0">
            <a:noFill/>
          </a:ln>
        </p:spPr>
      </p:pic>
      <p:sp>
        <p:nvSpPr>
          <p:cNvPr id="7" name="PlaceHolder 1"/>
          <p:cNvSpPr>
            <a:spLocks noGrp="1"/>
          </p:cNvSpPr>
          <p:nvPr>
            <p:ph type="title"/>
          </p:nvPr>
        </p:nvSpPr>
        <p:spPr>
          <a:xfrm>
            <a:off x="457200" y="297720"/>
            <a:ext cx="35660160" cy="16444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8" name="PlaceHolder 2"/>
          <p:cNvSpPr>
            <a:spLocks noGrp="1"/>
          </p:cNvSpPr>
          <p:nvPr>
            <p:ph type="body"/>
          </p:nvPr>
        </p:nvSpPr>
        <p:spPr>
          <a:xfrm>
            <a:off x="1828800" y="6846840"/>
            <a:ext cx="32918040" cy="169707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97720"/>
            <a:ext cx="35660160" cy="1644480"/>
          </a:xfrm>
          <a:prstGeom prst="rect">
            <a:avLst/>
          </a:prstGeom>
          <a:solidFill>
            <a:srgbClr val="00453B"/>
          </a:solidFill>
          <a:ln w="0">
            <a:solidFill>
              <a:srgbClr val="4472C4"/>
            </a:solidFill>
          </a:ln>
        </p:spPr>
        <p:txBody>
          <a:bodyPr lIns="0" tIns="0" rIns="0" bIns="0" anchor="ctr">
            <a:noAutofit/>
          </a:bodyPr>
          <a:lstStyle/>
          <a:p>
            <a:pPr algn="ctr"/>
            <a:r>
              <a:rPr lang="en-US" sz="5100" b="1" spc="-1">
                <a:solidFill>
                  <a:srgbClr val="FFFFFF"/>
                </a:solidFill>
                <a:latin typeface="Arial"/>
              </a:rPr>
              <a:t>Rodeo Algorithm and Adiabatic</a:t>
            </a:r>
            <a:r>
              <a:rPr lang="en-US" sz="5100" b="1" strike="noStrike" spc="-1">
                <a:solidFill>
                  <a:srgbClr val="FFFFFF"/>
                </a:solidFill>
                <a:latin typeface="Arial"/>
              </a:rPr>
              <a:t> Quantum Computing for State Preparation of XX Heisenberg Model</a:t>
            </a:r>
            <a:r>
              <a:rPr lang="en-US" sz="5100" b="0" strike="noStrike" spc="-1">
                <a:latin typeface="Arial"/>
              </a:rPr>
              <a:t> </a:t>
            </a:r>
            <a:r>
              <a:rPr lang="en-US" sz="5100" b="1" spc="-1">
                <a:solidFill>
                  <a:srgbClr val="FFFFFF"/>
                </a:solidFill>
                <a:latin typeface="Arial"/>
              </a:rPr>
              <a:t>Hamiltonian</a:t>
            </a:r>
            <a:endParaRPr lang="en-US" sz="5100" b="0" strike="noStrike" spc="-1">
              <a:latin typeface="Arial"/>
            </a:endParaRPr>
          </a:p>
        </p:txBody>
      </p:sp>
      <p:sp>
        <p:nvSpPr>
          <p:cNvPr id="49" name="Rectangle 48"/>
          <p:cNvSpPr/>
          <p:nvPr/>
        </p:nvSpPr>
        <p:spPr>
          <a:xfrm>
            <a:off x="11627729" y="2068185"/>
            <a:ext cx="11744926" cy="58144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US" sz="2800" b="0" strike="noStrike" spc="-1" dirty="0">
                <a:solidFill>
                  <a:srgbClr val="00453B"/>
                </a:solidFill>
                <a:latin typeface="Arial"/>
                <a:ea typeface="Noto Sans CJK SC"/>
              </a:rPr>
              <a:t>Matthew </a:t>
            </a:r>
            <a:r>
              <a:rPr lang="en-US" sz="2800" b="0" strike="noStrike" spc="-1" dirty="0" smtClean="0">
                <a:solidFill>
                  <a:srgbClr val="00453B"/>
                </a:solidFill>
                <a:latin typeface="Arial"/>
                <a:ea typeface="Noto Sans CJK SC"/>
              </a:rPr>
              <a:t>Patkowski</a:t>
            </a:r>
            <a:r>
              <a:rPr lang="en-US" sz="2800" b="0" strike="noStrike" spc="-1" baseline="30000" dirty="0" smtClean="0">
                <a:solidFill>
                  <a:srgbClr val="00453B"/>
                </a:solidFill>
                <a:latin typeface="Arial"/>
                <a:ea typeface="Noto Sans CJK SC"/>
              </a:rPr>
              <a:t>1</a:t>
            </a:r>
            <a:r>
              <a:rPr lang="en-US" sz="2800" b="0" strike="noStrike" spc="-1" dirty="0" smtClean="0">
                <a:solidFill>
                  <a:srgbClr val="00453B"/>
                </a:solidFill>
                <a:latin typeface="Arial"/>
                <a:ea typeface="Noto Sans CJK SC"/>
              </a:rPr>
              <a:t>, </a:t>
            </a:r>
            <a:r>
              <a:rPr lang="en-US" sz="2800" b="0" strike="noStrike" spc="-1" dirty="0" err="1">
                <a:solidFill>
                  <a:srgbClr val="00453B"/>
                </a:solidFill>
                <a:latin typeface="Arial"/>
                <a:ea typeface="Noto Sans CJK SC"/>
              </a:rPr>
              <a:t>Onat</a:t>
            </a:r>
            <a:r>
              <a:rPr lang="en-US" sz="2800" b="0" strike="noStrike" spc="-1" dirty="0">
                <a:solidFill>
                  <a:srgbClr val="00453B"/>
                </a:solidFill>
                <a:latin typeface="Arial"/>
                <a:ea typeface="Noto Sans CJK SC"/>
              </a:rPr>
              <a:t> </a:t>
            </a:r>
            <a:r>
              <a:rPr lang="en-US" sz="2800" b="0" strike="noStrike" spc="-1" dirty="0" smtClean="0">
                <a:solidFill>
                  <a:srgbClr val="00453B"/>
                </a:solidFill>
                <a:latin typeface="Arial"/>
                <a:ea typeface="Noto Sans CJK SC"/>
              </a:rPr>
              <a:t>Ayyildiz</a:t>
            </a:r>
            <a:r>
              <a:rPr lang="en-US" sz="2800" spc="-1" baseline="30000" dirty="0">
                <a:solidFill>
                  <a:srgbClr val="00453B"/>
                </a:solidFill>
                <a:ea typeface="Noto Sans CJK SC"/>
              </a:rPr>
              <a:t>1</a:t>
            </a:r>
            <a:r>
              <a:rPr lang="en-US" sz="2800" b="0" strike="noStrike" spc="-1" dirty="0" smtClean="0">
                <a:solidFill>
                  <a:srgbClr val="00453B"/>
                </a:solidFill>
                <a:latin typeface="Arial"/>
                <a:ea typeface="Noto Sans CJK SC"/>
              </a:rPr>
              <a:t>, </a:t>
            </a:r>
            <a:r>
              <a:rPr lang="en-US" sz="2800" b="0" strike="noStrike" spc="-1" dirty="0">
                <a:solidFill>
                  <a:srgbClr val="00453B"/>
                </a:solidFill>
                <a:latin typeface="Arial"/>
                <a:ea typeface="Noto Sans CJK SC"/>
              </a:rPr>
              <a:t>Katharine </a:t>
            </a:r>
            <a:r>
              <a:rPr lang="en-US" sz="2800" b="0" strike="noStrike" spc="-1" dirty="0" smtClean="0">
                <a:solidFill>
                  <a:srgbClr val="00453B"/>
                </a:solidFill>
                <a:latin typeface="Arial"/>
                <a:ea typeface="Noto Sans CJK SC"/>
              </a:rPr>
              <a:t>Hunt</a:t>
            </a:r>
            <a:r>
              <a:rPr lang="en-US" sz="2800" spc="-1" baseline="30000" dirty="0" smtClean="0">
                <a:solidFill>
                  <a:srgbClr val="00453B"/>
                </a:solidFill>
                <a:ea typeface="Noto Sans CJK SC"/>
              </a:rPr>
              <a:t>2</a:t>
            </a:r>
            <a:r>
              <a:rPr lang="en-US" sz="2800" b="0" strike="noStrike" spc="-1" dirty="0" smtClean="0">
                <a:solidFill>
                  <a:srgbClr val="00453B"/>
                </a:solidFill>
                <a:latin typeface="Arial"/>
                <a:ea typeface="Noto Sans CJK SC"/>
              </a:rPr>
              <a:t>, </a:t>
            </a:r>
            <a:r>
              <a:rPr lang="en-US" sz="2800" b="0" strike="noStrike" spc="-1" dirty="0">
                <a:solidFill>
                  <a:srgbClr val="00453B"/>
                </a:solidFill>
                <a:latin typeface="Arial"/>
                <a:ea typeface="Noto Sans CJK SC"/>
              </a:rPr>
              <a:t>Dean </a:t>
            </a:r>
            <a:r>
              <a:rPr lang="en-US" sz="2800" b="0" strike="noStrike" spc="-1" dirty="0" smtClean="0">
                <a:solidFill>
                  <a:srgbClr val="00453B"/>
                </a:solidFill>
                <a:latin typeface="Arial"/>
                <a:ea typeface="Noto Sans CJK SC"/>
              </a:rPr>
              <a:t>Lee</a:t>
            </a:r>
            <a:r>
              <a:rPr lang="en-US" sz="2800" spc="-1" baseline="30000" dirty="0">
                <a:solidFill>
                  <a:srgbClr val="00453B"/>
                </a:solidFill>
                <a:ea typeface="Noto Sans CJK SC"/>
              </a:rPr>
              <a:t>1</a:t>
            </a:r>
            <a:endParaRPr lang="en-US" sz="2800" b="0" strike="noStrike" spc="-1" dirty="0">
              <a:latin typeface="Arial"/>
            </a:endParaRPr>
          </a:p>
        </p:txBody>
      </p:sp>
      <p:grpSp>
        <p:nvGrpSpPr>
          <p:cNvPr id="50" name="Group 1"/>
          <p:cNvGrpSpPr/>
          <p:nvPr/>
        </p:nvGrpSpPr>
        <p:grpSpPr>
          <a:xfrm>
            <a:off x="449424" y="8459869"/>
            <a:ext cx="10454444" cy="7248475"/>
            <a:chOff x="424921" y="8610553"/>
            <a:chExt cx="6972902" cy="7351153"/>
          </a:xfrm>
        </p:grpSpPr>
        <p:sp>
          <p:nvSpPr>
            <p:cNvPr id="51" name="Rounded Rectangle 1"/>
            <p:cNvSpPr/>
            <p:nvPr/>
          </p:nvSpPr>
          <p:spPr>
            <a:xfrm>
              <a:off x="439972" y="8869987"/>
              <a:ext cx="6923363" cy="7091719"/>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endParaRPr lang="en-US" sz="7380" b="0" strike="noStrike" spc="-1">
                <a:latin typeface="Arial"/>
              </a:endParaRPr>
            </a:p>
            <a:p>
              <a:pPr>
                <a:lnSpc>
                  <a:spcPct val="100000"/>
                </a:lnSpc>
                <a:buNone/>
              </a:pPr>
              <a:endParaRPr lang="en-US" sz="7380" b="0" strike="noStrike" spc="-1">
                <a:latin typeface="Arial"/>
              </a:endParaRPr>
            </a:p>
          </p:txBody>
        </p:sp>
        <p:sp>
          <p:nvSpPr>
            <p:cNvPr id="52" name="Rounded Rectangle 2"/>
            <p:cNvSpPr/>
            <p:nvPr/>
          </p:nvSpPr>
          <p:spPr>
            <a:xfrm>
              <a:off x="424921" y="8610553"/>
              <a:ext cx="6972902" cy="709978"/>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Model</a:t>
              </a:r>
              <a:endParaRPr lang="en-US" sz="3600" b="0" strike="noStrike" spc="-1">
                <a:latin typeface="Arial"/>
              </a:endParaRPr>
            </a:p>
          </p:txBody>
        </p:sp>
      </p:grpSp>
      <p:grpSp>
        <p:nvGrpSpPr>
          <p:cNvPr id="54" name="Group 2"/>
          <p:cNvGrpSpPr/>
          <p:nvPr/>
        </p:nvGrpSpPr>
        <p:grpSpPr>
          <a:xfrm>
            <a:off x="443978" y="3525840"/>
            <a:ext cx="10457983" cy="4608576"/>
            <a:chOff x="441063" y="3525840"/>
            <a:chExt cx="11003992" cy="4834629"/>
          </a:xfrm>
        </p:grpSpPr>
        <p:sp>
          <p:nvSpPr>
            <p:cNvPr id="55" name="Rounded Rectangle 3"/>
            <p:cNvSpPr/>
            <p:nvPr/>
          </p:nvSpPr>
          <p:spPr>
            <a:xfrm>
              <a:off x="464852" y="3922341"/>
              <a:ext cx="10947305" cy="4438128"/>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56" name="Rounded Rectangle 4"/>
            <p:cNvSpPr/>
            <p:nvPr/>
          </p:nvSpPr>
          <p:spPr>
            <a:xfrm>
              <a:off x="441063" y="3525840"/>
              <a:ext cx="11003992" cy="734266"/>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pc="-1">
                  <a:solidFill>
                    <a:srgbClr val="FFFFFF"/>
                  </a:solidFill>
                  <a:latin typeface="Arial"/>
                </a:rPr>
                <a:t>Introduction</a:t>
              </a:r>
              <a:endParaRPr lang="en-US" sz="3600" b="0" strike="noStrike" spc="-1">
                <a:latin typeface="Arial"/>
              </a:endParaRPr>
            </a:p>
          </p:txBody>
        </p:sp>
      </p:grpSp>
      <p:grpSp>
        <p:nvGrpSpPr>
          <p:cNvPr id="59" name="Group 8"/>
          <p:cNvGrpSpPr/>
          <p:nvPr/>
        </p:nvGrpSpPr>
        <p:grpSpPr>
          <a:xfrm>
            <a:off x="11388047" y="3532550"/>
            <a:ext cx="12377487" cy="7203669"/>
            <a:chOff x="11500346" y="3410119"/>
            <a:chExt cx="12377487" cy="7668000"/>
          </a:xfrm>
        </p:grpSpPr>
        <p:sp>
          <p:nvSpPr>
            <p:cNvPr id="60" name="Rounded Rectangle 7"/>
            <p:cNvSpPr/>
            <p:nvPr/>
          </p:nvSpPr>
          <p:spPr>
            <a:xfrm>
              <a:off x="11500346" y="3518500"/>
              <a:ext cx="12342405" cy="7559619"/>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61" name="Rounded Rectangle 8"/>
            <p:cNvSpPr/>
            <p:nvPr/>
          </p:nvSpPr>
          <p:spPr>
            <a:xfrm>
              <a:off x="11504882" y="3410119"/>
              <a:ext cx="12372951" cy="856286"/>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Fusion Technique </a:t>
              </a:r>
              <a:endParaRPr lang="en-US" sz="3600" b="0" strike="noStrike" spc="-1">
                <a:latin typeface="Arial"/>
              </a:endParaRPr>
            </a:p>
          </p:txBody>
        </p:sp>
      </p:grpSp>
      <p:sp>
        <p:nvSpPr>
          <p:cNvPr id="62" name="Rectangle 61"/>
          <p:cNvSpPr/>
          <p:nvPr/>
        </p:nvSpPr>
        <p:spPr>
          <a:xfrm>
            <a:off x="11548374" y="4460336"/>
            <a:ext cx="11903637" cy="23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457200">
              <a:lnSpc>
                <a:spcPct val="100000"/>
              </a:lnSpc>
              <a:buFont typeface="Arial"/>
              <a:buChar char="•"/>
            </a:pPr>
            <a:r>
              <a:rPr lang="en-US" sz="3200" b="0" strike="noStrike" spc="-1">
                <a:solidFill>
                  <a:srgbClr val="000000"/>
                </a:solidFill>
                <a:latin typeface="Times New Roman"/>
                <a:ea typeface="DejaVu Sans"/>
              </a:rPr>
              <a:t>Build many-body system from smaller blocks, that are easier to prepare. </a:t>
            </a:r>
            <a:endParaRPr lang="en-US" sz="3200" b="0" strike="noStrike" spc="-1">
              <a:latin typeface="Arial"/>
            </a:endParaRPr>
          </a:p>
          <a:p>
            <a:pPr marL="457200" indent="-457200">
              <a:lnSpc>
                <a:spcPct val="100000"/>
              </a:lnSpc>
              <a:buFont typeface="Arial"/>
              <a:buChar char="•"/>
            </a:pPr>
            <a:endParaRPr lang="en-US" sz="3200" b="0" strike="noStrike" spc="-1">
              <a:latin typeface="Times New Roman"/>
            </a:endParaRPr>
          </a:p>
          <a:p>
            <a:pPr marL="457200" indent="-457200">
              <a:lnSpc>
                <a:spcPct val="100000"/>
              </a:lnSpc>
              <a:buFont typeface="Arial"/>
              <a:buChar char="•"/>
            </a:pPr>
            <a:endParaRPr lang="en-US" sz="3200" b="0" strike="noStrike" spc="-1">
              <a:latin typeface="Times New Roman"/>
            </a:endParaRPr>
          </a:p>
          <a:p>
            <a:pPr marL="457200" indent="-457200">
              <a:lnSpc>
                <a:spcPct val="100000"/>
              </a:lnSpc>
              <a:buFont typeface="Arial"/>
              <a:buChar char="•"/>
            </a:pPr>
            <a:endParaRPr lang="en-US" sz="3200" b="0" strike="noStrike" spc="-1">
              <a:latin typeface="Times New Roman"/>
            </a:endParaRP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r>
              <a:rPr lang="en-US" sz="3200" spc="-1">
                <a:latin typeface="Times New Roman"/>
              </a:rPr>
              <a:t>Fusion can be done with either RA or AE.</a:t>
            </a:r>
          </a:p>
          <a:p>
            <a:pPr marL="457200" indent="-457200">
              <a:buFont typeface="Arial"/>
              <a:buChar char="•"/>
            </a:pPr>
            <a:r>
              <a:rPr lang="en-US" sz="3200" spc="-1">
                <a:latin typeface="Times New Roman"/>
              </a:rPr>
              <a:t>Increases overlap between input state and target state.</a:t>
            </a:r>
          </a:p>
          <a:p>
            <a:endParaRPr lang="en-US" sz="3200" spc="-1">
              <a:latin typeface="Arial"/>
            </a:endParaRPr>
          </a:p>
          <a:p>
            <a:endParaRPr lang="en-US" sz="3200" spc="-1">
              <a:latin typeface="Arial"/>
            </a:endParaRPr>
          </a:p>
          <a:p>
            <a:endParaRPr lang="en-US" sz="3200" spc="-1">
              <a:latin typeface="Arial"/>
            </a:endParaRPr>
          </a:p>
        </p:txBody>
      </p:sp>
      <p:grpSp>
        <p:nvGrpSpPr>
          <p:cNvPr id="63" name="Group 9"/>
          <p:cNvGrpSpPr/>
          <p:nvPr/>
        </p:nvGrpSpPr>
        <p:grpSpPr>
          <a:xfrm>
            <a:off x="11386560" y="11099990"/>
            <a:ext cx="12377290" cy="8676059"/>
            <a:chOff x="11846880" y="11703240"/>
            <a:chExt cx="9869040" cy="7853343"/>
          </a:xfrm>
        </p:grpSpPr>
        <p:sp>
          <p:nvSpPr>
            <p:cNvPr id="64" name="Rounded Rectangle 9"/>
            <p:cNvSpPr/>
            <p:nvPr/>
          </p:nvSpPr>
          <p:spPr>
            <a:xfrm>
              <a:off x="11854080" y="11703960"/>
              <a:ext cx="9861840" cy="7852623"/>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65" name="Rounded Rectangle 10"/>
            <p:cNvSpPr/>
            <p:nvPr/>
          </p:nvSpPr>
          <p:spPr>
            <a:xfrm>
              <a:off x="11846880" y="11703240"/>
              <a:ext cx="9869040" cy="731520"/>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r>
                <a:rPr lang="en-US" sz="3600" b="1" spc="-1">
                  <a:solidFill>
                    <a:srgbClr val="FFFFFF"/>
                  </a:solidFill>
                  <a:latin typeface="Arial"/>
                </a:rPr>
                <a:t>Cost of Rodeo and Adiabatic Techniques</a:t>
              </a:r>
              <a:endParaRPr lang="en-US" sz="3600" b="0" strike="noStrike" spc="-1">
                <a:latin typeface="Arial"/>
              </a:endParaRPr>
            </a:p>
          </p:txBody>
        </p:sp>
      </p:grpSp>
      <p:pic>
        <p:nvPicPr>
          <p:cNvPr id="88" name="Picture 87"/>
          <p:cNvPicPr/>
          <p:nvPr/>
        </p:nvPicPr>
        <p:blipFill>
          <a:blip r:embed="rId2"/>
          <a:stretch/>
        </p:blipFill>
        <p:spPr>
          <a:xfrm>
            <a:off x="14608158" y="13636337"/>
            <a:ext cx="5257080" cy="1168920"/>
          </a:xfrm>
          <a:prstGeom prst="rect">
            <a:avLst/>
          </a:prstGeom>
          <a:ln w="0">
            <a:noFill/>
          </a:ln>
        </p:spPr>
      </p:pic>
      <p:pic>
        <p:nvPicPr>
          <p:cNvPr id="90" name="Picture 89"/>
          <p:cNvPicPr/>
          <p:nvPr/>
        </p:nvPicPr>
        <p:blipFill>
          <a:blip r:embed="rId3"/>
          <a:stretch/>
        </p:blipFill>
        <p:spPr>
          <a:xfrm>
            <a:off x="17906038" y="17126470"/>
            <a:ext cx="3199680" cy="1283040"/>
          </a:xfrm>
          <a:prstGeom prst="rect">
            <a:avLst/>
          </a:prstGeom>
          <a:ln w="0">
            <a:noFill/>
          </a:ln>
        </p:spPr>
      </p:pic>
      <p:grpSp>
        <p:nvGrpSpPr>
          <p:cNvPr id="71" name="Group 11"/>
          <p:cNvGrpSpPr/>
          <p:nvPr/>
        </p:nvGrpSpPr>
        <p:grpSpPr>
          <a:xfrm>
            <a:off x="15087210" y="3536411"/>
            <a:ext cx="21064089" cy="14106966"/>
            <a:chOff x="8722025" y="3901536"/>
            <a:chExt cx="21064089" cy="14106966"/>
          </a:xfrm>
        </p:grpSpPr>
        <p:pic>
          <p:nvPicPr>
            <p:cNvPr id="76" name="Picture 75"/>
            <p:cNvPicPr/>
            <p:nvPr/>
          </p:nvPicPr>
          <p:blipFill>
            <a:blip r:embed="rId4"/>
            <a:stretch/>
          </p:blipFill>
          <p:spPr>
            <a:xfrm>
              <a:off x="12148324" y="14944791"/>
              <a:ext cx="1991520" cy="651600"/>
            </a:xfrm>
            <a:prstGeom prst="rect">
              <a:avLst/>
            </a:prstGeom>
            <a:ln w="0">
              <a:noFill/>
            </a:ln>
          </p:spPr>
        </p:pic>
        <p:pic>
          <p:nvPicPr>
            <p:cNvPr id="74" name="Picture 73"/>
            <p:cNvPicPr/>
            <p:nvPr/>
          </p:nvPicPr>
          <p:blipFill>
            <a:blip r:embed="rId5"/>
            <a:stretch/>
          </p:blipFill>
          <p:spPr>
            <a:xfrm>
              <a:off x="9465139" y="14895100"/>
              <a:ext cx="1757390" cy="706563"/>
            </a:xfrm>
            <a:prstGeom prst="rect">
              <a:avLst/>
            </a:prstGeom>
            <a:ln w="0">
              <a:noFill/>
            </a:ln>
          </p:spPr>
        </p:pic>
        <p:sp>
          <p:nvSpPr>
            <p:cNvPr id="72" name="Rounded Rectangle 13"/>
            <p:cNvSpPr/>
            <p:nvPr/>
          </p:nvSpPr>
          <p:spPr>
            <a:xfrm>
              <a:off x="17624053" y="4008886"/>
              <a:ext cx="12147087" cy="6197605"/>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73" name="Rounded Rectangle 14"/>
            <p:cNvSpPr/>
            <p:nvPr/>
          </p:nvSpPr>
          <p:spPr>
            <a:xfrm>
              <a:off x="17626100" y="3901536"/>
              <a:ext cx="12160014" cy="807618"/>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Cost of Rodeo and Adiabatic Techniques combined</a:t>
              </a:r>
              <a:endParaRPr lang="en-US" sz="3600" b="0" strike="noStrike" spc="-1">
                <a:latin typeface="Arial"/>
              </a:endParaRPr>
            </a:p>
          </p:txBody>
        </p:sp>
        <p:pic>
          <p:nvPicPr>
            <p:cNvPr id="75" name="Picture 74"/>
            <p:cNvPicPr/>
            <p:nvPr/>
          </p:nvPicPr>
          <p:blipFill>
            <a:blip r:embed="rId6"/>
            <a:stretch/>
          </p:blipFill>
          <p:spPr>
            <a:xfrm>
              <a:off x="8722025" y="16962342"/>
              <a:ext cx="3065760" cy="1046160"/>
            </a:xfrm>
            <a:prstGeom prst="rect">
              <a:avLst/>
            </a:prstGeom>
            <a:ln w="0">
              <a:noFill/>
            </a:ln>
          </p:spPr>
        </p:pic>
      </p:grpSp>
      <p:sp>
        <p:nvSpPr>
          <p:cNvPr id="66" name="TextBox 4"/>
          <p:cNvSpPr/>
          <p:nvPr/>
        </p:nvSpPr>
        <p:spPr>
          <a:xfrm>
            <a:off x="11587576" y="12133061"/>
            <a:ext cx="11881839" cy="935495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dirty="0">
                <a:latin typeface="Times New Roman"/>
              </a:rPr>
              <a:t>Compare costs of using classic RA, adiabatic RA (ARA), and a fusional RA (FRA). </a:t>
            </a:r>
          </a:p>
          <a:p>
            <a:pPr marL="457200" indent="-457200">
              <a:buFont typeface="Arial"/>
              <a:buChar char="•"/>
            </a:pPr>
            <a:r>
              <a:rPr lang="en-US" sz="3200" spc="-1" dirty="0">
                <a:latin typeface="Times New Roman"/>
              </a:rPr>
              <a:t>The probability of success of a RA application with </a:t>
            </a:r>
            <a:r>
              <a:rPr lang="en-US" sz="3200" i="1" spc="-1" dirty="0">
                <a:latin typeface="Times New Roman"/>
              </a:rPr>
              <a:t>r</a:t>
            </a:r>
            <a:r>
              <a:rPr lang="en-US" sz="3200" spc="-1" dirty="0">
                <a:latin typeface="Times New Roman"/>
              </a:rPr>
              <a:t> cycles is given by:</a:t>
            </a:r>
          </a:p>
          <a:p>
            <a:pPr marL="457200" indent="-457200">
              <a:buFont typeface="Arial"/>
              <a:buChar char="•"/>
            </a:pPr>
            <a:endParaRPr lang="en-US" sz="3200" spc="-1">
              <a:latin typeface="Times New Roman"/>
            </a:endParaRPr>
          </a:p>
          <a:p>
            <a:pPr marL="457200" indent="-457200">
              <a:buFont typeface="Arial"/>
              <a:buChar char="•"/>
            </a:pPr>
            <a:r>
              <a:rPr lang="en-US" sz="3200" spc="-1" dirty="0">
                <a:latin typeface="Times New Roman"/>
              </a:rPr>
              <a:t>Cost of RA is given by                  and </a:t>
            </a:r>
          </a:p>
          <a:p>
            <a:pPr marL="457200" indent="-457200">
              <a:buFont typeface="Arial"/>
              <a:buChar char="•"/>
            </a:pPr>
            <a:r>
              <a:rPr lang="en-US" sz="3200" spc="-1" dirty="0">
                <a:latin typeface="Times New Roman"/>
              </a:rPr>
              <a:t>Assuming a perfect energy target guess and that the initial state's overlap with the target state is very close to 1, the number of rodeo cycles needed to reach within </a:t>
            </a:r>
            <a:r>
              <a:rPr lang="en-US" sz="3200" i="1" spc="-1" dirty="0">
                <a:latin typeface="Times New Roman"/>
                <a:ea typeface="+mn-lt"/>
                <a:cs typeface="+mn-lt"/>
              </a:rPr>
              <a:t>ε</a:t>
            </a:r>
            <a:r>
              <a:rPr lang="en-US" sz="3200" spc="-1" dirty="0">
                <a:latin typeface="Times New Roman"/>
                <a:ea typeface="+mn-lt"/>
                <a:cs typeface="+mn-lt"/>
              </a:rPr>
              <a:t> of</a:t>
            </a:r>
            <a:r>
              <a:rPr lang="en-US" sz="3200" spc="-1" dirty="0">
                <a:latin typeface="Times New Roman"/>
              </a:rPr>
              <a:t> the exact state will be given by:</a:t>
            </a:r>
          </a:p>
          <a:p>
            <a:pPr marL="457200" indent="-457200">
              <a:buFont typeface="Arial"/>
              <a:buChar char="•"/>
            </a:pPr>
            <a:endParaRPr lang="en-US" sz="3200" spc="-1" dirty="0">
              <a:latin typeface="Times New Roman"/>
            </a:endParaRPr>
          </a:p>
          <a:p>
            <a:pPr marL="457200" indent="-457200">
              <a:buFont typeface="Arial"/>
              <a:buChar char="•"/>
            </a:pPr>
            <a:endParaRPr lang="en-US" sz="3200" spc="-1" dirty="0">
              <a:latin typeface="Times New Roman"/>
            </a:endParaRPr>
          </a:p>
          <a:p>
            <a:pPr marL="457200" indent="-457200">
              <a:buFont typeface="Arial"/>
              <a:buChar char="•"/>
            </a:pPr>
            <a:r>
              <a:rPr lang="en-US" sz="3200" spc="-1" dirty="0">
                <a:latin typeface="Times New Roman"/>
              </a:rPr>
              <a:t>Thus the total cost will simplify to:</a:t>
            </a:r>
            <a:endParaRPr lang="en-US"/>
          </a:p>
          <a:p>
            <a:pPr marL="457200" indent="-457200">
              <a:buFont typeface="Arial"/>
              <a:buChar char="•"/>
            </a:pPr>
            <a:r>
              <a:rPr lang="en-US" sz="3200" spc="-1" dirty="0">
                <a:latin typeface="Times New Roman"/>
              </a:rPr>
              <a:t>For the ARA, we have:</a:t>
            </a:r>
          </a:p>
          <a:p>
            <a:pPr marL="457200" indent="-457200">
              <a:buFont typeface="Arial"/>
              <a:buChar char="•"/>
            </a:pPr>
            <a:r>
              <a:rPr lang="en-US" sz="3200" spc="-1" dirty="0">
                <a:latin typeface="Times New Roman"/>
              </a:rPr>
              <a:t>For the FRA, </a:t>
            </a:r>
          </a:p>
          <a:p>
            <a:pPr marL="457200" indent="-457200">
              <a:buFont typeface="Arial"/>
              <a:buChar char="•"/>
            </a:pPr>
            <a:endParaRPr lang="en-US">
              <a:latin typeface="Arial"/>
            </a:endParaRPr>
          </a:p>
          <a:p>
            <a:pPr marL="457200" indent="-457200">
              <a:buFont typeface="Arial"/>
              <a:buChar char="•"/>
            </a:pPr>
            <a:endParaRPr lang="en-US">
              <a:latin typeface="Arial"/>
            </a:endParaRPr>
          </a:p>
          <a:p>
            <a:pPr marL="457200" indent="-457200">
              <a:buFont typeface="Arial"/>
              <a:buChar char="•"/>
            </a:pPr>
            <a:endParaRPr lang="en-US">
              <a:latin typeface="Arial"/>
            </a:endParaRPr>
          </a:p>
          <a:p>
            <a:endParaRPr lang="en-US">
              <a:latin typeface="Arial"/>
            </a:endParaRPr>
          </a:p>
          <a:p>
            <a:pPr marL="457200" indent="-457200">
              <a:buFont typeface="Arial"/>
              <a:buChar char="•"/>
            </a:pPr>
            <a:endParaRPr lang="en-US">
              <a:latin typeface="Arial"/>
            </a:endParaRPr>
          </a:p>
          <a:p>
            <a:pPr marL="457200" indent="-457200">
              <a:buFont typeface="Arial"/>
              <a:buChar char="•"/>
            </a:pPr>
            <a:endParaRPr lang="en-US" sz="3200">
              <a:latin typeface="Arial"/>
            </a:endParaRPr>
          </a:p>
          <a:p>
            <a:pPr marL="457200" indent="-457200">
              <a:buFont typeface="Arial"/>
              <a:buChar char="•"/>
            </a:pPr>
            <a:endParaRPr lang="en-US" sz="3200" spc="-1">
              <a:latin typeface="Times New Roman"/>
            </a:endParaRPr>
          </a:p>
        </p:txBody>
      </p:sp>
      <p:grpSp>
        <p:nvGrpSpPr>
          <p:cNvPr id="67" name="Group 10"/>
          <p:cNvGrpSpPr/>
          <p:nvPr/>
        </p:nvGrpSpPr>
        <p:grpSpPr>
          <a:xfrm>
            <a:off x="11382838" y="20135850"/>
            <a:ext cx="12402153" cy="6958289"/>
            <a:chOff x="11714533" y="20133877"/>
            <a:chExt cx="10094419" cy="7023803"/>
          </a:xfrm>
        </p:grpSpPr>
        <p:sp>
          <p:nvSpPr>
            <p:cNvPr id="68" name="Rounded Rectangle 11"/>
            <p:cNvSpPr/>
            <p:nvPr/>
          </p:nvSpPr>
          <p:spPr>
            <a:xfrm>
              <a:off x="11714533" y="20346120"/>
              <a:ext cx="10094419" cy="6811560"/>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69" name="Rounded Rectangle 12"/>
            <p:cNvSpPr/>
            <p:nvPr/>
          </p:nvSpPr>
          <p:spPr>
            <a:xfrm>
              <a:off x="11717558" y="20133877"/>
              <a:ext cx="10075955" cy="833248"/>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r>
                <a:rPr lang="en-US" sz="3600" b="1" strike="noStrike" spc="-1">
                  <a:solidFill>
                    <a:srgbClr val="FFFFFF"/>
                  </a:solidFill>
                  <a:latin typeface="Arial"/>
                  <a:ea typeface="DejaVu Sans"/>
                </a:rPr>
                <a:t> </a:t>
              </a:r>
              <a:r>
                <a:rPr lang="en-US" sz="3600" b="1" spc="-1">
                  <a:solidFill>
                    <a:srgbClr val="FFFFFF"/>
                  </a:solidFill>
                  <a:latin typeface="Arial"/>
                  <a:ea typeface="DejaVu Sans"/>
                </a:rPr>
                <a:t>Pure Adiabatic Evolution with Fusional Method</a:t>
              </a:r>
              <a:endParaRPr lang="en-US" sz="3600" b="0" strike="noStrike" spc="-1">
                <a:latin typeface="Arial"/>
              </a:endParaRPr>
            </a:p>
          </p:txBody>
        </p:sp>
      </p:grpSp>
      <p:sp>
        <p:nvSpPr>
          <p:cNvPr id="70" name="TextBox 5"/>
          <p:cNvSpPr/>
          <p:nvPr/>
        </p:nvSpPr>
        <p:spPr>
          <a:xfrm>
            <a:off x="18610941" y="21311302"/>
            <a:ext cx="4799240" cy="698507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b="0" strike="noStrike" spc="-1">
                <a:solidFill>
                  <a:srgbClr val="000000"/>
                </a:solidFill>
                <a:latin typeface="Times New Roman"/>
                <a:ea typeface="DejaVu Sans"/>
              </a:rPr>
              <a:t>One </a:t>
            </a:r>
            <a:r>
              <a:rPr lang="en-US" sz="3200" spc="-1">
                <a:solidFill>
                  <a:srgbClr val="000000"/>
                </a:solidFill>
                <a:latin typeface="Times New Roman"/>
                <a:ea typeface="DejaVu Sans"/>
              </a:rPr>
              <a:t>AE </a:t>
            </a:r>
            <a:r>
              <a:rPr lang="en-US" sz="3200" b="0" strike="noStrike" spc="-1">
                <a:solidFill>
                  <a:srgbClr val="000000"/>
                </a:solidFill>
                <a:latin typeface="Times New Roman"/>
                <a:ea typeface="DejaVu Sans"/>
              </a:rPr>
              <a:t>step, </a:t>
            </a:r>
            <a:r>
              <a:rPr lang="en-US" sz="3200" spc="-1">
                <a:solidFill>
                  <a:srgbClr val="000000"/>
                </a:solidFill>
                <a:latin typeface="Times New Roman"/>
                <a:ea typeface="DejaVu Sans"/>
              </a:rPr>
              <a:t>fusing</a:t>
            </a:r>
            <a:r>
              <a:rPr lang="en-US" sz="3200" b="0" strike="noStrike" spc="-1">
                <a:solidFill>
                  <a:srgbClr val="000000"/>
                </a:solidFill>
                <a:latin typeface="Times New Roman"/>
                <a:ea typeface="DejaVu Sans"/>
              </a:rPr>
              <a:t> </a:t>
            </a:r>
            <a:r>
              <a:rPr lang="en-US" sz="3200" b="0" i="1" strike="noStrike" spc="-1">
                <a:solidFill>
                  <a:srgbClr val="000000"/>
                </a:solidFill>
                <a:latin typeface="Times New Roman"/>
                <a:ea typeface="DejaVu Sans"/>
              </a:rPr>
              <a:t>n</a:t>
            </a:r>
            <a:r>
              <a:rPr lang="en-US" sz="3200" b="0" strike="noStrike" spc="-1">
                <a:solidFill>
                  <a:srgbClr val="000000"/>
                </a:solidFill>
                <a:latin typeface="Times New Roman"/>
                <a:ea typeface="DejaVu Sans"/>
              </a:rPr>
              <a:t> chains of 2 to a large chain of 2</a:t>
            </a:r>
            <a:r>
              <a:rPr lang="en-US" sz="3200" b="0" i="1" strike="noStrike" spc="-1">
                <a:solidFill>
                  <a:srgbClr val="000000"/>
                </a:solidFill>
                <a:latin typeface="Times New Roman"/>
                <a:ea typeface="DejaVu Sans"/>
              </a:rPr>
              <a:t>n</a:t>
            </a:r>
            <a:r>
              <a:rPr lang="en-US" sz="3200" i="1" spc="-1">
                <a:solidFill>
                  <a:srgbClr val="000000"/>
                </a:solidFill>
                <a:latin typeface="Times New Roman"/>
                <a:ea typeface="DejaVu Sans"/>
              </a:rPr>
              <a:t>.</a:t>
            </a:r>
            <a:endParaRPr lang="en-US" sz="3200" b="0" i="1" strike="noStrike" spc="-1">
              <a:solidFill>
                <a:srgbClr val="000000"/>
              </a:solidFill>
              <a:latin typeface="Times New Roman"/>
              <a:ea typeface="DejaVu Sans"/>
            </a:endParaRPr>
          </a:p>
          <a:p>
            <a:pPr marL="457200" indent="-457200">
              <a:buFont typeface="Arial"/>
              <a:buChar char="•"/>
            </a:pPr>
            <a:r>
              <a:rPr lang="en-US" sz="3200" spc="-1">
                <a:latin typeface="Times New Roman"/>
              </a:rPr>
              <a:t>Start with half-filled chains:</a:t>
            </a: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r>
              <a:rPr lang="en-US" sz="3200" spc="-1">
                <a:latin typeface="Times New Roman"/>
              </a:rPr>
              <a:t>Ground states found with DMRG.</a:t>
            </a:r>
          </a:p>
          <a:p>
            <a:pPr marL="457200" indent="-457200">
              <a:buFont typeface="Arial"/>
              <a:buChar char="•"/>
            </a:pPr>
            <a:r>
              <a:rPr lang="en-US" sz="3200" spc="-1">
                <a:latin typeface="Times New Roman"/>
              </a:rPr>
              <a:t>TEBD with </a:t>
            </a:r>
          </a:p>
          <a:p>
            <a:pPr marL="457200" indent="-457200">
              <a:buFont typeface="Arial"/>
              <a:buChar char="•"/>
            </a:pPr>
            <a:endParaRPr lang="en-US" sz="3200" i="1" spc="-1">
              <a:latin typeface="Times New Roman"/>
            </a:endParaRPr>
          </a:p>
          <a:p>
            <a:pPr marL="457200" indent="-457200">
              <a:buFont typeface="Arial"/>
              <a:buChar char="•"/>
            </a:pPr>
            <a:endParaRPr lang="en-US" sz="3200" i="1" spc="-1">
              <a:latin typeface="Times New Roman"/>
            </a:endParaRPr>
          </a:p>
          <a:p>
            <a:pPr marL="457200" indent="-457200">
              <a:buFont typeface="Arial"/>
              <a:buChar char="•"/>
            </a:pPr>
            <a:endParaRPr lang="en-US" sz="3200" spc="-1">
              <a:latin typeface="Times New Roman"/>
            </a:endParaRPr>
          </a:p>
        </p:txBody>
      </p:sp>
      <p:grpSp>
        <p:nvGrpSpPr>
          <p:cNvPr id="77" name="Group 12"/>
          <p:cNvGrpSpPr/>
          <p:nvPr/>
        </p:nvGrpSpPr>
        <p:grpSpPr>
          <a:xfrm>
            <a:off x="23993773" y="18219129"/>
            <a:ext cx="12106539" cy="4487706"/>
            <a:chOff x="22136758" y="12653133"/>
            <a:chExt cx="13998694" cy="8913747"/>
          </a:xfrm>
        </p:grpSpPr>
        <p:sp>
          <p:nvSpPr>
            <p:cNvPr id="78" name="Rounded Rectangle 15"/>
            <p:cNvSpPr/>
            <p:nvPr/>
          </p:nvSpPr>
          <p:spPr>
            <a:xfrm>
              <a:off x="22144320" y="12882240"/>
              <a:ext cx="13973400" cy="8684640"/>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79" name="Rounded Rectangle 16"/>
            <p:cNvSpPr/>
            <p:nvPr/>
          </p:nvSpPr>
          <p:spPr>
            <a:xfrm>
              <a:off x="22136758" y="12653133"/>
              <a:ext cx="13998694" cy="1574404"/>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r>
                <a:rPr lang="en-US" sz="3600" b="1" spc="-1">
                  <a:solidFill>
                    <a:srgbClr val="FFFFFF"/>
                  </a:solidFill>
                  <a:latin typeface="Arial"/>
                </a:rPr>
                <a:t>Discussion and Outlook</a:t>
              </a:r>
              <a:endParaRPr lang="en-US" sz="3600" b="1" strike="noStrike" spc="-1">
                <a:solidFill>
                  <a:srgbClr val="FFFFFF"/>
                </a:solidFill>
                <a:latin typeface="Arial"/>
              </a:endParaRPr>
            </a:p>
          </p:txBody>
        </p:sp>
      </p:grpSp>
      <p:sp>
        <p:nvSpPr>
          <p:cNvPr id="80" name="TextBox 6"/>
          <p:cNvSpPr/>
          <p:nvPr/>
        </p:nvSpPr>
        <p:spPr>
          <a:xfrm>
            <a:off x="24192145" y="19047354"/>
            <a:ext cx="11663458" cy="35379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a:latin typeface="Times New Roman"/>
              </a:rPr>
              <a:t>ARA clearly outperforms RA as more interaction terms are missing.</a:t>
            </a:r>
          </a:p>
          <a:p>
            <a:pPr marL="457200" indent="-457200">
              <a:buFont typeface="Arial"/>
              <a:buChar char="•"/>
            </a:pPr>
            <a:r>
              <a:rPr lang="en-US" sz="3200" spc="-1">
                <a:latin typeface="Times New Roman"/>
              </a:rPr>
              <a:t>FRA outperforms RA and possibly ARA in smaller systems.</a:t>
            </a:r>
          </a:p>
          <a:p>
            <a:pPr marL="457200" indent="-457200">
              <a:buFont typeface="Arial"/>
              <a:buChar char="•"/>
            </a:pPr>
            <a:r>
              <a:rPr lang="en-US" sz="3200" i="1" spc="-1">
                <a:latin typeface="Times New Roman"/>
              </a:rPr>
              <a:t>Can AE be smartly applied in combination with RA to outperform FRA?</a:t>
            </a:r>
            <a:endParaRPr lang="en-US">
              <a:latin typeface="Arial"/>
            </a:endParaRPr>
          </a:p>
          <a:p>
            <a:pPr marL="457200" indent="-457200">
              <a:buFont typeface="Arial"/>
              <a:buChar char="•"/>
            </a:pPr>
            <a:r>
              <a:rPr lang="en-US" sz="3200" spc="-1">
                <a:latin typeface="Times New Roman"/>
              </a:rPr>
              <a:t>Compare RA, ARA, FRA methods with </a:t>
            </a:r>
            <a:r>
              <a:rPr lang="en-US" sz="3200" spc="-1" err="1">
                <a:latin typeface="Times New Roman"/>
              </a:rPr>
              <a:t>TenPy</a:t>
            </a:r>
            <a:r>
              <a:rPr lang="en-US" sz="3200" spc="-1">
                <a:latin typeface="Times New Roman"/>
              </a:rPr>
              <a:t> implementation of RA and scale for large systems.</a:t>
            </a:r>
            <a:endParaRPr lang="en-US"/>
          </a:p>
        </p:txBody>
      </p:sp>
      <p:grpSp>
        <p:nvGrpSpPr>
          <p:cNvPr id="82" name="Group 14"/>
          <p:cNvGrpSpPr/>
          <p:nvPr/>
        </p:nvGrpSpPr>
        <p:grpSpPr>
          <a:xfrm>
            <a:off x="23996911" y="22866513"/>
            <a:ext cx="12146916" cy="1964586"/>
            <a:chOff x="29494440" y="21883742"/>
            <a:chExt cx="6672031" cy="3234641"/>
          </a:xfrm>
        </p:grpSpPr>
        <p:sp>
          <p:nvSpPr>
            <p:cNvPr id="83" name="Rounded Rectangle 19"/>
            <p:cNvSpPr/>
            <p:nvPr/>
          </p:nvSpPr>
          <p:spPr>
            <a:xfrm>
              <a:off x="29494440" y="22242797"/>
              <a:ext cx="6663600" cy="2875586"/>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84" name="Rounded Rectangle 20"/>
            <p:cNvSpPr/>
            <p:nvPr/>
          </p:nvSpPr>
          <p:spPr>
            <a:xfrm>
              <a:off x="29497823" y="21883742"/>
              <a:ext cx="6668648" cy="1144514"/>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pc="-1">
                  <a:solidFill>
                    <a:srgbClr val="FFFFFF"/>
                  </a:solidFill>
                  <a:latin typeface="Arial"/>
                </a:rPr>
                <a:t>Acknowledgments</a:t>
              </a:r>
              <a:endParaRPr lang="en-US" sz="3600" b="0" strike="noStrike" spc="-1">
                <a:latin typeface="Arial"/>
              </a:endParaRPr>
            </a:p>
          </p:txBody>
        </p:sp>
      </p:grpSp>
      <p:pic>
        <p:nvPicPr>
          <p:cNvPr id="87" name="Picture 86"/>
          <p:cNvPicPr/>
          <p:nvPr/>
        </p:nvPicPr>
        <p:blipFill>
          <a:blip r:embed="rId7"/>
          <a:stretch/>
        </p:blipFill>
        <p:spPr>
          <a:xfrm>
            <a:off x="13694094" y="5632570"/>
            <a:ext cx="7084440" cy="3389040"/>
          </a:xfrm>
          <a:prstGeom prst="rect">
            <a:avLst/>
          </a:prstGeom>
          <a:ln w="0">
            <a:noFill/>
          </a:ln>
        </p:spPr>
      </p:pic>
      <p:grpSp>
        <p:nvGrpSpPr>
          <p:cNvPr id="91" name="Group 3"/>
          <p:cNvGrpSpPr/>
          <p:nvPr/>
        </p:nvGrpSpPr>
        <p:grpSpPr>
          <a:xfrm>
            <a:off x="448460" y="15969047"/>
            <a:ext cx="10461948" cy="11168359"/>
            <a:chOff x="457196" y="16443302"/>
            <a:chExt cx="10984684" cy="8701978"/>
          </a:xfrm>
        </p:grpSpPr>
        <p:sp>
          <p:nvSpPr>
            <p:cNvPr id="92" name="Rounded Rectangle 5"/>
            <p:cNvSpPr/>
            <p:nvPr/>
          </p:nvSpPr>
          <p:spPr>
            <a:xfrm>
              <a:off x="457200" y="16687800"/>
              <a:ext cx="10984680" cy="8457480"/>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endParaRPr lang="en-US" sz="7380" b="0" strike="noStrike" spc="-1">
                <a:latin typeface="Arial"/>
              </a:endParaRPr>
            </a:p>
            <a:p>
              <a:pPr>
                <a:lnSpc>
                  <a:spcPct val="100000"/>
                </a:lnSpc>
                <a:buNone/>
              </a:pPr>
              <a:endParaRPr lang="en-US" sz="7380" b="0" strike="noStrike" spc="-1">
                <a:latin typeface="Arial"/>
              </a:endParaRPr>
            </a:p>
          </p:txBody>
        </p:sp>
        <p:sp>
          <p:nvSpPr>
            <p:cNvPr id="93" name="Rounded Rectangle 6"/>
            <p:cNvSpPr/>
            <p:nvPr/>
          </p:nvSpPr>
          <p:spPr>
            <a:xfrm>
              <a:off x="457196" y="16443302"/>
              <a:ext cx="10975758" cy="652612"/>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r>
                <a:rPr lang="en-US" sz="3600" b="1" spc="-1">
                  <a:solidFill>
                    <a:srgbClr val="FFFFFF"/>
                  </a:solidFill>
                  <a:latin typeface="Arial"/>
                </a:rPr>
                <a:t>Rodeo Algorithm and Adiabatic Evolution</a:t>
              </a:r>
              <a:endParaRPr lang="en-US" sz="3600" b="0" strike="noStrike" spc="-1">
                <a:latin typeface="Arial"/>
              </a:endParaRPr>
            </a:p>
          </p:txBody>
        </p:sp>
      </p:grpSp>
      <p:sp>
        <p:nvSpPr>
          <p:cNvPr id="94" name="TextBox 2"/>
          <p:cNvSpPr/>
          <p:nvPr/>
        </p:nvSpPr>
        <p:spPr>
          <a:xfrm>
            <a:off x="698032" y="19520664"/>
            <a:ext cx="9984316" cy="698507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dirty="0">
                <a:solidFill>
                  <a:srgbClr val="000000"/>
                </a:solidFill>
                <a:latin typeface="Times New Roman"/>
                <a:ea typeface="DejaVu Sans"/>
                <a:cs typeface="Times New Roman"/>
              </a:rPr>
              <a:t>Rodeo Algorithm (RA) suppresses eigenstates far from target energy. </a:t>
            </a:r>
            <a:endParaRPr lang="en-US" dirty="0"/>
          </a:p>
          <a:p>
            <a:pPr marL="457200" indent="-457200">
              <a:buFont typeface="Arial"/>
              <a:buChar char="•"/>
            </a:pPr>
            <a:r>
              <a:rPr lang="en-US" sz="3200" spc="-1" dirty="0">
                <a:latin typeface="Times New Roman"/>
                <a:ea typeface="+mn-lt"/>
                <a:cs typeface="+mn-lt"/>
              </a:rPr>
              <a:t>Works relatively fast given an initial state with a large overlap with the eigenstate corresponding to the target energy.</a:t>
            </a:r>
            <a:endParaRPr lang="en-US" sz="3200" spc="-1" dirty="0">
              <a:latin typeface="Times New Roman"/>
              <a:ea typeface="Lato"/>
              <a:cs typeface="Arial"/>
            </a:endParaRPr>
          </a:p>
          <a:p>
            <a:pPr marL="457200" indent="-457200">
              <a:buFont typeface="Arial"/>
              <a:buChar char="•"/>
            </a:pPr>
            <a:r>
              <a:rPr lang="en-US" sz="3200" spc="-1" dirty="0">
                <a:latin typeface="Times New Roman"/>
                <a:ea typeface="Lato"/>
                <a:cs typeface="Lato"/>
              </a:rPr>
              <a:t>Adiabatic Evolution (AE) slowly changes Hamiltonian to keep the state of the system in a given instantaneous eigenstate.</a:t>
            </a:r>
            <a:endParaRPr lang="en-US" sz="3200" spc="-1" dirty="0">
              <a:latin typeface="Times New Roman"/>
              <a:ea typeface="Lato"/>
              <a:cs typeface="Arial"/>
            </a:endParaRPr>
          </a:p>
          <a:p>
            <a:pPr marL="457200" indent="-457200">
              <a:buFont typeface="Arial"/>
              <a:buChar char="•"/>
            </a:pPr>
            <a:r>
              <a:rPr lang="en-US" sz="3200" spc="-1" dirty="0">
                <a:latin typeface="Times New Roman"/>
                <a:ea typeface="Lato"/>
                <a:cs typeface="Lato"/>
              </a:rPr>
              <a:t>Can be run for finite times, but only works perfectly as the runtime tends to infinity</a:t>
            </a:r>
            <a:r>
              <a:rPr lang="en-US" sz="3200" spc="-1" dirty="0">
                <a:latin typeface="Times New Roman"/>
                <a:cs typeface="Times New Roman"/>
              </a:rPr>
              <a:t>.</a:t>
            </a:r>
            <a:endParaRPr lang="en-US" sz="3200" spc="-1" dirty="0">
              <a:latin typeface="Times New Roman"/>
              <a:cs typeface="Arial"/>
            </a:endParaRPr>
          </a:p>
          <a:p>
            <a:pPr marL="457200" indent="-457200">
              <a:buFont typeface="Arial"/>
              <a:buChar char="•"/>
            </a:pPr>
            <a:r>
              <a:rPr lang="en-US" sz="3200" spc="-1" dirty="0">
                <a:latin typeface="Times New Roman"/>
                <a:cs typeface="Times New Roman"/>
              </a:rPr>
              <a:t>Simulations of AE are done using </a:t>
            </a:r>
            <a:r>
              <a:rPr lang="en-US" sz="3200" spc="-1" dirty="0" err="1">
                <a:latin typeface="Times New Roman"/>
                <a:cs typeface="Times New Roman"/>
              </a:rPr>
              <a:t>TenPy</a:t>
            </a:r>
            <a:r>
              <a:rPr lang="en-US" sz="3200" spc="-1" dirty="0">
                <a:latin typeface="Times New Roman"/>
                <a:cs typeface="Times New Roman"/>
              </a:rPr>
              <a:t> [2], a Python</a:t>
            </a:r>
            <a:br>
              <a:rPr lang="en-US" sz="3200" spc="-1" dirty="0">
                <a:latin typeface="Times New Roman"/>
                <a:cs typeface="Times New Roman"/>
              </a:rPr>
            </a:br>
            <a:r>
              <a:rPr lang="en-US" sz="3200" spc="-1" dirty="0">
                <a:latin typeface="Times New Roman"/>
                <a:cs typeface="Times New Roman"/>
              </a:rPr>
              <a:t>implementation of tensor networks.</a:t>
            </a:r>
          </a:p>
          <a:p>
            <a:pPr marL="457200" indent="-457200">
              <a:buFont typeface="Arial"/>
              <a:buChar char="•"/>
            </a:pPr>
            <a:r>
              <a:rPr lang="en-US" sz="3200" spc="-1" dirty="0">
                <a:latin typeface="Times New Roman"/>
                <a:cs typeface="Times New Roman"/>
              </a:rPr>
              <a:t>RA implemented using </a:t>
            </a:r>
            <a:r>
              <a:rPr lang="en-US" sz="3200" spc="-1" dirty="0" err="1">
                <a:latin typeface="Times New Roman"/>
                <a:cs typeface="Times New Roman"/>
              </a:rPr>
              <a:t>Qiskit</a:t>
            </a:r>
            <a:r>
              <a:rPr lang="en-US" sz="3200" spc="-1" dirty="0">
                <a:latin typeface="Times New Roman"/>
                <a:cs typeface="Times New Roman"/>
              </a:rPr>
              <a:t> (See Poster # 46 by Onat Ayyildiz et. Al. for more details).</a:t>
            </a:r>
          </a:p>
        </p:txBody>
      </p:sp>
      <p:sp>
        <p:nvSpPr>
          <p:cNvPr id="5" name="TextBox 4">
            <a:extLst>
              <a:ext uri="{FF2B5EF4-FFF2-40B4-BE49-F238E27FC236}">
                <a16:creationId xmlns:a16="http://schemas.microsoft.com/office/drawing/2014/main" id="{185459D5-A92A-158A-5D31-756628CD976D}"/>
              </a:ext>
            </a:extLst>
          </p:cNvPr>
          <p:cNvSpPr/>
          <p:nvPr/>
        </p:nvSpPr>
        <p:spPr>
          <a:xfrm>
            <a:off x="686712" y="4471753"/>
            <a:ext cx="9994301" cy="366505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a:latin typeface="Times New Roman"/>
              </a:rPr>
              <a:t>We search for efficient ways to prepare specific states of a many-body quantum system on a quantum computer.</a:t>
            </a:r>
          </a:p>
          <a:p>
            <a:pPr marL="457200" indent="-457200">
              <a:buFont typeface="Arial"/>
              <a:buChar char="•"/>
            </a:pPr>
            <a:r>
              <a:rPr lang="en-US" sz="3200" spc="-1">
                <a:latin typeface="Times New Roman"/>
              </a:rPr>
              <a:t>Many methods exist, notably the Rodeo Algorithm [1], but have severe limitations.</a:t>
            </a:r>
          </a:p>
          <a:p>
            <a:pPr marL="457200" indent="-457200">
              <a:buFont typeface="Arial"/>
              <a:buChar char="•"/>
            </a:pPr>
            <a:r>
              <a:rPr lang="en-US" sz="3200" spc="-1">
                <a:latin typeface="Times New Roman"/>
              </a:rPr>
              <a:t>The Rodeo Algorithm has poor performance when the initial state overlap is low, hindering its applicability to the preparation of larger systems.</a:t>
            </a:r>
          </a:p>
        </p:txBody>
      </p:sp>
      <p:pic>
        <p:nvPicPr>
          <p:cNvPr id="7" name="Picture 6" descr="A mathematical equation with numbers and symbols&#10;&#10;Description automatically generated">
            <a:extLst>
              <a:ext uri="{FF2B5EF4-FFF2-40B4-BE49-F238E27FC236}">
                <a16:creationId xmlns:a16="http://schemas.microsoft.com/office/drawing/2014/main" id="{9F988BA1-624F-229C-B204-8232D241581C}"/>
              </a:ext>
            </a:extLst>
          </p:cNvPr>
          <p:cNvPicPr>
            <a:picLocks noChangeAspect="1"/>
          </p:cNvPicPr>
          <p:nvPr/>
        </p:nvPicPr>
        <p:blipFill>
          <a:blip r:embed="rId8"/>
          <a:stretch>
            <a:fillRect/>
          </a:stretch>
        </p:blipFill>
        <p:spPr>
          <a:xfrm>
            <a:off x="3082154" y="9699371"/>
            <a:ext cx="4944129" cy="1400175"/>
          </a:xfrm>
          <a:prstGeom prst="rect">
            <a:avLst/>
          </a:prstGeom>
        </p:spPr>
      </p:pic>
      <p:sp>
        <p:nvSpPr>
          <p:cNvPr id="6" name="TextBox 4">
            <a:extLst>
              <a:ext uri="{FF2B5EF4-FFF2-40B4-BE49-F238E27FC236}">
                <a16:creationId xmlns:a16="http://schemas.microsoft.com/office/drawing/2014/main" id="{2FEB80E1-7FCE-21BB-A273-CD393D9D434B}"/>
              </a:ext>
            </a:extLst>
          </p:cNvPr>
          <p:cNvSpPr/>
          <p:nvPr/>
        </p:nvSpPr>
        <p:spPr>
          <a:xfrm>
            <a:off x="699569" y="9309210"/>
            <a:ext cx="9982555" cy="649263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dirty="0">
                <a:latin typeface="Times New Roman"/>
              </a:rPr>
              <a:t>Our model is the Heisenberg XX chain:</a:t>
            </a:r>
          </a:p>
          <a:p>
            <a:pPr marL="457200" indent="-457200">
              <a:buFont typeface="Arial"/>
              <a:buChar char="•"/>
            </a:pPr>
            <a:endParaRPr lang="en-US" sz="3200" spc="-1">
              <a:latin typeface="Times New Roman"/>
            </a:endParaRPr>
          </a:p>
          <a:p>
            <a:pPr marL="457200" indent="-457200">
              <a:buFont typeface="Arial"/>
              <a:buChar char="•"/>
            </a:pPr>
            <a:endParaRPr lang="en-US" sz="3200" spc="-1">
              <a:latin typeface="Times New Roman"/>
            </a:endParaRPr>
          </a:p>
          <a:p>
            <a:pPr marL="457200" indent="-457200">
              <a:buFont typeface="Arial"/>
              <a:buChar char="•"/>
            </a:pPr>
            <a:r>
              <a:rPr lang="en-US" sz="3200" spc="-1" dirty="0">
                <a:latin typeface="Times New Roman"/>
              </a:rPr>
              <a:t>Conserves the sum of Pauli Z operators:</a:t>
            </a:r>
          </a:p>
          <a:p>
            <a:pPr marL="457200" indent="-457200">
              <a:buFont typeface="Arial"/>
              <a:buChar char="•"/>
            </a:pPr>
            <a:r>
              <a:rPr lang="en-US" sz="3200" spc="-1" dirty="0">
                <a:latin typeface="Times New Roman"/>
              </a:rPr>
              <a:t>Models a system of </a:t>
            </a:r>
            <a:r>
              <a:rPr lang="en-US" sz="3200" i="1" spc="-1" dirty="0">
                <a:latin typeface="Times New Roman"/>
              </a:rPr>
              <a:t>n </a:t>
            </a:r>
            <a:r>
              <a:rPr lang="en-US" sz="3200" i="1" spc="-1" dirty="0">
                <a:latin typeface="Times New Roman"/>
                <a:ea typeface="+mn-lt"/>
                <a:cs typeface="+mn-lt"/>
              </a:rPr>
              <a:t>≤ </a:t>
            </a:r>
            <a:r>
              <a:rPr lang="en-US" sz="3200" i="1" spc="-1" dirty="0">
                <a:latin typeface="Times New Roman"/>
              </a:rPr>
              <a:t>N </a:t>
            </a:r>
            <a:r>
              <a:rPr lang="en-US" sz="3200" spc="-1" dirty="0">
                <a:latin typeface="Times New Roman"/>
              </a:rPr>
              <a:t>hard-core bosons occupying an </a:t>
            </a:r>
            <a:r>
              <a:rPr lang="en-US" sz="3200" i="1" spc="-1" dirty="0">
                <a:latin typeface="Times New Roman"/>
              </a:rPr>
              <a:t>N</a:t>
            </a:r>
            <a:r>
              <a:rPr lang="en-US" sz="3200" spc="-1" dirty="0">
                <a:latin typeface="Times New Roman"/>
              </a:rPr>
              <a:t>-site chain.</a:t>
            </a:r>
            <a:endParaRPr lang="en-US" dirty="0"/>
          </a:p>
          <a:p>
            <a:pPr marL="457200" indent="-457200">
              <a:buFont typeface="Arial"/>
              <a:buChar char="•"/>
            </a:pPr>
            <a:r>
              <a:rPr lang="en-US" sz="3200" spc="-1" dirty="0">
                <a:latin typeface="Times New Roman"/>
              </a:rPr>
              <a:t>We thus aim to minimize the energy over a subspace of the </a:t>
            </a:r>
            <a:r>
              <a:rPr lang="en-US" sz="3200" i="1" spc="-1" dirty="0">
                <a:latin typeface="Times New Roman"/>
              </a:rPr>
              <a:t>N</a:t>
            </a:r>
            <a:r>
              <a:rPr lang="en-US" sz="3200" spc="-1" dirty="0">
                <a:latin typeface="Times New Roman"/>
              </a:rPr>
              <a:t>-site wavefunctions:</a:t>
            </a:r>
          </a:p>
          <a:p>
            <a:r>
              <a:rPr lang="en-US" sz="3200" i="1" spc="-1" dirty="0">
                <a:latin typeface="Times New Roman"/>
              </a:rPr>
              <a:t>  Considering a system governed by the Hamiltonian above with </a:t>
            </a:r>
            <a:r>
              <a:rPr lang="en-US" sz="3200" spc="-1" dirty="0">
                <a:latin typeface="Times New Roman"/>
              </a:rPr>
              <a:t>N</a:t>
            </a:r>
            <a:r>
              <a:rPr lang="en-US" sz="3200" i="1" spc="-1" dirty="0">
                <a:latin typeface="Times New Roman"/>
              </a:rPr>
              <a:t> sites, each possibly occupied by a spin-½ particle, prepare the minimal energy eigenstate with </a:t>
            </a:r>
            <a:r>
              <a:rPr lang="en-US" sz="3200" spc="-1" dirty="0">
                <a:latin typeface="Times New Roman"/>
              </a:rPr>
              <a:t>n</a:t>
            </a:r>
            <a:r>
              <a:rPr lang="en-US" sz="3200" i="1" spc="-1" dirty="0">
                <a:latin typeface="Times New Roman"/>
              </a:rPr>
              <a:t> particles.</a:t>
            </a:r>
          </a:p>
          <a:p>
            <a:pPr marL="457200" indent="-457200">
              <a:buFont typeface="Arial"/>
              <a:buChar char="•"/>
            </a:pPr>
            <a:endParaRPr lang="en-US" sz="3200" spc="-1">
              <a:latin typeface="Times New Roman"/>
            </a:endParaRPr>
          </a:p>
        </p:txBody>
      </p:sp>
      <p:pic>
        <p:nvPicPr>
          <p:cNvPr id="8" name="Picture 7">
            <a:extLst>
              <a:ext uri="{FF2B5EF4-FFF2-40B4-BE49-F238E27FC236}">
                <a16:creationId xmlns:a16="http://schemas.microsoft.com/office/drawing/2014/main" id="{6248E95E-7C0C-AF68-D82C-148144FABC71}"/>
              </a:ext>
            </a:extLst>
          </p:cNvPr>
          <p:cNvPicPr>
            <a:picLocks noChangeAspect="1"/>
          </p:cNvPicPr>
          <p:nvPr/>
        </p:nvPicPr>
        <p:blipFill>
          <a:blip r:embed="rId9"/>
          <a:stretch>
            <a:fillRect/>
          </a:stretch>
        </p:blipFill>
        <p:spPr>
          <a:xfrm>
            <a:off x="7648024" y="10835650"/>
            <a:ext cx="1508642" cy="536640"/>
          </a:xfrm>
          <a:prstGeom prst="rect">
            <a:avLst/>
          </a:prstGeom>
        </p:spPr>
      </p:pic>
      <p:pic>
        <p:nvPicPr>
          <p:cNvPr id="9" name="Picture 8" descr="A black and white image of a sign&#10;&#10;Description automatically generated">
            <a:extLst>
              <a:ext uri="{FF2B5EF4-FFF2-40B4-BE49-F238E27FC236}">
                <a16:creationId xmlns:a16="http://schemas.microsoft.com/office/drawing/2014/main" id="{AB7D89C8-8315-711B-5AC1-41845A822BA4}"/>
              </a:ext>
            </a:extLst>
          </p:cNvPr>
          <p:cNvPicPr>
            <a:picLocks noChangeAspect="1"/>
          </p:cNvPicPr>
          <p:nvPr/>
        </p:nvPicPr>
        <p:blipFill>
          <a:blip r:embed="rId10"/>
          <a:stretch>
            <a:fillRect/>
          </a:stretch>
        </p:blipFill>
        <p:spPr>
          <a:xfrm>
            <a:off x="2409045" y="17072274"/>
            <a:ext cx="6515100" cy="2324100"/>
          </a:xfrm>
          <a:prstGeom prst="rect">
            <a:avLst/>
          </a:prstGeom>
        </p:spPr>
      </p:pic>
      <p:sp>
        <p:nvSpPr>
          <p:cNvPr id="2" name="TextBox 6">
            <a:extLst>
              <a:ext uri="{FF2B5EF4-FFF2-40B4-BE49-F238E27FC236}">
                <a16:creationId xmlns:a16="http://schemas.microsoft.com/office/drawing/2014/main" id="{50452FE1-9FE9-F984-60EA-FD41B4E30143}"/>
              </a:ext>
            </a:extLst>
          </p:cNvPr>
          <p:cNvSpPr/>
          <p:nvPr/>
        </p:nvSpPr>
        <p:spPr>
          <a:xfrm>
            <a:off x="24348172" y="23568117"/>
            <a:ext cx="11756052" cy="10757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3200" spc="-1">
                <a:solidFill>
                  <a:srgbClr val="000000"/>
                </a:solidFill>
                <a:latin typeface="Times New Roman"/>
                <a:ea typeface="+mn-lt"/>
                <a:cs typeface="+mn-lt"/>
              </a:rPr>
              <a:t>We Acknowledge funding from the Department </a:t>
            </a:r>
            <a:r>
              <a:rPr lang="en-US" sz="3200" b="0" strike="noStrike" spc="-1">
                <a:solidFill>
                  <a:srgbClr val="000000"/>
                </a:solidFill>
                <a:latin typeface="Times New Roman"/>
                <a:ea typeface="+mn-lt"/>
                <a:cs typeface="+mn-lt"/>
              </a:rPr>
              <a:t>of </a:t>
            </a:r>
            <a:r>
              <a:rPr lang="en-US" sz="3200" spc="-1">
                <a:solidFill>
                  <a:srgbClr val="000000"/>
                </a:solidFill>
                <a:latin typeface="Times New Roman"/>
                <a:ea typeface="+mn-lt"/>
                <a:cs typeface="+mn-lt"/>
              </a:rPr>
              <a:t>Energy grant DE-SC0023658 and National Science Foundation grant PHY-2310620. </a:t>
            </a:r>
            <a:endParaRPr lang="en-US" sz="3200">
              <a:latin typeface="Times New Roman"/>
            </a:endParaRPr>
          </a:p>
        </p:txBody>
      </p:sp>
      <p:grpSp>
        <p:nvGrpSpPr>
          <p:cNvPr id="3" name="Group 14">
            <a:extLst>
              <a:ext uri="{FF2B5EF4-FFF2-40B4-BE49-F238E27FC236}">
                <a16:creationId xmlns:a16="http://schemas.microsoft.com/office/drawing/2014/main" id="{27B3A08E-1AC9-854B-9EEB-ED2656FE54D9}"/>
              </a:ext>
            </a:extLst>
          </p:cNvPr>
          <p:cNvGrpSpPr/>
          <p:nvPr/>
        </p:nvGrpSpPr>
        <p:grpSpPr>
          <a:xfrm>
            <a:off x="23987735" y="24989455"/>
            <a:ext cx="12109023" cy="2150765"/>
            <a:chOff x="29472488" y="22084176"/>
            <a:chExt cx="6685583" cy="3123288"/>
          </a:xfrm>
        </p:grpSpPr>
        <p:sp>
          <p:nvSpPr>
            <p:cNvPr id="4" name="Rounded Rectangle 19">
              <a:extLst>
                <a:ext uri="{FF2B5EF4-FFF2-40B4-BE49-F238E27FC236}">
                  <a16:creationId xmlns:a16="http://schemas.microsoft.com/office/drawing/2014/main" id="{198F2C6D-61D1-AA13-9780-BCDE8FC17962}"/>
                </a:ext>
              </a:extLst>
            </p:cNvPr>
            <p:cNvSpPr/>
            <p:nvPr/>
          </p:nvSpPr>
          <p:spPr>
            <a:xfrm>
              <a:off x="29494440" y="22331878"/>
              <a:ext cx="6663600" cy="2875586"/>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0" name="Rounded Rectangle 20">
              <a:extLst>
                <a:ext uri="{FF2B5EF4-FFF2-40B4-BE49-F238E27FC236}">
                  <a16:creationId xmlns:a16="http://schemas.microsoft.com/office/drawing/2014/main" id="{5922B834-CFAE-33AA-76A6-452C13BDA2FA}"/>
                </a:ext>
              </a:extLst>
            </p:cNvPr>
            <p:cNvSpPr/>
            <p:nvPr/>
          </p:nvSpPr>
          <p:spPr>
            <a:xfrm>
              <a:off x="29472488" y="22084176"/>
              <a:ext cx="6685583" cy="1004972"/>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pc="-1">
                  <a:solidFill>
                    <a:srgbClr val="FFFFFF"/>
                  </a:solidFill>
                  <a:latin typeface="Arial"/>
                </a:rPr>
                <a:t>References</a:t>
              </a:r>
              <a:endParaRPr lang="en-US" sz="3600" b="1" strike="noStrike" spc="-1">
                <a:solidFill>
                  <a:srgbClr val="FFFFFF"/>
                </a:solidFill>
                <a:latin typeface="Arial"/>
              </a:endParaRPr>
            </a:p>
          </p:txBody>
        </p:sp>
      </p:grpSp>
      <p:sp>
        <p:nvSpPr>
          <p:cNvPr id="85" name="TextBox 8"/>
          <p:cNvSpPr/>
          <p:nvPr/>
        </p:nvSpPr>
        <p:spPr>
          <a:xfrm>
            <a:off x="24262950" y="25636287"/>
            <a:ext cx="11287120" cy="138354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800" spc="-1">
                <a:latin typeface="Times New Roman"/>
                <a:ea typeface="DejaVu Sans"/>
              </a:rPr>
              <a:t>[1] K. Choi, D</a:t>
            </a:r>
            <a:r>
              <a:rPr lang="en-US" sz="2800" spc="-1">
                <a:latin typeface="Times New Roman"/>
                <a:ea typeface="+mn-lt"/>
                <a:cs typeface="+mn-lt"/>
              </a:rPr>
              <a:t>. Lee, J. Bonitati, Z. Qian, J. Watkins, Phys. Rev. Lett. </a:t>
            </a:r>
            <a:r>
              <a:rPr lang="en-US" sz="2800" b="1" spc="-1">
                <a:latin typeface="Times New Roman"/>
                <a:ea typeface="+mn-lt"/>
                <a:cs typeface="+mn-lt"/>
              </a:rPr>
              <a:t>127</a:t>
            </a:r>
            <a:r>
              <a:rPr lang="en-US" sz="2800" spc="-1">
                <a:latin typeface="Times New Roman"/>
                <a:ea typeface="+mn-lt"/>
                <a:cs typeface="+mn-lt"/>
              </a:rPr>
              <a:t>, 040505 (2021).</a:t>
            </a:r>
          </a:p>
          <a:p>
            <a:r>
              <a:rPr lang="en-US" sz="2800" spc="-1">
                <a:latin typeface="Times New Roman"/>
                <a:ea typeface="+mn-lt"/>
                <a:cs typeface="+mn-lt"/>
              </a:rPr>
              <a:t>[2] J. Hauschild and F. Pollmann, </a:t>
            </a:r>
            <a:r>
              <a:rPr lang="en-US" sz="2800" spc="-1" err="1">
                <a:latin typeface="Times New Roman"/>
                <a:ea typeface="+mn-lt"/>
                <a:cs typeface="+mn-lt"/>
              </a:rPr>
              <a:t>SciPost</a:t>
            </a:r>
            <a:r>
              <a:rPr lang="en-US" sz="2800" spc="-1">
                <a:latin typeface="Times New Roman"/>
                <a:ea typeface="+mn-lt"/>
                <a:cs typeface="+mn-lt"/>
              </a:rPr>
              <a:t> Phys. Lect. Notes </a:t>
            </a:r>
            <a:r>
              <a:rPr lang="en-US" sz="2800" b="1" spc="-1">
                <a:latin typeface="Times New Roman"/>
                <a:ea typeface="+mn-lt"/>
                <a:cs typeface="+mn-lt"/>
              </a:rPr>
              <a:t>5</a:t>
            </a:r>
            <a:r>
              <a:rPr lang="en-US" sz="2800" spc="-1">
                <a:latin typeface="Times New Roman"/>
                <a:ea typeface="+mn-lt"/>
                <a:cs typeface="+mn-lt"/>
              </a:rPr>
              <a:t>, (2018).</a:t>
            </a:r>
            <a:endParaRPr lang="en-US" sz="2800">
              <a:latin typeface="Times New Roman"/>
            </a:endParaRPr>
          </a:p>
        </p:txBody>
      </p:sp>
      <p:pic>
        <p:nvPicPr>
          <p:cNvPr id="11" name="Picture 10" descr="A black text on a white background&#10;&#10;Description automatically generated">
            <a:extLst>
              <a:ext uri="{FF2B5EF4-FFF2-40B4-BE49-F238E27FC236}">
                <a16:creationId xmlns:a16="http://schemas.microsoft.com/office/drawing/2014/main" id="{1718997B-621E-C2EF-C5F5-7291F593B0A4}"/>
              </a:ext>
            </a:extLst>
          </p:cNvPr>
          <p:cNvPicPr>
            <a:picLocks noChangeAspect="1"/>
          </p:cNvPicPr>
          <p:nvPr/>
        </p:nvPicPr>
        <p:blipFill>
          <a:blip r:embed="rId11"/>
          <a:stretch>
            <a:fillRect/>
          </a:stretch>
        </p:blipFill>
        <p:spPr>
          <a:xfrm>
            <a:off x="16122303" y="18154761"/>
            <a:ext cx="2736365" cy="447644"/>
          </a:xfrm>
          <a:prstGeom prst="rect">
            <a:avLst/>
          </a:prstGeom>
        </p:spPr>
      </p:pic>
      <p:pic>
        <p:nvPicPr>
          <p:cNvPr id="13" name="Picture 12" descr="A mathematical equation with numbers and symbols&#10;&#10;Description automatically generated">
            <a:extLst>
              <a:ext uri="{FF2B5EF4-FFF2-40B4-BE49-F238E27FC236}">
                <a16:creationId xmlns:a16="http://schemas.microsoft.com/office/drawing/2014/main" id="{DF0EF34B-8243-7D8E-EA3B-2CFB2D6A5A42}"/>
              </a:ext>
            </a:extLst>
          </p:cNvPr>
          <p:cNvPicPr>
            <a:picLocks noChangeAspect="1"/>
          </p:cNvPicPr>
          <p:nvPr/>
        </p:nvPicPr>
        <p:blipFill>
          <a:blip r:embed="rId12"/>
          <a:stretch>
            <a:fillRect/>
          </a:stretch>
        </p:blipFill>
        <p:spPr>
          <a:xfrm>
            <a:off x="14463871" y="18600526"/>
            <a:ext cx="2428378" cy="1152422"/>
          </a:xfrm>
          <a:prstGeom prst="rect">
            <a:avLst/>
          </a:prstGeom>
        </p:spPr>
      </p:pic>
      <p:pic>
        <p:nvPicPr>
          <p:cNvPr id="14" name="Picture 13" descr="A graph of different colored lines&#10;&#10;Description automatically generated">
            <a:extLst>
              <a:ext uri="{FF2B5EF4-FFF2-40B4-BE49-F238E27FC236}">
                <a16:creationId xmlns:a16="http://schemas.microsoft.com/office/drawing/2014/main" id="{293FCB0B-71C2-AD7E-5829-F2C17F5AC69F}"/>
              </a:ext>
            </a:extLst>
          </p:cNvPr>
          <p:cNvPicPr>
            <a:picLocks noChangeAspect="1"/>
          </p:cNvPicPr>
          <p:nvPr/>
        </p:nvPicPr>
        <p:blipFill>
          <a:blip r:embed="rId13"/>
          <a:stretch>
            <a:fillRect/>
          </a:stretch>
        </p:blipFill>
        <p:spPr>
          <a:xfrm>
            <a:off x="11578584" y="21304402"/>
            <a:ext cx="7037275" cy="5618972"/>
          </a:xfrm>
          <a:prstGeom prst="rect">
            <a:avLst/>
          </a:prstGeom>
        </p:spPr>
      </p:pic>
      <p:pic>
        <p:nvPicPr>
          <p:cNvPr id="15" name="Picture 14" descr="A black circle with a red x and a black x with a white background&#10;&#10;Description automatically generated">
            <a:extLst>
              <a:ext uri="{FF2B5EF4-FFF2-40B4-BE49-F238E27FC236}">
                <a16:creationId xmlns:a16="http://schemas.microsoft.com/office/drawing/2014/main" id="{AAD8DE43-AE1B-CBE5-986F-16FE235BE021}"/>
              </a:ext>
            </a:extLst>
          </p:cNvPr>
          <p:cNvPicPr>
            <a:picLocks noChangeAspect="1"/>
          </p:cNvPicPr>
          <p:nvPr/>
        </p:nvPicPr>
        <p:blipFill>
          <a:blip r:embed="rId14"/>
          <a:stretch>
            <a:fillRect/>
          </a:stretch>
        </p:blipFill>
        <p:spPr>
          <a:xfrm>
            <a:off x="19150446" y="23883570"/>
            <a:ext cx="3760669" cy="1257300"/>
          </a:xfrm>
          <a:prstGeom prst="rect">
            <a:avLst/>
          </a:prstGeom>
        </p:spPr>
      </p:pic>
      <p:pic>
        <p:nvPicPr>
          <p:cNvPr id="16" name="Picture 15">
            <a:extLst>
              <a:ext uri="{FF2B5EF4-FFF2-40B4-BE49-F238E27FC236}">
                <a16:creationId xmlns:a16="http://schemas.microsoft.com/office/drawing/2014/main" id="{76630C45-5B53-75AB-AD36-FB65BF9ED4B4}"/>
              </a:ext>
            </a:extLst>
          </p:cNvPr>
          <p:cNvPicPr>
            <a:picLocks noChangeAspect="1"/>
          </p:cNvPicPr>
          <p:nvPr/>
        </p:nvPicPr>
        <p:blipFill>
          <a:blip r:embed="rId15"/>
          <a:stretch>
            <a:fillRect/>
          </a:stretch>
        </p:blipFill>
        <p:spPr>
          <a:xfrm>
            <a:off x="21099000" y="26349270"/>
            <a:ext cx="1056796" cy="371475"/>
          </a:xfrm>
          <a:prstGeom prst="rect">
            <a:avLst/>
          </a:prstGeom>
        </p:spPr>
      </p:pic>
      <p:sp>
        <p:nvSpPr>
          <p:cNvPr id="18" name="Rounded Rectangle 13">
            <a:extLst>
              <a:ext uri="{FF2B5EF4-FFF2-40B4-BE49-F238E27FC236}">
                <a16:creationId xmlns:a16="http://schemas.microsoft.com/office/drawing/2014/main" id="{F8D2C84F-4B7E-8A56-8C3D-7164FA95B1EF}"/>
              </a:ext>
            </a:extLst>
          </p:cNvPr>
          <p:cNvSpPr/>
          <p:nvPr/>
        </p:nvSpPr>
        <p:spPr>
          <a:xfrm>
            <a:off x="23988772" y="10392204"/>
            <a:ext cx="12101080" cy="7608501"/>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22" name="Rounded Rectangle 14">
            <a:extLst>
              <a:ext uri="{FF2B5EF4-FFF2-40B4-BE49-F238E27FC236}">
                <a16:creationId xmlns:a16="http://schemas.microsoft.com/office/drawing/2014/main" id="{08DE4C0D-6967-B397-E26D-F549299F0515}"/>
              </a:ext>
            </a:extLst>
          </p:cNvPr>
          <p:cNvSpPr/>
          <p:nvPr/>
        </p:nvSpPr>
        <p:spPr>
          <a:xfrm>
            <a:off x="23977958" y="10073446"/>
            <a:ext cx="12160014" cy="807618"/>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r>
              <a:rPr lang="en-US" sz="3600" b="1" spc="-1">
                <a:solidFill>
                  <a:srgbClr val="FFFFFF"/>
                </a:solidFill>
              </a:rPr>
              <a:t>Going Past ARA: FRA and better?</a:t>
            </a:r>
          </a:p>
        </p:txBody>
      </p:sp>
      <p:sp>
        <p:nvSpPr>
          <p:cNvPr id="24" name="TextBox 6">
            <a:extLst>
              <a:ext uri="{FF2B5EF4-FFF2-40B4-BE49-F238E27FC236}">
                <a16:creationId xmlns:a16="http://schemas.microsoft.com/office/drawing/2014/main" id="{B3FA741B-0B5F-D0C5-8FFB-A1F6830F6072}"/>
              </a:ext>
            </a:extLst>
          </p:cNvPr>
          <p:cNvSpPr/>
          <p:nvPr/>
        </p:nvSpPr>
        <p:spPr>
          <a:xfrm>
            <a:off x="29906656" y="10879608"/>
            <a:ext cx="6099421" cy="698507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dirty="0">
                <a:latin typeface="Times New Roman"/>
              </a:rPr>
              <a:t>Classical RA is very inefficient for larger systems once overlap gets small. </a:t>
            </a:r>
          </a:p>
          <a:p>
            <a:pPr marL="457200" indent="-457200">
              <a:buFont typeface="Arial"/>
              <a:buChar char="•"/>
            </a:pPr>
            <a:r>
              <a:rPr lang="en-US" sz="3200" spc="-1" dirty="0">
                <a:latin typeface="Times New Roman"/>
              </a:rPr>
              <a:t>For example, for a 128-qubit system, overlap is on the order </a:t>
            </a:r>
            <a:r>
              <a:rPr lang="en-US" sz="3200" spc="-1">
                <a:latin typeface="Times New Roman"/>
              </a:rPr>
              <a:t>10</a:t>
            </a:r>
            <a:r>
              <a:rPr lang="en-US" sz="3200" spc="-1" baseline="30000">
                <a:latin typeface="Times New Roman"/>
              </a:rPr>
              <a:t>-6</a:t>
            </a:r>
            <a:r>
              <a:rPr lang="en-US" sz="3200" spc="-1">
                <a:latin typeface="Times New Roman"/>
              </a:rPr>
              <a:t>.</a:t>
            </a:r>
            <a:endParaRPr lang="en-US">
              <a:solidFill>
                <a:srgbClr val="000000"/>
              </a:solidFill>
              <a:latin typeface="Times New Roman"/>
              <a:cs typeface="Arial"/>
            </a:endParaRPr>
          </a:p>
          <a:p>
            <a:pPr marL="457200" indent="-457200">
              <a:buFont typeface="Arial"/>
              <a:buChar char="•"/>
            </a:pPr>
            <a:r>
              <a:rPr lang="en-US" sz="3200" spc="-1" dirty="0">
                <a:solidFill>
                  <a:srgbClr val="000000"/>
                </a:solidFill>
                <a:latin typeface="Times New Roman"/>
              </a:rPr>
              <a:t>Yet the FRA </a:t>
            </a:r>
            <a:r>
              <a:rPr lang="en-US" sz="3200" spc="-1" dirty="0">
                <a:solidFill>
                  <a:srgbClr val="000000"/>
                </a:solidFill>
                <a:latin typeface="Times New Roman"/>
                <a:ea typeface="+mn-lt"/>
                <a:cs typeface="+mn-lt"/>
              </a:rPr>
              <a:t>overcomes this limitation by ensuring the overlap is always quite high.</a:t>
            </a:r>
            <a:endParaRPr lang="en-US">
              <a:latin typeface="Times New Roman"/>
              <a:ea typeface="+mn-lt"/>
              <a:cs typeface="+mn-lt"/>
            </a:endParaRPr>
          </a:p>
          <a:p>
            <a:pPr marL="457200" indent="-457200">
              <a:buFont typeface="Arial"/>
              <a:buChar char="•"/>
            </a:pPr>
            <a:r>
              <a:rPr lang="en-US" sz="3200" spc="-1" dirty="0">
                <a:solidFill>
                  <a:srgbClr val="000000"/>
                </a:solidFill>
                <a:latin typeface="Times New Roman"/>
              </a:rPr>
              <a:t>Still needs to be tested, as numerous approximations are made, and it could still be possible to enhance FRA with AE.</a:t>
            </a:r>
          </a:p>
        </p:txBody>
      </p:sp>
      <p:sp>
        <p:nvSpPr>
          <p:cNvPr id="17" name="TextBox 6">
            <a:extLst>
              <a:ext uri="{FF2B5EF4-FFF2-40B4-BE49-F238E27FC236}">
                <a16:creationId xmlns:a16="http://schemas.microsoft.com/office/drawing/2014/main" id="{1F7A3833-8E98-6FC8-A10E-EBDB72F80ED8}"/>
              </a:ext>
            </a:extLst>
          </p:cNvPr>
          <p:cNvSpPr/>
          <p:nvPr/>
        </p:nvSpPr>
        <p:spPr>
          <a:xfrm>
            <a:off x="30668776" y="4893858"/>
            <a:ext cx="5421765" cy="452286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buFont typeface="Arial"/>
              <a:buChar char="•"/>
            </a:pPr>
            <a:r>
              <a:rPr lang="en-US" sz="3200" spc="-1" dirty="0">
                <a:latin typeface="Times New Roman"/>
              </a:rPr>
              <a:t>Costs computed with approximation outlined earlier.</a:t>
            </a:r>
          </a:p>
          <a:p>
            <a:pPr marL="457200" indent="-457200">
              <a:buFont typeface="Arial"/>
              <a:buChar char="•"/>
            </a:pPr>
            <a:r>
              <a:rPr lang="en-US" sz="3200" spc="-1" dirty="0">
                <a:latin typeface="Times New Roman"/>
              </a:rPr>
              <a:t>Cost ratio below 1 indicates the ARA surpassing the RA performance.</a:t>
            </a:r>
          </a:p>
          <a:p>
            <a:pPr marL="457200" indent="-457200">
              <a:buFont typeface="Arial"/>
              <a:buChar char="•"/>
            </a:pPr>
            <a:r>
              <a:rPr lang="en-US" sz="3200" spc="-1" dirty="0">
                <a:latin typeface="Times New Roman"/>
              </a:rPr>
              <a:t>ARA quickly outperforms RA as more "bonds" are missing.</a:t>
            </a:r>
          </a:p>
        </p:txBody>
      </p:sp>
      <p:pic>
        <p:nvPicPr>
          <p:cNvPr id="19" name="Picture 18" descr="A graph of different colored lines&#10;&#10;Description automatically generated">
            <a:extLst>
              <a:ext uri="{FF2B5EF4-FFF2-40B4-BE49-F238E27FC236}">
                <a16:creationId xmlns:a16="http://schemas.microsoft.com/office/drawing/2014/main" id="{F54DAA20-6829-B872-0040-5134B92FD1D8}"/>
              </a:ext>
            </a:extLst>
          </p:cNvPr>
          <p:cNvPicPr>
            <a:picLocks noChangeAspect="1"/>
          </p:cNvPicPr>
          <p:nvPr/>
        </p:nvPicPr>
        <p:blipFill>
          <a:blip r:embed="rId16"/>
          <a:stretch>
            <a:fillRect/>
          </a:stretch>
        </p:blipFill>
        <p:spPr>
          <a:xfrm>
            <a:off x="24083367" y="4532729"/>
            <a:ext cx="6566917" cy="5242885"/>
          </a:xfrm>
          <a:prstGeom prst="rect">
            <a:avLst/>
          </a:prstGeom>
        </p:spPr>
      </p:pic>
      <p:pic>
        <p:nvPicPr>
          <p:cNvPr id="12" name="Picture 11">
            <a:extLst>
              <a:ext uri="{FF2B5EF4-FFF2-40B4-BE49-F238E27FC236}">
                <a16:creationId xmlns:a16="http://schemas.microsoft.com/office/drawing/2014/main" id="{A95D59C4-4D81-48C4-5579-CF22E70B7A9A}"/>
              </a:ext>
            </a:extLst>
          </p:cNvPr>
          <p:cNvPicPr>
            <a:picLocks noChangeAspect="1"/>
          </p:cNvPicPr>
          <p:nvPr/>
        </p:nvPicPr>
        <p:blipFill>
          <a:blip r:embed="rId17"/>
          <a:stretch>
            <a:fillRect/>
          </a:stretch>
        </p:blipFill>
        <p:spPr>
          <a:xfrm>
            <a:off x="24096050" y="11049076"/>
            <a:ext cx="5904883" cy="4400720"/>
          </a:xfrm>
          <a:prstGeom prst="rect">
            <a:avLst/>
          </a:prstGeom>
        </p:spPr>
      </p:pic>
      <p:sp>
        <p:nvSpPr>
          <p:cNvPr id="20" name="TextBox 6">
            <a:extLst>
              <a:ext uri="{FF2B5EF4-FFF2-40B4-BE49-F238E27FC236}">
                <a16:creationId xmlns:a16="http://schemas.microsoft.com/office/drawing/2014/main" id="{E1EE0EA5-A4A1-119B-6DF9-A5F1722B4219}"/>
              </a:ext>
            </a:extLst>
          </p:cNvPr>
          <p:cNvSpPr/>
          <p:nvPr/>
        </p:nvSpPr>
        <p:spPr>
          <a:xfrm>
            <a:off x="25418518" y="15432640"/>
            <a:ext cx="3597761"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400" spc="-1" dirty="0">
                <a:solidFill>
                  <a:srgbClr val="000000"/>
                </a:solidFill>
                <a:latin typeface="Times New Roman"/>
              </a:rPr>
              <a:t>Using verification RA to compute approximate overlap to fuse [2,2] into a chain of 4.</a:t>
            </a:r>
          </a:p>
        </p:txBody>
      </p:sp>
      <p:sp>
        <p:nvSpPr>
          <p:cNvPr id="21" name="TextBox 6">
            <a:extLst>
              <a:ext uri="{FF2B5EF4-FFF2-40B4-BE49-F238E27FC236}">
                <a16:creationId xmlns:a16="http://schemas.microsoft.com/office/drawing/2014/main" id="{10195B21-56DB-E81F-74DB-005188F7064E}"/>
              </a:ext>
            </a:extLst>
          </p:cNvPr>
          <p:cNvSpPr/>
          <p:nvPr/>
        </p:nvSpPr>
        <p:spPr>
          <a:xfrm>
            <a:off x="24263063" y="16124468"/>
            <a:ext cx="5961398"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2400" spc="-1" dirty="0">
                <a:solidFill>
                  <a:srgbClr val="000000"/>
                </a:solidFill>
                <a:latin typeface="Times New Roman"/>
              </a:rPr>
              <a:t>Verify ground state purity with a second RA application: probability of success of second RA ~ overlap with target state.</a:t>
            </a:r>
            <a:endParaRPr lang="en-US" sz="2400"/>
          </a:p>
        </p:txBody>
      </p:sp>
      <p:sp>
        <p:nvSpPr>
          <p:cNvPr id="25" name="TextBox 24"/>
          <p:cNvSpPr txBox="1"/>
          <p:nvPr/>
        </p:nvSpPr>
        <p:spPr>
          <a:xfrm>
            <a:off x="8742898" y="2618561"/>
            <a:ext cx="17682031" cy="523220"/>
          </a:xfrm>
          <a:prstGeom prst="rect">
            <a:avLst/>
          </a:prstGeom>
          <a:solidFill>
            <a:srgbClr val="E6E6DC"/>
          </a:solidFill>
        </p:spPr>
        <p:txBody>
          <a:bodyPr wrap="square" rtlCol="0">
            <a:spAutoFit/>
          </a:bodyPr>
          <a:lstStyle/>
          <a:p>
            <a:pPr algn="ctr"/>
            <a:r>
              <a:rPr lang="en-US" sz="2800" baseline="30000" dirty="0" smtClean="0">
                <a:solidFill>
                  <a:srgbClr val="00453B"/>
                </a:solidFill>
              </a:rPr>
              <a:t>1</a:t>
            </a:r>
            <a:r>
              <a:rPr lang="en-US" sz="2800" dirty="0" smtClean="0">
                <a:solidFill>
                  <a:srgbClr val="00453B"/>
                </a:solidFill>
              </a:rPr>
              <a:t>Facility for Rare Isotope Beams (FRIB), </a:t>
            </a:r>
            <a:r>
              <a:rPr lang="en-US" sz="2800" baseline="30000" dirty="0" smtClean="0">
                <a:solidFill>
                  <a:srgbClr val="00453B"/>
                </a:solidFill>
              </a:rPr>
              <a:t>2</a:t>
            </a:r>
            <a:r>
              <a:rPr lang="en-US" sz="2800" dirty="0" smtClean="0">
                <a:solidFill>
                  <a:srgbClr val="00453B"/>
                </a:solidFill>
              </a:rPr>
              <a:t>Department of Chemistry, Michigan State University, MI 48824 USA </a:t>
            </a:r>
            <a:endParaRPr lang="en-US" sz="2800" dirty="0">
              <a:solidFill>
                <a:srgbClr val="00453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8"/>
          <p:cNvGrpSpPr/>
          <p:nvPr/>
        </p:nvGrpSpPr>
        <p:grpSpPr>
          <a:xfrm>
            <a:off x="342000" y="3707280"/>
            <a:ext cx="11697840" cy="11384280"/>
            <a:chOff x="342000" y="3707280"/>
            <a:chExt cx="11697840" cy="11384280"/>
          </a:xfrm>
        </p:grpSpPr>
        <p:sp>
          <p:nvSpPr>
            <p:cNvPr id="96" name="Rounded Rectangle 99"/>
            <p:cNvSpPr/>
            <p:nvPr/>
          </p:nvSpPr>
          <p:spPr>
            <a:xfrm>
              <a:off x="350640" y="3708360"/>
              <a:ext cx="11689200" cy="11383200"/>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97" name="Rounded Rectangle 100"/>
            <p:cNvSpPr/>
            <p:nvPr/>
          </p:nvSpPr>
          <p:spPr>
            <a:xfrm>
              <a:off x="342000" y="3707280"/>
              <a:ext cx="11697840" cy="1018080"/>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Headline</a:t>
              </a:r>
              <a:endParaRPr lang="en-US" sz="3600" b="0" strike="noStrike" spc="-1">
                <a:latin typeface="Arial"/>
              </a:endParaRPr>
            </a:p>
          </p:txBody>
        </p:sp>
      </p:grpSp>
      <p:sp>
        <p:nvSpPr>
          <p:cNvPr id="98" name="PlaceHolder 1"/>
          <p:cNvSpPr>
            <a:spLocks noGrp="1"/>
          </p:cNvSpPr>
          <p:nvPr>
            <p:ph type="title"/>
          </p:nvPr>
        </p:nvSpPr>
        <p:spPr>
          <a:xfrm>
            <a:off x="457200" y="297720"/>
            <a:ext cx="35660160" cy="1644480"/>
          </a:xfrm>
          <a:prstGeom prst="rect">
            <a:avLst/>
          </a:prstGeom>
          <a:solidFill>
            <a:srgbClr val="00453B"/>
          </a:solidFill>
          <a:ln w="0">
            <a:noFill/>
          </a:ln>
        </p:spPr>
        <p:txBody>
          <a:bodyPr lIns="0" tIns="0" rIns="0" bIns="0" anchor="ctr">
            <a:noAutofit/>
          </a:bodyPr>
          <a:lstStyle/>
          <a:p>
            <a:pPr algn="ctr">
              <a:lnSpc>
                <a:spcPct val="90000"/>
              </a:lnSpc>
              <a:buNone/>
            </a:pPr>
            <a:r>
              <a:rPr lang="en-US" sz="5640" b="1" strike="noStrike" spc="-1">
                <a:solidFill>
                  <a:srgbClr val="FFFFFF"/>
                </a:solidFill>
                <a:latin typeface="Arial"/>
              </a:rPr>
              <a:t> Headline</a:t>
            </a:r>
            <a:endParaRPr lang="en-US" sz="5640" b="0" strike="noStrike" spc="-1">
              <a:latin typeface="Arial"/>
            </a:endParaRPr>
          </a:p>
        </p:txBody>
      </p:sp>
      <p:sp>
        <p:nvSpPr>
          <p:cNvPr id="99" name="Text Placeholder 16"/>
          <p:cNvSpPr/>
          <p:nvPr/>
        </p:nvSpPr>
        <p:spPr>
          <a:xfrm>
            <a:off x="-48240" y="2011680"/>
            <a:ext cx="36574560" cy="730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tabLst>
                <a:tab pos="0" algn="l"/>
              </a:tabLst>
            </a:pPr>
            <a:r>
              <a:rPr lang="en-US" sz="3080" b="0" strike="noStrike" spc="-1">
                <a:solidFill>
                  <a:srgbClr val="00453B"/>
                </a:solidFill>
                <a:latin typeface="Arial"/>
                <a:ea typeface="DejaVu Sans"/>
              </a:rPr>
              <a:t>Add presenter/author names</a:t>
            </a:r>
            <a:endParaRPr lang="en-US" sz="3080" b="0" strike="noStrike" spc="-1">
              <a:latin typeface="Arial"/>
            </a:endParaRPr>
          </a:p>
        </p:txBody>
      </p:sp>
      <p:sp>
        <p:nvSpPr>
          <p:cNvPr id="100" name="Oval 46"/>
          <p:cNvSpPr/>
          <p:nvPr/>
        </p:nvSpPr>
        <p:spPr>
          <a:xfrm>
            <a:off x="14774760" y="21488400"/>
            <a:ext cx="912960" cy="912960"/>
          </a:xfrm>
          <a:prstGeom prst="ellipse">
            <a:avLst/>
          </a:prstGeom>
          <a:solidFill>
            <a:srgbClr val="005CB9"/>
          </a:solidFill>
          <a:ln w="25560">
            <a:noFill/>
          </a:ln>
        </p:spPr>
        <p:style>
          <a:lnRef idx="0">
            <a:scrgbClr r="0" g="0" b="0"/>
          </a:lnRef>
          <a:fillRef idx="0">
            <a:scrgbClr r="0" g="0" b="0"/>
          </a:fillRef>
          <a:effectRef idx="0">
            <a:scrgbClr r="0" g="0" b="0"/>
          </a:effectRef>
          <a:fontRef idx="minor"/>
        </p:style>
      </p:sp>
      <p:sp>
        <p:nvSpPr>
          <p:cNvPr id="101" name="Oval 47"/>
          <p:cNvSpPr/>
          <p:nvPr/>
        </p:nvSpPr>
        <p:spPr>
          <a:xfrm>
            <a:off x="15932880" y="21488400"/>
            <a:ext cx="912960" cy="912960"/>
          </a:xfrm>
          <a:prstGeom prst="ellipse">
            <a:avLst/>
          </a:prstGeom>
          <a:solidFill>
            <a:srgbClr val="757A4D"/>
          </a:solidFill>
          <a:ln w="25560">
            <a:noFill/>
          </a:ln>
        </p:spPr>
        <p:style>
          <a:lnRef idx="0">
            <a:scrgbClr r="0" g="0" b="0"/>
          </a:lnRef>
          <a:fillRef idx="0">
            <a:scrgbClr r="0" g="0" b="0"/>
          </a:fillRef>
          <a:effectRef idx="0">
            <a:scrgbClr r="0" g="0" b="0"/>
          </a:effectRef>
          <a:fontRef idx="minor"/>
        </p:style>
      </p:sp>
      <p:sp>
        <p:nvSpPr>
          <p:cNvPr id="102" name="Oval 48"/>
          <p:cNvSpPr/>
          <p:nvPr/>
        </p:nvSpPr>
        <p:spPr>
          <a:xfrm>
            <a:off x="13616640" y="21488400"/>
            <a:ext cx="912960" cy="912960"/>
          </a:xfrm>
          <a:prstGeom prst="ellipse">
            <a:avLst/>
          </a:prstGeom>
          <a:solidFill>
            <a:srgbClr val="70AD47"/>
          </a:solidFill>
          <a:ln w="25560">
            <a:noFill/>
          </a:ln>
        </p:spPr>
        <p:style>
          <a:lnRef idx="0">
            <a:scrgbClr r="0" g="0" b="0"/>
          </a:lnRef>
          <a:fillRef idx="0">
            <a:scrgbClr r="0" g="0" b="0"/>
          </a:fillRef>
          <a:effectRef idx="0">
            <a:scrgbClr r="0" g="0" b="0"/>
          </a:effectRef>
          <a:fontRef idx="minor"/>
        </p:style>
      </p:sp>
      <p:sp>
        <p:nvSpPr>
          <p:cNvPr id="103" name="Oval 49"/>
          <p:cNvSpPr/>
          <p:nvPr/>
        </p:nvSpPr>
        <p:spPr>
          <a:xfrm>
            <a:off x="12458160" y="21488400"/>
            <a:ext cx="912960" cy="912960"/>
          </a:xfrm>
          <a:prstGeom prst="ellipse">
            <a:avLst/>
          </a:prstGeom>
          <a:solidFill>
            <a:srgbClr val="FFC000"/>
          </a:solidFill>
          <a:ln w="25560">
            <a:noFill/>
          </a:ln>
        </p:spPr>
        <p:style>
          <a:lnRef idx="0">
            <a:scrgbClr r="0" g="0" b="0"/>
          </a:lnRef>
          <a:fillRef idx="0">
            <a:scrgbClr r="0" g="0" b="0"/>
          </a:fillRef>
          <a:effectRef idx="0">
            <a:scrgbClr r="0" g="0" b="0"/>
          </a:effectRef>
          <a:fontRef idx="minor"/>
        </p:style>
      </p:sp>
      <p:sp>
        <p:nvSpPr>
          <p:cNvPr id="104" name="Oval 50"/>
          <p:cNvSpPr/>
          <p:nvPr/>
        </p:nvSpPr>
        <p:spPr>
          <a:xfrm>
            <a:off x="17091360" y="21488400"/>
            <a:ext cx="912960" cy="912960"/>
          </a:xfrm>
          <a:prstGeom prst="ellipse">
            <a:avLst/>
          </a:prstGeom>
          <a:solidFill>
            <a:srgbClr val="00453B"/>
          </a:solidFill>
          <a:ln w="25560">
            <a:noFill/>
          </a:ln>
        </p:spPr>
        <p:style>
          <a:lnRef idx="0">
            <a:scrgbClr r="0" g="0" b="0"/>
          </a:lnRef>
          <a:fillRef idx="0">
            <a:scrgbClr r="0" g="0" b="0"/>
          </a:fillRef>
          <a:effectRef idx="0">
            <a:scrgbClr r="0" g="0" b="0"/>
          </a:effectRef>
          <a:fontRef idx="minor"/>
        </p:style>
      </p:sp>
      <p:sp>
        <p:nvSpPr>
          <p:cNvPr id="105" name="Rounded Rectangle 94"/>
          <p:cNvSpPr/>
          <p:nvPr/>
        </p:nvSpPr>
        <p:spPr>
          <a:xfrm>
            <a:off x="12371400" y="9474480"/>
            <a:ext cx="11631240" cy="11305440"/>
          </a:xfrm>
          <a:prstGeom prst="roundRect">
            <a:avLst>
              <a:gd name="adj" fmla="val 8621"/>
            </a:avLst>
          </a:prstGeom>
          <a:solidFill>
            <a:srgbClr val="E3E4DC"/>
          </a:solidFill>
          <a:ln w="28440">
            <a:solidFill>
              <a:srgbClr val="70AD47"/>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grpSp>
        <p:nvGrpSpPr>
          <p:cNvPr id="106" name="Group 4"/>
          <p:cNvGrpSpPr/>
          <p:nvPr/>
        </p:nvGrpSpPr>
        <p:grpSpPr>
          <a:xfrm>
            <a:off x="12371400" y="3656520"/>
            <a:ext cx="5650200" cy="5485680"/>
            <a:chOff x="12371400" y="3656520"/>
            <a:chExt cx="5650200" cy="5485680"/>
          </a:xfrm>
        </p:grpSpPr>
        <p:sp>
          <p:nvSpPr>
            <p:cNvPr id="107" name="Rounded Rectangle 83"/>
            <p:cNvSpPr/>
            <p:nvPr/>
          </p:nvSpPr>
          <p:spPr>
            <a:xfrm>
              <a:off x="12380040" y="3657600"/>
              <a:ext cx="5641560" cy="5484600"/>
            </a:xfrm>
            <a:prstGeom prst="roundRect">
              <a:avLst>
                <a:gd name="adj" fmla="val 8621"/>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08" name="Rounded Rectangle 84"/>
            <p:cNvSpPr/>
            <p:nvPr/>
          </p:nvSpPr>
          <p:spPr>
            <a:xfrm>
              <a:off x="12371400" y="3656520"/>
              <a:ext cx="5650200" cy="1018080"/>
            </a:xfrm>
            <a:prstGeom prst="roundRect">
              <a:avLst>
                <a:gd name="adj" fmla="val 43709"/>
              </a:avLst>
            </a:prstGeom>
            <a:solidFill>
              <a:srgbClr val="00453B"/>
            </a:solidFill>
            <a:ln w="28440">
              <a:solidFill>
                <a:srgbClr val="153E3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Headline</a:t>
              </a:r>
              <a:endParaRPr lang="en-US" sz="3600" b="0" strike="noStrike" spc="-1">
                <a:latin typeface="Arial"/>
              </a:endParaRPr>
            </a:p>
          </p:txBody>
        </p:sp>
        <p:sp>
          <p:nvSpPr>
            <p:cNvPr id="109" name="TextBox 3"/>
            <p:cNvSpPr/>
            <p:nvPr/>
          </p:nvSpPr>
          <p:spPr>
            <a:xfrm>
              <a:off x="12429000" y="4777560"/>
              <a:ext cx="55843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Arial"/>
                  <a:ea typeface="DejaVu Sans"/>
                </a:rPr>
                <a:t>Text</a:t>
              </a:r>
              <a:endParaRPr lang="en-US" sz="2800" b="0" strike="noStrike" spc="-1">
                <a:latin typeface="Arial"/>
              </a:endParaRPr>
            </a:p>
          </p:txBody>
        </p:sp>
      </p:grpSp>
      <p:grpSp>
        <p:nvGrpSpPr>
          <p:cNvPr id="110" name="Group 7"/>
          <p:cNvGrpSpPr/>
          <p:nvPr/>
        </p:nvGrpSpPr>
        <p:grpSpPr>
          <a:xfrm>
            <a:off x="18402120" y="3656520"/>
            <a:ext cx="5650200" cy="5485680"/>
            <a:chOff x="18402120" y="3656520"/>
            <a:chExt cx="5650200" cy="5485680"/>
          </a:xfrm>
        </p:grpSpPr>
        <p:sp>
          <p:nvSpPr>
            <p:cNvPr id="111" name="Rounded Rectangle 112"/>
            <p:cNvSpPr/>
            <p:nvPr/>
          </p:nvSpPr>
          <p:spPr>
            <a:xfrm>
              <a:off x="18410760" y="3657600"/>
              <a:ext cx="5641560" cy="5484600"/>
            </a:xfrm>
            <a:prstGeom prst="roundRect">
              <a:avLst>
                <a:gd name="adj" fmla="val 8621"/>
              </a:avLst>
            </a:prstGeom>
            <a:solidFill>
              <a:srgbClr val="FFFFFF"/>
            </a:solidFill>
            <a:ln w="28440">
              <a:solidFill>
                <a:srgbClr val="70AD47"/>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12" name="Rounded Rectangle 113"/>
            <p:cNvSpPr/>
            <p:nvPr/>
          </p:nvSpPr>
          <p:spPr>
            <a:xfrm>
              <a:off x="18402120" y="3656520"/>
              <a:ext cx="5650200" cy="1018080"/>
            </a:xfrm>
            <a:prstGeom prst="roundRect">
              <a:avLst>
                <a:gd name="adj" fmla="val 43709"/>
              </a:avLst>
            </a:prstGeom>
            <a:solidFill>
              <a:srgbClr val="70AD47"/>
            </a:solidFill>
            <a:ln w="28440">
              <a:solidFill>
                <a:srgbClr val="70AD47"/>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Headline</a:t>
              </a:r>
              <a:endParaRPr lang="en-US" sz="3600" b="0" strike="noStrike" spc="-1">
                <a:latin typeface="Arial"/>
              </a:endParaRPr>
            </a:p>
          </p:txBody>
        </p:sp>
        <p:sp>
          <p:nvSpPr>
            <p:cNvPr id="113" name="TextBox 114"/>
            <p:cNvSpPr/>
            <p:nvPr/>
          </p:nvSpPr>
          <p:spPr>
            <a:xfrm>
              <a:off x="18459720" y="4777560"/>
              <a:ext cx="55843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Arial"/>
                  <a:ea typeface="DejaVu Sans"/>
                </a:rPr>
                <a:t>Text</a:t>
              </a:r>
              <a:endParaRPr lang="en-US" sz="2800" b="0" strike="noStrike" spc="-1">
                <a:latin typeface="Arial"/>
              </a:endParaRPr>
            </a:p>
          </p:txBody>
        </p:sp>
      </p:grpSp>
      <p:grpSp>
        <p:nvGrpSpPr>
          <p:cNvPr id="114" name="Group 6"/>
          <p:cNvGrpSpPr/>
          <p:nvPr/>
        </p:nvGrpSpPr>
        <p:grpSpPr>
          <a:xfrm>
            <a:off x="24428520" y="3618000"/>
            <a:ext cx="5650200" cy="5486040"/>
            <a:chOff x="24428520" y="3618000"/>
            <a:chExt cx="5650200" cy="5486040"/>
          </a:xfrm>
        </p:grpSpPr>
        <p:sp>
          <p:nvSpPr>
            <p:cNvPr id="115" name="Rounded Rectangle 116"/>
            <p:cNvSpPr/>
            <p:nvPr/>
          </p:nvSpPr>
          <p:spPr>
            <a:xfrm>
              <a:off x="24437160" y="3619440"/>
              <a:ext cx="5641560" cy="5484600"/>
            </a:xfrm>
            <a:prstGeom prst="roundRect">
              <a:avLst>
                <a:gd name="adj" fmla="val 8621"/>
              </a:avLst>
            </a:prstGeom>
            <a:solidFill>
              <a:srgbClr val="FFFFFF"/>
            </a:solidFill>
            <a:ln w="28440">
              <a:solidFill>
                <a:srgbClr val="5B9BD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16" name="Rounded Rectangle 117"/>
            <p:cNvSpPr/>
            <p:nvPr/>
          </p:nvSpPr>
          <p:spPr>
            <a:xfrm>
              <a:off x="24428520" y="3618000"/>
              <a:ext cx="5650200" cy="1018080"/>
            </a:xfrm>
            <a:prstGeom prst="roundRect">
              <a:avLst>
                <a:gd name="adj" fmla="val 43709"/>
              </a:avLst>
            </a:prstGeom>
            <a:solidFill>
              <a:srgbClr val="4472C4"/>
            </a:solidFill>
            <a:ln w="28440">
              <a:solidFill>
                <a:srgbClr val="5B9BD5"/>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Headline</a:t>
              </a:r>
              <a:endParaRPr lang="en-US" sz="3600" b="0" strike="noStrike" spc="-1">
                <a:latin typeface="Arial"/>
              </a:endParaRPr>
            </a:p>
          </p:txBody>
        </p:sp>
        <p:sp>
          <p:nvSpPr>
            <p:cNvPr id="117" name="TextBox 118"/>
            <p:cNvSpPr/>
            <p:nvPr/>
          </p:nvSpPr>
          <p:spPr>
            <a:xfrm>
              <a:off x="24486120" y="4739040"/>
              <a:ext cx="55843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Arial"/>
                  <a:ea typeface="DejaVu Sans"/>
                </a:rPr>
                <a:t>Text</a:t>
              </a:r>
              <a:endParaRPr lang="en-US" sz="2800" b="0" strike="noStrike" spc="-1">
                <a:latin typeface="Arial"/>
              </a:endParaRPr>
            </a:p>
          </p:txBody>
        </p:sp>
      </p:grpSp>
      <p:grpSp>
        <p:nvGrpSpPr>
          <p:cNvPr id="118" name="Group 5"/>
          <p:cNvGrpSpPr/>
          <p:nvPr/>
        </p:nvGrpSpPr>
        <p:grpSpPr>
          <a:xfrm>
            <a:off x="30459240" y="3618000"/>
            <a:ext cx="5650200" cy="5486040"/>
            <a:chOff x="30459240" y="3618000"/>
            <a:chExt cx="5650200" cy="5486040"/>
          </a:xfrm>
        </p:grpSpPr>
        <p:sp>
          <p:nvSpPr>
            <p:cNvPr id="119" name="Rounded Rectangle 124"/>
            <p:cNvSpPr/>
            <p:nvPr/>
          </p:nvSpPr>
          <p:spPr>
            <a:xfrm>
              <a:off x="30467880" y="3619440"/>
              <a:ext cx="5641560" cy="5484600"/>
            </a:xfrm>
            <a:prstGeom prst="roundRect">
              <a:avLst>
                <a:gd name="adj" fmla="val 8621"/>
              </a:avLst>
            </a:prstGeom>
            <a:solidFill>
              <a:srgbClr val="FFFFFF"/>
            </a:solidFill>
            <a:ln w="28440">
              <a:solidFill>
                <a:srgbClr val="757A4D"/>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20" name="Rounded Rectangle 125"/>
            <p:cNvSpPr/>
            <p:nvPr/>
          </p:nvSpPr>
          <p:spPr>
            <a:xfrm>
              <a:off x="30459240" y="3618000"/>
              <a:ext cx="5650200" cy="1018080"/>
            </a:xfrm>
            <a:prstGeom prst="roundRect">
              <a:avLst>
                <a:gd name="adj" fmla="val 43709"/>
              </a:avLst>
            </a:prstGeom>
            <a:solidFill>
              <a:srgbClr val="757A4D"/>
            </a:solidFill>
            <a:ln w="28440">
              <a:solidFill>
                <a:srgbClr val="757A4D"/>
              </a:solidFill>
              <a:miter/>
            </a:ln>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3600" b="1" strike="noStrike" spc="-1">
                  <a:solidFill>
                    <a:srgbClr val="FFFFFF"/>
                  </a:solidFill>
                  <a:latin typeface="Arial"/>
                  <a:ea typeface="DejaVu Sans"/>
                </a:rPr>
                <a:t>Headline</a:t>
              </a:r>
              <a:endParaRPr lang="en-US" sz="3600" b="0" strike="noStrike" spc="-1">
                <a:latin typeface="Arial"/>
              </a:endParaRPr>
            </a:p>
          </p:txBody>
        </p:sp>
        <p:sp>
          <p:nvSpPr>
            <p:cNvPr id="121" name="TextBox 126"/>
            <p:cNvSpPr/>
            <p:nvPr/>
          </p:nvSpPr>
          <p:spPr>
            <a:xfrm>
              <a:off x="30516840" y="4739040"/>
              <a:ext cx="55843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0" strike="noStrike" spc="-1">
                  <a:solidFill>
                    <a:srgbClr val="000000"/>
                  </a:solidFill>
                  <a:latin typeface="Arial"/>
                  <a:ea typeface="DejaVu Sans"/>
                </a:rPr>
                <a:t>Text</a:t>
              </a:r>
              <a:endParaRPr lang="en-US" sz="2800" b="0" strike="noStrike" spc="-1">
                <a:latin typeface="Arial"/>
              </a:endParaRPr>
            </a:p>
          </p:txBody>
        </p:sp>
      </p:grpSp>
      <p:sp>
        <p:nvSpPr>
          <p:cNvPr id="122" name="Rounded Rectangle 127"/>
          <p:cNvSpPr/>
          <p:nvPr/>
        </p:nvSpPr>
        <p:spPr>
          <a:xfrm>
            <a:off x="30467880" y="15294960"/>
            <a:ext cx="5641560" cy="5484600"/>
          </a:xfrm>
          <a:prstGeom prst="roundRect">
            <a:avLst>
              <a:gd name="adj" fmla="val 8621"/>
            </a:avLst>
          </a:prstGeom>
          <a:solidFill>
            <a:srgbClr val="E3E4DC"/>
          </a:solidFill>
          <a:ln w="28440">
            <a:solidFill>
              <a:srgbClr val="757A4D"/>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23" name="Rounded Rectangle 128"/>
          <p:cNvSpPr/>
          <p:nvPr/>
        </p:nvSpPr>
        <p:spPr>
          <a:xfrm>
            <a:off x="24437160" y="15371640"/>
            <a:ext cx="5641560" cy="5484600"/>
          </a:xfrm>
          <a:prstGeom prst="roundRect">
            <a:avLst>
              <a:gd name="adj" fmla="val 8621"/>
            </a:avLst>
          </a:prstGeom>
          <a:solidFill>
            <a:srgbClr val="CCDEF1"/>
          </a:solidFill>
          <a:ln w="28440">
            <a:solidFill>
              <a:srgbClr val="5B9BD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24" name="Rounded Rectangle 129"/>
          <p:cNvSpPr/>
          <p:nvPr/>
        </p:nvSpPr>
        <p:spPr>
          <a:xfrm>
            <a:off x="30467880" y="9457200"/>
            <a:ext cx="5641560" cy="5484600"/>
          </a:xfrm>
          <a:prstGeom prst="roundRect">
            <a:avLst>
              <a:gd name="adj" fmla="val 8621"/>
            </a:avLst>
          </a:prstGeom>
          <a:solidFill>
            <a:srgbClr val="DFEDCF"/>
          </a:solidFill>
          <a:ln w="28440">
            <a:solidFill>
              <a:srgbClr val="70AD47"/>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25" name="Rounded Rectangle 130"/>
          <p:cNvSpPr/>
          <p:nvPr/>
        </p:nvSpPr>
        <p:spPr>
          <a:xfrm>
            <a:off x="24437160" y="9474480"/>
            <a:ext cx="5641560" cy="5484600"/>
          </a:xfrm>
          <a:prstGeom prst="roundRect">
            <a:avLst>
              <a:gd name="adj" fmla="val 8621"/>
            </a:avLst>
          </a:prstGeom>
          <a:solidFill>
            <a:srgbClr val="FDF5D8"/>
          </a:solidFill>
          <a:ln w="28440">
            <a:solidFill>
              <a:srgbClr val="FFC000"/>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sp>
      <p:sp>
        <p:nvSpPr>
          <p:cNvPr id="126" name="Oval 132"/>
          <p:cNvSpPr/>
          <p:nvPr/>
        </p:nvSpPr>
        <p:spPr>
          <a:xfrm>
            <a:off x="14774760" y="22605480"/>
            <a:ext cx="912960" cy="912960"/>
          </a:xfrm>
          <a:prstGeom prst="ellipse">
            <a:avLst/>
          </a:prstGeom>
          <a:solidFill>
            <a:srgbClr val="337DC7"/>
          </a:solidFill>
          <a:ln w="25560">
            <a:noFill/>
          </a:ln>
        </p:spPr>
        <p:style>
          <a:lnRef idx="0">
            <a:scrgbClr r="0" g="0" b="0"/>
          </a:lnRef>
          <a:fillRef idx="0">
            <a:scrgbClr r="0" g="0" b="0"/>
          </a:fillRef>
          <a:effectRef idx="0">
            <a:scrgbClr r="0" g="0" b="0"/>
          </a:effectRef>
          <a:fontRef idx="minor"/>
        </p:style>
      </p:sp>
      <p:sp>
        <p:nvSpPr>
          <p:cNvPr id="127" name="Oval 133"/>
          <p:cNvSpPr/>
          <p:nvPr/>
        </p:nvSpPr>
        <p:spPr>
          <a:xfrm>
            <a:off x="15932880" y="22605480"/>
            <a:ext cx="912960" cy="912960"/>
          </a:xfrm>
          <a:prstGeom prst="ellipse">
            <a:avLst/>
          </a:prstGeom>
          <a:solidFill>
            <a:srgbClr val="909571"/>
          </a:solidFill>
          <a:ln w="25560">
            <a:noFill/>
          </a:ln>
        </p:spPr>
        <p:style>
          <a:lnRef idx="0">
            <a:scrgbClr r="0" g="0" b="0"/>
          </a:lnRef>
          <a:fillRef idx="0">
            <a:scrgbClr r="0" g="0" b="0"/>
          </a:fillRef>
          <a:effectRef idx="0">
            <a:scrgbClr r="0" g="0" b="0"/>
          </a:effectRef>
          <a:fontRef idx="minor"/>
        </p:style>
      </p:sp>
      <p:sp>
        <p:nvSpPr>
          <p:cNvPr id="128" name="Oval 134"/>
          <p:cNvSpPr/>
          <p:nvPr/>
        </p:nvSpPr>
        <p:spPr>
          <a:xfrm>
            <a:off x="13616640" y="22605480"/>
            <a:ext cx="912960" cy="912960"/>
          </a:xfrm>
          <a:prstGeom prst="ellipse">
            <a:avLst/>
          </a:prstGeom>
          <a:solidFill>
            <a:srgbClr val="81B83E"/>
          </a:solidFill>
          <a:ln w="25560">
            <a:noFill/>
          </a:ln>
        </p:spPr>
        <p:style>
          <a:lnRef idx="0">
            <a:scrgbClr r="0" g="0" b="0"/>
          </a:lnRef>
          <a:fillRef idx="0">
            <a:scrgbClr r="0" g="0" b="0"/>
          </a:fillRef>
          <a:effectRef idx="0">
            <a:scrgbClr r="0" g="0" b="0"/>
          </a:effectRef>
          <a:fontRef idx="minor"/>
        </p:style>
      </p:sp>
      <p:sp>
        <p:nvSpPr>
          <p:cNvPr id="129" name="Oval 135"/>
          <p:cNvSpPr/>
          <p:nvPr/>
        </p:nvSpPr>
        <p:spPr>
          <a:xfrm>
            <a:off x="12458160" y="22605480"/>
            <a:ext cx="912960" cy="912960"/>
          </a:xfrm>
          <a:prstGeom prst="ellipse">
            <a:avLst/>
          </a:prstGeom>
          <a:solidFill>
            <a:srgbClr val="F7D864"/>
          </a:solidFill>
          <a:ln w="25560">
            <a:noFill/>
          </a:ln>
        </p:spPr>
        <p:style>
          <a:lnRef idx="0">
            <a:scrgbClr r="0" g="0" b="0"/>
          </a:lnRef>
          <a:fillRef idx="0">
            <a:scrgbClr r="0" g="0" b="0"/>
          </a:fillRef>
          <a:effectRef idx="0">
            <a:scrgbClr r="0" g="0" b="0"/>
          </a:effectRef>
          <a:fontRef idx="minor"/>
        </p:style>
      </p:sp>
      <p:sp>
        <p:nvSpPr>
          <p:cNvPr id="130" name="Oval 136"/>
          <p:cNvSpPr/>
          <p:nvPr/>
        </p:nvSpPr>
        <p:spPr>
          <a:xfrm>
            <a:off x="17091360" y="22605480"/>
            <a:ext cx="912960" cy="912960"/>
          </a:xfrm>
          <a:prstGeom prst="ellipse">
            <a:avLst/>
          </a:prstGeom>
          <a:solidFill>
            <a:srgbClr val="44645D"/>
          </a:solidFill>
          <a:ln w="25560">
            <a:noFill/>
          </a:ln>
        </p:spPr>
        <p:style>
          <a:lnRef idx="0">
            <a:scrgbClr r="0" g="0" b="0"/>
          </a:lnRef>
          <a:fillRef idx="0">
            <a:scrgbClr r="0" g="0" b="0"/>
          </a:fillRef>
          <a:effectRef idx="0">
            <a:scrgbClr r="0" g="0" b="0"/>
          </a:effectRef>
          <a:fontRef idx="minor"/>
        </p:style>
      </p:sp>
      <p:sp>
        <p:nvSpPr>
          <p:cNvPr id="131" name="Oval 137"/>
          <p:cNvSpPr/>
          <p:nvPr/>
        </p:nvSpPr>
        <p:spPr>
          <a:xfrm>
            <a:off x="14774760" y="23722200"/>
            <a:ext cx="912960" cy="912960"/>
          </a:xfrm>
          <a:prstGeom prst="ellipse">
            <a:avLst/>
          </a:prstGeom>
          <a:solidFill>
            <a:srgbClr val="669DD5"/>
          </a:solidFill>
          <a:ln w="25560">
            <a:noFill/>
          </a:ln>
        </p:spPr>
        <p:style>
          <a:lnRef idx="0">
            <a:scrgbClr r="0" g="0" b="0"/>
          </a:lnRef>
          <a:fillRef idx="0">
            <a:scrgbClr r="0" g="0" b="0"/>
          </a:fillRef>
          <a:effectRef idx="0">
            <a:scrgbClr r="0" g="0" b="0"/>
          </a:effectRef>
          <a:fontRef idx="minor"/>
        </p:style>
      </p:sp>
      <p:sp>
        <p:nvSpPr>
          <p:cNvPr id="132" name="Oval 138"/>
          <p:cNvSpPr/>
          <p:nvPr/>
        </p:nvSpPr>
        <p:spPr>
          <a:xfrm>
            <a:off x="15932880" y="23722200"/>
            <a:ext cx="912960" cy="912960"/>
          </a:xfrm>
          <a:prstGeom prst="ellipse">
            <a:avLst/>
          </a:prstGeom>
          <a:solidFill>
            <a:srgbClr val="ACAF94"/>
          </a:solidFill>
          <a:ln w="25560">
            <a:noFill/>
          </a:ln>
        </p:spPr>
        <p:style>
          <a:lnRef idx="0">
            <a:scrgbClr r="0" g="0" b="0"/>
          </a:lnRef>
          <a:fillRef idx="0">
            <a:scrgbClr r="0" g="0" b="0"/>
          </a:fillRef>
          <a:effectRef idx="0">
            <a:scrgbClr r="0" g="0" b="0"/>
          </a:effectRef>
          <a:fontRef idx="minor"/>
        </p:style>
      </p:sp>
      <p:sp>
        <p:nvSpPr>
          <p:cNvPr id="133" name="Oval 139"/>
          <p:cNvSpPr/>
          <p:nvPr/>
        </p:nvSpPr>
        <p:spPr>
          <a:xfrm>
            <a:off x="13616640" y="23722200"/>
            <a:ext cx="912960" cy="912960"/>
          </a:xfrm>
          <a:prstGeom prst="ellipse">
            <a:avLst/>
          </a:prstGeom>
          <a:solidFill>
            <a:srgbClr val="A0CA6E"/>
          </a:solidFill>
          <a:ln w="25560">
            <a:noFill/>
          </a:ln>
        </p:spPr>
        <p:style>
          <a:lnRef idx="0">
            <a:scrgbClr r="0" g="0" b="0"/>
          </a:lnRef>
          <a:fillRef idx="0">
            <a:scrgbClr r="0" g="0" b="0"/>
          </a:fillRef>
          <a:effectRef idx="0">
            <a:scrgbClr r="0" g="0" b="0"/>
          </a:effectRef>
          <a:fontRef idx="minor"/>
        </p:style>
      </p:sp>
      <p:sp>
        <p:nvSpPr>
          <p:cNvPr id="134" name="Oval 140"/>
          <p:cNvSpPr/>
          <p:nvPr/>
        </p:nvSpPr>
        <p:spPr>
          <a:xfrm>
            <a:off x="12458160" y="23722200"/>
            <a:ext cx="912960" cy="912960"/>
          </a:xfrm>
          <a:prstGeom prst="ellipse">
            <a:avLst/>
          </a:prstGeom>
          <a:solidFill>
            <a:srgbClr val="F9E18B"/>
          </a:solidFill>
          <a:ln w="25560">
            <a:noFill/>
          </a:ln>
        </p:spPr>
        <p:style>
          <a:lnRef idx="0">
            <a:scrgbClr r="0" g="0" b="0"/>
          </a:lnRef>
          <a:fillRef idx="0">
            <a:scrgbClr r="0" g="0" b="0"/>
          </a:fillRef>
          <a:effectRef idx="0">
            <a:scrgbClr r="0" g="0" b="0"/>
          </a:effectRef>
          <a:fontRef idx="minor"/>
        </p:style>
      </p:sp>
      <p:sp>
        <p:nvSpPr>
          <p:cNvPr id="135" name="Oval 141"/>
          <p:cNvSpPr/>
          <p:nvPr/>
        </p:nvSpPr>
        <p:spPr>
          <a:xfrm>
            <a:off x="17091360" y="23722200"/>
            <a:ext cx="912960" cy="912960"/>
          </a:xfrm>
          <a:prstGeom prst="ellipse">
            <a:avLst/>
          </a:prstGeom>
          <a:solidFill>
            <a:srgbClr val="728B86"/>
          </a:solidFill>
          <a:ln w="25560">
            <a:noFill/>
          </a:ln>
        </p:spPr>
        <p:style>
          <a:lnRef idx="0">
            <a:scrgbClr r="0" g="0" b="0"/>
          </a:lnRef>
          <a:fillRef idx="0">
            <a:scrgbClr r="0" g="0" b="0"/>
          </a:fillRef>
          <a:effectRef idx="0">
            <a:scrgbClr r="0" g="0" b="0"/>
          </a:effectRef>
          <a:fontRef idx="minor"/>
        </p:style>
      </p:sp>
      <p:sp>
        <p:nvSpPr>
          <p:cNvPr id="136" name="Oval 142"/>
          <p:cNvSpPr/>
          <p:nvPr/>
        </p:nvSpPr>
        <p:spPr>
          <a:xfrm>
            <a:off x="14774760" y="24839280"/>
            <a:ext cx="912960" cy="912960"/>
          </a:xfrm>
          <a:prstGeom prst="ellipse">
            <a:avLst/>
          </a:prstGeom>
          <a:solidFill>
            <a:srgbClr val="99BEE3"/>
          </a:solidFill>
          <a:ln w="25560">
            <a:noFill/>
          </a:ln>
        </p:spPr>
        <p:style>
          <a:lnRef idx="0">
            <a:scrgbClr r="0" g="0" b="0"/>
          </a:lnRef>
          <a:fillRef idx="0">
            <a:scrgbClr r="0" g="0" b="0"/>
          </a:fillRef>
          <a:effectRef idx="0">
            <a:scrgbClr r="0" g="0" b="0"/>
          </a:effectRef>
          <a:fontRef idx="minor"/>
        </p:style>
      </p:sp>
      <p:sp>
        <p:nvSpPr>
          <p:cNvPr id="137" name="Oval 143"/>
          <p:cNvSpPr/>
          <p:nvPr/>
        </p:nvSpPr>
        <p:spPr>
          <a:xfrm>
            <a:off x="15932880" y="24839280"/>
            <a:ext cx="912960" cy="912960"/>
          </a:xfrm>
          <a:prstGeom prst="ellipse">
            <a:avLst/>
          </a:prstGeom>
          <a:solidFill>
            <a:srgbClr val="C8CAB8"/>
          </a:solidFill>
          <a:ln w="25560">
            <a:noFill/>
          </a:ln>
        </p:spPr>
        <p:style>
          <a:lnRef idx="0">
            <a:scrgbClr r="0" g="0" b="0"/>
          </a:lnRef>
          <a:fillRef idx="0">
            <a:scrgbClr r="0" g="0" b="0"/>
          </a:fillRef>
          <a:effectRef idx="0">
            <a:scrgbClr r="0" g="0" b="0"/>
          </a:effectRef>
          <a:fontRef idx="minor"/>
        </p:style>
      </p:sp>
      <p:sp>
        <p:nvSpPr>
          <p:cNvPr id="138" name="Oval 144"/>
          <p:cNvSpPr/>
          <p:nvPr/>
        </p:nvSpPr>
        <p:spPr>
          <a:xfrm>
            <a:off x="13616640" y="24839280"/>
            <a:ext cx="912960" cy="912960"/>
          </a:xfrm>
          <a:prstGeom prst="ellipse">
            <a:avLst/>
          </a:prstGeom>
          <a:solidFill>
            <a:srgbClr val="C0DC9E"/>
          </a:solidFill>
          <a:ln w="25560">
            <a:noFill/>
          </a:ln>
        </p:spPr>
        <p:style>
          <a:lnRef idx="0">
            <a:scrgbClr r="0" g="0" b="0"/>
          </a:lnRef>
          <a:fillRef idx="0">
            <a:scrgbClr r="0" g="0" b="0"/>
          </a:fillRef>
          <a:effectRef idx="0">
            <a:scrgbClr r="0" g="0" b="0"/>
          </a:effectRef>
          <a:fontRef idx="minor"/>
        </p:style>
      </p:sp>
      <p:sp>
        <p:nvSpPr>
          <p:cNvPr id="139" name="Oval 145"/>
          <p:cNvSpPr/>
          <p:nvPr/>
        </p:nvSpPr>
        <p:spPr>
          <a:xfrm>
            <a:off x="12458160" y="24839280"/>
            <a:ext cx="912960" cy="912960"/>
          </a:xfrm>
          <a:prstGeom prst="ellipse">
            <a:avLst/>
          </a:prstGeom>
          <a:solidFill>
            <a:srgbClr val="FBEBB2"/>
          </a:solidFill>
          <a:ln w="25560">
            <a:noFill/>
          </a:ln>
        </p:spPr>
        <p:style>
          <a:lnRef idx="0">
            <a:scrgbClr r="0" g="0" b="0"/>
          </a:lnRef>
          <a:fillRef idx="0">
            <a:scrgbClr r="0" g="0" b="0"/>
          </a:fillRef>
          <a:effectRef idx="0">
            <a:scrgbClr r="0" g="0" b="0"/>
          </a:effectRef>
          <a:fontRef idx="minor"/>
        </p:style>
      </p:sp>
      <p:sp>
        <p:nvSpPr>
          <p:cNvPr id="140" name="Oval 146"/>
          <p:cNvSpPr/>
          <p:nvPr/>
        </p:nvSpPr>
        <p:spPr>
          <a:xfrm>
            <a:off x="17091360" y="24839280"/>
            <a:ext cx="912960" cy="912960"/>
          </a:xfrm>
          <a:prstGeom prst="ellipse">
            <a:avLst/>
          </a:prstGeom>
          <a:solidFill>
            <a:srgbClr val="A1B2AE"/>
          </a:solidFill>
          <a:ln w="25560">
            <a:noFill/>
          </a:ln>
        </p:spPr>
        <p:style>
          <a:lnRef idx="0">
            <a:scrgbClr r="0" g="0" b="0"/>
          </a:lnRef>
          <a:fillRef idx="0">
            <a:scrgbClr r="0" g="0" b="0"/>
          </a:fillRef>
          <a:effectRef idx="0">
            <a:scrgbClr r="0" g="0" b="0"/>
          </a:effectRef>
          <a:fontRef idx="minor"/>
        </p:style>
      </p:sp>
      <p:sp>
        <p:nvSpPr>
          <p:cNvPr id="141" name="Oval 147"/>
          <p:cNvSpPr/>
          <p:nvPr/>
        </p:nvSpPr>
        <p:spPr>
          <a:xfrm>
            <a:off x="14774760" y="25956360"/>
            <a:ext cx="912960" cy="912960"/>
          </a:xfrm>
          <a:prstGeom prst="ellipse">
            <a:avLst/>
          </a:prstGeom>
          <a:solidFill>
            <a:srgbClr val="CCDEF1"/>
          </a:solidFill>
          <a:ln w="25560">
            <a:noFill/>
          </a:ln>
        </p:spPr>
        <p:style>
          <a:lnRef idx="0">
            <a:scrgbClr r="0" g="0" b="0"/>
          </a:lnRef>
          <a:fillRef idx="0">
            <a:scrgbClr r="0" g="0" b="0"/>
          </a:fillRef>
          <a:effectRef idx="0">
            <a:scrgbClr r="0" g="0" b="0"/>
          </a:effectRef>
          <a:fontRef idx="minor"/>
        </p:style>
      </p:sp>
      <p:sp>
        <p:nvSpPr>
          <p:cNvPr id="142" name="Oval 148"/>
          <p:cNvSpPr/>
          <p:nvPr/>
        </p:nvSpPr>
        <p:spPr>
          <a:xfrm>
            <a:off x="15932880" y="25956360"/>
            <a:ext cx="912960" cy="912960"/>
          </a:xfrm>
          <a:prstGeom prst="ellipse">
            <a:avLst/>
          </a:prstGeom>
          <a:solidFill>
            <a:srgbClr val="E3E4DC"/>
          </a:solidFill>
          <a:ln w="25560">
            <a:noFill/>
          </a:ln>
        </p:spPr>
        <p:style>
          <a:lnRef idx="0">
            <a:scrgbClr r="0" g="0" b="0"/>
          </a:lnRef>
          <a:fillRef idx="0">
            <a:scrgbClr r="0" g="0" b="0"/>
          </a:fillRef>
          <a:effectRef idx="0">
            <a:scrgbClr r="0" g="0" b="0"/>
          </a:effectRef>
          <a:fontRef idx="minor"/>
        </p:style>
      </p:sp>
      <p:sp>
        <p:nvSpPr>
          <p:cNvPr id="143" name="Oval 149"/>
          <p:cNvSpPr/>
          <p:nvPr/>
        </p:nvSpPr>
        <p:spPr>
          <a:xfrm>
            <a:off x="13616640" y="25956360"/>
            <a:ext cx="912960" cy="912960"/>
          </a:xfrm>
          <a:prstGeom prst="ellipse">
            <a:avLst/>
          </a:prstGeom>
          <a:solidFill>
            <a:srgbClr val="DFEDCF"/>
          </a:solidFill>
          <a:ln w="25560">
            <a:noFill/>
          </a:ln>
        </p:spPr>
        <p:style>
          <a:lnRef idx="0">
            <a:scrgbClr r="0" g="0" b="0"/>
          </a:lnRef>
          <a:fillRef idx="0">
            <a:scrgbClr r="0" g="0" b="0"/>
          </a:fillRef>
          <a:effectRef idx="0">
            <a:scrgbClr r="0" g="0" b="0"/>
          </a:effectRef>
          <a:fontRef idx="minor"/>
        </p:style>
      </p:sp>
      <p:sp>
        <p:nvSpPr>
          <p:cNvPr id="144" name="Oval 150"/>
          <p:cNvSpPr/>
          <p:nvPr/>
        </p:nvSpPr>
        <p:spPr>
          <a:xfrm>
            <a:off x="12458160" y="25956360"/>
            <a:ext cx="912960" cy="912960"/>
          </a:xfrm>
          <a:prstGeom prst="ellipse">
            <a:avLst/>
          </a:prstGeom>
          <a:solidFill>
            <a:srgbClr val="FDF5D8"/>
          </a:solidFill>
          <a:ln w="25560">
            <a:noFill/>
          </a:ln>
        </p:spPr>
        <p:style>
          <a:lnRef idx="0">
            <a:scrgbClr r="0" g="0" b="0"/>
          </a:lnRef>
          <a:fillRef idx="0">
            <a:scrgbClr r="0" g="0" b="0"/>
          </a:fillRef>
          <a:effectRef idx="0">
            <a:scrgbClr r="0" g="0" b="0"/>
          </a:effectRef>
          <a:fontRef idx="minor"/>
        </p:style>
      </p:sp>
      <p:sp>
        <p:nvSpPr>
          <p:cNvPr id="145" name="Oval 151"/>
          <p:cNvSpPr/>
          <p:nvPr/>
        </p:nvSpPr>
        <p:spPr>
          <a:xfrm>
            <a:off x="17091360" y="25956360"/>
            <a:ext cx="912960" cy="912960"/>
          </a:xfrm>
          <a:prstGeom prst="ellipse">
            <a:avLst/>
          </a:prstGeom>
          <a:solidFill>
            <a:srgbClr val="D0D8D7"/>
          </a:solidFill>
          <a:ln w="25560">
            <a:noFill/>
          </a:ln>
        </p:spPr>
        <p:style>
          <a:lnRef idx="0">
            <a:scrgbClr r="0" g="0" b="0"/>
          </a:lnRef>
          <a:fillRef idx="0">
            <a:scrgbClr r="0" g="0" b="0"/>
          </a:fillRef>
          <a:effectRef idx="0">
            <a:scrgbClr r="0" g="0" b="0"/>
          </a:effectRef>
          <a:fontRef idx="minor"/>
        </p:style>
      </p:sp>
      <p:sp>
        <p:nvSpPr>
          <p:cNvPr id="146" name="TextBox 152"/>
          <p:cNvSpPr/>
          <p:nvPr/>
        </p:nvSpPr>
        <p:spPr>
          <a:xfrm>
            <a:off x="13214520" y="16611480"/>
            <a:ext cx="9945720" cy="350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800" b="1" strike="noStrike" spc="-1">
                <a:solidFill>
                  <a:srgbClr val="000000"/>
                </a:solidFill>
                <a:latin typeface="Arial"/>
                <a:ea typeface="DejaVu Sans"/>
              </a:rPr>
              <a:t>Caption for figure/chart. </a:t>
            </a:r>
            <a:r>
              <a:rPr lang="en-US" sz="2800" b="0" strike="noStrike" spc="-1">
                <a:solidFill>
                  <a:srgbClr val="000000"/>
                </a:solidFill>
                <a:latin typeface="Arial"/>
                <a:ea typeface="DejaVu Sans"/>
              </a:rPr>
              <a:t>Lorem ipsum dolor sit amet, consectetur adipiscing elit. Nulla vitae vehicula ligula. Etiam ut velit euismod, ornare urna sed, condimentum libero. Fusce quis quam vel quam cursus egestas a id ex. Vivamus at faucibus turpis. Vivamus fringilla tortor eget egestas elementum. Fusce arcu nibh, rhoncus a pharetra ut, pretium eget sapien. Nulla eget hendrerit ante. Etiam in finibus ex, at fermentum risus. Donec aliquam lobortis sodales. </a:t>
            </a:r>
            <a:endParaRPr lang="en-US" sz="2800" b="0" strike="noStrike" spc="-1">
              <a:latin typeface="Arial"/>
            </a:endParaRPr>
          </a:p>
        </p:txBody>
      </p:sp>
      <p:sp>
        <p:nvSpPr>
          <p:cNvPr id="147" name="Oval 153"/>
          <p:cNvSpPr/>
          <p:nvPr/>
        </p:nvSpPr>
        <p:spPr>
          <a:xfrm>
            <a:off x="35204400" y="21488400"/>
            <a:ext cx="912960" cy="912960"/>
          </a:xfrm>
          <a:prstGeom prst="ellipse">
            <a:avLst/>
          </a:prstGeom>
          <a:solidFill>
            <a:srgbClr val="535335"/>
          </a:solidFill>
          <a:ln w="25560">
            <a:noFill/>
          </a:ln>
        </p:spPr>
        <p:style>
          <a:lnRef idx="0">
            <a:scrgbClr r="0" g="0" b="0"/>
          </a:lnRef>
          <a:fillRef idx="0">
            <a:scrgbClr r="0" g="0" b="0"/>
          </a:fillRef>
          <a:effectRef idx="0">
            <a:scrgbClr r="0" g="0" b="0"/>
          </a:effectRef>
          <a:fontRef idx="minor"/>
        </p:style>
      </p:sp>
      <p:sp>
        <p:nvSpPr>
          <p:cNvPr id="148" name="Oval 155"/>
          <p:cNvSpPr/>
          <p:nvPr/>
        </p:nvSpPr>
        <p:spPr>
          <a:xfrm>
            <a:off x="34046280" y="21488400"/>
            <a:ext cx="912960" cy="912960"/>
          </a:xfrm>
          <a:prstGeom prst="ellipse">
            <a:avLst/>
          </a:prstGeom>
          <a:solidFill>
            <a:srgbClr val="61B0BC"/>
          </a:solidFill>
          <a:ln w="25560">
            <a:noFill/>
          </a:ln>
        </p:spPr>
        <p:style>
          <a:lnRef idx="0">
            <a:scrgbClr r="0" g="0" b="0"/>
          </a:lnRef>
          <a:fillRef idx="0">
            <a:scrgbClr r="0" g="0" b="0"/>
          </a:fillRef>
          <a:effectRef idx="0">
            <a:scrgbClr r="0" g="0" b="0"/>
          </a:effectRef>
          <a:fontRef idx="minor"/>
        </p:style>
      </p:sp>
      <p:sp>
        <p:nvSpPr>
          <p:cNvPr id="149" name="Oval 156"/>
          <p:cNvSpPr/>
          <p:nvPr/>
        </p:nvSpPr>
        <p:spPr>
          <a:xfrm>
            <a:off x="32887800" y="21488400"/>
            <a:ext cx="912960" cy="912960"/>
          </a:xfrm>
          <a:prstGeom prst="ellipse">
            <a:avLst/>
          </a:prstGeom>
          <a:solidFill>
            <a:srgbClr val="345D9D"/>
          </a:solidFill>
          <a:ln w="25560">
            <a:noFill/>
          </a:ln>
        </p:spPr>
        <p:style>
          <a:lnRef idx="0">
            <a:scrgbClr r="0" g="0" b="0"/>
          </a:lnRef>
          <a:fillRef idx="0">
            <a:scrgbClr r="0" g="0" b="0"/>
          </a:fillRef>
          <a:effectRef idx="0">
            <a:scrgbClr r="0" g="0" b="0"/>
          </a:effectRef>
          <a:fontRef idx="minor"/>
        </p:style>
      </p:sp>
      <p:sp>
        <p:nvSpPr>
          <p:cNvPr id="150" name="Oval 158"/>
          <p:cNvSpPr/>
          <p:nvPr/>
        </p:nvSpPr>
        <p:spPr>
          <a:xfrm>
            <a:off x="35204400" y="22605480"/>
            <a:ext cx="912960" cy="912960"/>
          </a:xfrm>
          <a:prstGeom prst="ellipse">
            <a:avLst/>
          </a:prstGeom>
          <a:solidFill>
            <a:srgbClr val="76765D"/>
          </a:solidFill>
          <a:ln w="25560">
            <a:noFill/>
          </a:ln>
        </p:spPr>
        <p:style>
          <a:lnRef idx="0">
            <a:scrgbClr r="0" g="0" b="0"/>
          </a:lnRef>
          <a:fillRef idx="0">
            <a:scrgbClr r="0" g="0" b="0"/>
          </a:fillRef>
          <a:effectRef idx="0">
            <a:scrgbClr r="0" g="0" b="0"/>
          </a:effectRef>
          <a:fontRef idx="minor"/>
        </p:style>
      </p:sp>
      <p:sp>
        <p:nvSpPr>
          <p:cNvPr id="151" name="Oval 160"/>
          <p:cNvSpPr/>
          <p:nvPr/>
        </p:nvSpPr>
        <p:spPr>
          <a:xfrm>
            <a:off x="34046280" y="22605480"/>
            <a:ext cx="912960" cy="912960"/>
          </a:xfrm>
          <a:prstGeom prst="ellipse">
            <a:avLst/>
          </a:prstGeom>
          <a:solidFill>
            <a:srgbClr val="81C0C9"/>
          </a:solidFill>
          <a:ln w="25560">
            <a:noFill/>
          </a:ln>
        </p:spPr>
        <p:style>
          <a:lnRef idx="0">
            <a:scrgbClr r="0" g="0" b="0"/>
          </a:lnRef>
          <a:fillRef idx="0">
            <a:scrgbClr r="0" g="0" b="0"/>
          </a:fillRef>
          <a:effectRef idx="0">
            <a:scrgbClr r="0" g="0" b="0"/>
          </a:effectRef>
          <a:fontRef idx="minor"/>
        </p:style>
      </p:sp>
      <p:sp>
        <p:nvSpPr>
          <p:cNvPr id="152" name="Oval 161"/>
          <p:cNvSpPr/>
          <p:nvPr/>
        </p:nvSpPr>
        <p:spPr>
          <a:xfrm>
            <a:off x="32887800" y="22605480"/>
            <a:ext cx="912960" cy="912960"/>
          </a:xfrm>
          <a:prstGeom prst="ellipse">
            <a:avLst/>
          </a:prstGeom>
          <a:solidFill>
            <a:srgbClr val="5D7DB1"/>
          </a:solidFill>
          <a:ln w="25560">
            <a:noFill/>
          </a:ln>
        </p:spPr>
        <p:style>
          <a:lnRef idx="0">
            <a:scrgbClr r="0" g="0" b="0"/>
          </a:lnRef>
          <a:fillRef idx="0">
            <a:scrgbClr r="0" g="0" b="0"/>
          </a:fillRef>
          <a:effectRef idx="0">
            <a:scrgbClr r="0" g="0" b="0"/>
          </a:effectRef>
          <a:fontRef idx="minor"/>
        </p:style>
      </p:sp>
      <p:sp>
        <p:nvSpPr>
          <p:cNvPr id="153" name="Oval 163"/>
          <p:cNvSpPr/>
          <p:nvPr/>
        </p:nvSpPr>
        <p:spPr>
          <a:xfrm>
            <a:off x="35204400" y="23722200"/>
            <a:ext cx="912960" cy="912960"/>
          </a:xfrm>
          <a:prstGeom prst="ellipse">
            <a:avLst/>
          </a:prstGeom>
          <a:solidFill>
            <a:srgbClr val="989886"/>
          </a:solidFill>
          <a:ln w="25560">
            <a:noFill/>
          </a:ln>
        </p:spPr>
        <p:style>
          <a:lnRef idx="0">
            <a:scrgbClr r="0" g="0" b="0"/>
          </a:lnRef>
          <a:fillRef idx="0">
            <a:scrgbClr r="0" g="0" b="0"/>
          </a:fillRef>
          <a:effectRef idx="0">
            <a:scrgbClr r="0" g="0" b="0"/>
          </a:effectRef>
          <a:fontRef idx="minor"/>
        </p:style>
      </p:sp>
      <p:sp>
        <p:nvSpPr>
          <p:cNvPr id="154" name="Oval 165"/>
          <p:cNvSpPr/>
          <p:nvPr/>
        </p:nvSpPr>
        <p:spPr>
          <a:xfrm>
            <a:off x="34046280" y="23722200"/>
            <a:ext cx="912960" cy="912960"/>
          </a:xfrm>
          <a:prstGeom prst="ellipse">
            <a:avLst/>
          </a:prstGeom>
          <a:solidFill>
            <a:srgbClr val="A0D0D7"/>
          </a:solidFill>
          <a:ln w="25560">
            <a:noFill/>
          </a:ln>
        </p:spPr>
        <p:style>
          <a:lnRef idx="0">
            <a:scrgbClr r="0" g="0" b="0"/>
          </a:lnRef>
          <a:fillRef idx="0">
            <a:scrgbClr r="0" g="0" b="0"/>
          </a:fillRef>
          <a:effectRef idx="0">
            <a:scrgbClr r="0" g="0" b="0"/>
          </a:effectRef>
          <a:fontRef idx="minor"/>
        </p:style>
      </p:sp>
      <p:sp>
        <p:nvSpPr>
          <p:cNvPr id="155" name="Oval 166"/>
          <p:cNvSpPr/>
          <p:nvPr/>
        </p:nvSpPr>
        <p:spPr>
          <a:xfrm>
            <a:off x="32887800" y="23722200"/>
            <a:ext cx="912960" cy="912960"/>
          </a:xfrm>
          <a:prstGeom prst="ellipse">
            <a:avLst/>
          </a:prstGeom>
          <a:solidFill>
            <a:srgbClr val="859EC4"/>
          </a:solidFill>
          <a:ln w="25560">
            <a:noFill/>
          </a:ln>
        </p:spPr>
        <p:style>
          <a:lnRef idx="0">
            <a:scrgbClr r="0" g="0" b="0"/>
          </a:lnRef>
          <a:fillRef idx="0">
            <a:scrgbClr r="0" g="0" b="0"/>
          </a:fillRef>
          <a:effectRef idx="0">
            <a:scrgbClr r="0" g="0" b="0"/>
          </a:effectRef>
          <a:fontRef idx="minor"/>
        </p:style>
      </p:sp>
      <p:sp>
        <p:nvSpPr>
          <p:cNvPr id="156" name="Oval 168"/>
          <p:cNvSpPr/>
          <p:nvPr/>
        </p:nvSpPr>
        <p:spPr>
          <a:xfrm>
            <a:off x="35204400" y="24839280"/>
            <a:ext cx="912960" cy="912960"/>
          </a:xfrm>
          <a:prstGeom prst="ellipse">
            <a:avLst/>
          </a:prstGeom>
          <a:solidFill>
            <a:srgbClr val="BABAAE"/>
          </a:solidFill>
          <a:ln w="25560">
            <a:noFill/>
          </a:ln>
        </p:spPr>
        <p:style>
          <a:lnRef idx="0">
            <a:scrgbClr r="0" g="0" b="0"/>
          </a:lnRef>
          <a:fillRef idx="0">
            <a:scrgbClr r="0" g="0" b="0"/>
          </a:fillRef>
          <a:effectRef idx="0">
            <a:scrgbClr r="0" g="0" b="0"/>
          </a:effectRef>
          <a:fontRef idx="minor"/>
        </p:style>
      </p:sp>
      <p:sp>
        <p:nvSpPr>
          <p:cNvPr id="157" name="Oval 170"/>
          <p:cNvSpPr/>
          <p:nvPr/>
        </p:nvSpPr>
        <p:spPr>
          <a:xfrm>
            <a:off x="34046280" y="24839280"/>
            <a:ext cx="912960" cy="912960"/>
          </a:xfrm>
          <a:prstGeom prst="ellipse">
            <a:avLst/>
          </a:prstGeom>
          <a:solidFill>
            <a:srgbClr val="C0DFE4"/>
          </a:solidFill>
          <a:ln w="25560">
            <a:noFill/>
          </a:ln>
        </p:spPr>
        <p:style>
          <a:lnRef idx="0">
            <a:scrgbClr r="0" g="0" b="0"/>
          </a:lnRef>
          <a:fillRef idx="0">
            <a:scrgbClr r="0" g="0" b="0"/>
          </a:fillRef>
          <a:effectRef idx="0">
            <a:scrgbClr r="0" g="0" b="0"/>
          </a:effectRef>
          <a:fontRef idx="minor"/>
        </p:style>
      </p:sp>
      <p:sp>
        <p:nvSpPr>
          <p:cNvPr id="158" name="Oval 171"/>
          <p:cNvSpPr/>
          <p:nvPr/>
        </p:nvSpPr>
        <p:spPr>
          <a:xfrm>
            <a:off x="32887800" y="24839280"/>
            <a:ext cx="912960" cy="912960"/>
          </a:xfrm>
          <a:prstGeom prst="ellipse">
            <a:avLst/>
          </a:prstGeom>
          <a:solidFill>
            <a:srgbClr val="AEBED8"/>
          </a:solidFill>
          <a:ln w="25560">
            <a:noFill/>
          </a:ln>
        </p:spPr>
        <p:style>
          <a:lnRef idx="0">
            <a:scrgbClr r="0" g="0" b="0"/>
          </a:lnRef>
          <a:fillRef idx="0">
            <a:scrgbClr r="0" g="0" b="0"/>
          </a:fillRef>
          <a:effectRef idx="0">
            <a:scrgbClr r="0" g="0" b="0"/>
          </a:effectRef>
          <a:fontRef idx="minor"/>
        </p:style>
      </p:sp>
      <p:sp>
        <p:nvSpPr>
          <p:cNvPr id="159" name="Oval 173"/>
          <p:cNvSpPr/>
          <p:nvPr/>
        </p:nvSpPr>
        <p:spPr>
          <a:xfrm>
            <a:off x="35204400" y="25956360"/>
            <a:ext cx="912960" cy="912960"/>
          </a:xfrm>
          <a:prstGeom prst="ellipse">
            <a:avLst/>
          </a:prstGeom>
          <a:solidFill>
            <a:srgbClr val="DDDDD6"/>
          </a:solidFill>
          <a:ln w="25560">
            <a:noFill/>
          </a:ln>
        </p:spPr>
        <p:style>
          <a:lnRef idx="0">
            <a:scrgbClr r="0" g="0" b="0"/>
          </a:lnRef>
          <a:fillRef idx="0">
            <a:scrgbClr r="0" g="0" b="0"/>
          </a:fillRef>
          <a:effectRef idx="0">
            <a:scrgbClr r="0" g="0" b="0"/>
          </a:effectRef>
          <a:fontRef idx="minor"/>
        </p:style>
      </p:sp>
      <p:sp>
        <p:nvSpPr>
          <p:cNvPr id="160" name="Oval 175"/>
          <p:cNvSpPr/>
          <p:nvPr/>
        </p:nvSpPr>
        <p:spPr>
          <a:xfrm>
            <a:off x="34046280" y="25956360"/>
            <a:ext cx="912960" cy="912960"/>
          </a:xfrm>
          <a:prstGeom prst="ellipse">
            <a:avLst/>
          </a:prstGeom>
          <a:solidFill>
            <a:srgbClr val="DFEFF1"/>
          </a:solidFill>
          <a:ln w="25560">
            <a:noFill/>
          </a:ln>
        </p:spPr>
        <p:style>
          <a:lnRef idx="0">
            <a:scrgbClr r="0" g="0" b="0"/>
          </a:lnRef>
          <a:fillRef idx="0">
            <a:scrgbClr r="0" g="0" b="0"/>
          </a:fillRef>
          <a:effectRef idx="0">
            <a:scrgbClr r="0" g="0" b="0"/>
          </a:effectRef>
          <a:fontRef idx="minor"/>
        </p:style>
      </p:sp>
      <p:sp>
        <p:nvSpPr>
          <p:cNvPr id="161" name="Oval 176"/>
          <p:cNvSpPr/>
          <p:nvPr/>
        </p:nvSpPr>
        <p:spPr>
          <a:xfrm>
            <a:off x="32887800" y="25956360"/>
            <a:ext cx="912960" cy="912960"/>
          </a:xfrm>
          <a:prstGeom prst="ellipse">
            <a:avLst/>
          </a:prstGeom>
          <a:solidFill>
            <a:srgbClr val="D6DFEB"/>
          </a:solidFill>
          <a:ln w="25560">
            <a:noFill/>
          </a:ln>
        </p:spPr>
        <p:style>
          <a:lnRef idx="0">
            <a:scrgbClr r="0" g="0" b="0"/>
          </a:lnRef>
          <a:fillRef idx="0">
            <a:scrgbClr r="0" g="0" b="0"/>
          </a:fillRef>
          <a:effectRef idx="0">
            <a:scrgbClr r="0" g="0" b="0"/>
          </a:effectRef>
          <a:fontRef idx="minor"/>
        </p:style>
      </p:sp>
      <p:sp>
        <p:nvSpPr>
          <p:cNvPr id="162" name="Oval 178"/>
          <p:cNvSpPr/>
          <p:nvPr/>
        </p:nvSpPr>
        <p:spPr>
          <a:xfrm>
            <a:off x="30571200" y="21488400"/>
            <a:ext cx="912960" cy="912960"/>
          </a:xfrm>
          <a:prstGeom prst="ellipse">
            <a:avLst/>
          </a:prstGeom>
          <a:solidFill>
            <a:srgbClr val="D7282F"/>
          </a:solidFill>
          <a:ln w="25560">
            <a:noFill/>
          </a:ln>
        </p:spPr>
        <p:style>
          <a:lnRef idx="0">
            <a:scrgbClr r="0" g="0" b="0"/>
          </a:lnRef>
          <a:fillRef idx="0">
            <a:scrgbClr r="0" g="0" b="0"/>
          </a:fillRef>
          <a:effectRef idx="0">
            <a:scrgbClr r="0" g="0" b="0"/>
          </a:effectRef>
          <a:fontRef idx="minor"/>
        </p:style>
      </p:sp>
      <p:sp>
        <p:nvSpPr>
          <p:cNvPr id="163" name="Oval 179"/>
          <p:cNvSpPr/>
          <p:nvPr/>
        </p:nvSpPr>
        <p:spPr>
          <a:xfrm>
            <a:off x="31729680" y="21488400"/>
            <a:ext cx="912960" cy="912960"/>
          </a:xfrm>
          <a:prstGeom prst="ellipse">
            <a:avLst/>
          </a:prstGeom>
          <a:solidFill>
            <a:srgbClr val="00B451"/>
          </a:solidFill>
          <a:ln w="25560">
            <a:noFill/>
          </a:ln>
        </p:spPr>
        <p:style>
          <a:lnRef idx="0">
            <a:scrgbClr r="0" g="0" b="0"/>
          </a:lnRef>
          <a:fillRef idx="0">
            <a:scrgbClr r="0" g="0" b="0"/>
          </a:fillRef>
          <a:effectRef idx="0">
            <a:scrgbClr r="0" g="0" b="0"/>
          </a:effectRef>
          <a:fontRef idx="minor"/>
        </p:style>
      </p:sp>
      <p:sp>
        <p:nvSpPr>
          <p:cNvPr id="164" name="Oval 180"/>
          <p:cNvSpPr/>
          <p:nvPr/>
        </p:nvSpPr>
        <p:spPr>
          <a:xfrm>
            <a:off x="29413080" y="21488400"/>
            <a:ext cx="912960" cy="912960"/>
          </a:xfrm>
          <a:prstGeom prst="ellipse">
            <a:avLst/>
          </a:prstGeom>
          <a:solidFill>
            <a:srgbClr val="7F2854"/>
          </a:solidFill>
          <a:ln w="25560">
            <a:noFill/>
          </a:ln>
        </p:spPr>
        <p:style>
          <a:lnRef idx="0">
            <a:scrgbClr r="0" g="0" b="0"/>
          </a:lnRef>
          <a:fillRef idx="0">
            <a:scrgbClr r="0" g="0" b="0"/>
          </a:fillRef>
          <a:effectRef idx="0">
            <a:scrgbClr r="0" g="0" b="0"/>
          </a:effectRef>
          <a:fontRef idx="minor"/>
        </p:style>
      </p:sp>
      <p:sp>
        <p:nvSpPr>
          <p:cNvPr id="165" name="Oval 181"/>
          <p:cNvSpPr/>
          <p:nvPr/>
        </p:nvSpPr>
        <p:spPr>
          <a:xfrm>
            <a:off x="28254960" y="21488400"/>
            <a:ext cx="912960" cy="912960"/>
          </a:xfrm>
          <a:prstGeom prst="ellipse">
            <a:avLst/>
          </a:prstGeom>
          <a:solidFill>
            <a:srgbClr val="E65300"/>
          </a:solidFill>
          <a:ln w="25560">
            <a:noFill/>
          </a:ln>
        </p:spPr>
        <p:style>
          <a:lnRef idx="0">
            <a:scrgbClr r="0" g="0" b="0"/>
          </a:lnRef>
          <a:fillRef idx="0">
            <a:scrgbClr r="0" g="0" b="0"/>
          </a:fillRef>
          <a:effectRef idx="0">
            <a:scrgbClr r="0" g="0" b="0"/>
          </a:effectRef>
          <a:fontRef idx="minor"/>
        </p:style>
      </p:sp>
      <p:sp>
        <p:nvSpPr>
          <p:cNvPr id="166" name="Oval 183"/>
          <p:cNvSpPr/>
          <p:nvPr/>
        </p:nvSpPr>
        <p:spPr>
          <a:xfrm>
            <a:off x="30571200" y="22605480"/>
            <a:ext cx="912960" cy="912960"/>
          </a:xfrm>
          <a:prstGeom prst="ellipse">
            <a:avLst/>
          </a:prstGeom>
          <a:solidFill>
            <a:srgbClr val="DF5358"/>
          </a:solidFill>
          <a:ln w="25560">
            <a:noFill/>
          </a:ln>
        </p:spPr>
        <p:style>
          <a:lnRef idx="0">
            <a:scrgbClr r="0" g="0" b="0"/>
          </a:lnRef>
          <a:fillRef idx="0">
            <a:scrgbClr r="0" g="0" b="0"/>
          </a:fillRef>
          <a:effectRef idx="0">
            <a:scrgbClr r="0" g="0" b="0"/>
          </a:effectRef>
          <a:fontRef idx="minor"/>
        </p:style>
      </p:sp>
      <p:sp>
        <p:nvSpPr>
          <p:cNvPr id="167" name="Oval 184"/>
          <p:cNvSpPr/>
          <p:nvPr/>
        </p:nvSpPr>
        <p:spPr>
          <a:xfrm>
            <a:off x="31729680" y="22605480"/>
            <a:ext cx="912960" cy="912960"/>
          </a:xfrm>
          <a:prstGeom prst="ellipse">
            <a:avLst/>
          </a:prstGeom>
          <a:solidFill>
            <a:srgbClr val="33C374"/>
          </a:solidFill>
          <a:ln w="25560">
            <a:noFill/>
          </a:ln>
        </p:spPr>
        <p:style>
          <a:lnRef idx="0">
            <a:scrgbClr r="0" g="0" b="0"/>
          </a:lnRef>
          <a:fillRef idx="0">
            <a:scrgbClr r="0" g="0" b="0"/>
          </a:fillRef>
          <a:effectRef idx="0">
            <a:scrgbClr r="0" g="0" b="0"/>
          </a:effectRef>
          <a:fontRef idx="minor"/>
        </p:style>
      </p:sp>
      <p:sp>
        <p:nvSpPr>
          <p:cNvPr id="168" name="Oval 185"/>
          <p:cNvSpPr/>
          <p:nvPr/>
        </p:nvSpPr>
        <p:spPr>
          <a:xfrm>
            <a:off x="29413080" y="22605480"/>
            <a:ext cx="912960" cy="912960"/>
          </a:xfrm>
          <a:prstGeom prst="ellipse">
            <a:avLst/>
          </a:prstGeom>
          <a:solidFill>
            <a:srgbClr val="985377"/>
          </a:solidFill>
          <a:ln w="25560">
            <a:noFill/>
          </a:ln>
        </p:spPr>
        <p:style>
          <a:lnRef idx="0">
            <a:scrgbClr r="0" g="0" b="0"/>
          </a:lnRef>
          <a:fillRef idx="0">
            <a:scrgbClr r="0" g="0" b="0"/>
          </a:fillRef>
          <a:effectRef idx="0">
            <a:scrgbClr r="0" g="0" b="0"/>
          </a:effectRef>
          <a:fontRef idx="minor"/>
        </p:style>
      </p:sp>
      <p:sp>
        <p:nvSpPr>
          <p:cNvPr id="169" name="Oval 186"/>
          <p:cNvSpPr/>
          <p:nvPr/>
        </p:nvSpPr>
        <p:spPr>
          <a:xfrm>
            <a:off x="28254960" y="22605480"/>
            <a:ext cx="912960" cy="912960"/>
          </a:xfrm>
          <a:prstGeom prst="ellipse">
            <a:avLst/>
          </a:prstGeom>
          <a:solidFill>
            <a:srgbClr val="EB7633"/>
          </a:solidFill>
          <a:ln w="25560">
            <a:noFill/>
          </a:ln>
        </p:spPr>
        <p:style>
          <a:lnRef idx="0">
            <a:scrgbClr r="0" g="0" b="0"/>
          </a:lnRef>
          <a:fillRef idx="0">
            <a:scrgbClr r="0" g="0" b="0"/>
          </a:fillRef>
          <a:effectRef idx="0">
            <a:scrgbClr r="0" g="0" b="0"/>
          </a:effectRef>
          <a:fontRef idx="minor"/>
        </p:style>
      </p:sp>
      <p:sp>
        <p:nvSpPr>
          <p:cNvPr id="170" name="Oval 188"/>
          <p:cNvSpPr/>
          <p:nvPr/>
        </p:nvSpPr>
        <p:spPr>
          <a:xfrm>
            <a:off x="30571200" y="23722200"/>
            <a:ext cx="912960" cy="912960"/>
          </a:xfrm>
          <a:prstGeom prst="ellipse">
            <a:avLst/>
          </a:prstGeom>
          <a:solidFill>
            <a:srgbClr val="E77E82"/>
          </a:solidFill>
          <a:ln w="25560">
            <a:noFill/>
          </a:ln>
        </p:spPr>
        <p:style>
          <a:lnRef idx="0">
            <a:scrgbClr r="0" g="0" b="0"/>
          </a:lnRef>
          <a:fillRef idx="0">
            <a:scrgbClr r="0" g="0" b="0"/>
          </a:fillRef>
          <a:effectRef idx="0">
            <a:scrgbClr r="0" g="0" b="0"/>
          </a:effectRef>
          <a:fontRef idx="minor"/>
        </p:style>
      </p:sp>
      <p:sp>
        <p:nvSpPr>
          <p:cNvPr id="171" name="Oval 189"/>
          <p:cNvSpPr/>
          <p:nvPr/>
        </p:nvSpPr>
        <p:spPr>
          <a:xfrm>
            <a:off x="31729680" y="23722200"/>
            <a:ext cx="912960" cy="912960"/>
          </a:xfrm>
          <a:prstGeom prst="ellipse">
            <a:avLst/>
          </a:prstGeom>
          <a:solidFill>
            <a:srgbClr val="66D296"/>
          </a:solidFill>
          <a:ln w="25560">
            <a:noFill/>
          </a:ln>
        </p:spPr>
        <p:style>
          <a:lnRef idx="0">
            <a:scrgbClr r="0" g="0" b="0"/>
          </a:lnRef>
          <a:fillRef idx="0">
            <a:scrgbClr r="0" g="0" b="0"/>
          </a:fillRef>
          <a:effectRef idx="0">
            <a:scrgbClr r="0" g="0" b="0"/>
          </a:effectRef>
          <a:fontRef idx="minor"/>
        </p:style>
      </p:sp>
      <p:sp>
        <p:nvSpPr>
          <p:cNvPr id="172" name="Oval 190"/>
          <p:cNvSpPr/>
          <p:nvPr/>
        </p:nvSpPr>
        <p:spPr>
          <a:xfrm>
            <a:off x="29413080" y="23722200"/>
            <a:ext cx="912960" cy="912960"/>
          </a:xfrm>
          <a:prstGeom prst="ellipse">
            <a:avLst/>
          </a:prstGeom>
          <a:solidFill>
            <a:srgbClr val="B27E99"/>
          </a:solidFill>
          <a:ln w="25560">
            <a:noFill/>
          </a:ln>
        </p:spPr>
        <p:style>
          <a:lnRef idx="0">
            <a:scrgbClr r="0" g="0" b="0"/>
          </a:lnRef>
          <a:fillRef idx="0">
            <a:scrgbClr r="0" g="0" b="0"/>
          </a:fillRef>
          <a:effectRef idx="0">
            <a:scrgbClr r="0" g="0" b="0"/>
          </a:effectRef>
          <a:fontRef idx="minor"/>
        </p:style>
      </p:sp>
      <p:sp>
        <p:nvSpPr>
          <p:cNvPr id="173" name="Oval 191"/>
          <p:cNvSpPr/>
          <p:nvPr/>
        </p:nvSpPr>
        <p:spPr>
          <a:xfrm>
            <a:off x="28254960" y="23722200"/>
            <a:ext cx="912960" cy="912960"/>
          </a:xfrm>
          <a:prstGeom prst="ellipse">
            <a:avLst/>
          </a:prstGeom>
          <a:solidFill>
            <a:srgbClr val="F09866"/>
          </a:solidFill>
          <a:ln w="25560">
            <a:noFill/>
          </a:ln>
        </p:spPr>
        <p:style>
          <a:lnRef idx="0">
            <a:scrgbClr r="0" g="0" b="0"/>
          </a:lnRef>
          <a:fillRef idx="0">
            <a:scrgbClr r="0" g="0" b="0"/>
          </a:fillRef>
          <a:effectRef idx="0">
            <a:scrgbClr r="0" g="0" b="0"/>
          </a:effectRef>
          <a:fontRef idx="minor"/>
        </p:style>
      </p:sp>
      <p:sp>
        <p:nvSpPr>
          <p:cNvPr id="174" name="Oval 193"/>
          <p:cNvSpPr/>
          <p:nvPr/>
        </p:nvSpPr>
        <p:spPr>
          <a:xfrm>
            <a:off x="30571200" y="24839280"/>
            <a:ext cx="912960" cy="912960"/>
          </a:xfrm>
          <a:prstGeom prst="ellipse">
            <a:avLst/>
          </a:prstGeom>
          <a:solidFill>
            <a:srgbClr val="EFA9AC"/>
          </a:solidFill>
          <a:ln w="25560">
            <a:noFill/>
          </a:ln>
        </p:spPr>
        <p:style>
          <a:lnRef idx="0">
            <a:scrgbClr r="0" g="0" b="0"/>
          </a:lnRef>
          <a:fillRef idx="0">
            <a:scrgbClr r="0" g="0" b="0"/>
          </a:fillRef>
          <a:effectRef idx="0">
            <a:scrgbClr r="0" g="0" b="0"/>
          </a:effectRef>
          <a:fontRef idx="minor"/>
        </p:style>
      </p:sp>
      <p:sp>
        <p:nvSpPr>
          <p:cNvPr id="175" name="Oval 194"/>
          <p:cNvSpPr/>
          <p:nvPr/>
        </p:nvSpPr>
        <p:spPr>
          <a:xfrm>
            <a:off x="31729680" y="24839280"/>
            <a:ext cx="912960" cy="912960"/>
          </a:xfrm>
          <a:prstGeom prst="ellipse">
            <a:avLst/>
          </a:prstGeom>
          <a:solidFill>
            <a:srgbClr val="99E1B9"/>
          </a:solidFill>
          <a:ln w="25560">
            <a:noFill/>
          </a:ln>
        </p:spPr>
        <p:style>
          <a:lnRef idx="0">
            <a:scrgbClr r="0" g="0" b="0"/>
          </a:lnRef>
          <a:fillRef idx="0">
            <a:scrgbClr r="0" g="0" b="0"/>
          </a:fillRef>
          <a:effectRef idx="0">
            <a:scrgbClr r="0" g="0" b="0"/>
          </a:effectRef>
          <a:fontRef idx="minor"/>
        </p:style>
      </p:sp>
      <p:sp>
        <p:nvSpPr>
          <p:cNvPr id="176" name="Oval 195"/>
          <p:cNvSpPr/>
          <p:nvPr/>
        </p:nvSpPr>
        <p:spPr>
          <a:xfrm>
            <a:off x="29413080" y="24839280"/>
            <a:ext cx="912960" cy="912960"/>
          </a:xfrm>
          <a:prstGeom prst="ellipse">
            <a:avLst/>
          </a:prstGeom>
          <a:solidFill>
            <a:srgbClr val="CCA9BB"/>
          </a:solidFill>
          <a:ln w="25560">
            <a:noFill/>
          </a:ln>
        </p:spPr>
        <p:style>
          <a:lnRef idx="0">
            <a:scrgbClr r="0" g="0" b="0"/>
          </a:lnRef>
          <a:fillRef idx="0">
            <a:scrgbClr r="0" g="0" b="0"/>
          </a:fillRef>
          <a:effectRef idx="0">
            <a:scrgbClr r="0" g="0" b="0"/>
          </a:effectRef>
          <a:fontRef idx="minor"/>
        </p:style>
      </p:sp>
      <p:sp>
        <p:nvSpPr>
          <p:cNvPr id="177" name="Oval 196"/>
          <p:cNvSpPr/>
          <p:nvPr/>
        </p:nvSpPr>
        <p:spPr>
          <a:xfrm>
            <a:off x="28254960" y="24839280"/>
            <a:ext cx="912960" cy="912960"/>
          </a:xfrm>
          <a:prstGeom prst="ellipse">
            <a:avLst/>
          </a:prstGeom>
          <a:solidFill>
            <a:srgbClr val="F5BA99"/>
          </a:solidFill>
          <a:ln w="25560">
            <a:noFill/>
          </a:ln>
        </p:spPr>
        <p:style>
          <a:lnRef idx="0">
            <a:scrgbClr r="0" g="0" b="0"/>
          </a:lnRef>
          <a:fillRef idx="0">
            <a:scrgbClr r="0" g="0" b="0"/>
          </a:fillRef>
          <a:effectRef idx="0">
            <a:scrgbClr r="0" g="0" b="0"/>
          </a:effectRef>
          <a:fontRef idx="minor"/>
        </p:style>
      </p:sp>
      <p:sp>
        <p:nvSpPr>
          <p:cNvPr id="178" name="Oval 198"/>
          <p:cNvSpPr/>
          <p:nvPr/>
        </p:nvSpPr>
        <p:spPr>
          <a:xfrm>
            <a:off x="30571200" y="25956360"/>
            <a:ext cx="912960" cy="912960"/>
          </a:xfrm>
          <a:prstGeom prst="ellipse">
            <a:avLst/>
          </a:prstGeom>
          <a:solidFill>
            <a:srgbClr val="F7D4D5"/>
          </a:solidFill>
          <a:ln w="25560">
            <a:noFill/>
          </a:ln>
        </p:spPr>
        <p:style>
          <a:lnRef idx="0">
            <a:scrgbClr r="0" g="0" b="0"/>
          </a:lnRef>
          <a:fillRef idx="0">
            <a:scrgbClr r="0" g="0" b="0"/>
          </a:fillRef>
          <a:effectRef idx="0">
            <a:scrgbClr r="0" g="0" b="0"/>
          </a:effectRef>
          <a:fontRef idx="minor"/>
        </p:style>
      </p:sp>
      <p:sp>
        <p:nvSpPr>
          <p:cNvPr id="179" name="Oval 199"/>
          <p:cNvSpPr/>
          <p:nvPr/>
        </p:nvSpPr>
        <p:spPr>
          <a:xfrm>
            <a:off x="31729680" y="25956360"/>
            <a:ext cx="912960" cy="912960"/>
          </a:xfrm>
          <a:prstGeom prst="ellipse">
            <a:avLst/>
          </a:prstGeom>
          <a:solidFill>
            <a:srgbClr val="CCF0DC"/>
          </a:solidFill>
          <a:ln w="25560">
            <a:noFill/>
          </a:ln>
        </p:spPr>
        <p:style>
          <a:lnRef idx="0">
            <a:scrgbClr r="0" g="0" b="0"/>
          </a:lnRef>
          <a:fillRef idx="0">
            <a:scrgbClr r="0" g="0" b="0"/>
          </a:fillRef>
          <a:effectRef idx="0">
            <a:scrgbClr r="0" g="0" b="0"/>
          </a:effectRef>
          <a:fontRef idx="minor"/>
        </p:style>
      </p:sp>
      <p:sp>
        <p:nvSpPr>
          <p:cNvPr id="180" name="Oval 200"/>
          <p:cNvSpPr/>
          <p:nvPr/>
        </p:nvSpPr>
        <p:spPr>
          <a:xfrm>
            <a:off x="29413080" y="25956360"/>
            <a:ext cx="912960" cy="912960"/>
          </a:xfrm>
          <a:prstGeom prst="ellipse">
            <a:avLst/>
          </a:prstGeom>
          <a:solidFill>
            <a:srgbClr val="E5D4DD"/>
          </a:solidFill>
          <a:ln w="25560">
            <a:noFill/>
          </a:ln>
        </p:spPr>
        <p:style>
          <a:lnRef idx="0">
            <a:scrgbClr r="0" g="0" b="0"/>
          </a:lnRef>
          <a:fillRef idx="0">
            <a:scrgbClr r="0" g="0" b="0"/>
          </a:fillRef>
          <a:effectRef idx="0">
            <a:scrgbClr r="0" g="0" b="0"/>
          </a:effectRef>
          <a:fontRef idx="minor"/>
        </p:style>
      </p:sp>
      <p:sp>
        <p:nvSpPr>
          <p:cNvPr id="181" name="Oval 201"/>
          <p:cNvSpPr/>
          <p:nvPr/>
        </p:nvSpPr>
        <p:spPr>
          <a:xfrm>
            <a:off x="28254960" y="25956360"/>
            <a:ext cx="912960" cy="912960"/>
          </a:xfrm>
          <a:prstGeom prst="ellipse">
            <a:avLst/>
          </a:prstGeom>
          <a:solidFill>
            <a:srgbClr val="FADDCC"/>
          </a:solidFill>
          <a:ln w="25560">
            <a:noFill/>
          </a:ln>
        </p:spPr>
        <p:style>
          <a:lnRef idx="0">
            <a:scrgbClr r="0" g="0" b="0"/>
          </a:lnRef>
          <a:fillRef idx="0">
            <a:scrgbClr r="0" g="0" b="0"/>
          </a:fillRef>
          <a:effectRef idx="0">
            <a:scrgbClr r="0" g="0" b="0"/>
          </a:effectRef>
          <a:fontRef idx="minor"/>
        </p:style>
      </p:sp>
      <p:sp>
        <p:nvSpPr>
          <p:cNvPr id="182" name="Rectangle 10"/>
          <p:cNvSpPr/>
          <p:nvPr/>
        </p:nvSpPr>
        <p:spPr>
          <a:xfrm>
            <a:off x="13214520" y="9906120"/>
            <a:ext cx="9945720" cy="6378840"/>
          </a:xfrm>
          <a:prstGeom prst="rect">
            <a:avLst/>
          </a:prstGeom>
          <a:solidFill>
            <a:srgbClr val="FFFFFF"/>
          </a:solidFill>
          <a:ln w="2556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n-US" sz="2800" b="0" strike="noStrike" spc="-1">
                <a:solidFill>
                  <a:srgbClr val="808080"/>
                </a:solidFill>
                <a:latin typeface="Arial"/>
                <a:ea typeface="DejaVu Sans"/>
              </a:rPr>
              <a:t>&lt;photo/graphic&gt;</a:t>
            </a:r>
            <a:endParaRPr lang="en-US" sz="2800" b="0" strike="noStrike" spc="-1">
              <a:latin typeface="Arial"/>
            </a:endParaRPr>
          </a:p>
        </p:txBody>
      </p:sp>
      <p:sp>
        <p:nvSpPr>
          <p:cNvPr id="183" name="TextBox 11"/>
          <p:cNvSpPr/>
          <p:nvPr/>
        </p:nvSpPr>
        <p:spPr>
          <a:xfrm>
            <a:off x="20672280" y="21564720"/>
            <a:ext cx="47275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1" strike="noStrike" spc="-1">
                <a:solidFill>
                  <a:srgbClr val="000000"/>
                </a:solidFill>
                <a:latin typeface="Arial"/>
                <a:ea typeface="DejaVu Sans"/>
              </a:rPr>
              <a:t>Primary color palette</a:t>
            </a:r>
            <a:endParaRPr lang="en-US" sz="3600" b="0" strike="noStrike" spc="-1">
              <a:latin typeface="Arial"/>
            </a:endParaRPr>
          </a:p>
        </p:txBody>
      </p:sp>
      <p:sp>
        <p:nvSpPr>
          <p:cNvPr id="184" name="TextBox 203"/>
          <p:cNvSpPr/>
          <p:nvPr/>
        </p:nvSpPr>
        <p:spPr>
          <a:xfrm>
            <a:off x="20355120" y="23045760"/>
            <a:ext cx="536148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1" strike="noStrike" spc="-1">
                <a:solidFill>
                  <a:srgbClr val="000000"/>
                </a:solidFill>
                <a:latin typeface="Arial"/>
                <a:ea typeface="DejaVu Sans"/>
              </a:rPr>
              <a:t>Secondary color palette</a:t>
            </a:r>
            <a:endParaRPr lang="en-US" sz="3600" b="0" strike="noStrike" spc="-1">
              <a:latin typeface="Arial"/>
            </a:endParaRPr>
          </a:p>
        </p:txBody>
      </p:sp>
      <p:sp>
        <p:nvSpPr>
          <p:cNvPr id="185" name="Right Arrow 13"/>
          <p:cNvSpPr/>
          <p:nvPr/>
        </p:nvSpPr>
        <p:spPr>
          <a:xfrm rot="10800000">
            <a:off x="18520920" y="21415320"/>
            <a:ext cx="1690920" cy="836640"/>
          </a:xfrm>
          <a:prstGeom prst="rightArrow">
            <a:avLst>
              <a:gd name="adj1" fmla="val 50000"/>
              <a:gd name="adj2" fmla="val 50000"/>
            </a:avLst>
          </a:prstGeom>
          <a:solidFill>
            <a:srgbClr val="70AD47"/>
          </a:solidFill>
          <a:ln w="25560">
            <a:noFill/>
          </a:ln>
        </p:spPr>
        <p:style>
          <a:lnRef idx="0">
            <a:scrgbClr r="0" g="0" b="0"/>
          </a:lnRef>
          <a:fillRef idx="0">
            <a:scrgbClr r="0" g="0" b="0"/>
          </a:fillRef>
          <a:effectRef idx="0">
            <a:scrgbClr r="0" g="0" b="0"/>
          </a:effectRef>
          <a:fontRef idx="minor"/>
        </p:style>
      </p:sp>
      <p:sp>
        <p:nvSpPr>
          <p:cNvPr id="186" name="Right Arrow 204"/>
          <p:cNvSpPr/>
          <p:nvPr/>
        </p:nvSpPr>
        <p:spPr>
          <a:xfrm>
            <a:off x="25918560" y="22987800"/>
            <a:ext cx="1690920" cy="836640"/>
          </a:xfrm>
          <a:prstGeom prst="rightArrow">
            <a:avLst>
              <a:gd name="adj1" fmla="val 50000"/>
              <a:gd name="adj2" fmla="val 50000"/>
            </a:avLst>
          </a:prstGeom>
          <a:solidFill>
            <a:srgbClr val="E65300"/>
          </a:solidFill>
          <a:ln w="25560">
            <a:noFill/>
          </a:ln>
        </p:spPr>
        <p:style>
          <a:lnRef idx="0">
            <a:scrgbClr r="0" g="0" b="0"/>
          </a:lnRef>
          <a:fillRef idx="0">
            <a:scrgbClr r="0" g="0" b="0"/>
          </a:fillRef>
          <a:effectRef idx="0">
            <a:scrgbClr r="0" g="0" b="0"/>
          </a:effectRef>
          <a:fontRef idx="minor"/>
        </p:style>
      </p:sp>
      <p:sp>
        <p:nvSpPr>
          <p:cNvPr id="187" name="TextBox 95"/>
          <p:cNvSpPr/>
          <p:nvPr/>
        </p:nvSpPr>
        <p:spPr>
          <a:xfrm>
            <a:off x="457200" y="4848480"/>
            <a:ext cx="11480040" cy="350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Times New Roman"/>
                <a:ea typeface="DejaVu Sans"/>
              </a:rPr>
              <a:t>Lorem ipsum dolor sit amet, consectetur adipiscing elit. Nulla vitae vehicula ligula. Etiam ut velit euismod, ornare urna sed, condimentum libero. Fusce quis quam vel quam cursus egestas a id ex. Vivamus at faucibus turpis. Vivamus fringilla tortor eget egestas elementum. Fusce arcu nibh, rhoncus a pharetra ut, pretium eget sapien. Nulla eget hendrerit ante. Etiam in finibus ex, at fermentum risus. Donec aliquam lobortis sodales. </a:t>
            </a:r>
            <a:endParaRPr lang="en-US" sz="3200" b="0" strike="noStrike" spc="-1">
              <a:latin typeface="Arial"/>
            </a:endParaRPr>
          </a:p>
        </p:txBody>
      </p:sp>
      <p:sp>
        <p:nvSpPr>
          <p:cNvPr id="188" name="Rounded Rectangle 101"/>
          <p:cNvSpPr/>
          <p:nvPr/>
        </p:nvSpPr>
        <p:spPr>
          <a:xfrm>
            <a:off x="350640" y="15372720"/>
            <a:ext cx="11689200" cy="11383200"/>
          </a:xfrm>
          <a:prstGeom prst="roundRect">
            <a:avLst>
              <a:gd name="adj" fmla="val 3266"/>
            </a:avLst>
          </a:prstGeom>
          <a:solidFill>
            <a:srgbClr val="FFFFFF"/>
          </a:solidFill>
          <a:ln w="28440">
            <a:solidFill>
              <a:srgbClr val="153E35"/>
            </a:solidFill>
            <a:miter/>
          </a:ln>
          <a:effectLst>
            <a:outerShdw blurRad="507960" dist="126260" dir="2700000" rotWithShape="0">
              <a:srgbClr val="000000">
                <a:alpha val="40000"/>
              </a:srgbClr>
            </a:outerShdw>
          </a:effectLst>
        </p:spPr>
        <p:style>
          <a:lnRef idx="0">
            <a:scrgbClr r="0" g="0" b="0"/>
          </a:lnRef>
          <a:fillRef idx="0">
            <a:scrgbClr r="0" g="0" b="0"/>
          </a:fillRef>
          <a:effectRef idx="0">
            <a:scrgbClr r="0" g="0" b="0"/>
          </a:effectRef>
          <a:fontRef idx="minor"/>
        </p:style>
        <p:txBody>
          <a:bodyPr lIns="78120" tIns="39240" rIns="78120" bIns="39240" numCol="1" spcCol="0" anchor="t">
            <a:noAutofit/>
          </a:bodyPr>
          <a:lstStyle/>
          <a:p>
            <a:pPr>
              <a:lnSpc>
                <a:spcPct val="100000"/>
              </a:lnSpc>
              <a:buNone/>
            </a:pPr>
            <a:r>
              <a:rPr lang="en-US" sz="4800" b="1" strike="noStrike" spc="-1">
                <a:solidFill>
                  <a:srgbClr val="000000"/>
                </a:solidFill>
                <a:latin typeface="Arial"/>
                <a:ea typeface="DejaVu Sans"/>
              </a:rPr>
              <a:t>Headline</a:t>
            </a:r>
            <a:endParaRPr lang="en-US" sz="4800" b="0" strike="noStrike" spc="-1">
              <a:latin typeface="Arial"/>
            </a:endParaRPr>
          </a:p>
          <a:p>
            <a:pPr>
              <a:lnSpc>
                <a:spcPct val="100000"/>
              </a:lnSpc>
              <a:buNone/>
            </a:pPr>
            <a:r>
              <a:rPr lang="en-US" sz="2800" b="0" strike="noStrike" spc="-1">
                <a:solidFill>
                  <a:srgbClr val="000000"/>
                </a:solidFill>
                <a:latin typeface="Arial"/>
                <a:ea typeface="DejaVu Sans"/>
              </a:rPr>
              <a:t>Lorem ipsum dolor sit amet, consectetur adipiscing elit. Cras et ex non ipsum vulputate egestas sed in tellus. Lorem ipsum dolor sit amet, consectetur adipiscing elit. Phasellus hendrerit sit amet tortor ac congue. Nam non cursus odio. Nulla fermentum elementum urna, accumsan pharetra ipsum vehicula a. Pellentesque in mauris non dolor euismod efficitur.</a:t>
            </a:r>
            <a:endParaRPr lang="en-US" sz="2800" b="0" strike="noStrike" spc="-1">
              <a:latin typeface="Arial"/>
            </a:endParaRPr>
          </a:p>
          <a:p>
            <a:pPr>
              <a:lnSpc>
                <a:spcPct val="100000"/>
              </a:lnSpc>
              <a:buNone/>
            </a:pPr>
            <a:endParaRPr lang="en-US" sz="2800" b="0" strike="noStrike" spc="-1">
              <a:latin typeface="Arial"/>
            </a:endParaRPr>
          </a:p>
          <a:p>
            <a:pPr marL="457200" indent="-457200">
              <a:lnSpc>
                <a:spcPct val="100000"/>
              </a:lnSpc>
              <a:buClr>
                <a:srgbClr val="000000"/>
              </a:buClr>
              <a:buFont typeface="Arial"/>
              <a:buChar char="•"/>
            </a:pPr>
            <a:r>
              <a:rPr lang="en-US" sz="2800" b="0" strike="noStrike" spc="-1">
                <a:solidFill>
                  <a:srgbClr val="000000"/>
                </a:solidFill>
                <a:latin typeface="Arial"/>
                <a:ea typeface="DejaVu Sans"/>
              </a:rPr>
              <a:t>Lorem ipsum dolor sit amet, consectetur adipiscing elit.</a:t>
            </a:r>
            <a:endParaRPr lang="en-US" sz="2800" b="0" strike="noStrike" spc="-1">
              <a:latin typeface="Arial"/>
            </a:endParaRPr>
          </a:p>
          <a:p>
            <a:pPr marL="457200" indent="-457200">
              <a:lnSpc>
                <a:spcPct val="100000"/>
              </a:lnSpc>
              <a:buClr>
                <a:srgbClr val="000000"/>
              </a:buClr>
              <a:buFont typeface="Arial"/>
              <a:buChar char="•"/>
            </a:pPr>
            <a:r>
              <a:rPr lang="en-US" sz="2800" b="0" strike="noStrike" spc="-1">
                <a:solidFill>
                  <a:srgbClr val="000000"/>
                </a:solidFill>
                <a:latin typeface="Arial"/>
                <a:ea typeface="DejaVu Sans"/>
              </a:rPr>
              <a:t>Proin facilisis nisl sit amet quam interdum, sit amet pulvinar augue tempor.</a:t>
            </a:r>
            <a:endParaRPr lang="en-US" sz="2800" b="0" strike="noStrike" spc="-1">
              <a:latin typeface="Arial"/>
            </a:endParaRPr>
          </a:p>
          <a:p>
            <a:pPr>
              <a:lnSpc>
                <a:spcPct val="100000"/>
              </a:lnSpc>
              <a:buNone/>
            </a:pPr>
            <a:endParaRPr lang="en-US" sz="3200" b="0" strike="noStrike" spc="-1">
              <a:latin typeface="Arial"/>
            </a:endParaRPr>
          </a:p>
          <a:p>
            <a:pPr>
              <a:lnSpc>
                <a:spcPct val="100000"/>
              </a:lnSpc>
              <a:buNone/>
            </a:pPr>
            <a:r>
              <a:rPr lang="en-US" sz="3200" b="0" strike="noStrike" spc="-1">
                <a:solidFill>
                  <a:srgbClr val="000000"/>
                </a:solidFill>
                <a:latin typeface="Times New Roman"/>
                <a:ea typeface="DejaVu Sans"/>
              </a:rPr>
              <a:t>Praesent dictum velit vitae nisi tincidunt consectetur. Mauris est leo, cursus a sollicitudin eu, accumsan non orci. Integer mollis sapien arcu, quis condimentum urna dapibus at. Sed non turpis nisl. Sed condimentum est a nunc feugiat scelerisque. Phasellus vel vehicula metus. Mauris iaculis purus quis diam tempus porta.</a:t>
            </a:r>
            <a:endParaRPr lang="en-US" sz="3200" b="0" strike="noStrike" spc="-1">
              <a:latin typeface="Arial"/>
            </a:endParaRPr>
          </a:p>
          <a:p>
            <a:pPr>
              <a:lnSpc>
                <a:spcPct val="100000"/>
              </a:lnSpc>
              <a:buNone/>
            </a:pPr>
            <a:endParaRPr lang="en-US" sz="3200" b="0" strike="noStrike" spc="-1">
              <a:latin typeface="Arial"/>
            </a:endParaRPr>
          </a:p>
          <a:p>
            <a:pPr marL="457200" indent="-457200">
              <a:lnSpc>
                <a:spcPct val="100000"/>
              </a:lnSpc>
              <a:buClr>
                <a:srgbClr val="000000"/>
              </a:buClr>
              <a:buFont typeface="Arial"/>
              <a:buChar char="•"/>
            </a:pPr>
            <a:r>
              <a:rPr lang="en-US" sz="3200" b="0" strike="noStrike" spc="-1">
                <a:solidFill>
                  <a:srgbClr val="000000"/>
                </a:solidFill>
                <a:latin typeface="Times New Roman"/>
                <a:ea typeface="DejaVu Sans"/>
              </a:rPr>
              <a:t>In ullamcorper nunc mauris</a:t>
            </a:r>
            <a:endParaRPr lang="en-US" sz="3200" b="0" strike="noStrike" spc="-1">
              <a:latin typeface="Arial"/>
            </a:endParaRPr>
          </a:p>
          <a:p>
            <a:pPr marL="457200" indent="-457200">
              <a:lnSpc>
                <a:spcPct val="100000"/>
              </a:lnSpc>
              <a:buClr>
                <a:srgbClr val="000000"/>
              </a:buClr>
              <a:buFont typeface="Arial"/>
              <a:buChar char="•"/>
            </a:pPr>
            <a:r>
              <a:rPr lang="en-US" sz="3200" b="0" strike="noStrike" spc="-1">
                <a:solidFill>
                  <a:srgbClr val="000000"/>
                </a:solidFill>
                <a:latin typeface="Times New Roman"/>
                <a:ea typeface="DejaVu Sans"/>
              </a:rPr>
              <a:t>nec sollicitudin massa maximus eget</a:t>
            </a:r>
            <a:endParaRPr lang="en-US" sz="3200" b="0" strike="noStrike" spc="-1">
              <a:latin typeface="Arial"/>
            </a:endParaRPr>
          </a:p>
          <a:p>
            <a:pPr marL="457200" indent="-457200">
              <a:lnSpc>
                <a:spcPct val="100000"/>
              </a:lnSpc>
              <a:buClr>
                <a:srgbClr val="000000"/>
              </a:buClr>
              <a:buFont typeface="Arial"/>
              <a:buChar char="•"/>
            </a:pPr>
            <a:r>
              <a:rPr lang="en-US" sz="3200" b="0" strike="noStrike" spc="-1">
                <a:solidFill>
                  <a:srgbClr val="000000"/>
                </a:solidFill>
                <a:latin typeface="Times New Roman"/>
                <a:ea typeface="DejaVu Sans"/>
              </a:rPr>
              <a:t>Fusce pharetra lacus diam</a:t>
            </a:r>
            <a:endParaRPr lang="en-US" sz="3200" b="0" strike="noStrike" spc="-1">
              <a:latin typeface="Arial"/>
            </a:endParaRPr>
          </a:p>
          <a:p>
            <a:pPr marL="457200" indent="-457200">
              <a:lnSpc>
                <a:spcPct val="100000"/>
              </a:lnSpc>
              <a:buClr>
                <a:srgbClr val="000000"/>
              </a:buClr>
              <a:buFont typeface="Arial"/>
              <a:buChar char="•"/>
            </a:pPr>
            <a:r>
              <a:rPr lang="en-US" sz="3200" b="0" strike="noStrike" spc="-1">
                <a:solidFill>
                  <a:srgbClr val="000000"/>
                </a:solidFill>
                <a:latin typeface="Times New Roman"/>
                <a:ea typeface="DejaVu Sans"/>
              </a:rPr>
              <a:t>Ac aliquet quam vestibulum gravida</a:t>
            </a:r>
            <a:endParaRPr lang="en-US" sz="3200" b="0" strike="noStrike" spc="-1">
              <a:latin typeface="Arial"/>
            </a:endParaRPr>
          </a:p>
          <a:p>
            <a:pPr>
              <a:lnSpc>
                <a:spcPct val="100000"/>
              </a:lnSpc>
              <a:buNone/>
            </a:pPr>
            <a:endParaRPr lang="en-US"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1114</Words>
  <Application>Microsoft Office PowerPoint</Application>
  <PresentationFormat>Custom</PresentationFormat>
  <Paragraphs>109</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Arial Narrow</vt:lpstr>
      <vt:lpstr>DejaVu Sans</vt:lpstr>
      <vt:lpstr>Lato</vt:lpstr>
      <vt:lpstr>Noto Sans CJK SC</vt:lpstr>
      <vt:lpstr>Symbol</vt:lpstr>
      <vt:lpstr>Times New Roman</vt:lpstr>
      <vt:lpstr>Wingdings</vt:lpstr>
      <vt:lpstr>Office Theme</vt:lpstr>
      <vt:lpstr>Rodeo Algorithm and Adiabatic Quantum Computing for State Preparation of XX Heisenberg Model Hamiltonian</vt:lpstr>
      <vt:lpstr> Headline</vt:lpstr>
    </vt:vector>
  </TitlesOfParts>
  <Company>NSCL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FRIB Conference Poster Template Landscape 32x40 </dc:title>
  <dc:subject>S10000-FM-000478-R001</dc:subject>
  <dc:creator>Parsons, Alex</dc:creator>
  <dc:description/>
  <cp:lastModifiedBy>Lee, Dean</cp:lastModifiedBy>
  <cp:revision>181</cp:revision>
  <dcterms:created xsi:type="dcterms:W3CDTF">2011-03-03T14:43:23Z</dcterms:created>
  <dcterms:modified xsi:type="dcterms:W3CDTF">2024-08-06T15:44:22Z</dcterms:modified>
  <cp:category>9 August 2023</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chive Document Workflow">
    <vt:lpwstr>, </vt:lpwstr>
  </property>
  <property fmtid="{D5CDD505-2E9C-101B-9397-08002B2CF9AE}" pid="3" name="Author_">
    <vt:lpwstr>447;#Parsons, Alex|61354939-8ef1-40bf-a344-a283b52ba8e0</vt:lpwstr>
  </property>
  <property fmtid="{D5CDD505-2E9C-101B-9397-08002B2CF9AE}" pid="4" name="ContentTypeId">
    <vt:lpwstr>0x010100A77CE2F963BD5C4AB895E5E1F954079C</vt:lpwstr>
  </property>
  <property fmtid="{D5CDD505-2E9C-101B-9397-08002B2CF9AE}" pid="5" name="DNS">
    <vt:lpwstr>44669;#S10000-FM-000478-R001</vt:lpwstr>
  </property>
  <property fmtid="{D5CDD505-2E9C-101B-9397-08002B2CF9AE}" pid="6" name="ECKeywords">
    <vt:lpwstr/>
  </property>
  <property fmtid="{D5CDD505-2E9C-101B-9397-08002B2CF9AE}" pid="7" name="Order">
    <vt:r8>5500</vt:r8>
  </property>
  <property fmtid="{D5CDD505-2E9C-101B-9397-08002B2CF9AE}" pid="8" name="PresentationFormat">
    <vt:lpwstr>Custom</vt:lpwstr>
  </property>
  <property fmtid="{D5CDD505-2E9C-101B-9397-08002B2CF9AE}" pid="9" name="Slides">
    <vt:r8>2</vt:r8>
  </property>
  <property fmtid="{D5CDD505-2E9C-101B-9397-08002B2CF9AE}" pid="10" name="Subcategory">
    <vt:lpwstr>20</vt:lpwstr>
  </property>
  <property fmtid="{D5CDD505-2E9C-101B-9397-08002B2CF9AE}" pid="11" name="Subcategory_">
    <vt:lpwstr>283;#FM|6b363047-e12c-44ec-9837-aeed4884c22d</vt:lpwstr>
  </property>
  <property fmtid="{D5CDD505-2E9C-101B-9397-08002B2CF9AE}" pid="12" name="Submission Date">
    <vt:filetime>2023-08-09T17:01:54Z</vt:filetime>
  </property>
  <property fmtid="{D5CDD505-2E9C-101B-9397-08002B2CF9AE}" pid="13" name="Tags10">
    <vt:lpwstr/>
  </property>
  <property fmtid="{D5CDD505-2E9C-101B-9397-08002B2CF9AE}" pid="14" name="WBS0">
    <vt:lpwstr>471;#S10000 Management and Administration|26ad7ea8-87d4-42ac-9781-b7fff1d89416</vt:lpwstr>
  </property>
  <property fmtid="{D5CDD505-2E9C-101B-9397-08002B2CF9AE}" pid="15" name="WorkflowChangePath">
    <vt:lpwstr>141c4800-5459-4a0f-8f70-37b212b6aaa7,4;141c4800-5459-4a0f-8f70-37b212b6aaa7,4;141c4800-5459-4a0f-8f70-37b212b6aaa7,4;141c4800-5459-4a0f-8f70-37b212b6aaa7,6;141c4800-5459-4a0f-8f70-37b212b6aaa7,6;141c4800-5459-4a0f-8f70-37b212b6aaa7,6;141c4800-5459-4a0f-8f</vt:lpwstr>
  </property>
</Properties>
</file>