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82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28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EACA8021-201F-40E1-8190-5484FE1051D3}" type="datetimeFigureOut">
              <a:rPr lang="ru-RU" smtClean="0"/>
              <a:t>24.08.2022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6A99DC9-B709-4C7A-B570-4D190D57188C}" type="slidenum">
              <a:rPr lang="ru-RU" smtClean="0"/>
              <a:t>‹#›</a:t>
            </a:fld>
            <a:endParaRPr lang="ru-RU"/>
          </a:p>
        </p:txBody>
      </p:sp>
    </p:spTree>
    <p:extLst>
      <p:ext uri="{BB962C8B-B14F-4D97-AF65-F5344CB8AC3E}">
        <p14:creationId xmlns:p14="http://schemas.microsoft.com/office/powerpoint/2010/main" val="158825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ACA8021-201F-40E1-8190-5484FE1051D3}" type="datetimeFigureOut">
              <a:rPr lang="ru-RU" smtClean="0"/>
              <a:t>24.08.2022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6A99DC9-B709-4C7A-B570-4D190D57188C}" type="slidenum">
              <a:rPr lang="ru-RU" smtClean="0"/>
              <a:t>‹#›</a:t>
            </a:fld>
            <a:endParaRPr lang="ru-RU"/>
          </a:p>
        </p:txBody>
      </p:sp>
    </p:spTree>
    <p:extLst>
      <p:ext uri="{BB962C8B-B14F-4D97-AF65-F5344CB8AC3E}">
        <p14:creationId xmlns:p14="http://schemas.microsoft.com/office/powerpoint/2010/main" val="3395635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ACA8021-201F-40E1-8190-5484FE1051D3}" type="datetimeFigureOut">
              <a:rPr lang="ru-RU" smtClean="0"/>
              <a:t>24.08.2022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6A99DC9-B709-4C7A-B570-4D190D57188C}"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96327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ACA8021-201F-40E1-8190-5484FE1051D3}" type="datetimeFigureOut">
              <a:rPr lang="ru-RU" smtClean="0"/>
              <a:t>24.08.2022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6A99DC9-B709-4C7A-B570-4D190D57188C}" type="slidenum">
              <a:rPr lang="ru-RU" smtClean="0"/>
              <a:t>‹#›</a:t>
            </a:fld>
            <a:endParaRPr lang="ru-RU"/>
          </a:p>
        </p:txBody>
      </p:sp>
    </p:spTree>
    <p:extLst>
      <p:ext uri="{BB962C8B-B14F-4D97-AF65-F5344CB8AC3E}">
        <p14:creationId xmlns:p14="http://schemas.microsoft.com/office/powerpoint/2010/main" val="340451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ACA8021-201F-40E1-8190-5484FE1051D3}" type="datetimeFigureOut">
              <a:rPr lang="ru-RU" smtClean="0"/>
              <a:t>24.08.2022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6A99DC9-B709-4C7A-B570-4D190D57188C}"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40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ACA8021-201F-40E1-8190-5484FE1051D3}" type="datetimeFigureOut">
              <a:rPr lang="ru-RU" smtClean="0"/>
              <a:t>24.08.2022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6A99DC9-B709-4C7A-B570-4D190D57188C}" type="slidenum">
              <a:rPr lang="ru-RU" smtClean="0"/>
              <a:t>‹#›</a:t>
            </a:fld>
            <a:endParaRPr lang="ru-RU"/>
          </a:p>
        </p:txBody>
      </p:sp>
    </p:spTree>
    <p:extLst>
      <p:ext uri="{BB962C8B-B14F-4D97-AF65-F5344CB8AC3E}">
        <p14:creationId xmlns:p14="http://schemas.microsoft.com/office/powerpoint/2010/main" val="1835185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ACA8021-201F-40E1-8190-5484FE1051D3}" type="datetimeFigureOut">
              <a:rPr lang="ru-RU" smtClean="0"/>
              <a:t>24.08.2022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6A99DC9-B709-4C7A-B570-4D190D57188C}" type="slidenum">
              <a:rPr lang="ru-RU" smtClean="0"/>
              <a:t>‹#›</a:t>
            </a:fld>
            <a:endParaRPr lang="ru-RU"/>
          </a:p>
        </p:txBody>
      </p:sp>
    </p:spTree>
    <p:extLst>
      <p:ext uri="{BB962C8B-B14F-4D97-AF65-F5344CB8AC3E}">
        <p14:creationId xmlns:p14="http://schemas.microsoft.com/office/powerpoint/2010/main" val="3002455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ACA8021-201F-40E1-8190-5484FE1051D3}" type="datetimeFigureOut">
              <a:rPr lang="ru-RU" smtClean="0"/>
              <a:t>24.08.2022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6A99DC9-B709-4C7A-B570-4D190D57188C}" type="slidenum">
              <a:rPr lang="ru-RU" smtClean="0"/>
              <a:t>‹#›</a:t>
            </a:fld>
            <a:endParaRPr lang="ru-RU"/>
          </a:p>
        </p:txBody>
      </p:sp>
    </p:spTree>
    <p:extLst>
      <p:ext uri="{BB962C8B-B14F-4D97-AF65-F5344CB8AC3E}">
        <p14:creationId xmlns:p14="http://schemas.microsoft.com/office/powerpoint/2010/main" val="339428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ACA8021-201F-40E1-8190-5484FE1051D3}" type="datetimeFigureOut">
              <a:rPr lang="ru-RU" smtClean="0"/>
              <a:t>24.08.2022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6A99DC9-B709-4C7A-B570-4D190D57188C}" type="slidenum">
              <a:rPr lang="ru-RU" smtClean="0"/>
              <a:t>‹#›</a:t>
            </a:fld>
            <a:endParaRPr lang="ru-RU"/>
          </a:p>
        </p:txBody>
      </p:sp>
    </p:spTree>
    <p:extLst>
      <p:ext uri="{BB962C8B-B14F-4D97-AF65-F5344CB8AC3E}">
        <p14:creationId xmlns:p14="http://schemas.microsoft.com/office/powerpoint/2010/main" val="271233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ACA8021-201F-40E1-8190-5484FE1051D3}" type="datetimeFigureOut">
              <a:rPr lang="ru-RU" smtClean="0"/>
              <a:t>24.08.2022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6A99DC9-B709-4C7A-B570-4D190D57188C}" type="slidenum">
              <a:rPr lang="ru-RU" smtClean="0"/>
              <a:t>‹#›</a:t>
            </a:fld>
            <a:endParaRPr lang="ru-RU"/>
          </a:p>
        </p:txBody>
      </p:sp>
    </p:spTree>
    <p:extLst>
      <p:ext uri="{BB962C8B-B14F-4D97-AF65-F5344CB8AC3E}">
        <p14:creationId xmlns:p14="http://schemas.microsoft.com/office/powerpoint/2010/main" val="131974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ACA8021-201F-40E1-8190-5484FE1051D3}" type="datetimeFigureOut">
              <a:rPr lang="ru-RU" smtClean="0"/>
              <a:t>24.08.2022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6A99DC9-B709-4C7A-B570-4D190D57188C}" type="slidenum">
              <a:rPr lang="ru-RU" smtClean="0"/>
              <a:t>‹#›</a:t>
            </a:fld>
            <a:endParaRPr lang="ru-RU"/>
          </a:p>
        </p:txBody>
      </p:sp>
    </p:spTree>
    <p:extLst>
      <p:ext uri="{BB962C8B-B14F-4D97-AF65-F5344CB8AC3E}">
        <p14:creationId xmlns:p14="http://schemas.microsoft.com/office/powerpoint/2010/main" val="2981068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ACA8021-201F-40E1-8190-5484FE1051D3}" type="datetimeFigureOut">
              <a:rPr lang="ru-RU" smtClean="0"/>
              <a:t>24.08.2022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6A99DC9-B709-4C7A-B570-4D190D57188C}" type="slidenum">
              <a:rPr lang="ru-RU" smtClean="0"/>
              <a:t>‹#›</a:t>
            </a:fld>
            <a:endParaRPr lang="ru-RU"/>
          </a:p>
        </p:txBody>
      </p:sp>
    </p:spTree>
    <p:extLst>
      <p:ext uri="{BB962C8B-B14F-4D97-AF65-F5344CB8AC3E}">
        <p14:creationId xmlns:p14="http://schemas.microsoft.com/office/powerpoint/2010/main" val="4178781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ACA8021-201F-40E1-8190-5484FE1051D3}" type="datetimeFigureOut">
              <a:rPr lang="ru-RU" smtClean="0"/>
              <a:t>24.08.2022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6A99DC9-B709-4C7A-B570-4D190D57188C}" type="slidenum">
              <a:rPr lang="ru-RU" smtClean="0"/>
              <a:t>‹#›</a:t>
            </a:fld>
            <a:endParaRPr lang="ru-RU"/>
          </a:p>
        </p:txBody>
      </p:sp>
    </p:spTree>
    <p:extLst>
      <p:ext uri="{BB962C8B-B14F-4D97-AF65-F5344CB8AC3E}">
        <p14:creationId xmlns:p14="http://schemas.microsoft.com/office/powerpoint/2010/main" val="3707749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CA8021-201F-40E1-8190-5484FE1051D3}" type="datetimeFigureOut">
              <a:rPr lang="ru-RU" smtClean="0"/>
              <a:t>24.08.2022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66A99DC9-B709-4C7A-B570-4D190D57188C}" type="slidenum">
              <a:rPr lang="ru-RU" smtClean="0"/>
              <a:t>‹#›</a:t>
            </a:fld>
            <a:endParaRPr lang="ru-RU"/>
          </a:p>
        </p:txBody>
      </p:sp>
    </p:spTree>
    <p:extLst>
      <p:ext uri="{BB962C8B-B14F-4D97-AF65-F5344CB8AC3E}">
        <p14:creationId xmlns:p14="http://schemas.microsoft.com/office/powerpoint/2010/main" val="2673278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ACA8021-201F-40E1-8190-5484FE1051D3}" type="datetimeFigureOut">
              <a:rPr lang="ru-RU" smtClean="0"/>
              <a:t>24.08.2022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6A99DC9-B709-4C7A-B570-4D190D57188C}" type="slidenum">
              <a:rPr lang="ru-RU" smtClean="0"/>
              <a:t>‹#›</a:t>
            </a:fld>
            <a:endParaRPr lang="ru-RU"/>
          </a:p>
        </p:txBody>
      </p:sp>
    </p:spTree>
    <p:extLst>
      <p:ext uri="{BB962C8B-B14F-4D97-AF65-F5344CB8AC3E}">
        <p14:creationId xmlns:p14="http://schemas.microsoft.com/office/powerpoint/2010/main" val="335481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ACA8021-201F-40E1-8190-5484FE1051D3}" type="datetimeFigureOut">
              <a:rPr lang="ru-RU" smtClean="0"/>
              <a:t>24.08.2022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6A99DC9-B709-4C7A-B570-4D190D57188C}" type="slidenum">
              <a:rPr lang="ru-RU" smtClean="0"/>
              <a:t>‹#›</a:t>
            </a:fld>
            <a:endParaRPr lang="ru-RU"/>
          </a:p>
        </p:txBody>
      </p:sp>
    </p:spTree>
    <p:extLst>
      <p:ext uri="{BB962C8B-B14F-4D97-AF65-F5344CB8AC3E}">
        <p14:creationId xmlns:p14="http://schemas.microsoft.com/office/powerpoint/2010/main" val="251378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ACA8021-201F-40E1-8190-5484FE1051D3}" type="datetimeFigureOut">
              <a:rPr lang="ru-RU" smtClean="0"/>
              <a:t>24.08.2022</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A99DC9-B709-4C7A-B570-4D190D57188C}" type="slidenum">
              <a:rPr lang="ru-RU" smtClean="0"/>
              <a:t>‹#›</a:t>
            </a:fld>
            <a:endParaRPr lang="ru-RU"/>
          </a:p>
        </p:txBody>
      </p:sp>
    </p:spTree>
    <p:extLst>
      <p:ext uri="{BB962C8B-B14F-4D97-AF65-F5344CB8AC3E}">
        <p14:creationId xmlns:p14="http://schemas.microsoft.com/office/powerpoint/2010/main" val="137423621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944880" y="1184255"/>
            <a:ext cx="6964680" cy="2062103"/>
          </a:xfrm>
          <a:prstGeom prst="rect">
            <a:avLst/>
          </a:prstGeom>
        </p:spPr>
        <p:txBody>
          <a:bodyPr wrap="square">
            <a:spAutoFit/>
          </a:bodyPr>
          <a:lstStyle/>
          <a:p>
            <a:r>
              <a:rPr lang="ru-RU" sz="3200" b="1" dirty="0">
                <a:latin typeface="Arial" panose="020B0604020202020204" pitchFamily="34" charset="0"/>
                <a:cs typeface="Arial" panose="020B0604020202020204" pitchFamily="34" charset="0"/>
              </a:rPr>
              <a:t>Анализ причин возникновения ЧС и предложение мероприятий по их предотвращению в будущем</a:t>
            </a:r>
          </a:p>
        </p:txBody>
      </p:sp>
      <p:sp>
        <p:nvSpPr>
          <p:cNvPr id="5" name="TextBox 4"/>
          <p:cNvSpPr txBox="1"/>
          <p:nvPr/>
        </p:nvSpPr>
        <p:spPr>
          <a:xfrm>
            <a:off x="6217920" y="3995928"/>
            <a:ext cx="3227832" cy="923330"/>
          </a:xfrm>
          <a:prstGeom prst="rect">
            <a:avLst/>
          </a:prstGeom>
          <a:noFill/>
        </p:spPr>
        <p:txBody>
          <a:bodyPr wrap="square" rtlCol="0">
            <a:spAutoFit/>
          </a:bodyPr>
          <a:lstStyle/>
          <a:p>
            <a:r>
              <a:rPr lang="ru-RU" b="1" dirty="0"/>
              <a:t>Павина М.В.</a:t>
            </a:r>
          </a:p>
          <a:p>
            <a:br>
              <a:rPr lang="ru-RU" dirty="0"/>
            </a:br>
            <a:r>
              <a:rPr lang="ru-RU" dirty="0"/>
              <a:t>Удмуртская Республика</a:t>
            </a:r>
          </a:p>
        </p:txBody>
      </p:sp>
    </p:spTree>
    <p:extLst>
      <p:ext uri="{BB962C8B-B14F-4D97-AF65-F5344CB8AC3E}">
        <p14:creationId xmlns:p14="http://schemas.microsoft.com/office/powerpoint/2010/main" val="2204274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48000" y="-2434143"/>
            <a:ext cx="6096000" cy="646331"/>
          </a:xfrm>
          <a:prstGeom prst="rect">
            <a:avLst/>
          </a:prstGeom>
        </p:spPr>
        <p:txBody>
          <a:bodyPr>
            <a:spAutoFit/>
          </a:bodyPr>
          <a:lstStyle/>
          <a:p>
            <a:pPr algn="just"/>
            <a:r>
              <a:rPr lang="ru-RU" dirty="0">
                <a:solidFill>
                  <a:srgbClr val="000000"/>
                </a:solidFill>
                <a:latin typeface="Times New Roman" panose="02020603050405020304" pitchFamily="18" charset="0"/>
              </a:rPr>
              <a:t>Цель работы - п</a:t>
            </a:r>
            <a:br>
              <a:rPr lang="ru-RU" dirty="0"/>
            </a:br>
            <a:endParaRPr lang="ru-RU" dirty="0"/>
          </a:p>
        </p:txBody>
      </p:sp>
      <p:sp>
        <p:nvSpPr>
          <p:cNvPr id="3" name="Прямоугольник 2"/>
          <p:cNvSpPr/>
          <p:nvPr/>
        </p:nvSpPr>
        <p:spPr>
          <a:xfrm>
            <a:off x="862584" y="719250"/>
            <a:ext cx="6973824" cy="2554545"/>
          </a:xfrm>
          <a:prstGeom prst="rect">
            <a:avLst/>
          </a:prstGeom>
          <a:ln w="57150">
            <a:solidFill>
              <a:schemeClr val="tx2"/>
            </a:solidFill>
            <a:prstDash val="dash"/>
          </a:ln>
        </p:spPr>
        <p:txBody>
          <a:bodyPr wrap="square">
            <a:spAutoFit/>
          </a:bodyPr>
          <a:lstStyle/>
          <a:p>
            <a:r>
              <a:rPr lang="ru-RU" sz="3200" b="1" dirty="0">
                <a:latin typeface="Arial" panose="020B0604020202020204" pitchFamily="34" charset="0"/>
                <a:cs typeface="Arial" panose="020B0604020202020204" pitchFamily="34" charset="0"/>
              </a:rPr>
              <a:t>Цель работы – </a:t>
            </a:r>
            <a:r>
              <a:rPr lang="ru-RU" sz="3200" dirty="0">
                <a:latin typeface="Arial" panose="020B0604020202020204" pitchFamily="34" charset="0"/>
                <a:cs typeface="Arial" panose="020B0604020202020204" pitchFamily="34" charset="0"/>
              </a:rPr>
              <a:t>проанализировать причины возникновения чрезвычайных ситуаций  и подобрать мероприятия по их предотвращению.</a:t>
            </a:r>
          </a:p>
        </p:txBody>
      </p:sp>
      <p:pic>
        <p:nvPicPr>
          <p:cNvPr id="4" name="Рисунок 3"/>
          <p:cNvPicPr>
            <a:picLocks noChangeAspect="1"/>
          </p:cNvPicPr>
          <p:nvPr/>
        </p:nvPicPr>
        <p:blipFill rotWithShape="1">
          <a:blip r:embed="rId2"/>
          <a:srcRect l="3414" t="5727" r="-981" b="10330"/>
          <a:stretch/>
        </p:blipFill>
        <p:spPr>
          <a:xfrm>
            <a:off x="7836408" y="3273795"/>
            <a:ext cx="2669129" cy="1709685"/>
          </a:xfrm>
          <a:prstGeom prst="rect">
            <a:avLst/>
          </a:prstGeom>
        </p:spPr>
      </p:pic>
    </p:spTree>
    <p:extLst>
      <p:ext uri="{BB962C8B-B14F-4D97-AF65-F5344CB8AC3E}">
        <p14:creationId xmlns:p14="http://schemas.microsoft.com/office/powerpoint/2010/main" val="1592407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04672" y="2037273"/>
            <a:ext cx="9308592" cy="3662541"/>
          </a:xfrm>
          <a:prstGeom prst="rect">
            <a:avLst/>
          </a:prstGeom>
        </p:spPr>
        <p:txBody>
          <a:bodyPr wrap="square">
            <a:spAutoFit/>
          </a:bodyPr>
          <a:lstStyle/>
          <a:p>
            <a:pPr marL="285750" indent="-285750">
              <a:buFont typeface="Wingdings" panose="05000000000000000000" pitchFamily="2" charset="2"/>
              <a:buChar char="Ø"/>
            </a:pPr>
            <a:r>
              <a:rPr lang="ru-RU" sz="2800" dirty="0">
                <a:solidFill>
                  <a:srgbClr val="000000"/>
                </a:solidFill>
                <a:latin typeface="Times New Roman" panose="02020603050405020304" pitchFamily="18" charset="0"/>
              </a:rPr>
              <a:t>1. Определить, что значит ЧС.</a:t>
            </a:r>
          </a:p>
          <a:p>
            <a:pPr marL="285750" indent="-285750">
              <a:buFont typeface="Wingdings" panose="05000000000000000000" pitchFamily="2" charset="2"/>
              <a:buChar char="Ø"/>
            </a:pPr>
            <a:r>
              <a:rPr lang="ru-RU" sz="2800" dirty="0">
                <a:solidFill>
                  <a:srgbClr val="000000"/>
                </a:solidFill>
                <a:latin typeface="Times New Roman" panose="02020603050405020304" pitchFamily="18" charset="0"/>
              </a:rPr>
              <a:t>3. Собрать данные для карты по двум принципам.</a:t>
            </a:r>
          </a:p>
          <a:p>
            <a:pPr marL="285750" indent="-285750">
              <a:buFont typeface="Wingdings" panose="05000000000000000000" pitchFamily="2" charset="2"/>
              <a:buChar char="Ø"/>
            </a:pPr>
            <a:r>
              <a:rPr lang="ru-RU" sz="2800" dirty="0">
                <a:solidFill>
                  <a:srgbClr val="000000"/>
                </a:solidFill>
                <a:latin typeface="Times New Roman" panose="02020603050405020304" pitchFamily="18" charset="0"/>
              </a:rPr>
              <a:t>4. Постараться определить зависимости между ЧС в пространственном и временном аспектах.</a:t>
            </a:r>
            <a:endParaRPr lang="ru-RU" sz="2800" dirty="0"/>
          </a:p>
          <a:p>
            <a:pPr marL="285750" indent="-285750">
              <a:buFont typeface="Wingdings" panose="05000000000000000000" pitchFamily="2" charset="2"/>
              <a:buChar char="Ø"/>
            </a:pPr>
            <a:r>
              <a:rPr lang="ru-RU" sz="2800" dirty="0">
                <a:solidFill>
                  <a:srgbClr val="000000"/>
                </a:solidFill>
                <a:latin typeface="Times New Roman" panose="02020603050405020304" pitchFamily="18" charset="0"/>
              </a:rPr>
              <a:t>5. Сделать предположения о причинах возникновения ЧС и предложить мероприятия по их предотвращению в будущем.</a:t>
            </a:r>
            <a:endParaRPr lang="ru-RU" sz="2800" dirty="0"/>
          </a:p>
          <a:p>
            <a:pPr algn="just"/>
            <a:br>
              <a:rPr lang="ru-RU" dirty="0"/>
            </a:br>
            <a:endParaRPr lang="ru-RU" dirty="0"/>
          </a:p>
        </p:txBody>
      </p:sp>
      <p:sp>
        <p:nvSpPr>
          <p:cNvPr id="3" name="TextBox 2"/>
          <p:cNvSpPr txBox="1"/>
          <p:nvPr/>
        </p:nvSpPr>
        <p:spPr>
          <a:xfrm>
            <a:off x="1033272" y="978408"/>
            <a:ext cx="4425696" cy="707886"/>
          </a:xfrm>
          <a:prstGeom prst="rect">
            <a:avLst/>
          </a:prstGeom>
          <a:noFill/>
        </p:spPr>
        <p:txBody>
          <a:bodyPr wrap="square" rtlCol="0">
            <a:spAutoFit/>
          </a:bodyPr>
          <a:lstStyle/>
          <a:p>
            <a:r>
              <a:rPr lang="ru-RU" sz="4000" b="1" dirty="0">
                <a:latin typeface="Arial" panose="020B0604020202020204" pitchFamily="34" charset="0"/>
                <a:cs typeface="Arial" panose="020B0604020202020204" pitchFamily="34" charset="0"/>
              </a:rPr>
              <a:t>Задачи</a:t>
            </a:r>
          </a:p>
        </p:txBody>
      </p:sp>
    </p:spTree>
    <p:extLst>
      <p:ext uri="{BB962C8B-B14F-4D97-AF65-F5344CB8AC3E}">
        <p14:creationId xmlns:p14="http://schemas.microsoft.com/office/powerpoint/2010/main" val="2618020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74904" y="1352598"/>
            <a:ext cx="9546336" cy="5632311"/>
          </a:xfrm>
          <a:prstGeom prst="rect">
            <a:avLst/>
          </a:prstGeom>
        </p:spPr>
        <p:txBody>
          <a:bodyPr wrap="square">
            <a:spAutoFit/>
          </a:bodyPr>
          <a:lstStyle/>
          <a:p>
            <a:pPr algn="just"/>
            <a:r>
              <a:rPr lang="ru-RU" dirty="0">
                <a:solidFill>
                  <a:srgbClr val="000000"/>
                </a:solidFill>
                <a:latin typeface="Arial" panose="020B0604020202020204" pitchFamily="34" charset="0"/>
                <a:cs typeface="Arial" panose="020B0604020202020204" pitchFamily="34" charset="0"/>
              </a:rPr>
              <a:t>1. Определить, что значит ЧС. Согласно Федеральный закон от 21.12.1994 N 68-ФЗ (ред. от 30.12.2021) "О защите населения и территорий от чрезвычайных ситуаций природного и техногенного характера" Чрезвычайная ситуация – это обстановка на определенной территории, сложившаяся в результате аварии, опасного природного явления, катастрофы, распространения заболевания, представляющего опасность для окружающих, стихийного или иного бедствия, которые могут повлечь или повлекли за собой человеческие жертвы, ущерб здоровью людей или окружающей среде, значительные материальные потери и нарушение условий жизнедеятельности людей.</a:t>
            </a:r>
            <a:endParaRPr lang="ru-RU" dirty="0">
              <a:latin typeface="Arial" panose="020B0604020202020204" pitchFamily="34" charset="0"/>
              <a:cs typeface="Arial" panose="020B0604020202020204" pitchFamily="34" charset="0"/>
            </a:endParaRPr>
          </a:p>
          <a:p>
            <a:pPr algn="just"/>
            <a:r>
              <a:rPr lang="ru-RU" dirty="0">
                <a:solidFill>
                  <a:srgbClr val="000000"/>
                </a:solidFill>
                <a:latin typeface="Arial" panose="020B0604020202020204" pitchFamily="34" charset="0"/>
                <a:cs typeface="Arial" panose="020B0604020202020204" pitchFamily="34" charset="0"/>
              </a:rPr>
              <a:t>2. Определить какие события, из представленных в </a:t>
            </a:r>
            <a:r>
              <a:rPr lang="ru-RU" dirty="0" err="1">
                <a:solidFill>
                  <a:srgbClr val="000000"/>
                </a:solidFill>
                <a:latin typeface="Arial" panose="020B0604020202020204" pitchFamily="34" charset="0"/>
                <a:cs typeface="Arial" panose="020B0604020202020204" pitchFamily="34" charset="0"/>
              </a:rPr>
              <a:t>датасете</a:t>
            </a:r>
            <a:r>
              <a:rPr lang="ru-RU" dirty="0">
                <a:solidFill>
                  <a:srgbClr val="000000"/>
                </a:solidFill>
                <a:latin typeface="Arial" panose="020B0604020202020204" pitchFamily="34" charset="0"/>
                <a:cs typeface="Arial" panose="020B0604020202020204" pitchFamily="34" charset="0"/>
              </a:rPr>
              <a:t> имеют отношения к ЧС. Остались такие: 2019-nCoV (все события связанные с </a:t>
            </a:r>
            <a:r>
              <a:rPr lang="ru-RU" dirty="0" err="1">
                <a:solidFill>
                  <a:srgbClr val="000000"/>
                </a:solidFill>
                <a:latin typeface="Arial" panose="020B0604020202020204" pitchFamily="34" charset="0"/>
                <a:cs typeface="Arial" panose="020B0604020202020204" pitchFamily="34" charset="0"/>
              </a:rPr>
              <a:t>ковид</a:t>
            </a:r>
            <a:r>
              <a:rPr lang="ru-RU" dirty="0">
                <a:solidFill>
                  <a:srgbClr val="000000"/>
                </a:solidFill>
                <a:latin typeface="Arial" panose="020B0604020202020204" pitchFamily="34" charset="0"/>
                <a:cs typeface="Arial" panose="020B0604020202020204" pitchFamily="34" charset="0"/>
              </a:rPr>
              <a:t>), аварии, взрывы, водоотведение/водоснабжение (так как критичный ресурс для поддержания жизнедеятельности), запах газа или неизвестный запах (это может быть признаком аварии), массовые беспорядки, Обнаружение неразорвавшихся боеприпасов и взрывоопасных предметов, Обнаружение опасных, отравляющих, ядовитых и иных вредных веществ, Обрыв кабеля, Обрушение зданий, пожары, Стрельба, Теплоснабжение и Электроснабжение (так как критичный ресурс для поддержания жизнедеятельности). Таким образом, количество записей в </a:t>
            </a:r>
            <a:r>
              <a:rPr lang="ru-RU" dirty="0" err="1">
                <a:solidFill>
                  <a:srgbClr val="000000"/>
                </a:solidFill>
                <a:latin typeface="Arial" panose="020B0604020202020204" pitchFamily="34" charset="0"/>
                <a:cs typeface="Arial" panose="020B0604020202020204" pitchFamily="34" charset="0"/>
              </a:rPr>
              <a:t>датасете</a:t>
            </a:r>
            <a:r>
              <a:rPr lang="ru-RU" dirty="0">
                <a:solidFill>
                  <a:srgbClr val="000000"/>
                </a:solidFill>
                <a:latin typeface="Arial" panose="020B0604020202020204" pitchFamily="34" charset="0"/>
                <a:cs typeface="Arial" panose="020B0604020202020204" pitchFamily="34" charset="0"/>
              </a:rPr>
              <a:t> сократилось примерно на 60%.</a:t>
            </a:r>
            <a:endParaRPr lang="ru-RU" dirty="0">
              <a:latin typeface="Arial" panose="020B0604020202020204" pitchFamily="34" charset="0"/>
              <a:cs typeface="Arial" panose="020B0604020202020204" pitchFamily="34" charset="0"/>
            </a:endParaRPr>
          </a:p>
          <a:p>
            <a:br>
              <a:rPr lang="ru-RU" dirty="0"/>
            </a:br>
            <a:endParaRPr lang="ru-RU" dirty="0"/>
          </a:p>
        </p:txBody>
      </p:sp>
      <p:sp>
        <p:nvSpPr>
          <p:cNvPr id="3" name="TextBox 2"/>
          <p:cNvSpPr txBox="1"/>
          <p:nvPr/>
        </p:nvSpPr>
        <p:spPr>
          <a:xfrm>
            <a:off x="438912" y="475488"/>
            <a:ext cx="3566160" cy="707886"/>
          </a:xfrm>
          <a:prstGeom prst="rect">
            <a:avLst/>
          </a:prstGeom>
          <a:noFill/>
        </p:spPr>
        <p:txBody>
          <a:bodyPr wrap="square" rtlCol="0">
            <a:spAutoFit/>
          </a:bodyPr>
          <a:lstStyle/>
          <a:p>
            <a:r>
              <a:rPr lang="ru-RU" sz="4000" b="1" dirty="0">
                <a:latin typeface="Arial" panose="020B0604020202020204" pitchFamily="34" charset="0"/>
                <a:cs typeface="Arial" panose="020B0604020202020204" pitchFamily="34" charset="0"/>
              </a:rPr>
              <a:t>Ход решения</a:t>
            </a:r>
          </a:p>
        </p:txBody>
      </p:sp>
    </p:spTree>
    <p:extLst>
      <p:ext uri="{BB962C8B-B14F-4D97-AF65-F5344CB8AC3E}">
        <p14:creationId xmlns:p14="http://schemas.microsoft.com/office/powerpoint/2010/main" val="21232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50976" y="2065633"/>
            <a:ext cx="8558784" cy="3416320"/>
          </a:xfrm>
          <a:prstGeom prst="rect">
            <a:avLst/>
          </a:prstGeom>
        </p:spPr>
        <p:txBody>
          <a:bodyPr wrap="square">
            <a:spAutoFit/>
          </a:bodyPr>
          <a:lstStyle/>
          <a:p>
            <a:pPr algn="just"/>
            <a:r>
              <a:rPr lang="ru-RU" dirty="0">
                <a:solidFill>
                  <a:srgbClr val="000000"/>
                </a:solidFill>
                <a:latin typeface="Arial" panose="020B0604020202020204" pitchFamily="34" charset="0"/>
                <a:cs typeface="Arial" panose="020B0604020202020204" pitchFamily="34" charset="0"/>
              </a:rPr>
              <a:t>3. Собрать данные для карты по 2 принципам: 3.1 По событиям, т.е. объединить все однотипные события за 3 года и отобразить их на карте. Например, взять все сообщения, связанные с водоснабжением/водоотведением и создать отельный слой на карте. 3.2 По времени. Сделать сортировку событий по времени (можно в рамках одного года, можно взять похожие сезоны разных лет) и создать на их основе временной слой карты, на котором отображается срез событий в конкретный временной период.</a:t>
            </a:r>
            <a:endParaRPr lang="ru-RU" dirty="0">
              <a:latin typeface="Arial" panose="020B0604020202020204" pitchFamily="34" charset="0"/>
              <a:cs typeface="Arial" panose="020B0604020202020204" pitchFamily="34" charset="0"/>
            </a:endParaRPr>
          </a:p>
          <a:p>
            <a:pPr algn="just"/>
            <a:r>
              <a:rPr lang="ru-RU" dirty="0">
                <a:solidFill>
                  <a:srgbClr val="000000"/>
                </a:solidFill>
                <a:latin typeface="Arial" panose="020B0604020202020204" pitchFamily="34" charset="0"/>
                <a:cs typeface="Arial" panose="020B0604020202020204" pitchFamily="34" charset="0"/>
              </a:rPr>
              <a:t>4. Постараться определить зависимости между ЧС в пространственном и временном аспектах.</a:t>
            </a:r>
            <a:endParaRPr lang="ru-RU" dirty="0">
              <a:latin typeface="Arial" panose="020B0604020202020204" pitchFamily="34" charset="0"/>
              <a:cs typeface="Arial" panose="020B0604020202020204" pitchFamily="34" charset="0"/>
            </a:endParaRPr>
          </a:p>
          <a:p>
            <a:pPr algn="just"/>
            <a:r>
              <a:rPr lang="ru-RU" dirty="0">
                <a:solidFill>
                  <a:srgbClr val="000000"/>
                </a:solidFill>
                <a:latin typeface="Arial" panose="020B0604020202020204" pitchFamily="34" charset="0"/>
                <a:cs typeface="Arial" panose="020B0604020202020204" pitchFamily="34" charset="0"/>
              </a:rPr>
              <a:t>5. Сделать предположения о причинах возникновения ЧС и предложить мероприятия по их предотвращению в будущем.</a:t>
            </a:r>
            <a:endParaRPr lang="ru-RU" dirty="0">
              <a:latin typeface="Arial" panose="020B0604020202020204" pitchFamily="34" charset="0"/>
              <a:cs typeface="Arial" panose="020B0604020202020204" pitchFamily="34" charset="0"/>
            </a:endParaRPr>
          </a:p>
        </p:txBody>
      </p:sp>
      <p:sp>
        <p:nvSpPr>
          <p:cNvPr id="3" name="TextBox 2"/>
          <p:cNvSpPr txBox="1"/>
          <p:nvPr/>
        </p:nvSpPr>
        <p:spPr>
          <a:xfrm>
            <a:off x="950976" y="795528"/>
            <a:ext cx="3566160" cy="707886"/>
          </a:xfrm>
          <a:prstGeom prst="rect">
            <a:avLst/>
          </a:prstGeom>
          <a:noFill/>
        </p:spPr>
        <p:txBody>
          <a:bodyPr wrap="square" rtlCol="0">
            <a:spAutoFit/>
          </a:bodyPr>
          <a:lstStyle/>
          <a:p>
            <a:r>
              <a:rPr lang="ru-RU" sz="4000" b="1" dirty="0">
                <a:latin typeface="Arial" panose="020B0604020202020204" pitchFamily="34" charset="0"/>
                <a:cs typeface="Arial" panose="020B0604020202020204" pitchFamily="34" charset="0"/>
              </a:rPr>
              <a:t>Ход решения</a:t>
            </a:r>
          </a:p>
        </p:txBody>
      </p:sp>
    </p:spTree>
    <p:extLst>
      <p:ext uri="{BB962C8B-B14F-4D97-AF65-F5344CB8AC3E}">
        <p14:creationId xmlns:p14="http://schemas.microsoft.com/office/powerpoint/2010/main" val="1566778976"/>
      </p:ext>
    </p:extLst>
  </p:cSld>
  <p:clrMapOvr>
    <a:masterClrMapping/>
  </p:clrMapOvr>
</p:sld>
</file>

<file path=ppt/theme/theme1.xml><?xml version="1.0" encoding="utf-8"?>
<a:theme xmlns:a="http://schemas.openxmlformats.org/drawingml/2006/main" name="Аспект">
  <a:themeElements>
    <a:clrScheme name="Обычная">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TotalTime>
  <Words>419</Words>
  <PresentationFormat>Широкоэкранный</PresentationFormat>
  <Paragraphs>19</Paragraphs>
  <Slides>5</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5</vt:i4>
      </vt:variant>
    </vt:vector>
  </HeadingPairs>
  <TitlesOfParts>
    <vt:vector size="11" baseType="lpstr">
      <vt:lpstr>Arial</vt:lpstr>
      <vt:lpstr>Times New Roman</vt:lpstr>
      <vt:lpstr>Trebuchet MS</vt:lpstr>
      <vt:lpstr>Wingdings</vt:lpstr>
      <vt:lpstr>Wingdings 3</vt:lpstr>
      <vt:lpstr>Аспект</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2022-08-24T10:06:26Z</dcterms:created>
  <dcterms:modified xsi:type="dcterms:W3CDTF">2022-08-24T18:08:45Z</dcterms:modified>
</cp:coreProperties>
</file>