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MAGKQ3TQD+v4mEhzkA8SIkovL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4">
  <p:cSld name="Content Slide 4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g2a57512014c_0_227"/>
          <p:cNvSpPr txBox="1"/>
          <p:nvPr>
            <p:ph type="ctrTitle"/>
          </p:nvPr>
        </p:nvSpPr>
        <p:spPr>
          <a:xfrm>
            <a:off x="838200" y="376767"/>
            <a:ext cx="105156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b="1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2a57512014c_0_227"/>
          <p:cNvSpPr txBox="1"/>
          <p:nvPr>
            <p:ph idx="1" type="subTitle"/>
          </p:nvPr>
        </p:nvSpPr>
        <p:spPr>
          <a:xfrm>
            <a:off x="838200" y="1642533"/>
            <a:ext cx="10515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2a57512014c_0_227"/>
          <p:cNvSpPr txBox="1"/>
          <p:nvPr>
            <p:ph idx="10" type="dt"/>
          </p:nvPr>
        </p:nvSpPr>
        <p:spPr>
          <a:xfrm>
            <a:off x="838200" y="6356351"/>
            <a:ext cx="2743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g2a57512014c_0_227"/>
          <p:cNvSpPr txBox="1"/>
          <p:nvPr>
            <p:ph idx="11" type="ftr"/>
          </p:nvPr>
        </p:nvSpPr>
        <p:spPr>
          <a:xfrm>
            <a:off x="4038600" y="6356351"/>
            <a:ext cx="4114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2a57512014c_0_227"/>
          <p:cNvSpPr txBox="1"/>
          <p:nvPr>
            <p:ph idx="12" type="sldNum"/>
          </p:nvPr>
        </p:nvSpPr>
        <p:spPr>
          <a:xfrm>
            <a:off x="8610600" y="6356351"/>
            <a:ext cx="669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57512014c_0_23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2a57512014c_0_23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2a57512014c_0_2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2a57512014c_0_2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2a57512014c_0_2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a57512014c_0_2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a57512014c_0_2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g2a57512014c_0_2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2a57512014c_0_2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2a57512014c_0_2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2a57512014c_0_225"/>
          <p:cNvPicPr preferRelativeResize="0"/>
          <p:nvPr/>
        </p:nvPicPr>
        <p:blipFill rotWithShape="1">
          <a:blip r:embed="rId1">
            <a:alphaModFix/>
          </a:blip>
          <a:srcRect b="0" l="0" r="0" t="90864"/>
          <a:stretch/>
        </p:blipFill>
        <p:spPr>
          <a:xfrm>
            <a:off x="0" y="6231467"/>
            <a:ext cx="12192000" cy="62653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type="ctrTitle"/>
          </p:nvPr>
        </p:nvSpPr>
        <p:spPr>
          <a:xfrm>
            <a:off x="152075" y="472200"/>
            <a:ext cx="11937900" cy="29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525"/>
              <a:buFont typeface="Times New Roman"/>
              <a:buNone/>
            </a:pPr>
            <a:r>
              <a:rPr b="1" lang="en-US" sz="3933">
                <a:latin typeface="Times New Roman"/>
                <a:ea typeface="Times New Roman"/>
                <a:cs typeface="Times New Roman"/>
                <a:sym typeface="Times New Roman"/>
              </a:rPr>
              <a:t>Classify and Predict Injury Severity Using Crash Reporting Sampling System (CRSS) Data of the Most Recent Years </a:t>
            </a:r>
            <a:br>
              <a:rPr lang="en-US" sz="6111"/>
            </a:br>
            <a:endParaRPr sz="6111"/>
          </a:p>
        </p:txBody>
      </p:sp>
      <p:sp>
        <p:nvSpPr>
          <p:cNvPr id="30" name="Google Shape;30;p1"/>
          <p:cNvSpPr txBox="1"/>
          <p:nvPr>
            <p:ph idx="1" type="subTitle"/>
          </p:nvPr>
        </p:nvSpPr>
        <p:spPr>
          <a:xfrm>
            <a:off x="1415150" y="3429000"/>
            <a:ext cx="99603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Instructor: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Prof.Fred Feng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Team 16: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Meghanath Payasam 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Golnoosh Garakani 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20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Ayegba David Haruna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838200" y="365125"/>
            <a:ext cx="10515600" cy="939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Major Finding from Data Engineering</a:t>
            </a:r>
            <a:endParaRPr sz="3000"/>
          </a:p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838200" y="1412697"/>
            <a:ext cx="10607211" cy="5445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is imbalanced: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Only 13.3% of the data represent fatal/serious (label 1).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 hypothetical model classifying all cases as Minor/no injury could achieve 86.7% accuracy.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Techniques to use to tackle the issue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Upsampling with SMOTE 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resulted in computational challenges (very big data set size).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Downsampling was identified as the remedy for imbalanced data.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Other findings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April 2020 recorded the lowest number of crashes in each category.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October experienced the highest frequency of crashes.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October 2019 had the most major/fatal injuries.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October 2021 had the most minor/no injuries.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>
            <a:off x="-113016" y="421635"/>
            <a:ext cx="3595955" cy="713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/>
          </a:p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>
            <a:off x="261990" y="945222"/>
            <a:ext cx="3071973" cy="58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a) Distribution of factors</a:t>
            </a:r>
            <a:endParaRPr/>
          </a:p>
        </p:txBody>
      </p:sp>
      <p:pic>
        <p:nvPicPr>
          <p:cNvPr descr="A group of pie charts&#10;&#10;Description automatically generated" id="101" name="Google Shape;1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4101" y="26974"/>
            <a:ext cx="7744049" cy="619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>
            <p:ph type="title"/>
          </p:nvPr>
        </p:nvSpPr>
        <p:spPr>
          <a:xfrm>
            <a:off x="838200" y="365126"/>
            <a:ext cx="10515600" cy="734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000"/>
          </a:p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838200" y="1212351"/>
            <a:ext cx="10515600" cy="496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Injury severity by age group and alcohol-impaired driving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of different colored bars&#10;&#10;Description automatically generated" id="108" name="Google Shape;1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3" y="1812342"/>
            <a:ext cx="11781034" cy="44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type="title"/>
          </p:nvPr>
        </p:nvSpPr>
        <p:spPr>
          <a:xfrm>
            <a:off x="838200" y="365126"/>
            <a:ext cx="10515600" cy="734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000"/>
          </a:p>
        </p:txBody>
      </p:sp>
      <p:sp>
        <p:nvSpPr>
          <p:cNvPr id="114" name="Google Shape;114;p31"/>
          <p:cNvSpPr txBox="1"/>
          <p:nvPr>
            <p:ph idx="1" type="body"/>
          </p:nvPr>
        </p:nvSpPr>
        <p:spPr>
          <a:xfrm>
            <a:off x="838200" y="1212351"/>
            <a:ext cx="10515600" cy="496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Distraction categories per year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08" y="1735633"/>
            <a:ext cx="11644280" cy="432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title"/>
          </p:nvPr>
        </p:nvSpPr>
        <p:spPr>
          <a:xfrm>
            <a:off x="838200" y="365126"/>
            <a:ext cx="10515600" cy="734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000"/>
          </a:p>
        </p:txBody>
      </p:sp>
      <p:sp>
        <p:nvSpPr>
          <p:cNvPr id="121" name="Google Shape;121;p32"/>
          <p:cNvSpPr txBox="1"/>
          <p:nvPr>
            <p:ph idx="1" type="body"/>
          </p:nvPr>
        </p:nvSpPr>
        <p:spPr>
          <a:xfrm>
            <a:off x="838200" y="1212351"/>
            <a:ext cx="10515600" cy="496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Seat belt use by age group association with crash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of a bar chart&#10;&#10;Description automatically generated with medium confidence" id="122" name="Google Shape;1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56719"/>
            <a:ext cx="12192000" cy="442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838200" y="365126"/>
            <a:ext cx="10515600" cy="734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3000"/>
          </a:p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838200" y="1212351"/>
            <a:ext cx="10515600" cy="496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Alcohol impaired by region association with crash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of crash with text&#10;&#10;Description automatically generated" id="129" name="Google Shape;1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3725" y="1629776"/>
            <a:ext cx="7390324" cy="45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838200" y="365126"/>
            <a:ext cx="10515600" cy="744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Modeling</a:t>
            </a:r>
            <a:endParaRPr sz="1200"/>
          </a:p>
        </p:txBody>
      </p:sp>
      <p:sp>
        <p:nvSpPr>
          <p:cNvPr id="141" name="Google Shape;141;p35"/>
          <p:cNvSpPr txBox="1"/>
          <p:nvPr>
            <p:ph idx="1" type="body"/>
          </p:nvPr>
        </p:nvSpPr>
        <p:spPr>
          <a:xfrm>
            <a:off x="838199" y="1253330"/>
            <a:ext cx="10956533" cy="5239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Two binary classification modeling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2300"/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What Metric to use for comparison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Accuracy, Precision, Recall, F-1 score</a:t>
            </a:r>
            <a:endParaRPr sz="2300"/>
          </a:p>
          <a:p>
            <a:pPr indent="0" lvl="0" marL="114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23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Modeling Challenge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Downsampling can enhance the precision and recall of the model, however: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Downsampling can lead to a loss of information.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Reducing the size of the majority class affects the overall accuracy of the model.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Comparison of sampling rate vs accuracy is critical to decide the best model.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3100">
              <a:solidFill>
                <a:schemeClr val="dk1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36" name="Google Shape;36;p2"/>
          <p:cNvSpPr txBox="1"/>
          <p:nvPr>
            <p:ph idx="1" type="body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b="0" i="0" lang="en-US" sz="3100" u="none" strike="noStrike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838200" y="157163"/>
            <a:ext cx="10515600" cy="878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Modeling Results</a:t>
            </a:r>
            <a:endParaRPr sz="3000"/>
          </a:p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838200" y="1018613"/>
            <a:ext cx="10515600" cy="4820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Trade off analysis of downsampling vs model performance</a:t>
            </a:r>
            <a:endParaRPr/>
          </a:p>
        </p:txBody>
      </p:sp>
      <p:pic>
        <p:nvPicPr>
          <p:cNvPr id="154" name="Google Shape;1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799" y="1495674"/>
            <a:ext cx="6434199" cy="46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838200" y="365126"/>
            <a:ext cx="10515600" cy="723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Conclusion: Summary of Findings</a:t>
            </a:r>
            <a:endParaRPr sz="3000"/>
          </a:p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838200" y="1294139"/>
            <a:ext cx="10987355" cy="5578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Random forest exceeds the modeling performance of LR.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Random forest with 75% sampling-rate resulted in the best performance (with an accuracy of 0.79).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Logistic Regression with 100% sampling-rate performs the best among LR cases (with an accuracy of 0.61).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analysis showed that the South region experienced the highest number of alcohol-involved crashes.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West region reported the second highest.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Distraction by Outside/Others is the main category of known distraction contributing to both minor and major/fatal crashes.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category caused the highest fatalities in 2020.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Speeding Contributed to the increasing trend in crashes over the recent years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Non-linear models appear to be more suitable for prediction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More sophisticated non-linear model consideration to improve all metrics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idx="1" type="body"/>
          </p:nvPr>
        </p:nvSpPr>
        <p:spPr>
          <a:xfrm>
            <a:off x="2517169" y="2082479"/>
            <a:ext cx="6164494" cy="428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b="0" i="0" lang="en-US" sz="3100" u="none" strike="noStrike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992313" y="169916"/>
            <a:ext cx="10515600" cy="826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Background and Research Questions</a:t>
            </a:r>
            <a:endParaRPr sz="3000"/>
          </a:p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446946" y="996602"/>
            <a:ext cx="11606400" cy="5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Road traffic accidents are a widespread problem, resulting in many injuries and deaths worldwide.</a:t>
            </a:r>
            <a:endParaRPr sz="2200"/>
          </a:p>
          <a:p>
            <a:pPr indent="-3683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the US, in 2022, car crashes resulted in 42,795 deaths, incurring costs of over $300 billion.</a:t>
            </a:r>
            <a:endParaRPr sz="2200"/>
          </a:p>
          <a:p>
            <a:pPr indent="-3683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Literature Gap</a:t>
            </a:r>
            <a:endParaRPr sz="2200"/>
          </a:p>
          <a:p>
            <a:pPr indent="-36830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Recent years’ trend and changes in the pattern of the crashes</a:t>
            </a:r>
            <a:endParaRPr sz="2200"/>
          </a:p>
          <a:p>
            <a:pPr indent="-3683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200"/>
          </a:p>
          <a:p>
            <a:pPr indent="-36830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Identify the trend of leading factors to crash severity</a:t>
            </a:r>
            <a:endParaRPr sz="2200"/>
          </a:p>
          <a:p>
            <a:pPr indent="-3683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Research questions to achieve the study objectives: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Which factors contributed to severe injury or fatality in recent years?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Which factors contributed to minor or no injury in recent years?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How did changes in leading factors influence the injury severity over the years?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Which modeling scheme can more accurately represent the statistical property of the data and precisely predict the injury severity?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8200" y="365126"/>
            <a:ext cx="10515600" cy="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Research Methodology</a:t>
            </a:r>
            <a:endParaRPr sz="3000"/>
          </a:p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732462" y="1222626"/>
            <a:ext cx="11123916" cy="541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Employed recent accident data from the CRSS from 2019-2021.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set creation and data engineering to prepare the data set for modeling.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Categorized the severity of accidents into two groups 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Major injury/Fatal as label 1.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 injury/Minor injury as label 0 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Considered various factors including the year, geographic region, month, weekday, speed, alcohol involvement, weather conditions, age group, use of restraints, and driver distraction.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Conducted Feature correlation analysis to gain insights into the data elements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Statistical modeling using binary classification methods of Logistic Regression and Random Forest, 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Analyzed the models and visualization of the data.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000"/>
          </a:p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838200" y="1825625"/>
            <a:ext cx="10515600" cy="4564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and </a:t>
            </a: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of Research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and Engineering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/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•"/>
            </a:pPr>
            <a:r>
              <a:rPr lang="en-US" sz="31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31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(e.g., data analysis, modeling results, etc.)</a:t>
            </a:r>
            <a:endParaRPr sz="3100">
              <a:solidFill>
                <a:schemeClr val="lt2"/>
              </a:solidFill>
            </a:endParaRPr>
          </a:p>
          <a:p>
            <a:pPr indent="-206406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 sz="3100" u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100">
              <a:solidFill>
                <a:schemeClr val="lt2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838200" y="365126"/>
            <a:ext cx="10515600" cy="723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Data Description and Engineering</a:t>
            </a:r>
            <a:endParaRPr sz="3000"/>
          </a:p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838200" y="1089062"/>
            <a:ext cx="10515600" cy="31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Which CRSS data files used to create the data set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What is the main challenge in modeling?</a:t>
            </a:r>
            <a:endParaRPr/>
          </a:p>
        </p:txBody>
      </p:sp>
      <p:grpSp>
        <p:nvGrpSpPr>
          <p:cNvPr id="73" name="Google Shape;73;p25"/>
          <p:cNvGrpSpPr/>
          <p:nvPr/>
        </p:nvGrpSpPr>
        <p:grpSpPr>
          <a:xfrm>
            <a:off x="1135293" y="3343276"/>
            <a:ext cx="8425356" cy="2901376"/>
            <a:chOff x="1135293" y="3343276"/>
            <a:chExt cx="8425356" cy="2901376"/>
          </a:xfrm>
        </p:grpSpPr>
        <p:pic>
          <p:nvPicPr>
            <p:cNvPr descr="A diagram of injury injuries&#10;&#10;Description automatically generated" id="74" name="Google Shape;74;p25"/>
            <p:cNvPicPr preferRelativeResize="0"/>
            <p:nvPr/>
          </p:nvPicPr>
          <p:blipFill rotWithShape="1">
            <a:blip r:embed="rId3">
              <a:alphaModFix/>
            </a:blip>
            <a:srcRect b="9450" l="0" r="0" t="0"/>
            <a:stretch/>
          </p:blipFill>
          <p:spPr>
            <a:xfrm>
              <a:off x="5258600" y="3343276"/>
              <a:ext cx="4302049" cy="2901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5"/>
            <p:cNvSpPr txBox="1"/>
            <p:nvPr/>
          </p:nvSpPr>
          <p:spPr>
            <a:xfrm>
              <a:off x="1135293" y="4424626"/>
              <a:ext cx="393500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Imbalanced Data</a:t>
              </a:r>
              <a:endParaRPr/>
            </a:p>
            <a:p>
              <a:pPr indent="-285750" lvl="4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Label 1 is only 13.3% of the data</a:t>
              </a:r>
              <a:endParaRPr/>
            </a:p>
          </p:txBody>
        </p:sp>
      </p:grpSp>
      <p:pic>
        <p:nvPicPr>
          <p:cNvPr descr="A diagram of a crash accident&#10;&#10;Description automatically generated" id="76" name="Google Shape;76;p25"/>
          <p:cNvPicPr preferRelativeResize="0"/>
          <p:nvPr/>
        </p:nvPicPr>
        <p:blipFill rotWithShape="1">
          <a:blip r:embed="rId4">
            <a:alphaModFix/>
          </a:blip>
          <a:srcRect b="16389" l="2339" r="3631" t="7318"/>
          <a:stretch/>
        </p:blipFill>
        <p:spPr>
          <a:xfrm>
            <a:off x="6545943" y="1030736"/>
            <a:ext cx="3531781" cy="217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838200" y="365125"/>
            <a:ext cx="10515600" cy="795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How is Injury Severity Frequency</a:t>
            </a:r>
            <a:endParaRPr sz="2400"/>
          </a:p>
        </p:txBody>
      </p:sp>
      <p:pic>
        <p:nvPicPr>
          <p:cNvPr descr="A graph of injury injuries&#10;&#10;Description automatically generated" id="82" name="Google Shape;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425" y="1382025"/>
            <a:ext cx="8905151" cy="47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 Slide 4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2023-12-05T16:07:34Z</dcterms:created>
  <dc:creator>Garakani, Golnoosh</dc:creator>
</cp:coreProperties>
</file>