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70" r:id="rId12"/>
    <p:sldId id="268" r:id="rId13"/>
    <p:sldId id="269" r:id="rId14"/>
  </p:sldIdLst>
  <p:sldSz cx="9144000" cy="6858000" type="screen4x3"/>
  <p:notesSz cx="6858000" cy="9144000"/>
  <p:embeddedFontLs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D65D0F-5222-D372-2DEE-21D7A44BC787}" v="1423" dt="2023-12-08T20:08:22.598"/>
    <p1510:client id="{D6CF93B5-CAF5-4351-256A-E6BDA6B267B4}" v="1938" dt="2023-12-09T06:01:02.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4128c34af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4128c34af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124128c34af_0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4128c34af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4128c34af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124128c34af_0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422d3010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422d3010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12422d3010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b0bcfde80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b0bcfde80_0_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11b0bcfde80_0_9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b0bcfde80_0_9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b0bcfde80_0_9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11b0bcfde80_0_99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b0bcfde80_0_10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b0bcfde80_0_10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1b0bcfde80_0_100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b0bcfde80_0_10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b0bcfde80_0_10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11b0bcfde80_0_10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b0bcfde80_0_1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b0bcfde80_0_1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11b0bcfde80_0_11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3f3a8c767_0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3f3a8c767_0_1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23f3a8c767_0_19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b0bcfde80_0_1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b0bcfde80_0_1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1b0bcfde80_0_11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30392" y="1588427"/>
            <a:ext cx="745763"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9" name="Google Shape;19;p2"/>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20" name="Google Shape;20;p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830392" y="5558926"/>
            <a:ext cx="745763"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p11"/>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83" name="Google Shape;83;p1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89" name="Google Shape;89;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830392" y="1588427"/>
            <a:ext cx="745763"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6" name="Google Shape;26;p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83039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3" name="Google Shape;33;p4"/>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4" name="Google Shape;34;p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830392" y="1588427"/>
            <a:ext cx="745763"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1" name="Google Shape;41;p5"/>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2" name="Google Shape;42;p5"/>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3" name="Google Shape;43;p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830392" y="1588427"/>
            <a:ext cx="745763"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0" name="Google Shape;50;p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30392" y="1588427"/>
            <a:ext cx="745763"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7" name="Google Shape;57;p7"/>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8" name="Google Shape;58;p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830392" y="5558926"/>
            <a:ext cx="745763"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4" name="Google Shape;64;p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830392" y="1588427"/>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71" name="Google Shape;71;p9"/>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2" name="Google Shape;72;p9"/>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3" name="Google Shape;73;p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6" name="Google Shape;76;p1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www.kaggle.com/datasets/tolgadincer/labeled-chest-xray-imag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subTitle" idx="1"/>
          </p:nvPr>
        </p:nvSpPr>
        <p:spPr>
          <a:xfrm>
            <a:off x="911700" y="4449029"/>
            <a:ext cx="7836467" cy="1298267"/>
          </a:xfrm>
          <a:prstGeom prst="rect">
            <a:avLst/>
          </a:prstGeom>
          <a:noFill/>
          <a:ln>
            <a:noFill/>
          </a:ln>
        </p:spPr>
        <p:txBody>
          <a:bodyPr spcFirstLastPara="1" wrap="square" lIns="91425" tIns="45700" rIns="91425" bIns="45700" anchor="t" anchorCtr="0">
            <a:normAutofit fontScale="85000" lnSpcReduction="10000"/>
          </a:bodyPr>
          <a:lstStyle/>
          <a:p>
            <a:pPr marL="0" indent="0" algn="ctr"/>
            <a:r>
              <a:rPr lang="en-US" sz="4200" dirty="0">
                <a:solidFill>
                  <a:srgbClr val="1A1A1A"/>
                </a:solidFill>
                <a:sym typeface="Raleway"/>
              </a:rPr>
              <a:t>Lung X-Ray Data Augmentation using Generative Adversarial Networks</a:t>
            </a:r>
            <a:endParaRPr lang="en-US" sz="4200" b="1" dirty="0">
              <a:solidFill>
                <a:srgbClr val="1A1A1A"/>
              </a:solidFill>
              <a:latin typeface="Raleway"/>
            </a:endParaRPr>
          </a:p>
        </p:txBody>
      </p:sp>
      <p:sp>
        <p:nvSpPr>
          <p:cNvPr id="97" name="Google Shape;97;p14"/>
          <p:cNvSpPr txBox="1">
            <a:spLocks noGrp="1"/>
          </p:cNvSpPr>
          <p:nvPr>
            <p:ph type="sldNum" idx="12"/>
          </p:nvPr>
        </p:nvSpPr>
        <p:spPr>
          <a:xfrm>
            <a:off x="8536302" y="6333134"/>
            <a:ext cx="548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accent1"/>
                </a:solidFill>
                <a:latin typeface="Lato"/>
                <a:ea typeface="Lato"/>
                <a:cs typeface="Lato"/>
                <a:sym typeface="Lato"/>
              </a:rPr>
              <a:t>1</a:t>
            </a:fld>
            <a:endParaRPr>
              <a:solidFill>
                <a:schemeClr val="accent1"/>
              </a:solidFill>
              <a:latin typeface="Lato"/>
              <a:ea typeface="Lato"/>
              <a:cs typeface="Lato"/>
              <a:sym typeface="Lato"/>
            </a:endParaRPr>
          </a:p>
        </p:txBody>
      </p:sp>
      <p:sp>
        <p:nvSpPr>
          <p:cNvPr id="98" name="Google Shape;98;p14"/>
          <p:cNvSpPr txBox="1"/>
          <p:nvPr/>
        </p:nvSpPr>
        <p:spPr>
          <a:xfrm>
            <a:off x="5000625" y="5890175"/>
            <a:ext cx="402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596304" y="819280"/>
            <a:ext cx="76884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Lato"/>
              </a:rPr>
              <a:t>Results</a:t>
            </a:r>
          </a:p>
        </p:txBody>
      </p:sp>
      <p:sp>
        <p:nvSpPr>
          <p:cNvPr id="219" name="Google Shape;219;p2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solidFill>
                  <a:schemeClr val="accent1"/>
                </a:solidFill>
                <a:latin typeface="Lato"/>
                <a:ea typeface="Lato"/>
                <a:cs typeface="Lato"/>
                <a:sym typeface="Lato"/>
              </a:rPr>
              <a:t>10</a:t>
            </a:fld>
            <a:endParaRPr>
              <a:solidFill>
                <a:schemeClr val="accent1"/>
              </a:solidFill>
              <a:latin typeface="Lato"/>
              <a:ea typeface="Lato"/>
              <a:cs typeface="Lato"/>
              <a:sym typeface="Lato"/>
            </a:endParaRPr>
          </a:p>
        </p:txBody>
      </p:sp>
      <p:pic>
        <p:nvPicPr>
          <p:cNvPr id="220" name="Google Shape;220;p25"/>
          <p:cNvPicPr preferRelativeResize="0"/>
          <p:nvPr/>
        </p:nvPicPr>
        <p:blipFill>
          <a:blip r:embed="rId3">
            <a:alphaModFix/>
          </a:blip>
          <a:stretch>
            <a:fillRect/>
          </a:stretch>
        </p:blipFill>
        <p:spPr>
          <a:xfrm>
            <a:off x="7654575" y="5999200"/>
            <a:ext cx="1489425" cy="858800"/>
          </a:xfrm>
          <a:prstGeom prst="rect">
            <a:avLst/>
          </a:prstGeom>
          <a:noFill/>
          <a:ln>
            <a:noFill/>
          </a:ln>
        </p:spPr>
      </p:pic>
      <p:sp>
        <p:nvSpPr>
          <p:cNvPr id="221" name="Google Shape;221;p25"/>
          <p:cNvSpPr txBox="1"/>
          <p:nvPr/>
        </p:nvSpPr>
        <p:spPr>
          <a:xfrm>
            <a:off x="592675" y="1750000"/>
            <a:ext cx="7388100" cy="2400627"/>
          </a:xfrm>
          <a:prstGeom prst="rect">
            <a:avLst/>
          </a:prstGeom>
          <a:noFill/>
          <a:ln>
            <a:noFill/>
          </a:ln>
        </p:spPr>
        <p:txBody>
          <a:bodyPr spcFirstLastPara="1" wrap="square" lIns="91425" tIns="91425" rIns="91425" bIns="91425" anchor="t" anchorCtr="0">
            <a:spAutoFit/>
          </a:bodyPr>
          <a:lstStyle/>
          <a:p>
            <a:pPr algn="just"/>
            <a:r>
              <a:rPr lang="en-US" sz="1600" dirty="0">
                <a:latin typeface="Lato"/>
                <a:ea typeface="Lato"/>
                <a:cs typeface="Lato"/>
              </a:rPr>
              <a:t>Results shows that with increase in epoch to 100 and changing optimizers impacted the quality of generators drastically. </a:t>
            </a:r>
          </a:p>
          <a:p>
            <a:pPr algn="just"/>
            <a:r>
              <a:rPr lang="en-US" sz="1600" dirty="0">
                <a:latin typeface="Lato"/>
                <a:ea typeface="Lato"/>
                <a:cs typeface="Lato"/>
              </a:rPr>
              <a:t>Generator with Adam optimizer has less Inception score with 1.0008662 and less resolution on the image. Generator with RMSprop has better Inception score with better resolution on the image.</a:t>
            </a:r>
          </a:p>
          <a:p>
            <a:pPr marL="0" lvl="0" indent="0" rtl="0">
              <a:spcBef>
                <a:spcPts val="0"/>
              </a:spcBef>
              <a:spcAft>
                <a:spcPts val="0"/>
              </a:spcAft>
              <a:buNone/>
            </a:pPr>
            <a:endParaRPr sz="1600" dirty="0">
              <a:latin typeface="Lato"/>
              <a:ea typeface="Lato"/>
              <a:cs typeface="Lato"/>
            </a:endParaRPr>
          </a:p>
          <a:p>
            <a:pPr marL="0" lvl="0" indent="0" algn="just" rtl="0">
              <a:spcBef>
                <a:spcPts val="0"/>
              </a:spcBef>
              <a:spcAft>
                <a:spcPts val="0"/>
              </a:spcAft>
              <a:buNone/>
            </a:pPr>
            <a:endParaRPr lang="en-US" sz="1600" dirty="0">
              <a:latin typeface="Lato"/>
              <a:ea typeface="Lato"/>
              <a:cs typeface="Lato"/>
            </a:endParaRPr>
          </a:p>
          <a:p>
            <a:pPr marL="0" lvl="0" indent="0" algn="just" rtl="0">
              <a:spcBef>
                <a:spcPts val="0"/>
              </a:spcBef>
              <a:spcAft>
                <a:spcPts val="0"/>
              </a:spcAft>
              <a:buNone/>
            </a:pPr>
            <a:endParaRPr lang="en-US" sz="1600" dirty="0">
              <a:latin typeface="Lato"/>
              <a:ea typeface="Lato"/>
              <a:cs typeface="Lato"/>
            </a:endParaRPr>
          </a:p>
          <a:p>
            <a:endParaRPr lang="en-US" sz="1600" dirty="0">
              <a:latin typeface="Lato"/>
              <a:ea typeface="Lato"/>
              <a:cs typeface="Lato"/>
            </a:endParaRPr>
          </a:p>
        </p:txBody>
      </p:sp>
      <p:pic>
        <p:nvPicPr>
          <p:cNvPr id="2" name="Picture 1" descr="A screenshot of a computer generated image&#10;&#10;Description automatically generated">
            <a:extLst>
              <a:ext uri="{FF2B5EF4-FFF2-40B4-BE49-F238E27FC236}">
                <a16:creationId xmlns:a16="http://schemas.microsoft.com/office/drawing/2014/main" id="{D3299E77-2A65-85D3-E4C8-1A60E252ECEB}"/>
              </a:ext>
            </a:extLst>
          </p:cNvPr>
          <p:cNvPicPr>
            <a:picLocks noChangeAspect="1"/>
          </p:cNvPicPr>
          <p:nvPr/>
        </p:nvPicPr>
        <p:blipFill>
          <a:blip r:embed="rId4"/>
          <a:stretch>
            <a:fillRect/>
          </a:stretch>
        </p:blipFill>
        <p:spPr>
          <a:xfrm>
            <a:off x="860032" y="3175787"/>
            <a:ext cx="2649636" cy="2630586"/>
          </a:xfrm>
          <a:prstGeom prst="rect">
            <a:avLst/>
          </a:prstGeom>
        </p:spPr>
      </p:pic>
      <p:pic>
        <p:nvPicPr>
          <p:cNvPr id="5" name="Picture 4" descr="A collage of images of a person&amp;#39;s body&#10;&#10;Description automatically generated">
            <a:extLst>
              <a:ext uri="{FF2B5EF4-FFF2-40B4-BE49-F238E27FC236}">
                <a16:creationId xmlns:a16="http://schemas.microsoft.com/office/drawing/2014/main" id="{502F7301-C7B9-96E7-D077-9EFBFDE64777}"/>
              </a:ext>
            </a:extLst>
          </p:cNvPr>
          <p:cNvPicPr>
            <a:picLocks noChangeAspect="1"/>
          </p:cNvPicPr>
          <p:nvPr/>
        </p:nvPicPr>
        <p:blipFill>
          <a:blip r:embed="rId5"/>
          <a:stretch>
            <a:fillRect/>
          </a:stretch>
        </p:blipFill>
        <p:spPr>
          <a:xfrm>
            <a:off x="4575835" y="3174019"/>
            <a:ext cx="2753736" cy="2634125"/>
          </a:xfrm>
          <a:prstGeom prst="rect">
            <a:avLst/>
          </a:prstGeom>
        </p:spPr>
      </p:pic>
      <p:sp>
        <p:nvSpPr>
          <p:cNvPr id="6" name="TextBox 5">
            <a:extLst>
              <a:ext uri="{FF2B5EF4-FFF2-40B4-BE49-F238E27FC236}">
                <a16:creationId xmlns:a16="http://schemas.microsoft.com/office/drawing/2014/main" id="{062B867C-DBED-48C7-2288-23A2C901EFCB}"/>
              </a:ext>
            </a:extLst>
          </p:cNvPr>
          <p:cNvSpPr txBox="1"/>
          <p:nvPr/>
        </p:nvSpPr>
        <p:spPr>
          <a:xfrm>
            <a:off x="910353" y="5988105"/>
            <a:ext cx="266531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Generator with Adam optimizer</a:t>
            </a:r>
          </a:p>
        </p:txBody>
      </p:sp>
      <p:sp>
        <p:nvSpPr>
          <p:cNvPr id="7" name="TextBox 6">
            <a:extLst>
              <a:ext uri="{FF2B5EF4-FFF2-40B4-BE49-F238E27FC236}">
                <a16:creationId xmlns:a16="http://schemas.microsoft.com/office/drawing/2014/main" id="{7D2E0C5D-79BB-C8CF-8D21-8666EF722F13}"/>
              </a:ext>
            </a:extLst>
          </p:cNvPr>
          <p:cNvSpPr txBox="1"/>
          <p:nvPr/>
        </p:nvSpPr>
        <p:spPr>
          <a:xfrm>
            <a:off x="4506252" y="5983048"/>
            <a:ext cx="3009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Generator with RMSprop optimizer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1037-9D00-35D8-EC38-545A7558C917}"/>
              </a:ext>
            </a:extLst>
          </p:cNvPr>
          <p:cNvSpPr>
            <a:spLocks noGrp="1"/>
          </p:cNvSpPr>
          <p:nvPr>
            <p:ph type="title"/>
          </p:nvPr>
        </p:nvSpPr>
        <p:spPr>
          <a:xfrm>
            <a:off x="446229" y="959111"/>
            <a:ext cx="7688400" cy="713700"/>
          </a:xfrm>
        </p:spPr>
        <p:txBody>
          <a:bodyPr/>
          <a:lstStyle/>
          <a:p>
            <a:r>
              <a:rPr lang="en-US" dirty="0">
                <a:latin typeface="Lato"/>
              </a:rPr>
              <a:t>Contribution to the project</a:t>
            </a:r>
          </a:p>
        </p:txBody>
      </p:sp>
      <p:sp>
        <p:nvSpPr>
          <p:cNvPr id="3" name="Slide Number Placeholder 2">
            <a:extLst>
              <a:ext uri="{FF2B5EF4-FFF2-40B4-BE49-F238E27FC236}">
                <a16:creationId xmlns:a16="http://schemas.microsoft.com/office/drawing/2014/main" id="{904FC893-3D8A-988F-B8F7-51F4FE31E8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4" name="TextBox 3">
            <a:extLst>
              <a:ext uri="{FF2B5EF4-FFF2-40B4-BE49-F238E27FC236}">
                <a16:creationId xmlns:a16="http://schemas.microsoft.com/office/drawing/2014/main" id="{42E13029-BBDE-6C4E-8763-DD6E230004D5}"/>
              </a:ext>
            </a:extLst>
          </p:cNvPr>
          <p:cNvSpPr txBox="1"/>
          <p:nvPr/>
        </p:nvSpPr>
        <p:spPr>
          <a:xfrm>
            <a:off x="591730" y="1926916"/>
            <a:ext cx="8031801" cy="30013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Char char="•"/>
            </a:pPr>
            <a:r>
              <a:rPr lang="en-US" sz="1600" dirty="0"/>
              <a:t>Designed the modeling components namely Generator, discriminator and Customized training loop for the GAN.</a:t>
            </a:r>
            <a:endParaRPr lang="en-US"/>
          </a:p>
          <a:p>
            <a:pPr marL="285750" indent="-285750">
              <a:lnSpc>
                <a:spcPct val="150000"/>
              </a:lnSpc>
              <a:buChar char="•"/>
            </a:pPr>
            <a:r>
              <a:rPr lang="en-US" sz="1600" dirty="0"/>
              <a:t>Experimented with multiple convolutional layers to achieve the best fit to the model by tunning the parameters like filters, strides, kernels, dropout and learning rate.</a:t>
            </a:r>
          </a:p>
          <a:p>
            <a:pPr marL="285750" indent="-285750">
              <a:lnSpc>
                <a:spcPct val="150000"/>
              </a:lnSpc>
              <a:buChar char="•"/>
            </a:pPr>
            <a:r>
              <a:rPr lang="en-US" sz="1600" dirty="0"/>
              <a:t>Build a customized training loop required for the parallel training of the generator and discriminator</a:t>
            </a:r>
          </a:p>
          <a:p>
            <a:pPr marL="285750" indent="-285750">
              <a:lnSpc>
                <a:spcPct val="150000"/>
              </a:lnSpc>
              <a:buChar char="•"/>
            </a:pPr>
            <a:r>
              <a:rPr lang="en-US" sz="1600" dirty="0"/>
              <a:t>Performed extensive literature survey and contributed to reporting the project documentation.</a:t>
            </a:r>
          </a:p>
        </p:txBody>
      </p:sp>
    </p:spTree>
    <p:extLst>
      <p:ext uri="{BB962C8B-B14F-4D97-AF65-F5344CB8AC3E}">
        <p14:creationId xmlns:p14="http://schemas.microsoft.com/office/powerpoint/2010/main" val="195648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580100" y="886950"/>
            <a:ext cx="7688400" cy="713700"/>
          </a:xfrm>
          <a:prstGeom prst="rect">
            <a:avLst/>
          </a:prstGeom>
        </p:spPr>
        <p:txBody>
          <a:bodyPr spcFirstLastPara="1" wrap="square" lIns="91425" tIns="91425" rIns="91425" bIns="91425" anchor="t" anchorCtr="0">
            <a:normAutofit/>
          </a:bodyPr>
          <a:lstStyle/>
          <a:p>
            <a:r>
              <a:rPr lang="en-US" dirty="0">
                <a:latin typeface="Lato"/>
              </a:rPr>
              <a:t>Conclusion &amp; Future scope</a:t>
            </a:r>
            <a:endParaRPr lang="en-US">
              <a:latin typeface="Lato"/>
            </a:endParaRPr>
          </a:p>
        </p:txBody>
      </p:sp>
      <p:sp>
        <p:nvSpPr>
          <p:cNvPr id="229" name="Google Shape;229;p26"/>
          <p:cNvSpPr txBox="1">
            <a:spLocks noGrp="1"/>
          </p:cNvSpPr>
          <p:nvPr>
            <p:ph type="body" idx="4294967295"/>
          </p:nvPr>
        </p:nvSpPr>
        <p:spPr>
          <a:xfrm>
            <a:off x="519540" y="1966148"/>
            <a:ext cx="8229600" cy="4526100"/>
          </a:xfrm>
          <a:prstGeom prst="rect">
            <a:avLst/>
          </a:prstGeom>
        </p:spPr>
        <p:txBody>
          <a:bodyPr spcFirstLastPara="1" wrap="square" lIns="91425" tIns="91425" rIns="91425" bIns="91425" anchor="t" anchorCtr="0">
            <a:normAutofit/>
          </a:bodyPr>
          <a:lstStyle/>
          <a:p>
            <a:pPr marL="0" indent="0">
              <a:buNone/>
            </a:pPr>
            <a:r>
              <a:rPr lang="en-US" sz="1600" dirty="0"/>
              <a:t>We got to understand the impact of epochs and optimizers on a GAN by experimenting through this project. It is evident that design architecture of the convolution layers and type of dataset are greatly influenced by key factor like Optimizer and loss functions. GANs are said to have better performance when they are trained at very higher epochs I.e. (10,000 – 20,000). </a:t>
            </a:r>
          </a:p>
          <a:p>
            <a:pPr marL="0" indent="0">
              <a:lnSpc>
                <a:spcPct val="114999"/>
              </a:lnSpc>
              <a:buNone/>
            </a:pPr>
            <a:endParaRPr lang="en-US" sz="1600" dirty="0"/>
          </a:p>
          <a:p>
            <a:pPr marL="0" indent="0">
              <a:lnSpc>
                <a:spcPct val="114999"/>
              </a:lnSpc>
              <a:buNone/>
            </a:pPr>
            <a:r>
              <a:rPr lang="en-US" sz="1600" dirty="0"/>
              <a:t>Furthermore, Data augmentation can be even extended to better level by implementing even advanced GANs like conditional GANs and pix2pix GANS. </a:t>
            </a:r>
          </a:p>
        </p:txBody>
      </p:sp>
      <p:sp>
        <p:nvSpPr>
          <p:cNvPr id="230" name="Google Shape;230;p2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solidFill>
                  <a:schemeClr val="accent1"/>
                </a:solidFill>
                <a:latin typeface="Lato"/>
                <a:ea typeface="Lato"/>
                <a:cs typeface="Lato"/>
                <a:sym typeface="Lato"/>
              </a:rPr>
              <a:t>12</a:t>
            </a:fld>
            <a:endParaRPr>
              <a:solidFill>
                <a:schemeClr val="accent1"/>
              </a:solidFill>
              <a:latin typeface="Lato"/>
              <a:ea typeface="Lato"/>
              <a:cs typeface="Lato"/>
              <a:sym typeface="Lato"/>
            </a:endParaRPr>
          </a:p>
        </p:txBody>
      </p:sp>
      <p:pic>
        <p:nvPicPr>
          <p:cNvPr id="231" name="Google Shape;231;p26"/>
          <p:cNvPicPr preferRelativeResize="0"/>
          <p:nvPr/>
        </p:nvPicPr>
        <p:blipFill>
          <a:blip r:embed="rId3">
            <a:alphaModFix/>
          </a:blip>
          <a:stretch>
            <a:fillRect/>
          </a:stretch>
        </p:blipFill>
        <p:spPr>
          <a:xfrm>
            <a:off x="7654575" y="5999200"/>
            <a:ext cx="1489425" cy="85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38415" y="1009687"/>
            <a:ext cx="7688400" cy="713700"/>
          </a:xfrm>
          <a:prstGeom prst="rect">
            <a:avLst/>
          </a:prstGeom>
        </p:spPr>
        <p:txBody>
          <a:bodyPr spcFirstLastPara="1" wrap="square" lIns="91425" tIns="91425" rIns="91425" bIns="91425" anchor="t" anchorCtr="0">
            <a:normAutofit/>
          </a:bodyPr>
          <a:lstStyle/>
          <a:p>
            <a:r>
              <a:rPr lang="en-US" sz="2400" dirty="0">
                <a:latin typeface="Lato"/>
              </a:rPr>
              <a:t>References </a:t>
            </a:r>
          </a:p>
          <a:p>
            <a:pPr marL="0" lvl="0" indent="0" algn="l" rtl="0">
              <a:spcBef>
                <a:spcPts val="0"/>
              </a:spcBef>
              <a:spcAft>
                <a:spcPts val="0"/>
              </a:spcAft>
              <a:buNone/>
            </a:pPr>
            <a:endParaRPr sz="2400" dirty="0">
              <a:latin typeface="Lato"/>
            </a:endParaRPr>
          </a:p>
        </p:txBody>
      </p:sp>
      <p:sp>
        <p:nvSpPr>
          <p:cNvPr id="238" name="Google Shape;238;p2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13</a:t>
            </a:fld>
            <a:endParaRPr/>
          </a:p>
        </p:txBody>
      </p:sp>
      <p:sp>
        <p:nvSpPr>
          <p:cNvPr id="239" name="Google Shape;239;p27"/>
          <p:cNvSpPr txBox="1"/>
          <p:nvPr/>
        </p:nvSpPr>
        <p:spPr>
          <a:xfrm>
            <a:off x="640619" y="1873746"/>
            <a:ext cx="6966900" cy="4185731"/>
          </a:xfrm>
          <a:prstGeom prst="rect">
            <a:avLst/>
          </a:prstGeom>
          <a:noFill/>
          <a:ln>
            <a:noFill/>
          </a:ln>
        </p:spPr>
        <p:txBody>
          <a:bodyPr spcFirstLastPara="1" wrap="square" lIns="91425" tIns="91425" rIns="91425" bIns="91425" anchor="t" anchorCtr="0">
            <a:spAutoFit/>
          </a:bodyPr>
          <a:lstStyle/>
          <a:p>
            <a:pPr>
              <a:lnSpc>
                <a:spcPct val="114999"/>
              </a:lnSpc>
              <a:spcBef>
                <a:spcPts val="1200"/>
              </a:spcBef>
            </a:pPr>
            <a:r>
              <a:rPr lang="en-US" sz="1600" dirty="0">
                <a:solidFill>
                  <a:srgbClr val="666666"/>
                </a:solidFill>
                <a:latin typeface="Lato"/>
                <a:ea typeface="Lato"/>
              </a:rPr>
              <a:t>[1]: Fabio Henrique </a:t>
            </a:r>
            <a:r>
              <a:rPr lang="en-US" sz="1600" err="1">
                <a:solidFill>
                  <a:srgbClr val="666666"/>
                </a:solidFill>
                <a:latin typeface="Lato"/>
                <a:ea typeface="Lato"/>
              </a:rPr>
              <a:t>Kiyoiti</a:t>
            </a:r>
            <a:r>
              <a:rPr lang="en-US" sz="1600" dirty="0">
                <a:solidFill>
                  <a:srgbClr val="666666"/>
                </a:solidFill>
                <a:latin typeface="Lato"/>
                <a:ea typeface="Lato"/>
              </a:rPr>
              <a:t> dos Santos Tanaka and Claus Aranha. Data Augmentation Using GANs. In Proceedings of Machine Learning Research, 2019. </a:t>
            </a:r>
            <a:endParaRPr lang="en-US" sz="1600">
              <a:latin typeface="Lato"/>
              <a:ea typeface="Lato"/>
            </a:endParaRPr>
          </a:p>
          <a:p>
            <a:pPr>
              <a:lnSpc>
                <a:spcPct val="114999"/>
              </a:lnSpc>
              <a:spcBef>
                <a:spcPts val="1200"/>
              </a:spcBef>
            </a:pPr>
            <a:r>
              <a:rPr lang="en-US" sz="1600" dirty="0">
                <a:solidFill>
                  <a:srgbClr val="666666"/>
                </a:solidFill>
                <a:latin typeface="Lato"/>
                <a:ea typeface="Lato"/>
              </a:rPr>
              <a:t>[2]: </a:t>
            </a:r>
            <a:r>
              <a:rPr lang="en-US" sz="1600" err="1">
                <a:solidFill>
                  <a:srgbClr val="666666"/>
                </a:solidFill>
                <a:latin typeface="Lato"/>
                <a:ea typeface="Lato"/>
              </a:rPr>
              <a:t>Fadaee</a:t>
            </a:r>
            <a:r>
              <a:rPr lang="en-US" sz="1600" dirty="0">
                <a:solidFill>
                  <a:srgbClr val="666666"/>
                </a:solidFill>
                <a:latin typeface="Lato"/>
                <a:ea typeface="Lato"/>
              </a:rPr>
              <a:t>, Marzieh, </a:t>
            </a:r>
            <a:r>
              <a:rPr lang="en-US" sz="1600" err="1">
                <a:solidFill>
                  <a:srgbClr val="666666"/>
                </a:solidFill>
                <a:latin typeface="Lato"/>
                <a:ea typeface="Lato"/>
              </a:rPr>
              <a:t>Bisazza</a:t>
            </a:r>
            <a:r>
              <a:rPr lang="en-US" sz="1600" dirty="0">
                <a:solidFill>
                  <a:srgbClr val="666666"/>
                </a:solidFill>
                <a:latin typeface="Lato"/>
                <a:ea typeface="Lato"/>
              </a:rPr>
              <a:t>, Arianna, Monz, Christof. Data augmentation for </a:t>
            </a:r>
            <a:r>
              <a:rPr lang="en-US" sz="1600" err="1">
                <a:solidFill>
                  <a:srgbClr val="666666"/>
                </a:solidFill>
                <a:latin typeface="Lato"/>
                <a:ea typeface="Lato"/>
              </a:rPr>
              <a:t>lowresource</a:t>
            </a:r>
            <a:r>
              <a:rPr lang="en-US" sz="1600" dirty="0">
                <a:solidFill>
                  <a:srgbClr val="666666"/>
                </a:solidFill>
                <a:latin typeface="Lato"/>
                <a:ea typeface="Lato"/>
              </a:rPr>
              <a:t> neural machine translation. arXiv:1705.00440, 2017. </a:t>
            </a:r>
            <a:endParaRPr lang="en-US" sz="1600">
              <a:latin typeface="Lato"/>
              <a:ea typeface="Lato"/>
            </a:endParaRPr>
          </a:p>
          <a:p>
            <a:pPr>
              <a:lnSpc>
                <a:spcPct val="114999"/>
              </a:lnSpc>
              <a:spcBef>
                <a:spcPts val="1200"/>
              </a:spcBef>
            </a:pPr>
            <a:r>
              <a:rPr lang="en-US" sz="1600" dirty="0">
                <a:solidFill>
                  <a:srgbClr val="666666"/>
                </a:solidFill>
                <a:latin typeface="Lato"/>
                <a:ea typeface="Lato"/>
              </a:rPr>
              <a:t>[3]: L. Engstrom, D. Tsipras, L. Schmidt and A. Madry, A Rotation and a Translation Suffice: Fooling CNNs with Simple Transformations, 2017. </a:t>
            </a:r>
            <a:endParaRPr lang="en-US" sz="1600">
              <a:latin typeface="Lato"/>
              <a:ea typeface="Lato"/>
            </a:endParaRPr>
          </a:p>
          <a:p>
            <a:pPr>
              <a:lnSpc>
                <a:spcPct val="114999"/>
              </a:lnSpc>
              <a:spcBef>
                <a:spcPts val="1200"/>
              </a:spcBef>
            </a:pPr>
            <a:r>
              <a:rPr lang="en-US" sz="1600" dirty="0">
                <a:solidFill>
                  <a:srgbClr val="666666"/>
                </a:solidFill>
                <a:latin typeface="Lato"/>
                <a:ea typeface="Lato"/>
              </a:rPr>
              <a:t>[4]: J. Jin, A. </a:t>
            </a:r>
            <a:r>
              <a:rPr lang="en-US" sz="1600" err="1">
                <a:solidFill>
                  <a:srgbClr val="666666"/>
                </a:solidFill>
                <a:latin typeface="Lato"/>
                <a:ea typeface="Lato"/>
              </a:rPr>
              <a:t>Dundar</a:t>
            </a:r>
            <a:r>
              <a:rPr lang="en-US" sz="1600" dirty="0">
                <a:solidFill>
                  <a:srgbClr val="666666"/>
                </a:solidFill>
                <a:latin typeface="Lato"/>
                <a:ea typeface="Lato"/>
              </a:rPr>
              <a:t> and E. </a:t>
            </a:r>
            <a:r>
              <a:rPr lang="en-US" sz="1600" err="1">
                <a:solidFill>
                  <a:srgbClr val="666666"/>
                </a:solidFill>
                <a:latin typeface="Lato"/>
                <a:ea typeface="Lato"/>
              </a:rPr>
              <a:t>Culurciello</a:t>
            </a:r>
            <a:r>
              <a:rPr lang="en-US" sz="1600" dirty="0">
                <a:solidFill>
                  <a:srgbClr val="666666"/>
                </a:solidFill>
                <a:latin typeface="Lato"/>
                <a:ea typeface="Lato"/>
              </a:rPr>
              <a:t>, Robust convolutional neural networks under adversarial noise, 201</a:t>
            </a:r>
            <a:endParaRPr lang="en-US" sz="1600">
              <a:latin typeface="Lato"/>
            </a:endParaRPr>
          </a:p>
          <a:p>
            <a:pPr marL="0" lvl="0" indent="0" algn="l" rtl="0">
              <a:lnSpc>
                <a:spcPct val="115000"/>
              </a:lnSpc>
              <a:spcBef>
                <a:spcPts val="1200"/>
              </a:spcBef>
              <a:spcAft>
                <a:spcPts val="0"/>
              </a:spcAft>
              <a:buNone/>
            </a:pPr>
            <a:endParaRPr sz="1600" dirty="0">
              <a:solidFill>
                <a:schemeClr val="accent1"/>
              </a:solidFill>
              <a:latin typeface="Lato"/>
              <a:ea typeface="Lato"/>
              <a:cs typeface="Lato"/>
            </a:endParaRPr>
          </a:p>
          <a:p>
            <a:pPr marL="0" lvl="0" indent="0" algn="l" rtl="0">
              <a:spcBef>
                <a:spcPts val="1200"/>
              </a:spcBef>
              <a:spcAft>
                <a:spcPts val="0"/>
              </a:spcAft>
              <a:buNone/>
            </a:pPr>
            <a:endParaRPr sz="1600" dirty="0">
              <a:latin typeface="Lato"/>
              <a:ea typeface="Lato"/>
              <a:cs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436970" y="2483780"/>
            <a:ext cx="8229600" cy="2873509"/>
          </a:xfrm>
          <a:prstGeom prst="rect">
            <a:avLst/>
          </a:prstGeom>
          <a:noFill/>
          <a:ln>
            <a:noFill/>
          </a:ln>
        </p:spPr>
        <p:txBody>
          <a:bodyPr spcFirstLastPara="1" wrap="square" lIns="91425" tIns="45700" rIns="91425" bIns="45700" anchor="t" anchorCtr="0">
            <a:normAutofit/>
          </a:bodyPr>
          <a:lstStyle/>
          <a:p>
            <a:pPr>
              <a:lnSpc>
                <a:spcPct val="150000"/>
              </a:lnSpc>
              <a:spcBef>
                <a:spcPts val="0"/>
              </a:spcBef>
              <a:buClr>
                <a:srgbClr val="595959"/>
              </a:buClr>
              <a:buAutoNum type="arabicPeriod"/>
            </a:pPr>
            <a:r>
              <a:rPr lang="en-US" sz="1800" b="1" dirty="0">
                <a:solidFill>
                  <a:srgbClr val="595959"/>
                </a:solidFill>
              </a:rPr>
              <a:t>Abhiram Varma </a:t>
            </a:r>
            <a:r>
              <a:rPr lang="en-US" sz="1800" b="1" err="1">
                <a:solidFill>
                  <a:srgbClr val="595959"/>
                </a:solidFill>
              </a:rPr>
              <a:t>Gadhiraju</a:t>
            </a:r>
            <a:r>
              <a:rPr lang="en-US" sz="1800" b="1" dirty="0">
                <a:solidFill>
                  <a:srgbClr val="595959"/>
                </a:solidFill>
              </a:rPr>
              <a:t> </a:t>
            </a:r>
            <a:r>
              <a:rPr lang="en-US" sz="1800" b="1" dirty="0">
                <a:solidFill>
                  <a:srgbClr val="595959"/>
                </a:solidFill>
                <a:latin typeface="Lato"/>
                <a:ea typeface="Lato"/>
                <a:cs typeface="Lato"/>
                <a:sym typeface="Lato"/>
              </a:rPr>
              <a:t>(</a:t>
            </a:r>
            <a:r>
              <a:rPr lang="en-US" sz="1800" b="1" dirty="0">
                <a:solidFill>
                  <a:srgbClr val="595959"/>
                </a:solidFill>
              </a:rPr>
              <a:t>36893508</a:t>
            </a:r>
            <a:r>
              <a:rPr lang="en-US" sz="1800" b="1" dirty="0">
                <a:solidFill>
                  <a:srgbClr val="595959"/>
                </a:solidFill>
                <a:latin typeface="Lato"/>
                <a:ea typeface="Lato"/>
                <a:cs typeface="Lato"/>
                <a:sym typeface="Lato"/>
              </a:rPr>
              <a:t>)</a:t>
            </a:r>
            <a:r>
              <a:rPr lang="en-US" sz="1800" dirty="0">
                <a:solidFill>
                  <a:srgbClr val="595959"/>
                </a:solidFill>
                <a:latin typeface="Lato"/>
                <a:ea typeface="Lato"/>
                <a:cs typeface="Lato"/>
                <a:sym typeface="Lato"/>
              </a:rPr>
              <a:t>: </a:t>
            </a:r>
            <a:r>
              <a:rPr lang="en-US" sz="1800" dirty="0">
                <a:solidFill>
                  <a:srgbClr val="595959"/>
                </a:solidFill>
              </a:rPr>
              <a:t>EDA, </a:t>
            </a:r>
            <a:r>
              <a:rPr lang="en-US" sz="1800" dirty="0">
                <a:solidFill>
                  <a:srgbClr val="595959"/>
                </a:solidFill>
                <a:latin typeface="Lato"/>
                <a:ea typeface="Lato"/>
                <a:cs typeface="Lato"/>
                <a:sym typeface="Lato"/>
              </a:rPr>
              <a:t>Data </a:t>
            </a:r>
            <a:r>
              <a:rPr lang="en-US" sz="1800" dirty="0">
                <a:solidFill>
                  <a:srgbClr val="595959"/>
                </a:solidFill>
              </a:rPr>
              <a:t>cleaning and preparation.</a:t>
            </a:r>
            <a:endParaRPr lang="en-US"/>
          </a:p>
          <a:p>
            <a:pPr>
              <a:lnSpc>
                <a:spcPct val="150000"/>
              </a:lnSpc>
              <a:spcBef>
                <a:spcPts val="0"/>
              </a:spcBef>
              <a:buClr>
                <a:srgbClr val="595959"/>
              </a:buClr>
              <a:buAutoNum type="arabicPeriod"/>
            </a:pPr>
            <a:r>
              <a:rPr lang="en-US" sz="1800" b="1" err="1">
                <a:solidFill>
                  <a:srgbClr val="595959"/>
                </a:solidFill>
              </a:rPr>
              <a:t>Meghanath</a:t>
            </a:r>
            <a:r>
              <a:rPr lang="en-US" sz="1800" b="1" dirty="0">
                <a:solidFill>
                  <a:srgbClr val="595959"/>
                </a:solidFill>
              </a:rPr>
              <a:t> </a:t>
            </a:r>
            <a:r>
              <a:rPr lang="en-US" sz="1800" b="1" err="1">
                <a:solidFill>
                  <a:srgbClr val="595959"/>
                </a:solidFill>
              </a:rPr>
              <a:t>Payasam</a:t>
            </a:r>
            <a:r>
              <a:rPr lang="en-US" sz="1800" b="1" dirty="0">
                <a:solidFill>
                  <a:srgbClr val="595959"/>
                </a:solidFill>
              </a:rPr>
              <a:t> (37720961)</a:t>
            </a:r>
            <a:r>
              <a:rPr lang="en-US" sz="1800" dirty="0">
                <a:solidFill>
                  <a:srgbClr val="595959"/>
                </a:solidFill>
              </a:rPr>
              <a:t>: Model building </a:t>
            </a:r>
            <a:r>
              <a:rPr lang="en-US" sz="1800" dirty="0">
                <a:solidFill>
                  <a:srgbClr val="595959"/>
                </a:solidFill>
                <a:latin typeface="Lato"/>
                <a:ea typeface="Lato"/>
                <a:cs typeface="Lato"/>
                <a:sym typeface="Lato"/>
              </a:rPr>
              <a:t>and </a:t>
            </a:r>
            <a:r>
              <a:rPr lang="en-US" sz="1800" dirty="0">
                <a:solidFill>
                  <a:srgbClr val="595959"/>
                </a:solidFill>
              </a:rPr>
              <a:t>customized training</a:t>
            </a:r>
          </a:p>
          <a:p>
            <a:pPr>
              <a:lnSpc>
                <a:spcPct val="150000"/>
              </a:lnSpc>
              <a:spcBef>
                <a:spcPts val="0"/>
              </a:spcBef>
              <a:buClr>
                <a:srgbClr val="595959"/>
              </a:buClr>
              <a:buAutoNum type="arabicPeriod"/>
            </a:pPr>
            <a:r>
              <a:rPr lang="en-US" sz="1800" b="1" dirty="0">
                <a:solidFill>
                  <a:srgbClr val="595959"/>
                </a:solidFill>
              </a:rPr>
              <a:t>Bhuvana Chandra Jammu (40033893)</a:t>
            </a:r>
            <a:r>
              <a:rPr lang="en-US" sz="1800" dirty="0">
                <a:solidFill>
                  <a:srgbClr val="595959"/>
                </a:solidFill>
              </a:rPr>
              <a:t>: Building visualization &amp; evaluating the model</a:t>
            </a:r>
            <a:endParaRPr lang="en-US" sz="1800"/>
          </a:p>
        </p:txBody>
      </p:sp>
      <p:sp>
        <p:nvSpPr>
          <p:cNvPr id="104" name="Google Shape;10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15"/>
          <p:cNvSpPr txBox="1"/>
          <p:nvPr/>
        </p:nvSpPr>
        <p:spPr>
          <a:xfrm>
            <a:off x="439625" y="1615575"/>
            <a:ext cx="6978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600" b="1" dirty="0">
                <a:solidFill>
                  <a:srgbClr val="1A1A1A"/>
                </a:solidFill>
                <a:latin typeface="Lato"/>
                <a:ea typeface="Raleway"/>
                <a:cs typeface="Raleway"/>
                <a:sym typeface="Raleway"/>
              </a:rPr>
              <a:t>Team members and Responsibilities</a:t>
            </a:r>
            <a:endParaRPr dirty="0">
              <a:latin typeface="Lato"/>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787375"/>
            <a:ext cx="76884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600" dirty="0">
                <a:latin typeface="Lato"/>
              </a:rPr>
              <a:t>Introduction	</a:t>
            </a:r>
          </a:p>
          <a:p>
            <a:pPr marL="0" lvl="0" indent="0" algn="l" rtl="0">
              <a:spcBef>
                <a:spcPts val="0"/>
              </a:spcBef>
              <a:spcAft>
                <a:spcPts val="0"/>
              </a:spcAft>
              <a:buNone/>
            </a:pPr>
            <a:endParaRPr dirty="0">
              <a:latin typeface="Lato"/>
            </a:endParaRPr>
          </a:p>
        </p:txBody>
      </p:sp>
      <p:sp>
        <p:nvSpPr>
          <p:cNvPr id="112" name="Google Shape;112;p16"/>
          <p:cNvSpPr txBox="1">
            <a:spLocks noGrp="1"/>
          </p:cNvSpPr>
          <p:nvPr>
            <p:ph type="body" idx="4294967295"/>
          </p:nvPr>
        </p:nvSpPr>
        <p:spPr>
          <a:xfrm>
            <a:off x="457200" y="1807025"/>
            <a:ext cx="8229600" cy="4526100"/>
          </a:xfrm>
          <a:prstGeom prst="rect">
            <a:avLst/>
          </a:prstGeom>
        </p:spPr>
        <p:txBody>
          <a:bodyPr spcFirstLastPara="1" wrap="square" lIns="91425" tIns="91425" rIns="91425" bIns="91425" anchor="t" anchorCtr="0">
            <a:noAutofit/>
          </a:bodyPr>
          <a:lstStyle/>
          <a:p>
            <a:pPr marL="0" indent="0" algn="just">
              <a:lnSpc>
                <a:spcPct val="150000"/>
              </a:lnSpc>
              <a:spcBef>
                <a:spcPts val="1200"/>
              </a:spcBef>
              <a:spcAft>
                <a:spcPts val="1200"/>
              </a:spcAft>
              <a:buNone/>
            </a:pPr>
            <a:r>
              <a:rPr lang="en-US" sz="1800" dirty="0"/>
              <a:t>According to World Health Organization, annual death rate due to pneumonia infection is 30% in USA with highest rate of 64% in individuals over age of 80. Automating the diagnosis can be a huge improvement in treatment process. However, collecting large samples of medical files for working on advancements specially in case of AI based Neural Nets is a challenge. Here, GANs can be helpful through their synthetic data generation applications for Data augmentations.</a:t>
            </a:r>
          </a:p>
        </p:txBody>
      </p:sp>
      <p:sp>
        <p:nvSpPr>
          <p:cNvPr id="113" name="Google Shape;113;p1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solidFill>
                  <a:schemeClr val="accent1"/>
                </a:solidFill>
                <a:latin typeface="Lato"/>
                <a:ea typeface="Lato"/>
                <a:cs typeface="Lato"/>
                <a:sym typeface="Lato"/>
              </a:rPr>
              <a:t>3</a:t>
            </a:fld>
            <a:endParaRPr>
              <a:solidFill>
                <a:schemeClr val="accent1"/>
              </a:solidFill>
              <a:latin typeface="Lato"/>
              <a:ea typeface="Lato"/>
              <a:cs typeface="Lato"/>
              <a:sym typeface="Lato"/>
            </a:endParaRPr>
          </a:p>
        </p:txBody>
      </p:sp>
      <p:pic>
        <p:nvPicPr>
          <p:cNvPr id="114" name="Google Shape;114;p16"/>
          <p:cNvPicPr preferRelativeResize="0"/>
          <p:nvPr/>
        </p:nvPicPr>
        <p:blipFill>
          <a:blip r:embed="rId3">
            <a:alphaModFix/>
          </a:blip>
          <a:stretch>
            <a:fillRect/>
          </a:stretch>
        </p:blipFill>
        <p:spPr>
          <a:xfrm>
            <a:off x="7654575" y="5999200"/>
            <a:ext cx="1489425" cy="85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482100" y="812275"/>
            <a:ext cx="76884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600" dirty="0">
                <a:latin typeface="Lato"/>
              </a:rPr>
              <a:t>Technologies we </a:t>
            </a:r>
            <a:r>
              <a:rPr lang="en-US" dirty="0">
                <a:latin typeface="Lato"/>
              </a:rPr>
              <a:t>used</a:t>
            </a:r>
            <a:endParaRPr lang="en-US" sz="2600">
              <a:latin typeface="Lato"/>
            </a:endParaRPr>
          </a:p>
          <a:p>
            <a:pPr marL="0" lvl="0" indent="0" algn="l" rtl="0">
              <a:spcBef>
                <a:spcPts val="0"/>
              </a:spcBef>
              <a:spcAft>
                <a:spcPts val="0"/>
              </a:spcAft>
              <a:buNone/>
            </a:pPr>
            <a:endParaRPr dirty="0">
              <a:latin typeface="Lato"/>
            </a:endParaRPr>
          </a:p>
        </p:txBody>
      </p:sp>
      <p:sp>
        <p:nvSpPr>
          <p:cNvPr id="121" name="Google Shape;121;p17"/>
          <p:cNvSpPr txBox="1">
            <a:spLocks noGrp="1"/>
          </p:cNvSpPr>
          <p:nvPr>
            <p:ph type="body" idx="4294967295"/>
          </p:nvPr>
        </p:nvSpPr>
        <p:spPr>
          <a:xfrm>
            <a:off x="482100" y="1799800"/>
            <a:ext cx="4020432" cy="36543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US" sz="1800" b="1" dirty="0">
                <a:solidFill>
                  <a:schemeClr val="dk2"/>
                </a:solidFill>
                <a:highlight>
                  <a:srgbClr val="FFFFFF"/>
                </a:highlight>
              </a:rPr>
              <a:t>GANs:</a:t>
            </a:r>
          </a:p>
          <a:p>
            <a:pPr marL="0" indent="0" algn="just">
              <a:lnSpc>
                <a:spcPct val="114999"/>
              </a:lnSpc>
              <a:spcBef>
                <a:spcPts val="1200"/>
              </a:spcBef>
              <a:buNone/>
            </a:pPr>
            <a:r>
              <a:rPr lang="en-US" sz="1600" dirty="0">
                <a:solidFill>
                  <a:schemeClr val="dk2"/>
                </a:solidFill>
                <a:highlight>
                  <a:srgbClr val="FFFFFF"/>
                </a:highlight>
              </a:rPr>
              <a:t>GANs are Neural Nets which works on principle of CNNs. GANs can synthesis images, text and audio data accurately. GANs perform unsupervised learning where both generator and discriminator will be self-correcting the losses through the optimizers. Generator takes an input of random noise and generates a synthetic sample whereas discriminator take the generated synthetic image and real image to classify real or fake.  The model will get good performance when generator gets succeeded in fooling discriminator.</a:t>
            </a:r>
          </a:p>
          <a:p>
            <a:pPr marL="0" indent="0" algn="just">
              <a:spcBef>
                <a:spcPts val="1200"/>
              </a:spcBef>
              <a:buNone/>
            </a:pPr>
            <a:endParaRPr lang="en-US" sz="1500">
              <a:solidFill>
                <a:srgbClr val="999999"/>
              </a:solidFill>
            </a:endParaRPr>
          </a:p>
        </p:txBody>
      </p:sp>
      <p:sp>
        <p:nvSpPr>
          <p:cNvPr id="122" name="Google Shape;122;p1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solidFill>
                  <a:schemeClr val="accent1"/>
                </a:solidFill>
                <a:latin typeface="Lato"/>
                <a:ea typeface="Lato"/>
                <a:cs typeface="Lato"/>
                <a:sym typeface="Lato"/>
              </a:rPr>
              <a:t>4</a:t>
            </a:fld>
            <a:endParaRPr>
              <a:solidFill>
                <a:schemeClr val="accent1"/>
              </a:solidFill>
              <a:latin typeface="Lato"/>
              <a:ea typeface="Lato"/>
              <a:cs typeface="Lato"/>
              <a:sym typeface="Lato"/>
            </a:endParaRPr>
          </a:p>
        </p:txBody>
      </p:sp>
      <p:pic>
        <p:nvPicPr>
          <p:cNvPr id="124" name="Google Shape;124;p17"/>
          <p:cNvPicPr preferRelativeResize="0"/>
          <p:nvPr/>
        </p:nvPicPr>
        <p:blipFill>
          <a:blip r:embed="rId3">
            <a:alphaModFix/>
          </a:blip>
          <a:stretch>
            <a:fillRect/>
          </a:stretch>
        </p:blipFill>
        <p:spPr>
          <a:xfrm>
            <a:off x="7654575" y="5999200"/>
            <a:ext cx="1489425" cy="858800"/>
          </a:xfrm>
          <a:prstGeom prst="rect">
            <a:avLst/>
          </a:prstGeom>
          <a:noFill/>
          <a:ln>
            <a:noFill/>
          </a:ln>
        </p:spPr>
      </p:pic>
      <p:pic>
        <p:nvPicPr>
          <p:cNvPr id="2" name="Picture 1" descr="A diagram of a scientific experiment&#10;&#10;Description automatically generated">
            <a:extLst>
              <a:ext uri="{FF2B5EF4-FFF2-40B4-BE49-F238E27FC236}">
                <a16:creationId xmlns:a16="http://schemas.microsoft.com/office/drawing/2014/main" id="{90E4F223-BD7F-2F8D-CEA5-8217DF70B126}"/>
              </a:ext>
            </a:extLst>
          </p:cNvPr>
          <p:cNvPicPr>
            <a:picLocks noChangeAspect="1"/>
          </p:cNvPicPr>
          <p:nvPr/>
        </p:nvPicPr>
        <p:blipFill>
          <a:blip r:embed="rId4"/>
          <a:stretch>
            <a:fillRect/>
          </a:stretch>
        </p:blipFill>
        <p:spPr>
          <a:xfrm>
            <a:off x="4572000" y="2220942"/>
            <a:ext cx="4572000" cy="28046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567625" y="899400"/>
            <a:ext cx="7688400" cy="713700"/>
          </a:xfrm>
          <a:prstGeom prst="rect">
            <a:avLst/>
          </a:prstGeom>
        </p:spPr>
        <p:txBody>
          <a:bodyPr spcFirstLastPara="1" wrap="square" lIns="91425" tIns="91425" rIns="91425" bIns="91425" anchor="t" anchorCtr="0">
            <a:normAutofit/>
          </a:bodyPr>
          <a:lstStyle/>
          <a:p>
            <a:r>
              <a:rPr lang="en-US" dirty="0">
                <a:latin typeface="Lato"/>
              </a:rPr>
              <a:t>Background review</a:t>
            </a:r>
          </a:p>
        </p:txBody>
      </p:sp>
      <p:sp>
        <p:nvSpPr>
          <p:cNvPr id="131" name="Google Shape;131;p18"/>
          <p:cNvSpPr txBox="1">
            <a:spLocks noGrp="1"/>
          </p:cNvSpPr>
          <p:nvPr>
            <p:ph type="body" idx="4294967295"/>
          </p:nvPr>
        </p:nvSpPr>
        <p:spPr>
          <a:xfrm>
            <a:off x="457200" y="1807025"/>
            <a:ext cx="8229600" cy="4526100"/>
          </a:xfrm>
          <a:prstGeom prst="rect">
            <a:avLst/>
          </a:prstGeom>
        </p:spPr>
        <p:txBody>
          <a:bodyPr spcFirstLastPara="1" wrap="square" lIns="91425" tIns="91425" rIns="91425" bIns="91425" anchor="t" anchorCtr="0">
            <a:noAutofit/>
          </a:bodyPr>
          <a:lstStyle/>
          <a:p>
            <a:pPr marL="0" indent="0" algn="just">
              <a:buNone/>
            </a:pPr>
            <a:r>
              <a:rPr lang="en-US" sz="1800" dirty="0">
                <a:solidFill>
                  <a:srgbClr val="000000"/>
                </a:solidFill>
                <a:cs typeface="Calibri"/>
              </a:rPr>
              <a:t>Classic data augmentation techniques performed in earlier models used to be less accurate and more redundant in comparison with real images. These techniques involve color space manipulation, geospatial manipulation of the data.  This causes the Neural Nets to underperform due to the poor quality of the data.  This drawback can be overcome by Neural Nets based on architecture of GANs. </a:t>
            </a:r>
          </a:p>
          <a:p>
            <a:pPr marL="0" indent="0" algn="just">
              <a:lnSpc>
                <a:spcPct val="114999"/>
              </a:lnSpc>
              <a:buNone/>
            </a:pPr>
            <a:endParaRPr lang="en-US" sz="1800" dirty="0">
              <a:solidFill>
                <a:srgbClr val="000000"/>
              </a:solidFill>
              <a:cs typeface="Calibri"/>
            </a:endParaRPr>
          </a:p>
          <a:p>
            <a:pPr marL="0" indent="0" algn="just">
              <a:lnSpc>
                <a:spcPct val="114999"/>
              </a:lnSpc>
              <a:buNone/>
            </a:pPr>
            <a:r>
              <a:rPr lang="en-US" sz="1800" dirty="0">
                <a:solidFill>
                  <a:srgbClr val="000000"/>
                </a:solidFill>
                <a:cs typeface="Calibri"/>
              </a:rPr>
              <a:t>In general, GANs are designed to synthesis artificial data from the original samples. This creates a change to replace traditional data augmentation techniques with GAN base synthetic data augmentations. </a:t>
            </a:r>
          </a:p>
        </p:txBody>
      </p:sp>
      <p:sp>
        <p:nvSpPr>
          <p:cNvPr id="132" name="Google Shape;132;p1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solidFill>
                  <a:schemeClr val="accent1"/>
                </a:solidFill>
                <a:latin typeface="Lato"/>
                <a:ea typeface="Lato"/>
                <a:cs typeface="Lato"/>
                <a:sym typeface="Lato"/>
              </a:rPr>
              <a:t>5</a:t>
            </a:fld>
            <a:endParaRPr>
              <a:solidFill>
                <a:schemeClr val="accent1"/>
              </a:solidFill>
              <a:latin typeface="Lato"/>
              <a:ea typeface="Lato"/>
              <a:cs typeface="Lato"/>
              <a:sym typeface="Lato"/>
            </a:endParaRPr>
          </a:p>
        </p:txBody>
      </p:sp>
      <p:pic>
        <p:nvPicPr>
          <p:cNvPr id="133" name="Google Shape;133;p18"/>
          <p:cNvPicPr preferRelativeResize="0"/>
          <p:nvPr/>
        </p:nvPicPr>
        <p:blipFill>
          <a:blip r:embed="rId3">
            <a:alphaModFix/>
          </a:blip>
          <a:stretch>
            <a:fillRect/>
          </a:stretch>
        </p:blipFill>
        <p:spPr>
          <a:xfrm>
            <a:off x="7654575" y="5999200"/>
            <a:ext cx="1489425" cy="85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400" dirty="0">
                <a:latin typeface="Lato"/>
              </a:rPr>
              <a:t>Dataset</a:t>
            </a:r>
          </a:p>
          <a:p>
            <a:pPr marL="0" lvl="0" indent="0" algn="l" rtl="0">
              <a:spcBef>
                <a:spcPts val="0"/>
              </a:spcBef>
              <a:spcAft>
                <a:spcPts val="0"/>
              </a:spcAft>
              <a:buNone/>
            </a:pPr>
            <a:endParaRPr sz="2400" dirty="0">
              <a:latin typeface="Lato"/>
            </a:endParaRPr>
          </a:p>
        </p:txBody>
      </p:sp>
      <p:sp>
        <p:nvSpPr>
          <p:cNvPr id="140" name="Google Shape;140;p19"/>
          <p:cNvSpPr txBox="1">
            <a:spLocks noGrp="1"/>
          </p:cNvSpPr>
          <p:nvPr>
            <p:ph type="body" idx="1"/>
          </p:nvPr>
        </p:nvSpPr>
        <p:spPr>
          <a:xfrm>
            <a:off x="457200" y="1089900"/>
            <a:ext cx="8229600" cy="1474200"/>
          </a:xfrm>
          <a:prstGeom prst="rect">
            <a:avLst/>
          </a:prstGeom>
        </p:spPr>
        <p:txBody>
          <a:bodyPr spcFirstLastPara="1" wrap="square" lIns="91425" tIns="45700" rIns="91425" bIns="45700" anchor="t" anchorCtr="0">
            <a:normAutofit/>
          </a:bodyPr>
          <a:lstStyle/>
          <a:p>
            <a:pPr marL="0" indent="0">
              <a:buNone/>
            </a:pPr>
            <a:r>
              <a:rPr lang="en-US" sz="1800" dirty="0"/>
              <a:t>The dataset comprises of 3883 JPEG Lung X ray images of pneumonia patients. The dimensions are resized/reshaped to 28x28x1 for modeling.  As it is unsupervised model, all 3883 images are used for training.</a:t>
            </a:r>
          </a:p>
        </p:txBody>
      </p:sp>
      <p:sp>
        <p:nvSpPr>
          <p:cNvPr id="141" name="Google Shape;141;p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Lato"/>
                <a:ea typeface="Lato"/>
                <a:cs typeface="Lato"/>
                <a:sym typeface="Lato"/>
              </a:rPr>
              <a:t>6</a:t>
            </a:fld>
            <a:endParaRPr>
              <a:solidFill>
                <a:schemeClr val="accent1"/>
              </a:solidFill>
              <a:latin typeface="Lato"/>
              <a:ea typeface="Lato"/>
              <a:cs typeface="Lato"/>
              <a:sym typeface="Lato"/>
            </a:endParaRPr>
          </a:p>
        </p:txBody>
      </p:sp>
      <p:sp>
        <p:nvSpPr>
          <p:cNvPr id="143" name="Google Shape;143;p19"/>
          <p:cNvSpPr txBox="1"/>
          <p:nvPr/>
        </p:nvSpPr>
        <p:spPr>
          <a:xfrm>
            <a:off x="670340" y="4149618"/>
            <a:ext cx="779579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dirty="0">
              <a:latin typeface="Lato"/>
              <a:ea typeface="Lato"/>
              <a:cs typeface="Lato"/>
            </a:endParaRPr>
          </a:p>
        </p:txBody>
      </p:sp>
      <p:pic>
        <p:nvPicPr>
          <p:cNvPr id="150" name="Google Shape;150;p19"/>
          <p:cNvPicPr preferRelativeResize="0"/>
          <p:nvPr/>
        </p:nvPicPr>
        <p:blipFill>
          <a:blip r:embed="rId3">
            <a:alphaModFix/>
          </a:blip>
          <a:stretch>
            <a:fillRect/>
          </a:stretch>
        </p:blipFill>
        <p:spPr>
          <a:xfrm>
            <a:off x="7654575" y="5999200"/>
            <a:ext cx="1489425" cy="858800"/>
          </a:xfrm>
          <a:prstGeom prst="rect">
            <a:avLst/>
          </a:prstGeom>
          <a:noFill/>
          <a:ln>
            <a:noFill/>
          </a:ln>
        </p:spPr>
      </p:pic>
      <p:sp>
        <p:nvSpPr>
          <p:cNvPr id="151" name="Google Shape;151;p19"/>
          <p:cNvSpPr txBox="1"/>
          <p:nvPr/>
        </p:nvSpPr>
        <p:spPr>
          <a:xfrm>
            <a:off x="570615" y="4247939"/>
            <a:ext cx="6330600" cy="615523"/>
          </a:xfrm>
          <a:prstGeom prst="rect">
            <a:avLst/>
          </a:prstGeom>
          <a:noFill/>
          <a:ln>
            <a:noFill/>
          </a:ln>
        </p:spPr>
        <p:txBody>
          <a:bodyPr spcFirstLastPara="1" wrap="square" lIns="91425" tIns="91425" rIns="91425" bIns="91425" anchor="t" anchorCtr="0">
            <a:spAutoFit/>
          </a:bodyPr>
          <a:lstStyle/>
          <a:p>
            <a:r>
              <a:rPr lang="en-US" dirty="0">
                <a:latin typeface="Lato"/>
                <a:ea typeface="Lato"/>
                <a:cs typeface="Lato"/>
                <a:sym typeface="Lato"/>
              </a:rPr>
              <a:t>Dataset source: Kaggle - </a:t>
            </a:r>
            <a:r>
              <a:rPr lang="en-US" dirty="0">
                <a:ea typeface="Lato"/>
                <a:sym typeface="Lato"/>
                <a:hlinkClick r:id="rId4"/>
              </a:rPr>
              <a:t>https://www.kaggle.com/datasets/tolgadincer/labeled-chest-xray-images</a:t>
            </a:r>
            <a:endParaRPr lang="en-US" u="sng">
              <a:solidFill>
                <a:schemeClr val="hlink"/>
              </a:solidFill>
              <a:latin typeface="Lato"/>
              <a:ea typeface="Lato"/>
              <a:cs typeface="Lato"/>
            </a:endParaRPr>
          </a:p>
        </p:txBody>
      </p:sp>
      <p:pic>
        <p:nvPicPr>
          <p:cNvPr id="2" name="Picture 1" descr="A screenshot of a screen&#10;&#10;Description automatically generated">
            <a:extLst>
              <a:ext uri="{FF2B5EF4-FFF2-40B4-BE49-F238E27FC236}">
                <a16:creationId xmlns:a16="http://schemas.microsoft.com/office/drawing/2014/main" id="{2B8CA336-F5A3-623F-9260-1B27661A8B45}"/>
              </a:ext>
            </a:extLst>
          </p:cNvPr>
          <p:cNvPicPr>
            <a:picLocks noChangeAspect="1"/>
          </p:cNvPicPr>
          <p:nvPr/>
        </p:nvPicPr>
        <p:blipFill rotWithShape="1">
          <a:blip r:embed="rId5"/>
          <a:srcRect l="41" t="4027" r="161" b="671"/>
          <a:stretch/>
        </p:blipFill>
        <p:spPr>
          <a:xfrm>
            <a:off x="568973" y="2180827"/>
            <a:ext cx="8009367" cy="18278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body" idx="4294967295"/>
          </p:nvPr>
        </p:nvSpPr>
        <p:spPr>
          <a:xfrm>
            <a:off x="548235" y="1388985"/>
            <a:ext cx="8229600" cy="4081725"/>
          </a:xfrm>
          <a:prstGeom prst="rect">
            <a:avLst/>
          </a:prstGeom>
        </p:spPr>
        <p:txBody>
          <a:bodyPr spcFirstLastPara="1" wrap="square" lIns="91425" tIns="91425" rIns="91425" bIns="91425" anchor="t" anchorCtr="0">
            <a:noAutofit/>
          </a:bodyPr>
          <a:lstStyle/>
          <a:p>
            <a:pPr marL="0" indent="0">
              <a:buNone/>
            </a:pPr>
            <a:endParaRPr lang="en-US" sz="1400" u="sng" dirty="0"/>
          </a:p>
          <a:p>
            <a:pPr marL="0" indent="0">
              <a:lnSpc>
                <a:spcPct val="114999"/>
              </a:lnSpc>
              <a:buNone/>
            </a:pPr>
            <a:r>
              <a:rPr lang="en-US" sz="1600" u="sng" dirty="0"/>
              <a:t>GAN (generator) :</a:t>
            </a:r>
            <a:r>
              <a:rPr lang="en-US" sz="1600" dirty="0"/>
              <a:t> The generator works as Transposed CNN. It starts with a dense layer of 7x7x256 dimensions and followed by 3 transposed convolution layers. The input random noise is transformed into image of 28x28x1. Activation function used is </a:t>
            </a:r>
            <a:r>
              <a:rPr lang="en-US" sz="1600" dirty="0" err="1"/>
              <a:t>LeakyReLU</a:t>
            </a:r>
            <a:r>
              <a:rPr lang="en-US" sz="1600" dirty="0"/>
              <a:t>.</a:t>
            </a:r>
            <a:br>
              <a:rPr lang="en-US" sz="1600" dirty="0"/>
            </a:br>
            <a:r>
              <a:rPr lang="en-US" sz="1600" dirty="0"/>
              <a:t>Generator uses Binary cross entropy as loss function and Adam/RMSprop as optimizers.</a:t>
            </a:r>
            <a:br>
              <a:rPr lang="en-US" sz="1600" dirty="0"/>
            </a:br>
            <a:endParaRPr lang="en-US" sz="1600" dirty="0"/>
          </a:p>
          <a:p>
            <a:pPr marL="0" indent="0">
              <a:lnSpc>
                <a:spcPct val="114999"/>
              </a:lnSpc>
              <a:buNone/>
            </a:pPr>
            <a:r>
              <a:rPr lang="en-US" sz="1600" u="sng" dirty="0"/>
              <a:t>GAN (discriminator):</a:t>
            </a:r>
            <a:r>
              <a:rPr lang="en-US" sz="1600" dirty="0"/>
              <a:t> The discriminator work as CNN classification model. It takes an input of dimensions 28x28x1 and transforms it into a single valued out through 2 convolutional layers. It has a dense layer at the end which takes the flattened values from convolution layers.  Activation function used is </a:t>
            </a:r>
            <a:r>
              <a:rPr lang="en-US" sz="1600" dirty="0" err="1"/>
              <a:t>LeakyReLU</a:t>
            </a:r>
            <a:r>
              <a:rPr lang="en-US" sz="1600" dirty="0"/>
              <a:t>.</a:t>
            </a:r>
            <a:br>
              <a:rPr lang="en-US" sz="1600" dirty="0"/>
            </a:br>
            <a:r>
              <a:rPr lang="en-US" sz="1600" dirty="0"/>
              <a:t>Discriminator uses Binary cross entropy as loss function and Adam/RMSprop as optimizers.</a:t>
            </a:r>
          </a:p>
          <a:p>
            <a:pPr marL="0" indent="0">
              <a:spcBef>
                <a:spcPts val="1200"/>
              </a:spcBef>
              <a:buNone/>
            </a:pPr>
            <a:r>
              <a:rPr lang="en-US" sz="1600" u="sng" dirty="0"/>
              <a:t>Inception Model (V3):</a:t>
            </a:r>
            <a:r>
              <a:rPr lang="en-US" sz="1600" dirty="0"/>
              <a:t> We used InceptionV3 model for calculating Inception score. The Inception Score uses the pre trained InceptionV3 model, a convolutional neural network that is primarily used for tasks related to image classification. With more training on a large dataset InceptionV3 can identify a wide range of objects and patterns in photos.</a:t>
            </a:r>
            <a:r>
              <a:rPr lang="en-US" sz="1400" dirty="0"/>
              <a:t> </a:t>
            </a:r>
            <a:endParaRPr sz="1400"/>
          </a:p>
        </p:txBody>
      </p:sp>
      <p:sp>
        <p:nvSpPr>
          <p:cNvPr id="158" name="Google Shape;158;p20"/>
          <p:cNvSpPr txBox="1">
            <a:spLocks noGrp="1"/>
          </p:cNvSpPr>
          <p:nvPr>
            <p:ph type="title"/>
          </p:nvPr>
        </p:nvSpPr>
        <p:spPr>
          <a:xfrm>
            <a:off x="545729" y="812275"/>
            <a:ext cx="76884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Lato"/>
              </a:rPr>
              <a:t>Technologies used in our project</a:t>
            </a:r>
          </a:p>
        </p:txBody>
      </p:sp>
      <p:sp>
        <p:nvSpPr>
          <p:cNvPr id="159" name="Google Shape;159;p2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solidFill>
                  <a:schemeClr val="accent1"/>
                </a:solidFill>
                <a:latin typeface="Lato"/>
                <a:ea typeface="Lato"/>
                <a:cs typeface="Lato"/>
                <a:sym typeface="Lato"/>
              </a:rPr>
              <a:t>7</a:t>
            </a:fld>
            <a:endParaRPr>
              <a:solidFill>
                <a:schemeClr val="accent1"/>
              </a:solidFill>
              <a:latin typeface="Lato"/>
              <a:ea typeface="Lato"/>
              <a:cs typeface="Lato"/>
              <a:sym typeface="Lato"/>
            </a:endParaRPr>
          </a:p>
        </p:txBody>
      </p:sp>
      <p:pic>
        <p:nvPicPr>
          <p:cNvPr id="160" name="Google Shape;160;p20"/>
          <p:cNvPicPr preferRelativeResize="0"/>
          <p:nvPr/>
        </p:nvPicPr>
        <p:blipFill>
          <a:blip r:embed="rId3">
            <a:alphaModFix/>
          </a:blip>
          <a:stretch>
            <a:fillRect/>
          </a:stretch>
        </p:blipFill>
        <p:spPr>
          <a:xfrm>
            <a:off x="7654575" y="5999200"/>
            <a:ext cx="1489425" cy="85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727800" y="835000"/>
            <a:ext cx="7688400" cy="713700"/>
          </a:xfrm>
          <a:prstGeom prst="rect">
            <a:avLst/>
          </a:prstGeom>
        </p:spPr>
        <p:txBody>
          <a:bodyPr spcFirstLastPara="1" wrap="square" lIns="91425" tIns="91425" rIns="91425" bIns="91425" anchor="t" anchorCtr="0">
            <a:normAutofit/>
          </a:bodyPr>
          <a:lstStyle/>
          <a:p>
            <a:r>
              <a:rPr lang="en-US" dirty="0">
                <a:latin typeface="Lato"/>
              </a:rPr>
              <a:t>Design parameters</a:t>
            </a:r>
          </a:p>
        </p:txBody>
      </p:sp>
      <p:sp>
        <p:nvSpPr>
          <p:cNvPr id="170" name="Google Shape;170;p2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8</a:t>
            </a:fld>
            <a:endParaRPr/>
          </a:p>
        </p:txBody>
      </p:sp>
      <p:sp>
        <p:nvSpPr>
          <p:cNvPr id="171" name="Google Shape;171;p21"/>
          <p:cNvSpPr txBox="1"/>
          <p:nvPr/>
        </p:nvSpPr>
        <p:spPr>
          <a:xfrm>
            <a:off x="727800" y="1714475"/>
            <a:ext cx="7686701" cy="5109061"/>
          </a:xfrm>
          <a:prstGeom prst="rect">
            <a:avLst/>
          </a:prstGeom>
          <a:noFill/>
          <a:ln>
            <a:noFill/>
          </a:ln>
        </p:spPr>
        <p:txBody>
          <a:bodyPr spcFirstLastPara="1" wrap="square" lIns="91425" tIns="91425" rIns="91425" bIns="91425" anchor="t" anchorCtr="0">
            <a:spAutoFit/>
          </a:bodyPr>
          <a:lstStyle/>
          <a:p>
            <a:r>
              <a:rPr lang="en-US" sz="1600" dirty="0">
                <a:latin typeface="Lato"/>
                <a:ea typeface="Lato"/>
                <a:cs typeface="Lato"/>
              </a:rPr>
              <a:t>Generator:</a:t>
            </a:r>
          </a:p>
          <a:p>
            <a:pPr marL="285750" indent="-285750">
              <a:buChar char="•"/>
            </a:pPr>
            <a:r>
              <a:rPr lang="en-US" sz="1600" dirty="0">
                <a:latin typeface="Lato"/>
                <a:ea typeface="Lato"/>
                <a:cs typeface="Lato"/>
              </a:rPr>
              <a:t> The Generator is designed to process images using 3 transposed convolution Nets which are of 128, 64, 1 filtered respectively and a dense layer at input stage</a:t>
            </a:r>
          </a:p>
          <a:p>
            <a:pPr marL="285750" indent="-285750">
              <a:buChar char="•"/>
            </a:pPr>
            <a:r>
              <a:rPr lang="en-US" sz="1600" dirty="0">
                <a:latin typeface="Lato"/>
                <a:ea typeface="Lato"/>
                <a:cs typeface="Lato"/>
              </a:rPr>
              <a:t>Input : Random noise if shape [None,1], Output : Image of shape 28x28x1</a:t>
            </a:r>
          </a:p>
          <a:p>
            <a:pPr marL="285750" indent="-285750">
              <a:buChar char="•"/>
            </a:pPr>
            <a:r>
              <a:rPr lang="en-US" sz="1600" dirty="0">
                <a:latin typeface="Lato"/>
                <a:ea typeface="Lato"/>
                <a:cs typeface="Lato"/>
              </a:rPr>
              <a:t>Activation function : </a:t>
            </a:r>
            <a:r>
              <a:rPr lang="en-US" sz="1600" err="1">
                <a:latin typeface="Lato"/>
                <a:ea typeface="Lato"/>
                <a:cs typeface="Lato"/>
              </a:rPr>
              <a:t>LeakyReLU</a:t>
            </a:r>
            <a:endParaRPr lang="en-US" sz="1600">
              <a:latin typeface="Lato"/>
              <a:ea typeface="Lato"/>
              <a:cs typeface="Lato"/>
            </a:endParaRPr>
          </a:p>
          <a:p>
            <a:pPr marL="285750" indent="-285750">
              <a:buChar char="•"/>
            </a:pPr>
            <a:r>
              <a:rPr lang="en-US" sz="1600" dirty="0">
                <a:latin typeface="Lato"/>
                <a:ea typeface="Lato"/>
                <a:cs typeface="Lato"/>
              </a:rPr>
              <a:t>Optimizer : Adam &amp; RMSprop</a:t>
            </a:r>
          </a:p>
          <a:p>
            <a:pPr marL="285750" indent="-285750">
              <a:buChar char="•"/>
            </a:pPr>
            <a:r>
              <a:rPr lang="en-US" sz="1600" dirty="0">
                <a:latin typeface="Lato"/>
                <a:ea typeface="Lato"/>
                <a:cs typeface="Lato"/>
              </a:rPr>
              <a:t>Loss function : Binary cross entropy</a:t>
            </a:r>
          </a:p>
          <a:p>
            <a:pPr marL="285750" indent="-285750">
              <a:buChar char="•"/>
            </a:pPr>
            <a:r>
              <a:rPr lang="en-US" sz="1600" dirty="0">
                <a:latin typeface="Lato"/>
                <a:ea typeface="Lato"/>
                <a:cs typeface="Lato"/>
              </a:rPr>
              <a:t>Learning rate : 0.001</a:t>
            </a:r>
          </a:p>
          <a:p>
            <a:pPr marL="285750" indent="-285750">
              <a:buChar char="•"/>
            </a:pPr>
            <a:endParaRPr lang="en-US" sz="1600" dirty="0">
              <a:latin typeface="Lato"/>
              <a:ea typeface="Lato"/>
              <a:cs typeface="Lato"/>
            </a:endParaRPr>
          </a:p>
          <a:p>
            <a:r>
              <a:rPr lang="en-US" sz="1600" dirty="0">
                <a:latin typeface="Lato"/>
                <a:ea typeface="Lato"/>
                <a:cs typeface="Lato"/>
              </a:rPr>
              <a:t>Discriminator:</a:t>
            </a:r>
          </a:p>
          <a:p>
            <a:pPr marL="285750" indent="-285750">
              <a:buFont typeface="Arial,Sans-Serif"/>
              <a:buChar char="•"/>
            </a:pPr>
            <a:r>
              <a:rPr lang="en-US" sz="1600" dirty="0">
                <a:latin typeface="Lato"/>
                <a:ea typeface="Lato"/>
              </a:rPr>
              <a:t>The Discriminator is designed to process image in 2 convolutional layers with a dense layer at the end. The filters used in convolution layers are 64, 128 respectively.</a:t>
            </a:r>
          </a:p>
          <a:p>
            <a:pPr marL="285750" indent="-285750">
              <a:buFont typeface="Arial,Sans-Serif"/>
              <a:buChar char="•"/>
            </a:pPr>
            <a:r>
              <a:rPr lang="en-US" sz="1600" dirty="0">
                <a:latin typeface="Lato"/>
                <a:ea typeface="Lato"/>
              </a:rPr>
              <a:t>Input : Image of shape 28x28x1, Output : Binary classification output of 1 or 0</a:t>
            </a:r>
          </a:p>
          <a:p>
            <a:pPr marL="285750" indent="-285750">
              <a:buFont typeface="Arial,Sans-Serif"/>
              <a:buChar char="•"/>
            </a:pPr>
            <a:r>
              <a:rPr lang="en-US" sz="1600" dirty="0">
                <a:latin typeface="Lato"/>
                <a:ea typeface="Lato"/>
              </a:rPr>
              <a:t>Activation function : </a:t>
            </a:r>
            <a:r>
              <a:rPr lang="en-US" sz="1600" err="1">
                <a:latin typeface="Lato"/>
                <a:ea typeface="Lato"/>
              </a:rPr>
              <a:t>LeakyReLU</a:t>
            </a:r>
            <a:endParaRPr lang="en-US" sz="1600">
              <a:latin typeface="Lato"/>
              <a:ea typeface="Lato"/>
            </a:endParaRPr>
          </a:p>
          <a:p>
            <a:pPr marL="285750" indent="-285750">
              <a:buFont typeface="Arial,Sans-Serif"/>
              <a:buChar char="•"/>
            </a:pPr>
            <a:r>
              <a:rPr lang="en-US" sz="1600" dirty="0">
                <a:latin typeface="Lato"/>
                <a:ea typeface="Lato"/>
              </a:rPr>
              <a:t>Optimizer : Adam &amp; RMSprop</a:t>
            </a:r>
          </a:p>
          <a:p>
            <a:pPr marL="285750" indent="-285750">
              <a:buFont typeface="Arial,Sans-Serif"/>
              <a:buChar char="•"/>
            </a:pPr>
            <a:r>
              <a:rPr lang="en-US" sz="1600" dirty="0">
                <a:latin typeface="Lato"/>
                <a:ea typeface="Lato"/>
              </a:rPr>
              <a:t>Loss function : Binary cross entropy</a:t>
            </a:r>
          </a:p>
          <a:p>
            <a:pPr marL="285750" indent="-285750">
              <a:buFont typeface="Arial,Sans-Serif"/>
              <a:buChar char="•"/>
            </a:pPr>
            <a:r>
              <a:rPr lang="en-US" sz="1600" dirty="0">
                <a:latin typeface="Lato"/>
                <a:ea typeface="Lato"/>
              </a:rPr>
              <a:t>Learning rate : 0.001</a:t>
            </a:r>
          </a:p>
          <a:p>
            <a:endParaRPr lang="en-US" sz="1600" dirty="0">
              <a:latin typeface="Lato"/>
              <a:ea typeface="Lato"/>
              <a:cs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464809" y="867975"/>
            <a:ext cx="76884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Lato"/>
              </a:rPr>
              <a:t>Experiments</a:t>
            </a:r>
          </a:p>
        </p:txBody>
      </p:sp>
      <p:sp>
        <p:nvSpPr>
          <p:cNvPr id="178" name="Google Shape;178;p22"/>
          <p:cNvSpPr txBox="1">
            <a:spLocks noGrp="1"/>
          </p:cNvSpPr>
          <p:nvPr>
            <p:ph type="body" idx="4294967295"/>
          </p:nvPr>
        </p:nvSpPr>
        <p:spPr>
          <a:xfrm>
            <a:off x="457200" y="1694350"/>
            <a:ext cx="8229600" cy="4526100"/>
          </a:xfrm>
          <a:prstGeom prst="rect">
            <a:avLst/>
          </a:prstGeom>
        </p:spPr>
        <p:txBody>
          <a:bodyPr spcFirstLastPara="1" wrap="square" lIns="91425" tIns="91425" rIns="91425" bIns="91425" anchor="t" anchorCtr="0">
            <a:normAutofit/>
          </a:bodyPr>
          <a:lstStyle/>
          <a:p>
            <a:pPr marL="0" indent="0">
              <a:lnSpc>
                <a:spcPct val="114999"/>
              </a:lnSpc>
              <a:buNone/>
            </a:pPr>
            <a:r>
              <a:rPr lang="en-US" sz="1600" dirty="0"/>
              <a:t>We experimented with the GAN model by changing the epochs and changing the optimizer to examine the performance of the model</a:t>
            </a:r>
          </a:p>
          <a:p>
            <a:pPr marL="0" indent="0">
              <a:lnSpc>
                <a:spcPct val="114999"/>
              </a:lnSpc>
              <a:buNone/>
            </a:pPr>
            <a:endParaRPr lang="en-US" sz="1600" dirty="0"/>
          </a:p>
        </p:txBody>
      </p:sp>
      <p:sp>
        <p:nvSpPr>
          <p:cNvPr id="179" name="Google Shape;179;p2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9</a:t>
            </a:fld>
            <a:endParaRPr/>
          </a:p>
        </p:txBody>
      </p:sp>
      <p:sp>
        <p:nvSpPr>
          <p:cNvPr id="181" name="Google Shape;181;p22"/>
          <p:cNvSpPr txBox="1"/>
          <p:nvPr/>
        </p:nvSpPr>
        <p:spPr>
          <a:xfrm>
            <a:off x="457200" y="5077550"/>
            <a:ext cx="2758500" cy="14772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latin typeface="Lato"/>
                <a:ea typeface="Lato"/>
                <a:cs typeface="Lato"/>
                <a:sym typeface="Lato"/>
              </a:rPr>
              <a:t>Learning rate=0.001</a:t>
            </a:r>
            <a:endParaRPr dirty="0">
              <a:latin typeface="Lato"/>
              <a:ea typeface="Lato"/>
              <a:cs typeface="Lato"/>
              <a:sym typeface="Lato"/>
            </a:endParaRPr>
          </a:p>
          <a:p>
            <a:pPr marL="0" lvl="0" indent="0" algn="just" rtl="0">
              <a:spcBef>
                <a:spcPts val="0"/>
              </a:spcBef>
              <a:spcAft>
                <a:spcPts val="0"/>
              </a:spcAft>
              <a:buNone/>
            </a:pPr>
            <a:r>
              <a:rPr lang="en-US" dirty="0">
                <a:latin typeface="Lato"/>
                <a:ea typeface="Lato"/>
                <a:cs typeface="Lato"/>
                <a:sym typeface="Lato"/>
              </a:rPr>
              <a:t>Optimizer=Adam</a:t>
            </a:r>
            <a:endParaRPr dirty="0" err="1">
              <a:latin typeface="Lato"/>
              <a:ea typeface="Lato"/>
              <a:cs typeface="Lato"/>
              <a:sym typeface="Lato"/>
            </a:endParaRPr>
          </a:p>
          <a:p>
            <a:pPr marL="0" lvl="0" indent="0" algn="just" rtl="0">
              <a:spcBef>
                <a:spcPts val="0"/>
              </a:spcBef>
              <a:spcAft>
                <a:spcPts val="0"/>
              </a:spcAft>
              <a:buNone/>
            </a:pPr>
            <a:r>
              <a:rPr lang="en-US" dirty="0">
                <a:latin typeface="Lato"/>
                <a:ea typeface="Lato"/>
                <a:cs typeface="Lato"/>
                <a:sym typeface="Lato"/>
              </a:rPr>
              <a:t>Loss= </a:t>
            </a:r>
            <a:r>
              <a:rPr lang="en-US" dirty="0" err="1">
                <a:latin typeface="Lato"/>
                <a:ea typeface="Lato"/>
                <a:cs typeface="Lato"/>
                <a:sym typeface="Lato"/>
              </a:rPr>
              <a:t>Binary_crossentropy</a:t>
            </a:r>
            <a:endParaRPr dirty="0" err="1">
              <a:latin typeface="Lato"/>
              <a:ea typeface="Lato"/>
              <a:cs typeface="Lato"/>
              <a:sym typeface="Lato"/>
            </a:endParaRPr>
          </a:p>
          <a:p>
            <a:pPr marL="0" lvl="0" indent="0" algn="just" rtl="0">
              <a:spcBef>
                <a:spcPts val="0"/>
              </a:spcBef>
              <a:spcAft>
                <a:spcPts val="0"/>
              </a:spcAft>
              <a:buNone/>
            </a:pPr>
            <a:r>
              <a:rPr lang="en-US" dirty="0">
                <a:latin typeface="Lato"/>
                <a:ea typeface="Lato"/>
                <a:cs typeface="Lato"/>
                <a:sym typeface="Lato"/>
              </a:rPr>
              <a:t>Epochs = 100</a:t>
            </a:r>
            <a:endParaRPr dirty="0">
              <a:latin typeface="Lato"/>
              <a:ea typeface="Lato"/>
              <a:cs typeface="Lato"/>
              <a:sym typeface="Lato"/>
            </a:endParaRPr>
          </a:p>
          <a:p>
            <a:pPr marL="0" lvl="0" indent="0" algn="just" rtl="0">
              <a:spcBef>
                <a:spcPts val="0"/>
              </a:spcBef>
              <a:spcAft>
                <a:spcPts val="0"/>
              </a:spcAft>
              <a:buNone/>
            </a:pPr>
            <a:endParaRPr>
              <a:latin typeface="Lato"/>
              <a:ea typeface="Lato"/>
              <a:cs typeface="Lato"/>
              <a:sym typeface="Lato"/>
            </a:endParaRPr>
          </a:p>
          <a:p>
            <a:pPr marL="0" lvl="0" indent="0" algn="just" rtl="0">
              <a:spcBef>
                <a:spcPts val="0"/>
              </a:spcBef>
              <a:spcAft>
                <a:spcPts val="0"/>
              </a:spcAft>
              <a:buNone/>
            </a:pPr>
            <a:endParaRPr>
              <a:latin typeface="Lato"/>
              <a:ea typeface="Lato"/>
              <a:cs typeface="Lato"/>
              <a:sym typeface="Lato"/>
            </a:endParaRPr>
          </a:p>
        </p:txBody>
      </p:sp>
      <p:sp>
        <p:nvSpPr>
          <p:cNvPr id="183" name="Google Shape;183;p22"/>
          <p:cNvSpPr txBox="1"/>
          <p:nvPr/>
        </p:nvSpPr>
        <p:spPr>
          <a:xfrm>
            <a:off x="4945675" y="4308225"/>
            <a:ext cx="633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84" name="Google Shape;184;p22"/>
          <p:cNvSpPr txBox="1"/>
          <p:nvPr/>
        </p:nvSpPr>
        <p:spPr>
          <a:xfrm>
            <a:off x="5341325" y="4583000"/>
            <a:ext cx="633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85" name="Google Shape;185;p22"/>
          <p:cNvSpPr txBox="1"/>
          <p:nvPr/>
        </p:nvSpPr>
        <p:spPr>
          <a:xfrm>
            <a:off x="4824775" y="5168600"/>
            <a:ext cx="3110400" cy="126185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latin typeface="Lato"/>
                <a:ea typeface="Lato"/>
                <a:cs typeface="Lato"/>
                <a:sym typeface="Lato"/>
              </a:rPr>
              <a:t>Learning rate=0.001</a:t>
            </a:r>
            <a:endParaRPr dirty="0">
              <a:latin typeface="Lato"/>
              <a:ea typeface="Lato"/>
              <a:cs typeface="Lato"/>
              <a:sym typeface="Lato"/>
            </a:endParaRPr>
          </a:p>
          <a:p>
            <a:pPr marL="0" lvl="0" indent="0" algn="just" rtl="0">
              <a:spcBef>
                <a:spcPts val="0"/>
              </a:spcBef>
              <a:spcAft>
                <a:spcPts val="0"/>
              </a:spcAft>
              <a:buNone/>
            </a:pPr>
            <a:r>
              <a:rPr lang="en-US" dirty="0">
                <a:latin typeface="Lato"/>
                <a:ea typeface="Lato"/>
                <a:cs typeface="Lato"/>
                <a:sym typeface="Lato"/>
              </a:rPr>
              <a:t>Optimizer= RMSprop</a:t>
            </a:r>
            <a:endParaRPr dirty="0">
              <a:latin typeface="Lato"/>
              <a:ea typeface="Lato"/>
              <a:cs typeface="Lato"/>
              <a:sym typeface="Lato"/>
            </a:endParaRPr>
          </a:p>
          <a:p>
            <a:pPr marL="0" lvl="0" indent="0" algn="just" rtl="0">
              <a:spcBef>
                <a:spcPts val="0"/>
              </a:spcBef>
              <a:spcAft>
                <a:spcPts val="0"/>
              </a:spcAft>
              <a:buNone/>
            </a:pPr>
            <a:r>
              <a:rPr lang="en-US" dirty="0">
                <a:latin typeface="Lato"/>
                <a:ea typeface="Lato"/>
                <a:cs typeface="Lato"/>
                <a:sym typeface="Lato"/>
              </a:rPr>
              <a:t>Loss = </a:t>
            </a:r>
            <a:r>
              <a:rPr lang="en-US" dirty="0" err="1">
                <a:latin typeface="Lato"/>
                <a:ea typeface="Lato"/>
                <a:cs typeface="Lato"/>
                <a:sym typeface="Lato"/>
              </a:rPr>
              <a:t>Binaryl_crossentropy</a:t>
            </a:r>
            <a:endParaRPr dirty="0" err="1">
              <a:latin typeface="Lato"/>
              <a:ea typeface="Lato"/>
              <a:cs typeface="Lato"/>
              <a:sym typeface="Lato"/>
            </a:endParaRPr>
          </a:p>
          <a:p>
            <a:pPr marL="0" lvl="0" indent="0" algn="just" rtl="0">
              <a:spcBef>
                <a:spcPts val="0"/>
              </a:spcBef>
              <a:spcAft>
                <a:spcPts val="0"/>
              </a:spcAft>
              <a:buNone/>
            </a:pPr>
            <a:r>
              <a:rPr lang="en-US" dirty="0">
                <a:latin typeface="Lato"/>
                <a:ea typeface="Lato"/>
                <a:cs typeface="Lato"/>
                <a:sym typeface="Lato"/>
              </a:rPr>
              <a:t>Epochs = 100</a:t>
            </a:r>
          </a:p>
          <a:p>
            <a:pPr algn="just"/>
            <a:r>
              <a:rPr lang="en-US" dirty="0">
                <a:latin typeface="Lato"/>
                <a:ea typeface="Lato"/>
                <a:cs typeface="Lato"/>
              </a:rPr>
              <a:t>Drop out = 30%</a:t>
            </a:r>
          </a:p>
        </p:txBody>
      </p:sp>
      <p:pic>
        <p:nvPicPr>
          <p:cNvPr id="186" name="Google Shape;186;p22"/>
          <p:cNvPicPr preferRelativeResize="0"/>
          <p:nvPr/>
        </p:nvPicPr>
        <p:blipFill>
          <a:blip r:embed="rId3">
            <a:alphaModFix/>
          </a:blip>
          <a:stretch>
            <a:fillRect/>
          </a:stretch>
        </p:blipFill>
        <p:spPr>
          <a:xfrm>
            <a:off x="7654575" y="5999200"/>
            <a:ext cx="1489425" cy="858800"/>
          </a:xfrm>
          <a:prstGeom prst="rect">
            <a:avLst/>
          </a:prstGeom>
          <a:noFill/>
          <a:ln>
            <a:noFill/>
          </a:ln>
        </p:spPr>
      </p:pic>
      <p:pic>
        <p:nvPicPr>
          <p:cNvPr id="2" name="Picture 1" descr="A graph of loss and loss&#10;&#10;Description automatically generated">
            <a:extLst>
              <a:ext uri="{FF2B5EF4-FFF2-40B4-BE49-F238E27FC236}">
                <a16:creationId xmlns:a16="http://schemas.microsoft.com/office/drawing/2014/main" id="{865D7695-C979-A6CC-CDF5-9666C442170B}"/>
              </a:ext>
            </a:extLst>
          </p:cNvPr>
          <p:cNvPicPr>
            <a:picLocks noChangeAspect="1"/>
          </p:cNvPicPr>
          <p:nvPr/>
        </p:nvPicPr>
        <p:blipFill>
          <a:blip r:embed="rId4"/>
          <a:stretch>
            <a:fillRect/>
          </a:stretch>
        </p:blipFill>
        <p:spPr>
          <a:xfrm>
            <a:off x="4375688" y="2355440"/>
            <a:ext cx="3853912" cy="2922036"/>
          </a:xfrm>
          <a:prstGeom prst="rect">
            <a:avLst/>
          </a:prstGeom>
        </p:spPr>
      </p:pic>
      <p:pic>
        <p:nvPicPr>
          <p:cNvPr id="3" name="Picture 2">
            <a:extLst>
              <a:ext uri="{FF2B5EF4-FFF2-40B4-BE49-F238E27FC236}">
                <a16:creationId xmlns:a16="http://schemas.microsoft.com/office/drawing/2014/main" id="{BEB33EA0-90CA-E446-FEEF-458619071361}"/>
              </a:ext>
            </a:extLst>
          </p:cNvPr>
          <p:cNvPicPr>
            <a:picLocks noChangeAspect="1"/>
          </p:cNvPicPr>
          <p:nvPr/>
        </p:nvPicPr>
        <p:blipFill>
          <a:blip r:embed="rId5"/>
          <a:stretch>
            <a:fillRect/>
          </a:stretch>
        </p:blipFill>
        <p:spPr>
          <a:xfrm>
            <a:off x="462367" y="2353387"/>
            <a:ext cx="3608521" cy="2809905"/>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Streamline</vt:lpstr>
      <vt:lpstr>PowerPoint Presentation</vt:lpstr>
      <vt:lpstr>PowerPoint Presentation</vt:lpstr>
      <vt:lpstr>Introduction  </vt:lpstr>
      <vt:lpstr>Technologies we used </vt:lpstr>
      <vt:lpstr>Background review</vt:lpstr>
      <vt:lpstr>Dataset </vt:lpstr>
      <vt:lpstr>Technologies used in our project</vt:lpstr>
      <vt:lpstr>Design parameters</vt:lpstr>
      <vt:lpstr>Experiments</vt:lpstr>
      <vt:lpstr>Results</vt:lpstr>
      <vt:lpstr>Contribution to the project</vt:lpstr>
      <vt:lpstr>Conclusion &amp; Future scope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649</cp:revision>
  <dcterms:modified xsi:type="dcterms:W3CDTF">2023-12-09T06:01:47Z</dcterms:modified>
</cp:coreProperties>
</file>