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fb3f16e3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fb3f16e3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4aaff75c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4aaff75c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4aaff75c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4aaff75c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fb3f16e3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fb3f16e3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4" name="Shape 74"/>
        <p:cNvGrpSpPr/>
        <p:nvPr/>
      </p:nvGrpSpPr>
      <p:grpSpPr>
        <a:xfrm>
          <a:off x="0" y="0"/>
          <a:ext cx="0" cy="0"/>
          <a:chOff x="0" y="0"/>
          <a:chExt cx="0" cy="0"/>
        </a:xfrm>
      </p:grpSpPr>
      <p:grpSp>
        <p:nvGrpSpPr>
          <p:cNvPr id="75" name="Google Shape;75;p11"/>
          <p:cNvGrpSpPr/>
          <p:nvPr/>
        </p:nvGrpSpPr>
        <p:grpSpPr>
          <a:xfrm>
            <a:off x="830392" y="4169130"/>
            <a:ext cx="745763" cy="45826"/>
            <a:chOff x="4580561" y="2589004"/>
            <a:chExt cx="1064464" cy="25200"/>
          </a:xfrm>
        </p:grpSpPr>
        <p:sp>
          <p:nvSpPr>
            <p:cNvPr id="76" name="Google Shape;76;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9" name="Google Shape;79;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0" name="Google Shape;80;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ta_logo_small" id="31" name="Google Shape;31;p4"/>
          <p:cNvPicPr preferRelativeResize="0"/>
          <p:nvPr/>
        </p:nvPicPr>
        <p:blipFill>
          <a:blip r:embed="rId2">
            <a:alphaModFix/>
          </a:blip>
          <a:stretch>
            <a:fillRect/>
          </a:stretch>
        </p:blipFill>
        <p:spPr>
          <a:xfrm>
            <a:off x="8180125" y="543375"/>
            <a:ext cx="904875"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5"/>
          <p:cNvGrpSpPr/>
          <p:nvPr/>
        </p:nvGrpSpPr>
        <p:grpSpPr>
          <a:xfrm>
            <a:off x="830392" y="1191256"/>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8" name="Google Shape;38;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 name="Google Shape;40;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7" name="Google Shape;47;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7"/>
          <p:cNvGrpSpPr/>
          <p:nvPr/>
        </p:nvGrpSpPr>
        <p:grpSpPr>
          <a:xfrm>
            <a:off x="830392" y="1191256"/>
            <a:ext cx="745763" cy="45826"/>
            <a:chOff x="4580561" y="2589004"/>
            <a:chExt cx="1064464" cy="25200"/>
          </a:xfrm>
        </p:grpSpPr>
        <p:sp>
          <p:nvSpPr>
            <p:cNvPr id="51" name="Google Shape;51;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4" name="Google Shape;54;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6" name="Shape 56"/>
        <p:cNvGrpSpPr/>
        <p:nvPr/>
      </p:nvGrpSpPr>
      <p:grpSpPr>
        <a:xfrm>
          <a:off x="0" y="0"/>
          <a:ext cx="0" cy="0"/>
          <a:chOff x="0" y="0"/>
          <a:chExt cx="0" cy="0"/>
        </a:xfrm>
      </p:grpSpPr>
      <p:grpSp>
        <p:nvGrpSpPr>
          <p:cNvPr id="57" name="Google Shape;57;p8"/>
          <p:cNvGrpSpPr/>
          <p:nvPr/>
        </p:nvGrpSpPr>
        <p:grpSpPr>
          <a:xfrm>
            <a:off x="830392" y="4169130"/>
            <a:ext cx="745763" cy="45826"/>
            <a:chOff x="4580561" y="2589004"/>
            <a:chExt cx="1064464" cy="25200"/>
          </a:xfrm>
        </p:grpSpPr>
        <p:sp>
          <p:nvSpPr>
            <p:cNvPr id="58" name="Google Shape;58;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1" name="Google Shape;61;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9"/>
          <p:cNvGrpSpPr/>
          <p:nvPr/>
        </p:nvGrpSpPr>
        <p:grpSpPr>
          <a:xfrm>
            <a:off x="830392" y="1191256"/>
            <a:ext cx="745763" cy="45826"/>
            <a:chOff x="4580561" y="2589004"/>
            <a:chExt cx="1064464" cy="25200"/>
          </a:xfrm>
        </p:grpSpPr>
        <p:sp>
          <p:nvSpPr>
            <p:cNvPr id="65" name="Google Shape;65;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8" name="Google Shape;68;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9" name="Google Shape;69;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 name="Google Shape;70;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3" name="Google Shape;73;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29450" y="1322450"/>
            <a:ext cx="7688100" cy="9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CSV File Validation</a:t>
            </a:r>
            <a:endParaRPr/>
          </a:p>
        </p:txBody>
      </p:sp>
      <p:sp>
        <p:nvSpPr>
          <p:cNvPr id="88" name="Google Shape;88;p13"/>
          <p:cNvSpPr txBox="1"/>
          <p:nvPr>
            <p:ph idx="1" type="subTitle"/>
          </p:nvPr>
        </p:nvSpPr>
        <p:spPr>
          <a:xfrm>
            <a:off x="729452" y="33656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Created By : Baiju M P</a:t>
            </a:r>
            <a:endParaRPr/>
          </a:p>
        </p:txBody>
      </p:sp>
      <p:pic>
        <p:nvPicPr>
          <p:cNvPr descr="ta_logo_small" id="89" name="Google Shape;89;p13"/>
          <p:cNvPicPr preferRelativeResize="0"/>
          <p:nvPr/>
        </p:nvPicPr>
        <p:blipFill>
          <a:blip r:embed="rId3">
            <a:alphaModFix/>
          </a:blip>
          <a:stretch>
            <a:fillRect/>
          </a:stretch>
        </p:blipFill>
        <p:spPr>
          <a:xfrm>
            <a:off x="8183000" y="544950"/>
            <a:ext cx="904875" cy="904875"/>
          </a:xfrm>
          <a:prstGeom prst="rect">
            <a:avLst/>
          </a:prstGeom>
          <a:noFill/>
          <a:ln>
            <a:noFill/>
          </a:ln>
        </p:spPr>
      </p:pic>
      <p:sp>
        <p:nvSpPr>
          <p:cNvPr id="90" name="Google Shape;90;p13"/>
          <p:cNvSpPr txBox="1"/>
          <p:nvPr/>
        </p:nvSpPr>
        <p:spPr>
          <a:xfrm>
            <a:off x="740677" y="3952725"/>
            <a:ext cx="4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Created on:</a:t>
            </a:r>
            <a:r>
              <a:rPr lang="en">
                <a:latin typeface="Lato"/>
                <a:ea typeface="Lato"/>
                <a:cs typeface="Lato"/>
                <a:sym typeface="Lato"/>
              </a:rPr>
              <a:t> 29-Nov-2021</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needs to be done</a:t>
            </a:r>
            <a:endParaRPr/>
          </a:p>
        </p:txBody>
      </p:sp>
      <p:sp>
        <p:nvSpPr>
          <p:cNvPr id="96" name="Google Shape;96;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712"/>
              <a:buNone/>
            </a:pPr>
            <a:r>
              <a:rPr lang="en" sz="1101"/>
              <a:t>Wanted to validate uploaded csv file with the following </a:t>
            </a:r>
            <a:r>
              <a:rPr lang="en" sz="1101"/>
              <a:t>constraints. The validation logic should traverse the whole csv file and report all errors.</a:t>
            </a:r>
            <a:endParaRPr sz="1101"/>
          </a:p>
          <a:p>
            <a:pPr indent="-298561" lvl="0" marL="457200" rtl="0" algn="l">
              <a:lnSpc>
                <a:spcPct val="115000"/>
              </a:lnSpc>
              <a:spcBef>
                <a:spcPts val="0"/>
              </a:spcBef>
              <a:spcAft>
                <a:spcPts val="0"/>
              </a:spcAft>
              <a:buSzPts val="1102"/>
              <a:buChar char="●"/>
            </a:pPr>
            <a:r>
              <a:rPr lang="en" sz="1101"/>
              <a:t>The fields will be separated by commas (,)</a:t>
            </a:r>
            <a:endParaRPr sz="1101"/>
          </a:p>
          <a:p>
            <a:pPr indent="-298561" lvl="0" marL="457200" rtl="0" algn="l">
              <a:lnSpc>
                <a:spcPct val="115000"/>
              </a:lnSpc>
              <a:spcBef>
                <a:spcPts val="0"/>
              </a:spcBef>
              <a:spcAft>
                <a:spcPts val="0"/>
              </a:spcAft>
              <a:buSzPts val="1102"/>
              <a:buChar char="●"/>
            </a:pPr>
            <a:r>
              <a:rPr lang="en" sz="1101"/>
              <a:t>Typical csv file size will be in range of 500 MB</a:t>
            </a:r>
            <a:endParaRPr sz="1101"/>
          </a:p>
          <a:p>
            <a:pPr indent="-298561" lvl="0" marL="457200" rtl="0" algn="l">
              <a:lnSpc>
                <a:spcPct val="115000"/>
              </a:lnSpc>
              <a:spcBef>
                <a:spcPts val="0"/>
              </a:spcBef>
              <a:spcAft>
                <a:spcPts val="0"/>
              </a:spcAft>
              <a:buSzPts val="1102"/>
              <a:buChar char="●"/>
            </a:pPr>
            <a:r>
              <a:rPr lang="en" sz="1101"/>
              <a:t>Every record should have equal number of columns. The columns in first row will be taken as reference. All rows with less or greater than the reference column count should be reported.</a:t>
            </a:r>
            <a:endParaRPr sz="1101"/>
          </a:p>
          <a:p>
            <a:pPr indent="-298561" lvl="0" marL="457200" rtl="0" algn="l">
              <a:lnSpc>
                <a:spcPct val="115000"/>
              </a:lnSpc>
              <a:spcBef>
                <a:spcPts val="0"/>
              </a:spcBef>
              <a:spcAft>
                <a:spcPts val="0"/>
              </a:spcAft>
              <a:buSzPts val="1102"/>
              <a:buChar char="●"/>
            </a:pPr>
            <a:r>
              <a:rPr lang="en" sz="1101"/>
              <a:t>The data type of all cells in any column should be same. All other cases should be reported. If the first field is empty for any column, the very first non-empty value will be taken as reference to determine data type of the column.</a:t>
            </a:r>
            <a:endParaRPr sz="1101"/>
          </a:p>
          <a:p>
            <a:pPr indent="-298561" lvl="0" marL="457200" rtl="0" algn="l">
              <a:lnSpc>
                <a:spcPct val="115000"/>
              </a:lnSpc>
              <a:spcBef>
                <a:spcPts val="0"/>
              </a:spcBef>
              <a:spcAft>
                <a:spcPts val="0"/>
              </a:spcAft>
              <a:buSzPts val="1102"/>
              <a:buChar char="●"/>
            </a:pPr>
            <a:r>
              <a:rPr lang="en" sz="1101"/>
              <a:t>There should not be any NaN data in any cells. The data should be either empty or should have a valid value.</a:t>
            </a:r>
            <a:endParaRPr sz="1101"/>
          </a:p>
          <a:p>
            <a:pPr indent="-298561" lvl="0" marL="457200" rtl="0" algn="l">
              <a:lnSpc>
                <a:spcPct val="115000"/>
              </a:lnSpc>
              <a:spcBef>
                <a:spcPts val="0"/>
              </a:spcBef>
              <a:spcAft>
                <a:spcPts val="0"/>
              </a:spcAft>
              <a:buSzPts val="1102"/>
              <a:buChar char="●"/>
            </a:pPr>
            <a:r>
              <a:rPr lang="en" sz="1101"/>
              <a:t>The logic  should be scalable to add more complex data types.</a:t>
            </a:r>
            <a:endParaRPr sz="1101"/>
          </a:p>
        </p:txBody>
      </p:sp>
      <p:sp>
        <p:nvSpPr>
          <p:cNvPr id="97" name="Google Shape;97;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validation works</a:t>
            </a:r>
            <a:endParaRPr/>
          </a:p>
        </p:txBody>
      </p:sp>
      <p:sp>
        <p:nvSpPr>
          <p:cNvPr id="103" name="Google Shape;103;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712"/>
              <a:buNone/>
            </a:pPr>
            <a:r>
              <a:rPr lang="en" sz="1101"/>
              <a:t>Here is the validation data flow</a:t>
            </a:r>
            <a:endParaRPr sz="1101"/>
          </a:p>
          <a:p>
            <a:pPr indent="-298561" lvl="0" marL="457200" rtl="0" algn="l">
              <a:lnSpc>
                <a:spcPct val="115000"/>
              </a:lnSpc>
              <a:spcBef>
                <a:spcPts val="0"/>
              </a:spcBef>
              <a:spcAft>
                <a:spcPts val="0"/>
              </a:spcAft>
              <a:buSzPts val="1102"/>
              <a:buChar char="●"/>
            </a:pPr>
            <a:r>
              <a:rPr lang="en" sz="1101"/>
              <a:t>All valid data types needs to be populated in a string array. Any new data types can be added to this array in future.</a:t>
            </a:r>
            <a:endParaRPr sz="1101"/>
          </a:p>
          <a:p>
            <a:pPr indent="-298561" lvl="0" marL="457200" rtl="0" algn="l">
              <a:lnSpc>
                <a:spcPct val="115000"/>
              </a:lnSpc>
              <a:spcBef>
                <a:spcPts val="0"/>
              </a:spcBef>
              <a:spcAft>
                <a:spcPts val="0"/>
              </a:spcAft>
              <a:buSzPts val="1102"/>
              <a:buChar char="●"/>
            </a:pPr>
            <a:r>
              <a:rPr lang="en" sz="1101"/>
              <a:t>Traverse </a:t>
            </a:r>
            <a:r>
              <a:rPr lang="en" sz="1101"/>
              <a:t>through the columns to get the very first non-empty data. This data will be checked for match with every items in regex array to find most closed match, and that pattern will be treated as data type of the column.</a:t>
            </a:r>
            <a:endParaRPr sz="1101"/>
          </a:p>
          <a:p>
            <a:pPr indent="-298561" lvl="0" marL="457200" rtl="0" algn="l">
              <a:lnSpc>
                <a:spcPct val="115000"/>
              </a:lnSpc>
              <a:spcBef>
                <a:spcPts val="0"/>
              </a:spcBef>
              <a:spcAft>
                <a:spcPts val="0"/>
              </a:spcAft>
              <a:buSzPts val="1102"/>
              <a:buChar char="●"/>
            </a:pPr>
            <a:r>
              <a:rPr lang="en" sz="1101"/>
              <a:t>Using </a:t>
            </a:r>
            <a:r>
              <a:rPr b="1" lang="en" sz="1101"/>
              <a:t>MatchesPatternValidation </a:t>
            </a:r>
            <a:r>
              <a:rPr lang="en" sz="1101"/>
              <a:t>function of pandas_schema library, set validation pattern for every columns of the table data. In addition to that, a lambda function is added in pandas_schema to validate for null check.</a:t>
            </a:r>
            <a:endParaRPr sz="1101"/>
          </a:p>
          <a:p>
            <a:pPr indent="-298561" lvl="0" marL="457200" rtl="0" algn="l">
              <a:lnSpc>
                <a:spcPct val="115000"/>
              </a:lnSpc>
              <a:spcBef>
                <a:spcPts val="0"/>
              </a:spcBef>
              <a:spcAft>
                <a:spcPts val="0"/>
              </a:spcAft>
              <a:buSzPts val="1102"/>
              <a:buChar char="●"/>
            </a:pPr>
            <a:r>
              <a:rPr lang="en" sz="1101"/>
              <a:t>Invoke </a:t>
            </a:r>
            <a:r>
              <a:rPr b="1" lang="en" sz="1101"/>
              <a:t>validate</a:t>
            </a:r>
            <a:r>
              <a:rPr lang="en" sz="1101"/>
              <a:t>() of pandas_schama library which in turn validate the csv against the given data types for every columns and report errors in an array.</a:t>
            </a:r>
            <a:endParaRPr sz="1101"/>
          </a:p>
          <a:p>
            <a:pPr indent="-298561" lvl="0" marL="457200" rtl="0" algn="l">
              <a:lnSpc>
                <a:spcPct val="115000"/>
              </a:lnSpc>
              <a:spcBef>
                <a:spcPts val="0"/>
              </a:spcBef>
              <a:spcAft>
                <a:spcPts val="0"/>
              </a:spcAft>
              <a:buSzPts val="1102"/>
              <a:buChar char="●"/>
            </a:pPr>
            <a:r>
              <a:rPr lang="en" sz="1101"/>
              <a:t>In another logic validate column counts of every rows and append errors to already existing errors list</a:t>
            </a:r>
            <a:endParaRPr sz="1101"/>
          </a:p>
          <a:p>
            <a:pPr indent="-298561" lvl="0" marL="457200" rtl="0" algn="l">
              <a:lnSpc>
                <a:spcPct val="115000"/>
              </a:lnSpc>
              <a:spcBef>
                <a:spcPts val="0"/>
              </a:spcBef>
              <a:spcAft>
                <a:spcPts val="0"/>
              </a:spcAft>
              <a:buSzPts val="1102"/>
              <a:buChar char="●"/>
            </a:pPr>
            <a:r>
              <a:rPr lang="en" sz="1101"/>
              <a:t>Print all errors in another csv file</a:t>
            </a:r>
            <a:endParaRPr sz="1101"/>
          </a:p>
        </p:txBody>
      </p:sp>
      <p:sp>
        <p:nvSpPr>
          <p:cNvPr id="104" name="Google Shape;104;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metrics</a:t>
            </a:r>
            <a:endParaRPr/>
          </a:p>
        </p:txBody>
      </p:sp>
      <p:sp>
        <p:nvSpPr>
          <p:cNvPr id="110" name="Google Shape;110;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8561" lvl="0" marL="457200" rtl="0" algn="l">
              <a:lnSpc>
                <a:spcPct val="115000"/>
              </a:lnSpc>
              <a:spcBef>
                <a:spcPts val="0"/>
              </a:spcBef>
              <a:spcAft>
                <a:spcPts val="0"/>
              </a:spcAft>
              <a:buSzPts val="1102"/>
              <a:buChar char="●"/>
            </a:pPr>
            <a:r>
              <a:rPr lang="en" sz="1101"/>
              <a:t>Pandas_schema library of python will be used to validate </a:t>
            </a:r>
            <a:r>
              <a:rPr lang="en" sz="1101"/>
              <a:t>field data types, as it is powered by pandas and is performance oriented.</a:t>
            </a:r>
            <a:endParaRPr sz="1101"/>
          </a:p>
          <a:p>
            <a:pPr indent="-298561" lvl="0" marL="457200" rtl="0" algn="l">
              <a:lnSpc>
                <a:spcPct val="115000"/>
              </a:lnSpc>
              <a:spcBef>
                <a:spcPts val="0"/>
              </a:spcBef>
              <a:spcAft>
                <a:spcPts val="0"/>
              </a:spcAft>
              <a:buSzPts val="1102"/>
              <a:buChar char="●"/>
            </a:pPr>
            <a:r>
              <a:rPr lang="en" sz="1101"/>
              <a:t>For a 50MB sized file, it takes around 15-17 seconds for data validation with 20% of incorrect data. For 500MB sized file, the time taken will be around 150-170 seconds.</a:t>
            </a:r>
            <a:endParaRPr sz="1101"/>
          </a:p>
        </p:txBody>
      </p:sp>
      <p:sp>
        <p:nvSpPr>
          <p:cNvPr id="111" name="Google Shape;111;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5" name="Shape 115"/>
        <p:cNvGrpSpPr/>
        <p:nvPr/>
      </p:nvGrpSpPr>
      <p:grpSpPr>
        <a:xfrm>
          <a:off x="0" y="0"/>
          <a:ext cx="0" cy="0"/>
          <a:chOff x="0" y="0"/>
          <a:chExt cx="0" cy="0"/>
        </a:xfrm>
      </p:grpSpPr>
      <p:sp>
        <p:nvSpPr>
          <p:cNvPr id="116" name="Google Shape;116;p17"/>
          <p:cNvSpPr txBox="1"/>
          <p:nvPr/>
        </p:nvSpPr>
        <p:spPr>
          <a:xfrm>
            <a:off x="2256425" y="1541650"/>
            <a:ext cx="4653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latin typeface="Lato"/>
                <a:ea typeface="Lato"/>
                <a:cs typeface="Lato"/>
                <a:sym typeface="Lato"/>
              </a:rPr>
              <a:t>Thank you</a:t>
            </a:r>
            <a:endParaRPr sz="6000">
              <a:latin typeface="Lato"/>
              <a:ea typeface="Lato"/>
              <a:cs typeface="Lato"/>
              <a:sym typeface="Lato"/>
            </a:endParaRPr>
          </a:p>
        </p:txBody>
      </p:sp>
      <p:sp>
        <p:nvSpPr>
          <p:cNvPr id="117" name="Google Shape;117;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