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E04F-7D0F-4639-984A-6FCFD9089436}"/>
              </a:ext>
            </a:extLst>
          </p:cNvPr>
          <p:cNvSpPr>
            <a:spLocks noGrp="1"/>
          </p:cNvSpPr>
          <p:nvPr>
            <p:ph type="ctrTitle"/>
          </p:nvPr>
        </p:nvSpPr>
        <p:spPr/>
        <p:txBody>
          <a:bodyPr/>
          <a:lstStyle/>
          <a:p>
            <a:r>
              <a:rPr lang="en-IN" b="1" dirty="0"/>
              <a:t>compare the Neighbourhoods of two cities</a:t>
            </a:r>
            <a:r>
              <a:rPr lang="en-IN" dirty="0"/>
              <a:t> </a:t>
            </a:r>
          </a:p>
        </p:txBody>
      </p:sp>
      <p:sp>
        <p:nvSpPr>
          <p:cNvPr id="3" name="Subtitle 2">
            <a:extLst>
              <a:ext uri="{FF2B5EF4-FFF2-40B4-BE49-F238E27FC236}">
                <a16:creationId xmlns:a16="http://schemas.microsoft.com/office/drawing/2014/main" id="{EF83F850-4BCC-4146-B688-B0CDA9A0D30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7282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6020-B25B-4823-A9B5-8FB49CDB7A67}"/>
              </a:ext>
            </a:extLst>
          </p:cNvPr>
          <p:cNvSpPr>
            <a:spLocks noGrp="1"/>
          </p:cNvSpPr>
          <p:nvPr>
            <p:ph type="title"/>
          </p:nvPr>
        </p:nvSpPr>
        <p:spPr/>
        <p:txBody>
          <a:bodyPr/>
          <a:lstStyle/>
          <a:p>
            <a:r>
              <a:rPr lang="en-IN" dirty="0"/>
              <a:t>Comparing Neighbourhoods Value</a:t>
            </a:r>
          </a:p>
        </p:txBody>
      </p:sp>
      <p:sp>
        <p:nvSpPr>
          <p:cNvPr id="3" name="Content Placeholder 2">
            <a:extLst>
              <a:ext uri="{FF2B5EF4-FFF2-40B4-BE49-F238E27FC236}">
                <a16:creationId xmlns:a16="http://schemas.microsoft.com/office/drawing/2014/main" id="{BB97E78F-EFB5-4B23-A25B-293FBC10C834}"/>
              </a:ext>
            </a:extLst>
          </p:cNvPr>
          <p:cNvSpPr>
            <a:spLocks noGrp="1"/>
          </p:cNvSpPr>
          <p:nvPr>
            <p:ph idx="1"/>
          </p:nvPr>
        </p:nvSpPr>
        <p:spPr/>
        <p:txBody>
          <a:bodyPr>
            <a:normAutofit lnSpcReduction="10000"/>
          </a:bodyPr>
          <a:lstStyle/>
          <a:p>
            <a:r>
              <a:rPr lang="en-IN" dirty="0"/>
              <a:t>Comparing cities is useful to understand the similarities and dissimilarities.</a:t>
            </a:r>
          </a:p>
          <a:p>
            <a:r>
              <a:rPr lang="en-IN" dirty="0"/>
              <a:t>The stakeholders would be interested in comparing the 2 cities for investment, Financial interests, setting up new Business etc</a:t>
            </a:r>
          </a:p>
          <a:p>
            <a:r>
              <a:rPr lang="en-IN" dirty="0"/>
              <a:t>The Tourists or visitors to the city would be interested in gathering insights on the city.</a:t>
            </a:r>
          </a:p>
          <a:p>
            <a:r>
              <a:rPr lang="en-IN" dirty="0"/>
              <a:t>New York and Toronto are very diverse and are the financial capitals of their respective countries.</a:t>
            </a:r>
          </a:p>
          <a:p>
            <a:endParaRPr lang="en-IN" dirty="0"/>
          </a:p>
          <a:p>
            <a:endParaRPr lang="en-IN" dirty="0"/>
          </a:p>
        </p:txBody>
      </p:sp>
    </p:spTree>
    <p:extLst>
      <p:ext uri="{BB962C8B-B14F-4D97-AF65-F5344CB8AC3E}">
        <p14:creationId xmlns:p14="http://schemas.microsoft.com/office/powerpoint/2010/main" val="257216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EE7D-BF1B-4504-B95E-742E2DEBF437}"/>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3E6ADAE0-B358-45ED-A4C3-A6583441BBB2}"/>
              </a:ext>
            </a:extLst>
          </p:cNvPr>
          <p:cNvSpPr>
            <a:spLocks noGrp="1"/>
          </p:cNvSpPr>
          <p:nvPr>
            <p:ph idx="1"/>
          </p:nvPr>
        </p:nvSpPr>
        <p:spPr>
          <a:xfrm>
            <a:off x="1141412" y="2249487"/>
            <a:ext cx="9905999" cy="3707430"/>
          </a:xfrm>
        </p:spPr>
        <p:txBody>
          <a:bodyPr>
            <a:normAutofit fontScale="85000" lnSpcReduction="20000"/>
          </a:bodyPr>
          <a:lstStyle/>
          <a:p>
            <a:pPr lvl="0"/>
            <a:r>
              <a:rPr lang="en-IN" dirty="0"/>
              <a:t>The dataset containing the Borough, Neighbourhood with Latitude and Longitude coordinates for each city</a:t>
            </a:r>
          </a:p>
          <a:p>
            <a:pPr lvl="0"/>
            <a:r>
              <a:rPr lang="en-IN" dirty="0"/>
              <a:t>The dataset containing the Borough, Neighbourhood with Latitude and Longitude for Toronto is not readily available, but can be obtained by scrapping the wiki page </a:t>
            </a:r>
            <a:r>
              <a:rPr lang="en-IN" u="sng" dirty="0">
                <a:hlinkClick r:id="rId2"/>
              </a:rPr>
              <a:t>https://en.wikipedia.org/wiki/List_of_postal_codes_of_Canada:_M</a:t>
            </a:r>
            <a:r>
              <a:rPr lang="en-IN" dirty="0"/>
              <a:t>, </a:t>
            </a:r>
          </a:p>
          <a:p>
            <a:pPr lvl="0"/>
            <a:r>
              <a:rPr lang="en-IN" dirty="0"/>
              <a:t>The dataset containing the Borough, Neighbourhood with Latitude and Longitude coordinates for New York city is available for free from the website </a:t>
            </a:r>
            <a:r>
              <a:rPr lang="en-IN" u="sng" dirty="0">
                <a:hlinkClick r:id="rId3"/>
              </a:rPr>
              <a:t>https://geo.nyu.edu/catalog/nyu_2451_34572</a:t>
            </a:r>
            <a:endParaRPr lang="en-IN" dirty="0"/>
          </a:p>
          <a:p>
            <a:pPr lvl="0"/>
            <a:r>
              <a:rPr lang="en-IN" dirty="0"/>
              <a:t>The venues in every Neighbourhood will be obtained using </a:t>
            </a:r>
            <a:r>
              <a:rPr lang="en-IN" b="1" dirty="0"/>
              <a:t>Foursquare API</a:t>
            </a:r>
          </a:p>
          <a:p>
            <a:pPr lvl="0"/>
            <a:r>
              <a:rPr lang="en-IN" dirty="0"/>
              <a:t>The handling of missing values and conversion to whole numbers as needed</a:t>
            </a:r>
          </a:p>
          <a:p>
            <a:endParaRPr lang="en-IN" dirty="0"/>
          </a:p>
        </p:txBody>
      </p:sp>
    </p:spTree>
    <p:extLst>
      <p:ext uri="{BB962C8B-B14F-4D97-AF65-F5344CB8AC3E}">
        <p14:creationId xmlns:p14="http://schemas.microsoft.com/office/powerpoint/2010/main" val="2422519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AAC4-BEEA-434E-A6BC-B23F6E1F914C}"/>
              </a:ext>
            </a:extLst>
          </p:cNvPr>
          <p:cNvSpPr>
            <a:spLocks noGrp="1"/>
          </p:cNvSpPr>
          <p:nvPr>
            <p:ph type="title"/>
          </p:nvPr>
        </p:nvSpPr>
        <p:spPr/>
        <p:txBody>
          <a:bodyPr/>
          <a:lstStyle/>
          <a:p>
            <a:r>
              <a:rPr lang="en-IN" dirty="0"/>
              <a:t>New YORK city CLUSTERS with K-</a:t>
            </a:r>
            <a:r>
              <a:rPr lang="en-IN" dirty="0" err="1"/>
              <a:t>MEaNS</a:t>
            </a:r>
            <a:endParaRPr lang="en-IN" dirty="0"/>
          </a:p>
        </p:txBody>
      </p:sp>
      <p:pic>
        <p:nvPicPr>
          <p:cNvPr id="5" name="Content Placeholder 4">
            <a:extLst>
              <a:ext uri="{FF2B5EF4-FFF2-40B4-BE49-F238E27FC236}">
                <a16:creationId xmlns:a16="http://schemas.microsoft.com/office/drawing/2014/main" id="{8956F13E-7133-447F-A787-22A249F95116}"/>
              </a:ext>
            </a:extLst>
          </p:cNvPr>
          <p:cNvPicPr>
            <a:picLocks noGrp="1" noChangeAspect="1"/>
          </p:cNvPicPr>
          <p:nvPr>
            <p:ph idx="1"/>
          </p:nvPr>
        </p:nvPicPr>
        <p:blipFill>
          <a:blip r:embed="rId2"/>
          <a:stretch>
            <a:fillRect/>
          </a:stretch>
        </p:blipFill>
        <p:spPr>
          <a:xfrm>
            <a:off x="1248715" y="1947647"/>
            <a:ext cx="4495137" cy="2398574"/>
          </a:xfrm>
        </p:spPr>
      </p:pic>
    </p:spTree>
    <p:extLst>
      <p:ext uri="{BB962C8B-B14F-4D97-AF65-F5344CB8AC3E}">
        <p14:creationId xmlns:p14="http://schemas.microsoft.com/office/powerpoint/2010/main" val="333920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951A-4666-4F0A-BE94-BD49EE39BEE4}"/>
              </a:ext>
            </a:extLst>
          </p:cNvPr>
          <p:cNvSpPr>
            <a:spLocks noGrp="1"/>
          </p:cNvSpPr>
          <p:nvPr>
            <p:ph type="title"/>
          </p:nvPr>
        </p:nvSpPr>
        <p:spPr/>
        <p:txBody>
          <a:bodyPr/>
          <a:lstStyle/>
          <a:p>
            <a:r>
              <a:rPr lang="en-IN" dirty="0"/>
              <a:t>TORONTO CLUSTERS with K-</a:t>
            </a:r>
            <a:r>
              <a:rPr lang="en-IN" dirty="0" err="1"/>
              <a:t>MEaNS</a:t>
            </a:r>
            <a:endParaRPr lang="en-IN" dirty="0"/>
          </a:p>
        </p:txBody>
      </p:sp>
      <p:pic>
        <p:nvPicPr>
          <p:cNvPr id="5" name="Content Placeholder 4">
            <a:extLst>
              <a:ext uri="{FF2B5EF4-FFF2-40B4-BE49-F238E27FC236}">
                <a16:creationId xmlns:a16="http://schemas.microsoft.com/office/drawing/2014/main" id="{8D09B278-102E-488B-AB7C-A88694AF5AF8}"/>
              </a:ext>
            </a:extLst>
          </p:cNvPr>
          <p:cNvPicPr>
            <a:picLocks noGrp="1" noChangeAspect="1"/>
          </p:cNvPicPr>
          <p:nvPr>
            <p:ph idx="1"/>
          </p:nvPr>
        </p:nvPicPr>
        <p:blipFill>
          <a:blip r:embed="rId2"/>
          <a:stretch>
            <a:fillRect/>
          </a:stretch>
        </p:blipFill>
        <p:spPr>
          <a:xfrm>
            <a:off x="1227629" y="1672440"/>
            <a:ext cx="4168020" cy="2233735"/>
          </a:xfrm>
        </p:spPr>
      </p:pic>
    </p:spTree>
    <p:extLst>
      <p:ext uri="{BB962C8B-B14F-4D97-AF65-F5344CB8AC3E}">
        <p14:creationId xmlns:p14="http://schemas.microsoft.com/office/powerpoint/2010/main" val="163748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E219-75D3-4B4D-805F-9E3B96841272}"/>
              </a:ext>
            </a:extLst>
          </p:cNvPr>
          <p:cNvSpPr>
            <a:spLocks noGrp="1"/>
          </p:cNvSpPr>
          <p:nvPr>
            <p:ph type="title"/>
          </p:nvPr>
        </p:nvSpPr>
        <p:spPr/>
        <p:txBody>
          <a:bodyPr/>
          <a:lstStyle/>
          <a:p>
            <a:r>
              <a:rPr lang="en-IN" dirty="0"/>
              <a:t>FINDINGS</a:t>
            </a:r>
          </a:p>
        </p:txBody>
      </p:sp>
      <p:sp>
        <p:nvSpPr>
          <p:cNvPr id="3" name="Content Placeholder 2">
            <a:extLst>
              <a:ext uri="{FF2B5EF4-FFF2-40B4-BE49-F238E27FC236}">
                <a16:creationId xmlns:a16="http://schemas.microsoft.com/office/drawing/2014/main" id="{3CF6F5DB-7003-4BC9-A7A1-0AB652F8D938}"/>
              </a:ext>
            </a:extLst>
          </p:cNvPr>
          <p:cNvSpPr>
            <a:spLocks noGrp="1"/>
          </p:cNvSpPr>
          <p:nvPr>
            <p:ph idx="1"/>
          </p:nvPr>
        </p:nvSpPr>
        <p:spPr/>
        <p:txBody>
          <a:bodyPr/>
          <a:lstStyle/>
          <a:p>
            <a:r>
              <a:rPr lang="en-IN" dirty="0"/>
              <a:t>Our analysis shows that Toronto and New York are similar in many ways. </a:t>
            </a:r>
          </a:p>
          <a:p>
            <a:r>
              <a:rPr lang="en-IN" dirty="0"/>
              <a:t>Similarities: Both the cities are on waterfronts. Neighbourhoods have proximity to Parks, Playground. Very ethnically diverse, as there are restaurants catering to all types of cuisine. Both the cities are tourist destinations, as there are lot of tourist attractions. </a:t>
            </a:r>
          </a:p>
          <a:p>
            <a:r>
              <a:rPr lang="en-IN" dirty="0"/>
              <a:t>Dissimilarities: New York neighbourhoods have proximity to Bus stops. New York is a large city far more venues compared to Toronto.</a:t>
            </a:r>
          </a:p>
          <a:p>
            <a:endParaRPr lang="en-IN" dirty="0"/>
          </a:p>
        </p:txBody>
      </p:sp>
    </p:spTree>
    <p:extLst>
      <p:ext uri="{BB962C8B-B14F-4D97-AF65-F5344CB8AC3E}">
        <p14:creationId xmlns:p14="http://schemas.microsoft.com/office/powerpoint/2010/main" val="332499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06D2-F1DE-49E2-BD90-4D706AEF9FB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2250E0B-CA4A-49FA-83B5-7D153B587ADA}"/>
              </a:ext>
            </a:extLst>
          </p:cNvPr>
          <p:cNvSpPr>
            <a:spLocks noGrp="1"/>
          </p:cNvSpPr>
          <p:nvPr>
            <p:ph idx="1"/>
          </p:nvPr>
        </p:nvSpPr>
        <p:spPr/>
        <p:txBody>
          <a:bodyPr/>
          <a:lstStyle/>
          <a:p>
            <a:r>
              <a:rPr lang="en-IN" dirty="0"/>
              <a:t>Purpose of this project was to compare the Neighbourhoods of the two cities and determine how similar or dissimilar they are. By using Foursquare API, we were able to leverage the venues data to compare Neighbourhoods. The K-Means algorithm was very useful for Clustering similar data points.</a:t>
            </a:r>
          </a:p>
          <a:p>
            <a:r>
              <a:rPr lang="en-IN" dirty="0"/>
              <a:t>The stakeholders can use this approach to compare Neighbourhoods effectively.</a:t>
            </a:r>
          </a:p>
          <a:p>
            <a:endParaRPr lang="en-IN" dirty="0"/>
          </a:p>
        </p:txBody>
      </p:sp>
    </p:spTree>
    <p:extLst>
      <p:ext uri="{BB962C8B-B14F-4D97-AF65-F5344CB8AC3E}">
        <p14:creationId xmlns:p14="http://schemas.microsoft.com/office/powerpoint/2010/main" val="3080575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TotalTime>
  <Words>363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compare the Neighbourhoods of two cities </vt:lpstr>
      <vt:lpstr>Comparing Neighbourhoods Value</vt:lpstr>
      <vt:lpstr>Data Acquisition and CLEANING</vt:lpstr>
      <vt:lpstr>New YORK city CLUSTERS with K-MEaNS</vt:lpstr>
      <vt:lpstr>TORONTO CLUSTERS with K-MEaNS</vt:lpstr>
      <vt:lpstr>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Panduranga Bhandarkar</dc:creator>
  <cp:lastModifiedBy>Panduranga Bhandarkar</cp:lastModifiedBy>
  <cp:revision>7</cp:revision>
  <dcterms:created xsi:type="dcterms:W3CDTF">2019-11-09T22:16:40Z</dcterms:created>
  <dcterms:modified xsi:type="dcterms:W3CDTF">2019-11-09T22:40:06Z</dcterms:modified>
</cp:coreProperties>
</file>