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Saira Semi Condensed" panose="020B0604020202020204" charset="0"/>
      <p:regular r:id="rId9"/>
      <p:bold r:id="rId10"/>
    </p:embeddedFont>
    <p:embeddedFont>
      <p:font typeface="Bebas Neue" panose="020B0604020202020204" charset="0"/>
      <p:regular r:id="rId11"/>
    </p:embeddedFont>
    <p:embeddedFont>
      <p:font typeface="Saira SemiCondensed Light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D1ADA-1DBA-46FF-B3A2-99993A673787}">
  <a:tblStyle styleId="{A3AD1ADA-1DBA-46FF-B3A2-99993A673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3CEA2B-679B-4968-B841-82E89B7573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Adsi</a:t>
            </a:r>
            <a:r>
              <a:rPr lang="es-CO" dirty="0" smtClean="0"/>
              <a:t> </a:t>
            </a:r>
            <a:br>
              <a:rPr lang="es-CO" dirty="0" smtClean="0"/>
            </a:br>
            <a:r>
              <a:rPr lang="es-CO" sz="2800" dirty="0" smtClean="0"/>
              <a:t>Leidy Paola cruz pinto </a:t>
            </a:r>
            <a:br>
              <a:rPr lang="es-CO" sz="2800" dirty="0" smtClean="0"/>
            </a:br>
            <a:r>
              <a:rPr lang="es-CO" sz="2800" dirty="0" smtClean="0"/>
              <a:t>ficha 2142345</a:t>
            </a:r>
            <a:endParaRPr lang="en-U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4294967295"/>
          </p:nvPr>
        </p:nvSpPr>
        <p:spPr>
          <a:xfrm>
            <a:off x="8742363" y="4673600"/>
            <a:ext cx="401637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 smtClean="0"/>
              <a:t>iso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1"/>
                </a:solidFill>
              </a:rPr>
              <a:t>¿</a:t>
            </a:r>
            <a:r>
              <a:rPr lang="es-CO" dirty="0" smtClean="0">
                <a:solidFill>
                  <a:schemeClr val="accent1"/>
                </a:solidFill>
              </a:rPr>
              <a:t>Que </a:t>
            </a:r>
            <a:r>
              <a:rPr lang="es-CO" dirty="0" smtClean="0">
                <a:solidFill>
                  <a:schemeClr val="accent1"/>
                </a:solidFill>
              </a:rPr>
              <a:t>es </a:t>
            </a:r>
            <a:r>
              <a:rPr lang="es-CO" dirty="0" err="1" smtClean="0">
                <a:solidFill>
                  <a:schemeClr val="accent1"/>
                </a:solidFill>
              </a:rPr>
              <a:t>iso</a:t>
            </a:r>
            <a:r>
              <a:rPr lang="es-CO" dirty="0" smtClean="0">
                <a:solidFill>
                  <a:schemeClr val="accent1"/>
                </a:solidFill>
              </a:rPr>
              <a:t>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9" name="Google Shape;379;p14"/>
          <p:cNvSpPr txBox="1">
            <a:spLocks noGrp="1"/>
          </p:cNvSpPr>
          <p:nvPr>
            <p:ph type="body" idx="2"/>
          </p:nvPr>
        </p:nvSpPr>
        <p:spPr>
          <a:xfrm>
            <a:off x="1334375" y="1911926"/>
            <a:ext cx="6475321" cy="12053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b="1" dirty="0" smtClean="0"/>
              <a:t>ISO significa “</a:t>
            </a:r>
            <a:r>
              <a:rPr lang="es-CO" sz="1400" b="1" dirty="0" err="1" smtClean="0"/>
              <a:t>international</a:t>
            </a:r>
            <a:r>
              <a:rPr lang="es-CO" sz="1400" b="1" dirty="0" smtClean="0"/>
              <a:t> </a:t>
            </a:r>
            <a:r>
              <a:rPr lang="es-CO" sz="1400" b="1" dirty="0" err="1" smtClean="0"/>
              <a:t>organization</a:t>
            </a:r>
            <a:r>
              <a:rPr lang="es-CO" sz="1400" b="1" dirty="0" smtClean="0"/>
              <a:t> </a:t>
            </a:r>
            <a:r>
              <a:rPr lang="es-CO" sz="1400" b="1" dirty="0" err="1" smtClean="0"/>
              <a:t>for</a:t>
            </a:r>
            <a:r>
              <a:rPr lang="es-CO" sz="1400" b="1" dirty="0" smtClean="0"/>
              <a:t> </a:t>
            </a:r>
            <a:r>
              <a:rPr lang="es-CO" sz="1400" b="1" dirty="0" err="1" smtClean="0"/>
              <a:t>standardization</a:t>
            </a:r>
            <a:r>
              <a:rPr lang="es-CO" sz="1400" b="1" dirty="0" smtClean="0"/>
              <a:t>” o  en español “organización internacional para la estandarización “.</a:t>
            </a:r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b="1" dirty="0" smtClean="0"/>
              <a:t>La ISO es una red de los institutos de normas nacionales de 160 países, cuya central esta en ginebra (suiza) que coordina todo el sistema</a:t>
            </a:r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1334375" y="3222320"/>
            <a:ext cx="5621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bas Neue" panose="020B0604020202020204" charset="0"/>
              </a:rPr>
              <a:t>Su función</a:t>
            </a:r>
          </a:p>
          <a:p>
            <a:r>
              <a:rPr lang="es-CO" sz="2000" b="1" dirty="0" smtClean="0">
                <a:solidFill>
                  <a:schemeClr val="tx1"/>
                </a:solidFill>
                <a:latin typeface="Bebas Neue" panose="020B0604020202020204" charset="0"/>
              </a:rPr>
              <a:t>Es buscar  la estandarización de normas de productos  y seguridad para las empresas u organizaciones a nivel internacional </a:t>
            </a:r>
            <a:endParaRPr lang="en-US" sz="2000" b="1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Iso 9000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34375" y="1513150"/>
            <a:ext cx="2915507" cy="1874286"/>
          </a:xfrm>
        </p:spPr>
        <p:txBody>
          <a:bodyPr/>
          <a:lstStyle/>
          <a:p>
            <a:r>
              <a:rPr lang="es-CO" dirty="0" smtClean="0"/>
              <a:t>Son un conjunto de normas que orientan el diseño e implementación y mejoramiento  de un sistema de calidad 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784196" y="1513150"/>
            <a:ext cx="3025454" cy="2747123"/>
          </a:xfrm>
        </p:spPr>
        <p:txBody>
          <a:bodyPr/>
          <a:lstStyle/>
          <a:p>
            <a:r>
              <a:rPr lang="es-CO" dirty="0" smtClean="0"/>
              <a:t>Un sistema  basado en las normas ISO 9000 permite implementar y fundamentar la confianza que los resultados del proceso  cumplirán con las expectativas  y requerimientos de los clientes,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Iso 25000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s-CO" sz="1600" dirty="0"/>
              <a:t>Esta </a:t>
            </a:r>
            <a:r>
              <a:rPr lang="es-CO" sz="1600" dirty="0" smtClean="0"/>
              <a:t>esta compuesta </a:t>
            </a:r>
            <a:r>
              <a:rPr lang="es-CO" sz="1600" dirty="0"/>
              <a:t>por 5 divisiones:</a:t>
            </a:r>
          </a:p>
          <a:p>
            <a:endParaRPr lang="es-CO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CO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ISO/IEC 2500N </a:t>
            </a:r>
            <a:r>
              <a:rPr lang="es-CO" sz="1600" dirty="0" smtClean="0">
                <a:solidFill>
                  <a:schemeClr val="tx1"/>
                </a:solidFill>
              </a:rPr>
              <a:t>división de gestión de la calidad </a:t>
            </a:r>
          </a:p>
          <a:p>
            <a:r>
              <a:rPr lang="es-CO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ISO/IEC 2501N :</a:t>
            </a:r>
            <a:r>
              <a:rPr lang="es-CO" sz="1600" dirty="0" smtClean="0"/>
              <a:t>división para el modelo de calidad</a:t>
            </a:r>
          </a:p>
          <a:p>
            <a:r>
              <a:rPr lang="es-CO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ISO/IEC </a:t>
            </a:r>
            <a:r>
              <a:rPr lang="es-CO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2502N </a:t>
            </a: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s-CO" sz="1600" dirty="0" smtClean="0">
                <a:solidFill>
                  <a:schemeClr val="tx1"/>
                </a:solidFill>
              </a:rPr>
              <a:t>división </a:t>
            </a:r>
            <a:r>
              <a:rPr lang="es-CO" sz="1600" dirty="0" err="1" smtClean="0">
                <a:solidFill>
                  <a:schemeClr val="tx1"/>
                </a:solidFill>
              </a:rPr>
              <a:t>pa</a:t>
            </a:r>
            <a:endParaRPr lang="es-CO" sz="1600" dirty="0" smtClean="0">
              <a:solidFill>
                <a:schemeClr val="tx1"/>
              </a:solidFill>
            </a:endParaRPr>
          </a:p>
          <a:p>
            <a:r>
              <a:rPr lang="es-CO" sz="1600" dirty="0" err="1" smtClean="0">
                <a:solidFill>
                  <a:schemeClr val="tx1"/>
                </a:solidFill>
              </a:rPr>
              <a:t>ra</a:t>
            </a:r>
            <a:r>
              <a:rPr lang="es-CO" sz="1600" dirty="0" smtClean="0">
                <a:solidFill>
                  <a:schemeClr val="tx1"/>
                </a:solidFill>
              </a:rPr>
              <a:t> la medición de calidad</a:t>
            </a:r>
          </a:p>
          <a:p>
            <a:r>
              <a:rPr lang="es-CO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ISO/IEC </a:t>
            </a:r>
            <a:r>
              <a:rPr lang="es-CO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2503N :</a:t>
            </a:r>
            <a:r>
              <a:rPr lang="es-CO" sz="1600" dirty="0" smtClean="0">
                <a:solidFill>
                  <a:schemeClr val="tx1"/>
                </a:solidFill>
              </a:rPr>
              <a:t>división para los requisitos de calidad</a:t>
            </a:r>
          </a:p>
          <a:p>
            <a:r>
              <a:rPr lang="es-CO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ISO/IEC </a:t>
            </a:r>
            <a:r>
              <a:rPr lang="es-CO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2504N :</a:t>
            </a:r>
            <a:r>
              <a:rPr lang="es-CO" sz="1600" dirty="0" smtClean="0">
                <a:solidFill>
                  <a:schemeClr val="tx1"/>
                </a:solidFill>
              </a:rPr>
              <a:t>división para la evaluación de calidad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CO" sz="1600" dirty="0" smtClean="0"/>
              <a:t>Proporciona una guía  para el uso de estándares  internacionales  llamados requisitos y evaluación de calidad de productos de software  sus métricas y su evaluación e incluye el modelo de calidad para unificar las  definiciones  de calidad  de los clientes con los atributos en el proceso de desarrollo</a:t>
            </a:r>
            <a:endParaRPr lang="en-US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ISO 9001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400" b="1" dirty="0"/>
              <a:t>Sistemas de Gestión de Calidad</a:t>
            </a:r>
          </a:p>
          <a:p>
            <a:r>
              <a:rPr lang="es-ES" sz="1400" dirty="0"/>
              <a:t>La </a:t>
            </a:r>
            <a:r>
              <a:rPr lang="es-ES" sz="1400" b="1" dirty="0"/>
              <a:t>ISO 9001</a:t>
            </a:r>
            <a:r>
              <a:rPr lang="es-ES" sz="1400" dirty="0"/>
              <a:t> es una norma ISO internacional elaborada por la Organización Internacional para la Estandarización (ISO) que se aplica a los </a:t>
            </a:r>
            <a:r>
              <a:rPr lang="es-ES" sz="1400" b="1" dirty="0"/>
              <a:t>Sistemas de Gestión de Calidad</a:t>
            </a:r>
            <a:r>
              <a:rPr lang="es-ES" sz="1400" dirty="0"/>
              <a:t> de organizaciones públicas y privadas, independientemente de su tamaño o actividad empresarial. Se trata de un método de trabajo excelente para la mejora de la calidad de los productos y servicios, así como de la satisfacción del cliente.</a:t>
            </a:r>
          </a:p>
          <a:p>
            <a:endParaRPr lang="en-US" sz="1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s-ES" sz="1600" dirty="0"/>
              <a:t>La estructura de la nueva ISO 9001:2015 incluye dos </a:t>
            </a:r>
            <a:r>
              <a:rPr lang="es-ES" sz="1600" dirty="0" smtClean="0"/>
              <a:t>nuevo</a:t>
            </a:r>
          </a:p>
          <a:p>
            <a:r>
              <a:rPr lang="es-ES" sz="1400" dirty="0"/>
              <a:t>Alcance</a:t>
            </a:r>
          </a:p>
          <a:p>
            <a:r>
              <a:rPr lang="es-ES" sz="1400" dirty="0"/>
              <a:t>Referencias Normativas</a:t>
            </a:r>
          </a:p>
          <a:p>
            <a:r>
              <a:rPr lang="es-ES" sz="1400" dirty="0"/>
              <a:t>Términos y Definiciones</a:t>
            </a:r>
          </a:p>
          <a:p>
            <a:r>
              <a:rPr lang="es-ES" sz="1400" dirty="0"/>
              <a:t>Contexto de la Organización</a:t>
            </a:r>
          </a:p>
          <a:p>
            <a:r>
              <a:rPr lang="es-ES" sz="1400" dirty="0"/>
              <a:t>Liderazgo</a:t>
            </a:r>
          </a:p>
          <a:p>
            <a:r>
              <a:rPr lang="es-ES" sz="1400" dirty="0"/>
              <a:t>Planificación</a:t>
            </a:r>
          </a:p>
          <a:p>
            <a:r>
              <a:rPr lang="es-ES" sz="1400" dirty="0"/>
              <a:t>Soporte</a:t>
            </a:r>
          </a:p>
          <a:p>
            <a:r>
              <a:rPr lang="es-ES" sz="1400" dirty="0"/>
              <a:t>Operación</a:t>
            </a:r>
          </a:p>
          <a:p>
            <a:r>
              <a:rPr lang="es-ES" sz="1400" dirty="0"/>
              <a:t>Evaluación del Desempeño</a:t>
            </a:r>
          </a:p>
          <a:p>
            <a:r>
              <a:rPr lang="es-ES" sz="1400" dirty="0" smtClean="0"/>
              <a:t>Mejora</a:t>
            </a:r>
            <a:endParaRPr lang="es-ES" sz="1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264</Words>
  <Application>Microsoft Office PowerPoint</Application>
  <PresentationFormat>Presentación en pantalla (16:9)</PresentationFormat>
  <Paragraphs>39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Saira Semi Condensed</vt:lpstr>
      <vt:lpstr>Bebas Neue</vt:lpstr>
      <vt:lpstr>Saira SemiCondensed Light</vt:lpstr>
      <vt:lpstr>Dardanius template</vt:lpstr>
      <vt:lpstr>Adsi  Leidy Paola cruz pinto  ficha 2142345</vt:lpstr>
      <vt:lpstr>iso</vt:lpstr>
      <vt:lpstr>¿Que es iso?</vt:lpstr>
      <vt:lpstr>Iso 9000</vt:lpstr>
      <vt:lpstr>Iso 25000</vt:lpstr>
      <vt:lpstr>ISO 9001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</dc:title>
  <dc:creator>PAO</dc:creator>
  <cp:lastModifiedBy>tnc</cp:lastModifiedBy>
  <cp:revision>15</cp:revision>
  <dcterms:modified xsi:type="dcterms:W3CDTF">2021-07-31T18:33:52Z</dcterms:modified>
</cp:coreProperties>
</file>