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elma Yilma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946360-72C9-4984-8B34-68C997CF1EF8}">
  <a:tblStyle styleId="{8F946360-72C9-4984-8B34-68C997CF1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B5F69DF-7EFB-4752-8FED-88C297EC01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1DF6AD3-BEE2-44BC-B2ED-B68B0C5FCC1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Roboto-bold.fntdata"/><Relationship Id="rId21" Type="http://schemas.openxmlformats.org/officeDocument/2006/relationships/slide" Target="slides/slide14.xml"/><Relationship Id="rId43" Type="http://schemas.openxmlformats.org/officeDocument/2006/relationships/font" Target="fonts/Roboto-regular.fntdata"/><Relationship Id="rId24" Type="http://schemas.openxmlformats.org/officeDocument/2006/relationships/slide" Target="slides/slide17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6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30T22:41:22.322">
    <p:pos x="196" y="258"/>
    <p:text>These discussions were awesome!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d772f5af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d772f5af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772f5af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772f5af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d772f5af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d772f5af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d772f5af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d772f5af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d772f5af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d772f5af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d772f5af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d772f5af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d772f5af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d772f5af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d772f5af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d772f5af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d772f5af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d772f5af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453a4284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453a4284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d772f5af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d772f5af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d772f5af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d772f5af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d772f5af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d772f5af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d772f5af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d772f5af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453a42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453a42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d772f5af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d772f5af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d772f5af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d772f5af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d772f5af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d772f5af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d772f5af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d772f5af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453a428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453a428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d772f5af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d772f5af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d772f5af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d772f5af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453a428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453a428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453a428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453a428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d772f5af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d772f5af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453a4284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453a4284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453a4284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453a4284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453a4284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453a4284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d772f5af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d772f5af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d772f5af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d772f5af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d772f5af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d772f5af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453a4284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453a4284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453a4284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453a4284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d772f5af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d772f5af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nchs/nhis/2023nhis.ht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1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560877"/>
            <a:ext cx="8222100" cy="14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Understanding the Effect of Certain Socioeconomic Factors on Mental Health Outcomes 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149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Medha Pappula &amp; Kade 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CfsSubsetEval with BestFirst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Good subset of features contains features highly correlated with the target class but uncorrelated with each other.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First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Forward Selection: Empty set of features and add features incrementally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Backward Elimination: Start will all features and remove one by one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Bidirectional Search: Combine both forward and backward elimination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5830" r="9171" t="0"/>
          <a:stretch/>
        </p:blipFill>
        <p:spPr>
          <a:xfrm>
            <a:off x="5295350" y="3386125"/>
            <a:ext cx="3848650" cy="17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86125"/>
            <a:ext cx="3275323" cy="17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 - Continued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Handpicked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Calculating</a:t>
            </a:r>
            <a:r>
              <a:rPr lang="en">
                <a:solidFill>
                  <a:srgbClr val="000000"/>
                </a:solidFill>
              </a:rPr>
              <a:t> the Spearman rank correlation index of each attribute in relation to the class “engineered attribute”.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Taking the absolute value of the correlation coefficients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Take the top 10, around a threshold of 0.6 on both the positive and negative end.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00" y="3080051"/>
            <a:ext cx="6682401" cy="20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33550"/>
            <a:ext cx="2408150" cy="18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 -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CorrelationAttributeEval with Ranker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CorrelationAttributeEval evaluates attributes based on their correlation with the class label.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Measures the relationship between each feature and target class.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Uses the Pearson correlation.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400" y="3718850"/>
            <a:ext cx="5698600" cy="14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1050"/>
            <a:ext cx="2649650" cy="2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 -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GainRatioAttributeEval with Ranker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9879"/>
            <a:ext cx="4572000" cy="194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125" y="3176750"/>
            <a:ext cx="4661500" cy="11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700" y="4132402"/>
            <a:ext cx="4244300" cy="10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641175"/>
            <a:ext cx="3477475" cy="35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 -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SymmetricUncertAttributeEval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SymmetricUncertAttributeEval is an attribute evaluator based on the concept of Symmetrical Uncertainty (SU)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Entropy is a measure of the uncertainty or randomness in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Symmetrical uncertainty is a normalized form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of information gain, designed to remove biases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towards attributes with many values.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799" y="2709700"/>
            <a:ext cx="2677200" cy="2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229875"/>
            <a:ext cx="8520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Tables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tables are concise visual representations of which actions to perform based on a given dataset.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row responds to a combination of feature values,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Rules which are the specific values/conditions in which the decision is made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model is good for interpretation and creates rules that might be valuable for analysis.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Not suitable for continuous variables and may be impractical for complex models.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725" y="3705225"/>
            <a:ext cx="37242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Continued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J48: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classifier is a subset of existing decision tree algorithms.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an open-source Java implementation of the C4.5 decision tree algorithm.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Uses a recursive process to build the tree.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Uses information gain to measure how much a feature reduces the uncertainty for the class label.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J48 is great for larger datasets as well as handling both categorical and continuous variables.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Prone to overfitting and bias towards certain features due to the use of gain ratios.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Continued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Bagging involves training multiple models independently on different subsets of the data.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data will be randomly sampled an n amount of times with replacement.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model will train it on each of the data samples which create predictions.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Models' predictions will be combined through simple averaging to make an overall prediction.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Bagging can reduce variance and improve stability because it trains on multiple different models with different subsets of data.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Increased computation because requires training of multiple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models as well as not being useful for low variance models.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Continued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229875"/>
            <a:ext cx="58392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KStar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Stores all the training data and makes predictions only when a new instance is classified.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Makes decisions based on distances between new instances and the stored training data.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Instances that are closer to the new instance have more influence and more weight on final prediction.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 star is good for complex distributions of data as well as categorical and continuous data.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Complex and may be slow for large datasets as well as being memory intensive because it saves all the training instances.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71" y="1017800"/>
            <a:ext cx="2946928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Others? (AdaBoostM1)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3500"/>
            <a:ext cx="5977997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Mental health =&gt; leading global concern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with lower s</a:t>
            </a:r>
            <a:r>
              <a:rPr lang="en"/>
              <a:t>ocioeconomic</a:t>
            </a:r>
            <a:r>
              <a:rPr lang="en"/>
              <a:t> status =&gt; exhibits higher rates of mental disorders and vice versa for higher socioeconomic status individuals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our question: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specific socioeconomic factors among adults in the United States have a </a:t>
            </a:r>
            <a:r>
              <a:rPr b="1" lang="en">
                <a:solidFill>
                  <a:srgbClr val="000000"/>
                </a:solidFill>
              </a:rPr>
              <a:t>profound impact</a:t>
            </a:r>
            <a:r>
              <a:rPr lang="en">
                <a:solidFill>
                  <a:srgbClr val="000000"/>
                </a:solidFill>
              </a:rPr>
              <a:t> on mental health </a:t>
            </a:r>
            <a:r>
              <a:rPr b="1" lang="en">
                <a:solidFill>
                  <a:srgbClr val="000000"/>
                </a:solidFill>
              </a:rPr>
              <a:t>severity</a:t>
            </a:r>
            <a:r>
              <a:rPr lang="en">
                <a:solidFill>
                  <a:srgbClr val="000000"/>
                </a:solidFill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Statistics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38845"/>
          <a:stretch/>
        </p:blipFill>
        <p:spPr>
          <a:xfrm>
            <a:off x="311700" y="1017800"/>
            <a:ext cx="57340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Accuracies</a:t>
            </a:r>
            <a:endParaRPr/>
          </a:p>
        </p:txBody>
      </p:sp>
      <p:graphicFrame>
        <p:nvGraphicFramePr>
          <p:cNvPr id="227" name="Google Shape;227;p33"/>
          <p:cNvGraphicFramePr/>
          <p:nvPr/>
        </p:nvGraphicFramePr>
        <p:xfrm>
          <a:off x="311700" y="15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{6B5F69DF-7EFB-4752-8FED-88C297EC01A7}</a:tableStyleId>
              </a:tblPr>
              <a:tblGrid>
                <a:gridCol w="112395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Type</a:t>
                      </a:r>
                      <a:endParaRPr sz="12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 Group</a:t>
                      </a:r>
                      <a:endParaRPr sz="12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Table</a:t>
                      </a:r>
                      <a:endParaRPr sz="12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J48</a:t>
                      </a:r>
                      <a:endParaRPr sz="12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Bagging</a:t>
                      </a:r>
                      <a:endParaRPr sz="12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KStar</a:t>
                      </a:r>
                      <a:endParaRPr sz="12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Averages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cfsEVAL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88.7636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88.9475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88.6422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86.0233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88.09415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reliefEVAL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88.0444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88.0159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86.2226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75.6618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84.486175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corrEVAL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85.8098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86.4098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85.8098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82.3086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85.0845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gainEVAL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88.6991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85.8098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85.8098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85.3829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86.4254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symmEVAL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88.9268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89.4677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86.2226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85.454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87.517775</a:t>
                      </a:r>
                      <a:endParaRPr b="1"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Averages</a:t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88.04874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87.73014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86.5414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82.96612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cfsEVAL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4125700"/>
            <a:ext cx="4293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</a:t>
            </a:r>
            <a:r>
              <a:rPr lang="en"/>
              <a:t> Table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3530"/>
          <a:stretch/>
        </p:blipFill>
        <p:spPr>
          <a:xfrm>
            <a:off x="4572000" y="1196788"/>
            <a:ext cx="4294000" cy="27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38845"/>
          <a:stretch/>
        </p:blipFill>
        <p:spPr>
          <a:xfrm>
            <a:off x="311700" y="1229875"/>
            <a:ext cx="4322291" cy="27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50" y="4191850"/>
            <a:ext cx="4293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J48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symmEVAL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4125700"/>
            <a:ext cx="4293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Table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4572050" y="4191850"/>
            <a:ext cx="4293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J48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7197"/>
            <a:ext cx="4294000" cy="2745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500" y="1231987"/>
            <a:ext cx="4188999" cy="27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Winner - </a:t>
            </a:r>
            <a:r>
              <a:rPr lang="en"/>
              <a:t>symmEVAL with J48</a:t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75" y="1017800"/>
            <a:ext cx="5299776" cy="34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Recreating Our Model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Access preprocessed adult23_train+test.csv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Tranform to Nominal datatypes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 to the “Select Attributes” tab and choose the correct class “engineered_attribute”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Select SymmetricUncertAttributeEval (Symmetric Uncertainty Attribute Evaluation Selection) as the Attribute Evaluator, and Ranker as the Search Method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Hit Start and wait for the program to finish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Take note of top 11 (</a:t>
            </a:r>
            <a:r>
              <a:rPr lang="en"/>
              <a:t>threshold</a:t>
            </a:r>
            <a:r>
              <a:rPr lang="en"/>
              <a:t> 0.55) features; keep the index values for these features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 back to the Preprocess tab and click Remove other attributes except this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Click on the Classify tab and click “Percentage Split” under Test Options, write 70%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Select the J48 model under trees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Click start and wait for it to complete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which features are important?</a:t>
            </a:r>
            <a:endParaRPr/>
          </a:p>
        </p:txBody>
      </p:sp>
      <p:graphicFrame>
        <p:nvGraphicFramePr>
          <p:cNvPr id="263" name="Google Shape;263;p38"/>
          <p:cNvGraphicFramePr/>
          <p:nvPr/>
        </p:nvGraphicFramePr>
        <p:xfrm>
          <a:off x="3117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{51DF6AD3-BEE2-44BC-B2ED-B68B0C5FCC1C}</a:tableStyleId>
              </a:tblPr>
              <a:tblGrid>
                <a:gridCol w="1188725"/>
                <a:gridCol w="1188725"/>
                <a:gridCol w="1188725"/>
                <a:gridCol w="1188725"/>
                <a:gridCol w="1188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cfsEVAL</a:t>
                      </a:r>
                      <a:endParaRPr b="1"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reliefEVAL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corrEVAL</a:t>
                      </a:r>
                      <a:endParaRPr b="1" sz="12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gainEVAL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symmEVAL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DISAB3_A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MLTFAMFLG_A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EVRMARRIED_A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SMKNOW_A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PAITOOTH3M_A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VIGIL4_A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DISCRIM5_A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MHTHND_A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MHTHDLY_A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HYSTEV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HRTESTLAST_A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EMPDYSMSS3_A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URBRRL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PSTRAT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LONGCOVD1_A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VIGIL4_A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SMKNOW_A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INTV_QRT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VIGIL3_A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SOCSCLPAR_A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COGMEMDFF_A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LSATIS4_A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PHSTAT_A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SOCERRNDS_A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DISCRIM5_A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VIGIL4_A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MHTHDLY_A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MHTHND_A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MHTHND_A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MHTHDLY_A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SOCSCLPAR_A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TBIHLSBMC_A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WTFA_A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TBILCDCMG_A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HOMEHC12M_A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RXDG12M_A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MEDNG12M_A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MEDDL12M_A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WTFA_A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MHTHND_A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MHTHDLY_A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SOCSCLPAR_A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VIGIL4_A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LSATIS4_A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DISCRIM3_A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COGMEMDFF_A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DISCRIM5_A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VIGIL1_A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Due to Cost</a:t>
            </a:r>
            <a:endParaRPr/>
          </a:p>
        </p:txBody>
      </p:sp>
      <p:graphicFrame>
        <p:nvGraphicFramePr>
          <p:cNvPr id="269" name="Google Shape;269;p39"/>
          <p:cNvGraphicFramePr/>
          <p:nvPr/>
        </p:nvGraphicFramePr>
        <p:xfrm>
          <a:off x="311700" y="120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{51DF6AD3-BEE2-44BC-B2ED-B68B0C5FCC1C}</a:tableStyleId>
              </a:tblPr>
              <a:tblGrid>
                <a:gridCol w="1419225"/>
                <a:gridCol w="4524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MHTHND_A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Needed counseling, therapy but did not get it due to cost, past 12 months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MHTHDLY_A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Delayed counseling, therapy due to cost, past 12 months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MEDNG12M_A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Needed medical care but did not get it due to cost, past 12 months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MEDDL12M_A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Delayed medical care due to cost, past 12 months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</a:t>
            </a:r>
            <a:endParaRPr/>
          </a:p>
        </p:txBody>
      </p:sp>
      <p:graphicFrame>
        <p:nvGraphicFramePr>
          <p:cNvPr id="275" name="Google Shape;275;p40"/>
          <p:cNvGraphicFramePr/>
          <p:nvPr/>
        </p:nvGraphicFramePr>
        <p:xfrm>
          <a:off x="311700" y="120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{51DF6AD3-BEE2-44BC-B2ED-B68B0C5FCC1C}</a:tableStyleId>
              </a:tblPr>
              <a:tblGrid>
                <a:gridCol w="1419225"/>
                <a:gridCol w="4524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DISAB3_A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Washington Group Short Set Composite Disability Indicator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SMKNOW_A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Now smoke cigarettes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PAITOOTH3M_A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Toothache or jaw pain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HRTESTLAST_A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How long since hearing test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LONGCOVD1_A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Had COVID-19 symptoms for 3 or more months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SMKNOW_A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Now smoke cigarettes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PHSTAT_A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 health status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TBIHLSBMC_A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Headache, sensitivities, balance problems or mood change, past 12 months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WTFA_A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 - Final Annual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Specifics</a:t>
            </a:r>
            <a:endParaRPr/>
          </a:p>
        </p:txBody>
      </p:sp>
      <p:graphicFrame>
        <p:nvGraphicFramePr>
          <p:cNvPr id="281" name="Google Shape;281;p41"/>
          <p:cNvGraphicFramePr/>
          <p:nvPr/>
        </p:nvGraphicFramePr>
        <p:xfrm>
          <a:off x="311700" y="120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{51DF6AD3-BEE2-44BC-B2ED-B68B0C5FCC1C}</a:tableStyleId>
              </a:tblPr>
              <a:tblGrid>
                <a:gridCol w="1419225"/>
                <a:gridCol w="4524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VIGIL4_A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Avoid certain situations and places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DISCRIM5_A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are threatened or harassed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VIGIL3_A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Watch what you say and how you say it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SOCSCLPAR_A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Language socially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COGMEMDFF_A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Difficulty remembering/concentrating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SOCERRNDS_A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Difficulty doing errands alone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TBILCDCMG_A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Lost consciousness, dazed or confused, or had gap in memory, past 12 months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VIGIL1_A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Prepare for possible insults before leaving home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https://www.cdc.gov/nchs/nhis/2023nhis.htm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29522 instances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647 attributes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Label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Combines </a:t>
            </a:r>
            <a:r>
              <a:rPr lang="en" sz="1800">
                <a:solidFill>
                  <a:srgbClr val="000000"/>
                </a:solidFill>
              </a:rPr>
              <a:t>PHQ41_A, PHQ42_A, PHQ44_A, and PHQ44_A attributes</a:t>
            </a:r>
            <a:endParaRPr sz="18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3924300"/>
            <a:ext cx="59436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575" y="2886075"/>
            <a:ext cx="34004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Structure</a:t>
            </a:r>
            <a:endParaRPr/>
          </a:p>
        </p:txBody>
      </p:sp>
      <p:graphicFrame>
        <p:nvGraphicFramePr>
          <p:cNvPr id="287" name="Google Shape;287;p42"/>
          <p:cNvGraphicFramePr/>
          <p:nvPr/>
        </p:nvGraphicFramePr>
        <p:xfrm>
          <a:off x="311700" y="120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{51DF6AD3-BEE2-44BC-B2ED-B68B0C5FCC1C}</a:tableStyleId>
              </a:tblPr>
              <a:tblGrid>
                <a:gridCol w="1419225"/>
                <a:gridCol w="4524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Emergency Contacts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HOMEHC12M_A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Received care at home, past 12 months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MLTFAMFLG_A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Indicator for multifamily households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EVRMARRIED_A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adult has ever been married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 Ones Out</a:t>
            </a:r>
            <a:endParaRPr/>
          </a:p>
        </p:txBody>
      </p:sp>
      <p:graphicFrame>
        <p:nvGraphicFramePr>
          <p:cNvPr id="293" name="Google Shape;293;p43"/>
          <p:cNvGraphicFramePr/>
          <p:nvPr/>
        </p:nvGraphicFramePr>
        <p:xfrm>
          <a:off x="311700" y="120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{51DF6AD3-BEE2-44BC-B2ED-B68B0C5FCC1C}</a:tableStyleId>
              </a:tblPr>
              <a:tblGrid>
                <a:gridCol w="1419225"/>
                <a:gridCol w="4524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EMPDYSMSS3_A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Days missed work, past 12 months (top-coded)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LONGCOVD1_A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Had COVID-19 symptoms for 3 or more months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Part 1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attributes don’t fit into the primary category, such as: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Having COVID-19 for three or more months.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Days missed at work in the past 12 months.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is from a 2023 survey, a period where COVID-19 effects were still relevant.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This could introduce bias toward these attributes being significant.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future study with more recent data could better assess COVID-19's impact on mental health.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attributes are NOT included in the SymmetricUncertAttributeEval attribute group, meaning: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The final model selected doesn't include these attributes.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The model could be more generalizable to non-COVID-19 periods, but external testing is needed to confirm.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Part 2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General trends indicate that factors contributing to mental health severity include: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/>
              <a:t>Health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/>
              <a:t>Financial status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/>
              <a:t>Family support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/>
              <a:t>Internal thoughts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Three of these factors can be assessed in non-psychological settings: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/>
              <a:t>Hospitals can check a patient’s family support, general health, and how long they waited to seek care.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/>
              <a:t>These checks can guide recommendations for psychological evaluations, ensuring timely care.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As mental health becomes more accepted, this information can help reduce barriers to support for vulnerable individuals despite lingering taboos.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100"/>
              <a:t>Limitations:</a:t>
            </a:r>
            <a:endParaRPr sz="2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sz="1700"/>
              <a:t>Year of data collection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sz="1700"/>
              <a:t>Uneven class distribution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100"/>
              <a:t>Great model performance 88% accuracy. This is well suited for medical application</a:t>
            </a:r>
            <a:endParaRPr sz="2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Removal of all attributes with &gt;70% missing because: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information - little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Curse of dimensionality - increases complexity of model with little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overfitting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removed these by deleting the attribute all together.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- Continued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in default values within the attribute because: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everyone willing to answer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Refusal to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don’t know if they have or don’t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Replaced default value using Weka’s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ReplaceMissingWithUserConstant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625" y="2655825"/>
            <a:ext cx="3335375" cy="248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59889"/>
          <a:stretch/>
        </p:blipFill>
        <p:spPr>
          <a:xfrm>
            <a:off x="542925" y="4049517"/>
            <a:ext cx="496295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-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343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the class attribute involved combining the 4 previously mentioned into a class variable. This was completed using a python 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 left with 336 attributes.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494" y="1017800"/>
            <a:ext cx="5399505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 of Class Variable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32359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Attribute Removal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343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Removed all attributes related to mental health or explicitly mentioned depression/anxiety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00" y="1017800"/>
            <a:ext cx="6022125" cy="16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2881575"/>
            <a:ext cx="6229274" cy="16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Validation / Testing Dataset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using Python sklearn’s train_test_split function. Used </a:t>
            </a:r>
            <a:r>
              <a:rPr lang="en"/>
              <a:t>stratified sampling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Train/test: 70%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Validation: 30%</a:t>
            </a:r>
            <a:endParaRPr/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662288" y="336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{8F946360-72C9-4984-8B34-68C997CF1EF8}</a:tableStyleId>
              </a:tblPr>
              <a:tblGrid>
                <a:gridCol w="781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 sklearn.model_selection import train_test_split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/>
                      </a:br>
                      <a:r>
                        <a:rPr lang="en"/>
                        <a:t>X_train, X_test, y_train, y_test = train_test_split(X, y, test_size=0.2, random_state=42, stratify=y)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