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  <p:sldMasterId id="214748367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y="5143500" cx="9144000"/>
  <p:notesSz cx="6858000" cy="9144000"/>
  <p:embeddedFontLst>
    <p:embeddedFont>
      <p:font typeface="Century Schoolbook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elma Yilma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font" Target="fonts/CenturySchoolbook-bold.fntdata"/><Relationship Id="rId27" Type="http://schemas.openxmlformats.org/officeDocument/2006/relationships/font" Target="fonts/CenturySchoolbook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enturySchoolbook-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0" Type="http://schemas.openxmlformats.org/officeDocument/2006/relationships/font" Target="fonts/CenturySchoolbook-bold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1-30T08:14:27.073">
    <p:pos x="6000" y="0"/>
    <p:text>In slide 3 you are mentioning performance of other related work. How does yours fit into that table?
In a research paper like this, you would want to show yours performing better or as well as the others.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7cd51fec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d7cd51fece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68df6f02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268df6f02b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7cd51fec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d7cd51fece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268df6f02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268df6f02b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7cd51fec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d7cd51fece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7cd51fec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d7cd51fece_0_2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a1e6e96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2a1e6e96ad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a1e6e96a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2a1e6e96ad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268df6f02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268df6f02b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7cd51fec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d7cd51fece_0_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7cd51fece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d7cd51fece_0_3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a1e6e96a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2a1e6e96ad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7cd51fec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d7cd51fece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7cd51fece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d7cd51fece_0_3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7cd51fece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d7cd51fece_0_3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68df6f0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268df6f02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68df6f02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268df6f02b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68df6f02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268df6f02b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 rot="-5400000">
            <a:off x="8098259" y="74894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10000"/>
          </a:bodyPr>
          <a:lstStyle>
            <a:lvl1pPr indent="0" lvl="0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46404" y="1371600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 rot="-5400000">
            <a:off x="8098259" y="74894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10000"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 rot="-5400000">
            <a:off x="8098259" y="74894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10000"/>
          </a:bodyPr>
          <a:lstStyle>
            <a:lvl1pPr indent="0" lvl="0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Schoolbook"/>
              <a:buNone/>
              <a:defRPr b="0" sz="5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 rot="-5400000">
            <a:off x="8098259" y="74894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10000"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946404" y="1371600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594860" y="1371600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 rot="-5400000">
            <a:off x="8098259" y="74894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10000"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946404" y="1285241"/>
            <a:ext cx="33603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946404" y="1880663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102" name="Google Shape;102;p20"/>
          <p:cNvSpPr txBox="1"/>
          <p:nvPr>
            <p:ph idx="3" type="body"/>
          </p:nvPr>
        </p:nvSpPr>
        <p:spPr>
          <a:xfrm>
            <a:off x="4594860" y="1285241"/>
            <a:ext cx="33603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5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03" name="Google Shape;103;p20"/>
          <p:cNvSpPr txBox="1"/>
          <p:nvPr>
            <p:ph idx="4" type="body"/>
          </p:nvPr>
        </p:nvSpPr>
        <p:spPr>
          <a:xfrm>
            <a:off x="4594860" y="1880663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 rot="-5400000">
            <a:off x="8098259" y="74894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10000"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 rot="-5400000">
            <a:off x="8098259" y="74894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10000"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0" type="dt"/>
          </p:nvPr>
        </p:nvSpPr>
        <p:spPr>
          <a:xfrm rot="-5400000">
            <a:off x="8098259" y="74894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10000"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630936" y="342900"/>
            <a:ext cx="2400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378200" y="514350"/>
            <a:ext cx="4559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2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630936" y="1574800"/>
            <a:ext cx="24003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 rot="-5400000">
            <a:off x="8098259" y="74894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10000"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0" y="3829050"/>
            <a:ext cx="8469600" cy="131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685800" y="3943350"/>
            <a:ext cx="7486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Schoolbook"/>
              <a:buNone/>
              <a:defRPr b="0"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26" name="Google Shape;126;p24"/>
          <p:cNvPicPr preferRelativeResize="0"/>
          <p:nvPr>
            <p:ph idx="2" type="pic"/>
          </p:nvPr>
        </p:nvPicPr>
        <p:blipFill/>
        <p:spPr>
          <a:xfrm>
            <a:off x="0" y="0"/>
            <a:ext cx="8469600" cy="3846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685800" y="4581442"/>
            <a:ext cx="7486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8" name="Google Shape;128;p24"/>
          <p:cNvSpPr txBox="1"/>
          <p:nvPr>
            <p:ph idx="10" type="dt"/>
          </p:nvPr>
        </p:nvSpPr>
        <p:spPr>
          <a:xfrm rot="-5400000">
            <a:off x="8098259" y="74894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10000"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 rot="5400000">
            <a:off x="2538024" y="-219900"/>
            <a:ext cx="3263400" cy="6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 rot="-5400000">
            <a:off x="8098259" y="74894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10000"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 rot="5400000">
            <a:off x="5203650" y="1568700"/>
            <a:ext cx="44232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 rot="5400000">
            <a:off x="1260225" y="-403050"/>
            <a:ext cx="44232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0" type="dt"/>
          </p:nvPr>
        </p:nvSpPr>
        <p:spPr>
          <a:xfrm rot="-5400000">
            <a:off x="8098259" y="74894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10000"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  <a:defRPr b="0" i="0" sz="33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946404" y="1371600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048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8450" lvl="2" marL="13716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8450" lvl="3" marL="18288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8450" lvl="4" marL="22860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98450" lvl="5" marL="27432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98450" lvl="6" marL="3200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98450" lvl="7" marL="36576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98450" lvl="8" marL="4114800" marR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 rot="-5400000">
            <a:off x="8098259" y="74894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10000"/>
          </a:bodyPr>
          <a:lstStyle>
            <a:lvl1pPr indent="0" lvl="0" marL="0" marR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  <a:defRPr b="0" i="0" sz="3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46404" y="1371600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048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8450" lvl="2" marL="13716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8450" lvl="3" marL="18288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8450" lvl="4" marL="22860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98450" lvl="5" marL="27432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98450" lvl="6" marL="3200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98450" lvl="7" marL="36576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98450" lvl="8" marL="4114800" marR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 rot="-5400000">
            <a:off x="8098259" y="74894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10000"/>
          </a:bodyPr>
          <a:lstStyle>
            <a:lvl1pPr indent="0" lvl="0" marL="0" marR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ctrTitle"/>
          </p:nvPr>
        </p:nvSpPr>
        <p:spPr>
          <a:xfrm>
            <a:off x="946400" y="569225"/>
            <a:ext cx="70638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</a:pPr>
            <a:r>
              <a:rPr lang="en"/>
              <a:t>Automated Vessel Segmentation in MRI Data</a:t>
            </a:r>
            <a:endParaRPr/>
          </a:p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Kade Yen and Medha Pappula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-875" y="152725"/>
            <a:ext cx="84597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"/>
              <a:t>Noise Examples</a:t>
            </a:r>
            <a:endParaRPr/>
          </a:p>
        </p:txBody>
      </p:sp>
      <p:pic>
        <p:nvPicPr>
          <p:cNvPr descr="A black and white image of a black and white image&#10;&#10;Description automatically generated" id="211" name="Google Shape;21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076" y="939284"/>
            <a:ext cx="3801584" cy="36833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image of a person&amp;#39;s face&#10;&#10;Description automatically generated" id="212" name="Google Shape;21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3268" y="939273"/>
            <a:ext cx="3801583" cy="36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-1082" y="156010"/>
            <a:ext cx="8472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489963" y="1188375"/>
            <a:ext cx="6446400" cy="27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39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1000 volumes</a:t>
            </a:r>
            <a:endParaRPr/>
          </a:p>
          <a:p>
            <a:pPr indent="-146050" lvl="0" marL="1397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0.8 Training to validation</a:t>
            </a:r>
            <a:endParaRPr/>
          </a:p>
          <a:p>
            <a:pPr indent="-146050" lvl="0" marL="1397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100,000 steps</a:t>
            </a:r>
            <a:endParaRPr/>
          </a:p>
          <a:p>
            <a:pPr indent="-146050" lvl="0" marL="1397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1 batch size</a:t>
            </a:r>
            <a:endParaRPr/>
          </a:p>
          <a:p>
            <a:pPr indent="-146050" lvl="0" marL="1397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0.001 learning rate</a:t>
            </a:r>
            <a:endParaRPr/>
          </a:p>
        </p:txBody>
      </p:sp>
      <p:pic>
        <p:nvPicPr>
          <p:cNvPr descr="A screenshot of a graph&#10;&#10;Description automatically generated" id="219" name="Google Shape;21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2295" y="1188382"/>
            <a:ext cx="4768203" cy="2766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-877" y="305114"/>
            <a:ext cx="8490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"/>
              <a:t>Vessel Example</a:t>
            </a:r>
            <a:endParaRPr/>
          </a:p>
        </p:txBody>
      </p:sp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 b="0" l="6960" r="3233" t="0"/>
          <a:stretch/>
        </p:blipFill>
        <p:spPr>
          <a:xfrm>
            <a:off x="503473" y="1182589"/>
            <a:ext cx="3625824" cy="2778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lorful lines and lines on a black background&#10;&#10;Description automatically generated" id="226" name="Google Shape;226;p38"/>
          <p:cNvPicPr preferRelativeResize="0"/>
          <p:nvPr/>
        </p:nvPicPr>
        <p:blipFill rotWithShape="1">
          <a:blip r:embed="rId4">
            <a:alphaModFix/>
          </a:blip>
          <a:srcRect b="0" l="8917" r="0" t="0"/>
          <a:stretch/>
        </p:blipFill>
        <p:spPr>
          <a:xfrm>
            <a:off x="4359850" y="1182587"/>
            <a:ext cx="3625823" cy="27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19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9"/>
          <p:cNvSpPr txBox="1"/>
          <p:nvPr>
            <p:ph type="title"/>
          </p:nvPr>
        </p:nvSpPr>
        <p:spPr>
          <a:xfrm>
            <a:off x="6007493" y="2306273"/>
            <a:ext cx="21396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"/>
              <a:t>Final Product</a:t>
            </a:r>
            <a:endParaRPr/>
          </a:p>
        </p:txBody>
      </p:sp>
      <p:pic>
        <p:nvPicPr>
          <p:cNvPr id="233" name="Google Shape;233;p39"/>
          <p:cNvPicPr preferRelativeResize="0"/>
          <p:nvPr/>
        </p:nvPicPr>
        <p:blipFill rotWithShape="1">
          <a:blip r:embed="rId3">
            <a:alphaModFix/>
          </a:blip>
          <a:srcRect b="0" l="0" r="0" t="2931"/>
          <a:stretch/>
        </p:blipFill>
        <p:spPr>
          <a:xfrm>
            <a:off x="771649" y="256175"/>
            <a:ext cx="4807101" cy="463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-1082" y="232210"/>
            <a:ext cx="84651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75" y="1103724"/>
            <a:ext cx="7920799" cy="33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-1082" y="232210"/>
            <a:ext cx="84651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descr="A diagram of a number of different numbers&#10;&#10;Description automatically generated with medium confidence" id="245" name="Google Shape;245;p41"/>
          <p:cNvPicPr preferRelativeResize="0"/>
          <p:nvPr/>
        </p:nvPicPr>
        <p:blipFill rotWithShape="1">
          <a:blip r:embed="rId4">
            <a:alphaModFix/>
          </a:blip>
          <a:srcRect b="7927" l="10595" r="4909" t="14959"/>
          <a:stretch/>
        </p:blipFill>
        <p:spPr>
          <a:xfrm>
            <a:off x="298324" y="1051050"/>
            <a:ext cx="3628524" cy="320701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1"/>
          <p:cNvSpPr txBox="1"/>
          <p:nvPr/>
        </p:nvSpPr>
        <p:spPr>
          <a:xfrm>
            <a:off x="6017443" y="370725"/>
            <a:ext cx="32751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sng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Our results: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Dice = 0.681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FPR = 0.194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FNR = 0.289</a:t>
            </a:r>
            <a:endParaRPr sz="1100"/>
          </a:p>
        </p:txBody>
      </p:sp>
      <p:sp>
        <p:nvSpPr>
          <p:cNvPr id="247" name="Google Shape;247;p41"/>
          <p:cNvSpPr txBox="1"/>
          <p:nvPr/>
        </p:nvSpPr>
        <p:spPr>
          <a:xfrm>
            <a:off x="1126671" y="693965"/>
            <a:ext cx="1485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FCNN</a:t>
            </a:r>
            <a:r>
              <a:rPr lang="en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results</a:t>
            </a:r>
            <a:endParaRPr sz="1100"/>
          </a:p>
        </p:txBody>
      </p:sp>
      <p:pic>
        <p:nvPicPr>
          <p:cNvPr id="248" name="Google Shape;24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6974" y="1301913"/>
            <a:ext cx="3628536" cy="34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2"/>
          <p:cNvPicPr preferRelativeResize="0"/>
          <p:nvPr/>
        </p:nvPicPr>
        <p:blipFill rotWithShape="1">
          <a:blip r:embed="rId3">
            <a:alphaModFix/>
          </a:blip>
          <a:srcRect b="4190" l="13036" r="77198" t="81472"/>
          <a:stretch/>
        </p:blipFill>
        <p:spPr>
          <a:xfrm>
            <a:off x="1336162" y="892601"/>
            <a:ext cx="2673175" cy="37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2"/>
          <p:cNvPicPr preferRelativeResize="0"/>
          <p:nvPr/>
        </p:nvPicPr>
        <p:blipFill rotWithShape="1">
          <a:blip r:embed="rId3">
            <a:alphaModFix/>
          </a:blip>
          <a:srcRect b="40152" l="6275" r="83959" t="45511"/>
          <a:stretch/>
        </p:blipFill>
        <p:spPr>
          <a:xfrm>
            <a:off x="4453612" y="892601"/>
            <a:ext cx="2673175" cy="37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2"/>
          <p:cNvSpPr txBox="1"/>
          <p:nvPr>
            <p:ph type="title"/>
          </p:nvPr>
        </p:nvSpPr>
        <p:spPr>
          <a:xfrm>
            <a:off x="-1082" y="232210"/>
            <a:ext cx="84651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-7" y="257085"/>
            <a:ext cx="84651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946400" y="1295400"/>
            <a:ext cx="6446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•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U-net algorithm performed better than the one FCNN one used in the paper. 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16510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•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Based on the train loss, we could have trained the algorithm a bit more steps. 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16510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•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Another thing we noticed was how much the algorithm highlighted small little blobs on the images.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139700" lvl="1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</a:rPr>
              <a:t>We can code it is that if there are no children blood vessels or parent blood vessels then we remove the blobs that were labeled as vessels. </a:t>
            </a:r>
            <a:endParaRPr sz="1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139700" lvl="1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</a:rPr>
              <a:t>We can do is denote a size where if a vessel takes up fewer than a certain amount of space than its not considered a blood vessel and can subsequently be removed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4"/>
          <p:cNvSpPr/>
          <p:nvPr/>
        </p:nvSpPr>
        <p:spPr>
          <a:xfrm>
            <a:off x="0" y="-2433"/>
            <a:ext cx="342900" cy="51435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8" name="Google Shape;268;p44"/>
          <p:cNvSpPr/>
          <p:nvPr/>
        </p:nvSpPr>
        <p:spPr>
          <a:xfrm>
            <a:off x="342900" y="0"/>
            <a:ext cx="8126700" cy="51435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4"/>
          <p:cNvSpPr txBox="1"/>
          <p:nvPr>
            <p:ph type="title"/>
          </p:nvPr>
        </p:nvSpPr>
        <p:spPr>
          <a:xfrm>
            <a:off x="6124663" y="569225"/>
            <a:ext cx="22158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Century Schoolbook"/>
              <a:buNone/>
            </a:pPr>
            <a:r>
              <a:rPr lang="en" sz="3100">
                <a:solidFill>
                  <a:srgbClr val="FFFFFF"/>
                </a:solidFill>
              </a:rPr>
              <a:t>Questions?</a:t>
            </a:r>
            <a:endParaRPr/>
          </a:p>
        </p:txBody>
      </p:sp>
      <p:sp>
        <p:nvSpPr>
          <p:cNvPr id="270" name="Google Shape;270;p44"/>
          <p:cNvSpPr/>
          <p:nvPr/>
        </p:nvSpPr>
        <p:spPr>
          <a:xfrm>
            <a:off x="339212" y="0"/>
            <a:ext cx="5670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Help" id="271" name="Google Shape;27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746" y="363474"/>
            <a:ext cx="4411687" cy="441168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4"/>
          <p:cNvSpPr/>
          <p:nvPr/>
        </p:nvSpPr>
        <p:spPr>
          <a:xfrm>
            <a:off x="8469630" y="0"/>
            <a:ext cx="674400" cy="51435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73" name="Google Shape;27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175" y="363463"/>
            <a:ext cx="20955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-2" y="1493214"/>
            <a:ext cx="8490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336595" y="2126575"/>
            <a:ext cx="76428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3495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Accurate vessel segmentation is crucial for early diagnosis of vascular diseases.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Enables better visualization and analysis of blood flow patterns.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Assists in treatment planning and monitoring of disease progression.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Facilitates automated medical image analysis and reduces manual workload.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Supports the development of advanced computer-aided diagnostic tools.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Essential for research in angiogenesis and other vascular-related studies.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 b="20953" l="20278" r="19170" t="39172"/>
          <a:stretch/>
        </p:blipFill>
        <p:spPr>
          <a:xfrm>
            <a:off x="7035350" y="3712125"/>
            <a:ext cx="2018700" cy="13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-2" y="767889"/>
            <a:ext cx="8490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"/>
              <a:t>Previous Approaches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00" y="1471448"/>
            <a:ext cx="7166901" cy="29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-2" y="495326"/>
            <a:ext cx="8490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452252" y="1135463"/>
            <a:ext cx="75864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Lots of .jpeg images that are converted to .nii format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Each .nii image is a 3d image that has voxels in .2 microns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data has a total 600 images which results into 600.nii images that are either 128 or 256 voxel cubes.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A close-up of a grey surface&#10;&#10;Description automatically generated" id="168" name="Google Shape;1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7513" y="2199913"/>
            <a:ext cx="2415875" cy="244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-877" y="314"/>
            <a:ext cx="8490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336596" y="986425"/>
            <a:ext cx="2866800" cy="3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.nii images were split into multiple smaller 64 voxel cube images to save computational time.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total of 1000 .nii images were used for this project selected based on: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○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Clarity of image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○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Amount of vessels we can see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○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Amount of noise in the image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○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Amount of variability(good representability of all variables)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A screen shot of a computer program&#10;&#10;Description automatically generated" id="175" name="Google Shape;175;p31"/>
          <p:cNvPicPr preferRelativeResize="0"/>
          <p:nvPr/>
        </p:nvPicPr>
        <p:blipFill rotWithShape="1">
          <a:blip r:embed="rId3">
            <a:alphaModFix/>
          </a:blip>
          <a:srcRect b="8300" l="11516" r="8675" t="7687"/>
          <a:stretch/>
        </p:blipFill>
        <p:spPr>
          <a:xfrm>
            <a:off x="4524550" y="741700"/>
            <a:ext cx="2604825" cy="18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546" y="2719725"/>
            <a:ext cx="5635804" cy="2052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-877" y="314"/>
            <a:ext cx="8490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82" name="Google Shape;182;p32"/>
          <p:cNvSpPr/>
          <p:nvPr/>
        </p:nvSpPr>
        <p:spPr>
          <a:xfrm>
            <a:off x="3853229" y="2602709"/>
            <a:ext cx="782700" cy="46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39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A close-up of a grey surface&#10;&#10;Description automatically generated" id="183" name="Google Shape;18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50" y="964858"/>
            <a:ext cx="3688327" cy="3737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splatter on a black background&#10;&#10;Description automatically generated" id="184" name="Google Shape;18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0730" y="964852"/>
            <a:ext cx="3791468" cy="37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-2" y="172989"/>
            <a:ext cx="8490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90" name="Google Shape;190;p33"/>
          <p:cNvSpPr txBox="1"/>
          <p:nvPr/>
        </p:nvSpPr>
        <p:spPr>
          <a:xfrm>
            <a:off x="336594" y="776588"/>
            <a:ext cx="7942200" cy="2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previous research paper used a fully connected neural network (FCNN) to find blood vessels in MRI images.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FCNN consists of layers where each neuron is connected to every neuron in the previous layer.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Given an input vector, weights, and biases, the output of a layer is computed using a non-linear activation function such as ReLU or sigmoid.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FCNNs are effective for learning global patterns but struggle with data that exhibits strong spatial locality, such as images.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888" y="2828275"/>
            <a:ext cx="4427625" cy="22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-2" y="96089"/>
            <a:ext cx="8490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97" name="Google Shape;197;p34"/>
          <p:cNvSpPr txBox="1"/>
          <p:nvPr/>
        </p:nvSpPr>
        <p:spPr>
          <a:xfrm>
            <a:off x="350169" y="732050"/>
            <a:ext cx="7942200" cy="2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CNNs improve on FCNNs by using convolutional layers that exploit local spatial structure in data.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A convolutional layer applies a set of learnable filters over the input, producing feature maps.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For an input image and filter, the convolution operation can be expressed as a convolution operation.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CNNs reduce the number of trainable parameters by sharing weights across different spatial locations, making them more efficient for image data.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595" y="2816100"/>
            <a:ext cx="4129367" cy="21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-2" y="108839"/>
            <a:ext cx="8490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204" name="Google Shape;204;p35"/>
          <p:cNvSpPr txBox="1"/>
          <p:nvPr/>
        </p:nvSpPr>
        <p:spPr>
          <a:xfrm>
            <a:off x="274344" y="680350"/>
            <a:ext cx="7942200" cy="2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U-Nets build on CNNs, specifically for image segmentation tasks, by employing a symmetric encoder-decoder structure with skip connections.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encoder extracts hierarchical features while progressively reducing spatial resolution, such as the size of a blood vessel or the amount of blood vessels.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After each feature extraction, the image is decreased by a certain factor; if the factor is 2, every 4 pixels in a 2 by 2 box would be converted to 1 pixel.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pixel would be the value that occurs the most or the average of the values.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decoder then upsamples the feature maps to reconstruct a segmented image.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975" y="2761000"/>
            <a:ext cx="4274951" cy="21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