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6" r:id="rId10"/>
    <p:sldId id="270" r:id="rId11"/>
    <p:sldId id="265" r:id="rId12"/>
    <p:sldId id="264" r:id="rId13"/>
    <p:sldId id="267" r:id="rId14"/>
    <p:sldId id="268" r:id="rId15"/>
    <p:sldId id="269"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4/24/2024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4/24/2024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4/24/2024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4/24/2024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4/24/2024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4/24/2024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4/24/2024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4/24/2024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16/j.iref.2022.02.077" TargetMode="External"/><Relationship Id="rId2" Type="http://schemas.openxmlformats.org/officeDocument/2006/relationships/hyperlink" Target="https://doi.org/10.3390/jrfm14090414" TargetMode="External"/><Relationship Id="rId1" Type="http://schemas.openxmlformats.org/officeDocument/2006/relationships/slideLayout" Target="../slideLayouts/slideLayout2.xml"/><Relationship Id="rId6" Type="http://schemas.openxmlformats.org/officeDocument/2006/relationships/hyperlink" Target="https://doi.org/10.1016/0304-3932(90)90059-D" TargetMode="External"/><Relationship Id="rId5" Type="http://schemas.openxmlformats.org/officeDocument/2006/relationships/hyperlink" Target="https://doi.org/10.1515/snde-2015-0078" TargetMode="External"/><Relationship Id="rId4" Type="http://schemas.openxmlformats.org/officeDocument/2006/relationships/hyperlink" Target="https://doi.org/10.1016/j.jeca.2015.10.003"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4800" b="1" dirty="0">
                <a:solidFill>
                  <a:schemeClr val="tx1"/>
                </a:solidFill>
              </a:rPr>
              <a:t>Final Project</a:t>
            </a:r>
            <a:r>
              <a:rPr lang="en-US" sz="4800" dirty="0">
                <a:solidFill>
                  <a:schemeClr val="tx1"/>
                </a:solidFill>
              </a:rPr>
              <a:t/>
            </a:r>
            <a:br>
              <a:rPr lang="en-US" sz="4800" dirty="0">
                <a:solidFill>
                  <a:schemeClr val="tx1"/>
                </a:solidFill>
              </a:rPr>
            </a:br>
            <a:r>
              <a:rPr lang="en-US" sz="4000" dirty="0" smtClean="0">
                <a:solidFill>
                  <a:schemeClr val="accent4">
                    <a:lumMod val="75000"/>
                  </a:schemeClr>
                </a:solidFill>
              </a:rPr>
              <a:t>Analyzing </a:t>
            </a:r>
            <a:r>
              <a:rPr lang="en-US" sz="4000" dirty="0">
                <a:solidFill>
                  <a:schemeClr val="accent4">
                    <a:lumMod val="75000"/>
                  </a:schemeClr>
                </a:solidFill>
              </a:rPr>
              <a:t>the prices of QQQ, IWM, and SPY around US Unemployment Rate announcements.</a:t>
            </a:r>
            <a:endParaRPr lang="en-US" sz="4000" dirty="0"/>
          </a:p>
        </p:txBody>
      </p:sp>
      <p:sp>
        <p:nvSpPr>
          <p:cNvPr id="3" name="Subtitle 2"/>
          <p:cNvSpPr>
            <a:spLocks noGrp="1"/>
          </p:cNvSpPr>
          <p:nvPr>
            <p:ph type="subTitle" idx="1"/>
          </p:nvPr>
        </p:nvSpPr>
        <p:spPr/>
        <p:txBody>
          <a:bodyPr/>
          <a:lstStyle/>
          <a:p>
            <a:r>
              <a:rPr lang="fr-FR" dirty="0" smtClean="0"/>
              <a:t>By Massa Coulibaly</a:t>
            </a:r>
            <a:endParaRPr lang="en-US" dirty="0"/>
          </a:p>
        </p:txBody>
      </p:sp>
    </p:spTree>
    <p:extLst>
      <p:ext uri="{BB962C8B-B14F-4D97-AF65-F5344CB8AC3E}">
        <p14:creationId xmlns:p14="http://schemas.microsoft.com/office/powerpoint/2010/main" val="1290161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smtClean="0"/>
              <a:t>Steps</a:t>
            </a:r>
            <a:r>
              <a:rPr lang="fr-FR" dirty="0" smtClean="0"/>
              <a:t> in the </a:t>
            </a:r>
            <a:r>
              <a:rPr lang="fr-FR" dirty="0" err="1" smtClean="0"/>
              <a:t>event</a:t>
            </a:r>
            <a:r>
              <a:rPr lang="fr-FR" dirty="0" smtClean="0"/>
              <a:t> </a:t>
            </a:r>
            <a:r>
              <a:rPr lang="fr-FR" dirty="0" err="1" smtClean="0"/>
              <a:t>study</a:t>
            </a:r>
            <a:endParaRPr lang="en-US" dirty="0"/>
          </a:p>
        </p:txBody>
      </p:sp>
      <p:sp>
        <p:nvSpPr>
          <p:cNvPr id="5" name="TextBox 4"/>
          <p:cNvSpPr txBox="1"/>
          <p:nvPr/>
        </p:nvSpPr>
        <p:spPr>
          <a:xfrm>
            <a:off x="216878" y="2291552"/>
            <a:ext cx="2520690" cy="1384995"/>
          </a:xfrm>
          <a:prstGeom prst="rect">
            <a:avLst/>
          </a:prstGeom>
          <a:solidFill>
            <a:srgbClr val="FFC000"/>
          </a:solidFill>
        </p:spPr>
        <p:txBody>
          <a:bodyPr wrap="square" rtlCol="0">
            <a:spAutoFit/>
          </a:bodyPr>
          <a:lstStyle/>
          <a:p>
            <a:r>
              <a:rPr lang="en-US" sz="1200" b="1" u="sng" dirty="0" smtClean="0"/>
              <a:t>1. Objective</a:t>
            </a:r>
            <a:endParaRPr lang="en-US" sz="1200" b="1" u="sng" dirty="0"/>
          </a:p>
          <a:p>
            <a:r>
              <a:rPr lang="en-US" sz="1200" dirty="0"/>
              <a:t> </a:t>
            </a:r>
            <a:r>
              <a:rPr lang="en-US" sz="1200" dirty="0" smtClean="0"/>
              <a:t>To </a:t>
            </a:r>
            <a:r>
              <a:rPr lang="en-US" sz="1200" dirty="0"/>
              <a:t>assess the impact of unemployment rate announcements on the stock prices of major ETFs.</a:t>
            </a:r>
          </a:p>
          <a:p>
            <a:r>
              <a:rPr lang="fr-FR" sz="1200" dirty="0" smtClean="0"/>
              <a:t>                                                     </a:t>
            </a:r>
          </a:p>
          <a:p>
            <a:endParaRPr lang="en-US" sz="1200" dirty="0"/>
          </a:p>
        </p:txBody>
      </p:sp>
      <p:sp>
        <p:nvSpPr>
          <p:cNvPr id="6" name="TextBox 5"/>
          <p:cNvSpPr txBox="1"/>
          <p:nvPr/>
        </p:nvSpPr>
        <p:spPr>
          <a:xfrm>
            <a:off x="2980916" y="2291552"/>
            <a:ext cx="2769577" cy="1384995"/>
          </a:xfrm>
          <a:prstGeom prst="rect">
            <a:avLst/>
          </a:prstGeom>
          <a:solidFill>
            <a:srgbClr val="FFC000"/>
          </a:solidFill>
        </p:spPr>
        <p:txBody>
          <a:bodyPr wrap="square" rtlCol="0">
            <a:spAutoFit/>
          </a:bodyPr>
          <a:lstStyle/>
          <a:p>
            <a:r>
              <a:rPr lang="en-US" sz="1200" b="1" u="sng" dirty="0" smtClean="0"/>
              <a:t>2. Dataset Description</a:t>
            </a:r>
            <a:endParaRPr lang="en-US" sz="1200" b="1" u="sng" dirty="0"/>
          </a:p>
          <a:p>
            <a:r>
              <a:rPr lang="en-US" sz="1200" dirty="0"/>
              <a:t>   - Daily trading data for ETFs: SPY (S&amp;P 500 ETF), QQQ (Nasdaq-100 ETF), and IWM (Russell 2000 ETF).</a:t>
            </a:r>
          </a:p>
          <a:p>
            <a:r>
              <a:rPr lang="en-US" sz="1200" dirty="0"/>
              <a:t>   - Unemployment rate announcements including actual, forecast, and previous figures.</a:t>
            </a:r>
          </a:p>
        </p:txBody>
      </p:sp>
      <p:sp>
        <p:nvSpPr>
          <p:cNvPr id="7" name="TextBox 6"/>
          <p:cNvSpPr txBox="1"/>
          <p:nvPr/>
        </p:nvSpPr>
        <p:spPr>
          <a:xfrm>
            <a:off x="9000394" y="2291552"/>
            <a:ext cx="2769577" cy="1384995"/>
          </a:xfrm>
          <a:prstGeom prst="rect">
            <a:avLst/>
          </a:prstGeom>
          <a:solidFill>
            <a:srgbClr val="FFC000"/>
          </a:solidFill>
        </p:spPr>
        <p:txBody>
          <a:bodyPr wrap="square" rtlCol="0">
            <a:spAutoFit/>
          </a:bodyPr>
          <a:lstStyle/>
          <a:p>
            <a:r>
              <a:rPr lang="en-US" sz="1400" b="1" u="sng" dirty="0" smtClean="0"/>
              <a:t>4.Event Definition</a:t>
            </a:r>
            <a:endParaRPr lang="en-US" sz="1400" b="1" u="sng" dirty="0"/>
          </a:p>
          <a:p>
            <a:r>
              <a:rPr lang="en-US" sz="1400" dirty="0"/>
              <a:t>   - Identify the days on which unemployment rates were announced (termed as "Announcement Days</a:t>
            </a:r>
            <a:r>
              <a:rPr lang="en-US" sz="1400" dirty="0" smtClean="0"/>
              <a:t>").</a:t>
            </a:r>
          </a:p>
          <a:p>
            <a:endParaRPr lang="en-US" sz="1400" dirty="0"/>
          </a:p>
        </p:txBody>
      </p:sp>
      <p:sp>
        <p:nvSpPr>
          <p:cNvPr id="8" name="TextBox 7"/>
          <p:cNvSpPr txBox="1"/>
          <p:nvPr/>
        </p:nvSpPr>
        <p:spPr>
          <a:xfrm>
            <a:off x="216878" y="4334626"/>
            <a:ext cx="3048001" cy="1815882"/>
          </a:xfrm>
          <a:prstGeom prst="rect">
            <a:avLst/>
          </a:prstGeom>
          <a:solidFill>
            <a:srgbClr val="FFC000"/>
          </a:solidFill>
        </p:spPr>
        <p:txBody>
          <a:bodyPr wrap="square" rtlCol="0">
            <a:spAutoFit/>
          </a:bodyPr>
          <a:lstStyle/>
          <a:p>
            <a:r>
              <a:rPr lang="en-US" sz="1400" b="1" u="sng" dirty="0" smtClean="0"/>
              <a:t>5. Event Window</a:t>
            </a:r>
            <a:endParaRPr lang="en-US" sz="1400" b="1" u="sng" dirty="0"/>
          </a:p>
          <a:p>
            <a:r>
              <a:rPr lang="en-US" sz="1400" dirty="0"/>
              <a:t>   - A 5-day window centered around the announcement day (2 days before, the day of, </a:t>
            </a:r>
            <a:r>
              <a:rPr lang="en-US" sz="1400" dirty="0" smtClean="0"/>
              <a:t>and 2 </a:t>
            </a:r>
            <a:r>
              <a:rPr lang="en-US" sz="1400" dirty="0"/>
              <a:t>days after the announcement</a:t>
            </a:r>
            <a:r>
              <a:rPr lang="en-US" sz="1400" dirty="0" smtClean="0"/>
              <a:t>).</a:t>
            </a:r>
          </a:p>
          <a:p>
            <a:endParaRPr lang="fr-FR" sz="1400" dirty="0"/>
          </a:p>
          <a:p>
            <a:endParaRPr lang="en-US" sz="1400" dirty="0"/>
          </a:p>
          <a:p>
            <a:endParaRPr lang="en-US" sz="1400" dirty="0"/>
          </a:p>
        </p:txBody>
      </p:sp>
      <p:sp>
        <p:nvSpPr>
          <p:cNvPr id="9" name="TextBox 8"/>
          <p:cNvSpPr txBox="1"/>
          <p:nvPr/>
        </p:nvSpPr>
        <p:spPr>
          <a:xfrm>
            <a:off x="5887594" y="2291552"/>
            <a:ext cx="2769577" cy="1384995"/>
          </a:xfrm>
          <a:prstGeom prst="rect">
            <a:avLst/>
          </a:prstGeom>
          <a:solidFill>
            <a:srgbClr val="FFC000"/>
          </a:solidFill>
        </p:spPr>
        <p:txBody>
          <a:bodyPr wrap="square" rtlCol="0">
            <a:spAutoFit/>
          </a:bodyPr>
          <a:lstStyle/>
          <a:p>
            <a:r>
              <a:rPr lang="en-US" sz="1400" b="1" u="sng" dirty="0" smtClean="0"/>
              <a:t>3. Estimation Window</a:t>
            </a:r>
            <a:endParaRPr lang="en-US" sz="1400" b="1" u="sng" dirty="0"/>
          </a:p>
          <a:p>
            <a:r>
              <a:rPr lang="en-US" sz="1400" dirty="0"/>
              <a:t>   - A 30-day period prior to the start of the event </a:t>
            </a:r>
            <a:r>
              <a:rPr lang="en-US" sz="1400" dirty="0" smtClean="0"/>
              <a:t>window</a:t>
            </a:r>
          </a:p>
          <a:p>
            <a:endParaRPr lang="fr-FR" sz="1400" dirty="0"/>
          </a:p>
          <a:p>
            <a:endParaRPr lang="fr-FR" sz="1400" dirty="0" smtClean="0"/>
          </a:p>
          <a:p>
            <a:endParaRPr lang="en-US" sz="1400" dirty="0"/>
          </a:p>
        </p:txBody>
      </p:sp>
      <p:sp>
        <p:nvSpPr>
          <p:cNvPr id="10" name="TextBox 9"/>
          <p:cNvSpPr txBox="1"/>
          <p:nvPr/>
        </p:nvSpPr>
        <p:spPr>
          <a:xfrm>
            <a:off x="3867148" y="4334626"/>
            <a:ext cx="3228243" cy="1815882"/>
          </a:xfrm>
          <a:prstGeom prst="rect">
            <a:avLst/>
          </a:prstGeom>
          <a:solidFill>
            <a:srgbClr val="FFC000"/>
          </a:solidFill>
        </p:spPr>
        <p:txBody>
          <a:bodyPr wrap="square" rtlCol="0">
            <a:spAutoFit/>
          </a:bodyPr>
          <a:lstStyle/>
          <a:p>
            <a:r>
              <a:rPr lang="en-US" sz="1400" b="1" u="sng" dirty="0" smtClean="0"/>
              <a:t>6. Calculation </a:t>
            </a:r>
            <a:r>
              <a:rPr lang="en-US" sz="1400" b="1" u="sng" dirty="0"/>
              <a:t>of Normal </a:t>
            </a:r>
            <a:r>
              <a:rPr lang="en-US" sz="1400" b="1" u="sng" dirty="0" smtClean="0"/>
              <a:t>Returns</a:t>
            </a:r>
            <a:endParaRPr lang="en-US" sz="1400" b="1" u="sng" dirty="0"/>
          </a:p>
          <a:p>
            <a:r>
              <a:rPr lang="en-US" sz="1400" dirty="0"/>
              <a:t>   - The mean return during the estimation </a:t>
            </a:r>
            <a:r>
              <a:rPr lang="en-US" sz="1400" dirty="0" smtClean="0"/>
              <a:t>window</a:t>
            </a:r>
          </a:p>
          <a:p>
            <a:r>
              <a:rPr lang="en-US" sz="1400" b="1" u="sng" dirty="0" smtClean="0"/>
              <a:t>6. Calculation </a:t>
            </a:r>
            <a:r>
              <a:rPr lang="en-US" sz="1400" b="1" u="sng" dirty="0"/>
              <a:t>of Actual </a:t>
            </a:r>
            <a:r>
              <a:rPr lang="en-US" sz="1400" b="1" u="sng" dirty="0" smtClean="0"/>
              <a:t>Returns</a:t>
            </a:r>
            <a:endParaRPr lang="en-US" sz="1400" b="1" u="sng" dirty="0"/>
          </a:p>
          <a:p>
            <a:r>
              <a:rPr lang="en-US" sz="1400" dirty="0"/>
              <a:t>   - Daily returns for each ETF calculated for the days within the event window.</a:t>
            </a:r>
          </a:p>
          <a:p>
            <a:endParaRPr lang="en-US" sz="1400" dirty="0"/>
          </a:p>
        </p:txBody>
      </p:sp>
      <p:sp>
        <p:nvSpPr>
          <p:cNvPr id="11" name="TextBox 10"/>
          <p:cNvSpPr txBox="1"/>
          <p:nvPr/>
        </p:nvSpPr>
        <p:spPr>
          <a:xfrm>
            <a:off x="7272382" y="4334626"/>
            <a:ext cx="3502271" cy="1815882"/>
          </a:xfrm>
          <a:prstGeom prst="rect">
            <a:avLst/>
          </a:prstGeom>
          <a:solidFill>
            <a:srgbClr val="FFC000"/>
          </a:solidFill>
        </p:spPr>
        <p:txBody>
          <a:bodyPr wrap="square" rtlCol="0">
            <a:spAutoFit/>
          </a:bodyPr>
          <a:lstStyle/>
          <a:p>
            <a:r>
              <a:rPr lang="en-US" sz="1400" b="1" u="sng" dirty="0" smtClean="0"/>
              <a:t>7. Abnormal Returns</a:t>
            </a:r>
            <a:endParaRPr lang="en-US" sz="1400" b="1" u="sng" dirty="0"/>
          </a:p>
          <a:p>
            <a:r>
              <a:rPr lang="en-US" sz="1400" dirty="0"/>
              <a:t>   - The difference between the actual returns during the event window and the normal returns. </a:t>
            </a:r>
            <a:endParaRPr lang="en-US" sz="1400" dirty="0" smtClean="0"/>
          </a:p>
          <a:p>
            <a:endParaRPr lang="en-US" sz="1400" dirty="0" smtClean="0"/>
          </a:p>
          <a:p>
            <a:endParaRPr lang="fr-FR" sz="1400" dirty="0"/>
          </a:p>
          <a:p>
            <a:endParaRPr lang="fr-FR" sz="1400" dirty="0" smtClean="0"/>
          </a:p>
          <a:p>
            <a:endParaRPr lang="en-US" sz="1400" dirty="0"/>
          </a:p>
        </p:txBody>
      </p:sp>
    </p:spTree>
    <p:extLst>
      <p:ext uri="{BB962C8B-B14F-4D97-AF65-F5344CB8AC3E}">
        <p14:creationId xmlns:p14="http://schemas.microsoft.com/office/powerpoint/2010/main" val="2055342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fr-FR" dirty="0" err="1"/>
              <a:t>Findings</a:t>
            </a:r>
            <a:r>
              <a:rPr lang="fr-FR" dirty="0"/>
              <a:t> </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85882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256" y="0"/>
            <a:ext cx="10058400" cy="1609344"/>
          </a:xfrm>
        </p:spPr>
        <p:txBody>
          <a:bodyPr/>
          <a:lstStyle/>
          <a:p>
            <a:r>
              <a:rPr lang="fr-FR" dirty="0" smtClean="0"/>
              <a:t>SPY</a:t>
            </a:r>
            <a:endParaRPr lang="en-US" dirty="0"/>
          </a:p>
        </p:txBody>
      </p:sp>
      <p:sp>
        <p:nvSpPr>
          <p:cNvPr id="3" name="Content Placeholder 2"/>
          <p:cNvSpPr>
            <a:spLocks noGrp="1"/>
          </p:cNvSpPr>
          <p:nvPr>
            <p:ph idx="1"/>
          </p:nvPr>
        </p:nvSpPr>
        <p:spPr>
          <a:xfrm>
            <a:off x="6682154" y="1994657"/>
            <a:ext cx="4536831" cy="4534369"/>
          </a:xfrm>
        </p:spPr>
        <p:txBody>
          <a:bodyPr>
            <a:normAutofit fontScale="92500" lnSpcReduction="20000"/>
          </a:bodyPr>
          <a:lstStyle/>
          <a:p>
            <a:r>
              <a:rPr lang="en-US" b="1" dirty="0" smtClean="0"/>
              <a:t>Positive Announcements</a:t>
            </a:r>
            <a:r>
              <a:rPr lang="en-US" dirty="0" smtClean="0"/>
              <a:t>: </a:t>
            </a:r>
            <a:r>
              <a:rPr lang="en-US" dirty="0"/>
              <a:t>The distribution of abnormal returns is more concentrated around zero, suggesting minimal reaction when the actual unemployment rate is below the forecast. This implies that positive news may already be somewhat anticipated or factored into prices.</a:t>
            </a:r>
          </a:p>
          <a:p>
            <a:r>
              <a:rPr lang="en-US" b="1" dirty="0" smtClean="0"/>
              <a:t>Negative Announcements</a:t>
            </a:r>
            <a:r>
              <a:rPr lang="en-US" dirty="0" smtClean="0"/>
              <a:t>: </a:t>
            </a:r>
            <a:r>
              <a:rPr lang="en-US" dirty="0"/>
              <a:t>There's slightly increased variability in returns compared to positive announcements, indicating a more significant reaction when the actual unemployment rate exceeds the forecast. This suggests concerns or negative sentiment regarding economic health, which affects the broader market represented by SPY.</a:t>
            </a:r>
          </a:p>
        </p:txBody>
      </p:sp>
      <p:pic>
        <p:nvPicPr>
          <p:cNvPr id="4" name="Picture 3"/>
          <p:cNvPicPr>
            <a:picLocks noChangeAspect="1"/>
          </p:cNvPicPr>
          <p:nvPr/>
        </p:nvPicPr>
        <p:blipFill>
          <a:blip r:embed="rId2"/>
          <a:stretch>
            <a:fillRect/>
          </a:stretch>
        </p:blipFill>
        <p:spPr>
          <a:xfrm>
            <a:off x="248632" y="1609344"/>
            <a:ext cx="6433522" cy="4831758"/>
          </a:xfrm>
          <a:prstGeom prst="rect">
            <a:avLst/>
          </a:prstGeom>
        </p:spPr>
      </p:pic>
    </p:spTree>
    <p:extLst>
      <p:ext uri="{BB962C8B-B14F-4D97-AF65-F5344CB8AC3E}">
        <p14:creationId xmlns:p14="http://schemas.microsoft.com/office/powerpoint/2010/main" val="813598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256" y="0"/>
            <a:ext cx="10058400" cy="1609344"/>
          </a:xfrm>
        </p:spPr>
        <p:txBody>
          <a:bodyPr/>
          <a:lstStyle/>
          <a:p>
            <a:r>
              <a:rPr lang="fr-FR" dirty="0" smtClean="0"/>
              <a:t>QQQ</a:t>
            </a:r>
            <a:endParaRPr lang="en-US" dirty="0"/>
          </a:p>
        </p:txBody>
      </p:sp>
      <p:sp>
        <p:nvSpPr>
          <p:cNvPr id="3" name="Content Placeholder 2"/>
          <p:cNvSpPr>
            <a:spLocks noGrp="1"/>
          </p:cNvSpPr>
          <p:nvPr>
            <p:ph idx="1"/>
          </p:nvPr>
        </p:nvSpPr>
        <p:spPr>
          <a:xfrm>
            <a:off x="6726116" y="1752131"/>
            <a:ext cx="4536831" cy="4534369"/>
          </a:xfrm>
        </p:spPr>
        <p:txBody>
          <a:bodyPr>
            <a:normAutofit lnSpcReduction="10000"/>
          </a:bodyPr>
          <a:lstStyle/>
          <a:p>
            <a:r>
              <a:rPr lang="en-US" b="1" dirty="0" smtClean="0"/>
              <a:t>Positive Announcements: </a:t>
            </a:r>
            <a:r>
              <a:rPr lang="en-US" dirty="0"/>
              <a:t>Similar to SPY, the returns are tightly grouped near zero, but with a slight positive skew. This could indicate that tech-heavy indices like the Nasdaq-100 might respond slightly more positively to better-than-expected economic news.</a:t>
            </a:r>
          </a:p>
          <a:p>
            <a:r>
              <a:rPr lang="en-US" b="1" dirty="0" smtClean="0"/>
              <a:t>Negative Announcements: </a:t>
            </a:r>
            <a:r>
              <a:rPr lang="en-US" dirty="0"/>
              <a:t>Displays a wider spread in abnormal returns, showing that negative news impacts this ETF more substantially. The tech sector might be more sensitive to economic downturns, or investor sentiment in this sector could be more volatile.</a:t>
            </a:r>
          </a:p>
        </p:txBody>
      </p:sp>
      <p:pic>
        <p:nvPicPr>
          <p:cNvPr id="5" name="Picture 4"/>
          <p:cNvPicPr>
            <a:picLocks noChangeAspect="1"/>
          </p:cNvPicPr>
          <p:nvPr/>
        </p:nvPicPr>
        <p:blipFill>
          <a:blip r:embed="rId2"/>
          <a:stretch>
            <a:fillRect/>
          </a:stretch>
        </p:blipFill>
        <p:spPr>
          <a:xfrm>
            <a:off x="163960" y="1609344"/>
            <a:ext cx="6632451" cy="4677156"/>
          </a:xfrm>
          <a:prstGeom prst="rect">
            <a:avLst/>
          </a:prstGeom>
        </p:spPr>
      </p:pic>
    </p:spTree>
    <p:extLst>
      <p:ext uri="{BB962C8B-B14F-4D97-AF65-F5344CB8AC3E}">
        <p14:creationId xmlns:p14="http://schemas.microsoft.com/office/powerpoint/2010/main" val="210152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256" y="0"/>
            <a:ext cx="10058400" cy="1609344"/>
          </a:xfrm>
        </p:spPr>
        <p:txBody>
          <a:bodyPr/>
          <a:lstStyle/>
          <a:p>
            <a:r>
              <a:rPr lang="fr-FR" dirty="0" smtClean="0"/>
              <a:t>IWM</a:t>
            </a:r>
            <a:endParaRPr lang="en-US" dirty="0"/>
          </a:p>
        </p:txBody>
      </p:sp>
      <p:sp>
        <p:nvSpPr>
          <p:cNvPr id="3" name="Content Placeholder 2"/>
          <p:cNvSpPr>
            <a:spLocks noGrp="1"/>
          </p:cNvSpPr>
          <p:nvPr>
            <p:ph idx="1"/>
          </p:nvPr>
        </p:nvSpPr>
        <p:spPr>
          <a:xfrm>
            <a:off x="6726116" y="1752131"/>
            <a:ext cx="4536831" cy="4534369"/>
          </a:xfrm>
        </p:spPr>
        <p:txBody>
          <a:bodyPr>
            <a:normAutofit fontScale="92500" lnSpcReduction="20000"/>
          </a:bodyPr>
          <a:lstStyle/>
          <a:p>
            <a:r>
              <a:rPr lang="en-US" b="1" dirty="0" smtClean="0"/>
              <a:t>Positive Announcements: </a:t>
            </a:r>
            <a:r>
              <a:rPr lang="en-US" dirty="0"/>
              <a:t>Shows a broader spread in returns, similar to the other ETFs, but with some more extreme outliers. This suggests that small-cap stocks might be more vulnerable to negative economic news, likely due to the perceived higher risk associated with smaller companies during economic downturns.</a:t>
            </a:r>
          </a:p>
          <a:p>
            <a:r>
              <a:rPr lang="en-US" b="1" smtClean="0"/>
              <a:t>Negative </a:t>
            </a:r>
            <a:r>
              <a:rPr lang="en-US" b="1" dirty="0" smtClean="0"/>
              <a:t>Announcements</a:t>
            </a:r>
            <a:r>
              <a:rPr lang="en-US" b="1" smtClean="0"/>
              <a:t>: </a:t>
            </a:r>
            <a:r>
              <a:rPr lang="en-US" smtClean="0"/>
              <a:t>The </a:t>
            </a:r>
            <a:r>
              <a:rPr lang="en-US" dirty="0"/>
              <a:t>median return is close to zero, with a relatively narrow interquartile range. This indicates a moderate reaction to positive economic news, possibly due to the diverse nature of the small-cap companies in the Russell 2000, which might not be as sensitive to macroeconomic changes as larger companies</a:t>
            </a:r>
            <a:r>
              <a:rPr lang="en-US" dirty="0" smtClean="0"/>
              <a:t>.</a:t>
            </a:r>
            <a:endParaRPr lang="en-US" dirty="0"/>
          </a:p>
        </p:txBody>
      </p:sp>
      <p:pic>
        <p:nvPicPr>
          <p:cNvPr id="4" name="Picture 3"/>
          <p:cNvPicPr>
            <a:picLocks noChangeAspect="1"/>
          </p:cNvPicPr>
          <p:nvPr/>
        </p:nvPicPr>
        <p:blipFill>
          <a:blip r:embed="rId2"/>
          <a:stretch>
            <a:fillRect/>
          </a:stretch>
        </p:blipFill>
        <p:spPr>
          <a:xfrm>
            <a:off x="269748" y="1733491"/>
            <a:ext cx="6380574" cy="4571648"/>
          </a:xfrm>
          <a:prstGeom prst="rect">
            <a:avLst/>
          </a:prstGeom>
        </p:spPr>
      </p:pic>
    </p:spTree>
    <p:extLst>
      <p:ext uri="{BB962C8B-B14F-4D97-AF65-F5344CB8AC3E}">
        <p14:creationId xmlns:p14="http://schemas.microsoft.com/office/powerpoint/2010/main" val="3261862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Conclusion</a:t>
            </a:r>
            <a:endParaRPr lang="en-US" dirty="0"/>
          </a:p>
        </p:txBody>
      </p:sp>
      <p:sp>
        <p:nvSpPr>
          <p:cNvPr id="3" name="Content Placeholder 2"/>
          <p:cNvSpPr>
            <a:spLocks noGrp="1"/>
          </p:cNvSpPr>
          <p:nvPr>
            <p:ph idx="1"/>
          </p:nvPr>
        </p:nvSpPr>
        <p:spPr>
          <a:xfrm>
            <a:off x="1069848" y="2121408"/>
            <a:ext cx="10058400" cy="2160446"/>
          </a:xfrm>
        </p:spPr>
        <p:txBody>
          <a:bodyPr/>
          <a:lstStyle/>
          <a:p>
            <a:r>
              <a:rPr lang="en-US" dirty="0"/>
              <a:t>The unemployment rate announcements do impact ETFs, with negative announcements generally leading to higher volatility in ETF prices. This suggests that market participants react more strongly when the actual unemployment rate exceeds forecasts, potentially due to concerns about economic health and stability.</a:t>
            </a:r>
          </a:p>
        </p:txBody>
      </p:sp>
    </p:spTree>
    <p:extLst>
      <p:ext uri="{BB962C8B-B14F-4D97-AF65-F5344CB8AC3E}">
        <p14:creationId xmlns:p14="http://schemas.microsoft.com/office/powerpoint/2010/main" val="3138118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999510" y="1585075"/>
            <a:ext cx="10058400" cy="4868477"/>
          </a:xfrm>
        </p:spPr>
        <p:txBody>
          <a:bodyPr>
            <a:normAutofit/>
          </a:bodyPr>
          <a:lstStyle/>
          <a:p>
            <a:r>
              <a:rPr lang="en-US" sz="1800" dirty="0"/>
              <a:t>Ivanov K, Schulte J, Tian W, Tseng K. An Equilibrium-Based Measure of Systemic Risk. </a:t>
            </a:r>
            <a:r>
              <a:rPr lang="en-US" sz="1800" i="1" dirty="0"/>
              <a:t>Journal of Risk and Financial Management</a:t>
            </a:r>
            <a:r>
              <a:rPr lang="en-US" sz="1800" dirty="0"/>
              <a:t>. 2021; 14(9):414. </a:t>
            </a:r>
            <a:r>
              <a:rPr lang="en-US" sz="1800" dirty="0">
                <a:hlinkClick r:id="rId2"/>
              </a:rPr>
              <a:t>https://</a:t>
            </a:r>
            <a:r>
              <a:rPr lang="en-US" sz="1800" dirty="0" smtClean="0">
                <a:hlinkClick r:id="rId2"/>
              </a:rPr>
              <a:t>doi.org/10.3390/jrfm14090414</a:t>
            </a:r>
            <a:endParaRPr lang="en-US" sz="1800" dirty="0" smtClean="0"/>
          </a:p>
          <a:p>
            <a:r>
              <a:rPr lang="en-US" sz="1800" dirty="0"/>
              <a:t>Chen </a:t>
            </a:r>
            <a:r>
              <a:rPr lang="en-US" sz="1800" dirty="0" err="1"/>
              <a:t>Gu</a:t>
            </a:r>
            <a:r>
              <a:rPr lang="en-US" sz="1800" dirty="0"/>
              <a:t>, </a:t>
            </a:r>
            <a:r>
              <a:rPr lang="en-US" sz="1800" dirty="0" err="1"/>
              <a:t>Denghui</a:t>
            </a:r>
            <a:r>
              <a:rPr lang="en-US" sz="1800" dirty="0"/>
              <a:t> Chen, </a:t>
            </a:r>
            <a:r>
              <a:rPr lang="en-US" sz="1800" dirty="0" err="1"/>
              <a:t>Raluca</a:t>
            </a:r>
            <a:r>
              <a:rPr lang="en-US" sz="1800" dirty="0"/>
              <a:t> </a:t>
            </a:r>
            <a:r>
              <a:rPr lang="en-US" sz="1800" dirty="0" smtClean="0"/>
              <a:t>Stan, Resolution </a:t>
            </a:r>
            <a:r>
              <a:rPr lang="en-US" sz="1800" dirty="0"/>
              <a:t>of financial market uncertainty around the release of unemployment rate </a:t>
            </a:r>
            <a:r>
              <a:rPr lang="en-US" sz="1800" dirty="0" smtClean="0"/>
              <a:t>announcements, International </a:t>
            </a:r>
            <a:r>
              <a:rPr lang="en-US" sz="1800" dirty="0"/>
              <a:t>Review of Economics &amp; </a:t>
            </a:r>
            <a:r>
              <a:rPr lang="en-US" sz="1800" dirty="0" smtClean="0"/>
              <a:t>Finance, Volume 80, 2022, Pages 586-596, ISSN 1059-0560, </a:t>
            </a:r>
            <a:r>
              <a:rPr lang="en-US" sz="1800" dirty="0" smtClean="0">
                <a:hlinkClick r:id="rId3"/>
              </a:rPr>
              <a:t>https</a:t>
            </a:r>
            <a:r>
              <a:rPr lang="en-US" sz="1800" dirty="0">
                <a:hlinkClick r:id="rId3"/>
              </a:rPr>
              <a:t>://</a:t>
            </a:r>
            <a:r>
              <a:rPr lang="en-US" sz="1800" dirty="0" smtClean="0">
                <a:hlinkClick r:id="rId3"/>
              </a:rPr>
              <a:t>doi.org/10.1016/j.iref.2022.02.077</a:t>
            </a:r>
            <a:endParaRPr lang="en-US" sz="1800" dirty="0" smtClean="0"/>
          </a:p>
          <a:p>
            <a:r>
              <a:rPr lang="en-US" sz="1800" dirty="0"/>
              <a:t>Mark J. Holmes, Nabil </a:t>
            </a:r>
            <a:r>
              <a:rPr lang="en-US" sz="1800" dirty="0" smtClean="0"/>
              <a:t>Maghrebi, Financial </a:t>
            </a:r>
            <a:r>
              <a:rPr lang="en-US" sz="1800" dirty="0"/>
              <a:t>market impact on the real economy: An assessment of asymmetries and volatility linkages between the stock market and unemployment </a:t>
            </a:r>
            <a:r>
              <a:rPr lang="en-US" sz="1800" dirty="0" smtClean="0"/>
              <a:t>rate, The </a:t>
            </a:r>
            <a:r>
              <a:rPr lang="en-US" sz="1800" dirty="0"/>
              <a:t>Journal of Economic </a:t>
            </a:r>
            <a:r>
              <a:rPr lang="en-US" sz="1800" dirty="0" smtClean="0"/>
              <a:t>Asymmetries, Volume 13, 2016, Pages 1-7, ISSN 1703-4949, </a:t>
            </a:r>
            <a:r>
              <a:rPr lang="en-US" sz="1800" dirty="0" smtClean="0">
                <a:hlinkClick r:id="rId4"/>
              </a:rPr>
              <a:t>https</a:t>
            </a:r>
            <a:r>
              <a:rPr lang="en-US" sz="1800" dirty="0">
                <a:hlinkClick r:id="rId4"/>
              </a:rPr>
              <a:t>://</a:t>
            </a:r>
            <a:r>
              <a:rPr lang="en-US" sz="1800" dirty="0" smtClean="0">
                <a:hlinkClick r:id="rId4"/>
              </a:rPr>
              <a:t>doi.org/10.1016/j.jeca.2015.10.003</a:t>
            </a:r>
            <a:endParaRPr lang="en-US" sz="1800" dirty="0" smtClean="0"/>
          </a:p>
          <a:p>
            <a:r>
              <a:rPr lang="en-US" sz="1800" dirty="0"/>
              <a:t>Gonzalo, </a:t>
            </a:r>
            <a:r>
              <a:rPr lang="en-US" sz="1800" dirty="0" err="1"/>
              <a:t>Jesús</a:t>
            </a:r>
            <a:r>
              <a:rPr lang="en-US" sz="1800" dirty="0"/>
              <a:t> and </a:t>
            </a:r>
            <a:r>
              <a:rPr lang="en-US" sz="1800" dirty="0" err="1"/>
              <a:t>Taamouti</a:t>
            </a:r>
            <a:r>
              <a:rPr lang="en-US" sz="1800" dirty="0"/>
              <a:t>, </a:t>
            </a:r>
            <a:r>
              <a:rPr lang="en-US" sz="1800" dirty="0" err="1"/>
              <a:t>Abderrahim</a:t>
            </a:r>
            <a:r>
              <a:rPr lang="en-US" sz="1800" dirty="0"/>
              <a:t>. "The reaction of stock market returns to unemployment" </a:t>
            </a:r>
            <a:r>
              <a:rPr lang="en-US" sz="1800" i="1" dirty="0"/>
              <a:t>Studies in Nonlinear Dynamics &amp; Econometrics</a:t>
            </a:r>
            <a:r>
              <a:rPr lang="en-US" sz="1800" dirty="0"/>
              <a:t>, vol. 21, no. 4, 2017, pp. 20150078. </a:t>
            </a:r>
            <a:r>
              <a:rPr lang="en-US" sz="1800" dirty="0">
                <a:hlinkClick r:id="rId5"/>
              </a:rPr>
              <a:t>https://</a:t>
            </a:r>
            <a:r>
              <a:rPr lang="en-US" sz="1800" dirty="0" smtClean="0">
                <a:hlinkClick r:id="rId5"/>
              </a:rPr>
              <a:t>doi.org/10.1515/snde-2015-0078</a:t>
            </a:r>
            <a:endParaRPr lang="en-US" sz="1800" dirty="0" smtClean="0"/>
          </a:p>
          <a:p>
            <a:r>
              <a:rPr lang="en-US" sz="1800" dirty="0"/>
              <a:t>Prakash </a:t>
            </a:r>
            <a:r>
              <a:rPr lang="en-US" sz="1800" dirty="0" err="1"/>
              <a:t>Loungani</a:t>
            </a:r>
            <a:r>
              <a:rPr lang="en-US" sz="1800" dirty="0"/>
              <a:t>, Mark Rush, William </a:t>
            </a:r>
            <a:r>
              <a:rPr lang="en-US" sz="1800" dirty="0" err="1" smtClean="0"/>
              <a:t>Tave</a:t>
            </a:r>
            <a:r>
              <a:rPr lang="en-US" sz="1800" dirty="0" smtClean="0"/>
              <a:t>, Stock </a:t>
            </a:r>
            <a:r>
              <a:rPr lang="en-US" sz="1800" dirty="0"/>
              <a:t>market dispersion and </a:t>
            </a:r>
            <a:r>
              <a:rPr lang="en-US" sz="1800" dirty="0" smtClean="0"/>
              <a:t>unemployment, Journal </a:t>
            </a:r>
            <a:r>
              <a:rPr lang="en-US" sz="1800" dirty="0"/>
              <a:t>of Monetary </a:t>
            </a:r>
            <a:r>
              <a:rPr lang="en-US" sz="1800" dirty="0" smtClean="0"/>
              <a:t>Economics, Volume </a:t>
            </a:r>
            <a:r>
              <a:rPr lang="en-US" sz="1800" dirty="0"/>
              <a:t>25, Issue </a:t>
            </a:r>
            <a:r>
              <a:rPr lang="en-US" sz="1800" dirty="0" smtClean="0"/>
              <a:t>3, 1990, Pages 367-388, ISSN 0304-3932, </a:t>
            </a:r>
            <a:r>
              <a:rPr lang="en-US" sz="1800" dirty="0" smtClean="0">
                <a:hlinkClick r:id="rId6"/>
              </a:rPr>
              <a:t>https</a:t>
            </a:r>
            <a:r>
              <a:rPr lang="en-US" sz="1800" dirty="0">
                <a:hlinkClick r:id="rId6"/>
              </a:rPr>
              <a:t>://</a:t>
            </a:r>
            <a:r>
              <a:rPr lang="en-US" sz="1800" dirty="0" smtClean="0">
                <a:hlinkClick r:id="rId6"/>
              </a:rPr>
              <a:t>doi.org/10.1016/0304-3932(90)90059-D</a:t>
            </a:r>
            <a:endParaRPr lang="en-US" sz="1800" dirty="0" smtClean="0"/>
          </a:p>
          <a:p>
            <a:endParaRPr lang="en-US" sz="1800" dirty="0" smtClean="0"/>
          </a:p>
          <a:p>
            <a:endParaRPr lang="en-US" sz="1800" dirty="0"/>
          </a:p>
          <a:p>
            <a:endParaRPr lang="en-US" sz="1800" dirty="0"/>
          </a:p>
        </p:txBody>
      </p:sp>
    </p:spTree>
    <p:extLst>
      <p:ext uri="{BB962C8B-B14F-4D97-AF65-F5344CB8AC3E}">
        <p14:creationId xmlns:p14="http://schemas.microsoft.com/office/powerpoint/2010/main" val="3252176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Thank you!</a:t>
            </a:r>
            <a:endParaRPr lang="en-US" dirty="0"/>
          </a:p>
        </p:txBody>
      </p:sp>
    </p:spTree>
    <p:extLst>
      <p:ext uri="{BB962C8B-B14F-4D97-AF65-F5344CB8AC3E}">
        <p14:creationId xmlns:p14="http://schemas.microsoft.com/office/powerpoint/2010/main" val="2304482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fr-FR" dirty="0" err="1" smtClean="0"/>
              <a:t>Outline</a:t>
            </a:r>
            <a:endParaRPr lang="en-US" dirty="0"/>
          </a:p>
        </p:txBody>
      </p:sp>
      <p:sp>
        <p:nvSpPr>
          <p:cNvPr id="5" name="Content Placeholder 4"/>
          <p:cNvSpPr>
            <a:spLocks noGrp="1"/>
          </p:cNvSpPr>
          <p:nvPr>
            <p:ph idx="1"/>
          </p:nvPr>
        </p:nvSpPr>
        <p:spPr/>
        <p:txBody>
          <a:bodyPr>
            <a:normAutofit/>
          </a:bodyPr>
          <a:lstStyle/>
          <a:p>
            <a:pPr marL="457200" indent="-457200">
              <a:buFont typeface="+mj-lt"/>
              <a:buAutoNum type="arabicPeriod"/>
            </a:pPr>
            <a:r>
              <a:rPr lang="en-US" sz="3200" dirty="0" smtClean="0"/>
              <a:t>Problem Statement</a:t>
            </a:r>
          </a:p>
          <a:p>
            <a:pPr marL="457200" indent="-457200">
              <a:buFont typeface="+mj-lt"/>
              <a:buAutoNum type="arabicPeriod"/>
            </a:pPr>
            <a:r>
              <a:rPr lang="en-US" sz="3200" dirty="0" smtClean="0"/>
              <a:t>Literature </a:t>
            </a:r>
            <a:r>
              <a:rPr lang="en-US" sz="3200" dirty="0"/>
              <a:t>Review </a:t>
            </a:r>
            <a:endParaRPr lang="en-US" sz="3200" dirty="0" smtClean="0"/>
          </a:p>
          <a:p>
            <a:pPr marL="457200" indent="-457200">
              <a:buFont typeface="+mj-lt"/>
              <a:buAutoNum type="arabicPeriod"/>
            </a:pPr>
            <a:r>
              <a:rPr lang="en-US" sz="3200" dirty="0" smtClean="0"/>
              <a:t>Data description &amp; Exploratory Data Analysis</a:t>
            </a:r>
          </a:p>
          <a:p>
            <a:pPr marL="457200" indent="-457200">
              <a:buFont typeface="+mj-lt"/>
              <a:buAutoNum type="arabicPeriod"/>
            </a:pPr>
            <a:r>
              <a:rPr lang="en-US" sz="3200" dirty="0" smtClean="0"/>
              <a:t>Methodology</a:t>
            </a:r>
          </a:p>
          <a:p>
            <a:pPr marL="457200" indent="-457200">
              <a:buFont typeface="+mj-lt"/>
              <a:buAutoNum type="arabicPeriod"/>
            </a:pPr>
            <a:r>
              <a:rPr lang="en-US" sz="3200" dirty="0" smtClean="0"/>
              <a:t>Findings</a:t>
            </a:r>
            <a:r>
              <a:rPr lang="fr-FR" sz="3200" dirty="0" smtClean="0"/>
              <a:t> </a:t>
            </a:r>
          </a:p>
          <a:p>
            <a:pPr marL="457200" indent="-457200">
              <a:buFont typeface="+mj-lt"/>
              <a:buAutoNum type="arabicPeriod"/>
            </a:pPr>
            <a:r>
              <a:rPr lang="fr-FR" sz="3200" dirty="0" smtClean="0"/>
              <a:t>Conclusion</a:t>
            </a:r>
            <a:endParaRPr lang="en-US" sz="3200" dirty="0" smtClean="0"/>
          </a:p>
          <a:p>
            <a:pPr marL="457200" indent="-457200">
              <a:buFont typeface="+mj-lt"/>
              <a:buAutoNum type="arabicPeriod"/>
            </a:pPr>
            <a:endParaRPr lang="en-US" sz="3200" dirty="0"/>
          </a:p>
        </p:txBody>
      </p:sp>
    </p:spTree>
    <p:extLst>
      <p:ext uri="{BB962C8B-B14F-4D97-AF65-F5344CB8AC3E}">
        <p14:creationId xmlns:p14="http://schemas.microsoft.com/office/powerpoint/2010/main" val="3476152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1203491"/>
          </a:xfrm>
        </p:spPr>
        <p:txBody>
          <a:bodyPr/>
          <a:lstStyle/>
          <a:p>
            <a:r>
              <a:rPr lang="fr-FR" dirty="0" err="1" smtClean="0"/>
              <a:t>Problem</a:t>
            </a:r>
            <a:r>
              <a:rPr lang="fr-FR" dirty="0" smtClean="0"/>
              <a:t> </a:t>
            </a:r>
            <a:r>
              <a:rPr lang="fr-FR" dirty="0" err="1" smtClean="0"/>
              <a:t>Statement</a:t>
            </a:r>
            <a:endParaRPr lang="en-US" dirty="0"/>
          </a:p>
        </p:txBody>
      </p:sp>
      <p:sp>
        <p:nvSpPr>
          <p:cNvPr id="3" name="Content Placeholder 2"/>
          <p:cNvSpPr>
            <a:spLocks noGrp="1"/>
          </p:cNvSpPr>
          <p:nvPr>
            <p:ph idx="1"/>
          </p:nvPr>
        </p:nvSpPr>
        <p:spPr>
          <a:xfrm>
            <a:off x="726948" y="1769716"/>
            <a:ext cx="5840905" cy="3400162"/>
          </a:xfrm>
        </p:spPr>
        <p:txBody>
          <a:bodyPr>
            <a:normAutofit lnSpcReduction="10000"/>
          </a:bodyPr>
          <a:lstStyle/>
          <a:p>
            <a:pPr marL="0" indent="0">
              <a:buNone/>
            </a:pPr>
            <a:r>
              <a:rPr lang="en-US" b="1" dirty="0" smtClean="0"/>
              <a:t>IWM </a:t>
            </a:r>
            <a:r>
              <a:rPr lang="en-US" b="1" dirty="0"/>
              <a:t>- </a:t>
            </a:r>
            <a:r>
              <a:rPr lang="en-US" b="1" dirty="0" err="1"/>
              <a:t>iShares</a:t>
            </a:r>
            <a:r>
              <a:rPr lang="en-US" b="1" dirty="0"/>
              <a:t> Russell 2000 ETF</a:t>
            </a:r>
          </a:p>
          <a:p>
            <a:r>
              <a:rPr lang="en-US" sz="1400" dirty="0" smtClean="0"/>
              <a:t>Tracks </a:t>
            </a:r>
            <a:r>
              <a:rPr lang="en-US" sz="1400" dirty="0"/>
              <a:t>the Russell 2000 index, which represents the performance of approximately 2000 small-cap companies in the U.S. stock </a:t>
            </a:r>
            <a:r>
              <a:rPr lang="en-US" sz="1400" dirty="0" smtClean="0"/>
              <a:t>market. (NOVAVX, </a:t>
            </a:r>
            <a:r>
              <a:rPr lang="en-US" sz="1400" dirty="0"/>
              <a:t>Revolve Group </a:t>
            </a:r>
            <a:r>
              <a:rPr lang="en-US" sz="1400" dirty="0" err="1" smtClean="0"/>
              <a:t>Inc</a:t>
            </a:r>
            <a:r>
              <a:rPr lang="en-US" sz="1400" dirty="0" smtClean="0"/>
              <a:t>…)</a:t>
            </a:r>
          </a:p>
          <a:p>
            <a:pPr marL="0" indent="0">
              <a:buNone/>
            </a:pPr>
            <a:r>
              <a:rPr lang="en-US" b="1" dirty="0" smtClean="0"/>
              <a:t> </a:t>
            </a:r>
            <a:r>
              <a:rPr lang="en-US" b="1" dirty="0"/>
              <a:t>SPY - SPDR S&amp;P 500 ETF Trust</a:t>
            </a:r>
          </a:p>
          <a:p>
            <a:r>
              <a:rPr lang="en-US" sz="1400" dirty="0" smtClean="0"/>
              <a:t>Aims </a:t>
            </a:r>
            <a:r>
              <a:rPr lang="en-US" sz="1400" dirty="0"/>
              <a:t>to provide investment results that correspond generally to the price and yield performance of the S&amp;P 500 </a:t>
            </a:r>
            <a:r>
              <a:rPr lang="en-US" sz="1400" dirty="0" smtClean="0"/>
              <a:t>Index for 500 companies. (JNJ, </a:t>
            </a:r>
            <a:r>
              <a:rPr lang="en-US" sz="1400" dirty="0" err="1" smtClean="0"/>
              <a:t>ExxonMobill</a:t>
            </a:r>
            <a:r>
              <a:rPr lang="en-US" sz="1400" dirty="0" smtClean="0"/>
              <a:t>…)</a:t>
            </a:r>
          </a:p>
          <a:p>
            <a:pPr marL="0" indent="0">
              <a:buNone/>
            </a:pPr>
            <a:r>
              <a:rPr lang="en-US" b="1" dirty="0" smtClean="0"/>
              <a:t>QQQ </a:t>
            </a:r>
            <a:r>
              <a:rPr lang="en-US" b="1" dirty="0"/>
              <a:t>- Invesco QQQ </a:t>
            </a:r>
            <a:r>
              <a:rPr lang="en-US" b="1" dirty="0" smtClean="0"/>
              <a:t>Trust</a:t>
            </a:r>
          </a:p>
          <a:p>
            <a:r>
              <a:rPr lang="en-US" sz="1400" dirty="0"/>
              <a:t>Replicates the NASDAQ-100 Index, which includes 100 of the largest non-financial companies listed </a:t>
            </a:r>
            <a:r>
              <a:rPr lang="en-US" sz="1400" dirty="0" smtClean="0"/>
              <a:t>on the NASDAQ stock market. Focuses on tech companies and Bio-tech( APL, AMZN…)</a:t>
            </a:r>
          </a:p>
        </p:txBody>
      </p:sp>
      <p:sp>
        <p:nvSpPr>
          <p:cNvPr id="4" name="Content Placeholder 2"/>
          <p:cNvSpPr txBox="1">
            <a:spLocks/>
          </p:cNvSpPr>
          <p:nvPr/>
        </p:nvSpPr>
        <p:spPr>
          <a:xfrm>
            <a:off x="7080972" y="1848846"/>
            <a:ext cx="4205537" cy="2556100"/>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US" b="1" dirty="0" smtClean="0"/>
              <a:t>US unemployment Rate Announcement</a:t>
            </a:r>
          </a:p>
          <a:p>
            <a:r>
              <a:rPr lang="en-US" sz="1400" dirty="0" smtClean="0"/>
              <a:t>The unemployment rate represents the percentage of the labor force that is jobless and actively seeking employment. It is a key indicator of economic health.</a:t>
            </a:r>
            <a:endParaRPr lang="en-US" sz="1400" dirty="0"/>
          </a:p>
        </p:txBody>
      </p:sp>
      <p:sp>
        <p:nvSpPr>
          <p:cNvPr id="5" name="Content Placeholder 2"/>
          <p:cNvSpPr txBox="1">
            <a:spLocks/>
          </p:cNvSpPr>
          <p:nvPr/>
        </p:nvSpPr>
        <p:spPr>
          <a:xfrm>
            <a:off x="589085" y="5169878"/>
            <a:ext cx="10858500" cy="1286607"/>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gn="ctr">
              <a:buNone/>
            </a:pPr>
            <a:r>
              <a:rPr lang="en-US" b="1" dirty="0" smtClean="0">
                <a:solidFill>
                  <a:srgbClr val="FF0000"/>
                </a:solidFill>
              </a:rPr>
              <a:t>Problem statement</a:t>
            </a:r>
          </a:p>
          <a:p>
            <a:pPr marL="0" indent="0" algn="ctr">
              <a:buNone/>
            </a:pPr>
            <a:r>
              <a:rPr lang="en-US" dirty="0" smtClean="0"/>
              <a:t>How does the US unemployment rate announcement affect the performance of IWM, SPY and QQQ?</a:t>
            </a:r>
          </a:p>
        </p:txBody>
      </p:sp>
    </p:spTree>
    <p:extLst>
      <p:ext uri="{BB962C8B-B14F-4D97-AF65-F5344CB8AC3E}">
        <p14:creationId xmlns:p14="http://schemas.microsoft.com/office/powerpoint/2010/main" val="930711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8156" y="351692"/>
            <a:ext cx="10058400" cy="448408"/>
          </a:xfrm>
        </p:spPr>
        <p:txBody>
          <a:bodyPr>
            <a:noAutofit/>
          </a:bodyPr>
          <a:lstStyle/>
          <a:p>
            <a:pPr algn="ctr"/>
            <a:r>
              <a:rPr lang="en-US" sz="3600" dirty="0"/>
              <a:t>Literature Review </a:t>
            </a:r>
            <a:br>
              <a:rPr lang="en-US" sz="3600" dirty="0"/>
            </a:br>
            <a:endParaRPr lang="en-US" sz="3600" dirty="0"/>
          </a:p>
        </p:txBody>
      </p:sp>
      <p:sp>
        <p:nvSpPr>
          <p:cNvPr id="3" name="Content Placeholder 2"/>
          <p:cNvSpPr>
            <a:spLocks noGrp="1"/>
          </p:cNvSpPr>
          <p:nvPr>
            <p:ph idx="1"/>
          </p:nvPr>
        </p:nvSpPr>
        <p:spPr>
          <a:xfrm>
            <a:off x="508545" y="2486544"/>
            <a:ext cx="3660413" cy="4033207"/>
          </a:xfrm>
        </p:spPr>
        <p:txBody>
          <a:bodyPr>
            <a:normAutofit fontScale="77500" lnSpcReduction="20000"/>
          </a:bodyPr>
          <a:lstStyle/>
          <a:p>
            <a:r>
              <a:rPr lang="en-US" b="1" dirty="0" smtClean="0"/>
              <a:t>Objective </a:t>
            </a:r>
            <a:r>
              <a:rPr lang="en-US" b="1" dirty="0"/>
              <a:t>of the </a:t>
            </a:r>
            <a:r>
              <a:rPr lang="en-US" b="1" dirty="0" smtClean="0"/>
              <a:t>Study</a:t>
            </a:r>
            <a:r>
              <a:rPr lang="en-US" dirty="0" smtClean="0"/>
              <a:t>: Investigate </a:t>
            </a:r>
            <a:r>
              <a:rPr lang="en-US" dirty="0"/>
              <a:t>the impact of economic indicators, specifically U.S. unemployment rate announcements, on the stability of the stock market and identify systemic risks associated with too-big-to-fail (TBTF) </a:t>
            </a:r>
            <a:r>
              <a:rPr lang="en-US" dirty="0" smtClean="0"/>
              <a:t>banks</a:t>
            </a:r>
          </a:p>
          <a:p>
            <a:r>
              <a:rPr lang="en-US" b="1" dirty="0" smtClean="0"/>
              <a:t>Methodology</a:t>
            </a:r>
            <a:r>
              <a:rPr lang="en-US" dirty="0" smtClean="0"/>
              <a:t>: Equilibrium </a:t>
            </a:r>
            <a:r>
              <a:rPr lang="en-US" dirty="0"/>
              <a:t>model that integrates unemployment rate data to assess its direct and indirect effects on stock market volatility and the systemic risk posed by large financial </a:t>
            </a:r>
            <a:r>
              <a:rPr lang="en-US" dirty="0" smtClean="0"/>
              <a:t>institutions.</a:t>
            </a:r>
          </a:p>
          <a:p>
            <a:r>
              <a:rPr lang="en-US" b="1" dirty="0" smtClean="0"/>
              <a:t>Key Findings</a:t>
            </a:r>
            <a:r>
              <a:rPr lang="en-US" dirty="0" smtClean="0"/>
              <a:t>: Unemployment </a:t>
            </a:r>
            <a:r>
              <a:rPr lang="en-US" dirty="0"/>
              <a:t>announcements significantly influence stock market responses, particularly through their impact on large financial institutions labeled as </a:t>
            </a:r>
            <a:r>
              <a:rPr lang="en-US" dirty="0" smtClean="0"/>
              <a:t>TBTF.</a:t>
            </a:r>
            <a:endParaRPr lang="en-US" dirty="0"/>
          </a:p>
        </p:txBody>
      </p:sp>
      <p:pic>
        <p:nvPicPr>
          <p:cNvPr id="7" name="Picture 6"/>
          <p:cNvPicPr>
            <a:picLocks noChangeAspect="1"/>
          </p:cNvPicPr>
          <p:nvPr/>
        </p:nvPicPr>
        <p:blipFill>
          <a:blip r:embed="rId2"/>
          <a:stretch>
            <a:fillRect/>
          </a:stretch>
        </p:blipFill>
        <p:spPr>
          <a:xfrm>
            <a:off x="642720" y="713514"/>
            <a:ext cx="4307349" cy="1292107"/>
          </a:xfrm>
          <a:prstGeom prst="rect">
            <a:avLst/>
          </a:prstGeom>
        </p:spPr>
      </p:pic>
      <p:pic>
        <p:nvPicPr>
          <p:cNvPr id="8" name="Picture 7"/>
          <p:cNvPicPr>
            <a:picLocks noChangeAspect="1"/>
          </p:cNvPicPr>
          <p:nvPr/>
        </p:nvPicPr>
        <p:blipFill>
          <a:blip r:embed="rId3"/>
          <a:stretch>
            <a:fillRect/>
          </a:stretch>
        </p:blipFill>
        <p:spPr>
          <a:xfrm>
            <a:off x="4070499" y="800100"/>
            <a:ext cx="3901650" cy="1599858"/>
          </a:xfrm>
          <a:prstGeom prst="rect">
            <a:avLst/>
          </a:prstGeom>
        </p:spPr>
      </p:pic>
      <p:sp>
        <p:nvSpPr>
          <p:cNvPr id="10" name="Content Placeholder 2"/>
          <p:cNvSpPr txBox="1">
            <a:spLocks/>
          </p:cNvSpPr>
          <p:nvPr/>
        </p:nvSpPr>
        <p:spPr>
          <a:xfrm>
            <a:off x="4311736" y="2486544"/>
            <a:ext cx="3660413" cy="4033207"/>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en-US" b="1" dirty="0" smtClean="0"/>
              <a:t>Objective </a:t>
            </a:r>
            <a:r>
              <a:rPr lang="en-US" b="1" dirty="0"/>
              <a:t>of the </a:t>
            </a:r>
            <a:r>
              <a:rPr lang="en-US" b="1" dirty="0" smtClean="0"/>
              <a:t>Study</a:t>
            </a:r>
            <a:r>
              <a:rPr lang="en-US" dirty="0" smtClean="0"/>
              <a:t>: The </a:t>
            </a:r>
            <a:r>
              <a:rPr lang="en-US" dirty="0"/>
              <a:t>short-term response of stock prices to U.S. unemployment rate </a:t>
            </a:r>
            <a:r>
              <a:rPr lang="en-US" dirty="0" smtClean="0"/>
              <a:t>announcements.</a:t>
            </a:r>
          </a:p>
          <a:p>
            <a:r>
              <a:rPr lang="en-US" b="1" dirty="0" smtClean="0"/>
              <a:t>Methodology</a:t>
            </a:r>
            <a:r>
              <a:rPr lang="en-US" dirty="0" smtClean="0"/>
              <a:t>: Historical </a:t>
            </a:r>
            <a:r>
              <a:rPr lang="en-US" dirty="0"/>
              <a:t>unemployment data, primarily focusing on the Bureau of Labor Statistics' monthly unemployment announcements from 1948 to 1995. </a:t>
            </a:r>
            <a:endParaRPr lang="en-US" dirty="0" smtClean="0"/>
          </a:p>
          <a:p>
            <a:r>
              <a:rPr lang="en-US" dirty="0" smtClean="0"/>
              <a:t>It </a:t>
            </a:r>
            <a:r>
              <a:rPr lang="en-US" dirty="0"/>
              <a:t>employs time-series models to predict the unemployment rate and its unanticipated component, assessing the impact on stock and bond prices</a:t>
            </a:r>
            <a:r>
              <a:rPr lang="en-US" dirty="0" smtClean="0"/>
              <a:t>.</a:t>
            </a:r>
            <a:endParaRPr lang="en-US" dirty="0"/>
          </a:p>
          <a:p>
            <a:r>
              <a:rPr lang="en-US" b="1" dirty="0" smtClean="0"/>
              <a:t>Key Findings</a:t>
            </a:r>
            <a:r>
              <a:rPr lang="en-US" dirty="0" smtClean="0"/>
              <a:t>: Stock </a:t>
            </a:r>
            <a:r>
              <a:rPr lang="en-US" dirty="0"/>
              <a:t>markets typically react positively to rising unemployment during economic expansions due to anticipated cuts in interest rates, and negatively during contractions due to deteriorating growth expectations. </a:t>
            </a:r>
            <a:endParaRPr lang="en-US" b="1" dirty="0"/>
          </a:p>
        </p:txBody>
      </p:sp>
      <p:pic>
        <p:nvPicPr>
          <p:cNvPr id="11" name="Picture 10"/>
          <p:cNvPicPr>
            <a:picLocks noChangeAspect="1"/>
          </p:cNvPicPr>
          <p:nvPr/>
        </p:nvPicPr>
        <p:blipFill>
          <a:blip r:embed="rId4"/>
          <a:stretch>
            <a:fillRect/>
          </a:stretch>
        </p:blipFill>
        <p:spPr>
          <a:xfrm>
            <a:off x="8036117" y="836244"/>
            <a:ext cx="3780745" cy="1426351"/>
          </a:xfrm>
          <a:prstGeom prst="rect">
            <a:avLst/>
          </a:prstGeom>
        </p:spPr>
      </p:pic>
      <p:sp>
        <p:nvSpPr>
          <p:cNvPr id="12" name="Content Placeholder 2"/>
          <p:cNvSpPr txBox="1">
            <a:spLocks/>
          </p:cNvSpPr>
          <p:nvPr/>
        </p:nvSpPr>
        <p:spPr>
          <a:xfrm>
            <a:off x="8236036" y="2551021"/>
            <a:ext cx="3660413" cy="4033207"/>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buNone/>
            </a:pPr>
            <a:endParaRPr lang="en-US" b="1" dirty="0"/>
          </a:p>
          <a:p>
            <a:r>
              <a:rPr lang="en-US" b="1" dirty="0" smtClean="0"/>
              <a:t>Objective </a:t>
            </a:r>
            <a:r>
              <a:rPr lang="en-US" b="1" dirty="0"/>
              <a:t>of the </a:t>
            </a:r>
            <a:r>
              <a:rPr lang="en-US" b="1" dirty="0" smtClean="0"/>
              <a:t>Study: </a:t>
            </a:r>
            <a:r>
              <a:rPr lang="en-US" dirty="0" smtClean="0"/>
              <a:t>This </a:t>
            </a:r>
            <a:r>
              <a:rPr lang="en-US" dirty="0"/>
              <a:t>paper explores the impact of unexpected unemployment rates on the stock market, utilizing macroeconomic models to understand the influence of labor market conditions on stock prices</a:t>
            </a:r>
            <a:r>
              <a:rPr lang="en-US" dirty="0" smtClean="0"/>
              <a:t>.</a:t>
            </a:r>
            <a:endParaRPr lang="en-US" b="1" dirty="0"/>
          </a:p>
          <a:p>
            <a:r>
              <a:rPr lang="en-US" b="1" dirty="0" smtClean="0"/>
              <a:t>Methodology: </a:t>
            </a:r>
            <a:r>
              <a:rPr lang="en-US" dirty="0" smtClean="0"/>
              <a:t>The </a:t>
            </a:r>
            <a:r>
              <a:rPr lang="en-US" dirty="0"/>
              <a:t>study employs a combination of econometric analysis and event study methodology to assess the reaction of stock prices to news about unemployment rates, considering other economic indicators and news</a:t>
            </a:r>
            <a:r>
              <a:rPr lang="en-US" b="1" dirty="0" smtClean="0"/>
              <a:t>.</a:t>
            </a:r>
            <a:endParaRPr lang="en-US" b="1" dirty="0"/>
          </a:p>
          <a:p>
            <a:r>
              <a:rPr lang="en-US" b="1" dirty="0" smtClean="0"/>
              <a:t>Key Findings: </a:t>
            </a:r>
            <a:r>
              <a:rPr lang="en-US" dirty="0" smtClean="0"/>
              <a:t>The </a:t>
            </a:r>
            <a:r>
              <a:rPr lang="en-US" dirty="0"/>
              <a:t>research identifies significant reactions in stock prices to unexpected changes in unemployment rates, highlighting the stock market's sensitivity to economic indicators and the broader implications for investors and policymakers</a:t>
            </a:r>
            <a:r>
              <a:rPr lang="en-US" dirty="0" smtClean="0"/>
              <a:t>.</a:t>
            </a:r>
            <a:endParaRPr lang="en-US" dirty="0"/>
          </a:p>
        </p:txBody>
      </p:sp>
    </p:spTree>
    <p:extLst>
      <p:ext uri="{BB962C8B-B14F-4D97-AF65-F5344CB8AC3E}">
        <p14:creationId xmlns:p14="http://schemas.microsoft.com/office/powerpoint/2010/main" val="409392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069848" y="1608994"/>
            <a:ext cx="9966960" cy="3604846"/>
          </a:xfrm>
        </p:spPr>
        <p:txBody>
          <a:bodyPr/>
          <a:lstStyle/>
          <a:p>
            <a:r>
              <a:rPr lang="en-US" sz="7200" dirty="0"/>
              <a:t>Data description &amp; Exploratory Data Analysis</a:t>
            </a:r>
            <a:br>
              <a:rPr lang="en-US" sz="7200" dirty="0"/>
            </a:br>
            <a:endParaRPr lang="en-US" sz="7200"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262847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0187" y="172090"/>
            <a:ext cx="10058400" cy="1609344"/>
          </a:xfrm>
        </p:spPr>
        <p:txBody>
          <a:bodyPr/>
          <a:lstStyle/>
          <a:p>
            <a:pPr algn="ctr"/>
            <a:r>
              <a:rPr lang="fr-FR" dirty="0" smtClean="0"/>
              <a:t>Data description </a:t>
            </a:r>
            <a:endParaRPr lang="en-US" dirty="0"/>
          </a:p>
        </p:txBody>
      </p:sp>
      <p:sp>
        <p:nvSpPr>
          <p:cNvPr id="3" name="Content Placeholder 2"/>
          <p:cNvSpPr>
            <a:spLocks noGrp="1"/>
          </p:cNvSpPr>
          <p:nvPr>
            <p:ph idx="1"/>
          </p:nvPr>
        </p:nvSpPr>
        <p:spPr>
          <a:xfrm>
            <a:off x="1336430" y="5023948"/>
            <a:ext cx="2936630" cy="1685074"/>
          </a:xfrm>
        </p:spPr>
        <p:txBody>
          <a:bodyPr>
            <a:normAutofit/>
          </a:bodyPr>
          <a:lstStyle/>
          <a:p>
            <a:r>
              <a:rPr lang="fr-FR" sz="1600" dirty="0" smtClean="0"/>
              <a:t>Source: </a:t>
            </a:r>
            <a:r>
              <a:rPr lang="fr-FR" sz="1600" dirty="0" err="1" smtClean="0"/>
              <a:t>ForexFactory</a:t>
            </a:r>
            <a:endParaRPr lang="fr-FR" sz="1600" dirty="0" smtClean="0"/>
          </a:p>
          <a:p>
            <a:r>
              <a:rPr lang="en-US" sz="1600" dirty="0" smtClean="0"/>
              <a:t>Timeframe</a:t>
            </a:r>
            <a:r>
              <a:rPr lang="fr-FR" sz="1600" dirty="0" smtClean="0"/>
              <a:t>: 2018 – 2024</a:t>
            </a:r>
          </a:p>
          <a:p>
            <a:r>
              <a:rPr lang="fr-FR" sz="1600" dirty="0" smtClean="0"/>
              <a:t> CSV file, Once a </a:t>
            </a:r>
            <a:r>
              <a:rPr lang="fr-FR" sz="1600" dirty="0" err="1" smtClean="0"/>
              <a:t>month</a:t>
            </a:r>
            <a:r>
              <a:rPr lang="fr-FR" sz="1600" dirty="0" smtClean="0"/>
              <a:t> </a:t>
            </a:r>
            <a:r>
              <a:rPr lang="fr-FR" sz="1600" dirty="0" err="1" smtClean="0"/>
              <a:t>anouncement</a:t>
            </a:r>
            <a:r>
              <a:rPr lang="fr-FR" sz="1600" dirty="0" smtClean="0"/>
              <a:t>. </a:t>
            </a:r>
          </a:p>
        </p:txBody>
      </p:sp>
      <p:pic>
        <p:nvPicPr>
          <p:cNvPr id="4" name="Picture 3"/>
          <p:cNvPicPr>
            <a:picLocks noChangeAspect="1"/>
          </p:cNvPicPr>
          <p:nvPr/>
        </p:nvPicPr>
        <p:blipFill>
          <a:blip r:embed="rId2"/>
          <a:stretch>
            <a:fillRect/>
          </a:stretch>
        </p:blipFill>
        <p:spPr>
          <a:xfrm>
            <a:off x="1371599" y="2306918"/>
            <a:ext cx="2866292" cy="2589724"/>
          </a:xfrm>
          <a:prstGeom prst="rect">
            <a:avLst/>
          </a:prstGeom>
        </p:spPr>
      </p:pic>
      <p:sp>
        <p:nvSpPr>
          <p:cNvPr id="5" name="TextBox 4"/>
          <p:cNvSpPr txBox="1"/>
          <p:nvPr/>
        </p:nvSpPr>
        <p:spPr>
          <a:xfrm>
            <a:off x="1563567" y="1779502"/>
            <a:ext cx="2813538" cy="400110"/>
          </a:xfrm>
          <a:prstGeom prst="rect">
            <a:avLst/>
          </a:prstGeom>
          <a:noFill/>
        </p:spPr>
        <p:txBody>
          <a:bodyPr wrap="square" rtlCol="0">
            <a:spAutoFit/>
          </a:bodyPr>
          <a:lstStyle/>
          <a:p>
            <a:r>
              <a:rPr lang="en-US" sz="2000" dirty="0" smtClean="0"/>
              <a:t>Unemployment</a:t>
            </a:r>
            <a:r>
              <a:rPr lang="fr-FR" sz="2000" dirty="0" smtClean="0"/>
              <a:t> Rate</a:t>
            </a:r>
            <a:endParaRPr lang="en-US" sz="2000" dirty="0"/>
          </a:p>
        </p:txBody>
      </p:sp>
      <p:pic>
        <p:nvPicPr>
          <p:cNvPr id="6" name="Picture 5"/>
          <p:cNvPicPr>
            <a:picLocks noChangeAspect="1"/>
          </p:cNvPicPr>
          <p:nvPr/>
        </p:nvPicPr>
        <p:blipFill>
          <a:blip r:embed="rId3"/>
          <a:stretch>
            <a:fillRect/>
          </a:stretch>
        </p:blipFill>
        <p:spPr>
          <a:xfrm>
            <a:off x="6418385" y="2179612"/>
            <a:ext cx="4629636" cy="2585278"/>
          </a:xfrm>
          <a:prstGeom prst="rect">
            <a:avLst/>
          </a:prstGeom>
        </p:spPr>
      </p:pic>
      <p:sp>
        <p:nvSpPr>
          <p:cNvPr id="7" name="TextBox 6"/>
          <p:cNvSpPr txBox="1"/>
          <p:nvPr/>
        </p:nvSpPr>
        <p:spPr>
          <a:xfrm>
            <a:off x="7687408" y="1779502"/>
            <a:ext cx="2813538" cy="400110"/>
          </a:xfrm>
          <a:prstGeom prst="rect">
            <a:avLst/>
          </a:prstGeom>
          <a:noFill/>
        </p:spPr>
        <p:txBody>
          <a:bodyPr wrap="square" rtlCol="0">
            <a:spAutoFit/>
          </a:bodyPr>
          <a:lstStyle/>
          <a:p>
            <a:r>
              <a:rPr lang="fr-FR" sz="2000" dirty="0" smtClean="0"/>
              <a:t>SPY, IWM, QQQ</a:t>
            </a:r>
            <a:endParaRPr lang="en-US" sz="2000" dirty="0"/>
          </a:p>
        </p:txBody>
      </p:sp>
      <p:sp>
        <p:nvSpPr>
          <p:cNvPr id="8" name="Content Placeholder 2"/>
          <p:cNvSpPr txBox="1">
            <a:spLocks/>
          </p:cNvSpPr>
          <p:nvPr/>
        </p:nvSpPr>
        <p:spPr>
          <a:xfrm>
            <a:off x="6418385" y="4896642"/>
            <a:ext cx="4324835" cy="1685074"/>
          </a:xfrm>
          <a:prstGeom prst="rect">
            <a:avLst/>
          </a:prstGeom>
        </p:spPr>
        <p:txBody>
          <a:bodyPr vert="horz" lIns="91440" tIns="45720" rIns="91440" bIns="45720" rtlCol="0">
            <a:norm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r>
              <a:rPr lang="fr-FR" sz="1600" dirty="0" smtClean="0"/>
              <a:t>Source: Yahoo Finance</a:t>
            </a:r>
          </a:p>
          <a:p>
            <a:r>
              <a:rPr lang="en-US" sz="1600" dirty="0" smtClean="0"/>
              <a:t>Timeframe</a:t>
            </a:r>
            <a:r>
              <a:rPr lang="fr-FR" sz="1600" dirty="0" smtClean="0"/>
              <a:t>: 2018 – 2024</a:t>
            </a:r>
          </a:p>
          <a:p>
            <a:r>
              <a:rPr lang="fr-FR" sz="1600" dirty="0" smtClean="0"/>
              <a:t> CSV file, </a:t>
            </a:r>
            <a:r>
              <a:rPr lang="fr-FR" sz="1600" dirty="0" err="1" smtClean="0"/>
              <a:t>daily</a:t>
            </a:r>
            <a:endParaRPr lang="fr-FR" sz="1600" dirty="0" smtClean="0"/>
          </a:p>
        </p:txBody>
      </p:sp>
    </p:spTree>
    <p:extLst>
      <p:ext uri="{BB962C8B-B14F-4D97-AF65-F5344CB8AC3E}">
        <p14:creationId xmlns:p14="http://schemas.microsoft.com/office/powerpoint/2010/main" val="2849925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1069848" y="1567492"/>
            <a:ext cx="10058400" cy="604207"/>
          </a:xfrm>
        </p:spPr>
        <p:txBody>
          <a:bodyPr>
            <a:normAutofit/>
          </a:bodyPr>
          <a:lstStyle/>
          <a:p>
            <a:pPr marL="0" indent="0">
              <a:buNone/>
            </a:pPr>
            <a:r>
              <a:rPr lang="en-US" sz="2400" dirty="0" smtClean="0"/>
              <a:t>Unemployment rates </a:t>
            </a:r>
            <a:endParaRPr lang="en-US" sz="2400" dirty="0"/>
          </a:p>
        </p:txBody>
      </p:sp>
      <p:pic>
        <p:nvPicPr>
          <p:cNvPr id="4" name="Picture 3"/>
          <p:cNvPicPr>
            <a:picLocks noChangeAspect="1"/>
          </p:cNvPicPr>
          <p:nvPr/>
        </p:nvPicPr>
        <p:blipFill>
          <a:blip r:embed="rId2"/>
          <a:stretch>
            <a:fillRect/>
          </a:stretch>
        </p:blipFill>
        <p:spPr>
          <a:xfrm>
            <a:off x="1850268" y="2418357"/>
            <a:ext cx="7249498" cy="3789012"/>
          </a:xfrm>
          <a:prstGeom prst="rect">
            <a:avLst/>
          </a:prstGeom>
        </p:spPr>
      </p:pic>
    </p:spTree>
    <p:extLst>
      <p:ext uri="{BB962C8B-B14F-4D97-AF65-F5344CB8AC3E}">
        <p14:creationId xmlns:p14="http://schemas.microsoft.com/office/powerpoint/2010/main" val="3395689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a:xfrm>
            <a:off x="1069848" y="1567492"/>
            <a:ext cx="10058400" cy="604207"/>
          </a:xfrm>
        </p:spPr>
        <p:txBody>
          <a:bodyPr>
            <a:normAutofit/>
          </a:bodyPr>
          <a:lstStyle/>
          <a:p>
            <a:pPr marL="0" indent="0">
              <a:buNone/>
            </a:pPr>
            <a:r>
              <a:rPr lang="en-US" sz="2400" dirty="0" smtClean="0"/>
              <a:t>ETFs</a:t>
            </a:r>
            <a:endParaRPr lang="en-US" sz="2400" dirty="0"/>
          </a:p>
        </p:txBody>
      </p:sp>
      <p:pic>
        <p:nvPicPr>
          <p:cNvPr id="6" name="Picture 5"/>
          <p:cNvPicPr>
            <a:picLocks noChangeAspect="1"/>
          </p:cNvPicPr>
          <p:nvPr/>
        </p:nvPicPr>
        <p:blipFill>
          <a:blip r:embed="rId2"/>
          <a:stretch>
            <a:fillRect/>
          </a:stretch>
        </p:blipFill>
        <p:spPr>
          <a:xfrm>
            <a:off x="1289609" y="2171699"/>
            <a:ext cx="7529549" cy="4106009"/>
          </a:xfrm>
          <a:prstGeom prst="rect">
            <a:avLst/>
          </a:prstGeom>
        </p:spPr>
      </p:pic>
    </p:spTree>
    <p:extLst>
      <p:ext uri="{BB962C8B-B14F-4D97-AF65-F5344CB8AC3E}">
        <p14:creationId xmlns:p14="http://schemas.microsoft.com/office/powerpoint/2010/main" val="2183550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Methodology</a:t>
            </a:r>
            <a:endParaRPr lang="en-US" dirty="0"/>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95285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345</TotalTime>
  <Words>1284</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Rockwell</vt:lpstr>
      <vt:lpstr>Rockwell Condensed</vt:lpstr>
      <vt:lpstr>Wingdings</vt:lpstr>
      <vt:lpstr>Wood Type</vt:lpstr>
      <vt:lpstr>Final Project Analyzing the prices of QQQ, IWM, and SPY around US Unemployment Rate announcements.</vt:lpstr>
      <vt:lpstr>Outline</vt:lpstr>
      <vt:lpstr>Problem Statement</vt:lpstr>
      <vt:lpstr>Literature Review  </vt:lpstr>
      <vt:lpstr>Data description &amp; Exploratory Data Analysis </vt:lpstr>
      <vt:lpstr>Data description </vt:lpstr>
      <vt:lpstr>Exploratory Data Analysis</vt:lpstr>
      <vt:lpstr>Exploratory Data Analysis</vt:lpstr>
      <vt:lpstr>Methodology</vt:lpstr>
      <vt:lpstr>Steps in the event study</vt:lpstr>
      <vt:lpstr>Findings </vt:lpstr>
      <vt:lpstr>SPY</vt:lpstr>
      <vt:lpstr>QQQ</vt:lpstr>
      <vt:lpstr>IWM</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Project Analyzing the prices of QQQ, IWM, and SPY around US Unemployment Rate announcements.</dc:title>
  <dc:creator>razerblade 15</dc:creator>
  <cp:lastModifiedBy>razerblade 15</cp:lastModifiedBy>
  <cp:revision>20</cp:revision>
  <dcterms:created xsi:type="dcterms:W3CDTF">2024-04-23T15:38:57Z</dcterms:created>
  <dcterms:modified xsi:type="dcterms:W3CDTF">2024-04-24T08:47:47Z</dcterms:modified>
</cp:coreProperties>
</file>