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ma" ContentType="audio/unknown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70" r:id="rId4"/>
    <p:sldId id="271" r:id="rId5"/>
    <p:sldId id="258" r:id="rId6"/>
    <p:sldId id="283" r:id="rId7"/>
    <p:sldId id="272" r:id="rId8"/>
    <p:sldId id="273" r:id="rId9"/>
    <p:sldId id="274" r:id="rId10"/>
    <p:sldId id="259" r:id="rId11"/>
    <p:sldId id="275" r:id="rId12"/>
    <p:sldId id="276" r:id="rId13"/>
    <p:sldId id="265" r:id="rId14"/>
    <p:sldId id="266" r:id="rId15"/>
    <p:sldId id="282" r:id="rId16"/>
    <p:sldId id="267" r:id="rId17"/>
    <p:sldId id="277" r:id="rId18"/>
    <p:sldId id="262" r:id="rId19"/>
    <p:sldId id="263" r:id="rId20"/>
    <p:sldId id="264" r:id="rId21"/>
    <p:sldId id="278" r:id="rId22"/>
    <p:sldId id="280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6666"/>
    <a:srgbClr val="FFB400"/>
    <a:srgbClr val="FF8800"/>
    <a:srgbClr val="CC0000"/>
    <a:srgbClr val="99CC00"/>
    <a:srgbClr val="669900"/>
    <a:srgbClr val="9933CC"/>
    <a:srgbClr val="AA66CC"/>
    <a:srgbClr val="21B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68" y="-96"/>
      </p:cViewPr>
      <p:guideLst>
        <p:guide orient="horz" pos="1830"/>
        <p:guide pos="7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566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the next</a:t>
            </a:r>
            <a:r>
              <a:rPr lang="en-US" baseline="0" dirty="0" smtClean="0"/>
              <a:t> slide after 2 seconds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1A8ED9-A90F-43A0-A471-4F79F54F87D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Cloud environment for running Python, Java, and Go based web applications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the next</a:t>
            </a:r>
            <a:r>
              <a:rPr lang="en-US" baseline="0" dirty="0" smtClean="0"/>
              <a:t> slide after 4 seconds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1A8ED9-A90F-43A0-A471-4F79F54F87D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Current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 user creation and authentication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Mid-October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Database design finalized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 tournaments running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 interfaces mocked up and working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October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Advanced tournaments running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Sharing tournaments with friends (Facebook/Twitter)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Introduce team</a:t>
            </a:r>
            <a:r>
              <a:rPr lang="en-US" baseline="0" dirty="0" smtClean="0"/>
              <a:t> members. Each member introduce </a:t>
            </a:r>
            <a:r>
              <a:rPr lang="en-US" baseline="0" dirty="0" err="1" smtClean="0"/>
              <a:t>brifely</a:t>
            </a:r>
            <a:r>
              <a:rPr lang="en-US" baseline="0" dirty="0" smtClean="0"/>
              <a:t> themselves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Mid-November</a:t>
            </a:r>
          </a:p>
          <a:p>
            <a:r>
              <a:rPr lang="en-US" dirty="0" smtClean="0"/>
              <a:t>Polished user interfaces</a:t>
            </a:r>
          </a:p>
          <a:p>
            <a:r>
              <a:rPr lang="en-US" dirty="0" smtClean="0"/>
              <a:t>Beta testing and fixes</a:t>
            </a:r>
          </a:p>
          <a:p>
            <a:r>
              <a:rPr lang="en-US" dirty="0" smtClean="0"/>
              <a:t>Betting odds calculator</a:t>
            </a:r>
          </a:p>
          <a:p>
            <a:r>
              <a:rPr lang="en-US" dirty="0" smtClean="0"/>
              <a:t>End of November</a:t>
            </a:r>
          </a:p>
          <a:p>
            <a:r>
              <a:rPr lang="en-US" dirty="0" smtClean="0"/>
              <a:t>1.0 Release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Continued support</a:t>
            </a:r>
          </a:p>
          <a:p>
            <a:r>
              <a:rPr lang="en-US" dirty="0" smtClean="0"/>
              <a:t>Feature requests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We’ve got four big</a:t>
            </a:r>
            <a:r>
              <a:rPr lang="en-US" baseline="0" dirty="0" smtClean="0"/>
              <a:t> pictures of our web application, web tournaments. 1.</a:t>
            </a:r>
            <a:r>
              <a:rPr lang="en-US" altLang="ko-KR" sz="1100" b="1" dirty="0" smtClean="0">
                <a:solidFill>
                  <a:srgbClr val="21B5E5"/>
                </a:solidFill>
                <a:latin typeface="Roboto Regular"/>
                <a:ea typeface="08서울남산체 L" pitchFamily="18" charset="-127"/>
                <a:cs typeface="Roboto Regular"/>
              </a:rPr>
              <a:t> Overview of Web Tournaments, </a:t>
            </a:r>
            <a:r>
              <a:rPr lang="en-US" altLang="ko-KR" sz="1100" b="1" dirty="0" smtClean="0">
                <a:solidFill>
                  <a:srgbClr val="AA66CC"/>
                </a:solidFill>
                <a:latin typeface="Roboto Regular"/>
                <a:ea typeface="Arial" charset="0"/>
                <a:cs typeface="Roboto Regular"/>
              </a:rPr>
              <a:t>2. Usability Features we are</a:t>
            </a:r>
            <a:r>
              <a:rPr lang="en-US" altLang="ko-KR" sz="1100" b="1" baseline="0" dirty="0" smtClean="0">
                <a:solidFill>
                  <a:srgbClr val="AA66CC"/>
                </a:solidFill>
                <a:latin typeface="Roboto Regular"/>
                <a:ea typeface="Arial" charset="0"/>
                <a:cs typeface="Roboto Regular"/>
              </a:rPr>
              <a:t> going to check more of </a:t>
            </a:r>
            <a:endParaRPr lang="ko-KR" altLang="en-US" sz="1100" b="1" dirty="0" smtClean="0">
              <a:solidFill>
                <a:srgbClr val="AA66CC"/>
              </a:solidFill>
              <a:latin typeface="Roboto Regular"/>
              <a:ea typeface="Arial" charset="0"/>
              <a:cs typeface="Roboto Regular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to the next</a:t>
            </a:r>
            <a:r>
              <a:rPr lang="en-US" baseline="0" dirty="0" smtClean="0"/>
              <a:t> slide after 3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1A8ED9-A90F-43A0-A471-4F79F54F87D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 smtClean="0"/>
              <a:t>Quickly drawing brackets and determining seeds by hand is tedious and time consuming.  There are currently no applications that will allow a user to quickly and easily set up a bracket without having to deal with some aspect of setup manually. </a:t>
            </a:r>
            <a:r>
              <a:rPr lang="en-US" dirty="0" smtClean="0"/>
              <a:t>Our application</a:t>
            </a:r>
            <a:r>
              <a:rPr lang="en-US" baseline="0" dirty="0" smtClean="0"/>
              <a:t> does this job.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 smtClean="0"/>
              <a:t>Quickly drawing brackets and determining seeds by hand is tedious and time consuming.  There are currently no applications that will allow a user to quickly and easily set up a bracket without having to deal with some aspect of setup manually. </a:t>
            </a:r>
            <a:r>
              <a:rPr lang="en-US" dirty="0" smtClean="0"/>
              <a:t>Our application</a:t>
            </a:r>
            <a:r>
              <a:rPr lang="en-US" baseline="0" dirty="0" smtClean="0"/>
              <a:t> does this job.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target audience for our app is e</a:t>
            </a:r>
            <a:r>
              <a:rPr lang="en-US" dirty="0" smtClean="0"/>
              <a:t>veryone</a:t>
            </a:r>
            <a:r>
              <a:rPr lang="en-US" baseline="0" dirty="0" smtClean="0"/>
              <a:t> who wants to set up their own tournament can be users. Here everyone, including non tech people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because the user interface and user experience of our app is fairly easy to use, intuitive, and straight forward but powerful.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1A8ED9-A90F-43A0-A471-4F79F54F87D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Since we have mentioned the user interface, let’s take a look at our application.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the next</a:t>
            </a:r>
            <a:r>
              <a:rPr lang="en-US" baseline="0" dirty="0" smtClean="0"/>
              <a:t> slide after 3 seconds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1A8ED9-A90F-43A0-A471-4F79F54F87D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D295-F53E-CD4B-81F3-1207A6386B29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595C-86DC-9343-AE26-D5037FFF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Roboto Regular"/>
          <a:ea typeface="+mj-ea"/>
          <a:cs typeface="Roboto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microsoft.com/office/2007/relationships/media" Target="../media/media4.wma"/><Relationship Id="rId2" Type="http://schemas.openxmlformats.org/officeDocument/2006/relationships/audio" Target="../media/media4.wma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gif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.png"/><Relationship Id="rId1" Type="http://schemas.microsoft.com/office/2007/relationships/media" Target="../media/media5.wma"/><Relationship Id="rId2" Type="http://schemas.openxmlformats.org/officeDocument/2006/relationships/audio" Target="../media/media5.wma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7.xml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microsoft.com/office/2007/relationships/media" Target="../media/media1.wma"/><Relationship Id="rId2" Type="http://schemas.openxmlformats.org/officeDocument/2006/relationships/audio" Target="../media/media1.wma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microsoft.com/office/2007/relationships/media" Target="../media/media2.wma"/><Relationship Id="rId2" Type="http://schemas.openxmlformats.org/officeDocument/2006/relationships/audio" Target="../media/media2.wma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7.gif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1" Type="http://schemas.microsoft.com/office/2007/relationships/media" Target="../media/media3.wma"/><Relationship Id="rId2" Type="http://schemas.openxmlformats.org/officeDocument/2006/relationships/audio" Target="../media/media3.wm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307819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7200" dirty="0">
                <a:solidFill>
                  <a:schemeClr val="bg1"/>
                </a:solidFill>
                <a:latin typeface="Myriad Pro Semibold"/>
                <a:cs typeface="Myriad Pro Semibold"/>
              </a:rPr>
              <a:t>Web Tournaments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965879" y="3886200"/>
            <a:ext cx="7210140" cy="677078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GROUP 7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AA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/>
                </a:solidFill>
                <a:latin typeface="Roboto Regular"/>
                <a:cs typeface="Roboto Regular"/>
              </a:rPr>
              <a:t>Usability Features</a:t>
            </a:r>
            <a:endParaRPr lang="en" sz="44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4993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95300" indent="-457200">
              <a:lnSpc>
                <a:spcPct val="150000"/>
              </a:lnSpc>
              <a:buClr>
                <a:srgbClr val="000000"/>
              </a:buClr>
              <a:buSzPct val="166666"/>
            </a:pPr>
            <a:r>
              <a:rPr lang="e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Tournaments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  <a:latin typeface="Roboto Regular"/>
              <a:cs typeface="Roboto Regular"/>
            </a:endParaRP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Create, edit, delete tournaments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Decide tournament rules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Determine match winner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Administer tournament permissions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View tournaments in progress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AA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/>
                </a:solidFill>
                <a:latin typeface="Roboto Regular"/>
                <a:cs typeface="Roboto Regular"/>
              </a:rPr>
              <a:t>Usability Features</a:t>
            </a:r>
            <a:endParaRPr lang="en" sz="44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7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4426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Users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Account creation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Account login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Account edit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Create groups for easy tournament creation</a:t>
            </a:r>
          </a:p>
          <a:p>
            <a:endParaRPr lang="en" dirty="0">
              <a:solidFill>
                <a:srgbClr val="262626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3442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5879" y="2355327"/>
            <a:ext cx="4035871" cy="830892"/>
          </a:xfrm>
          <a:prstGeom prst="rect">
            <a:avLst/>
          </a:prstGeom>
          <a:noFill/>
        </p:spPr>
        <p:txBody>
          <a:bodyPr wrap="none" lIns="91336" tIns="45668" rIns="91336" bIns="45668" rtlCol="0">
            <a:spAutoFit/>
          </a:bodyPr>
          <a:lstStyle/>
          <a:p>
            <a:pPr defTabSz="913368">
              <a:defRPr/>
            </a:pPr>
            <a:r>
              <a:rPr lang="en-US" sz="4800" b="1" dirty="0" smtClean="0">
                <a:solidFill>
                  <a:srgbClr val="FFB400"/>
                </a:solidFill>
                <a:latin typeface="Roboto Regular"/>
                <a:ea typeface="+mn-ea"/>
                <a:cs typeface="Roboto Regular"/>
              </a:rPr>
              <a:t>APPLICATION</a:t>
            </a:r>
            <a:endParaRPr lang="en-US" sz="4800" b="1" dirty="0">
              <a:solidFill>
                <a:srgbClr val="FFB400"/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8774" y="2901748"/>
            <a:ext cx="4480103" cy="1200224"/>
          </a:xfrm>
          <a:prstGeom prst="rect">
            <a:avLst/>
          </a:prstGeom>
          <a:noFill/>
        </p:spPr>
        <p:txBody>
          <a:bodyPr wrap="none" lIns="91336" tIns="45668" rIns="91336" bIns="45668" rtlCol="0">
            <a:spAutoFit/>
          </a:bodyPr>
          <a:lstStyle/>
          <a:p>
            <a:pPr defTabSz="913368">
              <a:defRPr/>
            </a:pPr>
            <a:r>
              <a:rPr lang="en-US" sz="7200" b="1" dirty="0" smtClean="0">
                <a:solidFill>
                  <a:srgbClr val="FFB400"/>
                </a:solidFill>
                <a:latin typeface="Roboto Regular"/>
                <a:ea typeface="+mn-ea"/>
                <a:cs typeface="Roboto Regular"/>
              </a:rPr>
              <a:t>ANALYSIS</a:t>
            </a:r>
            <a:endParaRPr lang="en-US" sz="7200" b="1" dirty="0">
              <a:solidFill>
                <a:srgbClr val="FFB400"/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01110" y="3866649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336" tIns="45668" rIns="91336" bIns="45668" rtlCol="0" anchor="ctr"/>
          <a:lstStyle/>
          <a:p>
            <a:pPr defTabSz="913368">
              <a:defRPr/>
            </a:pPr>
            <a:endParaRPr lang="en-US" sz="18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68642" y="2142481"/>
            <a:ext cx="1838340" cy="18383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lIns="91336" tIns="45668" rIns="91336" bIns="45668" rtlCol="0" anchor="ctr"/>
          <a:lstStyle/>
          <a:p>
            <a:pPr defTabSz="913368">
              <a:defRPr/>
            </a:pPr>
            <a:endParaRPr lang="en-US" sz="7200">
              <a:solidFill>
                <a:sysClr val="window" lastClr="FFFFFF"/>
              </a:solidFill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8" name="50_Rule 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839200" y="7086600"/>
            <a:ext cx="304800" cy="304800"/>
          </a:xfrm>
          <a:prstGeom prst="rect">
            <a:avLst/>
          </a:prstGeom>
        </p:spPr>
      </p:pic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506539" y="2159000"/>
            <a:ext cx="1755775" cy="1754188"/>
            <a:chOff x="1265381" y="2235198"/>
            <a:chExt cx="1754909" cy="1754909"/>
          </a:xfrm>
        </p:grpSpPr>
        <p:sp>
          <p:nvSpPr>
            <p:cNvPr id="21" name="Oval 20"/>
            <p:cNvSpPr/>
            <p:nvPr/>
          </p:nvSpPr>
          <p:spPr>
            <a:xfrm>
              <a:off x="1265381" y="2235198"/>
              <a:ext cx="1754909" cy="175490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3368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TextBox 20"/>
            <p:cNvSpPr txBox="1">
              <a:spLocks noChangeArrowheads="1"/>
            </p:cNvSpPr>
            <p:nvPr/>
          </p:nvSpPr>
          <p:spPr bwMode="auto">
            <a:xfrm>
              <a:off x="1781609" y="2399144"/>
              <a:ext cx="804763" cy="1431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368"/>
              <a:r>
                <a:rPr lang="en-US" sz="8700" b="1">
                  <a:solidFill>
                    <a:srgbClr val="08CFEE"/>
                  </a:solidFill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6387" y="928688"/>
            <a:ext cx="2771775" cy="29432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509" y="1433512"/>
            <a:ext cx="1552575" cy="16287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850" y="2252663"/>
            <a:ext cx="1790700" cy="15144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23542453"/>
      </p:ext>
    </p:extLst>
  </p:cSld>
  <p:clrMapOvr>
    <a:masterClrMapping/>
  </p:clrMapOvr>
  <p:transition xmlns:p14="http://schemas.microsoft.com/office/powerpoint/2010/main" spd="slow" advTm="2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6" presetClass="emph" presetSubtype="0" decel="5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6" presetClass="emph" presetSubtype="0" decel="5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mph" presetSubtype="0" decel="5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FFB4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rgbClr val="FFFFFF"/>
                </a:solidFill>
                <a:latin typeface="Roboto Regular"/>
                <a:cs typeface="Roboto Regular"/>
              </a:rPr>
              <a:t>Platform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1175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Google AppEngine</a:t>
            </a:r>
          </a:p>
          <a:p>
            <a:pPr marL="97155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 Regular"/>
                <a:cs typeface="Roboto Condensed Regular"/>
              </a:rPr>
              <a:t>Easy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Roboto Condensed Regular"/>
              <a:cs typeface="Roboto Condensed Regular"/>
            </a:endParaRPr>
          </a:p>
          <a:p>
            <a:pPr marL="97155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 Regular"/>
                <a:cs typeface="Roboto Condensed Regular"/>
              </a:rPr>
              <a:t>Affordable</a:t>
            </a:r>
          </a:p>
          <a:p>
            <a:pPr marL="97155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 Regular"/>
                <a:cs typeface="Roboto Condensed Regular"/>
              </a:rPr>
              <a:t>Scaleable</a:t>
            </a:r>
          </a:p>
          <a:p>
            <a:endParaRPr lang="en" dirty="0">
              <a:solidFill>
                <a:srgbClr val="262626"/>
              </a:solidFill>
              <a:latin typeface="Roboto Regular"/>
              <a:cs typeface="Roboto Regular"/>
            </a:endParaRPr>
          </a:p>
        </p:txBody>
      </p:sp>
      <p:pic>
        <p:nvPicPr>
          <p:cNvPr id="2" name="Picture 1" descr="google-app-engine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92" y="1628591"/>
            <a:ext cx="3068914" cy="3068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FFB4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rgbClr val="FFFFFF"/>
                </a:solidFill>
                <a:latin typeface="Roboto Regular"/>
                <a:cs typeface="Roboto Regular"/>
              </a:rPr>
              <a:t>Languages / Frameworks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0906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Python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Webapp2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  <a:latin typeface="Roboto Regular"/>
              <a:cs typeface="Roboto Regular"/>
            </a:endParaRP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Google's python web framework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AppEngine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Datastore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Delicious NoSQL database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jQuery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Making JavaScript not horrible since 2006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Roboto Regular"/>
                <a:cs typeface="Roboto Regular"/>
              </a:rPr>
              <a:t>SVC / HTML5 Canvas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Displaying tournament bracket</a:t>
            </a:r>
          </a:p>
        </p:txBody>
      </p:sp>
      <p:pic>
        <p:nvPicPr>
          <p:cNvPr id="2" name="Picture 1" descr="pyth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228" y="1674480"/>
            <a:ext cx="1030572" cy="1030572"/>
          </a:xfrm>
          <a:prstGeom prst="rect">
            <a:avLst/>
          </a:prstGeom>
        </p:spPr>
      </p:pic>
      <p:pic>
        <p:nvPicPr>
          <p:cNvPr id="3" name="Picture 2" descr="jquery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58" y="3853047"/>
            <a:ext cx="2436736" cy="1196993"/>
          </a:xfrm>
          <a:prstGeom prst="rect">
            <a:avLst/>
          </a:prstGeom>
        </p:spPr>
      </p:pic>
      <p:pic>
        <p:nvPicPr>
          <p:cNvPr id="5" name="Picture 4" descr="HTML5_Logo_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18" y="5678689"/>
            <a:ext cx="1030572" cy="1030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chitectural view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519"/>
            <a:ext cx="9144000" cy="52098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FFB4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FFFFFF"/>
                </a:solidFill>
                <a:latin typeface="Roboto Regular"/>
                <a:cs typeface="Roboto Regular"/>
              </a:rPr>
              <a:t>Architectural View</a:t>
            </a:r>
            <a:endParaRPr lang="en" sz="4400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851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FFB4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chemeClr val="bg1"/>
                </a:solidFill>
                <a:latin typeface="Roboto Regular"/>
                <a:cs typeface="Roboto Regular"/>
              </a:rPr>
              <a:t>Collaboration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1742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Github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code reviews on pull requests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Easy branching for keeping code organized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Maintainable after semester ends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Stashing is invaluable when making quick changes</a:t>
            </a:r>
          </a:p>
        </p:txBody>
      </p:sp>
      <p:pic>
        <p:nvPicPr>
          <p:cNvPr id="2" name="Picture 1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20" y="1417638"/>
            <a:ext cx="2057070" cy="2057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4962" y="1023950"/>
            <a:ext cx="714375" cy="149542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1175" y="1090625"/>
            <a:ext cx="1333500" cy="15906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2625" y="1728800"/>
            <a:ext cx="1895475" cy="1076325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225" y="2305050"/>
            <a:ext cx="1790700" cy="158115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2281238"/>
            <a:ext cx="1371600" cy="771525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3075" y="2609850"/>
            <a:ext cx="1009650" cy="1600200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5" y="2386025"/>
            <a:ext cx="1143000" cy="1952625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150" y="2286000"/>
            <a:ext cx="1771650" cy="131445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076450"/>
            <a:ext cx="1600200" cy="723900"/>
          </a:xfrm>
          <a:prstGeom prst="rect">
            <a:avLst/>
          </a:prstGeom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" y="1204925"/>
            <a:ext cx="1733550" cy="1533525"/>
          </a:xfrm>
          <a:prstGeom prst="rect">
            <a:avLst/>
          </a:prstGeom>
        </p:spPr>
      </p:pic>
      <p:pic>
        <p:nvPicPr>
          <p:cNvPr id="20" name="62_Rule4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839200" y="7010400"/>
            <a:ext cx="304800" cy="3048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125742" y="1666231"/>
            <a:ext cx="1838340" cy="1838340"/>
            <a:chOff x="1125742" y="1666231"/>
            <a:chExt cx="1838340" cy="1838340"/>
          </a:xfrm>
        </p:grpSpPr>
        <p:sp>
          <p:nvSpPr>
            <p:cNvPr id="9" name="Oval 8"/>
            <p:cNvSpPr/>
            <p:nvPr/>
          </p:nvSpPr>
          <p:spPr>
            <a:xfrm>
              <a:off x="1125742" y="1666231"/>
              <a:ext cx="1838340" cy="18383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defTabSz="913790">
                <a:defRPr/>
              </a:pPr>
              <a:endParaRPr lang="en-US" sz="7200">
                <a:solidFill>
                  <a:sysClr val="window" lastClr="FFFFFF"/>
                </a:solidFill>
                <a:latin typeface="Arial Black" pitchFamily="34" charset="0"/>
                <a:ea typeface="+mn-ea"/>
                <a:cs typeface="+mn-cs"/>
              </a:endParaRPr>
            </a:p>
          </p:txBody>
        </p:sp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1163638" y="1689100"/>
              <a:ext cx="1755775" cy="1754188"/>
              <a:chOff x="1265381" y="2235198"/>
              <a:chExt cx="1754909" cy="1754909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265381" y="2235198"/>
                <a:ext cx="1754909" cy="17549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3790">
                  <a:defRPr/>
                </a:pPr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0"/>
              <p:cNvSpPr txBox="1">
                <a:spLocks noChangeArrowheads="1"/>
              </p:cNvSpPr>
              <p:nvPr/>
            </p:nvSpPr>
            <p:spPr bwMode="auto">
              <a:xfrm>
                <a:off x="1726193" y="2362200"/>
                <a:ext cx="804763" cy="1431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90"/>
                <a:r>
                  <a:rPr lang="en-US" sz="8700" b="1">
                    <a:solidFill>
                      <a:srgbClr val="08CFEE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4</a:t>
                </a: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4174134" y="2127593"/>
            <a:ext cx="5031937" cy="923225"/>
          </a:xfrm>
          <a:prstGeom prst="rect">
            <a:avLst/>
          </a:prstGeom>
          <a:noFill/>
        </p:spPr>
        <p:txBody>
          <a:bodyPr wrap="none" lIns="91336" tIns="45668" rIns="91336" bIns="45668" rtlCol="0">
            <a:spAutoFit/>
          </a:bodyPr>
          <a:lstStyle/>
          <a:p>
            <a:pPr defTabSz="913368">
              <a:defRPr/>
            </a:pPr>
            <a:r>
              <a:rPr lang="en-US" sz="5400" b="1" dirty="0" smtClean="0">
                <a:solidFill>
                  <a:srgbClr val="CC0000"/>
                </a:solidFill>
                <a:latin typeface="Roboto Regular"/>
                <a:ea typeface="+mn-ea"/>
                <a:cs typeface="Roboto Regular"/>
              </a:rPr>
              <a:t>DEVELOPMENT</a:t>
            </a:r>
            <a:endParaRPr lang="en-US" sz="5400" b="1" dirty="0">
              <a:solidFill>
                <a:srgbClr val="CC0000"/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860" y="2901748"/>
            <a:ext cx="3867969" cy="1107891"/>
          </a:xfrm>
          <a:prstGeom prst="rect">
            <a:avLst/>
          </a:prstGeom>
          <a:noFill/>
        </p:spPr>
        <p:txBody>
          <a:bodyPr wrap="none" lIns="91336" tIns="45668" rIns="91336" bIns="45668" rtlCol="0">
            <a:spAutoFit/>
          </a:bodyPr>
          <a:lstStyle/>
          <a:p>
            <a:pPr defTabSz="913368">
              <a:defRPr/>
            </a:pPr>
            <a:r>
              <a:rPr lang="en-US" sz="6600" b="1" dirty="0" smtClean="0">
                <a:solidFill>
                  <a:srgbClr val="CC0000"/>
                </a:solidFill>
                <a:latin typeface="Roboto Regular"/>
                <a:ea typeface="+mn-ea"/>
                <a:cs typeface="Roboto Regular"/>
              </a:rPr>
              <a:t>PROCESS</a:t>
            </a:r>
            <a:endParaRPr lang="en-US" sz="6600" b="1" dirty="0">
              <a:solidFill>
                <a:srgbClr val="CC0000"/>
              </a:solidFill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695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xmlns:p14="http://schemas.microsoft.com/office/powerpoint/2010/main" spd="med" advTm="4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"/>
                            </p:stCondLst>
                            <p:childTnLst>
                              <p:par>
                                <p:cTn id="66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00" fill="hold"/>
                                        <p:tgtEl>
                                          <p:spTgt spid="103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" fill="hold"/>
                                        <p:tgtEl>
                                          <p:spTgt spid="103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00"/>
                            </p:stCondLst>
                            <p:childTnLst>
                              <p:par>
                                <p:cTn id="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"/>
                            </p:stCondLst>
                            <p:childTnLst>
                              <p:par>
                                <p:cTn id="82" presetID="6" presetClass="emph" presetSubtype="0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1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21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chemeClr val="bg1"/>
                </a:solidFill>
                <a:latin typeface="Roboto Regular"/>
                <a:cs typeface="Roboto Regular"/>
              </a:rPr>
              <a:t>Modules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5922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User authentication and management</a:t>
            </a: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Michael Davis</a:t>
            </a:r>
          </a:p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Tournament Logic / </a:t>
            </a:r>
            <a:r>
              <a:rPr lang="en-US" dirty="0" smtClean="0">
                <a:solidFill>
                  <a:srgbClr val="262626"/>
                </a:solidFill>
                <a:latin typeface="Roboto Regular"/>
                <a:cs typeface="Roboto Regular"/>
              </a:rPr>
              <a:t>Model Scheme</a:t>
            </a:r>
            <a:endParaRPr lang="en" dirty="0">
              <a:solidFill>
                <a:srgbClr val="262626"/>
              </a:solidFill>
              <a:latin typeface="Roboto Regular"/>
              <a:cs typeface="Roboto Regular"/>
            </a:endParaRPr>
          </a:p>
          <a:p>
            <a:pPr marL="914400" lvl="1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Taehyun Park, Robert Sheehy</a:t>
            </a:r>
          </a:p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Tournament Web Interface</a:t>
            </a:r>
          </a:p>
          <a:p>
            <a:pPr marL="914400" lvl="1" indent="-381000">
              <a:lnSpc>
                <a:spcPct val="15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262626"/>
                </a:solidFill>
                <a:latin typeface="Roboto Regular"/>
                <a:cs typeface="Roboto Regular"/>
              </a:rPr>
              <a:t>Mark Gollnick, Maxwell Peterson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33264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81000" rtl="0">
              <a:lnSpc>
                <a:spcPct val="115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endParaRPr lang="en-US" dirty="0" smtClean="0">
              <a:solidFill>
                <a:srgbClr val="262626"/>
              </a:solidFill>
              <a:latin typeface="Roboto Condensed Regular"/>
              <a:cs typeface="Roboto Condensed Regular"/>
            </a:endParaRP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-US" dirty="0" smtClean="0">
                <a:solidFill>
                  <a:srgbClr val="262626"/>
                </a:solidFill>
                <a:latin typeface="Roboto Regular"/>
                <a:cs typeface="Roboto Regular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451" y="1070169"/>
            <a:ext cx="45719" cy="6392477"/>
          </a:xfrm>
          <a:prstGeom prst="rect">
            <a:avLst/>
          </a:prstGeom>
          <a:gradFill>
            <a:gsLst>
              <a:gs pos="0">
                <a:srgbClr val="FF6666"/>
              </a:gs>
              <a:gs pos="100000">
                <a:srgbClr val="CC0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rgbClr val="FFFFFF"/>
                </a:solidFill>
                <a:latin typeface="Roboto Regular"/>
                <a:cs typeface="Roboto Regular"/>
              </a:rPr>
              <a:t>Timeline</a:t>
            </a:r>
          </a:p>
        </p:txBody>
      </p:sp>
      <p:sp>
        <p:nvSpPr>
          <p:cNvPr id="3" name="Oval 2"/>
          <p:cNvSpPr/>
          <p:nvPr/>
        </p:nvSpPr>
        <p:spPr>
          <a:xfrm>
            <a:off x="228864" y="1740808"/>
            <a:ext cx="849992" cy="849992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000" b="1" dirty="0" smtClean="0">
                <a:latin typeface="Roboto Condensed Bold"/>
                <a:cs typeface="Roboto Condensed Bold"/>
              </a:rPr>
              <a:t>OCT</a:t>
            </a:r>
            <a:endParaRPr lang="en-US" sz="2000" b="1" dirty="0">
              <a:latin typeface="Roboto Condensed Bold"/>
              <a:cs typeface="Roboto Condense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3173" y="1897771"/>
            <a:ext cx="650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Basic user creation and authentication</a:t>
            </a:r>
          </a:p>
          <a:p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489576" y="3317815"/>
            <a:ext cx="327944" cy="327944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sz="1600" b="1" dirty="0">
              <a:latin typeface="Roboto Condensed Bold"/>
              <a:cs typeface="Roboto Condense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183" y="3106077"/>
            <a:ext cx="6270519" cy="156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Database design finalized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Basic tournaments running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Web interfaces mocked up and </a:t>
            </a:r>
            <a:r>
              <a:rPr lang="en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working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4995" y="5524951"/>
            <a:ext cx="327944" cy="327944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sz="1600" b="1" dirty="0">
              <a:latin typeface="Roboto Condensed Bold"/>
              <a:cs typeface="Roboto Condensed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873" y="5327482"/>
            <a:ext cx="6270519" cy="107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-US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Advanced tournaments running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-US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REST API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9" grpId="0" animBg="1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chemeClr val="bg1"/>
                </a:solidFill>
                <a:latin typeface="Roboto Regular"/>
                <a:cs typeface="Roboto Regular"/>
              </a:rPr>
              <a:t>The Team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3986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Michael Davis</a:t>
            </a:r>
          </a:p>
          <a:p>
            <a:pPr marL="533400" lvl="1" indent="0" rtl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>
                <a:solidFill>
                  <a:srgbClr val="595959"/>
                </a:solidFill>
                <a:latin typeface="Roboto Condensed Regular"/>
                <a:cs typeface="Roboto Condensed Regular"/>
              </a:rPr>
              <a:t>SE, WebFilings Intern</a:t>
            </a: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Max Peterson</a:t>
            </a:r>
          </a:p>
          <a:p>
            <a:pPr marL="533400" lvl="1" indent="0" rtl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 smtClean="0">
                <a:solidFill>
                  <a:srgbClr val="595959"/>
                </a:solidFill>
                <a:latin typeface="Roboto Condensed Regular"/>
                <a:cs typeface="Roboto Condensed Regular"/>
              </a:rPr>
              <a:t>SE, WebFilings Intern</a:t>
            </a: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 smtClean="0">
                <a:solidFill>
                  <a:srgbClr val="262626"/>
                </a:solidFill>
                <a:latin typeface="Roboto Regular"/>
                <a:cs typeface="Roboto Regular"/>
              </a:rPr>
              <a:t>Robert </a:t>
            </a: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Sheehy</a:t>
            </a:r>
          </a:p>
          <a:p>
            <a:pPr marL="533400" lvl="1" indent="0" rtl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SE, WebFilings Intern</a:t>
            </a: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Mark Gollnick</a:t>
            </a:r>
          </a:p>
          <a:p>
            <a:pPr marL="533400" lvl="1" indent="0" rtl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CPrE, WebFilings Intern</a:t>
            </a:r>
          </a:p>
          <a:p>
            <a:pPr marL="38100" lvl="0" indent="0" rtl="0">
              <a:lnSpc>
                <a:spcPct val="115000"/>
              </a:lnSpc>
              <a:buClr>
                <a:srgbClr val="000000"/>
              </a:buClr>
              <a:buSzPct val="166666"/>
              <a:buNone/>
            </a:pPr>
            <a:r>
              <a:rPr lang="en" sz="2800" dirty="0">
                <a:solidFill>
                  <a:srgbClr val="262626"/>
                </a:solidFill>
                <a:latin typeface="Roboto Regular"/>
                <a:cs typeface="Roboto Regular"/>
              </a:rPr>
              <a:t>Taehyun Park</a:t>
            </a:r>
          </a:p>
          <a:p>
            <a:pPr marL="533400" lvl="1" indent="0">
              <a:lnSpc>
                <a:spcPct val="115000"/>
              </a:lnSpc>
              <a:buClr>
                <a:srgbClr val="000000"/>
              </a:buClr>
              <a:buSzPct val="80000"/>
              <a:buNone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CPrE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,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 Regular"/>
                <a:cs typeface="Roboto Condensed Regular"/>
              </a:rPr>
              <a:t> ITS Mobile App Developer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Roboto Condensed Regular"/>
              <a:cs typeface="Roboto Condensed Regular"/>
            </a:endParaRPr>
          </a:p>
        </p:txBody>
      </p:sp>
      <p:pic>
        <p:nvPicPr>
          <p:cNvPr id="2" name="Picture 1" descr="team.png"/>
          <p:cNvPicPr>
            <a:picLocks noChangeAspect="1"/>
          </p:cNvPicPr>
          <p:nvPr/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83" y="2104144"/>
            <a:ext cx="3526698" cy="365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8450" y="-2297316"/>
            <a:ext cx="53738" cy="8318801"/>
          </a:xfrm>
          <a:prstGeom prst="rect">
            <a:avLst/>
          </a:prstGeom>
          <a:gradFill>
            <a:gsLst>
              <a:gs pos="0">
                <a:srgbClr val="FF6666"/>
              </a:gs>
              <a:gs pos="100000">
                <a:srgbClr val="FF6666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864" y="385253"/>
            <a:ext cx="849992" cy="849992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900" b="1" dirty="0" smtClean="0">
                <a:latin typeface="Roboto Condensed Bold"/>
                <a:cs typeface="Roboto Condensed Bold"/>
              </a:rPr>
              <a:t>NOV</a:t>
            </a:r>
            <a:endParaRPr lang="en-US" sz="1900" b="1" dirty="0">
              <a:latin typeface="Roboto Condensed Bold"/>
              <a:cs typeface="Roboto Condensed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416" y="527947"/>
            <a:ext cx="7891687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Sharing tournaments with friends (Facebook)</a:t>
            </a:r>
            <a:endParaRPr lang="en-US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Polished user interfaces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Beta testing and fixes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Betting odds calculator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9576" y="2747055"/>
            <a:ext cx="327944" cy="327944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sz="1600" b="1" dirty="0">
              <a:latin typeface="Roboto Condensed Bold"/>
              <a:cs typeface="Roboto Condensed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602" y="4114617"/>
            <a:ext cx="62705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1.0 </a:t>
            </a:r>
            <a:r>
              <a:rPr lang="en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Release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4283" y="3994905"/>
            <a:ext cx="849992" cy="849992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900" b="1" dirty="0" smtClean="0">
                <a:latin typeface="Roboto Condensed Bold"/>
                <a:cs typeface="Roboto Condensed Bold"/>
              </a:rPr>
              <a:t>DEC</a:t>
            </a:r>
            <a:endParaRPr lang="en-US" sz="1900" b="1" dirty="0">
              <a:latin typeface="Roboto Condensed Bold"/>
              <a:cs typeface="Roboto Condensed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021" y="5565496"/>
            <a:ext cx="6270519" cy="107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 smtClean="0">
                <a:solidFill>
                  <a:srgbClr val="262626"/>
                </a:solidFill>
                <a:latin typeface="Roboto Condensed Regular"/>
                <a:cs typeface="Roboto Condensed Regular"/>
              </a:rPr>
              <a:t>Continued </a:t>
            </a: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support</a:t>
            </a:r>
          </a:p>
          <a:p>
            <a:pPr marL="533400" lvl="1">
              <a:lnSpc>
                <a:spcPct val="115000"/>
              </a:lnSpc>
              <a:buClr>
                <a:srgbClr val="000000"/>
              </a:buClr>
              <a:buSzPct val="80000"/>
            </a:pPr>
            <a:r>
              <a:rPr lang="en" sz="2800" dirty="0">
                <a:solidFill>
                  <a:srgbClr val="262626"/>
                </a:solidFill>
                <a:latin typeface="Roboto Condensed Regular"/>
                <a:cs typeface="Roboto Condensed Regular"/>
              </a:rPr>
              <a:t>Feature requests</a:t>
            </a:r>
            <a:endParaRPr lang="en" sz="2800" dirty="0">
              <a:solidFill>
                <a:srgbClr val="262626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4995" y="5762662"/>
            <a:ext cx="327944" cy="327944"/>
          </a:xfrm>
          <a:prstGeom prst="ellipse">
            <a:avLst/>
          </a:prstGeom>
          <a:gradFill flip="none" rotWithShape="1">
            <a:gsLst>
              <a:gs pos="0">
                <a:srgbClr val="CC0000"/>
              </a:gs>
              <a:gs pos="100000">
                <a:srgbClr val="FF66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sz="1600" b="1" dirty="0">
              <a:latin typeface="Roboto Condensed Bold"/>
              <a:cs typeface="Roboto Condense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307819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QUESTIONS?</a:t>
            </a:r>
            <a:endParaRPr lang="en" sz="72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8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307819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THANK YOU</a:t>
            </a:r>
            <a:endParaRPr lang="en" sz="72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4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FFFFFF"/>
                </a:solidFill>
                <a:latin typeface="Roboto Regular"/>
                <a:cs typeface="Roboto Regular"/>
              </a:rPr>
              <a:t>Contents</a:t>
            </a:r>
            <a:endParaRPr lang="en" sz="4400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" name="직사각형 3"/>
          <p:cNvSpPr/>
          <p:nvPr/>
        </p:nvSpPr>
        <p:spPr>
          <a:xfrm>
            <a:off x="61" y="4680445"/>
            <a:ext cx="9358313" cy="436562"/>
          </a:xfrm>
          <a:prstGeom prst="rect">
            <a:avLst/>
          </a:prstGeom>
          <a:solidFill>
            <a:srgbClr val="21B5E5"/>
          </a:solidFill>
          <a:ln w="25400" cap="flat" cmpd="sng" algn="ctr">
            <a:noFill/>
            <a:prstDash val="solid"/>
          </a:ln>
          <a:effectLst/>
        </p:spPr>
        <p:txBody>
          <a:bodyPr lIns="91151" tIns="45576" rIns="91151" bIns="45576" anchor="ctr"/>
          <a:lstStyle/>
          <a:p>
            <a:pPr defTabSz="911545">
              <a:defRPr/>
            </a:pPr>
            <a:endParaRPr lang="ko-KR" altLang="en-US" sz="1800" dirty="0">
              <a:solidFill>
                <a:sysClr val="window" lastClr="FFFFFF"/>
              </a:solidFill>
              <a:latin typeface="Roboto Regular"/>
              <a:ea typeface="맑은 고딕"/>
              <a:cs typeface="Roboto Regular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08909" y="4831257"/>
            <a:ext cx="4095409" cy="52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1" tIns="45576" rIns="91151" bIns="45576">
            <a:spAutoFit/>
          </a:bodyPr>
          <a:lstStyle/>
          <a:p>
            <a:r>
              <a:rPr lang="en-US" altLang="ko-KR" sz="2800" b="1" dirty="0" smtClean="0">
                <a:solidFill>
                  <a:srgbClr val="CC0000"/>
                </a:solidFill>
                <a:latin typeface="Roboto Regular"/>
                <a:ea typeface="08서울남산체 L" pitchFamily="18" charset="-127"/>
                <a:cs typeface="Roboto Regular"/>
              </a:rPr>
              <a:t>4. Development Process</a:t>
            </a:r>
            <a:endParaRPr lang="ko-KR" altLang="en-US" sz="2800" b="1" dirty="0">
              <a:solidFill>
                <a:srgbClr val="CC0000"/>
              </a:solidFill>
              <a:latin typeface="Roboto Regular"/>
              <a:ea typeface="08서울남산체 L" pitchFamily="18" charset="-127"/>
              <a:cs typeface="Roboto Regular"/>
            </a:endParaRPr>
          </a:p>
        </p:txBody>
      </p:sp>
      <p:sp>
        <p:nvSpPr>
          <p:cNvPr id="8" name="직사각형 6"/>
          <p:cNvSpPr/>
          <p:nvPr/>
        </p:nvSpPr>
        <p:spPr>
          <a:xfrm>
            <a:off x="-142874" y="4894758"/>
            <a:ext cx="9572625" cy="436563"/>
          </a:xfrm>
          <a:prstGeom prst="rect">
            <a:avLst/>
          </a:prstGeom>
          <a:solidFill>
            <a:srgbClr val="AA66CC"/>
          </a:solidFill>
          <a:ln w="25400" cap="flat" cmpd="sng" algn="ctr">
            <a:noFill/>
            <a:prstDash val="solid"/>
          </a:ln>
          <a:effectLst/>
        </p:spPr>
        <p:txBody>
          <a:bodyPr lIns="91151" tIns="45576" rIns="91151" bIns="45576" anchor="ctr"/>
          <a:lstStyle/>
          <a:p>
            <a:pPr algn="ctr"/>
            <a:r>
              <a:rPr lang="en-US" altLang="ko-KR" kern="0" dirty="0">
                <a:solidFill>
                  <a:srgbClr val="4F81BD">
                    <a:lumMod val="60000"/>
                    <a:lumOff val="40000"/>
                  </a:srgbClr>
                </a:solidFill>
                <a:latin typeface="Roboto Regular"/>
                <a:ea typeface="맑은 고딕"/>
                <a:cs typeface="Roboto Regular"/>
              </a:rPr>
              <a:t>`</a:t>
            </a:r>
            <a:endParaRPr lang="ko-KR" altLang="en-US" kern="0" dirty="0">
              <a:solidFill>
                <a:srgbClr val="4F81BD">
                  <a:lumMod val="60000"/>
                  <a:lumOff val="40000"/>
                </a:srgbClr>
              </a:solidFill>
              <a:latin typeface="Roboto Regular"/>
              <a:ea typeface="맑은 고딕"/>
              <a:cs typeface="Roboto Regular"/>
            </a:endParaRPr>
          </a:p>
        </p:txBody>
      </p:sp>
      <p:sp>
        <p:nvSpPr>
          <p:cNvPr id="9" name="직사각형 4"/>
          <p:cNvSpPr/>
          <p:nvPr/>
        </p:nvSpPr>
        <p:spPr>
          <a:xfrm>
            <a:off x="-285749" y="5109070"/>
            <a:ext cx="9572625" cy="436562"/>
          </a:xfrm>
          <a:prstGeom prst="rect">
            <a:avLst/>
          </a:prstGeom>
          <a:solidFill>
            <a:srgbClr val="FF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1" tIns="45576" rIns="91151" bIns="45576" anchor="ctr"/>
          <a:lstStyle/>
          <a:p>
            <a:pPr>
              <a:defRPr/>
            </a:pPr>
            <a:endParaRPr kumimoji="0" lang="ko-KR" altLang="en-US">
              <a:latin typeface="Roboto Regular"/>
              <a:cs typeface="Roboto Regular"/>
            </a:endParaRPr>
          </a:p>
        </p:txBody>
      </p:sp>
      <p:sp>
        <p:nvSpPr>
          <p:cNvPr id="10" name="직사각형 5"/>
          <p:cNvSpPr/>
          <p:nvPr/>
        </p:nvSpPr>
        <p:spPr>
          <a:xfrm>
            <a:off x="-142875" y="5323383"/>
            <a:ext cx="9501188" cy="436563"/>
          </a:xfrm>
          <a:prstGeom prst="rect">
            <a:avLst/>
          </a:prstGeom>
          <a:solidFill>
            <a:srgbClr val="CC0000"/>
          </a:solidFill>
          <a:ln w="25400" cap="flat" cmpd="sng" algn="ctr">
            <a:noFill/>
            <a:prstDash val="solid"/>
          </a:ln>
          <a:effectLst/>
        </p:spPr>
        <p:txBody>
          <a:bodyPr lIns="91151" tIns="45576" rIns="91151" bIns="45576" anchor="ctr"/>
          <a:lstStyle/>
          <a:p>
            <a:pPr defTabSz="911545">
              <a:defRPr/>
            </a:pPr>
            <a:endParaRPr lang="ko-KR" altLang="en-US" sz="1800" dirty="0">
              <a:solidFill>
                <a:sysClr val="window" lastClr="FFFFFF"/>
              </a:solidFill>
              <a:latin typeface="Roboto Regular"/>
              <a:ea typeface="맑은 고딕"/>
              <a:cs typeface="Robot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82" y="1956240"/>
            <a:ext cx="5481982" cy="522929"/>
          </a:xfrm>
          <a:prstGeom prst="rect">
            <a:avLst/>
          </a:prstGeom>
          <a:noFill/>
        </p:spPr>
        <p:txBody>
          <a:bodyPr wrap="none" lIns="91151" tIns="45576" rIns="91151" bIns="45576">
            <a:spAutoFit/>
          </a:bodyPr>
          <a:lstStyle/>
          <a:p>
            <a:pPr defTabSz="911545">
              <a:defRPr/>
            </a:pPr>
            <a:r>
              <a:rPr lang="en-US" altLang="ko-KR" sz="2800" b="1" dirty="0">
                <a:solidFill>
                  <a:srgbClr val="21B5E5"/>
                </a:solidFill>
                <a:latin typeface="Roboto Regular"/>
                <a:ea typeface="08서울남산체 L" pitchFamily="18" charset="-127"/>
                <a:cs typeface="Roboto Regular"/>
              </a:rPr>
              <a:t>1.</a:t>
            </a:r>
            <a:r>
              <a:rPr lang="ko-KR" altLang="en-US" sz="2800" b="1" dirty="0">
                <a:solidFill>
                  <a:srgbClr val="21B5E5"/>
                </a:solidFill>
                <a:latin typeface="Roboto Regular"/>
                <a:ea typeface="08서울남산체 L" pitchFamily="18" charset="-127"/>
                <a:cs typeface="Roboto Regular"/>
              </a:rPr>
              <a:t> </a:t>
            </a:r>
            <a:r>
              <a:rPr lang="en-US" altLang="ko-KR" sz="2800" b="1" dirty="0" smtClean="0">
                <a:solidFill>
                  <a:srgbClr val="21B5E5"/>
                </a:solidFill>
                <a:latin typeface="Roboto Regular"/>
                <a:ea typeface="08서울남산체 L" pitchFamily="18" charset="-127"/>
                <a:cs typeface="Roboto Regular"/>
              </a:rPr>
              <a:t>Overview of Web Tournaments</a:t>
            </a:r>
            <a:endParaRPr lang="ko-KR" altLang="en-US" sz="2800" b="1" dirty="0">
              <a:solidFill>
                <a:srgbClr val="21B5E5"/>
              </a:solidFill>
              <a:latin typeface="Roboto Regular"/>
              <a:ea typeface="08서울남산체 L" pitchFamily="18" charset="-127"/>
              <a:cs typeface="Roboto Regular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98988" y="2878632"/>
            <a:ext cx="3467032" cy="52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1" tIns="45576" rIns="91151" bIns="45576">
            <a:spAutoFit/>
          </a:bodyPr>
          <a:lstStyle/>
          <a:p>
            <a:pPr defTabSz="911545">
              <a:defRPr/>
            </a:pPr>
            <a:r>
              <a:rPr lang="en-US" altLang="ko-KR" sz="2800" b="1" dirty="0" smtClean="0">
                <a:solidFill>
                  <a:srgbClr val="AA66CC"/>
                </a:solidFill>
                <a:latin typeface="Roboto Regular"/>
                <a:ea typeface="Arial" charset="0"/>
                <a:cs typeface="Roboto Regular"/>
              </a:rPr>
              <a:t>2. Usability Features</a:t>
            </a:r>
            <a:endParaRPr lang="ko-KR" altLang="en-US" sz="2800" b="1" dirty="0">
              <a:solidFill>
                <a:srgbClr val="AA66CC"/>
              </a:solidFill>
              <a:latin typeface="Roboto Regular"/>
              <a:ea typeface="Arial" charset="0"/>
              <a:cs typeface="Roboto Regular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5386" y="3902571"/>
            <a:ext cx="3851753" cy="52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51" tIns="45576" rIns="91151" bIns="45576">
            <a:spAutoFit/>
          </a:bodyPr>
          <a:lstStyle/>
          <a:p>
            <a:r>
              <a:rPr lang="en-US" altLang="ko-KR" sz="2800" b="1" dirty="0">
                <a:solidFill>
                  <a:srgbClr val="FFB400"/>
                </a:solidFill>
                <a:latin typeface="Roboto Regular"/>
                <a:ea typeface="08서울남산체 L" pitchFamily="18" charset="-127"/>
                <a:cs typeface="Roboto Regular"/>
              </a:rPr>
              <a:t>3.</a:t>
            </a:r>
            <a:r>
              <a:rPr lang="ko-KR" altLang="en-US" sz="2800" b="1" dirty="0">
                <a:solidFill>
                  <a:srgbClr val="FFB400"/>
                </a:solidFill>
                <a:latin typeface="Roboto Regular"/>
                <a:ea typeface="08서울남산체 L" pitchFamily="18" charset="-127"/>
                <a:cs typeface="Roboto Regular"/>
              </a:rPr>
              <a:t> </a:t>
            </a:r>
            <a:r>
              <a:rPr lang="en-US" altLang="ko-KR" sz="2800" b="1" dirty="0" smtClean="0">
                <a:solidFill>
                  <a:srgbClr val="FFB400"/>
                </a:solidFill>
                <a:latin typeface="Roboto Regular"/>
                <a:ea typeface="08서울남산체 L" pitchFamily="18" charset="-127"/>
                <a:cs typeface="Roboto Regular"/>
              </a:rPr>
              <a:t>Application Analysis</a:t>
            </a:r>
            <a:endParaRPr lang="ko-KR" altLang="en-US" sz="2800" b="1" dirty="0">
              <a:solidFill>
                <a:srgbClr val="FFB400"/>
              </a:solidFill>
              <a:latin typeface="Roboto Regular"/>
              <a:ea typeface="08서울남산체 L" pitchFamily="18" charset="-127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066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1.94444E-6 -0.323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2.5E-6 -0.2187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92325E-6 L 3.61111E-6 -0.1028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87798" y="3347359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198" tIns="45600" rIns="91198" bIns="45600" rtlCol="0" anchor="ctr"/>
          <a:lstStyle/>
          <a:p>
            <a:pPr defTabSz="912012">
              <a:defRPr/>
            </a:pPr>
            <a:endParaRPr lang="en-US" sz="18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4925" y="2339371"/>
            <a:ext cx="3774904" cy="984643"/>
          </a:xfrm>
          <a:prstGeom prst="rect">
            <a:avLst/>
          </a:prstGeom>
          <a:noFill/>
        </p:spPr>
        <p:txBody>
          <a:bodyPr wrap="none" lIns="91198" tIns="45600" rIns="91198" bIns="45600" rtlCol="0">
            <a:spAutoFit/>
          </a:bodyPr>
          <a:lstStyle/>
          <a:p>
            <a:pPr defTabSz="912012"/>
            <a:r>
              <a:rPr lang="en-US" sz="5800" b="1" dirty="0">
                <a:solidFill>
                  <a:srgbClr val="21B5E5"/>
                </a:solidFill>
                <a:latin typeface="Roboto Regular"/>
                <a:ea typeface="+mn-ea"/>
                <a:cs typeface="Roboto Regular"/>
              </a:rPr>
              <a:t>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5859" y="3123593"/>
            <a:ext cx="1107507" cy="984643"/>
          </a:xfrm>
          <a:prstGeom prst="rect">
            <a:avLst/>
          </a:prstGeom>
          <a:noFill/>
        </p:spPr>
        <p:txBody>
          <a:bodyPr wrap="none" lIns="91198" tIns="45600" rIns="91198" bIns="45600" rtlCol="0">
            <a:spAutoFit/>
          </a:bodyPr>
          <a:lstStyle/>
          <a:p>
            <a:pPr defTabSz="912012"/>
            <a:r>
              <a:rPr lang="en-US" sz="5800" b="1" dirty="0">
                <a:solidFill>
                  <a:srgbClr val="21B5E5">
                    <a:alpha val="58000"/>
                  </a:srgbClr>
                </a:solidFill>
                <a:latin typeface="Roboto Regular"/>
                <a:ea typeface="+mn-ea"/>
                <a:cs typeface="Roboto Regular"/>
              </a:rPr>
              <a:t>OF</a:t>
            </a:r>
            <a:endParaRPr lang="en-US" sz="5800" b="1" dirty="0">
              <a:solidFill>
                <a:srgbClr val="21B5E5">
                  <a:alpha val="58000"/>
                </a:srgbClr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906" y="3857625"/>
            <a:ext cx="6328462" cy="984643"/>
          </a:xfrm>
          <a:prstGeom prst="rect">
            <a:avLst/>
          </a:prstGeom>
          <a:noFill/>
        </p:spPr>
        <p:txBody>
          <a:bodyPr wrap="none" lIns="91198" tIns="45600" rIns="91198" bIns="45600" rtlCol="0">
            <a:spAutoFit/>
          </a:bodyPr>
          <a:lstStyle/>
          <a:p>
            <a:pPr defTabSz="912012"/>
            <a:r>
              <a:rPr lang="en-US" sz="5800" dirty="0" smtClean="0">
                <a:solidFill>
                  <a:srgbClr val="21B5E5"/>
                </a:solidFill>
                <a:latin typeface="Roboto Condensed Regular"/>
                <a:ea typeface="+mn-ea"/>
                <a:cs typeface="Roboto Condensed Regular"/>
              </a:rPr>
              <a:t>WEB TOURNAMENTS</a:t>
            </a:r>
            <a:endParaRPr lang="en-US" sz="5800" dirty="0">
              <a:solidFill>
                <a:srgbClr val="21B5E5"/>
              </a:solidFill>
              <a:latin typeface="Roboto Condensed Regular"/>
              <a:ea typeface="+mn-ea"/>
              <a:cs typeface="Roboto Condensed Regular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5330" y="1623191"/>
            <a:ext cx="1838340" cy="18383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lIns="91198" tIns="45600" rIns="91198" bIns="45600" rtlCol="0" anchor="ctr"/>
          <a:lstStyle/>
          <a:p>
            <a:pPr defTabSz="912012">
              <a:defRPr/>
            </a:pPr>
            <a:endParaRPr lang="en-US" sz="7200">
              <a:solidFill>
                <a:sysClr val="window" lastClr="FFFFFF"/>
              </a:solidFill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5" name="19_First Ru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75701" y="6934201"/>
            <a:ext cx="304800" cy="3048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87095" y="1669372"/>
            <a:ext cx="1755775" cy="1754188"/>
            <a:chOff x="3345877" y="411978"/>
            <a:chExt cx="1755775" cy="1754188"/>
          </a:xfrm>
        </p:grpSpPr>
        <p:sp>
          <p:nvSpPr>
            <p:cNvPr id="19" name="Oval 18"/>
            <p:cNvSpPr/>
            <p:nvPr/>
          </p:nvSpPr>
          <p:spPr bwMode="auto">
            <a:xfrm>
              <a:off x="3345877" y="411978"/>
              <a:ext cx="1755775" cy="17541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2012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0468" t="22900" r="32994" b="33740"/>
            <a:stretch/>
          </p:blipFill>
          <p:spPr bwMode="auto">
            <a:xfrm>
              <a:off x="3849369" y="818514"/>
              <a:ext cx="723901" cy="10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74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xmlns:p14="http://schemas.microsoft.com/office/powerpoint/2010/main" spd="med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9666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96805 0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95833 2.96296E-6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0" grpId="0" animBg="1"/>
      <p:bldP spid="10" grpId="1" animBg="1"/>
      <p:bldP spid="7" grpId="0"/>
      <p:bldP spid="8" grpId="0"/>
      <p:bldP spid="11" grpId="0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21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>
                <a:solidFill>
                  <a:srgbClr val="FFFFFF"/>
                </a:solidFill>
                <a:latin typeface="Roboto Regular"/>
                <a:cs typeface="Roboto Regular"/>
              </a:rPr>
              <a:t>Problem Statement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770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endParaRPr lang="en" dirty="0"/>
          </a:p>
        </p:txBody>
      </p:sp>
      <p:pic>
        <p:nvPicPr>
          <p:cNvPr id="3" name="Picture 2" descr="Recovered_noteboo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 b="12434"/>
          <a:stretch/>
        </p:blipFill>
        <p:spPr>
          <a:xfrm>
            <a:off x="2497591" y="1600200"/>
            <a:ext cx="4158343" cy="4853128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2057287" y="2095500"/>
            <a:ext cx="5038952" cy="4118778"/>
          </a:xfrm>
          <a:prstGeom prst="mathMultiply">
            <a:avLst>
              <a:gd name="adj1" fmla="val 8313"/>
            </a:avLst>
          </a:prstGeom>
          <a:gradFill>
            <a:gsLst>
              <a:gs pos="0">
                <a:srgbClr val="FF0000"/>
              </a:gs>
              <a:gs pos="100000">
                <a:srgbClr val="FF6666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21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 smtClean="0">
                <a:solidFill>
                  <a:srgbClr val="FFFFFF"/>
                </a:solidFill>
                <a:latin typeface="Roboto Regular"/>
                <a:cs typeface="Roboto Regular"/>
              </a:rPr>
              <a:t>Problem Statement</a:t>
            </a:r>
            <a:endParaRPr lang="en" sz="4400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770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endParaRPr lang="en" dirty="0"/>
          </a:p>
        </p:txBody>
      </p:sp>
      <p:pic>
        <p:nvPicPr>
          <p:cNvPr id="2" name="Picture 1" descr="mens-basketball-bracket-div1-blank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51" y="1814234"/>
            <a:ext cx="6446823" cy="47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21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!tyehyun\AppData\Local\Microsoft\Windows\Temporary Internet Files\Content.IE5\6X3JNP7I\MM900172634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539" y="468307"/>
            <a:ext cx="1194374" cy="81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FFFFFF"/>
                </a:solidFill>
                <a:latin typeface="Roboto Regular"/>
                <a:cs typeface="Roboto Regular"/>
              </a:rPr>
              <a:t>Target Audience</a:t>
            </a:r>
            <a:endParaRPr lang="en" sz="4400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8538" y="3886201"/>
            <a:ext cx="2684462" cy="34290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96000"/>
              </a:srgbClr>
            </a:outerShdw>
            <a:softEdge rad="0"/>
          </a:effec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657601"/>
            <a:ext cx="2667000" cy="54102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3276601"/>
            <a:ext cx="2971800" cy="48768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1" y="3048002"/>
            <a:ext cx="3581400" cy="51816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42" name="20-24_Your Audience Deserve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839200" y="7188200"/>
            <a:ext cx="304800" cy="3048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90990" y="1369457"/>
            <a:ext cx="2266950" cy="2434872"/>
            <a:chOff x="840518" y="1947670"/>
            <a:chExt cx="3224107" cy="3462929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18" y="1947670"/>
              <a:ext cx="3224107" cy="3462929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1778000" y="2819400"/>
              <a:ext cx="13716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halkboard"/>
                  <a:cs typeface="Chalkboard"/>
                </a:rPr>
                <a:t> </a:t>
              </a:r>
              <a:endParaRPr lang="en-US" sz="2000" b="1" dirty="0">
                <a:solidFill>
                  <a:schemeClr val="tx1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47047" y="1201534"/>
            <a:ext cx="2938638" cy="2770716"/>
            <a:chOff x="7035800" y="1708848"/>
            <a:chExt cx="4179396" cy="3940574"/>
          </a:xfrm>
        </p:grpSpPr>
        <p:pic>
          <p:nvPicPr>
            <p:cNvPr id="47" name="Picture 46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800" y="1708848"/>
              <a:ext cx="4179396" cy="3940574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8645032" y="2514599"/>
              <a:ext cx="13716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halkboard"/>
                  <a:cs typeface="Chalkboard"/>
                </a:rPr>
                <a:t>So </a:t>
              </a:r>
              <a:endParaRPr lang="en-US" sz="3200" b="1" dirty="0">
                <a:solidFill>
                  <a:schemeClr val="tx1"/>
                </a:solidFill>
                <a:latin typeface="Chalkboard"/>
                <a:cs typeface="Chalkboard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117071" y="1719021"/>
            <a:ext cx="964406" cy="964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halkboard"/>
                <a:cs typeface="Chalkboard"/>
              </a:rPr>
              <a:t> </a:t>
            </a:r>
            <a:endParaRPr lang="en-US" sz="3200" b="1" dirty="0">
              <a:solidFill>
                <a:schemeClr val="tx1"/>
              </a:solidFill>
              <a:latin typeface="Chalkboard"/>
              <a:cs typeface="Chalkboar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76713" y="1745298"/>
            <a:ext cx="2043294" cy="964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halkboard"/>
                <a:cs typeface="Chalkboard"/>
              </a:rPr>
              <a:t> Easy to use</a:t>
            </a:r>
            <a:endParaRPr lang="en-US" sz="2400" b="1" dirty="0">
              <a:solidFill>
                <a:schemeClr val="tx1"/>
              </a:solidFill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91905" y="1897496"/>
            <a:ext cx="2043294" cy="964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  <a:latin typeface="Chalkboard"/>
                <a:cs typeface="Chalkboard"/>
              </a:rPr>
              <a:t>COOL</a:t>
            </a:r>
            <a:endParaRPr lang="en-US" sz="3200" b="1" dirty="0">
              <a:solidFill>
                <a:schemeClr val="tx1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19113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 p14:presetBounceEnd="82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 p14:presetBounceEnd="82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11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1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 p14:presetBounceEnd="82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15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 p14:presetBounceEnd="82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1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20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3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2"/>
                    </p:tgtEl>
                  </p:cMediaNode>
                </p:audio>
              </p:childTnLst>
            </p:cTn>
          </p:par>
        </p:tnLst>
        <p:bldLst>
          <p:bldP spid="51" grpId="0" animBg="1"/>
          <p:bldP spid="52" grpId="0"/>
          <p:bldP spid="53" grpId="0"/>
        </p:bldLst>
      </p:timing>
    </mc:Choice>
    <mc:Fallback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3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2"/>
                    </p:tgtEl>
                  </p:cMediaNode>
                </p:audio>
              </p:childTnLst>
            </p:cTn>
          </p:par>
        </p:tnLst>
        <p:bldLst>
          <p:bldP spid="51" grpId="0" animBg="1"/>
          <p:bldP spid="52" grpId="0"/>
          <p:bldP spid="5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-96345" y="-70068"/>
            <a:ext cx="9345448" cy="1487706"/>
          </a:xfrm>
          <a:prstGeom prst="rect">
            <a:avLst/>
          </a:prstGeom>
          <a:solidFill>
            <a:srgbClr val="21B5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hape 35"/>
          <p:cNvSpPr txBox="1">
            <a:spLocks/>
          </p:cNvSpPr>
          <p:nvPr/>
        </p:nvSpPr>
        <p:spPr>
          <a:xfrm>
            <a:off x="457200" y="5558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FFFFFF"/>
                </a:solidFill>
                <a:latin typeface="Roboto Regular"/>
                <a:cs typeface="Roboto Regular"/>
              </a:rPr>
              <a:t>Web Tournaments</a:t>
            </a:r>
            <a:endParaRPr lang="en" b="1" dirty="0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3" name="Picture 2" descr="Untitled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72" y="2312276"/>
            <a:ext cx="5390228" cy="2902756"/>
          </a:xfrm>
          <a:prstGeom prst="rect">
            <a:avLst/>
          </a:prstGeom>
        </p:spPr>
      </p:pic>
      <p:sp>
        <p:nvSpPr>
          <p:cNvPr id="47" name="Shape 30"/>
          <p:cNvSpPr txBox="1">
            <a:spLocks/>
          </p:cNvSpPr>
          <p:nvPr/>
        </p:nvSpPr>
        <p:spPr>
          <a:xfrm>
            <a:off x="825067" y="2572408"/>
            <a:ext cx="8229600" cy="230367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None/>
            </a:pPr>
            <a:r>
              <a:rPr lang="en-US" sz="3600" dirty="0" smtClean="0">
                <a:solidFill>
                  <a:srgbClr val="262626"/>
                </a:solidFill>
                <a:latin typeface="Roboto Regular"/>
                <a:cs typeface="Roboto Regular"/>
              </a:rPr>
              <a:t>EASY TO USE</a:t>
            </a:r>
            <a:endParaRPr lang="en" sz="3600" dirty="0" smtClean="0">
              <a:solidFill>
                <a:srgbClr val="262626"/>
              </a:solidFill>
              <a:latin typeface="Roboto Regular"/>
              <a:cs typeface="Roboto Regular"/>
            </a:endParaRPr>
          </a:p>
          <a:p>
            <a:pPr marL="38100" indent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None/>
            </a:pPr>
            <a:r>
              <a:rPr lang="en-US" sz="3600" dirty="0" smtClean="0">
                <a:solidFill>
                  <a:srgbClr val="262626"/>
                </a:solidFill>
                <a:latin typeface="Roboto Regular"/>
                <a:cs typeface="Roboto Regular"/>
              </a:rPr>
              <a:t>INTUITIVE</a:t>
            </a:r>
            <a:endParaRPr lang="en" sz="3600" dirty="0" smtClean="0">
              <a:solidFill>
                <a:srgbClr val="262626"/>
              </a:solidFill>
              <a:latin typeface="Roboto Regular"/>
              <a:cs typeface="Roboto Regular"/>
            </a:endParaRPr>
          </a:p>
          <a:p>
            <a:pPr marL="38100" indent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None/>
            </a:pPr>
            <a:r>
              <a:rPr lang="en-US" sz="3600" dirty="0" smtClean="0">
                <a:solidFill>
                  <a:srgbClr val="262626"/>
                </a:solidFill>
                <a:latin typeface="Roboto Regular"/>
                <a:cs typeface="Roboto Regular"/>
              </a:rPr>
              <a:t>POWERFUL</a:t>
            </a:r>
            <a:endParaRPr lang="en" sz="3600" dirty="0" smtClean="0">
              <a:solidFill>
                <a:srgbClr val="262626"/>
              </a:solidFill>
              <a:latin typeface="Roboto Regular"/>
              <a:cs typeface="Roboto Regular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6246" y="4485203"/>
            <a:ext cx="2667000" cy="54102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0210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accel="20000" fill="hold" nodeType="withEffect" p14:presetBounceEnd="82667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667">
                                          <p:cBhvr additive="base">
                                            <p:cTn id="1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667">
                                          <p:cBhvr additive="base">
                                            <p:cTn id="14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build="p"/>
        </p:bldLst>
      </p:timing>
    </mc:Choice>
    <mc:Fallback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accel="2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build="p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51247" y="1518082"/>
            <a:ext cx="2811447" cy="1012054"/>
            <a:chOff x="1651246" y="1518082"/>
            <a:chExt cx="2811447" cy="101205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93" y="1526911"/>
              <a:ext cx="1485900" cy="981075"/>
            </a:xfrm>
            <a:prstGeom prst="rect">
              <a:avLst/>
            </a:prstGeom>
            <a:noFill/>
            <a:effectLst>
              <a:outerShdw blurRad="76200" dist="76200" dir="6600000" algn="t" rotWithShape="0">
                <a:prstClr val="black">
                  <a:alpha val="35000"/>
                </a:prstClr>
              </a:outerShdw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1651246" y="1518082"/>
              <a:ext cx="1491449" cy="101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2993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50919" y="1518082"/>
            <a:ext cx="2811447" cy="1012054"/>
            <a:chOff x="1651246" y="1518082"/>
            <a:chExt cx="2811447" cy="1012054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93" y="1526911"/>
              <a:ext cx="1485900" cy="981075"/>
            </a:xfrm>
            <a:prstGeom prst="rect">
              <a:avLst/>
            </a:prstGeom>
            <a:noFill/>
            <a:effectLst>
              <a:outerShdw blurRad="76200" dist="76200" dir="6600000" algn="t" rotWithShape="0">
                <a:prstClr val="black">
                  <a:alpha val="35000"/>
                </a:prstClr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1651246" y="1518082"/>
              <a:ext cx="1491449" cy="101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2993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1315385" y="3371350"/>
            <a:ext cx="2069702" cy="241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90000"/>
                  <a:alpha val="62000"/>
                </a:sysClr>
              </a:gs>
              <a:gs pos="100000">
                <a:srgbClr val="08CFEE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298" tIns="45649" rIns="91298" bIns="45649" rtlCol="0" anchor="ctr"/>
          <a:lstStyle/>
          <a:p>
            <a:pPr defTabSz="912993">
              <a:defRPr/>
            </a:pPr>
            <a:endParaRPr lang="en-US" sz="18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7594" y="2351497"/>
            <a:ext cx="3826402" cy="984742"/>
          </a:xfrm>
          <a:prstGeom prst="rect">
            <a:avLst/>
          </a:prstGeom>
          <a:noFill/>
        </p:spPr>
        <p:txBody>
          <a:bodyPr wrap="none" lIns="91298" tIns="45649" rIns="91298" bIns="45649" rtlCol="0">
            <a:spAutoFit/>
          </a:bodyPr>
          <a:lstStyle/>
          <a:p>
            <a:pPr defTabSz="912993">
              <a:defRPr/>
            </a:pPr>
            <a:r>
              <a:rPr lang="en-US" sz="5800" b="1" dirty="0" smtClean="0">
                <a:solidFill>
                  <a:srgbClr val="AA66CC"/>
                </a:solidFill>
                <a:latin typeface="Roboto Regular"/>
                <a:ea typeface="+mn-ea"/>
                <a:cs typeface="Roboto Regular"/>
              </a:rPr>
              <a:t>USABILITY</a:t>
            </a:r>
            <a:endParaRPr lang="en-US" sz="5800" b="1" dirty="0">
              <a:solidFill>
                <a:srgbClr val="AA66CC"/>
              </a:solidFill>
              <a:latin typeface="Roboto Regular"/>
              <a:ea typeface="+mn-ea"/>
              <a:cs typeface="Roboto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5329" y="3011307"/>
            <a:ext cx="4613927" cy="1200185"/>
          </a:xfrm>
          <a:prstGeom prst="rect">
            <a:avLst/>
          </a:prstGeom>
          <a:noFill/>
        </p:spPr>
        <p:txBody>
          <a:bodyPr wrap="none" lIns="91298" tIns="45649" rIns="91298" bIns="45649" rtlCol="0">
            <a:spAutoFit/>
          </a:bodyPr>
          <a:lstStyle/>
          <a:p>
            <a:pPr defTabSz="912993">
              <a:defRPr/>
            </a:pPr>
            <a:r>
              <a:rPr lang="en-US" sz="7200" b="1" dirty="0" smtClean="0">
                <a:solidFill>
                  <a:srgbClr val="AA66CC"/>
                </a:solidFill>
                <a:latin typeface="Roboto Regular"/>
                <a:ea typeface="+mn-ea"/>
                <a:cs typeface="Roboto Regular"/>
              </a:rPr>
              <a:t>FEATURES</a:t>
            </a:r>
            <a:endParaRPr lang="en-US" sz="7200" b="1" dirty="0">
              <a:solidFill>
                <a:srgbClr val="AA66CC"/>
              </a:solidFill>
              <a:latin typeface="Roboto Regular"/>
              <a:ea typeface="+mn-ea"/>
              <a:cs typeface="Roboto Regular"/>
            </a:endParaRPr>
          </a:p>
        </p:txBody>
      </p:sp>
      <p:pic>
        <p:nvPicPr>
          <p:cNvPr id="19" name="32_Second Ru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48501"/>
            <a:ext cx="304800" cy="3048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382917" y="1647181"/>
            <a:ext cx="1838340" cy="1838340"/>
            <a:chOff x="1382917" y="1647181"/>
            <a:chExt cx="1838340" cy="1838340"/>
          </a:xfrm>
        </p:grpSpPr>
        <p:sp>
          <p:nvSpPr>
            <p:cNvPr id="20" name="Oval 19"/>
            <p:cNvSpPr/>
            <p:nvPr/>
          </p:nvSpPr>
          <p:spPr>
            <a:xfrm>
              <a:off x="1382917" y="1647181"/>
              <a:ext cx="1838340" cy="18383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defTabSz="912993">
                <a:defRPr/>
              </a:pPr>
              <a:endParaRPr lang="en-US" sz="7200">
                <a:solidFill>
                  <a:sysClr val="window" lastClr="FFFFFF"/>
                </a:solidFill>
                <a:latin typeface="Arial Black" pitchFamily="34" charset="0"/>
                <a:ea typeface="+mn-ea"/>
                <a:cs typeface="+mn-cs"/>
              </a:endParaRPr>
            </a:p>
          </p:txBody>
        </p:sp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1417638" y="1676400"/>
              <a:ext cx="1755775" cy="1754188"/>
              <a:chOff x="1265381" y="2235198"/>
              <a:chExt cx="1754909" cy="175490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65381" y="2235198"/>
                <a:ext cx="1754909" cy="175490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2993">
                  <a:defRPr/>
                </a:pPr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20"/>
              <p:cNvSpPr txBox="1">
                <a:spLocks noChangeArrowheads="1"/>
              </p:cNvSpPr>
              <p:nvPr/>
            </p:nvSpPr>
            <p:spPr bwMode="auto">
              <a:xfrm>
                <a:off x="1775830" y="2362200"/>
                <a:ext cx="804763" cy="1431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993"/>
                <a:r>
                  <a:rPr lang="en-US" sz="8700" b="1">
                    <a:solidFill>
                      <a:srgbClr val="08CFEE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72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xmlns:p14="http://schemas.microsoft.com/office/powerpoint/2010/main" spd="med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64" presetClass="path" presetSubtype="0" accel="45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4.44444E-6 L 3.88889E-6 -0.52593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4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4.07356E-6 L -1.38889E-6 -0.52648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repeatCount="indefinite" accel="10714" decel="89286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4" presetClass="path" presetSubtype="0" accel="4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4.07356E-6 L -1.38889E-6 -0.52648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repeatCount="indefinite" accel="10714" decel="89286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4" grpId="0" animBg="1"/>
      <p:bldP spid="15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584</Words>
  <Application>Microsoft Macintosh PowerPoint</Application>
  <PresentationFormat>On-screen Show (4:3)</PresentationFormat>
  <Paragraphs>141</Paragraphs>
  <Slides>22</Slides>
  <Notes>22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Web Tournaments</vt:lpstr>
      <vt:lpstr>The Team</vt:lpstr>
      <vt:lpstr>Contents</vt:lpstr>
      <vt:lpstr>PowerPoint Presentation</vt:lpstr>
      <vt:lpstr>Problem Statement</vt:lpstr>
      <vt:lpstr>Problem Statement</vt:lpstr>
      <vt:lpstr>Target Audience</vt:lpstr>
      <vt:lpstr>PowerPoint Presentation</vt:lpstr>
      <vt:lpstr>PowerPoint Presentation</vt:lpstr>
      <vt:lpstr>Usability Features</vt:lpstr>
      <vt:lpstr>Usability Features</vt:lpstr>
      <vt:lpstr>PowerPoint Presentation</vt:lpstr>
      <vt:lpstr>Platform</vt:lpstr>
      <vt:lpstr>Languages / Frameworks</vt:lpstr>
      <vt:lpstr>Architectural View</vt:lpstr>
      <vt:lpstr>Collaboration</vt:lpstr>
      <vt:lpstr>PowerPoint Presentation</vt:lpstr>
      <vt:lpstr>Modules</vt:lpstr>
      <vt:lpstr>Timeline</vt:lpstr>
      <vt:lpstr>PowerPoint Presentation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Tournaments</dc:title>
  <cp:lastModifiedBy>Taehyun Park</cp:lastModifiedBy>
  <cp:revision>39</cp:revision>
  <dcterms:modified xsi:type="dcterms:W3CDTF">2012-10-03T23:17:23Z</dcterms:modified>
</cp:coreProperties>
</file>