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61" r:id="rId2"/>
    <p:sldId id="270" r:id="rId3"/>
    <p:sldId id="257" r:id="rId4"/>
    <p:sldId id="260" r:id="rId5"/>
    <p:sldId id="269" r:id="rId6"/>
    <p:sldId id="268" r:id="rId7"/>
    <p:sldId id="271" r:id="rId8"/>
    <p:sldId id="256"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B2180D-B5B7-F210-7303-0A5FC1819DB2}" v="173" dt="2025-04-06T23:15:55.753"/>
    <p1510:client id="{ED1EDA08-6BCC-89A0-5876-BD10A3EA3916}" v="2244" dt="2025-04-07T21:06:03.307"/>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58" autoAdjust="0"/>
    <p:restoredTop sz="94660"/>
  </p:normalViewPr>
  <p:slideViewPr>
    <p:cSldViewPr>
      <p:cViewPr varScale="1">
        <p:scale>
          <a:sx n="86" d="100"/>
          <a:sy n="86" d="100"/>
        </p:scale>
        <p:origin x="114" y="198"/>
      </p:cViewPr>
      <p:guideLst/>
    </p:cSldViewPr>
  </p:slideViewPr>
  <p:notesTextViewPr>
    <p:cViewPr>
      <p:scale>
        <a:sx n="1" d="1"/>
        <a:sy n="1" d="1"/>
      </p:scale>
      <p:origin x="0" y="0"/>
    </p:cViewPr>
  </p:notesTextViewPr>
  <p:notesViewPr>
    <p:cSldViewPr showGuides="1">
      <p:cViewPr varScale="1">
        <p:scale>
          <a:sx n="95" d="100"/>
          <a:sy n="95" d="100"/>
        </p:scale>
        <p:origin x="358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FB202A-8611-4DDC-831D-D12EB67B6CF7}" type="doc">
      <dgm:prSet loTypeId="urn:microsoft.com/office/officeart/2005/8/layout/process4" loCatId="process" qsTypeId="urn:microsoft.com/office/officeart/2005/8/quickstyle/simple4" qsCatId="simple" csTypeId="urn:microsoft.com/office/officeart/2005/8/colors/accent1_1" csCatId="accent1" phldr="1"/>
      <dgm:spPr/>
      <dgm:t>
        <a:bodyPr/>
        <a:lstStyle/>
        <a:p>
          <a:endParaRPr lang="en-US"/>
        </a:p>
      </dgm:t>
    </dgm:pt>
    <dgm:pt modelId="{11888A7B-1E89-45E6-84F4-EF92B26189CD}">
      <dgm:prSet phldrT="[Text]"/>
      <dgm:spPr/>
      <dgm:t>
        <a:bodyPr/>
        <a:lstStyle/>
        <a:p>
          <a:pPr rtl="0"/>
          <a:r>
            <a:rPr lang="en-US" dirty="0">
              <a:latin typeface="Century Schoolbook" panose="02040604050505020304"/>
            </a:rPr>
            <a:t>Literature Review</a:t>
          </a:r>
          <a:endParaRPr lang="en-US" dirty="0"/>
        </a:p>
      </dgm:t>
      <dgm:extLst>
        <a:ext uri="{E40237B7-FDA0-4F09-8148-C483321AD2D9}">
          <dgm14:cNvPr xmlns:dgm14="http://schemas.microsoft.com/office/drawing/2010/diagram" id="0" name="" title="Step 1 title"/>
        </a:ext>
      </dgm:extLst>
    </dgm:pt>
    <dgm:pt modelId="{6043087E-917B-44BC-97F8-41385FD50DC3}" type="parTrans" cxnId="{5376348D-4465-4E2E-9DB8-EA1F5276717B}">
      <dgm:prSet/>
      <dgm:spPr/>
      <dgm:t>
        <a:bodyPr/>
        <a:lstStyle/>
        <a:p>
          <a:endParaRPr lang="en-US"/>
        </a:p>
      </dgm:t>
    </dgm:pt>
    <dgm:pt modelId="{438F37F5-E676-4BB5-A241-95D895E1B43F}" type="sibTrans" cxnId="{5376348D-4465-4E2E-9DB8-EA1F5276717B}">
      <dgm:prSet/>
      <dgm:spPr/>
      <dgm:t>
        <a:bodyPr/>
        <a:lstStyle/>
        <a:p>
          <a:endParaRPr lang="en-US"/>
        </a:p>
      </dgm:t>
    </dgm:pt>
    <dgm:pt modelId="{712EDDD5-F1C9-457B-A81D-F94868058B44}">
      <dgm:prSet phldrT="[Text]" phldr="0"/>
      <dgm:spPr/>
      <dgm:t>
        <a:bodyPr/>
        <a:lstStyle/>
        <a:p>
          <a:pPr rtl="0"/>
          <a:r>
            <a:rPr lang="en-US" dirty="0">
              <a:latin typeface="Century Schoolbook" panose="02040604050505020304"/>
            </a:rPr>
            <a:t>Define Models</a:t>
          </a:r>
          <a:endParaRPr lang="en-US" dirty="0"/>
        </a:p>
      </dgm:t>
      <dgm:extLst>
        <a:ext uri="{E40237B7-FDA0-4F09-8148-C483321AD2D9}">
          <dgm14:cNvPr xmlns:dgm14="http://schemas.microsoft.com/office/drawing/2010/diagram" id="0" name="" title="Step 2 title"/>
        </a:ext>
      </dgm:extLst>
    </dgm:pt>
    <dgm:pt modelId="{5E2CC1CB-7E12-4298-9BE5-B8F6683E4161}" type="parTrans" cxnId="{392AE56A-6939-469F-BFEC-2DEEC6ABC100}">
      <dgm:prSet/>
      <dgm:spPr/>
      <dgm:t>
        <a:bodyPr/>
        <a:lstStyle/>
        <a:p>
          <a:endParaRPr lang="en-US"/>
        </a:p>
      </dgm:t>
    </dgm:pt>
    <dgm:pt modelId="{630DB5C2-135D-425B-B7D5-1F5FFE12BF3B}" type="sibTrans" cxnId="{392AE56A-6939-469F-BFEC-2DEEC6ABC100}">
      <dgm:prSet/>
      <dgm:spPr/>
      <dgm:t>
        <a:bodyPr/>
        <a:lstStyle/>
        <a:p>
          <a:endParaRPr lang="en-US"/>
        </a:p>
      </dgm:t>
    </dgm:pt>
    <dgm:pt modelId="{356F6FEF-38C8-437A-8562-86A5ED3F5885}">
      <dgm:prSet phldrT="[Text]"/>
      <dgm:spPr/>
      <dgm:t>
        <a:bodyPr/>
        <a:lstStyle/>
        <a:p>
          <a:pPr rtl="0"/>
          <a:r>
            <a:rPr lang="en-US" dirty="0">
              <a:latin typeface="Century Schoolbook" panose="02040604050505020304"/>
            </a:rPr>
            <a:t>Develop Experimental Frame</a:t>
          </a:r>
          <a:endParaRPr lang="en-US" dirty="0"/>
        </a:p>
      </dgm:t>
      <dgm:extLst>
        <a:ext uri="{E40237B7-FDA0-4F09-8148-C483321AD2D9}">
          <dgm14:cNvPr xmlns:dgm14="http://schemas.microsoft.com/office/drawing/2010/diagram" id="0" name="" title="Step 3 title"/>
        </a:ext>
      </dgm:extLst>
    </dgm:pt>
    <dgm:pt modelId="{BD9B34C9-939F-47F5-A040-1B30C9EEA310}" type="parTrans" cxnId="{8247D1A2-555D-4B39-B44D-5F2B5AE64242}">
      <dgm:prSet/>
      <dgm:spPr/>
      <dgm:t>
        <a:bodyPr/>
        <a:lstStyle/>
        <a:p>
          <a:endParaRPr lang="en-US"/>
        </a:p>
      </dgm:t>
    </dgm:pt>
    <dgm:pt modelId="{665399A3-A410-4656-8F7E-3FAB641DE891}" type="sibTrans" cxnId="{8247D1A2-555D-4B39-B44D-5F2B5AE64242}">
      <dgm:prSet/>
      <dgm:spPr/>
      <dgm:t>
        <a:bodyPr/>
        <a:lstStyle/>
        <a:p>
          <a:endParaRPr lang="en-US"/>
        </a:p>
      </dgm:t>
    </dgm:pt>
    <dgm:pt modelId="{640CA9BD-09C1-4472-8DAC-0F150EC5E678}">
      <dgm:prSet phldrT="[Text]"/>
      <dgm:spPr/>
      <dgm:t>
        <a:bodyPr/>
        <a:lstStyle/>
        <a:p>
          <a:pPr rtl="0"/>
          <a:r>
            <a:rPr lang="en-US" dirty="0">
              <a:latin typeface="Century Schoolbook" panose="02040604050505020304"/>
            </a:rPr>
            <a:t>Run Experimental Simulations</a:t>
          </a:r>
          <a:endParaRPr lang="en-US" dirty="0"/>
        </a:p>
      </dgm:t>
      <dgm:extLst>
        <a:ext uri="{E40237B7-FDA0-4F09-8148-C483321AD2D9}">
          <dgm14:cNvPr xmlns:dgm14="http://schemas.microsoft.com/office/drawing/2010/diagram" id="0" name="" title="Step 4 title"/>
        </a:ext>
      </dgm:extLst>
    </dgm:pt>
    <dgm:pt modelId="{90609DF7-843B-4BEF-A3B5-89270E6B0951}" type="parTrans" cxnId="{957C551D-31A8-4286-A3AE-C5928DB663CE}">
      <dgm:prSet/>
      <dgm:spPr/>
      <dgm:t>
        <a:bodyPr/>
        <a:lstStyle/>
        <a:p>
          <a:endParaRPr lang="en-US"/>
        </a:p>
      </dgm:t>
    </dgm:pt>
    <dgm:pt modelId="{67B503AA-82FD-4AA4-8357-3D8B59D6160B}" type="sibTrans" cxnId="{957C551D-31A8-4286-A3AE-C5928DB663CE}">
      <dgm:prSet/>
      <dgm:spPr/>
      <dgm:t>
        <a:bodyPr/>
        <a:lstStyle/>
        <a:p>
          <a:endParaRPr lang="en-US"/>
        </a:p>
      </dgm:t>
    </dgm:pt>
    <dgm:pt modelId="{4D0F5644-CC04-47AA-9AC4-0D67293DCBF8}">
      <dgm:prSet phldr="0"/>
      <dgm:spPr/>
      <dgm:t>
        <a:bodyPr/>
        <a:lstStyle/>
        <a:p>
          <a:pPr rtl="0"/>
          <a:r>
            <a:rPr lang="en-US" dirty="0">
              <a:latin typeface="Century Schoolbook" panose="02040604050505020304"/>
            </a:rPr>
            <a:t>Analyze Results</a:t>
          </a:r>
        </a:p>
      </dgm:t>
    </dgm:pt>
    <dgm:pt modelId="{A571DCF7-431A-4889-9D4B-4358EAAC155D}" type="parTrans" cxnId="{89AFB4A3-C7E5-45D2-93AA-467EC94C9AAB}">
      <dgm:prSet/>
      <dgm:spPr/>
    </dgm:pt>
    <dgm:pt modelId="{A43206FB-D80F-4286-B8F9-CB22003DFCA2}" type="sibTrans" cxnId="{89AFB4A3-C7E5-45D2-93AA-467EC94C9AAB}">
      <dgm:prSet/>
      <dgm:spPr/>
    </dgm:pt>
    <dgm:pt modelId="{812F39FC-2D1E-4DD1-A1A6-C7F9287A4AAB}" type="pres">
      <dgm:prSet presAssocID="{2EFB202A-8611-4DDC-831D-D12EB67B6CF7}" presName="Name0" presStyleCnt="0">
        <dgm:presLayoutVars>
          <dgm:dir/>
          <dgm:animLvl val="lvl"/>
          <dgm:resizeHandles val="exact"/>
        </dgm:presLayoutVars>
      </dgm:prSet>
      <dgm:spPr/>
    </dgm:pt>
    <dgm:pt modelId="{6867470B-B689-43B0-92F6-C1EBCD1BCC34}" type="pres">
      <dgm:prSet presAssocID="{4D0F5644-CC04-47AA-9AC4-0D67293DCBF8}" presName="boxAndChildren" presStyleCnt="0"/>
      <dgm:spPr/>
    </dgm:pt>
    <dgm:pt modelId="{57E30D29-2AE6-4CE0-918F-9103D36925EF}" type="pres">
      <dgm:prSet presAssocID="{4D0F5644-CC04-47AA-9AC4-0D67293DCBF8}" presName="parentTextBox" presStyleLbl="node1" presStyleIdx="0" presStyleCnt="5"/>
      <dgm:spPr/>
    </dgm:pt>
    <dgm:pt modelId="{8EF40492-FFDE-4400-AA3C-CAAAD8B92260}" type="pres">
      <dgm:prSet presAssocID="{67B503AA-82FD-4AA4-8357-3D8B59D6160B}" presName="sp" presStyleCnt="0"/>
      <dgm:spPr/>
    </dgm:pt>
    <dgm:pt modelId="{3C23B476-AFD8-4C8E-AEF4-E05E45EAC97C}" type="pres">
      <dgm:prSet presAssocID="{640CA9BD-09C1-4472-8DAC-0F150EC5E678}" presName="arrowAndChildren" presStyleCnt="0"/>
      <dgm:spPr/>
    </dgm:pt>
    <dgm:pt modelId="{300C5EFA-2900-46E7-A8C3-4831CC99A542}" type="pres">
      <dgm:prSet presAssocID="{640CA9BD-09C1-4472-8DAC-0F150EC5E678}" presName="parentTextArrow" presStyleLbl="node1" presStyleIdx="1" presStyleCnt="5"/>
      <dgm:spPr/>
    </dgm:pt>
    <dgm:pt modelId="{2AB5853F-AA77-4431-82DF-105CEB2E1424}" type="pres">
      <dgm:prSet presAssocID="{665399A3-A410-4656-8F7E-3FAB641DE891}" presName="sp" presStyleCnt="0"/>
      <dgm:spPr/>
    </dgm:pt>
    <dgm:pt modelId="{EC667030-4855-4843-9717-7DF08446AEB5}" type="pres">
      <dgm:prSet presAssocID="{356F6FEF-38C8-437A-8562-86A5ED3F5885}" presName="arrowAndChildren" presStyleCnt="0"/>
      <dgm:spPr/>
    </dgm:pt>
    <dgm:pt modelId="{C830B7C4-5210-41AC-A88B-BECF7607C1E5}" type="pres">
      <dgm:prSet presAssocID="{356F6FEF-38C8-437A-8562-86A5ED3F5885}" presName="parentTextArrow" presStyleLbl="node1" presStyleIdx="2" presStyleCnt="5"/>
      <dgm:spPr/>
    </dgm:pt>
    <dgm:pt modelId="{7FB80134-CA62-4591-A6BE-C119FEAC14B6}" type="pres">
      <dgm:prSet presAssocID="{630DB5C2-135D-425B-B7D5-1F5FFE12BF3B}" presName="sp" presStyleCnt="0"/>
      <dgm:spPr/>
    </dgm:pt>
    <dgm:pt modelId="{C4866045-B43B-429F-851C-E58098BA6DB8}" type="pres">
      <dgm:prSet presAssocID="{712EDDD5-F1C9-457B-A81D-F94868058B44}" presName="arrowAndChildren" presStyleCnt="0"/>
      <dgm:spPr/>
    </dgm:pt>
    <dgm:pt modelId="{D5473CBC-EEC3-408A-B4A6-07882F253A8B}" type="pres">
      <dgm:prSet presAssocID="{712EDDD5-F1C9-457B-A81D-F94868058B44}" presName="parentTextArrow" presStyleLbl="node1" presStyleIdx="3" presStyleCnt="5"/>
      <dgm:spPr/>
    </dgm:pt>
    <dgm:pt modelId="{FE4F3FD3-FEDA-44E5-9944-1FF6BBD0F9E2}" type="pres">
      <dgm:prSet presAssocID="{438F37F5-E676-4BB5-A241-95D895E1B43F}" presName="sp" presStyleCnt="0"/>
      <dgm:spPr/>
    </dgm:pt>
    <dgm:pt modelId="{1C274FFF-1754-4900-887F-DFF5156E0B8D}" type="pres">
      <dgm:prSet presAssocID="{11888A7B-1E89-45E6-84F4-EF92B26189CD}" presName="arrowAndChildren" presStyleCnt="0"/>
      <dgm:spPr/>
    </dgm:pt>
    <dgm:pt modelId="{32FA43B7-34B4-4881-9A79-E3EDEC9D4CBF}" type="pres">
      <dgm:prSet presAssocID="{11888A7B-1E89-45E6-84F4-EF92B26189CD}" presName="parentTextArrow" presStyleLbl="node1" presStyleIdx="4" presStyleCnt="5"/>
      <dgm:spPr/>
    </dgm:pt>
  </dgm:ptLst>
  <dgm:cxnLst>
    <dgm:cxn modelId="{79EE9E02-BFF5-41D3-86F8-33470970BFCE}" type="presOf" srcId="{2EFB202A-8611-4DDC-831D-D12EB67B6CF7}" destId="{812F39FC-2D1E-4DD1-A1A6-C7F9287A4AAB}" srcOrd="0" destOrd="0" presId="urn:microsoft.com/office/officeart/2005/8/layout/process4"/>
    <dgm:cxn modelId="{957C551D-31A8-4286-A3AE-C5928DB663CE}" srcId="{2EFB202A-8611-4DDC-831D-D12EB67B6CF7}" destId="{640CA9BD-09C1-4472-8DAC-0F150EC5E678}" srcOrd="3" destOrd="0" parTransId="{90609DF7-843B-4BEF-A3B5-89270E6B0951}" sibTransId="{67B503AA-82FD-4AA4-8357-3D8B59D6160B}"/>
    <dgm:cxn modelId="{F0C0C362-D928-4A91-9E36-61798214E695}" type="presOf" srcId="{356F6FEF-38C8-437A-8562-86A5ED3F5885}" destId="{C830B7C4-5210-41AC-A88B-BECF7607C1E5}" srcOrd="0" destOrd="0" presId="urn:microsoft.com/office/officeart/2005/8/layout/process4"/>
    <dgm:cxn modelId="{A38E3867-1580-4B79-8C75-661E42E03451}" type="presOf" srcId="{4D0F5644-CC04-47AA-9AC4-0D67293DCBF8}" destId="{57E30D29-2AE6-4CE0-918F-9103D36925EF}" srcOrd="0" destOrd="0" presId="urn:microsoft.com/office/officeart/2005/8/layout/process4"/>
    <dgm:cxn modelId="{392AE56A-6939-469F-BFEC-2DEEC6ABC100}" srcId="{2EFB202A-8611-4DDC-831D-D12EB67B6CF7}" destId="{712EDDD5-F1C9-457B-A81D-F94868058B44}" srcOrd="1" destOrd="0" parTransId="{5E2CC1CB-7E12-4298-9BE5-B8F6683E4161}" sibTransId="{630DB5C2-135D-425B-B7D5-1F5FFE12BF3B}"/>
    <dgm:cxn modelId="{FA99A05A-9FFB-4781-8268-BCE058C19174}" type="presOf" srcId="{11888A7B-1E89-45E6-84F4-EF92B26189CD}" destId="{32FA43B7-34B4-4881-9A79-E3EDEC9D4CBF}" srcOrd="0" destOrd="0" presId="urn:microsoft.com/office/officeart/2005/8/layout/process4"/>
    <dgm:cxn modelId="{5376348D-4465-4E2E-9DB8-EA1F5276717B}" srcId="{2EFB202A-8611-4DDC-831D-D12EB67B6CF7}" destId="{11888A7B-1E89-45E6-84F4-EF92B26189CD}" srcOrd="0" destOrd="0" parTransId="{6043087E-917B-44BC-97F8-41385FD50DC3}" sibTransId="{438F37F5-E676-4BB5-A241-95D895E1B43F}"/>
    <dgm:cxn modelId="{43AE0093-13C8-43B6-A955-0EBC5BCCC760}" type="presOf" srcId="{640CA9BD-09C1-4472-8DAC-0F150EC5E678}" destId="{300C5EFA-2900-46E7-A8C3-4831CC99A542}" srcOrd="0" destOrd="0" presId="urn:microsoft.com/office/officeart/2005/8/layout/process4"/>
    <dgm:cxn modelId="{8247D1A2-555D-4B39-B44D-5F2B5AE64242}" srcId="{2EFB202A-8611-4DDC-831D-D12EB67B6CF7}" destId="{356F6FEF-38C8-437A-8562-86A5ED3F5885}" srcOrd="2" destOrd="0" parTransId="{BD9B34C9-939F-47F5-A040-1B30C9EEA310}" sibTransId="{665399A3-A410-4656-8F7E-3FAB641DE891}"/>
    <dgm:cxn modelId="{89AFB4A3-C7E5-45D2-93AA-467EC94C9AAB}" srcId="{2EFB202A-8611-4DDC-831D-D12EB67B6CF7}" destId="{4D0F5644-CC04-47AA-9AC4-0D67293DCBF8}" srcOrd="4" destOrd="0" parTransId="{A571DCF7-431A-4889-9D4B-4358EAAC155D}" sibTransId="{A43206FB-D80F-4286-B8F9-CB22003DFCA2}"/>
    <dgm:cxn modelId="{D7963FD2-E466-41CA-B503-E011916F4475}" type="presOf" srcId="{712EDDD5-F1C9-457B-A81D-F94868058B44}" destId="{D5473CBC-EEC3-408A-B4A6-07882F253A8B}" srcOrd="0" destOrd="0" presId="urn:microsoft.com/office/officeart/2005/8/layout/process4"/>
    <dgm:cxn modelId="{428EA1FA-6703-4AC2-954F-DAEA475D2FA1}" type="presParOf" srcId="{812F39FC-2D1E-4DD1-A1A6-C7F9287A4AAB}" destId="{6867470B-B689-43B0-92F6-C1EBCD1BCC34}" srcOrd="0" destOrd="0" presId="urn:microsoft.com/office/officeart/2005/8/layout/process4"/>
    <dgm:cxn modelId="{8634654E-B283-4A75-95D6-D47FB7036D03}" type="presParOf" srcId="{6867470B-B689-43B0-92F6-C1EBCD1BCC34}" destId="{57E30D29-2AE6-4CE0-918F-9103D36925EF}" srcOrd="0" destOrd="0" presId="urn:microsoft.com/office/officeart/2005/8/layout/process4"/>
    <dgm:cxn modelId="{36226AD6-4DD3-4C31-B8FD-D2587E0892C2}" type="presParOf" srcId="{812F39FC-2D1E-4DD1-A1A6-C7F9287A4AAB}" destId="{8EF40492-FFDE-4400-AA3C-CAAAD8B92260}" srcOrd="1" destOrd="0" presId="urn:microsoft.com/office/officeart/2005/8/layout/process4"/>
    <dgm:cxn modelId="{BD367216-0BCF-47A7-AA18-66B9B36BDC8A}" type="presParOf" srcId="{812F39FC-2D1E-4DD1-A1A6-C7F9287A4AAB}" destId="{3C23B476-AFD8-4C8E-AEF4-E05E45EAC97C}" srcOrd="2" destOrd="0" presId="urn:microsoft.com/office/officeart/2005/8/layout/process4"/>
    <dgm:cxn modelId="{CBC654A8-A951-48C4-B4EB-4B31E87B2F79}" type="presParOf" srcId="{3C23B476-AFD8-4C8E-AEF4-E05E45EAC97C}" destId="{300C5EFA-2900-46E7-A8C3-4831CC99A542}" srcOrd="0" destOrd="0" presId="urn:microsoft.com/office/officeart/2005/8/layout/process4"/>
    <dgm:cxn modelId="{2FB57D76-9946-48B8-B370-56F1E6279E03}" type="presParOf" srcId="{812F39FC-2D1E-4DD1-A1A6-C7F9287A4AAB}" destId="{2AB5853F-AA77-4431-82DF-105CEB2E1424}" srcOrd="3" destOrd="0" presId="urn:microsoft.com/office/officeart/2005/8/layout/process4"/>
    <dgm:cxn modelId="{F5BB4640-5F5A-4452-8305-53F481F4BB67}" type="presParOf" srcId="{812F39FC-2D1E-4DD1-A1A6-C7F9287A4AAB}" destId="{EC667030-4855-4843-9717-7DF08446AEB5}" srcOrd="4" destOrd="0" presId="urn:microsoft.com/office/officeart/2005/8/layout/process4"/>
    <dgm:cxn modelId="{3F6CF94B-588F-434A-9A92-C7FA14EFC693}" type="presParOf" srcId="{EC667030-4855-4843-9717-7DF08446AEB5}" destId="{C830B7C4-5210-41AC-A88B-BECF7607C1E5}" srcOrd="0" destOrd="0" presId="urn:microsoft.com/office/officeart/2005/8/layout/process4"/>
    <dgm:cxn modelId="{C37BCBEC-1511-4851-840C-79114FDE7C8B}" type="presParOf" srcId="{812F39FC-2D1E-4DD1-A1A6-C7F9287A4AAB}" destId="{7FB80134-CA62-4591-A6BE-C119FEAC14B6}" srcOrd="5" destOrd="0" presId="urn:microsoft.com/office/officeart/2005/8/layout/process4"/>
    <dgm:cxn modelId="{D69E7250-7382-4514-BD37-BBDDF2C2C38B}" type="presParOf" srcId="{812F39FC-2D1E-4DD1-A1A6-C7F9287A4AAB}" destId="{C4866045-B43B-429F-851C-E58098BA6DB8}" srcOrd="6" destOrd="0" presId="urn:microsoft.com/office/officeart/2005/8/layout/process4"/>
    <dgm:cxn modelId="{1ECD676F-B123-4C64-92AE-026570BE9775}" type="presParOf" srcId="{C4866045-B43B-429F-851C-E58098BA6DB8}" destId="{D5473CBC-EEC3-408A-B4A6-07882F253A8B}" srcOrd="0" destOrd="0" presId="urn:microsoft.com/office/officeart/2005/8/layout/process4"/>
    <dgm:cxn modelId="{9D0EDD9B-88A8-42F4-8F17-D3CB52B0A44F}" type="presParOf" srcId="{812F39FC-2D1E-4DD1-A1A6-C7F9287A4AAB}" destId="{FE4F3FD3-FEDA-44E5-9944-1FF6BBD0F9E2}" srcOrd="7" destOrd="0" presId="urn:microsoft.com/office/officeart/2005/8/layout/process4"/>
    <dgm:cxn modelId="{56FFC611-ED72-48FF-9466-61C5DB51EFB8}" type="presParOf" srcId="{812F39FC-2D1E-4DD1-A1A6-C7F9287A4AAB}" destId="{1C274FFF-1754-4900-887F-DFF5156E0B8D}" srcOrd="8" destOrd="0" presId="urn:microsoft.com/office/officeart/2005/8/layout/process4"/>
    <dgm:cxn modelId="{3C918D09-CEF2-4289-9798-5F953A941263}" type="presParOf" srcId="{1C274FFF-1754-4900-887F-DFF5156E0B8D}" destId="{32FA43B7-34B4-4881-9A79-E3EDEC9D4CB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E30D29-2AE6-4CE0-918F-9103D36925EF}">
      <dsp:nvSpPr>
        <dsp:cNvPr id="0" name=""/>
        <dsp:cNvSpPr/>
      </dsp:nvSpPr>
      <dsp:spPr>
        <a:xfrm>
          <a:off x="0" y="3736288"/>
          <a:ext cx="5029199" cy="612969"/>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Century Schoolbook" panose="02040604050505020304"/>
            </a:rPr>
            <a:t>Analyze Results</a:t>
          </a:r>
        </a:p>
      </dsp:txBody>
      <dsp:txXfrm>
        <a:off x="0" y="3736288"/>
        <a:ext cx="5029199" cy="612969"/>
      </dsp:txXfrm>
    </dsp:sp>
    <dsp:sp modelId="{300C5EFA-2900-46E7-A8C3-4831CC99A542}">
      <dsp:nvSpPr>
        <dsp:cNvPr id="0" name=""/>
        <dsp:cNvSpPr/>
      </dsp:nvSpPr>
      <dsp:spPr>
        <a:xfrm rot="10800000">
          <a:off x="0" y="2802736"/>
          <a:ext cx="5029199" cy="942746"/>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Century Schoolbook" panose="02040604050505020304"/>
            </a:rPr>
            <a:t>Run Experimental Simulations</a:t>
          </a:r>
          <a:endParaRPr lang="en-US" sz="2100" kern="1200" dirty="0"/>
        </a:p>
      </dsp:txBody>
      <dsp:txXfrm rot="10800000">
        <a:off x="0" y="2802736"/>
        <a:ext cx="5029199" cy="612568"/>
      </dsp:txXfrm>
    </dsp:sp>
    <dsp:sp modelId="{C830B7C4-5210-41AC-A88B-BECF7607C1E5}">
      <dsp:nvSpPr>
        <dsp:cNvPr id="0" name=""/>
        <dsp:cNvSpPr/>
      </dsp:nvSpPr>
      <dsp:spPr>
        <a:xfrm rot="10800000">
          <a:off x="0" y="1869184"/>
          <a:ext cx="5029199" cy="942746"/>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Century Schoolbook" panose="02040604050505020304"/>
            </a:rPr>
            <a:t>Develop Experimental Frame</a:t>
          </a:r>
          <a:endParaRPr lang="en-US" sz="2100" kern="1200" dirty="0"/>
        </a:p>
      </dsp:txBody>
      <dsp:txXfrm rot="10800000">
        <a:off x="0" y="1869184"/>
        <a:ext cx="5029199" cy="612568"/>
      </dsp:txXfrm>
    </dsp:sp>
    <dsp:sp modelId="{D5473CBC-EEC3-408A-B4A6-07882F253A8B}">
      <dsp:nvSpPr>
        <dsp:cNvPr id="0" name=""/>
        <dsp:cNvSpPr/>
      </dsp:nvSpPr>
      <dsp:spPr>
        <a:xfrm rot="10800000">
          <a:off x="0" y="935632"/>
          <a:ext cx="5029199" cy="942746"/>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Century Schoolbook" panose="02040604050505020304"/>
            </a:rPr>
            <a:t>Define Models</a:t>
          </a:r>
          <a:endParaRPr lang="en-US" sz="2100" kern="1200" dirty="0"/>
        </a:p>
      </dsp:txBody>
      <dsp:txXfrm rot="10800000">
        <a:off x="0" y="935632"/>
        <a:ext cx="5029199" cy="612568"/>
      </dsp:txXfrm>
    </dsp:sp>
    <dsp:sp modelId="{32FA43B7-34B4-4881-9A79-E3EDEC9D4CBF}">
      <dsp:nvSpPr>
        <dsp:cNvPr id="0" name=""/>
        <dsp:cNvSpPr/>
      </dsp:nvSpPr>
      <dsp:spPr>
        <a:xfrm rot="10800000">
          <a:off x="0" y="2080"/>
          <a:ext cx="5029199" cy="942746"/>
        </a:xfrm>
        <a:prstGeom prst="upArrowCallou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9352" tIns="149352" rIns="149352" bIns="149352" numCol="1" spcCol="1270" anchor="ctr" anchorCtr="0">
          <a:noAutofit/>
        </a:bodyPr>
        <a:lstStyle/>
        <a:p>
          <a:pPr marL="0" lvl="0" indent="0" algn="ctr" defTabSz="933450" rtl="0">
            <a:lnSpc>
              <a:spcPct val="90000"/>
            </a:lnSpc>
            <a:spcBef>
              <a:spcPct val="0"/>
            </a:spcBef>
            <a:spcAft>
              <a:spcPct val="35000"/>
            </a:spcAft>
            <a:buNone/>
          </a:pPr>
          <a:r>
            <a:rPr lang="en-US" sz="2100" kern="1200" dirty="0">
              <a:latin typeface="Century Schoolbook" panose="02040604050505020304"/>
            </a:rPr>
            <a:t>Literature Review</a:t>
          </a:r>
          <a:endParaRPr lang="en-US" sz="2100" kern="1200" dirty="0"/>
        </a:p>
      </dsp:txBody>
      <dsp:txXfrm rot="10800000">
        <a:off x="0" y="2080"/>
        <a:ext cx="5029199" cy="612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4/7/2025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4/7/2025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8</a:t>
            </a:fld>
            <a:endParaRPr lang="en-US"/>
          </a:p>
        </p:txBody>
      </p:sp>
    </p:spTree>
    <p:extLst>
      <p:ext uri="{BB962C8B-B14F-4D97-AF65-F5344CB8AC3E}">
        <p14:creationId xmlns:p14="http://schemas.microsoft.com/office/powerpoint/2010/main" val="40391545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4/7/2025</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4/7/2025</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B0FE2824-C2A0-4931-BB32-60B24BDBB3CC}" type="datetimeFigureOut">
              <a:rPr lang="en-US" smtClean="0"/>
              <a:t>4/7/2025</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dirty="0"/>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4/7/2025</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B0FE2824-C2A0-4931-BB32-60B24BDBB3CC}" type="datetimeFigureOut">
              <a:rPr lang="en-US" smtClean="0"/>
              <a:t>4/7/2025</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B0FE2824-C2A0-4931-BB32-60B24BDBB3CC}" type="datetimeFigureOut">
              <a:rPr lang="en-US" smtClean="0"/>
              <a:t>4/7/2025</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B0FE2824-C2A0-4931-BB32-60B24BDBB3CC}" type="datetimeFigureOut">
              <a:rPr lang="en-US" smtClean="0"/>
              <a:t>4/7/2025</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dirty="0"/>
              <a:t>Click to edit Master title style</a:t>
            </a:r>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4/7/2025</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dirty="0"/>
              <a:t>Click to edit Master title style</a:t>
            </a:r>
          </a:p>
        </p:txBody>
      </p:sp>
      <p:sp>
        <p:nvSpPr>
          <p:cNvPr id="3" name="Picture Placeholder 2" title="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B0FE2824-C2A0-4931-BB32-60B24BDBB3CC}" type="datetimeFigureOut">
              <a:rPr lang="en-US" smtClean="0"/>
              <a:t>4/7/2025</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3"/>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4/7/2025</a:t>
            </a:fld>
            <a:endParaRPr lang="en-US" dirty="0"/>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dirty="0"/>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nbclosangeles.com/news/business/money-report/employees-could-be-heading-back-to-the-office-sooner-than-they-think/2564835/?os=www.youtube.comwatch&amp;ref=app" TargetMode="External"/><Relationship Id="rId2" Type="http://schemas.openxmlformats.org/officeDocument/2006/relationships/hyperlink" Target="https://www.westend61.de/en/photo/BLEF01983/business-people-working-in-busy-office" TargetMode="External"/><Relationship Id="rId1" Type="http://schemas.openxmlformats.org/officeDocument/2006/relationships/slideLayout" Target="../slideLayouts/slideLayout2.xml"/><Relationship Id="rId5" Type="http://schemas.openxmlformats.org/officeDocument/2006/relationships/hyperlink" Target="https://nypost.com/2019/07/18/de-blasio-orders-office-towers-to-lay-off-ac-during-heat-wave/" TargetMode="External"/><Relationship Id="rId4" Type="http://schemas.openxmlformats.org/officeDocument/2006/relationships/hyperlink" Target="https://www.skutchi.com/professional-design-servic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3429000"/>
            <a:ext cx="10508876" cy="1916960"/>
          </a:xfrm>
        </p:spPr>
        <p:txBody>
          <a:bodyPr>
            <a:normAutofit fontScale="90000"/>
          </a:bodyPr>
          <a:lstStyle/>
          <a:p>
            <a:r>
              <a:rPr lang="en-US" sz="2400" dirty="0"/>
              <a:t>Cell-DEVS M&amp;S:</a:t>
            </a:r>
            <a:br>
              <a:rPr lang="en-US" dirty="0"/>
            </a:br>
            <a:r>
              <a:rPr lang="en-US" dirty="0"/>
              <a:t>Post-Pandemic Work Practices and Corporate Building Energy Waste</a:t>
            </a:r>
          </a:p>
        </p:txBody>
      </p:sp>
      <p:sp>
        <p:nvSpPr>
          <p:cNvPr id="5" name="Text Placeholder 4"/>
          <p:cNvSpPr>
            <a:spLocks noGrp="1"/>
          </p:cNvSpPr>
          <p:nvPr>
            <p:ph type="body" idx="1"/>
          </p:nvPr>
        </p:nvSpPr>
        <p:spPr>
          <a:xfrm>
            <a:off x="841248" y="5340096"/>
            <a:ext cx="10912288" cy="475488"/>
          </a:xfrm>
        </p:spPr>
        <p:txBody>
          <a:bodyPr vert="horz" lIns="91440" tIns="45720" rIns="91440" bIns="45720" rtlCol="0" anchor="t">
            <a:normAutofit/>
          </a:bodyPr>
          <a:lstStyle/>
          <a:p>
            <a:pPr algn="r"/>
            <a:r>
              <a:rPr lang="en-US" dirty="0"/>
              <a:t>Michael De Santis</a:t>
            </a:r>
            <a:endParaRPr lang="en-US"/>
          </a:p>
        </p:txBody>
      </p:sp>
    </p:spTree>
    <p:extLst>
      <p:ext uri="{BB962C8B-B14F-4D97-AF65-F5344CB8AC3E}">
        <p14:creationId xmlns:p14="http://schemas.microsoft.com/office/powerpoint/2010/main" val="178379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C8DDC-793F-2EE5-CF5B-84001E62D3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1F2BE-869B-1A58-E75D-89240DFFA3D4}"/>
              </a:ext>
            </a:extLst>
          </p:cNvPr>
          <p:cNvSpPr>
            <a:spLocks noGrp="1"/>
          </p:cNvSpPr>
          <p:nvPr>
            <p:ph type="title"/>
          </p:nvPr>
        </p:nvSpPr>
        <p:spPr>
          <a:xfrm>
            <a:off x="838200" y="365126"/>
            <a:ext cx="10515600" cy="826008"/>
          </a:xfrm>
        </p:spPr>
        <p:txBody>
          <a:bodyPr/>
          <a:lstStyle/>
          <a:p>
            <a:r>
              <a:rPr lang="en-US" dirty="0"/>
              <a:t>Post-Pandemic Work Policies and Practices</a:t>
            </a:r>
          </a:p>
        </p:txBody>
      </p:sp>
      <p:sp>
        <p:nvSpPr>
          <p:cNvPr id="3" name="Content Placeholder 2">
            <a:extLst>
              <a:ext uri="{FF2B5EF4-FFF2-40B4-BE49-F238E27FC236}">
                <a16:creationId xmlns:a16="http://schemas.microsoft.com/office/drawing/2014/main" id="{EE3387A5-C5A4-2F2C-F631-44E784C16310}"/>
              </a:ext>
            </a:extLst>
          </p:cNvPr>
          <p:cNvSpPr>
            <a:spLocks noGrp="1"/>
          </p:cNvSpPr>
          <p:nvPr>
            <p:ph idx="1"/>
          </p:nvPr>
        </p:nvSpPr>
        <p:spPr>
          <a:xfrm>
            <a:off x="838200" y="4410247"/>
            <a:ext cx="4748860" cy="2168311"/>
          </a:xfrm>
        </p:spPr>
        <p:txBody>
          <a:bodyPr vert="horz" lIns="91440" tIns="45720" rIns="91440" bIns="45720" rtlCol="0" anchor="t">
            <a:normAutofit/>
          </a:bodyPr>
          <a:lstStyle/>
          <a:p>
            <a:r>
              <a:rPr lang="en-US" b="1" dirty="0">
                <a:solidFill>
                  <a:schemeClr val="accent1"/>
                </a:solidFill>
              </a:rPr>
              <a:t>In-Office Days</a:t>
            </a:r>
          </a:p>
          <a:p>
            <a:pPr lvl="1">
              <a:buFont typeface="Courier New" panose="020B0604020202020204" pitchFamily="34" charset="0"/>
              <a:buChar char="o"/>
            </a:pPr>
            <a:r>
              <a:rPr lang="en-US" dirty="0"/>
              <a:t>Full floor occupancy</a:t>
            </a:r>
          </a:p>
          <a:p>
            <a:pPr lvl="1">
              <a:buFont typeface="Courier New" panose="020B0604020202020204" pitchFamily="34" charset="0"/>
              <a:buChar char="o"/>
            </a:pPr>
            <a:r>
              <a:rPr lang="en-US" dirty="0"/>
              <a:t>Uniform distribution of occupants</a:t>
            </a:r>
          </a:p>
          <a:p>
            <a:pPr lvl="1">
              <a:buFont typeface="Courier New" panose="020B0604020202020204" pitchFamily="34" charset="0"/>
              <a:buChar char="o"/>
            </a:pPr>
            <a:r>
              <a:rPr lang="en-US" dirty="0"/>
              <a:t>Entire floor is maintained:</a:t>
            </a:r>
          </a:p>
          <a:p>
            <a:pPr lvl="2"/>
            <a:r>
              <a:rPr lang="en-US" dirty="0"/>
              <a:t>HVAC, lights, etc.</a:t>
            </a:r>
          </a:p>
          <a:p>
            <a:pPr marL="45720" indent="0">
              <a:buNone/>
            </a:pPr>
            <a:endParaRPr lang="en-US" dirty="0"/>
          </a:p>
          <a:p>
            <a:endParaRPr lang="en-US" dirty="0"/>
          </a:p>
        </p:txBody>
      </p:sp>
      <p:sp>
        <p:nvSpPr>
          <p:cNvPr id="6" name="Content Placeholder 2">
            <a:extLst>
              <a:ext uri="{FF2B5EF4-FFF2-40B4-BE49-F238E27FC236}">
                <a16:creationId xmlns:a16="http://schemas.microsoft.com/office/drawing/2014/main" id="{BA4FBA95-16B2-B99A-C1CA-381B55A04AE5}"/>
              </a:ext>
            </a:extLst>
          </p:cNvPr>
          <p:cNvSpPr txBox="1">
            <a:spLocks/>
          </p:cNvSpPr>
          <p:nvPr/>
        </p:nvSpPr>
        <p:spPr>
          <a:xfrm>
            <a:off x="6829167" y="4408187"/>
            <a:ext cx="4748860" cy="172552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r>
              <a:rPr lang="en-US" b="1" dirty="0">
                <a:solidFill>
                  <a:schemeClr val="accent1"/>
                </a:solidFill>
              </a:rPr>
              <a:t>Work-from-Home Days</a:t>
            </a:r>
          </a:p>
          <a:p>
            <a:pPr lvl="1">
              <a:buFont typeface="Courier New" panose="020B0604020202020204" pitchFamily="34" charset="0"/>
              <a:buChar char="o"/>
            </a:pPr>
            <a:r>
              <a:rPr lang="en-US" dirty="0"/>
              <a:t>Reduced floor occupancy</a:t>
            </a:r>
          </a:p>
          <a:p>
            <a:pPr lvl="1">
              <a:buFont typeface="Courier New" panose="020B0604020202020204" pitchFamily="34" charset="0"/>
              <a:buChar char="o"/>
            </a:pPr>
            <a:r>
              <a:rPr lang="en-US" dirty="0"/>
              <a:t>Sparse distribution of occupants</a:t>
            </a:r>
          </a:p>
          <a:p>
            <a:pPr lvl="1">
              <a:buFont typeface="Courier New" panose="020B0604020202020204" pitchFamily="34" charset="0"/>
              <a:buChar char="o"/>
            </a:pPr>
            <a:r>
              <a:rPr lang="en-US" dirty="0"/>
              <a:t>Entire floor </a:t>
            </a:r>
            <a:r>
              <a:rPr lang="en-US" i="1" dirty="0"/>
              <a:t>still</a:t>
            </a:r>
            <a:r>
              <a:rPr lang="en-US" dirty="0"/>
              <a:t> maintained!?</a:t>
            </a:r>
          </a:p>
          <a:p>
            <a:pPr marL="45720" indent="0">
              <a:buNone/>
            </a:pPr>
            <a:endParaRPr lang="en-US" dirty="0"/>
          </a:p>
          <a:p>
            <a:endParaRPr lang="en-US" dirty="0"/>
          </a:p>
        </p:txBody>
      </p:sp>
      <p:pic>
        <p:nvPicPr>
          <p:cNvPr id="7" name="Picture 6" descr="A person sitting in an office cubicle&#10;&#10;AI-generated content may be incorrect.">
            <a:extLst>
              <a:ext uri="{FF2B5EF4-FFF2-40B4-BE49-F238E27FC236}">
                <a16:creationId xmlns:a16="http://schemas.microsoft.com/office/drawing/2014/main" id="{3F6ABDED-8ED6-DAE8-B318-D850D2FC89A6}"/>
              </a:ext>
            </a:extLst>
          </p:cNvPr>
          <p:cNvPicPr>
            <a:picLocks noChangeAspect="1"/>
          </p:cNvPicPr>
          <p:nvPr/>
        </p:nvPicPr>
        <p:blipFill>
          <a:blip r:embed="rId2"/>
          <a:srcRect l="6122" t="-635" r="3469" b="-528"/>
          <a:stretch/>
        </p:blipFill>
        <p:spPr>
          <a:xfrm>
            <a:off x="6787077" y="1529661"/>
            <a:ext cx="4568926" cy="2694107"/>
          </a:xfrm>
          <a:prstGeom prst="rect">
            <a:avLst/>
          </a:prstGeom>
        </p:spPr>
      </p:pic>
      <p:pic>
        <p:nvPicPr>
          <p:cNvPr id="8" name="Picture 7" descr="A group of people working in an office&#10;&#10;AI-generated content may be incorrect.">
            <a:extLst>
              <a:ext uri="{FF2B5EF4-FFF2-40B4-BE49-F238E27FC236}">
                <a16:creationId xmlns:a16="http://schemas.microsoft.com/office/drawing/2014/main" id="{3A22B7D3-8528-8BE8-3F36-727AC782CF73}"/>
              </a:ext>
            </a:extLst>
          </p:cNvPr>
          <p:cNvPicPr>
            <a:picLocks noChangeAspect="1"/>
          </p:cNvPicPr>
          <p:nvPr/>
        </p:nvPicPr>
        <p:blipFill>
          <a:blip r:embed="rId3"/>
          <a:stretch>
            <a:fillRect/>
          </a:stretch>
        </p:blipFill>
        <p:spPr>
          <a:xfrm>
            <a:off x="1133219" y="1529662"/>
            <a:ext cx="3973728" cy="2696863"/>
          </a:xfrm>
          <a:prstGeom prst="rect">
            <a:avLst/>
          </a:prstGeom>
        </p:spPr>
      </p:pic>
    </p:spTree>
    <p:extLst>
      <p:ext uri="{BB962C8B-B14F-4D97-AF65-F5344CB8AC3E}">
        <p14:creationId xmlns:p14="http://schemas.microsoft.com/office/powerpoint/2010/main" val="289694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Research Questions</a:t>
            </a:r>
            <a:endParaRPr lang="en-US"/>
          </a:p>
        </p:txBody>
      </p:sp>
      <p:sp>
        <p:nvSpPr>
          <p:cNvPr id="3" name="Content Placeholder 2"/>
          <p:cNvSpPr>
            <a:spLocks noGrp="1"/>
          </p:cNvSpPr>
          <p:nvPr>
            <p:ph idx="1"/>
          </p:nvPr>
        </p:nvSpPr>
        <p:spPr>
          <a:xfrm>
            <a:off x="621957" y="4121922"/>
            <a:ext cx="3585265" cy="2024149"/>
          </a:xfrm>
        </p:spPr>
        <p:txBody>
          <a:bodyPr vert="horz" lIns="91440" tIns="45720" rIns="91440" bIns="45720" rtlCol="0" anchor="t">
            <a:noAutofit/>
          </a:bodyPr>
          <a:lstStyle/>
          <a:p>
            <a:pPr marL="0" indent="0">
              <a:buNone/>
            </a:pPr>
            <a:r>
              <a:rPr lang="en-US" sz="2400" dirty="0"/>
              <a:t>What effects do post-pandemic work practices have on corporate building energy consumption and waste</a:t>
            </a:r>
            <a:r>
              <a:rPr lang="en-US" sz="2400" dirty="0">
                <a:solidFill>
                  <a:schemeClr val="accent1"/>
                </a:solidFill>
              </a:rPr>
              <a:t>?</a:t>
            </a:r>
          </a:p>
          <a:p>
            <a:endParaRPr lang="en-US" dirty="0"/>
          </a:p>
        </p:txBody>
      </p:sp>
      <p:sp>
        <p:nvSpPr>
          <p:cNvPr id="7" name="Content Placeholder 2">
            <a:extLst>
              <a:ext uri="{FF2B5EF4-FFF2-40B4-BE49-F238E27FC236}">
                <a16:creationId xmlns:a16="http://schemas.microsoft.com/office/drawing/2014/main" id="{329C02C2-E03D-4D5D-2864-214DA1DB743E}"/>
              </a:ext>
            </a:extLst>
          </p:cNvPr>
          <p:cNvSpPr txBox="1">
            <a:spLocks/>
          </p:cNvSpPr>
          <p:nvPr/>
        </p:nvSpPr>
        <p:spPr>
          <a:xfrm>
            <a:off x="4306330" y="4119863"/>
            <a:ext cx="3585265" cy="224039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400" dirty="0"/>
              <a:t>Should building systems employ different energy strategies based on work policies and occupancy patterns</a:t>
            </a:r>
            <a:r>
              <a:rPr lang="en-US" sz="2400" dirty="0">
                <a:solidFill>
                  <a:schemeClr val="accent1"/>
                </a:solidFill>
              </a:rPr>
              <a:t>?</a:t>
            </a:r>
          </a:p>
          <a:p>
            <a:pPr>
              <a:buFont typeface="Arial" panose="020B0604020202020204" pitchFamily="34" charset="0"/>
              <a:buChar char="•"/>
            </a:pPr>
            <a:endParaRPr lang="en-US" sz="2400" dirty="0"/>
          </a:p>
        </p:txBody>
      </p:sp>
      <p:sp>
        <p:nvSpPr>
          <p:cNvPr id="8" name="Content Placeholder 2">
            <a:extLst>
              <a:ext uri="{FF2B5EF4-FFF2-40B4-BE49-F238E27FC236}">
                <a16:creationId xmlns:a16="http://schemas.microsoft.com/office/drawing/2014/main" id="{608C6655-0850-1F48-0756-E535C3BA4967}"/>
              </a:ext>
            </a:extLst>
          </p:cNvPr>
          <p:cNvSpPr txBox="1">
            <a:spLocks/>
          </p:cNvSpPr>
          <p:nvPr/>
        </p:nvSpPr>
        <p:spPr>
          <a:xfrm>
            <a:off x="7961871" y="4119862"/>
            <a:ext cx="3791210" cy="2147716"/>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400" dirty="0"/>
              <a:t>Can Cell-DEVS M&amp;S provide guidance towards more efficient post-pandemic corporate building operational practices</a:t>
            </a:r>
            <a:r>
              <a:rPr lang="en-US" sz="2400" dirty="0">
                <a:solidFill>
                  <a:schemeClr val="accent1"/>
                </a:solidFill>
              </a:rPr>
              <a:t>?</a:t>
            </a:r>
          </a:p>
          <a:p>
            <a:endParaRPr lang="en-US" sz="2400" dirty="0"/>
          </a:p>
        </p:txBody>
      </p:sp>
      <p:sp>
        <p:nvSpPr>
          <p:cNvPr id="10" name="Title 1">
            <a:extLst>
              <a:ext uri="{FF2B5EF4-FFF2-40B4-BE49-F238E27FC236}">
                <a16:creationId xmlns:a16="http://schemas.microsoft.com/office/drawing/2014/main" id="{959C3305-7EEE-A497-F10B-15DA828F2698}"/>
              </a:ext>
            </a:extLst>
          </p:cNvPr>
          <p:cNvSpPr txBox="1">
            <a:spLocks/>
          </p:cNvSpPr>
          <p:nvPr/>
        </p:nvSpPr>
        <p:spPr>
          <a:xfrm>
            <a:off x="753762" y="1804689"/>
            <a:ext cx="2710249" cy="203079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9600" b="1" dirty="0"/>
              <a:t>?</a:t>
            </a:r>
          </a:p>
        </p:txBody>
      </p:sp>
      <p:sp>
        <p:nvSpPr>
          <p:cNvPr id="11" name="Title 1">
            <a:extLst>
              <a:ext uri="{FF2B5EF4-FFF2-40B4-BE49-F238E27FC236}">
                <a16:creationId xmlns:a16="http://schemas.microsoft.com/office/drawing/2014/main" id="{6B6956EA-FDD5-5CEA-3BA1-F5CE21118B09}"/>
              </a:ext>
            </a:extLst>
          </p:cNvPr>
          <p:cNvSpPr txBox="1">
            <a:spLocks/>
          </p:cNvSpPr>
          <p:nvPr/>
        </p:nvSpPr>
        <p:spPr>
          <a:xfrm>
            <a:off x="4419600" y="1804689"/>
            <a:ext cx="2710249" cy="203079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9600" b="1"/>
              <a:t>?</a:t>
            </a:r>
          </a:p>
        </p:txBody>
      </p:sp>
      <p:sp>
        <p:nvSpPr>
          <p:cNvPr id="12" name="Title 1">
            <a:extLst>
              <a:ext uri="{FF2B5EF4-FFF2-40B4-BE49-F238E27FC236}">
                <a16:creationId xmlns:a16="http://schemas.microsoft.com/office/drawing/2014/main" id="{0D821742-9DDA-1554-ED90-0361A39809C4}"/>
              </a:ext>
            </a:extLst>
          </p:cNvPr>
          <p:cNvSpPr txBox="1">
            <a:spLocks/>
          </p:cNvSpPr>
          <p:nvPr/>
        </p:nvSpPr>
        <p:spPr>
          <a:xfrm>
            <a:off x="8239897" y="1804689"/>
            <a:ext cx="2710249" cy="2030791"/>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sz="9600" b="1"/>
              <a:t>?</a:t>
            </a:r>
          </a:p>
        </p:txBody>
      </p:sp>
    </p:spTree>
    <p:extLst>
      <p:ext uri="{BB962C8B-B14F-4D97-AF65-F5344CB8AC3E}">
        <p14:creationId xmlns:p14="http://schemas.microsoft.com/office/powerpoint/2010/main" val="682195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5756" y="336905"/>
            <a:ext cx="5031082" cy="1192260"/>
          </a:xfrm>
        </p:spPr>
        <p:txBody>
          <a:bodyPr/>
          <a:lstStyle/>
          <a:p>
            <a:pPr algn="ctr"/>
            <a:r>
              <a:rPr lang="en-US" dirty="0"/>
              <a:t>Core Activities</a:t>
            </a:r>
            <a:endParaRPr lang="en-US"/>
          </a:p>
        </p:txBody>
      </p:sp>
      <p:graphicFrame>
        <p:nvGraphicFramePr>
          <p:cNvPr id="6" name="Content Placeholder 5" title="Segmented process showing 4 steps arranged one below the other and three downward pointing arrows are used to indicate progression from first step to second step and second step to third step and third step to fourth step"/>
          <p:cNvGraphicFramePr>
            <a:graphicFrameLocks noGrp="1"/>
          </p:cNvGraphicFramePr>
          <p:nvPr>
            <p:ph sz="half" idx="2"/>
            <p:extLst>
              <p:ext uri="{D42A27DB-BD31-4B8C-83A1-F6EECF244321}">
                <p14:modId xmlns:p14="http://schemas.microsoft.com/office/powerpoint/2010/main" val="3294125659"/>
              </p:ext>
            </p:extLst>
          </p:nvPr>
        </p:nvGraphicFramePr>
        <p:xfrm>
          <a:off x="3577637" y="1712736"/>
          <a:ext cx="50292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23" name="Arrow: Right 522">
            <a:extLst>
              <a:ext uri="{FF2B5EF4-FFF2-40B4-BE49-F238E27FC236}">
                <a16:creationId xmlns:a16="http://schemas.microsoft.com/office/drawing/2014/main" id="{5DFDC195-7E36-17AE-FC85-9AFC9EAB4BDD}"/>
              </a:ext>
            </a:extLst>
          </p:cNvPr>
          <p:cNvSpPr/>
          <p:nvPr/>
        </p:nvSpPr>
        <p:spPr>
          <a:xfrm rot="10800000" flipH="1">
            <a:off x="2667634" y="1847665"/>
            <a:ext cx="753991" cy="3707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Title 1">
            <a:extLst>
              <a:ext uri="{FF2B5EF4-FFF2-40B4-BE49-F238E27FC236}">
                <a16:creationId xmlns:a16="http://schemas.microsoft.com/office/drawing/2014/main" id="{8611C84F-AB9D-30AC-64DB-504D0246776B}"/>
              </a:ext>
            </a:extLst>
          </p:cNvPr>
          <p:cNvSpPr txBox="1">
            <a:spLocks/>
          </p:cNvSpPr>
          <p:nvPr/>
        </p:nvSpPr>
        <p:spPr>
          <a:xfrm>
            <a:off x="490816" y="1119601"/>
            <a:ext cx="2176266" cy="119226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pPr algn="ctr"/>
            <a:r>
              <a:rPr lang="en-US" dirty="0"/>
              <a:t>I'm here!</a:t>
            </a:r>
          </a:p>
        </p:txBody>
      </p:sp>
    </p:spTree>
    <p:extLst>
      <p:ext uri="{BB962C8B-B14F-4D97-AF65-F5344CB8AC3E}">
        <p14:creationId xmlns:p14="http://schemas.microsoft.com/office/powerpoint/2010/main" val="242602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276EA-831B-4847-5D6B-1CEBCE6745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9FA048-8550-9C95-7910-0079AB432820}"/>
              </a:ext>
            </a:extLst>
          </p:cNvPr>
          <p:cNvSpPr>
            <a:spLocks noGrp="1"/>
          </p:cNvSpPr>
          <p:nvPr>
            <p:ph type="title"/>
          </p:nvPr>
        </p:nvSpPr>
        <p:spPr/>
        <p:txBody>
          <a:bodyPr/>
          <a:lstStyle/>
          <a:p>
            <a:r>
              <a:rPr lang="en-US" dirty="0"/>
              <a:t>Building Information Modeling (BIM)</a:t>
            </a:r>
          </a:p>
        </p:txBody>
      </p:sp>
      <p:sp>
        <p:nvSpPr>
          <p:cNvPr id="3" name="Content Placeholder 2">
            <a:extLst>
              <a:ext uri="{FF2B5EF4-FFF2-40B4-BE49-F238E27FC236}">
                <a16:creationId xmlns:a16="http://schemas.microsoft.com/office/drawing/2014/main" id="{4B3709B1-6215-EAEF-3A60-767C17F21ECB}"/>
              </a:ext>
            </a:extLst>
          </p:cNvPr>
          <p:cNvSpPr>
            <a:spLocks noGrp="1"/>
          </p:cNvSpPr>
          <p:nvPr>
            <p:ph idx="1"/>
          </p:nvPr>
        </p:nvSpPr>
        <p:spPr>
          <a:xfrm>
            <a:off x="838200" y="1825625"/>
            <a:ext cx="4748860" cy="4351338"/>
          </a:xfrm>
        </p:spPr>
        <p:txBody>
          <a:bodyPr vert="horz" lIns="91440" tIns="45720" rIns="91440" bIns="45720" rtlCol="0" anchor="t">
            <a:normAutofit lnSpcReduction="10000"/>
          </a:bodyPr>
          <a:lstStyle/>
          <a:p>
            <a:r>
              <a:rPr lang="en-US" dirty="0"/>
              <a:t>Building Infrastructure</a:t>
            </a:r>
          </a:p>
          <a:p>
            <a:pPr lvl="1">
              <a:buFont typeface="Courier New" panose="020B0604020202020204" pitchFamily="34" charset="0"/>
              <a:buChar char="o"/>
            </a:pPr>
            <a:r>
              <a:rPr lang="en-US" dirty="0"/>
              <a:t>Floorplan</a:t>
            </a:r>
          </a:p>
          <a:p>
            <a:pPr lvl="1">
              <a:buFont typeface="Courier New" panose="020B0604020202020204" pitchFamily="34" charset="0"/>
              <a:buChar char="o"/>
            </a:pPr>
            <a:r>
              <a:rPr lang="en-US" dirty="0"/>
              <a:t>HVAC</a:t>
            </a:r>
          </a:p>
          <a:p>
            <a:pPr lvl="1">
              <a:buFont typeface="Courier New" panose="020B0604020202020204" pitchFamily="34" charset="0"/>
              <a:buChar char="o"/>
            </a:pPr>
            <a:r>
              <a:rPr lang="en-US" dirty="0"/>
              <a:t>Lights</a:t>
            </a:r>
          </a:p>
          <a:p>
            <a:r>
              <a:rPr lang="en-US" dirty="0"/>
              <a:t>Monitoring Mechanisms</a:t>
            </a:r>
          </a:p>
          <a:p>
            <a:pPr lvl="1">
              <a:buFont typeface="Courier New" panose="020B0604020202020204" pitchFamily="34" charset="0"/>
              <a:buChar char="o"/>
            </a:pPr>
            <a:r>
              <a:rPr lang="en-US" dirty="0"/>
              <a:t>Sensors</a:t>
            </a:r>
          </a:p>
          <a:p>
            <a:pPr marL="845820" lvl="2" indent="-342900">
              <a:buAutoNum type="arabicPeriod"/>
            </a:pPr>
            <a:r>
              <a:rPr lang="en-US" dirty="0"/>
              <a:t>CO2</a:t>
            </a:r>
          </a:p>
          <a:p>
            <a:pPr marL="845820" lvl="2" indent="-342900">
              <a:buAutoNum type="arabicPeriod"/>
            </a:pPr>
            <a:r>
              <a:rPr lang="en-US" dirty="0"/>
              <a:t>Motion</a:t>
            </a:r>
          </a:p>
          <a:p>
            <a:pPr marL="845820" lvl="2" indent="-342900">
              <a:buAutoNum type="arabicPeriod"/>
            </a:pPr>
            <a:r>
              <a:rPr lang="en-US" dirty="0"/>
              <a:t>Temperature</a:t>
            </a:r>
          </a:p>
          <a:p>
            <a:pPr marL="388620" indent="-342900"/>
            <a:r>
              <a:rPr lang="en-US" dirty="0"/>
              <a:t>Occupants</a:t>
            </a:r>
          </a:p>
          <a:p>
            <a:pPr marL="617220" lvl="1" indent="-342900">
              <a:buFont typeface="Courier New" panose="020B0604020202020204" pitchFamily="34" charset="0"/>
              <a:buChar char="o"/>
            </a:pPr>
            <a:r>
              <a:rPr lang="en-US" dirty="0"/>
              <a:t>State</a:t>
            </a:r>
          </a:p>
          <a:p>
            <a:pPr marL="617220" lvl="1" indent="-342900">
              <a:buFont typeface="Courier New" panose="020B0604020202020204" pitchFamily="34" charset="0"/>
              <a:buChar char="o"/>
            </a:pPr>
            <a:r>
              <a:rPr lang="en-US" dirty="0" err="1"/>
              <a:t>Behaviour</a:t>
            </a:r>
            <a:endParaRPr lang="en-US"/>
          </a:p>
          <a:p>
            <a:endParaRPr lang="en-US" dirty="0"/>
          </a:p>
        </p:txBody>
      </p:sp>
      <p:pic>
        <p:nvPicPr>
          <p:cNvPr id="4" name="Picture 3" descr="A floor plan of a building&#10;&#10;AI-generated content may be incorrect.">
            <a:extLst>
              <a:ext uri="{FF2B5EF4-FFF2-40B4-BE49-F238E27FC236}">
                <a16:creationId xmlns:a16="http://schemas.microsoft.com/office/drawing/2014/main" id="{6366471F-F9EE-2CDA-D0CE-24625E7C17C4}"/>
              </a:ext>
            </a:extLst>
          </p:cNvPr>
          <p:cNvPicPr>
            <a:picLocks noChangeAspect="1"/>
          </p:cNvPicPr>
          <p:nvPr/>
        </p:nvPicPr>
        <p:blipFill>
          <a:blip r:embed="rId2"/>
          <a:stretch>
            <a:fillRect/>
          </a:stretch>
        </p:blipFill>
        <p:spPr>
          <a:xfrm>
            <a:off x="4907341" y="1941276"/>
            <a:ext cx="6842287" cy="4128164"/>
          </a:xfrm>
          <a:prstGeom prst="rect">
            <a:avLst/>
          </a:prstGeom>
        </p:spPr>
      </p:pic>
    </p:spTree>
    <p:extLst>
      <p:ext uri="{BB962C8B-B14F-4D97-AF65-F5344CB8AC3E}">
        <p14:creationId xmlns:p14="http://schemas.microsoft.com/office/powerpoint/2010/main" val="1334474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3C792-2BA0-3B4F-B37C-9FC6C1305C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A249C0-3816-215C-C108-F4CA22B3170A}"/>
              </a:ext>
            </a:extLst>
          </p:cNvPr>
          <p:cNvSpPr>
            <a:spLocks noGrp="1"/>
          </p:cNvSpPr>
          <p:nvPr>
            <p:ph type="title"/>
          </p:nvPr>
        </p:nvSpPr>
        <p:spPr>
          <a:xfrm>
            <a:off x="817605" y="818207"/>
            <a:ext cx="5881817" cy="1145224"/>
          </a:xfrm>
        </p:spPr>
        <p:txBody>
          <a:bodyPr anchor="b">
            <a:normAutofit/>
          </a:bodyPr>
          <a:lstStyle/>
          <a:p>
            <a:r>
              <a:rPr lang="en-US" dirty="0"/>
              <a:t>Corporate Building Energy Consumption and Waste</a:t>
            </a:r>
          </a:p>
        </p:txBody>
      </p:sp>
      <p:sp>
        <p:nvSpPr>
          <p:cNvPr id="3" name="Content Placeholder 2">
            <a:extLst>
              <a:ext uri="{FF2B5EF4-FFF2-40B4-BE49-F238E27FC236}">
                <a16:creationId xmlns:a16="http://schemas.microsoft.com/office/drawing/2014/main" id="{81AABAEF-0D93-F990-C1C4-46556ED05B7C}"/>
              </a:ext>
            </a:extLst>
          </p:cNvPr>
          <p:cNvSpPr>
            <a:spLocks noGrp="1"/>
          </p:cNvSpPr>
          <p:nvPr>
            <p:ph sz="half" idx="1"/>
          </p:nvPr>
        </p:nvSpPr>
        <p:spPr>
          <a:xfrm>
            <a:off x="817605" y="2278706"/>
            <a:ext cx="5029200" cy="3256634"/>
          </a:xfrm>
        </p:spPr>
        <p:txBody>
          <a:bodyPr vert="horz" lIns="91440" tIns="45720" rIns="91440" bIns="45720" rtlCol="0" anchor="t">
            <a:normAutofit/>
          </a:bodyPr>
          <a:lstStyle/>
          <a:p>
            <a:pPr marL="228600"/>
            <a:r>
              <a:rPr lang="en-US" sz="2000" dirty="0"/>
              <a:t>Buildings consume and waste significant amounts of energy</a:t>
            </a:r>
          </a:p>
          <a:p>
            <a:r>
              <a:rPr lang="en-US" dirty="0"/>
              <a:t>HVAC accounts for ~50% of building energy costs</a:t>
            </a:r>
          </a:p>
          <a:p>
            <a:r>
              <a:rPr lang="en-US" dirty="0"/>
              <a:t>Occupant-Controlled vs. Demand-Driven systems</a:t>
            </a:r>
          </a:p>
          <a:p>
            <a:r>
              <a:rPr lang="en-US" dirty="0"/>
              <a:t>Few optimizations to accommodate post-pandemic work practices</a:t>
            </a:r>
          </a:p>
          <a:p>
            <a:pPr marL="388620" indent="-342900"/>
            <a:endParaRPr lang="en-US" dirty="0"/>
          </a:p>
          <a:p>
            <a:endParaRPr lang="en-US" dirty="0"/>
          </a:p>
        </p:txBody>
      </p:sp>
      <p:pic>
        <p:nvPicPr>
          <p:cNvPr id="5" name="Picture 4" descr="A city with tall buildings in the background&#10;&#10;AI-generated content may be incorrect.">
            <a:extLst>
              <a:ext uri="{FF2B5EF4-FFF2-40B4-BE49-F238E27FC236}">
                <a16:creationId xmlns:a16="http://schemas.microsoft.com/office/drawing/2014/main" id="{737A4169-22B0-5429-4792-967D9DA543A8}"/>
              </a:ext>
            </a:extLst>
          </p:cNvPr>
          <p:cNvPicPr>
            <a:picLocks noChangeAspect="1"/>
          </p:cNvPicPr>
          <p:nvPr/>
        </p:nvPicPr>
        <p:blipFill>
          <a:blip r:embed="rId2"/>
          <a:stretch>
            <a:fillRect/>
          </a:stretch>
        </p:blipFill>
        <p:spPr>
          <a:xfrm>
            <a:off x="6468762" y="2383815"/>
            <a:ext cx="5018903" cy="2946634"/>
          </a:xfrm>
          <a:prstGeom prst="rect">
            <a:avLst/>
          </a:prstGeom>
          <a:noFill/>
        </p:spPr>
      </p:pic>
    </p:spTree>
    <p:extLst>
      <p:ext uri="{BB962C8B-B14F-4D97-AF65-F5344CB8AC3E}">
        <p14:creationId xmlns:p14="http://schemas.microsoft.com/office/powerpoint/2010/main" val="321626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1F9FA-9849-1D7C-F600-985F597DCA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54D099-0BCB-332C-BA4C-8FA0DE52341A}"/>
              </a:ext>
            </a:extLst>
          </p:cNvPr>
          <p:cNvSpPr>
            <a:spLocks noGrp="1"/>
          </p:cNvSpPr>
          <p:nvPr>
            <p:ph type="title"/>
          </p:nvPr>
        </p:nvSpPr>
        <p:spPr>
          <a:xfrm>
            <a:off x="838200" y="365126"/>
            <a:ext cx="10711248" cy="1145224"/>
          </a:xfrm>
        </p:spPr>
        <p:txBody>
          <a:bodyPr/>
          <a:lstStyle/>
          <a:p>
            <a:r>
              <a:rPr lang="en-US" dirty="0"/>
              <a:t>Existing Models</a:t>
            </a:r>
          </a:p>
        </p:txBody>
      </p:sp>
      <p:sp>
        <p:nvSpPr>
          <p:cNvPr id="3" name="Content Placeholder 2">
            <a:extLst>
              <a:ext uri="{FF2B5EF4-FFF2-40B4-BE49-F238E27FC236}">
                <a16:creationId xmlns:a16="http://schemas.microsoft.com/office/drawing/2014/main" id="{CE8D625F-D2C4-B071-EC38-C3AAF816301A}"/>
              </a:ext>
            </a:extLst>
          </p:cNvPr>
          <p:cNvSpPr>
            <a:spLocks noGrp="1"/>
          </p:cNvSpPr>
          <p:nvPr>
            <p:ph idx="1"/>
          </p:nvPr>
        </p:nvSpPr>
        <p:spPr>
          <a:xfrm>
            <a:off x="838200" y="1825625"/>
            <a:ext cx="4748860" cy="4351338"/>
          </a:xfrm>
        </p:spPr>
        <p:txBody>
          <a:bodyPr vert="horz" lIns="91440" tIns="45720" rIns="91440" bIns="45720" rtlCol="0" anchor="t">
            <a:normAutofit/>
          </a:bodyPr>
          <a:lstStyle/>
          <a:p>
            <a:r>
              <a:rPr lang="en-US" dirty="0"/>
              <a:t>CO2 Detection</a:t>
            </a:r>
          </a:p>
          <a:p>
            <a:pPr lvl="1">
              <a:buFont typeface="Courier New,monospace" panose="020B0604020202020204" pitchFamily="34" charset="0"/>
              <a:buChar char="o"/>
            </a:pPr>
            <a:r>
              <a:rPr lang="en-US" dirty="0"/>
              <a:t>Sensor configurations for optimal occupancy detection</a:t>
            </a:r>
          </a:p>
          <a:p>
            <a:pPr lvl="1">
              <a:buFont typeface="Courier New,monospace" panose="020B0604020202020204" pitchFamily="34" charset="0"/>
              <a:buChar char="o"/>
            </a:pPr>
            <a:r>
              <a:rPr lang="en-US" dirty="0"/>
              <a:t>Room properties and their effect on detectable CO2 levels</a:t>
            </a:r>
          </a:p>
          <a:p>
            <a:r>
              <a:rPr lang="en-US" dirty="0"/>
              <a:t>Occupancy Modeling</a:t>
            </a:r>
          </a:p>
          <a:p>
            <a:pPr lvl="1">
              <a:buFont typeface="Courier New,monospace" panose="020B0604020202020204" pitchFamily="34" charset="0"/>
              <a:buChar char="o"/>
            </a:pPr>
            <a:r>
              <a:rPr lang="en-US" dirty="0"/>
              <a:t>Occupant emissions</a:t>
            </a:r>
          </a:p>
          <a:p>
            <a:pPr lvl="1">
              <a:buFont typeface="Courier New,monospace" panose="020B0604020202020204" pitchFamily="34" charset="0"/>
              <a:buChar char="o"/>
            </a:pPr>
            <a:r>
              <a:rPr lang="en-US" dirty="0"/>
              <a:t>Occupant  </a:t>
            </a:r>
            <a:r>
              <a:rPr lang="en-US" dirty="0" err="1"/>
              <a:t>behaviour</a:t>
            </a:r>
            <a:endParaRPr lang="en-US" dirty="0"/>
          </a:p>
          <a:p>
            <a:pPr marL="388620" indent="-342900"/>
            <a:endParaRPr lang="en-US" dirty="0"/>
          </a:p>
          <a:p>
            <a:endParaRPr lang="en-US" dirty="0"/>
          </a:p>
        </p:txBody>
      </p:sp>
      <p:sp>
        <p:nvSpPr>
          <p:cNvPr id="5" name="Title 1">
            <a:extLst>
              <a:ext uri="{FF2B5EF4-FFF2-40B4-BE49-F238E27FC236}">
                <a16:creationId xmlns:a16="http://schemas.microsoft.com/office/drawing/2014/main" id="{6FCC12B4-B6B5-B4BD-E716-068DA85EEBAB}"/>
              </a:ext>
            </a:extLst>
          </p:cNvPr>
          <p:cNvSpPr txBox="1">
            <a:spLocks/>
          </p:cNvSpPr>
          <p:nvPr/>
        </p:nvSpPr>
        <p:spPr>
          <a:xfrm>
            <a:off x="6290256" y="365126"/>
            <a:ext cx="10515600" cy="114522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r>
              <a:rPr lang="en-US" dirty="0"/>
              <a:t>Extending the Models</a:t>
            </a:r>
          </a:p>
        </p:txBody>
      </p:sp>
      <p:sp>
        <p:nvSpPr>
          <p:cNvPr id="7" name="Content Placeholder 3">
            <a:extLst>
              <a:ext uri="{FF2B5EF4-FFF2-40B4-BE49-F238E27FC236}">
                <a16:creationId xmlns:a16="http://schemas.microsoft.com/office/drawing/2014/main" id="{2D92B1B5-7EF1-79A7-E067-790525B71E62}"/>
              </a:ext>
            </a:extLst>
          </p:cNvPr>
          <p:cNvSpPr txBox="1">
            <a:spLocks/>
          </p:cNvSpPr>
          <p:nvPr/>
        </p:nvSpPr>
        <p:spPr>
          <a:xfrm>
            <a:off x="6193665" y="1825625"/>
            <a:ext cx="5149403"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a:lstStyle>
          <a:p>
            <a:r>
              <a:rPr lang="en-US" dirty="0"/>
              <a:t>Use existing models as basis for</a:t>
            </a:r>
          </a:p>
          <a:p>
            <a:pPr lvl="1"/>
            <a:r>
              <a:rPr lang="en-US" dirty="0"/>
              <a:t>Sensors</a:t>
            </a:r>
          </a:p>
          <a:p>
            <a:pPr lvl="1"/>
            <a:r>
              <a:rPr lang="en-US" dirty="0"/>
              <a:t>Floorplan </a:t>
            </a:r>
          </a:p>
          <a:p>
            <a:pPr lvl="1"/>
            <a:r>
              <a:rPr lang="en-US" dirty="0"/>
              <a:t>Occupant properties and </a:t>
            </a:r>
            <a:r>
              <a:rPr lang="en-US" dirty="0" err="1"/>
              <a:t>behaviour</a:t>
            </a:r>
            <a:endParaRPr lang="en-US" dirty="0"/>
          </a:p>
          <a:p>
            <a:pPr lvl="1"/>
            <a:r>
              <a:rPr lang="en-US" dirty="0"/>
              <a:t>Validated experimental values</a:t>
            </a:r>
          </a:p>
          <a:p>
            <a:r>
              <a:rPr lang="en-US" dirty="0"/>
              <a:t>Enable tracking of energy usage (kWh)</a:t>
            </a:r>
          </a:p>
          <a:p>
            <a:pPr lvl="1"/>
            <a:r>
              <a:rPr lang="en-US" dirty="0"/>
              <a:t>HVAC, lights, etc.</a:t>
            </a:r>
          </a:p>
          <a:p>
            <a:r>
              <a:rPr lang="en-US" dirty="0"/>
              <a:t>Simulate different scenarios </a:t>
            </a:r>
          </a:p>
          <a:p>
            <a:pPr marL="571500" lvl="1" indent="-342900"/>
            <a:r>
              <a:rPr lang="en-US" dirty="0"/>
              <a:t>In-Office Day vs. Work-from-Home Day</a:t>
            </a:r>
          </a:p>
        </p:txBody>
      </p:sp>
      <p:sp>
        <p:nvSpPr>
          <p:cNvPr id="9" name="Arrow: Right 8">
            <a:extLst>
              <a:ext uri="{FF2B5EF4-FFF2-40B4-BE49-F238E27FC236}">
                <a16:creationId xmlns:a16="http://schemas.microsoft.com/office/drawing/2014/main" id="{99E1EB6B-DE5F-9835-3E83-BF947DA7FB43}"/>
              </a:ext>
            </a:extLst>
          </p:cNvPr>
          <p:cNvSpPr/>
          <p:nvPr/>
        </p:nvSpPr>
        <p:spPr>
          <a:xfrm rot="10800000" flipH="1">
            <a:off x="5060958" y="1032003"/>
            <a:ext cx="753991" cy="37070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040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sz="4700" dirty="0">
                <a:solidFill>
                  <a:schemeClr val="accent1"/>
                </a:solidFill>
              </a:rPr>
              <a:t>Thanks!</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pPr algn="r"/>
            <a:r>
              <a:rPr lang="en-US" dirty="0"/>
              <a:t>  </a:t>
            </a:r>
          </a:p>
        </p:txBody>
      </p:sp>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31303-12D5-FC48-50FF-0856C7F6D7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FFBEAE-069D-621C-4E9B-8EC749E4A502}"/>
              </a:ext>
            </a:extLst>
          </p:cNvPr>
          <p:cNvSpPr>
            <a:spLocks noGrp="1"/>
          </p:cNvSpPr>
          <p:nvPr>
            <p:ph type="title"/>
          </p:nvPr>
        </p:nvSpPr>
        <p:spPr/>
        <p:txBody>
          <a:bodyPr/>
          <a:lstStyle/>
          <a:p>
            <a:r>
              <a:rPr lang="en-US" dirty="0"/>
              <a:t>Images</a:t>
            </a:r>
          </a:p>
        </p:txBody>
      </p:sp>
      <p:sp>
        <p:nvSpPr>
          <p:cNvPr id="3" name="Content Placeholder 2">
            <a:extLst>
              <a:ext uri="{FF2B5EF4-FFF2-40B4-BE49-F238E27FC236}">
                <a16:creationId xmlns:a16="http://schemas.microsoft.com/office/drawing/2014/main" id="{CA5E922C-88BD-F0BF-3507-499DB1EE5A12}"/>
              </a:ext>
            </a:extLst>
          </p:cNvPr>
          <p:cNvSpPr>
            <a:spLocks noGrp="1"/>
          </p:cNvSpPr>
          <p:nvPr>
            <p:ph idx="1"/>
          </p:nvPr>
        </p:nvSpPr>
        <p:spPr>
          <a:xfrm>
            <a:off x="838200" y="1825625"/>
            <a:ext cx="4748860" cy="4351338"/>
          </a:xfrm>
        </p:spPr>
        <p:txBody>
          <a:bodyPr vert="horz" lIns="91440" tIns="45720" rIns="91440" bIns="45720" rtlCol="0" anchor="t">
            <a:normAutofit lnSpcReduction="10000"/>
          </a:bodyPr>
          <a:lstStyle/>
          <a:p>
            <a:r>
              <a:rPr lang="en-US" dirty="0">
                <a:ea typeface="+mn-lt"/>
                <a:cs typeface="+mn-lt"/>
                <a:hlinkClick r:id="rId2"/>
              </a:rPr>
              <a:t>https://www.westend61.de/en/photo/BLEF01983/business-people-working-in-busy-office</a:t>
            </a:r>
            <a:endParaRPr lang="en-US" dirty="0">
              <a:ea typeface="+mn-lt"/>
              <a:cs typeface="+mn-lt"/>
            </a:endParaRPr>
          </a:p>
          <a:p>
            <a:r>
              <a:rPr lang="en-US" dirty="0">
                <a:ea typeface="+mn-lt"/>
                <a:cs typeface="+mn-lt"/>
                <a:hlinkClick r:id="rId3"/>
              </a:rPr>
              <a:t>https://www.nbclosangeles.com/news/business/money-report/employees-could-be-heading-back-to-the-office-sooner-than-they-think/2564835/?os=www.youtube.comwatch&amp;ref=app</a:t>
            </a:r>
            <a:endParaRPr lang="en-US">
              <a:ea typeface="+mn-lt"/>
              <a:cs typeface="+mn-lt"/>
            </a:endParaRPr>
          </a:p>
          <a:p>
            <a:r>
              <a:rPr lang="en-US" sz="1900" dirty="0">
                <a:ea typeface="+mn-lt"/>
                <a:cs typeface="+mn-lt"/>
                <a:hlinkClick r:id="rId4"/>
              </a:rPr>
              <a:t>https://www.skutchi.com/professional-design-services/</a:t>
            </a:r>
            <a:endParaRPr lang="en-US" dirty="0">
              <a:ea typeface="+mn-lt"/>
              <a:cs typeface="+mn-lt"/>
            </a:endParaRPr>
          </a:p>
          <a:p>
            <a:r>
              <a:rPr lang="en-US" dirty="0">
                <a:ea typeface="+mn-lt"/>
                <a:cs typeface="+mn-lt"/>
                <a:hlinkClick r:id="rId5"/>
              </a:rPr>
              <a:t>https://nypost.com/2019/07/18/de-blasio-orders-office-towers-to-lay-off-ac-during-heat-wave/</a:t>
            </a:r>
            <a:r>
              <a:rPr lang="en-US" dirty="0">
                <a:ea typeface="+mn-lt"/>
                <a:cs typeface="+mn-lt"/>
              </a:rPr>
              <a:t> </a:t>
            </a:r>
          </a:p>
        </p:txBody>
      </p:sp>
    </p:spTree>
    <p:extLst>
      <p:ext uri="{BB962C8B-B14F-4D97-AF65-F5344CB8AC3E}">
        <p14:creationId xmlns:p14="http://schemas.microsoft.com/office/powerpoint/2010/main" val="2303712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128</Words>
  <Application>Microsoft Office PowerPoint</Application>
  <PresentationFormat>Widescreen</PresentationFormat>
  <Paragraphs>37</Paragraphs>
  <Slides>9</Slides>
  <Notes>1</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CITY SKETCH 16X9</vt:lpstr>
      <vt:lpstr>Cell-DEVS M&amp;S: Post-Pandemic Work Practices and Corporate Building Energy Waste</vt:lpstr>
      <vt:lpstr>Post-Pandemic Work Policies and Practices</vt:lpstr>
      <vt:lpstr>Research Questions</vt:lpstr>
      <vt:lpstr>Core Activities</vt:lpstr>
      <vt:lpstr>Building Information Modeling (BIM)</vt:lpstr>
      <vt:lpstr>Corporate Building Energy Consumption and Waste</vt:lpstr>
      <vt:lpstr>Existing Models</vt:lpstr>
      <vt:lpstr>Thanks!</vt:lpstr>
      <vt:lpstr>Images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592</cp:revision>
  <dcterms:created xsi:type="dcterms:W3CDTF">2025-04-06T23:06:39Z</dcterms:created>
  <dcterms:modified xsi:type="dcterms:W3CDTF">2025-04-07T21:33:56Z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