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80" r:id="rId3"/>
    <p:sldId id="271" r:id="rId4"/>
    <p:sldId id="278" r:id="rId5"/>
    <p:sldId id="279" r:id="rId6"/>
    <p:sldId id="259" r:id="rId7"/>
    <p:sldId id="258" r:id="rId8"/>
    <p:sldId id="264" r:id="rId9"/>
    <p:sldId id="260" r:id="rId10"/>
    <p:sldId id="269" r:id="rId11"/>
    <p:sldId id="261" r:id="rId12"/>
    <p:sldId id="272" r:id="rId13"/>
    <p:sldId id="262" r:id="rId14"/>
    <p:sldId id="276" r:id="rId15"/>
    <p:sldId id="266" r:id="rId16"/>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1" autoAdjust="0"/>
    <p:restoredTop sz="92976" autoAdjust="0"/>
  </p:normalViewPr>
  <p:slideViewPr>
    <p:cSldViewPr>
      <p:cViewPr varScale="1">
        <p:scale>
          <a:sx n="72" d="100"/>
          <a:sy n="72" d="100"/>
        </p:scale>
        <p:origin x="1134" y="66"/>
      </p:cViewPr>
      <p:guideLst>
        <p:guide orient="horz" pos="2160"/>
        <p:guide pos="2880"/>
      </p:guideLst>
    </p:cSldViewPr>
  </p:slideViewPr>
  <p:outlineViewPr>
    <p:cViewPr>
      <p:scale>
        <a:sx n="33" d="100"/>
        <a:sy n="33" d="100"/>
      </p:scale>
      <p:origin x="18" y="19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053" tIns="46026" rIns="92053" bIns="46026"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053" tIns="46026" rIns="92053" bIns="46026" rtlCol="0"/>
          <a:lstStyle>
            <a:lvl1pPr algn="r">
              <a:defRPr sz="1200"/>
            </a:lvl1pPr>
          </a:lstStyle>
          <a:p>
            <a:fld id="{88F952E8-DECE-4C92-BA29-FB49C084DA1E}" type="datetimeFigureOut">
              <a:rPr lang="en-US" smtClean="0"/>
              <a:t>4/4/2022</a:t>
            </a:fld>
            <a:endParaRPr lang="en-US"/>
          </a:p>
        </p:txBody>
      </p:sp>
      <p:sp>
        <p:nvSpPr>
          <p:cNvPr id="4" name="Footer Placeholder 3"/>
          <p:cNvSpPr>
            <a:spLocks noGrp="1"/>
          </p:cNvSpPr>
          <p:nvPr>
            <p:ph type="ftr" sz="quarter" idx="2"/>
          </p:nvPr>
        </p:nvSpPr>
        <p:spPr>
          <a:xfrm>
            <a:off x="0" y="8842030"/>
            <a:ext cx="3013763" cy="465455"/>
          </a:xfrm>
          <a:prstGeom prst="rect">
            <a:avLst/>
          </a:prstGeom>
        </p:spPr>
        <p:txBody>
          <a:bodyPr vert="horz" lIns="92053" tIns="46026" rIns="92053" bIns="46026"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5455"/>
          </a:xfrm>
          <a:prstGeom prst="rect">
            <a:avLst/>
          </a:prstGeom>
        </p:spPr>
        <p:txBody>
          <a:bodyPr vert="horz" lIns="92053" tIns="46026" rIns="92053" bIns="46026" rtlCol="0" anchor="b"/>
          <a:lstStyle>
            <a:lvl1pPr algn="r">
              <a:defRPr sz="1200"/>
            </a:lvl1pPr>
          </a:lstStyle>
          <a:p>
            <a:fld id="{25ED02EE-714B-4530-A502-1983CCCF8632}" type="slidenum">
              <a:rPr lang="en-US" smtClean="0"/>
              <a:t>‹#›</a:t>
            </a:fld>
            <a:endParaRPr lang="en-US"/>
          </a:p>
        </p:txBody>
      </p:sp>
    </p:spTree>
    <p:extLst>
      <p:ext uri="{BB962C8B-B14F-4D97-AF65-F5344CB8AC3E}">
        <p14:creationId xmlns:p14="http://schemas.microsoft.com/office/powerpoint/2010/main" val="4050730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053" tIns="46026" rIns="92053" bIns="46026"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053" tIns="46026" rIns="92053" bIns="46026" rtlCol="0"/>
          <a:lstStyle>
            <a:lvl1pPr algn="r">
              <a:defRPr sz="1200"/>
            </a:lvl1pPr>
          </a:lstStyle>
          <a:p>
            <a:fld id="{A448008C-0131-425D-9B5D-BA1B14471E52}" type="datetimeFigureOut">
              <a:rPr lang="en-US" smtClean="0"/>
              <a:t>4/4/2022</a:t>
            </a:fld>
            <a:endParaRPr lang="en-US"/>
          </a:p>
        </p:txBody>
      </p:sp>
      <p:sp>
        <p:nvSpPr>
          <p:cNvPr id="4" name="Slide Image Placeholder 3"/>
          <p:cNvSpPr>
            <a:spLocks noGrp="1" noRot="1" noChangeAspect="1"/>
          </p:cNvSpPr>
          <p:nvPr>
            <p:ph type="sldImg" idx="2"/>
          </p:nvPr>
        </p:nvSpPr>
        <p:spPr>
          <a:xfrm>
            <a:off x="1149350" y="698500"/>
            <a:ext cx="4656138" cy="3490913"/>
          </a:xfrm>
          <a:prstGeom prst="rect">
            <a:avLst/>
          </a:prstGeom>
          <a:noFill/>
          <a:ln w="12700">
            <a:solidFill>
              <a:prstClr val="black"/>
            </a:solidFill>
          </a:ln>
        </p:spPr>
        <p:txBody>
          <a:bodyPr vert="horz" lIns="92053" tIns="46026" rIns="92053" bIns="46026"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053" tIns="46026" rIns="92053" bIns="460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5455"/>
          </a:xfrm>
          <a:prstGeom prst="rect">
            <a:avLst/>
          </a:prstGeom>
        </p:spPr>
        <p:txBody>
          <a:bodyPr vert="horz" lIns="92053" tIns="46026" rIns="92053" bIns="46026"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5455"/>
          </a:xfrm>
          <a:prstGeom prst="rect">
            <a:avLst/>
          </a:prstGeom>
        </p:spPr>
        <p:txBody>
          <a:bodyPr vert="horz" lIns="92053" tIns="46026" rIns="92053" bIns="46026" rtlCol="0" anchor="b"/>
          <a:lstStyle>
            <a:lvl1pPr algn="r">
              <a:defRPr sz="1200"/>
            </a:lvl1pPr>
          </a:lstStyle>
          <a:p>
            <a:fld id="{1C18FC57-9BBB-4D88-AC6E-F880C665E4F2}" type="slidenum">
              <a:rPr lang="en-US" smtClean="0"/>
              <a:t>‹#›</a:t>
            </a:fld>
            <a:endParaRPr lang="en-US"/>
          </a:p>
        </p:txBody>
      </p:sp>
    </p:spTree>
    <p:extLst>
      <p:ext uri="{BB962C8B-B14F-4D97-AF65-F5344CB8AC3E}">
        <p14:creationId xmlns:p14="http://schemas.microsoft.com/office/powerpoint/2010/main" val="299711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here is to show attendees that many of</a:t>
            </a:r>
            <a:r>
              <a:rPr lang="en-US" baseline="0" dirty="0"/>
              <a:t> the methods used in NLP are statistical tools that they probably already know about – they’re just applied to linguistic variables/models</a:t>
            </a:r>
            <a:endParaRPr lang="en-US" dirty="0"/>
          </a:p>
        </p:txBody>
      </p:sp>
      <p:sp>
        <p:nvSpPr>
          <p:cNvPr id="4" name="Slide Number Placeholder 3"/>
          <p:cNvSpPr>
            <a:spLocks noGrp="1"/>
          </p:cNvSpPr>
          <p:nvPr>
            <p:ph type="sldNum" sz="quarter" idx="10"/>
          </p:nvPr>
        </p:nvSpPr>
        <p:spPr/>
        <p:txBody>
          <a:bodyPr/>
          <a:lstStyle/>
          <a:p>
            <a:fld id="{1C18FC57-9BBB-4D88-AC6E-F880C665E4F2}" type="slidenum">
              <a:rPr lang="en-US" smtClean="0"/>
              <a:t>6</a:t>
            </a:fld>
            <a:endParaRPr lang="en-US"/>
          </a:p>
        </p:txBody>
      </p:sp>
    </p:spTree>
    <p:extLst>
      <p:ext uri="{BB962C8B-B14F-4D97-AF65-F5344CB8AC3E}">
        <p14:creationId xmlns:p14="http://schemas.microsoft.com/office/powerpoint/2010/main" val="161237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start with a set of NLP concepts that participants may not know</a:t>
            </a:r>
            <a:r>
              <a:rPr lang="en-US" baseline="0" dirty="0"/>
              <a:t> too much about – the linguistic concepts – and let them know we’re going to provide a primer on the important ideas</a:t>
            </a:r>
            <a:endParaRPr lang="en-US" dirty="0"/>
          </a:p>
        </p:txBody>
      </p:sp>
      <p:sp>
        <p:nvSpPr>
          <p:cNvPr id="4" name="Slide Number Placeholder 3"/>
          <p:cNvSpPr>
            <a:spLocks noGrp="1"/>
          </p:cNvSpPr>
          <p:nvPr>
            <p:ph type="sldNum" sz="quarter" idx="10"/>
          </p:nvPr>
        </p:nvSpPr>
        <p:spPr/>
        <p:txBody>
          <a:bodyPr/>
          <a:lstStyle/>
          <a:p>
            <a:fld id="{1C18FC57-9BBB-4D88-AC6E-F880C665E4F2}" type="slidenum">
              <a:rPr lang="en-US" smtClean="0"/>
              <a:t>7</a:t>
            </a:fld>
            <a:endParaRPr lang="en-US"/>
          </a:p>
        </p:txBody>
      </p:sp>
    </p:spTree>
    <p:extLst>
      <p:ext uri="{BB962C8B-B14F-4D97-AF65-F5344CB8AC3E}">
        <p14:creationId xmlns:p14="http://schemas.microsoft.com/office/powerpoint/2010/main" val="370818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essay scoring:  We would probably want to do a lot of processing on each</a:t>
            </a:r>
            <a:r>
              <a:rPr lang="en-US" baseline="0" dirty="0"/>
              <a:t> essay, including tokenization (for, say, a bag-of-words model), but probably also including parsing sentences to determine average sentence length.</a:t>
            </a:r>
            <a:endParaRPr lang="en-US" dirty="0"/>
          </a:p>
        </p:txBody>
      </p:sp>
      <p:sp>
        <p:nvSpPr>
          <p:cNvPr id="4" name="Slide Number Placeholder 3"/>
          <p:cNvSpPr>
            <a:spLocks noGrp="1"/>
          </p:cNvSpPr>
          <p:nvPr>
            <p:ph type="sldNum" sz="quarter" idx="10"/>
          </p:nvPr>
        </p:nvSpPr>
        <p:spPr/>
        <p:txBody>
          <a:bodyPr/>
          <a:lstStyle/>
          <a:p>
            <a:fld id="{1C18FC57-9BBB-4D88-AC6E-F880C665E4F2}" type="slidenum">
              <a:rPr lang="en-US" smtClean="0"/>
              <a:t>9</a:t>
            </a:fld>
            <a:endParaRPr lang="en-US"/>
          </a:p>
        </p:txBody>
      </p:sp>
    </p:spTree>
    <p:extLst>
      <p:ext uri="{BB962C8B-B14F-4D97-AF65-F5344CB8AC3E}">
        <p14:creationId xmlns:p14="http://schemas.microsoft.com/office/powerpoint/2010/main" val="215315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essay scoring:  We</a:t>
            </a:r>
            <a:r>
              <a:rPr lang="en-US" baseline="0" dirty="0"/>
              <a:t> might have an database (loosely an ontology) of word “levels” so that we can assign a mean or median word level to each essay.</a:t>
            </a:r>
            <a:endParaRPr lang="en-US" dirty="0"/>
          </a:p>
        </p:txBody>
      </p:sp>
      <p:sp>
        <p:nvSpPr>
          <p:cNvPr id="4" name="Slide Number Placeholder 3"/>
          <p:cNvSpPr>
            <a:spLocks noGrp="1"/>
          </p:cNvSpPr>
          <p:nvPr>
            <p:ph type="sldNum" sz="quarter" idx="10"/>
          </p:nvPr>
        </p:nvSpPr>
        <p:spPr/>
        <p:txBody>
          <a:bodyPr/>
          <a:lstStyle/>
          <a:p>
            <a:fld id="{1C18FC57-9BBB-4D88-AC6E-F880C665E4F2}" type="slidenum">
              <a:rPr lang="en-US" smtClean="0"/>
              <a:t>10</a:t>
            </a:fld>
            <a:endParaRPr lang="en-US"/>
          </a:p>
        </p:txBody>
      </p:sp>
    </p:spTree>
    <p:extLst>
      <p:ext uri="{BB962C8B-B14F-4D97-AF65-F5344CB8AC3E}">
        <p14:creationId xmlns:p14="http://schemas.microsoft.com/office/powerpoint/2010/main" val="3343182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a:t>
            </a:r>
            <a:r>
              <a:rPr lang="en-US" baseline="0" dirty="0"/>
              <a:t> of short sentences tagged by a online tagger hosted at the University of Illinois (http://cogcomp.cs.illinois.edu/demo/pos/).  These sentences use the same or similar words (bank, plane, hit) as nouns and verbs. It helps to understand the first sentence, “Our plane banked.” to know that “plane” is being used as a noun and “bank” is being used as a verb.  In the second sentence, “I planed the bank door” these roles are reversed (although you could argue either that “bank” is a adjective or that “bank door” should be a compound phrase).</a:t>
            </a:r>
          </a:p>
          <a:p>
            <a:endParaRPr lang="en-US" baseline="0" dirty="0"/>
          </a:p>
          <a:p>
            <a:r>
              <a:rPr lang="en-US" baseline="0" dirty="0"/>
              <a:t>Most POS taggers use dictionaries to determine possible parts of speech and then rules to help select specific parts.  For example, determiners are words like “the” or “a” and an adjective or noun usually follow a determiner.</a:t>
            </a:r>
            <a:endParaRPr lang="en-US" dirty="0"/>
          </a:p>
        </p:txBody>
      </p:sp>
      <p:sp>
        <p:nvSpPr>
          <p:cNvPr id="4" name="Slide Number Placeholder 3"/>
          <p:cNvSpPr>
            <a:spLocks noGrp="1"/>
          </p:cNvSpPr>
          <p:nvPr>
            <p:ph type="sldNum" sz="quarter" idx="10"/>
          </p:nvPr>
        </p:nvSpPr>
        <p:spPr/>
        <p:txBody>
          <a:bodyPr/>
          <a:lstStyle/>
          <a:p>
            <a:fld id="{1C18FC57-9BBB-4D88-AC6E-F880C665E4F2}" type="slidenum">
              <a:rPr lang="en-US" smtClean="0"/>
              <a:t>11</a:t>
            </a:fld>
            <a:endParaRPr lang="en-US"/>
          </a:p>
        </p:txBody>
      </p:sp>
    </p:spTree>
    <p:extLst>
      <p:ext uri="{BB962C8B-B14F-4D97-AF65-F5344CB8AC3E}">
        <p14:creationId xmlns:p14="http://schemas.microsoft.com/office/powerpoint/2010/main" val="3504957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get to the fact that different</a:t>
            </a:r>
            <a:r>
              <a:rPr lang="en-US" baseline="0" dirty="0"/>
              <a:t> groups may have their own vocabulary – like academic vs. literary vs. general English as part of the discussion on constructing a corpus, then get into why that matters</a:t>
            </a:r>
            <a:endParaRPr lang="en-US" dirty="0"/>
          </a:p>
        </p:txBody>
      </p:sp>
      <p:sp>
        <p:nvSpPr>
          <p:cNvPr id="4" name="Slide Number Placeholder 3"/>
          <p:cNvSpPr>
            <a:spLocks noGrp="1"/>
          </p:cNvSpPr>
          <p:nvPr>
            <p:ph type="sldNum" sz="quarter" idx="10"/>
          </p:nvPr>
        </p:nvSpPr>
        <p:spPr/>
        <p:txBody>
          <a:bodyPr/>
          <a:lstStyle/>
          <a:p>
            <a:fld id="{1C18FC57-9BBB-4D88-AC6E-F880C665E4F2}" type="slidenum">
              <a:rPr lang="en-US" smtClean="0"/>
              <a:t>13</a:t>
            </a:fld>
            <a:endParaRPr lang="en-US"/>
          </a:p>
        </p:txBody>
      </p:sp>
    </p:spTree>
    <p:extLst>
      <p:ext uri="{BB962C8B-B14F-4D97-AF65-F5344CB8AC3E}">
        <p14:creationId xmlns:p14="http://schemas.microsoft.com/office/powerpoint/2010/main" val="182694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c|d</a:t>
            </a:r>
            <a:r>
              <a:rPr lang="en-US" dirty="0"/>
              <a:t>) = probability</a:t>
            </a:r>
            <a:r>
              <a:rPr lang="en-US" baseline="0" dirty="0"/>
              <a:t> of a class (class </a:t>
            </a:r>
            <a:r>
              <a:rPr lang="en-US" baseline="0" dirty="0" err="1"/>
              <a:t>i</a:t>
            </a:r>
            <a:r>
              <a:rPr lang="en-US" baseline="0" dirty="0"/>
              <a:t>) given some data d</a:t>
            </a:r>
          </a:p>
          <a:p>
            <a:r>
              <a:rPr lang="en-US" baseline="0" dirty="0"/>
              <a:t>P(</a:t>
            </a:r>
            <a:r>
              <a:rPr lang="en-US" baseline="0" dirty="0" err="1"/>
              <a:t>d|c</a:t>
            </a:r>
            <a:r>
              <a:rPr lang="en-US" baseline="0" dirty="0"/>
              <a:t>) = the probability f the data d given a class</a:t>
            </a:r>
          </a:p>
          <a:p>
            <a:r>
              <a:rPr lang="en-US" baseline="0" dirty="0"/>
              <a:t>P(c) = the probability of a class (this is the prior; if 25% of instances are members of the class, P(c)=0.25</a:t>
            </a:r>
          </a:p>
          <a:p>
            <a:pPr defTabSz="929305"/>
            <a:r>
              <a:rPr lang="en-US" dirty="0"/>
              <a:t>The beauty of</a:t>
            </a:r>
            <a:r>
              <a:rPr lang="en-US" baseline="0" dirty="0"/>
              <a:t> Bayes theorem is that it we want to know </a:t>
            </a:r>
            <a:r>
              <a:rPr lang="en-US" dirty="0"/>
              <a:t>P(</a:t>
            </a:r>
            <a:r>
              <a:rPr lang="en-US" dirty="0" err="1"/>
              <a:t>c|d</a:t>
            </a:r>
            <a:r>
              <a:rPr lang="en-US" dirty="0"/>
              <a:t>) and we can compute the other terms (with the naive assumption)</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1564B210-3250-44AC-8C77-11477A544A2E}" type="slidenum">
              <a:rPr lang="en-US" smtClean="0"/>
              <a:t>14</a:t>
            </a:fld>
            <a:endParaRPr lang="en-US"/>
          </a:p>
        </p:txBody>
      </p:sp>
    </p:spTree>
    <p:extLst>
      <p:ext uri="{BB962C8B-B14F-4D97-AF65-F5344CB8AC3E}">
        <p14:creationId xmlns:p14="http://schemas.microsoft.com/office/powerpoint/2010/main" val="60613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8EC05-A548-4280-A7EC-5E19B8D7E1AB}"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179322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8EC05-A548-4280-A7EC-5E19B8D7E1AB}"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40087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8EC05-A548-4280-A7EC-5E19B8D7E1AB}"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18889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8EC05-A548-4280-A7EC-5E19B8D7E1AB}"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28962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EC05-A548-4280-A7EC-5E19B8D7E1AB}"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199887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F8EC05-A548-4280-A7EC-5E19B8D7E1AB}"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367136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8EC05-A548-4280-A7EC-5E19B8D7E1AB}"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384722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8EC05-A548-4280-A7EC-5E19B8D7E1AB}"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66659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8EC05-A548-4280-A7EC-5E19B8D7E1AB}"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143965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8EC05-A548-4280-A7EC-5E19B8D7E1AB}"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54067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8EC05-A548-4280-A7EC-5E19B8D7E1AB}"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269E-E630-4966-9BF8-5673987C9994}" type="slidenum">
              <a:rPr lang="en-US" smtClean="0"/>
              <a:t>‹#›</a:t>
            </a:fld>
            <a:endParaRPr lang="en-US"/>
          </a:p>
        </p:txBody>
      </p:sp>
    </p:spTree>
    <p:extLst>
      <p:ext uri="{BB962C8B-B14F-4D97-AF65-F5344CB8AC3E}">
        <p14:creationId xmlns:p14="http://schemas.microsoft.com/office/powerpoint/2010/main" val="165433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8EC05-A548-4280-A7EC-5E19B8D7E1AB}" type="datetimeFigureOut">
              <a:rPr lang="en-US" smtClean="0"/>
              <a:t>4/4/2022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9269E-E630-4966-9BF8-5673987C9994}" type="slidenum">
              <a:rPr lang="en-US" smtClean="0"/>
              <a:t>‹#›</a:t>
            </a:fld>
            <a:endParaRPr lang="en-US"/>
          </a:p>
        </p:txBody>
      </p:sp>
    </p:spTree>
    <p:extLst>
      <p:ext uri="{BB962C8B-B14F-4D97-AF65-F5344CB8AC3E}">
        <p14:creationId xmlns:p14="http://schemas.microsoft.com/office/powerpoint/2010/main" val="901184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8E6C-576F-4A9E-BA43-F578B094F25F}"/>
              </a:ext>
            </a:extLst>
          </p:cNvPr>
          <p:cNvSpPr>
            <a:spLocks noGrp="1"/>
          </p:cNvSpPr>
          <p:nvPr>
            <p:ph type="ctrTitle"/>
          </p:nvPr>
        </p:nvSpPr>
        <p:spPr/>
        <p:txBody>
          <a:bodyPr>
            <a:normAutofit fontScale="90000"/>
          </a:bodyPr>
          <a:lstStyle/>
          <a:p>
            <a:r>
              <a:rPr lang="en-US" sz="4500" b="1" dirty="0">
                <a:solidFill>
                  <a:srgbClr val="323232"/>
                </a:solidFill>
                <a:latin typeface="Calibri" panose="020F0502020204030204" pitchFamily="34" charset="0"/>
                <a:ea typeface="Times New Roman" panose="02020603050405020304" pitchFamily="18" charset="0"/>
                <a:cs typeface="Times New Roman" panose="02020603050405020304" pitchFamily="18" charset="0"/>
              </a:rPr>
              <a:t>Item Bank Review and Enemy Identification with Natural Language Processing</a:t>
            </a:r>
            <a:endParaRPr lang="en-US" dirty="0"/>
          </a:p>
        </p:txBody>
      </p:sp>
      <p:sp>
        <p:nvSpPr>
          <p:cNvPr id="3" name="Subtitle 2">
            <a:extLst>
              <a:ext uri="{FF2B5EF4-FFF2-40B4-BE49-F238E27FC236}">
                <a16:creationId xmlns:a16="http://schemas.microsoft.com/office/drawing/2014/main" id="{9BEB8D52-4303-482B-8F0A-6982CE3F44AB}"/>
              </a:ext>
            </a:extLst>
          </p:cNvPr>
          <p:cNvSpPr>
            <a:spLocks noGrp="1"/>
          </p:cNvSpPr>
          <p:nvPr>
            <p:ph type="subTitle" idx="1"/>
          </p:nvPr>
        </p:nvSpPr>
        <p:spPr/>
        <p:txBody>
          <a:bodyPr/>
          <a:lstStyle/>
          <a:p>
            <a:r>
              <a:rPr lang="en-US" dirty="0"/>
              <a:t>Kirk A. Becker, PhD – Pearson VUE</a:t>
            </a:r>
          </a:p>
          <a:p>
            <a:r>
              <a:rPr lang="en-US" dirty="0"/>
              <a:t>Fang Peng, PhD – NWEA</a:t>
            </a:r>
          </a:p>
          <a:p>
            <a:r>
              <a:rPr lang="en-US" dirty="0"/>
              <a:t>JB Weir, PhD - NCCPA</a:t>
            </a:r>
          </a:p>
          <a:p>
            <a:endParaRPr lang="en-US" dirty="0"/>
          </a:p>
        </p:txBody>
      </p:sp>
    </p:spTree>
    <p:extLst>
      <p:ext uri="{BB962C8B-B14F-4D97-AF65-F5344CB8AC3E}">
        <p14:creationId xmlns:p14="http://schemas.microsoft.com/office/powerpoint/2010/main" val="90792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Ontologies</a:t>
            </a:r>
          </a:p>
        </p:txBody>
      </p:sp>
      <p:sp>
        <p:nvSpPr>
          <p:cNvPr id="3" name="Content Placeholder 2"/>
          <p:cNvSpPr>
            <a:spLocks noGrp="1"/>
          </p:cNvSpPr>
          <p:nvPr>
            <p:ph idx="1"/>
          </p:nvPr>
        </p:nvSpPr>
        <p:spPr/>
        <p:txBody>
          <a:bodyPr>
            <a:normAutofit lnSpcReduction="10000"/>
          </a:bodyPr>
          <a:lstStyle/>
          <a:p>
            <a:r>
              <a:rPr lang="en-US" dirty="0"/>
              <a:t>Ontology: A database representing domain knowledge as a hierarchy of concepts and relations</a:t>
            </a:r>
          </a:p>
          <a:p>
            <a:pPr lvl="1"/>
            <a:r>
              <a:rPr lang="en-US" dirty="0" err="1"/>
              <a:t>WordNet</a:t>
            </a:r>
            <a:endParaRPr lang="en-US" dirty="0"/>
          </a:p>
          <a:p>
            <a:pPr lvl="1"/>
            <a:r>
              <a:rPr lang="en-US" dirty="0"/>
              <a:t>UMLS</a:t>
            </a:r>
          </a:p>
          <a:p>
            <a:pPr lvl="1"/>
            <a:r>
              <a:rPr lang="en-US" dirty="0" err="1"/>
              <a:t>Cyc</a:t>
            </a:r>
            <a:r>
              <a:rPr lang="en-US" dirty="0"/>
              <a:t>/</a:t>
            </a:r>
            <a:r>
              <a:rPr lang="en-US" dirty="0" err="1"/>
              <a:t>OpenCyc</a:t>
            </a:r>
            <a:endParaRPr lang="en-US" dirty="0"/>
          </a:p>
          <a:p>
            <a:r>
              <a:rPr lang="en-US" dirty="0"/>
              <a:t>Ontologies represent accumulated knowledge</a:t>
            </a:r>
          </a:p>
          <a:p>
            <a:r>
              <a:rPr lang="en-US" dirty="0"/>
              <a:t>Ontologies are combined with statistical tools to improve NLP outcomes</a:t>
            </a:r>
          </a:p>
          <a:p>
            <a:endParaRPr lang="en-US" dirty="0"/>
          </a:p>
        </p:txBody>
      </p:sp>
    </p:spTree>
    <p:extLst>
      <p:ext uri="{BB962C8B-B14F-4D97-AF65-F5344CB8AC3E}">
        <p14:creationId xmlns:p14="http://schemas.microsoft.com/office/powerpoint/2010/main" val="341982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Speech (POS) Tagging</a:t>
            </a:r>
          </a:p>
        </p:txBody>
      </p:sp>
      <p:sp>
        <p:nvSpPr>
          <p:cNvPr id="3" name="Content Placeholder 2"/>
          <p:cNvSpPr>
            <a:spLocks noGrp="1"/>
          </p:cNvSpPr>
          <p:nvPr>
            <p:ph idx="1"/>
          </p:nvPr>
        </p:nvSpPr>
        <p:spPr/>
        <p:txBody>
          <a:bodyPr>
            <a:normAutofit fontScale="92500" lnSpcReduction="10000"/>
          </a:bodyPr>
          <a:lstStyle/>
          <a:p>
            <a:r>
              <a:rPr lang="en-US" dirty="0"/>
              <a:t>Using rules, machine learning, etc. label the part of speech of each token; e.g.:</a:t>
            </a:r>
          </a:p>
          <a:p>
            <a:pPr lvl="1"/>
            <a:r>
              <a:rPr lang="en-US" dirty="0"/>
              <a:t>Our/PRP </a:t>
            </a:r>
            <a:r>
              <a:rPr lang="en-US" dirty="0">
                <a:solidFill>
                  <a:srgbClr val="0070C0"/>
                </a:solidFill>
              </a:rPr>
              <a:t>plane/NN</a:t>
            </a:r>
            <a:r>
              <a:rPr lang="en-US" dirty="0"/>
              <a:t> </a:t>
            </a:r>
            <a:r>
              <a:rPr lang="en-US" dirty="0">
                <a:solidFill>
                  <a:srgbClr val="C00000"/>
                </a:solidFill>
              </a:rPr>
              <a:t>banked/VBD</a:t>
            </a:r>
            <a:r>
              <a:rPr lang="en-US" dirty="0"/>
              <a:t> ./. </a:t>
            </a:r>
          </a:p>
          <a:p>
            <a:pPr lvl="1"/>
            <a:r>
              <a:rPr lang="en-US" dirty="0"/>
              <a:t>I/PRP </a:t>
            </a:r>
            <a:r>
              <a:rPr lang="en-US" dirty="0">
                <a:solidFill>
                  <a:srgbClr val="C00000"/>
                </a:solidFill>
              </a:rPr>
              <a:t>planed/VBN</a:t>
            </a:r>
            <a:r>
              <a:rPr lang="en-US" dirty="0"/>
              <a:t> </a:t>
            </a:r>
            <a:r>
              <a:rPr lang="en-US" dirty="0">
                <a:solidFill>
                  <a:schemeClr val="bg1">
                    <a:lumMod val="50000"/>
                  </a:schemeClr>
                </a:solidFill>
              </a:rPr>
              <a:t>the/DT</a:t>
            </a:r>
            <a:r>
              <a:rPr lang="en-US" dirty="0"/>
              <a:t> </a:t>
            </a:r>
            <a:r>
              <a:rPr lang="en-US" dirty="0">
                <a:solidFill>
                  <a:srgbClr val="0070C0"/>
                </a:solidFill>
              </a:rPr>
              <a:t>bank/NN door/NN </a:t>
            </a:r>
            <a:r>
              <a:rPr lang="en-US" dirty="0"/>
              <a:t>./. </a:t>
            </a:r>
          </a:p>
          <a:p>
            <a:pPr lvl="1"/>
            <a:r>
              <a:rPr lang="en-US" dirty="0"/>
              <a:t>Our/PRP </a:t>
            </a:r>
            <a:r>
              <a:rPr lang="en-US" dirty="0">
                <a:solidFill>
                  <a:srgbClr val="0070C0"/>
                </a:solidFill>
              </a:rPr>
              <a:t>plane/NN</a:t>
            </a:r>
            <a:r>
              <a:rPr lang="en-US" dirty="0"/>
              <a:t> </a:t>
            </a:r>
            <a:r>
              <a:rPr lang="en-US" dirty="0">
                <a:solidFill>
                  <a:srgbClr val="C00000"/>
                </a:solidFill>
              </a:rPr>
              <a:t>hit/VBD</a:t>
            </a:r>
            <a:r>
              <a:rPr lang="en-US" dirty="0"/>
              <a:t> </a:t>
            </a:r>
            <a:r>
              <a:rPr lang="en-US" dirty="0">
                <a:solidFill>
                  <a:schemeClr val="bg1">
                    <a:lumMod val="50000"/>
                  </a:schemeClr>
                </a:solidFill>
              </a:rPr>
              <a:t>the/DT</a:t>
            </a:r>
            <a:r>
              <a:rPr lang="en-US" dirty="0"/>
              <a:t> </a:t>
            </a:r>
            <a:r>
              <a:rPr lang="en-US" dirty="0">
                <a:solidFill>
                  <a:srgbClr val="0070C0"/>
                </a:solidFill>
              </a:rPr>
              <a:t>bank/NN</a:t>
            </a:r>
            <a:r>
              <a:rPr lang="en-US" dirty="0"/>
              <a:t> ./. </a:t>
            </a:r>
          </a:p>
          <a:p>
            <a:pPr lvl="1"/>
            <a:r>
              <a:rPr lang="en-US" dirty="0"/>
              <a:t>Our/PRP </a:t>
            </a:r>
            <a:r>
              <a:rPr lang="en-US" dirty="0">
                <a:solidFill>
                  <a:srgbClr val="0070C0"/>
                </a:solidFill>
              </a:rPr>
              <a:t>bank/NN</a:t>
            </a:r>
            <a:r>
              <a:rPr lang="en-US" dirty="0"/>
              <a:t> </a:t>
            </a:r>
            <a:r>
              <a:rPr lang="en-US" dirty="0">
                <a:solidFill>
                  <a:srgbClr val="C00000"/>
                </a:solidFill>
              </a:rPr>
              <a:t>was/VBD</a:t>
            </a:r>
            <a:r>
              <a:rPr lang="en-US" dirty="0"/>
              <a:t> </a:t>
            </a:r>
            <a:r>
              <a:rPr lang="en-US" dirty="0">
                <a:solidFill>
                  <a:srgbClr val="C00000"/>
                </a:solidFill>
              </a:rPr>
              <a:t>hit/VBN</a:t>
            </a:r>
            <a:r>
              <a:rPr lang="en-US" dirty="0"/>
              <a:t> ./. </a:t>
            </a:r>
          </a:p>
          <a:p>
            <a:pPr lvl="1"/>
            <a:r>
              <a:rPr lang="en-US" dirty="0"/>
              <a:t>Our/PRP </a:t>
            </a:r>
            <a:r>
              <a:rPr lang="en-US" dirty="0">
                <a:solidFill>
                  <a:srgbClr val="0070C0"/>
                </a:solidFill>
              </a:rPr>
              <a:t>play/NN</a:t>
            </a:r>
            <a:r>
              <a:rPr lang="en-US" dirty="0"/>
              <a:t> </a:t>
            </a:r>
            <a:r>
              <a:rPr lang="en-US" dirty="0">
                <a:solidFill>
                  <a:srgbClr val="C00000"/>
                </a:solidFill>
              </a:rPr>
              <a:t>was/VBD</a:t>
            </a:r>
            <a:r>
              <a:rPr lang="en-US" dirty="0"/>
              <a:t> </a:t>
            </a:r>
            <a:r>
              <a:rPr lang="en-US" dirty="0">
                <a:solidFill>
                  <a:schemeClr val="bg1">
                    <a:lumMod val="50000"/>
                  </a:schemeClr>
                </a:solidFill>
              </a:rPr>
              <a:t>a/DT</a:t>
            </a:r>
            <a:r>
              <a:rPr lang="en-US" dirty="0"/>
              <a:t> </a:t>
            </a:r>
            <a:r>
              <a:rPr lang="en-US" dirty="0">
                <a:solidFill>
                  <a:srgbClr val="0070C0"/>
                </a:solidFill>
              </a:rPr>
              <a:t>hit/NN</a:t>
            </a:r>
            <a:r>
              <a:rPr lang="en-US" dirty="0"/>
              <a:t> ./ . </a:t>
            </a:r>
          </a:p>
          <a:p>
            <a:r>
              <a:rPr lang="en-US" dirty="0"/>
              <a:t>In essay scoring, POS tagging can help clarify word meanings and can be used to build models to assess grammar</a:t>
            </a:r>
          </a:p>
        </p:txBody>
      </p:sp>
    </p:spTree>
    <p:extLst>
      <p:ext uri="{BB962C8B-B14F-4D97-AF65-F5344CB8AC3E}">
        <p14:creationId xmlns:p14="http://schemas.microsoft.com/office/powerpoint/2010/main" val="51140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Sense Disambiguation (WSD)</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0" y="1447800"/>
            <a:ext cx="5334000" cy="5023183"/>
          </a:xfrm>
        </p:spPr>
      </p:pic>
      <p:sp>
        <p:nvSpPr>
          <p:cNvPr id="5" name="Content Placeholder 4"/>
          <p:cNvSpPr>
            <a:spLocks noGrp="1"/>
          </p:cNvSpPr>
          <p:nvPr>
            <p:ph sz="half" idx="2"/>
          </p:nvPr>
        </p:nvSpPr>
        <p:spPr>
          <a:xfrm>
            <a:off x="5791200" y="1600200"/>
            <a:ext cx="2895600" cy="4525963"/>
          </a:xfrm>
        </p:spPr>
        <p:txBody>
          <a:bodyPr/>
          <a:lstStyle/>
          <a:p>
            <a:r>
              <a:rPr lang="en-US" dirty="0"/>
              <a:t>A sense is the specific meaning </a:t>
            </a:r>
          </a:p>
          <a:p>
            <a:r>
              <a:rPr lang="en-US" dirty="0"/>
              <a:t>Organized by part of speech</a:t>
            </a:r>
          </a:p>
          <a:p>
            <a:r>
              <a:rPr lang="en-US" dirty="0"/>
              <a:t>Senses can vary dramatically</a:t>
            </a:r>
          </a:p>
          <a:p>
            <a:r>
              <a:rPr lang="en-US" dirty="0"/>
              <a:t>Often starts with POS</a:t>
            </a:r>
          </a:p>
        </p:txBody>
      </p:sp>
    </p:spTree>
    <p:extLst>
      <p:ext uri="{BB962C8B-B14F-4D97-AF65-F5344CB8AC3E}">
        <p14:creationId xmlns:p14="http://schemas.microsoft.com/office/powerpoint/2010/main" val="356897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normAutofit fontScale="92500" lnSpcReduction="20000"/>
          </a:bodyPr>
          <a:lstStyle/>
          <a:p>
            <a:r>
              <a:rPr lang="en-US" dirty="0"/>
              <a:t>Building a Corpus</a:t>
            </a:r>
          </a:p>
          <a:p>
            <a:r>
              <a:rPr lang="en-US" dirty="0"/>
              <a:t>Many NLP methods may be dependent on the size of your corpus</a:t>
            </a:r>
          </a:p>
          <a:p>
            <a:r>
              <a:rPr lang="en-US" dirty="0"/>
              <a:t>The corpus can be constructed from a variety of sources</a:t>
            </a:r>
          </a:p>
          <a:p>
            <a:r>
              <a:rPr lang="en-US" dirty="0"/>
              <a:t>Word co-</a:t>
            </a:r>
            <a:r>
              <a:rPr lang="en-US" dirty="0" err="1"/>
              <a:t>occurence</a:t>
            </a:r>
            <a:endParaRPr lang="en-US" dirty="0"/>
          </a:p>
          <a:p>
            <a:r>
              <a:rPr lang="en-US" dirty="0"/>
              <a:t>Constructing/Interpreting a Semantic Space</a:t>
            </a:r>
          </a:p>
          <a:p>
            <a:r>
              <a:rPr lang="en-US" dirty="0"/>
              <a:t>Each domain will have its own vocabulary</a:t>
            </a:r>
          </a:p>
          <a:p>
            <a:pPr lvl="1"/>
            <a:r>
              <a:rPr lang="en-US" dirty="0"/>
              <a:t>i.e., we may need a corpus for each test or even for domains within a single exam</a:t>
            </a:r>
          </a:p>
        </p:txBody>
      </p:sp>
    </p:spTree>
    <p:extLst>
      <p:ext uri="{BB962C8B-B14F-4D97-AF65-F5344CB8AC3E}">
        <p14:creationId xmlns:p14="http://schemas.microsoft.com/office/powerpoint/2010/main" val="346145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72" y="5191423"/>
            <a:ext cx="4165584" cy="121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Thomas Baye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600200"/>
            <a:ext cx="3352800" cy="359122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Naïve Bayesian (NB) classification</a:t>
            </a:r>
          </a:p>
        </p:txBody>
      </p:sp>
      <p:sp>
        <p:nvSpPr>
          <p:cNvPr id="7" name="Content Placeholder 6"/>
          <p:cNvSpPr>
            <a:spLocks noGrp="1"/>
          </p:cNvSpPr>
          <p:nvPr>
            <p:ph sz="half" idx="1"/>
          </p:nvPr>
        </p:nvSpPr>
        <p:spPr>
          <a:xfrm>
            <a:off x="457200" y="1600200"/>
            <a:ext cx="5181600" cy="4198703"/>
          </a:xfrm>
        </p:spPr>
        <p:txBody>
          <a:bodyPr>
            <a:normAutofit fontScale="62500" lnSpcReduction="20000"/>
          </a:bodyPr>
          <a:lstStyle/>
          <a:p>
            <a:r>
              <a:rPr lang="en-US" sz="4600" dirty="0"/>
              <a:t>Naïve refers to an assumption, but NB classification is known to be very effective</a:t>
            </a:r>
          </a:p>
          <a:p>
            <a:r>
              <a:rPr lang="en-US" sz="4600" dirty="0"/>
              <a:t>Based on Bayes (1763) theory</a:t>
            </a:r>
          </a:p>
          <a:p>
            <a:r>
              <a:rPr lang="en-US" sz="4600" dirty="0"/>
              <a:t>The beauty of Bayes theorem is that it we want to know </a:t>
            </a:r>
            <a:r>
              <a:rPr lang="en-US" sz="4600" i="1" dirty="0"/>
              <a:t>p</a:t>
            </a:r>
            <a:r>
              <a:rPr lang="en-US" sz="4600" dirty="0"/>
              <a:t>(</a:t>
            </a:r>
            <a:r>
              <a:rPr lang="en-US" sz="4600" i="1" dirty="0" err="1"/>
              <a:t>c</a:t>
            </a:r>
            <a:r>
              <a:rPr lang="en-US" sz="4600" dirty="0" err="1"/>
              <a:t>|</a:t>
            </a:r>
            <a:r>
              <a:rPr lang="en-US" sz="4600" i="1" dirty="0" err="1"/>
              <a:t>d</a:t>
            </a:r>
            <a:r>
              <a:rPr lang="en-US" sz="4600" dirty="0"/>
              <a:t>) and we can compute the other terms (with the naive assumption)</a:t>
            </a:r>
          </a:p>
          <a:p>
            <a:endParaRPr lang="en-US" sz="3200" dirty="0"/>
          </a:p>
        </p:txBody>
      </p:sp>
      <p:sp>
        <p:nvSpPr>
          <p:cNvPr id="8" name="Content Placeholder 7"/>
          <p:cNvSpPr>
            <a:spLocks noGrp="1"/>
          </p:cNvSpPr>
          <p:nvPr>
            <p:ph sz="half" idx="2"/>
          </p:nvPr>
        </p:nvSpPr>
        <p:spPr>
          <a:xfrm>
            <a:off x="4648200" y="5334000"/>
            <a:ext cx="4038600" cy="792163"/>
          </a:xfrm>
        </p:spPr>
        <p:txBody>
          <a:bodyPr>
            <a:normAutofit fontScale="62500" lnSpcReduction="20000"/>
          </a:bodyPr>
          <a:lstStyle/>
          <a:p>
            <a:pPr marL="0" indent="0" algn="ctr">
              <a:buNone/>
            </a:pPr>
            <a:r>
              <a:rPr lang="en-US" b="1" dirty="0"/>
              <a:t>Thomas Bayes?</a:t>
            </a:r>
          </a:p>
          <a:p>
            <a:pPr marL="0" indent="0" algn="ctr">
              <a:buNone/>
            </a:pPr>
            <a:r>
              <a:rPr lang="en-US" b="1" dirty="0"/>
              <a:t>(1701 – 1761)</a:t>
            </a:r>
          </a:p>
        </p:txBody>
      </p:sp>
    </p:spTree>
    <p:extLst>
      <p:ext uri="{BB962C8B-B14F-4D97-AF65-F5344CB8AC3E}">
        <p14:creationId xmlns:p14="http://schemas.microsoft.com/office/powerpoint/2010/main" val="346291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Naïve Bayes Classification?</a:t>
            </a:r>
          </a:p>
        </p:txBody>
      </p:sp>
      <p:sp>
        <p:nvSpPr>
          <p:cNvPr id="3" name="Content Placeholder 2"/>
          <p:cNvSpPr>
            <a:spLocks noGrp="1"/>
          </p:cNvSpPr>
          <p:nvPr>
            <p:ph idx="1"/>
          </p:nvPr>
        </p:nvSpPr>
        <p:spPr/>
        <p:txBody>
          <a:bodyPr>
            <a:normAutofit lnSpcReduction="10000"/>
          </a:bodyPr>
          <a:lstStyle/>
          <a:p>
            <a:r>
              <a:rPr lang="en-US" dirty="0"/>
              <a:t>Predict nominal classes (domain) from nominal predictors (presence of specific words)</a:t>
            </a:r>
          </a:p>
          <a:p>
            <a:r>
              <a:rPr lang="en-US" dirty="0"/>
              <a:t>Handle problems with many predictors</a:t>
            </a:r>
          </a:p>
          <a:p>
            <a:r>
              <a:rPr lang="en-US" dirty="0"/>
              <a:t>Have a history of successful application</a:t>
            </a:r>
          </a:p>
          <a:p>
            <a:r>
              <a:rPr lang="en-US" dirty="0"/>
              <a:t>Are computationally simple</a:t>
            </a:r>
          </a:p>
          <a:p>
            <a:r>
              <a:rPr lang="en-US" dirty="0"/>
              <a:t>Have been shown to be robust to technical issues like high degrees of multidimensionality and noise</a:t>
            </a:r>
          </a:p>
        </p:txBody>
      </p:sp>
    </p:spTree>
    <p:extLst>
      <p:ext uri="{BB962C8B-B14F-4D97-AF65-F5344CB8AC3E}">
        <p14:creationId xmlns:p14="http://schemas.microsoft.com/office/powerpoint/2010/main" val="181060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657D-E76D-466F-9E3E-33A1784D1D2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79E6FC7-28EA-4962-88F7-1114633401FD}"/>
              </a:ext>
            </a:extLst>
          </p:cNvPr>
          <p:cNvSpPr>
            <a:spLocks noGrp="1"/>
          </p:cNvSpPr>
          <p:nvPr>
            <p:ph idx="1"/>
          </p:nvPr>
        </p:nvSpPr>
        <p:spPr/>
        <p:txBody>
          <a:bodyPr/>
          <a:lstStyle/>
          <a:p>
            <a:r>
              <a:rPr lang="en-US" dirty="0"/>
              <a:t>12:00-12:30	Overview of NLP and Enemies</a:t>
            </a:r>
          </a:p>
          <a:p>
            <a:r>
              <a:rPr lang="en-US" dirty="0"/>
              <a:t>12:30-1:30	Text Similarity</a:t>
            </a:r>
          </a:p>
          <a:p>
            <a:r>
              <a:rPr lang="en-US" dirty="0"/>
              <a:t>1:30-1:40	Break</a:t>
            </a:r>
          </a:p>
          <a:p>
            <a:r>
              <a:rPr lang="en-US" dirty="0"/>
              <a:t>1:40-2:40	Latent Semantic Analysis</a:t>
            </a:r>
          </a:p>
          <a:p>
            <a:r>
              <a:rPr lang="en-US" dirty="0"/>
              <a:t>2:40-2:50	Break</a:t>
            </a:r>
          </a:p>
          <a:p>
            <a:r>
              <a:rPr lang="en-US" dirty="0"/>
              <a:t>2:50-3:50	Topics Models</a:t>
            </a:r>
          </a:p>
          <a:p>
            <a:r>
              <a:rPr lang="en-US" dirty="0"/>
              <a:t>3:50-4:00	Wrap up</a:t>
            </a:r>
          </a:p>
        </p:txBody>
      </p:sp>
    </p:spTree>
    <p:extLst>
      <p:ext uri="{BB962C8B-B14F-4D97-AF65-F5344CB8AC3E}">
        <p14:creationId xmlns:p14="http://schemas.microsoft.com/office/powerpoint/2010/main" val="8557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NLP being used for in Educational Measurement?</a:t>
            </a:r>
          </a:p>
        </p:txBody>
      </p:sp>
      <p:sp>
        <p:nvSpPr>
          <p:cNvPr id="5" name="Content Placeholder 2"/>
          <p:cNvSpPr>
            <a:spLocks noGrp="1"/>
          </p:cNvSpPr>
          <p:nvPr>
            <p:ph sz="half" idx="1"/>
          </p:nvPr>
        </p:nvSpPr>
        <p:spPr>
          <a:xfrm>
            <a:off x="457200" y="1600200"/>
            <a:ext cx="4038600" cy="4525963"/>
          </a:xfrm>
        </p:spPr>
        <p:txBody>
          <a:bodyPr>
            <a:normAutofit fontScale="70000" lnSpcReduction="20000"/>
          </a:bodyPr>
          <a:lstStyle/>
          <a:p>
            <a:r>
              <a:rPr lang="en-US" dirty="0"/>
              <a:t>Automated essay scoring</a:t>
            </a:r>
          </a:p>
          <a:p>
            <a:r>
              <a:rPr lang="en-US" dirty="0"/>
              <a:t>Automated speech scoring</a:t>
            </a:r>
          </a:p>
          <a:p>
            <a:r>
              <a:rPr lang="en-US" dirty="0"/>
              <a:t>Automated scoring of short constructed response</a:t>
            </a:r>
          </a:p>
          <a:p>
            <a:r>
              <a:rPr lang="en-US" dirty="0"/>
              <a:t>Item bank evaluation for content coverage</a:t>
            </a:r>
          </a:p>
          <a:p>
            <a:r>
              <a:rPr lang="en-US" dirty="0"/>
              <a:t>Automated referencing</a:t>
            </a:r>
          </a:p>
          <a:p>
            <a:r>
              <a:rPr lang="en-US" dirty="0"/>
              <a:t>Identification of enemy items/content overlap</a:t>
            </a:r>
          </a:p>
          <a:p>
            <a:r>
              <a:rPr lang="en-US" dirty="0"/>
              <a:t>Item classification</a:t>
            </a:r>
          </a:p>
          <a:p>
            <a:r>
              <a:rPr lang="en-US" dirty="0"/>
              <a:t>Classification of interviews/narratives/personal histories according to psychological models</a:t>
            </a:r>
          </a:p>
          <a:p>
            <a:endParaRPr lang="en-US" dirty="0"/>
          </a:p>
        </p:txBody>
      </p:sp>
      <p:sp>
        <p:nvSpPr>
          <p:cNvPr id="6" name="Content Placeholder 3"/>
          <p:cNvSpPr txBox="1">
            <a:spLocks/>
          </p:cNvSpPr>
          <p:nvPr/>
        </p:nvSpPr>
        <p:spPr>
          <a:xfrm>
            <a:off x="4648200" y="1600200"/>
            <a:ext cx="4038600" cy="4525963"/>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Automated item generation</a:t>
            </a:r>
          </a:p>
          <a:p>
            <a:r>
              <a:rPr lang="en-US" dirty="0"/>
              <a:t>Item writing aides (distractor modeling)</a:t>
            </a:r>
          </a:p>
          <a:p>
            <a:r>
              <a:rPr lang="en-US" dirty="0"/>
              <a:t>Reading assessment (</a:t>
            </a:r>
            <a:r>
              <a:rPr lang="en-US" dirty="0" err="1"/>
              <a:t>Metametrics</a:t>
            </a:r>
            <a:r>
              <a:rPr lang="en-US" dirty="0"/>
              <a:t>/MUSE)</a:t>
            </a:r>
          </a:p>
          <a:p>
            <a:r>
              <a:rPr lang="en-US" dirty="0"/>
              <a:t>Item difficulty modeling</a:t>
            </a:r>
          </a:p>
          <a:p>
            <a:r>
              <a:rPr lang="en-US" dirty="0"/>
              <a:t>Test/Simulation log analysis</a:t>
            </a:r>
          </a:p>
          <a:p>
            <a:r>
              <a:rPr lang="en-US" dirty="0"/>
              <a:t>Item Selection for Personality Tests</a:t>
            </a:r>
          </a:p>
          <a:p>
            <a:r>
              <a:rPr lang="en-US" dirty="0"/>
              <a:t>CAT starting theta based on text mining</a:t>
            </a:r>
          </a:p>
          <a:p>
            <a:r>
              <a:rPr lang="en-US" dirty="0"/>
              <a:t>Expert systems</a:t>
            </a:r>
          </a:p>
        </p:txBody>
      </p:sp>
    </p:spTree>
    <p:extLst>
      <p:ext uri="{BB962C8B-B14F-4D97-AF65-F5344CB8AC3E}">
        <p14:creationId xmlns:p14="http://schemas.microsoft.com/office/powerpoint/2010/main" val="304322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7F60-535F-4410-9BA4-B14FB857F089}"/>
              </a:ext>
            </a:extLst>
          </p:cNvPr>
          <p:cNvSpPr>
            <a:spLocks noGrp="1"/>
          </p:cNvSpPr>
          <p:nvPr>
            <p:ph type="title"/>
          </p:nvPr>
        </p:nvSpPr>
        <p:spPr/>
        <p:txBody>
          <a:bodyPr/>
          <a:lstStyle/>
          <a:p>
            <a:r>
              <a:rPr lang="en-US" dirty="0"/>
              <a:t>What is an Enemy Item Pair</a:t>
            </a:r>
          </a:p>
        </p:txBody>
      </p:sp>
      <p:sp>
        <p:nvSpPr>
          <p:cNvPr id="3" name="Content Placeholder 2">
            <a:extLst>
              <a:ext uri="{FF2B5EF4-FFF2-40B4-BE49-F238E27FC236}">
                <a16:creationId xmlns:a16="http://schemas.microsoft.com/office/drawing/2014/main" id="{25F7705A-2ED3-474E-AF24-D0EC802344A0}"/>
              </a:ext>
            </a:extLst>
          </p:cNvPr>
          <p:cNvSpPr>
            <a:spLocks noGrp="1"/>
          </p:cNvSpPr>
          <p:nvPr>
            <p:ph idx="1"/>
          </p:nvPr>
        </p:nvSpPr>
        <p:spPr/>
        <p:txBody>
          <a:bodyPr/>
          <a:lstStyle/>
          <a:p>
            <a:r>
              <a:rPr lang="en-US" dirty="0"/>
              <a:t>Items that should not appear together due to content</a:t>
            </a:r>
          </a:p>
          <a:p>
            <a:pPr lvl="1"/>
            <a:r>
              <a:rPr lang="en-US" dirty="0"/>
              <a:t>Overlapping/identical knowledge required</a:t>
            </a:r>
          </a:p>
          <a:p>
            <a:pPr lvl="1"/>
            <a:r>
              <a:rPr lang="en-US" dirty="0"/>
              <a:t>Cuing – one item provides information about the other</a:t>
            </a:r>
          </a:p>
          <a:p>
            <a:pPr lvl="1"/>
            <a:r>
              <a:rPr lang="en-US" dirty="0"/>
              <a:t>Construct Limiting - Different knowledge, but same specific area</a:t>
            </a:r>
          </a:p>
        </p:txBody>
      </p:sp>
    </p:spTree>
    <p:extLst>
      <p:ext uri="{BB962C8B-B14F-4D97-AF65-F5344CB8AC3E}">
        <p14:creationId xmlns:p14="http://schemas.microsoft.com/office/powerpoint/2010/main" val="102451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6FD8-4840-497E-920F-DA4DF1B81C78}"/>
              </a:ext>
            </a:extLst>
          </p:cNvPr>
          <p:cNvSpPr>
            <a:spLocks noGrp="1"/>
          </p:cNvSpPr>
          <p:nvPr>
            <p:ph type="title"/>
          </p:nvPr>
        </p:nvSpPr>
        <p:spPr/>
        <p:txBody>
          <a:bodyPr/>
          <a:lstStyle/>
          <a:p>
            <a:r>
              <a:rPr lang="en-US" dirty="0"/>
              <a:t>Why do Enemies Matter?</a:t>
            </a:r>
          </a:p>
        </p:txBody>
      </p:sp>
      <p:sp>
        <p:nvSpPr>
          <p:cNvPr id="3" name="Content Placeholder 2">
            <a:extLst>
              <a:ext uri="{FF2B5EF4-FFF2-40B4-BE49-F238E27FC236}">
                <a16:creationId xmlns:a16="http://schemas.microsoft.com/office/drawing/2014/main" id="{4D3C50C5-A8F7-4AA6-90AE-F74BC0771C2A}"/>
              </a:ext>
            </a:extLst>
          </p:cNvPr>
          <p:cNvSpPr>
            <a:spLocks noGrp="1"/>
          </p:cNvSpPr>
          <p:nvPr>
            <p:ph idx="1"/>
          </p:nvPr>
        </p:nvSpPr>
        <p:spPr/>
        <p:txBody>
          <a:bodyPr/>
          <a:lstStyle/>
          <a:p>
            <a:r>
              <a:rPr lang="en-US" dirty="0"/>
              <a:t>Validity - Construct representation</a:t>
            </a:r>
          </a:p>
          <a:p>
            <a:r>
              <a:rPr lang="en-US" dirty="0"/>
              <a:t>Test taker experience</a:t>
            </a:r>
          </a:p>
          <a:p>
            <a:r>
              <a:rPr lang="en-US" dirty="0"/>
              <a:t>Psychometric considerations (equating, calibration, reliability)</a:t>
            </a:r>
          </a:p>
        </p:txBody>
      </p:sp>
    </p:spTree>
    <p:extLst>
      <p:ext uri="{BB962C8B-B14F-4D97-AF65-F5344CB8AC3E}">
        <p14:creationId xmlns:p14="http://schemas.microsoft.com/office/powerpoint/2010/main" val="276092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NLP/</a:t>
            </a:r>
            <a:r>
              <a:rPr lang="en-US"/>
              <a:t>Enemy Detection </a:t>
            </a:r>
            <a:r>
              <a:rPr lang="en-US" dirty="0"/>
              <a:t>Statistical Tools</a:t>
            </a:r>
          </a:p>
        </p:txBody>
      </p:sp>
      <p:sp>
        <p:nvSpPr>
          <p:cNvPr id="3" name="Content Placeholder 2"/>
          <p:cNvSpPr>
            <a:spLocks noGrp="1"/>
          </p:cNvSpPr>
          <p:nvPr>
            <p:ph idx="1"/>
          </p:nvPr>
        </p:nvSpPr>
        <p:spPr/>
        <p:txBody>
          <a:bodyPr>
            <a:normAutofit/>
          </a:bodyPr>
          <a:lstStyle/>
          <a:p>
            <a:r>
              <a:rPr lang="en-US" dirty="0"/>
              <a:t>Text overlap/similarity</a:t>
            </a:r>
          </a:p>
          <a:p>
            <a:r>
              <a:rPr lang="en-US" dirty="0"/>
              <a:t>Factor Analysis/Latent Structural Analysis (SVD)</a:t>
            </a:r>
          </a:p>
          <a:p>
            <a:r>
              <a:rPr lang="en-US" dirty="0"/>
              <a:t>Conditional Probability and Independence</a:t>
            </a:r>
          </a:p>
          <a:p>
            <a:r>
              <a:rPr lang="en-US" dirty="0"/>
              <a:t>Naïve Bayes classifiers</a:t>
            </a:r>
          </a:p>
          <a:p>
            <a:r>
              <a:rPr lang="en-US" dirty="0"/>
              <a:t>Training/Verification Samples</a:t>
            </a:r>
          </a:p>
          <a:p>
            <a:r>
              <a:rPr lang="en-US" dirty="0"/>
              <a:t>Ontologies</a:t>
            </a:r>
          </a:p>
        </p:txBody>
      </p:sp>
    </p:spTree>
    <p:extLst>
      <p:ext uri="{BB962C8B-B14F-4D97-AF65-F5344CB8AC3E}">
        <p14:creationId xmlns:p14="http://schemas.microsoft.com/office/powerpoint/2010/main" val="403961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Linguistic Concepts</a:t>
            </a:r>
          </a:p>
        </p:txBody>
      </p:sp>
      <p:sp>
        <p:nvSpPr>
          <p:cNvPr id="4" name="Content Placeholder 3"/>
          <p:cNvSpPr>
            <a:spLocks noGrp="1"/>
          </p:cNvSpPr>
          <p:nvPr>
            <p:ph sz="half" idx="1"/>
          </p:nvPr>
        </p:nvSpPr>
        <p:spPr/>
        <p:txBody>
          <a:bodyPr>
            <a:normAutofit lnSpcReduction="10000"/>
          </a:bodyPr>
          <a:lstStyle/>
          <a:p>
            <a:r>
              <a:rPr lang="en-US" dirty="0"/>
              <a:t>Polysemy</a:t>
            </a:r>
          </a:p>
          <a:p>
            <a:r>
              <a:rPr lang="en-US" dirty="0"/>
              <a:t>Parts of Speech</a:t>
            </a:r>
          </a:p>
          <a:p>
            <a:r>
              <a:rPr lang="en-US" dirty="0"/>
              <a:t>Corpus</a:t>
            </a:r>
          </a:p>
          <a:p>
            <a:r>
              <a:rPr lang="en-US" dirty="0"/>
              <a:t>Vector/Semantic Space</a:t>
            </a:r>
          </a:p>
          <a:p>
            <a:r>
              <a:rPr lang="en-US" dirty="0"/>
              <a:t>N-gram</a:t>
            </a:r>
          </a:p>
          <a:p>
            <a:r>
              <a:rPr lang="en-US" dirty="0"/>
              <a:t>Semantic similarity</a:t>
            </a:r>
          </a:p>
          <a:p>
            <a:r>
              <a:rPr lang="en-US" dirty="0"/>
              <a:t>Colocation/ </a:t>
            </a:r>
            <a:r>
              <a:rPr lang="en-US" dirty="0" err="1"/>
              <a:t>cooccurence</a:t>
            </a:r>
            <a:endParaRPr lang="en-US" dirty="0"/>
          </a:p>
          <a:p>
            <a:r>
              <a:rPr lang="en-US" dirty="0"/>
              <a:t>Ontology</a:t>
            </a:r>
          </a:p>
        </p:txBody>
      </p:sp>
      <p:sp>
        <p:nvSpPr>
          <p:cNvPr id="5" name="Content Placeholder 4"/>
          <p:cNvSpPr>
            <a:spLocks noGrp="1"/>
          </p:cNvSpPr>
          <p:nvPr>
            <p:ph sz="half" idx="2"/>
          </p:nvPr>
        </p:nvSpPr>
        <p:spPr/>
        <p:txBody>
          <a:bodyPr>
            <a:normAutofit lnSpcReduction="10000"/>
          </a:bodyPr>
          <a:lstStyle/>
          <a:p>
            <a:r>
              <a:rPr lang="en-US" dirty="0"/>
              <a:t>Tokenizing</a:t>
            </a:r>
          </a:p>
          <a:p>
            <a:r>
              <a:rPr lang="en-US" dirty="0"/>
              <a:t>Word Sense Disambiguation</a:t>
            </a:r>
          </a:p>
          <a:p>
            <a:r>
              <a:rPr lang="en-US" dirty="0"/>
              <a:t>Bag of Words Models</a:t>
            </a:r>
          </a:p>
          <a:p>
            <a:r>
              <a:rPr lang="en-US" dirty="0"/>
              <a:t>Normalization</a:t>
            </a:r>
          </a:p>
          <a:p>
            <a:r>
              <a:rPr lang="en-US" dirty="0"/>
              <a:t>Stemming</a:t>
            </a:r>
          </a:p>
          <a:p>
            <a:r>
              <a:rPr lang="en-US" dirty="0"/>
              <a:t>Lemmatization</a:t>
            </a:r>
          </a:p>
          <a:p>
            <a:r>
              <a:rPr lang="en-US" dirty="0"/>
              <a:t>Transformer Models</a:t>
            </a:r>
          </a:p>
          <a:p>
            <a:endParaRPr lang="en-US" dirty="0"/>
          </a:p>
        </p:txBody>
      </p:sp>
    </p:spTree>
    <p:extLst>
      <p:ext uri="{BB962C8B-B14F-4D97-AF65-F5344CB8AC3E}">
        <p14:creationId xmlns:p14="http://schemas.microsoft.com/office/powerpoint/2010/main" val="155005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Similarity</a:t>
            </a:r>
          </a:p>
        </p:txBody>
      </p:sp>
      <p:sp>
        <p:nvSpPr>
          <p:cNvPr id="3" name="Content Placeholder 2"/>
          <p:cNvSpPr>
            <a:spLocks noGrp="1"/>
          </p:cNvSpPr>
          <p:nvPr>
            <p:ph idx="1"/>
          </p:nvPr>
        </p:nvSpPr>
        <p:spPr/>
        <p:txBody>
          <a:bodyPr/>
          <a:lstStyle/>
          <a:p>
            <a:pPr lvl="0"/>
            <a:r>
              <a:rPr lang="en-US" dirty="0"/>
              <a:t>Semantic Vectors</a:t>
            </a:r>
          </a:p>
          <a:p>
            <a:pPr lvl="0"/>
            <a:r>
              <a:rPr lang="en-US" dirty="0"/>
              <a:t>Latent Semantic Analysis</a:t>
            </a:r>
          </a:p>
          <a:p>
            <a:pPr lvl="0"/>
            <a:r>
              <a:rPr lang="en-US" dirty="0"/>
              <a:t>Topics models</a:t>
            </a:r>
          </a:p>
          <a:p>
            <a:r>
              <a:rPr lang="en-US" dirty="0"/>
              <a:t>Overlap/</a:t>
            </a:r>
            <a:r>
              <a:rPr lang="en-US" dirty="0" err="1"/>
              <a:t>Jaccard</a:t>
            </a:r>
            <a:r>
              <a:rPr lang="en-US" dirty="0"/>
              <a:t>/Matching/Dice</a:t>
            </a:r>
          </a:p>
          <a:p>
            <a:pPr lvl="0"/>
            <a:r>
              <a:rPr lang="en-US" dirty="0"/>
              <a:t>Cosine similarity</a:t>
            </a:r>
          </a:p>
          <a:p>
            <a:pPr lvl="0"/>
            <a:r>
              <a:rPr lang="en-US" dirty="0" err="1"/>
              <a:t>tf</a:t>
            </a:r>
            <a:r>
              <a:rPr lang="en-US" dirty="0"/>
              <a:t>/</a:t>
            </a:r>
            <a:r>
              <a:rPr lang="en-US" dirty="0" err="1"/>
              <a:t>idf</a:t>
            </a:r>
            <a:r>
              <a:rPr lang="en-US" dirty="0"/>
              <a:t> weighting</a:t>
            </a:r>
          </a:p>
          <a:p>
            <a:endParaRPr lang="en-US" dirty="0"/>
          </a:p>
        </p:txBody>
      </p:sp>
    </p:spTree>
    <p:extLst>
      <p:ext uri="{BB962C8B-B14F-4D97-AF65-F5344CB8AC3E}">
        <p14:creationId xmlns:p14="http://schemas.microsoft.com/office/powerpoint/2010/main" val="117799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Tokenizing</a:t>
            </a:r>
          </a:p>
        </p:txBody>
      </p:sp>
      <p:sp>
        <p:nvSpPr>
          <p:cNvPr id="3" name="Content Placeholder 2"/>
          <p:cNvSpPr>
            <a:spLocks noGrp="1"/>
          </p:cNvSpPr>
          <p:nvPr>
            <p:ph idx="1"/>
          </p:nvPr>
        </p:nvSpPr>
        <p:spPr/>
        <p:txBody>
          <a:bodyPr>
            <a:normAutofit lnSpcReduction="10000"/>
          </a:bodyPr>
          <a:lstStyle/>
          <a:p>
            <a:r>
              <a:rPr lang="en-US" dirty="0"/>
              <a:t>We need to break text into standardized units (typically words or phrases) called tokens</a:t>
            </a:r>
          </a:p>
          <a:p>
            <a:r>
              <a:rPr lang="en-US" dirty="0"/>
              <a:t>Tokens are the basic unit of many analyses</a:t>
            </a:r>
          </a:p>
          <a:p>
            <a:r>
              <a:rPr lang="en-US" dirty="0"/>
              <a:t>Important concepts</a:t>
            </a:r>
          </a:p>
          <a:p>
            <a:pPr lvl="1"/>
            <a:r>
              <a:rPr lang="en-US" dirty="0"/>
              <a:t>Lemmatization vs. stemming; polysemy</a:t>
            </a:r>
          </a:p>
          <a:p>
            <a:pPr lvl="1"/>
            <a:r>
              <a:rPr lang="en-US" dirty="0"/>
              <a:t>Stop words</a:t>
            </a:r>
          </a:p>
          <a:p>
            <a:pPr lvl="1"/>
            <a:r>
              <a:rPr lang="en-US" dirty="0"/>
              <a:t>N-Grams and Phrases</a:t>
            </a:r>
          </a:p>
          <a:p>
            <a:pPr lvl="1"/>
            <a:r>
              <a:rPr lang="en-US" dirty="0"/>
              <a:t>Output (Document-Term Matrix, Bag of Words models, other statistical models)</a:t>
            </a:r>
          </a:p>
          <a:p>
            <a:endParaRPr lang="en-US" dirty="0"/>
          </a:p>
          <a:p>
            <a:endParaRPr lang="en-US" dirty="0"/>
          </a:p>
        </p:txBody>
      </p:sp>
    </p:spTree>
    <p:extLst>
      <p:ext uri="{BB962C8B-B14F-4D97-AF65-F5344CB8AC3E}">
        <p14:creationId xmlns:p14="http://schemas.microsoft.com/office/powerpoint/2010/main" val="2045102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0DB455A52B7488C99821A32CBB07F" ma:contentTypeVersion="16" ma:contentTypeDescription="Create a new document." ma:contentTypeScope="" ma:versionID="d6b59292b05b76a9be62992a0312f2dc">
  <xsd:schema xmlns:xsd="http://www.w3.org/2001/XMLSchema" xmlns:xs="http://www.w3.org/2001/XMLSchema" xmlns:p="http://schemas.microsoft.com/office/2006/metadata/properties" xmlns:ns2="58509ba5-407c-4680-9dbc-3af976f54898" xmlns:ns3="f22f0795-705f-43f1-9508-a6bfc3be0457" targetNamespace="http://schemas.microsoft.com/office/2006/metadata/properties" ma:root="true" ma:fieldsID="d8f2caabd1c46e828e3eef075d5f2212" ns2:_="" ns3:_="">
    <xsd:import namespace="58509ba5-407c-4680-9dbc-3af976f54898"/>
    <xsd:import namespace="f22f0795-705f-43f1-9508-a6bfc3be04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09ba5-407c-4680-9dbc-3af976f548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767909-3d99-4411-ab93-8d862490eb0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22f0795-705f-43f1-9508-a6bfc3be045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4475983-96b5-4d82-8f9a-ae277683aa32}" ma:internalName="TaxCatchAll" ma:showField="CatchAllData" ma:web="f22f0795-705f-43f1-9508-a6bfc3be04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8509ba5-407c-4680-9dbc-3af976f54898">
      <Terms xmlns="http://schemas.microsoft.com/office/infopath/2007/PartnerControls"/>
    </lcf76f155ced4ddcb4097134ff3c332f>
    <TaxCatchAll xmlns="f22f0795-705f-43f1-9508-a6bfc3be0457" xsi:nil="true"/>
  </documentManagement>
</p:properties>
</file>

<file path=customXml/itemProps1.xml><?xml version="1.0" encoding="utf-8"?>
<ds:datastoreItem xmlns:ds="http://schemas.openxmlformats.org/officeDocument/2006/customXml" ds:itemID="{995F5D6B-2B34-4175-96BC-0C0B2CCB5C37}"/>
</file>

<file path=customXml/itemProps2.xml><?xml version="1.0" encoding="utf-8"?>
<ds:datastoreItem xmlns:ds="http://schemas.openxmlformats.org/officeDocument/2006/customXml" ds:itemID="{CF51FCD0-51AE-4A4A-80F4-B1A98654C2F3}"/>
</file>

<file path=customXml/itemProps3.xml><?xml version="1.0" encoding="utf-8"?>
<ds:datastoreItem xmlns:ds="http://schemas.openxmlformats.org/officeDocument/2006/customXml" ds:itemID="{B8BF6694-9C92-4A63-803C-4AE34B6BB803}"/>
</file>

<file path=docProps/app.xml><?xml version="1.0" encoding="utf-8"?>
<Properties xmlns="http://schemas.openxmlformats.org/officeDocument/2006/extended-properties" xmlns:vt="http://schemas.openxmlformats.org/officeDocument/2006/docPropsVTypes">
  <TotalTime>1835</TotalTime>
  <Words>1171</Words>
  <Application>Microsoft Office PowerPoint</Application>
  <PresentationFormat>On-screen Show (4:3)</PresentationFormat>
  <Paragraphs>136</Paragraphs>
  <Slides>15</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Item Bank Review and Enemy Identification with Natural Language Processing</vt:lpstr>
      <vt:lpstr>Agenda</vt:lpstr>
      <vt:lpstr>What is NLP being used for in Educational Measurement?</vt:lpstr>
      <vt:lpstr>What is an Enemy Item Pair</vt:lpstr>
      <vt:lpstr>Why do Enemies Matter?</vt:lpstr>
      <vt:lpstr>NLP/Enemy Detection Statistical Tools</vt:lpstr>
      <vt:lpstr>NLP Linguistic Concepts</vt:lpstr>
      <vt:lpstr>Text Similarity</vt:lpstr>
      <vt:lpstr>Tokenizing</vt:lpstr>
      <vt:lpstr>Ontologies</vt:lpstr>
      <vt:lpstr>Part of Speech (POS) Tagging</vt:lpstr>
      <vt:lpstr>Word Sense Disambiguation (WSD)</vt:lpstr>
      <vt:lpstr>Vocabulary</vt:lpstr>
      <vt:lpstr>Naïve Bayesian (NB) classification</vt:lpstr>
      <vt:lpstr>Why Naïve Bayes Classification?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Natural Language Processing  in Educational Measurement</dc:title>
  <dc:creator>Becker, Kirk A</dc:creator>
  <cp:lastModifiedBy>Becker, Kirk</cp:lastModifiedBy>
  <cp:revision>54</cp:revision>
  <cp:lastPrinted>2014-03-28T15:59:37Z</cp:lastPrinted>
  <dcterms:created xsi:type="dcterms:W3CDTF">2014-03-17T19:19:06Z</dcterms:created>
  <dcterms:modified xsi:type="dcterms:W3CDTF">2022-04-04T14:43:20Z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0x010100EDE0DB455A52B7488C99821A32CBB07F</vt:lpwstr>
  </property>
  <property fmtid="{D5CDD505-2E9C-101B-9397-08002B2CF9AE}" pid="3" name="MediaServiceImageTags">
    <vt:lpwstr/>
  </property>
</Properties>
</file>