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8.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407" r:id="rId3"/>
    <p:sldId id="369" r:id="rId4"/>
    <p:sldId id="362" r:id="rId5"/>
    <p:sldId id="371" r:id="rId6"/>
    <p:sldId id="365" r:id="rId7"/>
    <p:sldId id="330" r:id="rId8"/>
    <p:sldId id="323" r:id="rId9"/>
    <p:sldId id="331" r:id="rId10"/>
    <p:sldId id="408" r:id="rId11"/>
    <p:sldId id="380" r:id="rId12"/>
    <p:sldId id="381" r:id="rId13"/>
    <p:sldId id="382" r:id="rId14"/>
    <p:sldId id="383" r:id="rId15"/>
    <p:sldId id="384" r:id="rId16"/>
    <p:sldId id="385" r:id="rId17"/>
    <p:sldId id="387" r:id="rId18"/>
    <p:sldId id="389" r:id="rId19"/>
    <p:sldId id="390" r:id="rId20"/>
    <p:sldId id="391" r:id="rId21"/>
    <p:sldId id="392" r:id="rId22"/>
    <p:sldId id="395" r:id="rId23"/>
    <p:sldId id="397" r:id="rId24"/>
    <p:sldId id="400" r:id="rId25"/>
    <p:sldId id="399" r:id="rId26"/>
    <p:sldId id="393" r:id="rId27"/>
    <p:sldId id="394" r:id="rId28"/>
    <p:sldId id="396" r:id="rId29"/>
    <p:sldId id="409" r:id="rId30"/>
    <p:sldId id="297" r:id="rId31"/>
    <p:sldId id="357" r:id="rId32"/>
    <p:sldId id="3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2" d="100"/>
          <a:sy n="112"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C9DD9-BE11-4980-93DC-F9BAFC7D3C6F}"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6E2C0-546B-4354-A049-C5C9862AD2AA}" type="slidenum">
              <a:rPr lang="en-US" smtClean="0"/>
              <a:t>‹#›</a:t>
            </a:fld>
            <a:endParaRPr lang="en-US"/>
          </a:p>
        </p:txBody>
      </p:sp>
    </p:spTree>
    <p:extLst>
      <p:ext uri="{BB962C8B-B14F-4D97-AF65-F5344CB8AC3E}">
        <p14:creationId xmlns:p14="http://schemas.microsoft.com/office/powerpoint/2010/main" val="4035854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1</a:t>
            </a:fld>
            <a:endParaRPr lang="en-US"/>
          </a:p>
        </p:txBody>
      </p:sp>
    </p:spTree>
    <p:extLst>
      <p:ext uri="{BB962C8B-B14F-4D97-AF65-F5344CB8AC3E}">
        <p14:creationId xmlns:p14="http://schemas.microsoft.com/office/powerpoint/2010/main" val="1060361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Both of these items present classic symptoms of rabies.  Why ask this twice?  </a:t>
            </a:r>
          </a:p>
        </p:txBody>
      </p:sp>
      <p:sp>
        <p:nvSpPr>
          <p:cNvPr id="4" name="Slide Number Placeholder 3"/>
          <p:cNvSpPr>
            <a:spLocks noGrp="1"/>
          </p:cNvSpPr>
          <p:nvPr>
            <p:ph type="sldNum" sz="quarter" idx="10"/>
          </p:nvPr>
        </p:nvSpPr>
        <p:spPr/>
        <p:txBody>
          <a:bodyPr/>
          <a:lstStyle/>
          <a:p>
            <a:fld id="{A455E2EA-8D71-4E44-B576-C3EF88142435}" type="slidenum">
              <a:rPr lang="en-US" smtClean="0"/>
              <a:t>10</a:t>
            </a:fld>
            <a:endParaRPr lang="en-US"/>
          </a:p>
        </p:txBody>
      </p:sp>
    </p:spTree>
    <p:extLst>
      <p:ext uri="{BB962C8B-B14F-4D97-AF65-F5344CB8AC3E}">
        <p14:creationId xmlns:p14="http://schemas.microsoft.com/office/powerpoint/2010/main" val="215027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11</a:t>
            </a:fld>
            <a:endParaRPr lang="en-US"/>
          </a:p>
        </p:txBody>
      </p:sp>
    </p:spTree>
    <p:extLst>
      <p:ext uri="{BB962C8B-B14F-4D97-AF65-F5344CB8AC3E}">
        <p14:creationId xmlns:p14="http://schemas.microsoft.com/office/powerpoint/2010/main" val="2590227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12</a:t>
            </a:fld>
            <a:endParaRPr lang="en-US"/>
          </a:p>
        </p:txBody>
      </p:sp>
    </p:spTree>
    <p:extLst>
      <p:ext uri="{BB962C8B-B14F-4D97-AF65-F5344CB8AC3E}">
        <p14:creationId xmlns:p14="http://schemas.microsoft.com/office/powerpoint/2010/main" val="394898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13</a:t>
            </a:fld>
            <a:endParaRPr lang="en-US"/>
          </a:p>
        </p:txBody>
      </p:sp>
    </p:spTree>
    <p:extLst>
      <p:ext uri="{BB962C8B-B14F-4D97-AF65-F5344CB8AC3E}">
        <p14:creationId xmlns:p14="http://schemas.microsoft.com/office/powerpoint/2010/main" val="1234755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14</a:t>
            </a:fld>
            <a:endParaRPr lang="en-US"/>
          </a:p>
        </p:txBody>
      </p:sp>
    </p:spTree>
    <p:extLst>
      <p:ext uri="{BB962C8B-B14F-4D97-AF65-F5344CB8AC3E}">
        <p14:creationId xmlns:p14="http://schemas.microsoft.com/office/powerpoint/2010/main" val="4082275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Perplexity: Based on the model, how well can we predict the words in a given document.</a:t>
            </a:r>
          </a:p>
          <a:p>
            <a:r>
              <a:rPr lang="en-US" dirty="0"/>
              <a:t>Arun &amp; Cao Juan: What’s the least number of topics we can have?  Too few, they correlate too highly.</a:t>
            </a:r>
          </a:p>
        </p:txBody>
      </p:sp>
      <p:sp>
        <p:nvSpPr>
          <p:cNvPr id="4" name="Slide Number Placeholder 3"/>
          <p:cNvSpPr>
            <a:spLocks noGrp="1"/>
          </p:cNvSpPr>
          <p:nvPr>
            <p:ph type="sldNum" sz="quarter" idx="10"/>
          </p:nvPr>
        </p:nvSpPr>
        <p:spPr/>
        <p:txBody>
          <a:bodyPr/>
          <a:lstStyle/>
          <a:p>
            <a:fld id="{A455E2EA-8D71-4E44-B576-C3EF88142435}" type="slidenum">
              <a:rPr lang="en-US" smtClean="0"/>
              <a:t>15</a:t>
            </a:fld>
            <a:endParaRPr lang="en-US"/>
          </a:p>
        </p:txBody>
      </p:sp>
    </p:spTree>
    <p:extLst>
      <p:ext uri="{BB962C8B-B14F-4D97-AF65-F5344CB8AC3E}">
        <p14:creationId xmlns:p14="http://schemas.microsoft.com/office/powerpoint/2010/main" val="2753731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Perplexity: Based on the model, how well can we predict the words in a given document.</a:t>
            </a:r>
          </a:p>
          <a:p>
            <a:r>
              <a:rPr lang="en-US" dirty="0"/>
              <a:t>Arun &amp; Cao Juan: What’s the least number of topics we can have?  Too few, they correlate too highly.</a:t>
            </a:r>
          </a:p>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16</a:t>
            </a:fld>
            <a:endParaRPr lang="en-US"/>
          </a:p>
        </p:txBody>
      </p:sp>
    </p:spTree>
    <p:extLst>
      <p:ext uri="{BB962C8B-B14F-4D97-AF65-F5344CB8AC3E}">
        <p14:creationId xmlns:p14="http://schemas.microsoft.com/office/powerpoint/2010/main" val="3019456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17</a:t>
            </a:fld>
            <a:endParaRPr lang="en-US"/>
          </a:p>
        </p:txBody>
      </p:sp>
    </p:spTree>
    <p:extLst>
      <p:ext uri="{BB962C8B-B14F-4D97-AF65-F5344CB8AC3E}">
        <p14:creationId xmlns:p14="http://schemas.microsoft.com/office/powerpoint/2010/main" val="2473816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18</a:t>
            </a:fld>
            <a:endParaRPr lang="en-US"/>
          </a:p>
        </p:txBody>
      </p:sp>
    </p:spTree>
    <p:extLst>
      <p:ext uri="{BB962C8B-B14F-4D97-AF65-F5344CB8AC3E}">
        <p14:creationId xmlns:p14="http://schemas.microsoft.com/office/powerpoint/2010/main" val="3887234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19</a:t>
            </a:fld>
            <a:endParaRPr lang="en-US"/>
          </a:p>
        </p:txBody>
      </p:sp>
    </p:spTree>
    <p:extLst>
      <p:ext uri="{BB962C8B-B14F-4D97-AF65-F5344CB8AC3E}">
        <p14:creationId xmlns:p14="http://schemas.microsoft.com/office/powerpoint/2010/main" val="76051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2</a:t>
            </a:fld>
            <a:endParaRPr lang="en-US"/>
          </a:p>
        </p:txBody>
      </p:sp>
    </p:spTree>
    <p:extLst>
      <p:ext uri="{BB962C8B-B14F-4D97-AF65-F5344CB8AC3E}">
        <p14:creationId xmlns:p14="http://schemas.microsoft.com/office/powerpoint/2010/main" val="1741043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20</a:t>
            </a:fld>
            <a:endParaRPr lang="en-US"/>
          </a:p>
        </p:txBody>
      </p:sp>
    </p:spTree>
    <p:extLst>
      <p:ext uri="{BB962C8B-B14F-4D97-AF65-F5344CB8AC3E}">
        <p14:creationId xmlns:p14="http://schemas.microsoft.com/office/powerpoint/2010/main" val="4010064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21</a:t>
            </a:fld>
            <a:endParaRPr lang="en-US"/>
          </a:p>
        </p:txBody>
      </p:sp>
    </p:spTree>
    <p:extLst>
      <p:ext uri="{BB962C8B-B14F-4D97-AF65-F5344CB8AC3E}">
        <p14:creationId xmlns:p14="http://schemas.microsoft.com/office/powerpoint/2010/main" val="1622649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False Positive is Type I Error: This plot is effectively Power vs. Type I Error.</a:t>
            </a:r>
          </a:p>
          <a:p>
            <a:r>
              <a:rPr lang="en-US" dirty="0"/>
              <a:t>The closer this is to a right angle, the better the model is at classifying enemy pairs.  45-degrees means a coin flip: no good.</a:t>
            </a:r>
          </a:p>
        </p:txBody>
      </p:sp>
      <p:sp>
        <p:nvSpPr>
          <p:cNvPr id="4" name="Slide Number Placeholder 3"/>
          <p:cNvSpPr>
            <a:spLocks noGrp="1"/>
          </p:cNvSpPr>
          <p:nvPr>
            <p:ph type="sldNum" sz="quarter" idx="10"/>
          </p:nvPr>
        </p:nvSpPr>
        <p:spPr/>
        <p:txBody>
          <a:bodyPr/>
          <a:lstStyle/>
          <a:p>
            <a:fld id="{A455E2EA-8D71-4E44-B576-C3EF88142435}" type="slidenum">
              <a:rPr lang="en-US" smtClean="0"/>
              <a:t>22</a:t>
            </a:fld>
            <a:endParaRPr lang="en-US"/>
          </a:p>
        </p:txBody>
      </p:sp>
    </p:spTree>
    <p:extLst>
      <p:ext uri="{BB962C8B-B14F-4D97-AF65-F5344CB8AC3E}">
        <p14:creationId xmlns:p14="http://schemas.microsoft.com/office/powerpoint/2010/main" val="213312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SMEs were provided with item pairs that the model thought were enemies, but they had not been classified as such.</a:t>
            </a:r>
          </a:p>
          <a:p>
            <a:endParaRPr lang="en-US" dirty="0"/>
          </a:p>
          <a:p>
            <a:r>
              <a:rPr lang="en-US" dirty="0"/>
              <a:t>OR: Item pairs that had been classified, but the model did not think should have been.</a:t>
            </a:r>
          </a:p>
        </p:txBody>
      </p:sp>
      <p:sp>
        <p:nvSpPr>
          <p:cNvPr id="4" name="Slide Number Placeholder 3"/>
          <p:cNvSpPr>
            <a:spLocks noGrp="1"/>
          </p:cNvSpPr>
          <p:nvPr>
            <p:ph type="sldNum" sz="quarter" idx="10"/>
          </p:nvPr>
        </p:nvSpPr>
        <p:spPr/>
        <p:txBody>
          <a:bodyPr/>
          <a:lstStyle/>
          <a:p>
            <a:fld id="{A455E2EA-8D71-4E44-B576-C3EF88142435}" type="slidenum">
              <a:rPr lang="en-US" smtClean="0"/>
              <a:t>23</a:t>
            </a:fld>
            <a:endParaRPr lang="en-US"/>
          </a:p>
        </p:txBody>
      </p:sp>
    </p:spTree>
    <p:extLst>
      <p:ext uri="{BB962C8B-B14F-4D97-AF65-F5344CB8AC3E}">
        <p14:creationId xmlns:p14="http://schemas.microsoft.com/office/powerpoint/2010/main" val="1382667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Appendix C has this table.  </a:t>
            </a:r>
          </a:p>
        </p:txBody>
      </p:sp>
      <p:sp>
        <p:nvSpPr>
          <p:cNvPr id="4" name="Slide Number Placeholder 3"/>
          <p:cNvSpPr>
            <a:spLocks noGrp="1"/>
          </p:cNvSpPr>
          <p:nvPr>
            <p:ph type="sldNum" sz="quarter" idx="10"/>
          </p:nvPr>
        </p:nvSpPr>
        <p:spPr/>
        <p:txBody>
          <a:bodyPr/>
          <a:lstStyle/>
          <a:p>
            <a:fld id="{A455E2EA-8D71-4E44-B576-C3EF88142435}" type="slidenum">
              <a:rPr lang="en-US" smtClean="0"/>
              <a:t>24</a:t>
            </a:fld>
            <a:endParaRPr lang="en-US"/>
          </a:p>
        </p:txBody>
      </p:sp>
    </p:spTree>
    <p:extLst>
      <p:ext uri="{BB962C8B-B14F-4D97-AF65-F5344CB8AC3E}">
        <p14:creationId xmlns:p14="http://schemas.microsoft.com/office/powerpoint/2010/main" val="1911626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25</a:t>
            </a:fld>
            <a:endParaRPr lang="en-US"/>
          </a:p>
        </p:txBody>
      </p:sp>
    </p:spTree>
    <p:extLst>
      <p:ext uri="{BB962C8B-B14F-4D97-AF65-F5344CB8AC3E}">
        <p14:creationId xmlns:p14="http://schemas.microsoft.com/office/powerpoint/2010/main" val="296892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26</a:t>
            </a:fld>
            <a:endParaRPr lang="en-US"/>
          </a:p>
        </p:txBody>
      </p:sp>
    </p:spTree>
    <p:extLst>
      <p:ext uri="{BB962C8B-B14F-4D97-AF65-F5344CB8AC3E}">
        <p14:creationId xmlns:p14="http://schemas.microsoft.com/office/powerpoint/2010/main" val="650605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5E2EA-8D71-4E44-B576-C3EF88142435}" type="slidenum">
              <a:rPr lang="en-US" smtClean="0"/>
              <a:t>27</a:t>
            </a:fld>
            <a:endParaRPr lang="en-US"/>
          </a:p>
        </p:txBody>
      </p:sp>
    </p:spTree>
    <p:extLst>
      <p:ext uri="{BB962C8B-B14F-4D97-AF65-F5344CB8AC3E}">
        <p14:creationId xmlns:p14="http://schemas.microsoft.com/office/powerpoint/2010/main" val="1912762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False Positive is Type I Error: This plot is effectively Power vs. Type I Error.</a:t>
            </a:r>
          </a:p>
          <a:p>
            <a:r>
              <a:rPr lang="en-US" dirty="0"/>
              <a:t>The closer this is to a right angle, the better the model is at classifying enemy pairs.  45-degrees means a coin flip: no good.</a:t>
            </a:r>
          </a:p>
        </p:txBody>
      </p:sp>
      <p:sp>
        <p:nvSpPr>
          <p:cNvPr id="4" name="Slide Number Placeholder 3"/>
          <p:cNvSpPr>
            <a:spLocks noGrp="1"/>
          </p:cNvSpPr>
          <p:nvPr>
            <p:ph type="sldNum" sz="quarter" idx="10"/>
          </p:nvPr>
        </p:nvSpPr>
        <p:spPr/>
        <p:txBody>
          <a:bodyPr/>
          <a:lstStyle/>
          <a:p>
            <a:fld id="{A455E2EA-8D71-4E44-B576-C3EF88142435}" type="slidenum">
              <a:rPr lang="en-US" smtClean="0"/>
              <a:t>28</a:t>
            </a:fld>
            <a:endParaRPr lang="en-US"/>
          </a:p>
        </p:txBody>
      </p:sp>
    </p:spTree>
    <p:extLst>
      <p:ext uri="{BB962C8B-B14F-4D97-AF65-F5344CB8AC3E}">
        <p14:creationId xmlns:p14="http://schemas.microsoft.com/office/powerpoint/2010/main" val="1737579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29</a:t>
            </a:fld>
            <a:endParaRPr lang="en-US"/>
          </a:p>
        </p:txBody>
      </p:sp>
    </p:spTree>
    <p:extLst>
      <p:ext uri="{BB962C8B-B14F-4D97-AF65-F5344CB8AC3E}">
        <p14:creationId xmlns:p14="http://schemas.microsoft.com/office/powerpoint/2010/main" val="192811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3</a:t>
            </a:fld>
            <a:endParaRPr lang="en-US"/>
          </a:p>
        </p:txBody>
      </p:sp>
    </p:spTree>
    <p:extLst>
      <p:ext uri="{BB962C8B-B14F-4D97-AF65-F5344CB8AC3E}">
        <p14:creationId xmlns:p14="http://schemas.microsoft.com/office/powerpoint/2010/main" val="2862405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30</a:t>
            </a:fld>
            <a:endParaRPr lang="en-US"/>
          </a:p>
        </p:txBody>
      </p:sp>
    </p:spTree>
    <p:extLst>
      <p:ext uri="{BB962C8B-B14F-4D97-AF65-F5344CB8AC3E}">
        <p14:creationId xmlns:p14="http://schemas.microsoft.com/office/powerpoint/2010/main" val="1383182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55E2EA-8D71-4E44-B576-C3EF88142435}" type="slidenum">
              <a:rPr lang="en-US" smtClean="0"/>
              <a:t>31</a:t>
            </a:fld>
            <a:endParaRPr lang="en-US"/>
          </a:p>
        </p:txBody>
      </p:sp>
    </p:spTree>
    <p:extLst>
      <p:ext uri="{BB962C8B-B14F-4D97-AF65-F5344CB8AC3E}">
        <p14:creationId xmlns:p14="http://schemas.microsoft.com/office/powerpoint/2010/main" val="54612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4</a:t>
            </a:fld>
            <a:endParaRPr lang="en-US"/>
          </a:p>
        </p:txBody>
      </p:sp>
    </p:spTree>
    <p:extLst>
      <p:ext uri="{BB962C8B-B14F-4D97-AF65-F5344CB8AC3E}">
        <p14:creationId xmlns:p14="http://schemas.microsoft.com/office/powerpoint/2010/main" val="235700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5</a:t>
            </a:fld>
            <a:endParaRPr lang="en-US"/>
          </a:p>
        </p:txBody>
      </p:sp>
    </p:spTree>
    <p:extLst>
      <p:ext uri="{BB962C8B-B14F-4D97-AF65-F5344CB8AC3E}">
        <p14:creationId xmlns:p14="http://schemas.microsoft.com/office/powerpoint/2010/main" val="2077641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Both of these items present classic symptoms of rabies.  Why ask this twice?  </a:t>
            </a:r>
          </a:p>
        </p:txBody>
      </p:sp>
      <p:sp>
        <p:nvSpPr>
          <p:cNvPr id="4" name="Slide Number Placeholder 3"/>
          <p:cNvSpPr>
            <a:spLocks noGrp="1"/>
          </p:cNvSpPr>
          <p:nvPr>
            <p:ph type="sldNum" sz="quarter" idx="10"/>
          </p:nvPr>
        </p:nvSpPr>
        <p:spPr/>
        <p:txBody>
          <a:bodyPr/>
          <a:lstStyle/>
          <a:p>
            <a:fld id="{A455E2EA-8D71-4E44-B576-C3EF88142435}" type="slidenum">
              <a:rPr lang="en-US" smtClean="0"/>
              <a:t>6</a:t>
            </a:fld>
            <a:endParaRPr lang="en-US"/>
          </a:p>
        </p:txBody>
      </p:sp>
    </p:spTree>
    <p:extLst>
      <p:ext uri="{BB962C8B-B14F-4D97-AF65-F5344CB8AC3E}">
        <p14:creationId xmlns:p14="http://schemas.microsoft.com/office/powerpoint/2010/main" val="383404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In of the applications for LDA is image search.</a:t>
            </a:r>
          </a:p>
          <a:p>
            <a:r>
              <a:rPr lang="en-US" dirty="0"/>
              <a:t>Sample principles.</a:t>
            </a:r>
          </a:p>
          <a:p>
            <a:r>
              <a:rPr lang="en-US" dirty="0"/>
              <a:t>Let’s look for </a:t>
            </a:r>
            <a:r>
              <a:rPr lang="en-US" dirty="0" err="1"/>
              <a:t>Chihuahus</a:t>
            </a:r>
            <a:r>
              <a:rPr lang="en-US" dirty="0"/>
              <a:t>:</a:t>
            </a:r>
          </a:p>
          <a:p>
            <a:pPr marL="228600" indent="-228600">
              <a:buAutoNum type="arabicParenR"/>
            </a:pPr>
            <a:r>
              <a:rPr lang="en-US" dirty="0"/>
              <a:t>“Topic 1”: Overall hue ranges from Golden to Crème</a:t>
            </a:r>
          </a:p>
          <a:p>
            <a:pPr marL="228600" indent="-228600">
              <a:buAutoNum type="arabicParenR"/>
            </a:pPr>
            <a:r>
              <a:rPr lang="en-US" dirty="0"/>
              <a:t>“Topic 2”: Three dark orbs</a:t>
            </a:r>
          </a:p>
          <a:p>
            <a:pPr marL="228600" indent="-228600">
              <a:buAutoNum type="arabicParenR"/>
            </a:pPr>
            <a:r>
              <a:rPr lang="en-US" dirty="0"/>
              <a:t>“Topic 3”: “Soft” appearance</a:t>
            </a:r>
          </a:p>
          <a:p>
            <a:pPr marL="0" indent="0">
              <a:buNone/>
            </a:pPr>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7</a:t>
            </a:fld>
            <a:endParaRPr lang="en-US"/>
          </a:p>
        </p:txBody>
      </p:sp>
    </p:spTree>
    <p:extLst>
      <p:ext uri="{BB962C8B-B14F-4D97-AF65-F5344CB8AC3E}">
        <p14:creationId xmlns:p14="http://schemas.microsoft.com/office/powerpoint/2010/main" val="63774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This is pretty good.  The algorithm has found similar images.  But it’s unsupervised, and is doesn’t know the difference between </a:t>
            </a:r>
            <a:r>
              <a:rPr lang="en-US" dirty="0" err="1"/>
              <a:t>Chihuhuas</a:t>
            </a:r>
            <a:r>
              <a:rPr lang="en-US" dirty="0"/>
              <a:t> and…</a:t>
            </a:r>
          </a:p>
        </p:txBody>
      </p:sp>
      <p:sp>
        <p:nvSpPr>
          <p:cNvPr id="4" name="Slide Number Placeholder 3"/>
          <p:cNvSpPr>
            <a:spLocks noGrp="1"/>
          </p:cNvSpPr>
          <p:nvPr>
            <p:ph type="sldNum" sz="quarter" idx="10"/>
          </p:nvPr>
        </p:nvSpPr>
        <p:spPr/>
        <p:txBody>
          <a:bodyPr/>
          <a:lstStyle/>
          <a:p>
            <a:fld id="{A455E2EA-8D71-4E44-B576-C3EF88142435}" type="slidenum">
              <a:rPr lang="en-US" smtClean="0"/>
              <a:t>8</a:t>
            </a:fld>
            <a:endParaRPr lang="en-US"/>
          </a:p>
        </p:txBody>
      </p:sp>
    </p:spTree>
    <p:extLst>
      <p:ext uri="{BB962C8B-B14F-4D97-AF65-F5344CB8AC3E}">
        <p14:creationId xmlns:p14="http://schemas.microsoft.com/office/powerpoint/2010/main" val="2662285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…Blueberry muffins.  The blueberry muffins share the same characteristics:</a:t>
            </a:r>
          </a:p>
          <a:p>
            <a:pPr marL="0" indent="0">
              <a:buNone/>
            </a:pPr>
            <a:endParaRPr lang="en-US" dirty="0"/>
          </a:p>
          <a:p>
            <a:pPr marL="0" indent="0">
              <a:buNone/>
            </a:pPr>
            <a:r>
              <a:rPr lang="en-US" dirty="0"/>
              <a:t>Overall hue ranges from Golden to Crème, dark orbs, appearance, general roundedness.</a:t>
            </a:r>
          </a:p>
          <a:p>
            <a:endParaRPr lang="en-US" dirty="0"/>
          </a:p>
          <a:p>
            <a:endParaRPr lang="en-US" dirty="0"/>
          </a:p>
        </p:txBody>
      </p:sp>
      <p:sp>
        <p:nvSpPr>
          <p:cNvPr id="4" name="Slide Number Placeholder 3"/>
          <p:cNvSpPr>
            <a:spLocks noGrp="1"/>
          </p:cNvSpPr>
          <p:nvPr>
            <p:ph type="sldNum" sz="quarter" idx="10"/>
          </p:nvPr>
        </p:nvSpPr>
        <p:spPr/>
        <p:txBody>
          <a:bodyPr/>
          <a:lstStyle/>
          <a:p>
            <a:fld id="{A455E2EA-8D71-4E44-B576-C3EF88142435}" type="slidenum">
              <a:rPr lang="en-US" smtClean="0"/>
              <a:t>9</a:t>
            </a:fld>
            <a:endParaRPr lang="en-US"/>
          </a:p>
        </p:txBody>
      </p:sp>
    </p:spTree>
    <p:extLst>
      <p:ext uri="{BB962C8B-B14F-4D97-AF65-F5344CB8AC3E}">
        <p14:creationId xmlns:p14="http://schemas.microsoft.com/office/powerpoint/2010/main" val="4183589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lvl1pPr algn="l">
              <a:defRPr>
                <a:latin typeface="Source Sans Pro Black"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8534400" cy="1752600"/>
          </a:xfrm>
        </p:spPr>
        <p:txBody>
          <a:bodyPr/>
          <a:lstStyle>
            <a:lvl1pPr marL="0" indent="0" algn="l">
              <a:buNone/>
              <a:defRPr>
                <a:solidFill>
                  <a:schemeClr val="tx1">
                    <a:tint val="75000"/>
                  </a:schemeClr>
                </a:solidFill>
                <a:latin typeface="Source Sans Pro Semibold"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96419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5" name="Footer Placeholder 4"/>
          <p:cNvSpPr>
            <a:spLocks noGrp="1"/>
          </p:cNvSpPr>
          <p:nvPr>
            <p:ph type="ftr" sz="quarter" idx="11"/>
          </p:nvPr>
        </p:nvSpPr>
        <p:spPr>
          <a:xfrm>
            <a:off x="0" y="6356361"/>
            <a:ext cx="12192000" cy="365125"/>
          </a:xfrm>
          <a:prstGeom prst="rect">
            <a:avLst/>
          </a:prstGeom>
        </p:spPr>
        <p:txBody>
          <a:bodyPr/>
          <a:lstStyle/>
          <a:p>
            <a:endParaRPr lang="en-US"/>
          </a:p>
        </p:txBody>
      </p:sp>
      <p:cxnSp>
        <p:nvCxnSpPr>
          <p:cNvPr id="7" name="Straight Connector 6"/>
          <p:cNvCxnSpPr/>
          <p:nvPr/>
        </p:nvCxnSpPr>
        <p:spPr>
          <a:xfrm>
            <a:off x="609600" y="1508760"/>
            <a:ext cx="10972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99D82523-66AB-42A5-B00C-E62B3B6905E2}"/>
              </a:ext>
            </a:extLst>
          </p:cNvPr>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165644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5" name="Footer Placeholder 4"/>
          <p:cNvSpPr>
            <a:spLocks noGrp="1"/>
          </p:cNvSpPr>
          <p:nvPr>
            <p:ph type="ftr" sz="quarter" idx="11"/>
          </p:nvPr>
        </p:nvSpPr>
        <p:spPr>
          <a:xfrm>
            <a:off x="0" y="6356361"/>
            <a:ext cx="12192000" cy="365125"/>
          </a:xfrm>
          <a:prstGeom prst="rect">
            <a:avLst/>
          </a:prstGeom>
        </p:spPr>
        <p:txBody>
          <a:bodyPr/>
          <a:lstStyle/>
          <a:p>
            <a:endParaRPr lang="en-US"/>
          </a:p>
        </p:txBody>
      </p:sp>
      <p:cxnSp>
        <p:nvCxnSpPr>
          <p:cNvPr id="9" name="Straight Connector 8"/>
          <p:cNvCxnSpPr/>
          <p:nvPr/>
        </p:nvCxnSpPr>
        <p:spPr>
          <a:xfrm>
            <a:off x="8737600" y="228600"/>
            <a:ext cx="0" cy="5943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E148A02C-E80B-4DA0-9386-B143E74089A3}"/>
              </a:ext>
            </a:extLst>
          </p:cNvPr>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160687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700">
                <a:latin typeface="Source Sans Pro Semibold" panose="020B06030304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457200" indent="-457200">
              <a:defRPr>
                <a:latin typeface="Source Sans Pro" panose="020B0503030403020204" pitchFamily="34" charset="0"/>
              </a:defRPr>
            </a:lvl1pPr>
            <a:lvl2pPr marL="685800" indent="-228600">
              <a:defRPr>
                <a:latin typeface="Source Sans Pro" pitchFamily="34" charset="0"/>
              </a:defRPr>
            </a:lvl2pPr>
            <a:lvl3pPr>
              <a:defRPr>
                <a:latin typeface="Source Sans Pro" pitchFamily="34" charset="0"/>
              </a:defRPr>
            </a:lvl3pPr>
            <a:lvl4pPr>
              <a:defRPr>
                <a:latin typeface="Source Sans Pro" pitchFamily="34" charset="0"/>
              </a:defRPr>
            </a:lvl4pPr>
            <a:lvl5pPr>
              <a:defRPr>
                <a:latin typeface="Source Sans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5" name="Footer Placeholder 4"/>
          <p:cNvSpPr>
            <a:spLocks noGrp="1"/>
          </p:cNvSpPr>
          <p:nvPr>
            <p:ph type="ftr" sz="quarter" idx="11"/>
          </p:nvPr>
        </p:nvSpPr>
        <p:spPr>
          <a:xfrm>
            <a:off x="0" y="6356361"/>
            <a:ext cx="121920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cxnSp>
        <p:nvCxnSpPr>
          <p:cNvPr id="7" name="Straight Connector 6"/>
          <p:cNvCxnSpPr/>
          <p:nvPr/>
        </p:nvCxnSpPr>
        <p:spPr>
          <a:xfrm>
            <a:off x="609600" y="1508760"/>
            <a:ext cx="10972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8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4"/>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5" name="Footer Placeholder 4"/>
          <p:cNvSpPr>
            <a:spLocks noGrp="1"/>
          </p:cNvSpPr>
          <p:nvPr>
            <p:ph type="ftr" sz="quarter" idx="11"/>
          </p:nvPr>
        </p:nvSpPr>
        <p:spPr>
          <a:xfrm>
            <a:off x="0" y="6356361"/>
            <a:ext cx="12192000" cy="365125"/>
          </a:xfrm>
          <a:prstGeom prst="rect">
            <a:avLst/>
          </a:prstGeom>
        </p:spPr>
        <p:txBody>
          <a:bodyPr/>
          <a:lstStyle/>
          <a:p>
            <a:endParaRPr lang="en-US"/>
          </a:p>
        </p:txBody>
      </p:sp>
      <p:cxnSp>
        <p:nvCxnSpPr>
          <p:cNvPr id="7" name="Straight Connector 6"/>
          <p:cNvCxnSpPr/>
          <p:nvPr/>
        </p:nvCxnSpPr>
        <p:spPr>
          <a:xfrm>
            <a:off x="711200" y="4434840"/>
            <a:ext cx="10972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1334CEE4-E073-46E3-B212-15CACDB4986C}"/>
              </a:ext>
            </a:extLst>
          </p:cNvPr>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161575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700"/>
            </a:lvl1pPr>
          </a:lstStyle>
          <a:p>
            <a:r>
              <a:rPr lang="en-US"/>
              <a:t>Click to edit Master title style</a:t>
            </a:r>
            <a:endParaRPr lang="en-US" dirty="0"/>
          </a:p>
        </p:txBody>
      </p:sp>
      <p:sp>
        <p:nvSpPr>
          <p:cNvPr id="3" name="Content Placeholder 2"/>
          <p:cNvSpPr>
            <a:spLocks noGrp="1"/>
          </p:cNvSpPr>
          <p:nvPr>
            <p:ph sz="half" idx="1"/>
          </p:nvPr>
        </p:nvSpPr>
        <p:spPr>
          <a:xfrm>
            <a:off x="609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6" name="Footer Placeholder 5"/>
          <p:cNvSpPr>
            <a:spLocks noGrp="1"/>
          </p:cNvSpPr>
          <p:nvPr>
            <p:ph type="ftr" sz="quarter" idx="11"/>
          </p:nvPr>
        </p:nvSpPr>
        <p:spPr>
          <a:xfrm>
            <a:off x="0" y="6356361"/>
            <a:ext cx="12192000" cy="365125"/>
          </a:xfrm>
          <a:prstGeom prst="rect">
            <a:avLst/>
          </a:prstGeom>
        </p:spPr>
        <p:txBody>
          <a:bodyPr/>
          <a:lstStyle/>
          <a:p>
            <a:endParaRPr lang="en-US"/>
          </a:p>
        </p:txBody>
      </p:sp>
      <p:cxnSp>
        <p:nvCxnSpPr>
          <p:cNvPr id="8" name="Straight Connector 7"/>
          <p:cNvCxnSpPr/>
          <p:nvPr/>
        </p:nvCxnSpPr>
        <p:spPr>
          <a:xfrm>
            <a:off x="609600" y="1508760"/>
            <a:ext cx="10972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38107AA2-9629-4273-A7F4-8CD6162C74E9}"/>
              </a:ext>
            </a:extLst>
          </p:cNvPr>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427116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7" y="1535117"/>
            <a:ext cx="5389033"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8" name="Footer Placeholder 7"/>
          <p:cNvSpPr>
            <a:spLocks noGrp="1"/>
          </p:cNvSpPr>
          <p:nvPr>
            <p:ph type="ftr" sz="quarter" idx="11"/>
          </p:nvPr>
        </p:nvSpPr>
        <p:spPr>
          <a:xfrm>
            <a:off x="0" y="6356361"/>
            <a:ext cx="12192000" cy="365125"/>
          </a:xfrm>
          <a:prstGeom prst="rect">
            <a:avLst/>
          </a:prstGeom>
        </p:spPr>
        <p:txBody>
          <a:bodyPr/>
          <a:lstStyle/>
          <a:p>
            <a:endParaRPr lang="en-US"/>
          </a:p>
        </p:txBody>
      </p:sp>
      <p:cxnSp>
        <p:nvCxnSpPr>
          <p:cNvPr id="10" name="Straight Connector 9"/>
          <p:cNvCxnSpPr/>
          <p:nvPr/>
        </p:nvCxnSpPr>
        <p:spPr>
          <a:xfrm>
            <a:off x="609600" y="1234440"/>
            <a:ext cx="10972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E2A3C71-AADC-4562-8984-1F4BD430FF73}"/>
              </a:ext>
            </a:extLst>
          </p:cNvPr>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143417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Date Placeholder 2"/>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4" name="Footer Placeholder 3"/>
          <p:cNvSpPr>
            <a:spLocks noGrp="1"/>
          </p:cNvSpPr>
          <p:nvPr>
            <p:ph type="ftr" sz="quarter" idx="11"/>
          </p:nvPr>
        </p:nvSpPr>
        <p:spPr>
          <a:xfrm>
            <a:off x="0" y="6356361"/>
            <a:ext cx="12192000" cy="365125"/>
          </a:xfrm>
          <a:prstGeom prst="rect">
            <a:avLst/>
          </a:prstGeom>
        </p:spPr>
        <p:txBody>
          <a:bodyPr/>
          <a:lstStyle/>
          <a:p>
            <a:endParaRPr lang="en-US"/>
          </a:p>
        </p:txBody>
      </p:sp>
      <p:cxnSp>
        <p:nvCxnSpPr>
          <p:cNvPr id="6" name="Straight Connector 5"/>
          <p:cNvCxnSpPr/>
          <p:nvPr/>
        </p:nvCxnSpPr>
        <p:spPr>
          <a:xfrm>
            <a:off x="609600" y="1508760"/>
            <a:ext cx="10972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BE10266F-24CF-453F-96E7-D8431CEF9265}"/>
              </a:ext>
            </a:extLst>
          </p:cNvPr>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38208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3" name="Footer Placeholder 2"/>
          <p:cNvSpPr>
            <a:spLocks noGrp="1"/>
          </p:cNvSpPr>
          <p:nvPr>
            <p:ph type="ftr" sz="quarter" idx="11"/>
          </p:nvPr>
        </p:nvSpPr>
        <p:spPr>
          <a:xfrm>
            <a:off x="0" y="6356361"/>
            <a:ext cx="12192000" cy="365125"/>
          </a:xfrm>
          <a:prstGeom prst="rect">
            <a:avLst/>
          </a:prstGeom>
        </p:spPr>
        <p:txBody>
          <a:bodyPr/>
          <a:lstStyle/>
          <a:p>
            <a:endParaRPr lang="en-US"/>
          </a:p>
        </p:txBody>
      </p:sp>
      <p:sp>
        <p:nvSpPr>
          <p:cNvPr id="7" name="Slide Number Placeholder 5">
            <a:extLst>
              <a:ext uri="{FF2B5EF4-FFF2-40B4-BE49-F238E27FC236}">
                <a16:creationId xmlns:a16="http://schemas.microsoft.com/office/drawing/2014/main" id="{3FD58A2C-CF64-44F2-974A-0DB0B024446A}"/>
              </a:ext>
            </a:extLst>
          </p:cNvPr>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32770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8"/>
            <a:ext cx="4011084"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61"/>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6" name="Footer Placeholder 5"/>
          <p:cNvSpPr>
            <a:spLocks noGrp="1"/>
          </p:cNvSpPr>
          <p:nvPr>
            <p:ph type="ftr" sz="quarter" idx="11"/>
          </p:nvPr>
        </p:nvSpPr>
        <p:spPr>
          <a:xfrm>
            <a:off x="0" y="6356361"/>
            <a:ext cx="12192000" cy="365125"/>
          </a:xfrm>
          <a:prstGeom prst="rect">
            <a:avLst/>
          </a:prstGeom>
        </p:spPr>
        <p:txBody>
          <a:bodyPr/>
          <a:lstStyle/>
          <a:p>
            <a:endParaRPr lang="en-US"/>
          </a:p>
        </p:txBody>
      </p:sp>
      <p:cxnSp>
        <p:nvCxnSpPr>
          <p:cNvPr id="10" name="Straight Connector 9"/>
          <p:cNvCxnSpPr/>
          <p:nvPr/>
        </p:nvCxnSpPr>
        <p:spPr>
          <a:xfrm>
            <a:off x="4673600" y="228600"/>
            <a:ext cx="0" cy="5943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918C21B8-8AD9-4964-80A6-57AC1E18C837}"/>
              </a:ext>
            </a:extLst>
          </p:cNvPr>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188244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2389717" y="5367348"/>
            <a:ext cx="73152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609600" y="6356361"/>
            <a:ext cx="2844800" cy="365125"/>
          </a:xfrm>
          <a:prstGeom prst="rect">
            <a:avLst/>
          </a:prstGeom>
        </p:spPr>
        <p:txBody>
          <a:bodyPr/>
          <a:lstStyle/>
          <a:p>
            <a:fld id="{090FFB8F-676F-4FCD-AC12-C761499FB2B8}" type="datetimeFigureOut">
              <a:rPr lang="en-US" smtClean="0"/>
              <a:t>4/7/2022</a:t>
            </a:fld>
            <a:endParaRPr lang="en-US"/>
          </a:p>
        </p:txBody>
      </p:sp>
      <p:sp>
        <p:nvSpPr>
          <p:cNvPr id="6" name="Footer Placeholder 5"/>
          <p:cNvSpPr>
            <a:spLocks noGrp="1"/>
          </p:cNvSpPr>
          <p:nvPr>
            <p:ph type="ftr" sz="quarter" idx="11"/>
          </p:nvPr>
        </p:nvSpPr>
        <p:spPr>
          <a:xfrm>
            <a:off x="0" y="6356361"/>
            <a:ext cx="12192000" cy="365125"/>
          </a:xfrm>
          <a:prstGeom prst="rect">
            <a:avLst/>
          </a:prstGeom>
        </p:spPr>
        <p:txBody>
          <a:bodyPr/>
          <a:lstStyle/>
          <a:p>
            <a:endParaRPr lang="en-US"/>
          </a:p>
        </p:txBody>
      </p:sp>
      <p:cxnSp>
        <p:nvCxnSpPr>
          <p:cNvPr id="8" name="Straight Connector 7"/>
          <p:cNvCxnSpPr/>
          <p:nvPr/>
        </p:nvCxnSpPr>
        <p:spPr>
          <a:xfrm>
            <a:off x="2336800" y="4800600"/>
            <a:ext cx="7416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79D7C9DD-D53A-4CFD-B776-E8D5370C3D41}"/>
              </a:ext>
            </a:extLst>
          </p:cNvPr>
          <p:cNvSpPr>
            <a:spLocks noGrp="1"/>
          </p:cNvSpPr>
          <p:nvPr>
            <p:ph type="sldNum" sz="quarter" idx="12"/>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356158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F2343A99-E09B-40F0-8BEA-967A0AA549EC}"/>
              </a:ext>
            </a:extLst>
          </p:cNvPr>
          <p:cNvSpPr>
            <a:spLocks noGrp="1"/>
          </p:cNvSpPr>
          <p:nvPr>
            <p:ph type="sldNum" sz="quarter" idx="4"/>
          </p:nvPr>
        </p:nvSpPr>
        <p:spPr>
          <a:xfrm>
            <a:off x="11342077" y="6356361"/>
            <a:ext cx="849923" cy="365125"/>
          </a:xfrm>
          <a:prstGeom prst="rect">
            <a:avLst/>
          </a:prstGeom>
        </p:spPr>
        <p:txBody>
          <a:bodyPr/>
          <a:lstStyle/>
          <a:p>
            <a:fld id="{5BFE0E8A-71A7-4C25-91C1-C0F0F399B2FC}" type="slidenum">
              <a:rPr lang="en-US" smtClean="0"/>
              <a:t>‹#›</a:t>
            </a:fld>
            <a:endParaRPr lang="en-US"/>
          </a:p>
        </p:txBody>
      </p:sp>
    </p:spTree>
    <p:extLst>
      <p:ext uri="{BB962C8B-B14F-4D97-AF65-F5344CB8AC3E}">
        <p14:creationId xmlns:p14="http://schemas.microsoft.com/office/powerpoint/2010/main" val="928185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spcBef>
          <a:spcPct val="0"/>
        </a:spcBef>
        <a:buNone/>
        <a:defRPr sz="3300" kern="1200">
          <a:solidFill>
            <a:schemeClr val="tx1"/>
          </a:solidFill>
          <a:latin typeface="Source Sans Pro Semibold" pitchFamily="34" charset="0"/>
          <a:ea typeface="+mj-ea"/>
          <a:cs typeface="+mj-cs"/>
        </a:defRPr>
      </a:lvl1pPr>
    </p:titleStyle>
    <p:bodyStyle>
      <a:lvl1pPr marL="257175" indent="-257175" algn="l" defTabSz="685800" rtl="0" eaLnBrk="1" latinLnBrk="0" hangingPunct="1">
        <a:spcBef>
          <a:spcPct val="20000"/>
        </a:spcBef>
        <a:buClr>
          <a:srgbClr val="FF0000"/>
        </a:buClr>
        <a:buFont typeface="Wingdings" pitchFamily="2" charset="2"/>
        <a:buChar char="Ü"/>
        <a:defRPr sz="2400" kern="1200">
          <a:solidFill>
            <a:schemeClr val="tx1"/>
          </a:solidFill>
          <a:latin typeface="Source Sans Pro Semibold" pitchFamily="34" charset="0"/>
          <a:ea typeface="+mn-ea"/>
          <a:cs typeface="+mn-cs"/>
        </a:defRPr>
      </a:lvl1pPr>
      <a:lvl2pPr marL="557213" indent="-214313" algn="l" defTabSz="685800" rtl="0" eaLnBrk="1" latinLnBrk="0" hangingPunct="1">
        <a:spcBef>
          <a:spcPct val="20000"/>
        </a:spcBef>
        <a:buClr>
          <a:srgbClr val="FF0000"/>
        </a:buClr>
        <a:buFont typeface="Century" pitchFamily="18" charset="0"/>
        <a:buChar char="○"/>
        <a:defRPr sz="2100" kern="1200">
          <a:solidFill>
            <a:schemeClr val="tx1"/>
          </a:solidFill>
          <a:latin typeface="Source Sans Pro ExtraLight" pitchFamily="34" charset="0"/>
          <a:ea typeface="+mn-ea"/>
          <a:cs typeface="+mn-cs"/>
        </a:defRPr>
      </a:lvl2pPr>
      <a:lvl3pPr marL="857250" indent="-171450" algn="l" defTabSz="685800" rtl="0" eaLnBrk="1" latinLnBrk="0" hangingPunct="1">
        <a:spcBef>
          <a:spcPct val="20000"/>
        </a:spcBef>
        <a:buClr>
          <a:srgbClr val="FF0000"/>
        </a:buClr>
        <a:buFont typeface="Source Sans Pro ExtraLight" pitchFamily="34" charset="0"/>
        <a:buChar char="•"/>
        <a:defRPr sz="1800" kern="1200">
          <a:solidFill>
            <a:schemeClr val="tx1"/>
          </a:solidFill>
          <a:latin typeface="Source Sans Pro ExtraLight" pitchFamily="34" charset="0"/>
          <a:ea typeface="+mn-ea"/>
          <a:cs typeface="+mn-cs"/>
        </a:defRPr>
      </a:lvl3pPr>
      <a:lvl4pPr marL="1200150" indent="-171450" algn="l" defTabSz="685800" rtl="0" eaLnBrk="1" latinLnBrk="0" hangingPunct="1">
        <a:spcBef>
          <a:spcPct val="20000"/>
        </a:spcBef>
        <a:buClr>
          <a:srgbClr val="FF0000"/>
        </a:buClr>
        <a:buFont typeface="Arial" pitchFamily="34" charset="0"/>
        <a:buChar char="–"/>
        <a:defRPr sz="1500" kern="1200">
          <a:solidFill>
            <a:schemeClr val="tx1"/>
          </a:solidFill>
          <a:latin typeface="Source Sans Pro ExtraLight" pitchFamily="34" charset="0"/>
          <a:ea typeface="+mn-ea"/>
          <a:cs typeface="+mn-cs"/>
        </a:defRPr>
      </a:lvl4pPr>
      <a:lvl5pPr marL="1543050" indent="-171450" algn="l" defTabSz="685800" rtl="0" eaLnBrk="1" latinLnBrk="0" hangingPunct="1">
        <a:spcBef>
          <a:spcPct val="20000"/>
        </a:spcBef>
        <a:buClr>
          <a:srgbClr val="FF0000"/>
        </a:buClr>
        <a:buFont typeface="Arial" pitchFamily="34" charset="0"/>
        <a:buChar char="»"/>
        <a:defRPr sz="1500" kern="1200">
          <a:solidFill>
            <a:schemeClr val="tx1"/>
          </a:solidFill>
          <a:latin typeface="Source Sans Pro ExtraLight"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072" y="2340429"/>
            <a:ext cx="10395857" cy="1678436"/>
          </a:xfrm>
        </p:spPr>
        <p:txBody>
          <a:bodyPr>
            <a:normAutofit/>
          </a:bodyPr>
          <a:lstStyle/>
          <a:p>
            <a:r>
              <a:rPr lang="en-US" dirty="0"/>
              <a:t>Enemy Item Detection Using Data Mining Methods: </a:t>
            </a:r>
            <a:br>
              <a:rPr lang="en-US" dirty="0"/>
            </a:br>
            <a:r>
              <a:rPr lang="en-US" dirty="0"/>
              <a:t>Latent Dirichlet Allocation &amp; Random Forests</a:t>
            </a:r>
          </a:p>
        </p:txBody>
      </p:sp>
      <p:sp>
        <p:nvSpPr>
          <p:cNvPr id="3" name="Subtitle 2"/>
          <p:cNvSpPr>
            <a:spLocks noGrp="1"/>
          </p:cNvSpPr>
          <p:nvPr>
            <p:ph type="subTitle" idx="1"/>
          </p:nvPr>
        </p:nvSpPr>
        <p:spPr>
          <a:xfrm>
            <a:off x="898071" y="4278485"/>
            <a:ext cx="8101061" cy="860914"/>
          </a:xfrm>
        </p:spPr>
        <p:txBody>
          <a:bodyPr>
            <a:noAutofit/>
          </a:bodyPr>
          <a:lstStyle/>
          <a:p>
            <a:r>
              <a:rPr lang="en-US" dirty="0">
                <a:solidFill>
                  <a:schemeClr val="tx1">
                    <a:lumMod val="50000"/>
                    <a:lumOff val="50000"/>
                  </a:schemeClr>
                </a:solidFill>
                <a:latin typeface="Source Sans Pro Black" panose="020B0803030403020204" pitchFamily="34" charset="0"/>
              </a:rPr>
              <a:t>J. B. Weir</a:t>
            </a:r>
          </a:p>
          <a:p>
            <a:r>
              <a:rPr lang="en-US" sz="1350" dirty="0">
                <a:solidFill>
                  <a:schemeClr val="tx1">
                    <a:lumMod val="50000"/>
                    <a:lumOff val="50000"/>
                  </a:schemeClr>
                </a:solidFill>
                <a:latin typeface="Source Sans Pro Black" panose="020B0803030403020204" pitchFamily="34" charset="0"/>
              </a:rPr>
              <a:t>NCCPA</a:t>
            </a:r>
          </a:p>
        </p:txBody>
      </p:sp>
      <p:cxnSp>
        <p:nvCxnSpPr>
          <p:cNvPr id="5" name="Straight Connector 4"/>
          <p:cNvCxnSpPr>
            <a:cxnSpLocks/>
          </p:cNvCxnSpPr>
          <p:nvPr/>
        </p:nvCxnSpPr>
        <p:spPr>
          <a:xfrm flipV="1">
            <a:off x="898071" y="4018865"/>
            <a:ext cx="10395857"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13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random forest provide above/beyond LDA output?</a:t>
            </a:r>
          </a:p>
        </p:txBody>
      </p:sp>
      <p:sp>
        <p:nvSpPr>
          <p:cNvPr id="3" name="Content Placeholder 2"/>
          <p:cNvSpPr>
            <a:spLocks noGrp="1"/>
          </p:cNvSpPr>
          <p:nvPr>
            <p:ph idx="1"/>
          </p:nvPr>
        </p:nvSpPr>
        <p:spPr/>
        <p:txBody>
          <a:bodyPr>
            <a:normAutofit/>
          </a:bodyPr>
          <a:lstStyle/>
          <a:p>
            <a:pPr marL="0" indent="0">
              <a:buNone/>
            </a:pPr>
            <a:r>
              <a:rPr lang="en-US" dirty="0">
                <a:ea typeface="Source Sans Pro" panose="020B0503030403020204" pitchFamily="34" charset="0"/>
              </a:rPr>
              <a:t>Beyond the text of items, we can leverage other metadata.  For an assessment related to general medicine you might have:</a:t>
            </a:r>
          </a:p>
          <a:p>
            <a:r>
              <a:rPr lang="en-US" dirty="0">
                <a:ea typeface="Source Sans Pro" panose="020B0503030403020204" pitchFamily="34" charset="0"/>
              </a:rPr>
              <a:t>Content area (cardiovascular system, nephrology, psychiatry, etc.)</a:t>
            </a:r>
          </a:p>
          <a:p>
            <a:r>
              <a:rPr lang="en-US" dirty="0">
                <a:ea typeface="Source Sans Pro" panose="020B0503030403020204" pitchFamily="34" charset="0"/>
              </a:rPr>
              <a:t>Task (Diagnostic studies, health maintenance, legal/ethical issues, etc.)</a:t>
            </a:r>
          </a:p>
          <a:p>
            <a:r>
              <a:rPr lang="en-US" dirty="0">
                <a:ea typeface="Source Sans Pro" panose="020B0503030403020204" pitchFamily="34" charset="0"/>
              </a:rPr>
              <a:t>Site of care (emergency department, clinic, etc.)</a:t>
            </a:r>
          </a:p>
          <a:p>
            <a:r>
              <a:rPr lang="en-US" dirty="0">
                <a:ea typeface="Source Sans Pro" panose="020B0503030403020204" pitchFamily="34" charset="0"/>
              </a:rPr>
              <a:t>Bloom’s taxonomy</a:t>
            </a:r>
          </a:p>
          <a:p>
            <a:r>
              <a:rPr lang="en-US" dirty="0">
                <a:ea typeface="Source Sans Pro" panose="020B0503030403020204" pitchFamily="34" charset="0"/>
              </a:rPr>
              <a:t>Diagnosis</a:t>
            </a:r>
          </a:p>
          <a:p>
            <a:r>
              <a:rPr lang="en-US" dirty="0">
                <a:ea typeface="Source Sans Pro" panose="020B0503030403020204" pitchFamily="34" charset="0"/>
              </a:rPr>
              <a:t>Source/reference material</a:t>
            </a:r>
          </a:p>
          <a:p>
            <a:pPr marL="0" indent="0">
              <a:buNone/>
            </a:pPr>
            <a:endParaRPr lang="en-US" dirty="0">
              <a:latin typeface="Source Sans Pro ExtraLight" panose="020B0303030403020204" pitchFamily="34" charset="0"/>
              <a:ea typeface="Source Sans Pro ExtraLight" panose="020B0303030403020204" pitchFamily="34" charset="0"/>
            </a:endParaRPr>
          </a:p>
        </p:txBody>
      </p:sp>
      <p:sp>
        <p:nvSpPr>
          <p:cNvPr id="4" name="Slide Number Placeholder 3">
            <a:extLst>
              <a:ext uri="{FF2B5EF4-FFF2-40B4-BE49-F238E27FC236}">
                <a16:creationId xmlns:a16="http://schemas.microsoft.com/office/drawing/2014/main" id="{CEB50F3F-6151-48DD-AB97-7A45FF590BC9}"/>
              </a:ext>
            </a:extLst>
          </p:cNvPr>
          <p:cNvSpPr>
            <a:spLocks noGrp="1"/>
          </p:cNvSpPr>
          <p:nvPr>
            <p:ph type="sldNum" sz="quarter" idx="12"/>
          </p:nvPr>
        </p:nvSpPr>
        <p:spPr/>
        <p:txBody>
          <a:bodyPr/>
          <a:lstStyle/>
          <a:p>
            <a:fld id="{ED6A4E79-257A-42A1-9FA9-99142AF93C31}" type="slidenum">
              <a:rPr lang="en-US" smtClean="0"/>
              <a:t>10</a:t>
            </a:fld>
            <a:endParaRPr lang="en-US"/>
          </a:p>
        </p:txBody>
      </p:sp>
    </p:spTree>
    <p:extLst>
      <p:ext uri="{BB962C8B-B14F-4D97-AF65-F5344CB8AC3E}">
        <p14:creationId xmlns:p14="http://schemas.microsoft.com/office/powerpoint/2010/main" val="53096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The Dataset</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11</a:t>
            </a:fld>
            <a:endParaRPr lang="en-US"/>
          </a:p>
        </p:txBody>
      </p:sp>
      <p:graphicFrame>
        <p:nvGraphicFramePr>
          <p:cNvPr id="10" name="Table 9">
            <a:extLst>
              <a:ext uri="{FF2B5EF4-FFF2-40B4-BE49-F238E27FC236}">
                <a16:creationId xmlns:a16="http://schemas.microsoft.com/office/drawing/2014/main" id="{A6345F96-99B9-4417-9CF0-F1BE325E35EA}"/>
              </a:ext>
            </a:extLst>
          </p:cNvPr>
          <p:cNvGraphicFramePr>
            <a:graphicFrameLocks noGrp="1"/>
          </p:cNvGraphicFramePr>
          <p:nvPr/>
        </p:nvGraphicFramePr>
        <p:xfrm>
          <a:off x="2527300" y="1782921"/>
          <a:ext cx="7137400" cy="4160520"/>
        </p:xfrm>
        <a:graphic>
          <a:graphicData uri="http://schemas.openxmlformats.org/drawingml/2006/table">
            <a:tbl>
              <a:tblPr firstRow="1" firstCol="1" bandRow="1"/>
              <a:tblGrid>
                <a:gridCol w="3568700">
                  <a:extLst>
                    <a:ext uri="{9D8B030D-6E8A-4147-A177-3AD203B41FA5}">
                      <a16:colId xmlns:a16="http://schemas.microsoft.com/office/drawing/2014/main" val="4066663654"/>
                    </a:ext>
                  </a:extLst>
                </a:gridCol>
                <a:gridCol w="1155700">
                  <a:extLst>
                    <a:ext uri="{9D8B030D-6E8A-4147-A177-3AD203B41FA5}">
                      <a16:colId xmlns:a16="http://schemas.microsoft.com/office/drawing/2014/main" val="2729518361"/>
                    </a:ext>
                  </a:extLst>
                </a:gridCol>
                <a:gridCol w="1358900">
                  <a:extLst>
                    <a:ext uri="{9D8B030D-6E8A-4147-A177-3AD203B41FA5}">
                      <a16:colId xmlns:a16="http://schemas.microsoft.com/office/drawing/2014/main" val="3765903260"/>
                    </a:ext>
                  </a:extLst>
                </a:gridCol>
                <a:gridCol w="1054100">
                  <a:extLst>
                    <a:ext uri="{9D8B030D-6E8A-4147-A177-3AD203B41FA5}">
                      <a16:colId xmlns:a16="http://schemas.microsoft.com/office/drawing/2014/main" val="1124169165"/>
                    </a:ext>
                  </a:extLst>
                </a:gridCol>
              </a:tblGrid>
              <a:tr h="266700">
                <a:tc>
                  <a:txBody>
                    <a:bodyPr/>
                    <a:lstStyle/>
                    <a:p>
                      <a:pPr algn="l"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Organ System</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of Exam</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of Sample</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Sample N</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252177"/>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Cardiovascular</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16%</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14%</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990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36857821"/>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Dermatologic</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5%</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8%</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545</a:t>
                      </a:r>
                    </a:p>
                  </a:txBody>
                  <a:tcPr marL="7620" marR="7620" marT="7620" marB="0" anchor="b">
                    <a:lnL>
                      <a:noFill/>
                    </a:lnL>
                    <a:lnR>
                      <a:noFill/>
                    </a:lnR>
                    <a:lnT>
                      <a:noFill/>
                    </a:lnT>
                    <a:lnB>
                      <a:noFill/>
                    </a:lnB>
                  </a:tcPr>
                </a:tc>
                <a:extLst>
                  <a:ext uri="{0D108BD9-81ED-4DB2-BD59-A6C34878D82A}">
                    <a16:rowId xmlns:a16="http://schemas.microsoft.com/office/drawing/2014/main" val="2282348273"/>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EENT (Eyes, Ears, Nose and Throat)</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9%</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6%</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419</a:t>
                      </a:r>
                    </a:p>
                  </a:txBody>
                  <a:tcPr marL="7620" marR="7620" marT="7620" marB="0" anchor="b">
                    <a:lnL>
                      <a:noFill/>
                    </a:lnL>
                    <a:lnR>
                      <a:noFill/>
                    </a:lnR>
                    <a:lnT>
                      <a:noFill/>
                    </a:lnT>
                    <a:lnB>
                      <a:noFill/>
                    </a:lnB>
                  </a:tcPr>
                </a:tc>
                <a:extLst>
                  <a:ext uri="{0D108BD9-81ED-4DB2-BD59-A6C34878D82A}">
                    <a16:rowId xmlns:a16="http://schemas.microsoft.com/office/drawing/2014/main" val="2944960253"/>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Endocrine</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6%</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7%</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491</a:t>
                      </a:r>
                    </a:p>
                  </a:txBody>
                  <a:tcPr marL="7620" marR="7620" marT="7620" marB="0" anchor="b">
                    <a:lnL>
                      <a:noFill/>
                    </a:lnL>
                    <a:lnR>
                      <a:noFill/>
                    </a:lnR>
                    <a:lnT>
                      <a:noFill/>
                    </a:lnT>
                    <a:lnB>
                      <a:noFill/>
                    </a:lnB>
                  </a:tcPr>
                </a:tc>
                <a:extLst>
                  <a:ext uri="{0D108BD9-81ED-4DB2-BD59-A6C34878D82A}">
                    <a16:rowId xmlns:a16="http://schemas.microsoft.com/office/drawing/2014/main" val="2686274201"/>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Gastrointestinal/Nutritional</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10%</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12%</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833</a:t>
                      </a:r>
                    </a:p>
                  </a:txBody>
                  <a:tcPr marL="7620" marR="7620" marT="7620" marB="0" anchor="b">
                    <a:lnL>
                      <a:noFill/>
                    </a:lnL>
                    <a:lnR>
                      <a:noFill/>
                    </a:lnR>
                    <a:lnT>
                      <a:noFill/>
                    </a:lnT>
                    <a:lnB>
                      <a:noFill/>
                    </a:lnB>
                  </a:tcPr>
                </a:tc>
                <a:extLst>
                  <a:ext uri="{0D108BD9-81ED-4DB2-BD59-A6C34878D82A}">
                    <a16:rowId xmlns:a16="http://schemas.microsoft.com/office/drawing/2014/main" val="2524004313"/>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Genitourinary</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6%</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6%</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417</a:t>
                      </a:r>
                    </a:p>
                  </a:txBody>
                  <a:tcPr marL="7620" marR="7620" marT="7620" marB="0" anchor="b">
                    <a:lnL>
                      <a:noFill/>
                    </a:lnL>
                    <a:lnR>
                      <a:noFill/>
                    </a:lnR>
                    <a:lnT>
                      <a:noFill/>
                    </a:lnT>
                    <a:lnB>
                      <a:noFill/>
                    </a:lnB>
                  </a:tcPr>
                </a:tc>
                <a:extLst>
                  <a:ext uri="{0D108BD9-81ED-4DB2-BD59-A6C34878D82A}">
                    <a16:rowId xmlns:a16="http://schemas.microsoft.com/office/drawing/2014/main" val="1973852120"/>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Hematologic</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3%</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7%</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494</a:t>
                      </a:r>
                    </a:p>
                  </a:txBody>
                  <a:tcPr marL="7620" marR="7620" marT="7620" marB="0" anchor="b">
                    <a:lnL>
                      <a:noFill/>
                    </a:lnL>
                    <a:lnR>
                      <a:noFill/>
                    </a:lnR>
                    <a:lnT>
                      <a:noFill/>
                    </a:lnT>
                    <a:lnB>
                      <a:noFill/>
                    </a:lnB>
                  </a:tcPr>
                </a:tc>
                <a:extLst>
                  <a:ext uri="{0D108BD9-81ED-4DB2-BD59-A6C34878D82A}">
                    <a16:rowId xmlns:a16="http://schemas.microsoft.com/office/drawing/2014/main" val="820477826"/>
                  </a:ext>
                </a:extLst>
              </a:tr>
              <a:tr h="259080">
                <a:tc>
                  <a:txBody>
                    <a:bodyPr/>
                    <a:lstStyle/>
                    <a:p>
                      <a:pPr algn="l" fontAlgn="b"/>
                      <a:r>
                        <a:rPr lang="en-US" sz="1600" b="0" i="0" u="none" strike="noStrike"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Infectious Diseases</a:t>
                      </a:r>
                      <a:endParaRPr lang="en-US" sz="16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3%</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11%</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795</a:t>
                      </a:r>
                    </a:p>
                  </a:txBody>
                  <a:tcPr marL="7620" marR="7620" marT="7620" marB="0" anchor="b">
                    <a:lnL>
                      <a:noFill/>
                    </a:lnL>
                    <a:lnR>
                      <a:noFill/>
                    </a:lnR>
                    <a:lnT>
                      <a:noFill/>
                    </a:lnT>
                    <a:lnB>
                      <a:noFill/>
                    </a:lnB>
                  </a:tcPr>
                </a:tc>
                <a:extLst>
                  <a:ext uri="{0D108BD9-81ED-4DB2-BD59-A6C34878D82A}">
                    <a16:rowId xmlns:a16="http://schemas.microsoft.com/office/drawing/2014/main" val="2268482155"/>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Musculoskeletal</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10%</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8%</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607</a:t>
                      </a:r>
                    </a:p>
                  </a:txBody>
                  <a:tcPr marL="7620" marR="7620" marT="7620" marB="0" anchor="b">
                    <a:lnL>
                      <a:noFill/>
                    </a:lnL>
                    <a:lnR>
                      <a:noFill/>
                    </a:lnR>
                    <a:lnT>
                      <a:noFill/>
                    </a:lnT>
                    <a:lnB>
                      <a:noFill/>
                    </a:lnB>
                  </a:tcPr>
                </a:tc>
                <a:extLst>
                  <a:ext uri="{0D108BD9-81ED-4DB2-BD59-A6C34878D82A}">
                    <a16:rowId xmlns:a16="http://schemas.microsoft.com/office/drawing/2014/main" val="590809347"/>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Neurologic System</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6%</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4%</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258</a:t>
                      </a:r>
                    </a:p>
                  </a:txBody>
                  <a:tcPr marL="7620" marR="7620" marT="7620" marB="0" anchor="b">
                    <a:lnL>
                      <a:noFill/>
                    </a:lnL>
                    <a:lnR>
                      <a:noFill/>
                    </a:lnR>
                    <a:lnT>
                      <a:noFill/>
                    </a:lnT>
                    <a:lnB>
                      <a:noFill/>
                    </a:lnB>
                  </a:tcPr>
                </a:tc>
                <a:extLst>
                  <a:ext uri="{0D108BD9-81ED-4DB2-BD59-A6C34878D82A}">
                    <a16:rowId xmlns:a16="http://schemas.microsoft.com/office/drawing/2014/main" val="808243720"/>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Psychiatry/Behavioral</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6%</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7%</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511</a:t>
                      </a:r>
                    </a:p>
                  </a:txBody>
                  <a:tcPr marL="7620" marR="7620" marT="7620" marB="0" anchor="b">
                    <a:lnL>
                      <a:noFill/>
                    </a:lnL>
                    <a:lnR>
                      <a:noFill/>
                    </a:lnR>
                    <a:lnT>
                      <a:noFill/>
                    </a:lnT>
                    <a:lnB>
                      <a:noFill/>
                    </a:lnB>
                  </a:tcPr>
                </a:tc>
                <a:extLst>
                  <a:ext uri="{0D108BD9-81ED-4DB2-BD59-A6C34878D82A}">
                    <a16:rowId xmlns:a16="http://schemas.microsoft.com/office/drawing/2014/main" val="1912561431"/>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Pulmonary</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12%</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7%</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514</a:t>
                      </a:r>
                    </a:p>
                  </a:txBody>
                  <a:tcPr marL="7620" marR="7620" marT="7620" marB="0" anchor="b">
                    <a:lnL>
                      <a:noFill/>
                    </a:lnL>
                    <a:lnR>
                      <a:noFill/>
                    </a:lnR>
                    <a:lnT>
                      <a:noFill/>
                    </a:lnT>
                    <a:lnB>
                      <a:noFill/>
                    </a:lnB>
                  </a:tcPr>
                </a:tc>
                <a:extLst>
                  <a:ext uri="{0D108BD9-81ED-4DB2-BD59-A6C34878D82A}">
                    <a16:rowId xmlns:a16="http://schemas.microsoft.com/office/drawing/2014/main" val="3337187830"/>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Reproductive</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8%</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4%</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300</a:t>
                      </a:r>
                    </a:p>
                  </a:txBody>
                  <a:tcPr marL="7620" marR="7620" marT="7620" marB="0" anchor="b">
                    <a:lnL>
                      <a:noFill/>
                    </a:lnL>
                    <a:lnR>
                      <a:noFill/>
                    </a:lnR>
                    <a:lnT>
                      <a:noFill/>
                    </a:lnT>
                    <a:lnB>
                      <a:noFill/>
                    </a:lnB>
                  </a:tcPr>
                </a:tc>
                <a:extLst>
                  <a:ext uri="{0D108BD9-81ED-4DB2-BD59-A6C34878D82A}">
                    <a16:rowId xmlns:a16="http://schemas.microsoft.com/office/drawing/2014/main" val="925625686"/>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Other</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&lt;1%</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&lt;1%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31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577973"/>
                  </a:ext>
                </a:extLst>
              </a:tr>
              <a:tr h="266700">
                <a:tc>
                  <a:txBody>
                    <a:bodyPr/>
                    <a:lstStyle/>
                    <a:p>
                      <a:pPr algn="l"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Total</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100%</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100%</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1" i="0" u="none" strike="noStrike"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7,205</a:t>
                      </a:r>
                      <a:endParaRPr lang="en-US" sz="160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9546138"/>
                  </a:ext>
                </a:extLst>
              </a:tr>
            </a:tbl>
          </a:graphicData>
        </a:graphic>
      </p:graphicFrame>
    </p:spTree>
    <p:extLst>
      <p:ext uri="{BB962C8B-B14F-4D97-AF65-F5344CB8AC3E}">
        <p14:creationId xmlns:p14="http://schemas.microsoft.com/office/powerpoint/2010/main" val="267928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The Dataset</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12</a:t>
            </a:fld>
            <a:endParaRPr lang="en-US"/>
          </a:p>
        </p:txBody>
      </p:sp>
      <p:graphicFrame>
        <p:nvGraphicFramePr>
          <p:cNvPr id="5" name="Table 4">
            <a:extLst>
              <a:ext uri="{FF2B5EF4-FFF2-40B4-BE49-F238E27FC236}">
                <a16:creationId xmlns:a16="http://schemas.microsoft.com/office/drawing/2014/main" id="{3E70FCDB-FEAC-417E-96DD-DD9C2616A52D}"/>
              </a:ext>
            </a:extLst>
          </p:cNvPr>
          <p:cNvGraphicFramePr>
            <a:graphicFrameLocks noGrp="1"/>
          </p:cNvGraphicFramePr>
          <p:nvPr/>
        </p:nvGraphicFramePr>
        <p:xfrm>
          <a:off x="1828800" y="2560161"/>
          <a:ext cx="8534400" cy="2606040"/>
        </p:xfrm>
        <a:graphic>
          <a:graphicData uri="http://schemas.openxmlformats.org/drawingml/2006/table">
            <a:tbl>
              <a:tblPr/>
              <a:tblGrid>
                <a:gridCol w="4889500">
                  <a:extLst>
                    <a:ext uri="{9D8B030D-6E8A-4147-A177-3AD203B41FA5}">
                      <a16:colId xmlns:a16="http://schemas.microsoft.com/office/drawing/2014/main" val="3137036674"/>
                    </a:ext>
                  </a:extLst>
                </a:gridCol>
                <a:gridCol w="1231900">
                  <a:extLst>
                    <a:ext uri="{9D8B030D-6E8A-4147-A177-3AD203B41FA5}">
                      <a16:colId xmlns:a16="http://schemas.microsoft.com/office/drawing/2014/main" val="842462252"/>
                    </a:ext>
                  </a:extLst>
                </a:gridCol>
                <a:gridCol w="1358900">
                  <a:extLst>
                    <a:ext uri="{9D8B030D-6E8A-4147-A177-3AD203B41FA5}">
                      <a16:colId xmlns:a16="http://schemas.microsoft.com/office/drawing/2014/main" val="2558769469"/>
                    </a:ext>
                  </a:extLst>
                </a:gridCol>
                <a:gridCol w="1054100">
                  <a:extLst>
                    <a:ext uri="{9D8B030D-6E8A-4147-A177-3AD203B41FA5}">
                      <a16:colId xmlns:a16="http://schemas.microsoft.com/office/drawing/2014/main" val="2079177998"/>
                    </a:ext>
                  </a:extLst>
                </a:gridCol>
              </a:tblGrid>
              <a:tr h="266700">
                <a:tc>
                  <a:txBody>
                    <a:bodyPr/>
                    <a:lstStyle/>
                    <a:p>
                      <a:pPr algn="l"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Task</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of Exam </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of Sample</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Sample N</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8829364"/>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History Taking &amp; Performing Physical Examinations</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16%</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23%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1,672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24389408"/>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Using Laboratory &amp; Diagnostic Studies</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14%</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16%</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1,136</a:t>
                      </a:r>
                    </a:p>
                  </a:txBody>
                  <a:tcPr marL="7620" marR="7620" marT="7620" marB="0" anchor="b">
                    <a:lnL>
                      <a:noFill/>
                    </a:lnL>
                    <a:lnR>
                      <a:noFill/>
                    </a:lnR>
                    <a:lnT>
                      <a:noFill/>
                    </a:lnT>
                    <a:lnB>
                      <a:noFill/>
                    </a:lnB>
                  </a:tcPr>
                </a:tc>
                <a:extLst>
                  <a:ext uri="{0D108BD9-81ED-4DB2-BD59-A6C34878D82A}">
                    <a16:rowId xmlns:a16="http://schemas.microsoft.com/office/drawing/2014/main" val="1455959803"/>
                  </a:ext>
                </a:extLst>
              </a:tr>
              <a:tr h="259080">
                <a:tc>
                  <a:txBody>
                    <a:bodyPr/>
                    <a:lstStyle/>
                    <a:p>
                      <a:pPr algn="l" fontAlgn="b"/>
                      <a:r>
                        <a:rPr lang="en-US" sz="1600" b="0" i="0" u="none" strike="noStrike"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Formulating Most Likely Diagnosis</a:t>
                      </a:r>
                      <a:endParaRPr lang="en-US" sz="16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18%</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20%</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1,474</a:t>
                      </a:r>
                    </a:p>
                  </a:txBody>
                  <a:tcPr marL="7620" marR="7620" marT="7620" marB="0" anchor="b">
                    <a:lnL>
                      <a:noFill/>
                    </a:lnL>
                    <a:lnR>
                      <a:noFill/>
                    </a:lnR>
                    <a:lnT>
                      <a:noFill/>
                    </a:lnT>
                    <a:lnB>
                      <a:noFill/>
                    </a:lnB>
                  </a:tcPr>
                </a:tc>
                <a:extLst>
                  <a:ext uri="{0D108BD9-81ED-4DB2-BD59-A6C34878D82A}">
                    <a16:rowId xmlns:a16="http://schemas.microsoft.com/office/drawing/2014/main" val="3775707614"/>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Health Maintenance</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10%</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5%</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363</a:t>
                      </a:r>
                    </a:p>
                  </a:txBody>
                  <a:tcPr marL="7620" marR="7620" marT="7620" marB="0" anchor="b">
                    <a:lnL>
                      <a:noFill/>
                    </a:lnL>
                    <a:lnR>
                      <a:noFill/>
                    </a:lnR>
                    <a:lnT>
                      <a:noFill/>
                    </a:lnT>
                    <a:lnB>
                      <a:noFill/>
                    </a:lnB>
                  </a:tcPr>
                </a:tc>
                <a:extLst>
                  <a:ext uri="{0D108BD9-81ED-4DB2-BD59-A6C34878D82A}">
                    <a16:rowId xmlns:a16="http://schemas.microsoft.com/office/drawing/2014/main" val="329421864"/>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Clinical Intervention</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14%</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9%</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642</a:t>
                      </a:r>
                    </a:p>
                  </a:txBody>
                  <a:tcPr marL="7620" marR="7620" marT="7620" marB="0" anchor="b">
                    <a:lnL>
                      <a:noFill/>
                    </a:lnL>
                    <a:lnR>
                      <a:noFill/>
                    </a:lnR>
                    <a:lnT>
                      <a:noFill/>
                    </a:lnT>
                    <a:lnB>
                      <a:noFill/>
                    </a:lnB>
                  </a:tcPr>
                </a:tc>
                <a:extLst>
                  <a:ext uri="{0D108BD9-81ED-4DB2-BD59-A6C34878D82A}">
                    <a16:rowId xmlns:a16="http://schemas.microsoft.com/office/drawing/2014/main" val="3526667698"/>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Pharmaceutical Therapeutics</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18%</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17%</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1,206</a:t>
                      </a:r>
                    </a:p>
                  </a:txBody>
                  <a:tcPr marL="7620" marR="7620" marT="7620" marB="0" anchor="b">
                    <a:lnL>
                      <a:noFill/>
                    </a:lnL>
                    <a:lnR>
                      <a:noFill/>
                    </a:lnR>
                    <a:lnT>
                      <a:noFill/>
                    </a:lnT>
                    <a:lnB>
                      <a:noFill/>
                    </a:lnB>
                  </a:tcPr>
                </a:tc>
                <a:extLst>
                  <a:ext uri="{0D108BD9-81ED-4DB2-BD59-A6C34878D82A}">
                    <a16:rowId xmlns:a16="http://schemas.microsoft.com/office/drawing/2014/main" val="1782820695"/>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Applying Basic Science Concepts</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10%</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10%</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685</a:t>
                      </a:r>
                    </a:p>
                  </a:txBody>
                  <a:tcPr marL="7620" marR="7620" marT="7620" marB="0" anchor="b">
                    <a:lnL>
                      <a:noFill/>
                    </a:lnL>
                    <a:lnR>
                      <a:noFill/>
                    </a:lnR>
                    <a:lnT>
                      <a:noFill/>
                    </a:lnT>
                    <a:lnB>
                      <a:noFill/>
                    </a:lnB>
                  </a:tcPr>
                </a:tc>
                <a:extLst>
                  <a:ext uri="{0D108BD9-81ED-4DB2-BD59-A6C34878D82A}">
                    <a16:rowId xmlns:a16="http://schemas.microsoft.com/office/drawing/2014/main" val="207510856"/>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Legal\Ethical</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&lt; 1%</a:t>
                      </a:r>
                      <a:endParaRPr lang="en-US" sz="1600" b="0"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&lt;1%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27</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602250"/>
                  </a:ext>
                </a:extLst>
              </a:tr>
              <a:tr h="266700">
                <a:tc>
                  <a:txBody>
                    <a:bodyPr/>
                    <a:lstStyle/>
                    <a:p>
                      <a:pPr algn="l"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Total</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100%</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100%</a:t>
                      </a:r>
                      <a:endParaRPr lang="en-US" sz="1600" b="1" i="0" u="none" strike="noStrike">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1" i="0" u="none" strike="noStrike"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7,205</a:t>
                      </a:r>
                      <a:endParaRPr lang="en-US" sz="160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89519629"/>
                  </a:ext>
                </a:extLst>
              </a:tr>
            </a:tbl>
          </a:graphicData>
        </a:graphic>
      </p:graphicFrame>
    </p:spTree>
    <p:extLst>
      <p:ext uri="{BB962C8B-B14F-4D97-AF65-F5344CB8AC3E}">
        <p14:creationId xmlns:p14="http://schemas.microsoft.com/office/powerpoint/2010/main" val="285470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The Dataset</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13</a:t>
            </a:fld>
            <a:endParaRPr lang="en-US"/>
          </a:p>
        </p:txBody>
      </p:sp>
      <p:graphicFrame>
        <p:nvGraphicFramePr>
          <p:cNvPr id="6" name="Table 5">
            <a:extLst>
              <a:ext uri="{FF2B5EF4-FFF2-40B4-BE49-F238E27FC236}">
                <a16:creationId xmlns:a16="http://schemas.microsoft.com/office/drawing/2014/main" id="{4A21F269-EBF1-4B85-9382-6166B6696CBD}"/>
              </a:ext>
            </a:extLst>
          </p:cNvPr>
          <p:cNvGraphicFramePr>
            <a:graphicFrameLocks noGrp="1"/>
          </p:cNvGraphicFramePr>
          <p:nvPr/>
        </p:nvGraphicFramePr>
        <p:xfrm>
          <a:off x="3505200" y="2563971"/>
          <a:ext cx="5181600" cy="2598420"/>
        </p:xfrm>
        <a:graphic>
          <a:graphicData uri="http://schemas.openxmlformats.org/drawingml/2006/table">
            <a:tbl>
              <a:tblPr firstRow="1" firstCol="1" bandRow="1"/>
              <a:tblGrid>
                <a:gridCol w="3632200">
                  <a:extLst>
                    <a:ext uri="{9D8B030D-6E8A-4147-A177-3AD203B41FA5}">
                      <a16:colId xmlns:a16="http://schemas.microsoft.com/office/drawing/2014/main" val="3922357531"/>
                    </a:ext>
                  </a:extLst>
                </a:gridCol>
                <a:gridCol w="1549400">
                  <a:extLst>
                    <a:ext uri="{9D8B030D-6E8A-4147-A177-3AD203B41FA5}">
                      <a16:colId xmlns:a16="http://schemas.microsoft.com/office/drawing/2014/main" val="3421177858"/>
                    </a:ext>
                  </a:extLst>
                </a:gridCol>
              </a:tblGrid>
              <a:tr h="266700">
                <a:tc>
                  <a:txBody>
                    <a:bodyPr/>
                    <a:lstStyle/>
                    <a:p>
                      <a:pPr algn="l" fontAlgn="b"/>
                      <a:r>
                        <a:rPr lang="en-US" sz="1600" b="1" i="0" u="none" strike="noStrike">
                          <a:solidFill>
                            <a:srgbClr val="000000"/>
                          </a:solidFill>
                          <a:effectLst/>
                          <a:latin typeface="Source Sans Pro" panose="020B0503030403020204" pitchFamily="34" charset="0"/>
                          <a:ea typeface="Source Sans Pro" panose="020B0503030403020204" pitchFamily="34" charset="0"/>
                        </a:rPr>
                        <a:t> Variable</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ea typeface="Source Sans Pro" panose="020B0503030403020204" pitchFamily="34" charset="0"/>
                        </a:rPr>
                        <a:t>Unique Values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768245"/>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Item ID</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7,205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62297440"/>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Question + Answer String Documents</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7,205</a:t>
                      </a:r>
                    </a:p>
                  </a:txBody>
                  <a:tcPr marL="7620" marR="7620" marT="7620" marB="0" anchor="b">
                    <a:lnL>
                      <a:noFill/>
                    </a:lnL>
                    <a:lnR>
                      <a:noFill/>
                    </a:lnR>
                    <a:lnT>
                      <a:noFill/>
                    </a:lnT>
                    <a:lnB>
                      <a:noFill/>
                    </a:lnB>
                  </a:tcPr>
                </a:tc>
                <a:extLst>
                  <a:ext uri="{0D108BD9-81ED-4DB2-BD59-A6C34878D82A}">
                    <a16:rowId xmlns:a16="http://schemas.microsoft.com/office/drawing/2014/main" val="1383079056"/>
                  </a:ext>
                </a:extLst>
              </a:tr>
              <a:tr h="259080">
                <a:tc>
                  <a:txBody>
                    <a:bodyPr/>
                    <a:lstStyle/>
                    <a:p>
                      <a:pPr algn="l" fontAlgn="b"/>
                      <a:r>
                        <a:rPr lang="en-US" sz="1600" b="0" i="0" u="none" strike="noStrike" dirty="0">
                          <a:solidFill>
                            <a:srgbClr val="000000"/>
                          </a:solidFill>
                          <a:effectLst/>
                          <a:latin typeface="Source Sans Pro" panose="020B0503030403020204" pitchFamily="34" charset="0"/>
                          <a:ea typeface="Source Sans Pro" panose="020B0503030403020204" pitchFamily="34" charset="0"/>
                        </a:rPr>
                        <a:t>Items with Enemies</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3,714</a:t>
                      </a:r>
                    </a:p>
                  </a:txBody>
                  <a:tcPr marL="7620" marR="7620" marT="7620" marB="0" anchor="b">
                    <a:lnL>
                      <a:noFill/>
                    </a:lnL>
                    <a:lnR>
                      <a:noFill/>
                    </a:lnR>
                    <a:lnT>
                      <a:noFill/>
                    </a:lnT>
                    <a:lnB>
                      <a:noFill/>
                    </a:lnB>
                  </a:tcPr>
                </a:tc>
                <a:extLst>
                  <a:ext uri="{0D108BD9-81ED-4DB2-BD59-A6C34878D82A}">
                    <a16:rowId xmlns:a16="http://schemas.microsoft.com/office/drawing/2014/main" val="3130065384"/>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Diagnosis</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2,757</a:t>
                      </a:r>
                    </a:p>
                  </a:txBody>
                  <a:tcPr marL="7620" marR="7620" marT="7620" marB="0" anchor="b">
                    <a:lnL>
                      <a:noFill/>
                    </a:lnL>
                    <a:lnR>
                      <a:noFill/>
                    </a:lnR>
                    <a:lnT>
                      <a:noFill/>
                    </a:lnT>
                    <a:lnB>
                      <a:noFill/>
                    </a:lnB>
                  </a:tcPr>
                </a:tc>
                <a:extLst>
                  <a:ext uri="{0D108BD9-81ED-4DB2-BD59-A6C34878D82A}">
                    <a16:rowId xmlns:a16="http://schemas.microsoft.com/office/drawing/2014/main" val="2133806469"/>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ICD9</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1,730</a:t>
                      </a:r>
                    </a:p>
                  </a:txBody>
                  <a:tcPr marL="7620" marR="7620" marT="7620" marB="0" anchor="b">
                    <a:lnL>
                      <a:noFill/>
                    </a:lnL>
                    <a:lnR>
                      <a:noFill/>
                    </a:lnR>
                    <a:lnT>
                      <a:noFill/>
                    </a:lnT>
                    <a:lnB>
                      <a:noFill/>
                    </a:lnB>
                  </a:tcPr>
                </a:tc>
                <a:extLst>
                  <a:ext uri="{0D108BD9-81ED-4DB2-BD59-A6C34878D82A}">
                    <a16:rowId xmlns:a16="http://schemas.microsoft.com/office/drawing/2014/main" val="2466201017"/>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Organ System</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14</a:t>
                      </a:r>
                    </a:p>
                  </a:txBody>
                  <a:tcPr marL="7620" marR="7620" marT="7620" marB="0" anchor="b">
                    <a:lnL>
                      <a:noFill/>
                    </a:lnL>
                    <a:lnR>
                      <a:noFill/>
                    </a:lnR>
                    <a:lnT>
                      <a:noFill/>
                    </a:lnT>
                    <a:lnB>
                      <a:noFill/>
                    </a:lnB>
                  </a:tcPr>
                </a:tc>
                <a:extLst>
                  <a:ext uri="{0D108BD9-81ED-4DB2-BD59-A6C34878D82A}">
                    <a16:rowId xmlns:a16="http://schemas.microsoft.com/office/drawing/2014/main" val="3564053199"/>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Task</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8</a:t>
                      </a:r>
                    </a:p>
                  </a:txBody>
                  <a:tcPr marL="7620" marR="7620" marT="7620" marB="0" anchor="b">
                    <a:lnL>
                      <a:noFill/>
                    </a:lnL>
                    <a:lnR>
                      <a:noFill/>
                    </a:lnR>
                    <a:lnT>
                      <a:noFill/>
                    </a:lnT>
                    <a:lnB>
                      <a:noFill/>
                    </a:lnB>
                  </a:tcPr>
                </a:tc>
                <a:extLst>
                  <a:ext uri="{0D108BD9-81ED-4DB2-BD59-A6C34878D82A}">
                    <a16:rowId xmlns:a16="http://schemas.microsoft.com/office/drawing/2014/main" val="1764002097"/>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Author</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129</a:t>
                      </a:r>
                    </a:p>
                  </a:txBody>
                  <a:tcPr marL="7620" marR="7620" marT="7620" marB="0" anchor="b">
                    <a:lnL>
                      <a:noFill/>
                    </a:lnL>
                    <a:lnR>
                      <a:noFill/>
                    </a:lnR>
                    <a:lnT>
                      <a:noFill/>
                    </a:lnT>
                    <a:lnB>
                      <a:noFill/>
                    </a:lnB>
                  </a:tcPr>
                </a:tc>
                <a:extLst>
                  <a:ext uri="{0D108BD9-81ED-4DB2-BD59-A6C34878D82A}">
                    <a16:rowId xmlns:a16="http://schemas.microsoft.com/office/drawing/2014/main" val="2942672161"/>
                  </a:ext>
                </a:extLst>
              </a:tr>
              <a:tr h="259080">
                <a:tc>
                  <a:txBody>
                    <a:bodyPr/>
                    <a:lstStyle/>
                    <a:p>
                      <a:pPr algn="l" fontAlgn="b"/>
                      <a:r>
                        <a:rPr lang="en-US" sz="1600" b="0" i="0" u="none" strike="noStrike">
                          <a:solidFill>
                            <a:srgbClr val="000000"/>
                          </a:solidFill>
                          <a:effectLst/>
                          <a:latin typeface="Source Sans Pro" panose="020B0503030403020204" pitchFamily="34" charset="0"/>
                          <a:ea typeface="Source Sans Pro" panose="020B0503030403020204" pitchFamily="34" charset="0"/>
                        </a:rPr>
                        <a:t>References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Source Sans Pro" panose="020B0503030403020204" pitchFamily="34" charset="0"/>
                          <a:ea typeface="Source Sans Pro" panose="020B0503030403020204" pitchFamily="34" charset="0"/>
                        </a:rPr>
                        <a:t>4,084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644724"/>
                  </a:ext>
                </a:extLst>
              </a:tr>
            </a:tbl>
          </a:graphicData>
        </a:graphic>
      </p:graphicFrame>
    </p:spTree>
    <p:extLst>
      <p:ext uri="{BB962C8B-B14F-4D97-AF65-F5344CB8AC3E}">
        <p14:creationId xmlns:p14="http://schemas.microsoft.com/office/powerpoint/2010/main" val="13052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Cleaning the Dataset</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14</a:t>
            </a:fld>
            <a:endParaRPr lang="en-US"/>
          </a:p>
        </p:txBody>
      </p:sp>
      <p:graphicFrame>
        <p:nvGraphicFramePr>
          <p:cNvPr id="3" name="Table 2">
            <a:extLst>
              <a:ext uri="{FF2B5EF4-FFF2-40B4-BE49-F238E27FC236}">
                <a16:creationId xmlns:a16="http://schemas.microsoft.com/office/drawing/2014/main" id="{359C36E6-89B3-4977-92BA-22AFDAB70FB1}"/>
              </a:ext>
            </a:extLst>
          </p:cNvPr>
          <p:cNvGraphicFramePr>
            <a:graphicFrameLocks noGrp="1"/>
          </p:cNvGraphicFramePr>
          <p:nvPr/>
        </p:nvGraphicFramePr>
        <p:xfrm>
          <a:off x="2698750" y="1996281"/>
          <a:ext cx="6794500" cy="3733800"/>
        </p:xfrm>
        <a:graphic>
          <a:graphicData uri="http://schemas.openxmlformats.org/drawingml/2006/table">
            <a:tbl>
              <a:tblPr firstRow="1" firstCol="1" bandRow="1"/>
              <a:tblGrid>
                <a:gridCol w="2374900">
                  <a:extLst>
                    <a:ext uri="{9D8B030D-6E8A-4147-A177-3AD203B41FA5}">
                      <a16:colId xmlns:a16="http://schemas.microsoft.com/office/drawing/2014/main" val="1900598356"/>
                    </a:ext>
                  </a:extLst>
                </a:gridCol>
                <a:gridCol w="1270000">
                  <a:extLst>
                    <a:ext uri="{9D8B030D-6E8A-4147-A177-3AD203B41FA5}">
                      <a16:colId xmlns:a16="http://schemas.microsoft.com/office/drawing/2014/main" val="2154101381"/>
                    </a:ext>
                  </a:extLst>
                </a:gridCol>
                <a:gridCol w="1511300">
                  <a:extLst>
                    <a:ext uri="{9D8B030D-6E8A-4147-A177-3AD203B41FA5}">
                      <a16:colId xmlns:a16="http://schemas.microsoft.com/office/drawing/2014/main" val="2225271348"/>
                    </a:ext>
                  </a:extLst>
                </a:gridCol>
                <a:gridCol w="1638300">
                  <a:extLst>
                    <a:ext uri="{9D8B030D-6E8A-4147-A177-3AD203B41FA5}">
                      <a16:colId xmlns:a16="http://schemas.microsoft.com/office/drawing/2014/main" val="3677916326"/>
                    </a:ext>
                  </a:extLst>
                </a:gridCol>
              </a:tblGrid>
              <a:tr h="266700">
                <a:tc>
                  <a:txBody>
                    <a:bodyPr/>
                    <a:lstStyle/>
                    <a:p>
                      <a:pPr algn="r" fontAlgn="b"/>
                      <a:endParaRPr lang="en-US" sz="1600" b="1" i="0" u="none" strike="noStrike">
                        <a:solidFill>
                          <a:srgbClr val="000000"/>
                        </a:solidFill>
                        <a:effectLst/>
                        <a:latin typeface="Source Sans Pro" panose="020B0503030403020204" pitchFamily="34" charset="0"/>
                      </a:endParaRPr>
                    </a:p>
                  </a:txBody>
                  <a:tcPr marL="7620" marR="7620" marT="7620" marB="0" anchor="b">
                    <a:lnL>
                      <a:noFill/>
                    </a:lnL>
                    <a:lnR>
                      <a:noFill/>
                    </a:lnR>
                    <a:lnT>
                      <a:noFill/>
                    </a:lnT>
                    <a:lnB>
                      <a:noFill/>
                    </a:lnB>
                  </a:tcPr>
                </a:tc>
                <a:tc>
                  <a:txBody>
                    <a:bodyPr/>
                    <a:lstStyle/>
                    <a:p>
                      <a:pPr algn="r" fontAlgn="b"/>
                      <a:r>
                        <a:rPr lang="en-US" sz="1600" b="1" i="0" u="none" strike="noStrike">
                          <a:solidFill>
                            <a:srgbClr val="000000"/>
                          </a:solidFill>
                          <a:effectLst/>
                          <a:latin typeface="Source Sans Pro" panose="020B0503030403020204" pitchFamily="34" charset="0"/>
                        </a:rPr>
                        <a:t>Raw</a:t>
                      </a:r>
                    </a:p>
                  </a:txBody>
                  <a:tcPr marL="7620" marR="7620" marT="7620" marB="0" anchor="b">
                    <a:lnL>
                      <a:noFill/>
                    </a:lnL>
                    <a:lnR>
                      <a:noFill/>
                    </a:lnR>
                    <a:lnT>
                      <a:noFill/>
                    </a:lnT>
                    <a:lnB>
                      <a:noFill/>
                    </a:lnB>
                  </a:tcPr>
                </a:tc>
                <a:tc>
                  <a:txBody>
                    <a:bodyPr/>
                    <a:lstStyle/>
                    <a:p>
                      <a:pPr algn="r" fontAlgn="b"/>
                      <a:r>
                        <a:rPr lang="en-US" sz="1600" b="1" i="0" u="none" strike="noStrike">
                          <a:solidFill>
                            <a:srgbClr val="000000"/>
                          </a:solidFill>
                          <a:effectLst/>
                          <a:latin typeface="Source Sans Pro" panose="020B0503030403020204" pitchFamily="34" charset="0"/>
                        </a:rPr>
                        <a:t>Post Stemming </a:t>
                      </a:r>
                    </a:p>
                  </a:txBody>
                  <a:tcPr marL="7620" marR="7620" marT="7620" marB="0" anchor="b">
                    <a:lnL>
                      <a:noFill/>
                    </a:lnL>
                    <a:lnR>
                      <a:noFill/>
                    </a:lnR>
                    <a:lnT>
                      <a:noFill/>
                    </a:lnT>
                    <a:lnB>
                      <a:noFill/>
                    </a:lnB>
                  </a:tcPr>
                </a:tc>
                <a:tc>
                  <a:txBody>
                    <a:bodyPr/>
                    <a:lstStyle/>
                    <a:p>
                      <a:pPr algn="r" fontAlgn="b"/>
                      <a:r>
                        <a:rPr lang="en-US" sz="1600" b="1" i="0" u="none" strike="noStrike">
                          <a:solidFill>
                            <a:srgbClr val="000000"/>
                          </a:solidFill>
                          <a:effectLst/>
                          <a:latin typeface="Source Sans Pro" panose="020B0503030403020204" pitchFamily="34" charset="0"/>
                        </a:rPr>
                        <a:t>Post Stop Word </a:t>
                      </a:r>
                    </a:p>
                  </a:txBody>
                  <a:tcPr marL="7620" marR="7620" marT="7620" marB="0" anchor="b">
                    <a:lnL>
                      <a:noFill/>
                    </a:lnL>
                    <a:lnR>
                      <a:noFill/>
                    </a:lnR>
                    <a:lnT>
                      <a:noFill/>
                    </a:lnT>
                    <a:lnB>
                      <a:noFill/>
                    </a:lnB>
                  </a:tcPr>
                </a:tc>
                <a:extLst>
                  <a:ext uri="{0D108BD9-81ED-4DB2-BD59-A6C34878D82A}">
                    <a16:rowId xmlns:a16="http://schemas.microsoft.com/office/drawing/2014/main" val="2260014484"/>
                  </a:ext>
                </a:extLst>
              </a:tr>
              <a:tr h="266700">
                <a:tc>
                  <a:txBody>
                    <a:bodyPr/>
                    <a:lstStyle/>
                    <a:p>
                      <a:pPr algn="r" fontAlgn="b"/>
                      <a:r>
                        <a:rPr lang="en-US" sz="1600" b="1" i="0" u="none" strike="noStrike">
                          <a:solidFill>
                            <a:srgbClr val="000000"/>
                          </a:solidFill>
                          <a:effectLst/>
                          <a:latin typeface="Source Sans Pro" panose="020B0503030403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(Step 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Removal (Step 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2498194"/>
                  </a:ext>
                </a:extLst>
              </a:tr>
              <a:tr h="266700">
                <a:tc>
                  <a:txBody>
                    <a:bodyPr/>
                    <a:lstStyle/>
                    <a:p>
                      <a:pPr algn="l" fontAlgn="b"/>
                      <a:r>
                        <a:rPr lang="en-US" sz="1600" b="0" i="0" u="none" strike="noStrike">
                          <a:solidFill>
                            <a:srgbClr val="000000"/>
                          </a:solidFill>
                          <a:effectLst/>
                          <a:latin typeface="Source Sans Pro" panose="020B0503030403020204" pitchFamily="34" charset="0"/>
                        </a:rPr>
                        <a:t>Documents (Items)</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7,205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7,205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7,205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69480951"/>
                  </a:ext>
                </a:extLst>
              </a:tr>
              <a:tr h="266700">
                <a:tc>
                  <a:txBody>
                    <a:bodyPr/>
                    <a:lstStyle/>
                    <a:p>
                      <a:pPr algn="l" fontAlgn="b"/>
                      <a:r>
                        <a:rPr lang="en-US" sz="1600" b="0" i="0" u="none" strike="noStrike">
                          <a:solidFill>
                            <a:srgbClr val="000000"/>
                          </a:solidFill>
                          <a:effectLst/>
                          <a:latin typeface="Source Sans Pro" panose="020B0503030403020204" pitchFamily="34" charset="0"/>
                        </a:rPr>
                        <a:t>Total number of words</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416,006</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416,006</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227,432</a:t>
                      </a:r>
                    </a:p>
                  </a:txBody>
                  <a:tcPr marL="7620" marR="7620" marT="7620" marB="0" anchor="b">
                    <a:lnL>
                      <a:noFill/>
                    </a:lnL>
                    <a:lnR>
                      <a:noFill/>
                    </a:lnR>
                    <a:lnT>
                      <a:noFill/>
                    </a:lnT>
                    <a:lnB>
                      <a:noFill/>
                    </a:lnB>
                  </a:tcPr>
                </a:tc>
                <a:extLst>
                  <a:ext uri="{0D108BD9-81ED-4DB2-BD59-A6C34878D82A}">
                    <a16:rowId xmlns:a16="http://schemas.microsoft.com/office/drawing/2014/main" val="631567976"/>
                  </a:ext>
                </a:extLst>
              </a:tr>
              <a:tr h="266700">
                <a:tc>
                  <a:txBody>
                    <a:bodyPr/>
                    <a:lstStyle/>
                    <a:p>
                      <a:pPr algn="l" fontAlgn="b"/>
                      <a:r>
                        <a:rPr lang="en-US" sz="1600" b="0" i="0" u="none" strike="noStrike">
                          <a:solidFill>
                            <a:srgbClr val="000000"/>
                          </a:solidFill>
                          <a:effectLst/>
                          <a:latin typeface="Source Sans Pro" panose="020B0503030403020204" pitchFamily="34" charset="0"/>
                        </a:rPr>
                        <a:t>Unique words</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11,684</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8,633</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5,841</a:t>
                      </a:r>
                    </a:p>
                  </a:txBody>
                  <a:tcPr marL="7620" marR="7620" marT="7620" marB="0" anchor="b">
                    <a:lnL>
                      <a:noFill/>
                    </a:lnL>
                    <a:lnR>
                      <a:noFill/>
                    </a:lnR>
                    <a:lnT>
                      <a:noFill/>
                    </a:lnT>
                    <a:lnB>
                      <a:noFill/>
                    </a:lnB>
                  </a:tcPr>
                </a:tc>
                <a:extLst>
                  <a:ext uri="{0D108BD9-81ED-4DB2-BD59-A6C34878D82A}">
                    <a16:rowId xmlns:a16="http://schemas.microsoft.com/office/drawing/2014/main" val="479936756"/>
                  </a:ext>
                </a:extLst>
              </a:tr>
              <a:tr h="266700">
                <a:tc>
                  <a:txBody>
                    <a:bodyPr/>
                    <a:lstStyle/>
                    <a:p>
                      <a:pPr algn="l" fontAlgn="b"/>
                      <a:r>
                        <a:rPr lang="en-US" sz="1600" b="0" i="0" u="none" strike="noStrike">
                          <a:solidFill>
                            <a:srgbClr val="000000"/>
                          </a:solidFill>
                          <a:effectLst/>
                          <a:latin typeface="Source Sans Pro" panose="020B0503030403020204" pitchFamily="34" charset="0"/>
                        </a:rPr>
                        <a:t>Mean word frequency</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35.28</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47.15</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38.94</a:t>
                      </a:r>
                    </a:p>
                  </a:txBody>
                  <a:tcPr marL="7620" marR="7620" marT="7620" marB="0" anchor="b">
                    <a:lnL>
                      <a:noFill/>
                    </a:lnL>
                    <a:lnR>
                      <a:noFill/>
                    </a:lnR>
                    <a:lnT>
                      <a:noFill/>
                    </a:lnT>
                    <a:lnB>
                      <a:noFill/>
                    </a:lnB>
                  </a:tcPr>
                </a:tc>
                <a:extLst>
                  <a:ext uri="{0D108BD9-81ED-4DB2-BD59-A6C34878D82A}">
                    <a16:rowId xmlns:a16="http://schemas.microsoft.com/office/drawing/2014/main" val="2018391010"/>
                  </a:ext>
                </a:extLst>
              </a:tr>
              <a:tr h="266700">
                <a:tc>
                  <a:txBody>
                    <a:bodyPr/>
                    <a:lstStyle/>
                    <a:p>
                      <a:pPr algn="l" fontAlgn="b"/>
                      <a:r>
                        <a:rPr lang="en-US" sz="1600" b="0" i="0" u="none" strike="noStrike">
                          <a:solidFill>
                            <a:srgbClr val="000000"/>
                          </a:solidFill>
                          <a:effectLst/>
                          <a:latin typeface="Source Sans Pro" panose="020B0503030403020204" pitchFamily="34" charset="0"/>
                        </a:rPr>
                        <a:t>Min word frequency</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1</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1</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1</a:t>
                      </a:r>
                    </a:p>
                  </a:txBody>
                  <a:tcPr marL="7620" marR="7620" marT="7620" marB="0" anchor="b">
                    <a:lnL>
                      <a:noFill/>
                    </a:lnL>
                    <a:lnR>
                      <a:noFill/>
                    </a:lnR>
                    <a:lnT>
                      <a:noFill/>
                    </a:lnT>
                    <a:lnB>
                      <a:noFill/>
                    </a:lnB>
                  </a:tcPr>
                </a:tc>
                <a:extLst>
                  <a:ext uri="{0D108BD9-81ED-4DB2-BD59-A6C34878D82A}">
                    <a16:rowId xmlns:a16="http://schemas.microsoft.com/office/drawing/2014/main" val="1087974140"/>
                  </a:ext>
                </a:extLst>
              </a:tr>
              <a:tr h="266700">
                <a:tc>
                  <a:txBody>
                    <a:bodyPr/>
                    <a:lstStyle/>
                    <a:p>
                      <a:pPr algn="l" fontAlgn="b"/>
                      <a:r>
                        <a:rPr lang="en-US" sz="1600" b="0" i="0" u="none" strike="noStrike">
                          <a:solidFill>
                            <a:srgbClr val="000000"/>
                          </a:solidFill>
                          <a:effectLst/>
                          <a:latin typeface="Source Sans Pro" panose="020B0503030403020204" pitchFamily="34" charset="0"/>
                        </a:rPr>
                        <a:t>Max word frequency</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7,203</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7,203</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4,125</a:t>
                      </a:r>
                    </a:p>
                  </a:txBody>
                  <a:tcPr marL="7620" marR="7620" marT="7620" marB="0" anchor="b">
                    <a:lnL>
                      <a:noFill/>
                    </a:lnL>
                    <a:lnR>
                      <a:noFill/>
                    </a:lnR>
                    <a:lnT>
                      <a:noFill/>
                    </a:lnT>
                    <a:lnB>
                      <a:noFill/>
                    </a:lnB>
                  </a:tcPr>
                </a:tc>
                <a:extLst>
                  <a:ext uri="{0D108BD9-81ED-4DB2-BD59-A6C34878D82A}">
                    <a16:rowId xmlns:a16="http://schemas.microsoft.com/office/drawing/2014/main" val="3673322298"/>
                  </a:ext>
                </a:extLst>
              </a:tr>
              <a:tr h="266700">
                <a:tc>
                  <a:txBody>
                    <a:bodyPr/>
                    <a:lstStyle/>
                    <a:p>
                      <a:pPr algn="l" fontAlgn="b"/>
                      <a:r>
                        <a:rPr lang="en-US" sz="1600" b="0" i="0" u="none" strike="noStrike">
                          <a:solidFill>
                            <a:srgbClr val="000000"/>
                          </a:solidFill>
                          <a:effectLst/>
                          <a:latin typeface="Source Sans Pro" panose="020B0503030403020204" pitchFamily="34" charset="0"/>
                        </a:rPr>
                        <a:t>Mean word count per item</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75</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75</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35</a:t>
                      </a:r>
                    </a:p>
                  </a:txBody>
                  <a:tcPr marL="7620" marR="7620" marT="7620" marB="0" anchor="b">
                    <a:lnL>
                      <a:noFill/>
                    </a:lnL>
                    <a:lnR>
                      <a:noFill/>
                    </a:lnR>
                    <a:lnT>
                      <a:noFill/>
                    </a:lnT>
                    <a:lnB>
                      <a:noFill/>
                    </a:lnB>
                  </a:tcPr>
                </a:tc>
                <a:extLst>
                  <a:ext uri="{0D108BD9-81ED-4DB2-BD59-A6C34878D82A}">
                    <a16:rowId xmlns:a16="http://schemas.microsoft.com/office/drawing/2014/main" val="3870317980"/>
                  </a:ext>
                </a:extLst>
              </a:tr>
              <a:tr h="266700">
                <a:tc>
                  <a:txBody>
                    <a:bodyPr/>
                    <a:lstStyle/>
                    <a:p>
                      <a:pPr algn="l" fontAlgn="b"/>
                      <a:r>
                        <a:rPr lang="en-US" sz="1600" b="0" i="0" u="none" strike="noStrike">
                          <a:solidFill>
                            <a:srgbClr val="000000"/>
                          </a:solidFill>
                          <a:effectLst/>
                          <a:latin typeface="Source Sans Pro" panose="020B0503030403020204" pitchFamily="34" charset="0"/>
                        </a:rPr>
                        <a:t>Min word count per item</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8</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8</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1</a:t>
                      </a:r>
                    </a:p>
                  </a:txBody>
                  <a:tcPr marL="7620" marR="7620" marT="7620" marB="0" anchor="b">
                    <a:lnL>
                      <a:noFill/>
                    </a:lnL>
                    <a:lnR>
                      <a:noFill/>
                    </a:lnR>
                    <a:lnT>
                      <a:noFill/>
                    </a:lnT>
                    <a:lnB>
                      <a:noFill/>
                    </a:lnB>
                  </a:tcPr>
                </a:tc>
                <a:extLst>
                  <a:ext uri="{0D108BD9-81ED-4DB2-BD59-A6C34878D82A}">
                    <a16:rowId xmlns:a16="http://schemas.microsoft.com/office/drawing/2014/main" val="2167136270"/>
                  </a:ext>
                </a:extLst>
              </a:tr>
              <a:tr h="266700">
                <a:tc>
                  <a:txBody>
                    <a:bodyPr/>
                    <a:lstStyle/>
                    <a:p>
                      <a:pPr algn="l" fontAlgn="b"/>
                      <a:r>
                        <a:rPr lang="en-US" sz="1600" b="0" i="0" u="none" strike="noStrike">
                          <a:solidFill>
                            <a:srgbClr val="000000"/>
                          </a:solidFill>
                          <a:effectLst/>
                          <a:latin typeface="Source Sans Pro" panose="020B0503030403020204" pitchFamily="34" charset="0"/>
                        </a:rPr>
                        <a:t>Max word count per item</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369</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369</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219</a:t>
                      </a:r>
                    </a:p>
                  </a:txBody>
                  <a:tcPr marL="7620" marR="7620" marT="7620" marB="0" anchor="b">
                    <a:lnL>
                      <a:noFill/>
                    </a:lnL>
                    <a:lnR>
                      <a:noFill/>
                    </a:lnR>
                    <a:lnT>
                      <a:noFill/>
                    </a:lnT>
                    <a:lnB>
                      <a:noFill/>
                    </a:lnB>
                  </a:tcPr>
                </a:tc>
                <a:extLst>
                  <a:ext uri="{0D108BD9-81ED-4DB2-BD59-A6C34878D82A}">
                    <a16:rowId xmlns:a16="http://schemas.microsoft.com/office/drawing/2014/main" val="486879600"/>
                  </a:ext>
                </a:extLst>
              </a:tr>
              <a:tr h="266700">
                <a:tc>
                  <a:txBody>
                    <a:bodyPr/>
                    <a:lstStyle/>
                    <a:p>
                      <a:pPr algn="l" fontAlgn="b"/>
                      <a:r>
                        <a:rPr lang="en-US" sz="1600" b="0" i="0" u="none" strike="noStrike">
                          <a:solidFill>
                            <a:srgbClr val="000000"/>
                          </a:solidFill>
                          <a:effectLst/>
                          <a:latin typeface="Source Sans Pro" panose="020B0503030403020204" pitchFamily="34" charset="0"/>
                        </a:rPr>
                        <a:t>DTM Size (dimensions)</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7,205 × 11,684</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7,205 × 8,633</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7,205 × 5,841</a:t>
                      </a:r>
                    </a:p>
                  </a:txBody>
                  <a:tcPr marL="7620" marR="7620" marT="7620" marB="0" anchor="b">
                    <a:lnL>
                      <a:noFill/>
                    </a:lnL>
                    <a:lnR>
                      <a:noFill/>
                    </a:lnR>
                    <a:lnT>
                      <a:noFill/>
                    </a:lnT>
                    <a:lnB>
                      <a:noFill/>
                    </a:lnB>
                  </a:tcPr>
                </a:tc>
                <a:extLst>
                  <a:ext uri="{0D108BD9-81ED-4DB2-BD59-A6C34878D82A}">
                    <a16:rowId xmlns:a16="http://schemas.microsoft.com/office/drawing/2014/main" val="578725682"/>
                  </a:ext>
                </a:extLst>
              </a:tr>
              <a:tr h="266700">
                <a:tc>
                  <a:txBody>
                    <a:bodyPr/>
                    <a:lstStyle/>
                    <a:p>
                      <a:pPr algn="l" fontAlgn="b"/>
                      <a:r>
                        <a:rPr lang="en-US" sz="1600" b="0" i="0" u="none" strike="noStrike">
                          <a:solidFill>
                            <a:srgbClr val="000000"/>
                          </a:solidFill>
                          <a:effectLst/>
                          <a:latin typeface="Source Sans Pro" panose="020B0503030403020204" pitchFamily="34" charset="0"/>
                        </a:rPr>
                        <a:t>DTM Size (cells)</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84,183,220</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62,200,765</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42,084,405</a:t>
                      </a:r>
                    </a:p>
                  </a:txBody>
                  <a:tcPr marL="7620" marR="7620" marT="7620" marB="0" anchor="b">
                    <a:lnL>
                      <a:noFill/>
                    </a:lnL>
                    <a:lnR>
                      <a:noFill/>
                    </a:lnR>
                    <a:lnT>
                      <a:noFill/>
                    </a:lnT>
                    <a:lnB>
                      <a:noFill/>
                    </a:lnB>
                  </a:tcPr>
                </a:tc>
                <a:extLst>
                  <a:ext uri="{0D108BD9-81ED-4DB2-BD59-A6C34878D82A}">
                    <a16:rowId xmlns:a16="http://schemas.microsoft.com/office/drawing/2014/main" val="3209874376"/>
                  </a:ext>
                </a:extLst>
              </a:tr>
              <a:tr h="266700">
                <a:tc>
                  <a:txBody>
                    <a:bodyPr/>
                    <a:lstStyle/>
                    <a:p>
                      <a:pPr algn="l" fontAlgn="b"/>
                      <a:r>
                        <a:rPr lang="en-US" sz="1600" b="0" i="0" u="none" strike="noStrike">
                          <a:solidFill>
                            <a:srgbClr val="000000"/>
                          </a:solidFill>
                          <a:effectLst/>
                          <a:latin typeface="Source Sans Pro" panose="020B0503030403020204" pitchFamily="34" charset="0"/>
                        </a:rPr>
                        <a:t>DTM % Reduction</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rPr>
                        <a:t>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rPr>
                        <a:t>74%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Source Sans Pro" panose="020B0503030403020204" pitchFamily="34" charset="0"/>
                        </a:rPr>
                        <a:t>50%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961938"/>
                  </a:ext>
                </a:extLst>
              </a:tr>
            </a:tbl>
          </a:graphicData>
        </a:graphic>
      </p:graphicFrame>
    </p:spTree>
    <p:extLst>
      <p:ext uri="{BB962C8B-B14F-4D97-AF65-F5344CB8AC3E}">
        <p14:creationId xmlns:p14="http://schemas.microsoft.com/office/powerpoint/2010/main" val="86427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LDA: Number of Topics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15</a:t>
            </a:fld>
            <a:endParaRPr lang="en-US"/>
          </a:p>
        </p:txBody>
      </p:sp>
      <p:graphicFrame>
        <p:nvGraphicFramePr>
          <p:cNvPr id="6" name="Table 5">
            <a:extLst>
              <a:ext uri="{FF2B5EF4-FFF2-40B4-BE49-F238E27FC236}">
                <a16:creationId xmlns:a16="http://schemas.microsoft.com/office/drawing/2014/main" id="{777B78E4-86AA-44C8-AD07-FF08F04F4884}"/>
              </a:ext>
            </a:extLst>
          </p:cNvPr>
          <p:cNvGraphicFramePr>
            <a:graphicFrameLocks noGrp="1"/>
          </p:cNvGraphicFramePr>
          <p:nvPr/>
        </p:nvGraphicFramePr>
        <p:xfrm>
          <a:off x="3586955" y="1600186"/>
          <a:ext cx="5018089" cy="5121300"/>
        </p:xfrm>
        <a:graphic>
          <a:graphicData uri="http://schemas.openxmlformats.org/drawingml/2006/table">
            <a:tbl>
              <a:tblPr firstRow="1" firstCol="1" bandRow="1"/>
              <a:tblGrid>
                <a:gridCol w="1178006">
                  <a:extLst>
                    <a:ext uri="{9D8B030D-6E8A-4147-A177-3AD203B41FA5}">
                      <a16:colId xmlns:a16="http://schemas.microsoft.com/office/drawing/2014/main" val="1926480857"/>
                    </a:ext>
                  </a:extLst>
                </a:gridCol>
                <a:gridCol w="484414">
                  <a:extLst>
                    <a:ext uri="{9D8B030D-6E8A-4147-A177-3AD203B41FA5}">
                      <a16:colId xmlns:a16="http://schemas.microsoft.com/office/drawing/2014/main" val="3828787551"/>
                    </a:ext>
                  </a:extLst>
                </a:gridCol>
                <a:gridCol w="383128">
                  <a:extLst>
                    <a:ext uri="{9D8B030D-6E8A-4147-A177-3AD203B41FA5}">
                      <a16:colId xmlns:a16="http://schemas.microsoft.com/office/drawing/2014/main" val="590286739"/>
                    </a:ext>
                  </a:extLst>
                </a:gridCol>
                <a:gridCol w="396339">
                  <a:extLst>
                    <a:ext uri="{9D8B030D-6E8A-4147-A177-3AD203B41FA5}">
                      <a16:colId xmlns:a16="http://schemas.microsoft.com/office/drawing/2014/main" val="3404575559"/>
                    </a:ext>
                  </a:extLst>
                </a:gridCol>
                <a:gridCol w="429367">
                  <a:extLst>
                    <a:ext uri="{9D8B030D-6E8A-4147-A177-3AD203B41FA5}">
                      <a16:colId xmlns:a16="http://schemas.microsoft.com/office/drawing/2014/main" val="2194735953"/>
                    </a:ext>
                  </a:extLst>
                </a:gridCol>
                <a:gridCol w="429367">
                  <a:extLst>
                    <a:ext uri="{9D8B030D-6E8A-4147-A177-3AD203B41FA5}">
                      <a16:colId xmlns:a16="http://schemas.microsoft.com/office/drawing/2014/main" val="2333950945"/>
                    </a:ext>
                  </a:extLst>
                </a:gridCol>
                <a:gridCol w="429367">
                  <a:extLst>
                    <a:ext uri="{9D8B030D-6E8A-4147-A177-3AD203B41FA5}">
                      <a16:colId xmlns:a16="http://schemas.microsoft.com/office/drawing/2014/main" val="913656069"/>
                    </a:ext>
                  </a:extLst>
                </a:gridCol>
                <a:gridCol w="429367">
                  <a:extLst>
                    <a:ext uri="{9D8B030D-6E8A-4147-A177-3AD203B41FA5}">
                      <a16:colId xmlns:a16="http://schemas.microsoft.com/office/drawing/2014/main" val="1916599151"/>
                    </a:ext>
                  </a:extLst>
                </a:gridCol>
                <a:gridCol w="429367">
                  <a:extLst>
                    <a:ext uri="{9D8B030D-6E8A-4147-A177-3AD203B41FA5}">
                      <a16:colId xmlns:a16="http://schemas.microsoft.com/office/drawing/2014/main" val="1437140685"/>
                    </a:ext>
                  </a:extLst>
                </a:gridCol>
                <a:gridCol w="429367">
                  <a:extLst>
                    <a:ext uri="{9D8B030D-6E8A-4147-A177-3AD203B41FA5}">
                      <a16:colId xmlns:a16="http://schemas.microsoft.com/office/drawing/2014/main" val="3149690457"/>
                    </a:ext>
                  </a:extLst>
                </a:gridCol>
              </a:tblGrid>
              <a:tr h="204852">
                <a:tc>
                  <a:txBody>
                    <a:bodyPr/>
                    <a:lstStyle/>
                    <a:p>
                      <a:pPr algn="ctr" fontAlgn="b"/>
                      <a:endParaRPr lang="en-US" sz="1100" b="1" i="0" u="none" strike="noStrike">
                        <a:solidFill>
                          <a:srgbClr val="000000"/>
                        </a:solidFill>
                        <a:effectLst/>
                        <a:latin typeface="Source Sans Pro" panose="020B0503030403020204" pitchFamily="34" charset="0"/>
                      </a:endParaRPr>
                    </a:p>
                  </a:txBody>
                  <a:tcPr marL="5173" marR="5173" marT="5173" marB="0" anchor="b">
                    <a:lnL>
                      <a:noFill/>
                    </a:lnL>
                    <a:lnR>
                      <a:noFill/>
                    </a:lnR>
                    <a:lnT>
                      <a:noFill/>
                    </a:lnT>
                    <a:lnB>
                      <a:noFill/>
                    </a:lnB>
                  </a:tcPr>
                </a:tc>
                <a:tc>
                  <a:txBody>
                    <a:bodyPr/>
                    <a:lstStyle/>
                    <a:p>
                      <a:pPr algn="l" fontAlgn="b"/>
                      <a:endParaRPr lang="en-US" sz="1100" b="1" i="0" u="none" strike="noStrike">
                        <a:solidFill>
                          <a:srgbClr val="000000"/>
                        </a:solidFill>
                        <a:effectLst/>
                        <a:latin typeface="Source Sans Pro" panose="020B0503030403020204" pitchFamily="34" charset="0"/>
                      </a:endParaRPr>
                    </a:p>
                  </a:txBody>
                  <a:tcPr marL="5173" marR="5173" marT="5173" marB="0" anchor="b">
                    <a:lnL>
                      <a:noFill/>
                    </a:lnL>
                    <a:lnR>
                      <a:noFill/>
                    </a:lnR>
                    <a:lnT>
                      <a:noFill/>
                    </a:lnT>
                    <a:lnB>
                      <a:noFill/>
                    </a:lnB>
                  </a:tcPr>
                </a:tc>
                <a:tc gridSpan="8">
                  <a:txBody>
                    <a:bodyPr/>
                    <a:lstStyle/>
                    <a:p>
                      <a:pPr algn="ctr" fontAlgn="b"/>
                      <a:r>
                        <a:rPr lang="en-US" sz="1100" b="1" i="0" u="none" strike="noStrike">
                          <a:solidFill>
                            <a:srgbClr val="000000"/>
                          </a:solidFill>
                          <a:effectLst/>
                          <a:latin typeface="Source Sans Pro" panose="020B0503030403020204" pitchFamily="34" charset="0"/>
                        </a:rPr>
                        <a:t>Topics</a:t>
                      </a:r>
                    </a:p>
                  </a:txBody>
                  <a:tcPr marL="5173" marR="5173" marT="517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93677341"/>
                  </a:ext>
                </a:extLst>
              </a:tr>
              <a:tr h="204852">
                <a:tc>
                  <a:txBody>
                    <a:bodyPr/>
                    <a:lstStyle/>
                    <a:p>
                      <a:pPr algn="ctr" fontAlgn="b"/>
                      <a:r>
                        <a:rPr lang="en-US" sz="1100" b="1" i="0" u="none" strike="noStrike">
                          <a:solidFill>
                            <a:srgbClr val="000000"/>
                          </a:solidFill>
                          <a:effectLst/>
                          <a:latin typeface="Source Sans Pro" panose="020B0503030403020204" pitchFamily="34" charset="0"/>
                        </a:rPr>
                        <a:t>Index</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ource Sans Pro" panose="020B0503030403020204" pitchFamily="34" charset="0"/>
                        </a:rPr>
                        <a:t>Fold</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Source Sans Pro" panose="020B0503030403020204" pitchFamily="34" charset="0"/>
                        </a:rPr>
                        <a:t>10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Source Sans Pro" panose="020B0503030403020204" pitchFamily="34" charset="0"/>
                        </a:rPr>
                        <a:t>20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Source Sans Pro" panose="020B0503030403020204" pitchFamily="34" charset="0"/>
                        </a:rPr>
                        <a:t>30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Source Sans Pro" panose="020B0503030403020204" pitchFamily="34" charset="0"/>
                        </a:rPr>
                        <a:t>40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Source Sans Pro" panose="020B0503030403020204" pitchFamily="34" charset="0"/>
                        </a:rPr>
                        <a:t>50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Source Sans Pro" panose="020B0503030403020204" pitchFamily="34" charset="0"/>
                        </a:rPr>
                        <a:t>60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Source Sans Pro" panose="020B0503030403020204" pitchFamily="34" charset="0"/>
                        </a:rPr>
                        <a:t>70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Source Sans Pro" panose="020B0503030403020204" pitchFamily="34" charset="0"/>
                        </a:rPr>
                        <a:t>80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718639"/>
                  </a:ext>
                </a:extLst>
              </a:tr>
              <a:tr h="204852">
                <a:tc rowSpan="7">
                  <a:txBody>
                    <a:bodyPr/>
                    <a:lstStyle/>
                    <a:p>
                      <a:pPr algn="ctr" fontAlgn="ctr"/>
                      <a:r>
                        <a:rPr lang="en-US" sz="1100" b="0" i="0" u="none" strike="noStrike">
                          <a:solidFill>
                            <a:srgbClr val="000000"/>
                          </a:solidFill>
                          <a:effectLst/>
                          <a:latin typeface="Source Sans Pro" panose="020B0503030403020204" pitchFamily="34" charset="0"/>
                        </a:rPr>
                        <a:t>Standardized Perplexity by Validation Fold</a:t>
                      </a:r>
                    </a:p>
                  </a:txBody>
                  <a:tcPr marL="5173" marR="5173" marT="517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Source Sans Pro" panose="020B0503030403020204" pitchFamily="34" charset="0"/>
                        </a:rPr>
                        <a:t>1</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0.95</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-0.86</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-1.12</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-1.04</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0.67</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1.01</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1.14</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1.83</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50309115"/>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0.49</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-1.20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-2.37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-0.85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-0.74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0.31</a:t>
                      </a:r>
                    </a:p>
                  </a:txBody>
                  <a:tcPr marL="5173" marR="5173" marT="5173" marB="0" anchor="b">
                    <a:lnL>
                      <a:noFill/>
                    </a:lnL>
                    <a:lnR>
                      <a:noFill/>
                    </a:lnR>
                    <a:lnT>
                      <a:noFill/>
                    </a:lnT>
                    <a:lnB>
                      <a:noFill/>
                    </a:lnB>
                  </a:tcPr>
                </a:tc>
                <a:extLst>
                  <a:ext uri="{0D108BD9-81ED-4DB2-BD59-A6C34878D82A}">
                    <a16:rowId xmlns:a16="http://schemas.microsoft.com/office/drawing/2014/main" val="2986492169"/>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0.96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-0.77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-1.43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-1.00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0.87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1.08</a:t>
                      </a:r>
                    </a:p>
                  </a:txBody>
                  <a:tcPr marL="5173" marR="5173" marT="5173" marB="0" anchor="b">
                    <a:lnL>
                      <a:noFill/>
                    </a:lnL>
                    <a:lnR>
                      <a:noFill/>
                    </a:lnR>
                    <a:lnT>
                      <a:noFill/>
                    </a:lnT>
                    <a:lnB>
                      <a:noFill/>
                    </a:lnB>
                  </a:tcPr>
                </a:tc>
                <a:extLst>
                  <a:ext uri="{0D108BD9-81ED-4DB2-BD59-A6C34878D82A}">
                    <a16:rowId xmlns:a16="http://schemas.microsoft.com/office/drawing/2014/main" val="3831029250"/>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1.65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-0.15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-1.12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0.71</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1.03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1.61</a:t>
                      </a:r>
                    </a:p>
                  </a:txBody>
                  <a:tcPr marL="5173" marR="5173" marT="5173" marB="0" anchor="b">
                    <a:lnL>
                      <a:noFill/>
                    </a:lnL>
                    <a:lnR>
                      <a:noFill/>
                    </a:lnR>
                    <a:lnT>
                      <a:noFill/>
                    </a:lnT>
                    <a:lnB>
                      <a:noFill/>
                    </a:lnB>
                  </a:tcPr>
                </a:tc>
                <a:extLst>
                  <a:ext uri="{0D108BD9-81ED-4DB2-BD59-A6C34878D82A}">
                    <a16:rowId xmlns:a16="http://schemas.microsoft.com/office/drawing/2014/main" val="3954159838"/>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-1.19</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-1.35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-0.10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0.78</a:t>
                      </a:r>
                    </a:p>
                  </a:txBody>
                  <a:tcPr marL="5173" marR="5173" marT="5173" marB="0" anchor="b">
                    <a:lnL>
                      <a:noFill/>
                    </a:lnL>
                    <a:lnR>
                      <a:noFill/>
                    </a:lnR>
                    <a:lnT>
                      <a:noFill/>
                    </a:lnT>
                    <a:lnB>
                      <a:noFill/>
                    </a:lnB>
                  </a:tcPr>
                </a:tc>
                <a:extLst>
                  <a:ext uri="{0D108BD9-81ED-4DB2-BD59-A6C34878D82A}">
                    <a16:rowId xmlns:a16="http://schemas.microsoft.com/office/drawing/2014/main" val="1451196874"/>
                  </a:ext>
                </a:extLst>
              </a:tr>
              <a:tr h="204852">
                <a:tc vMerge="1">
                  <a:txBody>
                    <a:bodyPr/>
                    <a:lstStyle/>
                    <a:p>
                      <a:endParaRPr lang="en-US"/>
                    </a:p>
                  </a:txBody>
                  <a:tcPr/>
                </a:tc>
                <a:tc>
                  <a:txBody>
                    <a:bodyPr/>
                    <a:lstStyle/>
                    <a:p>
                      <a:pPr algn="ctr" fontAlgn="b"/>
                      <a:r>
                        <a:rPr lang="en-US" sz="1100" b="0" i="1" u="none" strike="noStrike">
                          <a:solidFill>
                            <a:srgbClr val="000000"/>
                          </a:solidFill>
                          <a:effectLst/>
                          <a:latin typeface="Source Sans Pro" panose="020B0503030403020204" pitchFamily="34" charset="0"/>
                        </a:rPr>
                        <a:t>Mean</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0.91</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-0.36</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-0.89</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-1.46</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-0.31</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0.35</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0.64</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1.12</a:t>
                      </a:r>
                    </a:p>
                  </a:txBody>
                  <a:tcPr marL="5173" marR="5173" marT="5173" marB="0" anchor="b">
                    <a:lnL>
                      <a:noFill/>
                    </a:lnL>
                    <a:lnR>
                      <a:noFill/>
                    </a:lnR>
                    <a:lnT>
                      <a:noFill/>
                    </a:lnT>
                    <a:lnB>
                      <a:noFill/>
                    </a:lnB>
                  </a:tcPr>
                </a:tc>
                <a:extLst>
                  <a:ext uri="{0D108BD9-81ED-4DB2-BD59-A6C34878D82A}">
                    <a16:rowId xmlns:a16="http://schemas.microsoft.com/office/drawing/2014/main" val="149598203"/>
                  </a:ext>
                </a:extLst>
              </a:tr>
              <a:tr h="204852">
                <a:tc vMerge="1">
                  <a:txBody>
                    <a:bodyPr/>
                    <a:lstStyle/>
                    <a:p>
                      <a:endParaRPr lang="en-US"/>
                    </a:p>
                  </a:txBody>
                  <a:tcPr/>
                </a:tc>
                <a:tc>
                  <a:txBody>
                    <a:bodyPr/>
                    <a:lstStyle/>
                    <a:p>
                      <a:pPr algn="ctr" fontAlgn="b"/>
                      <a:r>
                        <a:rPr lang="en-US" sz="1100" b="0" i="1" u="none" strike="noStrike">
                          <a:solidFill>
                            <a:srgbClr val="000000"/>
                          </a:solidFill>
                          <a:effectLst/>
                          <a:latin typeface="Source Sans Pro" panose="020B0503030403020204" pitchFamily="34" charset="0"/>
                        </a:rPr>
                        <a:t>SD</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0.47</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0.43</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0.45</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0.53</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0.66</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0.67</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0.62</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0.62</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893650"/>
                  </a:ext>
                </a:extLst>
              </a:tr>
              <a:tr h="204852">
                <a:tc rowSpan="7">
                  <a:txBody>
                    <a:bodyPr/>
                    <a:lstStyle/>
                    <a:p>
                      <a:pPr algn="ctr" fontAlgn="ctr"/>
                      <a:r>
                        <a:rPr lang="en-US" sz="1100" b="0" i="0" u="none" strike="noStrike">
                          <a:solidFill>
                            <a:srgbClr val="000000"/>
                          </a:solidFill>
                          <a:effectLst/>
                          <a:latin typeface="Source Sans Pro" panose="020B0503030403020204" pitchFamily="34" charset="0"/>
                        </a:rPr>
                        <a:t>Standardized Arun (2016) by Validation Fold</a:t>
                      </a:r>
                    </a:p>
                  </a:txBody>
                  <a:tcPr marL="5173" marR="5173" marT="517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Source Sans Pro" panose="020B0503030403020204" pitchFamily="34" charset="0"/>
                        </a:rPr>
                        <a:t>1</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2.29</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0.91</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0.21</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-0.12</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-0.30</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-0.56</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-0.82</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-1.01</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5543236"/>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2.02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0.80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0.04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-0.14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-0.86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-1.07</a:t>
                      </a:r>
                    </a:p>
                  </a:txBody>
                  <a:tcPr marL="5173" marR="5173" marT="5173" marB="0" anchor="b">
                    <a:lnL>
                      <a:noFill/>
                    </a:lnL>
                    <a:lnR>
                      <a:noFill/>
                    </a:lnR>
                    <a:lnT>
                      <a:noFill/>
                    </a:lnT>
                    <a:lnB>
                      <a:noFill/>
                    </a:lnB>
                  </a:tcPr>
                </a:tc>
                <a:extLst>
                  <a:ext uri="{0D108BD9-81ED-4DB2-BD59-A6C34878D82A}">
                    <a16:rowId xmlns:a16="http://schemas.microsoft.com/office/drawing/2014/main" val="1858421146"/>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2.19</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0.98</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-0.06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-0.97</a:t>
                      </a:r>
                    </a:p>
                  </a:txBody>
                  <a:tcPr marL="5173" marR="5173" marT="5173" marB="0" anchor="b">
                    <a:lnL>
                      <a:noFill/>
                    </a:lnL>
                    <a:lnR>
                      <a:noFill/>
                    </a:lnR>
                    <a:lnT>
                      <a:noFill/>
                    </a:lnT>
                    <a:lnB>
                      <a:noFill/>
                    </a:lnB>
                  </a:tcPr>
                </a:tc>
                <a:extLst>
                  <a:ext uri="{0D108BD9-81ED-4DB2-BD59-A6C34878D82A}">
                    <a16:rowId xmlns:a16="http://schemas.microsoft.com/office/drawing/2014/main" val="2286096907"/>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2.12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0.82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0.13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-0.88</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-1.11</a:t>
                      </a:r>
                    </a:p>
                  </a:txBody>
                  <a:tcPr marL="5173" marR="5173" marT="5173" marB="0" anchor="b">
                    <a:lnL>
                      <a:noFill/>
                    </a:lnL>
                    <a:lnR>
                      <a:noFill/>
                    </a:lnR>
                    <a:lnT>
                      <a:noFill/>
                    </a:lnT>
                    <a:lnB>
                      <a:noFill/>
                    </a:lnB>
                  </a:tcPr>
                </a:tc>
                <a:extLst>
                  <a:ext uri="{0D108BD9-81ED-4DB2-BD59-A6C34878D82A}">
                    <a16:rowId xmlns:a16="http://schemas.microsoft.com/office/drawing/2014/main" val="3736557441"/>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2.06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0.72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0.13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-0.79</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-0.95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-1.17</a:t>
                      </a:r>
                    </a:p>
                  </a:txBody>
                  <a:tcPr marL="5173" marR="5173" marT="5173" marB="0" anchor="b">
                    <a:lnL>
                      <a:noFill/>
                    </a:lnL>
                    <a:lnR>
                      <a:noFill/>
                    </a:lnR>
                    <a:lnT>
                      <a:noFill/>
                    </a:lnT>
                    <a:lnB>
                      <a:noFill/>
                    </a:lnB>
                  </a:tcPr>
                </a:tc>
                <a:extLst>
                  <a:ext uri="{0D108BD9-81ED-4DB2-BD59-A6C34878D82A}">
                    <a16:rowId xmlns:a16="http://schemas.microsoft.com/office/drawing/2014/main" val="3483402645"/>
                  </a:ext>
                </a:extLst>
              </a:tr>
              <a:tr h="204852">
                <a:tc vMerge="1">
                  <a:txBody>
                    <a:bodyPr/>
                    <a:lstStyle/>
                    <a:p>
                      <a:endParaRPr lang="en-US"/>
                    </a:p>
                  </a:txBody>
                  <a:tcPr/>
                </a:tc>
                <a:tc>
                  <a:txBody>
                    <a:bodyPr/>
                    <a:lstStyle/>
                    <a:p>
                      <a:pPr algn="ctr" fontAlgn="b"/>
                      <a:r>
                        <a:rPr lang="en-US" sz="1100" b="0" i="1" u="none" strike="noStrike">
                          <a:solidFill>
                            <a:srgbClr val="000000"/>
                          </a:solidFill>
                          <a:effectLst/>
                          <a:latin typeface="Source Sans Pro" panose="020B0503030403020204" pitchFamily="34" charset="0"/>
                        </a:rPr>
                        <a:t>Mean</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2.14</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0.84</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0.15</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-0.19</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-0.40</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-0.64</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-0.83</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-1.06</a:t>
                      </a:r>
                    </a:p>
                  </a:txBody>
                  <a:tcPr marL="5173" marR="5173" marT="5173" marB="0" anchor="b">
                    <a:lnL>
                      <a:noFill/>
                    </a:lnL>
                    <a:lnR>
                      <a:noFill/>
                    </a:lnR>
                    <a:lnT>
                      <a:noFill/>
                    </a:lnT>
                    <a:lnB>
                      <a:noFill/>
                    </a:lnB>
                  </a:tcPr>
                </a:tc>
                <a:extLst>
                  <a:ext uri="{0D108BD9-81ED-4DB2-BD59-A6C34878D82A}">
                    <a16:rowId xmlns:a16="http://schemas.microsoft.com/office/drawing/2014/main" val="2386791340"/>
                  </a:ext>
                </a:extLst>
              </a:tr>
              <a:tr h="204852">
                <a:tc vMerge="1">
                  <a:txBody>
                    <a:bodyPr/>
                    <a:lstStyle/>
                    <a:p>
                      <a:endParaRPr lang="en-US"/>
                    </a:p>
                  </a:txBody>
                  <a:tcPr/>
                </a:tc>
                <a:tc>
                  <a:txBody>
                    <a:bodyPr/>
                    <a:lstStyle/>
                    <a:p>
                      <a:pPr algn="ctr" fontAlgn="b"/>
                      <a:r>
                        <a:rPr lang="en-US" sz="1100" b="0" i="1" u="none" strike="noStrike">
                          <a:solidFill>
                            <a:srgbClr val="000000"/>
                          </a:solidFill>
                          <a:effectLst/>
                          <a:latin typeface="Source Sans Pro" panose="020B0503030403020204" pitchFamily="34" charset="0"/>
                        </a:rPr>
                        <a:t> SD</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0.11</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0.10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0.08</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0.13</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0.08</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0.10</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0.11</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0.08</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3429142"/>
                  </a:ext>
                </a:extLst>
              </a:tr>
              <a:tr h="204852">
                <a:tc rowSpan="7">
                  <a:txBody>
                    <a:bodyPr/>
                    <a:lstStyle/>
                    <a:p>
                      <a:pPr algn="ctr" fontAlgn="ctr"/>
                      <a:r>
                        <a:rPr lang="en-US" sz="1100" b="0" i="0" u="none" strike="noStrike">
                          <a:solidFill>
                            <a:srgbClr val="000000"/>
                          </a:solidFill>
                          <a:effectLst/>
                          <a:latin typeface="Source Sans Pro" panose="020B0503030403020204" pitchFamily="34" charset="0"/>
                        </a:rPr>
                        <a:t>Standardized Cao Juan (2004) by Validation Fold</a:t>
                      </a:r>
                    </a:p>
                  </a:txBody>
                  <a:tcPr marL="5173" marR="5173" marT="517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Source Sans Pro" panose="020B0503030403020204" pitchFamily="34" charset="0"/>
                        </a:rPr>
                        <a:t>1</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3.00</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0.49</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-0.34</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-0.46</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-0.27</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-0.41</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-0.61</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-0.56</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35299776"/>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2.46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-0.57</a:t>
                      </a:r>
                    </a:p>
                  </a:txBody>
                  <a:tcPr marL="5173" marR="5173" marT="5173" marB="0" anchor="b">
                    <a:lnL>
                      <a:noFill/>
                    </a:lnL>
                    <a:lnR>
                      <a:noFill/>
                    </a:lnR>
                    <a:lnT>
                      <a:noFill/>
                    </a:lnT>
                    <a:lnB>
                      <a:noFill/>
                    </a:lnB>
                  </a:tcPr>
                </a:tc>
                <a:extLst>
                  <a:ext uri="{0D108BD9-81ED-4DB2-BD59-A6C34878D82A}">
                    <a16:rowId xmlns:a16="http://schemas.microsoft.com/office/drawing/2014/main" val="1253903830"/>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2.14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0.49</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-0.61</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-0.76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-0.29</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-0.64</a:t>
                      </a:r>
                    </a:p>
                  </a:txBody>
                  <a:tcPr marL="5173" marR="5173" marT="5173" marB="0" anchor="b">
                    <a:lnL>
                      <a:noFill/>
                    </a:lnL>
                    <a:lnR>
                      <a:noFill/>
                    </a:lnR>
                    <a:lnT>
                      <a:noFill/>
                    </a:lnT>
                    <a:lnB>
                      <a:noFill/>
                    </a:lnB>
                  </a:tcPr>
                </a:tc>
                <a:extLst>
                  <a:ext uri="{0D108BD9-81ED-4DB2-BD59-A6C34878D82A}">
                    <a16:rowId xmlns:a16="http://schemas.microsoft.com/office/drawing/2014/main" val="3992651497"/>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2.29</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-0.76</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-0.49</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-0.28</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-0.51</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-0.63</a:t>
                      </a:r>
                    </a:p>
                  </a:txBody>
                  <a:tcPr marL="5173" marR="5173" marT="5173" marB="0" anchor="b">
                    <a:lnL>
                      <a:noFill/>
                    </a:lnL>
                    <a:lnR>
                      <a:noFill/>
                    </a:lnR>
                    <a:lnT>
                      <a:noFill/>
                    </a:lnT>
                    <a:lnB>
                      <a:noFill/>
                    </a:lnB>
                  </a:tcPr>
                </a:tc>
                <a:extLst>
                  <a:ext uri="{0D108BD9-81ED-4DB2-BD59-A6C34878D82A}">
                    <a16:rowId xmlns:a16="http://schemas.microsoft.com/office/drawing/2014/main" val="90103562"/>
                  </a:ext>
                </a:extLst>
              </a:tr>
              <a:tr h="204852">
                <a:tc vMerge="1">
                  <a:txBody>
                    <a:bodyPr/>
                    <a:lstStyle/>
                    <a:p>
                      <a:endParaRPr lang="en-US"/>
                    </a:p>
                  </a:txBody>
                  <a:tcPr/>
                </a:tc>
                <a:tc>
                  <a:txBody>
                    <a:bodyPr/>
                    <a:lstStyle/>
                    <a:p>
                      <a:pPr algn="ctr" fontAlgn="b"/>
                      <a:r>
                        <a:rPr lang="en-US" sz="1100" b="0" i="0" u="none" strike="noStrike">
                          <a:solidFill>
                            <a:srgbClr val="000000"/>
                          </a:solidFill>
                          <a:effectLst/>
                          <a:latin typeface="Source Sans Pro" panose="020B0503030403020204" pitchFamily="34" charset="0"/>
                        </a:rPr>
                        <a:t>5</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2.34</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-0.38</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-0.77</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-0.22</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-0.33</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-0.40</a:t>
                      </a:r>
                    </a:p>
                  </a:txBody>
                  <a:tcPr marL="5173" marR="5173" marT="5173" marB="0" anchor="b">
                    <a:lnL>
                      <a:noFill/>
                    </a:lnL>
                    <a:lnR>
                      <a:noFill/>
                    </a:lnR>
                    <a:lnT>
                      <a:noFill/>
                    </a:lnT>
                    <a:lnB>
                      <a:noFill/>
                    </a:lnB>
                  </a:tcPr>
                </a:tc>
                <a:tc>
                  <a:txBody>
                    <a:bodyPr/>
                    <a:lstStyle/>
                    <a:p>
                      <a:pPr algn="r" fontAlgn="b"/>
                      <a:r>
                        <a:rPr lang="en-US" sz="1100" b="0" i="0" u="none" strike="noStrike">
                          <a:solidFill>
                            <a:srgbClr val="000000"/>
                          </a:solidFill>
                          <a:effectLst/>
                          <a:latin typeface="Source Sans Pro" panose="020B0503030403020204" pitchFamily="34" charset="0"/>
                        </a:rPr>
                        <a:t>-0.57</a:t>
                      </a:r>
                    </a:p>
                  </a:txBody>
                  <a:tcPr marL="5173" marR="5173" marT="5173" marB="0" anchor="b">
                    <a:lnL>
                      <a:noFill/>
                    </a:lnL>
                    <a:lnR>
                      <a:noFill/>
                    </a:lnR>
                    <a:lnT>
                      <a:noFill/>
                    </a:lnT>
                    <a:lnB>
                      <a:noFill/>
                    </a:lnB>
                  </a:tcPr>
                </a:tc>
                <a:extLst>
                  <a:ext uri="{0D108BD9-81ED-4DB2-BD59-A6C34878D82A}">
                    <a16:rowId xmlns:a16="http://schemas.microsoft.com/office/drawing/2014/main" val="1986067065"/>
                  </a:ext>
                </a:extLst>
              </a:tr>
              <a:tr h="204852">
                <a:tc vMerge="1">
                  <a:txBody>
                    <a:bodyPr/>
                    <a:lstStyle/>
                    <a:p>
                      <a:endParaRPr lang="en-US"/>
                    </a:p>
                  </a:txBody>
                  <a:tcPr/>
                </a:tc>
                <a:tc>
                  <a:txBody>
                    <a:bodyPr/>
                    <a:lstStyle/>
                    <a:p>
                      <a:pPr algn="ctr" fontAlgn="b"/>
                      <a:r>
                        <a:rPr lang="en-US" sz="1100" b="0" i="1" u="none" strike="noStrike">
                          <a:solidFill>
                            <a:srgbClr val="000000"/>
                          </a:solidFill>
                          <a:effectLst/>
                          <a:latin typeface="Source Sans Pro" panose="020B0503030403020204" pitchFamily="34" charset="0"/>
                        </a:rPr>
                        <a:t>Mean</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2.45</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0.43</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-0.34</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-0.63</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-0.40</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-0.39</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-0.52</a:t>
                      </a:r>
                    </a:p>
                  </a:txBody>
                  <a:tcPr marL="5173" marR="5173" marT="5173" marB="0" anchor="b">
                    <a:lnL>
                      <a:noFill/>
                    </a:lnL>
                    <a:lnR>
                      <a:noFill/>
                    </a:lnR>
                    <a:lnT>
                      <a:noFill/>
                    </a:lnT>
                    <a:lnB>
                      <a:noFill/>
                    </a:lnB>
                  </a:tcPr>
                </a:tc>
                <a:tc>
                  <a:txBody>
                    <a:bodyPr/>
                    <a:lstStyle/>
                    <a:p>
                      <a:pPr algn="r" fontAlgn="b"/>
                      <a:r>
                        <a:rPr lang="en-US" sz="1100" b="0" i="1" u="none" strike="noStrike">
                          <a:solidFill>
                            <a:srgbClr val="000000"/>
                          </a:solidFill>
                          <a:effectLst/>
                          <a:latin typeface="Source Sans Pro" panose="020B0503030403020204" pitchFamily="34" charset="0"/>
                        </a:rPr>
                        <a:t>-0.59</a:t>
                      </a:r>
                    </a:p>
                  </a:txBody>
                  <a:tcPr marL="5173" marR="5173" marT="5173" marB="0" anchor="b">
                    <a:lnL>
                      <a:noFill/>
                    </a:lnL>
                    <a:lnR>
                      <a:noFill/>
                    </a:lnR>
                    <a:lnT>
                      <a:noFill/>
                    </a:lnT>
                    <a:lnB>
                      <a:noFill/>
                    </a:lnB>
                  </a:tcPr>
                </a:tc>
                <a:extLst>
                  <a:ext uri="{0D108BD9-81ED-4DB2-BD59-A6C34878D82A}">
                    <a16:rowId xmlns:a16="http://schemas.microsoft.com/office/drawing/2014/main" val="3848041440"/>
                  </a:ext>
                </a:extLst>
              </a:tr>
              <a:tr h="204852">
                <a:tc vMerge="1">
                  <a:txBody>
                    <a:bodyPr/>
                    <a:lstStyle/>
                    <a:p>
                      <a:endParaRPr lang="en-US"/>
                    </a:p>
                  </a:txBody>
                  <a:tcPr/>
                </a:tc>
                <a:tc>
                  <a:txBody>
                    <a:bodyPr/>
                    <a:lstStyle/>
                    <a:p>
                      <a:pPr algn="ctr" fontAlgn="b"/>
                      <a:r>
                        <a:rPr lang="en-US" sz="1100" b="0" i="1" u="none" strike="noStrike">
                          <a:solidFill>
                            <a:srgbClr val="000000"/>
                          </a:solidFill>
                          <a:effectLst/>
                          <a:latin typeface="Source Sans Pro" panose="020B0503030403020204" pitchFamily="34" charset="0"/>
                        </a:rPr>
                        <a:t>SD</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0.33</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0.09</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0.03</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0.14</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0.23</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0.15</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0.11</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1" u="none" strike="noStrike">
                          <a:solidFill>
                            <a:srgbClr val="000000"/>
                          </a:solidFill>
                          <a:effectLst/>
                          <a:latin typeface="Source Sans Pro" panose="020B0503030403020204" pitchFamily="34" charset="0"/>
                        </a:rPr>
                        <a:t>0.04</a:t>
                      </a:r>
                    </a:p>
                  </a:txBody>
                  <a:tcPr marL="5173" marR="5173" marT="517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73877"/>
                  </a:ext>
                </a:extLst>
              </a:tr>
              <a:tr h="204852">
                <a:tc>
                  <a:txBody>
                    <a:bodyPr/>
                    <a:lstStyle/>
                    <a:p>
                      <a:pPr algn="ctr" fontAlgn="b"/>
                      <a:r>
                        <a:rPr lang="en-US" sz="1100" b="1" i="1" u="none" strike="noStrike">
                          <a:solidFill>
                            <a:srgbClr val="000000"/>
                          </a:solidFill>
                          <a:effectLst/>
                          <a:latin typeface="Source Sans Pro" panose="020B0503030403020204" pitchFamily="34" charset="0"/>
                        </a:rPr>
                        <a:t>Mean</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1" i="1" u="none" strike="noStrike">
                        <a:solidFill>
                          <a:srgbClr val="000000"/>
                        </a:solidFill>
                        <a:effectLst/>
                        <a:latin typeface="Source Sans Pro" panose="020B0503030403020204" pitchFamily="34" charset="0"/>
                      </a:endParaRP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1" u="none" strike="noStrike">
                          <a:solidFill>
                            <a:srgbClr val="000000"/>
                          </a:solidFill>
                          <a:effectLst/>
                          <a:latin typeface="Source Sans Pro" panose="020B0503030403020204" pitchFamily="34" charset="0"/>
                        </a:rPr>
                        <a:t>1.83</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0.30</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-0.36</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-0.76</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-0.37</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-0.23</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-0.24</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-0.18</a:t>
                      </a:r>
                    </a:p>
                  </a:txBody>
                  <a:tcPr marL="5173" marR="5173" marT="517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68670623"/>
                  </a:ext>
                </a:extLst>
              </a:tr>
              <a:tr h="204852">
                <a:tc>
                  <a:txBody>
                    <a:bodyPr/>
                    <a:lstStyle/>
                    <a:p>
                      <a:pPr algn="ctr" fontAlgn="b"/>
                      <a:r>
                        <a:rPr lang="en-US" sz="1100" b="1" i="1" u="none" strike="noStrike">
                          <a:solidFill>
                            <a:srgbClr val="000000"/>
                          </a:solidFill>
                          <a:effectLst/>
                          <a:latin typeface="Source Sans Pro" panose="020B0503030403020204" pitchFamily="34" charset="0"/>
                        </a:rPr>
                        <a:t>SD</a:t>
                      </a:r>
                    </a:p>
                  </a:txBody>
                  <a:tcPr marL="5173" marR="5173" marT="5173" marB="0" anchor="b">
                    <a:lnL>
                      <a:noFill/>
                    </a:lnL>
                    <a:lnR>
                      <a:noFill/>
                    </a:lnR>
                    <a:lnT>
                      <a:noFill/>
                    </a:lnT>
                    <a:lnB>
                      <a:noFill/>
                    </a:lnB>
                  </a:tcPr>
                </a:tc>
                <a:tc>
                  <a:txBody>
                    <a:bodyPr/>
                    <a:lstStyle/>
                    <a:p>
                      <a:pPr algn="ctr" fontAlgn="b"/>
                      <a:endParaRPr lang="en-US" sz="1100" b="1" i="1" u="none" strike="noStrike">
                        <a:solidFill>
                          <a:srgbClr val="000000"/>
                        </a:solidFill>
                        <a:effectLst/>
                        <a:latin typeface="Source Sans Pro" panose="020B0503030403020204" pitchFamily="34" charset="0"/>
                      </a:endParaRPr>
                    </a:p>
                  </a:txBody>
                  <a:tcPr marL="5173" marR="5173" marT="5173" marB="0" anchor="b">
                    <a:lnL>
                      <a:noFill/>
                    </a:lnL>
                    <a:lnR>
                      <a:noFill/>
                    </a:lnR>
                    <a:lnT>
                      <a:noFill/>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0.74</a:t>
                      </a:r>
                    </a:p>
                  </a:txBody>
                  <a:tcPr marL="5173" marR="5173" marT="5173" marB="0" anchor="b">
                    <a:lnL>
                      <a:noFill/>
                    </a:lnL>
                    <a:lnR>
                      <a:noFill/>
                    </a:lnR>
                    <a:lnT>
                      <a:noFill/>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0.55</a:t>
                      </a:r>
                    </a:p>
                  </a:txBody>
                  <a:tcPr marL="5173" marR="5173" marT="5173" marB="0" anchor="b">
                    <a:lnL>
                      <a:noFill/>
                    </a:lnL>
                    <a:lnR>
                      <a:noFill/>
                    </a:lnR>
                    <a:lnT>
                      <a:noFill/>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0.48</a:t>
                      </a:r>
                    </a:p>
                  </a:txBody>
                  <a:tcPr marL="5173" marR="5173" marT="5173" marB="0" anchor="b">
                    <a:lnL>
                      <a:noFill/>
                    </a:lnL>
                    <a:lnR>
                      <a:noFill/>
                    </a:lnR>
                    <a:lnT>
                      <a:noFill/>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0.60</a:t>
                      </a:r>
                    </a:p>
                  </a:txBody>
                  <a:tcPr marL="5173" marR="5173" marT="5173" marB="0" anchor="b">
                    <a:lnL>
                      <a:noFill/>
                    </a:lnL>
                    <a:lnR>
                      <a:noFill/>
                    </a:lnR>
                    <a:lnT>
                      <a:noFill/>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0.37</a:t>
                      </a:r>
                    </a:p>
                  </a:txBody>
                  <a:tcPr marL="5173" marR="5173" marT="5173" marB="0" anchor="b">
                    <a:lnL>
                      <a:noFill/>
                    </a:lnL>
                    <a:lnR>
                      <a:noFill/>
                    </a:lnR>
                    <a:lnT>
                      <a:noFill/>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0.55</a:t>
                      </a:r>
                    </a:p>
                  </a:txBody>
                  <a:tcPr marL="5173" marR="5173" marT="5173" marB="0" anchor="b">
                    <a:lnL>
                      <a:noFill/>
                    </a:lnL>
                    <a:lnR>
                      <a:noFill/>
                    </a:lnR>
                    <a:lnT>
                      <a:noFill/>
                    </a:lnT>
                    <a:lnB>
                      <a:noFill/>
                    </a:lnB>
                  </a:tcPr>
                </a:tc>
                <a:tc>
                  <a:txBody>
                    <a:bodyPr/>
                    <a:lstStyle/>
                    <a:p>
                      <a:pPr algn="r" fontAlgn="b"/>
                      <a:r>
                        <a:rPr lang="en-US" sz="1100" b="1" i="1" u="none" strike="noStrike">
                          <a:solidFill>
                            <a:srgbClr val="000000"/>
                          </a:solidFill>
                          <a:effectLst/>
                          <a:latin typeface="Source Sans Pro" panose="020B0503030403020204" pitchFamily="34" charset="0"/>
                        </a:rPr>
                        <a:t>0.72</a:t>
                      </a:r>
                    </a:p>
                  </a:txBody>
                  <a:tcPr marL="5173" marR="5173" marT="5173" marB="0" anchor="b">
                    <a:lnL>
                      <a:noFill/>
                    </a:lnL>
                    <a:lnR>
                      <a:noFill/>
                    </a:lnR>
                    <a:lnT>
                      <a:noFill/>
                    </a:lnT>
                    <a:lnB>
                      <a:noFill/>
                    </a:lnB>
                  </a:tcPr>
                </a:tc>
                <a:tc>
                  <a:txBody>
                    <a:bodyPr/>
                    <a:lstStyle/>
                    <a:p>
                      <a:pPr algn="r" fontAlgn="b"/>
                      <a:r>
                        <a:rPr lang="en-US" sz="1100" b="1" i="1" u="none" strike="noStrike" dirty="0">
                          <a:solidFill>
                            <a:srgbClr val="000000"/>
                          </a:solidFill>
                          <a:effectLst/>
                          <a:latin typeface="Source Sans Pro" panose="020B0503030403020204" pitchFamily="34" charset="0"/>
                        </a:rPr>
                        <a:t>1.00</a:t>
                      </a:r>
                    </a:p>
                  </a:txBody>
                  <a:tcPr marL="5173" marR="5173" marT="5173" marB="0" anchor="b">
                    <a:lnL>
                      <a:noFill/>
                    </a:lnL>
                    <a:lnR>
                      <a:noFill/>
                    </a:lnR>
                    <a:lnT>
                      <a:noFill/>
                    </a:lnT>
                    <a:lnB>
                      <a:noFill/>
                    </a:lnB>
                  </a:tcPr>
                </a:tc>
                <a:extLst>
                  <a:ext uri="{0D108BD9-81ED-4DB2-BD59-A6C34878D82A}">
                    <a16:rowId xmlns:a16="http://schemas.microsoft.com/office/drawing/2014/main" val="3428128127"/>
                  </a:ext>
                </a:extLst>
              </a:tr>
            </a:tbl>
          </a:graphicData>
        </a:graphic>
      </p:graphicFrame>
    </p:spTree>
    <p:extLst>
      <p:ext uri="{BB962C8B-B14F-4D97-AF65-F5344CB8AC3E}">
        <p14:creationId xmlns:p14="http://schemas.microsoft.com/office/powerpoint/2010/main" val="926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LDA: Number of Topics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16</a:t>
            </a:fld>
            <a:endParaRPr lang="en-US"/>
          </a:p>
        </p:txBody>
      </p:sp>
      <p:pic>
        <p:nvPicPr>
          <p:cNvPr id="5" name="Picture 4">
            <a:extLst>
              <a:ext uri="{FF2B5EF4-FFF2-40B4-BE49-F238E27FC236}">
                <a16:creationId xmlns:a16="http://schemas.microsoft.com/office/drawing/2014/main" id="{BE7A27B3-345A-444B-AC63-1AF1C0C210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2182378"/>
            <a:ext cx="7315200" cy="3657600"/>
          </a:xfrm>
          <a:prstGeom prst="rect">
            <a:avLst/>
          </a:prstGeom>
        </p:spPr>
      </p:pic>
    </p:spTree>
    <p:extLst>
      <p:ext uri="{BB962C8B-B14F-4D97-AF65-F5344CB8AC3E}">
        <p14:creationId xmlns:p14="http://schemas.microsoft.com/office/powerpoint/2010/main" val="251326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89A921E-EEF3-4144-8EC7-A1F9724DDCDA}"/>
              </a:ext>
            </a:extLst>
          </p:cNvPr>
          <p:cNvSpPr txBox="1"/>
          <p:nvPr/>
        </p:nvSpPr>
        <p:spPr>
          <a:xfrm>
            <a:off x="8280186" y="4433355"/>
            <a:ext cx="2981907" cy="369332"/>
          </a:xfrm>
          <a:prstGeom prst="rect">
            <a:avLst/>
          </a:prstGeom>
          <a:noFill/>
        </p:spPr>
        <p:txBody>
          <a:bodyPr wrap="none" rtlCol="0">
            <a:spAutoFit/>
          </a:bodyPr>
          <a:lstStyle/>
          <a:p>
            <a:r>
              <a:rPr lang="en-US" b="1" dirty="0">
                <a:solidFill>
                  <a:srgbClr val="FF0000"/>
                </a:solidFill>
                <a:latin typeface="Source Sans Pro" panose="020B0503030403020204" pitchFamily="34" charset="0"/>
              </a:rPr>
              <a:t>Per-topic word distribution</a:t>
            </a:r>
          </a:p>
        </p:txBody>
      </p:sp>
      <p:sp>
        <p:nvSpPr>
          <p:cNvPr id="2" name="Title 1"/>
          <p:cNvSpPr>
            <a:spLocks noGrp="1"/>
          </p:cNvSpPr>
          <p:nvPr>
            <p:ph type="title"/>
          </p:nvPr>
        </p:nvSpPr>
        <p:spPr/>
        <p:txBody>
          <a:bodyPr/>
          <a:lstStyle/>
          <a:p>
            <a:r>
              <a:rPr lang="en-US" dirty="0"/>
              <a:t>Operational Context: LDA: Beta and Gamma Estimates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17</a:t>
            </a:fld>
            <a:endParaRPr lang="en-US"/>
          </a:p>
        </p:txBody>
      </p:sp>
      <p:pic>
        <p:nvPicPr>
          <p:cNvPr id="5" name="Picture 4">
            <a:extLst>
              <a:ext uri="{FF2B5EF4-FFF2-40B4-BE49-F238E27FC236}">
                <a16:creationId xmlns:a16="http://schemas.microsoft.com/office/drawing/2014/main" id="{F3DC3E69-42F3-4637-A446-66AA84B345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786" y="2562728"/>
            <a:ext cx="7054664" cy="4114800"/>
          </a:xfrm>
          <a:prstGeom prst="rect">
            <a:avLst/>
          </a:prstGeom>
        </p:spPr>
      </p:pic>
      <p:graphicFrame>
        <p:nvGraphicFramePr>
          <p:cNvPr id="6" name="Table 5">
            <a:extLst>
              <a:ext uri="{FF2B5EF4-FFF2-40B4-BE49-F238E27FC236}">
                <a16:creationId xmlns:a16="http://schemas.microsoft.com/office/drawing/2014/main" id="{1A05428A-7543-465E-900F-C3E46473535F}"/>
              </a:ext>
            </a:extLst>
          </p:cNvPr>
          <p:cNvGraphicFramePr>
            <a:graphicFrameLocks noGrp="1"/>
          </p:cNvGraphicFramePr>
          <p:nvPr/>
        </p:nvGraphicFramePr>
        <p:xfrm>
          <a:off x="4146550" y="1704473"/>
          <a:ext cx="3898900" cy="533400"/>
        </p:xfrm>
        <a:graphic>
          <a:graphicData uri="http://schemas.openxmlformats.org/drawingml/2006/table">
            <a:tbl>
              <a:tblPr firstRow="1" firstCol="1" bandRow="1"/>
              <a:tblGrid>
                <a:gridCol w="749300">
                  <a:extLst>
                    <a:ext uri="{9D8B030D-6E8A-4147-A177-3AD203B41FA5}">
                      <a16:colId xmlns:a16="http://schemas.microsoft.com/office/drawing/2014/main" val="3405028667"/>
                    </a:ext>
                  </a:extLst>
                </a:gridCol>
                <a:gridCol w="736600">
                  <a:extLst>
                    <a:ext uri="{9D8B030D-6E8A-4147-A177-3AD203B41FA5}">
                      <a16:colId xmlns:a16="http://schemas.microsoft.com/office/drawing/2014/main" val="109482759"/>
                    </a:ext>
                  </a:extLst>
                </a:gridCol>
                <a:gridCol w="736600">
                  <a:extLst>
                    <a:ext uri="{9D8B030D-6E8A-4147-A177-3AD203B41FA5}">
                      <a16:colId xmlns:a16="http://schemas.microsoft.com/office/drawing/2014/main" val="3488950071"/>
                    </a:ext>
                  </a:extLst>
                </a:gridCol>
                <a:gridCol w="838200">
                  <a:extLst>
                    <a:ext uri="{9D8B030D-6E8A-4147-A177-3AD203B41FA5}">
                      <a16:colId xmlns:a16="http://schemas.microsoft.com/office/drawing/2014/main" val="2306786883"/>
                    </a:ext>
                  </a:extLst>
                </a:gridCol>
                <a:gridCol w="838200">
                  <a:extLst>
                    <a:ext uri="{9D8B030D-6E8A-4147-A177-3AD203B41FA5}">
                      <a16:colId xmlns:a16="http://schemas.microsoft.com/office/drawing/2014/main" val="1238993914"/>
                    </a:ext>
                  </a:extLst>
                </a:gridCol>
              </a:tblGrid>
              <a:tr h="266700">
                <a:tc>
                  <a:txBody>
                    <a:bodyPr/>
                    <a:lstStyle/>
                    <a:p>
                      <a:pPr algn="l" fontAlgn="b"/>
                      <a:r>
                        <a:rPr lang="en-US" sz="1600" b="0" i="0" u="none" strike="noStrike">
                          <a:solidFill>
                            <a:srgbClr val="000000"/>
                          </a:solidFill>
                          <a:effectLst/>
                          <a:latin typeface="Source Sans Pro" panose="020B050303040302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Topic 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Topic 9</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Topic 13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Topic 44</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921037"/>
                  </a:ext>
                </a:extLst>
              </a:tr>
              <a:tr h="266700">
                <a:tc>
                  <a:txBody>
                    <a:bodyPr/>
                    <a:lstStyle/>
                    <a:p>
                      <a:pPr algn="l" fontAlgn="b"/>
                      <a:r>
                        <a:rPr lang="en-US" sz="1600" b="0" i="0" u="none" strike="noStrike">
                          <a:solidFill>
                            <a:srgbClr val="000000"/>
                          </a:solidFill>
                          <a:effectLst/>
                          <a:latin typeface="Source Sans Pro" panose="020B0503030403020204" pitchFamily="34" charset="0"/>
                        </a:rPr>
                        <a:t>Gamma</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rPr>
                        <a:t>0.33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rPr>
                        <a:t>0.11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rPr>
                        <a:t>0.36</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Source Sans Pro" panose="020B0503030403020204" pitchFamily="34" charset="0"/>
                        </a:rPr>
                        <a:t>0.18</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0852566"/>
                  </a:ext>
                </a:extLst>
              </a:tr>
            </a:tbl>
          </a:graphicData>
        </a:graphic>
      </p:graphicFrame>
      <p:sp>
        <p:nvSpPr>
          <p:cNvPr id="3" name="Rectangle 2">
            <a:extLst>
              <a:ext uri="{FF2B5EF4-FFF2-40B4-BE49-F238E27FC236}">
                <a16:creationId xmlns:a16="http://schemas.microsoft.com/office/drawing/2014/main" id="{8F9F2F44-BFDA-4493-8A60-1E43DE4486A7}"/>
              </a:ext>
            </a:extLst>
          </p:cNvPr>
          <p:cNvSpPr/>
          <p:nvPr/>
        </p:nvSpPr>
        <p:spPr>
          <a:xfrm>
            <a:off x="144379" y="2322095"/>
            <a:ext cx="11438021" cy="4399391"/>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E704E6-5AFE-4C49-913F-F219978F2A11}"/>
              </a:ext>
            </a:extLst>
          </p:cNvPr>
          <p:cNvSpPr txBox="1"/>
          <p:nvPr/>
        </p:nvSpPr>
        <p:spPr>
          <a:xfrm>
            <a:off x="8280196" y="1786507"/>
            <a:ext cx="3486852" cy="369332"/>
          </a:xfrm>
          <a:prstGeom prst="rect">
            <a:avLst/>
          </a:prstGeom>
          <a:noFill/>
        </p:spPr>
        <p:txBody>
          <a:bodyPr wrap="none" rtlCol="0">
            <a:spAutoFit/>
          </a:bodyPr>
          <a:lstStyle/>
          <a:p>
            <a:r>
              <a:rPr lang="en-US" b="1" dirty="0">
                <a:solidFill>
                  <a:srgbClr val="FF0000"/>
                </a:solidFill>
                <a:latin typeface="Source Sans Pro" panose="020B0503030403020204" pitchFamily="34" charset="0"/>
              </a:rPr>
              <a:t>Per-document topic distribution</a:t>
            </a:r>
          </a:p>
        </p:txBody>
      </p:sp>
    </p:spTree>
    <p:extLst>
      <p:ext uri="{BB962C8B-B14F-4D97-AF65-F5344CB8AC3E}">
        <p14:creationId xmlns:p14="http://schemas.microsoft.com/office/powerpoint/2010/main" val="153982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LDA: Jensen-Shannon Distances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18</a:t>
            </a:fld>
            <a:endParaRPr lang="en-US"/>
          </a:p>
        </p:txBody>
      </p:sp>
      <p:pic>
        <p:nvPicPr>
          <p:cNvPr id="5" name="Picture 4">
            <a:extLst>
              <a:ext uri="{FF2B5EF4-FFF2-40B4-BE49-F238E27FC236}">
                <a16:creationId xmlns:a16="http://schemas.microsoft.com/office/drawing/2014/main" id="{E018C72F-7941-4F3A-A536-899BD46FCD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2941" y="1784361"/>
            <a:ext cx="9146117" cy="4572000"/>
          </a:xfrm>
          <a:prstGeom prst="rect">
            <a:avLst/>
          </a:prstGeom>
        </p:spPr>
      </p:pic>
    </p:spTree>
    <p:extLst>
      <p:ext uri="{BB962C8B-B14F-4D97-AF65-F5344CB8AC3E}">
        <p14:creationId xmlns:p14="http://schemas.microsoft.com/office/powerpoint/2010/main" val="12051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LDA: Jensen-Shannon Distances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19</a:t>
            </a:fld>
            <a:endParaRPr lang="en-US"/>
          </a:p>
        </p:txBody>
      </p:sp>
      <p:pic>
        <p:nvPicPr>
          <p:cNvPr id="6" name="Picture 5">
            <a:extLst>
              <a:ext uri="{FF2B5EF4-FFF2-40B4-BE49-F238E27FC236}">
                <a16:creationId xmlns:a16="http://schemas.microsoft.com/office/drawing/2014/main" id="{64AB9843-BF7F-4FAA-8077-EF58B847A59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52800" y="2057400"/>
            <a:ext cx="5486400" cy="0"/>
          </a:xfrm>
          <a:prstGeom prst="rect">
            <a:avLst/>
          </a:prstGeom>
          <a:ln>
            <a:noFill/>
          </a:ln>
        </p:spPr>
      </p:pic>
      <p:pic>
        <p:nvPicPr>
          <p:cNvPr id="7" name="Picture 6">
            <a:extLst>
              <a:ext uri="{FF2B5EF4-FFF2-40B4-BE49-F238E27FC236}">
                <a16:creationId xmlns:a16="http://schemas.microsoft.com/office/drawing/2014/main" id="{3780A0D3-98DC-4F9A-9616-D519971042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784361"/>
            <a:ext cx="9144000" cy="4572000"/>
          </a:xfrm>
          <a:prstGeom prst="rect">
            <a:avLst/>
          </a:prstGeom>
          <a:ln>
            <a:noFill/>
          </a:ln>
        </p:spPr>
      </p:pic>
    </p:spTree>
    <p:extLst>
      <p:ext uri="{BB962C8B-B14F-4D97-AF65-F5344CB8AC3E}">
        <p14:creationId xmlns:p14="http://schemas.microsoft.com/office/powerpoint/2010/main" val="111917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Presentation</a:t>
            </a:r>
          </a:p>
        </p:txBody>
      </p:sp>
      <p:sp>
        <p:nvSpPr>
          <p:cNvPr id="3" name="Content Placeholder 2"/>
          <p:cNvSpPr>
            <a:spLocks noGrp="1"/>
          </p:cNvSpPr>
          <p:nvPr>
            <p:ph idx="1"/>
          </p:nvPr>
        </p:nvSpPr>
        <p:spPr/>
        <p:txBody>
          <a:bodyPr>
            <a:normAutofit/>
          </a:bodyPr>
          <a:lstStyle/>
          <a:p>
            <a:pPr marL="463550" indent="-406400"/>
            <a:r>
              <a:rPr lang="en-US" dirty="0">
                <a:ea typeface="Source Sans Pro" panose="020B0503030403020204" pitchFamily="34" charset="0"/>
              </a:rPr>
              <a:t>The approach: LDA and Random Forests:</a:t>
            </a:r>
          </a:p>
          <a:p>
            <a:pPr marL="914400" lvl="1"/>
            <a:r>
              <a:rPr lang="en-US" dirty="0">
                <a:ea typeface="Source Sans Pro" panose="020B0503030403020204" pitchFamily="34" charset="0"/>
              </a:rPr>
              <a:t>Describe Latent Dirichlet Allocation (LDA)</a:t>
            </a:r>
          </a:p>
          <a:p>
            <a:pPr marL="914400" lvl="1"/>
            <a:r>
              <a:rPr lang="en-US" dirty="0">
                <a:ea typeface="Source Sans Pro" panose="020B0503030403020204" pitchFamily="34" charset="0"/>
              </a:rPr>
              <a:t>Describe Random Forests</a:t>
            </a:r>
          </a:p>
          <a:p>
            <a:pPr marL="463550" indent="-406400"/>
            <a:r>
              <a:rPr lang="en-US" dirty="0">
                <a:ea typeface="Source Sans Pro" panose="020B0503030403020204" pitchFamily="34" charset="0"/>
              </a:rPr>
              <a:t>Why this is the approach?</a:t>
            </a:r>
          </a:p>
          <a:p>
            <a:pPr marL="914400" lvl="1"/>
            <a:r>
              <a:rPr lang="en-US" dirty="0">
                <a:ea typeface="Source Sans Pro" panose="020B0503030403020204" pitchFamily="34" charset="0"/>
              </a:rPr>
              <a:t>What do topic models provide that other models may not?</a:t>
            </a:r>
          </a:p>
          <a:p>
            <a:pPr marL="914400" lvl="1"/>
            <a:r>
              <a:rPr lang="en-US" dirty="0">
                <a:ea typeface="Source Sans Pro" panose="020B0503030403020204" pitchFamily="34" charset="0"/>
              </a:rPr>
              <a:t>What do random forest models offer beyond pure NLP approaches?</a:t>
            </a:r>
          </a:p>
          <a:p>
            <a:pPr marL="463550" indent="-406400"/>
            <a:r>
              <a:rPr lang="en-US" dirty="0">
                <a:ea typeface="Source Sans Pro" panose="020B0503030403020204" pitchFamily="34" charset="0"/>
              </a:rPr>
              <a:t>What does this look like operationally?</a:t>
            </a:r>
          </a:p>
          <a:p>
            <a:pPr marL="692150" lvl="1" indent="-406400"/>
            <a:r>
              <a:rPr lang="en-US" dirty="0">
                <a:ea typeface="Source Sans Pro" panose="020B0503030403020204" pitchFamily="34" charset="0"/>
              </a:rPr>
              <a:t>Overview of this process with an operational item bank</a:t>
            </a:r>
          </a:p>
          <a:p>
            <a:pPr marL="692150" lvl="1" indent="-406400"/>
            <a:r>
              <a:rPr lang="en-US" dirty="0">
                <a:ea typeface="Source Sans Pro" panose="020B0503030403020204" pitchFamily="34" charset="0"/>
              </a:rPr>
              <a:t>The contribution of subject matter experts</a:t>
            </a:r>
          </a:p>
          <a:p>
            <a:pPr marL="463550" indent="-406400"/>
            <a:r>
              <a:rPr lang="en-US" dirty="0">
                <a:ea typeface="Source Sans Pro" panose="020B0503030403020204" pitchFamily="34" charset="0"/>
              </a:rPr>
              <a:t>Step through some code</a:t>
            </a:r>
          </a:p>
          <a:p>
            <a:endParaRPr lang="en-US" dirty="0">
              <a:latin typeface="Source Sans Pro ExtraLight" panose="020B0303030403020204" pitchFamily="34" charset="0"/>
            </a:endParaRPr>
          </a:p>
          <a:p>
            <a:endParaRPr lang="en-US" dirty="0">
              <a:latin typeface="Source Sans Pro ExtraLight" panose="020B0303030403020204" pitchFamily="34" charset="0"/>
            </a:endParaRPr>
          </a:p>
        </p:txBody>
      </p:sp>
      <p:sp>
        <p:nvSpPr>
          <p:cNvPr id="4" name="Slide Number Placeholder 3">
            <a:extLst>
              <a:ext uri="{FF2B5EF4-FFF2-40B4-BE49-F238E27FC236}">
                <a16:creationId xmlns:a16="http://schemas.microsoft.com/office/drawing/2014/main" id="{CEB50F3F-6151-48DD-AB97-7A45FF590BC9}"/>
              </a:ext>
            </a:extLst>
          </p:cNvPr>
          <p:cNvSpPr>
            <a:spLocks noGrp="1"/>
          </p:cNvSpPr>
          <p:nvPr>
            <p:ph type="sldNum" sz="quarter" idx="12"/>
          </p:nvPr>
        </p:nvSpPr>
        <p:spPr/>
        <p:txBody>
          <a:bodyPr/>
          <a:lstStyle/>
          <a:p>
            <a:fld id="{ED6A4E79-257A-42A1-9FA9-99142AF93C31}" type="slidenum">
              <a:rPr lang="en-US" smtClean="0"/>
              <a:t>2</a:t>
            </a:fld>
            <a:endParaRPr lang="en-US"/>
          </a:p>
        </p:txBody>
      </p:sp>
    </p:spTree>
    <p:extLst>
      <p:ext uri="{BB962C8B-B14F-4D97-AF65-F5344CB8AC3E}">
        <p14:creationId xmlns:p14="http://schemas.microsoft.com/office/powerpoint/2010/main" val="1245441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Random Forest: Without JSD</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20</a:t>
            </a:fld>
            <a:endParaRPr lang="en-US"/>
          </a:p>
        </p:txBody>
      </p:sp>
      <p:pic>
        <p:nvPicPr>
          <p:cNvPr id="6" name="Picture 5">
            <a:extLst>
              <a:ext uri="{FF2B5EF4-FFF2-40B4-BE49-F238E27FC236}">
                <a16:creationId xmlns:a16="http://schemas.microsoft.com/office/drawing/2014/main" id="{64AB9843-BF7F-4FAA-8077-EF58B847A59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52800" y="2057400"/>
            <a:ext cx="5486400" cy="0"/>
          </a:xfrm>
          <a:prstGeom prst="rect">
            <a:avLst/>
          </a:prstGeom>
          <a:ln>
            <a:noFill/>
          </a:ln>
        </p:spPr>
      </p:pic>
      <p:sp>
        <p:nvSpPr>
          <p:cNvPr id="8" name="Oval 7">
            <a:extLst>
              <a:ext uri="{FF2B5EF4-FFF2-40B4-BE49-F238E27FC236}">
                <a16:creationId xmlns:a16="http://schemas.microsoft.com/office/drawing/2014/main" id="{72F1B915-B4D0-4055-B672-65421F5C6566}"/>
              </a:ext>
            </a:extLst>
          </p:cNvPr>
          <p:cNvSpPr/>
          <p:nvPr/>
        </p:nvSpPr>
        <p:spPr>
          <a:xfrm>
            <a:off x="5705831" y="5448383"/>
            <a:ext cx="587829" cy="316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E7E232-710C-486C-96D6-00649E584537}"/>
              </a:ext>
            </a:extLst>
          </p:cNvPr>
          <p:cNvSpPr/>
          <p:nvPr/>
        </p:nvSpPr>
        <p:spPr>
          <a:xfrm>
            <a:off x="7561702" y="4112877"/>
            <a:ext cx="587829" cy="316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C158F712-7978-4CAF-853C-ACA35E8573B6}"/>
              </a:ext>
            </a:extLst>
          </p:cNvPr>
          <p:cNvGraphicFramePr>
            <a:graphicFrameLocks noGrp="1"/>
          </p:cNvGraphicFramePr>
          <p:nvPr/>
        </p:nvGraphicFramePr>
        <p:xfrm>
          <a:off x="2705101" y="1996281"/>
          <a:ext cx="6781798" cy="3733800"/>
        </p:xfrm>
        <a:graphic>
          <a:graphicData uri="http://schemas.openxmlformats.org/drawingml/2006/table">
            <a:tbl>
              <a:tblPr/>
              <a:tblGrid>
                <a:gridCol w="1246570">
                  <a:extLst>
                    <a:ext uri="{9D8B030D-6E8A-4147-A177-3AD203B41FA5}">
                      <a16:colId xmlns:a16="http://schemas.microsoft.com/office/drawing/2014/main" val="3344161937"/>
                    </a:ext>
                  </a:extLst>
                </a:gridCol>
                <a:gridCol w="1383807">
                  <a:extLst>
                    <a:ext uri="{9D8B030D-6E8A-4147-A177-3AD203B41FA5}">
                      <a16:colId xmlns:a16="http://schemas.microsoft.com/office/drawing/2014/main" val="4184987511"/>
                    </a:ext>
                  </a:extLst>
                </a:gridCol>
                <a:gridCol w="1383807">
                  <a:extLst>
                    <a:ext uri="{9D8B030D-6E8A-4147-A177-3AD203B41FA5}">
                      <a16:colId xmlns:a16="http://schemas.microsoft.com/office/drawing/2014/main" val="2016532147"/>
                    </a:ext>
                  </a:extLst>
                </a:gridCol>
                <a:gridCol w="1383807">
                  <a:extLst>
                    <a:ext uri="{9D8B030D-6E8A-4147-A177-3AD203B41FA5}">
                      <a16:colId xmlns:a16="http://schemas.microsoft.com/office/drawing/2014/main" val="565470733"/>
                    </a:ext>
                  </a:extLst>
                </a:gridCol>
                <a:gridCol w="1383807">
                  <a:extLst>
                    <a:ext uri="{9D8B030D-6E8A-4147-A177-3AD203B41FA5}">
                      <a16:colId xmlns:a16="http://schemas.microsoft.com/office/drawing/2014/main" val="1286947147"/>
                    </a:ext>
                  </a:extLst>
                </a:gridCol>
              </a:tblGrid>
              <a:tr h="266700">
                <a:tc>
                  <a:txBody>
                    <a:bodyPr/>
                    <a:lstStyle/>
                    <a:p>
                      <a:pPr algn="l" fontAlgn="ctr"/>
                      <a:r>
                        <a:rPr lang="en-US" sz="1600" b="1" i="0" u="none" strike="noStrike">
                          <a:solidFill>
                            <a:srgbClr val="000000"/>
                          </a:solidFill>
                          <a:effectLst/>
                          <a:latin typeface="Source Sans Pro" panose="020B0503030403020204" pitchFamily="34"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Source Sans Pro" panose="020B0503030403020204" pitchFamily="34"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000000"/>
                          </a:solidFill>
                          <a:effectLst/>
                          <a:latin typeface="Source Sans Pro" panose="020B0503030403020204" pitchFamily="34" charset="0"/>
                        </a:rPr>
                        <a:t>Actual: No</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000000"/>
                          </a:solidFill>
                          <a:effectLst/>
                          <a:latin typeface="Source Sans Pro" panose="020B0503030403020204" pitchFamily="34" charset="0"/>
                        </a:rPr>
                        <a:t>Actual: Yes</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000000"/>
                          </a:solidFill>
                          <a:effectLst/>
                          <a:latin typeface="Source Sans Pro" panose="020B0503030403020204" pitchFamily="34" charset="0"/>
                        </a:rPr>
                        <a:t>Total</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109422"/>
                  </a:ext>
                </a:extLst>
              </a:tr>
              <a:tr h="266700">
                <a:tc rowSpan="4">
                  <a:txBody>
                    <a:bodyPr/>
                    <a:lstStyle/>
                    <a:p>
                      <a:pPr algn="ctr" fontAlgn="ctr"/>
                      <a:r>
                        <a:rPr lang="en-US" sz="1600" b="1" i="0" u="none" strike="noStrike">
                          <a:solidFill>
                            <a:srgbClr val="000000"/>
                          </a:solidFill>
                          <a:effectLst/>
                          <a:latin typeface="Source Sans Pro" panose="020B0503030403020204" pitchFamily="34" charset="0"/>
                        </a:rPr>
                        <a:t>Predicted: No</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25,921,117.00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259.00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25,920,000.00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3807873"/>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99.88</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99.88</a:t>
                      </a:r>
                    </a:p>
                  </a:txBody>
                  <a:tcPr marL="6350" marR="6350" marT="6350" marB="0">
                    <a:lnL>
                      <a:noFill/>
                    </a:lnL>
                    <a:lnR>
                      <a:noFill/>
                    </a:lnR>
                    <a:lnT>
                      <a:noFill/>
                    </a:lnT>
                    <a:lnB>
                      <a:noFill/>
                    </a:lnB>
                  </a:tcPr>
                </a:tc>
                <a:extLst>
                  <a:ext uri="{0D108BD9-81ED-4DB2-BD59-A6C34878D82A}">
                    <a16:rowId xmlns:a16="http://schemas.microsoft.com/office/drawing/2014/main" val="2084981976"/>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Row %</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l" fontAlgn="t"/>
                      <a:endParaRPr lang="en-US" sz="1600" b="1" i="0" u="none" strike="noStrike">
                        <a:solidFill>
                          <a:srgbClr val="000000"/>
                        </a:solidFill>
                        <a:effectLst/>
                        <a:latin typeface="Source Sans Pro" panose="020B0503030403020204" pitchFamily="34" charset="0"/>
                      </a:endParaRPr>
                    </a:p>
                  </a:txBody>
                  <a:tcPr marL="6350" marR="6350" marT="6350" marB="0">
                    <a:lnL>
                      <a:noFill/>
                    </a:lnL>
                    <a:lnR>
                      <a:noFill/>
                    </a:lnR>
                    <a:lnT>
                      <a:noFill/>
                    </a:lnT>
                    <a:lnB>
                      <a:noFill/>
                    </a:lnB>
                  </a:tcPr>
                </a:tc>
                <a:extLst>
                  <a:ext uri="{0D108BD9-81ED-4DB2-BD59-A6C34878D82A}">
                    <a16:rowId xmlns:a16="http://schemas.microsoft.com/office/drawing/2014/main" val="1223126003"/>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Column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99.88</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30.40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600" b="1" i="0" u="none" strike="noStrike">
                          <a:solidFill>
                            <a:srgbClr val="000000"/>
                          </a:solidFill>
                          <a:effectLst/>
                          <a:latin typeface="Source Sans Pro" panose="020B0503030403020204" pitchFamily="34" charset="0"/>
                        </a:rPr>
                        <a:t> </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91419"/>
                  </a:ext>
                </a:extLst>
              </a:tr>
              <a:tr h="266700">
                <a:tc rowSpan="4">
                  <a:txBody>
                    <a:bodyPr/>
                    <a:lstStyle/>
                    <a:p>
                      <a:pPr algn="ctr" fontAlgn="ctr"/>
                      <a:r>
                        <a:rPr lang="en-US" sz="1600" b="1" i="0" u="none" strike="noStrike">
                          <a:solidFill>
                            <a:srgbClr val="000000"/>
                          </a:solidFill>
                          <a:effectLst/>
                          <a:latin typeface="Source Sans Pro" panose="020B0503030403020204" pitchFamily="34" charset="0"/>
                        </a:rPr>
                        <a:t>Predicted: Yes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30,441.00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593.00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31,034.00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74132436"/>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0.12</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0.12</a:t>
                      </a:r>
                    </a:p>
                  </a:txBody>
                  <a:tcPr marL="6350" marR="6350" marT="6350" marB="0">
                    <a:lnL>
                      <a:noFill/>
                    </a:lnL>
                    <a:lnR>
                      <a:noFill/>
                    </a:lnR>
                    <a:lnT>
                      <a:noFill/>
                    </a:lnT>
                    <a:lnB>
                      <a:noFill/>
                    </a:lnB>
                  </a:tcPr>
                </a:tc>
                <a:extLst>
                  <a:ext uri="{0D108BD9-81ED-4DB2-BD59-A6C34878D82A}">
                    <a16:rowId xmlns:a16="http://schemas.microsoft.com/office/drawing/2014/main" val="3770281728"/>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Row %</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98.09</a:t>
                      </a:r>
                    </a:p>
                  </a:txBody>
                  <a:tcPr marL="6350" marR="6350" marT="6350" marB="0">
                    <a:lnL>
                      <a:noFill/>
                    </a:lnL>
                    <a:lnR>
                      <a:noFill/>
                    </a:lnR>
                    <a:lnT>
                      <a:noFill/>
                    </a:lnT>
                    <a:lnB>
                      <a:noFill/>
                    </a:lnB>
                  </a:tcPr>
                </a:tc>
                <a:tc>
                  <a:txBody>
                    <a:bodyPr/>
                    <a:lstStyle/>
                    <a:p>
                      <a:pPr algn="r" fontAlgn="t"/>
                      <a:r>
                        <a:rPr lang="en-US" sz="1600" b="0" i="0" u="none" strike="noStrike" dirty="0">
                          <a:solidFill>
                            <a:srgbClr val="000000"/>
                          </a:solidFill>
                          <a:effectLst/>
                          <a:latin typeface="Source Sans Pro" panose="020B0503030403020204" pitchFamily="34" charset="0"/>
                        </a:rPr>
                        <a:t>1.91</a:t>
                      </a:r>
                    </a:p>
                  </a:txBody>
                  <a:tcPr marL="6350" marR="6350" marT="6350" marB="0">
                    <a:lnL>
                      <a:noFill/>
                    </a:lnL>
                    <a:lnR>
                      <a:noFill/>
                    </a:lnR>
                    <a:lnT>
                      <a:noFill/>
                    </a:lnT>
                    <a:lnB>
                      <a:noFill/>
                    </a:lnB>
                  </a:tcPr>
                </a:tc>
                <a:tc>
                  <a:txBody>
                    <a:bodyPr/>
                    <a:lstStyle/>
                    <a:p>
                      <a:pPr algn="l" fontAlgn="t"/>
                      <a:endParaRPr lang="en-US" sz="1600" b="1" i="0" u="none" strike="noStrike">
                        <a:solidFill>
                          <a:srgbClr val="000000"/>
                        </a:solidFill>
                        <a:effectLst/>
                        <a:latin typeface="Source Sans Pro" panose="020B0503030403020204" pitchFamily="34" charset="0"/>
                      </a:endParaRPr>
                    </a:p>
                  </a:txBody>
                  <a:tcPr marL="6350" marR="6350" marT="6350" marB="0">
                    <a:lnL>
                      <a:noFill/>
                    </a:lnL>
                    <a:lnR>
                      <a:noFill/>
                    </a:lnR>
                    <a:lnT>
                      <a:noFill/>
                    </a:lnT>
                    <a:lnB>
                      <a:noFill/>
                    </a:lnB>
                  </a:tcPr>
                </a:tc>
                <a:extLst>
                  <a:ext uri="{0D108BD9-81ED-4DB2-BD59-A6C34878D82A}">
                    <a16:rowId xmlns:a16="http://schemas.microsoft.com/office/drawing/2014/main" val="34984348"/>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Column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0.12</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effectLst/>
                          <a:latin typeface="Source Sans Pro" panose="020B0503030403020204" pitchFamily="34" charset="0"/>
                        </a:rPr>
                        <a:t>69.60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600" b="1" i="0" u="none" strike="noStrike" dirty="0">
                          <a:solidFill>
                            <a:srgbClr val="000000"/>
                          </a:solidFill>
                          <a:effectLst/>
                          <a:latin typeface="Source Sans Pro" panose="020B0503030403020204" pitchFamily="34" charset="0"/>
                        </a:rPr>
                        <a:t> </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34358"/>
                  </a:ext>
                </a:extLst>
              </a:tr>
              <a:tr h="266700">
                <a:tc rowSpan="2">
                  <a:txBody>
                    <a:bodyPr/>
                    <a:lstStyle/>
                    <a:p>
                      <a:pPr algn="ctr" fontAlgn="ctr"/>
                      <a:r>
                        <a:rPr lang="en-US" sz="1600" b="1" i="0" u="none" strike="noStrike">
                          <a:solidFill>
                            <a:srgbClr val="000000"/>
                          </a:solidFill>
                          <a:effectLst/>
                          <a:latin typeface="Source Sans Pro" panose="020B0503030403020204" pitchFamily="34"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25,951,558.00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852.00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25,952,410.00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90162684"/>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260846"/>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0556326"/>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a:noFill/>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a:noFill/>
                    </a:lnT>
                    <a:lnB>
                      <a:noFill/>
                    </a:lnB>
                  </a:tcPr>
                </a:tc>
                <a:tc>
                  <a:txBody>
                    <a:bodyPr/>
                    <a:lstStyle/>
                    <a:p>
                      <a:pPr algn="ctr" fontAlgn="t"/>
                      <a:r>
                        <a:rPr lang="en-US" sz="1600" b="1" i="0" u="none" strike="noStrike" dirty="0">
                          <a:solidFill>
                            <a:srgbClr val="000000"/>
                          </a:solidFill>
                          <a:effectLst/>
                          <a:latin typeface="Source Sans Pro" panose="020B0503030403020204" pitchFamily="34" charset="0"/>
                        </a:rPr>
                        <a:t>Sensitivity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Source Sans Pro" panose="020B0503030403020204" pitchFamily="34" charset="0"/>
                        </a:rPr>
                        <a:t>Specificity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Source Sans Pro" panose="020B0503030403020204" pitchFamily="34" charset="0"/>
                        </a:rPr>
                        <a:t>Accuracy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4820302"/>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a:noFill/>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a:noFill/>
                    </a:lnT>
                    <a:lnB>
                      <a:noFill/>
                    </a:lnB>
                  </a:tcPr>
                </a:tc>
                <a:tc>
                  <a:txBody>
                    <a:bodyPr/>
                    <a:lstStyle/>
                    <a:p>
                      <a:pPr algn="ctr" fontAlgn="t"/>
                      <a:r>
                        <a:rPr lang="en-US" sz="1600" b="0" i="0" u="none" strike="noStrike" dirty="0">
                          <a:solidFill>
                            <a:srgbClr val="000000"/>
                          </a:solidFill>
                          <a:effectLst/>
                          <a:latin typeface="Source Sans Pro" panose="020B0503030403020204" pitchFamily="34" charset="0"/>
                        </a:rPr>
                        <a:t>0.70</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none" strike="noStrike">
                          <a:solidFill>
                            <a:srgbClr val="000000"/>
                          </a:solidFill>
                          <a:effectLst/>
                          <a:latin typeface="Source Sans Pro" panose="020B0503030403020204" pitchFamily="34" charset="0"/>
                        </a:rPr>
                        <a:t>1.00</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none" strike="noStrike" dirty="0">
                          <a:solidFill>
                            <a:srgbClr val="000000"/>
                          </a:solidFill>
                          <a:effectLst/>
                          <a:latin typeface="Source Sans Pro" panose="020B0503030403020204" pitchFamily="34" charset="0"/>
                        </a:rPr>
                        <a:t>1.00</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5092839"/>
                  </a:ext>
                </a:extLst>
              </a:tr>
            </a:tbl>
          </a:graphicData>
        </a:graphic>
      </p:graphicFrame>
    </p:spTree>
    <p:extLst>
      <p:ext uri="{BB962C8B-B14F-4D97-AF65-F5344CB8AC3E}">
        <p14:creationId xmlns:p14="http://schemas.microsoft.com/office/powerpoint/2010/main" val="335212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Random Forest: </a:t>
            </a:r>
            <a:r>
              <a:rPr lang="en-US" dirty="0" err="1"/>
              <a:t>WithJSD</a:t>
            </a:r>
            <a:endParaRPr lang="en-US" dirty="0"/>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21</a:t>
            </a:fld>
            <a:endParaRPr lang="en-US"/>
          </a:p>
        </p:txBody>
      </p:sp>
      <p:pic>
        <p:nvPicPr>
          <p:cNvPr id="6" name="Picture 5">
            <a:extLst>
              <a:ext uri="{FF2B5EF4-FFF2-40B4-BE49-F238E27FC236}">
                <a16:creationId xmlns:a16="http://schemas.microsoft.com/office/drawing/2014/main" id="{64AB9843-BF7F-4FAA-8077-EF58B847A59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52800" y="2057400"/>
            <a:ext cx="5486400" cy="0"/>
          </a:xfrm>
          <a:prstGeom prst="rect">
            <a:avLst/>
          </a:prstGeom>
          <a:ln>
            <a:noFill/>
          </a:ln>
        </p:spPr>
      </p:pic>
      <p:graphicFrame>
        <p:nvGraphicFramePr>
          <p:cNvPr id="10" name="Table 9">
            <a:extLst>
              <a:ext uri="{FF2B5EF4-FFF2-40B4-BE49-F238E27FC236}">
                <a16:creationId xmlns:a16="http://schemas.microsoft.com/office/drawing/2014/main" id="{6C0CFC78-82A7-45BB-88C4-85AE0AFB0646}"/>
              </a:ext>
            </a:extLst>
          </p:cNvPr>
          <p:cNvGraphicFramePr>
            <a:graphicFrameLocks noGrp="1"/>
          </p:cNvGraphicFramePr>
          <p:nvPr/>
        </p:nvGraphicFramePr>
        <p:xfrm>
          <a:off x="2705101" y="1996281"/>
          <a:ext cx="6781798" cy="3733800"/>
        </p:xfrm>
        <a:graphic>
          <a:graphicData uri="http://schemas.openxmlformats.org/drawingml/2006/table">
            <a:tbl>
              <a:tblPr/>
              <a:tblGrid>
                <a:gridCol w="1246570">
                  <a:extLst>
                    <a:ext uri="{9D8B030D-6E8A-4147-A177-3AD203B41FA5}">
                      <a16:colId xmlns:a16="http://schemas.microsoft.com/office/drawing/2014/main" val="703918922"/>
                    </a:ext>
                  </a:extLst>
                </a:gridCol>
                <a:gridCol w="1383807">
                  <a:extLst>
                    <a:ext uri="{9D8B030D-6E8A-4147-A177-3AD203B41FA5}">
                      <a16:colId xmlns:a16="http://schemas.microsoft.com/office/drawing/2014/main" val="2053228946"/>
                    </a:ext>
                  </a:extLst>
                </a:gridCol>
                <a:gridCol w="1383807">
                  <a:extLst>
                    <a:ext uri="{9D8B030D-6E8A-4147-A177-3AD203B41FA5}">
                      <a16:colId xmlns:a16="http://schemas.microsoft.com/office/drawing/2014/main" val="1181108320"/>
                    </a:ext>
                  </a:extLst>
                </a:gridCol>
                <a:gridCol w="1383807">
                  <a:extLst>
                    <a:ext uri="{9D8B030D-6E8A-4147-A177-3AD203B41FA5}">
                      <a16:colId xmlns:a16="http://schemas.microsoft.com/office/drawing/2014/main" val="4246349051"/>
                    </a:ext>
                  </a:extLst>
                </a:gridCol>
                <a:gridCol w="1383807">
                  <a:extLst>
                    <a:ext uri="{9D8B030D-6E8A-4147-A177-3AD203B41FA5}">
                      <a16:colId xmlns:a16="http://schemas.microsoft.com/office/drawing/2014/main" val="2768932460"/>
                    </a:ext>
                  </a:extLst>
                </a:gridCol>
              </a:tblGrid>
              <a:tr h="266700">
                <a:tc>
                  <a:txBody>
                    <a:bodyPr/>
                    <a:lstStyle/>
                    <a:p>
                      <a:pPr algn="l" fontAlgn="ctr"/>
                      <a:r>
                        <a:rPr lang="en-US" sz="1600" b="1" i="0" u="none" strike="noStrike">
                          <a:solidFill>
                            <a:srgbClr val="000000"/>
                          </a:solidFill>
                          <a:effectLst/>
                          <a:latin typeface="Source Sans Pro" panose="020B0503030403020204" pitchFamily="34"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Source Sans Pro" panose="020B0503030403020204" pitchFamily="34"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Actual: No</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Actual: Yes</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Total</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8742416"/>
                  </a:ext>
                </a:extLst>
              </a:tr>
              <a:tr h="266700">
                <a:tc rowSpan="4">
                  <a:txBody>
                    <a:bodyPr/>
                    <a:lstStyle/>
                    <a:p>
                      <a:pPr algn="ctr" fontAlgn="ctr"/>
                      <a:r>
                        <a:rPr lang="en-US" sz="1600" b="1" i="0" u="none" strike="noStrike">
                          <a:solidFill>
                            <a:srgbClr val="000000"/>
                          </a:solidFill>
                          <a:effectLst/>
                          <a:latin typeface="Source Sans Pro" panose="020B0503030403020204" pitchFamily="34" charset="0"/>
                        </a:rPr>
                        <a:t>Predicted: No</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25,662,309.00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89.00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25,660,000.00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29570194"/>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98.88</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98.88</a:t>
                      </a:r>
                    </a:p>
                  </a:txBody>
                  <a:tcPr marL="6350" marR="6350" marT="6350" marB="0">
                    <a:lnL>
                      <a:noFill/>
                    </a:lnL>
                    <a:lnR>
                      <a:noFill/>
                    </a:lnR>
                    <a:lnT>
                      <a:noFill/>
                    </a:lnT>
                    <a:lnB>
                      <a:noFill/>
                    </a:lnB>
                  </a:tcPr>
                </a:tc>
                <a:extLst>
                  <a:ext uri="{0D108BD9-81ED-4DB2-BD59-A6C34878D82A}">
                    <a16:rowId xmlns:a16="http://schemas.microsoft.com/office/drawing/2014/main" val="3652762842"/>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Row %</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extLst>
                  <a:ext uri="{0D108BD9-81ED-4DB2-BD59-A6C34878D82A}">
                    <a16:rowId xmlns:a16="http://schemas.microsoft.com/office/drawing/2014/main" val="306481347"/>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Column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98.89</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10.45</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689121"/>
                  </a:ext>
                </a:extLst>
              </a:tr>
              <a:tr h="266700">
                <a:tc rowSpan="4">
                  <a:txBody>
                    <a:bodyPr/>
                    <a:lstStyle/>
                    <a:p>
                      <a:pPr algn="ctr" fontAlgn="ctr"/>
                      <a:r>
                        <a:rPr lang="en-US" sz="1600" b="1" i="0" u="none" strike="noStrike">
                          <a:solidFill>
                            <a:srgbClr val="000000"/>
                          </a:solidFill>
                          <a:effectLst/>
                          <a:latin typeface="Source Sans Pro" panose="020B0503030403020204" pitchFamily="34" charset="0"/>
                        </a:rPr>
                        <a:t>Predicted: Yes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289,249.00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763.00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290,012.00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17571119"/>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1.11</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1.12</a:t>
                      </a:r>
                    </a:p>
                  </a:txBody>
                  <a:tcPr marL="6350" marR="6350" marT="6350" marB="0">
                    <a:lnL>
                      <a:noFill/>
                    </a:lnL>
                    <a:lnR>
                      <a:noFill/>
                    </a:lnR>
                    <a:lnT>
                      <a:noFill/>
                    </a:lnT>
                    <a:lnB>
                      <a:noFill/>
                    </a:lnB>
                  </a:tcPr>
                </a:tc>
                <a:extLst>
                  <a:ext uri="{0D108BD9-81ED-4DB2-BD59-A6C34878D82A}">
                    <a16:rowId xmlns:a16="http://schemas.microsoft.com/office/drawing/2014/main" val="3010620379"/>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Row %</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99.74</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0.26</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extLst>
                  <a:ext uri="{0D108BD9-81ED-4DB2-BD59-A6C34878D82A}">
                    <a16:rowId xmlns:a16="http://schemas.microsoft.com/office/drawing/2014/main" val="2231816914"/>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Column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1.11</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89.55</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649233"/>
                  </a:ext>
                </a:extLst>
              </a:tr>
              <a:tr h="266700">
                <a:tc rowSpan="2">
                  <a:txBody>
                    <a:bodyPr/>
                    <a:lstStyle/>
                    <a:p>
                      <a:pPr algn="ctr" fontAlgn="ctr"/>
                      <a:r>
                        <a:rPr lang="en-US" sz="1600" b="1" i="0" u="none" strike="noStrike">
                          <a:solidFill>
                            <a:srgbClr val="000000"/>
                          </a:solidFill>
                          <a:effectLst/>
                          <a:latin typeface="Source Sans Pro" panose="020B0503030403020204" pitchFamily="34"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25,951,558.00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852.00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25,952,410.00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19784193"/>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731859"/>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0203387"/>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a:noFill/>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a:noFill/>
                    </a:lnT>
                    <a:lnB>
                      <a:noFill/>
                    </a:lnB>
                  </a:tcPr>
                </a:tc>
                <a:tc>
                  <a:txBody>
                    <a:bodyPr/>
                    <a:lstStyle/>
                    <a:p>
                      <a:pPr algn="ctr" fontAlgn="t"/>
                      <a:r>
                        <a:rPr lang="en-US" sz="1600" b="1" i="0" u="none" strike="noStrike">
                          <a:solidFill>
                            <a:srgbClr val="000000"/>
                          </a:solidFill>
                          <a:effectLst/>
                          <a:latin typeface="Source Sans Pro" panose="020B0503030403020204" pitchFamily="34" charset="0"/>
                        </a:rPr>
                        <a:t>Sensitivity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Source Sans Pro" panose="020B0503030403020204" pitchFamily="34" charset="0"/>
                        </a:rPr>
                        <a:t>Specificity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Source Sans Pro" panose="020B0503030403020204" pitchFamily="34" charset="0"/>
                        </a:rPr>
                        <a:t>Accuracy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800650"/>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a:noFill/>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a:noFill/>
                    </a:lnT>
                    <a:lnB>
                      <a:noFill/>
                    </a:lnB>
                  </a:tcPr>
                </a:tc>
                <a:tc>
                  <a:txBody>
                    <a:bodyPr/>
                    <a:lstStyle/>
                    <a:p>
                      <a:pPr algn="ctr" fontAlgn="t"/>
                      <a:r>
                        <a:rPr lang="en-US" sz="1600" b="0" i="0" u="none" strike="noStrike">
                          <a:solidFill>
                            <a:srgbClr val="000000"/>
                          </a:solidFill>
                          <a:effectLst/>
                          <a:latin typeface="Source Sans Pro" panose="020B0503030403020204" pitchFamily="34" charset="0"/>
                        </a:rPr>
                        <a:t>0.90</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none" strike="noStrike">
                          <a:solidFill>
                            <a:srgbClr val="000000"/>
                          </a:solidFill>
                          <a:effectLst/>
                          <a:latin typeface="Source Sans Pro" panose="020B0503030403020204" pitchFamily="34" charset="0"/>
                        </a:rPr>
                        <a:t>0.99</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none" strike="noStrike" dirty="0">
                          <a:solidFill>
                            <a:srgbClr val="000000"/>
                          </a:solidFill>
                          <a:effectLst/>
                          <a:latin typeface="Source Sans Pro" panose="020B0503030403020204" pitchFamily="34" charset="0"/>
                        </a:rPr>
                        <a:t>0.99</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8958972"/>
                  </a:ext>
                </a:extLst>
              </a:tr>
            </a:tbl>
          </a:graphicData>
        </a:graphic>
      </p:graphicFrame>
      <p:sp>
        <p:nvSpPr>
          <p:cNvPr id="11" name="Oval 10">
            <a:extLst>
              <a:ext uri="{FF2B5EF4-FFF2-40B4-BE49-F238E27FC236}">
                <a16:creationId xmlns:a16="http://schemas.microsoft.com/office/drawing/2014/main" id="{88624345-66CD-4A5A-884E-C5980C58A09E}"/>
              </a:ext>
            </a:extLst>
          </p:cNvPr>
          <p:cNvSpPr/>
          <p:nvPr/>
        </p:nvSpPr>
        <p:spPr>
          <a:xfrm>
            <a:off x="5705831" y="5448383"/>
            <a:ext cx="587829" cy="316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C71FC9-A4E7-45FC-80AB-B620C5EBF9DE}"/>
              </a:ext>
            </a:extLst>
          </p:cNvPr>
          <p:cNvSpPr/>
          <p:nvPr/>
        </p:nvSpPr>
        <p:spPr>
          <a:xfrm>
            <a:off x="7561702" y="4112877"/>
            <a:ext cx="587829" cy="316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79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Random Forest: Comparison of Models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22</a:t>
            </a:fld>
            <a:endParaRPr lang="en-US"/>
          </a:p>
        </p:txBody>
      </p:sp>
      <p:pic>
        <p:nvPicPr>
          <p:cNvPr id="8" name="Picture 7">
            <a:extLst>
              <a:ext uri="{FF2B5EF4-FFF2-40B4-BE49-F238E27FC236}">
                <a16:creationId xmlns:a16="http://schemas.microsoft.com/office/drawing/2014/main" id="{596D48DE-E77B-4501-8FA9-48BCB56006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593" y="1807211"/>
            <a:ext cx="6432965" cy="4572000"/>
          </a:xfrm>
          <a:prstGeom prst="rect">
            <a:avLst/>
          </a:prstGeom>
        </p:spPr>
      </p:pic>
    </p:spTree>
    <p:extLst>
      <p:ext uri="{BB962C8B-B14F-4D97-AF65-F5344CB8AC3E}">
        <p14:creationId xmlns:p14="http://schemas.microsoft.com/office/powerpoint/2010/main" val="107159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SME Feedback on Classifications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23</a:t>
            </a:fld>
            <a:endParaRPr lang="en-US"/>
          </a:p>
        </p:txBody>
      </p:sp>
      <p:pic>
        <p:nvPicPr>
          <p:cNvPr id="3" name="Picture 2">
            <a:extLst>
              <a:ext uri="{FF2B5EF4-FFF2-40B4-BE49-F238E27FC236}">
                <a16:creationId xmlns:a16="http://schemas.microsoft.com/office/drawing/2014/main" id="{C8CA7A44-F355-447D-AB46-25909F49BD24}"/>
              </a:ext>
            </a:extLst>
          </p:cNvPr>
          <p:cNvPicPr>
            <a:picLocks noChangeAspect="1"/>
          </p:cNvPicPr>
          <p:nvPr/>
        </p:nvPicPr>
        <p:blipFill>
          <a:blip r:embed="rId3"/>
          <a:stretch>
            <a:fillRect/>
          </a:stretch>
        </p:blipFill>
        <p:spPr>
          <a:xfrm rot="5400000">
            <a:off x="3543110" y="701496"/>
            <a:ext cx="5181980" cy="6858000"/>
          </a:xfrm>
          <a:prstGeom prst="rect">
            <a:avLst/>
          </a:prstGeom>
        </p:spPr>
      </p:pic>
    </p:spTree>
    <p:extLst>
      <p:ext uri="{BB962C8B-B14F-4D97-AF65-F5344CB8AC3E}">
        <p14:creationId xmlns:p14="http://schemas.microsoft.com/office/powerpoint/2010/main" val="21086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SME Feedback on Classifications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24</a:t>
            </a:fld>
            <a:endParaRPr lang="en-US"/>
          </a:p>
        </p:txBody>
      </p:sp>
      <p:graphicFrame>
        <p:nvGraphicFramePr>
          <p:cNvPr id="3" name="Table 2">
            <a:extLst>
              <a:ext uri="{FF2B5EF4-FFF2-40B4-BE49-F238E27FC236}">
                <a16:creationId xmlns:a16="http://schemas.microsoft.com/office/drawing/2014/main" id="{B3A0463D-2DAE-4E64-B86D-808F7EBE5CA3}"/>
              </a:ext>
            </a:extLst>
          </p:cNvPr>
          <p:cNvGraphicFramePr>
            <a:graphicFrameLocks noGrp="1"/>
          </p:cNvGraphicFramePr>
          <p:nvPr/>
        </p:nvGraphicFramePr>
        <p:xfrm>
          <a:off x="4025900" y="2663031"/>
          <a:ext cx="4140200" cy="2400300"/>
        </p:xfrm>
        <a:graphic>
          <a:graphicData uri="http://schemas.openxmlformats.org/drawingml/2006/table">
            <a:tbl>
              <a:tblPr/>
              <a:tblGrid>
                <a:gridCol w="673100">
                  <a:extLst>
                    <a:ext uri="{9D8B030D-6E8A-4147-A177-3AD203B41FA5}">
                      <a16:colId xmlns:a16="http://schemas.microsoft.com/office/drawing/2014/main" val="1387204716"/>
                    </a:ext>
                  </a:extLst>
                </a:gridCol>
                <a:gridCol w="1549400">
                  <a:extLst>
                    <a:ext uri="{9D8B030D-6E8A-4147-A177-3AD203B41FA5}">
                      <a16:colId xmlns:a16="http://schemas.microsoft.com/office/drawing/2014/main" val="3367756510"/>
                    </a:ext>
                  </a:extLst>
                </a:gridCol>
                <a:gridCol w="850900">
                  <a:extLst>
                    <a:ext uri="{9D8B030D-6E8A-4147-A177-3AD203B41FA5}">
                      <a16:colId xmlns:a16="http://schemas.microsoft.com/office/drawing/2014/main" val="1343032747"/>
                    </a:ext>
                  </a:extLst>
                </a:gridCol>
                <a:gridCol w="1066800">
                  <a:extLst>
                    <a:ext uri="{9D8B030D-6E8A-4147-A177-3AD203B41FA5}">
                      <a16:colId xmlns:a16="http://schemas.microsoft.com/office/drawing/2014/main" val="1437284681"/>
                    </a:ext>
                  </a:extLst>
                </a:gridCol>
              </a:tblGrid>
              <a:tr h="266700">
                <a:tc>
                  <a:txBody>
                    <a:bodyPr/>
                    <a:lstStyle/>
                    <a:p>
                      <a:pPr algn="l" fontAlgn="b"/>
                      <a:r>
                        <a:rPr lang="en-US" sz="1600" b="1" i="0" u="none" strike="noStrike">
                          <a:solidFill>
                            <a:srgbClr val="000000"/>
                          </a:solidFill>
                          <a:effectLst/>
                          <a:latin typeface="Source Sans Pro" panose="020B0503030403020204" pitchFamily="34" charset="0"/>
                        </a:rPr>
                        <a:t>Rater</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Items Reviewed</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Enemies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 Enemies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8963337"/>
                  </a:ext>
                </a:extLst>
              </a:tr>
              <a:tr h="266700">
                <a:tc>
                  <a:txBody>
                    <a:bodyPr/>
                    <a:lstStyle/>
                    <a:p>
                      <a:pPr algn="l" fontAlgn="b"/>
                      <a:r>
                        <a:rPr lang="en-US" sz="1600" b="0" i="0" u="none" strike="noStrike">
                          <a:solidFill>
                            <a:srgbClr val="000000"/>
                          </a:solidFill>
                          <a:effectLst/>
                          <a:latin typeface="Source Sans Pro" panose="020B0503030403020204" pitchFamily="34" charset="0"/>
                        </a:rPr>
                        <a:t>SME 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rPr>
                        <a:t>148</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38</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rPr>
                        <a:t>25.70%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26497422"/>
                  </a:ext>
                </a:extLst>
              </a:tr>
              <a:tr h="266700">
                <a:tc>
                  <a:txBody>
                    <a:bodyPr/>
                    <a:lstStyle/>
                    <a:p>
                      <a:pPr algn="l" fontAlgn="b"/>
                      <a:r>
                        <a:rPr lang="en-US" sz="1600" b="0" i="0" u="none" strike="noStrike">
                          <a:solidFill>
                            <a:srgbClr val="000000"/>
                          </a:solidFill>
                          <a:effectLst/>
                          <a:latin typeface="Source Sans Pro" panose="020B0503030403020204" pitchFamily="34" charset="0"/>
                        </a:rPr>
                        <a:t>SME 2</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230</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66</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28.70%</a:t>
                      </a:r>
                    </a:p>
                  </a:txBody>
                  <a:tcPr marL="6350" marR="6350" marT="6350" marB="0" anchor="b">
                    <a:lnL>
                      <a:noFill/>
                    </a:lnL>
                    <a:lnR>
                      <a:noFill/>
                    </a:lnR>
                    <a:lnT>
                      <a:noFill/>
                    </a:lnT>
                    <a:lnB>
                      <a:noFill/>
                    </a:lnB>
                  </a:tcPr>
                </a:tc>
                <a:extLst>
                  <a:ext uri="{0D108BD9-81ED-4DB2-BD59-A6C34878D82A}">
                    <a16:rowId xmlns:a16="http://schemas.microsoft.com/office/drawing/2014/main" val="3294074917"/>
                  </a:ext>
                </a:extLst>
              </a:tr>
              <a:tr h="266700">
                <a:tc>
                  <a:txBody>
                    <a:bodyPr/>
                    <a:lstStyle/>
                    <a:p>
                      <a:pPr algn="l" fontAlgn="b"/>
                      <a:r>
                        <a:rPr lang="en-US" sz="1600" b="0" i="0" u="none" strike="noStrike">
                          <a:solidFill>
                            <a:srgbClr val="000000"/>
                          </a:solidFill>
                          <a:effectLst/>
                          <a:latin typeface="Source Sans Pro" panose="020B0503030403020204" pitchFamily="34" charset="0"/>
                        </a:rPr>
                        <a:t>SME 3</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340</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151</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44.40%</a:t>
                      </a:r>
                    </a:p>
                  </a:txBody>
                  <a:tcPr marL="6350" marR="6350" marT="6350" marB="0" anchor="b">
                    <a:lnL>
                      <a:noFill/>
                    </a:lnL>
                    <a:lnR>
                      <a:noFill/>
                    </a:lnR>
                    <a:lnT>
                      <a:noFill/>
                    </a:lnT>
                    <a:lnB>
                      <a:noFill/>
                    </a:lnB>
                  </a:tcPr>
                </a:tc>
                <a:extLst>
                  <a:ext uri="{0D108BD9-81ED-4DB2-BD59-A6C34878D82A}">
                    <a16:rowId xmlns:a16="http://schemas.microsoft.com/office/drawing/2014/main" val="3970943528"/>
                  </a:ext>
                </a:extLst>
              </a:tr>
              <a:tr h="266700">
                <a:tc>
                  <a:txBody>
                    <a:bodyPr/>
                    <a:lstStyle/>
                    <a:p>
                      <a:pPr algn="l" fontAlgn="b"/>
                      <a:r>
                        <a:rPr lang="en-US" sz="1600" b="0" i="0" u="none" strike="noStrike">
                          <a:solidFill>
                            <a:srgbClr val="000000"/>
                          </a:solidFill>
                          <a:effectLst/>
                          <a:latin typeface="Source Sans Pro" panose="020B0503030403020204" pitchFamily="34" charset="0"/>
                        </a:rPr>
                        <a:t>…</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a:t>
                      </a:r>
                    </a:p>
                  </a:txBody>
                  <a:tcPr marL="6350" marR="6350" marT="6350" marB="0" anchor="b">
                    <a:lnL>
                      <a:noFill/>
                    </a:lnL>
                    <a:lnR>
                      <a:noFill/>
                    </a:lnR>
                    <a:lnT>
                      <a:noFill/>
                    </a:lnT>
                    <a:lnB>
                      <a:noFill/>
                    </a:lnB>
                  </a:tcPr>
                </a:tc>
                <a:extLst>
                  <a:ext uri="{0D108BD9-81ED-4DB2-BD59-A6C34878D82A}">
                    <a16:rowId xmlns:a16="http://schemas.microsoft.com/office/drawing/2014/main" val="3860054587"/>
                  </a:ext>
                </a:extLst>
              </a:tr>
              <a:tr h="266700">
                <a:tc>
                  <a:txBody>
                    <a:bodyPr/>
                    <a:lstStyle/>
                    <a:p>
                      <a:pPr algn="l" fontAlgn="b"/>
                      <a:r>
                        <a:rPr lang="en-US" sz="1600" b="0" i="0" u="none" strike="noStrike">
                          <a:solidFill>
                            <a:srgbClr val="000000"/>
                          </a:solidFill>
                          <a:effectLst/>
                          <a:latin typeface="Source Sans Pro" panose="020B0503030403020204" pitchFamily="34" charset="0"/>
                        </a:rPr>
                        <a:t>SME 27</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167</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30</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18.00%</a:t>
                      </a:r>
                    </a:p>
                  </a:txBody>
                  <a:tcPr marL="6350" marR="6350" marT="6350" marB="0" anchor="b">
                    <a:lnL>
                      <a:noFill/>
                    </a:lnL>
                    <a:lnR>
                      <a:noFill/>
                    </a:lnR>
                    <a:lnT>
                      <a:noFill/>
                    </a:lnT>
                    <a:lnB>
                      <a:noFill/>
                    </a:lnB>
                  </a:tcPr>
                </a:tc>
                <a:extLst>
                  <a:ext uri="{0D108BD9-81ED-4DB2-BD59-A6C34878D82A}">
                    <a16:rowId xmlns:a16="http://schemas.microsoft.com/office/drawing/2014/main" val="1700575292"/>
                  </a:ext>
                </a:extLst>
              </a:tr>
              <a:tr h="266700">
                <a:tc>
                  <a:txBody>
                    <a:bodyPr/>
                    <a:lstStyle/>
                    <a:p>
                      <a:pPr algn="l" fontAlgn="b"/>
                      <a:r>
                        <a:rPr lang="en-US" sz="1600" b="0" i="0" u="none" strike="noStrike">
                          <a:solidFill>
                            <a:srgbClr val="000000"/>
                          </a:solidFill>
                          <a:effectLst/>
                          <a:latin typeface="Source Sans Pro" panose="020B0503030403020204" pitchFamily="34" charset="0"/>
                        </a:rPr>
                        <a:t>SME 28</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23</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8</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34.80%</a:t>
                      </a:r>
                    </a:p>
                  </a:txBody>
                  <a:tcPr marL="6350" marR="6350" marT="6350" marB="0" anchor="b">
                    <a:lnL>
                      <a:noFill/>
                    </a:lnL>
                    <a:lnR>
                      <a:noFill/>
                    </a:lnR>
                    <a:lnT>
                      <a:noFill/>
                    </a:lnT>
                    <a:lnB>
                      <a:noFill/>
                    </a:lnB>
                  </a:tcPr>
                </a:tc>
                <a:extLst>
                  <a:ext uri="{0D108BD9-81ED-4DB2-BD59-A6C34878D82A}">
                    <a16:rowId xmlns:a16="http://schemas.microsoft.com/office/drawing/2014/main" val="3714678333"/>
                  </a:ext>
                </a:extLst>
              </a:tr>
              <a:tr h="266700">
                <a:tc>
                  <a:txBody>
                    <a:bodyPr/>
                    <a:lstStyle/>
                    <a:p>
                      <a:pPr algn="l" fontAlgn="b"/>
                      <a:r>
                        <a:rPr lang="en-US" sz="1600" b="0" i="0" u="none" strike="noStrike">
                          <a:solidFill>
                            <a:srgbClr val="000000"/>
                          </a:solidFill>
                          <a:effectLst/>
                          <a:latin typeface="Source Sans Pro" panose="020B0503030403020204" pitchFamily="34" charset="0"/>
                        </a:rPr>
                        <a:t>SME 29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rPr>
                        <a:t>17</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rPr>
                        <a:t>7</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Source Sans Pro" panose="020B0503030403020204" pitchFamily="34" charset="0"/>
                        </a:rPr>
                        <a:t>41.20%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521570"/>
                  </a:ext>
                </a:extLst>
              </a:tr>
              <a:tr h="266700">
                <a:tc>
                  <a:txBody>
                    <a:bodyPr/>
                    <a:lstStyle/>
                    <a:p>
                      <a:pPr algn="l" fontAlgn="b"/>
                      <a:r>
                        <a:rPr lang="en-US" sz="1600" b="1" i="0" u="none" strike="noStrike">
                          <a:solidFill>
                            <a:srgbClr val="000000"/>
                          </a:solidFill>
                          <a:effectLst/>
                          <a:latin typeface="Source Sans Pro" panose="020B0503030403020204" pitchFamily="34"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1" i="0" u="none" strike="noStrike">
                          <a:solidFill>
                            <a:srgbClr val="000000"/>
                          </a:solidFill>
                          <a:effectLst/>
                          <a:latin typeface="Source Sans Pro" panose="020B0503030403020204" pitchFamily="34" charset="0"/>
                        </a:rPr>
                        <a:t>9309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1" i="0" u="none" strike="noStrike">
                          <a:solidFill>
                            <a:srgbClr val="000000"/>
                          </a:solidFill>
                          <a:effectLst/>
                          <a:latin typeface="Source Sans Pro" panose="020B0503030403020204" pitchFamily="34" charset="0"/>
                        </a:rPr>
                        <a:t>2026</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8065462"/>
                  </a:ext>
                </a:extLst>
              </a:tr>
            </a:tbl>
          </a:graphicData>
        </a:graphic>
      </p:graphicFrame>
    </p:spTree>
    <p:extLst>
      <p:ext uri="{BB962C8B-B14F-4D97-AF65-F5344CB8AC3E}">
        <p14:creationId xmlns:p14="http://schemas.microsoft.com/office/powerpoint/2010/main" val="41678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Context: SME Feedback on Classifications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25</a:t>
            </a:fld>
            <a:endParaRPr lang="en-US"/>
          </a:p>
        </p:txBody>
      </p:sp>
      <p:graphicFrame>
        <p:nvGraphicFramePr>
          <p:cNvPr id="7" name="Table 6">
            <a:extLst>
              <a:ext uri="{FF2B5EF4-FFF2-40B4-BE49-F238E27FC236}">
                <a16:creationId xmlns:a16="http://schemas.microsoft.com/office/drawing/2014/main" id="{49E3D539-9633-4245-B6BC-027906AE7A67}"/>
              </a:ext>
            </a:extLst>
          </p:cNvPr>
          <p:cNvGraphicFramePr>
            <a:graphicFrameLocks noGrp="1"/>
          </p:cNvGraphicFramePr>
          <p:nvPr/>
        </p:nvGraphicFramePr>
        <p:xfrm>
          <a:off x="1631950" y="2895600"/>
          <a:ext cx="8928100" cy="533400"/>
        </p:xfrm>
        <a:graphic>
          <a:graphicData uri="http://schemas.openxmlformats.org/drawingml/2006/table">
            <a:tbl>
              <a:tblPr firstRow="1" firstCol="1" bandRow="1"/>
              <a:tblGrid>
                <a:gridCol w="850900">
                  <a:extLst>
                    <a:ext uri="{9D8B030D-6E8A-4147-A177-3AD203B41FA5}">
                      <a16:colId xmlns:a16="http://schemas.microsoft.com/office/drawing/2014/main" val="29971507"/>
                    </a:ext>
                  </a:extLst>
                </a:gridCol>
                <a:gridCol w="1130300">
                  <a:extLst>
                    <a:ext uri="{9D8B030D-6E8A-4147-A177-3AD203B41FA5}">
                      <a16:colId xmlns:a16="http://schemas.microsoft.com/office/drawing/2014/main" val="3103586593"/>
                    </a:ext>
                  </a:extLst>
                </a:gridCol>
                <a:gridCol w="1308100">
                  <a:extLst>
                    <a:ext uri="{9D8B030D-6E8A-4147-A177-3AD203B41FA5}">
                      <a16:colId xmlns:a16="http://schemas.microsoft.com/office/drawing/2014/main" val="2517298978"/>
                    </a:ext>
                  </a:extLst>
                </a:gridCol>
                <a:gridCol w="876300">
                  <a:extLst>
                    <a:ext uri="{9D8B030D-6E8A-4147-A177-3AD203B41FA5}">
                      <a16:colId xmlns:a16="http://schemas.microsoft.com/office/drawing/2014/main" val="3661498976"/>
                    </a:ext>
                  </a:extLst>
                </a:gridCol>
                <a:gridCol w="1612900">
                  <a:extLst>
                    <a:ext uri="{9D8B030D-6E8A-4147-A177-3AD203B41FA5}">
                      <a16:colId xmlns:a16="http://schemas.microsoft.com/office/drawing/2014/main" val="4286036896"/>
                    </a:ext>
                  </a:extLst>
                </a:gridCol>
                <a:gridCol w="1790700">
                  <a:extLst>
                    <a:ext uri="{9D8B030D-6E8A-4147-A177-3AD203B41FA5}">
                      <a16:colId xmlns:a16="http://schemas.microsoft.com/office/drawing/2014/main" val="2322045748"/>
                    </a:ext>
                  </a:extLst>
                </a:gridCol>
                <a:gridCol w="1358900">
                  <a:extLst>
                    <a:ext uri="{9D8B030D-6E8A-4147-A177-3AD203B41FA5}">
                      <a16:colId xmlns:a16="http://schemas.microsoft.com/office/drawing/2014/main" val="2850147154"/>
                    </a:ext>
                  </a:extLst>
                </a:gridCol>
              </a:tblGrid>
              <a:tr h="266700">
                <a:tc>
                  <a:txBody>
                    <a:bodyPr/>
                    <a:lstStyle/>
                    <a:p>
                      <a:pPr algn="ctr" fontAlgn="b"/>
                      <a:r>
                        <a:rPr lang="en-US" sz="1600" b="1" i="0" u="none" strike="noStrike">
                          <a:solidFill>
                            <a:srgbClr val="000000"/>
                          </a:solidFill>
                          <a:effectLst/>
                          <a:latin typeface="Source Sans Pro" panose="020B0503030403020204" pitchFamily="34" charset="0"/>
                        </a:rPr>
                        <a:t>N Raters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Source Sans Pro" panose="020B0503030403020204" pitchFamily="34" charset="0"/>
                        </a:rPr>
                        <a:t>Mean Items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Source Sans Pro" panose="020B0503030403020204" pitchFamily="34" charset="0"/>
                        </a:rPr>
                        <a:t>Median Items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Source Sans Pro" panose="020B0503030403020204" pitchFamily="34" charset="0"/>
                        </a:rPr>
                        <a:t>SD Items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Source Sans Pro" panose="020B0503030403020204" pitchFamily="34" charset="0"/>
                        </a:rPr>
                        <a:t>Mean % Enemies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Source Sans Pro" panose="020B0503030403020204" pitchFamily="34" charset="0"/>
                        </a:rPr>
                        <a:t>Median % Enemies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Source Sans Pro" panose="020B0503030403020204" pitchFamily="34" charset="0"/>
                        </a:rPr>
                        <a:t>SD % Enemies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293958"/>
                  </a:ext>
                </a:extLst>
              </a:tr>
              <a:tr h="266700">
                <a:tc>
                  <a:txBody>
                    <a:bodyPr/>
                    <a:lstStyle/>
                    <a:p>
                      <a:pPr algn="ctr" fontAlgn="b"/>
                      <a:r>
                        <a:rPr lang="en-US" sz="1600" b="0" i="0" u="none" strike="noStrike">
                          <a:solidFill>
                            <a:srgbClr val="000000"/>
                          </a:solidFill>
                          <a:effectLst/>
                          <a:latin typeface="Source Sans Pro" panose="020B0503030403020204" pitchFamily="34" charset="0"/>
                        </a:rPr>
                        <a:t>29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Source Sans Pro" panose="020B0503030403020204" pitchFamily="34" charset="0"/>
                        </a:rPr>
                        <a:t>321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Source Sans Pro" panose="020B0503030403020204" pitchFamily="34" charset="0"/>
                        </a:rPr>
                        <a:t>194</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Source Sans Pro" panose="020B0503030403020204" pitchFamily="34" charset="0"/>
                        </a:rPr>
                        <a:t>443.21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Source Sans Pro" panose="020B0503030403020204" pitchFamily="34" charset="0"/>
                        </a:rPr>
                        <a:t>26.74%</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Source Sans Pro" panose="020B0503030403020204" pitchFamily="34" charset="0"/>
                        </a:rPr>
                        <a:t>25.67%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000000"/>
                          </a:solidFill>
                          <a:effectLst/>
                          <a:latin typeface="Source Sans Pro" panose="020B0503030403020204" pitchFamily="34" charset="0"/>
                        </a:rPr>
                        <a:t>14.37%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99276727"/>
                  </a:ext>
                </a:extLst>
              </a:tr>
            </a:tbl>
          </a:graphicData>
        </a:graphic>
      </p:graphicFrame>
      <p:graphicFrame>
        <p:nvGraphicFramePr>
          <p:cNvPr id="10" name="Table 9">
            <a:extLst>
              <a:ext uri="{FF2B5EF4-FFF2-40B4-BE49-F238E27FC236}">
                <a16:creationId xmlns:a16="http://schemas.microsoft.com/office/drawing/2014/main" id="{A3AA0E58-FFCB-4FAB-A40F-F2AB0A285076}"/>
              </a:ext>
            </a:extLst>
          </p:cNvPr>
          <p:cNvGraphicFramePr>
            <a:graphicFrameLocks noGrp="1"/>
          </p:cNvGraphicFramePr>
          <p:nvPr/>
        </p:nvGraphicFramePr>
        <p:xfrm>
          <a:off x="3816350" y="3996531"/>
          <a:ext cx="4635500" cy="800100"/>
        </p:xfrm>
        <a:graphic>
          <a:graphicData uri="http://schemas.openxmlformats.org/drawingml/2006/table">
            <a:tbl>
              <a:tblPr firstRow="1" firstCol="1" bandRow="1"/>
              <a:tblGrid>
                <a:gridCol w="850900">
                  <a:extLst>
                    <a:ext uri="{9D8B030D-6E8A-4147-A177-3AD203B41FA5}">
                      <a16:colId xmlns:a16="http://schemas.microsoft.com/office/drawing/2014/main" val="2766688550"/>
                    </a:ext>
                  </a:extLst>
                </a:gridCol>
                <a:gridCol w="482600">
                  <a:extLst>
                    <a:ext uri="{9D8B030D-6E8A-4147-A177-3AD203B41FA5}">
                      <a16:colId xmlns:a16="http://schemas.microsoft.com/office/drawing/2014/main" val="650689856"/>
                    </a:ext>
                  </a:extLst>
                </a:gridCol>
                <a:gridCol w="698500">
                  <a:extLst>
                    <a:ext uri="{9D8B030D-6E8A-4147-A177-3AD203B41FA5}">
                      <a16:colId xmlns:a16="http://schemas.microsoft.com/office/drawing/2014/main" val="1952732254"/>
                    </a:ext>
                  </a:extLst>
                </a:gridCol>
                <a:gridCol w="1638300">
                  <a:extLst>
                    <a:ext uri="{9D8B030D-6E8A-4147-A177-3AD203B41FA5}">
                      <a16:colId xmlns:a16="http://schemas.microsoft.com/office/drawing/2014/main" val="3649080648"/>
                    </a:ext>
                  </a:extLst>
                </a:gridCol>
                <a:gridCol w="965200">
                  <a:extLst>
                    <a:ext uri="{9D8B030D-6E8A-4147-A177-3AD203B41FA5}">
                      <a16:colId xmlns:a16="http://schemas.microsoft.com/office/drawing/2014/main" val="1770963377"/>
                    </a:ext>
                  </a:extLst>
                </a:gridCol>
              </a:tblGrid>
              <a:tr h="266700">
                <a:tc>
                  <a:txBody>
                    <a:bodyPr/>
                    <a:lstStyle/>
                    <a:p>
                      <a:pPr algn="l" fontAlgn="b"/>
                      <a:r>
                        <a:rPr lang="en-US" sz="1600" b="1" i="0" u="none" strike="noStrike">
                          <a:solidFill>
                            <a:srgbClr val="000000"/>
                          </a:solidFill>
                          <a:effectLst/>
                          <a:latin typeface="Source Sans Pro" panose="020B0503030403020204" pitchFamily="34" charset="0"/>
                        </a:rPr>
                        <a:t>Enemies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N</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Mean Probability</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Source Sans Pro" panose="020B0503030403020204" pitchFamily="34" charset="0"/>
                        </a:rPr>
                        <a:t>Mean JSD</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438957"/>
                  </a:ext>
                </a:extLst>
              </a:tr>
              <a:tr h="266700">
                <a:tc>
                  <a:txBody>
                    <a:bodyPr/>
                    <a:lstStyle/>
                    <a:p>
                      <a:pPr algn="l" fontAlgn="b"/>
                      <a:r>
                        <a:rPr lang="en-US" sz="1600" b="0" i="0" u="none" strike="noStrike">
                          <a:solidFill>
                            <a:srgbClr val="000000"/>
                          </a:solidFill>
                          <a:effectLst/>
                          <a:latin typeface="Source Sans Pro" panose="020B0503030403020204" pitchFamily="34" charset="0"/>
                        </a:rPr>
                        <a:t>No</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rPr>
                        <a:t>3016</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cs typeface="Times New Roman" panose="02020603050405020304" pitchFamily="18" charset="0"/>
                        </a:rPr>
                        <a:t>79.85%</a:t>
                      </a:r>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rPr>
                        <a:t>93.40%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Source Sans Pro" panose="020B0503030403020204" pitchFamily="34" charset="0"/>
                        </a:rPr>
                        <a:t>0.09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28176709"/>
                  </a:ext>
                </a:extLst>
              </a:tr>
              <a:tr h="266700">
                <a:tc>
                  <a:txBody>
                    <a:bodyPr/>
                    <a:lstStyle/>
                    <a:p>
                      <a:pPr algn="l" fontAlgn="b"/>
                      <a:r>
                        <a:rPr lang="en-US" sz="1600" b="0" i="0" u="none" strike="noStrike">
                          <a:solidFill>
                            <a:srgbClr val="000000"/>
                          </a:solidFill>
                          <a:effectLst/>
                          <a:latin typeface="Source Sans Pro" panose="020B0503030403020204" pitchFamily="34" charset="0"/>
                        </a:rPr>
                        <a:t>Yes</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761</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cs typeface="Times New Roman" panose="02020603050405020304" pitchFamily="18" charset="0"/>
                        </a:rPr>
                        <a:t>20.15%</a:t>
                      </a:r>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Source Sans Pro" panose="020B0503030403020204" pitchFamily="34" charset="0"/>
                        </a:rPr>
                        <a:t>93.59%</a:t>
                      </a:r>
                    </a:p>
                  </a:txBody>
                  <a:tcPr marL="6350" marR="6350" marT="6350" marB="0" anchor="b">
                    <a:lnL>
                      <a:noFill/>
                    </a:lnL>
                    <a:lnR>
                      <a:noFill/>
                    </a:lnR>
                    <a:lnT>
                      <a:noFill/>
                    </a:lnT>
                    <a:lnB>
                      <a:noFill/>
                    </a:lnB>
                  </a:tcPr>
                </a:tc>
                <a:tc>
                  <a:txBody>
                    <a:bodyPr/>
                    <a:lstStyle/>
                    <a:p>
                      <a:pPr algn="r" fontAlgn="b"/>
                      <a:r>
                        <a:rPr lang="en-US" sz="1600" b="0" i="0" u="none" strike="noStrike" dirty="0">
                          <a:solidFill>
                            <a:srgbClr val="000000"/>
                          </a:solidFill>
                          <a:effectLst/>
                          <a:latin typeface="Source Sans Pro" panose="020B0503030403020204" pitchFamily="34" charset="0"/>
                        </a:rPr>
                        <a:t>0.08</a:t>
                      </a:r>
                    </a:p>
                  </a:txBody>
                  <a:tcPr marL="6350" marR="6350" marT="6350" marB="0" anchor="b">
                    <a:lnL>
                      <a:noFill/>
                    </a:lnL>
                    <a:lnR>
                      <a:noFill/>
                    </a:lnR>
                    <a:lnT>
                      <a:noFill/>
                    </a:lnT>
                    <a:lnB>
                      <a:noFill/>
                    </a:lnB>
                  </a:tcPr>
                </a:tc>
                <a:extLst>
                  <a:ext uri="{0D108BD9-81ED-4DB2-BD59-A6C34878D82A}">
                    <a16:rowId xmlns:a16="http://schemas.microsoft.com/office/drawing/2014/main" val="3099035624"/>
                  </a:ext>
                </a:extLst>
              </a:tr>
            </a:tbl>
          </a:graphicData>
        </a:graphic>
      </p:graphicFrame>
    </p:spTree>
    <p:extLst>
      <p:ext uri="{BB962C8B-B14F-4D97-AF65-F5344CB8AC3E}">
        <p14:creationId xmlns:p14="http://schemas.microsoft.com/office/powerpoint/2010/main" val="81000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Without JSD, With SME updates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26</a:t>
            </a:fld>
            <a:endParaRPr lang="en-US"/>
          </a:p>
        </p:txBody>
      </p:sp>
      <p:pic>
        <p:nvPicPr>
          <p:cNvPr id="6" name="Picture 5">
            <a:extLst>
              <a:ext uri="{FF2B5EF4-FFF2-40B4-BE49-F238E27FC236}">
                <a16:creationId xmlns:a16="http://schemas.microsoft.com/office/drawing/2014/main" id="{64AB9843-BF7F-4FAA-8077-EF58B847A59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52800" y="2057400"/>
            <a:ext cx="5486400" cy="0"/>
          </a:xfrm>
          <a:prstGeom prst="rect">
            <a:avLst/>
          </a:prstGeom>
          <a:ln>
            <a:noFill/>
          </a:ln>
        </p:spPr>
      </p:pic>
      <p:sp>
        <p:nvSpPr>
          <p:cNvPr id="11" name="Oval 10">
            <a:extLst>
              <a:ext uri="{FF2B5EF4-FFF2-40B4-BE49-F238E27FC236}">
                <a16:creationId xmlns:a16="http://schemas.microsoft.com/office/drawing/2014/main" id="{88624345-66CD-4A5A-884E-C5980C58A09E}"/>
              </a:ext>
            </a:extLst>
          </p:cNvPr>
          <p:cNvSpPr/>
          <p:nvPr/>
        </p:nvSpPr>
        <p:spPr>
          <a:xfrm>
            <a:off x="5705831" y="5448383"/>
            <a:ext cx="587829" cy="316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C71FC9-A4E7-45FC-80AB-B620C5EBF9DE}"/>
              </a:ext>
            </a:extLst>
          </p:cNvPr>
          <p:cNvSpPr/>
          <p:nvPr/>
        </p:nvSpPr>
        <p:spPr>
          <a:xfrm>
            <a:off x="7561702" y="4112877"/>
            <a:ext cx="587829" cy="316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A6BB874-F3E2-41F9-B745-6D5BE8667F36}"/>
              </a:ext>
            </a:extLst>
          </p:cNvPr>
          <p:cNvGraphicFramePr>
            <a:graphicFrameLocks noGrp="1"/>
          </p:cNvGraphicFramePr>
          <p:nvPr/>
        </p:nvGraphicFramePr>
        <p:xfrm>
          <a:off x="2705101" y="1996281"/>
          <a:ext cx="6781798" cy="3733800"/>
        </p:xfrm>
        <a:graphic>
          <a:graphicData uri="http://schemas.openxmlformats.org/drawingml/2006/table">
            <a:tbl>
              <a:tblPr/>
              <a:tblGrid>
                <a:gridCol w="1246570">
                  <a:extLst>
                    <a:ext uri="{9D8B030D-6E8A-4147-A177-3AD203B41FA5}">
                      <a16:colId xmlns:a16="http://schemas.microsoft.com/office/drawing/2014/main" val="662228976"/>
                    </a:ext>
                  </a:extLst>
                </a:gridCol>
                <a:gridCol w="1383807">
                  <a:extLst>
                    <a:ext uri="{9D8B030D-6E8A-4147-A177-3AD203B41FA5}">
                      <a16:colId xmlns:a16="http://schemas.microsoft.com/office/drawing/2014/main" val="2208437475"/>
                    </a:ext>
                  </a:extLst>
                </a:gridCol>
                <a:gridCol w="1383807">
                  <a:extLst>
                    <a:ext uri="{9D8B030D-6E8A-4147-A177-3AD203B41FA5}">
                      <a16:colId xmlns:a16="http://schemas.microsoft.com/office/drawing/2014/main" val="1421390267"/>
                    </a:ext>
                  </a:extLst>
                </a:gridCol>
                <a:gridCol w="1383807">
                  <a:extLst>
                    <a:ext uri="{9D8B030D-6E8A-4147-A177-3AD203B41FA5}">
                      <a16:colId xmlns:a16="http://schemas.microsoft.com/office/drawing/2014/main" val="537256133"/>
                    </a:ext>
                  </a:extLst>
                </a:gridCol>
                <a:gridCol w="1383807">
                  <a:extLst>
                    <a:ext uri="{9D8B030D-6E8A-4147-A177-3AD203B41FA5}">
                      <a16:colId xmlns:a16="http://schemas.microsoft.com/office/drawing/2014/main" val="1772420192"/>
                    </a:ext>
                  </a:extLst>
                </a:gridCol>
              </a:tblGrid>
              <a:tr h="266700">
                <a:tc>
                  <a:txBody>
                    <a:bodyPr/>
                    <a:lstStyle/>
                    <a:p>
                      <a:pPr algn="l" fontAlgn="ctr"/>
                      <a:r>
                        <a:rPr lang="en-US" sz="1600" b="1" i="0" u="none" strike="noStrike">
                          <a:solidFill>
                            <a:srgbClr val="000000"/>
                          </a:solidFill>
                          <a:effectLst/>
                          <a:latin typeface="Source Sans Pro" panose="020B0503030403020204" pitchFamily="34"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Source Sans Pro" panose="020B0503030403020204" pitchFamily="34"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Actual: No</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Actual: Yes</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Total</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6476458"/>
                  </a:ext>
                </a:extLst>
              </a:tr>
              <a:tr h="266700">
                <a:tc rowSpan="4">
                  <a:txBody>
                    <a:bodyPr/>
                    <a:lstStyle/>
                    <a:p>
                      <a:pPr algn="ctr" fontAlgn="ctr"/>
                      <a:r>
                        <a:rPr lang="en-US" sz="1600" b="1" i="0" u="none" strike="noStrike">
                          <a:solidFill>
                            <a:srgbClr val="000000"/>
                          </a:solidFill>
                          <a:effectLst/>
                          <a:latin typeface="Source Sans Pro" panose="020B0503030403020204" pitchFamily="34" charset="0"/>
                        </a:rPr>
                        <a:t>Predicted: No</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25,904,861.00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344.00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25,910,000.00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9830069"/>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99.82</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99.82</a:t>
                      </a:r>
                    </a:p>
                  </a:txBody>
                  <a:tcPr marL="6350" marR="6350" marT="6350" marB="0">
                    <a:lnL>
                      <a:noFill/>
                    </a:lnL>
                    <a:lnR>
                      <a:noFill/>
                    </a:lnR>
                    <a:lnT>
                      <a:noFill/>
                    </a:lnT>
                    <a:lnB>
                      <a:noFill/>
                    </a:lnB>
                  </a:tcPr>
                </a:tc>
                <a:extLst>
                  <a:ext uri="{0D108BD9-81ED-4DB2-BD59-A6C34878D82A}">
                    <a16:rowId xmlns:a16="http://schemas.microsoft.com/office/drawing/2014/main" val="2406437345"/>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Row %</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endParaRPr lang="en-US" sz="1600" b="1" i="0" u="none" strike="noStrike">
                        <a:solidFill>
                          <a:srgbClr val="000000"/>
                        </a:solidFill>
                        <a:effectLst/>
                        <a:latin typeface="Source Sans Pro" panose="020B0503030403020204" pitchFamily="34" charset="0"/>
                      </a:endParaRPr>
                    </a:p>
                  </a:txBody>
                  <a:tcPr marL="6350" marR="6350" marT="6350" marB="0">
                    <a:lnL>
                      <a:noFill/>
                    </a:lnL>
                    <a:lnR>
                      <a:noFill/>
                    </a:lnR>
                    <a:lnT>
                      <a:noFill/>
                    </a:lnT>
                    <a:lnB>
                      <a:noFill/>
                    </a:lnB>
                  </a:tcPr>
                </a:tc>
                <a:extLst>
                  <a:ext uri="{0D108BD9-81ED-4DB2-BD59-A6C34878D82A}">
                    <a16:rowId xmlns:a16="http://schemas.microsoft.com/office/drawing/2014/main" val="2611097694"/>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Column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99.82</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21.86</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 </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742116"/>
                  </a:ext>
                </a:extLst>
              </a:tr>
              <a:tr h="266700">
                <a:tc rowSpan="4">
                  <a:txBody>
                    <a:bodyPr/>
                    <a:lstStyle/>
                    <a:p>
                      <a:pPr algn="ctr" fontAlgn="ctr"/>
                      <a:r>
                        <a:rPr lang="en-US" sz="1600" b="1" i="0" u="none" strike="noStrike">
                          <a:solidFill>
                            <a:srgbClr val="000000"/>
                          </a:solidFill>
                          <a:effectLst/>
                          <a:latin typeface="Source Sans Pro" panose="020B0503030403020204" pitchFamily="34" charset="0"/>
                        </a:rPr>
                        <a:t>Predicted: Yes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45,975.00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1,230.00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47,205.00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12707843"/>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0.18</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0.18</a:t>
                      </a:r>
                    </a:p>
                  </a:txBody>
                  <a:tcPr marL="6350" marR="6350" marT="6350" marB="0">
                    <a:lnL>
                      <a:noFill/>
                    </a:lnL>
                    <a:lnR>
                      <a:noFill/>
                    </a:lnR>
                    <a:lnT>
                      <a:noFill/>
                    </a:lnT>
                    <a:lnB>
                      <a:noFill/>
                    </a:lnB>
                  </a:tcPr>
                </a:tc>
                <a:extLst>
                  <a:ext uri="{0D108BD9-81ED-4DB2-BD59-A6C34878D82A}">
                    <a16:rowId xmlns:a16="http://schemas.microsoft.com/office/drawing/2014/main" val="244828792"/>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Row %</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97.39</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2.61</a:t>
                      </a:r>
                    </a:p>
                  </a:txBody>
                  <a:tcPr marL="6350" marR="6350" marT="6350" marB="0">
                    <a:lnL>
                      <a:noFill/>
                    </a:lnL>
                    <a:lnR>
                      <a:noFill/>
                    </a:lnR>
                    <a:lnT>
                      <a:noFill/>
                    </a:lnT>
                    <a:lnB>
                      <a:noFill/>
                    </a:lnB>
                  </a:tcPr>
                </a:tc>
                <a:tc>
                  <a:txBody>
                    <a:bodyPr/>
                    <a:lstStyle/>
                    <a:p>
                      <a:pPr algn="r" fontAlgn="t"/>
                      <a:endParaRPr lang="en-US" sz="1600" b="1" i="0" u="none" strike="noStrike">
                        <a:solidFill>
                          <a:srgbClr val="000000"/>
                        </a:solidFill>
                        <a:effectLst/>
                        <a:latin typeface="Source Sans Pro" panose="020B0503030403020204" pitchFamily="34" charset="0"/>
                      </a:endParaRPr>
                    </a:p>
                  </a:txBody>
                  <a:tcPr marL="6350" marR="6350" marT="6350" marB="0">
                    <a:lnL>
                      <a:noFill/>
                    </a:lnL>
                    <a:lnR>
                      <a:noFill/>
                    </a:lnR>
                    <a:lnT>
                      <a:noFill/>
                    </a:lnT>
                    <a:lnB>
                      <a:noFill/>
                    </a:lnB>
                  </a:tcPr>
                </a:tc>
                <a:extLst>
                  <a:ext uri="{0D108BD9-81ED-4DB2-BD59-A6C34878D82A}">
                    <a16:rowId xmlns:a16="http://schemas.microsoft.com/office/drawing/2014/main" val="3484763487"/>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Column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0.18</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78.14</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 </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173030"/>
                  </a:ext>
                </a:extLst>
              </a:tr>
              <a:tr h="266700">
                <a:tc rowSpan="2">
                  <a:txBody>
                    <a:bodyPr/>
                    <a:lstStyle/>
                    <a:p>
                      <a:pPr algn="ctr" fontAlgn="ctr"/>
                      <a:r>
                        <a:rPr lang="en-US" sz="1600" b="1" i="0" u="none" strike="noStrike">
                          <a:solidFill>
                            <a:srgbClr val="000000"/>
                          </a:solidFill>
                          <a:effectLst/>
                          <a:latin typeface="Source Sans Pro" panose="020B0503030403020204" pitchFamily="34"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25,950,836.00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1,574.00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25,952,410.00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07667327"/>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99.99</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0.01</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4457468"/>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9327535"/>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a:noFill/>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a:noFill/>
                    </a:lnT>
                    <a:lnB>
                      <a:noFill/>
                    </a:lnB>
                  </a:tcPr>
                </a:tc>
                <a:tc>
                  <a:txBody>
                    <a:bodyPr/>
                    <a:lstStyle/>
                    <a:p>
                      <a:pPr algn="ctr" fontAlgn="t"/>
                      <a:r>
                        <a:rPr lang="en-US" sz="1600" b="1" i="0" u="none" strike="noStrike">
                          <a:solidFill>
                            <a:srgbClr val="000000"/>
                          </a:solidFill>
                          <a:effectLst/>
                          <a:latin typeface="Source Sans Pro" panose="020B0503030403020204" pitchFamily="34" charset="0"/>
                        </a:rPr>
                        <a:t>Sensitivity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Source Sans Pro" panose="020B0503030403020204" pitchFamily="34" charset="0"/>
                        </a:rPr>
                        <a:t>Specificity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Source Sans Pro" panose="020B0503030403020204" pitchFamily="34" charset="0"/>
                        </a:rPr>
                        <a:t>Accuracy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439038"/>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a:noFill/>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a:noFill/>
                    </a:lnT>
                    <a:lnB>
                      <a:noFill/>
                    </a:lnB>
                  </a:tcPr>
                </a:tc>
                <a:tc>
                  <a:txBody>
                    <a:bodyPr/>
                    <a:lstStyle/>
                    <a:p>
                      <a:pPr algn="ctr" fontAlgn="t"/>
                      <a:r>
                        <a:rPr lang="en-US" sz="1600" b="0" i="0" u="none" strike="noStrike">
                          <a:solidFill>
                            <a:srgbClr val="000000"/>
                          </a:solidFill>
                          <a:effectLst/>
                          <a:latin typeface="Source Sans Pro" panose="020B0503030403020204" pitchFamily="34" charset="0"/>
                        </a:rPr>
                        <a:t>0.78</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none" strike="noStrike">
                          <a:solidFill>
                            <a:srgbClr val="000000"/>
                          </a:solidFill>
                          <a:effectLst/>
                          <a:latin typeface="Source Sans Pro" panose="020B0503030403020204" pitchFamily="34" charset="0"/>
                        </a:rPr>
                        <a:t>1.00</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none" strike="noStrike" dirty="0">
                          <a:solidFill>
                            <a:srgbClr val="000000"/>
                          </a:solidFill>
                          <a:effectLst/>
                          <a:latin typeface="Source Sans Pro" panose="020B0503030403020204" pitchFamily="34" charset="0"/>
                        </a:rPr>
                        <a:t>1.00</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5030199"/>
                  </a:ext>
                </a:extLst>
              </a:tr>
            </a:tbl>
          </a:graphicData>
        </a:graphic>
      </p:graphicFrame>
    </p:spTree>
    <p:extLst>
      <p:ext uri="{BB962C8B-B14F-4D97-AF65-F5344CB8AC3E}">
        <p14:creationId xmlns:p14="http://schemas.microsoft.com/office/powerpoint/2010/main" val="19446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t>
            </a:r>
            <a:r>
              <a:rPr lang="en-US" dirty="0" err="1"/>
              <a:t>WithJSD</a:t>
            </a:r>
            <a:r>
              <a:rPr lang="en-US" dirty="0"/>
              <a:t>, With SME updates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27</a:t>
            </a:fld>
            <a:endParaRPr lang="en-US"/>
          </a:p>
        </p:txBody>
      </p:sp>
      <p:pic>
        <p:nvPicPr>
          <p:cNvPr id="6" name="Picture 5">
            <a:extLst>
              <a:ext uri="{FF2B5EF4-FFF2-40B4-BE49-F238E27FC236}">
                <a16:creationId xmlns:a16="http://schemas.microsoft.com/office/drawing/2014/main" id="{64AB9843-BF7F-4FAA-8077-EF58B847A59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52800" y="2057400"/>
            <a:ext cx="5486400" cy="0"/>
          </a:xfrm>
          <a:prstGeom prst="rect">
            <a:avLst/>
          </a:prstGeom>
          <a:ln>
            <a:noFill/>
          </a:ln>
        </p:spPr>
      </p:pic>
      <p:sp>
        <p:nvSpPr>
          <p:cNvPr id="11" name="Oval 10">
            <a:extLst>
              <a:ext uri="{FF2B5EF4-FFF2-40B4-BE49-F238E27FC236}">
                <a16:creationId xmlns:a16="http://schemas.microsoft.com/office/drawing/2014/main" id="{88624345-66CD-4A5A-884E-C5980C58A09E}"/>
              </a:ext>
            </a:extLst>
          </p:cNvPr>
          <p:cNvSpPr/>
          <p:nvPr/>
        </p:nvSpPr>
        <p:spPr>
          <a:xfrm>
            <a:off x="5705831" y="5448383"/>
            <a:ext cx="587829" cy="316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C71FC9-A4E7-45FC-80AB-B620C5EBF9DE}"/>
              </a:ext>
            </a:extLst>
          </p:cNvPr>
          <p:cNvSpPr/>
          <p:nvPr/>
        </p:nvSpPr>
        <p:spPr>
          <a:xfrm>
            <a:off x="7561702" y="4112877"/>
            <a:ext cx="587829" cy="316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C03803F4-4F39-48B7-B9B3-2100AE7E2717}"/>
              </a:ext>
            </a:extLst>
          </p:cNvPr>
          <p:cNvGraphicFramePr>
            <a:graphicFrameLocks noGrp="1"/>
          </p:cNvGraphicFramePr>
          <p:nvPr/>
        </p:nvGraphicFramePr>
        <p:xfrm>
          <a:off x="2705101" y="1996281"/>
          <a:ext cx="6781798" cy="3733800"/>
        </p:xfrm>
        <a:graphic>
          <a:graphicData uri="http://schemas.openxmlformats.org/drawingml/2006/table">
            <a:tbl>
              <a:tblPr/>
              <a:tblGrid>
                <a:gridCol w="1246570">
                  <a:extLst>
                    <a:ext uri="{9D8B030D-6E8A-4147-A177-3AD203B41FA5}">
                      <a16:colId xmlns:a16="http://schemas.microsoft.com/office/drawing/2014/main" val="564418310"/>
                    </a:ext>
                  </a:extLst>
                </a:gridCol>
                <a:gridCol w="1383807">
                  <a:extLst>
                    <a:ext uri="{9D8B030D-6E8A-4147-A177-3AD203B41FA5}">
                      <a16:colId xmlns:a16="http://schemas.microsoft.com/office/drawing/2014/main" val="3031715653"/>
                    </a:ext>
                  </a:extLst>
                </a:gridCol>
                <a:gridCol w="1383807">
                  <a:extLst>
                    <a:ext uri="{9D8B030D-6E8A-4147-A177-3AD203B41FA5}">
                      <a16:colId xmlns:a16="http://schemas.microsoft.com/office/drawing/2014/main" val="4057636055"/>
                    </a:ext>
                  </a:extLst>
                </a:gridCol>
                <a:gridCol w="1383807">
                  <a:extLst>
                    <a:ext uri="{9D8B030D-6E8A-4147-A177-3AD203B41FA5}">
                      <a16:colId xmlns:a16="http://schemas.microsoft.com/office/drawing/2014/main" val="676084522"/>
                    </a:ext>
                  </a:extLst>
                </a:gridCol>
                <a:gridCol w="1383807">
                  <a:extLst>
                    <a:ext uri="{9D8B030D-6E8A-4147-A177-3AD203B41FA5}">
                      <a16:colId xmlns:a16="http://schemas.microsoft.com/office/drawing/2014/main" val="3948347893"/>
                    </a:ext>
                  </a:extLst>
                </a:gridCol>
              </a:tblGrid>
              <a:tr h="266700">
                <a:tc>
                  <a:txBody>
                    <a:bodyPr/>
                    <a:lstStyle/>
                    <a:p>
                      <a:pPr algn="l" fontAlgn="ctr"/>
                      <a:r>
                        <a:rPr lang="en-US" sz="1600" b="1" i="0" u="none" strike="noStrike">
                          <a:solidFill>
                            <a:srgbClr val="000000"/>
                          </a:solidFill>
                          <a:effectLst/>
                          <a:latin typeface="Source Sans Pro" panose="020B0503030403020204" pitchFamily="34"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Source Sans Pro" panose="020B0503030403020204" pitchFamily="34"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Actual: No</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Actual: Yes</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Total</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8726579"/>
                  </a:ext>
                </a:extLst>
              </a:tr>
              <a:tr h="266700">
                <a:tc rowSpan="4">
                  <a:txBody>
                    <a:bodyPr/>
                    <a:lstStyle/>
                    <a:p>
                      <a:pPr algn="ctr" fontAlgn="ctr"/>
                      <a:r>
                        <a:rPr lang="en-US" sz="1600" b="1" i="0" u="none" strike="noStrike">
                          <a:solidFill>
                            <a:srgbClr val="000000"/>
                          </a:solidFill>
                          <a:effectLst/>
                          <a:latin typeface="Source Sans Pro" panose="020B0503030403020204" pitchFamily="34" charset="0"/>
                        </a:rPr>
                        <a:t>Predicted: No</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25,879,551.00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170.00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25,880,000.00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09718904"/>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99.72</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99.72</a:t>
                      </a:r>
                    </a:p>
                  </a:txBody>
                  <a:tcPr marL="6350" marR="6350" marT="6350" marB="0">
                    <a:lnL>
                      <a:noFill/>
                    </a:lnL>
                    <a:lnR>
                      <a:noFill/>
                    </a:lnR>
                    <a:lnT>
                      <a:noFill/>
                    </a:lnT>
                    <a:lnB>
                      <a:noFill/>
                    </a:lnB>
                  </a:tcPr>
                </a:tc>
                <a:extLst>
                  <a:ext uri="{0D108BD9-81ED-4DB2-BD59-A6C34878D82A}">
                    <a16:rowId xmlns:a16="http://schemas.microsoft.com/office/drawing/2014/main" val="3213524251"/>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Row %</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0.00</a:t>
                      </a:r>
                    </a:p>
                  </a:txBody>
                  <a:tcPr marL="6350" marR="6350" marT="6350" marB="0">
                    <a:lnL>
                      <a:noFill/>
                    </a:lnL>
                    <a:lnR>
                      <a:noFill/>
                    </a:lnR>
                    <a:lnT>
                      <a:noFill/>
                    </a:lnT>
                    <a:lnB>
                      <a:noFill/>
                    </a:lnB>
                  </a:tcPr>
                </a:tc>
                <a:tc>
                  <a:txBody>
                    <a:bodyPr/>
                    <a:lstStyle/>
                    <a:p>
                      <a:pPr algn="r" fontAlgn="t"/>
                      <a:endParaRPr lang="en-US" sz="1600" b="1" i="0" u="none" strike="noStrike">
                        <a:solidFill>
                          <a:srgbClr val="000000"/>
                        </a:solidFill>
                        <a:effectLst/>
                        <a:latin typeface="Source Sans Pro" panose="020B0503030403020204" pitchFamily="34" charset="0"/>
                      </a:endParaRPr>
                    </a:p>
                  </a:txBody>
                  <a:tcPr marL="6350" marR="6350" marT="6350" marB="0">
                    <a:lnL>
                      <a:noFill/>
                    </a:lnL>
                    <a:lnR>
                      <a:noFill/>
                    </a:lnR>
                    <a:lnT>
                      <a:noFill/>
                    </a:lnT>
                    <a:lnB>
                      <a:noFill/>
                    </a:lnB>
                  </a:tcPr>
                </a:tc>
                <a:extLst>
                  <a:ext uri="{0D108BD9-81ED-4DB2-BD59-A6C34878D82A}">
                    <a16:rowId xmlns:a16="http://schemas.microsoft.com/office/drawing/2014/main" val="3870856604"/>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Column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99.73</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10.80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 </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242758"/>
                  </a:ext>
                </a:extLst>
              </a:tr>
              <a:tr h="266700">
                <a:tc rowSpan="4">
                  <a:txBody>
                    <a:bodyPr/>
                    <a:lstStyle/>
                    <a:p>
                      <a:pPr algn="ctr" fontAlgn="ctr"/>
                      <a:r>
                        <a:rPr lang="en-US" sz="1600" b="1" i="0" u="none" strike="noStrike">
                          <a:solidFill>
                            <a:srgbClr val="000000"/>
                          </a:solidFill>
                          <a:effectLst/>
                          <a:latin typeface="Source Sans Pro" panose="020B0503030403020204" pitchFamily="34" charset="0"/>
                        </a:rPr>
                        <a:t>Predicted: Yes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71,285.00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0" i="0" u="none" strike="noStrike">
                          <a:solidFill>
                            <a:srgbClr val="000000"/>
                          </a:solidFill>
                          <a:effectLst/>
                          <a:latin typeface="Source Sans Pro" panose="020B0503030403020204" pitchFamily="34" charset="0"/>
                        </a:rPr>
                        <a:t>1,404.00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72,689.00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48325139"/>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0.27</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0.01</a:t>
                      </a:r>
                    </a:p>
                  </a:txBody>
                  <a:tcPr marL="6350" marR="6350" marT="6350" marB="0">
                    <a:lnL>
                      <a:noFill/>
                    </a:lnL>
                    <a:lnR>
                      <a:noFill/>
                    </a:lnR>
                    <a:lnT>
                      <a:noFill/>
                    </a:lnT>
                    <a:lnB>
                      <a:noFill/>
                    </a:lnB>
                  </a:tcPr>
                </a:tc>
                <a:tc>
                  <a:txBody>
                    <a:bodyPr/>
                    <a:lstStyle/>
                    <a:p>
                      <a:pPr algn="r" fontAlgn="t"/>
                      <a:r>
                        <a:rPr lang="en-US" sz="1600" b="1" i="0" u="none" strike="noStrike">
                          <a:solidFill>
                            <a:srgbClr val="000000"/>
                          </a:solidFill>
                          <a:effectLst/>
                          <a:latin typeface="Source Sans Pro" panose="020B0503030403020204" pitchFamily="34" charset="0"/>
                        </a:rPr>
                        <a:t>0.28</a:t>
                      </a:r>
                    </a:p>
                  </a:txBody>
                  <a:tcPr marL="6350" marR="6350" marT="6350" marB="0">
                    <a:lnL>
                      <a:noFill/>
                    </a:lnL>
                    <a:lnR>
                      <a:noFill/>
                    </a:lnR>
                    <a:lnT>
                      <a:noFill/>
                    </a:lnT>
                    <a:lnB>
                      <a:noFill/>
                    </a:lnB>
                  </a:tcPr>
                </a:tc>
                <a:extLst>
                  <a:ext uri="{0D108BD9-81ED-4DB2-BD59-A6C34878D82A}">
                    <a16:rowId xmlns:a16="http://schemas.microsoft.com/office/drawing/2014/main" val="142425331"/>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Row %</a:t>
                      </a:r>
                    </a:p>
                  </a:txBody>
                  <a:tcPr marL="6350" marR="6350" marT="6350" marB="0" anchor="ctr">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98.07</a:t>
                      </a:r>
                    </a:p>
                  </a:txBody>
                  <a:tcPr marL="6350" marR="6350" marT="6350" marB="0">
                    <a:lnL>
                      <a:noFill/>
                    </a:lnL>
                    <a:lnR>
                      <a:noFill/>
                    </a:lnR>
                    <a:lnT>
                      <a:noFill/>
                    </a:lnT>
                    <a:lnB>
                      <a:noFill/>
                    </a:lnB>
                  </a:tcPr>
                </a:tc>
                <a:tc>
                  <a:txBody>
                    <a:bodyPr/>
                    <a:lstStyle/>
                    <a:p>
                      <a:pPr algn="r" fontAlgn="t"/>
                      <a:r>
                        <a:rPr lang="en-US" sz="1600" b="0" i="0" u="none" strike="noStrike">
                          <a:solidFill>
                            <a:srgbClr val="000000"/>
                          </a:solidFill>
                          <a:effectLst/>
                          <a:latin typeface="Source Sans Pro" panose="020B0503030403020204" pitchFamily="34" charset="0"/>
                        </a:rPr>
                        <a:t>1.93</a:t>
                      </a:r>
                    </a:p>
                  </a:txBody>
                  <a:tcPr marL="6350" marR="6350" marT="6350" marB="0">
                    <a:lnL>
                      <a:noFill/>
                    </a:lnL>
                    <a:lnR>
                      <a:noFill/>
                    </a:lnR>
                    <a:lnT>
                      <a:noFill/>
                    </a:lnT>
                    <a:lnB>
                      <a:noFill/>
                    </a:lnB>
                  </a:tcPr>
                </a:tc>
                <a:tc>
                  <a:txBody>
                    <a:bodyPr/>
                    <a:lstStyle/>
                    <a:p>
                      <a:pPr algn="r" fontAlgn="t"/>
                      <a:endParaRPr lang="en-US" sz="1600" b="1" i="0" u="none" strike="noStrike">
                        <a:solidFill>
                          <a:srgbClr val="000000"/>
                        </a:solidFill>
                        <a:effectLst/>
                        <a:latin typeface="Source Sans Pro" panose="020B0503030403020204" pitchFamily="34" charset="0"/>
                      </a:endParaRPr>
                    </a:p>
                  </a:txBody>
                  <a:tcPr marL="6350" marR="6350" marT="6350" marB="0">
                    <a:lnL>
                      <a:noFill/>
                    </a:lnL>
                    <a:lnR>
                      <a:noFill/>
                    </a:lnR>
                    <a:lnT>
                      <a:noFill/>
                    </a:lnT>
                    <a:lnB>
                      <a:noFill/>
                    </a:lnB>
                  </a:tcPr>
                </a:tc>
                <a:extLst>
                  <a:ext uri="{0D108BD9-81ED-4DB2-BD59-A6C34878D82A}">
                    <a16:rowId xmlns:a16="http://schemas.microsoft.com/office/drawing/2014/main" val="3717800212"/>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Column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0.27</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effectLst/>
                          <a:latin typeface="Source Sans Pro" panose="020B0503030403020204" pitchFamily="34" charset="0"/>
                        </a:rPr>
                        <a:t>89.20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 </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463517"/>
                  </a:ext>
                </a:extLst>
              </a:tr>
              <a:tr h="266700">
                <a:tc rowSpan="2">
                  <a:txBody>
                    <a:bodyPr/>
                    <a:lstStyle/>
                    <a:p>
                      <a:pPr algn="ctr" fontAlgn="ctr"/>
                      <a:r>
                        <a:rPr lang="en-US" sz="1600" b="1" i="0" u="none" strike="noStrike">
                          <a:solidFill>
                            <a:srgbClr val="000000"/>
                          </a:solidFill>
                          <a:effectLst/>
                          <a:latin typeface="Source Sans Pro" panose="020B0503030403020204" pitchFamily="34"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Source Sans Pro" panose="020B0503030403020204" pitchFamily="34" charset="0"/>
                        </a:rPr>
                        <a:t>Frequency</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25,950,836.00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1,574.00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600" b="1" i="0" u="none" strike="noStrike">
                          <a:solidFill>
                            <a:srgbClr val="000000"/>
                          </a:solidFill>
                          <a:effectLst/>
                          <a:latin typeface="Source Sans Pro" panose="020B0503030403020204" pitchFamily="34" charset="0"/>
                        </a:rPr>
                        <a:t>25,952,410.00</a:t>
                      </a:r>
                    </a:p>
                  </a:txBody>
                  <a:tcPr marL="6350" marR="6350" marT="635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08181893"/>
                  </a:ext>
                </a:extLst>
              </a:tr>
              <a:tr h="266700">
                <a:tc vMerge="1">
                  <a:txBody>
                    <a:bodyPr/>
                    <a:lstStyle/>
                    <a:p>
                      <a:endParaRPr lang="en-US"/>
                    </a:p>
                  </a:txBody>
                  <a:tcPr/>
                </a:tc>
                <a:tc>
                  <a:txBody>
                    <a:bodyPr/>
                    <a:lstStyle/>
                    <a:p>
                      <a:pPr algn="r" fontAlgn="ctr"/>
                      <a:r>
                        <a:rPr lang="en-US" sz="1200" b="1" i="0" u="none" strike="noStrike">
                          <a:solidFill>
                            <a:srgbClr val="000000"/>
                          </a:solidFill>
                          <a:effectLst/>
                          <a:latin typeface="Source Sans Pro" panose="020B0503030403020204" pitchFamily="34"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99.99</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0.01</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a:solidFill>
                            <a:srgbClr val="000000"/>
                          </a:solidFill>
                          <a:effectLst/>
                          <a:latin typeface="Source Sans Pro" panose="020B0503030403020204" pitchFamily="34" charset="0"/>
                        </a:rPr>
                        <a:t>100.00</a:t>
                      </a:r>
                    </a:p>
                  </a:txBody>
                  <a:tcPr marL="6350" marR="6350" marT="635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096502"/>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6015"/>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a:noFill/>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a:noFill/>
                    </a:lnT>
                    <a:lnB>
                      <a:noFill/>
                    </a:lnB>
                  </a:tcPr>
                </a:tc>
                <a:tc>
                  <a:txBody>
                    <a:bodyPr/>
                    <a:lstStyle/>
                    <a:p>
                      <a:pPr algn="ctr" fontAlgn="t"/>
                      <a:r>
                        <a:rPr lang="en-US" sz="1600" b="1" i="0" u="none" strike="noStrike">
                          <a:solidFill>
                            <a:srgbClr val="000000"/>
                          </a:solidFill>
                          <a:effectLst/>
                          <a:latin typeface="Source Sans Pro" panose="020B0503030403020204" pitchFamily="34" charset="0"/>
                        </a:rPr>
                        <a:t>Sensitivity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Source Sans Pro" panose="020B0503030403020204" pitchFamily="34" charset="0"/>
                        </a:rPr>
                        <a:t>Specificity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Source Sans Pro" panose="020B0503030403020204" pitchFamily="34" charset="0"/>
                        </a:rPr>
                        <a:t>Accuracy</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359904"/>
                  </a:ext>
                </a:extLst>
              </a:tr>
              <a:tr h="266700">
                <a:tc>
                  <a:txBody>
                    <a:bodyPr/>
                    <a:lstStyle/>
                    <a:p>
                      <a:pPr algn="l" fontAlgn="b"/>
                      <a:endParaRPr lang="en-US" sz="1600" b="0" i="0" u="none" strike="noStrike">
                        <a:solidFill>
                          <a:srgbClr val="000000"/>
                        </a:solidFill>
                        <a:effectLst/>
                        <a:latin typeface="Source Sans Pro" panose="020B0503030403020204" pitchFamily="34" charset="0"/>
                      </a:endParaRPr>
                    </a:p>
                  </a:txBody>
                  <a:tcPr marL="6350" marR="6350" marT="6350" marB="0" anchor="b">
                    <a:lnL>
                      <a:noFill/>
                    </a:lnL>
                    <a:lnR>
                      <a:noFill/>
                    </a:lnR>
                    <a:lnT>
                      <a:noFill/>
                    </a:lnT>
                    <a:lnB>
                      <a:noFill/>
                    </a:lnB>
                  </a:tcPr>
                </a:tc>
                <a:tc>
                  <a:txBody>
                    <a:bodyPr/>
                    <a:lstStyle/>
                    <a:p>
                      <a:pPr algn="l" fontAlgn="ctr"/>
                      <a:endParaRPr lang="en-US" sz="1600" b="0" i="0" u="none" strike="noStrike">
                        <a:solidFill>
                          <a:srgbClr val="000000"/>
                        </a:solidFill>
                        <a:effectLst/>
                        <a:latin typeface="Source Sans Pro" panose="020B0503030403020204" pitchFamily="34" charset="0"/>
                      </a:endParaRPr>
                    </a:p>
                  </a:txBody>
                  <a:tcPr marL="6350" marR="6350" marT="6350" marB="0" anchor="ctr">
                    <a:lnL>
                      <a:noFill/>
                    </a:lnL>
                    <a:lnR>
                      <a:noFill/>
                    </a:lnR>
                    <a:lnT>
                      <a:noFill/>
                    </a:lnT>
                    <a:lnB>
                      <a:noFill/>
                    </a:lnB>
                  </a:tcPr>
                </a:tc>
                <a:tc>
                  <a:txBody>
                    <a:bodyPr/>
                    <a:lstStyle/>
                    <a:p>
                      <a:pPr algn="ctr" fontAlgn="t"/>
                      <a:r>
                        <a:rPr lang="en-US" sz="1600" b="0" i="0" u="none" strike="noStrike">
                          <a:solidFill>
                            <a:srgbClr val="000000"/>
                          </a:solidFill>
                          <a:effectLst/>
                          <a:latin typeface="Source Sans Pro" panose="020B0503030403020204" pitchFamily="34" charset="0"/>
                        </a:rPr>
                        <a:t>0.89</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none" strike="noStrike">
                          <a:solidFill>
                            <a:srgbClr val="000000"/>
                          </a:solidFill>
                          <a:effectLst/>
                          <a:latin typeface="Source Sans Pro" panose="020B0503030403020204" pitchFamily="34" charset="0"/>
                        </a:rPr>
                        <a:t>1.00</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none" strike="noStrike" dirty="0">
                          <a:solidFill>
                            <a:srgbClr val="000000"/>
                          </a:solidFill>
                          <a:effectLst/>
                          <a:latin typeface="Source Sans Pro" panose="020B0503030403020204" pitchFamily="34" charset="0"/>
                        </a:rPr>
                        <a:t>1.00</a:t>
                      </a:r>
                    </a:p>
                  </a:txBody>
                  <a:tcPr marL="6350" marR="6350" marT="635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273691"/>
                  </a:ext>
                </a:extLst>
              </a:tr>
            </a:tbl>
          </a:graphicData>
        </a:graphic>
      </p:graphicFrame>
    </p:spTree>
    <p:extLst>
      <p:ext uri="{BB962C8B-B14F-4D97-AF65-F5344CB8AC3E}">
        <p14:creationId xmlns:p14="http://schemas.microsoft.com/office/powerpoint/2010/main" val="345523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Comparison of Models</a:t>
            </a:r>
          </a:p>
        </p:txBody>
      </p:sp>
      <p:sp>
        <p:nvSpPr>
          <p:cNvPr id="4" name="Slide Number Placeholder 3">
            <a:extLst>
              <a:ext uri="{FF2B5EF4-FFF2-40B4-BE49-F238E27FC236}">
                <a16:creationId xmlns:a16="http://schemas.microsoft.com/office/drawing/2014/main" id="{7259FD04-82A1-4253-B2E4-F6FCDDA9153E}"/>
              </a:ext>
            </a:extLst>
          </p:cNvPr>
          <p:cNvSpPr>
            <a:spLocks noGrp="1"/>
          </p:cNvSpPr>
          <p:nvPr>
            <p:ph type="sldNum" sz="quarter" idx="12"/>
          </p:nvPr>
        </p:nvSpPr>
        <p:spPr/>
        <p:txBody>
          <a:bodyPr/>
          <a:lstStyle/>
          <a:p>
            <a:fld id="{ED6A4E79-257A-42A1-9FA9-99142AF93C31}" type="slidenum">
              <a:rPr lang="en-US" smtClean="0"/>
              <a:t>28</a:t>
            </a:fld>
            <a:endParaRPr lang="en-US"/>
          </a:p>
        </p:txBody>
      </p:sp>
      <p:pic>
        <p:nvPicPr>
          <p:cNvPr id="8" name="Picture 7">
            <a:extLst>
              <a:ext uri="{FF2B5EF4-FFF2-40B4-BE49-F238E27FC236}">
                <a16:creationId xmlns:a16="http://schemas.microsoft.com/office/drawing/2014/main" id="{596D48DE-E77B-4501-8FA9-48BCB56006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6670" y="1807211"/>
            <a:ext cx="6430810" cy="4572000"/>
          </a:xfrm>
          <a:prstGeom prst="rect">
            <a:avLst/>
          </a:prstGeom>
        </p:spPr>
      </p:pic>
    </p:spTree>
    <p:extLst>
      <p:ext uri="{BB962C8B-B14F-4D97-AF65-F5344CB8AC3E}">
        <p14:creationId xmlns:p14="http://schemas.microsoft.com/office/powerpoint/2010/main" val="221562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072" y="2340429"/>
            <a:ext cx="10395857" cy="1678436"/>
          </a:xfrm>
        </p:spPr>
        <p:txBody>
          <a:bodyPr>
            <a:normAutofit/>
          </a:bodyPr>
          <a:lstStyle/>
          <a:p>
            <a:r>
              <a:rPr lang="en-US" dirty="0"/>
              <a:t>Let’s look at some code….</a:t>
            </a:r>
          </a:p>
        </p:txBody>
      </p:sp>
      <p:sp>
        <p:nvSpPr>
          <p:cNvPr id="3" name="Subtitle 2"/>
          <p:cNvSpPr>
            <a:spLocks noGrp="1"/>
          </p:cNvSpPr>
          <p:nvPr>
            <p:ph type="subTitle" idx="1"/>
          </p:nvPr>
        </p:nvSpPr>
        <p:spPr>
          <a:xfrm>
            <a:off x="898071" y="4278485"/>
            <a:ext cx="8101061" cy="860914"/>
          </a:xfrm>
        </p:spPr>
        <p:txBody>
          <a:bodyPr>
            <a:noAutofit/>
          </a:bodyPr>
          <a:lstStyle/>
          <a:p>
            <a:endParaRPr lang="en-US" sz="1350" dirty="0">
              <a:solidFill>
                <a:schemeClr val="tx1">
                  <a:lumMod val="50000"/>
                  <a:lumOff val="50000"/>
                </a:schemeClr>
              </a:solidFill>
              <a:latin typeface="Source Sans Pro Black" panose="020B0803030403020204" pitchFamily="34" charset="0"/>
            </a:endParaRPr>
          </a:p>
        </p:txBody>
      </p:sp>
      <p:cxnSp>
        <p:nvCxnSpPr>
          <p:cNvPr id="5" name="Straight Connector 4"/>
          <p:cNvCxnSpPr>
            <a:cxnSpLocks/>
          </p:cNvCxnSpPr>
          <p:nvPr/>
        </p:nvCxnSpPr>
        <p:spPr>
          <a:xfrm flipV="1">
            <a:off x="898071" y="4018865"/>
            <a:ext cx="10395857"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7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Methods: Latent Dirichlet Allocation</a:t>
            </a:r>
          </a:p>
        </p:txBody>
      </p:sp>
      <p:sp>
        <p:nvSpPr>
          <p:cNvPr id="3" name="Content Placeholder 2"/>
          <p:cNvSpPr>
            <a:spLocks noGrp="1"/>
          </p:cNvSpPr>
          <p:nvPr>
            <p:ph idx="1"/>
          </p:nvPr>
        </p:nvSpPr>
        <p:spPr/>
        <p:txBody>
          <a:bodyPr>
            <a:normAutofit lnSpcReduction="10000"/>
          </a:bodyPr>
          <a:lstStyle/>
          <a:p>
            <a:r>
              <a:rPr lang="en-US" dirty="0">
                <a:ea typeface="Source Sans Pro" panose="020B0503030403020204" pitchFamily="34" charset="0"/>
              </a:rPr>
              <a:t>Latent Dirichlet Allocation (LDA) is an unsupervised, generative, data mining method that seeks to model unstructured text data in terms of how topics contribute to all documents in a corpus.</a:t>
            </a:r>
          </a:p>
          <a:p>
            <a:r>
              <a:rPr lang="en-US" dirty="0">
                <a:ea typeface="Source Sans Pro" panose="020B0503030403020204" pitchFamily="34" charset="0"/>
              </a:rPr>
              <a:t>Unsupervised: The model is not provided with known correct answers: it arrives at a topic model algorithmically and with no more guidance than the data set and a specified number of topics (</a:t>
            </a:r>
            <a:r>
              <a:rPr lang="en-US" i="1" dirty="0">
                <a:ea typeface="Source Sans Pro" panose="020B0503030403020204" pitchFamily="34" charset="0"/>
              </a:rPr>
              <a:t>K</a:t>
            </a:r>
            <a:r>
              <a:rPr lang="en-US" dirty="0">
                <a:ea typeface="Source Sans Pro" panose="020B0503030403020204" pitchFamily="34" charset="0"/>
              </a:rPr>
              <a:t>).</a:t>
            </a:r>
          </a:p>
          <a:p>
            <a:r>
              <a:rPr lang="en-US" dirty="0">
                <a:ea typeface="Source Sans Pro" panose="020B0503030403020204" pitchFamily="34" charset="0"/>
              </a:rPr>
              <a:t>Generative: The model starts from the assumption that text documents are </a:t>
            </a:r>
            <a:r>
              <a:rPr lang="en-US" i="1" dirty="0">
                <a:ea typeface="Source Sans Pro" panose="020B0503030403020204" pitchFamily="34" charset="0"/>
              </a:rPr>
              <a:t>generated</a:t>
            </a:r>
            <a:r>
              <a:rPr lang="en-US" dirty="0">
                <a:ea typeface="Source Sans Pro" panose="020B0503030403020204" pitchFamily="34" charset="0"/>
              </a:rPr>
              <a:t> in the following manner: For any given document, generate </a:t>
            </a:r>
            <a:r>
              <a:rPr lang="en-US" i="1" dirty="0">
                <a:ea typeface="Source Sans Pro" panose="020B0503030403020204" pitchFamily="34" charset="0"/>
              </a:rPr>
              <a:t>N</a:t>
            </a:r>
            <a:r>
              <a:rPr lang="en-US" dirty="0">
                <a:ea typeface="Source Sans Pro" panose="020B0503030403020204" pitchFamily="34" charset="0"/>
              </a:rPr>
              <a:t> words from </a:t>
            </a:r>
            <a:r>
              <a:rPr lang="en-US" i="1" dirty="0">
                <a:ea typeface="Source Sans Pro" panose="020B0503030403020204" pitchFamily="34" charset="0"/>
              </a:rPr>
              <a:t>K</a:t>
            </a:r>
            <a:r>
              <a:rPr lang="en-US" dirty="0">
                <a:ea typeface="Source Sans Pro" panose="020B0503030403020204" pitchFamily="34" charset="0"/>
              </a:rPr>
              <a:t> topics.  The model works backwards from the given word and document levels to model the topics.</a:t>
            </a:r>
          </a:p>
          <a:p>
            <a:r>
              <a:rPr lang="en-US" dirty="0">
                <a:ea typeface="Source Sans Pro" panose="020B0503030403020204" pitchFamily="34" charset="0"/>
              </a:rPr>
              <a:t>Unstructured data:  “Bag of words” model; syntax, word order, etc. do not matter.</a:t>
            </a:r>
          </a:p>
          <a:p>
            <a:endParaRPr lang="en-US" dirty="0">
              <a:latin typeface="Source Sans Pro ExtraLight" panose="020B0303030403020204" pitchFamily="34" charset="0"/>
            </a:endParaRPr>
          </a:p>
          <a:p>
            <a:pPr lvl="1"/>
            <a:endParaRPr lang="en-US" dirty="0">
              <a:latin typeface="Source Sans Pro ExtraLight" panose="020B0303030403020204" pitchFamily="34" charset="0"/>
            </a:endParaRPr>
          </a:p>
          <a:p>
            <a:endParaRPr lang="en-US" dirty="0">
              <a:latin typeface="Source Sans Pro ExtraLight" panose="020B0303030403020204" pitchFamily="34" charset="0"/>
            </a:endParaRPr>
          </a:p>
        </p:txBody>
      </p:sp>
      <p:sp>
        <p:nvSpPr>
          <p:cNvPr id="4" name="Slide Number Placeholder 3">
            <a:extLst>
              <a:ext uri="{FF2B5EF4-FFF2-40B4-BE49-F238E27FC236}">
                <a16:creationId xmlns:a16="http://schemas.microsoft.com/office/drawing/2014/main" id="{9C7ABC77-F283-4BCD-A480-23FB50068D18}"/>
              </a:ext>
            </a:extLst>
          </p:cNvPr>
          <p:cNvSpPr>
            <a:spLocks noGrp="1"/>
          </p:cNvSpPr>
          <p:nvPr>
            <p:ph type="sldNum" sz="quarter" idx="12"/>
          </p:nvPr>
        </p:nvSpPr>
        <p:spPr/>
        <p:txBody>
          <a:bodyPr/>
          <a:lstStyle/>
          <a:p>
            <a:fld id="{ED6A4E79-257A-42A1-9FA9-99142AF93C31}" type="slidenum">
              <a:rPr lang="en-US" smtClean="0"/>
              <a:t>3</a:t>
            </a:fld>
            <a:endParaRPr lang="en-US"/>
          </a:p>
        </p:txBody>
      </p:sp>
    </p:spTree>
    <p:extLst>
      <p:ext uri="{BB962C8B-B14F-4D97-AF65-F5344CB8AC3E}">
        <p14:creationId xmlns:p14="http://schemas.microsoft.com/office/powerpoint/2010/main" val="85979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Questions?</a:t>
            </a:r>
          </a:p>
        </p:txBody>
      </p:sp>
      <p:sp>
        <p:nvSpPr>
          <p:cNvPr id="3" name="Content Placeholder 2"/>
          <p:cNvSpPr>
            <a:spLocks noGrp="1"/>
          </p:cNvSpPr>
          <p:nvPr>
            <p:ph idx="1"/>
          </p:nvPr>
        </p:nvSpPr>
        <p:spPr/>
        <p:txBody>
          <a:bodyPr/>
          <a:lstStyle/>
          <a:p>
            <a:pPr marL="0" indent="0">
              <a:buNone/>
            </a:pPr>
            <a:r>
              <a:rPr lang="en-US" dirty="0">
                <a:latin typeface="Source Sans Pro ExtraLight" panose="020B0303030403020204" pitchFamily="34" charset="0"/>
              </a:rPr>
              <a:t>If you have questions or suggestions:</a:t>
            </a:r>
          </a:p>
          <a:p>
            <a:pPr marL="0" indent="0">
              <a:buNone/>
            </a:pPr>
            <a:endParaRPr lang="en-US" dirty="0">
              <a:latin typeface="Source Sans Pro ExtraLight" panose="020B0303030403020204" pitchFamily="34" charset="0"/>
            </a:endParaRPr>
          </a:p>
          <a:p>
            <a:pPr marL="0" indent="0" algn="ctr">
              <a:buNone/>
            </a:pPr>
            <a:r>
              <a:rPr lang="en-US" dirty="0">
                <a:solidFill>
                  <a:srgbClr val="FF0000"/>
                </a:solidFill>
                <a:latin typeface="Source Sans Pro ExtraLight" panose="020B0303030403020204" pitchFamily="34" charset="0"/>
              </a:rPr>
              <a:t>johnw@nccpa.net</a:t>
            </a:r>
          </a:p>
        </p:txBody>
      </p:sp>
      <p:sp>
        <p:nvSpPr>
          <p:cNvPr id="4" name="Slide Number Placeholder 3">
            <a:extLst>
              <a:ext uri="{FF2B5EF4-FFF2-40B4-BE49-F238E27FC236}">
                <a16:creationId xmlns:a16="http://schemas.microsoft.com/office/drawing/2014/main" id="{517EFE2B-E1B1-4C6B-B24F-E1123C25D24C}"/>
              </a:ext>
            </a:extLst>
          </p:cNvPr>
          <p:cNvSpPr>
            <a:spLocks noGrp="1"/>
          </p:cNvSpPr>
          <p:nvPr>
            <p:ph type="sldNum" sz="quarter" idx="12"/>
          </p:nvPr>
        </p:nvSpPr>
        <p:spPr/>
        <p:txBody>
          <a:bodyPr/>
          <a:lstStyle/>
          <a:p>
            <a:fld id="{ED6A4E79-257A-42A1-9FA9-99142AF93C31}" type="slidenum">
              <a:rPr lang="en-US" smtClean="0"/>
              <a:t>30</a:t>
            </a:fld>
            <a:endParaRPr lang="en-US"/>
          </a:p>
        </p:txBody>
      </p:sp>
    </p:spTree>
    <p:extLst>
      <p:ext uri="{BB962C8B-B14F-4D97-AF65-F5344CB8AC3E}">
        <p14:creationId xmlns:p14="http://schemas.microsoft.com/office/powerpoint/2010/main" val="322499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CD38-8524-40FE-A9C2-83F97EA7F4C3}"/>
              </a:ext>
            </a:extLst>
          </p:cNvPr>
          <p:cNvSpPr>
            <a:spLocks noGrp="1"/>
          </p:cNvSpPr>
          <p:nvPr>
            <p:ph type="title"/>
          </p:nvPr>
        </p:nvSpPr>
        <p:spPr/>
        <p:txBody>
          <a:bodyPr/>
          <a:lstStyle/>
          <a:p>
            <a:r>
              <a:rPr lang="en-US" dirty="0" err="1"/>
              <a:t>Kulback-Liebler</a:t>
            </a:r>
            <a:r>
              <a:rPr lang="en-US" dirty="0"/>
              <a:t> vs. Jensen-Shannon</a:t>
            </a:r>
          </a:p>
        </p:txBody>
      </p:sp>
      <p:sp>
        <p:nvSpPr>
          <p:cNvPr id="4" name="Slide Number Placeholder 3">
            <a:extLst>
              <a:ext uri="{FF2B5EF4-FFF2-40B4-BE49-F238E27FC236}">
                <a16:creationId xmlns:a16="http://schemas.microsoft.com/office/drawing/2014/main" id="{06B7696B-FE2B-4C14-B54B-46678291A870}"/>
              </a:ext>
            </a:extLst>
          </p:cNvPr>
          <p:cNvSpPr>
            <a:spLocks noGrp="1"/>
          </p:cNvSpPr>
          <p:nvPr>
            <p:ph type="sldNum" sz="quarter" idx="12"/>
          </p:nvPr>
        </p:nvSpPr>
        <p:spPr/>
        <p:txBody>
          <a:bodyPr/>
          <a:lstStyle/>
          <a:p>
            <a:fld id="{ED6A4E79-257A-42A1-9FA9-99142AF93C31}" type="slidenum">
              <a:rPr lang="en-US" smtClean="0"/>
              <a:t>31</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495B47D-9970-423F-8A3D-BDF757E4DAFD}"/>
                  </a:ext>
                </a:extLst>
              </p:cNvPr>
              <p:cNvSpPr/>
              <p:nvPr/>
            </p:nvSpPr>
            <p:spPr>
              <a:xfrm>
                <a:off x="914400" y="3200400"/>
                <a:ext cx="10363200" cy="1658724"/>
              </a:xfrm>
              <a:prstGeom prst="rect">
                <a:avLst/>
              </a:prstGeom>
            </p:spPr>
            <p:txBody>
              <a:bodyPr wrap="square">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𝐷</m:t>
                          </m:r>
                        </m:e>
                        <m:sub>
                          <m:r>
                            <a:rPr lang="en-US" i="1">
                              <a:latin typeface="Cambria Math" panose="02040503050406030204" pitchFamily="18" charset="0"/>
                              <a:ea typeface="Calibri" panose="020F0502020204030204" pitchFamily="34" charset="0"/>
                              <a:cs typeface="Times New Roman" panose="02020603050405020304" pitchFamily="18" charset="0"/>
                            </a:rPr>
                            <m:t>𝐾𝐿</m:t>
                          </m:r>
                        </m:sub>
                      </m:sSub>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𝑄</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𝑃</m:t>
                          </m:r>
                        </m:e>
                      </m:d>
                      <m:r>
                        <a:rPr lang="en-US" i="1">
                          <a:latin typeface="Cambria Math" panose="02040503050406030204" pitchFamily="18" charset="0"/>
                          <a:ea typeface="Calibri" panose="020F0502020204030204" pitchFamily="34" charset="0"/>
                          <a:cs typeface="Times New Roman" panose="02020603050405020304" pitchFamily="18" charset="0"/>
                        </a:rPr>
                        <m:t>=0.60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0.60</m:t>
                              </m:r>
                            </m:num>
                            <m:den>
                              <m:r>
                                <a:rPr lang="en-US" i="1">
                                  <a:latin typeface="Cambria Math" panose="02040503050406030204" pitchFamily="18" charset="0"/>
                                  <a:ea typeface="Calibri" panose="020F0502020204030204" pitchFamily="34" charset="0"/>
                                  <a:cs typeface="Times New Roman" panose="02020603050405020304" pitchFamily="18" charset="0"/>
                                </a:rPr>
                                <m:t>0.01</m:t>
                              </m:r>
                            </m:den>
                          </m:f>
                        </m:e>
                      </m:d>
                      <m:r>
                        <a:rPr lang="en-US" i="1">
                          <a:latin typeface="Cambria Math" panose="02040503050406030204" pitchFamily="18" charset="0"/>
                          <a:ea typeface="Times New Roman" panose="02020603050405020304" pitchFamily="18" charset="0"/>
                          <a:cs typeface="Times New Roman" panose="02020603050405020304" pitchFamily="18" charset="0"/>
                        </a:rPr>
                        <m:t>+0.02 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0.02</m:t>
                              </m:r>
                            </m:num>
                            <m:den>
                              <m:r>
                                <a:rPr lang="en-US" i="1">
                                  <a:latin typeface="Cambria Math" panose="02040503050406030204" pitchFamily="18" charset="0"/>
                                  <a:ea typeface="Calibri" panose="020F0502020204030204" pitchFamily="34" charset="0"/>
                                  <a:cs typeface="Times New Roman" panose="02020603050405020304" pitchFamily="18" charset="0"/>
                                </a:rPr>
                                <m:t>0.10</m:t>
                              </m:r>
                            </m:den>
                          </m:f>
                        </m:e>
                      </m:d>
                      <m:r>
                        <a:rPr lang="en-US" i="1">
                          <a:latin typeface="Cambria Math" panose="02040503050406030204" pitchFamily="18" charset="0"/>
                          <a:ea typeface="Calibri" panose="020F0502020204030204" pitchFamily="34" charset="0"/>
                          <a:cs typeface="Times New Roman" panose="02020603050405020304" pitchFamily="18" charset="0"/>
                        </a:rPr>
                        <m:t>+0.01 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0.01</m:t>
                              </m:r>
                            </m:num>
                            <m:den>
                              <m:r>
                                <a:rPr lang="en-US" i="1">
                                  <a:latin typeface="Cambria Math" panose="02040503050406030204" pitchFamily="18" charset="0"/>
                                  <a:ea typeface="Calibri" panose="020F0502020204030204" pitchFamily="34" charset="0"/>
                                  <a:cs typeface="Times New Roman" panose="02020603050405020304" pitchFamily="18" charset="0"/>
                                </a:rPr>
                                <m:t>0.51</m:t>
                              </m:r>
                            </m:den>
                          </m:f>
                        </m:e>
                      </m:d>
                      <m:r>
                        <a:rPr lang="en-US" i="1">
                          <a:latin typeface="Cambria Math" panose="02040503050406030204" pitchFamily="18" charset="0"/>
                          <a:ea typeface="Calibri" panose="020F0502020204030204" pitchFamily="34" charset="0"/>
                          <a:cs typeface="Times New Roman" panose="02020603050405020304" pitchFamily="18" charset="0"/>
                        </a:rPr>
                        <m:t>+0.03 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0.03</m:t>
                              </m:r>
                            </m:num>
                            <m:den>
                              <m:r>
                                <a:rPr lang="en-US" i="1">
                                  <a:latin typeface="Cambria Math" panose="02040503050406030204" pitchFamily="18" charset="0"/>
                                  <a:ea typeface="Calibri" panose="020F0502020204030204" pitchFamily="34" charset="0"/>
                                  <a:cs typeface="Times New Roman" panose="02020603050405020304" pitchFamily="18" charset="0"/>
                                </a:rPr>
                                <m:t>0.25</m:t>
                              </m:r>
                            </m:den>
                          </m:f>
                        </m:e>
                      </m:d>
                      <m:r>
                        <a:rPr lang="en-US" i="1">
                          <a:latin typeface="Cambria Math" panose="02040503050406030204" pitchFamily="18" charset="0"/>
                          <a:ea typeface="Calibri" panose="020F0502020204030204" pitchFamily="34" charset="0"/>
                          <a:cs typeface="Times New Roman" panose="02020603050405020304" pitchFamily="18" charset="0"/>
                        </a:rPr>
                        <m:t>+0.33 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0.33</m:t>
                              </m:r>
                            </m:num>
                            <m:den>
                              <m:r>
                                <a:rPr lang="en-US" i="1">
                                  <a:latin typeface="Cambria Math" panose="02040503050406030204" pitchFamily="18" charset="0"/>
                                  <a:ea typeface="Calibri" panose="020F0502020204030204" pitchFamily="34" charset="0"/>
                                  <a:cs typeface="Times New Roman" panose="02020603050405020304" pitchFamily="18" charset="0"/>
                                </a:rPr>
                                <m:t>0.13</m:t>
                              </m:r>
                            </m:den>
                          </m:f>
                        </m:e>
                      </m:d>
                    </m:oMath>
                  </m:oMathPara>
                </a14:m>
                <a:endParaRPr lang="en-US" i="1" dirty="0">
                  <a:latin typeface="Source Sans Pro" panose="020B060402020202020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US" i="1" smtClean="0">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𝐷</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𝐾𝐿</m:t>
                          </m:r>
                        </m:sub>
                      </m:sSub>
                      <m:d>
                        <m:dPr>
                          <m:ctrlPr>
                            <a:rPr lang="en-US" i="1" smtClean="0">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𝑄</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𝑃</m:t>
                          </m:r>
                        </m:e>
                      </m:d>
                      <m:r>
                        <a:rPr lang="en-US" i="1">
                          <a:latin typeface="Cambria Math" panose="02040503050406030204" pitchFamily="18" charset="0"/>
                          <a:ea typeface="Calibri" panose="020F0502020204030204" pitchFamily="34" charset="0"/>
                          <a:cs typeface="Times New Roman" panose="02020603050405020304" pitchFamily="18" charset="0"/>
                        </a:rPr>
                        <m:t>=2.46</m:t>
                      </m:r>
                      <m:r>
                        <a:rPr lang="en-US" i="1">
                          <a:latin typeface="Cambria Math" panose="02040503050406030204" pitchFamily="18" charset="0"/>
                          <a:ea typeface="Times New Roman" panose="02020603050405020304" pitchFamily="18" charset="0"/>
                          <a:cs typeface="Times New Roman" panose="02020603050405020304" pitchFamily="18" charset="0"/>
                        </a:rPr>
                        <m:t>+(</m:t>
                      </m:r>
                      <m:r>
                        <m:rPr>
                          <m:nor/>
                        </m:rPr>
                        <a:rPr lang="en-US" dirty="0">
                          <a:latin typeface="Source Sans Pro" panose="020B0604020202020204"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0.03)</m:t>
                      </m:r>
                      <m:r>
                        <a:rPr lang="en-US" i="1">
                          <a:latin typeface="Cambria Math" panose="02040503050406030204" pitchFamily="18" charset="0"/>
                          <a:ea typeface="Calibri" panose="020F0502020204030204" pitchFamily="34" charset="0"/>
                          <a:cs typeface="Times New Roman" panose="02020603050405020304" pitchFamily="18" charset="0"/>
                        </a:rPr>
                        <m:t>+(</m:t>
                      </m:r>
                      <m:r>
                        <m:rPr>
                          <m:nor/>
                        </m:rPr>
                        <a:rPr lang="en-US" dirty="0">
                          <a:latin typeface="Source Sans Pro" panose="020B0604020202020204"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0.04)+(</m:t>
                      </m:r>
                      <m:r>
                        <m:rPr>
                          <m:nor/>
                        </m:rPr>
                        <a:rPr lang="en-US" dirty="0">
                          <a:latin typeface="Source Sans Pro" panose="020B0604020202020204"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0.06)+0.31</m:t>
                      </m:r>
                    </m:oMath>
                  </m:oMathPara>
                </a14:m>
                <a:endParaRPr lang="en-US" dirty="0">
                  <a:latin typeface="Source Sans Pro" panose="020B060402020202020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𝐷</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𝐾𝐿</m:t>
                          </m:r>
                        </m:sub>
                      </m:sSub>
                      <m:d>
                        <m:d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𝑄</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𝑃</m:t>
                          </m:r>
                        </m:e>
                      </m:d>
                      <m:r>
                        <a:rPr lang="en-US" i="1">
                          <a:latin typeface="Cambria Math" panose="02040503050406030204" pitchFamily="18" charset="0"/>
                          <a:ea typeface="Calibri" panose="020F0502020204030204" pitchFamily="34" charset="0"/>
                          <a:cs typeface="Times New Roman" panose="02020603050405020304" pitchFamily="18" charset="0"/>
                        </a:rPr>
                        <m:t>=2.63</m:t>
                      </m:r>
                    </m:oMath>
                  </m:oMathPara>
                </a14:m>
                <a:endParaRPr lang="en-US" dirty="0">
                  <a:latin typeface="Source Sans Pro" panose="020B0604020202020204"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8495B47D-9970-423F-8A3D-BDF757E4DAFD}"/>
                  </a:ext>
                </a:extLst>
              </p:cNvPr>
              <p:cNvSpPr>
                <a:spLocks noRot="1" noChangeAspect="1" noMove="1" noResize="1" noEditPoints="1" noAdjustHandles="1" noChangeArrowheads="1" noChangeShapeType="1" noTextEdit="1"/>
              </p:cNvSpPr>
              <p:nvPr/>
            </p:nvSpPr>
            <p:spPr>
              <a:xfrm>
                <a:off x="914400" y="3200400"/>
                <a:ext cx="10363200" cy="1658724"/>
              </a:xfrm>
              <a:prstGeom prst="rect">
                <a:avLst/>
              </a:prstGeom>
              <a:blipFill>
                <a:blip r:embed="rId3"/>
                <a:stretch>
                  <a:fillRect/>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592EC4A5-BB07-4ECF-93B3-E6ED1B2D70A1}"/>
              </a:ext>
            </a:extLst>
          </p:cNvPr>
          <p:cNvGraphicFramePr>
            <a:graphicFrameLocks noGrp="1"/>
          </p:cNvGraphicFramePr>
          <p:nvPr/>
        </p:nvGraphicFramePr>
        <p:xfrm>
          <a:off x="3145971" y="1658479"/>
          <a:ext cx="5900058" cy="1118872"/>
        </p:xfrm>
        <a:graphic>
          <a:graphicData uri="http://schemas.openxmlformats.org/drawingml/2006/table">
            <a:tbl>
              <a:tblPr firstRow="1" firstCol="1" bandRow="1"/>
              <a:tblGrid>
                <a:gridCol w="983343">
                  <a:extLst>
                    <a:ext uri="{9D8B030D-6E8A-4147-A177-3AD203B41FA5}">
                      <a16:colId xmlns:a16="http://schemas.microsoft.com/office/drawing/2014/main" val="961510468"/>
                    </a:ext>
                  </a:extLst>
                </a:gridCol>
                <a:gridCol w="983343">
                  <a:extLst>
                    <a:ext uri="{9D8B030D-6E8A-4147-A177-3AD203B41FA5}">
                      <a16:colId xmlns:a16="http://schemas.microsoft.com/office/drawing/2014/main" val="1806045272"/>
                    </a:ext>
                  </a:extLst>
                </a:gridCol>
                <a:gridCol w="983343">
                  <a:extLst>
                    <a:ext uri="{9D8B030D-6E8A-4147-A177-3AD203B41FA5}">
                      <a16:colId xmlns:a16="http://schemas.microsoft.com/office/drawing/2014/main" val="3493801951"/>
                    </a:ext>
                  </a:extLst>
                </a:gridCol>
                <a:gridCol w="983343">
                  <a:extLst>
                    <a:ext uri="{9D8B030D-6E8A-4147-A177-3AD203B41FA5}">
                      <a16:colId xmlns:a16="http://schemas.microsoft.com/office/drawing/2014/main" val="4157670354"/>
                    </a:ext>
                  </a:extLst>
                </a:gridCol>
                <a:gridCol w="983343">
                  <a:extLst>
                    <a:ext uri="{9D8B030D-6E8A-4147-A177-3AD203B41FA5}">
                      <a16:colId xmlns:a16="http://schemas.microsoft.com/office/drawing/2014/main" val="3470333896"/>
                    </a:ext>
                  </a:extLst>
                </a:gridCol>
                <a:gridCol w="983343">
                  <a:extLst>
                    <a:ext uri="{9D8B030D-6E8A-4147-A177-3AD203B41FA5}">
                      <a16:colId xmlns:a16="http://schemas.microsoft.com/office/drawing/2014/main" val="1456621158"/>
                    </a:ext>
                  </a:extLst>
                </a:gridCol>
              </a:tblGrid>
              <a:tr h="0">
                <a:tc>
                  <a:txBody>
                    <a:bodyPr/>
                    <a:lstStyle/>
                    <a:p>
                      <a:pPr marL="0" marR="0" algn="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 </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dirty="0">
                          <a:effectLst/>
                          <a:latin typeface="Source Sans Pro" panose="020B0604020202020204" charset="0"/>
                          <a:ea typeface="Calibri" panose="020F0502020204030204" pitchFamily="34" charset="0"/>
                          <a:cs typeface="Times New Roman" panose="02020603050405020304" pitchFamily="18" charset="0"/>
                        </a:rPr>
                        <a:t>1</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2</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3</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4</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5</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59087"/>
                  </a:ext>
                </a:extLst>
              </a:tr>
              <a:tr h="0">
                <a:tc>
                  <a:txBody>
                    <a:bodyPr/>
                    <a:lstStyle/>
                    <a:p>
                      <a:pPr marL="0" marR="0" algn="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P</a:t>
                      </a:r>
                      <a:r>
                        <a:rPr lang="en-US" sz="1800" b="1" baseline="-25000">
                          <a:solidFill>
                            <a:srgbClr val="FFFFFF"/>
                          </a:solidFill>
                          <a:effectLst/>
                          <a:latin typeface="Source Sans Pro" panose="020B0604020202020204" charset="0"/>
                          <a:ea typeface="Calibri" panose="020F0502020204030204" pitchFamily="34" charset="0"/>
                          <a:cs typeface="Times New Roman" panose="02020603050405020304" pitchFamily="18" charset="0"/>
                        </a:rPr>
                        <a:t>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0.01</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0.10</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0.51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0.25</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0.13</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866682"/>
                  </a:ext>
                </a:extLst>
              </a:tr>
              <a:tr h="0">
                <a:tc>
                  <a:txBody>
                    <a:bodyPr/>
                    <a:lstStyle/>
                    <a:p>
                      <a:pPr marL="0" marR="0" algn="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Q</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0.01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0.14</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0.49</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0.25</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2301779"/>
                  </a:ext>
                </a:extLst>
              </a:tr>
              <a:tr h="0">
                <a:tc>
                  <a:txBody>
                    <a:bodyPr/>
                    <a:lstStyle/>
                    <a:p>
                      <a:pPr marL="0" marR="0" algn="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Q</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2</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0.60</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0.02</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0.01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0.03</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0.33</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8068380"/>
                  </a:ext>
                </a:extLst>
              </a:tr>
            </a:tbl>
          </a:graphicData>
        </a:graphic>
      </p:graphicFrame>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6972F20-0BD2-4273-8721-337E1B00B467}"/>
                  </a:ext>
                </a:extLst>
              </p:cNvPr>
              <p:cNvSpPr/>
              <p:nvPr/>
            </p:nvSpPr>
            <p:spPr>
              <a:xfrm>
                <a:off x="914400" y="4697637"/>
                <a:ext cx="10363200" cy="1658724"/>
              </a:xfrm>
              <a:prstGeom prst="rect">
                <a:avLst/>
              </a:prstGeom>
            </p:spPr>
            <p:txBody>
              <a:bodyPr wrap="square">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𝐷</m:t>
                          </m:r>
                        </m:e>
                        <m:sub>
                          <m:r>
                            <a:rPr lang="en-US" i="1">
                              <a:latin typeface="Cambria Math" panose="02040503050406030204" pitchFamily="18" charset="0"/>
                              <a:ea typeface="Calibri" panose="020F0502020204030204" pitchFamily="34" charset="0"/>
                              <a:cs typeface="Times New Roman" panose="02020603050405020304" pitchFamily="18" charset="0"/>
                            </a:rPr>
                            <m:t>𝐾𝐿</m:t>
                          </m:r>
                        </m:sub>
                      </m:sSub>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𝑃</m:t>
                          </m:r>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𝑄</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e>
                      </m:d>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01</m:t>
                      </m:r>
                      <m:r>
                        <a:rPr lang="en-US" i="1">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01</m:t>
                              </m:r>
                            </m:num>
                            <m:den>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60</m:t>
                              </m:r>
                            </m:den>
                          </m:f>
                        </m:e>
                      </m:d>
                      <m:r>
                        <a:rPr lang="en-US" i="1">
                          <a:latin typeface="Cambria Math" panose="02040503050406030204" pitchFamily="18" charset="0"/>
                          <a:ea typeface="Times New Roman" panose="02020603050405020304" pitchFamily="18" charset="0"/>
                          <a:cs typeface="Times New Roman" panose="02020603050405020304" pitchFamily="18" charset="0"/>
                        </a:rPr>
                        <m:t>+0.</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10</m:t>
                      </m:r>
                      <m:r>
                        <a:rPr lang="en-US" i="1">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10</m:t>
                              </m:r>
                            </m:num>
                            <m:den>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02</m:t>
                              </m:r>
                            </m:den>
                          </m:f>
                        </m:e>
                      </m:d>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51</m:t>
                      </m:r>
                      <m:r>
                        <a:rPr lang="en-US" i="1">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51</m:t>
                              </m:r>
                            </m:num>
                            <m:den>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01</m:t>
                              </m:r>
                            </m:den>
                          </m:f>
                        </m:e>
                      </m:d>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25</m:t>
                      </m:r>
                      <m:r>
                        <a:rPr lang="en-US" i="1">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25</m:t>
                              </m:r>
                            </m:num>
                            <m:den>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03</m:t>
                              </m:r>
                            </m:den>
                          </m:f>
                        </m:e>
                      </m:d>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13</m:t>
                      </m:r>
                      <m:r>
                        <a:rPr lang="en-US" i="1">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ln</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1</m:t>
                              </m:r>
                              <m:r>
                                <a:rPr lang="en-US" i="1">
                                  <a:latin typeface="Cambria Math" panose="02040503050406030204" pitchFamily="18" charset="0"/>
                                  <a:ea typeface="Calibri" panose="020F0502020204030204" pitchFamily="34" charset="0"/>
                                  <a:cs typeface="Times New Roman" panose="02020603050405020304" pitchFamily="18" charset="0"/>
                                </a:rPr>
                                <m:t>3</m:t>
                              </m:r>
                            </m:num>
                            <m:den>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3</m:t>
                              </m:r>
                              <m:r>
                                <a:rPr lang="en-US" i="1">
                                  <a:latin typeface="Cambria Math" panose="02040503050406030204" pitchFamily="18" charset="0"/>
                                  <a:ea typeface="Calibri" panose="020F0502020204030204" pitchFamily="34" charset="0"/>
                                  <a:cs typeface="Times New Roman" panose="02020603050405020304" pitchFamily="18" charset="0"/>
                                </a:rPr>
                                <m:t>3</m:t>
                              </m:r>
                            </m:den>
                          </m:f>
                        </m:e>
                      </m:d>
                    </m:oMath>
                  </m:oMathPara>
                </a14:m>
                <a:endParaRPr lang="en-US" i="1" dirty="0">
                  <a:latin typeface="Source Sans Pro" panose="020B060402020202020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US" i="1" smtClean="0">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𝐷</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𝐾𝐿</m:t>
                        </m:r>
                      </m:sub>
                    </m:sSub>
                    <m:d>
                      <m:dPr>
                        <m:ctrlPr>
                          <a:rPr lang="en-US" i="1" smtClean="0">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𝑄</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𝑃</m:t>
                        </m:r>
                      </m:e>
                    </m:d>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m:rPr>
                        <m:nor/>
                      </m:rPr>
                      <a:rPr lang="en-US" dirty="0">
                        <a:latin typeface="Source Sans Pro" panose="020B0604020202020204"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0.04)</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0.16</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2.01</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0.53</m:t>
                    </m:r>
                    <m:r>
                      <a:rPr lang="en-US" i="1">
                        <a:latin typeface="Cambria Math" panose="02040503050406030204" pitchFamily="18" charset="0"/>
                        <a:ea typeface="Calibri" panose="020F0502020204030204" pitchFamily="34" charset="0"/>
                        <a:cs typeface="Times New Roman" panose="02020603050405020304" pitchFamily="18" charset="0"/>
                      </a:rPr>
                      <m:t>+</m:t>
                    </m:r>
                  </m:oMath>
                </a14:m>
                <a:r>
                  <a:rPr lang="en-US" dirty="0">
                    <a:latin typeface="Source Sans Pro" panose="020B0604020202020204" charset="0"/>
                    <a:ea typeface="Calibri" panose="020F0502020204030204" pitchFamily="34" charset="0"/>
                    <a:cs typeface="Times New Roman" panose="02020603050405020304" pitchFamily="18" charset="0"/>
                  </a:rPr>
                  <a:t>(-0.12)</a:t>
                </a:r>
              </a:p>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𝐷</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𝐾𝐿</m:t>
                          </m:r>
                        </m:sub>
                      </m:sSub>
                      <m:d>
                        <m:d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𝑄</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𝑃</m:t>
                          </m:r>
                        </m:e>
                      </m:d>
                      <m:r>
                        <a:rPr lang="en-US" i="1">
                          <a:latin typeface="Cambria Math" panose="02040503050406030204" pitchFamily="18" charset="0"/>
                          <a:ea typeface="Calibri" panose="020F0502020204030204" pitchFamily="34" charset="0"/>
                          <a:cs typeface="Times New Roman" panose="02020603050405020304" pitchFamily="18" charset="0"/>
                        </a:rPr>
                        <m:t>=2.</m:t>
                      </m:r>
                      <m:r>
                        <a:rPr lang="en-US" b="0" i="1" smtClean="0">
                          <a:latin typeface="Cambria Math" panose="02040503050406030204" pitchFamily="18" charset="0"/>
                          <a:ea typeface="Calibri" panose="020F0502020204030204" pitchFamily="34" charset="0"/>
                          <a:cs typeface="Times New Roman" panose="02020603050405020304" pitchFamily="18" charset="0"/>
                        </a:rPr>
                        <m:t>53</m:t>
                      </m:r>
                    </m:oMath>
                  </m:oMathPara>
                </a14:m>
                <a:endParaRPr lang="en-US" dirty="0">
                  <a:latin typeface="Source Sans Pro" panose="020B0604020202020204"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46972F20-0BD2-4273-8721-337E1B00B467}"/>
                  </a:ext>
                </a:extLst>
              </p:cNvPr>
              <p:cNvSpPr>
                <a:spLocks noRot="1" noChangeAspect="1" noMove="1" noResize="1" noEditPoints="1" noAdjustHandles="1" noChangeArrowheads="1" noChangeShapeType="1" noTextEdit="1"/>
              </p:cNvSpPr>
              <p:nvPr/>
            </p:nvSpPr>
            <p:spPr>
              <a:xfrm>
                <a:off x="914400" y="4697637"/>
                <a:ext cx="10363200" cy="1658724"/>
              </a:xfrm>
              <a:prstGeom prst="rect">
                <a:avLst/>
              </a:prstGeom>
              <a:blipFill>
                <a:blip r:embed="rId4"/>
                <a:stretch>
                  <a:fillRect/>
                </a:stretch>
              </a:blipFill>
            </p:spPr>
            <p:txBody>
              <a:bodyPr/>
              <a:lstStyle/>
              <a:p>
                <a:r>
                  <a:rPr lang="en-US">
                    <a:noFill/>
                  </a:rPr>
                  <a:t> </a:t>
                </a:r>
              </a:p>
            </p:txBody>
          </p:sp>
        </mc:Fallback>
      </mc:AlternateContent>
      <p:sp>
        <p:nvSpPr>
          <p:cNvPr id="7" name="Arrow: Curved Right 6">
            <a:extLst>
              <a:ext uri="{FF2B5EF4-FFF2-40B4-BE49-F238E27FC236}">
                <a16:creationId xmlns:a16="http://schemas.microsoft.com/office/drawing/2014/main" id="{AC2698EE-383D-411C-9A6E-47038E560A8F}"/>
              </a:ext>
            </a:extLst>
          </p:cNvPr>
          <p:cNvSpPr/>
          <p:nvPr/>
        </p:nvSpPr>
        <p:spPr>
          <a:xfrm rot="10800000" flipH="1">
            <a:off x="3398192" y="1999778"/>
            <a:ext cx="400922" cy="678107"/>
          </a:xfrm>
          <a:prstGeom prst="curv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916EA928-C3EB-402E-B9B6-C51D45082401}"/>
              </a:ext>
            </a:extLst>
          </p:cNvPr>
          <p:cNvSpPr/>
          <p:nvPr/>
        </p:nvSpPr>
        <p:spPr>
          <a:xfrm>
            <a:off x="4180114" y="1999779"/>
            <a:ext cx="4767943" cy="177364"/>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ABC895D-9138-4942-AB8A-DE68200BB95E}"/>
              </a:ext>
            </a:extLst>
          </p:cNvPr>
          <p:cNvSpPr/>
          <p:nvPr/>
        </p:nvSpPr>
        <p:spPr>
          <a:xfrm>
            <a:off x="4180114" y="2556690"/>
            <a:ext cx="4767943" cy="177364"/>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AC7F060-BDC2-41FA-A7F1-C316BCFCF078}"/>
              </a:ext>
            </a:extLst>
          </p:cNvPr>
          <p:cNvSpPr/>
          <p:nvPr/>
        </p:nvSpPr>
        <p:spPr>
          <a:xfrm>
            <a:off x="2427514" y="5810276"/>
            <a:ext cx="587829" cy="468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C964F3-B9E9-4FDE-8C7A-2BF42EE403FF}"/>
              </a:ext>
            </a:extLst>
          </p:cNvPr>
          <p:cNvSpPr/>
          <p:nvPr/>
        </p:nvSpPr>
        <p:spPr>
          <a:xfrm>
            <a:off x="2427514" y="4271295"/>
            <a:ext cx="587829" cy="468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Curved Right 12">
            <a:extLst>
              <a:ext uri="{FF2B5EF4-FFF2-40B4-BE49-F238E27FC236}">
                <a16:creationId xmlns:a16="http://schemas.microsoft.com/office/drawing/2014/main" id="{3CA7DC55-AD0F-4A85-A2E5-6B6D81E43EC1}"/>
              </a:ext>
            </a:extLst>
          </p:cNvPr>
          <p:cNvSpPr/>
          <p:nvPr/>
        </p:nvSpPr>
        <p:spPr>
          <a:xfrm flipH="1">
            <a:off x="4051334" y="2055947"/>
            <a:ext cx="400923" cy="678107"/>
          </a:xfrm>
          <a:prstGeom prst="curv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Arrow: Left 2">
            <a:extLst>
              <a:ext uri="{FF2B5EF4-FFF2-40B4-BE49-F238E27FC236}">
                <a16:creationId xmlns:a16="http://schemas.microsoft.com/office/drawing/2014/main" id="{CFD1E874-4F7E-4A30-985B-19416240947A}"/>
              </a:ext>
            </a:extLst>
          </p:cNvPr>
          <p:cNvSpPr/>
          <p:nvPr/>
        </p:nvSpPr>
        <p:spPr>
          <a:xfrm rot="17268293">
            <a:off x="1178531" y="4346783"/>
            <a:ext cx="1198795" cy="148405"/>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Left 14">
            <a:extLst>
              <a:ext uri="{FF2B5EF4-FFF2-40B4-BE49-F238E27FC236}">
                <a16:creationId xmlns:a16="http://schemas.microsoft.com/office/drawing/2014/main" id="{11DF66C4-2BF3-4EA4-8506-3DB2518AC36F}"/>
              </a:ext>
            </a:extLst>
          </p:cNvPr>
          <p:cNvSpPr/>
          <p:nvPr/>
        </p:nvSpPr>
        <p:spPr>
          <a:xfrm rot="15229426">
            <a:off x="1162799" y="4338127"/>
            <a:ext cx="1195187" cy="145330"/>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0166C255-1A9E-4664-9331-B35F390EAED2}"/>
              </a:ext>
            </a:extLst>
          </p:cNvPr>
          <p:cNvCxnSpPr/>
          <p:nvPr/>
        </p:nvCxnSpPr>
        <p:spPr>
          <a:xfrm>
            <a:off x="707571" y="1066185"/>
            <a:ext cx="23077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77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3" grpId="0" animBg="1"/>
      <p:bldP spid="3"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a:extLst>
              <a:ext uri="{FF2B5EF4-FFF2-40B4-BE49-F238E27FC236}">
                <a16:creationId xmlns:a16="http://schemas.microsoft.com/office/drawing/2014/main" id="{72A70540-03D5-49F1-8BDB-990AE256CF1A}"/>
              </a:ext>
            </a:extLst>
          </p:cNvPr>
          <p:cNvGraphicFramePr>
            <a:graphicFrameLocks noGrp="1"/>
          </p:cNvGraphicFramePr>
          <p:nvPr/>
        </p:nvGraphicFramePr>
        <p:xfrm>
          <a:off x="3145971" y="1658479"/>
          <a:ext cx="5900058" cy="1118872"/>
        </p:xfrm>
        <a:graphic>
          <a:graphicData uri="http://schemas.openxmlformats.org/drawingml/2006/table">
            <a:tbl>
              <a:tblPr firstRow="1" firstCol="1" bandRow="1"/>
              <a:tblGrid>
                <a:gridCol w="983343">
                  <a:extLst>
                    <a:ext uri="{9D8B030D-6E8A-4147-A177-3AD203B41FA5}">
                      <a16:colId xmlns:a16="http://schemas.microsoft.com/office/drawing/2014/main" val="961510468"/>
                    </a:ext>
                  </a:extLst>
                </a:gridCol>
                <a:gridCol w="983343">
                  <a:extLst>
                    <a:ext uri="{9D8B030D-6E8A-4147-A177-3AD203B41FA5}">
                      <a16:colId xmlns:a16="http://schemas.microsoft.com/office/drawing/2014/main" val="1806045272"/>
                    </a:ext>
                  </a:extLst>
                </a:gridCol>
                <a:gridCol w="983343">
                  <a:extLst>
                    <a:ext uri="{9D8B030D-6E8A-4147-A177-3AD203B41FA5}">
                      <a16:colId xmlns:a16="http://schemas.microsoft.com/office/drawing/2014/main" val="3493801951"/>
                    </a:ext>
                  </a:extLst>
                </a:gridCol>
                <a:gridCol w="983343">
                  <a:extLst>
                    <a:ext uri="{9D8B030D-6E8A-4147-A177-3AD203B41FA5}">
                      <a16:colId xmlns:a16="http://schemas.microsoft.com/office/drawing/2014/main" val="4157670354"/>
                    </a:ext>
                  </a:extLst>
                </a:gridCol>
                <a:gridCol w="983343">
                  <a:extLst>
                    <a:ext uri="{9D8B030D-6E8A-4147-A177-3AD203B41FA5}">
                      <a16:colId xmlns:a16="http://schemas.microsoft.com/office/drawing/2014/main" val="3470333896"/>
                    </a:ext>
                  </a:extLst>
                </a:gridCol>
                <a:gridCol w="983343">
                  <a:extLst>
                    <a:ext uri="{9D8B030D-6E8A-4147-A177-3AD203B41FA5}">
                      <a16:colId xmlns:a16="http://schemas.microsoft.com/office/drawing/2014/main" val="1456621158"/>
                    </a:ext>
                  </a:extLst>
                </a:gridCol>
              </a:tblGrid>
              <a:tr h="0">
                <a:tc>
                  <a:txBody>
                    <a:bodyPr/>
                    <a:lstStyle/>
                    <a:p>
                      <a:pPr marL="0" marR="0" algn="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 </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dirty="0">
                          <a:effectLst/>
                          <a:latin typeface="Source Sans Pro" panose="020B0604020202020204" charset="0"/>
                          <a:ea typeface="Calibri" panose="020F0502020204030204" pitchFamily="34" charset="0"/>
                          <a:cs typeface="Times New Roman" panose="02020603050405020304" pitchFamily="18" charset="0"/>
                        </a:rPr>
                        <a:t>1</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2</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3</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dirty="0">
                          <a:effectLst/>
                          <a:latin typeface="Source Sans Pro" panose="020B0604020202020204" charset="0"/>
                          <a:ea typeface="Calibri" panose="020F0502020204030204" pitchFamily="34" charset="0"/>
                          <a:cs typeface="Times New Roman" panose="02020603050405020304" pitchFamily="18" charset="0"/>
                        </a:rPr>
                        <a:t>4</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5</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59087"/>
                  </a:ext>
                </a:extLst>
              </a:tr>
              <a:tr h="0">
                <a:tc>
                  <a:txBody>
                    <a:bodyPr/>
                    <a:lstStyle/>
                    <a:p>
                      <a:pPr marL="0" marR="0" algn="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P</a:t>
                      </a:r>
                      <a:r>
                        <a:rPr lang="en-US" sz="1800" b="1" baseline="-25000">
                          <a:solidFill>
                            <a:srgbClr val="FFFFFF"/>
                          </a:solidFill>
                          <a:effectLst/>
                          <a:latin typeface="Source Sans Pro" panose="020B0604020202020204" charset="0"/>
                          <a:ea typeface="Calibri" panose="020F0502020204030204" pitchFamily="34" charset="0"/>
                          <a:cs typeface="Times New Roman" panose="02020603050405020304" pitchFamily="18" charset="0"/>
                        </a:rPr>
                        <a:t>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0.01</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0.10</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0.51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0.25</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0.13</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866682"/>
                  </a:ext>
                </a:extLst>
              </a:tr>
              <a:tr h="0">
                <a:tc>
                  <a:txBody>
                    <a:bodyPr/>
                    <a:lstStyle/>
                    <a:p>
                      <a:pPr marL="0" marR="0" algn="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Q</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0.01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0.14</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0.49</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0.25</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2301779"/>
                  </a:ext>
                </a:extLst>
              </a:tr>
              <a:tr h="0">
                <a:tc>
                  <a:txBody>
                    <a:bodyPr/>
                    <a:lstStyle/>
                    <a:p>
                      <a:pPr marL="0" marR="0" algn="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Q</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2</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0.60</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0.02</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0.01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0.03</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0.33</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8068380"/>
                  </a:ext>
                </a:extLst>
              </a:tr>
            </a:tbl>
          </a:graphicData>
        </a:graphic>
      </p:graphicFrame>
      <p:graphicFrame>
        <p:nvGraphicFramePr>
          <p:cNvPr id="10" name="Table 9">
            <a:extLst>
              <a:ext uri="{FF2B5EF4-FFF2-40B4-BE49-F238E27FC236}">
                <a16:creationId xmlns:a16="http://schemas.microsoft.com/office/drawing/2014/main" id="{5B7AC4F0-0AAE-45DF-8F6C-654A52BE3670}"/>
              </a:ext>
            </a:extLst>
          </p:cNvPr>
          <p:cNvGraphicFramePr>
            <a:graphicFrameLocks noGrp="1"/>
          </p:cNvGraphicFramePr>
          <p:nvPr/>
        </p:nvGraphicFramePr>
        <p:xfrm>
          <a:off x="3145965" y="1639731"/>
          <a:ext cx="5900064" cy="1398590"/>
        </p:xfrm>
        <a:graphic>
          <a:graphicData uri="http://schemas.openxmlformats.org/drawingml/2006/table">
            <a:tbl>
              <a:tblPr firstRow="1" firstCol="1" bandRow="1"/>
              <a:tblGrid>
                <a:gridCol w="983344">
                  <a:extLst>
                    <a:ext uri="{9D8B030D-6E8A-4147-A177-3AD203B41FA5}">
                      <a16:colId xmlns:a16="http://schemas.microsoft.com/office/drawing/2014/main" val="2736455055"/>
                    </a:ext>
                  </a:extLst>
                </a:gridCol>
                <a:gridCol w="983344">
                  <a:extLst>
                    <a:ext uri="{9D8B030D-6E8A-4147-A177-3AD203B41FA5}">
                      <a16:colId xmlns:a16="http://schemas.microsoft.com/office/drawing/2014/main" val="2475033552"/>
                    </a:ext>
                  </a:extLst>
                </a:gridCol>
                <a:gridCol w="983344">
                  <a:extLst>
                    <a:ext uri="{9D8B030D-6E8A-4147-A177-3AD203B41FA5}">
                      <a16:colId xmlns:a16="http://schemas.microsoft.com/office/drawing/2014/main" val="993530127"/>
                    </a:ext>
                  </a:extLst>
                </a:gridCol>
                <a:gridCol w="983344">
                  <a:extLst>
                    <a:ext uri="{9D8B030D-6E8A-4147-A177-3AD203B41FA5}">
                      <a16:colId xmlns:a16="http://schemas.microsoft.com/office/drawing/2014/main" val="1982732828"/>
                    </a:ext>
                  </a:extLst>
                </a:gridCol>
                <a:gridCol w="983344">
                  <a:extLst>
                    <a:ext uri="{9D8B030D-6E8A-4147-A177-3AD203B41FA5}">
                      <a16:colId xmlns:a16="http://schemas.microsoft.com/office/drawing/2014/main" val="475037019"/>
                    </a:ext>
                  </a:extLst>
                </a:gridCol>
                <a:gridCol w="983344">
                  <a:extLst>
                    <a:ext uri="{9D8B030D-6E8A-4147-A177-3AD203B41FA5}">
                      <a16:colId xmlns:a16="http://schemas.microsoft.com/office/drawing/2014/main" val="3414154924"/>
                    </a:ext>
                  </a:extLst>
                </a:gridCol>
              </a:tblGrid>
              <a:tr h="0">
                <a:tc>
                  <a:txBody>
                    <a:bodyPr/>
                    <a:lstStyle/>
                    <a:p>
                      <a:pPr marL="0" marR="0" algn="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 </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chemeClr val="bg1"/>
                    </a:solidFill>
                  </a:tcPr>
                </a:tc>
                <a:tc>
                  <a:txBody>
                    <a:bodyPr/>
                    <a:lstStyle/>
                    <a:p>
                      <a:pPr marL="0" marR="0" algn="ct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b="1">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a:effectLst/>
                          <a:latin typeface="Source Sans Pro" panose="020B0604020202020204" charset="0"/>
                          <a:ea typeface="Calibri" panose="020F0502020204030204" pitchFamily="34" charset="0"/>
                          <a:cs typeface="Times New Roman" panose="02020603050405020304" pitchFamily="18" charset="0"/>
                        </a:rPr>
                        <a:t>2</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dirty="0">
                          <a:effectLst/>
                          <a:latin typeface="Source Sans Pro" panose="020B0604020202020204" charset="0"/>
                          <a:ea typeface="Calibri" panose="020F0502020204030204" pitchFamily="34" charset="0"/>
                          <a:cs typeface="Times New Roman" panose="02020603050405020304" pitchFamily="18" charset="0"/>
                        </a:rPr>
                        <a:t>3</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dirty="0">
                          <a:effectLst/>
                          <a:latin typeface="Source Sans Pro" panose="020B0604020202020204" charset="0"/>
                          <a:ea typeface="Calibri" panose="020F0502020204030204" pitchFamily="34" charset="0"/>
                          <a:cs typeface="Times New Roman" panose="02020603050405020304" pitchFamily="18" charset="0"/>
                        </a:rPr>
                        <a:t>4</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T</a:t>
                      </a:r>
                      <a:r>
                        <a:rPr lang="en-US" sz="1800" b="1" baseline="-25000" dirty="0">
                          <a:effectLst/>
                          <a:latin typeface="Source Sans Pro" panose="020B0604020202020204" charset="0"/>
                          <a:ea typeface="Calibri" panose="020F0502020204030204" pitchFamily="34" charset="0"/>
                          <a:cs typeface="Times New Roman" panose="02020603050405020304" pitchFamily="18" charset="0"/>
                        </a:rPr>
                        <a:t>5</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7384819"/>
                  </a:ext>
                </a:extLst>
              </a:tr>
              <a:tr h="0">
                <a:tc>
                  <a:txBody>
                    <a:bodyPr/>
                    <a:lstStyle/>
                    <a:p>
                      <a:pPr marL="0" marR="0" algn="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P</a:t>
                      </a:r>
                      <a:r>
                        <a:rPr lang="en-US" sz="1800" b="1" baseline="-25000" dirty="0">
                          <a:solidFill>
                            <a:srgbClr val="FFFFFF"/>
                          </a:solidFill>
                          <a:effectLst/>
                          <a:latin typeface="Source Sans Pro" panose="020B0604020202020204" charset="0"/>
                          <a:ea typeface="Calibri" panose="020F0502020204030204" pitchFamily="34" charset="0"/>
                          <a:cs typeface="Times New Roman" panose="02020603050405020304" pitchFamily="18" charset="0"/>
                        </a:rPr>
                        <a:t>1</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0.01</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0.10</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0.51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0.25</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0.13</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52299072"/>
                  </a:ext>
                </a:extLst>
              </a:tr>
              <a:tr h="0">
                <a:tc>
                  <a:txBody>
                    <a:bodyPr/>
                    <a:lstStyle/>
                    <a:p>
                      <a:pPr marL="0" marR="0" algn="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Q</a:t>
                      </a:r>
                      <a:r>
                        <a:rPr lang="en-US" sz="1800" b="1" baseline="-25000" dirty="0">
                          <a:effectLst/>
                          <a:latin typeface="Source Sans Pro" panose="020B0604020202020204" charset="0"/>
                          <a:ea typeface="Calibri" panose="020F0502020204030204" pitchFamily="34" charset="0"/>
                          <a:cs typeface="Times New Roman" panose="02020603050405020304" pitchFamily="18" charset="0"/>
                        </a:rPr>
                        <a:t>1</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0.01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0.14</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0.49</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0.25</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0.11</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46161350"/>
                  </a:ext>
                </a:extLst>
              </a:tr>
              <a:tr h="0">
                <a:tc>
                  <a:txBody>
                    <a:bodyPr/>
                    <a:lstStyle/>
                    <a:p>
                      <a:pPr marL="0" marR="0" algn="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Q</a:t>
                      </a:r>
                      <a:r>
                        <a:rPr lang="en-US" sz="1800" b="1" baseline="-25000" dirty="0">
                          <a:effectLst/>
                          <a:latin typeface="Source Sans Pro" panose="020B0604020202020204" charset="0"/>
                          <a:ea typeface="Calibri" panose="020F0502020204030204" pitchFamily="34" charset="0"/>
                          <a:cs typeface="Times New Roman" panose="02020603050405020304" pitchFamily="18" charset="0"/>
                        </a:rPr>
                        <a:t>2</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0.60</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0.02</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0.01</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0.03</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0.33</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90726272"/>
                  </a:ext>
                </a:extLst>
              </a:tr>
              <a:tr h="0">
                <a:tc>
                  <a:txBody>
                    <a:bodyPr/>
                    <a:lstStyle/>
                    <a:p>
                      <a:pPr marL="0" marR="0" algn="r">
                        <a:lnSpc>
                          <a:spcPct val="107000"/>
                        </a:lnSpc>
                        <a:spcBef>
                          <a:spcPts val="0"/>
                        </a:spcBef>
                        <a:spcAft>
                          <a:spcPts val="0"/>
                        </a:spcAft>
                      </a:pPr>
                      <a:r>
                        <a:rPr lang="en-US" sz="1800" b="1" dirty="0">
                          <a:effectLst/>
                          <a:latin typeface="Source Sans Pro" panose="020B0604020202020204" charset="0"/>
                          <a:ea typeface="Calibri" panose="020F0502020204030204" pitchFamily="34" charset="0"/>
                          <a:cs typeface="Times New Roman" panose="02020603050405020304" pitchFamily="18" charset="0"/>
                        </a:rPr>
                        <a:t>M</a:t>
                      </a:r>
                      <a:r>
                        <a:rPr lang="en-US" sz="1800" b="1" baseline="-25000" dirty="0">
                          <a:solidFill>
                            <a:schemeClr val="bg1"/>
                          </a:solidFill>
                          <a:effectLst/>
                          <a:latin typeface="Source Sans Pro" panose="020B0604020202020204" charset="0"/>
                          <a:ea typeface="Calibri" panose="020F0502020204030204" pitchFamily="34" charset="0"/>
                          <a:cs typeface="Times New Roman" panose="02020603050405020304" pitchFamily="18" charset="0"/>
                        </a:rPr>
                        <a:t>1</a:t>
                      </a:r>
                      <a:endParaRPr lang="en-US" sz="1100" baseline="-25000" dirty="0">
                        <a:solidFill>
                          <a:schemeClr val="bg1"/>
                        </a:solidFill>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0.31</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0.06</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0.26</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a:effectLst/>
                          <a:latin typeface="Source Sans Pro" panose="020B0604020202020204" charset="0"/>
                          <a:ea typeface="Calibri" panose="020F0502020204030204" pitchFamily="34" charset="0"/>
                          <a:cs typeface="Times New Roman" panose="02020603050405020304" pitchFamily="18" charset="0"/>
                        </a:rPr>
                        <a:t>0.14</a:t>
                      </a:r>
                      <a:endParaRPr lang="en-US" sz="11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effectLst/>
                          <a:latin typeface="Source Sans Pro" panose="020B0604020202020204" charset="0"/>
                          <a:ea typeface="Calibri" panose="020F0502020204030204" pitchFamily="34" charset="0"/>
                          <a:cs typeface="Times New Roman" panose="02020603050405020304" pitchFamily="18" charset="0"/>
                        </a:rPr>
                        <a:t>0.23</a:t>
                      </a:r>
                      <a:endParaRPr lang="en-US" sz="11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29104041"/>
                  </a:ext>
                </a:extLst>
              </a:tr>
            </a:tbl>
          </a:graphicData>
        </a:graphic>
      </p:graphicFrame>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3C37BEB-6272-4F9E-B51C-588CA743B4A3}"/>
                  </a:ext>
                </a:extLst>
              </p:cNvPr>
              <p:cNvSpPr/>
              <p:nvPr/>
            </p:nvSpPr>
            <p:spPr>
              <a:xfrm>
                <a:off x="914400" y="3280238"/>
                <a:ext cx="10363201" cy="61093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𝐽𝑆</m:t>
                          </m:r>
                        </m:sub>
                      </m:sSub>
                      <m:d>
                        <m:dPr>
                          <m:ctrlPr>
                            <a:rPr lang="en-US" i="1">
                              <a:latin typeface="Cambria Math" panose="02040503050406030204" pitchFamily="18" charset="0"/>
                            </a:rPr>
                          </m:ctrlPr>
                        </m:dPr>
                        <m:e>
                          <m:r>
                            <a:rPr lang="en-US" i="1">
                              <a:latin typeface="Cambria Math" panose="02040503050406030204" pitchFamily="18" charset="0"/>
                            </a:rPr>
                            <m:t>𝑄</m:t>
                          </m:r>
                          <m:r>
                            <a:rPr lang="en-US" i="0">
                              <a:latin typeface="Cambria Math" panose="02040503050406030204" pitchFamily="18" charset="0"/>
                            </a:rPr>
                            <m:t>∥</m:t>
                          </m:r>
                          <m:r>
                            <a:rPr lang="en-US" i="1">
                              <a:latin typeface="Cambria Math" panose="02040503050406030204" pitchFamily="18" charset="0"/>
                            </a:rPr>
                            <m:t>𝑃</m:t>
                          </m:r>
                        </m:e>
                      </m:d>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d>
                        <m:dPr>
                          <m:ctrlPr>
                            <a:rPr lang="en-US" i="1">
                              <a:latin typeface="Cambria Math" panose="02040503050406030204" pitchFamily="18" charset="0"/>
                            </a:rPr>
                          </m:ctrlPr>
                        </m:dPr>
                        <m:e>
                          <m:r>
                            <a:rPr lang="en-US" i="1">
                              <a:latin typeface="Cambria Math" panose="02040503050406030204" pitchFamily="18" charset="0"/>
                            </a:rPr>
                            <m:t>𝑄</m:t>
                          </m:r>
                          <m:r>
                            <a:rPr lang="en-US" i="0">
                              <a:latin typeface="Cambria Math" panose="02040503050406030204" pitchFamily="18" charset="0"/>
                            </a:rPr>
                            <m:t>∥</m:t>
                          </m:r>
                          <m:r>
                            <a:rPr lang="en-US" i="1">
                              <a:latin typeface="Cambria Math" panose="02040503050406030204" pitchFamily="18" charset="0"/>
                            </a:rPr>
                            <m:t>𝑀</m:t>
                          </m:r>
                        </m:e>
                      </m:d>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d>
                        <m:dPr>
                          <m:ctrlPr>
                            <a:rPr lang="en-US" i="1">
                              <a:latin typeface="Cambria Math" panose="02040503050406030204" pitchFamily="18" charset="0"/>
                            </a:rPr>
                          </m:ctrlPr>
                        </m:dPr>
                        <m:e>
                          <m:r>
                            <a:rPr lang="en-US" i="1">
                              <a:latin typeface="Cambria Math" panose="02040503050406030204" pitchFamily="18" charset="0"/>
                            </a:rPr>
                            <m:t>𝑃</m:t>
                          </m:r>
                          <m:r>
                            <a:rPr lang="en-US" i="0">
                              <a:latin typeface="Cambria Math" panose="02040503050406030204" pitchFamily="18" charset="0"/>
                            </a:rPr>
                            <m:t>∥</m:t>
                          </m:r>
                          <m:r>
                            <a:rPr lang="en-US" i="1">
                              <a:latin typeface="Cambria Math" panose="02040503050406030204" pitchFamily="18" charset="0"/>
                            </a:rPr>
                            <m:t>𝑀</m:t>
                          </m:r>
                        </m:e>
                      </m:d>
                      <m:r>
                        <a:rPr lang="en-US" i="0">
                          <a:latin typeface="Cambria Math" panose="02040503050406030204" pitchFamily="18" charset="0"/>
                        </a:rPr>
                        <m:t>       </m:t>
                      </m:r>
                      <m:r>
                        <m:rPr>
                          <m:sty m:val="p"/>
                        </m:rPr>
                        <a:rPr lang="en-US" i="0">
                          <a:latin typeface="Cambria Math" panose="02040503050406030204" pitchFamily="18" charset="0"/>
                        </a:rPr>
                        <m:t>where</m:t>
                      </m:r>
                      <m:r>
                        <a:rPr lang="en-US" i="0">
                          <a:latin typeface="Cambria Math" panose="02040503050406030204" pitchFamily="18" charset="0"/>
                        </a:rPr>
                        <m:t> </m:t>
                      </m:r>
                      <m:r>
                        <a:rPr lang="en-US" i="1">
                          <a:latin typeface="Cambria Math" panose="02040503050406030204" pitchFamily="18" charset="0"/>
                        </a:rPr>
                        <m:t>𝑀</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𝑄</m:t>
                          </m:r>
                          <m:r>
                            <a:rPr lang="en-US" i="0">
                              <a:latin typeface="Cambria Math" panose="02040503050406030204" pitchFamily="18" charset="0"/>
                            </a:rPr>
                            <m:t>+</m:t>
                          </m:r>
                          <m:r>
                            <a:rPr lang="en-US" i="1">
                              <a:latin typeface="Cambria Math" panose="02040503050406030204" pitchFamily="18" charset="0"/>
                            </a:rPr>
                            <m:t>𝑃</m:t>
                          </m:r>
                        </m:e>
                      </m:d>
                    </m:oMath>
                  </m:oMathPara>
                </a14:m>
                <a:endParaRPr lang="en-US" dirty="0"/>
              </a:p>
            </p:txBody>
          </p:sp>
        </mc:Choice>
        <mc:Fallback xmlns="">
          <p:sp>
            <p:nvSpPr>
              <p:cNvPr id="6" name="Rectangle 5">
                <a:extLst>
                  <a:ext uri="{FF2B5EF4-FFF2-40B4-BE49-F238E27FC236}">
                    <a16:creationId xmlns:a16="http://schemas.microsoft.com/office/drawing/2014/main" id="{E3C37BEB-6272-4F9E-B51C-588CA743B4A3}"/>
                  </a:ext>
                </a:extLst>
              </p:cNvPr>
              <p:cNvSpPr>
                <a:spLocks noRot="1" noChangeAspect="1" noMove="1" noResize="1" noEditPoints="1" noAdjustHandles="1" noChangeArrowheads="1" noChangeShapeType="1" noTextEdit="1"/>
              </p:cNvSpPr>
              <p:nvPr/>
            </p:nvSpPr>
            <p:spPr>
              <a:xfrm>
                <a:off x="914400" y="3280238"/>
                <a:ext cx="10363201" cy="610936"/>
              </a:xfrm>
              <a:prstGeom prst="rect">
                <a:avLst/>
              </a:prstGeom>
              <a:blipFill>
                <a:blip r:embed="rId2"/>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9C5CD38-8524-40FE-A9C2-83F97EA7F4C3}"/>
              </a:ext>
            </a:extLst>
          </p:cNvPr>
          <p:cNvSpPr>
            <a:spLocks noGrp="1"/>
          </p:cNvSpPr>
          <p:nvPr>
            <p:ph type="title"/>
          </p:nvPr>
        </p:nvSpPr>
        <p:spPr/>
        <p:txBody>
          <a:bodyPr/>
          <a:lstStyle/>
          <a:p>
            <a:r>
              <a:rPr lang="en-US" dirty="0" err="1"/>
              <a:t>Kulback-Liebler</a:t>
            </a:r>
            <a:r>
              <a:rPr lang="en-US" dirty="0"/>
              <a:t> vs. Jensen-Shannon</a:t>
            </a:r>
          </a:p>
        </p:txBody>
      </p:sp>
      <p:sp>
        <p:nvSpPr>
          <p:cNvPr id="4" name="Slide Number Placeholder 3">
            <a:extLst>
              <a:ext uri="{FF2B5EF4-FFF2-40B4-BE49-F238E27FC236}">
                <a16:creationId xmlns:a16="http://schemas.microsoft.com/office/drawing/2014/main" id="{06B7696B-FE2B-4C14-B54B-46678291A870}"/>
              </a:ext>
            </a:extLst>
          </p:cNvPr>
          <p:cNvSpPr>
            <a:spLocks noGrp="1"/>
          </p:cNvSpPr>
          <p:nvPr>
            <p:ph type="sldNum" sz="quarter" idx="12"/>
          </p:nvPr>
        </p:nvSpPr>
        <p:spPr/>
        <p:txBody>
          <a:bodyPr/>
          <a:lstStyle/>
          <a:p>
            <a:fld id="{ED6A4E79-257A-42A1-9FA9-99142AF93C31}" type="slidenum">
              <a:rPr lang="en-US" smtClean="0"/>
              <a:t>32</a:t>
            </a:fld>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189F8F1-0B71-40F7-A40E-1200BBFCE377}"/>
                  </a:ext>
                </a:extLst>
              </p:cNvPr>
              <p:cNvSpPr/>
              <p:nvPr/>
            </p:nvSpPr>
            <p:spPr>
              <a:xfrm>
                <a:off x="914400" y="4133091"/>
                <a:ext cx="10668000" cy="1806264"/>
              </a:xfrm>
              <a:prstGeom prst="rect">
                <a:avLst/>
              </a:prstGeom>
            </p:spPr>
            <p:txBody>
              <a:bodyPr wrap="square">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𝐷</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𝐽𝑆</m:t>
                          </m:r>
                        </m:sub>
                      </m:sSub>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𝑄</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2</m:t>
                              </m:r>
                            </m:sub>
                          </m:sSub>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𝑃</m:t>
                          </m:r>
                        </m:e>
                      </m:d>
                      <m:r>
                        <a:rPr lang="en-US" i="1">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b="0" i="1" smtClean="0">
                          <a:latin typeface="Cambria Math" panose="020405030504060302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41</m:t>
                      </m:r>
                      <m:r>
                        <a:rPr lang="en-US"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b="0" i="1" smtClean="0">
                              <a:latin typeface="Cambria Math" panose="02040503050406030204" pitchFamily="18" charset="0"/>
                              <a:ea typeface="Calibri" panose="020F0502020204030204" pitchFamily="34" charset="0"/>
                              <a:cs typeface="Times New Roman" panose="02020603050405020304" pitchFamily="18" charset="0"/>
                            </a:rPr>
                          </m:ctrlPr>
                        </m:dPr>
                        <m:e>
                          <m:r>
                            <m:rPr>
                              <m:nor/>
                            </m:rPr>
                            <a:rPr lang="en-US" dirty="0">
                              <a:latin typeface="Source Sans Pro" panose="020B0604020202020204"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0.02</m:t>
                          </m:r>
                        </m:e>
                      </m:d>
                      <m:r>
                        <a:rPr lang="en-US" b="0" i="1" smtClean="0">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m:t>
                      </m:r>
                      <m:r>
                        <m:rPr>
                          <m:nor/>
                        </m:rPr>
                        <a:rPr lang="en-US" dirty="0">
                          <a:latin typeface="Source Sans Pro" panose="020B0604020202020204"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0.0</m:t>
                      </m:r>
                      <m:r>
                        <a:rPr lang="en-US" b="0" i="1" smtClean="0">
                          <a:latin typeface="Cambria Math" panose="02040503050406030204" pitchFamily="18" charset="0"/>
                          <a:ea typeface="Calibri" panose="020F0502020204030204" pitchFamily="34" charset="0"/>
                          <a:cs typeface="Times New Roman" panose="02020603050405020304" pitchFamily="18" charset="0"/>
                        </a:rPr>
                        <m:t>3</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m:rPr>
                          <m:nor/>
                        </m:rPr>
                        <a:rPr lang="en-US" dirty="0">
                          <a:latin typeface="Source Sans Pro" panose="020B0604020202020204"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0.0</m:t>
                      </m:r>
                      <m:r>
                        <a:rPr lang="en-US" b="0" i="1" smtClean="0">
                          <a:latin typeface="Cambria Math" panose="02040503050406030204" pitchFamily="18" charset="0"/>
                          <a:ea typeface="Calibri" panose="020F0502020204030204" pitchFamily="34" charset="0"/>
                          <a:cs typeface="Times New Roman" panose="02020603050405020304" pitchFamily="18" charset="0"/>
                        </a:rPr>
                        <m:t>5</m:t>
                      </m:r>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12)+</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m:t>
                      </m:r>
                      <m:r>
                        <m:rPr>
                          <m:nor/>
                        </m:rPr>
                        <a:rPr lang="en-US" dirty="0">
                          <a:latin typeface="Source Sans Pro" panose="020B0604020202020204"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0.0</m:t>
                      </m:r>
                      <m:r>
                        <a:rPr lang="en-US" b="0" i="1" smtClean="0">
                          <a:latin typeface="Cambria Math" panose="02040503050406030204" pitchFamily="18" charset="0"/>
                          <a:ea typeface="Calibri" panose="020F0502020204030204" pitchFamily="34" charset="0"/>
                          <a:cs typeface="Times New Roman" panose="02020603050405020304" pitchFamily="18" charset="0"/>
                        </a:rPr>
                        <m:t>3)</m:t>
                      </m:r>
                      <m:r>
                        <a:rPr lang="en-US" i="1">
                          <a:latin typeface="Cambria Math" panose="02040503050406030204" pitchFamily="18" charset="0"/>
                          <a:ea typeface="Times New Roman" panose="02020603050405020304" pitchFamily="18" charset="0"/>
                          <a:cs typeface="Times New Roman" panose="02020603050405020304" pitchFamily="18" charset="0"/>
                        </a:rPr>
                        <m:t>+0.05</m:t>
                      </m:r>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34</m:t>
                      </m:r>
                      <m:r>
                        <a:rPr lang="en-US" i="1">
                          <a:latin typeface="Cambria Math" panose="02040503050406030204" pitchFamily="18" charset="0"/>
                          <a:ea typeface="Calibri" panose="020F0502020204030204" pitchFamily="34" charset="0"/>
                          <a:cs typeface="Times New Roman" panose="02020603050405020304" pitchFamily="18" charset="0"/>
                        </a:rPr>
                        <m:t>+0.</m:t>
                      </m:r>
                      <m:r>
                        <a:rPr lang="en-US" b="0" i="1" smtClean="0">
                          <a:latin typeface="Cambria Math" panose="02040503050406030204" pitchFamily="18" charset="0"/>
                          <a:ea typeface="Calibri" panose="020F0502020204030204" pitchFamily="34" charset="0"/>
                          <a:cs typeface="Times New Roman" panose="02020603050405020304" pitchFamily="18" charset="0"/>
                        </a:rPr>
                        <m:t>14</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m:rPr>
                          <m:nor/>
                        </m:rPr>
                        <a:rPr lang="en-US" dirty="0">
                          <a:latin typeface="Source Sans Pro" panose="020B0604020202020204"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0.0</m:t>
                      </m:r>
                      <m:r>
                        <a:rPr lang="en-US" b="0" i="0" smtClean="0">
                          <a:latin typeface="Cambria Math" panose="02040503050406030204" pitchFamily="18" charset="0"/>
                          <a:ea typeface="Calibri" panose="020F0502020204030204" pitchFamily="34" charset="0"/>
                          <a:cs typeface="Times New Roman" panose="02020603050405020304" pitchFamily="18" charset="0"/>
                        </a:rPr>
                        <m:t>7))</m:t>
                      </m:r>
                    </m:oMath>
                  </m:oMathPara>
                </a14:m>
                <a:endParaRPr lang="en-US" i="1" dirty="0">
                  <a:latin typeface="Source Sans Pro" panose="020B060402020202020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𝐷</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𝐾𝐿</m:t>
                          </m:r>
                        </m:sub>
                      </m:sSub>
                      <m:d>
                        <m:d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𝑄</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𝑃</m:t>
                          </m:r>
                        </m:e>
                      </m:d>
                      <m:r>
                        <a:rPr lang="en-US" i="1">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0.4</m:t>
                          </m:r>
                          <m:r>
                            <a:rPr lang="en-US" b="0" i="1" smtClean="0">
                              <a:latin typeface="Cambria Math" panose="02040503050406030204" pitchFamily="18" charset="0"/>
                              <a:ea typeface="Calibri" panose="020F0502020204030204" pitchFamily="34" charset="0"/>
                              <a:cs typeface="Times New Roman" panose="02020603050405020304" pitchFamily="18" charset="0"/>
                            </a:rPr>
                            <m:t>2</m:t>
                          </m:r>
                        </m:e>
                      </m:d>
                      <m:r>
                        <a:rPr lang="en-US" b="0" i="1" smtClean="0">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b="0" i="1" smtClean="0">
                          <a:latin typeface="Cambria Math" panose="02040503050406030204" pitchFamily="18" charset="0"/>
                        </a:rPr>
                        <m:t>(0.43)</m:t>
                      </m:r>
                    </m:oMath>
                  </m:oMathPara>
                </a14:m>
                <a:endParaRPr lang="en-US" dirty="0">
                  <a:latin typeface="Source Sans Pro" panose="020B060402020202020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𝐷</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𝐾𝐿</m:t>
                          </m:r>
                        </m:sub>
                      </m:sSub>
                      <m:d>
                        <m:d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𝑄</m:t>
                              </m:r>
                            </m:e>
                            <m: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FFFF"/>
                              </a:solidFill>
                              <a:latin typeface="Cambria Math" panose="02040503050406030204" pitchFamily="18" charset="0"/>
                              <a:ea typeface="Calibri" panose="020F0502020204030204" pitchFamily="34" charset="0"/>
                              <a:cs typeface="Times New Roman" panose="02020603050405020304" pitchFamily="18" charset="0"/>
                            </a:rPr>
                            <m:t>𝑃</m:t>
                          </m:r>
                        </m:e>
                      </m:d>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0.43</m:t>
                      </m:r>
                    </m:oMath>
                  </m:oMathPara>
                </a14:m>
                <a:endParaRPr lang="en-US" dirty="0">
                  <a:latin typeface="Source Sans Pro" panose="020B0604020202020204" charset="0"/>
                  <a:ea typeface="Calibri" panose="020F0502020204030204" pitchFamily="34"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0189F8F1-0B71-40F7-A40E-1200BBFCE377}"/>
                  </a:ext>
                </a:extLst>
              </p:cNvPr>
              <p:cNvSpPr>
                <a:spLocks noRot="1" noChangeAspect="1" noMove="1" noResize="1" noEditPoints="1" noAdjustHandles="1" noChangeArrowheads="1" noChangeShapeType="1" noTextEdit="1"/>
              </p:cNvSpPr>
              <p:nvPr/>
            </p:nvSpPr>
            <p:spPr>
              <a:xfrm>
                <a:off x="914400" y="4133091"/>
                <a:ext cx="10668000" cy="1806264"/>
              </a:xfrm>
              <a:prstGeom prst="rect">
                <a:avLst/>
              </a:prstGeom>
              <a:blipFill>
                <a:blip r:embed="rId3"/>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E148F248-AFB0-43A3-849C-380424D53FF1}"/>
              </a:ext>
            </a:extLst>
          </p:cNvPr>
          <p:cNvSpPr/>
          <p:nvPr/>
        </p:nvSpPr>
        <p:spPr>
          <a:xfrm>
            <a:off x="2438396" y="5391454"/>
            <a:ext cx="587829" cy="468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1F0C732-0FA1-4AC8-87E2-CEF6DED747BD}"/>
              </a:ext>
            </a:extLst>
          </p:cNvPr>
          <p:cNvCxnSpPr>
            <a:cxnSpLocks/>
          </p:cNvCxnSpPr>
          <p:nvPr/>
        </p:nvCxnSpPr>
        <p:spPr>
          <a:xfrm>
            <a:off x="3581400" y="1066185"/>
            <a:ext cx="2438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Arrow: Curved Right 27">
            <a:extLst>
              <a:ext uri="{FF2B5EF4-FFF2-40B4-BE49-F238E27FC236}">
                <a16:creationId xmlns:a16="http://schemas.microsoft.com/office/drawing/2014/main" id="{04C795E0-F02C-451C-8674-6E49660287CE}"/>
              </a:ext>
            </a:extLst>
          </p:cNvPr>
          <p:cNvSpPr/>
          <p:nvPr/>
        </p:nvSpPr>
        <p:spPr>
          <a:xfrm>
            <a:off x="3358242" y="2569029"/>
            <a:ext cx="397330" cy="449422"/>
          </a:xfrm>
          <a:prstGeom prst="curv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Arrow: Curved Right 24">
            <a:extLst>
              <a:ext uri="{FF2B5EF4-FFF2-40B4-BE49-F238E27FC236}">
                <a16:creationId xmlns:a16="http://schemas.microsoft.com/office/drawing/2014/main" id="{32792E02-2CBC-4189-8E05-74D1240FFEA1}"/>
              </a:ext>
            </a:extLst>
          </p:cNvPr>
          <p:cNvSpPr/>
          <p:nvPr/>
        </p:nvSpPr>
        <p:spPr>
          <a:xfrm>
            <a:off x="3390899" y="1999779"/>
            <a:ext cx="381001" cy="1007171"/>
          </a:xfrm>
          <a:prstGeom prst="curv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D2809191-0BD6-45F6-B26B-9B8940CB500C}"/>
              </a:ext>
            </a:extLst>
          </p:cNvPr>
          <p:cNvSpPr/>
          <p:nvPr/>
        </p:nvSpPr>
        <p:spPr>
          <a:xfrm>
            <a:off x="4180112" y="1981560"/>
            <a:ext cx="4767943" cy="177364"/>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4B3F04A-134D-4FD4-8BAB-AF440E368A40}"/>
              </a:ext>
            </a:extLst>
          </p:cNvPr>
          <p:cNvSpPr/>
          <p:nvPr/>
        </p:nvSpPr>
        <p:spPr>
          <a:xfrm>
            <a:off x="4180112" y="2531932"/>
            <a:ext cx="4767943" cy="177364"/>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773D7C4-3FBA-41E2-B913-780B48540D03}"/>
              </a:ext>
            </a:extLst>
          </p:cNvPr>
          <p:cNvSpPr/>
          <p:nvPr/>
        </p:nvSpPr>
        <p:spPr>
          <a:xfrm>
            <a:off x="4180113" y="2805841"/>
            <a:ext cx="4767943" cy="177364"/>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0428A88-F5E1-4A91-BAAC-2F8E33B8D036}"/>
              </a:ext>
            </a:extLst>
          </p:cNvPr>
          <p:cNvSpPr/>
          <p:nvPr/>
        </p:nvSpPr>
        <p:spPr>
          <a:xfrm>
            <a:off x="609600" y="1608552"/>
            <a:ext cx="10972800" cy="452094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CCD1B659-2396-4400-AB9B-A04BEE72ECA2}"/>
                  </a:ext>
                </a:extLst>
              </p:cNvPr>
              <p:cNvSpPr/>
              <p:nvPr/>
            </p:nvSpPr>
            <p:spPr>
              <a:xfrm>
                <a:off x="3908709" y="3158202"/>
                <a:ext cx="4222181" cy="553421"/>
              </a:xfrm>
              <a:prstGeom prst="rect">
                <a:avLst/>
              </a:prstGeom>
            </p:spPr>
            <p:txBody>
              <a:bodyPr wrap="none">
                <a:spAutoFit/>
              </a:bodyPr>
              <a:lstStyle/>
              <a:p>
                <a14:m>
                  <m:oMath xmlns:m="http://schemas.openxmlformats.org/officeDocument/2006/math">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n-US" sz="2800" i="1">
                            <a:latin typeface="Cambria Math" panose="02040503050406030204" pitchFamily="18" charset="0"/>
                            <a:ea typeface="Calibri" panose="020F0502020204030204" pitchFamily="34" charset="0"/>
                            <a:cs typeface="Times New Roman" panose="02020603050405020304" pitchFamily="18" charset="0"/>
                          </a:rPr>
                          <m:t>𝐷</m:t>
                        </m:r>
                      </m:e>
                      <m:sub>
                        <m:r>
                          <a:rPr lang="en-US" sz="2800" i="1">
                            <a:latin typeface="Cambria Math" panose="02040503050406030204" pitchFamily="18" charset="0"/>
                            <a:ea typeface="Calibri" panose="020F0502020204030204" pitchFamily="34" charset="0"/>
                            <a:cs typeface="Times New Roman" panose="02020603050405020304" pitchFamily="18" charset="0"/>
                          </a:rPr>
                          <m:t>𝐽𝑆</m:t>
                        </m:r>
                      </m:sub>
                    </m:sSub>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n-US" sz="2800" i="1">
                                <a:latin typeface="Cambria Math" panose="02040503050406030204" pitchFamily="18" charset="0"/>
                                <a:ea typeface="Calibri" panose="020F0502020204030204" pitchFamily="34" charset="0"/>
                                <a:cs typeface="Times New Roman" panose="02020603050405020304" pitchFamily="18" charset="0"/>
                              </a:rPr>
                              <m:t>𝑄</m:t>
                            </m:r>
                          </m:e>
                          <m:sub>
                            <m:r>
                              <a:rPr lang="en-US" sz="2800" i="1">
                                <a:latin typeface="Cambria Math" panose="02040503050406030204" pitchFamily="18" charset="0"/>
                                <a:ea typeface="Calibri" panose="020F0502020204030204" pitchFamily="34" charset="0"/>
                                <a:cs typeface="Times New Roman" panose="02020603050405020304" pitchFamily="18" charset="0"/>
                              </a:rPr>
                              <m:t>2</m:t>
                            </m:r>
                          </m:sub>
                        </m:sSub>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i="1">
                            <a:latin typeface="Cambria Math" panose="02040503050406030204" pitchFamily="18" charset="0"/>
                            <a:ea typeface="Calibri" panose="020F0502020204030204" pitchFamily="34" charset="0"/>
                            <a:cs typeface="Times New Roman" panose="02020603050405020304" pitchFamily="18" charset="0"/>
                          </a:rPr>
                          <m:t>𝑃</m:t>
                        </m:r>
                      </m:e>
                    </m:d>
                    <m:r>
                      <a:rPr lang="en-US" sz="2800" i="1">
                        <a:latin typeface="Cambria Math" panose="02040503050406030204" pitchFamily="18" charset="0"/>
                        <a:ea typeface="Calibri" panose="020F0502020204030204" pitchFamily="34" charset="0"/>
                        <a:cs typeface="Times New Roman" panose="02020603050405020304" pitchFamily="18" charset="0"/>
                      </a:rPr>
                      <m:t>=</m:t>
                    </m:r>
                  </m:oMath>
                </a14:m>
                <a:r>
                  <a:rPr lang="en-US" sz="2800" dirty="0">
                    <a:ea typeface="Calibri" panose="020F0502020204030204" pitchFamily="34"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n-US" sz="2800" i="1">
                            <a:latin typeface="Cambria Math" panose="02040503050406030204" pitchFamily="18" charset="0"/>
                            <a:ea typeface="Calibri" panose="020F0502020204030204" pitchFamily="34" charset="0"/>
                            <a:cs typeface="Times New Roman" panose="02020603050405020304" pitchFamily="18" charset="0"/>
                          </a:rPr>
                          <m:t>𝐷</m:t>
                        </m:r>
                      </m:e>
                      <m:sub>
                        <m:r>
                          <a:rPr lang="en-US" sz="2800" i="1">
                            <a:latin typeface="Cambria Math" panose="02040503050406030204" pitchFamily="18" charset="0"/>
                            <a:ea typeface="Calibri" panose="020F0502020204030204" pitchFamily="34" charset="0"/>
                            <a:cs typeface="Times New Roman" panose="02020603050405020304" pitchFamily="18" charset="0"/>
                          </a:rPr>
                          <m:t>𝐽𝑆</m:t>
                        </m:r>
                      </m:sub>
                    </m:sSub>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i="1">
                            <a:latin typeface="Cambria Math" panose="02040503050406030204" pitchFamily="18" charset="0"/>
                            <a:ea typeface="Calibri" panose="020F0502020204030204" pitchFamily="34" charset="0"/>
                            <a:cs typeface="Times New Roman" panose="02020603050405020304" pitchFamily="18" charset="0"/>
                          </a:rPr>
                          <m:t>𝑃</m:t>
                        </m:r>
                        <m:r>
                          <a:rPr lang="en-US" sz="2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n-US" sz="2800" i="1">
                                <a:latin typeface="Cambria Math" panose="02040503050406030204" pitchFamily="18" charset="0"/>
                                <a:ea typeface="Calibri" panose="020F0502020204030204" pitchFamily="34" charset="0"/>
                                <a:cs typeface="Times New Roman" panose="02020603050405020304" pitchFamily="18" charset="0"/>
                              </a:rPr>
                              <m:t>𝑄</m:t>
                            </m:r>
                          </m:e>
                          <m:sub>
                            <m:r>
                              <a:rPr lang="en-US" sz="2800" i="1">
                                <a:latin typeface="Cambria Math" panose="02040503050406030204" pitchFamily="18" charset="0"/>
                                <a:ea typeface="Calibri" panose="020F0502020204030204" pitchFamily="34" charset="0"/>
                                <a:cs typeface="Times New Roman" panose="02020603050405020304" pitchFamily="18" charset="0"/>
                              </a:rPr>
                              <m:t>2</m:t>
                            </m:r>
                          </m:sub>
                        </m:sSub>
                      </m:e>
                    </m:d>
                  </m:oMath>
                </a14:m>
                <a:endParaRPr lang="en-US" sz="2800" dirty="0"/>
              </a:p>
            </p:txBody>
          </p:sp>
        </mc:Choice>
        <mc:Fallback xmlns="">
          <p:sp>
            <p:nvSpPr>
              <p:cNvPr id="30" name="Rectangle 29">
                <a:extLst>
                  <a:ext uri="{FF2B5EF4-FFF2-40B4-BE49-F238E27FC236}">
                    <a16:creationId xmlns:a16="http://schemas.microsoft.com/office/drawing/2014/main" id="{CCD1B659-2396-4400-AB9B-A04BEE72ECA2}"/>
                  </a:ext>
                </a:extLst>
              </p:cNvPr>
              <p:cNvSpPr>
                <a:spLocks noRot="1" noChangeAspect="1" noMove="1" noResize="1" noEditPoints="1" noAdjustHandles="1" noChangeArrowheads="1" noChangeShapeType="1" noTextEdit="1"/>
              </p:cNvSpPr>
              <p:nvPr/>
            </p:nvSpPr>
            <p:spPr>
              <a:xfrm>
                <a:off x="3908709" y="3158202"/>
                <a:ext cx="4222181" cy="553421"/>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AFADF88-BAB6-4F7E-8FB8-22928E54CD95}"/>
              </a:ext>
            </a:extLst>
          </p:cNvPr>
          <p:cNvSpPr txBox="1"/>
          <p:nvPr/>
        </p:nvSpPr>
        <p:spPr>
          <a:xfrm>
            <a:off x="3420835" y="3916143"/>
            <a:ext cx="5655130" cy="1200329"/>
          </a:xfrm>
          <a:prstGeom prst="rect">
            <a:avLst/>
          </a:prstGeom>
          <a:noFill/>
        </p:spPr>
        <p:txBody>
          <a:bodyPr wrap="square" rtlCol="0">
            <a:spAutoFit/>
          </a:bodyPr>
          <a:lstStyle/>
          <a:p>
            <a:r>
              <a:rPr lang="en-US" sz="2400" dirty="0"/>
              <a:t>Jensen-Shannon Divergence is </a:t>
            </a:r>
            <a:r>
              <a:rPr lang="en-US" sz="2400" i="1" dirty="0"/>
              <a:t>symmetrical, </a:t>
            </a:r>
            <a:r>
              <a:rPr lang="en-US" sz="2400" dirty="0"/>
              <a:t>and the square root is a </a:t>
            </a:r>
            <a:r>
              <a:rPr lang="en-US" sz="2400" i="1" dirty="0"/>
              <a:t>metric: </a:t>
            </a:r>
          </a:p>
          <a:p>
            <a:r>
              <a:rPr lang="en-US" sz="2400" dirty="0"/>
              <a:t>Jensen-Shannon Distance</a:t>
            </a:r>
          </a:p>
        </p:txBody>
      </p:sp>
    </p:spTree>
    <p:extLst>
      <p:ext uri="{BB962C8B-B14F-4D97-AF65-F5344CB8AC3E}">
        <p14:creationId xmlns:p14="http://schemas.microsoft.com/office/powerpoint/2010/main" val="244269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2" grpId="0" animBg="1"/>
      <p:bldP spid="28" grpId="0" animBg="1"/>
      <p:bldP spid="25" grpId="0" animBg="1"/>
      <p:bldP spid="26" grpId="0" animBg="1"/>
      <p:bldP spid="27" grpId="0" animBg="1"/>
      <p:bldP spid="29" grpId="0" animBg="1"/>
      <p:bldP spid="3" grpId="0" animBg="1"/>
      <p:bldP spid="30"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LDA model</a:t>
            </a:r>
          </a:p>
        </p:txBody>
      </p:sp>
      <p:sp>
        <p:nvSpPr>
          <p:cNvPr id="4" name="Slide Number Placeholder 3">
            <a:extLst>
              <a:ext uri="{FF2B5EF4-FFF2-40B4-BE49-F238E27FC236}">
                <a16:creationId xmlns:a16="http://schemas.microsoft.com/office/drawing/2014/main" id="{8109C7CC-4385-46F8-AC8C-FF9C957349D5}"/>
              </a:ext>
            </a:extLst>
          </p:cNvPr>
          <p:cNvSpPr>
            <a:spLocks noGrp="1"/>
          </p:cNvSpPr>
          <p:nvPr>
            <p:ph type="sldNum" sz="quarter" idx="12"/>
          </p:nvPr>
        </p:nvSpPr>
        <p:spPr/>
        <p:txBody>
          <a:bodyPr/>
          <a:lstStyle/>
          <a:p>
            <a:fld id="{ED6A4E79-257A-42A1-9FA9-99142AF93C31}" type="slidenum">
              <a:rPr lang="en-US" smtClean="0"/>
              <a:t>4</a:t>
            </a:fld>
            <a:endParaRPr lang="en-US"/>
          </a:p>
        </p:txBody>
      </p:sp>
      <p:sp>
        <p:nvSpPr>
          <p:cNvPr id="64" name="Rectangle 63">
            <a:extLst>
              <a:ext uri="{FF2B5EF4-FFF2-40B4-BE49-F238E27FC236}">
                <a16:creationId xmlns:a16="http://schemas.microsoft.com/office/drawing/2014/main" id="{A2F374AD-1959-4FDA-A9DC-8CA6775B3CB6}"/>
              </a:ext>
            </a:extLst>
          </p:cNvPr>
          <p:cNvSpPr/>
          <p:nvPr/>
        </p:nvSpPr>
        <p:spPr>
          <a:xfrm>
            <a:off x="4042597" y="3228582"/>
            <a:ext cx="5490160" cy="23529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5" name="Rectangle 64">
            <a:extLst>
              <a:ext uri="{FF2B5EF4-FFF2-40B4-BE49-F238E27FC236}">
                <a16:creationId xmlns:a16="http://schemas.microsoft.com/office/drawing/2014/main" id="{DE56CD90-A345-48FC-BC3C-3B0A242A505B}"/>
              </a:ext>
            </a:extLst>
          </p:cNvPr>
          <p:cNvSpPr/>
          <p:nvPr/>
        </p:nvSpPr>
        <p:spPr>
          <a:xfrm>
            <a:off x="5736041" y="3557776"/>
            <a:ext cx="3361666" cy="16587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6" name="Oval 65">
            <a:extLst>
              <a:ext uri="{FF2B5EF4-FFF2-40B4-BE49-F238E27FC236}">
                <a16:creationId xmlns:a16="http://schemas.microsoft.com/office/drawing/2014/main" id="{466AB700-CC3D-4F28-B233-46B597BC55F6}"/>
              </a:ext>
            </a:extLst>
          </p:cNvPr>
          <p:cNvSpPr/>
          <p:nvPr/>
        </p:nvSpPr>
        <p:spPr>
          <a:xfrm>
            <a:off x="7776147" y="3920338"/>
            <a:ext cx="980386" cy="980386"/>
          </a:xfrm>
          <a:prstGeom prst="ellipse">
            <a:avLst/>
          </a:prstGeom>
          <a:pattFill prst="wdDnDiag">
            <a:fgClr>
              <a:schemeClr val="tx1"/>
            </a:fgClr>
            <a:bgClr>
              <a:schemeClr val="bg1">
                <a:lumMod val="85000"/>
              </a:schemeClr>
            </a:bgClr>
          </a:patt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9" name="Oval 68">
            <a:extLst>
              <a:ext uri="{FF2B5EF4-FFF2-40B4-BE49-F238E27FC236}">
                <a16:creationId xmlns:a16="http://schemas.microsoft.com/office/drawing/2014/main" id="{A8DE3D74-4C9F-42F7-88D0-9BA516DCBA3A}"/>
              </a:ext>
            </a:extLst>
          </p:cNvPr>
          <p:cNvSpPr/>
          <p:nvPr/>
        </p:nvSpPr>
        <p:spPr>
          <a:xfrm>
            <a:off x="6195350" y="3920338"/>
            <a:ext cx="980386" cy="98038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0" name="Oval 69">
            <a:extLst>
              <a:ext uri="{FF2B5EF4-FFF2-40B4-BE49-F238E27FC236}">
                <a16:creationId xmlns:a16="http://schemas.microsoft.com/office/drawing/2014/main" id="{6AF47AE3-8A81-48D9-AEAC-835EC5F0CBC0}"/>
              </a:ext>
            </a:extLst>
          </p:cNvPr>
          <p:cNvSpPr/>
          <p:nvPr/>
        </p:nvSpPr>
        <p:spPr>
          <a:xfrm>
            <a:off x="4399126" y="3914852"/>
            <a:ext cx="980386" cy="98038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71" name="Straight Arrow Connector 70">
            <a:extLst>
              <a:ext uri="{FF2B5EF4-FFF2-40B4-BE49-F238E27FC236}">
                <a16:creationId xmlns:a16="http://schemas.microsoft.com/office/drawing/2014/main" id="{610E6761-A38E-4730-B786-813378583AA4}"/>
              </a:ext>
            </a:extLst>
          </p:cNvPr>
          <p:cNvCxnSpPr>
            <a:cxnSpLocks/>
            <a:endCxn id="69" idx="2"/>
          </p:cNvCxnSpPr>
          <p:nvPr/>
        </p:nvCxnSpPr>
        <p:spPr>
          <a:xfrm>
            <a:off x="5407859" y="4410531"/>
            <a:ext cx="787491" cy="0"/>
          </a:xfrm>
          <a:prstGeom prst="straightConnector1">
            <a:avLst/>
          </a:prstGeom>
          <a:ln w="38100">
            <a:tailEnd type="stealth"/>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ECC5612B-CF98-479F-AD15-B18693FFA1D0}"/>
              </a:ext>
            </a:extLst>
          </p:cNvPr>
          <p:cNvCxnSpPr>
            <a:cxnSpLocks/>
          </p:cNvCxnSpPr>
          <p:nvPr/>
        </p:nvCxnSpPr>
        <p:spPr>
          <a:xfrm>
            <a:off x="7175736" y="4405045"/>
            <a:ext cx="600411" cy="0"/>
          </a:xfrm>
          <a:prstGeom prst="straightConnector1">
            <a:avLst/>
          </a:prstGeom>
          <a:ln w="38100">
            <a:tailEnd type="stealth"/>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3E3838E-1390-480A-8BEE-A7C5540F133B}"/>
              </a:ext>
            </a:extLst>
          </p:cNvPr>
          <p:cNvSpPr txBox="1"/>
          <p:nvPr/>
        </p:nvSpPr>
        <p:spPr>
          <a:xfrm>
            <a:off x="9154571" y="5179359"/>
            <a:ext cx="409086" cy="461665"/>
          </a:xfrm>
          <a:prstGeom prst="rect">
            <a:avLst/>
          </a:prstGeom>
          <a:noFill/>
        </p:spPr>
        <p:txBody>
          <a:bodyPr wrap="none" rtlCol="0">
            <a:spAutoFit/>
          </a:bodyPr>
          <a:lstStyle/>
          <a:p>
            <a:r>
              <a:rPr lang="en-US" sz="2400" dirty="0">
                <a:latin typeface="Source Sans Pro" panose="020B0503030403020204" pitchFamily="34" charset="0"/>
              </a:rPr>
              <a:t>M</a:t>
            </a:r>
          </a:p>
        </p:txBody>
      </p:sp>
      <p:sp>
        <p:nvSpPr>
          <p:cNvPr id="75" name="TextBox 74">
            <a:extLst>
              <a:ext uri="{FF2B5EF4-FFF2-40B4-BE49-F238E27FC236}">
                <a16:creationId xmlns:a16="http://schemas.microsoft.com/office/drawing/2014/main" id="{EA98E081-A256-47FC-B65A-097EA9CC6D68}"/>
              </a:ext>
            </a:extLst>
          </p:cNvPr>
          <p:cNvSpPr txBox="1"/>
          <p:nvPr/>
        </p:nvSpPr>
        <p:spPr>
          <a:xfrm>
            <a:off x="8756531" y="4809225"/>
            <a:ext cx="383438" cy="461665"/>
          </a:xfrm>
          <a:prstGeom prst="rect">
            <a:avLst/>
          </a:prstGeom>
          <a:noFill/>
        </p:spPr>
        <p:txBody>
          <a:bodyPr wrap="none" rtlCol="0">
            <a:spAutoFit/>
          </a:bodyPr>
          <a:lstStyle/>
          <a:p>
            <a:r>
              <a:rPr lang="en-US" sz="2400" dirty="0">
                <a:latin typeface="Source Sans Pro" panose="020B0503030403020204" pitchFamily="34" charset="0"/>
              </a:rPr>
              <a:t>N</a:t>
            </a:r>
          </a:p>
        </p:txBody>
      </p:sp>
      <p:sp>
        <p:nvSpPr>
          <p:cNvPr id="78" name="Rectangle 77">
            <a:extLst>
              <a:ext uri="{FF2B5EF4-FFF2-40B4-BE49-F238E27FC236}">
                <a16:creationId xmlns:a16="http://schemas.microsoft.com/office/drawing/2014/main" id="{77411265-816B-43EE-83F6-83E96037D3A6}"/>
              </a:ext>
            </a:extLst>
          </p:cNvPr>
          <p:cNvSpPr/>
          <p:nvPr/>
        </p:nvSpPr>
        <p:spPr>
          <a:xfrm>
            <a:off x="4738345" y="4893108"/>
            <a:ext cx="348172"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θ</a:t>
            </a:r>
            <a:endParaRPr lang="en-US" sz="2400" dirty="0">
              <a:latin typeface="Charter" panose="02000503060000020004" pitchFamily="2" charset="0"/>
              <a:ea typeface="Calibri" panose="020F0502020204030204" pitchFamily="34" charset="0"/>
              <a:cs typeface="Times New Roman" panose="02020603050405020304" pitchFamily="18" charset="0"/>
            </a:endParaRPr>
          </a:p>
        </p:txBody>
      </p:sp>
      <p:sp>
        <p:nvSpPr>
          <p:cNvPr id="79" name="TextBox 78">
            <a:extLst>
              <a:ext uri="{FF2B5EF4-FFF2-40B4-BE49-F238E27FC236}">
                <a16:creationId xmlns:a16="http://schemas.microsoft.com/office/drawing/2014/main" id="{0EF3DCB1-6E26-49D8-850D-78E934E86546}"/>
              </a:ext>
            </a:extLst>
          </p:cNvPr>
          <p:cNvSpPr txBox="1"/>
          <p:nvPr/>
        </p:nvSpPr>
        <p:spPr>
          <a:xfrm>
            <a:off x="8134110" y="4843931"/>
            <a:ext cx="405880" cy="461665"/>
          </a:xfrm>
          <a:prstGeom prst="rect">
            <a:avLst/>
          </a:prstGeom>
          <a:noFill/>
        </p:spPr>
        <p:txBody>
          <a:bodyPr wrap="none" rtlCol="0">
            <a:spAutoFit/>
          </a:bodyPr>
          <a:lstStyle/>
          <a:p>
            <a:r>
              <a:rPr lang="en-US" sz="2400" dirty="0">
                <a:latin typeface="Source Sans Pro" panose="020B0503030403020204" pitchFamily="34" charset="0"/>
              </a:rPr>
              <a:t>w</a:t>
            </a:r>
          </a:p>
        </p:txBody>
      </p:sp>
      <p:sp>
        <p:nvSpPr>
          <p:cNvPr id="80" name="TextBox 79">
            <a:extLst>
              <a:ext uri="{FF2B5EF4-FFF2-40B4-BE49-F238E27FC236}">
                <a16:creationId xmlns:a16="http://schemas.microsoft.com/office/drawing/2014/main" id="{28270759-A5F8-4D20-84B2-172B253415C4}"/>
              </a:ext>
            </a:extLst>
          </p:cNvPr>
          <p:cNvSpPr txBox="1"/>
          <p:nvPr/>
        </p:nvSpPr>
        <p:spPr>
          <a:xfrm>
            <a:off x="6556803" y="4830600"/>
            <a:ext cx="316112" cy="461665"/>
          </a:xfrm>
          <a:prstGeom prst="rect">
            <a:avLst/>
          </a:prstGeom>
          <a:noFill/>
        </p:spPr>
        <p:txBody>
          <a:bodyPr wrap="none" rtlCol="0">
            <a:spAutoFit/>
          </a:bodyPr>
          <a:lstStyle/>
          <a:p>
            <a:r>
              <a:rPr lang="en-US" sz="2400" dirty="0">
                <a:latin typeface="Source Sans Pro" panose="020B0503030403020204" pitchFamily="34" charset="0"/>
              </a:rPr>
              <a:t>z</a:t>
            </a:r>
          </a:p>
        </p:txBody>
      </p:sp>
      <p:sp>
        <p:nvSpPr>
          <p:cNvPr id="24" name="TextBox 23">
            <a:extLst>
              <a:ext uri="{FF2B5EF4-FFF2-40B4-BE49-F238E27FC236}">
                <a16:creationId xmlns:a16="http://schemas.microsoft.com/office/drawing/2014/main" id="{D9C225DB-5F8F-409F-86D0-E327D3EFCF55}"/>
              </a:ext>
            </a:extLst>
          </p:cNvPr>
          <p:cNvSpPr txBox="1"/>
          <p:nvPr/>
        </p:nvSpPr>
        <p:spPr>
          <a:xfrm>
            <a:off x="9860939" y="4187104"/>
            <a:ext cx="1357042" cy="400110"/>
          </a:xfrm>
          <a:prstGeom prst="rect">
            <a:avLst/>
          </a:prstGeom>
          <a:solidFill>
            <a:schemeClr val="bg1"/>
          </a:solidFill>
          <a:ln w="19050">
            <a:solidFill>
              <a:srgbClr val="FF0000"/>
            </a:solidFill>
          </a:ln>
        </p:spPr>
        <p:txBody>
          <a:bodyPr wrap="square" rtlCol="0">
            <a:spAutoFit/>
          </a:bodyPr>
          <a:lstStyle/>
          <a:p>
            <a:r>
              <a:rPr lang="en-US" sz="2000" dirty="0">
                <a:solidFill>
                  <a:srgbClr val="FF0000"/>
                </a:solidFill>
              </a:rPr>
              <a:t>Word Level</a:t>
            </a:r>
          </a:p>
        </p:txBody>
      </p:sp>
      <p:sp>
        <p:nvSpPr>
          <p:cNvPr id="25" name="Right Brace 24">
            <a:extLst>
              <a:ext uri="{FF2B5EF4-FFF2-40B4-BE49-F238E27FC236}">
                <a16:creationId xmlns:a16="http://schemas.microsoft.com/office/drawing/2014/main" id="{235F8949-B683-4C34-AB36-A8D59225F713}"/>
              </a:ext>
            </a:extLst>
          </p:cNvPr>
          <p:cNvSpPr/>
          <p:nvPr/>
        </p:nvSpPr>
        <p:spPr>
          <a:xfrm>
            <a:off x="9199354" y="3542912"/>
            <a:ext cx="518968" cy="1658768"/>
          </a:xfrm>
          <a:prstGeom prst="rightBrace">
            <a:avLst>
              <a:gd name="adj1" fmla="val 94980"/>
              <a:gd name="adj2" fmla="val 49515"/>
            </a:avLst>
          </a:prstGeom>
          <a:solidFill>
            <a:schemeClr val="bg1"/>
          </a:solidFill>
          <a:ln w="50800" cmpd="sng">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dirty="0"/>
          </a:p>
        </p:txBody>
      </p:sp>
      <p:sp>
        <p:nvSpPr>
          <p:cNvPr id="45" name="Right Brace 44">
            <a:extLst>
              <a:ext uri="{FF2B5EF4-FFF2-40B4-BE49-F238E27FC236}">
                <a16:creationId xmlns:a16="http://schemas.microsoft.com/office/drawing/2014/main" id="{240C1813-E811-4FB6-B15A-AEB362208039}"/>
              </a:ext>
            </a:extLst>
          </p:cNvPr>
          <p:cNvSpPr/>
          <p:nvPr/>
        </p:nvSpPr>
        <p:spPr>
          <a:xfrm rot="5400000">
            <a:off x="6621383" y="3204643"/>
            <a:ext cx="377459" cy="5490159"/>
          </a:xfrm>
          <a:prstGeom prst="rightBrace">
            <a:avLst>
              <a:gd name="adj1" fmla="val 94980"/>
              <a:gd name="adj2" fmla="val 49752"/>
            </a:avLst>
          </a:prstGeom>
          <a:ln w="50800" cmpd="sng">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dirty="0"/>
          </a:p>
        </p:txBody>
      </p:sp>
      <p:sp>
        <p:nvSpPr>
          <p:cNvPr id="46" name="TextBox 45">
            <a:extLst>
              <a:ext uri="{FF2B5EF4-FFF2-40B4-BE49-F238E27FC236}">
                <a16:creationId xmlns:a16="http://schemas.microsoft.com/office/drawing/2014/main" id="{29F2EE81-45F1-46A5-942E-55C5D05696D6}"/>
              </a:ext>
            </a:extLst>
          </p:cNvPr>
          <p:cNvSpPr txBox="1"/>
          <p:nvPr/>
        </p:nvSpPr>
        <p:spPr>
          <a:xfrm>
            <a:off x="5914212" y="6253141"/>
            <a:ext cx="1916994" cy="400110"/>
          </a:xfrm>
          <a:prstGeom prst="rect">
            <a:avLst/>
          </a:prstGeom>
          <a:solidFill>
            <a:schemeClr val="bg1"/>
          </a:solidFill>
          <a:ln w="19050">
            <a:solidFill>
              <a:srgbClr val="FF0000"/>
            </a:solidFill>
          </a:ln>
        </p:spPr>
        <p:txBody>
          <a:bodyPr wrap="square" rtlCol="0">
            <a:spAutoFit/>
          </a:bodyPr>
          <a:lstStyle/>
          <a:p>
            <a:r>
              <a:rPr lang="en-US" sz="2000" dirty="0">
                <a:solidFill>
                  <a:srgbClr val="FF0000"/>
                </a:solidFill>
              </a:rPr>
              <a:t>Document  Level</a:t>
            </a:r>
          </a:p>
        </p:txBody>
      </p:sp>
      <p:sp>
        <p:nvSpPr>
          <p:cNvPr id="48" name="TextBox 47">
            <a:extLst>
              <a:ext uri="{FF2B5EF4-FFF2-40B4-BE49-F238E27FC236}">
                <a16:creationId xmlns:a16="http://schemas.microsoft.com/office/drawing/2014/main" id="{9AF08DC0-DAAA-49BF-B665-9BE114B0B8E4}"/>
              </a:ext>
            </a:extLst>
          </p:cNvPr>
          <p:cNvSpPr txBox="1"/>
          <p:nvPr/>
        </p:nvSpPr>
        <p:spPr>
          <a:xfrm>
            <a:off x="2844120" y="2430402"/>
            <a:ext cx="1429162" cy="738664"/>
          </a:xfrm>
          <a:prstGeom prst="rect">
            <a:avLst/>
          </a:prstGeom>
          <a:solidFill>
            <a:schemeClr val="bg1"/>
          </a:solidFill>
          <a:ln w="19050">
            <a:solidFill>
              <a:schemeClr val="tx1"/>
            </a:solidFill>
          </a:ln>
        </p:spPr>
        <p:txBody>
          <a:bodyPr wrap="square" rtlCol="0">
            <a:spAutoFit/>
          </a:bodyPr>
          <a:lstStyle/>
          <a:p>
            <a:r>
              <a:rPr lang="en-US" sz="1400" dirty="0"/>
              <a:t>Topic distribution for document </a:t>
            </a:r>
            <a:r>
              <a:rPr lang="en-US" sz="1400" i="1" dirty="0"/>
              <a:t>M</a:t>
            </a:r>
            <a:endParaRPr lang="en-US" sz="1400" dirty="0"/>
          </a:p>
        </p:txBody>
      </p:sp>
      <p:cxnSp>
        <p:nvCxnSpPr>
          <p:cNvPr id="49" name="Straight Arrow Connector 48">
            <a:extLst>
              <a:ext uri="{FF2B5EF4-FFF2-40B4-BE49-F238E27FC236}">
                <a16:creationId xmlns:a16="http://schemas.microsoft.com/office/drawing/2014/main" id="{9515E4B7-E882-4D67-A68A-BD4F97E893CD}"/>
              </a:ext>
            </a:extLst>
          </p:cNvPr>
          <p:cNvCxnSpPr>
            <a:cxnSpLocks/>
            <a:stCxn id="48" idx="2"/>
          </p:cNvCxnSpPr>
          <p:nvPr/>
        </p:nvCxnSpPr>
        <p:spPr>
          <a:xfrm>
            <a:off x="3558701" y="3169066"/>
            <a:ext cx="891052" cy="781930"/>
          </a:xfrm>
          <a:prstGeom prst="straightConnector1">
            <a:avLst/>
          </a:prstGeom>
          <a:ln w="1905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0DB88C1-0963-49D7-93AA-FCF61ABA93F7}"/>
              </a:ext>
            </a:extLst>
          </p:cNvPr>
          <p:cNvSpPr txBox="1"/>
          <p:nvPr/>
        </p:nvSpPr>
        <p:spPr>
          <a:xfrm>
            <a:off x="5164740" y="2723157"/>
            <a:ext cx="952373" cy="307777"/>
          </a:xfrm>
          <a:prstGeom prst="rect">
            <a:avLst/>
          </a:prstGeom>
          <a:solidFill>
            <a:schemeClr val="bg1"/>
          </a:solidFill>
          <a:ln w="19050">
            <a:solidFill>
              <a:schemeClr val="tx1"/>
            </a:solidFill>
          </a:ln>
        </p:spPr>
        <p:txBody>
          <a:bodyPr wrap="square" rtlCol="0">
            <a:spAutoFit/>
          </a:bodyPr>
          <a:lstStyle/>
          <a:p>
            <a:r>
              <a:rPr lang="en-US" sz="1400" dirty="0"/>
              <a:t>Each topic</a:t>
            </a:r>
          </a:p>
        </p:txBody>
      </p:sp>
      <p:cxnSp>
        <p:nvCxnSpPr>
          <p:cNvPr id="51" name="Straight Arrow Connector 50">
            <a:extLst>
              <a:ext uri="{FF2B5EF4-FFF2-40B4-BE49-F238E27FC236}">
                <a16:creationId xmlns:a16="http://schemas.microsoft.com/office/drawing/2014/main" id="{28E9E56D-8130-42BA-9F06-355CCA2263F9}"/>
              </a:ext>
            </a:extLst>
          </p:cNvPr>
          <p:cNvCxnSpPr>
            <a:cxnSpLocks/>
            <a:stCxn id="50" idx="2"/>
          </p:cNvCxnSpPr>
          <p:nvPr/>
        </p:nvCxnSpPr>
        <p:spPr>
          <a:xfrm>
            <a:off x="5640927" y="3030934"/>
            <a:ext cx="649200" cy="890283"/>
          </a:xfrm>
          <a:prstGeom prst="straightConnector1">
            <a:avLst/>
          </a:prstGeom>
          <a:ln w="1905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1B539E2-9049-4AFC-9FD6-52F699EEB847}"/>
              </a:ext>
            </a:extLst>
          </p:cNvPr>
          <p:cNvSpPr txBox="1"/>
          <p:nvPr/>
        </p:nvSpPr>
        <p:spPr>
          <a:xfrm>
            <a:off x="8032525" y="2694209"/>
            <a:ext cx="952373" cy="307777"/>
          </a:xfrm>
          <a:prstGeom prst="rect">
            <a:avLst/>
          </a:prstGeom>
          <a:solidFill>
            <a:schemeClr val="bg1"/>
          </a:solidFill>
          <a:ln w="19050">
            <a:solidFill>
              <a:schemeClr val="tx1"/>
            </a:solidFill>
          </a:ln>
        </p:spPr>
        <p:txBody>
          <a:bodyPr wrap="square" rtlCol="0">
            <a:spAutoFit/>
          </a:bodyPr>
          <a:lstStyle/>
          <a:p>
            <a:r>
              <a:rPr lang="en-US" sz="1400" dirty="0"/>
              <a:t>Each word</a:t>
            </a:r>
          </a:p>
        </p:txBody>
      </p:sp>
      <p:cxnSp>
        <p:nvCxnSpPr>
          <p:cNvPr id="53" name="Straight Arrow Connector 52">
            <a:extLst>
              <a:ext uri="{FF2B5EF4-FFF2-40B4-BE49-F238E27FC236}">
                <a16:creationId xmlns:a16="http://schemas.microsoft.com/office/drawing/2014/main" id="{367EF382-A900-4AB0-B442-D97C92DBCC92}"/>
              </a:ext>
            </a:extLst>
          </p:cNvPr>
          <p:cNvCxnSpPr>
            <a:cxnSpLocks/>
          </p:cNvCxnSpPr>
          <p:nvPr/>
        </p:nvCxnSpPr>
        <p:spPr>
          <a:xfrm flipH="1">
            <a:off x="8350678" y="3021677"/>
            <a:ext cx="189312" cy="834338"/>
          </a:xfrm>
          <a:prstGeom prst="straightConnector1">
            <a:avLst/>
          </a:prstGeom>
          <a:ln w="1905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6FF5C85E-43EC-4068-906D-948FEA884994}"/>
              </a:ext>
            </a:extLst>
          </p:cNvPr>
          <p:cNvSpPr/>
          <p:nvPr/>
        </p:nvSpPr>
        <p:spPr>
          <a:xfrm>
            <a:off x="6195350" y="1643752"/>
            <a:ext cx="980386" cy="98038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5" name="Oval 54">
            <a:extLst>
              <a:ext uri="{FF2B5EF4-FFF2-40B4-BE49-F238E27FC236}">
                <a16:creationId xmlns:a16="http://schemas.microsoft.com/office/drawing/2014/main" id="{6B0D600B-3E4B-46BB-9492-7235FC2AD441}"/>
              </a:ext>
            </a:extLst>
          </p:cNvPr>
          <p:cNvSpPr/>
          <p:nvPr/>
        </p:nvSpPr>
        <p:spPr>
          <a:xfrm>
            <a:off x="2628342" y="3920338"/>
            <a:ext cx="980386" cy="98038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6" name="Rectangle 55">
            <a:extLst>
              <a:ext uri="{FF2B5EF4-FFF2-40B4-BE49-F238E27FC236}">
                <a16:creationId xmlns:a16="http://schemas.microsoft.com/office/drawing/2014/main" id="{949643E6-0636-4883-A2C2-B7DC27BB76DF}"/>
              </a:ext>
            </a:extLst>
          </p:cNvPr>
          <p:cNvSpPr/>
          <p:nvPr/>
        </p:nvSpPr>
        <p:spPr>
          <a:xfrm>
            <a:off x="6524537" y="2661186"/>
            <a:ext cx="348172"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rPr>
              <a:t>β</a:t>
            </a:r>
            <a:endParaRPr lang="en-US" sz="2400" dirty="0"/>
          </a:p>
        </p:txBody>
      </p:sp>
      <p:sp>
        <p:nvSpPr>
          <p:cNvPr id="57" name="Rectangle 56">
            <a:extLst>
              <a:ext uri="{FF2B5EF4-FFF2-40B4-BE49-F238E27FC236}">
                <a16:creationId xmlns:a16="http://schemas.microsoft.com/office/drawing/2014/main" id="{C671503B-3239-41F0-B177-BCDC2AE394FD}"/>
              </a:ext>
            </a:extLst>
          </p:cNvPr>
          <p:cNvSpPr/>
          <p:nvPr/>
        </p:nvSpPr>
        <p:spPr>
          <a:xfrm>
            <a:off x="2964403" y="4893108"/>
            <a:ext cx="359394"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α</a:t>
            </a:r>
            <a:endParaRPr lang="en-US" sz="2400" dirty="0">
              <a:latin typeface="Charter" panose="02000503060000020004" pitchFamily="2" charset="0"/>
              <a:ea typeface="Calibri" panose="020F0502020204030204" pitchFamily="34" charset="0"/>
              <a:cs typeface="Times New Roman" panose="02020603050405020304" pitchFamily="18" charset="0"/>
            </a:endParaRPr>
          </a:p>
        </p:txBody>
      </p:sp>
      <p:cxnSp>
        <p:nvCxnSpPr>
          <p:cNvPr id="58" name="Straight Arrow Connector 57">
            <a:extLst>
              <a:ext uri="{FF2B5EF4-FFF2-40B4-BE49-F238E27FC236}">
                <a16:creationId xmlns:a16="http://schemas.microsoft.com/office/drawing/2014/main" id="{698DC656-7037-42D8-9692-225371E525DE}"/>
              </a:ext>
            </a:extLst>
          </p:cNvPr>
          <p:cNvCxnSpPr>
            <a:cxnSpLocks/>
          </p:cNvCxnSpPr>
          <p:nvPr/>
        </p:nvCxnSpPr>
        <p:spPr>
          <a:xfrm>
            <a:off x="3611635" y="4410531"/>
            <a:ext cx="787491" cy="0"/>
          </a:xfrm>
          <a:prstGeom prst="straightConnector1">
            <a:avLst/>
          </a:prstGeom>
          <a:ln w="38100">
            <a:tailEnd type="stealth"/>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34983A3B-BA6D-48A9-B939-0C6B13889D64}"/>
              </a:ext>
            </a:extLst>
          </p:cNvPr>
          <p:cNvCxnSpPr>
            <a:cxnSpLocks/>
          </p:cNvCxnSpPr>
          <p:nvPr/>
        </p:nvCxnSpPr>
        <p:spPr>
          <a:xfrm>
            <a:off x="6939331" y="2556949"/>
            <a:ext cx="980385" cy="1506957"/>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D6999B1-E564-4893-8926-90C0B568F2B1}"/>
              </a:ext>
            </a:extLst>
          </p:cNvPr>
          <p:cNvSpPr txBox="1"/>
          <p:nvPr/>
        </p:nvSpPr>
        <p:spPr>
          <a:xfrm>
            <a:off x="905575" y="2680107"/>
            <a:ext cx="1751004" cy="738664"/>
          </a:xfrm>
          <a:prstGeom prst="rect">
            <a:avLst/>
          </a:prstGeom>
          <a:solidFill>
            <a:schemeClr val="bg1"/>
          </a:solidFill>
          <a:ln w="19050">
            <a:solidFill>
              <a:schemeClr val="tx1"/>
            </a:solidFill>
          </a:ln>
        </p:spPr>
        <p:txBody>
          <a:bodyPr wrap="square" rtlCol="0">
            <a:spAutoFit/>
          </a:bodyPr>
          <a:lstStyle/>
          <a:p>
            <a:r>
              <a:rPr lang="en-US" sz="1400" dirty="0"/>
              <a:t>Dirichlet prior on the per-document topic distributions</a:t>
            </a:r>
          </a:p>
        </p:txBody>
      </p:sp>
      <p:cxnSp>
        <p:nvCxnSpPr>
          <p:cNvPr id="61" name="Straight Arrow Connector 60">
            <a:extLst>
              <a:ext uri="{FF2B5EF4-FFF2-40B4-BE49-F238E27FC236}">
                <a16:creationId xmlns:a16="http://schemas.microsoft.com/office/drawing/2014/main" id="{6DB52D5A-96C1-4790-895A-D8CC71FB8789}"/>
              </a:ext>
            </a:extLst>
          </p:cNvPr>
          <p:cNvCxnSpPr>
            <a:cxnSpLocks/>
            <a:stCxn id="60" idx="2"/>
            <a:endCxn id="55" idx="1"/>
          </p:cNvCxnSpPr>
          <p:nvPr/>
        </p:nvCxnSpPr>
        <p:spPr>
          <a:xfrm>
            <a:off x="1781077" y="3418771"/>
            <a:ext cx="990839" cy="645141"/>
          </a:xfrm>
          <a:prstGeom prst="straightConnector1">
            <a:avLst/>
          </a:prstGeom>
          <a:ln w="1905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6C5EA97-3405-4BEF-B256-59EBE55069D9}"/>
              </a:ext>
            </a:extLst>
          </p:cNvPr>
          <p:cNvSpPr txBox="1"/>
          <p:nvPr/>
        </p:nvSpPr>
        <p:spPr>
          <a:xfrm>
            <a:off x="3700366" y="1625515"/>
            <a:ext cx="1751004" cy="738664"/>
          </a:xfrm>
          <a:prstGeom prst="rect">
            <a:avLst/>
          </a:prstGeom>
          <a:solidFill>
            <a:schemeClr val="bg1"/>
          </a:solidFill>
          <a:ln w="19050">
            <a:solidFill>
              <a:schemeClr val="tx1"/>
            </a:solidFill>
          </a:ln>
        </p:spPr>
        <p:txBody>
          <a:bodyPr wrap="square" rtlCol="0">
            <a:spAutoFit/>
          </a:bodyPr>
          <a:lstStyle/>
          <a:p>
            <a:r>
              <a:rPr lang="en-US" sz="1400" dirty="0"/>
              <a:t>Dirichlet prior on the per-topic word distributions</a:t>
            </a:r>
          </a:p>
        </p:txBody>
      </p:sp>
      <p:cxnSp>
        <p:nvCxnSpPr>
          <p:cNvPr id="63" name="Straight Arrow Connector 62">
            <a:extLst>
              <a:ext uri="{FF2B5EF4-FFF2-40B4-BE49-F238E27FC236}">
                <a16:creationId xmlns:a16="http://schemas.microsoft.com/office/drawing/2014/main" id="{30B603A7-B296-429B-957F-A9B72D90E6D9}"/>
              </a:ext>
            </a:extLst>
          </p:cNvPr>
          <p:cNvCxnSpPr>
            <a:cxnSpLocks/>
            <a:stCxn id="62" idx="3"/>
          </p:cNvCxnSpPr>
          <p:nvPr/>
        </p:nvCxnSpPr>
        <p:spPr>
          <a:xfrm>
            <a:off x="5451370" y="1994847"/>
            <a:ext cx="644630" cy="94425"/>
          </a:xfrm>
          <a:prstGeom prst="straightConnector1">
            <a:avLst/>
          </a:prstGeom>
          <a:ln w="1905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0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Methods: Random Forests</a:t>
            </a:r>
          </a:p>
        </p:txBody>
      </p:sp>
      <p:sp>
        <p:nvSpPr>
          <p:cNvPr id="25" name="Content Placeholder 2">
            <a:extLst>
              <a:ext uri="{FF2B5EF4-FFF2-40B4-BE49-F238E27FC236}">
                <a16:creationId xmlns:a16="http://schemas.microsoft.com/office/drawing/2014/main" id="{2138E392-F1B3-46B7-ADD4-CF7EF52F43DD}"/>
              </a:ext>
            </a:extLst>
          </p:cNvPr>
          <p:cNvSpPr>
            <a:spLocks noGrp="1"/>
          </p:cNvSpPr>
          <p:nvPr>
            <p:ph idx="1"/>
          </p:nvPr>
        </p:nvSpPr>
        <p:spPr>
          <a:xfrm>
            <a:off x="609600" y="5213360"/>
            <a:ext cx="10972800" cy="560119"/>
          </a:xfrm>
        </p:spPr>
        <p:txBody>
          <a:bodyPr/>
          <a:lstStyle/>
          <a:p>
            <a:r>
              <a:rPr lang="en-US" dirty="0">
                <a:latin typeface="Source Sans Pro ExtraLight" panose="020B0303030403020204" pitchFamily="34" charset="0"/>
              </a:rPr>
              <a:t>Sample complete rows with replacement.</a:t>
            </a:r>
          </a:p>
          <a:p>
            <a:pPr lvl="1"/>
            <a:endParaRPr lang="en-US" dirty="0">
              <a:latin typeface="Source Sans Pro ExtraLight" panose="020B0303030403020204" pitchFamily="34" charset="0"/>
            </a:endParaRPr>
          </a:p>
          <a:p>
            <a:endParaRPr lang="en-US" dirty="0">
              <a:latin typeface="Source Sans Pro ExtraLight" panose="020B0303030403020204" pitchFamily="34" charset="0"/>
            </a:endParaRPr>
          </a:p>
        </p:txBody>
      </p:sp>
      <p:sp>
        <p:nvSpPr>
          <p:cNvPr id="3" name="Slide Number Placeholder 2">
            <a:extLst>
              <a:ext uri="{FF2B5EF4-FFF2-40B4-BE49-F238E27FC236}">
                <a16:creationId xmlns:a16="http://schemas.microsoft.com/office/drawing/2014/main" id="{9B253439-B3DB-4C44-95F1-9F29E51B62DD}"/>
              </a:ext>
            </a:extLst>
          </p:cNvPr>
          <p:cNvSpPr>
            <a:spLocks noGrp="1"/>
          </p:cNvSpPr>
          <p:nvPr>
            <p:ph type="sldNum" sz="quarter" idx="12"/>
          </p:nvPr>
        </p:nvSpPr>
        <p:spPr/>
        <p:txBody>
          <a:bodyPr/>
          <a:lstStyle/>
          <a:p>
            <a:fld id="{ED6A4E79-257A-42A1-9FA9-99142AF93C31}" type="slidenum">
              <a:rPr lang="en-US" smtClean="0"/>
              <a:t>5</a:t>
            </a:fld>
            <a:endParaRPr lang="en-US"/>
          </a:p>
        </p:txBody>
      </p:sp>
      <p:graphicFrame>
        <p:nvGraphicFramePr>
          <p:cNvPr id="4" name="Table 3">
            <a:extLst>
              <a:ext uri="{FF2B5EF4-FFF2-40B4-BE49-F238E27FC236}">
                <a16:creationId xmlns:a16="http://schemas.microsoft.com/office/drawing/2014/main" id="{F71FBED2-DD9E-46F3-92D6-1ECEE96B11D4}"/>
              </a:ext>
            </a:extLst>
          </p:cNvPr>
          <p:cNvGraphicFramePr>
            <a:graphicFrameLocks noGrp="1"/>
          </p:cNvGraphicFramePr>
          <p:nvPr/>
        </p:nvGraphicFramePr>
        <p:xfrm>
          <a:off x="1057938" y="1890551"/>
          <a:ext cx="10076123" cy="3076898"/>
        </p:xfrm>
        <a:graphic>
          <a:graphicData uri="http://schemas.openxmlformats.org/drawingml/2006/table">
            <a:tbl>
              <a:tblPr firstRow="1" firstCol="1" bandRow="1"/>
              <a:tblGrid>
                <a:gridCol w="1062976">
                  <a:extLst>
                    <a:ext uri="{9D8B030D-6E8A-4147-A177-3AD203B41FA5}">
                      <a16:colId xmlns:a16="http://schemas.microsoft.com/office/drawing/2014/main" val="1416546970"/>
                    </a:ext>
                  </a:extLst>
                </a:gridCol>
                <a:gridCol w="819377">
                  <a:extLst>
                    <a:ext uri="{9D8B030D-6E8A-4147-A177-3AD203B41FA5}">
                      <a16:colId xmlns:a16="http://schemas.microsoft.com/office/drawing/2014/main" val="3280093676"/>
                    </a:ext>
                  </a:extLst>
                </a:gridCol>
                <a:gridCol w="819377">
                  <a:extLst>
                    <a:ext uri="{9D8B030D-6E8A-4147-A177-3AD203B41FA5}">
                      <a16:colId xmlns:a16="http://schemas.microsoft.com/office/drawing/2014/main" val="1898012154"/>
                    </a:ext>
                  </a:extLst>
                </a:gridCol>
                <a:gridCol w="819377">
                  <a:extLst>
                    <a:ext uri="{9D8B030D-6E8A-4147-A177-3AD203B41FA5}">
                      <a16:colId xmlns:a16="http://schemas.microsoft.com/office/drawing/2014/main" val="1376565677"/>
                    </a:ext>
                  </a:extLst>
                </a:gridCol>
                <a:gridCol w="819377">
                  <a:extLst>
                    <a:ext uri="{9D8B030D-6E8A-4147-A177-3AD203B41FA5}">
                      <a16:colId xmlns:a16="http://schemas.microsoft.com/office/drawing/2014/main" val="3459130552"/>
                    </a:ext>
                  </a:extLst>
                </a:gridCol>
                <a:gridCol w="819377">
                  <a:extLst>
                    <a:ext uri="{9D8B030D-6E8A-4147-A177-3AD203B41FA5}">
                      <a16:colId xmlns:a16="http://schemas.microsoft.com/office/drawing/2014/main" val="2452776034"/>
                    </a:ext>
                  </a:extLst>
                </a:gridCol>
                <a:gridCol w="819377">
                  <a:extLst>
                    <a:ext uri="{9D8B030D-6E8A-4147-A177-3AD203B41FA5}">
                      <a16:colId xmlns:a16="http://schemas.microsoft.com/office/drawing/2014/main" val="3122235562"/>
                    </a:ext>
                  </a:extLst>
                </a:gridCol>
                <a:gridCol w="819377">
                  <a:extLst>
                    <a:ext uri="{9D8B030D-6E8A-4147-A177-3AD203B41FA5}">
                      <a16:colId xmlns:a16="http://schemas.microsoft.com/office/drawing/2014/main" val="4010036053"/>
                    </a:ext>
                  </a:extLst>
                </a:gridCol>
                <a:gridCol w="819377">
                  <a:extLst>
                    <a:ext uri="{9D8B030D-6E8A-4147-A177-3AD203B41FA5}">
                      <a16:colId xmlns:a16="http://schemas.microsoft.com/office/drawing/2014/main" val="1470793027"/>
                    </a:ext>
                  </a:extLst>
                </a:gridCol>
                <a:gridCol w="819377">
                  <a:extLst>
                    <a:ext uri="{9D8B030D-6E8A-4147-A177-3AD203B41FA5}">
                      <a16:colId xmlns:a16="http://schemas.microsoft.com/office/drawing/2014/main" val="392304001"/>
                    </a:ext>
                  </a:extLst>
                </a:gridCol>
                <a:gridCol w="819377">
                  <a:extLst>
                    <a:ext uri="{9D8B030D-6E8A-4147-A177-3AD203B41FA5}">
                      <a16:colId xmlns:a16="http://schemas.microsoft.com/office/drawing/2014/main" val="3975158598"/>
                    </a:ext>
                  </a:extLst>
                </a:gridCol>
                <a:gridCol w="819377">
                  <a:extLst>
                    <a:ext uri="{9D8B030D-6E8A-4147-A177-3AD203B41FA5}">
                      <a16:colId xmlns:a16="http://schemas.microsoft.com/office/drawing/2014/main" val="3303660937"/>
                    </a:ext>
                  </a:extLst>
                </a:gridCol>
              </a:tblGrid>
              <a:tr h="260050">
                <a:tc>
                  <a:txBody>
                    <a:bodyPr/>
                    <a:lstStyle/>
                    <a:p>
                      <a:pPr>
                        <a:lnSpc>
                          <a:spcPct val="107000"/>
                        </a:lnSpc>
                      </a:pPr>
                      <a:endParaRPr lang="en-US" sz="1800">
                        <a:effectLst/>
                        <a:latin typeface="Source Sans Pro" panose="020B060402020202020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Var2</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Var6</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Var10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Target</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3966976"/>
                  </a:ext>
                </a:extLst>
              </a:tr>
              <a:tr h="260050">
                <a:tc>
                  <a:txBody>
                    <a:bodyPr/>
                    <a:lstStyle/>
                    <a:p>
                      <a:pPr marL="0" marR="0">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0.20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0.48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A</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0.06</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Eye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252911040"/>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Case2</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0.36</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0.56</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0.47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0.32</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Ear</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954112527"/>
                  </a:ext>
                </a:extLst>
              </a:tr>
              <a:tr h="260050">
                <a:tc>
                  <a:txBody>
                    <a:bodyPr/>
                    <a:lstStyle/>
                    <a:p>
                      <a:pPr marL="0" marR="0">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0.98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0.96</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0.60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M</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Ear</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2876802381"/>
                  </a:ext>
                </a:extLst>
              </a:tr>
              <a:tr h="260050">
                <a:tc>
                  <a:txBody>
                    <a:bodyPr/>
                    <a:lstStyle/>
                    <a:p>
                      <a:pPr marL="0" marR="0">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0.87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0.24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0.73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M</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0.45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0.88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Nose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1256668510"/>
                  </a:ext>
                </a:extLst>
              </a:tr>
              <a:tr h="260050">
                <a:tc>
                  <a:txBody>
                    <a:bodyPr/>
                    <a:lstStyle/>
                    <a:p>
                      <a:pPr marL="0" marR="0">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0.67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0.64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D</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0.91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0.64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Eye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139567960"/>
                  </a:ext>
                </a:extLst>
              </a:tr>
              <a:tr h="260050">
                <a:tc>
                  <a:txBody>
                    <a:bodyPr/>
                    <a:lstStyle/>
                    <a:p>
                      <a:pPr marL="0" marR="0">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Case6</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0.23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0.83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Z</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Eye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628378922"/>
                  </a:ext>
                </a:extLst>
              </a:tr>
              <a:tr h="260050">
                <a:tc>
                  <a:txBody>
                    <a:bodyPr/>
                    <a:lstStyle/>
                    <a:p>
                      <a:pPr marL="0" marR="0">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0.36</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0.32</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T</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0.93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Nose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2238806482"/>
                  </a:ext>
                </a:extLst>
              </a:tr>
              <a:tr h="260050">
                <a:tc>
                  <a:txBody>
                    <a:bodyPr/>
                    <a:lstStyle/>
                    <a:p>
                      <a:pPr marL="0" marR="0">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0.12</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0.27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B</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Ear</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546547320"/>
                  </a:ext>
                </a:extLst>
              </a:tr>
              <a:tr h="260050">
                <a:tc>
                  <a:txBody>
                    <a:bodyPr/>
                    <a:lstStyle/>
                    <a:p>
                      <a:pPr marL="0" marR="0">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0.83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0.55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0.69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0.98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Nose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104301638"/>
                  </a:ext>
                </a:extLst>
              </a:tr>
              <a:tr h="260050">
                <a:tc>
                  <a:txBody>
                    <a:bodyPr/>
                    <a:lstStyle/>
                    <a:p>
                      <a:pPr marL="0" marR="0">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Case10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0.70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Eye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664082338"/>
                  </a:ext>
                </a:extLst>
              </a:tr>
            </a:tbl>
          </a:graphicData>
        </a:graphic>
      </p:graphicFrame>
      <p:graphicFrame>
        <p:nvGraphicFramePr>
          <p:cNvPr id="26" name="Table 25">
            <a:extLst>
              <a:ext uri="{FF2B5EF4-FFF2-40B4-BE49-F238E27FC236}">
                <a16:creationId xmlns:a16="http://schemas.microsoft.com/office/drawing/2014/main" id="{D724C2AF-8849-473F-AED1-B26FE14A36F1}"/>
              </a:ext>
            </a:extLst>
          </p:cNvPr>
          <p:cNvGraphicFramePr>
            <a:graphicFrameLocks noGrp="1"/>
          </p:cNvGraphicFramePr>
          <p:nvPr/>
        </p:nvGraphicFramePr>
        <p:xfrm>
          <a:off x="1057937" y="1888507"/>
          <a:ext cx="10076123" cy="3076898"/>
        </p:xfrm>
        <a:graphic>
          <a:graphicData uri="http://schemas.openxmlformats.org/drawingml/2006/table">
            <a:tbl>
              <a:tblPr firstRow="1" firstCol="1" bandRow="1"/>
              <a:tblGrid>
                <a:gridCol w="1062976">
                  <a:extLst>
                    <a:ext uri="{9D8B030D-6E8A-4147-A177-3AD203B41FA5}">
                      <a16:colId xmlns:a16="http://schemas.microsoft.com/office/drawing/2014/main" val="1416546970"/>
                    </a:ext>
                  </a:extLst>
                </a:gridCol>
                <a:gridCol w="819377">
                  <a:extLst>
                    <a:ext uri="{9D8B030D-6E8A-4147-A177-3AD203B41FA5}">
                      <a16:colId xmlns:a16="http://schemas.microsoft.com/office/drawing/2014/main" val="3280093676"/>
                    </a:ext>
                  </a:extLst>
                </a:gridCol>
                <a:gridCol w="819377">
                  <a:extLst>
                    <a:ext uri="{9D8B030D-6E8A-4147-A177-3AD203B41FA5}">
                      <a16:colId xmlns:a16="http://schemas.microsoft.com/office/drawing/2014/main" val="1898012154"/>
                    </a:ext>
                  </a:extLst>
                </a:gridCol>
                <a:gridCol w="819377">
                  <a:extLst>
                    <a:ext uri="{9D8B030D-6E8A-4147-A177-3AD203B41FA5}">
                      <a16:colId xmlns:a16="http://schemas.microsoft.com/office/drawing/2014/main" val="1376565677"/>
                    </a:ext>
                  </a:extLst>
                </a:gridCol>
                <a:gridCol w="819377">
                  <a:extLst>
                    <a:ext uri="{9D8B030D-6E8A-4147-A177-3AD203B41FA5}">
                      <a16:colId xmlns:a16="http://schemas.microsoft.com/office/drawing/2014/main" val="3459130552"/>
                    </a:ext>
                  </a:extLst>
                </a:gridCol>
                <a:gridCol w="819377">
                  <a:extLst>
                    <a:ext uri="{9D8B030D-6E8A-4147-A177-3AD203B41FA5}">
                      <a16:colId xmlns:a16="http://schemas.microsoft.com/office/drawing/2014/main" val="2452776034"/>
                    </a:ext>
                  </a:extLst>
                </a:gridCol>
                <a:gridCol w="819377">
                  <a:extLst>
                    <a:ext uri="{9D8B030D-6E8A-4147-A177-3AD203B41FA5}">
                      <a16:colId xmlns:a16="http://schemas.microsoft.com/office/drawing/2014/main" val="3122235562"/>
                    </a:ext>
                  </a:extLst>
                </a:gridCol>
                <a:gridCol w="819377">
                  <a:extLst>
                    <a:ext uri="{9D8B030D-6E8A-4147-A177-3AD203B41FA5}">
                      <a16:colId xmlns:a16="http://schemas.microsoft.com/office/drawing/2014/main" val="4010036053"/>
                    </a:ext>
                  </a:extLst>
                </a:gridCol>
                <a:gridCol w="819377">
                  <a:extLst>
                    <a:ext uri="{9D8B030D-6E8A-4147-A177-3AD203B41FA5}">
                      <a16:colId xmlns:a16="http://schemas.microsoft.com/office/drawing/2014/main" val="1470793027"/>
                    </a:ext>
                  </a:extLst>
                </a:gridCol>
                <a:gridCol w="819377">
                  <a:extLst>
                    <a:ext uri="{9D8B030D-6E8A-4147-A177-3AD203B41FA5}">
                      <a16:colId xmlns:a16="http://schemas.microsoft.com/office/drawing/2014/main" val="392304001"/>
                    </a:ext>
                  </a:extLst>
                </a:gridCol>
                <a:gridCol w="819377">
                  <a:extLst>
                    <a:ext uri="{9D8B030D-6E8A-4147-A177-3AD203B41FA5}">
                      <a16:colId xmlns:a16="http://schemas.microsoft.com/office/drawing/2014/main" val="3975158598"/>
                    </a:ext>
                  </a:extLst>
                </a:gridCol>
                <a:gridCol w="819377">
                  <a:extLst>
                    <a:ext uri="{9D8B030D-6E8A-4147-A177-3AD203B41FA5}">
                      <a16:colId xmlns:a16="http://schemas.microsoft.com/office/drawing/2014/main" val="3303660937"/>
                    </a:ext>
                  </a:extLst>
                </a:gridCol>
              </a:tblGrid>
              <a:tr h="260050">
                <a:tc>
                  <a:txBody>
                    <a:bodyPr/>
                    <a:lstStyle/>
                    <a:p>
                      <a:pPr>
                        <a:lnSpc>
                          <a:spcPct val="107000"/>
                        </a:lnSpc>
                      </a:pPr>
                      <a:endParaRPr lang="en-US" sz="1800">
                        <a:effectLst/>
                        <a:latin typeface="Source Sans Pro" panose="020B060402020202020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Var2</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Var6</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Var10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b="1">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Target</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3966976"/>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Case10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0.70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0.09</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0.15</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0.37</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0.34</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Eye</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252911040"/>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Case2</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0.36</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0.56</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0.47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0.32</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Ear</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954112527"/>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Case10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0.70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0.09</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0.15</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0.37</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0.34</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Eye</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2876802381"/>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Case4</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0.87</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0.24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0.73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M</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0.45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0.88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Nose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1256668510"/>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Case2</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0.36</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0.56</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0.47</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0.04</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0.32</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Ear</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139567960"/>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Case6</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0.23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0.83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Z</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Eye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628378922"/>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Case7</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0.36</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0.32</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0.18</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T</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0.93</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0.09</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Nose</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2238806482"/>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Case7</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0.36</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0.32</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0.18</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T</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0.93</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0.09</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Nose</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546547320"/>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Case9</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0.83</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0.55</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0.69</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0.98</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Nose</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104301638"/>
                  </a:ext>
                </a:extLst>
              </a:tr>
              <a:tr h="260050">
                <a:tc>
                  <a:txBody>
                    <a:bodyPr/>
                    <a:lstStyle/>
                    <a:p>
                      <a:pPr marL="0" marR="0">
                        <a:lnSpc>
                          <a:spcPct val="107000"/>
                        </a:lnSpc>
                        <a:spcBef>
                          <a:spcPts val="0"/>
                        </a:spcBef>
                        <a:spcAft>
                          <a:spcPts val="0"/>
                        </a:spcAft>
                      </a:pPr>
                      <a:r>
                        <a:rPr lang="en-US" sz="1800" b="1"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Case10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0.70</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0.09</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0.15</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C</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0.37</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0.34</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Eye</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tc>
                  <a:txBody>
                    <a:bodyPr/>
                    <a:lstStyle/>
                    <a:p>
                      <a:pPr marL="0" marR="0" algn="r">
                        <a:lnSpc>
                          <a:spcPct val="107000"/>
                        </a:lnSpc>
                        <a:spcBef>
                          <a:spcPts val="0"/>
                        </a:spcBef>
                        <a:spcAft>
                          <a:spcPts val="0"/>
                        </a:spcAft>
                      </a:pPr>
                      <a:r>
                        <a:rPr lang="en-US" sz="1800" dirty="0">
                          <a:solidFill>
                            <a:srgbClr val="000000"/>
                          </a:solidFill>
                          <a:effectLst/>
                          <a:latin typeface="Source Sans Pro" panose="020B0604020202020204" charset="0"/>
                          <a:ea typeface="Times New Roman" panose="02020603050405020304" pitchFamily="18" charset="0"/>
                          <a:cs typeface="Times New Roman" panose="02020603050405020304" pitchFamily="18" charset="0"/>
                        </a:rPr>
                        <a:t>1</a:t>
                      </a:r>
                      <a:endParaRPr lang="en-US" sz="1800" dirty="0">
                        <a:effectLst/>
                        <a:latin typeface="Source Sans Pro" panose="020B060402020202020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chemeClr val="bg1"/>
                    </a:solidFill>
                  </a:tcPr>
                </a:tc>
                <a:extLst>
                  <a:ext uri="{0D108BD9-81ED-4DB2-BD59-A6C34878D82A}">
                    <a16:rowId xmlns:a16="http://schemas.microsoft.com/office/drawing/2014/main" val="664082338"/>
                  </a:ext>
                </a:extLst>
              </a:tr>
            </a:tbl>
          </a:graphicData>
        </a:graphic>
      </p:graphicFrame>
      <p:sp>
        <p:nvSpPr>
          <p:cNvPr id="28" name="Content Placeholder 2">
            <a:extLst>
              <a:ext uri="{FF2B5EF4-FFF2-40B4-BE49-F238E27FC236}">
                <a16:creationId xmlns:a16="http://schemas.microsoft.com/office/drawing/2014/main" id="{1742B791-D0E0-4005-8022-E8A2AA26BC1D}"/>
              </a:ext>
            </a:extLst>
          </p:cNvPr>
          <p:cNvSpPr txBox="1">
            <a:spLocks/>
          </p:cNvSpPr>
          <p:nvPr/>
        </p:nvSpPr>
        <p:spPr>
          <a:xfrm>
            <a:off x="609598" y="5620570"/>
            <a:ext cx="10972800" cy="560119"/>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Clr>
                <a:srgbClr val="FF0000"/>
              </a:buClr>
              <a:buFont typeface="Wingdings" pitchFamily="2" charset="2"/>
              <a:buChar char="Ü"/>
              <a:defRPr sz="2400" kern="1200">
                <a:solidFill>
                  <a:schemeClr val="tx1"/>
                </a:solidFill>
                <a:latin typeface="Source Sans Pro" panose="020B0503030403020204" pitchFamily="34" charset="0"/>
                <a:ea typeface="+mn-ea"/>
                <a:cs typeface="+mn-cs"/>
              </a:defRPr>
            </a:lvl1pPr>
            <a:lvl2pPr marL="557213" indent="-214313" algn="l" defTabSz="685800" rtl="0" eaLnBrk="1" latinLnBrk="0" hangingPunct="1">
              <a:spcBef>
                <a:spcPct val="20000"/>
              </a:spcBef>
              <a:buClr>
                <a:srgbClr val="FF0000"/>
              </a:buClr>
              <a:buFont typeface="Century" pitchFamily="18" charset="0"/>
              <a:buChar char="○"/>
              <a:defRPr sz="2100" kern="1200">
                <a:solidFill>
                  <a:schemeClr val="tx1"/>
                </a:solidFill>
                <a:latin typeface="Source Sans Pro" pitchFamily="34" charset="0"/>
                <a:ea typeface="+mn-ea"/>
                <a:cs typeface="+mn-cs"/>
              </a:defRPr>
            </a:lvl2pPr>
            <a:lvl3pPr marL="857250" indent="-171450" algn="l" defTabSz="685800" rtl="0" eaLnBrk="1" latinLnBrk="0" hangingPunct="1">
              <a:spcBef>
                <a:spcPct val="20000"/>
              </a:spcBef>
              <a:buClr>
                <a:srgbClr val="FF0000"/>
              </a:buClr>
              <a:buFont typeface="Source Sans Pro ExtraLight" pitchFamily="34" charset="0"/>
              <a:buChar char="•"/>
              <a:defRPr sz="1800" kern="1200">
                <a:solidFill>
                  <a:schemeClr val="tx1"/>
                </a:solidFill>
                <a:latin typeface="Source Sans Pro" pitchFamily="34" charset="0"/>
                <a:ea typeface="+mn-ea"/>
                <a:cs typeface="+mn-cs"/>
              </a:defRPr>
            </a:lvl3pPr>
            <a:lvl4pPr marL="1200150" indent="-171450" algn="l" defTabSz="685800" rtl="0" eaLnBrk="1" latinLnBrk="0" hangingPunct="1">
              <a:spcBef>
                <a:spcPct val="20000"/>
              </a:spcBef>
              <a:buClr>
                <a:srgbClr val="FF0000"/>
              </a:buClr>
              <a:buFont typeface="Arial" pitchFamily="34" charset="0"/>
              <a:buChar char="–"/>
              <a:defRPr sz="1500" kern="1200">
                <a:solidFill>
                  <a:schemeClr val="tx1"/>
                </a:solidFill>
                <a:latin typeface="Source Sans Pro" pitchFamily="34" charset="0"/>
                <a:ea typeface="+mn-ea"/>
                <a:cs typeface="+mn-cs"/>
              </a:defRPr>
            </a:lvl4pPr>
            <a:lvl5pPr marL="1543050" indent="-171450" algn="l" defTabSz="685800" rtl="0" eaLnBrk="1" latinLnBrk="0" hangingPunct="1">
              <a:spcBef>
                <a:spcPct val="20000"/>
              </a:spcBef>
              <a:buClr>
                <a:srgbClr val="FF0000"/>
              </a:buClr>
              <a:buFont typeface="Arial" pitchFamily="34" charset="0"/>
              <a:buChar char="»"/>
              <a:defRPr sz="1500" kern="1200">
                <a:solidFill>
                  <a:schemeClr val="tx1"/>
                </a:solidFill>
                <a:latin typeface="Source Sans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latin typeface="Source Sans Pro ExtraLight" panose="020B0303030403020204" pitchFamily="34" charset="0"/>
              </a:rPr>
              <a:t>   Sample from the variables for each decision.</a:t>
            </a:r>
          </a:p>
          <a:p>
            <a:endParaRPr lang="en-US" dirty="0">
              <a:latin typeface="Source Sans Pro ExtraLight" panose="020B0303030403020204" pitchFamily="34" charset="0"/>
            </a:endParaRPr>
          </a:p>
        </p:txBody>
      </p:sp>
      <p:sp>
        <p:nvSpPr>
          <p:cNvPr id="9" name="Rectangle 8">
            <a:extLst>
              <a:ext uri="{FF2B5EF4-FFF2-40B4-BE49-F238E27FC236}">
                <a16:creationId xmlns:a16="http://schemas.microsoft.com/office/drawing/2014/main" id="{4BD3FE18-CC7F-49BC-BA18-45641916327D}"/>
              </a:ext>
            </a:extLst>
          </p:cNvPr>
          <p:cNvSpPr/>
          <p:nvPr/>
        </p:nvSpPr>
        <p:spPr>
          <a:xfrm>
            <a:off x="3115340" y="2232836"/>
            <a:ext cx="829339" cy="2980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FA216B2-3AED-45E9-93EF-11F009F5FEC8}"/>
              </a:ext>
            </a:extLst>
          </p:cNvPr>
          <p:cNvSpPr/>
          <p:nvPr/>
        </p:nvSpPr>
        <p:spPr>
          <a:xfrm>
            <a:off x="6381307" y="2239693"/>
            <a:ext cx="829339" cy="2980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072001C-571D-4870-A003-1ED834AC9610}"/>
              </a:ext>
            </a:extLst>
          </p:cNvPr>
          <p:cNvSpPr/>
          <p:nvPr/>
        </p:nvSpPr>
        <p:spPr>
          <a:xfrm>
            <a:off x="5681328" y="2239693"/>
            <a:ext cx="829339" cy="2980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DDAF7-B014-49E6-B2E6-8DD223CC4F04}"/>
              </a:ext>
            </a:extLst>
          </p:cNvPr>
          <p:cNvSpPr/>
          <p:nvPr/>
        </p:nvSpPr>
        <p:spPr>
          <a:xfrm>
            <a:off x="8739964" y="2239693"/>
            <a:ext cx="829339" cy="2980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1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500"/>
                                        <p:tgtEl>
                                          <p:spTgt spid="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8" grpId="0"/>
      <p:bldP spid="9"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topic models provide that other models may not?</a:t>
            </a:r>
          </a:p>
        </p:txBody>
      </p:sp>
      <p:sp>
        <p:nvSpPr>
          <p:cNvPr id="3" name="Content Placeholder 2"/>
          <p:cNvSpPr>
            <a:spLocks noGrp="1"/>
          </p:cNvSpPr>
          <p:nvPr>
            <p:ph idx="1"/>
          </p:nvPr>
        </p:nvSpPr>
        <p:spPr/>
        <p:txBody>
          <a:bodyPr>
            <a:normAutofit/>
          </a:bodyPr>
          <a:lstStyle/>
          <a:p>
            <a:pPr marL="0" indent="0">
              <a:buNone/>
            </a:pPr>
            <a:r>
              <a:rPr lang="en-US" dirty="0">
                <a:ea typeface="Source Sans Pro" panose="020B0503030403020204" pitchFamily="34" charset="0"/>
              </a:rPr>
              <a:t>A three-year-old dog is brought to the emergency clinic, and the owners describe the onset of several unusual behaviors, including abnormal sound in barking, licking its own urine, abnormal licking of water, and regurgitation.  Upon examination, drooping jaw and a dry drooping tongue are observed.  What is the most likely diagnosis?</a:t>
            </a:r>
          </a:p>
          <a:p>
            <a:pPr marL="0" indent="0">
              <a:buNone/>
            </a:pPr>
            <a:endParaRPr lang="en-US" dirty="0">
              <a:ea typeface="Source Sans Pro" panose="020B0503030403020204" pitchFamily="34" charset="0"/>
            </a:endParaRPr>
          </a:p>
          <a:p>
            <a:pPr marL="0" indent="0">
              <a:buNone/>
            </a:pPr>
            <a:r>
              <a:rPr lang="en-US" dirty="0">
                <a:ea typeface="Source Sans Pro" panose="020B0503030403020204" pitchFamily="34" charset="0"/>
              </a:rPr>
              <a:t>A five-year-old canine presents with symptoms that include biting and eating abnormal objects, biting with no provocation, running without apparent reason, stiffness upon running or walking, imbalance of gait, and frequent demonstration of the “dog sitting” position.  What is the most likely diagnosis?</a:t>
            </a:r>
          </a:p>
          <a:p>
            <a:pPr marL="0" indent="0">
              <a:buNone/>
            </a:pPr>
            <a:endParaRPr lang="en-US" dirty="0">
              <a:latin typeface="Source Sans Pro ExtraLight" panose="020B0303030403020204" pitchFamily="34" charset="0"/>
              <a:ea typeface="Source Sans Pro ExtraLight" panose="020B0303030403020204" pitchFamily="34" charset="0"/>
            </a:endParaRPr>
          </a:p>
        </p:txBody>
      </p:sp>
      <p:sp>
        <p:nvSpPr>
          <p:cNvPr id="4" name="Slide Number Placeholder 3">
            <a:extLst>
              <a:ext uri="{FF2B5EF4-FFF2-40B4-BE49-F238E27FC236}">
                <a16:creationId xmlns:a16="http://schemas.microsoft.com/office/drawing/2014/main" id="{CEB50F3F-6151-48DD-AB97-7A45FF590BC9}"/>
              </a:ext>
            </a:extLst>
          </p:cNvPr>
          <p:cNvSpPr>
            <a:spLocks noGrp="1"/>
          </p:cNvSpPr>
          <p:nvPr>
            <p:ph type="sldNum" sz="quarter" idx="12"/>
          </p:nvPr>
        </p:nvSpPr>
        <p:spPr/>
        <p:txBody>
          <a:bodyPr/>
          <a:lstStyle/>
          <a:p>
            <a:fld id="{ED6A4E79-257A-42A1-9FA9-99142AF93C31}" type="slidenum">
              <a:rPr lang="en-US" smtClean="0"/>
              <a:t>6</a:t>
            </a:fld>
            <a:endParaRPr lang="en-US"/>
          </a:p>
        </p:txBody>
      </p:sp>
    </p:spTree>
    <p:extLst>
      <p:ext uri="{BB962C8B-B14F-4D97-AF65-F5344CB8AC3E}">
        <p14:creationId xmlns:p14="http://schemas.microsoft.com/office/powerpoint/2010/main" val="109876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random forest provide above/beyond LDA output?</a:t>
            </a:r>
          </a:p>
        </p:txBody>
      </p:sp>
      <p:pic>
        <p:nvPicPr>
          <p:cNvPr id="6" name="Picture 5">
            <a:extLst>
              <a:ext uri="{FF2B5EF4-FFF2-40B4-BE49-F238E27FC236}">
                <a16:creationId xmlns:a16="http://schemas.microsoft.com/office/drawing/2014/main" id="{D6DB1882-C7D1-4400-80B1-93F7106E0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488" y="2292156"/>
            <a:ext cx="4595023" cy="3667320"/>
          </a:xfrm>
          <a:prstGeom prst="rect">
            <a:avLst/>
          </a:prstGeom>
        </p:spPr>
      </p:pic>
      <p:sp>
        <p:nvSpPr>
          <p:cNvPr id="7" name="TextBox 6">
            <a:extLst>
              <a:ext uri="{FF2B5EF4-FFF2-40B4-BE49-F238E27FC236}">
                <a16:creationId xmlns:a16="http://schemas.microsoft.com/office/drawing/2014/main" id="{852EB9E7-5EDF-4BAF-93F8-A404B7AA756E}"/>
              </a:ext>
            </a:extLst>
          </p:cNvPr>
          <p:cNvSpPr txBox="1"/>
          <p:nvPr/>
        </p:nvSpPr>
        <p:spPr>
          <a:xfrm>
            <a:off x="829340" y="3147237"/>
            <a:ext cx="2615609" cy="646331"/>
          </a:xfrm>
          <a:prstGeom prst="rect">
            <a:avLst/>
          </a:prstGeom>
          <a:noFill/>
        </p:spPr>
        <p:txBody>
          <a:bodyPr wrap="square" rtlCol="0">
            <a:spAutoFit/>
          </a:bodyPr>
          <a:lstStyle/>
          <a:p>
            <a:r>
              <a:rPr lang="en-US" dirty="0"/>
              <a:t>LDA is both smart and dumb. </a:t>
            </a:r>
          </a:p>
        </p:txBody>
      </p:sp>
    </p:spTree>
    <p:extLst>
      <p:ext uri="{BB962C8B-B14F-4D97-AF65-F5344CB8AC3E}">
        <p14:creationId xmlns:p14="http://schemas.microsoft.com/office/powerpoint/2010/main" val="2415104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random forest provide above/beyond LDA output?</a:t>
            </a:r>
          </a:p>
        </p:txBody>
      </p:sp>
      <p:pic>
        <p:nvPicPr>
          <p:cNvPr id="6" name="Picture 5">
            <a:extLst>
              <a:ext uri="{FF2B5EF4-FFF2-40B4-BE49-F238E27FC236}">
                <a16:creationId xmlns:a16="http://schemas.microsoft.com/office/drawing/2014/main" id="{D6DB1882-C7D1-4400-80B1-93F7106E0778}"/>
              </a:ext>
            </a:extLst>
          </p:cNvPr>
          <p:cNvPicPr>
            <a:picLocks noChangeAspect="1"/>
          </p:cNvPicPr>
          <p:nvPr/>
        </p:nvPicPr>
        <p:blipFill rotWithShape="1">
          <a:blip r:embed="rId3">
            <a:extLst>
              <a:ext uri="{28A0092B-C50C-407E-A947-70E740481C1C}">
                <a14:useLocalDpi xmlns:a14="http://schemas.microsoft.com/office/drawing/2010/main" val="0"/>
              </a:ext>
            </a:extLst>
          </a:blip>
          <a:srcRect t="16124"/>
          <a:stretch/>
        </p:blipFill>
        <p:spPr>
          <a:xfrm>
            <a:off x="3798488" y="1819768"/>
            <a:ext cx="4595023" cy="4612097"/>
          </a:xfrm>
          <a:prstGeom prst="rect">
            <a:avLst/>
          </a:prstGeom>
        </p:spPr>
      </p:pic>
      <p:sp>
        <p:nvSpPr>
          <p:cNvPr id="7" name="TextBox 6">
            <a:extLst>
              <a:ext uri="{FF2B5EF4-FFF2-40B4-BE49-F238E27FC236}">
                <a16:creationId xmlns:a16="http://schemas.microsoft.com/office/drawing/2014/main" id="{852EB9E7-5EDF-4BAF-93F8-A404B7AA756E}"/>
              </a:ext>
            </a:extLst>
          </p:cNvPr>
          <p:cNvSpPr txBox="1"/>
          <p:nvPr/>
        </p:nvSpPr>
        <p:spPr>
          <a:xfrm>
            <a:off x="829340" y="3147237"/>
            <a:ext cx="2615609" cy="646331"/>
          </a:xfrm>
          <a:prstGeom prst="rect">
            <a:avLst/>
          </a:prstGeom>
          <a:noFill/>
        </p:spPr>
        <p:txBody>
          <a:bodyPr wrap="square" rtlCol="0">
            <a:spAutoFit/>
          </a:bodyPr>
          <a:lstStyle/>
          <a:p>
            <a:r>
              <a:rPr lang="en-US" dirty="0"/>
              <a:t>LDA is both smart and dumb. </a:t>
            </a:r>
          </a:p>
        </p:txBody>
      </p:sp>
      <p:sp>
        <p:nvSpPr>
          <p:cNvPr id="9" name="TextBox 8">
            <a:extLst>
              <a:ext uri="{FF2B5EF4-FFF2-40B4-BE49-F238E27FC236}">
                <a16:creationId xmlns:a16="http://schemas.microsoft.com/office/drawing/2014/main" id="{691447AB-0438-48AF-9B0F-CEE2E04828DE}"/>
              </a:ext>
            </a:extLst>
          </p:cNvPr>
          <p:cNvSpPr txBox="1"/>
          <p:nvPr/>
        </p:nvSpPr>
        <p:spPr>
          <a:xfrm>
            <a:off x="829340" y="3973375"/>
            <a:ext cx="2615609" cy="923330"/>
          </a:xfrm>
          <a:prstGeom prst="rect">
            <a:avLst/>
          </a:prstGeom>
          <a:noFill/>
        </p:spPr>
        <p:txBody>
          <a:bodyPr wrap="square" rtlCol="0">
            <a:spAutoFit/>
          </a:bodyPr>
          <a:lstStyle/>
          <a:p>
            <a:r>
              <a:rPr lang="en-US" dirty="0"/>
              <a:t>It’s an unsupervised model that requires some supervision.</a:t>
            </a:r>
          </a:p>
        </p:txBody>
      </p:sp>
      <p:sp>
        <p:nvSpPr>
          <p:cNvPr id="4" name="Rectangle 3">
            <a:extLst>
              <a:ext uri="{FF2B5EF4-FFF2-40B4-BE49-F238E27FC236}">
                <a16:creationId xmlns:a16="http://schemas.microsoft.com/office/drawing/2014/main" id="{7227B3B3-195C-4375-A0E3-AA531C76DDA5}"/>
              </a:ext>
            </a:extLst>
          </p:cNvPr>
          <p:cNvSpPr/>
          <p:nvPr/>
        </p:nvSpPr>
        <p:spPr>
          <a:xfrm>
            <a:off x="3798488" y="1729740"/>
            <a:ext cx="1143163" cy="12177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A73AEA-7D0F-4B62-806C-20F9055CC594}"/>
              </a:ext>
            </a:extLst>
          </p:cNvPr>
          <p:cNvSpPr/>
          <p:nvPr/>
        </p:nvSpPr>
        <p:spPr>
          <a:xfrm>
            <a:off x="6095999" y="1729740"/>
            <a:ext cx="1143163" cy="12177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7CB4DD-6971-4BBD-9A0B-76E6FF79930B}"/>
              </a:ext>
            </a:extLst>
          </p:cNvPr>
          <p:cNvSpPr/>
          <p:nvPr/>
        </p:nvSpPr>
        <p:spPr>
          <a:xfrm>
            <a:off x="4952836" y="2947481"/>
            <a:ext cx="1143163" cy="1159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10673E-975D-493A-B6E9-581E6F92738D}"/>
              </a:ext>
            </a:extLst>
          </p:cNvPr>
          <p:cNvSpPr/>
          <p:nvPr/>
        </p:nvSpPr>
        <p:spPr>
          <a:xfrm>
            <a:off x="7250347" y="2947480"/>
            <a:ext cx="1143163" cy="1159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7B54C1-1930-420F-98F3-1063404BE81D}"/>
              </a:ext>
            </a:extLst>
          </p:cNvPr>
          <p:cNvSpPr/>
          <p:nvPr/>
        </p:nvSpPr>
        <p:spPr>
          <a:xfrm>
            <a:off x="3798487" y="4125816"/>
            <a:ext cx="1143163" cy="1159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D661FA-A6BB-41D0-88C1-9FBA02D1B081}"/>
              </a:ext>
            </a:extLst>
          </p:cNvPr>
          <p:cNvSpPr/>
          <p:nvPr/>
        </p:nvSpPr>
        <p:spPr>
          <a:xfrm>
            <a:off x="6107184" y="4121498"/>
            <a:ext cx="1143163" cy="1159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91A9B04-EE04-4D65-B432-F91880EF3451}"/>
              </a:ext>
            </a:extLst>
          </p:cNvPr>
          <p:cNvSpPr/>
          <p:nvPr/>
        </p:nvSpPr>
        <p:spPr>
          <a:xfrm>
            <a:off x="4941650" y="5278841"/>
            <a:ext cx="1143163" cy="1159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946D0C7-13B4-4C5C-8479-9E495A84D777}"/>
              </a:ext>
            </a:extLst>
          </p:cNvPr>
          <p:cNvSpPr/>
          <p:nvPr/>
        </p:nvSpPr>
        <p:spPr>
          <a:xfrm>
            <a:off x="7251285" y="5278841"/>
            <a:ext cx="1143163" cy="1159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8121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random forest provide above/beyond LDA output?</a:t>
            </a:r>
          </a:p>
        </p:txBody>
      </p:sp>
      <p:pic>
        <p:nvPicPr>
          <p:cNvPr id="6" name="Picture 5">
            <a:extLst>
              <a:ext uri="{FF2B5EF4-FFF2-40B4-BE49-F238E27FC236}">
                <a16:creationId xmlns:a16="http://schemas.microsoft.com/office/drawing/2014/main" id="{D6DB1882-C7D1-4400-80B1-93F7106E0778}"/>
              </a:ext>
            </a:extLst>
          </p:cNvPr>
          <p:cNvPicPr>
            <a:picLocks noChangeAspect="1"/>
          </p:cNvPicPr>
          <p:nvPr/>
        </p:nvPicPr>
        <p:blipFill rotWithShape="1">
          <a:blip r:embed="rId3">
            <a:extLst>
              <a:ext uri="{28A0092B-C50C-407E-A947-70E740481C1C}">
                <a14:useLocalDpi xmlns:a14="http://schemas.microsoft.com/office/drawing/2010/main" val="0"/>
              </a:ext>
            </a:extLst>
          </a:blip>
          <a:srcRect t="16124"/>
          <a:stretch/>
        </p:blipFill>
        <p:spPr>
          <a:xfrm>
            <a:off x="3798488" y="1819768"/>
            <a:ext cx="4595023" cy="4612097"/>
          </a:xfrm>
          <a:prstGeom prst="rect">
            <a:avLst/>
          </a:prstGeom>
        </p:spPr>
      </p:pic>
      <p:sp>
        <p:nvSpPr>
          <p:cNvPr id="7" name="TextBox 6">
            <a:extLst>
              <a:ext uri="{FF2B5EF4-FFF2-40B4-BE49-F238E27FC236}">
                <a16:creationId xmlns:a16="http://schemas.microsoft.com/office/drawing/2014/main" id="{852EB9E7-5EDF-4BAF-93F8-A404B7AA756E}"/>
              </a:ext>
            </a:extLst>
          </p:cNvPr>
          <p:cNvSpPr txBox="1"/>
          <p:nvPr/>
        </p:nvSpPr>
        <p:spPr>
          <a:xfrm>
            <a:off x="829340" y="3147237"/>
            <a:ext cx="2615609" cy="646331"/>
          </a:xfrm>
          <a:prstGeom prst="rect">
            <a:avLst/>
          </a:prstGeom>
          <a:noFill/>
        </p:spPr>
        <p:txBody>
          <a:bodyPr wrap="square" rtlCol="0">
            <a:spAutoFit/>
          </a:bodyPr>
          <a:lstStyle/>
          <a:p>
            <a:r>
              <a:rPr lang="en-US" dirty="0"/>
              <a:t>LDA is both smart and dumb. </a:t>
            </a:r>
          </a:p>
        </p:txBody>
      </p:sp>
      <p:sp>
        <p:nvSpPr>
          <p:cNvPr id="9" name="TextBox 8">
            <a:extLst>
              <a:ext uri="{FF2B5EF4-FFF2-40B4-BE49-F238E27FC236}">
                <a16:creationId xmlns:a16="http://schemas.microsoft.com/office/drawing/2014/main" id="{691447AB-0438-48AF-9B0F-CEE2E04828DE}"/>
              </a:ext>
            </a:extLst>
          </p:cNvPr>
          <p:cNvSpPr txBox="1"/>
          <p:nvPr/>
        </p:nvSpPr>
        <p:spPr>
          <a:xfrm>
            <a:off x="829340" y="3973375"/>
            <a:ext cx="2615609" cy="923330"/>
          </a:xfrm>
          <a:prstGeom prst="rect">
            <a:avLst/>
          </a:prstGeom>
          <a:noFill/>
        </p:spPr>
        <p:txBody>
          <a:bodyPr wrap="square" rtlCol="0">
            <a:spAutoFit/>
          </a:bodyPr>
          <a:lstStyle/>
          <a:p>
            <a:r>
              <a:rPr lang="en-US" dirty="0"/>
              <a:t>It’s an unsupervised model that requires some supervision.</a:t>
            </a:r>
          </a:p>
        </p:txBody>
      </p:sp>
      <p:sp>
        <p:nvSpPr>
          <p:cNvPr id="10" name="TextBox 9">
            <a:extLst>
              <a:ext uri="{FF2B5EF4-FFF2-40B4-BE49-F238E27FC236}">
                <a16:creationId xmlns:a16="http://schemas.microsoft.com/office/drawing/2014/main" id="{24DDB095-99F4-427D-9C43-3BDF3EBE166F}"/>
              </a:ext>
            </a:extLst>
          </p:cNvPr>
          <p:cNvSpPr txBox="1"/>
          <p:nvPr/>
        </p:nvSpPr>
        <p:spPr>
          <a:xfrm>
            <a:off x="8747050" y="2819883"/>
            <a:ext cx="2565992" cy="2585323"/>
          </a:xfrm>
          <a:prstGeom prst="rect">
            <a:avLst/>
          </a:prstGeom>
          <a:noFill/>
        </p:spPr>
        <p:txBody>
          <a:bodyPr wrap="square" rtlCol="0">
            <a:spAutoFit/>
          </a:bodyPr>
          <a:lstStyle/>
          <a:p>
            <a:r>
              <a:rPr lang="en-US" dirty="0"/>
              <a:t>Training a Random Forest model using Jensen-Shannon distances, </a:t>
            </a:r>
            <a:r>
              <a:rPr lang="en-US" i="1" dirty="0"/>
              <a:t>in addition to other metadata we have for the documents</a:t>
            </a:r>
            <a:r>
              <a:rPr lang="en-US" dirty="0"/>
              <a:t>, may provide better estimates of similarity between documents.</a:t>
            </a:r>
          </a:p>
        </p:txBody>
      </p:sp>
    </p:spTree>
    <p:extLst>
      <p:ext uri="{BB962C8B-B14F-4D97-AF65-F5344CB8AC3E}">
        <p14:creationId xmlns:p14="http://schemas.microsoft.com/office/powerpoint/2010/main" val="16442990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Weir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eir_Theme" id="{9B30A266-44AC-475B-A961-A28966B97CD3}" vid="{DC91447E-AB1E-4DFC-B908-E1A022B13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E0DB455A52B7488C99821A32CBB07F" ma:contentTypeVersion="16" ma:contentTypeDescription="Create a new document." ma:contentTypeScope="" ma:versionID="d6b59292b05b76a9be62992a0312f2dc">
  <xsd:schema xmlns:xsd="http://www.w3.org/2001/XMLSchema" xmlns:xs="http://www.w3.org/2001/XMLSchema" xmlns:p="http://schemas.microsoft.com/office/2006/metadata/properties" xmlns:ns2="58509ba5-407c-4680-9dbc-3af976f54898" xmlns:ns3="f22f0795-705f-43f1-9508-a6bfc3be0457" targetNamespace="http://schemas.microsoft.com/office/2006/metadata/properties" ma:root="true" ma:fieldsID="d8f2caabd1c46e828e3eef075d5f2212" ns2:_="" ns3:_="">
    <xsd:import namespace="58509ba5-407c-4680-9dbc-3af976f54898"/>
    <xsd:import namespace="f22f0795-705f-43f1-9508-a6bfc3be045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09ba5-407c-4680-9dbc-3af976f548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7767909-3d99-4411-ab93-8d862490eb0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22f0795-705f-43f1-9508-a6bfc3be045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4475983-96b5-4d82-8f9a-ae277683aa32}" ma:internalName="TaxCatchAll" ma:showField="CatchAllData" ma:web="f22f0795-705f-43f1-9508-a6bfc3be04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8509ba5-407c-4680-9dbc-3af976f54898">
      <Terms xmlns="http://schemas.microsoft.com/office/infopath/2007/PartnerControls"/>
    </lcf76f155ced4ddcb4097134ff3c332f>
    <TaxCatchAll xmlns="f22f0795-705f-43f1-9508-a6bfc3be0457" xsi:nil="true"/>
  </documentManagement>
</p:properties>
</file>

<file path=customXml/itemProps1.xml><?xml version="1.0" encoding="utf-8"?>
<ds:datastoreItem xmlns:ds="http://schemas.openxmlformats.org/officeDocument/2006/customXml" ds:itemID="{136A4182-BD69-441F-B8E4-BB1ED913764A}"/>
</file>

<file path=customXml/itemProps2.xml><?xml version="1.0" encoding="utf-8"?>
<ds:datastoreItem xmlns:ds="http://schemas.openxmlformats.org/officeDocument/2006/customXml" ds:itemID="{84C2D915-D4DA-4D1B-AF81-043A98F59E0E}"/>
</file>

<file path=customXml/itemProps3.xml><?xml version="1.0" encoding="utf-8"?>
<ds:datastoreItem xmlns:ds="http://schemas.openxmlformats.org/officeDocument/2006/customXml" ds:itemID="{29AC93FE-24F7-4A3E-872A-0F3424380524}"/>
</file>

<file path=docProps/app.xml><?xml version="1.0" encoding="utf-8"?>
<Properties xmlns="http://schemas.openxmlformats.org/officeDocument/2006/extended-properties" xmlns:vt="http://schemas.openxmlformats.org/officeDocument/2006/docPropsVTypes">
  <Template>Weir_Theme</Template>
  <TotalTime>976</TotalTime>
  <Words>2717</Words>
  <Application>Microsoft Office PowerPoint</Application>
  <PresentationFormat>Widescreen</PresentationFormat>
  <Paragraphs>1205</Paragraphs>
  <Slides>32</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Cambria Math</vt:lpstr>
      <vt:lpstr>Century</vt:lpstr>
      <vt:lpstr>Charter</vt:lpstr>
      <vt:lpstr>Source Sans Pro</vt:lpstr>
      <vt:lpstr>Source Sans Pro Black</vt:lpstr>
      <vt:lpstr>Source Sans Pro ExtraLight</vt:lpstr>
      <vt:lpstr>Source Sans Pro Semibold</vt:lpstr>
      <vt:lpstr>Wingdings</vt:lpstr>
      <vt:lpstr>Weir_Theme</vt:lpstr>
      <vt:lpstr>Enemy Item Detection Using Data Mining Methods:  Latent Dirichlet Allocation &amp; Random Forests</vt:lpstr>
      <vt:lpstr>Overview of Presentation</vt:lpstr>
      <vt:lpstr>Data Mining Methods: Latent Dirichlet Allocation</vt:lpstr>
      <vt:lpstr>The LDA model</vt:lpstr>
      <vt:lpstr>Data Mining Methods: Random Forests</vt:lpstr>
      <vt:lpstr>What do topic models provide that other models may not?</vt:lpstr>
      <vt:lpstr>What do random forest provide above/beyond LDA output?</vt:lpstr>
      <vt:lpstr>What do random forest provide above/beyond LDA output?</vt:lpstr>
      <vt:lpstr>What do random forest provide above/beyond LDA output?</vt:lpstr>
      <vt:lpstr>What do random forest provide above/beyond LDA output?</vt:lpstr>
      <vt:lpstr>Operational Context: The Dataset</vt:lpstr>
      <vt:lpstr>Operational Context: The Dataset</vt:lpstr>
      <vt:lpstr>Operational Context: The Dataset</vt:lpstr>
      <vt:lpstr>Operational Context: Cleaning the Dataset</vt:lpstr>
      <vt:lpstr>Operational Context: LDA: Number of Topics</vt:lpstr>
      <vt:lpstr>Operational Context: LDA: Number of Topics</vt:lpstr>
      <vt:lpstr>Operational Context: LDA: Beta and Gamma Estimates</vt:lpstr>
      <vt:lpstr>Operational Context: LDA: Jensen-Shannon Distances</vt:lpstr>
      <vt:lpstr>Operational Context: LDA: Jensen-Shannon Distances</vt:lpstr>
      <vt:lpstr>Operational Context: Random Forest: Without JSD</vt:lpstr>
      <vt:lpstr>Operational Context: Random Forest: WithJSD</vt:lpstr>
      <vt:lpstr>Operational Context: Random Forest: Comparison of Models</vt:lpstr>
      <vt:lpstr>Operational Context: SME Feedback on Classifications</vt:lpstr>
      <vt:lpstr>Operational Context: SME Feedback on Classifications</vt:lpstr>
      <vt:lpstr>Operational Context: SME Feedback on Classifications</vt:lpstr>
      <vt:lpstr>Random Forest: Without JSD, With SME updates</vt:lpstr>
      <vt:lpstr>Random Forest: WithJSD, With SME updates</vt:lpstr>
      <vt:lpstr>Random Forest: Comparison of Models</vt:lpstr>
      <vt:lpstr>Let’s look at some code….</vt:lpstr>
      <vt:lpstr>Thank you. Questions?</vt:lpstr>
      <vt:lpstr>Kulback-Liebler vs. Jensen-Shannon</vt:lpstr>
      <vt:lpstr>Kulback-Liebler vs. Jensen-Shannon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Weir</dc:creator>
  <cp:lastModifiedBy>John Weir</cp:lastModifiedBy>
  <cp:revision>12</cp:revision>
  <dcterms:created xsi:type="dcterms:W3CDTF">2022-04-07T22:28:27Z</dcterms:created>
  <dcterms:modified xsi:type="dcterms:W3CDTF">2022-04-08T15:12:14Z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0x010100EDE0DB455A52B7488C99821A32CBB07F</vt:lpwstr>
  </property>
  <property fmtid="{D5CDD505-2E9C-101B-9397-08002B2CF9AE}" pid="3" name="MediaServiceImageTags">
    <vt:lpwstr/>
  </property>
</Properties>
</file>