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1" r:id="rId6"/>
    <p:sldId id="262" r:id="rId7"/>
    <p:sldId id="263" r:id="rId8"/>
    <p:sldId id="264" r:id="rId9"/>
    <p:sldId id="265" r:id="rId10"/>
    <p:sldId id="259" r:id="rId11"/>
    <p:sldId id="266" r:id="rId12"/>
    <p:sldId id="267" r:id="rId13"/>
    <p:sldId id="268" r:id="rId14"/>
    <p:sldId id="275" r:id="rId15"/>
    <p:sldId id="270" r:id="rId16"/>
    <p:sldId id="271" r:id="rId17"/>
    <p:sldId id="273"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07CD-5A84-46B4-A013-E5BFFECEC6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53785-8473-4406-BEE8-0868677B7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2FB976-EA03-4B1A-9E8A-38EA6F376752}"/>
              </a:ext>
            </a:extLst>
          </p:cNvPr>
          <p:cNvSpPr>
            <a:spLocks noGrp="1"/>
          </p:cNvSpPr>
          <p:nvPr>
            <p:ph type="dt" sz="half" idx="10"/>
          </p:nvPr>
        </p:nvSpPr>
        <p:spPr/>
        <p:txBody>
          <a:bodyPr/>
          <a:lstStyle/>
          <a:p>
            <a:fld id="{8DBF5692-BD48-4094-96C7-BACB7AB04D23}" type="datetimeFigureOut">
              <a:rPr lang="en-US" smtClean="0"/>
              <a:t>4/4/2022</a:t>
            </a:fld>
            <a:endParaRPr lang="en-US"/>
          </a:p>
        </p:txBody>
      </p:sp>
      <p:sp>
        <p:nvSpPr>
          <p:cNvPr id="5" name="Footer Placeholder 4">
            <a:extLst>
              <a:ext uri="{FF2B5EF4-FFF2-40B4-BE49-F238E27FC236}">
                <a16:creationId xmlns:a16="http://schemas.microsoft.com/office/drawing/2014/main" id="{B5D620D7-F4DB-43D5-9E0E-0A5A1DC3A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6321F-C31A-4ABA-AB15-5CBDB82C20A7}"/>
              </a:ext>
            </a:extLst>
          </p:cNvPr>
          <p:cNvSpPr>
            <a:spLocks noGrp="1"/>
          </p:cNvSpPr>
          <p:nvPr>
            <p:ph type="sldNum" sz="quarter" idx="12"/>
          </p:nvPr>
        </p:nvSpPr>
        <p:spPr/>
        <p:txBody>
          <a:bodyPr/>
          <a:lstStyle/>
          <a:p>
            <a:fld id="{4ECF4E44-00D6-4D3B-AB46-D658FD96D51B}" type="slidenum">
              <a:rPr lang="en-US" smtClean="0"/>
              <a:t>‹#›</a:t>
            </a:fld>
            <a:endParaRPr lang="en-US"/>
          </a:p>
        </p:txBody>
      </p:sp>
    </p:spTree>
    <p:extLst>
      <p:ext uri="{BB962C8B-B14F-4D97-AF65-F5344CB8AC3E}">
        <p14:creationId xmlns:p14="http://schemas.microsoft.com/office/powerpoint/2010/main" val="198523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C677-8996-4BD4-807B-BB89A44F08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030E-8D82-4EDA-8526-92D6A59A3A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A1142-856B-4A32-8348-7E7557433F23}"/>
              </a:ext>
            </a:extLst>
          </p:cNvPr>
          <p:cNvSpPr>
            <a:spLocks noGrp="1"/>
          </p:cNvSpPr>
          <p:nvPr>
            <p:ph type="dt" sz="half" idx="10"/>
          </p:nvPr>
        </p:nvSpPr>
        <p:spPr/>
        <p:txBody>
          <a:bodyPr/>
          <a:lstStyle/>
          <a:p>
            <a:fld id="{8DBF5692-BD48-4094-96C7-BACB7AB04D23}" type="datetimeFigureOut">
              <a:rPr lang="en-US" smtClean="0"/>
              <a:t>4/4/2022</a:t>
            </a:fld>
            <a:endParaRPr lang="en-US"/>
          </a:p>
        </p:txBody>
      </p:sp>
      <p:sp>
        <p:nvSpPr>
          <p:cNvPr id="5" name="Footer Placeholder 4">
            <a:extLst>
              <a:ext uri="{FF2B5EF4-FFF2-40B4-BE49-F238E27FC236}">
                <a16:creationId xmlns:a16="http://schemas.microsoft.com/office/drawing/2014/main" id="{79E6E69E-F061-44AF-9FCA-DDC70E21C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1CB6C-2413-4927-98D1-9A1CDEFC28D5}"/>
              </a:ext>
            </a:extLst>
          </p:cNvPr>
          <p:cNvSpPr>
            <a:spLocks noGrp="1"/>
          </p:cNvSpPr>
          <p:nvPr>
            <p:ph type="sldNum" sz="quarter" idx="12"/>
          </p:nvPr>
        </p:nvSpPr>
        <p:spPr/>
        <p:txBody>
          <a:bodyPr/>
          <a:lstStyle/>
          <a:p>
            <a:fld id="{4ECF4E44-00D6-4D3B-AB46-D658FD96D51B}" type="slidenum">
              <a:rPr lang="en-US" smtClean="0"/>
              <a:t>‹#›</a:t>
            </a:fld>
            <a:endParaRPr lang="en-US"/>
          </a:p>
        </p:txBody>
      </p:sp>
    </p:spTree>
    <p:extLst>
      <p:ext uri="{BB962C8B-B14F-4D97-AF65-F5344CB8AC3E}">
        <p14:creationId xmlns:p14="http://schemas.microsoft.com/office/powerpoint/2010/main" val="411300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941C1-1F2F-4401-8E17-848F2CDB45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D81EAE-4E2A-4694-8170-9363CF6848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25350-D92B-468E-9D35-99B095272DC6}"/>
              </a:ext>
            </a:extLst>
          </p:cNvPr>
          <p:cNvSpPr>
            <a:spLocks noGrp="1"/>
          </p:cNvSpPr>
          <p:nvPr>
            <p:ph type="dt" sz="half" idx="10"/>
          </p:nvPr>
        </p:nvSpPr>
        <p:spPr/>
        <p:txBody>
          <a:bodyPr/>
          <a:lstStyle/>
          <a:p>
            <a:fld id="{8DBF5692-BD48-4094-96C7-BACB7AB04D23}" type="datetimeFigureOut">
              <a:rPr lang="en-US" smtClean="0"/>
              <a:t>4/4/2022</a:t>
            </a:fld>
            <a:endParaRPr lang="en-US"/>
          </a:p>
        </p:txBody>
      </p:sp>
      <p:sp>
        <p:nvSpPr>
          <p:cNvPr id="5" name="Footer Placeholder 4">
            <a:extLst>
              <a:ext uri="{FF2B5EF4-FFF2-40B4-BE49-F238E27FC236}">
                <a16:creationId xmlns:a16="http://schemas.microsoft.com/office/drawing/2014/main" id="{42C1E789-069B-4B56-8C13-A2F7F15F5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07C4C-8475-4927-A714-15E462402806}"/>
              </a:ext>
            </a:extLst>
          </p:cNvPr>
          <p:cNvSpPr>
            <a:spLocks noGrp="1"/>
          </p:cNvSpPr>
          <p:nvPr>
            <p:ph type="sldNum" sz="quarter" idx="12"/>
          </p:nvPr>
        </p:nvSpPr>
        <p:spPr/>
        <p:txBody>
          <a:bodyPr/>
          <a:lstStyle/>
          <a:p>
            <a:fld id="{4ECF4E44-00D6-4D3B-AB46-D658FD96D51B}" type="slidenum">
              <a:rPr lang="en-US" smtClean="0"/>
              <a:t>‹#›</a:t>
            </a:fld>
            <a:endParaRPr lang="en-US"/>
          </a:p>
        </p:txBody>
      </p:sp>
    </p:spTree>
    <p:extLst>
      <p:ext uri="{BB962C8B-B14F-4D97-AF65-F5344CB8AC3E}">
        <p14:creationId xmlns:p14="http://schemas.microsoft.com/office/powerpoint/2010/main" val="3231496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B96A-5768-4F57-AE94-449C67109D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758A7F-492B-44BC-A095-0FD87EEE69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587C8-774D-410A-BB7C-948ECD2CA1C5}"/>
              </a:ext>
            </a:extLst>
          </p:cNvPr>
          <p:cNvSpPr>
            <a:spLocks noGrp="1"/>
          </p:cNvSpPr>
          <p:nvPr>
            <p:ph type="dt" sz="half" idx="10"/>
          </p:nvPr>
        </p:nvSpPr>
        <p:spPr/>
        <p:txBody>
          <a:bodyPr/>
          <a:lstStyle/>
          <a:p>
            <a:fld id="{8DBF5692-BD48-4094-96C7-BACB7AB04D23}" type="datetimeFigureOut">
              <a:rPr lang="en-US" smtClean="0"/>
              <a:t>4/4/2022</a:t>
            </a:fld>
            <a:endParaRPr lang="en-US"/>
          </a:p>
        </p:txBody>
      </p:sp>
      <p:sp>
        <p:nvSpPr>
          <p:cNvPr id="5" name="Footer Placeholder 4">
            <a:extLst>
              <a:ext uri="{FF2B5EF4-FFF2-40B4-BE49-F238E27FC236}">
                <a16:creationId xmlns:a16="http://schemas.microsoft.com/office/drawing/2014/main" id="{A78172B3-464B-42C8-9DF7-7E408360C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302E4-3858-45DF-8E11-9A2399EFC11B}"/>
              </a:ext>
            </a:extLst>
          </p:cNvPr>
          <p:cNvSpPr>
            <a:spLocks noGrp="1"/>
          </p:cNvSpPr>
          <p:nvPr>
            <p:ph type="sldNum" sz="quarter" idx="12"/>
          </p:nvPr>
        </p:nvSpPr>
        <p:spPr/>
        <p:txBody>
          <a:bodyPr/>
          <a:lstStyle/>
          <a:p>
            <a:fld id="{4ECF4E44-00D6-4D3B-AB46-D658FD96D51B}" type="slidenum">
              <a:rPr lang="en-US" smtClean="0"/>
              <a:t>‹#›</a:t>
            </a:fld>
            <a:endParaRPr lang="en-US"/>
          </a:p>
        </p:txBody>
      </p:sp>
    </p:spTree>
    <p:extLst>
      <p:ext uri="{BB962C8B-B14F-4D97-AF65-F5344CB8AC3E}">
        <p14:creationId xmlns:p14="http://schemas.microsoft.com/office/powerpoint/2010/main" val="325855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D954-AED6-4B1A-9D06-F60DDCFE8F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3D0AD2-625D-4213-8F3E-D1C28A034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645842-1E85-49F7-8191-C6F954207221}"/>
              </a:ext>
            </a:extLst>
          </p:cNvPr>
          <p:cNvSpPr>
            <a:spLocks noGrp="1"/>
          </p:cNvSpPr>
          <p:nvPr>
            <p:ph type="dt" sz="half" idx="10"/>
          </p:nvPr>
        </p:nvSpPr>
        <p:spPr/>
        <p:txBody>
          <a:bodyPr/>
          <a:lstStyle/>
          <a:p>
            <a:fld id="{8DBF5692-BD48-4094-96C7-BACB7AB04D23}" type="datetimeFigureOut">
              <a:rPr lang="en-US" smtClean="0"/>
              <a:t>4/4/2022</a:t>
            </a:fld>
            <a:endParaRPr lang="en-US"/>
          </a:p>
        </p:txBody>
      </p:sp>
      <p:sp>
        <p:nvSpPr>
          <p:cNvPr id="5" name="Footer Placeholder 4">
            <a:extLst>
              <a:ext uri="{FF2B5EF4-FFF2-40B4-BE49-F238E27FC236}">
                <a16:creationId xmlns:a16="http://schemas.microsoft.com/office/drawing/2014/main" id="{54C7C65E-6994-48D0-9CEB-7B4B98F34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82C66-70D5-4203-A6AC-9DC66D4A651E}"/>
              </a:ext>
            </a:extLst>
          </p:cNvPr>
          <p:cNvSpPr>
            <a:spLocks noGrp="1"/>
          </p:cNvSpPr>
          <p:nvPr>
            <p:ph type="sldNum" sz="quarter" idx="12"/>
          </p:nvPr>
        </p:nvSpPr>
        <p:spPr/>
        <p:txBody>
          <a:bodyPr/>
          <a:lstStyle/>
          <a:p>
            <a:fld id="{4ECF4E44-00D6-4D3B-AB46-D658FD96D51B}" type="slidenum">
              <a:rPr lang="en-US" smtClean="0"/>
              <a:t>‹#›</a:t>
            </a:fld>
            <a:endParaRPr lang="en-US"/>
          </a:p>
        </p:txBody>
      </p:sp>
    </p:spTree>
    <p:extLst>
      <p:ext uri="{BB962C8B-B14F-4D97-AF65-F5344CB8AC3E}">
        <p14:creationId xmlns:p14="http://schemas.microsoft.com/office/powerpoint/2010/main" val="315457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49D7-278A-4D75-8FBF-9CD2952C29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39158B-4680-478D-8F0B-F8788E1242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BCE99E-6414-4ED2-9D15-F892B8748F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8F5990-CA6F-49A9-9912-A7772E8F7536}"/>
              </a:ext>
            </a:extLst>
          </p:cNvPr>
          <p:cNvSpPr>
            <a:spLocks noGrp="1"/>
          </p:cNvSpPr>
          <p:nvPr>
            <p:ph type="dt" sz="half" idx="10"/>
          </p:nvPr>
        </p:nvSpPr>
        <p:spPr/>
        <p:txBody>
          <a:bodyPr/>
          <a:lstStyle/>
          <a:p>
            <a:fld id="{8DBF5692-BD48-4094-96C7-BACB7AB04D23}" type="datetimeFigureOut">
              <a:rPr lang="en-US" smtClean="0"/>
              <a:t>4/4/2022</a:t>
            </a:fld>
            <a:endParaRPr lang="en-US"/>
          </a:p>
        </p:txBody>
      </p:sp>
      <p:sp>
        <p:nvSpPr>
          <p:cNvPr id="6" name="Footer Placeholder 5">
            <a:extLst>
              <a:ext uri="{FF2B5EF4-FFF2-40B4-BE49-F238E27FC236}">
                <a16:creationId xmlns:a16="http://schemas.microsoft.com/office/drawing/2014/main" id="{325AF90B-7095-4861-B05B-554085152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15C5B6-FCC4-45B5-AC0C-753A8F19E4D4}"/>
              </a:ext>
            </a:extLst>
          </p:cNvPr>
          <p:cNvSpPr>
            <a:spLocks noGrp="1"/>
          </p:cNvSpPr>
          <p:nvPr>
            <p:ph type="sldNum" sz="quarter" idx="12"/>
          </p:nvPr>
        </p:nvSpPr>
        <p:spPr/>
        <p:txBody>
          <a:bodyPr/>
          <a:lstStyle/>
          <a:p>
            <a:fld id="{4ECF4E44-00D6-4D3B-AB46-D658FD96D51B}" type="slidenum">
              <a:rPr lang="en-US" smtClean="0"/>
              <a:t>‹#›</a:t>
            </a:fld>
            <a:endParaRPr lang="en-US"/>
          </a:p>
        </p:txBody>
      </p:sp>
    </p:spTree>
    <p:extLst>
      <p:ext uri="{BB962C8B-B14F-4D97-AF65-F5344CB8AC3E}">
        <p14:creationId xmlns:p14="http://schemas.microsoft.com/office/powerpoint/2010/main" val="1742328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D5BA-E0D7-4FA9-A347-55BEF5ADD6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5883E4-F0EA-42C8-B63C-9BC29C3C10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AE72BA-ED54-400C-9C95-BC5C2CE46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2A29DB-F75A-4D23-98A5-15AFAC5C13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17476E-77F3-4FB1-BF9B-085F63AC5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217943-8C60-4BE0-A672-5DDB9F244CD0}"/>
              </a:ext>
            </a:extLst>
          </p:cNvPr>
          <p:cNvSpPr>
            <a:spLocks noGrp="1"/>
          </p:cNvSpPr>
          <p:nvPr>
            <p:ph type="dt" sz="half" idx="10"/>
          </p:nvPr>
        </p:nvSpPr>
        <p:spPr/>
        <p:txBody>
          <a:bodyPr/>
          <a:lstStyle/>
          <a:p>
            <a:fld id="{8DBF5692-BD48-4094-96C7-BACB7AB04D23}" type="datetimeFigureOut">
              <a:rPr lang="en-US" smtClean="0"/>
              <a:t>4/4/2022</a:t>
            </a:fld>
            <a:endParaRPr lang="en-US"/>
          </a:p>
        </p:txBody>
      </p:sp>
      <p:sp>
        <p:nvSpPr>
          <p:cNvPr id="8" name="Footer Placeholder 7">
            <a:extLst>
              <a:ext uri="{FF2B5EF4-FFF2-40B4-BE49-F238E27FC236}">
                <a16:creationId xmlns:a16="http://schemas.microsoft.com/office/drawing/2014/main" id="{CAFC3B85-BA71-4047-A76E-E2D046EEB3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9EA9C1-AB8D-4C9F-A5C8-062C68504F8E}"/>
              </a:ext>
            </a:extLst>
          </p:cNvPr>
          <p:cNvSpPr>
            <a:spLocks noGrp="1"/>
          </p:cNvSpPr>
          <p:nvPr>
            <p:ph type="sldNum" sz="quarter" idx="12"/>
          </p:nvPr>
        </p:nvSpPr>
        <p:spPr/>
        <p:txBody>
          <a:bodyPr/>
          <a:lstStyle/>
          <a:p>
            <a:fld id="{4ECF4E44-00D6-4D3B-AB46-D658FD96D51B}" type="slidenum">
              <a:rPr lang="en-US" smtClean="0"/>
              <a:t>‹#›</a:t>
            </a:fld>
            <a:endParaRPr lang="en-US"/>
          </a:p>
        </p:txBody>
      </p:sp>
    </p:spTree>
    <p:extLst>
      <p:ext uri="{BB962C8B-B14F-4D97-AF65-F5344CB8AC3E}">
        <p14:creationId xmlns:p14="http://schemas.microsoft.com/office/powerpoint/2010/main" val="39767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2485-8B6F-4BFD-A8ED-5FB77A0FFA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1A77E-F8C9-412E-8F07-B1A9493DC596}"/>
              </a:ext>
            </a:extLst>
          </p:cNvPr>
          <p:cNvSpPr>
            <a:spLocks noGrp="1"/>
          </p:cNvSpPr>
          <p:nvPr>
            <p:ph type="dt" sz="half" idx="10"/>
          </p:nvPr>
        </p:nvSpPr>
        <p:spPr/>
        <p:txBody>
          <a:bodyPr/>
          <a:lstStyle/>
          <a:p>
            <a:fld id="{8DBF5692-BD48-4094-96C7-BACB7AB04D23}" type="datetimeFigureOut">
              <a:rPr lang="en-US" smtClean="0"/>
              <a:t>4/4/2022</a:t>
            </a:fld>
            <a:endParaRPr lang="en-US"/>
          </a:p>
        </p:txBody>
      </p:sp>
      <p:sp>
        <p:nvSpPr>
          <p:cNvPr id="4" name="Footer Placeholder 3">
            <a:extLst>
              <a:ext uri="{FF2B5EF4-FFF2-40B4-BE49-F238E27FC236}">
                <a16:creationId xmlns:a16="http://schemas.microsoft.com/office/drawing/2014/main" id="{B996FF2A-1E4B-4615-B2C6-75DD09BAC0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AAFBA7-D8E0-4F9D-AEA2-51DC6B8BCC91}"/>
              </a:ext>
            </a:extLst>
          </p:cNvPr>
          <p:cNvSpPr>
            <a:spLocks noGrp="1"/>
          </p:cNvSpPr>
          <p:nvPr>
            <p:ph type="sldNum" sz="quarter" idx="12"/>
          </p:nvPr>
        </p:nvSpPr>
        <p:spPr/>
        <p:txBody>
          <a:bodyPr/>
          <a:lstStyle/>
          <a:p>
            <a:fld id="{4ECF4E44-00D6-4D3B-AB46-D658FD96D51B}" type="slidenum">
              <a:rPr lang="en-US" smtClean="0"/>
              <a:t>‹#›</a:t>
            </a:fld>
            <a:endParaRPr lang="en-US"/>
          </a:p>
        </p:txBody>
      </p:sp>
    </p:spTree>
    <p:extLst>
      <p:ext uri="{BB962C8B-B14F-4D97-AF65-F5344CB8AC3E}">
        <p14:creationId xmlns:p14="http://schemas.microsoft.com/office/powerpoint/2010/main" val="183281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AD5013-4CE1-4D51-8720-246083EB5263}"/>
              </a:ext>
            </a:extLst>
          </p:cNvPr>
          <p:cNvSpPr>
            <a:spLocks noGrp="1"/>
          </p:cNvSpPr>
          <p:nvPr>
            <p:ph type="dt" sz="half" idx="10"/>
          </p:nvPr>
        </p:nvSpPr>
        <p:spPr/>
        <p:txBody>
          <a:bodyPr/>
          <a:lstStyle/>
          <a:p>
            <a:fld id="{8DBF5692-BD48-4094-96C7-BACB7AB04D23}" type="datetimeFigureOut">
              <a:rPr lang="en-US" smtClean="0"/>
              <a:t>4/4/2022</a:t>
            </a:fld>
            <a:endParaRPr lang="en-US"/>
          </a:p>
        </p:txBody>
      </p:sp>
      <p:sp>
        <p:nvSpPr>
          <p:cNvPr id="3" name="Footer Placeholder 2">
            <a:extLst>
              <a:ext uri="{FF2B5EF4-FFF2-40B4-BE49-F238E27FC236}">
                <a16:creationId xmlns:a16="http://schemas.microsoft.com/office/drawing/2014/main" id="{AFD5D4BC-D2FB-47D6-A1F4-A0B2BC8D29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73AA0F-E846-420B-A90C-DD70EC342608}"/>
              </a:ext>
            </a:extLst>
          </p:cNvPr>
          <p:cNvSpPr>
            <a:spLocks noGrp="1"/>
          </p:cNvSpPr>
          <p:nvPr>
            <p:ph type="sldNum" sz="quarter" idx="12"/>
          </p:nvPr>
        </p:nvSpPr>
        <p:spPr/>
        <p:txBody>
          <a:bodyPr/>
          <a:lstStyle/>
          <a:p>
            <a:fld id="{4ECF4E44-00D6-4D3B-AB46-D658FD96D51B}" type="slidenum">
              <a:rPr lang="en-US" smtClean="0"/>
              <a:t>‹#›</a:t>
            </a:fld>
            <a:endParaRPr lang="en-US"/>
          </a:p>
        </p:txBody>
      </p:sp>
    </p:spTree>
    <p:extLst>
      <p:ext uri="{BB962C8B-B14F-4D97-AF65-F5344CB8AC3E}">
        <p14:creationId xmlns:p14="http://schemas.microsoft.com/office/powerpoint/2010/main" val="27165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DDDE-D491-4CD8-874C-06AE8255A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EA171-8C97-4951-94A3-153B51AFA8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2B4760-4AE8-44F5-96BA-4918218FB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7BE68-6A17-4A32-95A0-1680C53CE57D}"/>
              </a:ext>
            </a:extLst>
          </p:cNvPr>
          <p:cNvSpPr>
            <a:spLocks noGrp="1"/>
          </p:cNvSpPr>
          <p:nvPr>
            <p:ph type="dt" sz="half" idx="10"/>
          </p:nvPr>
        </p:nvSpPr>
        <p:spPr/>
        <p:txBody>
          <a:bodyPr/>
          <a:lstStyle/>
          <a:p>
            <a:fld id="{8DBF5692-BD48-4094-96C7-BACB7AB04D23}" type="datetimeFigureOut">
              <a:rPr lang="en-US" smtClean="0"/>
              <a:t>4/4/2022</a:t>
            </a:fld>
            <a:endParaRPr lang="en-US"/>
          </a:p>
        </p:txBody>
      </p:sp>
      <p:sp>
        <p:nvSpPr>
          <p:cNvPr id="6" name="Footer Placeholder 5">
            <a:extLst>
              <a:ext uri="{FF2B5EF4-FFF2-40B4-BE49-F238E27FC236}">
                <a16:creationId xmlns:a16="http://schemas.microsoft.com/office/drawing/2014/main" id="{740A2BB1-56F4-4A60-895C-16AFEEA9C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6EB52-FE16-4C61-A496-72F42060A9CA}"/>
              </a:ext>
            </a:extLst>
          </p:cNvPr>
          <p:cNvSpPr>
            <a:spLocks noGrp="1"/>
          </p:cNvSpPr>
          <p:nvPr>
            <p:ph type="sldNum" sz="quarter" idx="12"/>
          </p:nvPr>
        </p:nvSpPr>
        <p:spPr/>
        <p:txBody>
          <a:bodyPr/>
          <a:lstStyle/>
          <a:p>
            <a:fld id="{4ECF4E44-00D6-4D3B-AB46-D658FD96D51B}" type="slidenum">
              <a:rPr lang="en-US" smtClean="0"/>
              <a:t>‹#›</a:t>
            </a:fld>
            <a:endParaRPr lang="en-US"/>
          </a:p>
        </p:txBody>
      </p:sp>
    </p:spTree>
    <p:extLst>
      <p:ext uri="{BB962C8B-B14F-4D97-AF65-F5344CB8AC3E}">
        <p14:creationId xmlns:p14="http://schemas.microsoft.com/office/powerpoint/2010/main" val="290727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B2ADC-404E-4706-AEF1-EF0E69D88E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C76F60-66E2-4D85-9CF8-32B6B1DEE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9143A7-78CB-41DA-9246-7652C21E0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2CCEA-F61C-4E19-950F-99537778175F}"/>
              </a:ext>
            </a:extLst>
          </p:cNvPr>
          <p:cNvSpPr>
            <a:spLocks noGrp="1"/>
          </p:cNvSpPr>
          <p:nvPr>
            <p:ph type="dt" sz="half" idx="10"/>
          </p:nvPr>
        </p:nvSpPr>
        <p:spPr/>
        <p:txBody>
          <a:bodyPr/>
          <a:lstStyle/>
          <a:p>
            <a:fld id="{8DBF5692-BD48-4094-96C7-BACB7AB04D23}" type="datetimeFigureOut">
              <a:rPr lang="en-US" smtClean="0"/>
              <a:t>4/4/2022</a:t>
            </a:fld>
            <a:endParaRPr lang="en-US"/>
          </a:p>
        </p:txBody>
      </p:sp>
      <p:sp>
        <p:nvSpPr>
          <p:cNvPr id="6" name="Footer Placeholder 5">
            <a:extLst>
              <a:ext uri="{FF2B5EF4-FFF2-40B4-BE49-F238E27FC236}">
                <a16:creationId xmlns:a16="http://schemas.microsoft.com/office/drawing/2014/main" id="{EC723333-ACF9-4C55-AA1F-BF91B8164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989F7-EAB4-4739-B48D-7E89A0031ACA}"/>
              </a:ext>
            </a:extLst>
          </p:cNvPr>
          <p:cNvSpPr>
            <a:spLocks noGrp="1"/>
          </p:cNvSpPr>
          <p:nvPr>
            <p:ph type="sldNum" sz="quarter" idx="12"/>
          </p:nvPr>
        </p:nvSpPr>
        <p:spPr/>
        <p:txBody>
          <a:bodyPr/>
          <a:lstStyle/>
          <a:p>
            <a:fld id="{4ECF4E44-00D6-4D3B-AB46-D658FD96D51B}" type="slidenum">
              <a:rPr lang="en-US" smtClean="0"/>
              <a:t>‹#›</a:t>
            </a:fld>
            <a:endParaRPr lang="en-US"/>
          </a:p>
        </p:txBody>
      </p:sp>
    </p:spTree>
    <p:extLst>
      <p:ext uri="{BB962C8B-B14F-4D97-AF65-F5344CB8AC3E}">
        <p14:creationId xmlns:p14="http://schemas.microsoft.com/office/powerpoint/2010/main" val="139222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0E90B9-43BA-4646-A51E-EEC677E16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0F0B26-0F1E-4439-82C5-A281EA4F9C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BE8C7-7D14-4BF0-BAA5-BF52EF838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F5692-BD48-4094-96C7-BACB7AB04D23}" type="datetimeFigureOut">
              <a:rPr lang="en-US" smtClean="0"/>
              <a:t>4/4/2022</a:t>
            </a:fld>
            <a:endParaRPr lang="en-US"/>
          </a:p>
        </p:txBody>
      </p:sp>
      <p:sp>
        <p:nvSpPr>
          <p:cNvPr id="5" name="Footer Placeholder 4">
            <a:extLst>
              <a:ext uri="{FF2B5EF4-FFF2-40B4-BE49-F238E27FC236}">
                <a16:creationId xmlns:a16="http://schemas.microsoft.com/office/drawing/2014/main" id="{8F1C1473-7CCA-4614-9CEC-78ACB723B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84E9B3-DBE9-45A6-A4C8-EF3E47CC78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F4E44-00D6-4D3B-AB46-D658FD96D51B}" type="slidenum">
              <a:rPr lang="en-US" smtClean="0"/>
              <a:t>‹#›</a:t>
            </a:fld>
            <a:endParaRPr lang="en-US"/>
          </a:p>
        </p:txBody>
      </p:sp>
    </p:spTree>
    <p:extLst>
      <p:ext uri="{BB962C8B-B14F-4D97-AF65-F5344CB8AC3E}">
        <p14:creationId xmlns:p14="http://schemas.microsoft.com/office/powerpoint/2010/main" val="381414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8E6C-576F-4A9E-BA43-F578B094F25F}"/>
              </a:ext>
            </a:extLst>
          </p:cNvPr>
          <p:cNvSpPr>
            <a:spLocks noGrp="1"/>
          </p:cNvSpPr>
          <p:nvPr>
            <p:ph type="ctrTitle"/>
          </p:nvPr>
        </p:nvSpPr>
        <p:spPr/>
        <p:txBody>
          <a:bodyPr>
            <a:normAutofit/>
          </a:bodyPr>
          <a:lstStyle/>
          <a:p>
            <a:r>
              <a:rPr lang="en-US" sz="6000" b="1" dirty="0">
                <a:solidFill>
                  <a:srgbClr val="323232"/>
                </a:solidFill>
                <a:effectLst/>
                <a:latin typeface="Calibri" panose="020F0502020204030204" pitchFamily="34" charset="0"/>
                <a:ea typeface="Times New Roman" panose="02020603050405020304" pitchFamily="18" charset="0"/>
                <a:cs typeface="Times New Roman" panose="02020603050405020304" pitchFamily="18" charset="0"/>
              </a:rPr>
              <a:t>Enemy Item Identification with Text Similarity</a:t>
            </a:r>
            <a:endParaRPr lang="en-US" dirty="0"/>
          </a:p>
        </p:txBody>
      </p:sp>
      <p:sp>
        <p:nvSpPr>
          <p:cNvPr id="3" name="Subtitle 2">
            <a:extLst>
              <a:ext uri="{FF2B5EF4-FFF2-40B4-BE49-F238E27FC236}">
                <a16:creationId xmlns:a16="http://schemas.microsoft.com/office/drawing/2014/main" id="{9BEB8D52-4303-482B-8F0A-6982CE3F44AB}"/>
              </a:ext>
            </a:extLst>
          </p:cNvPr>
          <p:cNvSpPr>
            <a:spLocks noGrp="1"/>
          </p:cNvSpPr>
          <p:nvPr>
            <p:ph type="subTitle" idx="1"/>
          </p:nvPr>
        </p:nvSpPr>
        <p:spPr/>
        <p:txBody>
          <a:bodyPr/>
          <a:lstStyle/>
          <a:p>
            <a:r>
              <a:rPr lang="en-US" dirty="0"/>
              <a:t>Kirk A. Becker, PhD – Pearson VUE</a:t>
            </a:r>
          </a:p>
          <a:p>
            <a:endParaRPr lang="en-US" dirty="0"/>
          </a:p>
        </p:txBody>
      </p:sp>
    </p:spTree>
    <p:extLst>
      <p:ext uri="{BB962C8B-B14F-4D97-AF65-F5344CB8AC3E}">
        <p14:creationId xmlns:p14="http://schemas.microsoft.com/office/powerpoint/2010/main" val="907923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FFAF-048A-4187-90EF-023E9EC052CE}"/>
              </a:ext>
            </a:extLst>
          </p:cNvPr>
          <p:cNvSpPr>
            <a:spLocks noGrp="1"/>
          </p:cNvSpPr>
          <p:nvPr>
            <p:ph type="title"/>
          </p:nvPr>
        </p:nvSpPr>
        <p:spPr/>
        <p:txBody>
          <a:bodyPr/>
          <a:lstStyle/>
          <a:p>
            <a:r>
              <a:rPr lang="en-US" dirty="0"/>
              <a:t>AIG vs. non-AIG item banks (cosine&gt;0)</a:t>
            </a:r>
          </a:p>
        </p:txBody>
      </p:sp>
      <p:sp>
        <p:nvSpPr>
          <p:cNvPr id="3" name="Content Placeholder 2">
            <a:extLst>
              <a:ext uri="{FF2B5EF4-FFF2-40B4-BE49-F238E27FC236}">
                <a16:creationId xmlns:a16="http://schemas.microsoft.com/office/drawing/2014/main" id="{5FE4CC46-7D98-4900-B974-A58928C571F1}"/>
              </a:ext>
            </a:extLst>
          </p:cNvPr>
          <p:cNvSpPr>
            <a:spLocks noGrp="1"/>
          </p:cNvSpPr>
          <p:nvPr>
            <p:ph idx="1"/>
          </p:nvPr>
        </p:nvSpPr>
        <p:spPr/>
        <p:txBody>
          <a:bodyPr/>
          <a:lstStyle/>
          <a:p>
            <a:endParaRPr lang="en-US"/>
          </a:p>
        </p:txBody>
      </p:sp>
      <p:pic>
        <p:nvPicPr>
          <p:cNvPr id="4" name="Content Placeholder 8">
            <a:extLst>
              <a:ext uri="{FF2B5EF4-FFF2-40B4-BE49-F238E27FC236}">
                <a16:creationId xmlns:a16="http://schemas.microsoft.com/office/drawing/2014/main" id="{DF971422-0ED3-4589-AA1D-5188EC619DCC}"/>
              </a:ext>
            </a:extLst>
          </p:cNvPr>
          <p:cNvPicPr>
            <a:picLocks noChangeAspect="1"/>
          </p:cNvPicPr>
          <p:nvPr/>
        </p:nvPicPr>
        <p:blipFill>
          <a:blip r:embed="rId2"/>
          <a:stretch>
            <a:fillRect/>
          </a:stretch>
        </p:blipFill>
        <p:spPr>
          <a:xfrm>
            <a:off x="104775" y="1219200"/>
            <a:ext cx="5991225" cy="4800600"/>
          </a:xfrm>
          <a:prstGeom prst="rect">
            <a:avLst/>
          </a:prstGeom>
        </p:spPr>
      </p:pic>
      <p:pic>
        <p:nvPicPr>
          <p:cNvPr id="5" name="Picture 4">
            <a:extLst>
              <a:ext uri="{FF2B5EF4-FFF2-40B4-BE49-F238E27FC236}">
                <a16:creationId xmlns:a16="http://schemas.microsoft.com/office/drawing/2014/main" id="{661192F7-A9E0-4CDE-8D72-DBA55DB7E5C3}"/>
              </a:ext>
            </a:extLst>
          </p:cNvPr>
          <p:cNvPicPr>
            <a:picLocks noChangeAspect="1"/>
          </p:cNvPicPr>
          <p:nvPr/>
        </p:nvPicPr>
        <p:blipFill>
          <a:blip r:embed="rId3"/>
          <a:stretch>
            <a:fillRect/>
          </a:stretch>
        </p:blipFill>
        <p:spPr>
          <a:xfrm>
            <a:off x="6200775" y="1219200"/>
            <a:ext cx="5991225" cy="4800600"/>
          </a:xfrm>
          <a:prstGeom prst="rect">
            <a:avLst/>
          </a:prstGeom>
        </p:spPr>
      </p:pic>
    </p:spTree>
    <p:extLst>
      <p:ext uri="{BB962C8B-B14F-4D97-AF65-F5344CB8AC3E}">
        <p14:creationId xmlns:p14="http://schemas.microsoft.com/office/powerpoint/2010/main" val="151875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D386-2B86-4DA7-AA4A-ED8EB37BC6D7}"/>
              </a:ext>
            </a:extLst>
          </p:cNvPr>
          <p:cNvSpPr>
            <a:spLocks noGrp="1"/>
          </p:cNvSpPr>
          <p:nvPr>
            <p:ph type="title"/>
          </p:nvPr>
        </p:nvSpPr>
        <p:spPr/>
        <p:txBody>
          <a:bodyPr/>
          <a:lstStyle/>
          <a:p>
            <a:r>
              <a:rPr lang="en-US" dirty="0"/>
              <a:t>Summaries When Some Enemies are Known</a:t>
            </a:r>
          </a:p>
        </p:txBody>
      </p:sp>
      <p:sp>
        <p:nvSpPr>
          <p:cNvPr id="3" name="Content Placeholder 2">
            <a:extLst>
              <a:ext uri="{FF2B5EF4-FFF2-40B4-BE49-F238E27FC236}">
                <a16:creationId xmlns:a16="http://schemas.microsoft.com/office/drawing/2014/main" id="{235E3267-25A9-4B85-8CB2-FFD41F1F6E1F}"/>
              </a:ext>
            </a:extLst>
          </p:cNvPr>
          <p:cNvSpPr>
            <a:spLocks noGrp="1"/>
          </p:cNvSpPr>
          <p:nvPr>
            <p:ph idx="1"/>
          </p:nvPr>
        </p:nvSpPr>
        <p:spPr/>
        <p:txBody>
          <a:bodyPr/>
          <a:lstStyle/>
          <a:p>
            <a:pPr marL="342900" marR="0" lvl="0" indent="-342900" algn="just">
              <a:spcBef>
                <a:spcPts val="0"/>
              </a:spcBef>
              <a:spcAft>
                <a:spcPts val="0"/>
              </a:spcAft>
              <a:buFont typeface="Symbol" panose="05050102010706020507" pitchFamily="18" charset="2"/>
              <a:buChar char=""/>
            </a:pPr>
            <a:r>
              <a:rPr lang="en-US" sz="1800" i="1" dirty="0">
                <a:effectLst/>
                <a:latin typeface="Arial" panose="020B0604020202020204" pitchFamily="34" charset="0"/>
                <a:ea typeface="Calibri" panose="020F0502020204030204" pitchFamily="34" charset="0"/>
                <a:cs typeface="Arial" panose="020B0604020202020204" pitchFamily="34" charset="0"/>
              </a:rPr>
              <a:t>Cumulative Non-Enemy</a:t>
            </a:r>
            <a:r>
              <a:rPr lang="en-US" sz="1800" dirty="0">
                <a:effectLst/>
                <a:latin typeface="Arial" panose="020B0604020202020204" pitchFamily="34" charset="0"/>
                <a:ea typeface="Calibri" panose="020F0502020204030204" pitchFamily="34" charset="0"/>
                <a:cs typeface="Arial" panose="020B0604020202020204" pitchFamily="34" charset="0"/>
              </a:rPr>
              <a:t> is a count of the number of item pairs at or above a given range, indicating the number of pairs that would need to be reviewed if that cut were used for item pair selection.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Arial" panose="020B0604020202020204" pitchFamily="34" charset="0"/>
              </a:rPr>
              <a:t>The </a:t>
            </a:r>
            <a:r>
              <a:rPr lang="en-US" sz="1800" i="1" dirty="0">
                <a:effectLst/>
                <a:latin typeface="Arial" panose="020B0604020202020204" pitchFamily="34" charset="0"/>
                <a:ea typeface="Calibri" panose="020F0502020204030204" pitchFamily="34" charset="0"/>
                <a:cs typeface="Arial" panose="020B0604020202020204" pitchFamily="34" charset="0"/>
              </a:rPr>
              <a:t>Cumulative Percent of Enemies</a:t>
            </a:r>
            <a:r>
              <a:rPr lang="en-US" sz="1800" dirty="0">
                <a:effectLst/>
                <a:latin typeface="Arial" panose="020B0604020202020204" pitchFamily="34" charset="0"/>
                <a:ea typeface="Calibri" panose="020F0502020204030204" pitchFamily="34" charset="0"/>
                <a:cs typeface="Arial" panose="020B0604020202020204" pitchFamily="34" charset="0"/>
              </a:rPr>
              <a:t> is the percentage of currently identified enemies at or above a given cut, which gives us a rough estimate of the percent of all enemies in the pool that would be identified using that cut. </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Arial" panose="020B0604020202020204" pitchFamily="34" charset="0"/>
              </a:rPr>
              <a:t>The </a:t>
            </a:r>
            <a:r>
              <a:rPr lang="en-US" sz="1800" i="1" dirty="0">
                <a:effectLst/>
                <a:latin typeface="Arial" panose="020B0604020202020204" pitchFamily="34" charset="0"/>
                <a:ea typeface="Calibri" panose="020F0502020204030204" pitchFamily="34" charset="0"/>
                <a:cs typeface="Arial" panose="020B0604020202020204" pitchFamily="34" charset="0"/>
              </a:rPr>
              <a:t>% of Enemies in Range</a:t>
            </a:r>
            <a:r>
              <a:rPr lang="en-US" sz="1800" dirty="0">
                <a:effectLst/>
                <a:latin typeface="Arial" panose="020B0604020202020204" pitchFamily="34" charset="0"/>
                <a:ea typeface="Calibri" panose="020F0502020204030204" pitchFamily="34" charset="0"/>
                <a:cs typeface="Arial" panose="020B0604020202020204" pitchFamily="34" charset="0"/>
              </a:rPr>
              <a:t> is the count of (currently identified) enemy pairs divided by the total number of items at a specific range.</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Arial" panose="020B0604020202020204" pitchFamily="34" charset="0"/>
              </a:rPr>
              <a:t>Finally, the </a:t>
            </a:r>
            <a:r>
              <a:rPr lang="en-US" sz="1800" i="1" dirty="0">
                <a:effectLst/>
                <a:latin typeface="Arial" panose="020B0604020202020204" pitchFamily="34" charset="0"/>
                <a:ea typeface="Calibri" panose="020F0502020204030204" pitchFamily="34" charset="0"/>
                <a:cs typeface="Arial" panose="020B0604020202020204" pitchFamily="34" charset="0"/>
              </a:rPr>
              <a:t>Cumulative % of Enemies at or Above Range</a:t>
            </a:r>
            <a:r>
              <a:rPr lang="en-US" sz="1800" dirty="0">
                <a:effectLst/>
                <a:latin typeface="Arial" panose="020B0604020202020204" pitchFamily="34" charset="0"/>
                <a:ea typeface="Calibri" panose="020F0502020204030204" pitchFamily="34" charset="0"/>
                <a:cs typeface="Arial" panose="020B0604020202020204" pitchFamily="34" charset="0"/>
              </a:rPr>
              <a:t> is the cumulative number of enemies divided by the cumulative number of item pairs.</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1625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0822-0C75-4D14-80AB-9A5C70B1DE11}"/>
              </a:ext>
            </a:extLst>
          </p:cNvPr>
          <p:cNvSpPr>
            <a:spLocks noGrp="1"/>
          </p:cNvSpPr>
          <p:nvPr>
            <p:ph type="title"/>
          </p:nvPr>
        </p:nvSpPr>
        <p:spPr/>
        <p:txBody>
          <a:bodyPr/>
          <a:lstStyle/>
          <a:p>
            <a:r>
              <a:rPr lang="en-US" dirty="0"/>
              <a:t>Summaries When Some Enemies are Known</a:t>
            </a:r>
          </a:p>
        </p:txBody>
      </p:sp>
      <p:pic>
        <p:nvPicPr>
          <p:cNvPr id="4" name="Picture 3">
            <a:extLst>
              <a:ext uri="{FF2B5EF4-FFF2-40B4-BE49-F238E27FC236}">
                <a16:creationId xmlns:a16="http://schemas.microsoft.com/office/drawing/2014/main" id="{B13DE393-9712-427C-9476-D744EA770C30}"/>
              </a:ext>
            </a:extLst>
          </p:cNvPr>
          <p:cNvPicPr>
            <a:picLocks noChangeAspect="1"/>
          </p:cNvPicPr>
          <p:nvPr/>
        </p:nvPicPr>
        <p:blipFill>
          <a:blip r:embed="rId2"/>
          <a:stretch>
            <a:fillRect/>
          </a:stretch>
        </p:blipFill>
        <p:spPr>
          <a:xfrm>
            <a:off x="1955409" y="1809749"/>
            <a:ext cx="6831853" cy="4683125"/>
          </a:xfrm>
          <a:prstGeom prst="rect">
            <a:avLst/>
          </a:prstGeom>
        </p:spPr>
      </p:pic>
    </p:spTree>
    <p:extLst>
      <p:ext uri="{BB962C8B-B14F-4D97-AF65-F5344CB8AC3E}">
        <p14:creationId xmlns:p14="http://schemas.microsoft.com/office/powerpoint/2010/main" val="413833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0750-A62A-4D92-9382-73508C402CB0}"/>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0F14E491-0F75-4DC6-BEC1-ED35EE3BA037}"/>
              </a:ext>
            </a:extLst>
          </p:cNvPr>
          <p:cNvSpPr>
            <a:spLocks noGrp="1"/>
          </p:cNvSpPr>
          <p:nvPr>
            <p:ph idx="1"/>
          </p:nvPr>
        </p:nvSpPr>
        <p:spPr/>
        <p:txBody>
          <a:bodyPr/>
          <a:lstStyle/>
          <a:p>
            <a:r>
              <a:rPr lang="en-US" dirty="0"/>
              <a:t>Additional characteristics of items may help in identifying enemy relationships</a:t>
            </a:r>
          </a:p>
          <a:p>
            <a:r>
              <a:rPr lang="en-US" dirty="0"/>
              <a:t>Main content domain</a:t>
            </a:r>
          </a:p>
          <a:p>
            <a:r>
              <a:rPr lang="en-US" dirty="0"/>
              <a:t>Sub-content domain</a:t>
            </a:r>
          </a:p>
          <a:p>
            <a:r>
              <a:rPr lang="en-US" dirty="0"/>
              <a:t>Keywords</a:t>
            </a:r>
          </a:p>
          <a:p>
            <a:r>
              <a:rPr lang="en-US" dirty="0"/>
              <a:t>Combinations of stem, key, distractor cosines</a:t>
            </a:r>
          </a:p>
        </p:txBody>
      </p:sp>
    </p:spTree>
    <p:extLst>
      <p:ext uri="{BB962C8B-B14F-4D97-AF65-F5344CB8AC3E}">
        <p14:creationId xmlns:p14="http://schemas.microsoft.com/office/powerpoint/2010/main" val="304594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0750-A62A-4D92-9382-73508C402CB0}"/>
              </a:ext>
            </a:extLst>
          </p:cNvPr>
          <p:cNvSpPr>
            <a:spLocks noGrp="1"/>
          </p:cNvSpPr>
          <p:nvPr>
            <p:ph type="title"/>
          </p:nvPr>
        </p:nvSpPr>
        <p:spPr/>
        <p:txBody>
          <a:bodyPr/>
          <a:lstStyle/>
          <a:p>
            <a:r>
              <a:rPr lang="en-US" dirty="0"/>
              <a:t>Code Walkthrough</a:t>
            </a:r>
          </a:p>
        </p:txBody>
      </p:sp>
      <p:sp>
        <p:nvSpPr>
          <p:cNvPr id="3" name="Content Placeholder 2">
            <a:extLst>
              <a:ext uri="{FF2B5EF4-FFF2-40B4-BE49-F238E27FC236}">
                <a16:creationId xmlns:a16="http://schemas.microsoft.com/office/drawing/2014/main" id="{0F14E491-0F75-4DC6-BEC1-ED35EE3BA037}"/>
              </a:ext>
            </a:extLst>
          </p:cNvPr>
          <p:cNvSpPr>
            <a:spLocks noGrp="1"/>
          </p:cNvSpPr>
          <p:nvPr>
            <p:ph idx="1"/>
          </p:nvPr>
        </p:nvSpPr>
        <p:spPr/>
        <p:txBody>
          <a:bodyPr/>
          <a:lstStyle/>
          <a:p>
            <a:r>
              <a:rPr lang="en-US" dirty="0"/>
              <a:t>Example item </a:t>
            </a:r>
            <a:r>
              <a:rPr lang="en-US" dirty="0" err="1"/>
              <a:t>cosine.R</a:t>
            </a:r>
            <a:endParaRPr lang="en-US" dirty="0"/>
          </a:p>
          <a:p>
            <a:r>
              <a:rPr lang="en-US" dirty="0"/>
              <a:t>Stem with key </a:t>
            </a:r>
            <a:r>
              <a:rPr lang="en-US" dirty="0" err="1"/>
              <a:t>cosine.R</a:t>
            </a:r>
            <a:endParaRPr lang="en-US" dirty="0"/>
          </a:p>
        </p:txBody>
      </p:sp>
    </p:spTree>
    <p:extLst>
      <p:ext uri="{BB962C8B-B14F-4D97-AF65-F5344CB8AC3E}">
        <p14:creationId xmlns:p14="http://schemas.microsoft.com/office/powerpoint/2010/main" val="1662800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D0AE-87B2-423F-9C86-9F75C4603E96}"/>
              </a:ext>
            </a:extLst>
          </p:cNvPr>
          <p:cNvSpPr>
            <a:spLocks noGrp="1"/>
          </p:cNvSpPr>
          <p:nvPr>
            <p:ph type="title"/>
          </p:nvPr>
        </p:nvSpPr>
        <p:spPr/>
        <p:txBody>
          <a:bodyPr/>
          <a:lstStyle/>
          <a:p>
            <a:r>
              <a:rPr lang="en-US" dirty="0"/>
              <a:t>Pair Review (</a:t>
            </a:r>
            <a:r>
              <a:rPr lang="en-US" dirty="0" err="1"/>
              <a:t>Stem+Key</a:t>
            </a:r>
            <a:r>
              <a:rPr lang="en-US" dirty="0"/>
              <a:t>=.82)</a:t>
            </a:r>
          </a:p>
        </p:txBody>
      </p:sp>
      <p:sp>
        <p:nvSpPr>
          <p:cNvPr id="3" name="Content Placeholder 2">
            <a:extLst>
              <a:ext uri="{FF2B5EF4-FFF2-40B4-BE49-F238E27FC236}">
                <a16:creationId xmlns:a16="http://schemas.microsoft.com/office/drawing/2014/main" id="{49612C32-816A-4D35-9C61-B346A69ACED7}"/>
              </a:ext>
            </a:extLst>
          </p:cNvPr>
          <p:cNvSpPr>
            <a:spLocks noGrp="1"/>
          </p:cNvSpPr>
          <p:nvPr>
            <p:ph sz="half" idx="1"/>
          </p:nvPr>
        </p:nvSpPr>
        <p:spPr/>
        <p:txBody>
          <a:bodyPr/>
          <a:lstStyle/>
          <a:p>
            <a:r>
              <a:rPr lang="en-US" dirty="0"/>
              <a:t>Which snowmobile manufacturer is based in Thief River Falls, Minnesota?</a:t>
            </a:r>
          </a:p>
          <a:p>
            <a:r>
              <a:rPr lang="en-US" dirty="0"/>
              <a:t>Key: Arctic Cat</a:t>
            </a:r>
          </a:p>
          <a:p>
            <a:endParaRPr lang="en-US" dirty="0"/>
          </a:p>
        </p:txBody>
      </p:sp>
      <p:sp>
        <p:nvSpPr>
          <p:cNvPr id="4" name="Content Placeholder 3">
            <a:extLst>
              <a:ext uri="{FF2B5EF4-FFF2-40B4-BE49-F238E27FC236}">
                <a16:creationId xmlns:a16="http://schemas.microsoft.com/office/drawing/2014/main" id="{D49A4344-3B45-4087-880C-B9403DD2217C}"/>
              </a:ext>
            </a:extLst>
          </p:cNvPr>
          <p:cNvSpPr>
            <a:spLocks noGrp="1"/>
          </p:cNvSpPr>
          <p:nvPr>
            <p:ph sz="half" idx="2"/>
          </p:nvPr>
        </p:nvSpPr>
        <p:spPr/>
        <p:txBody>
          <a:bodyPr/>
          <a:lstStyle/>
          <a:p>
            <a:r>
              <a:rPr lang="en-US" dirty="0"/>
              <a:t>Arctic Cat, located in Thief River Falls, Minnesota, manufactures:</a:t>
            </a:r>
          </a:p>
          <a:p>
            <a:r>
              <a:rPr lang="en-US" dirty="0"/>
              <a:t>Key: snowmobiles.</a:t>
            </a:r>
          </a:p>
        </p:txBody>
      </p:sp>
    </p:spTree>
    <p:extLst>
      <p:ext uri="{BB962C8B-B14F-4D97-AF65-F5344CB8AC3E}">
        <p14:creationId xmlns:p14="http://schemas.microsoft.com/office/powerpoint/2010/main" val="111510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D0AE-87B2-423F-9C86-9F75C4603E96}"/>
              </a:ext>
            </a:extLst>
          </p:cNvPr>
          <p:cNvSpPr>
            <a:spLocks noGrp="1"/>
          </p:cNvSpPr>
          <p:nvPr>
            <p:ph type="title"/>
          </p:nvPr>
        </p:nvSpPr>
        <p:spPr/>
        <p:txBody>
          <a:bodyPr/>
          <a:lstStyle/>
          <a:p>
            <a:r>
              <a:rPr lang="en-US" dirty="0"/>
              <a:t>Pair Review (</a:t>
            </a:r>
            <a:r>
              <a:rPr lang="en-US" dirty="0" err="1"/>
              <a:t>Stem+Key</a:t>
            </a:r>
            <a:r>
              <a:rPr lang="en-US" dirty="0"/>
              <a:t>=.71)</a:t>
            </a:r>
          </a:p>
        </p:txBody>
      </p:sp>
      <p:sp>
        <p:nvSpPr>
          <p:cNvPr id="3" name="Content Placeholder 2">
            <a:extLst>
              <a:ext uri="{FF2B5EF4-FFF2-40B4-BE49-F238E27FC236}">
                <a16:creationId xmlns:a16="http://schemas.microsoft.com/office/drawing/2014/main" id="{49612C32-816A-4D35-9C61-B346A69ACED7}"/>
              </a:ext>
            </a:extLst>
          </p:cNvPr>
          <p:cNvSpPr>
            <a:spLocks noGrp="1"/>
          </p:cNvSpPr>
          <p:nvPr>
            <p:ph sz="half" idx="1"/>
          </p:nvPr>
        </p:nvSpPr>
        <p:spPr/>
        <p:txBody>
          <a:bodyPr/>
          <a:lstStyle/>
          <a:p>
            <a:r>
              <a:rPr lang="en-US" dirty="0"/>
              <a:t>Which Europeans were the first to establish a colony in the area that is now New York State?</a:t>
            </a:r>
          </a:p>
          <a:p>
            <a:r>
              <a:rPr lang="en-US" dirty="0"/>
              <a:t>Key: Dutch</a:t>
            </a:r>
          </a:p>
        </p:txBody>
      </p:sp>
      <p:sp>
        <p:nvSpPr>
          <p:cNvPr id="4" name="Content Placeholder 3">
            <a:extLst>
              <a:ext uri="{FF2B5EF4-FFF2-40B4-BE49-F238E27FC236}">
                <a16:creationId xmlns:a16="http://schemas.microsoft.com/office/drawing/2014/main" id="{D49A4344-3B45-4087-880C-B9403DD2217C}"/>
              </a:ext>
            </a:extLst>
          </p:cNvPr>
          <p:cNvSpPr>
            <a:spLocks noGrp="1"/>
          </p:cNvSpPr>
          <p:nvPr>
            <p:ph sz="half" idx="2"/>
          </p:nvPr>
        </p:nvSpPr>
        <p:spPr/>
        <p:txBody>
          <a:bodyPr/>
          <a:lstStyle/>
          <a:p>
            <a:r>
              <a:rPr lang="en-US" dirty="0"/>
              <a:t>Which of the following is Kant's most important contribution to moral philosophy?</a:t>
            </a:r>
          </a:p>
          <a:p>
            <a:r>
              <a:rPr lang="en-US" dirty="0"/>
              <a:t>Key: The categorical imperative</a:t>
            </a:r>
          </a:p>
        </p:txBody>
      </p:sp>
    </p:spTree>
    <p:extLst>
      <p:ext uri="{BB962C8B-B14F-4D97-AF65-F5344CB8AC3E}">
        <p14:creationId xmlns:p14="http://schemas.microsoft.com/office/powerpoint/2010/main" val="761867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D0AE-87B2-423F-9C86-9F75C4603E96}"/>
              </a:ext>
            </a:extLst>
          </p:cNvPr>
          <p:cNvSpPr>
            <a:spLocks noGrp="1"/>
          </p:cNvSpPr>
          <p:nvPr>
            <p:ph type="title"/>
          </p:nvPr>
        </p:nvSpPr>
        <p:spPr/>
        <p:txBody>
          <a:bodyPr/>
          <a:lstStyle/>
          <a:p>
            <a:r>
              <a:rPr lang="en-US" dirty="0"/>
              <a:t>Pair Review (Key vs. Stem=.71)</a:t>
            </a:r>
          </a:p>
        </p:txBody>
      </p:sp>
      <p:sp>
        <p:nvSpPr>
          <p:cNvPr id="3" name="Content Placeholder 2">
            <a:extLst>
              <a:ext uri="{FF2B5EF4-FFF2-40B4-BE49-F238E27FC236}">
                <a16:creationId xmlns:a16="http://schemas.microsoft.com/office/drawing/2014/main" id="{49612C32-816A-4D35-9C61-B346A69ACED7}"/>
              </a:ext>
            </a:extLst>
          </p:cNvPr>
          <p:cNvSpPr>
            <a:spLocks noGrp="1"/>
          </p:cNvSpPr>
          <p:nvPr>
            <p:ph sz="half" idx="1"/>
          </p:nvPr>
        </p:nvSpPr>
        <p:spPr/>
        <p:txBody>
          <a:bodyPr/>
          <a:lstStyle/>
          <a:p>
            <a:r>
              <a:rPr lang="en-US" dirty="0"/>
              <a:t>A small band of Dakota Indians were rousted by the neighboring Ojibwe after secretly occupying an encampment along the shore of what northwestern Minnesota river?</a:t>
            </a:r>
          </a:p>
          <a:p>
            <a:r>
              <a:rPr lang="en-US" dirty="0"/>
              <a:t>Key: Thief River</a:t>
            </a:r>
          </a:p>
        </p:txBody>
      </p:sp>
      <p:sp>
        <p:nvSpPr>
          <p:cNvPr id="4" name="Content Placeholder 3">
            <a:extLst>
              <a:ext uri="{FF2B5EF4-FFF2-40B4-BE49-F238E27FC236}">
                <a16:creationId xmlns:a16="http://schemas.microsoft.com/office/drawing/2014/main" id="{D49A4344-3B45-4087-880C-B9403DD2217C}"/>
              </a:ext>
            </a:extLst>
          </p:cNvPr>
          <p:cNvSpPr>
            <a:spLocks noGrp="1"/>
          </p:cNvSpPr>
          <p:nvPr>
            <p:ph sz="half" idx="2"/>
          </p:nvPr>
        </p:nvSpPr>
        <p:spPr/>
        <p:txBody>
          <a:bodyPr/>
          <a:lstStyle/>
          <a:p>
            <a:r>
              <a:rPr lang="en-US" dirty="0"/>
              <a:t>The northern Minnesota river known as Thief River derives its name from:</a:t>
            </a:r>
          </a:p>
          <a:p>
            <a:r>
              <a:rPr lang="en-US" dirty="0"/>
              <a:t>Key: the Ojibwe phrase “</a:t>
            </a:r>
            <a:r>
              <a:rPr lang="en-US" dirty="0" err="1"/>
              <a:t>Gimood-akiwi</a:t>
            </a:r>
            <a:r>
              <a:rPr lang="en-US" dirty="0"/>
              <a:t> </a:t>
            </a:r>
            <a:r>
              <a:rPr lang="en-US" dirty="0" err="1"/>
              <a:t>ziibi</a:t>
            </a:r>
            <a:r>
              <a:rPr lang="en-US" dirty="0"/>
              <a:t>,” meaning “thieving land river.”</a:t>
            </a:r>
          </a:p>
        </p:txBody>
      </p:sp>
    </p:spTree>
    <p:extLst>
      <p:ext uri="{BB962C8B-B14F-4D97-AF65-F5344CB8AC3E}">
        <p14:creationId xmlns:p14="http://schemas.microsoft.com/office/powerpoint/2010/main" val="4011416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C949-19B2-4135-8376-AA53DD3EF339}"/>
              </a:ext>
            </a:extLst>
          </p:cNvPr>
          <p:cNvSpPr>
            <a:spLocks noGrp="1"/>
          </p:cNvSpPr>
          <p:nvPr>
            <p:ph type="title"/>
          </p:nvPr>
        </p:nvSpPr>
        <p:spPr/>
        <p:txBody>
          <a:bodyPr/>
          <a:lstStyle/>
          <a:p>
            <a:r>
              <a:rPr lang="en-US" dirty="0"/>
              <a:t>Cosines with and without </a:t>
            </a:r>
            <a:r>
              <a:rPr lang="en-US" dirty="0" err="1"/>
              <a:t>stopwords</a:t>
            </a:r>
            <a:r>
              <a:rPr lang="en-US" dirty="0"/>
              <a:t> removed</a:t>
            </a:r>
          </a:p>
        </p:txBody>
      </p:sp>
      <p:pic>
        <p:nvPicPr>
          <p:cNvPr id="6" name="Picture 5">
            <a:extLst>
              <a:ext uri="{FF2B5EF4-FFF2-40B4-BE49-F238E27FC236}">
                <a16:creationId xmlns:a16="http://schemas.microsoft.com/office/drawing/2014/main" id="{9C2B3F70-47F2-4C63-9E48-71C9C5EA399C}"/>
              </a:ext>
            </a:extLst>
          </p:cNvPr>
          <p:cNvPicPr>
            <a:picLocks noChangeAspect="1"/>
          </p:cNvPicPr>
          <p:nvPr/>
        </p:nvPicPr>
        <p:blipFill>
          <a:blip r:embed="rId2"/>
          <a:stretch>
            <a:fillRect/>
          </a:stretch>
        </p:blipFill>
        <p:spPr>
          <a:xfrm>
            <a:off x="536257" y="1911448"/>
            <a:ext cx="4955513" cy="4946552"/>
          </a:xfrm>
          <a:prstGeom prst="rect">
            <a:avLst/>
          </a:prstGeom>
        </p:spPr>
      </p:pic>
      <p:pic>
        <p:nvPicPr>
          <p:cNvPr id="8" name="Picture 7">
            <a:extLst>
              <a:ext uri="{FF2B5EF4-FFF2-40B4-BE49-F238E27FC236}">
                <a16:creationId xmlns:a16="http://schemas.microsoft.com/office/drawing/2014/main" id="{EDC4CE58-9943-42B5-92B6-1E7127206D8B}"/>
              </a:ext>
            </a:extLst>
          </p:cNvPr>
          <p:cNvPicPr>
            <a:picLocks noChangeAspect="1"/>
          </p:cNvPicPr>
          <p:nvPr/>
        </p:nvPicPr>
        <p:blipFill>
          <a:blip r:embed="rId3"/>
          <a:stretch>
            <a:fillRect/>
          </a:stretch>
        </p:blipFill>
        <p:spPr>
          <a:xfrm>
            <a:off x="6151588" y="1911446"/>
            <a:ext cx="4955514" cy="4946553"/>
          </a:xfrm>
          <a:prstGeom prst="rect">
            <a:avLst/>
          </a:prstGeom>
        </p:spPr>
      </p:pic>
    </p:spTree>
    <p:extLst>
      <p:ext uri="{BB962C8B-B14F-4D97-AF65-F5344CB8AC3E}">
        <p14:creationId xmlns:p14="http://schemas.microsoft.com/office/powerpoint/2010/main" val="2476507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0750-A62A-4D92-9382-73508C402CB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F14E491-0F75-4DC6-BEC1-ED35EE3BA037}"/>
              </a:ext>
            </a:extLst>
          </p:cNvPr>
          <p:cNvSpPr>
            <a:spLocks noGrp="1"/>
          </p:cNvSpPr>
          <p:nvPr>
            <p:ph idx="1"/>
          </p:nvPr>
        </p:nvSpPr>
        <p:spPr/>
        <p:txBody>
          <a:bodyPr/>
          <a:lstStyle/>
          <a:p>
            <a:r>
              <a:rPr lang="en-US" dirty="0"/>
              <a:t>Kirk.becker@pearson.com</a:t>
            </a:r>
          </a:p>
        </p:txBody>
      </p:sp>
    </p:spTree>
    <p:extLst>
      <p:ext uri="{BB962C8B-B14F-4D97-AF65-F5344CB8AC3E}">
        <p14:creationId xmlns:p14="http://schemas.microsoft.com/office/powerpoint/2010/main" val="387739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AD12-871D-437B-804B-8425DC45C3AE}"/>
              </a:ext>
            </a:extLst>
          </p:cNvPr>
          <p:cNvSpPr>
            <a:spLocks noGrp="1"/>
          </p:cNvSpPr>
          <p:nvPr>
            <p:ph type="title"/>
          </p:nvPr>
        </p:nvSpPr>
        <p:spPr/>
        <p:txBody>
          <a:bodyPr/>
          <a:lstStyle/>
          <a:p>
            <a:r>
              <a:rPr lang="en-US" dirty="0"/>
              <a:t>Text Similarity</a:t>
            </a:r>
          </a:p>
        </p:txBody>
      </p:sp>
      <p:sp>
        <p:nvSpPr>
          <p:cNvPr id="3" name="Content Placeholder 2">
            <a:extLst>
              <a:ext uri="{FF2B5EF4-FFF2-40B4-BE49-F238E27FC236}">
                <a16:creationId xmlns:a16="http://schemas.microsoft.com/office/drawing/2014/main" id="{55A79009-CA09-4F25-A92B-098CFC00CD4E}"/>
              </a:ext>
            </a:extLst>
          </p:cNvPr>
          <p:cNvSpPr>
            <a:spLocks noGrp="1"/>
          </p:cNvSpPr>
          <p:nvPr>
            <p:ph idx="1"/>
          </p:nvPr>
        </p:nvSpPr>
        <p:spPr/>
        <p:txBody>
          <a:bodyPr>
            <a:normAutofit fontScale="92500" lnSpcReduction="10000"/>
          </a:bodyPr>
          <a:lstStyle/>
          <a:p>
            <a:r>
              <a:rPr lang="en-US" altLang="en-US" dirty="0"/>
              <a:t>The goal of a similarity analysis is to produce a value that indicates whether two text documents have common characteristics. </a:t>
            </a:r>
          </a:p>
          <a:p>
            <a:pPr lvl="1"/>
            <a:r>
              <a:rPr lang="en-US" altLang="en-US" dirty="0"/>
              <a:t>This could mean that the documents are about the same topic, were written by the same author, deserve the same score, were copied or plagiarized, or should be classified into the same category. </a:t>
            </a:r>
          </a:p>
          <a:p>
            <a:r>
              <a:rPr lang="en-US" altLang="en-US" dirty="0"/>
              <a:t>The field of Natural Language Processing offers multiple methods for calculating the similarity between text documents—a paragraph, a test item, a chapter, or any other selection of text</a:t>
            </a:r>
          </a:p>
          <a:p>
            <a:r>
              <a:rPr lang="en-US" altLang="en-US" dirty="0"/>
              <a:t>Similarity indices that rely only on specific words (lexical similarity), rather than a representation of the meaning of those words (semantic similarity), are easier to calculate but will potentially be less accurate in identifying relevant references</a:t>
            </a:r>
          </a:p>
          <a:p>
            <a:endParaRPr lang="en-US" dirty="0"/>
          </a:p>
        </p:txBody>
      </p:sp>
    </p:spTree>
    <p:extLst>
      <p:ext uri="{BB962C8B-B14F-4D97-AF65-F5344CB8AC3E}">
        <p14:creationId xmlns:p14="http://schemas.microsoft.com/office/powerpoint/2010/main" val="306019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6136-39A2-466C-B8B9-3BCC036541F9}"/>
              </a:ext>
            </a:extLst>
          </p:cNvPr>
          <p:cNvSpPr>
            <a:spLocks noGrp="1"/>
          </p:cNvSpPr>
          <p:nvPr>
            <p:ph type="title"/>
          </p:nvPr>
        </p:nvSpPr>
        <p:spPr/>
        <p:txBody>
          <a:bodyPr/>
          <a:lstStyle/>
          <a:p>
            <a:r>
              <a:rPr lang="en-US" dirty="0"/>
              <a:t>Text Similarity</a:t>
            </a:r>
          </a:p>
        </p:txBody>
      </p:sp>
      <p:sp>
        <p:nvSpPr>
          <p:cNvPr id="3" name="Content Placeholder 2">
            <a:extLst>
              <a:ext uri="{FF2B5EF4-FFF2-40B4-BE49-F238E27FC236}">
                <a16:creationId xmlns:a16="http://schemas.microsoft.com/office/drawing/2014/main" id="{15814E2F-22D0-48CE-A309-7B073F8E6EB3}"/>
              </a:ext>
            </a:extLst>
          </p:cNvPr>
          <p:cNvSpPr>
            <a:spLocks noGrp="1"/>
          </p:cNvSpPr>
          <p:nvPr>
            <p:ph idx="1"/>
          </p:nvPr>
        </p:nvSpPr>
        <p:spPr/>
        <p:txBody>
          <a:bodyPr/>
          <a:lstStyle/>
          <a:p>
            <a:pPr>
              <a:buFontTx/>
              <a:buChar char="•"/>
            </a:pPr>
            <a:r>
              <a:rPr lang="en-US" altLang="en-US" dirty="0"/>
              <a:t>Matching – Number of terms in common</a:t>
            </a:r>
          </a:p>
          <a:p>
            <a:pPr>
              <a:buFontTx/>
              <a:buChar char="•"/>
            </a:pPr>
            <a:r>
              <a:rPr lang="en-US" altLang="en-US" dirty="0"/>
              <a:t>Dice – Percentage of all terms that are common</a:t>
            </a:r>
          </a:p>
          <a:p>
            <a:pPr>
              <a:buFontTx/>
              <a:buChar char="•"/>
            </a:pPr>
            <a:r>
              <a:rPr lang="en-US" altLang="en-US" dirty="0"/>
              <a:t>Jaccard – Normalized matching, penalizing for low-overlap</a:t>
            </a:r>
          </a:p>
          <a:p>
            <a:pPr>
              <a:buFontTx/>
              <a:buChar char="•"/>
            </a:pPr>
            <a:r>
              <a:rPr lang="en-US" altLang="en-US" dirty="0"/>
              <a:t>Overlap – Percentage of one document overlapping with the other</a:t>
            </a:r>
          </a:p>
          <a:p>
            <a:pPr>
              <a:buFontTx/>
              <a:buChar char="•"/>
            </a:pPr>
            <a:r>
              <a:rPr lang="en-US" altLang="en-US" dirty="0"/>
              <a:t>Cosine – Angular distance between semantic vectors</a:t>
            </a:r>
          </a:p>
          <a:p>
            <a:pPr>
              <a:buFontTx/>
              <a:buChar char="•"/>
            </a:pPr>
            <a:r>
              <a:rPr lang="en-US" altLang="en-US" dirty="0"/>
              <a:t>Latent Semantic Analysis – Representation of content as a “semantic space” where dimensions represent meaning rather than specific terms</a:t>
            </a:r>
          </a:p>
          <a:p>
            <a:endParaRPr lang="en-US" dirty="0"/>
          </a:p>
        </p:txBody>
      </p:sp>
    </p:spTree>
    <p:extLst>
      <p:ext uri="{BB962C8B-B14F-4D97-AF65-F5344CB8AC3E}">
        <p14:creationId xmlns:p14="http://schemas.microsoft.com/office/powerpoint/2010/main" val="361792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798C-E6BF-407E-BE3B-F5AE1A44E90F}"/>
              </a:ext>
            </a:extLst>
          </p:cNvPr>
          <p:cNvSpPr>
            <a:spLocks noGrp="1"/>
          </p:cNvSpPr>
          <p:nvPr>
            <p:ph type="title"/>
          </p:nvPr>
        </p:nvSpPr>
        <p:spPr/>
        <p:txBody>
          <a:bodyPr/>
          <a:lstStyle/>
          <a:p>
            <a:r>
              <a:rPr lang="en-US" dirty="0"/>
              <a:t>Item Components</a:t>
            </a:r>
          </a:p>
        </p:txBody>
      </p:sp>
      <p:sp>
        <p:nvSpPr>
          <p:cNvPr id="3" name="Content Placeholder 2">
            <a:extLst>
              <a:ext uri="{FF2B5EF4-FFF2-40B4-BE49-F238E27FC236}">
                <a16:creationId xmlns:a16="http://schemas.microsoft.com/office/drawing/2014/main" id="{B7293914-ADC0-4D3F-9951-93076575511D}"/>
              </a:ext>
            </a:extLst>
          </p:cNvPr>
          <p:cNvSpPr>
            <a:spLocks noGrp="1"/>
          </p:cNvSpPr>
          <p:nvPr>
            <p:ph idx="1"/>
          </p:nvPr>
        </p:nvSpPr>
        <p:spPr/>
        <p:txBody>
          <a:bodyPr/>
          <a:lstStyle/>
          <a:p>
            <a:r>
              <a:rPr lang="en-US" dirty="0"/>
              <a:t>Full Text</a:t>
            </a:r>
          </a:p>
          <a:p>
            <a:r>
              <a:rPr lang="en-US" dirty="0"/>
              <a:t>Stem</a:t>
            </a:r>
          </a:p>
          <a:p>
            <a:r>
              <a:rPr lang="en-US" dirty="0"/>
              <a:t>Key</a:t>
            </a:r>
          </a:p>
          <a:p>
            <a:r>
              <a:rPr lang="en-US" dirty="0"/>
              <a:t>Distractors</a:t>
            </a:r>
          </a:p>
        </p:txBody>
      </p:sp>
    </p:spTree>
    <p:extLst>
      <p:ext uri="{BB962C8B-B14F-4D97-AF65-F5344CB8AC3E}">
        <p14:creationId xmlns:p14="http://schemas.microsoft.com/office/powerpoint/2010/main" val="119168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8F21-044A-428F-B60E-4143FEC1CF06}"/>
              </a:ext>
            </a:extLst>
          </p:cNvPr>
          <p:cNvSpPr>
            <a:spLocks noGrp="1"/>
          </p:cNvSpPr>
          <p:nvPr>
            <p:ph type="title"/>
          </p:nvPr>
        </p:nvSpPr>
        <p:spPr/>
        <p:txBody>
          <a:bodyPr/>
          <a:lstStyle/>
          <a:p>
            <a:r>
              <a:rPr lang="en-US" dirty="0"/>
              <a:t>Text Cleaning</a:t>
            </a:r>
          </a:p>
        </p:txBody>
      </p:sp>
      <p:sp>
        <p:nvSpPr>
          <p:cNvPr id="3" name="Content Placeholder 2">
            <a:extLst>
              <a:ext uri="{FF2B5EF4-FFF2-40B4-BE49-F238E27FC236}">
                <a16:creationId xmlns:a16="http://schemas.microsoft.com/office/drawing/2014/main" id="{2CDE8C29-0115-43F8-A3B2-0727DC9EFA8B}"/>
              </a:ext>
            </a:extLst>
          </p:cNvPr>
          <p:cNvSpPr>
            <a:spLocks noGrp="1"/>
          </p:cNvSpPr>
          <p:nvPr>
            <p:ph idx="1"/>
          </p:nvPr>
        </p:nvSpPr>
        <p:spPr/>
        <p:txBody>
          <a:bodyPr/>
          <a:lstStyle/>
          <a:p>
            <a:r>
              <a:rPr lang="en-US" dirty="0"/>
              <a:t>Punctuation</a:t>
            </a:r>
          </a:p>
          <a:p>
            <a:r>
              <a:rPr lang="en-US" dirty="0"/>
              <a:t>Numbers</a:t>
            </a:r>
          </a:p>
          <a:p>
            <a:r>
              <a:rPr lang="en-US" dirty="0"/>
              <a:t>Case</a:t>
            </a:r>
          </a:p>
          <a:p>
            <a:r>
              <a:rPr lang="en-US" dirty="0" err="1"/>
              <a:t>Stopwords</a:t>
            </a:r>
            <a:endParaRPr lang="en-US" dirty="0"/>
          </a:p>
          <a:p>
            <a:r>
              <a:rPr lang="en-US" dirty="0"/>
              <a:t>Domain specific words/phrases</a:t>
            </a:r>
          </a:p>
          <a:p>
            <a:r>
              <a:rPr lang="en-US" dirty="0"/>
              <a:t>Special Characters</a:t>
            </a:r>
          </a:p>
        </p:txBody>
      </p:sp>
    </p:spTree>
    <p:extLst>
      <p:ext uri="{BB962C8B-B14F-4D97-AF65-F5344CB8AC3E}">
        <p14:creationId xmlns:p14="http://schemas.microsoft.com/office/powerpoint/2010/main" val="301799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1E0F-E4B6-45E1-9EFA-056757F00EE9}"/>
              </a:ext>
            </a:extLst>
          </p:cNvPr>
          <p:cNvSpPr>
            <a:spLocks noGrp="1"/>
          </p:cNvSpPr>
          <p:nvPr>
            <p:ph type="title"/>
          </p:nvPr>
        </p:nvSpPr>
        <p:spPr/>
        <p:txBody>
          <a:bodyPr/>
          <a:lstStyle/>
          <a:p>
            <a:r>
              <a:rPr lang="en-US" dirty="0"/>
              <a:t>Stemming/Lemmatization</a:t>
            </a:r>
          </a:p>
        </p:txBody>
      </p:sp>
      <p:sp>
        <p:nvSpPr>
          <p:cNvPr id="3" name="Content Placeholder 2">
            <a:extLst>
              <a:ext uri="{FF2B5EF4-FFF2-40B4-BE49-F238E27FC236}">
                <a16:creationId xmlns:a16="http://schemas.microsoft.com/office/drawing/2014/main" id="{730DF033-6A63-4E30-9E3C-B93CD0B216AA}"/>
              </a:ext>
            </a:extLst>
          </p:cNvPr>
          <p:cNvSpPr>
            <a:spLocks noGrp="1"/>
          </p:cNvSpPr>
          <p:nvPr>
            <p:ph idx="1"/>
          </p:nvPr>
        </p:nvSpPr>
        <p:spPr/>
        <p:txBody>
          <a:bodyPr/>
          <a:lstStyle/>
          <a:p>
            <a:r>
              <a:rPr lang="en-US" dirty="0"/>
              <a:t>Stemming is the action of algorithmically converting words to their “stems” thereby reducing different tenses and forms of a word to a common root. Stemming leaves “is” as “is”. </a:t>
            </a:r>
          </a:p>
          <a:p>
            <a:pPr lvl="1"/>
            <a:r>
              <a:rPr lang="en-US" sz="1800" dirty="0">
                <a:effectLst/>
                <a:latin typeface="Arial" panose="020B0604020202020204" pitchFamily="34" charset="0"/>
                <a:ea typeface="Calibri" panose="020F0502020204030204" pitchFamily="34" charset="0"/>
                <a:cs typeface="Times New Roman" panose="02020603050405020304" pitchFamily="18" charset="0"/>
              </a:rPr>
              <a:t>The accuracy of the Porter stemmer, like that of all stemming programs, is less than 100%. For example, the Porter stemmer treats the “er” in “wander” as a suffix, even though it is part of the stem</a:t>
            </a:r>
            <a:endParaRPr lang="en-US" dirty="0"/>
          </a:p>
          <a:p>
            <a:r>
              <a:rPr lang="en-US" dirty="0"/>
              <a:t>Lemmatization is the process of grouping together the inflected forms of a word so they can be </a:t>
            </a:r>
            <a:r>
              <a:rPr lang="en-US" dirty="0" err="1"/>
              <a:t>analysed</a:t>
            </a:r>
            <a:r>
              <a:rPr lang="en-US" dirty="0"/>
              <a:t> as a single item, identified by the word's lemma, or dictionary form. Lemmatization  converts “is” to “be”.</a:t>
            </a:r>
          </a:p>
          <a:p>
            <a:endParaRPr lang="en-US" dirty="0"/>
          </a:p>
        </p:txBody>
      </p:sp>
    </p:spTree>
    <p:extLst>
      <p:ext uri="{BB962C8B-B14F-4D97-AF65-F5344CB8AC3E}">
        <p14:creationId xmlns:p14="http://schemas.microsoft.com/office/powerpoint/2010/main" val="142349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57C7-089C-4979-AE7E-603FC6C7E2DF}"/>
              </a:ext>
            </a:extLst>
          </p:cNvPr>
          <p:cNvSpPr>
            <a:spLocks noGrp="1"/>
          </p:cNvSpPr>
          <p:nvPr>
            <p:ph type="title"/>
          </p:nvPr>
        </p:nvSpPr>
        <p:spPr/>
        <p:txBody>
          <a:bodyPr/>
          <a:lstStyle/>
          <a:p>
            <a:r>
              <a:rPr lang="en-US" dirty="0"/>
              <a:t>Additional processing</a:t>
            </a:r>
          </a:p>
        </p:txBody>
      </p:sp>
      <p:sp>
        <p:nvSpPr>
          <p:cNvPr id="3" name="Content Placeholder 2">
            <a:extLst>
              <a:ext uri="{FF2B5EF4-FFF2-40B4-BE49-F238E27FC236}">
                <a16:creationId xmlns:a16="http://schemas.microsoft.com/office/drawing/2014/main" id="{74BC473D-1071-445B-90D0-A6DF43079001}"/>
              </a:ext>
            </a:extLst>
          </p:cNvPr>
          <p:cNvSpPr>
            <a:spLocks noGrp="1"/>
          </p:cNvSpPr>
          <p:nvPr>
            <p:ph idx="1"/>
          </p:nvPr>
        </p:nvSpPr>
        <p:spPr/>
        <p:txBody>
          <a:bodyPr/>
          <a:lstStyle/>
          <a:p>
            <a:r>
              <a:rPr lang="en-US" dirty="0"/>
              <a:t>Tokenization - Separating a string (stem, key, distractor) into smaller units (unigrams/words or </a:t>
            </a:r>
            <a:r>
              <a:rPr lang="en-US" dirty="0" err="1"/>
              <a:t>ngrams</a:t>
            </a:r>
            <a:r>
              <a:rPr lang="en-US" dirty="0"/>
              <a:t>/phrases)</a:t>
            </a:r>
          </a:p>
          <a:p>
            <a:r>
              <a:rPr lang="en-US" dirty="0"/>
              <a:t>Grouping of item content – e.g., all text together, keys separate from stems, etc.</a:t>
            </a:r>
          </a:p>
          <a:p>
            <a:r>
              <a:rPr lang="en-US" dirty="0"/>
              <a:t>Associating item id with each token</a:t>
            </a:r>
          </a:p>
        </p:txBody>
      </p:sp>
      <p:pic>
        <p:nvPicPr>
          <p:cNvPr id="5" name="Picture 4">
            <a:extLst>
              <a:ext uri="{FF2B5EF4-FFF2-40B4-BE49-F238E27FC236}">
                <a16:creationId xmlns:a16="http://schemas.microsoft.com/office/drawing/2014/main" id="{E54B7B68-673F-4122-BE86-62FBD2AEEF7F}"/>
              </a:ext>
            </a:extLst>
          </p:cNvPr>
          <p:cNvPicPr>
            <a:picLocks noChangeAspect="1"/>
          </p:cNvPicPr>
          <p:nvPr/>
        </p:nvPicPr>
        <p:blipFill>
          <a:blip r:embed="rId2"/>
          <a:stretch>
            <a:fillRect/>
          </a:stretch>
        </p:blipFill>
        <p:spPr>
          <a:xfrm>
            <a:off x="1752600" y="4135505"/>
            <a:ext cx="8555484" cy="2176395"/>
          </a:xfrm>
          <a:prstGeom prst="rect">
            <a:avLst/>
          </a:prstGeom>
        </p:spPr>
      </p:pic>
    </p:spTree>
    <p:extLst>
      <p:ext uri="{BB962C8B-B14F-4D97-AF65-F5344CB8AC3E}">
        <p14:creationId xmlns:p14="http://schemas.microsoft.com/office/powerpoint/2010/main" val="315077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4E27-A2B0-4D88-B09B-7727F8A850E2}"/>
              </a:ext>
            </a:extLst>
          </p:cNvPr>
          <p:cNvSpPr>
            <a:spLocks noGrp="1"/>
          </p:cNvSpPr>
          <p:nvPr>
            <p:ph type="title"/>
          </p:nvPr>
        </p:nvSpPr>
        <p:spPr/>
        <p:txBody>
          <a:bodyPr/>
          <a:lstStyle/>
          <a:p>
            <a:r>
              <a:rPr lang="en-US" dirty="0"/>
              <a:t>Document/Term Matrix</a:t>
            </a:r>
          </a:p>
        </p:txBody>
      </p:sp>
      <p:pic>
        <p:nvPicPr>
          <p:cNvPr id="5" name="Picture 4">
            <a:extLst>
              <a:ext uri="{FF2B5EF4-FFF2-40B4-BE49-F238E27FC236}">
                <a16:creationId xmlns:a16="http://schemas.microsoft.com/office/drawing/2014/main" id="{BAD1CA79-8D8C-4C35-A6B1-C6E2EA7B0507}"/>
              </a:ext>
            </a:extLst>
          </p:cNvPr>
          <p:cNvPicPr>
            <a:picLocks noChangeAspect="1"/>
          </p:cNvPicPr>
          <p:nvPr/>
        </p:nvPicPr>
        <p:blipFill>
          <a:blip r:embed="rId2"/>
          <a:stretch>
            <a:fillRect/>
          </a:stretch>
        </p:blipFill>
        <p:spPr>
          <a:xfrm>
            <a:off x="1141266" y="2050707"/>
            <a:ext cx="9696039" cy="3210609"/>
          </a:xfrm>
          <a:prstGeom prst="rect">
            <a:avLst/>
          </a:prstGeom>
        </p:spPr>
      </p:pic>
    </p:spTree>
    <p:extLst>
      <p:ext uri="{BB962C8B-B14F-4D97-AF65-F5344CB8AC3E}">
        <p14:creationId xmlns:p14="http://schemas.microsoft.com/office/powerpoint/2010/main" val="127462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1EE3-0DB7-45E5-A996-AD3D5AEB5743}"/>
              </a:ext>
            </a:extLst>
          </p:cNvPr>
          <p:cNvSpPr>
            <a:spLocks noGrp="1"/>
          </p:cNvSpPr>
          <p:nvPr>
            <p:ph type="title"/>
          </p:nvPr>
        </p:nvSpPr>
        <p:spPr/>
        <p:txBody>
          <a:bodyPr/>
          <a:lstStyle/>
          <a:p>
            <a:r>
              <a:rPr lang="en-US" dirty="0"/>
              <a:t>Cosine Calculation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6DE95A-E8AC-423C-9859-853F384269E6}"/>
                  </a:ext>
                </a:extLst>
              </p:cNvPr>
              <p:cNvSpPr>
                <a:spLocks noGrp="1"/>
              </p:cNvSpPr>
              <p:nvPr>
                <p:ph idx="1"/>
              </p:nvPr>
            </p:nvSpPr>
            <p:spPr/>
            <p:txBody>
              <a:bodyPr>
                <a:normAutofit/>
              </a:bodyPr>
              <a:lstStyle/>
              <a:p>
                <a14:m>
                  <m:oMath xmlns:m="http://schemas.openxmlformats.org/officeDocument/2006/math">
                    <m:func>
                      <m:funcPr>
                        <m:ctrlPr>
                          <a:rPr lang="en-US" sz="6000" i="1" smtClean="0">
                            <a:effectLst/>
                            <a:latin typeface="Cambria Math" panose="02040503050406030204" pitchFamily="18" charset="0"/>
                          </a:rPr>
                        </m:ctrlPr>
                      </m:funcPr>
                      <m:fName>
                        <m:r>
                          <m:rPr>
                            <m:sty m:val="p"/>
                          </m:rPr>
                          <a:rPr lang="en-US" sz="6000">
                            <a:effectLst/>
                            <a:latin typeface="Cambria Math" panose="02040503050406030204" pitchFamily="18" charset="0"/>
                            <a:ea typeface="Times New Roman" panose="02020603050405020304" pitchFamily="18" charset="0"/>
                            <a:cs typeface="Times New Roman" panose="02020603050405020304" pitchFamily="18" charset="0"/>
                          </a:rPr>
                          <m:t>cos</m:t>
                        </m:r>
                      </m:fName>
                      <m:e>
                        <m:r>
                          <a:rPr lang="en-US" sz="6000" i="1">
                            <a:effectLst/>
                            <a:latin typeface="Cambria Math" panose="02040503050406030204" pitchFamily="18" charset="0"/>
                            <a:ea typeface="Times New Roman" panose="02020603050405020304" pitchFamily="18" charset="0"/>
                            <a:cs typeface="Times New Roman" panose="02020603050405020304" pitchFamily="18" charset="0"/>
                          </a:rPr>
                          <m:t>𝛼</m:t>
                        </m:r>
                      </m:e>
                    </m:func>
                    <m:r>
                      <a:rPr lang="en-US" sz="6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6000" i="1">
                            <a:effectLst/>
                            <a:latin typeface="Cambria Math" panose="02040503050406030204" pitchFamily="18" charset="0"/>
                          </a:rPr>
                        </m:ctrlPr>
                      </m:fPr>
                      <m:num>
                        <m:acc>
                          <m:accPr>
                            <m:chr m:val="̅"/>
                            <m:ctrlPr>
                              <a:rPr lang="en-US" sz="6000" i="1">
                                <a:effectLst/>
                                <a:latin typeface="Cambria Math" panose="02040503050406030204" pitchFamily="18" charset="0"/>
                              </a:rPr>
                            </m:ctrlPr>
                          </m:accPr>
                          <m:e>
                            <m:r>
                              <a:rPr lang="en-US" sz="6000" i="1">
                                <a:effectLst/>
                                <a:latin typeface="Cambria Math" panose="02040503050406030204" pitchFamily="18" charset="0"/>
                                <a:ea typeface="Times New Roman" panose="02020603050405020304" pitchFamily="18" charset="0"/>
                                <a:cs typeface="Times New Roman" panose="02020603050405020304" pitchFamily="18" charset="0"/>
                              </a:rPr>
                              <m:t>𝑎</m:t>
                            </m:r>
                          </m:e>
                        </m:acc>
                        <m:r>
                          <a:rPr lang="en-US" sz="60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6000" i="1">
                                <a:effectLst/>
                                <a:latin typeface="Cambria Math" panose="02040503050406030204" pitchFamily="18" charset="0"/>
                              </a:rPr>
                            </m:ctrlPr>
                          </m:accPr>
                          <m:e>
                            <m:r>
                              <a:rPr lang="en-US" sz="6000" i="1">
                                <a:effectLst/>
                                <a:latin typeface="Cambria Math" panose="02040503050406030204" pitchFamily="18" charset="0"/>
                                <a:ea typeface="Times New Roman" panose="02020603050405020304" pitchFamily="18" charset="0"/>
                                <a:cs typeface="Times New Roman" panose="02020603050405020304" pitchFamily="18" charset="0"/>
                              </a:rPr>
                              <m:t>𝑏</m:t>
                            </m:r>
                          </m:e>
                        </m:acc>
                      </m:num>
                      <m:den>
                        <m:acc>
                          <m:accPr>
                            <m:chr m:val="̅"/>
                            <m:ctrlPr>
                              <a:rPr lang="en-US" sz="6000" i="1">
                                <a:effectLst/>
                                <a:latin typeface="Cambria Math" panose="02040503050406030204" pitchFamily="18" charset="0"/>
                              </a:rPr>
                            </m:ctrlPr>
                          </m:accPr>
                          <m:e>
                            <m:d>
                              <m:dPr>
                                <m:begChr m:val="‖"/>
                                <m:endChr m:val="‖"/>
                                <m:ctrlPr>
                                  <a:rPr lang="en-US" sz="6000" i="1">
                                    <a:effectLst/>
                                    <a:latin typeface="Cambria Math" panose="02040503050406030204" pitchFamily="18" charset="0"/>
                                  </a:rPr>
                                </m:ctrlPr>
                              </m:dPr>
                              <m:e>
                                <m:r>
                                  <a:rPr lang="en-US" sz="6000" i="1">
                                    <a:effectLst/>
                                    <a:latin typeface="Cambria Math" panose="02040503050406030204" pitchFamily="18" charset="0"/>
                                    <a:ea typeface="Times New Roman" panose="02020603050405020304" pitchFamily="18" charset="0"/>
                                    <a:cs typeface="Times New Roman" panose="02020603050405020304" pitchFamily="18" charset="0"/>
                                  </a:rPr>
                                  <m:t>𝑎</m:t>
                                </m:r>
                              </m:e>
                            </m:d>
                          </m:e>
                        </m:acc>
                        <m:acc>
                          <m:accPr>
                            <m:chr m:val="̅"/>
                            <m:ctrlPr>
                              <a:rPr lang="en-US" sz="6000" i="1">
                                <a:effectLst/>
                                <a:latin typeface="Cambria Math" panose="02040503050406030204" pitchFamily="18" charset="0"/>
                              </a:rPr>
                            </m:ctrlPr>
                          </m:accPr>
                          <m:e>
                            <m:d>
                              <m:dPr>
                                <m:begChr m:val="‖"/>
                                <m:endChr m:val="‖"/>
                                <m:ctrlPr>
                                  <a:rPr lang="en-US" sz="6000" i="1">
                                    <a:effectLst/>
                                    <a:latin typeface="Cambria Math" panose="02040503050406030204" pitchFamily="18" charset="0"/>
                                  </a:rPr>
                                </m:ctrlPr>
                              </m:dPr>
                              <m:e>
                                <m:r>
                                  <a:rPr lang="en-US" sz="6000" i="1">
                                    <a:effectLst/>
                                    <a:latin typeface="Cambria Math" panose="02040503050406030204" pitchFamily="18" charset="0"/>
                                    <a:ea typeface="Times New Roman" panose="02020603050405020304" pitchFamily="18" charset="0"/>
                                    <a:cs typeface="Times New Roman" panose="02020603050405020304" pitchFamily="18" charset="0"/>
                                  </a:rPr>
                                  <m:t>𝑏</m:t>
                                </m:r>
                              </m:e>
                            </m:d>
                          </m:e>
                        </m:acc>
                      </m:den>
                    </m:f>
                  </m:oMath>
                </a14:m>
                <a:endParaRPr lang="en-US" sz="6000" dirty="0"/>
              </a:p>
            </p:txBody>
          </p:sp>
        </mc:Choice>
        <mc:Fallback>
          <p:sp>
            <p:nvSpPr>
              <p:cNvPr id="3" name="Content Placeholder 2">
                <a:extLst>
                  <a:ext uri="{FF2B5EF4-FFF2-40B4-BE49-F238E27FC236}">
                    <a16:creationId xmlns:a16="http://schemas.microsoft.com/office/drawing/2014/main" id="{BB6DE95A-E8AC-423C-9859-853F384269E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4548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E0DB455A52B7488C99821A32CBB07F" ma:contentTypeVersion="16" ma:contentTypeDescription="Create a new document." ma:contentTypeScope="" ma:versionID="d6b59292b05b76a9be62992a0312f2dc">
  <xsd:schema xmlns:xsd="http://www.w3.org/2001/XMLSchema" xmlns:xs="http://www.w3.org/2001/XMLSchema" xmlns:p="http://schemas.microsoft.com/office/2006/metadata/properties" xmlns:ns2="58509ba5-407c-4680-9dbc-3af976f54898" xmlns:ns3="f22f0795-705f-43f1-9508-a6bfc3be0457" targetNamespace="http://schemas.microsoft.com/office/2006/metadata/properties" ma:root="true" ma:fieldsID="d8f2caabd1c46e828e3eef075d5f2212" ns2:_="" ns3:_="">
    <xsd:import namespace="58509ba5-407c-4680-9dbc-3af976f54898"/>
    <xsd:import namespace="f22f0795-705f-43f1-9508-a6bfc3be045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09ba5-407c-4680-9dbc-3af976f548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7767909-3d99-4411-ab93-8d862490eb0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22f0795-705f-43f1-9508-a6bfc3be045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4475983-96b5-4d82-8f9a-ae277683aa32}" ma:internalName="TaxCatchAll" ma:showField="CatchAllData" ma:web="f22f0795-705f-43f1-9508-a6bfc3be04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8509ba5-407c-4680-9dbc-3af976f54898">
      <Terms xmlns="http://schemas.microsoft.com/office/infopath/2007/PartnerControls"/>
    </lcf76f155ced4ddcb4097134ff3c332f>
    <TaxCatchAll xmlns="f22f0795-705f-43f1-9508-a6bfc3be0457" xsi:nil="true"/>
  </documentManagement>
</p:properties>
</file>

<file path=customXml/itemProps1.xml><?xml version="1.0" encoding="utf-8"?>
<ds:datastoreItem xmlns:ds="http://schemas.openxmlformats.org/officeDocument/2006/customXml" ds:itemID="{6B6E5100-9315-43B6-9634-08109417F340}"/>
</file>

<file path=customXml/itemProps2.xml><?xml version="1.0" encoding="utf-8"?>
<ds:datastoreItem xmlns:ds="http://schemas.openxmlformats.org/officeDocument/2006/customXml" ds:itemID="{8E30F54A-0956-4E03-9D5B-A7C96A7346CD}"/>
</file>

<file path=customXml/itemProps3.xml><?xml version="1.0" encoding="utf-8"?>
<ds:datastoreItem xmlns:ds="http://schemas.openxmlformats.org/officeDocument/2006/customXml" ds:itemID="{7A71C33E-1E20-4EE2-9EDE-CA77A18615FB}"/>
</file>

<file path=docProps/app.xml><?xml version="1.0" encoding="utf-8"?>
<Properties xmlns="http://schemas.openxmlformats.org/officeDocument/2006/extended-properties" xmlns:vt="http://schemas.openxmlformats.org/officeDocument/2006/docPropsVTypes">
  <TotalTime>213</TotalTime>
  <Words>792</Words>
  <Application>Microsoft Office PowerPoint</Application>
  <PresentationFormat>Widescreen</PresentationFormat>
  <Paragraphs>71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Symbol</vt:lpstr>
      <vt:lpstr>Office Theme</vt:lpstr>
      <vt:lpstr>Enemy Item Identification with Text Similarity</vt:lpstr>
      <vt:lpstr>Text Similarity</vt:lpstr>
      <vt:lpstr>Text Similarity</vt:lpstr>
      <vt:lpstr>Item Components</vt:lpstr>
      <vt:lpstr>Text Cleaning</vt:lpstr>
      <vt:lpstr>Stemming/Lemmatization</vt:lpstr>
      <vt:lpstr>Additional processing</vt:lpstr>
      <vt:lpstr>Document/Term Matrix</vt:lpstr>
      <vt:lpstr>Cosine Calculation</vt:lpstr>
      <vt:lpstr>AIG vs. non-AIG item banks (cosine&gt;0)</vt:lpstr>
      <vt:lpstr>Summaries When Some Enemies are Known</vt:lpstr>
      <vt:lpstr>Summaries When Some Enemies are Known</vt:lpstr>
      <vt:lpstr>Logistic Regression</vt:lpstr>
      <vt:lpstr>Code Walkthrough</vt:lpstr>
      <vt:lpstr>Pair Review (Stem+Key=.82)</vt:lpstr>
      <vt:lpstr>Pair Review (Stem+Key=.71)</vt:lpstr>
      <vt:lpstr>Pair Review (Key vs. Stem=.71)</vt:lpstr>
      <vt:lpstr>Cosines with and without stopwords removed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Enemy Item Identification with Text Similarity</dc:title>
  <dc:creator>Becker, Kirk</dc:creator>
  <cp:lastModifiedBy>Becker, Kirk</cp:lastModifiedBy>
  <cp:revision>14</cp:revision>
  <dcterms:created xsi:type="dcterms:W3CDTF">2022-04-04T13:55:24Z</dcterms:created>
  <dcterms:modified xsi:type="dcterms:W3CDTF">2022-04-04T17:28:36Z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0x010100EDE0DB455A52B7488C99821A32CBB07F</vt:lpwstr>
  </property>
</Properties>
</file>