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ht5f1xfyy2Zb6RyQH7rFXJqDe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duplicate data may be responsible for negative targeting implications, poor branding, unnecessary data storage, marketing budget waste and maybe a reason for many other effects, so it is best to check for duplicate values and remove them if there are any. </a:t>
            </a:r>
            <a:endParaRPr/>
          </a:p>
        </p:txBody>
      </p:sp>
      <p:sp>
        <p:nvSpPr>
          <p:cNvPr id="248" name="Google Shape;24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process of creating a new feature from or using the existing features is called feature engineering. </a:t>
            </a:r>
            <a:endParaRPr/>
          </a:p>
          <a:p>
            <a:pPr indent="0" lvl="0" marL="0" rtl="0" algn="l">
              <a:lnSpc>
                <a:spcPct val="100000"/>
              </a:lnSpc>
              <a:spcBef>
                <a:spcPts val="0"/>
              </a:spcBef>
              <a:spcAft>
                <a:spcPts val="0"/>
              </a:spcAft>
              <a:buSzPts val="1400"/>
              <a:buNone/>
            </a:pPr>
            <a:r>
              <a:t/>
            </a:r>
            <a:endParaRPr/>
          </a:p>
        </p:txBody>
      </p:sp>
      <p:sp>
        <p:nvSpPr>
          <p:cNvPr id="257" name="Google Shape;2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e344a08e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7e344a08e_3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27e344a08e_3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Manogna</a:t>
            </a:r>
            <a:endParaRPr/>
          </a:p>
          <a:p>
            <a:pPr indent="0" lvl="0" marL="0" rtl="0" algn="l">
              <a:lnSpc>
                <a:spcPct val="100000"/>
              </a:lnSpc>
              <a:spcBef>
                <a:spcPts val="0"/>
              </a:spcBef>
              <a:spcAft>
                <a:spcPts val="0"/>
              </a:spcAft>
              <a:buClr>
                <a:schemeClr val="dk1"/>
              </a:buClr>
              <a:buSzPts val="1100"/>
              <a:buFont typeface="Calibri"/>
              <a:buNone/>
            </a:pPr>
            <a:r>
              <a:t/>
            </a:r>
            <a:endParaRPr/>
          </a:p>
          <a:p>
            <a:pPr indent="0" lvl="0" marL="0" rtl="0" algn="l">
              <a:lnSpc>
                <a:spcPct val="100000"/>
              </a:lnSpc>
              <a:spcBef>
                <a:spcPts val="0"/>
              </a:spcBef>
              <a:spcAft>
                <a:spcPts val="0"/>
              </a:spcAft>
              <a:buClr>
                <a:schemeClr val="dk1"/>
              </a:buClr>
              <a:buSzPts val="1100"/>
              <a:buFont typeface="Calibri"/>
              <a:buNone/>
            </a:pPr>
            <a:r>
              <a:t/>
            </a:r>
            <a:endParaRPr/>
          </a:p>
        </p:txBody>
      </p:sp>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6"/>
          <p:cNvSpPr/>
          <p:nvPr>
            <p:ph idx="2" type="pic"/>
          </p:nvPr>
        </p:nvSpPr>
        <p:spPr>
          <a:xfrm>
            <a:off x="5183188" y="987425"/>
            <a:ext cx="6172200" cy="4873625"/>
          </a:xfrm>
          <a:prstGeom prst="rect">
            <a:avLst/>
          </a:prstGeom>
          <a:noFill/>
          <a:ln>
            <a:noFill/>
          </a:ln>
        </p:spPr>
      </p:sp>
      <p:sp>
        <p:nvSpPr>
          <p:cNvPr id="72" name="Google Shape;72;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0"/>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34" name="Google Shape;34;p4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579496" y="1587970"/>
            <a:ext cx="11033008" cy="4768380"/>
          </a:xfrm>
          <a:prstGeom prst="roundRect">
            <a:avLst>
              <a:gd fmla="val 3174" name="adj"/>
            </a:avLst>
          </a:prstGeom>
          <a:solidFill>
            <a:schemeClr val="lt1">
              <a:alpha val="945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4" name="Google Shape;94;p1"/>
          <p:cNvGrpSpPr/>
          <p:nvPr/>
        </p:nvGrpSpPr>
        <p:grpSpPr>
          <a:xfrm>
            <a:off x="913968" y="2379079"/>
            <a:ext cx="10364063" cy="3195001"/>
            <a:chOff x="75768" y="578168"/>
            <a:chExt cx="10364063" cy="3195001"/>
          </a:xfrm>
        </p:grpSpPr>
        <p:sp>
          <p:nvSpPr>
            <p:cNvPr id="95" name="Google Shape;95;p1"/>
            <p:cNvSpPr/>
            <p:nvPr/>
          </p:nvSpPr>
          <p:spPr>
            <a:xfrm>
              <a:off x="679050" y="578168"/>
              <a:ext cx="1887187" cy="1887187"/>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081237" y="980356"/>
              <a:ext cx="1082812" cy="108281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75768"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75768"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CAPSTONE PROJECT </a:t>
              </a:r>
              <a:endParaRPr b="0" i="0" sz="1500" u="none" cap="none" strike="noStrike">
                <a:solidFill>
                  <a:schemeClr val="dk1"/>
                </a:solidFill>
                <a:latin typeface="Calibri"/>
                <a:ea typeface="Calibri"/>
                <a:cs typeface="Calibri"/>
                <a:sym typeface="Calibri"/>
              </a:endParaRPr>
            </a:p>
          </p:txBody>
        </p:sp>
        <p:sp>
          <p:nvSpPr>
            <p:cNvPr id="99" name="Google Shape;99;p1"/>
            <p:cNvSpPr/>
            <p:nvPr/>
          </p:nvSpPr>
          <p:spPr>
            <a:xfrm>
              <a:off x="4314206" y="578168"/>
              <a:ext cx="1887187" cy="1887187"/>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4716393" y="980356"/>
              <a:ext cx="1082812" cy="108281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710925"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3710925"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b="1" i="0" lang="en-US" sz="1500" u="sng" cap="none" strike="noStrike">
                  <a:solidFill>
                    <a:schemeClr val="dk1"/>
                  </a:solidFill>
                  <a:latin typeface="Calibri"/>
                  <a:ea typeface="Calibri"/>
                  <a:cs typeface="Calibri"/>
                  <a:sym typeface="Calibri"/>
                </a:rPr>
                <a:t>CURBIO INC. RESEARCH ON NEW MARKET OPPORTUNITIES</a:t>
              </a:r>
              <a:endParaRPr b="0" i="0" sz="1500" u="none" cap="none" strike="noStrike">
                <a:solidFill>
                  <a:schemeClr val="dk1"/>
                </a:solidFill>
                <a:latin typeface="Calibri"/>
                <a:ea typeface="Calibri"/>
                <a:cs typeface="Calibri"/>
                <a:sym typeface="Calibri"/>
              </a:endParaRPr>
            </a:p>
          </p:txBody>
        </p:sp>
        <p:sp>
          <p:nvSpPr>
            <p:cNvPr id="103" name="Google Shape;103;p1"/>
            <p:cNvSpPr/>
            <p:nvPr/>
          </p:nvSpPr>
          <p:spPr>
            <a:xfrm>
              <a:off x="7949362" y="578168"/>
              <a:ext cx="1887187" cy="1887187"/>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8351550" y="980356"/>
              <a:ext cx="1082812" cy="108281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7346081"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7346081"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UNDER THE GUIDANCE OF DR.CHONGQI WU</a:t>
              </a:r>
              <a:br>
                <a:rPr b="0" i="0" lang="en-US" sz="1500" u="none" cap="none" strike="noStrike">
                  <a:solidFill>
                    <a:schemeClr val="dk1"/>
                  </a:solidFill>
                  <a:latin typeface="Calibri"/>
                  <a:ea typeface="Calibri"/>
                  <a:cs typeface="Calibri"/>
                  <a:sym typeface="Calibri"/>
                </a:rPr>
              </a:br>
              <a:endParaRPr b="0" i="0" sz="1500" u="none" cap="none" strike="noStrik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10"/>
          <p:cNvSpPr/>
          <p:nvPr/>
        </p:nvSpPr>
        <p:spPr>
          <a:xfrm>
            <a:off x="1310784" y="0"/>
            <a:ext cx="9570431" cy="6858000"/>
          </a:xfrm>
          <a:custGeom>
            <a:rect b="b" l="l" r="r" t="t"/>
            <a:pathLst>
              <a:path extrusionOk="0" h="5150263" w="7187261">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10"/>
          <p:cNvSpPr txBox="1"/>
          <p:nvPr>
            <p:ph type="ctrTitle"/>
          </p:nvPr>
        </p:nvSpPr>
        <p:spPr>
          <a:xfrm>
            <a:off x="2446956" y="1979512"/>
            <a:ext cx="7074568" cy="28989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lang="en-US" sz="6600">
                <a:solidFill>
                  <a:srgbClr val="FFFFFF"/>
                </a:solidFill>
              </a:rPr>
              <a:t>DATA PREPROCESSING</a:t>
            </a:r>
            <a:br>
              <a:rPr lang="en-US" sz="6600">
                <a:solidFill>
                  <a:srgbClr val="FFFFFF"/>
                </a:solidFill>
              </a:rPr>
            </a:br>
            <a:endParaRPr sz="6600">
              <a:solidFill>
                <a:srgbClr val="FFFFFF"/>
              </a:solidFill>
            </a:endParaRPr>
          </a:p>
        </p:txBody>
      </p:sp>
      <p:sp>
        <p:nvSpPr>
          <p:cNvPr id="244" name="Google Shape;244;p10"/>
          <p:cNvSpPr/>
          <p:nvPr/>
        </p:nvSpPr>
        <p:spPr>
          <a:xfrm>
            <a:off x="3974206" y="4173498"/>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11"/>
          <p:cNvSpPr/>
          <p:nvPr/>
        </p:nvSpPr>
        <p:spPr>
          <a:xfrm>
            <a:off x="0" y="0"/>
            <a:ext cx="31358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11"/>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11"/>
          <p:cNvSpPr txBox="1"/>
          <p:nvPr>
            <p:ph idx="1" type="body"/>
          </p:nvPr>
        </p:nvSpPr>
        <p:spPr>
          <a:xfrm>
            <a:off x="3288725" y="187025"/>
            <a:ext cx="8775300" cy="6351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73802"/>
              <a:buNone/>
            </a:pPr>
            <a:r>
              <a:rPr b="1" lang="en-US" sz="2032"/>
              <a:t>1. Dropping unwanted columns and Data Deduplication</a:t>
            </a:r>
            <a:endParaRPr sz="3332"/>
          </a:p>
          <a:p>
            <a:pPr indent="0" lvl="0" marL="0" rtl="0" algn="l">
              <a:lnSpc>
                <a:spcPct val="90000"/>
              </a:lnSpc>
              <a:spcBef>
                <a:spcPts val="1000"/>
              </a:spcBef>
              <a:spcAft>
                <a:spcPts val="0"/>
              </a:spcAft>
              <a:buClr>
                <a:schemeClr val="dk1"/>
              </a:buClr>
              <a:buSzPct val="77622"/>
              <a:buNone/>
            </a:pPr>
            <a:r>
              <a:rPr b="1" i="1" lang="en-US" sz="1932"/>
              <a:t>Motive</a:t>
            </a:r>
            <a:r>
              <a:rPr i="1" lang="en-US" sz="1932"/>
              <a:t>: To avoid inaccurate predictions or inferences.</a:t>
            </a:r>
            <a:endParaRPr sz="3232"/>
          </a:p>
          <a:p>
            <a:pPr indent="-228606" lvl="0" marL="228600" rtl="0" algn="l">
              <a:lnSpc>
                <a:spcPct val="90000"/>
              </a:lnSpc>
              <a:spcBef>
                <a:spcPts val="1000"/>
              </a:spcBef>
              <a:spcAft>
                <a:spcPts val="0"/>
              </a:spcAft>
              <a:buClr>
                <a:schemeClr val="dk1"/>
              </a:buClr>
              <a:buSzPct val="100000"/>
              <a:buChar char="•"/>
            </a:pPr>
            <a:r>
              <a:rPr i="1" lang="en-US" sz="1932"/>
              <a:t>Dropped the Zillow derived and repeating columns from the 779 columns and shortlisted 253 columns for further analyses.</a:t>
            </a:r>
            <a:r>
              <a:rPr lang="en-US" sz="1932"/>
              <a:t>  </a:t>
            </a:r>
            <a:endParaRPr sz="3232"/>
          </a:p>
          <a:p>
            <a:pPr indent="-228606" lvl="0" marL="228600" rtl="0" algn="l">
              <a:lnSpc>
                <a:spcPct val="90000"/>
              </a:lnSpc>
              <a:spcBef>
                <a:spcPts val="1000"/>
              </a:spcBef>
              <a:spcAft>
                <a:spcPts val="0"/>
              </a:spcAft>
              <a:buClr>
                <a:schemeClr val="dk1"/>
              </a:buClr>
              <a:buSzPct val="100000"/>
              <a:buChar char="•"/>
            </a:pPr>
            <a:r>
              <a:rPr i="1" lang="en-US" sz="1932"/>
              <a:t>Also made sure that, there are no duplicate rows in the data-frame.</a:t>
            </a:r>
            <a:endParaRPr i="1" sz="1932"/>
          </a:p>
          <a:p>
            <a:pPr indent="0" lvl="0" marL="228600" rtl="0" algn="l">
              <a:lnSpc>
                <a:spcPct val="90000"/>
              </a:lnSpc>
              <a:spcBef>
                <a:spcPts val="1000"/>
              </a:spcBef>
              <a:spcAft>
                <a:spcPts val="0"/>
              </a:spcAft>
              <a:buSzPct val="106685"/>
              <a:buNone/>
            </a:pPr>
            <a:r>
              <a:t/>
            </a:r>
            <a:endParaRPr i="1" sz="1824"/>
          </a:p>
          <a:p>
            <a:pPr indent="0" lvl="0" marL="0" rtl="0" algn="l">
              <a:lnSpc>
                <a:spcPct val="90000"/>
              </a:lnSpc>
              <a:spcBef>
                <a:spcPts val="1000"/>
              </a:spcBef>
              <a:spcAft>
                <a:spcPts val="0"/>
              </a:spcAft>
              <a:buClr>
                <a:schemeClr val="dk1"/>
              </a:buClr>
              <a:buSzPct val="73509"/>
              <a:buNone/>
            </a:pPr>
            <a:r>
              <a:rPr b="1" lang="en-US" sz="2040"/>
              <a:t>2. Feature Selection </a:t>
            </a:r>
            <a:endParaRPr sz="3340"/>
          </a:p>
          <a:p>
            <a:pPr indent="0" lvl="0" marL="0" rtl="0" algn="l">
              <a:lnSpc>
                <a:spcPct val="90000"/>
              </a:lnSpc>
              <a:spcBef>
                <a:spcPts val="1000"/>
              </a:spcBef>
              <a:spcAft>
                <a:spcPts val="0"/>
              </a:spcAft>
              <a:buClr>
                <a:schemeClr val="dk1"/>
              </a:buClr>
              <a:buSzPct val="76288"/>
              <a:buNone/>
            </a:pPr>
            <a:r>
              <a:rPr b="1" i="1" lang="en-US" sz="1966"/>
              <a:t>Motive</a:t>
            </a:r>
            <a:r>
              <a:rPr i="1" lang="en-US" sz="1966"/>
              <a:t>: To avoid feeding the model with noise or unnecessary data.</a:t>
            </a:r>
            <a:endParaRPr sz="1966"/>
          </a:p>
          <a:p>
            <a:pPr indent="-228634" lvl="0" marL="228600" rtl="0" algn="l">
              <a:lnSpc>
                <a:spcPct val="90000"/>
              </a:lnSpc>
              <a:spcBef>
                <a:spcPts val="1000"/>
              </a:spcBef>
              <a:spcAft>
                <a:spcPts val="0"/>
              </a:spcAft>
              <a:buClr>
                <a:schemeClr val="dk1"/>
              </a:buClr>
              <a:buSzPct val="100000"/>
              <a:buChar char="•"/>
            </a:pPr>
            <a:r>
              <a:rPr i="1" lang="en-US" sz="1966"/>
              <a:t>Used </a:t>
            </a:r>
            <a:r>
              <a:rPr lang="en-US" sz="1966"/>
              <a:t>Pearson correlation coefficient technique and further reduced the columns to 51 from 253. </a:t>
            </a:r>
            <a:endParaRPr sz="1966"/>
          </a:p>
          <a:p>
            <a:pPr indent="0" lvl="0" marL="228600" rtl="0" algn="l">
              <a:lnSpc>
                <a:spcPct val="90000"/>
              </a:lnSpc>
              <a:spcBef>
                <a:spcPts val="1000"/>
              </a:spcBef>
              <a:spcAft>
                <a:spcPts val="0"/>
              </a:spcAft>
              <a:buSzPct val="111196"/>
              <a:buNone/>
            </a:pPr>
            <a:r>
              <a:t/>
            </a:r>
            <a:endParaRPr sz="1750"/>
          </a:p>
          <a:p>
            <a:pPr indent="0" lvl="0" marL="0" rtl="0" algn="l">
              <a:lnSpc>
                <a:spcPct val="90000"/>
              </a:lnSpc>
              <a:spcBef>
                <a:spcPts val="1000"/>
              </a:spcBef>
              <a:spcAft>
                <a:spcPts val="0"/>
              </a:spcAft>
              <a:buClr>
                <a:schemeClr val="dk1"/>
              </a:buClr>
              <a:buSzPct val="73509"/>
              <a:buNone/>
            </a:pPr>
            <a:r>
              <a:rPr b="1" lang="en-US" sz="2040"/>
              <a:t>3. Missing Value imputation (zero, knn, mode)</a:t>
            </a:r>
            <a:endParaRPr sz="3340"/>
          </a:p>
          <a:p>
            <a:pPr indent="0" lvl="0" marL="0" rtl="0" algn="l">
              <a:lnSpc>
                <a:spcPct val="90000"/>
              </a:lnSpc>
              <a:spcBef>
                <a:spcPts val="1000"/>
              </a:spcBef>
              <a:spcAft>
                <a:spcPts val="0"/>
              </a:spcAft>
              <a:buClr>
                <a:schemeClr val="dk1"/>
              </a:buClr>
              <a:buSzPct val="85714"/>
              <a:buNone/>
            </a:pPr>
            <a:r>
              <a:rPr lang="en-US" sz="1750"/>
              <a:t>It is quite common to see null values, also called as missing values in the data frame.</a:t>
            </a:r>
            <a:endParaRPr sz="1750"/>
          </a:p>
          <a:p>
            <a:pPr indent="0" lvl="0" marL="0" rtl="0" algn="l">
              <a:lnSpc>
                <a:spcPct val="90000"/>
              </a:lnSpc>
              <a:spcBef>
                <a:spcPts val="1000"/>
              </a:spcBef>
              <a:spcAft>
                <a:spcPts val="0"/>
              </a:spcAft>
              <a:buClr>
                <a:schemeClr val="dk1"/>
              </a:buClr>
              <a:buSzPct val="85714"/>
              <a:buNone/>
            </a:pPr>
            <a:r>
              <a:rPr b="1" i="1" lang="en-US" sz="1750"/>
              <a:t>Motive: </a:t>
            </a:r>
            <a:r>
              <a:rPr i="1" lang="en-US" sz="1750"/>
              <a:t>T</a:t>
            </a:r>
            <a:r>
              <a:rPr lang="en-US" sz="1750"/>
              <a:t>o retain the data/information from the data set. </a:t>
            </a:r>
            <a:endParaRPr sz="1750"/>
          </a:p>
          <a:p>
            <a:pPr indent="-228647" lvl="0" marL="228600" rtl="0" algn="l">
              <a:lnSpc>
                <a:spcPct val="90000"/>
              </a:lnSpc>
              <a:spcBef>
                <a:spcPts val="1000"/>
              </a:spcBef>
              <a:spcAft>
                <a:spcPts val="0"/>
              </a:spcAft>
              <a:buClr>
                <a:schemeClr val="dk1"/>
              </a:buClr>
              <a:buSzPct val="100000"/>
              <a:buChar char="•"/>
            </a:pPr>
            <a:r>
              <a:rPr lang="en-US" sz="1750"/>
              <a:t>KNN Imputer : used for imputing categorical data.</a:t>
            </a:r>
            <a:endParaRPr sz="1750"/>
          </a:p>
          <a:p>
            <a:pPr indent="-228647" lvl="0" marL="228600" rtl="0" algn="l">
              <a:lnSpc>
                <a:spcPct val="90000"/>
              </a:lnSpc>
              <a:spcBef>
                <a:spcPts val="1000"/>
              </a:spcBef>
              <a:spcAft>
                <a:spcPts val="0"/>
              </a:spcAft>
              <a:buClr>
                <a:schemeClr val="dk1"/>
              </a:buClr>
              <a:buSzPct val="100000"/>
              <a:buChar char="•"/>
            </a:pPr>
            <a:r>
              <a:rPr lang="en-US" sz="1750"/>
              <a:t>Mode Imputation: used for imputing numerical data.</a:t>
            </a:r>
            <a:endParaRPr sz="1750"/>
          </a:p>
          <a:p>
            <a:pPr indent="-228647" lvl="0" marL="228600" rtl="0" algn="l">
              <a:lnSpc>
                <a:spcPct val="90000"/>
              </a:lnSpc>
              <a:spcBef>
                <a:spcPts val="1000"/>
              </a:spcBef>
              <a:spcAft>
                <a:spcPts val="0"/>
              </a:spcAft>
              <a:buClr>
                <a:schemeClr val="dk1"/>
              </a:buClr>
              <a:buSzPct val="100000"/>
              <a:buChar char="•"/>
            </a:pPr>
            <a:r>
              <a:rPr lang="en-US" sz="1750"/>
              <a:t>Nulls in </a:t>
            </a:r>
            <a:r>
              <a:rPr i="1" lang="en-US" sz="1750"/>
              <a:t>Fireplace</a:t>
            </a:r>
            <a:r>
              <a:rPr lang="en-US" sz="1750"/>
              <a:t> are replaced by 0.</a:t>
            </a:r>
            <a:endParaRPr sz="1750"/>
          </a:p>
          <a:p>
            <a:pPr indent="-228647" lvl="0" marL="228600" rtl="0" algn="l">
              <a:lnSpc>
                <a:spcPct val="90000"/>
              </a:lnSpc>
              <a:spcBef>
                <a:spcPts val="1000"/>
              </a:spcBef>
              <a:spcAft>
                <a:spcPts val="0"/>
              </a:spcAft>
              <a:buClr>
                <a:schemeClr val="dk1"/>
              </a:buClr>
              <a:buSzPct val="100000"/>
              <a:buChar char="•"/>
            </a:pPr>
            <a:r>
              <a:rPr lang="en-US" sz="1750"/>
              <a:t>Nulls in Zestimate are replaced by Price values.</a:t>
            </a:r>
            <a:endParaRPr sz="1750"/>
          </a:p>
          <a:p>
            <a:pPr indent="-133350" lvl="0" marL="228600" rtl="0" algn="l">
              <a:lnSpc>
                <a:spcPct val="90000"/>
              </a:lnSpc>
              <a:spcBef>
                <a:spcPts val="1000"/>
              </a:spcBef>
              <a:spcAft>
                <a:spcPts val="0"/>
              </a:spcAft>
              <a:buClr>
                <a:schemeClr val="dk1"/>
              </a:buClr>
              <a:buSzPct val="100000"/>
              <a:buNone/>
            </a:pPr>
            <a:r>
              <a:t/>
            </a:r>
            <a:endParaRPr sz="1500"/>
          </a:p>
          <a:p>
            <a:pPr indent="-133350" lvl="0" marL="228600" rtl="0" algn="l">
              <a:lnSpc>
                <a:spcPct val="90000"/>
              </a:lnSpc>
              <a:spcBef>
                <a:spcPts val="1000"/>
              </a:spcBef>
              <a:spcAft>
                <a:spcPts val="0"/>
              </a:spcAft>
              <a:buClr>
                <a:schemeClr val="dk1"/>
              </a:buClr>
              <a:buSzPct val="100000"/>
              <a:buNone/>
            </a:pPr>
            <a:r>
              <a:t/>
            </a:r>
            <a:endParaRPr i="1" sz="1500"/>
          </a:p>
          <a:p>
            <a:pPr indent="-133350" lvl="0" marL="228600" rtl="0" algn="l">
              <a:lnSpc>
                <a:spcPct val="90000"/>
              </a:lnSpc>
              <a:spcBef>
                <a:spcPts val="1000"/>
              </a:spcBef>
              <a:spcAft>
                <a:spcPts val="0"/>
              </a:spcAft>
              <a:buClr>
                <a:schemeClr val="dk1"/>
              </a:buClr>
              <a:buSzPct val="100000"/>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12"/>
          <p:cNvSpPr/>
          <p:nvPr/>
        </p:nvSpPr>
        <p:spPr>
          <a:xfrm flipH="1" rot="3967198">
            <a:off x="8631348" y="490493"/>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1" name="Google Shape;261;p12"/>
          <p:cNvSpPr/>
          <p:nvPr/>
        </p:nvSpPr>
        <p:spPr>
          <a:xfrm flipH="1">
            <a:off x="0"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262" name="Google Shape;262;p12"/>
          <p:cNvPicPr preferRelativeResize="0"/>
          <p:nvPr/>
        </p:nvPicPr>
        <p:blipFill rotWithShape="1">
          <a:blip r:embed="rId3">
            <a:alphaModFix/>
          </a:blip>
          <a:srcRect b="0" l="0" r="0" t="0"/>
          <a:stretch/>
        </p:blipFill>
        <p:spPr>
          <a:xfrm>
            <a:off x="21727" y="1770683"/>
            <a:ext cx="5458158" cy="2793678"/>
          </a:xfrm>
          <a:custGeom>
            <a:rect b="b" l="l" r="r" t="t"/>
            <a:pathLst>
              <a:path extrusionOk="0" h="5643794" w="4777381">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263" name="Google Shape;263;p12"/>
          <p:cNvSpPr txBox="1"/>
          <p:nvPr>
            <p:ph idx="1" type="body"/>
          </p:nvPr>
        </p:nvSpPr>
        <p:spPr>
          <a:xfrm>
            <a:off x="5877200" y="950775"/>
            <a:ext cx="5968500" cy="48267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51409"/>
              <a:buNone/>
            </a:pPr>
            <a:r>
              <a:rPr b="1" lang="en-US" sz="3890"/>
              <a:t>4. Feature Engineering</a:t>
            </a:r>
            <a:endParaRPr b="1" sz="3890"/>
          </a:p>
          <a:p>
            <a:pPr indent="0" lvl="0" marL="0" rtl="0" algn="l">
              <a:lnSpc>
                <a:spcPct val="90000"/>
              </a:lnSpc>
              <a:spcBef>
                <a:spcPts val="0"/>
              </a:spcBef>
              <a:spcAft>
                <a:spcPts val="0"/>
              </a:spcAft>
              <a:buClr>
                <a:schemeClr val="dk1"/>
              </a:buClr>
              <a:buSzPct val="100000"/>
              <a:buNone/>
            </a:pPr>
            <a:r>
              <a:t/>
            </a:r>
            <a:endParaRPr b="1" sz="2000"/>
          </a:p>
          <a:p>
            <a:pPr indent="0" lvl="0" marL="0" rtl="0" algn="l">
              <a:lnSpc>
                <a:spcPct val="90000"/>
              </a:lnSpc>
              <a:spcBef>
                <a:spcPts val="1000"/>
              </a:spcBef>
              <a:spcAft>
                <a:spcPts val="0"/>
              </a:spcAft>
              <a:buClr>
                <a:schemeClr val="dk1"/>
              </a:buClr>
              <a:buSzPct val="67576"/>
              <a:buNone/>
            </a:pPr>
            <a:r>
              <a:rPr b="1" i="1" lang="en-US" sz="2959"/>
              <a:t>Motive</a:t>
            </a:r>
            <a:r>
              <a:rPr i="1" lang="en-US" sz="2959"/>
              <a:t>: To improve the model performance.</a:t>
            </a:r>
            <a:endParaRPr sz="3759"/>
          </a:p>
          <a:p>
            <a:pPr indent="-228614" lvl="0" marL="228600" rtl="0" algn="l">
              <a:lnSpc>
                <a:spcPct val="90000"/>
              </a:lnSpc>
              <a:spcBef>
                <a:spcPts val="1000"/>
              </a:spcBef>
              <a:spcAft>
                <a:spcPts val="0"/>
              </a:spcAft>
              <a:buClr>
                <a:schemeClr val="dk1"/>
              </a:buClr>
              <a:buSzPct val="100000"/>
              <a:buChar char="•"/>
            </a:pPr>
            <a:r>
              <a:rPr i="1" lang="en-US" sz="2959"/>
              <a:t>The school cell is as below</a:t>
            </a:r>
            <a:endParaRPr sz="3759"/>
          </a:p>
          <a:p>
            <a:pPr indent="0" lvl="0" marL="0" rtl="0" algn="l">
              <a:lnSpc>
                <a:spcPct val="90000"/>
              </a:lnSpc>
              <a:spcBef>
                <a:spcPts val="1000"/>
              </a:spcBef>
              <a:spcAft>
                <a:spcPts val="0"/>
              </a:spcAft>
              <a:buClr>
                <a:schemeClr val="dk1"/>
              </a:buClr>
              <a:buSzPct val="67576"/>
              <a:buNone/>
            </a:pPr>
            <a:r>
              <a:rPr i="1" lang="en-US" sz="2959"/>
              <a:t>[{'distance': 0.7, 'name': 'Parker Elementary', 'rating': 3, 'level': 'Elementary', 'studentsPerTeacher': 20, 'assigned': None, 'grades': 'K-8', 'link': 'https://www.greatschools.org/school?id=00249&amp;state=CA', 'type': 'Public', 'size': 314, 'totalCount': 1, 'isAssigned': True}]</a:t>
            </a:r>
            <a:endParaRPr sz="3759"/>
          </a:p>
          <a:p>
            <a:pPr indent="-228614" lvl="0" marL="228600" rtl="0" algn="l">
              <a:lnSpc>
                <a:spcPct val="90000"/>
              </a:lnSpc>
              <a:spcBef>
                <a:spcPts val="1000"/>
              </a:spcBef>
              <a:spcAft>
                <a:spcPts val="0"/>
              </a:spcAft>
              <a:buClr>
                <a:schemeClr val="dk1"/>
              </a:buClr>
              <a:buSzPct val="100000"/>
              <a:buChar char="•"/>
            </a:pPr>
            <a:r>
              <a:rPr lang="en-US" sz="2959"/>
              <a:t>Derived 6 attributes from school and replaced it with these 6 columns</a:t>
            </a:r>
            <a:endParaRPr sz="2959"/>
          </a:p>
          <a:p>
            <a:pPr indent="0" lvl="0" marL="0" rtl="0" algn="l">
              <a:lnSpc>
                <a:spcPct val="90000"/>
              </a:lnSpc>
              <a:spcBef>
                <a:spcPts val="1000"/>
              </a:spcBef>
              <a:spcAft>
                <a:spcPts val="0"/>
              </a:spcAft>
              <a:buClr>
                <a:schemeClr val="dk1"/>
              </a:buClr>
              <a:buSzPct val="100000"/>
              <a:buNone/>
            </a:pPr>
            <a:r>
              <a:t/>
            </a:r>
            <a:endParaRPr sz="2000"/>
          </a:p>
          <a:p>
            <a:pPr indent="0" lvl="0" marL="0" rtl="0" algn="l">
              <a:lnSpc>
                <a:spcPct val="90000"/>
              </a:lnSpc>
              <a:spcBef>
                <a:spcPts val="1000"/>
              </a:spcBef>
              <a:spcAft>
                <a:spcPts val="0"/>
              </a:spcAft>
              <a:buClr>
                <a:schemeClr val="dk1"/>
              </a:buClr>
              <a:buSzPct val="100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13"/>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13"/>
          <p:cNvSpPr txBox="1"/>
          <p:nvPr>
            <p:ph idx="1" type="body"/>
          </p:nvPr>
        </p:nvSpPr>
        <p:spPr>
          <a:xfrm>
            <a:off x="420825" y="639050"/>
            <a:ext cx="6400500" cy="5688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59373"/>
              <a:buNone/>
            </a:pPr>
            <a:r>
              <a:rPr b="1" lang="en-US" sz="3031"/>
              <a:t>5. Detecting Outliers</a:t>
            </a:r>
            <a:endParaRPr sz="4031"/>
          </a:p>
          <a:p>
            <a:pPr indent="0" lvl="0" marL="0" rtl="0" algn="l">
              <a:lnSpc>
                <a:spcPct val="90000"/>
              </a:lnSpc>
              <a:spcBef>
                <a:spcPts val="1000"/>
              </a:spcBef>
              <a:spcAft>
                <a:spcPts val="0"/>
              </a:spcAft>
              <a:buClr>
                <a:schemeClr val="dk1"/>
              </a:buClr>
              <a:buSzPct val="74247"/>
              <a:buNone/>
            </a:pPr>
            <a:r>
              <a:rPr b="1" i="1" lang="en-US" sz="2424"/>
              <a:t>Motive:</a:t>
            </a:r>
            <a:r>
              <a:rPr i="1" lang="en-US" sz="2424"/>
              <a:t> </a:t>
            </a:r>
            <a:r>
              <a:rPr i="1" lang="en-US" sz="2659"/>
              <a:t>T</a:t>
            </a:r>
            <a:r>
              <a:rPr lang="en-US" sz="2659"/>
              <a:t>o produce a better-fitted model or statistically significant results.</a:t>
            </a:r>
            <a:endParaRPr i="1" sz="2659"/>
          </a:p>
          <a:p>
            <a:pPr indent="-228646" lvl="0" marL="228600" rtl="0" algn="l">
              <a:lnSpc>
                <a:spcPct val="90000"/>
              </a:lnSpc>
              <a:spcBef>
                <a:spcPts val="1000"/>
              </a:spcBef>
              <a:spcAft>
                <a:spcPts val="0"/>
              </a:spcAft>
              <a:buClr>
                <a:schemeClr val="dk1"/>
              </a:buClr>
              <a:buSzPct val="100000"/>
              <a:buChar char="•"/>
            </a:pPr>
            <a:r>
              <a:rPr lang="en-US" sz="2659"/>
              <a:t>simply removing outliers may not be the best practice to produce a better-fitted model or statistically significant results. What if the outlier value is a natural part of the dataset we are studying?</a:t>
            </a:r>
            <a:endParaRPr sz="2659"/>
          </a:p>
          <a:p>
            <a:pPr indent="0" lvl="0" marL="0" rtl="0" algn="l">
              <a:lnSpc>
                <a:spcPct val="90000"/>
              </a:lnSpc>
              <a:spcBef>
                <a:spcPts val="1000"/>
              </a:spcBef>
              <a:spcAft>
                <a:spcPts val="0"/>
              </a:spcAft>
              <a:buSzPct val="105189"/>
              <a:buNone/>
            </a:pPr>
            <a:r>
              <a:t/>
            </a:r>
            <a:endParaRPr sz="2208"/>
          </a:p>
          <a:p>
            <a:pPr indent="0" lvl="0" marL="0" rtl="0" algn="l">
              <a:lnSpc>
                <a:spcPct val="90000"/>
              </a:lnSpc>
              <a:spcBef>
                <a:spcPts val="1000"/>
              </a:spcBef>
              <a:spcAft>
                <a:spcPts val="0"/>
              </a:spcAft>
              <a:buClr>
                <a:schemeClr val="dk1"/>
              </a:buClr>
              <a:buSzPct val="59373"/>
              <a:buNone/>
            </a:pPr>
            <a:r>
              <a:rPr b="1" lang="en-US" sz="3031"/>
              <a:t>6. Removing Multicollinearity</a:t>
            </a:r>
            <a:endParaRPr sz="4031"/>
          </a:p>
          <a:p>
            <a:pPr indent="0" lvl="0" marL="0" rtl="0" algn="l">
              <a:lnSpc>
                <a:spcPct val="90000"/>
              </a:lnSpc>
              <a:spcBef>
                <a:spcPts val="1000"/>
              </a:spcBef>
              <a:spcAft>
                <a:spcPts val="0"/>
              </a:spcAft>
              <a:buClr>
                <a:schemeClr val="dk1"/>
              </a:buClr>
              <a:buSzPct val="70282"/>
              <a:buNone/>
            </a:pPr>
            <a:r>
              <a:rPr lang="en-US" sz="2561"/>
              <a:t>Multicollinearity occurs when independent variables in a regression model are highly correlated to each other.</a:t>
            </a:r>
            <a:endParaRPr sz="3561"/>
          </a:p>
          <a:p>
            <a:pPr indent="0" lvl="0" marL="0" rtl="0" algn="l">
              <a:lnSpc>
                <a:spcPct val="90000"/>
              </a:lnSpc>
              <a:spcBef>
                <a:spcPts val="1000"/>
              </a:spcBef>
              <a:spcAft>
                <a:spcPts val="0"/>
              </a:spcAft>
              <a:buClr>
                <a:schemeClr val="dk1"/>
              </a:buClr>
              <a:buSzPct val="69358"/>
              <a:buNone/>
            </a:pPr>
            <a:r>
              <a:rPr b="1" i="1" lang="en-US" sz="2595"/>
              <a:t>Motive</a:t>
            </a:r>
            <a:r>
              <a:rPr b="1" i="1" lang="en-US" sz="2208"/>
              <a:t>:</a:t>
            </a:r>
            <a:r>
              <a:rPr b="1" lang="en-US" sz="2208"/>
              <a:t> </a:t>
            </a:r>
            <a:r>
              <a:rPr lang="en-US" sz="2583"/>
              <a:t>To decrease the standard errors of the coefficients. </a:t>
            </a:r>
            <a:endParaRPr sz="3583"/>
          </a:p>
          <a:p>
            <a:pPr indent="-228652" lvl="0" marL="228600" rtl="0" algn="l">
              <a:lnSpc>
                <a:spcPct val="90000"/>
              </a:lnSpc>
              <a:spcBef>
                <a:spcPts val="1000"/>
              </a:spcBef>
              <a:spcAft>
                <a:spcPts val="0"/>
              </a:spcAft>
              <a:buClr>
                <a:schemeClr val="dk1"/>
              </a:buClr>
              <a:buSzPct val="100000"/>
              <a:buChar char="•"/>
            </a:pPr>
            <a:r>
              <a:rPr lang="en-US" sz="2583"/>
              <a:t>VIF (Variance Inflation Factor): We are dropping all the columns whose VIF value is greater than 12.5</a:t>
            </a:r>
            <a:endParaRPr sz="3583"/>
          </a:p>
          <a:p>
            <a:pPr indent="-114300" lvl="0" marL="228600" rtl="0" algn="l">
              <a:lnSpc>
                <a:spcPct val="90000"/>
              </a:lnSpc>
              <a:spcBef>
                <a:spcPts val="1000"/>
              </a:spcBef>
              <a:spcAft>
                <a:spcPts val="0"/>
              </a:spcAft>
              <a:buClr>
                <a:schemeClr val="dk1"/>
              </a:buClr>
              <a:buSzPct val="100000"/>
              <a:buNone/>
            </a:pPr>
            <a:r>
              <a:t/>
            </a:r>
            <a:endParaRPr sz="1800"/>
          </a:p>
          <a:p>
            <a:pPr indent="0" lvl="0" marL="0" rtl="0" algn="l">
              <a:lnSpc>
                <a:spcPct val="90000"/>
              </a:lnSpc>
              <a:spcBef>
                <a:spcPts val="1000"/>
              </a:spcBef>
              <a:spcAft>
                <a:spcPts val="0"/>
              </a:spcAft>
              <a:buClr>
                <a:schemeClr val="dk1"/>
              </a:buClr>
              <a:buSzPct val="100000"/>
              <a:buNone/>
            </a:pPr>
            <a:r>
              <a:t/>
            </a:r>
            <a:endParaRPr sz="1800"/>
          </a:p>
          <a:p>
            <a:pPr indent="-114300" lvl="0" marL="228600" rtl="0" algn="l">
              <a:lnSpc>
                <a:spcPct val="90000"/>
              </a:lnSpc>
              <a:spcBef>
                <a:spcPts val="1000"/>
              </a:spcBef>
              <a:spcAft>
                <a:spcPts val="0"/>
              </a:spcAft>
              <a:buClr>
                <a:schemeClr val="dk1"/>
              </a:buClr>
              <a:buSzPct val="100000"/>
              <a:buNone/>
            </a:pPr>
            <a:r>
              <a:t/>
            </a:r>
            <a:endParaRPr sz="1800"/>
          </a:p>
        </p:txBody>
      </p:sp>
      <p:sp>
        <p:nvSpPr>
          <p:cNvPr id="271" name="Google Shape;271;p13"/>
          <p:cNvSpPr/>
          <p:nvPr/>
        </p:nvSpPr>
        <p:spPr>
          <a:xfrm>
            <a:off x="6821310" y="2624479"/>
            <a:ext cx="812427" cy="812427"/>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13"/>
          <p:cNvSpPr/>
          <p:nvPr/>
        </p:nvSpPr>
        <p:spPr>
          <a:xfrm rot="-5400000">
            <a:off x="8912417" y="1218531"/>
            <a:ext cx="2387600" cy="23876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13"/>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74" name="Google Shape;274;p13"/>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275" name="Google Shape;275;p13"/>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13"/>
          <p:cNvSpPr/>
          <p:nvPr/>
        </p:nvSpPr>
        <p:spPr>
          <a:xfrm rot="-607105">
            <a:off x="6086940"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13"/>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pic>
        <p:nvPicPr>
          <p:cNvPr id="282" name="Google Shape;282;p14"/>
          <p:cNvPicPr preferRelativeResize="0"/>
          <p:nvPr/>
        </p:nvPicPr>
        <p:blipFill rotWithShape="1">
          <a:blip r:embed="rId3">
            <a:alphaModFix/>
          </a:blip>
          <a:srcRect b="124" l="0" r="0" t="15607"/>
          <a:stretch/>
        </p:blipFill>
        <p:spPr>
          <a:xfrm>
            <a:off x="20" y="10"/>
            <a:ext cx="12191980" cy="6857990"/>
          </a:xfrm>
          <a:prstGeom prst="rect">
            <a:avLst/>
          </a:prstGeom>
          <a:noFill/>
          <a:ln>
            <a:noFill/>
          </a:ln>
        </p:spPr>
      </p:pic>
      <p:sp>
        <p:nvSpPr>
          <p:cNvPr id="283" name="Google Shape;283;p14"/>
          <p:cNvSpPr/>
          <p:nvPr/>
        </p:nvSpPr>
        <p:spPr>
          <a:xfrm>
            <a:off x="0" y="5320142"/>
            <a:ext cx="12192000" cy="736551"/>
          </a:xfrm>
          <a:prstGeom prst="rect">
            <a:avLst/>
          </a:prstGeom>
          <a:solidFill>
            <a:schemeClr val="lt1">
              <a:alpha val="9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p14"/>
          <p:cNvSpPr txBox="1"/>
          <p:nvPr>
            <p:ph type="title"/>
          </p:nvPr>
        </p:nvSpPr>
        <p:spPr>
          <a:xfrm>
            <a:off x="523875" y="5317240"/>
            <a:ext cx="11210925" cy="744836"/>
          </a:xfrm>
          <a:prstGeom prst="rect">
            <a:avLst/>
          </a:prstGeom>
          <a:noFill/>
          <a:ln>
            <a:noFill/>
          </a:ln>
        </p:spPr>
        <p:txBody>
          <a:bodyPr anchorCtr="0" anchor="ctr" bIns="45700" lIns="91425" spcFirstLastPara="1" rIns="91425" wrap="square" tIns="45700">
            <a:normAutofit/>
          </a:bodyPr>
          <a:lstStyle/>
          <a:p>
            <a:pPr indent="609585" lvl="0" marL="2438339" rtl="0" algn="ctr">
              <a:lnSpc>
                <a:spcPct val="90000"/>
              </a:lnSpc>
              <a:spcBef>
                <a:spcPts val="0"/>
              </a:spcBef>
              <a:spcAft>
                <a:spcPts val="0"/>
              </a:spcAft>
              <a:buClr>
                <a:srgbClr val="262626"/>
              </a:buClr>
              <a:buSzPts val="2800"/>
              <a:buFont typeface="Calibri"/>
              <a:buNone/>
            </a:pPr>
            <a:r>
              <a:rPr b="1" lang="en-US" sz="3600">
                <a:solidFill>
                  <a:srgbClr val="262626"/>
                </a:solidFill>
              </a:rPr>
              <a:t>DATA VISUALIZATION	</a:t>
            </a:r>
            <a:endParaRPr/>
          </a:p>
        </p:txBody>
      </p:sp>
      <p:cxnSp>
        <p:nvCxnSpPr>
          <p:cNvPr id="285" name="Google Shape;285;p14"/>
          <p:cNvCxnSpPr/>
          <p:nvPr/>
        </p:nvCxnSpPr>
        <p:spPr>
          <a:xfrm>
            <a:off x="0" y="5241983"/>
            <a:ext cx="12192000" cy="0"/>
          </a:xfrm>
          <a:prstGeom prst="straightConnector1">
            <a:avLst/>
          </a:prstGeom>
          <a:noFill/>
          <a:ln cap="flat" cmpd="sng" w="41275">
            <a:solidFill>
              <a:schemeClr val="lt1">
                <a:alpha val="89411"/>
              </a:schemeClr>
            </a:solidFill>
            <a:prstDash val="solid"/>
            <a:miter lim="800000"/>
            <a:headEnd len="sm" w="sm" type="none"/>
            <a:tailEnd len="sm" w="sm" type="none"/>
          </a:ln>
        </p:spPr>
      </p:cxnSp>
      <p:cxnSp>
        <p:nvCxnSpPr>
          <p:cNvPr id="286" name="Google Shape;286;p14"/>
          <p:cNvCxnSpPr/>
          <p:nvPr/>
        </p:nvCxnSpPr>
        <p:spPr>
          <a:xfrm>
            <a:off x="0" y="6134852"/>
            <a:ext cx="12192000" cy="0"/>
          </a:xfrm>
          <a:prstGeom prst="straightConnector1">
            <a:avLst/>
          </a:prstGeom>
          <a:noFill/>
          <a:ln cap="flat" cmpd="sng" w="41275">
            <a:solidFill>
              <a:schemeClr val="lt1">
                <a:alpha val="89411"/>
              </a:schemeClr>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1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15"/>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p15"/>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a:solidFill>
                  <a:srgbClr val="FFFFFF"/>
                </a:solidFill>
                <a:latin typeface="Calibri"/>
                <a:ea typeface="Calibri"/>
                <a:cs typeface="Calibri"/>
                <a:sym typeface="Calibri"/>
              </a:rPr>
              <a:t>Libraries, Packages &amp; Plots</a:t>
            </a:r>
            <a:endParaRPr>
              <a:solidFill>
                <a:srgbClr val="FFFFFF"/>
              </a:solidFill>
              <a:latin typeface="Calibri"/>
              <a:ea typeface="Calibri"/>
              <a:cs typeface="Calibri"/>
              <a:sym typeface="Calibri"/>
            </a:endParaRPr>
          </a:p>
        </p:txBody>
      </p:sp>
      <p:sp>
        <p:nvSpPr>
          <p:cNvPr id="294" name="Google Shape;294;p15"/>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15"/>
          <p:cNvSpPr txBox="1"/>
          <p:nvPr/>
        </p:nvSpPr>
        <p:spPr>
          <a:xfrm>
            <a:off x="4616945" y="1513927"/>
            <a:ext cx="6906491" cy="5585619"/>
          </a:xfrm>
          <a:prstGeom prst="rect">
            <a:avLst/>
          </a:prstGeom>
          <a:no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Functions Implemented:</a:t>
            </a:r>
            <a:endParaRPr b="0" i="0" sz="1400" u="none" cap="none" strike="noStrike">
              <a:solidFill>
                <a:srgbClr val="000000"/>
              </a:solidFill>
              <a:latin typeface="Arial"/>
              <a:ea typeface="Arial"/>
              <a:cs typeface="Arial"/>
              <a:sym typeface="Arial"/>
            </a:endParaRPr>
          </a:p>
          <a:p>
            <a:pPr indent="-228600" lvl="0" marL="609585" marR="0" rtl="0" algn="l">
              <a:lnSpc>
                <a:spcPct val="90000"/>
              </a:lnSpc>
              <a:spcBef>
                <a:spcPts val="60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matplotlib.axes.Axes.scatter()</a:t>
            </a:r>
            <a:endParaRPr b="0" i="0" sz="1400" u="none" cap="none" strike="noStrike">
              <a:solidFill>
                <a:srgbClr val="000000"/>
              </a:solidFill>
              <a:latin typeface="Arial"/>
              <a:ea typeface="Arial"/>
              <a:cs typeface="Arial"/>
              <a:sym typeface="Arial"/>
            </a:endParaRPr>
          </a:p>
          <a:p>
            <a:pPr indent="-228600" lvl="0" marL="609585" marR="0" rtl="0" algn="l">
              <a:lnSpc>
                <a:spcPct val="90000"/>
              </a:lnSpc>
              <a:spcBef>
                <a:spcPts val="60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matplotlib.axes.Axes.plot()</a:t>
            </a:r>
            <a:endParaRPr b="0" i="0" sz="1400" u="none" cap="none" strike="noStrike">
              <a:solidFill>
                <a:srgbClr val="000000"/>
              </a:solidFill>
              <a:latin typeface="Arial"/>
              <a:ea typeface="Arial"/>
              <a:cs typeface="Arial"/>
              <a:sym typeface="Arial"/>
            </a:endParaRPr>
          </a:p>
          <a:p>
            <a:pPr indent="-228600" lvl="0" marL="609585" marR="0" rtl="0" algn="l">
              <a:lnSpc>
                <a:spcPct val="90000"/>
              </a:lnSpc>
              <a:spcBef>
                <a:spcPts val="60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matplotlib.axes.Axes.hist()</a:t>
            </a:r>
            <a:endParaRPr b="0" i="0" sz="1400" u="none" cap="none" strike="noStrike">
              <a:solidFill>
                <a:srgbClr val="000000"/>
              </a:solidFill>
              <a:latin typeface="Arial"/>
              <a:ea typeface="Arial"/>
              <a:cs typeface="Arial"/>
              <a:sym typeface="Arial"/>
            </a:endParaRPr>
          </a:p>
          <a:p>
            <a:pPr indent="-228600" lvl="0" marL="609585" marR="0" rtl="0" algn="l">
              <a:lnSpc>
                <a:spcPct val="90000"/>
              </a:lnSpc>
              <a:spcBef>
                <a:spcPts val="60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seaborn.scatterplot()</a:t>
            </a:r>
            <a:endParaRPr b="0" i="0" sz="1400" u="none" cap="none" strike="noStrike">
              <a:solidFill>
                <a:srgbClr val="000000"/>
              </a:solidFill>
              <a:latin typeface="Arial"/>
              <a:ea typeface="Arial"/>
              <a:cs typeface="Arial"/>
              <a:sym typeface="Arial"/>
            </a:endParaRPr>
          </a:p>
          <a:p>
            <a:pPr indent="-228600" lvl="0" marL="609585" marR="0" rtl="0" algn="l">
              <a:lnSpc>
                <a:spcPct val="90000"/>
              </a:lnSpc>
              <a:spcBef>
                <a:spcPts val="600"/>
              </a:spcBef>
              <a:spcAft>
                <a:spcPts val="60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seaborn.heatmap()</a:t>
            </a:r>
            <a:endParaRPr b="0" i="0" sz="1400" u="none" cap="none" strike="noStrike">
              <a:solidFill>
                <a:srgbClr val="000000"/>
              </a:solidFill>
              <a:latin typeface="Arial"/>
              <a:ea typeface="Arial"/>
              <a:cs typeface="Arial"/>
              <a:sym typeface="Arial"/>
            </a:endParaRPr>
          </a:p>
        </p:txBody>
      </p:sp>
      <p:sp>
        <p:nvSpPr>
          <p:cNvPr id="296" name="Google Shape;296;p15"/>
          <p:cNvSpPr txBox="1"/>
          <p:nvPr/>
        </p:nvSpPr>
        <p:spPr>
          <a:xfrm>
            <a:off x="8546480" y="1498332"/>
            <a:ext cx="3104000" cy="3440902"/>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Libraries Imported:</a:t>
            </a:r>
            <a:endParaRPr b="1" i="0" sz="2000" u="sng" cap="none" strike="noStrike">
              <a:solidFill>
                <a:schemeClr val="dk1"/>
              </a:solidFill>
              <a:latin typeface="Calibri"/>
              <a:ea typeface="Calibri"/>
              <a:cs typeface="Calibri"/>
              <a:sym typeface="Calibri"/>
            </a:endParaRPr>
          </a:p>
          <a:p>
            <a:pPr indent="-457188" lvl="0" marL="609585" marR="0" rtl="0" algn="l">
              <a:lnSpc>
                <a:spcPct val="150000"/>
              </a:lnSpc>
              <a:spcBef>
                <a:spcPts val="600"/>
              </a:spcBef>
              <a:spcAft>
                <a:spcPts val="0"/>
              </a:spcAft>
              <a:buClr>
                <a:schemeClr val="dk1"/>
              </a:buClr>
              <a:buSzPts val="1800"/>
              <a:buFont typeface="Times New Roman"/>
              <a:buChar char="➢"/>
            </a:pPr>
            <a:r>
              <a:rPr b="0" i="0" lang="en-US" sz="2000" u="none" cap="none" strike="noStrike">
                <a:solidFill>
                  <a:schemeClr val="dk1"/>
                </a:solidFill>
                <a:latin typeface="Calibri"/>
                <a:ea typeface="Calibri"/>
                <a:cs typeface="Calibri"/>
                <a:sym typeface="Calibri"/>
              </a:rPr>
              <a:t>matplotlib.pyplot</a:t>
            </a:r>
            <a:endParaRPr b="0" i="0" sz="2000" u="none" cap="none" strike="noStrike">
              <a:solidFill>
                <a:schemeClr val="dk1"/>
              </a:solidFill>
              <a:latin typeface="Calibri"/>
              <a:ea typeface="Calibri"/>
              <a:cs typeface="Calibri"/>
              <a:sym typeface="Calibri"/>
            </a:endParaRPr>
          </a:p>
          <a:p>
            <a:pPr indent="-457188" lvl="0" marL="609585" marR="0" rtl="0" algn="l">
              <a:lnSpc>
                <a:spcPct val="150000"/>
              </a:lnSpc>
              <a:spcBef>
                <a:spcPts val="600"/>
              </a:spcBef>
              <a:spcAft>
                <a:spcPts val="0"/>
              </a:spcAft>
              <a:buClr>
                <a:schemeClr val="dk1"/>
              </a:buClr>
              <a:buSzPts val="1800"/>
              <a:buFont typeface="Times New Roman"/>
              <a:buChar char="➢"/>
            </a:pPr>
            <a:r>
              <a:rPr b="0" i="0" lang="en-US" sz="2000" u="none" cap="none" strike="noStrike">
                <a:solidFill>
                  <a:schemeClr val="dk1"/>
                </a:solidFill>
                <a:latin typeface="Calibri"/>
                <a:ea typeface="Calibri"/>
                <a:cs typeface="Calibri"/>
                <a:sym typeface="Calibri"/>
              </a:rPr>
              <a:t>seaborn</a:t>
            </a:r>
            <a:endParaRPr b="0" i="0" sz="2000" u="none" cap="none" strike="noStrike">
              <a:solidFill>
                <a:schemeClr val="dk1"/>
              </a:solidFill>
              <a:latin typeface="Calibri"/>
              <a:ea typeface="Calibri"/>
              <a:cs typeface="Calibri"/>
              <a:sym typeface="Calibri"/>
            </a:endParaRPr>
          </a:p>
          <a:p>
            <a:pPr indent="-457188" lvl="0" marL="609585" marR="0" rtl="0" algn="l">
              <a:lnSpc>
                <a:spcPct val="150000"/>
              </a:lnSpc>
              <a:spcBef>
                <a:spcPts val="600"/>
              </a:spcBef>
              <a:spcAft>
                <a:spcPts val="0"/>
              </a:spcAft>
              <a:buClr>
                <a:schemeClr val="dk1"/>
              </a:buClr>
              <a:buSzPts val="1800"/>
              <a:buFont typeface="Times New Roman"/>
              <a:buChar char="➢"/>
            </a:pPr>
            <a:r>
              <a:rPr b="0" i="0" lang="en-US" sz="2000" u="none" cap="none" strike="noStrike">
                <a:solidFill>
                  <a:schemeClr val="dk1"/>
                </a:solidFill>
                <a:latin typeface="Calibri"/>
                <a:ea typeface="Calibri"/>
                <a:cs typeface="Calibri"/>
                <a:sym typeface="Calibri"/>
              </a:rPr>
              <a:t>plotly.express</a:t>
            </a:r>
            <a:endParaRPr b="0" i="0" sz="2000" u="none" cap="none" strike="noStrike">
              <a:solidFill>
                <a:schemeClr val="dk1"/>
              </a:solidFill>
              <a:latin typeface="Calibri"/>
              <a:ea typeface="Calibri"/>
              <a:cs typeface="Calibri"/>
              <a:sym typeface="Calibri"/>
            </a:endParaRPr>
          </a:p>
          <a:p>
            <a:pPr indent="-457188" lvl="0" marL="609585" marR="0" rtl="0" algn="l">
              <a:lnSpc>
                <a:spcPct val="150000"/>
              </a:lnSpc>
              <a:spcBef>
                <a:spcPts val="600"/>
              </a:spcBef>
              <a:spcAft>
                <a:spcPts val="0"/>
              </a:spcAft>
              <a:buClr>
                <a:schemeClr val="dk1"/>
              </a:buClr>
              <a:buSzPts val="1800"/>
              <a:buFont typeface="Times New Roman"/>
              <a:buChar char="➢"/>
            </a:pPr>
            <a:r>
              <a:rPr b="0" i="0" lang="en-US" sz="2000" u="none" cap="none" strike="noStrike">
                <a:solidFill>
                  <a:schemeClr val="dk1"/>
                </a:solidFill>
                <a:latin typeface="Calibri"/>
                <a:ea typeface="Calibri"/>
                <a:cs typeface="Calibri"/>
                <a:sym typeface="Calibri"/>
              </a:rPr>
              <a:t>plotly.graph_objs</a:t>
            </a:r>
            <a:endParaRPr b="0" i="0" sz="2000" u="none" cap="none" strike="noStrike">
              <a:solidFill>
                <a:schemeClr val="dk1"/>
              </a:solidFill>
              <a:latin typeface="Calibri"/>
              <a:ea typeface="Calibri"/>
              <a:cs typeface="Calibri"/>
              <a:sym typeface="Calibri"/>
            </a:endParaRPr>
          </a:p>
          <a:p>
            <a:pPr indent="-457188" lvl="0" marL="609585" marR="0" rtl="0" algn="l">
              <a:lnSpc>
                <a:spcPct val="150000"/>
              </a:lnSpc>
              <a:spcBef>
                <a:spcPts val="600"/>
              </a:spcBef>
              <a:spcAft>
                <a:spcPts val="600"/>
              </a:spcAft>
              <a:buClr>
                <a:schemeClr val="dk1"/>
              </a:buClr>
              <a:buSzPts val="1800"/>
              <a:buFont typeface="Times New Roman"/>
              <a:buChar char="➢"/>
            </a:pPr>
            <a:r>
              <a:rPr b="0" i="0" lang="en-US" sz="2000" u="none" cap="none" strike="noStrike">
                <a:solidFill>
                  <a:schemeClr val="dk1"/>
                </a:solidFill>
                <a:latin typeface="Calibri"/>
                <a:ea typeface="Calibri"/>
                <a:cs typeface="Calibri"/>
                <a:sym typeface="Calibri"/>
              </a:rPr>
              <a:t>make_subplots</a:t>
            </a:r>
            <a:endParaRPr b="0" i="0" sz="2000" u="none" cap="none" strike="noStrike">
              <a:solidFill>
                <a:schemeClr val="dk1"/>
              </a:solidFill>
              <a:latin typeface="Calibri"/>
              <a:ea typeface="Calibri"/>
              <a:cs typeface="Calibri"/>
              <a:sym typeface="Calibri"/>
            </a:endParaRPr>
          </a:p>
        </p:txBody>
      </p:sp>
      <p:sp>
        <p:nvSpPr>
          <p:cNvPr id="297" name="Google Shape;297;p15"/>
          <p:cNvSpPr txBox="1"/>
          <p:nvPr/>
        </p:nvSpPr>
        <p:spPr>
          <a:xfrm>
            <a:off x="4956475" y="1498325"/>
            <a:ext cx="2982900" cy="14160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Packages Fetched:                    </a:t>
            </a:r>
            <a:endParaRPr b="1" i="0" sz="2000" u="sng" cap="none" strike="noStrike">
              <a:solidFill>
                <a:schemeClr val="dk1"/>
              </a:solidFill>
              <a:latin typeface="Calibri"/>
              <a:ea typeface="Calibri"/>
              <a:cs typeface="Calibri"/>
              <a:sym typeface="Calibri"/>
            </a:endParaRPr>
          </a:p>
          <a:p>
            <a:pPr indent="-457188" lvl="0" marL="609585" marR="0" rtl="0" algn="l">
              <a:lnSpc>
                <a:spcPct val="115000"/>
              </a:lnSpc>
              <a:spcBef>
                <a:spcPts val="600"/>
              </a:spcBef>
              <a:spcAft>
                <a:spcPts val="0"/>
              </a:spcAft>
              <a:buClr>
                <a:schemeClr val="dk1"/>
              </a:buClr>
              <a:buSzPts val="1800"/>
              <a:buFont typeface="Times New Roman"/>
              <a:buChar char="➢"/>
            </a:pPr>
            <a:r>
              <a:rPr b="0" i="0" lang="en-US" sz="2000" u="none" cap="none" strike="noStrike">
                <a:solidFill>
                  <a:schemeClr val="dk1"/>
                </a:solidFill>
                <a:latin typeface="Calibri"/>
                <a:ea typeface="Calibri"/>
                <a:cs typeface="Calibri"/>
                <a:sym typeface="Calibri"/>
              </a:rPr>
              <a:t>Plotly</a:t>
            </a:r>
            <a:endParaRPr b="0" i="0" sz="2000" u="none" cap="none" strike="noStrike">
              <a:solidFill>
                <a:schemeClr val="dk1"/>
              </a:solidFill>
              <a:latin typeface="Calibri"/>
              <a:ea typeface="Calibri"/>
              <a:cs typeface="Calibri"/>
              <a:sym typeface="Calibri"/>
            </a:endParaRPr>
          </a:p>
          <a:p>
            <a:pPr indent="0" lvl="0" marL="609585" marR="0" rtl="0" algn="l">
              <a:lnSpc>
                <a:spcPct val="115000"/>
              </a:lnSpc>
              <a:spcBef>
                <a:spcPts val="600"/>
              </a:spcBef>
              <a:spcAft>
                <a:spcPts val="60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pip install plotly</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16"/>
          <p:cNvSpPr/>
          <p:nvPr/>
        </p:nvSpPr>
        <p:spPr>
          <a:xfrm>
            <a:off x="-74150" y="288"/>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p16"/>
          <p:cNvSpPr txBox="1"/>
          <p:nvPr>
            <p:ph type="title"/>
          </p:nvPr>
        </p:nvSpPr>
        <p:spPr>
          <a:xfrm>
            <a:off x="355200" y="856175"/>
            <a:ext cx="6260100" cy="90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700"/>
              <a:t>TOTAL NUMBER OF LISTINGS IN EACH CITY </a:t>
            </a:r>
            <a:endParaRPr sz="2700"/>
          </a:p>
        </p:txBody>
      </p:sp>
      <p:grpSp>
        <p:nvGrpSpPr>
          <p:cNvPr id="304" name="Google Shape;304;p16"/>
          <p:cNvGrpSpPr/>
          <p:nvPr/>
        </p:nvGrpSpPr>
        <p:grpSpPr>
          <a:xfrm>
            <a:off x="0" y="1083484"/>
            <a:ext cx="355196" cy="673460"/>
            <a:chOff x="0" y="823811"/>
            <a:chExt cx="355196" cy="673460"/>
          </a:xfrm>
        </p:grpSpPr>
        <p:sp>
          <p:nvSpPr>
            <p:cNvPr id="305" name="Google Shape;305;p16"/>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16"/>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7" name="Google Shape;307;p16"/>
          <p:cNvSpPr/>
          <p:nvPr/>
        </p:nvSpPr>
        <p:spPr>
          <a:xfrm flipH="1">
            <a:off x="665085" y="2123821"/>
            <a:ext cx="4975066"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16"/>
          <p:cNvSpPr txBox="1"/>
          <p:nvPr>
            <p:ph idx="1" type="body"/>
          </p:nvPr>
        </p:nvSpPr>
        <p:spPr>
          <a:xfrm>
            <a:off x="99750" y="2290900"/>
            <a:ext cx="5950200" cy="4203300"/>
          </a:xfrm>
          <a:prstGeom prst="rect">
            <a:avLst/>
          </a:prstGeom>
          <a:noFill/>
          <a:ln>
            <a:noFill/>
          </a:ln>
        </p:spPr>
        <p:txBody>
          <a:bodyPr anchorCtr="0" anchor="ctr" bIns="45700" lIns="91425" spcFirstLastPara="1" rIns="91425" wrap="square" tIns="45700">
            <a:normAutofit fontScale="77500" lnSpcReduction="20000"/>
          </a:bodyPr>
          <a:lstStyle/>
          <a:p>
            <a:pPr indent="-256381" lvl="0" marL="609584" rtl="0" algn="just">
              <a:lnSpc>
                <a:spcPct val="90000"/>
              </a:lnSpc>
              <a:spcBef>
                <a:spcPts val="0"/>
              </a:spcBef>
              <a:spcAft>
                <a:spcPts val="0"/>
              </a:spcAft>
              <a:buClr>
                <a:srgbClr val="B45F06"/>
              </a:buClr>
              <a:buSzPct val="100000"/>
              <a:buFont typeface="Arial"/>
              <a:buChar char="•"/>
            </a:pPr>
            <a:r>
              <a:rPr b="1" lang="en-US" sz="2500" u="sng"/>
              <a:t>Objective</a:t>
            </a:r>
            <a:r>
              <a:rPr b="1" lang="en-US" sz="2500" u="sng"/>
              <a:t>:</a:t>
            </a:r>
            <a:endParaRPr b="1" sz="2500" u="sng"/>
          </a:p>
          <a:p>
            <a:pPr indent="0" lvl="0" marL="457200" rtl="0" algn="just">
              <a:lnSpc>
                <a:spcPct val="90000"/>
              </a:lnSpc>
              <a:spcBef>
                <a:spcPts val="0"/>
              </a:spcBef>
              <a:spcAft>
                <a:spcPts val="0"/>
              </a:spcAft>
              <a:buNone/>
            </a:pPr>
            <a:r>
              <a:t/>
            </a:r>
            <a:endParaRPr b="1" sz="2500" u="sng"/>
          </a:p>
          <a:p>
            <a:pPr indent="-311103" lvl="0" marL="1371600" rtl="0" algn="just">
              <a:lnSpc>
                <a:spcPct val="90000"/>
              </a:lnSpc>
              <a:spcBef>
                <a:spcPts val="600"/>
              </a:spcBef>
              <a:spcAft>
                <a:spcPts val="0"/>
              </a:spcAft>
              <a:buSzPct val="67058"/>
              <a:buChar char="●"/>
            </a:pPr>
            <a:r>
              <a:rPr lang="en-US" sz="2500"/>
              <a:t>To determine the number of residences for sale in bay area.</a:t>
            </a:r>
            <a:endParaRPr sz="2500"/>
          </a:p>
          <a:p>
            <a:pPr indent="-256381" lvl="0" marL="609585" rtl="0" algn="just">
              <a:lnSpc>
                <a:spcPct val="90000"/>
              </a:lnSpc>
              <a:spcBef>
                <a:spcPts val="600"/>
              </a:spcBef>
              <a:spcAft>
                <a:spcPts val="0"/>
              </a:spcAft>
              <a:buClr>
                <a:srgbClr val="B45F06"/>
              </a:buClr>
              <a:buSzPct val="100000"/>
              <a:buFont typeface="Arial"/>
              <a:buChar char="•"/>
            </a:pPr>
            <a:r>
              <a:rPr b="1" lang="en-US" sz="2500"/>
              <a:t> </a:t>
            </a:r>
            <a:r>
              <a:rPr b="1" lang="en-US" sz="2500" u="sng"/>
              <a:t>Work:</a:t>
            </a:r>
            <a:endParaRPr sz="2500"/>
          </a:p>
          <a:p>
            <a:pPr indent="-256381" lvl="1" marL="1219170" rtl="0" algn="just">
              <a:lnSpc>
                <a:spcPct val="90000"/>
              </a:lnSpc>
              <a:spcBef>
                <a:spcPts val="600"/>
              </a:spcBef>
              <a:spcAft>
                <a:spcPts val="0"/>
              </a:spcAft>
              <a:buClr>
                <a:schemeClr val="dk1"/>
              </a:buClr>
              <a:buSzPct val="100000"/>
              <a:buFont typeface="Arial"/>
              <a:buChar char="•"/>
            </a:pPr>
            <a:r>
              <a:rPr lang="en-US" sz="2500"/>
              <a:t>Created a series from the column 'city' and bar is plotted showing the count of available homes in each city  of the bay area.</a:t>
            </a:r>
            <a:endParaRPr sz="2500"/>
          </a:p>
          <a:p>
            <a:pPr indent="-256381" lvl="0" marL="609585" rtl="0" algn="just">
              <a:lnSpc>
                <a:spcPct val="90000"/>
              </a:lnSpc>
              <a:spcBef>
                <a:spcPts val="600"/>
              </a:spcBef>
              <a:spcAft>
                <a:spcPts val="0"/>
              </a:spcAft>
              <a:buClr>
                <a:srgbClr val="B45F06"/>
              </a:buClr>
              <a:buSzPct val="100000"/>
              <a:buFont typeface="Arial"/>
              <a:buChar char="•"/>
            </a:pPr>
            <a:r>
              <a:rPr b="1" lang="en-US" sz="2500" u="sng"/>
              <a:t>Inference:</a:t>
            </a:r>
            <a:endParaRPr sz="2500"/>
          </a:p>
          <a:p>
            <a:pPr indent="-256381" lvl="1" marL="1219170" rtl="0" algn="just">
              <a:lnSpc>
                <a:spcPct val="90000"/>
              </a:lnSpc>
              <a:spcBef>
                <a:spcPts val="600"/>
              </a:spcBef>
              <a:spcAft>
                <a:spcPts val="0"/>
              </a:spcAft>
              <a:buClr>
                <a:schemeClr val="dk1"/>
              </a:buClr>
              <a:buSzPct val="100000"/>
              <a:buFont typeface="Arial"/>
              <a:buChar char="•"/>
            </a:pPr>
            <a:r>
              <a:rPr lang="en-US" sz="2500"/>
              <a:t>San Francisco city has the number of homes available for sale.</a:t>
            </a:r>
            <a:endParaRPr sz="2500"/>
          </a:p>
          <a:p>
            <a:pPr indent="-256381" lvl="1" marL="1219170" rtl="0" algn="just">
              <a:lnSpc>
                <a:spcPct val="90000"/>
              </a:lnSpc>
              <a:spcBef>
                <a:spcPts val="600"/>
              </a:spcBef>
              <a:spcAft>
                <a:spcPts val="0"/>
              </a:spcAft>
              <a:buClr>
                <a:schemeClr val="dk1"/>
              </a:buClr>
              <a:buSzPct val="100000"/>
              <a:buFont typeface="Arial"/>
              <a:buChar char="•"/>
            </a:pPr>
            <a:r>
              <a:rPr lang="en-US" sz="2500"/>
              <a:t>San Lorenzo, Orinda, Los Gatos has one home in the market for sale.</a:t>
            </a:r>
            <a:endParaRPr sz="2500"/>
          </a:p>
          <a:p>
            <a:pPr indent="-114300" lvl="0" marL="609585" rtl="0" algn="l">
              <a:lnSpc>
                <a:spcPct val="90000"/>
              </a:lnSpc>
              <a:spcBef>
                <a:spcPts val="600"/>
              </a:spcBef>
              <a:spcAft>
                <a:spcPts val="0"/>
              </a:spcAft>
              <a:buClr>
                <a:schemeClr val="dk1"/>
              </a:buClr>
              <a:buSzPct val="72000"/>
              <a:buFont typeface="Arial"/>
              <a:buNone/>
            </a:pPr>
            <a:r>
              <a:t/>
            </a:r>
            <a:endParaRPr b="1" sz="2500"/>
          </a:p>
          <a:p>
            <a:pPr indent="-114300" lvl="0" marL="609585" rtl="0" algn="l">
              <a:lnSpc>
                <a:spcPct val="90000"/>
              </a:lnSpc>
              <a:spcBef>
                <a:spcPts val="600"/>
              </a:spcBef>
              <a:spcAft>
                <a:spcPts val="0"/>
              </a:spcAft>
              <a:buClr>
                <a:schemeClr val="dk1"/>
              </a:buClr>
              <a:buSzPct val="105882"/>
              <a:buFont typeface="Arial"/>
              <a:buNone/>
            </a:pPr>
            <a:r>
              <a:t/>
            </a:r>
            <a:endParaRPr sz="1700"/>
          </a:p>
          <a:p>
            <a:pPr indent="-114300" lvl="0" marL="609585" rtl="0" algn="l">
              <a:lnSpc>
                <a:spcPct val="90000"/>
              </a:lnSpc>
              <a:spcBef>
                <a:spcPts val="600"/>
              </a:spcBef>
              <a:spcAft>
                <a:spcPts val="600"/>
              </a:spcAft>
              <a:buClr>
                <a:schemeClr val="dk1"/>
              </a:buClr>
              <a:buSzPct val="105882"/>
              <a:buFont typeface="Arial"/>
              <a:buNone/>
            </a:pPr>
            <a:r>
              <a:t/>
            </a:r>
            <a:endParaRPr sz="1700"/>
          </a:p>
        </p:txBody>
      </p:sp>
      <p:sp>
        <p:nvSpPr>
          <p:cNvPr id="309" name="Google Shape;309;p16"/>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p16"/>
          <p:cNvSpPr/>
          <p:nvPr/>
        </p:nvSpPr>
        <p:spPr>
          <a:xfrm>
            <a:off x="6849687" y="357447"/>
            <a:ext cx="4845488" cy="2923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1" name="Google Shape;311;p16"/>
          <p:cNvPicPr preferRelativeResize="0"/>
          <p:nvPr/>
        </p:nvPicPr>
        <p:blipFill rotWithShape="1">
          <a:blip r:embed="rId3">
            <a:alphaModFix/>
          </a:blip>
          <a:srcRect b="0" l="0" r="0" t="0"/>
          <a:stretch/>
        </p:blipFill>
        <p:spPr>
          <a:xfrm>
            <a:off x="7619594" y="581892"/>
            <a:ext cx="3325090" cy="2518756"/>
          </a:xfrm>
          <a:prstGeom prst="rect">
            <a:avLst/>
          </a:prstGeom>
          <a:noFill/>
          <a:ln>
            <a:noFill/>
          </a:ln>
        </p:spPr>
      </p:pic>
      <p:sp>
        <p:nvSpPr>
          <p:cNvPr id="312" name="Google Shape;312;p16"/>
          <p:cNvSpPr/>
          <p:nvPr/>
        </p:nvSpPr>
        <p:spPr>
          <a:xfrm>
            <a:off x="6849687" y="3505479"/>
            <a:ext cx="4845488" cy="2923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3" name="Google Shape;313;p16"/>
          <p:cNvPicPr preferRelativeResize="0"/>
          <p:nvPr/>
        </p:nvPicPr>
        <p:blipFill rotWithShape="1">
          <a:blip r:embed="rId4">
            <a:alphaModFix/>
          </a:blip>
          <a:srcRect b="0" l="0" r="0" t="0"/>
          <a:stretch/>
        </p:blipFill>
        <p:spPr>
          <a:xfrm>
            <a:off x="8383901" y="3707894"/>
            <a:ext cx="1794613" cy="25187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27e344a08e_3_3"/>
          <p:cNvSpPr txBox="1"/>
          <p:nvPr/>
        </p:nvSpPr>
        <p:spPr>
          <a:xfrm>
            <a:off x="279296" y="410478"/>
            <a:ext cx="6179100" cy="626700"/>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90000"/>
              </a:lnSpc>
              <a:spcBef>
                <a:spcPts val="0"/>
              </a:spcBef>
              <a:spcAft>
                <a:spcPts val="60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Most popular Home type</a:t>
            </a:r>
            <a:endParaRPr b="0" i="0" sz="4000" u="none" cap="none" strike="noStrike">
              <a:solidFill>
                <a:schemeClr val="dk1"/>
              </a:solidFill>
              <a:latin typeface="Calibri"/>
              <a:ea typeface="Calibri"/>
              <a:cs typeface="Calibri"/>
              <a:sym typeface="Calibri"/>
            </a:endParaRPr>
          </a:p>
        </p:txBody>
      </p:sp>
      <p:grpSp>
        <p:nvGrpSpPr>
          <p:cNvPr id="320" name="Google Shape;320;g127e344a08e_3_3"/>
          <p:cNvGrpSpPr/>
          <p:nvPr/>
        </p:nvGrpSpPr>
        <p:grpSpPr>
          <a:xfrm>
            <a:off x="279291" y="1319355"/>
            <a:ext cx="6179100" cy="5165280"/>
            <a:chOff x="0" y="74085"/>
            <a:chExt cx="6179100" cy="5165280"/>
          </a:xfrm>
        </p:grpSpPr>
        <p:sp>
          <p:nvSpPr>
            <p:cNvPr id="321" name="Google Shape;321;g127e344a08e_3_3"/>
            <p:cNvSpPr/>
            <p:nvPr/>
          </p:nvSpPr>
          <p:spPr>
            <a:xfrm>
              <a:off x="0" y="310245"/>
              <a:ext cx="6179100" cy="680400"/>
            </a:xfrm>
            <a:prstGeom prst="rect">
              <a:avLst/>
            </a:prstGeom>
            <a:solidFill>
              <a:schemeClr val="lt1">
                <a:alpha val="89410"/>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27e344a08e_3_3"/>
            <p:cNvSpPr txBox="1"/>
            <p:nvPr/>
          </p:nvSpPr>
          <p:spPr>
            <a:xfrm>
              <a:off x="0" y="310245"/>
              <a:ext cx="6179100" cy="680400"/>
            </a:xfrm>
            <a:prstGeom prst="rect">
              <a:avLst/>
            </a:prstGeom>
            <a:noFill/>
            <a:ln>
              <a:noFill/>
            </a:ln>
          </p:spPr>
          <p:txBody>
            <a:bodyPr anchorCtr="0" anchor="t" bIns="113775" lIns="479575" spcFirstLastPara="1" rIns="479575" wrap="square" tIns="33322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 Identify the most popular home type.</a:t>
              </a:r>
              <a:endParaRPr b="0" i="0" sz="1400" u="none" cap="none" strike="noStrike">
                <a:solidFill>
                  <a:srgbClr val="000000"/>
                </a:solidFill>
                <a:latin typeface="Arial"/>
                <a:ea typeface="Arial"/>
                <a:cs typeface="Arial"/>
                <a:sym typeface="Arial"/>
              </a:endParaRPr>
            </a:p>
          </p:txBody>
        </p:sp>
        <p:sp>
          <p:nvSpPr>
            <p:cNvPr id="323" name="Google Shape;323;g127e344a08e_3_3"/>
            <p:cNvSpPr/>
            <p:nvPr/>
          </p:nvSpPr>
          <p:spPr>
            <a:xfrm>
              <a:off x="308960" y="74085"/>
              <a:ext cx="4325400" cy="472200"/>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27e344a08e_3_3"/>
            <p:cNvSpPr txBox="1"/>
            <p:nvPr/>
          </p:nvSpPr>
          <p:spPr>
            <a:xfrm>
              <a:off x="332017" y="97142"/>
              <a:ext cx="4279200" cy="426300"/>
            </a:xfrm>
            <a:prstGeom prst="rect">
              <a:avLst/>
            </a:prstGeom>
            <a:solidFill>
              <a:srgbClr val="F1C232"/>
            </a:solidFill>
            <a:ln>
              <a:noFill/>
            </a:ln>
          </p:spPr>
          <p:txBody>
            <a:bodyPr anchorCtr="0" anchor="ctr" bIns="0" lIns="163475" spcFirstLastPara="1" rIns="163475" wrap="square" tIns="0">
              <a:noAutofit/>
            </a:bodyPr>
            <a:lstStyle/>
            <a:p>
              <a:pPr indent="0" lvl="0" marL="0" marR="0" rtl="0" algn="l">
                <a:lnSpc>
                  <a:spcPct val="90000"/>
                </a:lnSpc>
                <a:spcBef>
                  <a:spcPts val="0"/>
                </a:spcBef>
                <a:spcAft>
                  <a:spcPts val="0"/>
                </a:spcAft>
                <a:buClr>
                  <a:schemeClr val="lt1"/>
                </a:buClr>
                <a:buSzPts val="1600"/>
                <a:buFont typeface="Calibri"/>
                <a:buNone/>
              </a:pPr>
              <a:r>
                <a:rPr b="1" i="0" lang="en-US" sz="1600" u="sng" cap="none" strike="noStrike">
                  <a:solidFill>
                    <a:schemeClr val="dk1"/>
                  </a:solidFill>
                  <a:latin typeface="Calibri"/>
                  <a:ea typeface="Calibri"/>
                  <a:cs typeface="Calibri"/>
                  <a:sym typeface="Calibri"/>
                </a:rPr>
                <a:t>Objective:</a:t>
              </a:r>
              <a:endParaRPr b="0" i="0" sz="1600" u="none" cap="none" strike="noStrike">
                <a:solidFill>
                  <a:schemeClr val="dk1"/>
                </a:solidFill>
                <a:latin typeface="Calibri"/>
                <a:ea typeface="Calibri"/>
                <a:cs typeface="Calibri"/>
                <a:sym typeface="Calibri"/>
              </a:endParaRPr>
            </a:p>
          </p:txBody>
        </p:sp>
        <p:sp>
          <p:nvSpPr>
            <p:cNvPr id="325" name="Google Shape;325;g127e344a08e_3_3"/>
            <p:cNvSpPr/>
            <p:nvPr/>
          </p:nvSpPr>
          <p:spPr>
            <a:xfrm>
              <a:off x="0" y="1313205"/>
              <a:ext cx="6179100" cy="1436400"/>
            </a:xfrm>
            <a:prstGeom prst="rect">
              <a:avLst/>
            </a:prstGeom>
            <a:solidFill>
              <a:schemeClr val="lt1">
                <a:alpha val="89410"/>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27e344a08e_3_3"/>
            <p:cNvSpPr txBox="1"/>
            <p:nvPr/>
          </p:nvSpPr>
          <p:spPr>
            <a:xfrm>
              <a:off x="0" y="1313205"/>
              <a:ext cx="6179100" cy="1436400"/>
            </a:xfrm>
            <a:prstGeom prst="rect">
              <a:avLst/>
            </a:prstGeom>
            <a:noFill/>
            <a:ln>
              <a:noFill/>
            </a:ln>
          </p:spPr>
          <p:txBody>
            <a:bodyPr anchorCtr="0" anchor="t" bIns="113775" lIns="479575" spcFirstLastPara="1" rIns="479575" wrap="square" tIns="33322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Installed plotly.express</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Calculated the frequency of each style of home.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Developed a pie chart to show the different home types and their popularity.</a:t>
              </a:r>
              <a:endParaRPr b="0" i="0" sz="1400" u="none" cap="none" strike="noStrike">
                <a:solidFill>
                  <a:srgbClr val="000000"/>
                </a:solidFill>
                <a:latin typeface="Arial"/>
                <a:ea typeface="Arial"/>
                <a:cs typeface="Arial"/>
                <a:sym typeface="Arial"/>
              </a:endParaRPr>
            </a:p>
          </p:txBody>
        </p:sp>
        <p:sp>
          <p:nvSpPr>
            <p:cNvPr id="327" name="Google Shape;327;g127e344a08e_3_3"/>
            <p:cNvSpPr/>
            <p:nvPr/>
          </p:nvSpPr>
          <p:spPr>
            <a:xfrm>
              <a:off x="308960" y="1077045"/>
              <a:ext cx="4325400" cy="472200"/>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27e344a08e_3_3"/>
            <p:cNvSpPr txBox="1"/>
            <p:nvPr/>
          </p:nvSpPr>
          <p:spPr>
            <a:xfrm>
              <a:off x="332017" y="1100102"/>
              <a:ext cx="4279200" cy="426300"/>
            </a:xfrm>
            <a:prstGeom prst="rect">
              <a:avLst/>
            </a:prstGeom>
            <a:solidFill>
              <a:srgbClr val="F1C232"/>
            </a:solidFill>
            <a:ln>
              <a:noFill/>
            </a:ln>
          </p:spPr>
          <p:txBody>
            <a:bodyPr anchorCtr="0" anchor="ctr" bIns="0" lIns="163475" spcFirstLastPara="1" rIns="163475" wrap="square" tIns="0">
              <a:noAutofit/>
            </a:bodyPr>
            <a:lstStyle/>
            <a:p>
              <a:pPr indent="0" lvl="0" marL="0" marR="0" rtl="0" algn="l">
                <a:lnSpc>
                  <a:spcPct val="90000"/>
                </a:lnSpc>
                <a:spcBef>
                  <a:spcPts val="0"/>
                </a:spcBef>
                <a:spcAft>
                  <a:spcPts val="0"/>
                </a:spcAft>
                <a:buClr>
                  <a:schemeClr val="lt1"/>
                </a:buClr>
                <a:buSzPts val="1600"/>
                <a:buFont typeface="Calibri"/>
                <a:buNone/>
              </a:pPr>
              <a:r>
                <a:rPr b="1" i="0" lang="en-US" sz="1600" u="sng" cap="none" strike="noStrike">
                  <a:solidFill>
                    <a:schemeClr val="dk1"/>
                  </a:solidFill>
                  <a:latin typeface="Calibri"/>
                  <a:ea typeface="Calibri"/>
                  <a:cs typeface="Calibri"/>
                  <a:sym typeface="Calibri"/>
                </a:rPr>
                <a:t>Work:</a:t>
              </a:r>
              <a:endParaRPr b="0" i="0" sz="1600" u="none" cap="none" strike="noStrike">
                <a:solidFill>
                  <a:schemeClr val="dk1"/>
                </a:solidFill>
                <a:latin typeface="Calibri"/>
                <a:ea typeface="Calibri"/>
                <a:cs typeface="Calibri"/>
                <a:sym typeface="Calibri"/>
              </a:endParaRPr>
            </a:p>
          </p:txBody>
        </p:sp>
        <p:sp>
          <p:nvSpPr>
            <p:cNvPr id="329" name="Google Shape;329;g127e344a08e_3_3"/>
            <p:cNvSpPr/>
            <p:nvPr/>
          </p:nvSpPr>
          <p:spPr>
            <a:xfrm>
              <a:off x="0" y="3072165"/>
              <a:ext cx="6179100" cy="2167200"/>
            </a:xfrm>
            <a:prstGeom prst="rect">
              <a:avLst/>
            </a:prstGeom>
            <a:solidFill>
              <a:schemeClr val="lt1">
                <a:alpha val="89410"/>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27e344a08e_3_3"/>
            <p:cNvSpPr txBox="1"/>
            <p:nvPr/>
          </p:nvSpPr>
          <p:spPr>
            <a:xfrm>
              <a:off x="0" y="3072165"/>
              <a:ext cx="6179100" cy="2167200"/>
            </a:xfrm>
            <a:prstGeom prst="rect">
              <a:avLst/>
            </a:prstGeom>
            <a:noFill/>
            <a:ln>
              <a:noFill/>
            </a:ln>
          </p:spPr>
          <p:txBody>
            <a:bodyPr anchorCtr="0" anchor="t" bIns="113775" lIns="479575" spcFirstLastPara="1" rIns="479575" wrap="square" tIns="33322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Single family houses are the most popular home type with 55.5% availability.</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Condo homes are the second most popular home type which is of 25.1%</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Townhouse,Multi family and Manufactured have less than 10% contribution each </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Lots are the less available home types which is about 1.99%.</a:t>
              </a:r>
              <a:endParaRPr b="0" i="0" sz="1400" u="none" cap="none" strike="noStrike">
                <a:solidFill>
                  <a:srgbClr val="000000"/>
                </a:solidFill>
                <a:latin typeface="Arial"/>
                <a:ea typeface="Arial"/>
                <a:cs typeface="Arial"/>
                <a:sym typeface="Arial"/>
              </a:endParaRPr>
            </a:p>
          </p:txBody>
        </p:sp>
        <p:sp>
          <p:nvSpPr>
            <p:cNvPr id="331" name="Google Shape;331;g127e344a08e_3_3"/>
            <p:cNvSpPr/>
            <p:nvPr/>
          </p:nvSpPr>
          <p:spPr>
            <a:xfrm>
              <a:off x="308960" y="2836005"/>
              <a:ext cx="4325400" cy="472200"/>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27e344a08e_3_3"/>
            <p:cNvSpPr txBox="1"/>
            <p:nvPr/>
          </p:nvSpPr>
          <p:spPr>
            <a:xfrm>
              <a:off x="332017" y="2859062"/>
              <a:ext cx="4279200" cy="426300"/>
            </a:xfrm>
            <a:prstGeom prst="rect">
              <a:avLst/>
            </a:prstGeom>
            <a:solidFill>
              <a:srgbClr val="F1C232"/>
            </a:solidFill>
            <a:ln>
              <a:noFill/>
            </a:ln>
          </p:spPr>
          <p:txBody>
            <a:bodyPr anchorCtr="0" anchor="ctr" bIns="0" lIns="163475" spcFirstLastPara="1" rIns="163475" wrap="square" tIns="0">
              <a:noAutofit/>
            </a:bodyPr>
            <a:lstStyle/>
            <a:p>
              <a:pPr indent="0" lvl="0" marL="0" marR="0" rtl="0" algn="l">
                <a:lnSpc>
                  <a:spcPct val="90000"/>
                </a:lnSpc>
                <a:spcBef>
                  <a:spcPts val="0"/>
                </a:spcBef>
                <a:spcAft>
                  <a:spcPts val="0"/>
                </a:spcAft>
                <a:buClr>
                  <a:schemeClr val="lt1"/>
                </a:buClr>
                <a:buSzPts val="1600"/>
                <a:buFont typeface="Calibri"/>
                <a:buNone/>
              </a:pPr>
              <a:r>
                <a:rPr b="1" i="0" lang="en-US" sz="1600" u="sng" cap="none" strike="noStrike">
                  <a:solidFill>
                    <a:srgbClr val="262626"/>
                  </a:solidFill>
                  <a:latin typeface="Calibri"/>
                  <a:ea typeface="Calibri"/>
                  <a:cs typeface="Calibri"/>
                  <a:sym typeface="Calibri"/>
                </a:rPr>
                <a:t>Inference:</a:t>
              </a:r>
              <a:endParaRPr b="0" i="0" sz="1600" u="none" cap="none" strike="noStrike">
                <a:solidFill>
                  <a:srgbClr val="262626"/>
                </a:solidFill>
                <a:latin typeface="Calibri"/>
                <a:ea typeface="Calibri"/>
                <a:cs typeface="Calibri"/>
                <a:sym typeface="Calibri"/>
              </a:endParaRPr>
            </a:p>
          </p:txBody>
        </p:sp>
      </p:grpSp>
      <p:pic>
        <p:nvPicPr>
          <p:cNvPr id="333" name="Google Shape;333;g127e344a08e_3_3"/>
          <p:cNvPicPr preferRelativeResize="0"/>
          <p:nvPr/>
        </p:nvPicPr>
        <p:blipFill rotWithShape="1">
          <a:blip r:embed="rId3">
            <a:alphaModFix/>
          </a:blip>
          <a:srcRect b="19270" l="0" r="0" t="0"/>
          <a:stretch/>
        </p:blipFill>
        <p:spPr>
          <a:xfrm>
            <a:off x="6830200" y="334551"/>
            <a:ext cx="4827175" cy="3562275"/>
          </a:xfrm>
          <a:prstGeom prst="rect">
            <a:avLst/>
          </a:prstGeom>
          <a:noFill/>
          <a:ln>
            <a:noFill/>
          </a:ln>
        </p:spPr>
      </p:pic>
      <p:pic>
        <p:nvPicPr>
          <p:cNvPr id="334" name="Google Shape;334;g127e344a08e_3_3"/>
          <p:cNvPicPr preferRelativeResize="0"/>
          <p:nvPr/>
        </p:nvPicPr>
        <p:blipFill rotWithShape="1">
          <a:blip r:embed="rId4">
            <a:alphaModFix/>
          </a:blip>
          <a:srcRect b="31641" l="0" r="0" t="15367"/>
          <a:stretch/>
        </p:blipFill>
        <p:spPr>
          <a:xfrm>
            <a:off x="6999490" y="3704225"/>
            <a:ext cx="4827181" cy="27804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1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p18"/>
          <p:cNvSpPr txBox="1"/>
          <p:nvPr/>
        </p:nvSpPr>
        <p:spPr>
          <a:xfrm>
            <a:off x="358500" y="354950"/>
            <a:ext cx="5174700" cy="11103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60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Impact of having extra features like a fireplace, pool,view etc on price.</a:t>
            </a:r>
            <a:endParaRPr b="0" i="0" sz="2500" u="none" cap="none" strike="noStrike">
              <a:solidFill>
                <a:schemeClr val="dk1"/>
              </a:solidFill>
              <a:latin typeface="Calibri"/>
              <a:ea typeface="Calibri"/>
              <a:cs typeface="Calibri"/>
              <a:sym typeface="Calibri"/>
            </a:endParaRPr>
          </a:p>
        </p:txBody>
      </p:sp>
      <p:sp>
        <p:nvSpPr>
          <p:cNvPr id="341" name="Google Shape;341;p18"/>
          <p:cNvSpPr/>
          <p:nvPr/>
        </p:nvSpPr>
        <p:spPr>
          <a:xfrm flipH="1">
            <a:off x="467450" y="1496298"/>
            <a:ext cx="4972200" cy="7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18"/>
          <p:cNvSpPr txBox="1"/>
          <p:nvPr>
            <p:ph idx="1" type="body"/>
          </p:nvPr>
        </p:nvSpPr>
        <p:spPr>
          <a:xfrm>
            <a:off x="231450" y="1743225"/>
            <a:ext cx="5756400" cy="4631700"/>
          </a:xfrm>
          <a:prstGeom prst="rect">
            <a:avLst/>
          </a:prstGeom>
          <a:noFill/>
          <a:ln>
            <a:noFill/>
          </a:ln>
        </p:spPr>
        <p:txBody>
          <a:bodyPr anchorCtr="0" anchor="ctr" bIns="45700" lIns="91425" spcFirstLastPara="1" rIns="91425" wrap="square" tIns="45700">
            <a:normAutofit/>
          </a:bodyPr>
          <a:lstStyle/>
          <a:p>
            <a:pPr indent="-260350" lvl="0" marL="609584" rtl="0" algn="l">
              <a:lnSpc>
                <a:spcPct val="90000"/>
              </a:lnSpc>
              <a:spcBef>
                <a:spcPts val="0"/>
              </a:spcBef>
              <a:spcAft>
                <a:spcPts val="0"/>
              </a:spcAft>
              <a:buClr>
                <a:srgbClr val="B45F06"/>
              </a:buClr>
              <a:buSzPts val="2000"/>
              <a:buFont typeface="Arial"/>
              <a:buChar char="•"/>
            </a:pPr>
            <a:r>
              <a:rPr b="1" lang="en-US" sz="2000" u="sng"/>
              <a:t>Objective:</a:t>
            </a:r>
            <a:endParaRPr sz="3300"/>
          </a:p>
          <a:p>
            <a:pPr indent="-260350" lvl="1" marL="1219170" rtl="0" algn="l">
              <a:lnSpc>
                <a:spcPct val="90000"/>
              </a:lnSpc>
              <a:spcBef>
                <a:spcPts val="0"/>
              </a:spcBef>
              <a:spcAft>
                <a:spcPts val="0"/>
              </a:spcAft>
              <a:buClr>
                <a:schemeClr val="dk1"/>
              </a:buClr>
              <a:buSzPts val="2000"/>
              <a:buFont typeface="Arial"/>
              <a:buChar char="•"/>
            </a:pPr>
            <a:r>
              <a:rPr lang="en-US" sz="2000"/>
              <a:t>To know the correlation of</a:t>
            </a:r>
            <a:endParaRPr sz="2900"/>
          </a:p>
          <a:p>
            <a:pPr indent="-260350" lvl="0" marL="1219170" rtl="0" algn="l">
              <a:lnSpc>
                <a:spcPct val="90000"/>
              </a:lnSpc>
              <a:spcBef>
                <a:spcPts val="0"/>
              </a:spcBef>
              <a:spcAft>
                <a:spcPts val="0"/>
              </a:spcAft>
              <a:buClr>
                <a:schemeClr val="dk1"/>
              </a:buClr>
              <a:buSzPts val="2300"/>
              <a:buFont typeface="Arial"/>
              <a:buChar char="•"/>
            </a:pPr>
            <a:r>
              <a:rPr lang="en-US" sz="2000"/>
              <a:t>parameters with respect to price.</a:t>
            </a:r>
            <a:endParaRPr sz="3300"/>
          </a:p>
          <a:p>
            <a:pPr indent="-260350" lvl="0" marL="609584" rtl="0" algn="l">
              <a:lnSpc>
                <a:spcPct val="90000"/>
              </a:lnSpc>
              <a:spcBef>
                <a:spcPts val="0"/>
              </a:spcBef>
              <a:spcAft>
                <a:spcPts val="0"/>
              </a:spcAft>
              <a:buClr>
                <a:srgbClr val="B45F06"/>
              </a:buClr>
              <a:buSzPts val="2000"/>
              <a:buFont typeface="Arial"/>
              <a:buChar char="•"/>
            </a:pPr>
            <a:r>
              <a:rPr b="1" lang="en-US" sz="2000"/>
              <a:t> </a:t>
            </a:r>
            <a:r>
              <a:rPr b="1" lang="en-US" sz="2000" u="sng"/>
              <a:t>Work:</a:t>
            </a:r>
            <a:endParaRPr sz="3300"/>
          </a:p>
          <a:p>
            <a:pPr indent="-260350" lvl="1" marL="1219170" rtl="0" algn="l">
              <a:lnSpc>
                <a:spcPct val="90000"/>
              </a:lnSpc>
              <a:spcBef>
                <a:spcPts val="0"/>
              </a:spcBef>
              <a:spcAft>
                <a:spcPts val="0"/>
              </a:spcAft>
              <a:buClr>
                <a:schemeClr val="dk1"/>
              </a:buClr>
              <a:buSzPts val="2000"/>
              <a:buFont typeface="Arial"/>
              <a:buChar char="•"/>
            </a:pPr>
            <a:r>
              <a:rPr lang="en-US" sz="2000"/>
              <a:t>Created a dataframe with required parameters to derive correlation</a:t>
            </a:r>
            <a:endParaRPr sz="2900"/>
          </a:p>
          <a:p>
            <a:pPr indent="-260350" lvl="0" marL="609584" rtl="0" algn="l">
              <a:lnSpc>
                <a:spcPct val="90000"/>
              </a:lnSpc>
              <a:spcBef>
                <a:spcPts val="0"/>
              </a:spcBef>
              <a:spcAft>
                <a:spcPts val="0"/>
              </a:spcAft>
              <a:buClr>
                <a:srgbClr val="B45F06"/>
              </a:buClr>
              <a:buSzPts val="2000"/>
              <a:buFont typeface="Arial"/>
              <a:buChar char="•"/>
            </a:pPr>
            <a:r>
              <a:rPr b="1" lang="en-US" sz="2000" u="sng"/>
              <a:t>Inference:</a:t>
            </a:r>
            <a:endParaRPr sz="3300"/>
          </a:p>
          <a:p>
            <a:pPr indent="-260350" lvl="1" marL="1219170" rtl="0" algn="l">
              <a:lnSpc>
                <a:spcPct val="90000"/>
              </a:lnSpc>
              <a:spcBef>
                <a:spcPts val="0"/>
              </a:spcBef>
              <a:spcAft>
                <a:spcPts val="0"/>
              </a:spcAft>
              <a:buClr>
                <a:schemeClr val="dk1"/>
              </a:buClr>
              <a:buSzPts val="2000"/>
              <a:buFont typeface="Arial"/>
              <a:buChar char="•"/>
            </a:pPr>
            <a:r>
              <a:rPr lang="en-US" sz="2000"/>
              <a:t>Attached Garage, View, Fireplace, Private Pool has very high impact on price.</a:t>
            </a:r>
            <a:endParaRPr sz="2900"/>
          </a:p>
          <a:p>
            <a:pPr indent="-260350" lvl="1" marL="1219170" rtl="0" algn="l">
              <a:lnSpc>
                <a:spcPct val="90000"/>
              </a:lnSpc>
              <a:spcBef>
                <a:spcPts val="0"/>
              </a:spcBef>
              <a:spcAft>
                <a:spcPts val="0"/>
              </a:spcAft>
              <a:buClr>
                <a:schemeClr val="dk1"/>
              </a:buClr>
              <a:buSzPts val="2000"/>
              <a:buFont typeface="Arial"/>
              <a:buChar char="•"/>
            </a:pPr>
            <a:r>
              <a:rPr lang="en-US" sz="2000"/>
              <a:t>In contrast Garage, Cooling and Heating finally Pets Allowed has less impact on variation on price.</a:t>
            </a:r>
            <a:endParaRPr sz="2900"/>
          </a:p>
          <a:p>
            <a:pPr indent="-114300" lvl="0" marL="609585" rtl="0" algn="l">
              <a:lnSpc>
                <a:spcPct val="90000"/>
              </a:lnSpc>
              <a:spcBef>
                <a:spcPts val="933"/>
              </a:spcBef>
              <a:spcAft>
                <a:spcPts val="0"/>
              </a:spcAft>
              <a:buClr>
                <a:schemeClr val="dk1"/>
              </a:buClr>
              <a:buSzPts val="1800"/>
              <a:buFont typeface="Arial"/>
              <a:buNone/>
            </a:pPr>
            <a:r>
              <a:t/>
            </a:r>
            <a:endParaRPr sz="1500"/>
          </a:p>
          <a:p>
            <a:pPr indent="-114300" lvl="0" marL="609585" rtl="0" algn="l">
              <a:lnSpc>
                <a:spcPct val="90000"/>
              </a:lnSpc>
              <a:spcBef>
                <a:spcPts val="0"/>
              </a:spcBef>
              <a:spcAft>
                <a:spcPts val="0"/>
              </a:spcAft>
              <a:buClr>
                <a:schemeClr val="dk1"/>
              </a:buClr>
              <a:buSzPts val="1800"/>
              <a:buFont typeface="Arial"/>
              <a:buNone/>
            </a:pPr>
            <a:r>
              <a:t/>
            </a:r>
            <a:endParaRPr sz="1500"/>
          </a:p>
          <a:p>
            <a:pPr indent="-114300" lvl="0" marL="609585" rtl="0" algn="l">
              <a:lnSpc>
                <a:spcPct val="90000"/>
              </a:lnSpc>
              <a:spcBef>
                <a:spcPts val="0"/>
              </a:spcBef>
              <a:spcAft>
                <a:spcPts val="0"/>
              </a:spcAft>
              <a:buClr>
                <a:schemeClr val="dk1"/>
              </a:buClr>
              <a:buSzPts val="1800"/>
              <a:buFont typeface="Arial"/>
              <a:buNone/>
            </a:pPr>
            <a:r>
              <a:t/>
            </a:r>
            <a:endParaRPr sz="1500"/>
          </a:p>
        </p:txBody>
      </p:sp>
      <p:sp>
        <p:nvSpPr>
          <p:cNvPr id="343" name="Google Shape;343;p18"/>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4" name="Google Shape;344;p18"/>
          <p:cNvSpPr/>
          <p:nvPr/>
        </p:nvSpPr>
        <p:spPr>
          <a:xfrm rot="5400000">
            <a:off x="5904901" y="213689"/>
            <a:ext cx="740700" cy="1183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5" name="Google Shape;345;p18"/>
          <p:cNvSpPr/>
          <p:nvPr/>
        </p:nvSpPr>
        <p:spPr>
          <a:xfrm>
            <a:off x="6125450" y="354950"/>
            <a:ext cx="5756400" cy="58641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46" name="Google Shape;346;p18"/>
          <p:cNvPicPr preferRelativeResize="0"/>
          <p:nvPr/>
        </p:nvPicPr>
        <p:blipFill rotWithShape="1">
          <a:blip r:embed="rId3">
            <a:alphaModFix/>
          </a:blip>
          <a:srcRect b="0" l="0" r="0" t="0"/>
          <a:stretch/>
        </p:blipFill>
        <p:spPr>
          <a:xfrm>
            <a:off x="5987738" y="1392004"/>
            <a:ext cx="5628018" cy="38411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19"/>
          <p:cNvSpPr/>
          <p:nvPr/>
        </p:nvSpPr>
        <p:spPr>
          <a:xfrm>
            <a:off x="0" y="313"/>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19"/>
          <p:cNvSpPr txBox="1"/>
          <p:nvPr/>
        </p:nvSpPr>
        <p:spPr>
          <a:xfrm>
            <a:off x="140275" y="171451"/>
            <a:ext cx="5985300" cy="981900"/>
          </a:xfrm>
          <a:prstGeom prst="rect">
            <a:avLst/>
          </a:prstGeom>
          <a:noFill/>
          <a:ln>
            <a:noFill/>
          </a:ln>
        </p:spPr>
        <p:txBody>
          <a:bodyPr anchorCtr="0" anchor="b" bIns="45700" lIns="91425" spcFirstLastPara="1" rIns="91425" wrap="square" tIns="45700">
            <a:normAutofit fontScale="77500"/>
          </a:bodyPr>
          <a:lstStyle/>
          <a:p>
            <a:pPr indent="0" lvl="0" marL="0" marR="0" rtl="0" algn="l">
              <a:lnSpc>
                <a:spcPct val="90000"/>
              </a:lnSpc>
              <a:spcBef>
                <a:spcPts val="0"/>
              </a:spcBef>
              <a:spcAft>
                <a:spcPts val="0"/>
              </a:spcAft>
              <a:buClr>
                <a:srgbClr val="000000"/>
              </a:buClr>
              <a:buSzPct val="100000"/>
              <a:buFont typeface="Arial"/>
              <a:buNone/>
            </a:pPr>
            <a:r>
              <a:rPr b="1" i="0" lang="en-US" sz="3600" u="none" cap="none" strike="noStrike">
                <a:solidFill>
                  <a:schemeClr val="dk1"/>
                </a:solidFill>
                <a:latin typeface="Calibri"/>
                <a:ea typeface="Calibri"/>
                <a:cs typeface="Calibri"/>
                <a:sym typeface="Calibri"/>
              </a:rPr>
              <a:t>Variation of Property with</a:t>
            </a:r>
            <a:r>
              <a:rPr b="1" lang="en-US" sz="3600">
                <a:solidFill>
                  <a:schemeClr val="dk1"/>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Bedrooms</a:t>
            </a:r>
            <a:endParaRPr b="1" i="0" sz="36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600"/>
              </a:spcAft>
              <a:buClr>
                <a:srgbClr val="000000"/>
              </a:buClr>
              <a:buSzPct val="100000"/>
              <a:buFont typeface="Arial"/>
              <a:buNone/>
            </a:pPr>
            <a:r>
              <a:t/>
            </a:r>
            <a:endParaRPr sz="3600">
              <a:solidFill>
                <a:schemeClr val="dk1"/>
              </a:solidFill>
              <a:latin typeface="Calibri"/>
              <a:ea typeface="Calibri"/>
              <a:cs typeface="Calibri"/>
              <a:sym typeface="Calibri"/>
            </a:endParaRPr>
          </a:p>
        </p:txBody>
      </p:sp>
      <p:sp>
        <p:nvSpPr>
          <p:cNvPr id="353" name="Google Shape;353;p19"/>
          <p:cNvSpPr txBox="1"/>
          <p:nvPr/>
        </p:nvSpPr>
        <p:spPr>
          <a:xfrm>
            <a:off x="67425" y="955350"/>
            <a:ext cx="6058200" cy="4588200"/>
          </a:xfrm>
          <a:prstGeom prst="rect">
            <a:avLst/>
          </a:prstGeom>
          <a:noFill/>
          <a:ln>
            <a:noFill/>
          </a:ln>
        </p:spPr>
        <p:txBody>
          <a:bodyPr anchorCtr="0" anchor="ctr" bIns="45700" lIns="91425" spcFirstLastPara="1" rIns="91425" wrap="square" tIns="45700">
            <a:normAutofit fontScale="25000" lnSpcReduction="10000"/>
          </a:bodyPr>
          <a:lstStyle/>
          <a:p>
            <a:pPr indent="-269875" lvl="0" marL="609584" marR="0" rtl="0" algn="l">
              <a:lnSpc>
                <a:spcPct val="90000"/>
              </a:lnSpc>
              <a:spcBef>
                <a:spcPts val="0"/>
              </a:spcBef>
              <a:spcAft>
                <a:spcPts val="0"/>
              </a:spcAft>
              <a:buClr>
                <a:srgbClr val="B45F06"/>
              </a:buClr>
              <a:buSzPct val="100000"/>
              <a:buFont typeface="Arial"/>
              <a:buChar char="•"/>
            </a:pPr>
            <a:r>
              <a:rPr b="1" i="0" lang="en-US" sz="6800" u="sng" cap="none" strike="noStrike">
                <a:solidFill>
                  <a:schemeClr val="dk1"/>
                </a:solidFill>
                <a:latin typeface="Calibri"/>
                <a:ea typeface="Calibri"/>
                <a:cs typeface="Calibri"/>
                <a:sym typeface="Calibri"/>
              </a:rPr>
              <a:t>Objective:</a:t>
            </a:r>
            <a:endParaRPr b="0" i="0" sz="6800" u="none" cap="none" strike="noStrike">
              <a:solidFill>
                <a:srgbClr val="000000"/>
              </a:solidFill>
              <a:latin typeface="Arial"/>
              <a:ea typeface="Arial"/>
              <a:cs typeface="Arial"/>
              <a:sym typeface="Arial"/>
            </a:endParaRPr>
          </a:p>
          <a:p>
            <a:pPr indent="-260350" lvl="1" marL="1219169" marR="0" rtl="0" algn="l">
              <a:lnSpc>
                <a:spcPct val="90000"/>
              </a:lnSpc>
              <a:spcBef>
                <a:spcPts val="0"/>
              </a:spcBef>
              <a:spcAft>
                <a:spcPts val="0"/>
              </a:spcAft>
              <a:buClr>
                <a:schemeClr val="dk1"/>
              </a:buClr>
              <a:buSzPct val="100000"/>
              <a:buFont typeface="Arial"/>
              <a:buChar char="•"/>
            </a:pPr>
            <a:r>
              <a:rPr b="0" i="0" lang="en-US" sz="6800" u="none" cap="none" strike="noStrike">
                <a:solidFill>
                  <a:schemeClr val="dk1"/>
                </a:solidFill>
                <a:latin typeface="Calibri"/>
                <a:ea typeface="Calibri"/>
                <a:cs typeface="Calibri"/>
                <a:sym typeface="Calibri"/>
              </a:rPr>
              <a:t>To analyze the Variation of Property Price with Bedrooms.</a:t>
            </a:r>
            <a:endParaRPr b="0" i="0" sz="6800" u="none" cap="none" strike="noStrike">
              <a:solidFill>
                <a:srgbClr val="000000"/>
              </a:solidFill>
              <a:latin typeface="Arial"/>
              <a:ea typeface="Arial"/>
              <a:cs typeface="Arial"/>
              <a:sym typeface="Arial"/>
            </a:endParaRPr>
          </a:p>
          <a:p>
            <a:pPr indent="-158750" lvl="0" marL="609585" marR="0" rtl="0" algn="l">
              <a:lnSpc>
                <a:spcPct val="90000"/>
              </a:lnSpc>
              <a:spcBef>
                <a:spcPts val="0"/>
              </a:spcBef>
              <a:spcAft>
                <a:spcPts val="0"/>
              </a:spcAft>
              <a:buClr>
                <a:schemeClr val="dk1"/>
              </a:buClr>
              <a:buSzPts val="275"/>
              <a:buFont typeface="Arial"/>
              <a:buNone/>
            </a:pPr>
            <a:r>
              <a:t/>
            </a:r>
            <a:endParaRPr b="0" i="0" sz="6800" u="none" cap="none" strike="noStrike">
              <a:solidFill>
                <a:schemeClr val="dk1"/>
              </a:solidFill>
              <a:latin typeface="Calibri"/>
              <a:ea typeface="Calibri"/>
              <a:cs typeface="Calibri"/>
              <a:sym typeface="Calibri"/>
            </a:endParaRPr>
          </a:p>
          <a:p>
            <a:pPr indent="-269875" lvl="0" marL="609584" marR="0" rtl="0" algn="l">
              <a:lnSpc>
                <a:spcPct val="90000"/>
              </a:lnSpc>
              <a:spcBef>
                <a:spcPts val="0"/>
              </a:spcBef>
              <a:spcAft>
                <a:spcPts val="0"/>
              </a:spcAft>
              <a:buClr>
                <a:srgbClr val="B45F06"/>
              </a:buClr>
              <a:buSzPct val="100000"/>
              <a:buFont typeface="Arial"/>
              <a:buChar char="•"/>
            </a:pPr>
            <a:r>
              <a:rPr b="1" i="0" lang="en-US" sz="6800" u="sng" cap="none" strike="noStrike">
                <a:solidFill>
                  <a:schemeClr val="dk1"/>
                </a:solidFill>
                <a:latin typeface="Calibri"/>
                <a:ea typeface="Calibri"/>
                <a:cs typeface="Calibri"/>
                <a:sym typeface="Calibri"/>
              </a:rPr>
              <a:t>Work:</a:t>
            </a:r>
            <a:endParaRPr b="0" i="0" sz="6800" u="none" cap="none" strike="noStrike">
              <a:solidFill>
                <a:srgbClr val="000000"/>
              </a:solidFill>
              <a:latin typeface="Arial"/>
              <a:ea typeface="Arial"/>
              <a:cs typeface="Arial"/>
              <a:sym typeface="Arial"/>
            </a:endParaRPr>
          </a:p>
          <a:p>
            <a:pPr indent="-260350" lvl="1" marL="1219169" marR="0" rtl="0" algn="l">
              <a:lnSpc>
                <a:spcPct val="90000"/>
              </a:lnSpc>
              <a:spcBef>
                <a:spcPts val="0"/>
              </a:spcBef>
              <a:spcAft>
                <a:spcPts val="0"/>
              </a:spcAft>
              <a:buClr>
                <a:schemeClr val="dk1"/>
              </a:buClr>
              <a:buSzPct val="100000"/>
              <a:buFont typeface="Arial"/>
              <a:buChar char="•"/>
            </a:pPr>
            <a:r>
              <a:rPr b="0" i="0" lang="en-US" sz="6800" u="none" cap="none" strike="noStrike">
                <a:solidFill>
                  <a:schemeClr val="dk1"/>
                </a:solidFill>
                <a:latin typeface="Calibri"/>
                <a:ea typeface="Calibri"/>
                <a:cs typeface="Calibri"/>
                <a:sym typeface="Calibri"/>
              </a:rPr>
              <a:t>A scatter plot was mapped with parameters : Property Price, No. of Bedrooms, with Home Type taken as the marker.</a:t>
            </a:r>
            <a:endParaRPr b="0" i="0" sz="6800" u="none" cap="none" strike="noStrike">
              <a:solidFill>
                <a:srgbClr val="000000"/>
              </a:solidFill>
              <a:latin typeface="Arial"/>
              <a:ea typeface="Arial"/>
              <a:cs typeface="Arial"/>
              <a:sym typeface="Arial"/>
            </a:endParaRPr>
          </a:p>
          <a:p>
            <a:pPr indent="-158750" lvl="0" marL="609585" marR="0" rtl="0" algn="l">
              <a:lnSpc>
                <a:spcPct val="90000"/>
              </a:lnSpc>
              <a:spcBef>
                <a:spcPts val="0"/>
              </a:spcBef>
              <a:spcAft>
                <a:spcPts val="0"/>
              </a:spcAft>
              <a:buClr>
                <a:schemeClr val="dk1"/>
              </a:buClr>
              <a:buSzPts val="275"/>
              <a:buFont typeface="Arial"/>
              <a:buNone/>
            </a:pPr>
            <a:r>
              <a:t/>
            </a:r>
            <a:endParaRPr b="0" i="0" sz="6800" u="none" cap="none" strike="noStrike">
              <a:solidFill>
                <a:schemeClr val="dk1"/>
              </a:solidFill>
              <a:latin typeface="Calibri"/>
              <a:ea typeface="Calibri"/>
              <a:cs typeface="Calibri"/>
              <a:sym typeface="Calibri"/>
            </a:endParaRPr>
          </a:p>
          <a:p>
            <a:pPr indent="-269875" lvl="0" marL="609584" marR="0" rtl="0" algn="l">
              <a:lnSpc>
                <a:spcPct val="90000"/>
              </a:lnSpc>
              <a:spcBef>
                <a:spcPts val="0"/>
              </a:spcBef>
              <a:spcAft>
                <a:spcPts val="0"/>
              </a:spcAft>
              <a:buClr>
                <a:srgbClr val="B45F06"/>
              </a:buClr>
              <a:buSzPct val="100000"/>
              <a:buFont typeface="Arial"/>
              <a:buChar char="•"/>
            </a:pPr>
            <a:r>
              <a:rPr b="1" i="0" lang="en-US" sz="6800" u="sng" cap="none" strike="noStrike">
                <a:solidFill>
                  <a:schemeClr val="dk1"/>
                </a:solidFill>
                <a:latin typeface="Calibri"/>
                <a:ea typeface="Calibri"/>
                <a:cs typeface="Calibri"/>
                <a:sym typeface="Calibri"/>
              </a:rPr>
              <a:t>Inference:</a:t>
            </a:r>
            <a:endParaRPr b="0" i="0" sz="6800" u="none" cap="none" strike="noStrike">
              <a:solidFill>
                <a:srgbClr val="000000"/>
              </a:solidFill>
              <a:latin typeface="Arial"/>
              <a:ea typeface="Arial"/>
              <a:cs typeface="Arial"/>
              <a:sym typeface="Arial"/>
            </a:endParaRPr>
          </a:p>
          <a:p>
            <a:pPr indent="-266700" lvl="1" marL="1219170" marR="0" rtl="0" algn="l">
              <a:lnSpc>
                <a:spcPct val="90000"/>
              </a:lnSpc>
              <a:spcBef>
                <a:spcPts val="0"/>
              </a:spcBef>
              <a:spcAft>
                <a:spcPts val="0"/>
              </a:spcAft>
              <a:buClr>
                <a:schemeClr val="dk1"/>
              </a:buClr>
              <a:buSzPct val="100000"/>
              <a:buFont typeface="Arial"/>
              <a:buChar char="•"/>
            </a:pPr>
            <a:r>
              <a:rPr b="0" i="0" lang="en-US" sz="6800" u="none" cap="none" strike="noStrike">
                <a:solidFill>
                  <a:schemeClr val="dk1"/>
                </a:solidFill>
                <a:latin typeface="Calibri"/>
                <a:ea typeface="Calibri"/>
                <a:cs typeface="Calibri"/>
                <a:sym typeface="Calibri"/>
              </a:rPr>
              <a:t>Scatter plot of Property price and No.of bedrooms, with Home type as the marker.</a:t>
            </a:r>
            <a:endParaRPr b="0" i="0" sz="6800" u="none" cap="none" strike="noStrike">
              <a:solidFill>
                <a:srgbClr val="000000"/>
              </a:solidFill>
              <a:latin typeface="Arial"/>
              <a:ea typeface="Arial"/>
              <a:cs typeface="Arial"/>
              <a:sym typeface="Arial"/>
            </a:endParaRPr>
          </a:p>
          <a:p>
            <a:pPr indent="-266700" lvl="1" marL="1219170" marR="0" rtl="0" algn="l">
              <a:lnSpc>
                <a:spcPct val="90000"/>
              </a:lnSpc>
              <a:spcBef>
                <a:spcPts val="0"/>
              </a:spcBef>
              <a:spcAft>
                <a:spcPts val="0"/>
              </a:spcAft>
              <a:buClr>
                <a:schemeClr val="dk1"/>
              </a:buClr>
              <a:buSzPct val="100000"/>
              <a:buFont typeface="Arial"/>
              <a:buChar char="•"/>
            </a:pPr>
            <a:r>
              <a:rPr b="0" i="0" lang="en-US" sz="6800" u="none" cap="none" strike="noStrike">
                <a:solidFill>
                  <a:schemeClr val="dk1"/>
                </a:solidFill>
                <a:latin typeface="Calibri"/>
                <a:ea typeface="Calibri"/>
                <a:cs typeface="Calibri"/>
                <a:sym typeface="Calibri"/>
              </a:rPr>
              <a:t>With the increase in number of bedrooms from 0 to 7 , there is increase in the price for single family and condo home types.</a:t>
            </a:r>
            <a:endParaRPr b="0" i="0" sz="6800" u="none" cap="none" strike="noStrike">
              <a:solidFill>
                <a:srgbClr val="000000"/>
              </a:solidFill>
              <a:latin typeface="Arial"/>
              <a:ea typeface="Arial"/>
              <a:cs typeface="Arial"/>
              <a:sym typeface="Arial"/>
            </a:endParaRPr>
          </a:p>
          <a:p>
            <a:pPr indent="-266700" lvl="1" marL="1219170" marR="0" rtl="0" algn="l">
              <a:lnSpc>
                <a:spcPct val="90000"/>
              </a:lnSpc>
              <a:spcBef>
                <a:spcPts val="0"/>
              </a:spcBef>
              <a:spcAft>
                <a:spcPts val="0"/>
              </a:spcAft>
              <a:buClr>
                <a:schemeClr val="dk1"/>
              </a:buClr>
              <a:buSzPct val="100000"/>
              <a:buFont typeface="Arial"/>
              <a:buChar char="•"/>
            </a:pPr>
            <a:r>
              <a:rPr b="0" i="0" lang="en-US" sz="6800" u="none" cap="none" strike="noStrike">
                <a:solidFill>
                  <a:schemeClr val="dk1"/>
                </a:solidFill>
                <a:latin typeface="Calibri"/>
                <a:ea typeface="Calibri"/>
                <a:cs typeface="Calibri"/>
                <a:sym typeface="Calibri"/>
              </a:rPr>
              <a:t>Lot, TownHouse, Manufactured, Apartment has slight increase in the price with respect to no.of bedrooms.</a:t>
            </a:r>
            <a:endParaRPr b="0" i="0" sz="6800" u="none" cap="none" strike="noStrike">
              <a:solidFill>
                <a:srgbClr val="000000"/>
              </a:solidFill>
              <a:latin typeface="Arial"/>
              <a:ea typeface="Arial"/>
              <a:cs typeface="Arial"/>
              <a:sym typeface="Arial"/>
            </a:endParaRPr>
          </a:p>
          <a:p>
            <a:pPr indent="-266700" lvl="1" marL="1219170" marR="0" rtl="0" algn="l">
              <a:lnSpc>
                <a:spcPct val="90000"/>
              </a:lnSpc>
              <a:spcBef>
                <a:spcPts val="0"/>
              </a:spcBef>
              <a:spcAft>
                <a:spcPts val="0"/>
              </a:spcAft>
              <a:buClr>
                <a:schemeClr val="dk1"/>
              </a:buClr>
              <a:buSzPct val="100000"/>
              <a:buFont typeface="Arial"/>
              <a:buChar char="•"/>
            </a:pPr>
            <a:r>
              <a:rPr b="0" i="0" lang="en-US" sz="6800" u="none" cap="none" strike="noStrike">
                <a:solidFill>
                  <a:schemeClr val="dk1"/>
                </a:solidFill>
                <a:latin typeface="Calibri"/>
                <a:ea typeface="Calibri"/>
                <a:cs typeface="Calibri"/>
                <a:sym typeface="Calibri"/>
              </a:rPr>
              <a:t>we can infer that Price has the positive linear relationship with number of bedrooms.</a:t>
            </a:r>
            <a:endParaRPr b="0" i="0" sz="6800" u="none" cap="none" strike="noStrike">
              <a:solidFill>
                <a:srgbClr val="000000"/>
              </a:solidFill>
              <a:latin typeface="Arial"/>
              <a:ea typeface="Arial"/>
              <a:cs typeface="Arial"/>
              <a:sym typeface="Arial"/>
            </a:endParaRPr>
          </a:p>
          <a:p>
            <a:pPr indent="-158750" lvl="0" marL="1219170" marR="0" rtl="0" algn="l">
              <a:lnSpc>
                <a:spcPct val="90000"/>
              </a:lnSpc>
              <a:spcBef>
                <a:spcPts val="933"/>
              </a:spcBef>
              <a:spcAft>
                <a:spcPts val="0"/>
              </a:spcAft>
              <a:buClr>
                <a:schemeClr val="dk1"/>
              </a:buClr>
              <a:buSzPct val="100000"/>
              <a:buFont typeface="Arial"/>
              <a:buNone/>
            </a:pPr>
            <a:r>
              <a:t/>
            </a:r>
            <a:endParaRPr b="0" i="0" sz="1100" u="none" cap="none" strike="noStrike">
              <a:solidFill>
                <a:schemeClr val="dk1"/>
              </a:solidFill>
              <a:latin typeface="Calibri"/>
              <a:ea typeface="Calibri"/>
              <a:cs typeface="Calibri"/>
              <a:sym typeface="Calibri"/>
            </a:endParaRPr>
          </a:p>
          <a:p>
            <a:pPr indent="-146050" lvl="1" marL="1219170" marR="0" rtl="0" algn="l">
              <a:lnSpc>
                <a:spcPct val="90000"/>
              </a:lnSpc>
              <a:spcBef>
                <a:spcPts val="0"/>
              </a:spcBef>
              <a:spcAft>
                <a:spcPts val="0"/>
              </a:spcAft>
              <a:buClr>
                <a:srgbClr val="FFFFFF"/>
              </a:buClr>
              <a:buSzPct val="118181"/>
              <a:buFont typeface="Arial"/>
              <a:buNone/>
            </a:pPr>
            <a:r>
              <a:t/>
            </a:r>
            <a:endParaRPr b="0" i="0" sz="1100" u="none" cap="none" strike="noStrike">
              <a:solidFill>
                <a:schemeClr val="dk1"/>
              </a:solidFill>
              <a:latin typeface="Calibri"/>
              <a:ea typeface="Calibri"/>
              <a:cs typeface="Calibri"/>
              <a:sym typeface="Calibri"/>
            </a:endParaRPr>
          </a:p>
        </p:txBody>
      </p:sp>
      <p:sp>
        <p:nvSpPr>
          <p:cNvPr id="354" name="Google Shape;354;p19"/>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p19"/>
          <p:cNvSpPr/>
          <p:nvPr/>
        </p:nvSpPr>
        <p:spPr>
          <a:xfrm rot="5400000">
            <a:off x="590492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p19"/>
          <p:cNvSpPr/>
          <p:nvPr/>
        </p:nvSpPr>
        <p:spPr>
          <a:xfrm>
            <a:off x="6708400" y="95049"/>
            <a:ext cx="5070600" cy="54486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57" name="Google Shape;357;p19"/>
          <p:cNvPicPr preferRelativeResize="0"/>
          <p:nvPr/>
        </p:nvPicPr>
        <p:blipFill rotWithShape="1">
          <a:blip r:embed="rId3">
            <a:alphaModFix/>
          </a:blip>
          <a:srcRect b="0" l="0" r="0" t="0"/>
          <a:stretch/>
        </p:blipFill>
        <p:spPr>
          <a:xfrm>
            <a:off x="6811250" y="902250"/>
            <a:ext cx="4864900" cy="4312074"/>
          </a:xfrm>
          <a:prstGeom prst="rect">
            <a:avLst/>
          </a:prstGeom>
          <a:noFill/>
          <a:ln>
            <a:noFill/>
          </a:ln>
        </p:spPr>
      </p:pic>
      <p:sp>
        <p:nvSpPr>
          <p:cNvPr id="358" name="Google Shape;358;p19"/>
          <p:cNvSpPr/>
          <p:nvPr/>
        </p:nvSpPr>
        <p:spPr>
          <a:xfrm rot="10800000">
            <a:off x="186075" y="698000"/>
            <a:ext cx="5820900" cy="40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2"/>
          <p:cNvSpPr/>
          <p:nvPr/>
        </p:nvSpPr>
        <p:spPr>
          <a:xfrm>
            <a:off x="0" y="1"/>
            <a:ext cx="4512467" cy="6858000"/>
          </a:xfrm>
          <a:custGeom>
            <a:rect b="b" l="l" r="r" t="t"/>
            <a:pathLst>
              <a:path extrusionOk="0" h="6858000" w="4512467">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txBox="1"/>
          <p:nvPr>
            <p:ph type="title"/>
          </p:nvPr>
        </p:nvSpPr>
        <p:spPr>
          <a:xfrm>
            <a:off x="838200" y="643467"/>
            <a:ext cx="2951205" cy="55710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Group Members</a:t>
            </a:r>
            <a:endParaRPr/>
          </a:p>
        </p:txBody>
      </p:sp>
      <p:grpSp>
        <p:nvGrpSpPr>
          <p:cNvPr id="114" name="Google Shape;114;p2"/>
          <p:cNvGrpSpPr/>
          <p:nvPr/>
        </p:nvGrpSpPr>
        <p:grpSpPr>
          <a:xfrm>
            <a:off x="5207640" y="643466"/>
            <a:ext cx="6291714" cy="5530734"/>
            <a:chOff x="0" y="0"/>
            <a:chExt cx="6291714" cy="5530734"/>
          </a:xfrm>
        </p:grpSpPr>
        <p:cxnSp>
          <p:nvCxnSpPr>
            <p:cNvPr id="115" name="Google Shape;115;p2"/>
            <p:cNvCxnSpPr/>
            <p:nvPr/>
          </p:nvCxnSpPr>
          <p:spPr>
            <a:xfrm>
              <a:off x="0" y="0"/>
              <a:ext cx="629171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6" name="Google Shape;116;p2"/>
            <p:cNvSpPr/>
            <p:nvPr/>
          </p:nvSpPr>
          <p:spPr>
            <a:xfrm>
              <a:off x="0" y="0"/>
              <a:ext cx="6291714" cy="13826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txBox="1"/>
            <p:nvPr/>
          </p:nvSpPr>
          <p:spPr>
            <a:xfrm>
              <a:off x="0" y="0"/>
              <a:ext cx="6291714" cy="1382683"/>
            </a:xfrm>
            <a:prstGeom prst="rect">
              <a:avLst/>
            </a:prstGeom>
            <a:noFill/>
            <a:ln>
              <a:noFill/>
            </a:ln>
          </p:spPr>
          <p:txBody>
            <a:bodyPr anchorCtr="0" anchor="t" bIns="243825" lIns="243825" spcFirstLastPara="1" rIns="243825" wrap="square" tIns="243825">
              <a:noAutofit/>
            </a:bodyPr>
            <a:lstStyle/>
            <a:p>
              <a:pPr indent="0" lvl="0" marL="0" marR="0" rtl="0" algn="l">
                <a:lnSpc>
                  <a:spcPct val="90000"/>
                </a:lnSpc>
                <a:spcBef>
                  <a:spcPts val="0"/>
                </a:spcBef>
                <a:spcAft>
                  <a:spcPts val="0"/>
                </a:spcAft>
                <a:buClr>
                  <a:schemeClr val="dk1"/>
                </a:buClr>
                <a:buSzPts val="6400"/>
                <a:buFont typeface="Calibri"/>
                <a:buNone/>
              </a:pPr>
              <a:r>
                <a:rPr b="0" i="0" lang="en-US" sz="6400" u="none" cap="none" strike="noStrike">
                  <a:solidFill>
                    <a:schemeClr val="dk1"/>
                  </a:solidFill>
                  <a:latin typeface="Calibri"/>
                  <a:ea typeface="Calibri"/>
                  <a:cs typeface="Calibri"/>
                  <a:sym typeface="Calibri"/>
                </a:rPr>
                <a:t>Devi Nadimpally</a:t>
              </a:r>
              <a:endParaRPr b="0" i="0" sz="6400" u="none" cap="none" strike="noStrike">
                <a:solidFill>
                  <a:schemeClr val="dk1"/>
                </a:solidFill>
                <a:latin typeface="Calibri"/>
                <a:ea typeface="Calibri"/>
                <a:cs typeface="Calibri"/>
                <a:sym typeface="Calibri"/>
              </a:endParaRPr>
            </a:p>
          </p:txBody>
        </p:sp>
        <p:cxnSp>
          <p:nvCxnSpPr>
            <p:cNvPr id="118" name="Google Shape;118;p2"/>
            <p:cNvCxnSpPr/>
            <p:nvPr/>
          </p:nvCxnSpPr>
          <p:spPr>
            <a:xfrm>
              <a:off x="0" y="1382683"/>
              <a:ext cx="629171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9" name="Google Shape;119;p2"/>
            <p:cNvSpPr/>
            <p:nvPr/>
          </p:nvSpPr>
          <p:spPr>
            <a:xfrm>
              <a:off x="0" y="1382683"/>
              <a:ext cx="6291714" cy="13826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txBox="1"/>
            <p:nvPr/>
          </p:nvSpPr>
          <p:spPr>
            <a:xfrm>
              <a:off x="0" y="1382683"/>
              <a:ext cx="6291714" cy="1382683"/>
            </a:xfrm>
            <a:prstGeom prst="rect">
              <a:avLst/>
            </a:prstGeom>
            <a:noFill/>
            <a:ln>
              <a:noFill/>
            </a:ln>
          </p:spPr>
          <p:txBody>
            <a:bodyPr anchorCtr="0" anchor="t" bIns="243825" lIns="243825" spcFirstLastPara="1" rIns="243825" wrap="square" tIns="243825">
              <a:noAutofit/>
            </a:bodyPr>
            <a:lstStyle/>
            <a:p>
              <a:pPr indent="0" lvl="0" marL="0" marR="0" rtl="0" algn="l">
                <a:lnSpc>
                  <a:spcPct val="90000"/>
                </a:lnSpc>
                <a:spcBef>
                  <a:spcPts val="0"/>
                </a:spcBef>
                <a:spcAft>
                  <a:spcPts val="0"/>
                </a:spcAft>
                <a:buClr>
                  <a:schemeClr val="dk1"/>
                </a:buClr>
                <a:buSzPts val="6400"/>
                <a:buFont typeface="Calibri"/>
                <a:buNone/>
              </a:pPr>
              <a:r>
                <a:rPr b="0" i="0" lang="en-US" sz="6400" u="none" cap="none" strike="noStrike">
                  <a:solidFill>
                    <a:schemeClr val="dk1"/>
                  </a:solidFill>
                  <a:latin typeface="Calibri"/>
                  <a:ea typeface="Calibri"/>
                  <a:cs typeface="Calibri"/>
                  <a:sym typeface="Calibri"/>
                </a:rPr>
                <a:t>Karan Malik</a:t>
              </a:r>
              <a:endParaRPr b="0" i="0" sz="1400" u="none" cap="none" strike="noStrike">
                <a:solidFill>
                  <a:srgbClr val="000000"/>
                </a:solidFill>
                <a:latin typeface="Arial"/>
                <a:ea typeface="Arial"/>
                <a:cs typeface="Arial"/>
                <a:sym typeface="Arial"/>
              </a:endParaRPr>
            </a:p>
          </p:txBody>
        </p:sp>
        <p:cxnSp>
          <p:nvCxnSpPr>
            <p:cNvPr id="121" name="Google Shape;121;p2"/>
            <p:cNvCxnSpPr/>
            <p:nvPr/>
          </p:nvCxnSpPr>
          <p:spPr>
            <a:xfrm>
              <a:off x="0" y="2765367"/>
              <a:ext cx="629171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2" name="Google Shape;122;p2"/>
            <p:cNvSpPr/>
            <p:nvPr/>
          </p:nvSpPr>
          <p:spPr>
            <a:xfrm>
              <a:off x="0" y="2765367"/>
              <a:ext cx="6291714" cy="13826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txBox="1"/>
            <p:nvPr/>
          </p:nvSpPr>
          <p:spPr>
            <a:xfrm>
              <a:off x="0" y="2765367"/>
              <a:ext cx="6291714" cy="1382683"/>
            </a:xfrm>
            <a:prstGeom prst="rect">
              <a:avLst/>
            </a:prstGeom>
            <a:noFill/>
            <a:ln>
              <a:noFill/>
            </a:ln>
          </p:spPr>
          <p:txBody>
            <a:bodyPr anchorCtr="0" anchor="t" bIns="243825" lIns="243825" spcFirstLastPara="1" rIns="243825" wrap="square" tIns="243825">
              <a:noAutofit/>
            </a:bodyPr>
            <a:lstStyle/>
            <a:p>
              <a:pPr indent="0" lvl="0" marL="0" marR="0" rtl="0" algn="l">
                <a:lnSpc>
                  <a:spcPct val="90000"/>
                </a:lnSpc>
                <a:spcBef>
                  <a:spcPts val="0"/>
                </a:spcBef>
                <a:spcAft>
                  <a:spcPts val="0"/>
                </a:spcAft>
                <a:buClr>
                  <a:schemeClr val="dk1"/>
                </a:buClr>
                <a:buSzPts val="6400"/>
                <a:buFont typeface="Calibri"/>
                <a:buNone/>
              </a:pPr>
              <a:r>
                <a:rPr b="0" i="0" lang="en-US" sz="6400" u="none" cap="none" strike="noStrike">
                  <a:solidFill>
                    <a:schemeClr val="dk1"/>
                  </a:solidFill>
                  <a:latin typeface="Calibri"/>
                  <a:ea typeface="Calibri"/>
                  <a:cs typeface="Calibri"/>
                  <a:sym typeface="Calibri"/>
                </a:rPr>
                <a:t>Manogna Reddy</a:t>
              </a:r>
              <a:endParaRPr b="0" i="0" sz="1400" u="none" cap="none" strike="noStrike">
                <a:solidFill>
                  <a:srgbClr val="000000"/>
                </a:solidFill>
                <a:latin typeface="Arial"/>
                <a:ea typeface="Arial"/>
                <a:cs typeface="Arial"/>
                <a:sym typeface="Arial"/>
              </a:endParaRPr>
            </a:p>
          </p:txBody>
        </p:sp>
        <p:cxnSp>
          <p:nvCxnSpPr>
            <p:cNvPr id="124" name="Google Shape;124;p2"/>
            <p:cNvCxnSpPr/>
            <p:nvPr/>
          </p:nvCxnSpPr>
          <p:spPr>
            <a:xfrm>
              <a:off x="0" y="4148051"/>
              <a:ext cx="629171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5" name="Google Shape;125;p2"/>
            <p:cNvSpPr/>
            <p:nvPr/>
          </p:nvSpPr>
          <p:spPr>
            <a:xfrm>
              <a:off x="0" y="4148051"/>
              <a:ext cx="6291714" cy="13826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txBox="1"/>
            <p:nvPr/>
          </p:nvSpPr>
          <p:spPr>
            <a:xfrm>
              <a:off x="0" y="4148051"/>
              <a:ext cx="6291714" cy="1382683"/>
            </a:xfrm>
            <a:prstGeom prst="rect">
              <a:avLst/>
            </a:prstGeom>
            <a:noFill/>
            <a:ln>
              <a:noFill/>
            </a:ln>
          </p:spPr>
          <p:txBody>
            <a:bodyPr anchorCtr="0" anchor="t" bIns="243825" lIns="243825" spcFirstLastPara="1" rIns="243825" wrap="square" tIns="243825">
              <a:noAutofit/>
            </a:bodyPr>
            <a:lstStyle/>
            <a:p>
              <a:pPr indent="0" lvl="0" marL="0" marR="0" rtl="0" algn="l">
                <a:lnSpc>
                  <a:spcPct val="90000"/>
                </a:lnSpc>
                <a:spcBef>
                  <a:spcPts val="0"/>
                </a:spcBef>
                <a:spcAft>
                  <a:spcPts val="0"/>
                </a:spcAft>
                <a:buClr>
                  <a:schemeClr val="dk1"/>
                </a:buClr>
                <a:buSzPts val="6400"/>
                <a:buFont typeface="Calibri"/>
                <a:buNone/>
              </a:pPr>
              <a:r>
                <a:rPr b="0" i="0" lang="en-US" sz="6400" u="none" cap="none" strike="noStrike">
                  <a:solidFill>
                    <a:schemeClr val="dk1"/>
                  </a:solidFill>
                  <a:latin typeface="Calibri"/>
                  <a:ea typeface="Calibri"/>
                  <a:cs typeface="Calibri"/>
                  <a:sym typeface="Calibri"/>
                </a:rPr>
                <a:t>Richa Arora</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2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p20"/>
          <p:cNvSpPr txBox="1"/>
          <p:nvPr/>
        </p:nvSpPr>
        <p:spPr>
          <a:xfrm>
            <a:off x="67425" y="124700"/>
            <a:ext cx="6974400" cy="857100"/>
          </a:xfrm>
          <a:prstGeom prst="rect">
            <a:avLst/>
          </a:prstGeom>
          <a:noFill/>
          <a:ln>
            <a:noFill/>
          </a:ln>
        </p:spPr>
        <p:txBody>
          <a:bodyPr anchorCtr="0" anchor="b" bIns="45700" lIns="91425" spcFirstLastPara="1" rIns="91425" wrap="square" tIns="45700">
            <a:normAutofit/>
          </a:bodyPr>
          <a:lstStyle/>
          <a:p>
            <a:pPr indent="0" lvl="0" marL="0" marR="0" rtl="0" algn="l">
              <a:lnSpc>
                <a:spcPct val="70000"/>
              </a:lnSpc>
              <a:spcBef>
                <a:spcPts val="0"/>
              </a:spcBef>
              <a:spcAft>
                <a:spcPts val="600"/>
              </a:spcAft>
              <a:buClr>
                <a:srgbClr val="000000"/>
              </a:buClr>
              <a:buSzPts val="3600"/>
              <a:buFont typeface="Arial"/>
              <a:buNone/>
            </a:pPr>
            <a:r>
              <a:rPr b="1" i="0" lang="en-US" sz="3300" u="none" cap="none" strike="noStrike">
                <a:solidFill>
                  <a:schemeClr val="dk1"/>
                </a:solidFill>
                <a:latin typeface="Calibri"/>
                <a:ea typeface="Calibri"/>
                <a:cs typeface="Calibri"/>
                <a:sym typeface="Calibri"/>
              </a:rPr>
              <a:t>Variation of Property with</a:t>
            </a:r>
            <a:r>
              <a:rPr b="1" lang="en-US" sz="3300">
                <a:solidFill>
                  <a:schemeClr val="dk1"/>
                </a:solidFill>
                <a:latin typeface="Calibri"/>
                <a:ea typeface="Calibri"/>
                <a:cs typeface="Calibri"/>
                <a:sym typeface="Calibri"/>
              </a:rPr>
              <a:t> </a:t>
            </a:r>
            <a:r>
              <a:rPr b="1" i="0" lang="en-US" sz="3300" u="none" cap="none" strike="noStrike">
                <a:solidFill>
                  <a:schemeClr val="dk1"/>
                </a:solidFill>
                <a:latin typeface="Calibri"/>
                <a:ea typeface="Calibri"/>
                <a:cs typeface="Calibri"/>
                <a:sym typeface="Calibri"/>
              </a:rPr>
              <a:t>Bathrooms</a:t>
            </a:r>
            <a:endParaRPr b="1" i="0" sz="1100" u="none" cap="none" strike="noStrike">
              <a:solidFill>
                <a:srgbClr val="000000"/>
              </a:solidFill>
            </a:endParaRPr>
          </a:p>
        </p:txBody>
      </p:sp>
      <p:sp>
        <p:nvSpPr>
          <p:cNvPr id="365" name="Google Shape;365;p20"/>
          <p:cNvSpPr/>
          <p:nvPr/>
        </p:nvSpPr>
        <p:spPr>
          <a:xfrm rot="10800000">
            <a:off x="283175" y="1126325"/>
            <a:ext cx="6323100" cy="42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6" name="Google Shape;366;p20"/>
          <p:cNvSpPr txBox="1"/>
          <p:nvPr/>
        </p:nvSpPr>
        <p:spPr>
          <a:xfrm>
            <a:off x="67425" y="1077438"/>
            <a:ext cx="6182700" cy="4702500"/>
          </a:xfrm>
          <a:prstGeom prst="rect">
            <a:avLst/>
          </a:prstGeom>
          <a:noFill/>
          <a:ln>
            <a:noFill/>
          </a:ln>
        </p:spPr>
        <p:txBody>
          <a:bodyPr anchorCtr="0" anchor="ctr" bIns="45700" lIns="91425" spcFirstLastPara="1" rIns="91425" wrap="square" tIns="45700">
            <a:noAutofit/>
          </a:bodyPr>
          <a:lstStyle/>
          <a:p>
            <a:pPr indent="-266700" lvl="0" marL="609584" marR="0" rtl="0" algn="l">
              <a:lnSpc>
                <a:spcPct val="90000"/>
              </a:lnSpc>
              <a:spcBef>
                <a:spcPts val="0"/>
              </a:spcBef>
              <a:spcAft>
                <a:spcPts val="0"/>
              </a:spcAft>
              <a:buClr>
                <a:srgbClr val="B45F06"/>
              </a:buClr>
              <a:buSzPts val="1650"/>
              <a:buFont typeface="Arial"/>
              <a:buChar char="•"/>
            </a:pPr>
            <a:r>
              <a:rPr b="1" i="0" lang="en-US" sz="1800" u="sng" cap="none" strike="noStrike">
                <a:solidFill>
                  <a:schemeClr val="dk1"/>
                </a:solidFill>
                <a:latin typeface="Calibri"/>
                <a:ea typeface="Calibri"/>
                <a:cs typeface="Calibri"/>
                <a:sym typeface="Calibri"/>
              </a:rPr>
              <a:t>Objective:</a:t>
            </a:r>
            <a:endParaRPr b="0" i="0" sz="2000" u="none" cap="none" strike="noStrike">
              <a:solidFill>
                <a:srgbClr val="000000"/>
              </a:solidFill>
              <a:latin typeface="Arial"/>
              <a:ea typeface="Arial"/>
              <a:cs typeface="Arial"/>
              <a:sym typeface="Arial"/>
            </a:endParaRPr>
          </a:p>
          <a:p>
            <a:pPr indent="-266700" lvl="1" marL="1219169" marR="0" rtl="0" algn="l">
              <a:lnSpc>
                <a:spcPct val="90000"/>
              </a:lnSpc>
              <a:spcBef>
                <a:spcPts val="6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To analyze the Variation of Property Price with Bathrooms.</a:t>
            </a:r>
            <a:endParaRPr b="0" i="0" sz="2000" u="none" cap="none" strike="noStrike">
              <a:solidFill>
                <a:srgbClr val="000000"/>
              </a:solidFill>
              <a:latin typeface="Arial"/>
              <a:ea typeface="Arial"/>
              <a:cs typeface="Arial"/>
              <a:sym typeface="Arial"/>
            </a:endParaRPr>
          </a:p>
          <a:p>
            <a:pPr indent="-266700" lvl="0" marL="609584" marR="0" rtl="0" algn="l">
              <a:lnSpc>
                <a:spcPct val="90000"/>
              </a:lnSpc>
              <a:spcBef>
                <a:spcPts val="600"/>
              </a:spcBef>
              <a:spcAft>
                <a:spcPts val="0"/>
              </a:spcAft>
              <a:buClr>
                <a:srgbClr val="B45F06"/>
              </a:buClr>
              <a:buSzPts val="1650"/>
              <a:buFont typeface="Arial"/>
              <a:buChar char="•"/>
            </a:pPr>
            <a:r>
              <a:rPr b="1" i="0" lang="en-US" sz="1800" u="sng" cap="none" strike="noStrike">
                <a:solidFill>
                  <a:schemeClr val="dk1"/>
                </a:solidFill>
                <a:latin typeface="Calibri"/>
                <a:ea typeface="Calibri"/>
                <a:cs typeface="Calibri"/>
                <a:sym typeface="Calibri"/>
              </a:rPr>
              <a:t>Work:</a:t>
            </a:r>
            <a:endParaRPr b="0" i="0" sz="2000" u="none" cap="none" strike="noStrike">
              <a:solidFill>
                <a:srgbClr val="000000"/>
              </a:solidFill>
              <a:latin typeface="Arial"/>
              <a:ea typeface="Arial"/>
              <a:cs typeface="Arial"/>
              <a:sym typeface="Arial"/>
            </a:endParaRPr>
          </a:p>
          <a:p>
            <a:pPr indent="-266700" lvl="1" marL="1219169" marR="0" rtl="0" algn="l">
              <a:lnSpc>
                <a:spcPct val="90000"/>
              </a:lnSpc>
              <a:spcBef>
                <a:spcPts val="6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scatter plot was mapped with parameters : Property Price, No. of Bathrooms, with Home Type taken as the marker.</a:t>
            </a:r>
            <a:endParaRPr b="0" i="0" sz="1600" u="none" cap="none" strike="noStrike">
              <a:solidFill>
                <a:schemeClr val="dk1"/>
              </a:solidFill>
              <a:latin typeface="Calibri"/>
              <a:ea typeface="Calibri"/>
              <a:cs typeface="Calibri"/>
              <a:sym typeface="Calibri"/>
            </a:endParaRPr>
          </a:p>
          <a:p>
            <a:pPr indent="-254000" lvl="0" marL="609584" marR="0" rtl="0" algn="l">
              <a:lnSpc>
                <a:spcPct val="90000"/>
              </a:lnSpc>
              <a:spcBef>
                <a:spcPts val="600"/>
              </a:spcBef>
              <a:spcAft>
                <a:spcPts val="0"/>
              </a:spcAft>
              <a:buClr>
                <a:srgbClr val="B45F06"/>
              </a:buClr>
              <a:buSzPts val="1450"/>
              <a:buFont typeface="Arial"/>
              <a:buChar char="•"/>
            </a:pPr>
            <a:r>
              <a:rPr b="1" i="0" lang="en-US" sz="1600" u="sng" cap="none" strike="noStrike">
                <a:solidFill>
                  <a:schemeClr val="dk1"/>
                </a:solidFill>
                <a:latin typeface="Calibri"/>
                <a:ea typeface="Calibri"/>
                <a:cs typeface="Calibri"/>
                <a:sym typeface="Calibri"/>
              </a:rPr>
              <a:t>Inference:</a:t>
            </a:r>
            <a:endParaRPr b="0" i="0" sz="1800" u="none" cap="none" strike="noStrike">
              <a:solidFill>
                <a:srgbClr val="000000"/>
              </a:solidFill>
              <a:latin typeface="Arial"/>
              <a:ea typeface="Arial"/>
              <a:cs typeface="Arial"/>
              <a:sym typeface="Arial"/>
            </a:endParaRPr>
          </a:p>
          <a:p>
            <a:pPr indent="-266700" lvl="1" marL="1219170" marR="0" rtl="0" algn="l">
              <a:lnSpc>
                <a:spcPct val="90000"/>
              </a:lnSpc>
              <a:spcBef>
                <a:spcPts val="600"/>
              </a:spcBef>
              <a:spcAft>
                <a:spcPts val="0"/>
              </a:spcAft>
              <a:buClr>
                <a:schemeClr val="dk1"/>
              </a:buClr>
              <a:buSzPts val="1650"/>
              <a:buFont typeface="Arial"/>
              <a:buChar char="•"/>
            </a:pPr>
            <a:r>
              <a:rPr b="0" i="0" lang="en-US" sz="1800" u="none" cap="none" strike="noStrike">
                <a:solidFill>
                  <a:schemeClr val="dk1"/>
                </a:solidFill>
                <a:latin typeface="Calibri"/>
                <a:ea typeface="Calibri"/>
                <a:cs typeface="Calibri"/>
                <a:sym typeface="Calibri"/>
              </a:rPr>
              <a:t>Price is increasing with the increase in number of bathrooms for a single-family homes.</a:t>
            </a:r>
            <a:endParaRPr b="0" i="0" sz="2000" u="none" cap="none" strike="noStrike">
              <a:solidFill>
                <a:srgbClr val="000000"/>
              </a:solidFill>
              <a:latin typeface="Arial"/>
              <a:ea typeface="Arial"/>
              <a:cs typeface="Arial"/>
              <a:sym typeface="Arial"/>
            </a:endParaRPr>
          </a:p>
          <a:p>
            <a:pPr indent="-266700" lvl="1" marL="1219170" marR="0" rtl="0" algn="l">
              <a:lnSpc>
                <a:spcPct val="90000"/>
              </a:lnSpc>
              <a:spcBef>
                <a:spcPts val="600"/>
              </a:spcBef>
              <a:spcAft>
                <a:spcPts val="600"/>
              </a:spcAft>
              <a:buClr>
                <a:schemeClr val="dk1"/>
              </a:buClr>
              <a:buSzPts val="1650"/>
              <a:buFont typeface="Arial"/>
              <a:buChar char="•"/>
            </a:pPr>
            <a:r>
              <a:rPr b="0" i="0" lang="en-US" sz="1800" u="none" cap="none" strike="noStrike">
                <a:solidFill>
                  <a:schemeClr val="dk1"/>
                </a:solidFill>
                <a:latin typeface="Calibri"/>
                <a:ea typeface="Calibri"/>
                <a:cs typeface="Calibri"/>
                <a:sym typeface="Calibri"/>
              </a:rPr>
              <a:t>The maximum price of Condo homes available in bay area with less than 5 bathrooms is within 1 million.</a:t>
            </a:r>
            <a:endParaRPr b="0" i="0" sz="1800" u="none" cap="none" strike="noStrike">
              <a:solidFill>
                <a:schemeClr val="dk1"/>
              </a:solidFill>
              <a:latin typeface="Calibri"/>
              <a:ea typeface="Calibri"/>
              <a:cs typeface="Calibri"/>
              <a:sym typeface="Calibri"/>
            </a:endParaRPr>
          </a:p>
        </p:txBody>
      </p:sp>
      <p:sp>
        <p:nvSpPr>
          <p:cNvPr id="367" name="Google Shape;367;p20"/>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p20"/>
          <p:cNvSpPr/>
          <p:nvPr/>
        </p:nvSpPr>
        <p:spPr>
          <a:xfrm rot="5400000">
            <a:off x="590492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9" name="Google Shape;369;p20"/>
          <p:cNvSpPr/>
          <p:nvPr/>
        </p:nvSpPr>
        <p:spPr>
          <a:xfrm>
            <a:off x="6912100" y="354950"/>
            <a:ext cx="4969800" cy="59151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0" name="Google Shape;370;p20"/>
          <p:cNvPicPr preferRelativeResize="0"/>
          <p:nvPr/>
        </p:nvPicPr>
        <p:blipFill rotWithShape="1">
          <a:blip r:embed="rId3">
            <a:alphaModFix/>
          </a:blip>
          <a:srcRect b="0" l="0" r="0" t="0"/>
          <a:stretch/>
        </p:blipFill>
        <p:spPr>
          <a:xfrm>
            <a:off x="6912105" y="688433"/>
            <a:ext cx="5120640" cy="450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2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6" name="Google Shape;376;p21"/>
          <p:cNvSpPr txBox="1"/>
          <p:nvPr/>
        </p:nvSpPr>
        <p:spPr>
          <a:xfrm>
            <a:off x="221550" y="171450"/>
            <a:ext cx="6151500" cy="5247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600"/>
              </a:spcAft>
              <a:buClr>
                <a:srgbClr val="000000"/>
              </a:buClr>
              <a:buSzPts val="3600"/>
              <a:buFont typeface="Arial"/>
              <a:buNone/>
            </a:pP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Variation of Property Price with Living Area</a:t>
            </a:r>
            <a:endParaRPr b="1" i="0" sz="2400" u="none" cap="none" strike="noStrike">
              <a:solidFill>
                <a:srgbClr val="000000"/>
              </a:solidFill>
            </a:endParaRPr>
          </a:p>
        </p:txBody>
      </p:sp>
      <p:sp>
        <p:nvSpPr>
          <p:cNvPr id="377" name="Google Shape;377;p21"/>
          <p:cNvSpPr txBox="1"/>
          <p:nvPr/>
        </p:nvSpPr>
        <p:spPr>
          <a:xfrm>
            <a:off x="67425" y="960350"/>
            <a:ext cx="6151500" cy="4715700"/>
          </a:xfrm>
          <a:prstGeom prst="rect">
            <a:avLst/>
          </a:prstGeom>
          <a:noFill/>
          <a:ln>
            <a:noFill/>
          </a:ln>
        </p:spPr>
        <p:txBody>
          <a:bodyPr anchorCtr="0" anchor="ctr" bIns="45700" lIns="91425" spcFirstLastPara="1" rIns="91425" wrap="square" tIns="45700">
            <a:noAutofit/>
          </a:bodyPr>
          <a:lstStyle/>
          <a:p>
            <a:pPr indent="-279400" lvl="0" marL="609584" marR="0" rtl="0" algn="l">
              <a:lnSpc>
                <a:spcPct val="90000"/>
              </a:lnSpc>
              <a:spcBef>
                <a:spcPts val="0"/>
              </a:spcBef>
              <a:spcAft>
                <a:spcPts val="0"/>
              </a:spcAft>
              <a:buClr>
                <a:srgbClr val="B45F06"/>
              </a:buClr>
              <a:buSzPts val="2000"/>
              <a:buFont typeface="Arial"/>
              <a:buChar char="•"/>
            </a:pPr>
            <a:r>
              <a:rPr b="1" i="0" lang="en-US" sz="2000" u="sng" cap="none" strike="noStrike">
                <a:solidFill>
                  <a:schemeClr val="dk1"/>
                </a:solidFill>
                <a:latin typeface="Calibri"/>
                <a:ea typeface="Calibri"/>
                <a:cs typeface="Calibri"/>
                <a:sym typeface="Calibri"/>
              </a:rPr>
              <a:t>Objective:</a:t>
            </a:r>
            <a:endParaRPr b="0" i="0" sz="2200" u="none" cap="none" strike="noStrike">
              <a:solidFill>
                <a:srgbClr val="000000"/>
              </a:solidFill>
              <a:latin typeface="Arial"/>
              <a:ea typeface="Arial"/>
              <a:cs typeface="Arial"/>
              <a:sym typeface="Arial"/>
            </a:endParaRPr>
          </a:p>
          <a:p>
            <a:pPr indent="-273050" lvl="1" marL="1219169" marR="0" rtl="0" algn="l">
              <a:lnSpc>
                <a:spcPct val="90000"/>
              </a:lnSpc>
              <a:spcBef>
                <a:spcPts val="600"/>
              </a:spcBef>
              <a:spcAft>
                <a:spcPts val="0"/>
              </a:spcAft>
              <a:buClr>
                <a:schemeClr val="dk1"/>
              </a:buClr>
              <a:buSzPts val="2100"/>
              <a:buFont typeface="Arial"/>
              <a:buChar char="•"/>
            </a:pPr>
            <a:r>
              <a:rPr b="0" i="0" lang="en-US" sz="1900" u="none" cap="none" strike="noStrike">
                <a:solidFill>
                  <a:schemeClr val="dk1"/>
                </a:solidFill>
                <a:latin typeface="Calibri"/>
                <a:ea typeface="Calibri"/>
                <a:cs typeface="Calibri"/>
                <a:sym typeface="Calibri"/>
              </a:rPr>
              <a:t>To analyze the Variation of Property Price with Living Area.</a:t>
            </a:r>
            <a:endParaRPr b="0" i="0" sz="2100" u="none" cap="none" strike="noStrike">
              <a:solidFill>
                <a:srgbClr val="000000"/>
              </a:solidFill>
              <a:latin typeface="Arial"/>
              <a:ea typeface="Arial"/>
              <a:cs typeface="Arial"/>
              <a:sym typeface="Arial"/>
            </a:endParaRPr>
          </a:p>
          <a:p>
            <a:pPr indent="-279400" lvl="0" marL="609584" marR="0" rtl="0" algn="l">
              <a:lnSpc>
                <a:spcPct val="90000"/>
              </a:lnSpc>
              <a:spcBef>
                <a:spcPts val="600"/>
              </a:spcBef>
              <a:spcAft>
                <a:spcPts val="0"/>
              </a:spcAft>
              <a:buClr>
                <a:srgbClr val="B45F06"/>
              </a:buClr>
              <a:buSzPts val="2000"/>
              <a:buFont typeface="Arial"/>
              <a:buChar char="•"/>
            </a:pPr>
            <a:r>
              <a:rPr b="1" i="0" lang="en-US" sz="2000" u="sng" cap="none" strike="noStrike">
                <a:solidFill>
                  <a:schemeClr val="dk1"/>
                </a:solidFill>
                <a:latin typeface="Calibri"/>
                <a:ea typeface="Calibri"/>
                <a:cs typeface="Calibri"/>
                <a:sym typeface="Calibri"/>
              </a:rPr>
              <a:t>Work:</a:t>
            </a:r>
            <a:endParaRPr b="0" i="0" sz="2200" u="none" cap="none" strike="noStrike">
              <a:solidFill>
                <a:srgbClr val="000000"/>
              </a:solidFill>
              <a:latin typeface="Arial"/>
              <a:ea typeface="Arial"/>
              <a:cs typeface="Arial"/>
              <a:sym typeface="Arial"/>
            </a:endParaRPr>
          </a:p>
          <a:p>
            <a:pPr indent="-273049" lvl="1" marL="1219169" marR="0" rtl="0" algn="l">
              <a:lnSpc>
                <a:spcPct val="90000"/>
              </a:lnSpc>
              <a:spcBef>
                <a:spcPts val="600"/>
              </a:spcBef>
              <a:spcAft>
                <a:spcPts val="0"/>
              </a:spcAft>
              <a:buClr>
                <a:schemeClr val="dk1"/>
              </a:buClr>
              <a:buSzPts val="2231"/>
              <a:buFont typeface="Arial"/>
              <a:buChar char="•"/>
            </a:pPr>
            <a:r>
              <a:rPr b="0" i="0" lang="en-US" sz="1900" u="none" cap="none" strike="noStrike">
                <a:solidFill>
                  <a:schemeClr val="dk1"/>
                </a:solidFill>
                <a:latin typeface="Calibri"/>
                <a:ea typeface="Calibri"/>
                <a:cs typeface="Calibri"/>
                <a:sym typeface="Calibri"/>
              </a:rPr>
              <a:t>A histogram was plotted with parameters : Property Price, Living Area; with Living Area partitioned into 4 categories, for a better understanding of the spread.</a:t>
            </a:r>
            <a:endParaRPr b="1" i="0" sz="1800" u="sng" cap="none" strike="noStrike">
              <a:solidFill>
                <a:schemeClr val="dk1"/>
              </a:solidFill>
              <a:latin typeface="Calibri"/>
              <a:ea typeface="Calibri"/>
              <a:cs typeface="Calibri"/>
              <a:sym typeface="Calibri"/>
            </a:endParaRPr>
          </a:p>
          <a:p>
            <a:pPr indent="-279400" lvl="0" marL="609584" marR="0" rtl="0" algn="l">
              <a:lnSpc>
                <a:spcPct val="90000"/>
              </a:lnSpc>
              <a:spcBef>
                <a:spcPts val="600"/>
              </a:spcBef>
              <a:spcAft>
                <a:spcPts val="0"/>
              </a:spcAft>
              <a:buClr>
                <a:srgbClr val="B45F06"/>
              </a:buClr>
              <a:buSzPts val="2000"/>
              <a:buFont typeface="Arial"/>
              <a:buChar char="•"/>
            </a:pPr>
            <a:r>
              <a:rPr b="1" i="0" lang="en-US" sz="2000" u="sng" cap="none" strike="noStrike">
                <a:solidFill>
                  <a:schemeClr val="dk1"/>
                </a:solidFill>
                <a:latin typeface="Calibri"/>
                <a:ea typeface="Calibri"/>
                <a:cs typeface="Calibri"/>
                <a:sym typeface="Calibri"/>
              </a:rPr>
              <a:t>Inference:</a:t>
            </a:r>
            <a:endParaRPr b="0" i="0" sz="2000" u="none" cap="none" strike="noStrike">
              <a:solidFill>
                <a:schemeClr val="dk1"/>
              </a:solidFill>
              <a:latin typeface="Calibri"/>
              <a:ea typeface="Calibri"/>
              <a:cs typeface="Calibri"/>
              <a:sym typeface="Calibri"/>
            </a:endParaRPr>
          </a:p>
          <a:p>
            <a:pPr indent="-273050" lvl="1" marL="1219170" marR="0" rtl="0" algn="l">
              <a:lnSpc>
                <a:spcPct val="90000"/>
              </a:lnSpc>
              <a:spcBef>
                <a:spcPts val="60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As observed, when living area is between 600sq.ft to 1500sq.ft there is increase in the price. </a:t>
            </a:r>
            <a:endParaRPr b="0" i="0" sz="2100" u="none" cap="none" strike="noStrike">
              <a:solidFill>
                <a:srgbClr val="000000"/>
              </a:solidFill>
              <a:latin typeface="Arial"/>
              <a:ea typeface="Arial"/>
              <a:cs typeface="Arial"/>
              <a:sym typeface="Arial"/>
            </a:endParaRPr>
          </a:p>
          <a:p>
            <a:pPr indent="-273050" lvl="1" marL="1219169" marR="0" rtl="0" algn="l">
              <a:lnSpc>
                <a:spcPct val="90000"/>
              </a:lnSpc>
              <a:spcBef>
                <a:spcPts val="60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while price starts decreasing rapidly when living area is between 2400- 5000sq.ft</a:t>
            </a:r>
            <a:endParaRPr b="0" i="0" u="none" cap="none" strike="noStrike">
              <a:solidFill>
                <a:schemeClr val="dk1"/>
              </a:solidFill>
              <a:latin typeface="Calibri"/>
              <a:ea typeface="Calibri"/>
              <a:cs typeface="Calibri"/>
              <a:sym typeface="Calibri"/>
            </a:endParaRPr>
          </a:p>
        </p:txBody>
      </p:sp>
      <p:sp>
        <p:nvSpPr>
          <p:cNvPr id="378" name="Google Shape;378;p21"/>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9" name="Google Shape;379;p21"/>
          <p:cNvSpPr/>
          <p:nvPr/>
        </p:nvSpPr>
        <p:spPr>
          <a:xfrm rot="5400000">
            <a:off x="590492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0" name="Google Shape;380;p21"/>
          <p:cNvSpPr/>
          <p:nvPr/>
        </p:nvSpPr>
        <p:spPr>
          <a:xfrm>
            <a:off x="6281300" y="354950"/>
            <a:ext cx="5600700" cy="5926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1" name="Google Shape;381;p21"/>
          <p:cNvPicPr preferRelativeResize="0"/>
          <p:nvPr/>
        </p:nvPicPr>
        <p:blipFill rotWithShape="1">
          <a:blip r:embed="rId3">
            <a:alphaModFix/>
          </a:blip>
          <a:srcRect b="3" l="2485" r="2" t="0"/>
          <a:stretch/>
        </p:blipFill>
        <p:spPr>
          <a:xfrm>
            <a:off x="6390400" y="650500"/>
            <a:ext cx="5225350" cy="5324126"/>
          </a:xfrm>
          <a:prstGeom prst="rect">
            <a:avLst/>
          </a:prstGeom>
          <a:noFill/>
          <a:ln>
            <a:noFill/>
          </a:ln>
        </p:spPr>
      </p:pic>
      <p:sp>
        <p:nvSpPr>
          <p:cNvPr id="382" name="Google Shape;382;p21"/>
          <p:cNvSpPr/>
          <p:nvPr/>
        </p:nvSpPr>
        <p:spPr>
          <a:xfrm flipH="1">
            <a:off x="467500" y="810500"/>
            <a:ext cx="5252700" cy="31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22"/>
          <p:cNvSpPr/>
          <p:nvPr/>
        </p:nvSpPr>
        <p:spPr>
          <a:xfrm>
            <a:off x="0" y="83238"/>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8" name="Google Shape;388;p22"/>
          <p:cNvSpPr txBox="1"/>
          <p:nvPr/>
        </p:nvSpPr>
        <p:spPr>
          <a:xfrm>
            <a:off x="67425" y="264975"/>
            <a:ext cx="6297900" cy="12003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Arial"/>
              <a:buNone/>
            </a:pPr>
            <a:r>
              <a:rPr b="1" i="0" lang="en-US" sz="2800" u="none" cap="none" strike="noStrike">
                <a:solidFill>
                  <a:schemeClr val="dk1"/>
                </a:solidFill>
                <a:latin typeface="Calibri"/>
                <a:ea typeface="Calibri"/>
                <a:cs typeface="Calibri"/>
                <a:sym typeface="Calibri"/>
              </a:rPr>
              <a:t>Variation of Property Price with Lot area</a:t>
            </a:r>
            <a:endParaRPr b="1" i="0" sz="2800" u="none" cap="none" strike="noStrike">
              <a:solidFill>
                <a:srgbClr val="000000"/>
              </a:solidFill>
            </a:endParaRPr>
          </a:p>
          <a:p>
            <a:pPr indent="0" lvl="0" marL="0" marR="0" rtl="0" algn="l">
              <a:lnSpc>
                <a:spcPct val="90000"/>
              </a:lnSpc>
              <a:spcBef>
                <a:spcPts val="600"/>
              </a:spcBef>
              <a:spcAft>
                <a:spcPts val="60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389" name="Google Shape;389;p22"/>
          <p:cNvSpPr/>
          <p:nvPr/>
        </p:nvSpPr>
        <p:spPr>
          <a:xfrm rot="10800000">
            <a:off x="265075" y="1106600"/>
            <a:ext cx="4348500" cy="46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0" name="Google Shape;390;p22"/>
          <p:cNvSpPr txBox="1"/>
          <p:nvPr/>
        </p:nvSpPr>
        <p:spPr>
          <a:xfrm>
            <a:off x="140275" y="1254750"/>
            <a:ext cx="5283900" cy="4403100"/>
          </a:xfrm>
          <a:prstGeom prst="rect">
            <a:avLst/>
          </a:prstGeom>
          <a:noFill/>
          <a:ln>
            <a:noFill/>
          </a:ln>
        </p:spPr>
        <p:txBody>
          <a:bodyPr anchorCtr="0" anchor="ctr" bIns="45700" lIns="91425" spcFirstLastPara="1" rIns="91425" wrap="square" tIns="45700">
            <a:normAutofit/>
          </a:bodyPr>
          <a:lstStyle/>
          <a:p>
            <a:pPr indent="0" lvl="0" marL="380984" marR="0" rtl="0" algn="l">
              <a:lnSpc>
                <a:spcPct val="90000"/>
              </a:lnSpc>
              <a:spcBef>
                <a:spcPts val="0"/>
              </a:spcBef>
              <a:spcAft>
                <a:spcPts val="0"/>
              </a:spcAft>
              <a:buClr>
                <a:srgbClr val="000000"/>
              </a:buClr>
              <a:buSzPts val="1300"/>
              <a:buFont typeface="Arial"/>
              <a:buNone/>
            </a:pPr>
            <a:r>
              <a:rPr b="1" i="0" lang="en-US" sz="1700" u="sng" cap="none" strike="noStrike">
                <a:solidFill>
                  <a:schemeClr val="dk1"/>
                </a:solidFill>
                <a:latin typeface="Calibri"/>
                <a:ea typeface="Calibri"/>
                <a:cs typeface="Calibri"/>
                <a:sym typeface="Calibri"/>
              </a:rPr>
              <a:t>Objective</a:t>
            </a:r>
            <a:r>
              <a:rPr b="1" i="0" lang="en-US" sz="1700" u="sng"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54000" lvl="1" marL="121917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To analyze the Variation of Property Price with Lot Area.</a:t>
            </a:r>
            <a:endParaRPr b="0" i="0" sz="1800" u="none" cap="none" strike="noStrike">
              <a:solidFill>
                <a:srgbClr val="000000"/>
              </a:solidFill>
              <a:latin typeface="Arial"/>
              <a:ea typeface="Arial"/>
              <a:cs typeface="Arial"/>
              <a:sym typeface="Arial"/>
            </a:endParaRPr>
          </a:p>
          <a:p>
            <a:pPr indent="0" lvl="0" marL="380985" marR="0" rtl="0" algn="l">
              <a:lnSpc>
                <a:spcPct val="90000"/>
              </a:lnSpc>
              <a:spcBef>
                <a:spcPts val="0"/>
              </a:spcBef>
              <a:spcAft>
                <a:spcPts val="0"/>
              </a:spcAft>
              <a:buClr>
                <a:srgbClr val="000000"/>
              </a:buClr>
              <a:buSzPts val="1300"/>
              <a:buFont typeface="Arial"/>
              <a:buNone/>
            </a:pPr>
            <a:r>
              <a:rPr b="1" i="0" lang="en-US" sz="1700" u="sng" cap="none" strike="noStrike">
                <a:solidFill>
                  <a:schemeClr val="dk1"/>
                </a:solidFill>
                <a:latin typeface="Calibri"/>
                <a:ea typeface="Calibri"/>
                <a:cs typeface="Calibri"/>
                <a:sym typeface="Calibri"/>
              </a:rPr>
              <a:t>Work:</a:t>
            </a:r>
            <a:endParaRPr b="0" i="0" sz="1800" u="none" cap="none" strike="noStrike">
              <a:solidFill>
                <a:srgbClr val="000000"/>
              </a:solidFill>
              <a:latin typeface="Arial"/>
              <a:ea typeface="Arial"/>
              <a:cs typeface="Arial"/>
              <a:sym typeface="Arial"/>
            </a:endParaRPr>
          </a:p>
          <a:p>
            <a:pPr indent="-254000" lvl="1" marL="121917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A scatter plot was mapped with parameters : Property Price, Lot Area, with County, Home Type taken as the marker.</a:t>
            </a:r>
            <a:endParaRPr b="1" i="0" sz="1700" u="sng" cap="none" strike="noStrike">
              <a:solidFill>
                <a:schemeClr val="dk1"/>
              </a:solidFill>
              <a:latin typeface="Calibri"/>
              <a:ea typeface="Calibri"/>
              <a:cs typeface="Calibri"/>
              <a:sym typeface="Calibri"/>
            </a:endParaRPr>
          </a:p>
          <a:p>
            <a:pPr indent="0" lvl="0" marL="380985" marR="0" rtl="0" algn="l">
              <a:lnSpc>
                <a:spcPct val="90000"/>
              </a:lnSpc>
              <a:spcBef>
                <a:spcPts val="0"/>
              </a:spcBef>
              <a:spcAft>
                <a:spcPts val="0"/>
              </a:spcAft>
              <a:buClr>
                <a:srgbClr val="000000"/>
              </a:buClr>
              <a:buSzPts val="1300"/>
              <a:buFont typeface="Arial"/>
              <a:buNone/>
            </a:pPr>
            <a:r>
              <a:rPr b="1" i="0" lang="en-US" sz="1700" u="sng" cap="none" strike="noStrike">
                <a:solidFill>
                  <a:schemeClr val="dk1"/>
                </a:solidFill>
                <a:latin typeface="Calibri"/>
                <a:ea typeface="Calibri"/>
                <a:cs typeface="Calibri"/>
                <a:sym typeface="Calibri"/>
              </a:rPr>
              <a:t>Inference:</a:t>
            </a:r>
            <a:endParaRPr b="0" i="0" sz="1800" u="none" cap="none" strike="noStrike">
              <a:solidFill>
                <a:srgbClr val="000000"/>
              </a:solidFill>
              <a:latin typeface="Arial"/>
              <a:ea typeface="Arial"/>
              <a:cs typeface="Arial"/>
              <a:sym typeface="Arial"/>
            </a:endParaRPr>
          </a:p>
          <a:p>
            <a:pPr indent="-254000" lvl="1" marL="121917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In San Francisco county the homes are mostly between 2,000sq.ft to 5,000sq.ft </a:t>
            </a:r>
            <a:endParaRPr b="0" i="0" sz="1800" u="none" cap="none" strike="noStrike">
              <a:solidFill>
                <a:srgbClr val="000000"/>
              </a:solidFill>
              <a:latin typeface="Arial"/>
              <a:ea typeface="Arial"/>
              <a:cs typeface="Arial"/>
              <a:sym typeface="Arial"/>
            </a:endParaRPr>
          </a:p>
          <a:p>
            <a:pPr indent="-254000" lvl="1" marL="121917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The price in San Francisco county is under 1 million and very few homes are over a million.</a:t>
            </a:r>
            <a:endParaRPr b="0" i="0" sz="1800" u="none" cap="none" strike="noStrike">
              <a:solidFill>
                <a:srgbClr val="000000"/>
              </a:solidFill>
              <a:latin typeface="Arial"/>
              <a:ea typeface="Arial"/>
              <a:cs typeface="Arial"/>
              <a:sym typeface="Arial"/>
            </a:endParaRPr>
          </a:p>
          <a:p>
            <a:pPr indent="-254000" lvl="1" marL="121917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Santa Clara county and Alameda has homes with area ranging from 2,000 to 10,000sq.ft. while the property price is below 500k dollars.</a:t>
            </a:r>
            <a:endParaRPr b="0" i="0" sz="1800" u="none" cap="none" strike="noStrike">
              <a:solidFill>
                <a:srgbClr val="000000"/>
              </a:solidFill>
              <a:latin typeface="Arial"/>
              <a:ea typeface="Arial"/>
              <a:cs typeface="Arial"/>
              <a:sym typeface="Arial"/>
            </a:endParaRPr>
          </a:p>
          <a:p>
            <a:pPr indent="0" lvl="0" marL="1073119" marR="0" rtl="0" algn="l">
              <a:lnSpc>
                <a:spcPct val="90000"/>
              </a:lnSpc>
              <a:spcBef>
                <a:spcPts val="933"/>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p:txBody>
      </p:sp>
      <p:sp>
        <p:nvSpPr>
          <p:cNvPr id="391" name="Google Shape;391;p22"/>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22"/>
          <p:cNvSpPr/>
          <p:nvPr/>
        </p:nvSpPr>
        <p:spPr>
          <a:xfrm rot="5400000">
            <a:off x="590492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22"/>
          <p:cNvSpPr/>
          <p:nvPr/>
        </p:nvSpPr>
        <p:spPr>
          <a:xfrm>
            <a:off x="6143025" y="405250"/>
            <a:ext cx="5738700" cy="52524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94" name="Google Shape;394;p22"/>
          <p:cNvPicPr preferRelativeResize="0"/>
          <p:nvPr/>
        </p:nvPicPr>
        <p:blipFill rotWithShape="1">
          <a:blip r:embed="rId3">
            <a:alphaModFix/>
          </a:blip>
          <a:srcRect b="0" l="0" r="0" t="0"/>
          <a:stretch/>
        </p:blipFill>
        <p:spPr>
          <a:xfrm>
            <a:off x="6231775" y="976050"/>
            <a:ext cx="5561199" cy="4529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2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23"/>
          <p:cNvSpPr txBox="1"/>
          <p:nvPr/>
        </p:nvSpPr>
        <p:spPr>
          <a:xfrm>
            <a:off x="140275" y="202625"/>
            <a:ext cx="6243600" cy="9039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600"/>
              </a:spcAft>
              <a:buClr>
                <a:srgbClr val="000000"/>
              </a:buClr>
              <a:buSzPts val="3600"/>
              <a:buFont typeface="Arial"/>
              <a:buNone/>
            </a:pPr>
            <a:r>
              <a:rPr b="1" i="0" lang="en-US" sz="2700" u="none" cap="none" strike="noStrike">
                <a:solidFill>
                  <a:schemeClr val="dk1"/>
                </a:solidFill>
                <a:latin typeface="Calibri"/>
                <a:ea typeface="Calibri"/>
                <a:cs typeface="Calibri"/>
                <a:sym typeface="Calibri"/>
              </a:rPr>
              <a:t>Most expensive and cheapest home types</a:t>
            </a:r>
            <a:r>
              <a:rPr b="0" i="0" lang="en-US" sz="2700" u="none" cap="none" strike="noStrike">
                <a:solidFill>
                  <a:schemeClr val="dk1"/>
                </a:solidFill>
                <a:latin typeface="Calibri"/>
                <a:ea typeface="Calibri"/>
                <a:cs typeface="Calibri"/>
                <a:sym typeface="Calibri"/>
              </a:rPr>
              <a:t> </a:t>
            </a:r>
            <a:endParaRPr b="0" i="0" sz="2700" u="none" cap="none" strike="noStrike">
              <a:solidFill>
                <a:srgbClr val="000000"/>
              </a:solidFill>
              <a:latin typeface="Arial"/>
              <a:ea typeface="Arial"/>
              <a:cs typeface="Arial"/>
              <a:sym typeface="Arial"/>
            </a:endParaRPr>
          </a:p>
        </p:txBody>
      </p:sp>
      <p:sp>
        <p:nvSpPr>
          <p:cNvPr id="401" name="Google Shape;401;p23"/>
          <p:cNvSpPr/>
          <p:nvPr/>
        </p:nvSpPr>
        <p:spPr>
          <a:xfrm rot="10800000">
            <a:off x="264950" y="1137776"/>
            <a:ext cx="4816200" cy="31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23"/>
          <p:cNvSpPr txBox="1"/>
          <p:nvPr/>
        </p:nvSpPr>
        <p:spPr>
          <a:xfrm>
            <a:off x="111850" y="1168975"/>
            <a:ext cx="6029100" cy="4592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1300"/>
              <a:buFont typeface="Arial"/>
              <a:buNone/>
            </a:pPr>
            <a:r>
              <a:rPr b="1" i="0" lang="en-US" sz="1700" u="sng" cap="none" strike="noStrike">
                <a:solidFill>
                  <a:schemeClr val="dk1"/>
                </a:solidFill>
                <a:latin typeface="Calibri"/>
                <a:ea typeface="Calibri"/>
                <a:cs typeface="Calibri"/>
                <a:sym typeface="Calibri"/>
              </a:rPr>
              <a:t>Objective:</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0" i="0" lang="en-US" sz="1700" u="none" cap="none" strike="noStrike">
                <a:solidFill>
                  <a:schemeClr val="dk1"/>
                </a:solidFill>
                <a:latin typeface="Calibri"/>
                <a:ea typeface="Calibri"/>
                <a:cs typeface="Calibri"/>
                <a:sym typeface="Calibri"/>
              </a:rPr>
              <a:t>To find the most expensive and the cheapest type of homes</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0" i="0" lang="en-US" sz="17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1" i="0" lang="en-US" sz="1700" u="sng" cap="none" strike="noStrike">
                <a:solidFill>
                  <a:schemeClr val="dk1"/>
                </a:solidFill>
                <a:latin typeface="Calibri"/>
                <a:ea typeface="Calibri"/>
                <a:cs typeface="Calibri"/>
                <a:sym typeface="Calibri"/>
              </a:rPr>
              <a:t>Work:</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0" i="0" lang="en-US" sz="1700" u="none" cap="none" strike="noStrike">
                <a:solidFill>
                  <a:schemeClr val="dk1"/>
                </a:solidFill>
                <a:latin typeface="Calibri"/>
                <a:ea typeface="Calibri"/>
                <a:cs typeface="Calibri"/>
                <a:sym typeface="Calibri"/>
              </a:rPr>
              <a:t>● Home type and price Per Square Foot details were used;</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0" i="0" lang="en-US" sz="1700" u="none" cap="none" strike="noStrike">
                <a:solidFill>
                  <a:schemeClr val="dk1"/>
                </a:solidFill>
                <a:latin typeface="Calibri"/>
                <a:ea typeface="Calibri"/>
                <a:cs typeface="Calibri"/>
                <a:sym typeface="Calibri"/>
              </a:rPr>
              <a:t>          Grouped them by home type.</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0" i="0" lang="en-US" sz="1700" u="none" cap="none" strike="noStrike">
                <a:solidFill>
                  <a:schemeClr val="dk1"/>
                </a:solidFill>
                <a:latin typeface="Calibri"/>
                <a:ea typeface="Calibri"/>
                <a:cs typeface="Calibri"/>
                <a:sym typeface="Calibri"/>
              </a:rPr>
              <a:t>● Calculate average price/sqft for each home type</a:t>
            </a:r>
            <a:endParaRPr b="0" i="0" sz="1800" u="none" cap="none" strike="noStrike">
              <a:solidFill>
                <a:srgbClr val="000000"/>
              </a:solidFill>
              <a:latin typeface="Arial"/>
              <a:ea typeface="Arial"/>
              <a:cs typeface="Arial"/>
              <a:sym typeface="Arial"/>
            </a:endParaRPr>
          </a:p>
          <a:p>
            <a:pPr indent="82550" lvl="0" marL="0" marR="0" rtl="0" algn="l">
              <a:lnSpc>
                <a:spcPct val="90000"/>
              </a:lnSpc>
              <a:spcBef>
                <a:spcPts val="0"/>
              </a:spcBef>
              <a:spcAft>
                <a:spcPts val="0"/>
              </a:spcAft>
              <a:buClr>
                <a:schemeClr val="dk1"/>
              </a:buClr>
              <a:buSzPts val="13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300"/>
              <a:buFont typeface="Arial"/>
              <a:buNone/>
            </a:pPr>
            <a:r>
              <a:rPr b="1" i="0" lang="en-US" sz="1700" u="sng" cap="none" strike="noStrike">
                <a:solidFill>
                  <a:schemeClr val="dk1"/>
                </a:solidFill>
                <a:latin typeface="Calibri"/>
                <a:ea typeface="Calibri"/>
                <a:cs typeface="Calibri"/>
                <a:sym typeface="Calibri"/>
              </a:rPr>
              <a:t>Inference:</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1467"/>
              </a:spcBef>
              <a:spcAft>
                <a:spcPts val="0"/>
              </a:spcAft>
              <a:buClr>
                <a:schemeClr val="dk1"/>
              </a:buClr>
              <a:buSzPts val="1450"/>
              <a:buFont typeface="Arial"/>
              <a:buChar char="•"/>
            </a:pPr>
            <a:r>
              <a:rPr b="0" i="0" lang="en-US" sz="1700" u="none" cap="none" strike="noStrike">
                <a:solidFill>
                  <a:schemeClr val="dk1"/>
                </a:solidFill>
                <a:latin typeface="Calibri"/>
                <a:ea typeface="Calibri"/>
                <a:cs typeface="Calibri"/>
                <a:sym typeface="Calibri"/>
              </a:rPr>
              <a:t>Lot has the highest average price i.e., $6129/sq.ft.</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700" u="none" cap="none" strike="noStrike">
                <a:solidFill>
                  <a:schemeClr val="dk1"/>
                </a:solidFill>
                <a:latin typeface="Calibri"/>
                <a:ea typeface="Calibri"/>
                <a:cs typeface="Calibri"/>
                <a:sym typeface="Calibri"/>
              </a:rPr>
              <a:t>Single family which is most popular home type and has approximately $1736/sq.ft.</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700" u="none" cap="none" strike="noStrike">
                <a:solidFill>
                  <a:schemeClr val="dk1"/>
                </a:solidFill>
                <a:latin typeface="Calibri"/>
                <a:ea typeface="Calibri"/>
                <a:cs typeface="Calibri"/>
                <a:sym typeface="Calibri"/>
              </a:rPr>
              <a:t>The average price for condo and Townhouse is $840/sq.ft and $815/sq.ft respectively.</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700" u="none" cap="none" strike="noStrike">
                <a:solidFill>
                  <a:schemeClr val="dk1"/>
                </a:solidFill>
                <a:latin typeface="Calibri"/>
                <a:ea typeface="Calibri"/>
                <a:cs typeface="Calibri"/>
                <a:sym typeface="Calibri"/>
              </a:rPr>
              <a:t>Apartment has average price of $460/sq.ft .</a:t>
            </a:r>
            <a:endParaRPr b="0" i="0" sz="1800" u="none" cap="none" strike="noStrike">
              <a:solidFill>
                <a:srgbClr val="000000"/>
              </a:solidFill>
              <a:latin typeface="Arial"/>
              <a:ea typeface="Arial"/>
              <a:cs typeface="Arial"/>
              <a:sym typeface="Arial"/>
            </a:endParaRPr>
          </a:p>
          <a:p>
            <a:pPr indent="-254000" lvl="0" marL="609584" marR="0" rtl="0" algn="l">
              <a:lnSpc>
                <a:spcPct val="90000"/>
              </a:lnSpc>
              <a:spcBef>
                <a:spcPts val="0"/>
              </a:spcBef>
              <a:spcAft>
                <a:spcPts val="0"/>
              </a:spcAft>
              <a:buClr>
                <a:schemeClr val="dk1"/>
              </a:buClr>
              <a:buSzPts val="1450"/>
              <a:buFont typeface="Arial"/>
              <a:buChar char="•"/>
            </a:pPr>
            <a:r>
              <a:rPr b="0" i="0" lang="en-US" sz="1700" u="none" cap="none" strike="noStrike">
                <a:solidFill>
                  <a:schemeClr val="dk1"/>
                </a:solidFill>
                <a:latin typeface="Calibri"/>
                <a:ea typeface="Calibri"/>
                <a:cs typeface="Calibri"/>
                <a:sym typeface="Calibri"/>
              </a:rPr>
              <a:t>Manufactured home type has the least average price of $186/sq.ft.</a:t>
            </a:r>
            <a:endParaRPr b="0" i="0" sz="1700" u="none" cap="none" strike="noStrike">
              <a:solidFill>
                <a:schemeClr val="dk1"/>
              </a:solidFill>
              <a:latin typeface="Calibri"/>
              <a:ea typeface="Calibri"/>
              <a:cs typeface="Calibri"/>
              <a:sym typeface="Calibri"/>
            </a:endParaRPr>
          </a:p>
        </p:txBody>
      </p:sp>
      <p:sp>
        <p:nvSpPr>
          <p:cNvPr id="403" name="Google Shape;403;p23"/>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4" name="Google Shape;404;p23"/>
          <p:cNvSpPr/>
          <p:nvPr/>
        </p:nvSpPr>
        <p:spPr>
          <a:xfrm rot="5400000">
            <a:off x="590492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5" name="Google Shape;405;p23"/>
          <p:cNvSpPr/>
          <p:nvPr/>
        </p:nvSpPr>
        <p:spPr>
          <a:xfrm>
            <a:off x="6312475" y="354950"/>
            <a:ext cx="5569200" cy="5926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06" name="Google Shape;406;p23"/>
          <p:cNvPicPr preferRelativeResize="0"/>
          <p:nvPr/>
        </p:nvPicPr>
        <p:blipFill rotWithShape="1">
          <a:blip r:embed="rId3">
            <a:alphaModFix/>
          </a:blip>
          <a:srcRect b="0" l="0" r="0" t="0"/>
          <a:stretch/>
        </p:blipFill>
        <p:spPr>
          <a:xfrm>
            <a:off x="6312475" y="792450"/>
            <a:ext cx="5234451" cy="47574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4"/>
          <p:cNvSpPr txBox="1"/>
          <p:nvPr/>
        </p:nvSpPr>
        <p:spPr>
          <a:xfrm>
            <a:off x="148275" y="732763"/>
            <a:ext cx="7369200" cy="1725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1333"/>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Average housing price for 3 bedrooms and 2 bathrooms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number of houses that have 3 bedrooms and 2 bathrooms are 294</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average price of a house that have 3 bedrooms and 2 bathrooms in the bay area is $1,176,288</a:t>
            </a:r>
            <a:endParaRPr b="0" i="0" sz="2400" u="none" cap="none" strike="noStrike">
              <a:solidFill>
                <a:schemeClr val="dk1"/>
              </a:solidFill>
              <a:latin typeface="Calibri"/>
              <a:ea typeface="Calibri"/>
              <a:cs typeface="Calibri"/>
              <a:sym typeface="Calibri"/>
            </a:endParaRPr>
          </a:p>
        </p:txBody>
      </p:sp>
      <p:sp>
        <p:nvSpPr>
          <p:cNvPr id="412" name="Google Shape;412;p24"/>
          <p:cNvSpPr txBox="1"/>
          <p:nvPr/>
        </p:nvSpPr>
        <p:spPr>
          <a:xfrm>
            <a:off x="101350" y="4541375"/>
            <a:ext cx="10619700" cy="1650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1333"/>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Average housing price for 4 bedrooms and 3 bathrooms in the bay area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number of houses that have 4 bedrooms and 3 bathrooms are 134</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average price of a house that have 4 bedrooms and 3 bathrooms in the bay area is $ 1,536,853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33"/>
              </a:spcBef>
              <a:spcAft>
                <a:spcPts val="0"/>
              </a:spcAft>
              <a:buClr>
                <a:srgbClr val="000000"/>
              </a:buClr>
              <a:buSzPts val="2600"/>
              <a:buFont typeface="Arial"/>
              <a:buNone/>
            </a:pPr>
            <a:r>
              <a:t/>
            </a:r>
            <a:endParaRPr b="1" i="0" sz="2600" u="none" cap="none" strike="noStrike">
              <a:solidFill>
                <a:schemeClr val="dk1"/>
              </a:solidFill>
              <a:latin typeface="Calibri"/>
              <a:ea typeface="Calibri"/>
              <a:cs typeface="Calibri"/>
              <a:sym typeface="Calibri"/>
            </a:endParaRPr>
          </a:p>
        </p:txBody>
      </p:sp>
      <p:sp>
        <p:nvSpPr>
          <p:cNvPr id="413" name="Google Shape;413;p24"/>
          <p:cNvSpPr txBox="1"/>
          <p:nvPr/>
        </p:nvSpPr>
        <p:spPr>
          <a:xfrm>
            <a:off x="157300" y="2804850"/>
            <a:ext cx="10507800" cy="1248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1333"/>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Average housing price for 5 bedrooms and 3 bathrooms in the bay area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33"/>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number of houses that have 5 bedrooms and 3 bathrooms are 32</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The average price of a house that have 4 bedrooms and 3 bathrooms in the bay area is $ 1,635,996</a:t>
            </a:r>
            <a:endParaRPr b="0" i="0" sz="2400" u="none" cap="none" strike="noStrike">
              <a:solidFill>
                <a:schemeClr val="dk1"/>
              </a:solidFill>
              <a:latin typeface="Calibri"/>
              <a:ea typeface="Calibri"/>
              <a:cs typeface="Calibri"/>
              <a:sym typeface="Calibri"/>
            </a:endParaRPr>
          </a:p>
        </p:txBody>
      </p:sp>
      <p:sp>
        <p:nvSpPr>
          <p:cNvPr id="414" name="Google Shape;414;p2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5" name="Google Shape;415;p24"/>
          <p:cNvPicPr preferRelativeResize="0"/>
          <p:nvPr/>
        </p:nvPicPr>
        <p:blipFill rotWithShape="1">
          <a:blip r:embed="rId3">
            <a:alphaModFix/>
          </a:blip>
          <a:srcRect b="12914" l="2505" r="0" t="0"/>
          <a:stretch/>
        </p:blipFill>
        <p:spPr>
          <a:xfrm>
            <a:off x="7570100" y="252075"/>
            <a:ext cx="4242650" cy="2612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2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1" name="Google Shape;421;p25"/>
          <p:cNvSpPr txBox="1"/>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Average housing price for 3 bedrooms and 2 bathrooms for different home types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60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22" name="Google Shape;422;p25"/>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cap="rnd" cmpd="sng" w="44450">
            <a:solidFill>
              <a:schemeClr val="accent2">
                <a:alpha val="7450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3" name="Google Shape;423;p25"/>
          <p:cNvSpPr txBox="1"/>
          <p:nvPr/>
        </p:nvSpPr>
        <p:spPr>
          <a:xfrm>
            <a:off x="701375" y="1900775"/>
            <a:ext cx="6865200" cy="4668300"/>
          </a:xfrm>
          <a:prstGeom prst="rect">
            <a:avLst/>
          </a:prstGeom>
          <a:noFill/>
          <a:ln>
            <a:noFill/>
          </a:ln>
        </p:spPr>
        <p:txBody>
          <a:bodyPr anchorCtr="0" anchor="t" bIns="45700" lIns="91425" spcFirstLastPara="1" rIns="91425" wrap="square" tIns="45700">
            <a:normAutofit/>
          </a:bodyPr>
          <a:lstStyle/>
          <a:p>
            <a:pPr indent="0" lvl="0" marL="457200" marR="0" rtl="0" algn="l">
              <a:lnSpc>
                <a:spcPct val="90000"/>
              </a:lnSpc>
              <a:spcBef>
                <a:spcPts val="0"/>
              </a:spcBef>
              <a:spcAft>
                <a:spcPts val="0"/>
              </a:spcAft>
              <a:buNone/>
            </a:pPr>
            <a:r>
              <a:rPr b="1" i="0" lang="en-US" sz="1700" u="sng" cap="none" strike="noStrike">
                <a:solidFill>
                  <a:schemeClr val="dk1"/>
                </a:solidFill>
                <a:latin typeface="Calibri"/>
                <a:ea typeface="Calibri"/>
                <a:cs typeface="Calibri"/>
                <a:sym typeface="Calibri"/>
              </a:rPr>
              <a:t>Objective: </a:t>
            </a:r>
            <a:endParaRPr b="0" i="0" sz="1400" u="sng" cap="none" strike="noStrike">
              <a:solidFill>
                <a:srgbClr val="000000"/>
              </a:solidFill>
              <a:latin typeface="Arial"/>
              <a:ea typeface="Arial"/>
              <a:cs typeface="Arial"/>
              <a:sym typeface="Arial"/>
            </a:endParaRPr>
          </a:p>
          <a:p>
            <a:pPr indent="-336550" lvl="0" marL="914400" marR="0" rtl="0" algn="l">
              <a:lnSpc>
                <a:spcPct val="90000"/>
              </a:lnSpc>
              <a:spcBef>
                <a:spcPts val="0"/>
              </a:spcBef>
              <a:spcAft>
                <a:spcPts val="0"/>
              </a:spcAft>
              <a:buClr>
                <a:schemeClr val="dk1"/>
              </a:buClr>
              <a:buSzPts val="1700"/>
              <a:buFont typeface="Calibri"/>
              <a:buChar char="●"/>
            </a:pPr>
            <a:r>
              <a:rPr i="0" lang="en-US" sz="1700" u="none" cap="none" strike="noStrike">
                <a:solidFill>
                  <a:schemeClr val="dk1"/>
                </a:solidFill>
                <a:latin typeface="Calibri"/>
                <a:ea typeface="Calibri"/>
                <a:cs typeface="Calibri"/>
                <a:sym typeface="Calibri"/>
              </a:rPr>
              <a:t>To find avg price of a 3 bed 2 bath home by home types </a:t>
            </a:r>
            <a:endParaRPr b="0" i="0" sz="1400" u="none" cap="none" strike="noStrike">
              <a:solidFill>
                <a:srgbClr val="000000"/>
              </a:solidFill>
              <a:latin typeface="Arial"/>
              <a:ea typeface="Arial"/>
              <a:cs typeface="Arial"/>
              <a:sym typeface="Arial"/>
            </a:endParaRPr>
          </a:p>
          <a:p>
            <a:pPr indent="107950" lvl="0" marL="0" marR="0" rtl="0" algn="l">
              <a:lnSpc>
                <a:spcPct val="90000"/>
              </a:lnSpc>
              <a:spcBef>
                <a:spcPts val="0"/>
              </a:spcBef>
              <a:spcAft>
                <a:spcPts val="0"/>
              </a:spcAft>
              <a:buClr>
                <a:schemeClr val="dk1"/>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b="1" i="0" lang="en-US" sz="1700" u="sng" cap="none" strike="noStrike">
                <a:solidFill>
                  <a:schemeClr val="dk1"/>
                </a:solidFill>
                <a:latin typeface="Calibri"/>
                <a:ea typeface="Calibri"/>
                <a:cs typeface="Calibri"/>
                <a:sym typeface="Calibri"/>
              </a:rPr>
              <a:t>work:</a:t>
            </a:r>
            <a:endParaRPr b="0" i="0" sz="1400" u="sng" cap="none" strike="noStrike">
              <a:solidFill>
                <a:srgbClr val="000000"/>
              </a:solidFill>
              <a:latin typeface="Arial"/>
              <a:ea typeface="Arial"/>
              <a:cs typeface="Arial"/>
              <a:sym typeface="Arial"/>
            </a:endParaRPr>
          </a:p>
          <a:p>
            <a:pPr indent="-336550" lvl="0" marL="914400" marR="0" rtl="0" algn="l">
              <a:lnSpc>
                <a:spcPct val="90000"/>
              </a:lnSpc>
              <a:spcBef>
                <a:spcPts val="1467"/>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For all the bedrooms with 3 bed and 2bath were used group with home type and average housing price is calculated</a:t>
            </a:r>
            <a:endParaRPr b="0" i="0" sz="1400" u="none" cap="none" strike="noStrike">
              <a:solidFill>
                <a:srgbClr val="000000"/>
              </a:solidFill>
              <a:latin typeface="Arial"/>
              <a:ea typeface="Arial"/>
              <a:cs typeface="Arial"/>
              <a:sym typeface="Arial"/>
            </a:endParaRPr>
          </a:p>
          <a:p>
            <a:pPr indent="0" lvl="0" marL="457200" marR="0" rtl="0" algn="l">
              <a:lnSpc>
                <a:spcPct val="90000"/>
              </a:lnSpc>
              <a:spcBef>
                <a:spcPts val="1467"/>
              </a:spcBef>
              <a:spcAft>
                <a:spcPts val="0"/>
              </a:spcAft>
              <a:buNone/>
            </a:pPr>
            <a:r>
              <a:rPr b="1" i="0" lang="en-US" sz="1700" u="sng" cap="none" strike="noStrike">
                <a:solidFill>
                  <a:schemeClr val="dk1"/>
                </a:solidFill>
                <a:latin typeface="Calibri"/>
                <a:ea typeface="Calibri"/>
                <a:cs typeface="Calibri"/>
                <a:sym typeface="Calibri"/>
              </a:rPr>
              <a:t>Analysis:</a:t>
            </a:r>
            <a:endParaRPr b="0" i="0" sz="1400" u="sng" cap="none" strike="noStrike">
              <a:solidFill>
                <a:srgbClr val="000000"/>
              </a:solidFill>
              <a:latin typeface="Arial"/>
              <a:ea typeface="Arial"/>
              <a:cs typeface="Arial"/>
              <a:sym typeface="Arial"/>
            </a:endParaRPr>
          </a:p>
          <a:p>
            <a:pPr indent="-336550" lvl="0" marL="914400" marR="0" rtl="0" algn="l">
              <a:lnSpc>
                <a:spcPct val="90000"/>
              </a:lnSpc>
              <a:spcBef>
                <a:spcPts val="1467"/>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The average house price for 3 bedroom and 2 bath is high for multi family home types with approximately 1.8 Million dollars</a:t>
            </a:r>
            <a:endParaRPr b="0" i="0" sz="1400" u="none" cap="none" strike="noStrike">
              <a:solidFill>
                <a:srgbClr val="000000"/>
              </a:solidFill>
              <a:latin typeface="Arial"/>
              <a:ea typeface="Arial"/>
              <a:cs typeface="Arial"/>
              <a:sym typeface="Arial"/>
            </a:endParaRPr>
          </a:p>
          <a:p>
            <a:pPr indent="0" lvl="0" marL="914400" marR="0" rtl="0" algn="l">
              <a:lnSpc>
                <a:spcPct val="90000"/>
              </a:lnSpc>
              <a:spcBef>
                <a:spcPts val="0"/>
              </a:spcBef>
              <a:spcAft>
                <a:spcPts val="0"/>
              </a:spcAft>
              <a:buNone/>
            </a:pPr>
            <a:r>
              <a:rPr b="0" i="0" lang="en-US" sz="1700" u="none" cap="none" strike="noStrike">
                <a:solidFill>
                  <a:schemeClr val="dk1"/>
                </a:solidFill>
                <a:latin typeface="Calibri"/>
                <a:ea typeface="Calibri"/>
                <a:cs typeface="Calibri"/>
                <a:sym typeface="Calibri"/>
              </a:rPr>
              <a:t>Single family and Condo home types with 3bed and 2bath has 107k dollar difference. i.e, single family average price is about 1.25 million dollars while condo is 1.15 million dollars</a:t>
            </a:r>
            <a:r>
              <a:rPr lang="en-US"/>
              <a:t>.</a:t>
            </a:r>
            <a:endParaRPr/>
          </a:p>
          <a:p>
            <a:pPr indent="-336550" lvl="0" marL="91440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Average price of Townhouse is 862k dollars, Manufactured are the cheapest home types which is less than 400k dollars.</a:t>
            </a:r>
            <a:endParaRPr b="0" i="0" sz="1400" u="none" cap="none" strike="noStrike">
              <a:solidFill>
                <a:srgbClr val="000000"/>
              </a:solidFill>
              <a:latin typeface="Arial"/>
              <a:ea typeface="Arial"/>
              <a:cs typeface="Arial"/>
              <a:sym typeface="Arial"/>
            </a:endParaRPr>
          </a:p>
          <a:p>
            <a:pPr indent="107950" lvl="0" marL="457200" marR="0" rtl="0" algn="l">
              <a:lnSpc>
                <a:spcPct val="90000"/>
              </a:lnSpc>
              <a:spcBef>
                <a:spcPts val="933"/>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p:txBody>
      </p:sp>
      <p:pic>
        <p:nvPicPr>
          <p:cNvPr id="424" name="Google Shape;424;p25"/>
          <p:cNvPicPr preferRelativeResize="0"/>
          <p:nvPr/>
        </p:nvPicPr>
        <p:blipFill rotWithShape="1">
          <a:blip r:embed="rId3">
            <a:alphaModFix/>
          </a:blip>
          <a:srcRect b="-14" l="0" r="-3145" t="28657"/>
          <a:stretch/>
        </p:blipFill>
        <p:spPr>
          <a:xfrm>
            <a:off x="7675650" y="2642173"/>
            <a:ext cx="4064850" cy="354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26"/>
          <p:cNvSpPr txBox="1"/>
          <p:nvPr/>
        </p:nvSpPr>
        <p:spPr>
          <a:xfrm>
            <a:off x="296150" y="280550"/>
            <a:ext cx="11440500" cy="10443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Average housing price for 3 bedrooms and 2 bathrooms in the bay area by cities?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600"/>
              </a:spcAft>
              <a:buClr>
                <a:srgbClr val="000000"/>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431" name="Google Shape;431;p26"/>
          <p:cNvSpPr/>
          <p:nvPr/>
        </p:nvSpPr>
        <p:spPr>
          <a:xfrm>
            <a:off x="405250" y="981925"/>
            <a:ext cx="10928981" cy="15591"/>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26"/>
          <p:cNvSpPr txBox="1"/>
          <p:nvPr/>
        </p:nvSpPr>
        <p:spPr>
          <a:xfrm>
            <a:off x="218200" y="1324850"/>
            <a:ext cx="5439600" cy="5330400"/>
          </a:xfrm>
          <a:prstGeom prst="rect">
            <a:avLst/>
          </a:prstGeom>
          <a:noFill/>
          <a:ln>
            <a:noFill/>
          </a:ln>
        </p:spPr>
        <p:txBody>
          <a:bodyPr anchorCtr="0" anchor="t"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Objective: </a:t>
            </a:r>
            <a:endParaRPr b="0" i="0" sz="1800" u="none" cap="none" strike="noStrike">
              <a:solidFill>
                <a:srgbClr val="000000"/>
              </a:solidFill>
              <a:latin typeface="Arial"/>
              <a:ea typeface="Arial"/>
              <a:cs typeface="Arial"/>
              <a:sym typeface="Arial"/>
            </a:endParaRPr>
          </a:p>
          <a:p>
            <a:pPr indent="-114300" lvl="0" marL="0" marR="0" rtl="0" algn="l">
              <a:lnSpc>
                <a:spcPct val="90000"/>
              </a:lnSpc>
              <a:spcBef>
                <a:spcPts val="0"/>
              </a:spcBef>
              <a:spcAft>
                <a:spcPts val="0"/>
              </a:spcAft>
              <a:buClr>
                <a:schemeClr val="dk1"/>
              </a:buClr>
              <a:buSzPts val="1800"/>
              <a:buChar char="•"/>
            </a:pPr>
            <a:r>
              <a:rPr i="0" lang="en-US" sz="1800" u="none" cap="none" strike="noStrike">
                <a:solidFill>
                  <a:schemeClr val="dk1"/>
                </a:solidFill>
                <a:latin typeface="Calibri"/>
                <a:ea typeface="Calibri"/>
                <a:cs typeface="Calibri"/>
                <a:sym typeface="Calibri"/>
              </a:rPr>
              <a:t>To find avg price of a 3 bed 2</a:t>
            </a:r>
            <a:r>
              <a:rPr lang="en-US" sz="1800">
                <a:solidFill>
                  <a:schemeClr val="dk1"/>
                </a:solidFill>
                <a:latin typeface="Calibri"/>
                <a:ea typeface="Calibri"/>
                <a:cs typeface="Calibri"/>
                <a:sym typeface="Calibri"/>
              </a:rPr>
              <a:t> </a:t>
            </a:r>
            <a:r>
              <a:rPr i="0" lang="en-US" sz="1800" u="none" cap="none" strike="noStrike">
                <a:solidFill>
                  <a:schemeClr val="dk1"/>
                </a:solidFill>
                <a:latin typeface="Calibri"/>
                <a:ea typeface="Calibri"/>
                <a:cs typeface="Calibri"/>
                <a:sym typeface="Calibri"/>
              </a:rPr>
              <a:t>bath home by cities.</a:t>
            </a:r>
            <a:endParaRPr b="0" i="0" sz="1800" u="none" cap="none" strike="noStrike">
              <a:solidFill>
                <a:srgbClr val="000000"/>
              </a:solidFill>
              <a:latin typeface="Arial"/>
              <a:ea typeface="Arial"/>
              <a:cs typeface="Arial"/>
              <a:sym typeface="Arial"/>
            </a:endParaRPr>
          </a:p>
          <a:p>
            <a:pPr indent="82232" lvl="0" marL="0" marR="0" rtl="0" algn="l">
              <a:lnSpc>
                <a:spcPct val="90000"/>
              </a:lnSpc>
              <a:spcBef>
                <a:spcPts val="0"/>
              </a:spcBef>
              <a:spcAft>
                <a:spcPts val="0"/>
              </a:spcAft>
              <a:buClr>
                <a:schemeClr val="dk1"/>
              </a:buClr>
              <a:buSzPts val="1400"/>
              <a:buFont typeface="Arial"/>
              <a:buNone/>
            </a:pPr>
            <a:r>
              <a:t/>
            </a:r>
            <a:endParaRPr b="1" i="0" sz="1800" u="none" cap="none" strike="noStrike">
              <a:solidFill>
                <a:schemeClr val="dk1"/>
              </a:solidFill>
              <a:latin typeface="Calibri"/>
              <a:ea typeface="Calibri"/>
              <a:cs typeface="Calibri"/>
              <a:sym typeface="Calibri"/>
            </a:endParaRPr>
          </a:p>
          <a:p>
            <a:pPr indent="-114300" lvl="0" marL="0" marR="0" rtl="0" algn="l">
              <a:lnSpc>
                <a:spcPct val="9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work:</a:t>
            </a:r>
            <a:endParaRPr b="0" i="0" sz="1800" u="none" cap="none" strike="noStrike">
              <a:solidFill>
                <a:srgbClr val="000000"/>
              </a:solidFill>
              <a:latin typeface="Arial"/>
              <a:ea typeface="Arial"/>
              <a:cs typeface="Arial"/>
              <a:sym typeface="Arial"/>
            </a:endParaRPr>
          </a:p>
          <a:p>
            <a:pPr indent="-114300" lvl="0" marL="0" marR="0" rtl="0" algn="l">
              <a:lnSpc>
                <a:spcPct val="90000"/>
              </a:lnSpc>
              <a:spcBef>
                <a:spcPts val="1467"/>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For all the bedrooms with 3 bed and 2bath were used group with city and average housing price is calculated</a:t>
            </a:r>
            <a:endParaRPr b="0" i="0" sz="1800" u="none" cap="none" strike="noStrike">
              <a:solidFill>
                <a:srgbClr val="000000"/>
              </a:solidFill>
              <a:latin typeface="Arial"/>
              <a:ea typeface="Arial"/>
              <a:cs typeface="Arial"/>
              <a:sym typeface="Arial"/>
            </a:endParaRPr>
          </a:p>
          <a:p>
            <a:pPr indent="-114300" lvl="0" marL="0" marR="0" rtl="0" algn="l">
              <a:lnSpc>
                <a:spcPct val="90000"/>
              </a:lnSpc>
              <a:spcBef>
                <a:spcPts val="1467"/>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Analysis:</a:t>
            </a:r>
            <a:endParaRPr b="0" i="0" sz="1800" u="none" cap="none" strike="noStrike">
              <a:solidFill>
                <a:srgbClr val="000000"/>
              </a:solidFill>
              <a:latin typeface="Arial"/>
              <a:ea typeface="Arial"/>
              <a:cs typeface="Arial"/>
              <a:sym typeface="Arial"/>
            </a:endParaRPr>
          </a:p>
          <a:p>
            <a:pPr indent="-259405" lvl="0" marL="609585" marR="0" rtl="0" algn="l">
              <a:lnSpc>
                <a:spcPct val="90000"/>
              </a:lnSpc>
              <a:spcBef>
                <a:spcPts val="1467"/>
              </a:spcBef>
              <a:spcAft>
                <a:spcPts val="0"/>
              </a:spcAft>
              <a:buClr>
                <a:schemeClr val="dk1"/>
              </a:buClr>
              <a:buSzPts val="1535"/>
              <a:buFont typeface="Arial"/>
              <a:buChar char="•"/>
            </a:pPr>
            <a:r>
              <a:rPr b="0" i="0" lang="en-US" sz="1800" u="none" cap="none" strike="noStrike">
                <a:solidFill>
                  <a:schemeClr val="dk1"/>
                </a:solidFill>
                <a:latin typeface="Calibri"/>
                <a:ea typeface="Calibri"/>
                <a:cs typeface="Calibri"/>
                <a:sym typeface="Calibri"/>
              </a:rPr>
              <a:t>Mountain View is the most expensive area, followed by Campbell and San Francisco in terms of 3 bedrooms and 2 bath homes</a:t>
            </a:r>
            <a:endParaRPr b="0" i="0" sz="1800" u="none" cap="none" strike="noStrike">
              <a:solidFill>
                <a:srgbClr val="000000"/>
              </a:solidFill>
              <a:latin typeface="Arial"/>
              <a:ea typeface="Arial"/>
              <a:cs typeface="Arial"/>
              <a:sym typeface="Arial"/>
            </a:endParaRPr>
          </a:p>
          <a:p>
            <a:pPr indent="-259405" lvl="0" marL="609585" marR="0" rtl="0" algn="l">
              <a:lnSpc>
                <a:spcPct val="90000"/>
              </a:lnSpc>
              <a:spcBef>
                <a:spcPts val="0"/>
              </a:spcBef>
              <a:spcAft>
                <a:spcPts val="0"/>
              </a:spcAft>
              <a:buClr>
                <a:schemeClr val="dk1"/>
              </a:buClr>
              <a:buSzPts val="1535"/>
              <a:buFont typeface="Arial"/>
              <a:buChar char="•"/>
            </a:pPr>
            <a:r>
              <a:rPr b="0" i="0" lang="en-US" sz="1800" u="none" cap="none" strike="noStrike">
                <a:solidFill>
                  <a:schemeClr val="dk1"/>
                </a:solidFill>
                <a:latin typeface="Calibri"/>
                <a:ea typeface="Calibri"/>
                <a:cs typeface="Calibri"/>
                <a:sym typeface="Calibri"/>
              </a:rPr>
              <a:t>one can buy a home in campbell, San Francisco and Piedmont with budget of 1.7 million to 1.8 millions.</a:t>
            </a:r>
            <a:endParaRPr b="0" i="0" sz="1800" u="none" cap="none" strike="noStrike">
              <a:solidFill>
                <a:srgbClr val="000000"/>
              </a:solidFill>
              <a:latin typeface="Arial"/>
              <a:ea typeface="Arial"/>
              <a:cs typeface="Arial"/>
              <a:sym typeface="Arial"/>
            </a:endParaRPr>
          </a:p>
          <a:p>
            <a:pPr indent="-259405" lvl="0" marL="609585" marR="0" rtl="0" algn="l">
              <a:lnSpc>
                <a:spcPct val="90000"/>
              </a:lnSpc>
              <a:spcBef>
                <a:spcPts val="0"/>
              </a:spcBef>
              <a:spcAft>
                <a:spcPts val="0"/>
              </a:spcAft>
              <a:buClr>
                <a:schemeClr val="dk1"/>
              </a:buClr>
              <a:buSzPts val="1535"/>
              <a:buFont typeface="Arial"/>
              <a:buChar char="•"/>
            </a:pPr>
            <a:r>
              <a:rPr b="0" i="0" lang="en-US" sz="1800" u="none" cap="none" strike="noStrike">
                <a:solidFill>
                  <a:schemeClr val="dk1"/>
                </a:solidFill>
                <a:latin typeface="Calibri"/>
                <a:ea typeface="Calibri"/>
                <a:cs typeface="Calibri"/>
                <a:sym typeface="Calibri"/>
              </a:rPr>
              <a:t>Pleasanton, Oakland, Dublin and Hayward stands as the cheapest areas compared to other cities to buy a home within 1 million.</a:t>
            </a:r>
            <a:endParaRPr b="0" i="0" sz="1800" u="none" cap="none" strike="noStrike">
              <a:solidFill>
                <a:srgbClr val="000000"/>
              </a:solidFill>
              <a:latin typeface="Arial"/>
              <a:ea typeface="Arial"/>
              <a:cs typeface="Arial"/>
              <a:sym typeface="Arial"/>
            </a:endParaRPr>
          </a:p>
          <a:p>
            <a:pPr indent="58736" lvl="0" marL="0" marR="0" rtl="0" algn="l">
              <a:lnSpc>
                <a:spcPct val="90000"/>
              </a:lnSpc>
              <a:spcBef>
                <a:spcPts val="933"/>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p:txBody>
      </p:sp>
      <p:pic>
        <p:nvPicPr>
          <p:cNvPr id="433" name="Google Shape;433;p26"/>
          <p:cNvPicPr preferRelativeResize="0"/>
          <p:nvPr/>
        </p:nvPicPr>
        <p:blipFill rotWithShape="1">
          <a:blip r:embed="rId3">
            <a:alphaModFix/>
          </a:blip>
          <a:srcRect b="0" l="0" r="0" t="0"/>
          <a:stretch/>
        </p:blipFill>
        <p:spPr>
          <a:xfrm>
            <a:off x="5517575" y="1815250"/>
            <a:ext cx="6219077" cy="3227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9" name="Google Shape;439;p27"/>
          <p:cNvSpPr txBox="1"/>
          <p:nvPr/>
        </p:nvSpPr>
        <p:spPr>
          <a:xfrm>
            <a:off x="171450" y="264975"/>
            <a:ext cx="5088900" cy="1122300"/>
          </a:xfrm>
          <a:prstGeom prst="rect">
            <a:avLst/>
          </a:prstGeom>
          <a:noFill/>
          <a:ln>
            <a:noFill/>
          </a:ln>
        </p:spPr>
        <p:txBody>
          <a:bodyPr anchorCtr="0" anchor="b" bIns="45700" lIns="91425" spcFirstLastPara="1" rIns="91425" wrap="square" tIns="45700">
            <a:normAutofit fontScale="85000" lnSpcReduction="20000"/>
          </a:bodyPr>
          <a:lstStyle/>
          <a:p>
            <a:pPr indent="0" lvl="0" marL="253994" marR="253994" rtl="0" algn="l">
              <a:lnSpc>
                <a:spcPct val="90000"/>
              </a:lnSpc>
              <a:spcBef>
                <a:spcPts val="0"/>
              </a:spcBef>
              <a:spcAft>
                <a:spcPts val="0"/>
              </a:spcAft>
              <a:buClr>
                <a:srgbClr val="000000"/>
              </a:buClr>
              <a:buSzPct val="100000"/>
              <a:buFont typeface="Arial"/>
              <a:buNone/>
            </a:pPr>
            <a:r>
              <a:rPr b="1" i="0" lang="en-US" sz="3400" u="none" cap="none" strike="noStrike">
                <a:solidFill>
                  <a:schemeClr val="dk1"/>
                </a:solidFill>
                <a:latin typeface="Calibri"/>
                <a:ea typeface="Calibri"/>
                <a:cs typeface="Calibri"/>
                <a:sym typeface="Calibri"/>
              </a:rPr>
              <a:t>Variation of Property Price with Location</a:t>
            </a:r>
            <a:endParaRPr b="1" i="0" sz="34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600"/>
              </a:spcAft>
              <a:buClr>
                <a:srgbClr val="000000"/>
              </a:buClr>
              <a:buSzPct val="100000"/>
              <a:buFont typeface="Arial"/>
              <a:buNone/>
            </a:pPr>
            <a:r>
              <a:t/>
            </a:r>
            <a:endParaRPr b="0" i="0" sz="3400" u="none" cap="none" strike="noStrike">
              <a:solidFill>
                <a:schemeClr val="dk1"/>
              </a:solidFill>
              <a:latin typeface="Calibri"/>
              <a:ea typeface="Calibri"/>
              <a:cs typeface="Calibri"/>
              <a:sym typeface="Calibri"/>
            </a:endParaRPr>
          </a:p>
        </p:txBody>
      </p:sp>
      <p:sp>
        <p:nvSpPr>
          <p:cNvPr id="440" name="Google Shape;440;p27"/>
          <p:cNvSpPr/>
          <p:nvPr/>
        </p:nvSpPr>
        <p:spPr>
          <a:xfrm flipH="1" rot="10800000">
            <a:off x="469375" y="1059882"/>
            <a:ext cx="4378103" cy="47229"/>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p27"/>
          <p:cNvSpPr txBox="1"/>
          <p:nvPr/>
        </p:nvSpPr>
        <p:spPr>
          <a:xfrm>
            <a:off x="311725" y="1324850"/>
            <a:ext cx="5954100" cy="5330400"/>
          </a:xfrm>
          <a:prstGeom prst="rect">
            <a:avLst/>
          </a:prstGeom>
          <a:noFill/>
          <a:ln>
            <a:noFill/>
          </a:ln>
        </p:spPr>
        <p:txBody>
          <a:bodyPr anchorCtr="0" anchor="t" bIns="45700" lIns="91425" spcFirstLastPara="1" rIns="91425" wrap="square" tIns="45700">
            <a:normAutofit/>
          </a:bodyPr>
          <a:lstStyle/>
          <a:p>
            <a:pPr indent="88900" lvl="0" marL="0" marR="0" rtl="0" algn="l">
              <a:lnSpc>
                <a:spcPct val="90000"/>
              </a:lnSpc>
              <a:spcBef>
                <a:spcPts val="0"/>
              </a:spcBef>
              <a:spcAft>
                <a:spcPts val="0"/>
              </a:spcAft>
              <a:buClr>
                <a:schemeClr val="dk1"/>
              </a:buClr>
              <a:buSzPts val="14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1" i="0" lang="en-US" sz="2200" u="sng" cap="none" strike="noStrike">
                <a:solidFill>
                  <a:schemeClr val="dk1"/>
                </a:solidFill>
                <a:latin typeface="Calibri"/>
                <a:ea typeface="Calibri"/>
                <a:cs typeface="Calibri"/>
                <a:sym typeface="Calibri"/>
              </a:rPr>
              <a:t>Objective:</a:t>
            </a:r>
            <a:endParaRPr b="0" i="0" sz="2200" u="none" cap="none" strike="noStrike">
              <a:solidFill>
                <a:srgbClr val="000000"/>
              </a:solidFill>
              <a:latin typeface="Arial"/>
              <a:ea typeface="Arial"/>
              <a:cs typeface="Arial"/>
              <a:sym typeface="Arial"/>
            </a:endParaRPr>
          </a:p>
          <a:p>
            <a:pPr indent="-139700" lvl="0" marL="45720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To check property price with location</a:t>
            </a:r>
            <a:endParaRPr b="0" i="0" sz="2200" u="none" cap="none" strike="noStrike">
              <a:solidFill>
                <a:srgbClr val="000000"/>
              </a:solidFill>
              <a:latin typeface="Arial"/>
              <a:ea typeface="Arial"/>
              <a:cs typeface="Arial"/>
              <a:sym typeface="Arial"/>
            </a:endParaRPr>
          </a:p>
          <a:p>
            <a:pPr indent="88900" lvl="0" marL="0" marR="0" rtl="0" algn="l">
              <a:lnSpc>
                <a:spcPct val="90000"/>
              </a:lnSpc>
              <a:spcBef>
                <a:spcPts val="0"/>
              </a:spcBef>
              <a:spcAft>
                <a:spcPts val="0"/>
              </a:spcAft>
              <a:buClr>
                <a:schemeClr val="dk1"/>
              </a:buClr>
              <a:buSzPts val="14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1" i="0" lang="en-US" sz="2200" u="sng" cap="none" strike="noStrike">
                <a:solidFill>
                  <a:schemeClr val="dk1"/>
                </a:solidFill>
                <a:latin typeface="Calibri"/>
                <a:ea typeface="Calibri"/>
                <a:cs typeface="Calibri"/>
                <a:sym typeface="Calibri"/>
              </a:rPr>
              <a:t>Work:</a:t>
            </a:r>
            <a:endParaRPr b="0" i="0" sz="2200" u="none" cap="none" strike="noStrike">
              <a:solidFill>
                <a:srgbClr val="000000"/>
              </a:solidFill>
              <a:latin typeface="Arial"/>
              <a:ea typeface="Arial"/>
              <a:cs typeface="Arial"/>
              <a:sym typeface="Arial"/>
            </a:endParaRPr>
          </a:p>
          <a:p>
            <a:pPr indent="-355600" lvl="0" marL="914400" marR="0" rtl="0" algn="l">
              <a:lnSpc>
                <a:spcPct val="90000"/>
              </a:lnSpc>
              <a:spcBef>
                <a:spcPts val="0"/>
              </a:spcBef>
              <a:spcAft>
                <a:spcPts val="0"/>
              </a:spcAft>
              <a:buClr>
                <a:schemeClr val="dk1"/>
              </a:buClr>
              <a:buSzPts val="2000"/>
              <a:buFont typeface="Arial"/>
              <a:buChar char="•"/>
            </a:pPr>
            <a:r>
              <a:rPr b="0" i="0" lang="en-US" sz="2200" u="none" cap="none" strike="noStrike">
                <a:solidFill>
                  <a:schemeClr val="dk1"/>
                </a:solidFill>
                <a:latin typeface="Calibri"/>
                <a:ea typeface="Calibri"/>
                <a:cs typeface="Calibri"/>
                <a:sym typeface="Calibri"/>
              </a:rPr>
              <a:t>A bar plot was mapped with parameters : City and Price</a:t>
            </a:r>
            <a:endParaRPr b="0" i="0" sz="2200" u="none" cap="none" strike="noStrike">
              <a:solidFill>
                <a:srgbClr val="000000"/>
              </a:solidFill>
              <a:latin typeface="Arial"/>
              <a:ea typeface="Arial"/>
              <a:cs typeface="Arial"/>
              <a:sym typeface="Arial"/>
            </a:endParaRPr>
          </a:p>
          <a:p>
            <a:pPr indent="88900" lvl="0" marL="0" marR="0" rtl="0" algn="l">
              <a:lnSpc>
                <a:spcPct val="90000"/>
              </a:lnSpc>
              <a:spcBef>
                <a:spcPts val="0"/>
              </a:spcBef>
              <a:spcAft>
                <a:spcPts val="0"/>
              </a:spcAft>
              <a:buClr>
                <a:schemeClr val="dk1"/>
              </a:buClr>
              <a:buSzPts val="14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1" i="0" lang="en-US" sz="2200" u="sng" cap="none" strike="noStrike">
                <a:solidFill>
                  <a:schemeClr val="dk1"/>
                </a:solidFill>
                <a:latin typeface="Calibri"/>
                <a:ea typeface="Calibri"/>
                <a:cs typeface="Calibri"/>
                <a:sym typeface="Calibri"/>
              </a:rPr>
              <a:t>Analysis:</a:t>
            </a:r>
            <a:endParaRPr b="0" i="0" sz="2200" u="none" cap="none" strike="noStrike">
              <a:solidFill>
                <a:srgbClr val="000000"/>
              </a:solidFill>
              <a:latin typeface="Arial"/>
              <a:ea typeface="Arial"/>
              <a:cs typeface="Arial"/>
              <a:sym typeface="Arial"/>
            </a:endParaRPr>
          </a:p>
          <a:p>
            <a:pPr indent="-279400" lvl="0" marL="1066784" marR="0" rtl="0" algn="l">
              <a:lnSpc>
                <a:spcPct val="90000"/>
              </a:lnSpc>
              <a:spcBef>
                <a:spcPts val="1467"/>
              </a:spcBef>
              <a:spcAft>
                <a:spcPts val="0"/>
              </a:spcAft>
              <a:buClr>
                <a:schemeClr val="dk1"/>
              </a:buClr>
              <a:buSzPts val="1850"/>
              <a:buFont typeface="Arial"/>
              <a:buChar char="•"/>
            </a:pPr>
            <a:r>
              <a:rPr b="0" i="0" lang="en-US" sz="2200" u="none" cap="none" strike="noStrike">
                <a:solidFill>
                  <a:schemeClr val="dk1"/>
                </a:solidFill>
                <a:latin typeface="Calibri"/>
                <a:ea typeface="Calibri"/>
                <a:cs typeface="Calibri"/>
                <a:sym typeface="Calibri"/>
              </a:rPr>
              <a:t>The price is less though the Orinda city has the best school ratings.</a:t>
            </a:r>
            <a:endParaRPr b="0" i="0" sz="2200" u="none" cap="none" strike="noStrike">
              <a:solidFill>
                <a:srgbClr val="000000"/>
              </a:solidFill>
              <a:latin typeface="Arial"/>
              <a:ea typeface="Arial"/>
              <a:cs typeface="Arial"/>
              <a:sym typeface="Arial"/>
            </a:endParaRPr>
          </a:p>
          <a:p>
            <a:pPr indent="-279400" lvl="0" marL="1066784" marR="0" rtl="0" algn="l">
              <a:lnSpc>
                <a:spcPct val="90000"/>
              </a:lnSpc>
              <a:spcBef>
                <a:spcPts val="0"/>
              </a:spcBef>
              <a:spcAft>
                <a:spcPts val="0"/>
              </a:spcAft>
              <a:buClr>
                <a:schemeClr val="dk1"/>
              </a:buClr>
              <a:buSzPts val="1850"/>
              <a:buFont typeface="Arial"/>
              <a:buChar char="•"/>
            </a:pPr>
            <a:r>
              <a:rPr b="0" i="0" lang="en-US" sz="2200" u="none" cap="none" strike="noStrike">
                <a:solidFill>
                  <a:schemeClr val="dk1"/>
                </a:solidFill>
                <a:latin typeface="Calibri"/>
                <a:ea typeface="Calibri"/>
                <a:cs typeface="Calibri"/>
                <a:sym typeface="Calibri"/>
              </a:rPr>
              <a:t>Mountain view has the highest price followed by San Francisco.</a:t>
            </a:r>
            <a:endParaRPr b="0" i="0" sz="2200" u="none" cap="none" strike="noStrike">
              <a:solidFill>
                <a:srgbClr val="000000"/>
              </a:solidFill>
              <a:latin typeface="Arial"/>
              <a:ea typeface="Arial"/>
              <a:cs typeface="Arial"/>
              <a:sym typeface="Arial"/>
            </a:endParaRPr>
          </a:p>
          <a:p>
            <a:pPr indent="-279400" lvl="0" marL="1066784" marR="0" rtl="0" algn="l">
              <a:lnSpc>
                <a:spcPct val="90000"/>
              </a:lnSpc>
              <a:spcBef>
                <a:spcPts val="0"/>
              </a:spcBef>
              <a:spcAft>
                <a:spcPts val="0"/>
              </a:spcAft>
              <a:buClr>
                <a:schemeClr val="dk1"/>
              </a:buClr>
              <a:buSzPts val="1850"/>
              <a:buFont typeface="Arial"/>
              <a:buChar char="•"/>
            </a:pPr>
            <a:r>
              <a:rPr b="0" i="0" lang="en-US" sz="2200" u="none" cap="none" strike="noStrike">
                <a:solidFill>
                  <a:schemeClr val="dk1"/>
                </a:solidFill>
                <a:latin typeface="Calibri"/>
                <a:ea typeface="Calibri"/>
                <a:cs typeface="Calibri"/>
                <a:sym typeface="Calibri"/>
              </a:rPr>
              <a:t>Piedmont and Pleasanton have almost same price.</a:t>
            </a:r>
            <a:endParaRPr b="0" i="0" sz="2200" u="none" cap="none" strike="noStrike">
              <a:solidFill>
                <a:srgbClr val="000000"/>
              </a:solidFill>
              <a:latin typeface="Arial"/>
              <a:ea typeface="Arial"/>
              <a:cs typeface="Arial"/>
              <a:sym typeface="Arial"/>
            </a:endParaRPr>
          </a:p>
          <a:p>
            <a:pPr indent="88900" lvl="0" marL="0" marR="0" rtl="0" algn="l">
              <a:lnSpc>
                <a:spcPct val="90000"/>
              </a:lnSpc>
              <a:spcBef>
                <a:spcPts val="933"/>
              </a:spcBef>
              <a:spcAft>
                <a:spcPts val="0"/>
              </a:spcAft>
              <a:buClr>
                <a:schemeClr val="dk1"/>
              </a:buClr>
              <a:buSzPts val="1400"/>
              <a:buFont typeface="Arial"/>
              <a:buNone/>
            </a:pPr>
            <a:r>
              <a:t/>
            </a:r>
            <a:endParaRPr b="0" i="0" sz="2200" u="none" cap="none" strike="noStrike">
              <a:solidFill>
                <a:schemeClr val="dk1"/>
              </a:solidFill>
              <a:latin typeface="Calibri"/>
              <a:ea typeface="Calibri"/>
              <a:cs typeface="Calibri"/>
              <a:sym typeface="Calibri"/>
            </a:endParaRPr>
          </a:p>
        </p:txBody>
      </p:sp>
      <p:pic>
        <p:nvPicPr>
          <p:cNvPr id="442" name="Google Shape;442;p27"/>
          <p:cNvPicPr preferRelativeResize="0"/>
          <p:nvPr/>
        </p:nvPicPr>
        <p:blipFill rotWithShape="1">
          <a:blip r:embed="rId3">
            <a:alphaModFix/>
          </a:blip>
          <a:srcRect b="0" l="0" r="0" t="0"/>
          <a:stretch/>
        </p:blipFill>
        <p:spPr>
          <a:xfrm>
            <a:off x="6328075" y="780150"/>
            <a:ext cx="5533150" cy="5678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sp>
        <p:nvSpPr>
          <p:cNvPr id="447" name="Google Shape;447;p2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8" name="Google Shape;448;p28"/>
          <p:cNvSpPr txBox="1"/>
          <p:nvPr>
            <p:ph type="title"/>
          </p:nvPr>
        </p:nvSpPr>
        <p:spPr>
          <a:xfrm>
            <a:off x="124700" y="140275"/>
            <a:ext cx="7473900" cy="1676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6404"/>
              <a:buFont typeface="Calibri"/>
              <a:buNone/>
            </a:pPr>
            <a:r>
              <a:rPr b="1" lang="en-US" sz="4200"/>
              <a:t>City with highest Elementary, Middle and High school ratings</a:t>
            </a:r>
            <a:endParaRPr/>
          </a:p>
          <a:p>
            <a:pPr indent="0" lvl="0" marL="0" rtl="0" algn="l">
              <a:lnSpc>
                <a:spcPct val="90000"/>
              </a:lnSpc>
              <a:spcBef>
                <a:spcPts val="0"/>
              </a:spcBef>
              <a:spcAft>
                <a:spcPts val="0"/>
              </a:spcAft>
              <a:buClr>
                <a:schemeClr val="dk1"/>
              </a:buClr>
              <a:buSzPct val="66666"/>
              <a:buFont typeface="Calibri"/>
              <a:buNone/>
            </a:pPr>
            <a:r>
              <a:t/>
            </a:r>
            <a:endParaRPr sz="4200"/>
          </a:p>
        </p:txBody>
      </p:sp>
      <p:pic>
        <p:nvPicPr>
          <p:cNvPr id="449" name="Google Shape;449;p28"/>
          <p:cNvPicPr preferRelativeResize="0"/>
          <p:nvPr/>
        </p:nvPicPr>
        <p:blipFill rotWithShape="1">
          <a:blip r:embed="rId3">
            <a:alphaModFix/>
          </a:blip>
          <a:srcRect b="0" l="0" r="0" t="0"/>
          <a:stretch/>
        </p:blipFill>
        <p:spPr>
          <a:xfrm>
            <a:off x="7843520" y="597825"/>
            <a:ext cx="4067925" cy="1218551"/>
          </a:xfrm>
          <a:prstGeom prst="rect">
            <a:avLst/>
          </a:prstGeom>
          <a:noFill/>
          <a:ln>
            <a:noFill/>
          </a:ln>
        </p:spPr>
      </p:pic>
      <p:sp>
        <p:nvSpPr>
          <p:cNvPr id="450" name="Google Shape;450;p28"/>
          <p:cNvSpPr/>
          <p:nvPr/>
        </p:nvSpPr>
        <p:spPr>
          <a:xfrm flipH="1" rot="10800000">
            <a:off x="218200" y="1402759"/>
            <a:ext cx="6308789" cy="62179"/>
          </a:xfrm>
          <a:custGeom>
            <a:rect b="b" l="l" r="r" t="t"/>
            <a:pathLst>
              <a:path extrusionOk="0" fill="none" h="18288" w="434340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extrusionOk="0" h="18288" w="434340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1" name="Google Shape;451;p28"/>
          <p:cNvSpPr txBox="1"/>
          <p:nvPr/>
        </p:nvSpPr>
        <p:spPr>
          <a:xfrm>
            <a:off x="218200" y="1652150"/>
            <a:ext cx="7247700" cy="4972200"/>
          </a:xfrm>
          <a:prstGeom prst="rect">
            <a:avLst/>
          </a:prstGeom>
          <a:noFill/>
          <a:ln>
            <a:noFill/>
          </a:ln>
        </p:spPr>
        <p:txBody>
          <a:bodyPr anchorCtr="0" anchor="t" bIns="45700" lIns="91425" spcFirstLastPara="1" rIns="91425" wrap="square" tIns="45700">
            <a:noAutofit/>
          </a:bodyPr>
          <a:lstStyle/>
          <a:p>
            <a:pPr indent="-139700" lvl="0" marL="609585" marR="0" rtl="0" algn="l">
              <a:lnSpc>
                <a:spcPct val="90000"/>
              </a:lnSpc>
              <a:spcBef>
                <a:spcPts val="0"/>
              </a:spcBef>
              <a:spcAft>
                <a:spcPts val="0"/>
              </a:spcAft>
              <a:buClr>
                <a:schemeClr val="dk1"/>
              </a:buClr>
              <a:buSzPts val="1400"/>
              <a:buFont typeface="Arial"/>
              <a:buNone/>
            </a:pPr>
            <a:r>
              <a:t/>
            </a:r>
            <a:endParaRPr b="0" i="0" sz="2000" u="none" cap="none" strike="noStrike">
              <a:solidFill>
                <a:schemeClr val="dk1"/>
              </a:solidFill>
              <a:latin typeface="Calibri"/>
              <a:ea typeface="Calibri"/>
              <a:cs typeface="Calibri"/>
              <a:sym typeface="Calibri"/>
            </a:endParaRPr>
          </a:p>
          <a:p>
            <a:pPr indent="-266700" lvl="0" marL="380985" marR="0" rtl="0" algn="l">
              <a:lnSpc>
                <a:spcPct val="90000"/>
              </a:lnSpc>
              <a:spcBef>
                <a:spcPts val="933"/>
              </a:spcBef>
              <a:spcAft>
                <a:spcPts val="0"/>
              </a:spcAft>
              <a:buClr>
                <a:schemeClr val="dk1"/>
              </a:buClr>
              <a:buSzPts val="2000"/>
              <a:buFont typeface="Arial"/>
              <a:buChar char="•"/>
            </a:pPr>
            <a:r>
              <a:rPr b="1" i="0" lang="en-US" sz="2000" u="sng" cap="none" strike="noStrike">
                <a:solidFill>
                  <a:schemeClr val="dk1"/>
                </a:solidFill>
                <a:latin typeface="Calibri"/>
                <a:ea typeface="Calibri"/>
                <a:cs typeface="Calibri"/>
                <a:sym typeface="Calibri"/>
              </a:rPr>
              <a:t>Objective:</a:t>
            </a:r>
            <a:endParaRPr b="0" i="0" sz="2000" u="none" cap="none" strike="noStrike">
              <a:solidFill>
                <a:srgbClr val="000000"/>
              </a:solidFill>
              <a:latin typeface="Arial"/>
              <a:ea typeface="Arial"/>
              <a:cs typeface="Arial"/>
              <a:sym typeface="Arial"/>
            </a:endParaRPr>
          </a:p>
          <a:p>
            <a:pPr indent="-266700" lvl="0" marL="609585" marR="0" rtl="0" algn="l">
              <a:lnSpc>
                <a:spcPct val="90000"/>
              </a:lnSpc>
              <a:spcBef>
                <a:spcPts val="933"/>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 find which city have the best school ratings.</a:t>
            </a:r>
            <a:endParaRPr b="0" i="0" sz="2000" u="none" cap="none" strike="noStrike">
              <a:solidFill>
                <a:srgbClr val="000000"/>
              </a:solidFill>
              <a:latin typeface="Arial"/>
              <a:ea typeface="Arial"/>
              <a:cs typeface="Arial"/>
              <a:sym typeface="Arial"/>
            </a:endParaRPr>
          </a:p>
          <a:p>
            <a:pPr indent="-266700" lvl="0" marL="380985" marR="0" rtl="0" algn="l">
              <a:lnSpc>
                <a:spcPct val="90000"/>
              </a:lnSpc>
              <a:spcBef>
                <a:spcPts val="933"/>
              </a:spcBef>
              <a:spcAft>
                <a:spcPts val="0"/>
              </a:spcAft>
              <a:buClr>
                <a:schemeClr val="dk1"/>
              </a:buClr>
              <a:buSzPts val="2000"/>
              <a:buFont typeface="Arial"/>
              <a:buChar char="•"/>
            </a:pPr>
            <a:r>
              <a:rPr b="1" i="0" lang="en-US" sz="2000" u="sng" cap="none" strike="noStrike">
                <a:solidFill>
                  <a:schemeClr val="dk1"/>
                </a:solidFill>
                <a:latin typeface="Calibri"/>
                <a:ea typeface="Calibri"/>
                <a:cs typeface="Calibri"/>
                <a:sym typeface="Calibri"/>
              </a:rPr>
              <a:t>Work: </a:t>
            </a:r>
            <a:endParaRPr b="0" i="0" sz="2000" u="none" cap="none" strike="noStrike">
              <a:solidFill>
                <a:srgbClr val="000000"/>
              </a:solidFill>
              <a:latin typeface="Arial"/>
              <a:ea typeface="Arial"/>
              <a:cs typeface="Arial"/>
              <a:sym typeface="Arial"/>
            </a:endParaRPr>
          </a:p>
          <a:p>
            <a:pPr indent="-266700" lvl="0" marL="609585" marR="0" rtl="0" algn="l">
              <a:lnSpc>
                <a:spcPct val="90000"/>
              </a:lnSpc>
              <a:spcBef>
                <a:spcPts val="933"/>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Bar plot is mapped with the required attributes: Elementary school ratings, Middle school ratings, High school ratings, city.</a:t>
            </a:r>
            <a:endParaRPr b="0" i="0" sz="2000" u="none" cap="none" strike="noStrike">
              <a:solidFill>
                <a:srgbClr val="000000"/>
              </a:solidFill>
              <a:latin typeface="Arial"/>
              <a:ea typeface="Arial"/>
              <a:cs typeface="Arial"/>
              <a:sym typeface="Arial"/>
            </a:endParaRPr>
          </a:p>
          <a:p>
            <a:pPr indent="-266700" lvl="0" marL="380985" marR="0" rtl="0" algn="l">
              <a:lnSpc>
                <a:spcPct val="90000"/>
              </a:lnSpc>
              <a:spcBef>
                <a:spcPts val="933"/>
              </a:spcBef>
              <a:spcAft>
                <a:spcPts val="0"/>
              </a:spcAft>
              <a:buClr>
                <a:schemeClr val="dk1"/>
              </a:buClr>
              <a:buSzPts val="2000"/>
              <a:buFont typeface="Arial"/>
              <a:buChar char="•"/>
            </a:pPr>
            <a:r>
              <a:rPr b="1" i="0" lang="en-US" sz="2000" u="sng" cap="none" strike="noStrike">
                <a:solidFill>
                  <a:schemeClr val="dk1"/>
                </a:solidFill>
                <a:latin typeface="Calibri"/>
                <a:ea typeface="Calibri"/>
                <a:cs typeface="Calibri"/>
                <a:sym typeface="Calibri"/>
              </a:rPr>
              <a:t>Analysis:</a:t>
            </a:r>
            <a:endParaRPr b="0" i="0" sz="2000" u="none" cap="none" strike="noStrike">
              <a:solidFill>
                <a:srgbClr val="000000"/>
              </a:solidFill>
              <a:latin typeface="Arial"/>
              <a:ea typeface="Arial"/>
              <a:cs typeface="Arial"/>
              <a:sym typeface="Arial"/>
            </a:endParaRPr>
          </a:p>
          <a:p>
            <a:pPr indent="-266700" lvl="0" marL="609585" marR="0" rtl="0" algn="l">
              <a:lnSpc>
                <a:spcPct val="90000"/>
              </a:lnSpc>
              <a:spcBef>
                <a:spcPts val="933"/>
              </a:spcBef>
              <a:spcAft>
                <a:spcPts val="0"/>
              </a:spcAft>
              <a:buClr>
                <a:schemeClr val="dk1"/>
              </a:buClr>
              <a:buSzPts val="1650"/>
              <a:buFont typeface="Arial"/>
              <a:buChar char="•"/>
            </a:pPr>
            <a:r>
              <a:rPr b="0" i="0" lang="en-US" sz="2000" u="none" cap="none" strike="noStrike">
                <a:solidFill>
                  <a:schemeClr val="dk1"/>
                </a:solidFill>
                <a:latin typeface="Calibri"/>
                <a:ea typeface="Calibri"/>
                <a:cs typeface="Calibri"/>
                <a:sym typeface="Calibri"/>
              </a:rPr>
              <a:t>Piedmont has the highest elementary school rating, while middle and high school ratings are not great </a:t>
            </a:r>
            <a:endParaRPr b="0" i="0" sz="2000" u="none" cap="none" strike="noStrike">
              <a:solidFill>
                <a:srgbClr val="000000"/>
              </a:solidFill>
              <a:latin typeface="Arial"/>
              <a:ea typeface="Arial"/>
              <a:cs typeface="Arial"/>
              <a:sym typeface="Arial"/>
            </a:endParaRPr>
          </a:p>
          <a:p>
            <a:pPr indent="-266700" lvl="0" marL="609585" marR="0" rtl="0" algn="l">
              <a:lnSpc>
                <a:spcPct val="90000"/>
              </a:lnSpc>
              <a:spcBef>
                <a:spcPts val="0"/>
              </a:spcBef>
              <a:spcAft>
                <a:spcPts val="0"/>
              </a:spcAft>
              <a:buClr>
                <a:schemeClr val="dk1"/>
              </a:buClr>
              <a:buSzPts val="1650"/>
              <a:buFont typeface="Arial"/>
              <a:buChar char="•"/>
            </a:pPr>
            <a:r>
              <a:rPr b="0" i="0" lang="en-US" sz="2000" u="none" cap="none" strike="noStrike">
                <a:solidFill>
                  <a:schemeClr val="dk1"/>
                </a:solidFill>
                <a:latin typeface="Calibri"/>
                <a:ea typeface="Calibri"/>
                <a:cs typeface="Calibri"/>
                <a:sym typeface="Calibri"/>
              </a:rPr>
              <a:t>Orinda has the best elementary, middle and high school ratings.</a:t>
            </a:r>
            <a:endParaRPr b="0" i="0" sz="2000" u="none" cap="none" strike="noStrike">
              <a:solidFill>
                <a:srgbClr val="000000"/>
              </a:solidFill>
              <a:latin typeface="Arial"/>
              <a:ea typeface="Arial"/>
              <a:cs typeface="Arial"/>
              <a:sym typeface="Arial"/>
            </a:endParaRPr>
          </a:p>
          <a:p>
            <a:pPr indent="-266700" lvl="0" marL="609585" marR="0" rtl="0" algn="l">
              <a:lnSpc>
                <a:spcPct val="90000"/>
              </a:lnSpc>
              <a:spcBef>
                <a:spcPts val="0"/>
              </a:spcBef>
              <a:spcAft>
                <a:spcPts val="0"/>
              </a:spcAft>
              <a:buClr>
                <a:schemeClr val="dk1"/>
              </a:buClr>
              <a:buSzPts val="1650"/>
              <a:buFont typeface="Arial"/>
              <a:buChar char="•"/>
            </a:pPr>
            <a:r>
              <a:rPr b="0" i="0" lang="en-US" sz="2000" u="none" cap="none" strike="noStrike">
                <a:solidFill>
                  <a:schemeClr val="dk1"/>
                </a:solidFill>
                <a:latin typeface="Calibri"/>
                <a:ea typeface="Calibri"/>
                <a:cs typeface="Calibri"/>
                <a:sym typeface="Calibri"/>
              </a:rPr>
              <a:t>San Lorenzo school ratings are very low compared to other cities. </a:t>
            </a:r>
            <a:endParaRPr b="0" i="0" sz="2000" u="none" cap="none" strike="noStrike">
              <a:solidFill>
                <a:srgbClr val="000000"/>
              </a:solidFill>
              <a:latin typeface="Arial"/>
              <a:ea typeface="Arial"/>
              <a:cs typeface="Arial"/>
              <a:sym typeface="Arial"/>
            </a:endParaRPr>
          </a:p>
          <a:p>
            <a:pPr indent="-266700" lvl="0" marL="609584" marR="0" rtl="0" algn="l">
              <a:lnSpc>
                <a:spcPct val="90000"/>
              </a:lnSpc>
              <a:spcBef>
                <a:spcPts val="0"/>
              </a:spcBef>
              <a:spcAft>
                <a:spcPts val="0"/>
              </a:spcAft>
              <a:buClr>
                <a:schemeClr val="dk1"/>
              </a:buClr>
              <a:buSzPts val="1650"/>
              <a:buFont typeface="Arial"/>
              <a:buChar char="•"/>
            </a:pPr>
            <a:r>
              <a:rPr b="0" i="0" lang="en-US" sz="2000" u="none" cap="none" strike="noStrike">
                <a:solidFill>
                  <a:schemeClr val="dk1"/>
                </a:solidFill>
                <a:latin typeface="Calibri"/>
                <a:ea typeface="Calibri"/>
                <a:cs typeface="Calibri"/>
                <a:sym typeface="Calibri"/>
              </a:rPr>
              <a:t>Pleasanton, Dublin, Fremont, Mountain View, Los Gatos are the safest places to buy home considering the school ratings.</a:t>
            </a:r>
            <a:endParaRPr b="0" i="0" sz="2000" u="none" cap="none" strike="noStrike">
              <a:solidFill>
                <a:schemeClr val="dk1"/>
              </a:solidFill>
              <a:latin typeface="Calibri"/>
              <a:ea typeface="Calibri"/>
              <a:cs typeface="Calibri"/>
              <a:sym typeface="Calibri"/>
            </a:endParaRPr>
          </a:p>
        </p:txBody>
      </p:sp>
      <p:pic>
        <p:nvPicPr>
          <p:cNvPr id="452" name="Google Shape;452;p28"/>
          <p:cNvPicPr preferRelativeResize="0"/>
          <p:nvPr/>
        </p:nvPicPr>
        <p:blipFill rotWithShape="1">
          <a:blip r:embed="rId4">
            <a:alphaModFix/>
          </a:blip>
          <a:srcRect b="0" l="0" r="0" t="0"/>
          <a:stretch/>
        </p:blipFill>
        <p:spPr>
          <a:xfrm>
            <a:off x="8006080" y="2619741"/>
            <a:ext cx="3905365" cy="1270910"/>
          </a:xfrm>
          <a:prstGeom prst="rect">
            <a:avLst/>
          </a:prstGeom>
          <a:noFill/>
          <a:ln>
            <a:noFill/>
          </a:ln>
        </p:spPr>
      </p:pic>
      <p:pic>
        <p:nvPicPr>
          <p:cNvPr id="453" name="Google Shape;453;p28"/>
          <p:cNvPicPr preferRelativeResize="0"/>
          <p:nvPr/>
        </p:nvPicPr>
        <p:blipFill rotWithShape="1">
          <a:blip r:embed="rId5">
            <a:alphaModFix/>
          </a:blip>
          <a:srcRect b="0" l="0" r="0" t="0"/>
          <a:stretch/>
        </p:blipFill>
        <p:spPr>
          <a:xfrm>
            <a:off x="7843520" y="4694313"/>
            <a:ext cx="4067925" cy="12179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2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9" name="Google Shape;459;p29"/>
          <p:cNvSpPr txBox="1"/>
          <p:nvPr/>
        </p:nvSpPr>
        <p:spPr>
          <a:xfrm>
            <a:off x="171450" y="233800"/>
            <a:ext cx="11799000" cy="981900"/>
          </a:xfrm>
          <a:prstGeom prst="rect">
            <a:avLst/>
          </a:prstGeom>
          <a:noFill/>
          <a:ln>
            <a:noFill/>
          </a:ln>
        </p:spPr>
        <p:txBody>
          <a:bodyPr anchorCtr="0" anchor="b" bIns="45700" lIns="91425" spcFirstLastPara="1" rIns="91425" wrap="square" tIns="45700">
            <a:normAutofit fontScale="85000"/>
          </a:bodyPr>
          <a:lstStyle/>
          <a:p>
            <a:pPr indent="0" lvl="0" marL="0" marR="0" rtl="0" algn="l">
              <a:lnSpc>
                <a:spcPct val="90000"/>
              </a:lnSpc>
              <a:spcBef>
                <a:spcPts val="0"/>
              </a:spcBef>
              <a:spcAft>
                <a:spcPts val="600"/>
              </a:spcAft>
              <a:buClr>
                <a:srgbClr val="000000"/>
              </a:buClr>
              <a:buSzPct val="100000"/>
              <a:buFont typeface="Arial"/>
              <a:buNone/>
            </a:pPr>
            <a:r>
              <a:rPr b="1" i="0" lang="en-US" sz="4600" u="none" cap="none" strike="noStrike">
                <a:solidFill>
                  <a:schemeClr val="dk1"/>
                </a:solidFill>
                <a:latin typeface="Calibri"/>
                <a:ea typeface="Calibri"/>
                <a:cs typeface="Calibri"/>
                <a:sym typeface="Calibri"/>
              </a:rPr>
              <a:t>Impact of School ratings on housing prices in Bay Area</a:t>
            </a:r>
            <a:endParaRPr b="0" i="0" sz="1400" u="none" cap="none" strike="noStrike">
              <a:solidFill>
                <a:srgbClr val="000000"/>
              </a:solidFill>
              <a:latin typeface="Arial"/>
              <a:ea typeface="Arial"/>
              <a:cs typeface="Arial"/>
              <a:sym typeface="Arial"/>
            </a:endParaRPr>
          </a:p>
        </p:txBody>
      </p:sp>
      <p:sp>
        <p:nvSpPr>
          <p:cNvPr id="460" name="Google Shape;460;p29"/>
          <p:cNvSpPr/>
          <p:nvPr/>
        </p:nvSpPr>
        <p:spPr>
          <a:xfrm flipH="1" rot="10800000">
            <a:off x="296150" y="1184634"/>
            <a:ext cx="11027664" cy="31135"/>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cap="rnd" cmpd="sng" w="44450">
            <a:solidFill>
              <a:schemeClr val="accent2">
                <a:alpha val="7450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1" name="Google Shape;461;p29"/>
          <p:cNvSpPr txBox="1"/>
          <p:nvPr/>
        </p:nvSpPr>
        <p:spPr>
          <a:xfrm>
            <a:off x="296150" y="1543050"/>
            <a:ext cx="7014000" cy="5205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sng" cap="none" strike="noStrike">
                <a:solidFill>
                  <a:schemeClr val="dk1"/>
                </a:solidFill>
                <a:latin typeface="Calibri"/>
                <a:ea typeface="Calibri"/>
                <a:cs typeface="Calibri"/>
                <a:sym typeface="Calibri"/>
              </a:rPr>
              <a:t>Objective:</a:t>
            </a:r>
            <a:endParaRPr b="0" i="0" sz="1800" u="sng" cap="none" strike="noStrike">
              <a:solidFill>
                <a:srgbClr val="000000"/>
              </a:solidFill>
              <a:latin typeface="Arial"/>
              <a:ea typeface="Arial"/>
              <a:cs typeface="Arial"/>
              <a:sym typeface="Arial"/>
            </a:endParaRPr>
          </a:p>
          <a:p>
            <a:pPr indent="88900" lvl="0" marL="0" marR="0" rtl="0" algn="l">
              <a:lnSpc>
                <a:spcPct val="90000"/>
              </a:lnSpc>
              <a:spcBef>
                <a:spcPts val="0"/>
              </a:spcBef>
              <a:spcAft>
                <a:spcPts val="0"/>
              </a:spcAft>
              <a:buClr>
                <a:schemeClr val="dk1"/>
              </a:buClr>
              <a:buSzPts val="14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To check the impact on price with respect to school ratings </a:t>
            </a:r>
            <a:endParaRPr sz="1800"/>
          </a:p>
          <a:p>
            <a:pPr indent="0" lvl="0" marL="0" marR="0" rtl="0" algn="l">
              <a:lnSpc>
                <a:spcPct val="90000"/>
              </a:lnSpc>
              <a:spcBef>
                <a:spcPts val="0"/>
              </a:spcBef>
              <a:spcAft>
                <a:spcPts val="0"/>
              </a:spcAft>
              <a:buNone/>
            </a:pPr>
            <a:r>
              <a:t/>
            </a:r>
            <a:endParaRPr sz="1800"/>
          </a:p>
          <a:p>
            <a:pPr indent="0" lvl="0" marL="0" marR="0" rtl="0" algn="l">
              <a:lnSpc>
                <a:spcPct val="90000"/>
              </a:lnSpc>
              <a:spcBef>
                <a:spcPts val="0"/>
              </a:spcBef>
              <a:spcAft>
                <a:spcPts val="0"/>
              </a:spcAft>
              <a:buNone/>
            </a:pPr>
            <a:r>
              <a:rPr b="1" i="0" lang="en-US" sz="1800" u="sng" cap="none" strike="noStrike">
                <a:solidFill>
                  <a:schemeClr val="dk1"/>
                </a:solidFill>
                <a:latin typeface="Calibri"/>
                <a:ea typeface="Calibri"/>
                <a:cs typeface="Calibri"/>
                <a:sym typeface="Calibri"/>
              </a:rPr>
              <a:t>Work:</a:t>
            </a:r>
            <a:endParaRPr b="0" i="0" sz="1800" u="sng" cap="none" strike="noStrike">
              <a:solidFill>
                <a:srgbClr val="000000"/>
              </a:solidFill>
              <a:latin typeface="Arial"/>
              <a:ea typeface="Arial"/>
              <a:cs typeface="Arial"/>
              <a:sym typeface="Arial"/>
            </a:endParaRPr>
          </a:p>
          <a:p>
            <a:pPr indent="-254000" lvl="0" marL="609585" marR="0" rtl="0" algn="l">
              <a:lnSpc>
                <a:spcPct val="90000"/>
              </a:lnSpc>
              <a:spcBef>
                <a:spcPts val="1467"/>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Created a data frame with attributes city, price, elementary rating, middle ratings and high school ratings.</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The data is plotted using subplots having same x-axis help us to understand the impact on price with respect to the school rating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1467"/>
              </a:spcBef>
              <a:spcAft>
                <a:spcPts val="0"/>
              </a:spcAft>
              <a:buNone/>
            </a:pPr>
            <a:r>
              <a:rPr b="1" i="0" lang="en-US" sz="1800" u="sng" cap="none" strike="noStrike">
                <a:solidFill>
                  <a:schemeClr val="dk1"/>
                </a:solidFill>
                <a:latin typeface="Calibri"/>
                <a:ea typeface="Calibri"/>
                <a:cs typeface="Calibri"/>
                <a:sym typeface="Calibri"/>
              </a:rPr>
              <a:t>Analysis:</a:t>
            </a:r>
            <a:endParaRPr b="0" i="0" sz="1800" u="sng" cap="none" strike="noStrike">
              <a:solidFill>
                <a:srgbClr val="000000"/>
              </a:solidFill>
              <a:latin typeface="Arial"/>
              <a:ea typeface="Arial"/>
              <a:cs typeface="Arial"/>
              <a:sym typeface="Arial"/>
            </a:endParaRPr>
          </a:p>
          <a:p>
            <a:pPr indent="-254000" lvl="0" marL="609585" marR="0" rtl="0" algn="l">
              <a:lnSpc>
                <a:spcPct val="90000"/>
              </a:lnSpc>
              <a:spcBef>
                <a:spcPts val="1467"/>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we can observe that there is linear positive relation between school ratings and price.</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The home price are high in the cities with elementary school ratings above 5.</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The middle schools with 10 rating has the expensive homes.</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The price is more where the high school ratings are 8 compared to the school which has 9 and 10.</a:t>
            </a:r>
            <a:endParaRPr b="0" i="0" sz="1800" u="none" cap="none" strike="noStrike">
              <a:solidFill>
                <a:srgbClr val="000000"/>
              </a:solidFill>
              <a:latin typeface="Arial"/>
              <a:ea typeface="Arial"/>
              <a:cs typeface="Arial"/>
              <a:sym typeface="Arial"/>
            </a:endParaRPr>
          </a:p>
          <a:p>
            <a:pPr indent="-254000" lvl="0" marL="609585" marR="0" rtl="0" algn="l">
              <a:lnSpc>
                <a:spcPct val="90000"/>
              </a:lnSpc>
              <a:spcBef>
                <a:spcPts val="0"/>
              </a:spcBef>
              <a:spcAft>
                <a:spcPts val="0"/>
              </a:spcAft>
              <a:buClr>
                <a:schemeClr val="dk1"/>
              </a:buClr>
              <a:buSzPts val="1450"/>
              <a:buFont typeface="Arial"/>
              <a:buChar char="•"/>
            </a:pPr>
            <a:r>
              <a:rPr b="0" i="0" lang="en-US" sz="1800" u="none" cap="none" strike="noStrike">
                <a:solidFill>
                  <a:schemeClr val="dk1"/>
                </a:solidFill>
                <a:latin typeface="Calibri"/>
                <a:ea typeface="Calibri"/>
                <a:cs typeface="Calibri"/>
                <a:sym typeface="Calibri"/>
              </a:rPr>
              <a:t>This could be because of data points</a:t>
            </a:r>
            <a:endParaRPr b="0" i="0" sz="1800" u="none" cap="none" strike="noStrike">
              <a:solidFill>
                <a:srgbClr val="000000"/>
              </a:solidFill>
              <a:latin typeface="Arial"/>
              <a:ea typeface="Arial"/>
              <a:cs typeface="Arial"/>
              <a:sym typeface="Arial"/>
            </a:endParaRPr>
          </a:p>
          <a:p>
            <a:pPr indent="76200" lvl="0" marL="0" marR="0" rtl="0" algn="l">
              <a:lnSpc>
                <a:spcPct val="90000"/>
              </a:lnSpc>
              <a:spcBef>
                <a:spcPts val="933"/>
              </a:spcBef>
              <a:spcAft>
                <a:spcPts val="0"/>
              </a:spcAft>
              <a:buClr>
                <a:schemeClr val="dk1"/>
              </a:buClr>
              <a:buSzPts val="1200"/>
              <a:buFont typeface="Arial"/>
              <a:buNone/>
            </a:pPr>
            <a:r>
              <a:t/>
            </a:r>
            <a:endParaRPr b="0" i="0" sz="1600" u="none" cap="none" strike="noStrike">
              <a:solidFill>
                <a:schemeClr val="dk1"/>
              </a:solidFill>
              <a:latin typeface="Calibri"/>
              <a:ea typeface="Calibri"/>
              <a:cs typeface="Calibri"/>
              <a:sym typeface="Calibri"/>
            </a:endParaRPr>
          </a:p>
        </p:txBody>
      </p:sp>
      <p:pic>
        <p:nvPicPr>
          <p:cNvPr id="462" name="Google Shape;462;p29"/>
          <p:cNvPicPr preferRelativeResize="0"/>
          <p:nvPr/>
        </p:nvPicPr>
        <p:blipFill rotWithShape="1">
          <a:blip r:embed="rId3">
            <a:alphaModFix/>
          </a:blip>
          <a:srcRect b="0" l="0" r="0" t="0"/>
          <a:stretch/>
        </p:blipFill>
        <p:spPr>
          <a:xfrm>
            <a:off x="7110197" y="2480077"/>
            <a:ext cx="4697525" cy="330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Agenda</a:t>
            </a:r>
            <a:endParaRPr/>
          </a:p>
        </p:txBody>
      </p:sp>
      <p:sp>
        <p:nvSpPr>
          <p:cNvPr id="133" name="Google Shape;133;p3"/>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34" name="Google Shape;134;p3"/>
          <p:cNvGrpSpPr/>
          <p:nvPr/>
        </p:nvGrpSpPr>
        <p:grpSpPr>
          <a:xfrm>
            <a:off x="1407279" y="3230358"/>
            <a:ext cx="9377440" cy="1944333"/>
            <a:chOff x="569079" y="1002271"/>
            <a:chExt cx="9377440" cy="1944333"/>
          </a:xfrm>
        </p:grpSpPr>
        <p:sp>
          <p:nvSpPr>
            <p:cNvPr id="135" name="Google Shape;135;p3"/>
            <p:cNvSpPr/>
            <p:nvPr/>
          </p:nvSpPr>
          <p:spPr>
            <a:xfrm>
              <a:off x="1138979" y="1002271"/>
              <a:ext cx="932563" cy="93256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69079" y="2226604"/>
              <a:ext cx="2072362"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txBox="1"/>
            <p:nvPr/>
          </p:nvSpPr>
          <p:spPr>
            <a:xfrm>
              <a:off x="569079" y="222660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Data Scraping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3574005" y="1002271"/>
              <a:ext cx="932563" cy="93256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3004105" y="2226604"/>
              <a:ext cx="2072362"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txBox="1"/>
            <p:nvPr/>
          </p:nvSpPr>
          <p:spPr>
            <a:xfrm>
              <a:off x="3004105" y="222660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Data Preprocessing</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6009031" y="1002271"/>
              <a:ext cx="932563" cy="93256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5439131" y="2226604"/>
              <a:ext cx="2072362"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txBox="1"/>
            <p:nvPr/>
          </p:nvSpPr>
          <p:spPr>
            <a:xfrm>
              <a:off x="5439131" y="222660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Data Visualization and Analysis</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8444057" y="1002271"/>
              <a:ext cx="932563" cy="93256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7874157" y="2226604"/>
              <a:ext cx="2072362"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txBox="1"/>
            <p:nvPr/>
          </p:nvSpPr>
          <p:spPr>
            <a:xfrm>
              <a:off x="7874157" y="222660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Regression Model</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9" name="Google Shape;469;p30"/>
          <p:cNvSpPr txBox="1"/>
          <p:nvPr>
            <p:ph type="title"/>
          </p:nvPr>
        </p:nvSpPr>
        <p:spPr>
          <a:xfrm>
            <a:off x="264975" y="420825"/>
            <a:ext cx="11066400" cy="1700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7142"/>
              <a:buFont typeface="Calibri"/>
              <a:buNone/>
            </a:pPr>
            <a:r>
              <a:rPr b="1" lang="en-US" sz="2333">
                <a:latin typeface="Calibri"/>
                <a:ea typeface="Calibri"/>
                <a:cs typeface="Calibri"/>
                <a:sym typeface="Calibri"/>
              </a:rPr>
              <a:t>REGRESSION</a:t>
            </a:r>
            <a:br>
              <a:rPr lang="en-US" sz="1933"/>
            </a:br>
            <a:r>
              <a:rPr lang="en-US" sz="2333">
                <a:latin typeface="Times New Roman"/>
                <a:ea typeface="Times New Roman"/>
                <a:cs typeface="Times New Roman"/>
                <a:sym typeface="Times New Roman"/>
              </a:rPr>
              <a:t>The process of finding a straight line that best approximates a set of points on a graph.</a:t>
            </a:r>
            <a:br>
              <a:rPr lang="en-US" sz="1800">
                <a:latin typeface="Times New Roman"/>
                <a:ea typeface="Times New Roman"/>
                <a:cs typeface="Times New Roman"/>
                <a:sym typeface="Times New Roman"/>
              </a:rPr>
            </a:br>
            <a:br>
              <a:rPr lang="en-US" sz="1400">
                <a:latin typeface="Times New Roman"/>
                <a:ea typeface="Times New Roman"/>
                <a:cs typeface="Times New Roman"/>
                <a:sym typeface="Times New Roman"/>
              </a:rPr>
            </a:br>
            <a:r>
              <a:rPr b="1" i="1" lang="en-US" sz="1800"/>
              <a:t>Y = b0 + b1X</a:t>
            </a:r>
            <a:br>
              <a:rPr b="1" i="1" lang="en-US" sz="1800"/>
            </a:br>
            <a:r>
              <a:rPr b="1" i="1" lang="en-US" sz="1800"/>
              <a:t>Y = b0 + b1x1 + b2x2 + … + bk-1xk-1 + bkxk</a:t>
            </a:r>
            <a:br>
              <a:rPr lang="en-US" sz="1400"/>
            </a:br>
            <a:br>
              <a:rPr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470" name="Google Shape;470;p30"/>
          <p:cNvSpPr/>
          <p:nvPr/>
        </p:nvSpPr>
        <p:spPr>
          <a:xfrm flipH="1" rot="10800000">
            <a:off x="483175" y="1823601"/>
            <a:ext cx="4223486" cy="3099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1" name="Google Shape;471;p30"/>
          <p:cNvSpPr txBox="1"/>
          <p:nvPr>
            <p:ph idx="1" type="body"/>
          </p:nvPr>
        </p:nvSpPr>
        <p:spPr>
          <a:xfrm>
            <a:off x="264975" y="2121600"/>
            <a:ext cx="7653000" cy="4611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lang="en-US" sz="2200"/>
              <a:t>LINEAR REGRESSION:</a:t>
            </a:r>
            <a:endParaRPr sz="3400"/>
          </a:p>
          <a:p>
            <a:pPr indent="0" lvl="0" marL="0" rtl="0" algn="l">
              <a:lnSpc>
                <a:spcPct val="90000"/>
              </a:lnSpc>
              <a:spcBef>
                <a:spcPts val="1000"/>
              </a:spcBef>
              <a:spcAft>
                <a:spcPts val="0"/>
              </a:spcAft>
              <a:buClr>
                <a:schemeClr val="dk1"/>
              </a:buClr>
              <a:buSzPts val="1400"/>
              <a:buNone/>
            </a:pPr>
            <a:r>
              <a:rPr lang="en-US" sz="2000"/>
              <a:t>Linear regression attempts to model the relationship between two variables by fitting a linear equation to observed data. One variable is considered to be an explanatory variable, and the other is considered to be a dependent variable. </a:t>
            </a:r>
            <a:endParaRPr sz="3400"/>
          </a:p>
          <a:p>
            <a:pPr indent="0" lvl="0" marL="0" rtl="0" algn="l">
              <a:lnSpc>
                <a:spcPct val="90000"/>
              </a:lnSpc>
              <a:spcBef>
                <a:spcPts val="1000"/>
              </a:spcBef>
              <a:spcAft>
                <a:spcPts val="0"/>
              </a:spcAft>
              <a:buClr>
                <a:schemeClr val="dk1"/>
              </a:buClr>
              <a:buSzPts val="1600"/>
              <a:buNone/>
            </a:pPr>
            <a:r>
              <a:rPr b="1" lang="en-US" sz="2200"/>
              <a:t>OLS REGRESSION:</a:t>
            </a:r>
            <a:endParaRPr sz="3400"/>
          </a:p>
          <a:p>
            <a:pPr indent="0" lvl="0" marL="0" rtl="0" algn="l">
              <a:lnSpc>
                <a:spcPct val="90000"/>
              </a:lnSpc>
              <a:spcBef>
                <a:spcPts val="1000"/>
              </a:spcBef>
              <a:spcAft>
                <a:spcPts val="0"/>
              </a:spcAft>
              <a:buClr>
                <a:schemeClr val="dk1"/>
              </a:buClr>
              <a:buSzPts val="1400"/>
              <a:buNone/>
            </a:pPr>
            <a:r>
              <a:rPr lang="en-US" sz="2000"/>
              <a:t>Ordinary Least Squares regression (OLS) is a method for estimating the coefficients of linear regression equations that describe the relationship between one or more independent quantitative variables and a dependent variable (simple or multiple linear regression). </a:t>
            </a:r>
            <a:endParaRPr sz="2000"/>
          </a:p>
          <a:p>
            <a:pPr indent="0" lvl="0" marL="0" rtl="0" algn="l">
              <a:lnSpc>
                <a:spcPct val="90000"/>
              </a:lnSpc>
              <a:spcBef>
                <a:spcPts val="1000"/>
              </a:spcBef>
              <a:spcAft>
                <a:spcPts val="0"/>
              </a:spcAft>
              <a:buClr>
                <a:schemeClr val="dk1"/>
              </a:buClr>
              <a:buSzPts val="1400"/>
              <a:buNone/>
            </a:pPr>
            <a:r>
              <a:rPr lang="en-US" sz="2000">
                <a:latin typeface="Times New Roman"/>
                <a:ea typeface="Times New Roman"/>
                <a:cs typeface="Times New Roman"/>
                <a:sym typeface="Times New Roman"/>
              </a:rPr>
              <a:t>Ordinary Least Squares regression (OLS), helps to obtain reliable estimators of the coefficients so that we are able to investigate the relationships among the variables of interest.</a:t>
            </a:r>
            <a:endParaRPr sz="3400"/>
          </a:p>
          <a:p>
            <a:pPr indent="0" lvl="0" marL="0" rtl="0" algn="l">
              <a:lnSpc>
                <a:spcPct val="90000"/>
              </a:lnSpc>
              <a:spcBef>
                <a:spcPts val="1000"/>
              </a:spcBef>
              <a:spcAft>
                <a:spcPts val="0"/>
              </a:spcAft>
              <a:buClr>
                <a:schemeClr val="dk1"/>
              </a:buClr>
              <a:buSzPts val="1400"/>
              <a:buNone/>
            </a:pPr>
            <a:r>
              <a:t/>
            </a:r>
            <a:endParaRPr i="1" sz="2000"/>
          </a:p>
        </p:txBody>
      </p:sp>
      <p:pic>
        <p:nvPicPr>
          <p:cNvPr descr="Chart, scatter chart&#10;&#10;Description automatically generated" id="472" name="Google Shape;472;p30"/>
          <p:cNvPicPr preferRelativeResize="0"/>
          <p:nvPr/>
        </p:nvPicPr>
        <p:blipFill rotWithShape="1">
          <a:blip r:embed="rId3">
            <a:alphaModFix/>
          </a:blip>
          <a:srcRect b="0" l="0" r="0" t="0"/>
          <a:stretch/>
        </p:blipFill>
        <p:spPr>
          <a:xfrm>
            <a:off x="7999275" y="1786275"/>
            <a:ext cx="3943349" cy="3653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grpSp>
        <p:nvGrpSpPr>
          <p:cNvPr id="477" name="Google Shape;477;p31"/>
          <p:cNvGrpSpPr/>
          <p:nvPr/>
        </p:nvGrpSpPr>
        <p:grpSpPr>
          <a:xfrm>
            <a:off x="280550" y="405250"/>
            <a:ext cx="6639767" cy="5875824"/>
            <a:chOff x="0" y="2496"/>
            <a:chExt cx="5393361" cy="4346345"/>
          </a:xfrm>
        </p:grpSpPr>
        <p:sp>
          <p:nvSpPr>
            <p:cNvPr id="478" name="Google Shape;478;p31"/>
            <p:cNvSpPr/>
            <p:nvPr/>
          </p:nvSpPr>
          <p:spPr>
            <a:xfrm>
              <a:off x="0" y="2496"/>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1"/>
            <p:cNvSpPr/>
            <p:nvPr/>
          </p:nvSpPr>
          <p:spPr>
            <a:xfrm>
              <a:off x="141420" y="107685"/>
              <a:ext cx="257379" cy="257128"/>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1"/>
            <p:cNvSpPr/>
            <p:nvPr/>
          </p:nvSpPr>
          <p:spPr>
            <a:xfrm>
              <a:off x="540220" y="2496"/>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1"/>
            <p:cNvSpPr txBox="1"/>
            <p:nvPr/>
          </p:nvSpPr>
          <p:spPr>
            <a:xfrm>
              <a:off x="540220" y="2496"/>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1. </a:t>
              </a:r>
              <a:r>
                <a:rPr b="1" i="0" lang="en-US" sz="1400" u="none" cap="none" strike="noStrike">
                  <a:solidFill>
                    <a:schemeClr val="dk1"/>
                  </a:solidFill>
                  <a:latin typeface="Calibri"/>
                  <a:ea typeface="Calibri"/>
                  <a:cs typeface="Calibri"/>
                  <a:sym typeface="Calibri"/>
                </a:rPr>
                <a:t>Train-Test Split</a:t>
              </a:r>
              <a:endParaRPr b="0" i="0" sz="1400" u="none" cap="none" strike="noStrike">
                <a:solidFill>
                  <a:schemeClr val="dk1"/>
                </a:solidFill>
                <a:latin typeface="Calibri"/>
                <a:ea typeface="Calibri"/>
                <a:cs typeface="Calibri"/>
                <a:sym typeface="Calibri"/>
              </a:endParaRPr>
            </a:p>
          </p:txBody>
        </p:sp>
        <p:sp>
          <p:nvSpPr>
            <p:cNvPr id="482" name="Google Shape;482;p31"/>
            <p:cNvSpPr/>
            <p:nvPr/>
          </p:nvSpPr>
          <p:spPr>
            <a:xfrm>
              <a:off x="0" y="641664"/>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1"/>
            <p:cNvSpPr/>
            <p:nvPr/>
          </p:nvSpPr>
          <p:spPr>
            <a:xfrm>
              <a:off x="141420" y="746853"/>
              <a:ext cx="257379" cy="25712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1"/>
            <p:cNvSpPr/>
            <p:nvPr/>
          </p:nvSpPr>
          <p:spPr>
            <a:xfrm>
              <a:off x="540220" y="641664"/>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1"/>
            <p:cNvSpPr txBox="1"/>
            <p:nvPr/>
          </p:nvSpPr>
          <p:spPr>
            <a:xfrm>
              <a:off x="540220" y="641664"/>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1" lang="en-US" sz="1400" u="none" cap="none" strike="noStrike">
                  <a:solidFill>
                    <a:schemeClr val="dk1"/>
                  </a:solidFill>
                  <a:latin typeface="Calibri"/>
                  <a:ea typeface="Calibri"/>
                  <a:cs typeface="Calibri"/>
                  <a:sym typeface="Calibri"/>
                </a:rPr>
                <a:t>Motive: </a:t>
              </a:r>
              <a:r>
                <a:rPr b="0" i="0" lang="en-US" sz="1400" u="none" cap="none" strike="noStrike">
                  <a:solidFill>
                    <a:schemeClr val="dk1"/>
                  </a:solidFill>
                  <a:latin typeface="Calibri"/>
                  <a:ea typeface="Calibri"/>
                  <a:cs typeface="Calibri"/>
                  <a:sym typeface="Calibri"/>
                </a:rPr>
                <a:t>To evaluate the model’s performance, we need to use observations that aren't used in the training process.</a:t>
              </a:r>
              <a:endParaRPr b="0" i="0" sz="1400" u="none" cap="none" strike="noStrike">
                <a:solidFill>
                  <a:srgbClr val="000000"/>
                </a:solidFill>
                <a:latin typeface="Arial"/>
                <a:ea typeface="Arial"/>
                <a:cs typeface="Arial"/>
                <a:sym typeface="Arial"/>
              </a:endParaRPr>
            </a:p>
          </p:txBody>
        </p:sp>
        <p:sp>
          <p:nvSpPr>
            <p:cNvPr id="486" name="Google Shape;486;p31"/>
            <p:cNvSpPr/>
            <p:nvPr/>
          </p:nvSpPr>
          <p:spPr>
            <a:xfrm>
              <a:off x="0" y="1280833"/>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1"/>
            <p:cNvSpPr/>
            <p:nvPr/>
          </p:nvSpPr>
          <p:spPr>
            <a:xfrm>
              <a:off x="141420" y="1386021"/>
              <a:ext cx="257379" cy="25712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1"/>
            <p:cNvSpPr/>
            <p:nvPr/>
          </p:nvSpPr>
          <p:spPr>
            <a:xfrm>
              <a:off x="540220" y="1280833"/>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1"/>
            <p:cNvSpPr txBox="1"/>
            <p:nvPr/>
          </p:nvSpPr>
          <p:spPr>
            <a:xfrm>
              <a:off x="540220" y="1280833"/>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Splitting the data into train and test set, making sure that the model is trained only on the training data, and tested on the test data.</a:t>
              </a:r>
              <a:endParaRPr b="0" i="0" sz="1400" u="none" cap="none" strike="noStrike">
                <a:solidFill>
                  <a:srgbClr val="000000"/>
                </a:solidFill>
                <a:latin typeface="Arial"/>
                <a:ea typeface="Arial"/>
                <a:cs typeface="Arial"/>
                <a:sym typeface="Arial"/>
              </a:endParaRPr>
            </a:p>
          </p:txBody>
        </p:sp>
        <p:sp>
          <p:nvSpPr>
            <p:cNvPr id="490" name="Google Shape;490;p31"/>
            <p:cNvSpPr/>
            <p:nvPr/>
          </p:nvSpPr>
          <p:spPr>
            <a:xfrm>
              <a:off x="0" y="1920001"/>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1"/>
            <p:cNvSpPr/>
            <p:nvPr/>
          </p:nvSpPr>
          <p:spPr>
            <a:xfrm>
              <a:off x="141420" y="2025190"/>
              <a:ext cx="257379" cy="257128"/>
            </a:xfrm>
            <a:prstGeom prst="rect">
              <a:avLst/>
            </a:prstGeom>
            <a:solidFill>
              <a:srgbClr val="59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1"/>
            <p:cNvSpPr/>
            <p:nvPr/>
          </p:nvSpPr>
          <p:spPr>
            <a:xfrm>
              <a:off x="540220" y="1920001"/>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1"/>
            <p:cNvSpPr txBox="1"/>
            <p:nvPr/>
          </p:nvSpPr>
          <p:spPr>
            <a:xfrm>
              <a:off x="540220" y="1920001"/>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2. </a:t>
              </a:r>
              <a:r>
                <a:rPr b="1" i="0" lang="en-US" sz="1400" u="none" cap="none" strike="noStrike">
                  <a:solidFill>
                    <a:schemeClr val="dk1"/>
                  </a:solidFill>
                  <a:latin typeface="Calibri"/>
                  <a:ea typeface="Calibri"/>
                  <a:cs typeface="Calibri"/>
                  <a:sym typeface="Calibri"/>
                </a:rPr>
                <a:t>One-hot encoding &amp; numeric data scaling</a:t>
              </a:r>
              <a:endParaRPr b="0" i="0" sz="1400" u="none" cap="none" strike="noStrike">
                <a:solidFill>
                  <a:schemeClr val="dk1"/>
                </a:solidFill>
                <a:latin typeface="Calibri"/>
                <a:ea typeface="Calibri"/>
                <a:cs typeface="Calibri"/>
                <a:sym typeface="Calibri"/>
              </a:endParaRPr>
            </a:p>
          </p:txBody>
        </p:sp>
        <p:sp>
          <p:nvSpPr>
            <p:cNvPr id="494" name="Google Shape;494;p31"/>
            <p:cNvSpPr/>
            <p:nvPr/>
          </p:nvSpPr>
          <p:spPr>
            <a:xfrm>
              <a:off x="0" y="2559170"/>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1"/>
            <p:cNvSpPr/>
            <p:nvPr/>
          </p:nvSpPr>
          <p:spPr>
            <a:xfrm>
              <a:off x="141420" y="2664358"/>
              <a:ext cx="257379" cy="25712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1"/>
            <p:cNvSpPr/>
            <p:nvPr/>
          </p:nvSpPr>
          <p:spPr>
            <a:xfrm>
              <a:off x="540220" y="2559170"/>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1"/>
            <p:cNvSpPr txBox="1"/>
            <p:nvPr/>
          </p:nvSpPr>
          <p:spPr>
            <a:xfrm>
              <a:off x="540220" y="2559170"/>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1" lang="en-US" sz="1400" u="none" cap="none" strike="noStrike">
                  <a:solidFill>
                    <a:schemeClr val="dk1"/>
                  </a:solidFill>
                  <a:latin typeface="Calibri"/>
                  <a:ea typeface="Calibri"/>
                  <a:cs typeface="Calibri"/>
                  <a:sym typeface="Calibri"/>
                </a:rPr>
                <a:t>Motive: </a:t>
              </a:r>
              <a:r>
                <a:rPr b="0" i="0" lang="en-US" sz="1400" u="none" cap="none" strike="noStrike">
                  <a:solidFill>
                    <a:schemeClr val="dk1"/>
                  </a:solidFill>
                  <a:latin typeface="Calibri"/>
                  <a:ea typeface="Calibri"/>
                  <a:cs typeface="Calibri"/>
                  <a:sym typeface="Calibri"/>
                </a:rPr>
                <a:t>To improve prediction accuracy of the models.</a:t>
              </a:r>
              <a:endParaRPr b="0" i="0" sz="1400" u="none" cap="none" strike="noStrike">
                <a:solidFill>
                  <a:srgbClr val="000000"/>
                </a:solidFill>
                <a:latin typeface="Arial"/>
                <a:ea typeface="Arial"/>
                <a:cs typeface="Arial"/>
                <a:sym typeface="Arial"/>
              </a:endParaRPr>
            </a:p>
          </p:txBody>
        </p:sp>
        <p:sp>
          <p:nvSpPr>
            <p:cNvPr id="498" name="Google Shape;498;p31"/>
            <p:cNvSpPr/>
            <p:nvPr/>
          </p:nvSpPr>
          <p:spPr>
            <a:xfrm>
              <a:off x="0" y="3198338"/>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1"/>
            <p:cNvSpPr/>
            <p:nvPr/>
          </p:nvSpPr>
          <p:spPr>
            <a:xfrm>
              <a:off x="141420" y="3303527"/>
              <a:ext cx="257379" cy="25712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1"/>
            <p:cNvSpPr/>
            <p:nvPr/>
          </p:nvSpPr>
          <p:spPr>
            <a:xfrm>
              <a:off x="540220" y="3198338"/>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1"/>
            <p:cNvSpPr txBox="1"/>
            <p:nvPr/>
          </p:nvSpPr>
          <p:spPr>
            <a:xfrm>
              <a:off x="540220" y="3198338"/>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Using one-hot encoder on categorical variables to convert them into numerical data.</a:t>
              </a:r>
              <a:endParaRPr b="0" i="0" sz="1400" u="none" cap="none" strike="noStrike">
                <a:solidFill>
                  <a:srgbClr val="000000"/>
                </a:solidFill>
                <a:latin typeface="Arial"/>
                <a:ea typeface="Arial"/>
                <a:cs typeface="Arial"/>
                <a:sym typeface="Arial"/>
              </a:endParaRPr>
            </a:p>
          </p:txBody>
        </p:sp>
        <p:sp>
          <p:nvSpPr>
            <p:cNvPr id="502" name="Google Shape;502;p31"/>
            <p:cNvSpPr/>
            <p:nvPr/>
          </p:nvSpPr>
          <p:spPr>
            <a:xfrm>
              <a:off x="0" y="3837507"/>
              <a:ext cx="5393361" cy="46750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1"/>
            <p:cNvSpPr/>
            <p:nvPr/>
          </p:nvSpPr>
          <p:spPr>
            <a:xfrm>
              <a:off x="141420" y="3942695"/>
              <a:ext cx="257379" cy="25712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1"/>
            <p:cNvSpPr/>
            <p:nvPr/>
          </p:nvSpPr>
          <p:spPr>
            <a:xfrm>
              <a:off x="540220" y="3837507"/>
              <a:ext cx="4828734" cy="5113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1"/>
            <p:cNvSpPr txBox="1"/>
            <p:nvPr/>
          </p:nvSpPr>
          <p:spPr>
            <a:xfrm>
              <a:off x="540220" y="3837507"/>
              <a:ext cx="4828734" cy="511334"/>
            </a:xfrm>
            <a:prstGeom prst="rect">
              <a:avLst/>
            </a:prstGeom>
            <a:noFill/>
            <a:ln>
              <a:noFill/>
            </a:ln>
          </p:spPr>
          <p:txBody>
            <a:bodyPr anchorCtr="0" anchor="ctr" bIns="54100" lIns="54100" spcFirstLastPara="1" rIns="54100" wrap="square" tIns="541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scaling the numerical data makes it easy for a model to learn and understand the problem.</a:t>
              </a:r>
              <a:endParaRPr b="0" i="0" sz="1400" u="none" cap="none" strike="noStrike">
                <a:solidFill>
                  <a:srgbClr val="000000"/>
                </a:solidFill>
                <a:latin typeface="Arial"/>
                <a:ea typeface="Arial"/>
                <a:cs typeface="Arial"/>
                <a:sym typeface="Arial"/>
              </a:endParaRPr>
            </a:p>
          </p:txBody>
        </p:sp>
      </p:grpSp>
      <p:pic>
        <p:nvPicPr>
          <p:cNvPr descr="bit manipulation java" id="506" name="Google Shape;506;p31"/>
          <p:cNvPicPr preferRelativeResize="0"/>
          <p:nvPr/>
        </p:nvPicPr>
        <p:blipFill rotWithShape="1">
          <a:blip r:embed="rId8">
            <a:alphaModFix/>
          </a:blip>
          <a:srcRect b="0" l="0" r="0" t="0"/>
          <a:stretch/>
        </p:blipFill>
        <p:spPr>
          <a:xfrm>
            <a:off x="6920350" y="1140275"/>
            <a:ext cx="4707075" cy="4439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2"/>
          <p:cNvSpPr txBox="1"/>
          <p:nvPr>
            <p:ph type="title"/>
          </p:nvPr>
        </p:nvSpPr>
        <p:spPr>
          <a:xfrm>
            <a:off x="0" y="2529880"/>
            <a:ext cx="3234018" cy="145599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5000">
                <a:solidFill>
                  <a:schemeClr val="dk1"/>
                </a:solidFill>
                <a:latin typeface="Calibri"/>
                <a:ea typeface="Calibri"/>
                <a:cs typeface="Calibri"/>
                <a:sym typeface="Calibri"/>
              </a:rPr>
              <a:t>Correlation heat map</a:t>
            </a:r>
            <a:endParaRPr/>
          </a:p>
        </p:txBody>
      </p:sp>
      <p:pic>
        <p:nvPicPr>
          <p:cNvPr descr="Chart&#10;&#10;Description automatically generated" id="512" name="Google Shape;512;p32"/>
          <p:cNvPicPr preferRelativeResize="0"/>
          <p:nvPr>
            <p:ph idx="1" type="body"/>
          </p:nvPr>
        </p:nvPicPr>
        <p:blipFill rotWithShape="1">
          <a:blip r:embed="rId3">
            <a:alphaModFix/>
          </a:blip>
          <a:srcRect b="0" l="0" r="0" t="0"/>
          <a:stretch/>
        </p:blipFill>
        <p:spPr>
          <a:xfrm>
            <a:off x="3329126" y="443883"/>
            <a:ext cx="7522905" cy="621453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sp>
        <p:nvSpPr>
          <p:cNvPr id="517" name="Google Shape;517;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8" name="Google Shape;518;p33"/>
          <p:cNvSpPr/>
          <p:nvPr/>
        </p:nvSpPr>
        <p:spPr>
          <a:xfrm>
            <a:off x="572500" y="1191617"/>
            <a:ext cx="11055096" cy="24094"/>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cap="rnd" cmpd="sng" w="44450">
            <a:solidFill>
              <a:schemeClr val="accent2">
                <a:alpha val="7450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9" name="Google Shape;519;p33"/>
          <p:cNvSpPr txBox="1"/>
          <p:nvPr>
            <p:ph idx="1" type="body"/>
          </p:nvPr>
        </p:nvSpPr>
        <p:spPr>
          <a:xfrm>
            <a:off x="420825" y="1496300"/>
            <a:ext cx="6858000" cy="4800600"/>
          </a:xfrm>
          <a:prstGeom prst="rect">
            <a:avLst/>
          </a:prstGeom>
          <a:noFill/>
          <a:ln>
            <a:noFill/>
          </a:ln>
        </p:spPr>
        <p:txBody>
          <a:bodyPr anchorCtr="0" anchor="t" bIns="45700" lIns="91425" spcFirstLastPara="1" rIns="91425" wrap="square" tIns="45700">
            <a:normAutofit fontScale="92500" lnSpcReduction="20000"/>
          </a:bodyPr>
          <a:lstStyle/>
          <a:p>
            <a:pPr indent="-133350" lvl="0" marL="228600" rtl="0" algn="l">
              <a:lnSpc>
                <a:spcPct val="90000"/>
              </a:lnSpc>
              <a:spcBef>
                <a:spcPts val="0"/>
              </a:spcBef>
              <a:spcAft>
                <a:spcPts val="0"/>
              </a:spcAft>
              <a:buClr>
                <a:schemeClr val="dk1"/>
              </a:buClr>
              <a:buSzPct val="64760"/>
              <a:buNone/>
            </a:pPr>
            <a:r>
              <a:t/>
            </a:r>
            <a:endParaRPr sz="2316"/>
          </a:p>
          <a:p>
            <a:pPr indent="0" lvl="0" marL="0" rtl="0" algn="l">
              <a:lnSpc>
                <a:spcPct val="90000"/>
              </a:lnSpc>
              <a:spcBef>
                <a:spcPts val="1000"/>
              </a:spcBef>
              <a:spcAft>
                <a:spcPts val="0"/>
              </a:spcAft>
              <a:buClr>
                <a:schemeClr val="dk1"/>
              </a:buClr>
              <a:buSzPct val="68801"/>
              <a:buNone/>
            </a:pPr>
            <a:r>
              <a:rPr b="1" i="1" lang="en-US" sz="2616"/>
              <a:t>How To Interpret R-squared in Regression Analysis ?</a:t>
            </a:r>
            <a:endParaRPr b="1" i="1" sz="3616"/>
          </a:p>
          <a:p>
            <a:pPr indent="0" lvl="0" marL="0" rtl="0" algn="l">
              <a:lnSpc>
                <a:spcPct val="90000"/>
              </a:lnSpc>
              <a:spcBef>
                <a:spcPts val="1000"/>
              </a:spcBef>
              <a:spcAft>
                <a:spcPts val="0"/>
              </a:spcAft>
              <a:buNone/>
            </a:pPr>
            <a:r>
              <a:rPr lang="en-US" sz="2616"/>
              <a:t>R-squared is a goodness-of-fit measure for regression models.</a:t>
            </a:r>
            <a:endParaRPr sz="3616"/>
          </a:p>
          <a:p>
            <a:pPr indent="0" lvl="0" marL="0" rtl="0" algn="l">
              <a:lnSpc>
                <a:spcPct val="90000"/>
              </a:lnSpc>
              <a:spcBef>
                <a:spcPts val="1000"/>
              </a:spcBef>
              <a:spcAft>
                <a:spcPts val="0"/>
              </a:spcAft>
              <a:buClr>
                <a:schemeClr val="dk1"/>
              </a:buClr>
              <a:buSzPct val="68801"/>
              <a:buNone/>
            </a:pPr>
            <a:r>
              <a:t/>
            </a:r>
            <a:endParaRPr sz="2616"/>
          </a:p>
          <a:p>
            <a:pPr indent="0" lvl="0" marL="0" rtl="0" algn="l">
              <a:lnSpc>
                <a:spcPct val="90000"/>
              </a:lnSpc>
              <a:spcBef>
                <a:spcPts val="1000"/>
              </a:spcBef>
              <a:spcAft>
                <a:spcPts val="0"/>
              </a:spcAft>
              <a:buClr>
                <a:schemeClr val="dk1"/>
              </a:buClr>
              <a:buSzPct val="68801"/>
              <a:buNone/>
            </a:pPr>
            <a:r>
              <a:rPr b="1" lang="en-US" sz="2616"/>
              <a:t>Linear Regression:</a:t>
            </a:r>
            <a:endParaRPr b="1" sz="3616"/>
          </a:p>
          <a:p>
            <a:pPr indent="0" lvl="0" marL="0" rtl="0" algn="l">
              <a:lnSpc>
                <a:spcPct val="90000"/>
              </a:lnSpc>
              <a:spcBef>
                <a:spcPts val="1000"/>
              </a:spcBef>
              <a:spcAft>
                <a:spcPts val="0"/>
              </a:spcAft>
              <a:buClr>
                <a:schemeClr val="dk1"/>
              </a:buClr>
              <a:buSzPct val="68801"/>
              <a:buNone/>
            </a:pPr>
            <a:r>
              <a:rPr lang="en-US" sz="2616"/>
              <a:t>R-squared value= 0.901 </a:t>
            </a:r>
            <a:endParaRPr sz="3616"/>
          </a:p>
          <a:p>
            <a:pPr indent="0" lvl="0" marL="0" rtl="0" algn="l">
              <a:lnSpc>
                <a:spcPct val="90000"/>
              </a:lnSpc>
              <a:spcBef>
                <a:spcPts val="1000"/>
              </a:spcBef>
              <a:spcAft>
                <a:spcPts val="0"/>
              </a:spcAft>
              <a:buClr>
                <a:schemeClr val="dk1"/>
              </a:buClr>
              <a:buSzPct val="68801"/>
              <a:buNone/>
            </a:pPr>
            <a:r>
              <a:rPr lang="en-US" sz="2616"/>
              <a:t>Adjusted R-square value=  0.895</a:t>
            </a:r>
            <a:endParaRPr sz="3616"/>
          </a:p>
          <a:p>
            <a:pPr indent="0" lvl="0" marL="0" rtl="0" algn="l">
              <a:lnSpc>
                <a:spcPct val="90000"/>
              </a:lnSpc>
              <a:spcBef>
                <a:spcPts val="1000"/>
              </a:spcBef>
              <a:spcAft>
                <a:spcPts val="0"/>
              </a:spcAft>
              <a:buClr>
                <a:schemeClr val="dk1"/>
              </a:buClr>
              <a:buSzPct val="68801"/>
              <a:buNone/>
            </a:pPr>
            <a:r>
              <a:rPr b="1" lang="en-US" sz="2616"/>
              <a:t>OLS Regression:</a:t>
            </a:r>
            <a:endParaRPr b="1" sz="3616"/>
          </a:p>
          <a:p>
            <a:pPr indent="0" lvl="0" marL="0" rtl="0" algn="l">
              <a:lnSpc>
                <a:spcPct val="90000"/>
              </a:lnSpc>
              <a:spcBef>
                <a:spcPts val="1000"/>
              </a:spcBef>
              <a:spcAft>
                <a:spcPts val="0"/>
              </a:spcAft>
              <a:buClr>
                <a:schemeClr val="dk1"/>
              </a:buClr>
              <a:buSzPct val="68801"/>
              <a:buNone/>
            </a:pPr>
            <a:r>
              <a:rPr lang="en-US" sz="2616"/>
              <a:t>R-squared value= 0.845  </a:t>
            </a:r>
            <a:endParaRPr sz="3616"/>
          </a:p>
          <a:p>
            <a:pPr indent="0" lvl="0" marL="0" rtl="0" algn="l">
              <a:lnSpc>
                <a:spcPct val="90000"/>
              </a:lnSpc>
              <a:spcBef>
                <a:spcPts val="1000"/>
              </a:spcBef>
              <a:spcAft>
                <a:spcPts val="0"/>
              </a:spcAft>
              <a:buClr>
                <a:schemeClr val="dk1"/>
              </a:buClr>
              <a:buSzPct val="68801"/>
              <a:buNone/>
            </a:pPr>
            <a:r>
              <a:rPr lang="en-US" sz="2616"/>
              <a:t>Adjusted R-square value= 0.838 </a:t>
            </a:r>
            <a:endParaRPr sz="3616"/>
          </a:p>
          <a:p>
            <a:pPr indent="0" lvl="0" marL="0" rtl="0" algn="l">
              <a:lnSpc>
                <a:spcPct val="90000"/>
              </a:lnSpc>
              <a:spcBef>
                <a:spcPts val="1000"/>
              </a:spcBef>
              <a:spcAft>
                <a:spcPts val="0"/>
              </a:spcAft>
              <a:buClr>
                <a:schemeClr val="dk1"/>
              </a:buClr>
              <a:buSzPct val="100000"/>
              <a:buNone/>
            </a:pPr>
            <a:r>
              <a:t/>
            </a:r>
            <a:endParaRPr sz="1500"/>
          </a:p>
        </p:txBody>
      </p:sp>
      <p:pic>
        <p:nvPicPr>
          <p:cNvPr descr="Table&#10;&#10;Description automatically generated" id="520" name="Google Shape;520;p33"/>
          <p:cNvPicPr preferRelativeResize="0"/>
          <p:nvPr/>
        </p:nvPicPr>
        <p:blipFill rotWithShape="1">
          <a:blip r:embed="rId3">
            <a:alphaModFix/>
          </a:blip>
          <a:srcRect b="-3" l="3522" r="37310" t="0"/>
          <a:stretch/>
        </p:blipFill>
        <p:spPr>
          <a:xfrm>
            <a:off x="7278825" y="2152021"/>
            <a:ext cx="4337900" cy="4038479"/>
          </a:xfrm>
          <a:prstGeom prst="rect">
            <a:avLst/>
          </a:prstGeom>
          <a:noFill/>
          <a:ln>
            <a:noFill/>
          </a:ln>
        </p:spPr>
      </p:pic>
      <p:sp>
        <p:nvSpPr>
          <p:cNvPr id="521" name="Google Shape;521;p33"/>
          <p:cNvSpPr/>
          <p:nvPr/>
        </p:nvSpPr>
        <p:spPr>
          <a:xfrm>
            <a:off x="3458401" y="496775"/>
            <a:ext cx="4667700" cy="5079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MODEL PERFORMANCES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4"/>
          <p:cNvSpPr txBox="1"/>
          <p:nvPr>
            <p:ph idx="1" type="body"/>
          </p:nvPr>
        </p:nvSpPr>
        <p:spPr>
          <a:xfrm>
            <a:off x="0" y="0"/>
            <a:ext cx="12112283"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Tier-1 and Tier-2 Classification</a:t>
            </a:r>
            <a:endParaRPr/>
          </a:p>
          <a:p>
            <a:pPr indent="0" lvl="0" marL="0" rtl="0" algn="l">
              <a:lnSpc>
                <a:spcPct val="90000"/>
              </a:lnSpc>
              <a:spcBef>
                <a:spcPts val="1000"/>
              </a:spcBef>
              <a:spcAft>
                <a:spcPts val="0"/>
              </a:spcAft>
              <a:buClr>
                <a:schemeClr val="dk1"/>
              </a:buClr>
              <a:buSzPts val="2800"/>
              <a:buNone/>
            </a:pPr>
            <a:r>
              <a:rPr b="1" lang="en-US"/>
              <a:t>  </a:t>
            </a:r>
            <a:r>
              <a:rPr b="1" lang="en-US"/>
              <a:t>How?</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700"/>
              <a:buNone/>
            </a:pPr>
            <a:r>
              <a:rPr b="1" lang="en-US" sz="2700"/>
              <a:t>    Why?</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pic>
        <p:nvPicPr>
          <p:cNvPr id="527" name="Google Shape;527;p34"/>
          <p:cNvPicPr preferRelativeResize="0"/>
          <p:nvPr/>
        </p:nvPicPr>
        <p:blipFill rotWithShape="1">
          <a:blip r:embed="rId3">
            <a:alphaModFix/>
          </a:blip>
          <a:srcRect b="0" l="0" r="0" t="0"/>
          <a:stretch/>
        </p:blipFill>
        <p:spPr>
          <a:xfrm>
            <a:off x="4894125" y="124700"/>
            <a:ext cx="4379750" cy="762875"/>
          </a:xfrm>
          <a:prstGeom prst="rect">
            <a:avLst/>
          </a:prstGeom>
          <a:noFill/>
          <a:ln>
            <a:noFill/>
          </a:ln>
        </p:spPr>
      </p:pic>
      <p:pic>
        <p:nvPicPr>
          <p:cNvPr descr="Table&#10;&#10;Description automatically generated" id="528" name="Google Shape;528;p34"/>
          <p:cNvPicPr preferRelativeResize="0"/>
          <p:nvPr/>
        </p:nvPicPr>
        <p:blipFill rotWithShape="1">
          <a:blip r:embed="rId4">
            <a:alphaModFix/>
          </a:blip>
          <a:srcRect b="0" l="0" r="0" t="0"/>
          <a:stretch/>
        </p:blipFill>
        <p:spPr>
          <a:xfrm>
            <a:off x="9539350" y="452000"/>
            <a:ext cx="2507050" cy="3086100"/>
          </a:xfrm>
          <a:prstGeom prst="rect">
            <a:avLst/>
          </a:prstGeom>
          <a:noFill/>
          <a:ln>
            <a:noFill/>
          </a:ln>
        </p:spPr>
      </p:pic>
      <p:pic>
        <p:nvPicPr>
          <p:cNvPr descr="Table&#10;&#10;Description automatically generated" id="529" name="Google Shape;529;p34"/>
          <p:cNvPicPr preferRelativeResize="0"/>
          <p:nvPr/>
        </p:nvPicPr>
        <p:blipFill rotWithShape="1">
          <a:blip r:embed="rId5">
            <a:alphaModFix/>
          </a:blip>
          <a:srcRect b="0" l="0" r="0" t="0"/>
          <a:stretch/>
        </p:blipFill>
        <p:spPr>
          <a:xfrm>
            <a:off x="8771025" y="4373525"/>
            <a:ext cx="3199300" cy="1852625"/>
          </a:xfrm>
          <a:prstGeom prst="rect">
            <a:avLst/>
          </a:prstGeom>
          <a:noFill/>
          <a:ln>
            <a:noFill/>
          </a:ln>
        </p:spPr>
      </p:pic>
      <p:sp>
        <p:nvSpPr>
          <p:cNvPr id="530" name="Google Shape;530;p34"/>
          <p:cNvSpPr txBox="1"/>
          <p:nvPr/>
        </p:nvSpPr>
        <p:spPr>
          <a:xfrm>
            <a:off x="79725" y="951349"/>
            <a:ext cx="9303300" cy="98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lang="en-US" sz="2000">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Based on the percentage of crime and the median value of owner-occupied housing units from the FBI crime reports excel found in the google.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1" name="Google Shape;531;p34"/>
          <p:cNvSpPr txBox="1"/>
          <p:nvPr/>
        </p:nvSpPr>
        <p:spPr>
          <a:xfrm>
            <a:off x="79725" y="2461975"/>
            <a:ext cx="8691300" cy="50178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Tier 1 cities are more bang for the buck for the company. On average, if we compare the two sister cities of San Jose and Santa Clara, on average tier 1 city had an increase of 97k in property value compared to 56k in tier 2 cities. </a:t>
            </a:r>
            <a:endParaRPr b="0" i="0" sz="1700" u="none" cap="none" strike="noStrike">
              <a:solidFill>
                <a:srgbClr val="000000"/>
              </a:solidFill>
              <a:latin typeface="Arial"/>
              <a:ea typeface="Arial"/>
              <a:cs typeface="Arial"/>
              <a:sym typeface="Arial"/>
            </a:endParaRPr>
          </a:p>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The cost of materials and labor is constant across the cities in the bay area the company gains more profit on the properties in tier 1 compared to tier 2.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alibri"/>
              <a:buNone/>
            </a:pPr>
            <a:r>
              <a:rPr b="0" i="0" lang="en-US" sz="1900" u="none" cap="none" strike="noStrike">
                <a:solidFill>
                  <a:srgbClr val="000000"/>
                </a:solidFill>
                <a:latin typeface="Calibri"/>
                <a:ea typeface="Calibri"/>
                <a:cs typeface="Calibri"/>
                <a:sym typeface="Calibri"/>
              </a:rPr>
              <a:t>      </a:t>
            </a:r>
            <a:r>
              <a:rPr b="1" i="0" lang="en-US" sz="1900" u="none" cap="none" strike="noStrike">
                <a:solidFill>
                  <a:srgbClr val="000000"/>
                </a:solidFill>
                <a:latin typeface="Calibri"/>
                <a:ea typeface="Calibri"/>
                <a:cs typeface="Calibri"/>
                <a:sym typeface="Calibri"/>
              </a:rPr>
              <a:t>Gold Tier: </a:t>
            </a:r>
            <a:endParaRPr b="0" i="0" sz="1700" u="none" cap="none" strike="noStrike">
              <a:solidFill>
                <a:srgbClr val="000000"/>
              </a:solidFill>
              <a:latin typeface="Arial"/>
              <a:ea typeface="Arial"/>
              <a:cs typeface="Arial"/>
              <a:sym typeface="Arial"/>
            </a:endParaRPr>
          </a:p>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“6-8% share on increased price after the home sells + cost of renovation”</a:t>
            </a:r>
            <a:endParaRPr b="0" i="0" sz="1700" u="none" cap="none" strike="noStrike">
              <a:solidFill>
                <a:srgbClr val="000000"/>
              </a:solidFill>
              <a:latin typeface="Arial"/>
              <a:ea typeface="Arial"/>
              <a:cs typeface="Arial"/>
              <a:sym typeface="Arial"/>
            </a:endParaRPr>
          </a:p>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We can limit the risk by introducing plan A (gold tier) to only Tier 1 cities.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alibri"/>
              <a:buNone/>
            </a:pPr>
            <a:r>
              <a:rPr b="1" i="0" lang="en-US" sz="1900" u="none" cap="none" strike="noStrike">
                <a:solidFill>
                  <a:srgbClr val="000000"/>
                </a:solidFill>
                <a:latin typeface="Calibri"/>
                <a:ea typeface="Calibri"/>
                <a:cs typeface="Calibri"/>
                <a:sym typeface="Calibri"/>
              </a:rPr>
              <a:t>      Platinum Tier: (Gold </a:t>
            </a:r>
            <a:r>
              <a:rPr b="1" lang="en-US" sz="1900">
                <a:latin typeface="Calibri"/>
                <a:ea typeface="Calibri"/>
                <a:cs typeface="Calibri"/>
                <a:sym typeface="Calibri"/>
              </a:rPr>
              <a:t>tier</a:t>
            </a:r>
            <a:r>
              <a:rPr b="1" i="0" lang="en-US" sz="1900" u="none" cap="none" strike="noStrike">
                <a:solidFill>
                  <a:srgbClr val="000000"/>
                </a:solidFill>
                <a:latin typeface="Calibri"/>
                <a:ea typeface="Calibri"/>
                <a:cs typeface="Calibri"/>
                <a:sym typeface="Calibri"/>
              </a:rPr>
              <a:t> brokerage)</a:t>
            </a:r>
            <a:endParaRPr b="0" i="0" sz="1700" u="none" cap="none" strike="noStrike">
              <a:solidFill>
                <a:srgbClr val="000000"/>
              </a:solidFill>
              <a:latin typeface="Arial"/>
              <a:ea typeface="Arial"/>
              <a:cs typeface="Arial"/>
              <a:sym typeface="Arial"/>
            </a:endParaRPr>
          </a:p>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“Renovate and sell the property for the client includes brokerage”</a:t>
            </a:r>
            <a:endParaRPr b="0" i="0" sz="1700" u="none" cap="none" strike="noStrike">
              <a:solidFill>
                <a:srgbClr val="000000"/>
              </a:solidFill>
              <a:latin typeface="Arial"/>
              <a:ea typeface="Arial"/>
              <a:cs typeface="Arial"/>
              <a:sym typeface="Arial"/>
            </a:endParaRPr>
          </a:p>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Since the profit is not much in Tier 2 cities compared to Tier 1 in similar renovation conditions, we should bundle brokerage services to maximize profit.</a:t>
            </a:r>
            <a:endParaRPr b="0" i="0" sz="1700" u="none" cap="none" strike="noStrike">
              <a:solidFill>
                <a:srgbClr val="000000"/>
              </a:solidFill>
              <a:latin typeface="Arial"/>
              <a:ea typeface="Arial"/>
              <a:cs typeface="Arial"/>
              <a:sym typeface="Arial"/>
            </a:endParaRPr>
          </a:p>
          <a:p>
            <a:pPr indent="-304800" lvl="0" marL="285750" marR="0" rtl="0" algn="l">
              <a:lnSpc>
                <a:spcPct val="100000"/>
              </a:lnSpc>
              <a:spcBef>
                <a:spcPts val="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So, for tier 2 cities curbio inc should promote/limit its product to only the Platinum tier to gauge similar profits from the same cities.</a:t>
            </a:r>
            <a:endParaRPr b="0" i="0" sz="17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35"/>
          <p:cNvSpPr/>
          <p:nvPr/>
        </p:nvSpPr>
        <p:spPr>
          <a:xfrm>
            <a:off x="1523" y="19460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37" name="Google Shape;537;p35"/>
          <p:cNvPicPr preferRelativeResize="0"/>
          <p:nvPr/>
        </p:nvPicPr>
        <p:blipFill>
          <a:blip r:embed="rId3">
            <a:alphaModFix/>
          </a:blip>
          <a:stretch>
            <a:fillRect/>
          </a:stretch>
        </p:blipFill>
        <p:spPr>
          <a:xfrm>
            <a:off x="-1475" y="0"/>
            <a:ext cx="12192000" cy="67957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4"/>
          <p:cNvSpPr/>
          <p:nvPr/>
        </p:nvSpPr>
        <p:spPr>
          <a:xfrm>
            <a:off x="0" y="0"/>
            <a:ext cx="12192000" cy="191135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600"/>
              <a:buFont typeface="Calibri"/>
              <a:buNone/>
            </a:pPr>
            <a:r>
              <a:rPr lang="en-US" sz="4600">
                <a:solidFill>
                  <a:srgbClr val="FFFFFF"/>
                </a:solidFill>
              </a:rPr>
              <a:t>Objective</a:t>
            </a:r>
            <a:endParaRPr/>
          </a:p>
        </p:txBody>
      </p:sp>
      <p:grpSp>
        <p:nvGrpSpPr>
          <p:cNvPr id="153" name="Google Shape;153;p4"/>
          <p:cNvGrpSpPr/>
          <p:nvPr/>
        </p:nvGrpSpPr>
        <p:grpSpPr>
          <a:xfrm>
            <a:off x="1050535" y="3639723"/>
            <a:ext cx="10090929" cy="1335915"/>
            <a:chOff x="212335" y="1201323"/>
            <a:chExt cx="10090929" cy="1335915"/>
          </a:xfrm>
        </p:grpSpPr>
        <p:sp>
          <p:nvSpPr>
            <p:cNvPr id="154" name="Google Shape;154;p4"/>
            <p:cNvSpPr/>
            <p:nvPr/>
          </p:nvSpPr>
          <p:spPr>
            <a:xfrm>
              <a:off x="212335" y="1201323"/>
              <a:ext cx="1335915" cy="1335915"/>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492877" y="1481866"/>
              <a:ext cx="774830" cy="77483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1834517" y="1201323"/>
              <a:ext cx="3148942" cy="13359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txBox="1"/>
            <p:nvPr/>
          </p:nvSpPr>
          <p:spPr>
            <a:xfrm>
              <a:off x="1834517" y="1201323"/>
              <a:ext cx="3148942" cy="133591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All homes need updates and repairs before going on the market, but the traditional improvement process is slow, unreliable, and can be risky when a home transaction is on the line</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a:off x="5532139" y="1201323"/>
              <a:ext cx="1335915" cy="1335915"/>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
            <p:cNvSpPr/>
            <p:nvPr/>
          </p:nvSpPr>
          <p:spPr>
            <a:xfrm>
              <a:off x="5812681" y="1481866"/>
              <a:ext cx="774830" cy="77483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7154322" y="1201323"/>
              <a:ext cx="3148942" cy="13359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txBox="1"/>
            <p:nvPr/>
          </p:nvSpPr>
          <p:spPr>
            <a:xfrm>
              <a:off x="7154322" y="1201323"/>
              <a:ext cx="3148942" cy="133591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Calibri"/>
                <a:buNone/>
              </a:pPr>
              <a:r>
                <a:rPr b="1" i="0" lang="en-US" sz="1400" u="none" cap="none" strike="noStrike">
                  <a:solidFill>
                    <a:schemeClr val="dk1"/>
                  </a:solidFill>
                  <a:latin typeface="Calibri"/>
                  <a:ea typeface="Calibri"/>
                  <a:cs typeface="Calibri"/>
                  <a:sym typeface="Calibri"/>
                </a:rPr>
                <a:t>The Goal of this project is to help Curbio to build its business models. It focuses on helping Curbio in data driven market research through analysis and modelling and helping the company in taking key decisions about the outlook/growth opportunities for the coming years.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5"/>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5"/>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sz="6000">
                <a:solidFill>
                  <a:schemeClr val="lt1"/>
                </a:solidFill>
              </a:rPr>
              <a:t>Curbio Inc?</a:t>
            </a:r>
            <a:endParaRPr sz="6000">
              <a:solidFill>
                <a:schemeClr val="lt1"/>
              </a:solidFill>
            </a:endParaRPr>
          </a:p>
        </p:txBody>
      </p:sp>
      <p:grpSp>
        <p:nvGrpSpPr>
          <p:cNvPr id="168" name="Google Shape;168;p5"/>
          <p:cNvGrpSpPr/>
          <p:nvPr/>
        </p:nvGrpSpPr>
        <p:grpSpPr>
          <a:xfrm>
            <a:off x="5847865" y="620392"/>
            <a:ext cx="5504687" cy="5504687"/>
            <a:chOff x="379476" y="0"/>
            <a:chExt cx="5504687" cy="5504687"/>
          </a:xfrm>
        </p:grpSpPr>
        <p:sp>
          <p:nvSpPr>
            <p:cNvPr id="169" name="Google Shape;169;p5"/>
            <p:cNvSpPr/>
            <p:nvPr/>
          </p:nvSpPr>
          <p:spPr>
            <a:xfrm>
              <a:off x="379476" y="0"/>
              <a:ext cx="5504687" cy="5504687"/>
            </a:xfrm>
            <a:prstGeom prst="diamond">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902421" y="522945"/>
              <a:ext cx="2146828" cy="2146828"/>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txBox="1"/>
            <p:nvPr/>
          </p:nvSpPr>
          <p:spPr>
            <a:xfrm>
              <a:off x="1007221" y="627745"/>
              <a:ext cx="1937228" cy="1937228"/>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It is a leading start-up in the home renovation space that provides pre-approved home renovation options to home sellers, based on datasets acquired from Zillow.</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3214390" y="522945"/>
              <a:ext cx="2146828" cy="2146828"/>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txBox="1"/>
            <p:nvPr/>
          </p:nvSpPr>
          <p:spPr>
            <a:xfrm>
              <a:off x="3319190" y="627745"/>
              <a:ext cx="1937228" cy="1937228"/>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The pre-approved options help Curbio to bring in a new source of revenue by adding a tiered based business model.</a:t>
              </a:r>
              <a:endParaRPr b="0" i="0" sz="1400" u="none" cap="none" strike="noStrike">
                <a:solidFill>
                  <a:schemeClr val="lt1"/>
                </a:solidFill>
                <a:latin typeface="Calibri"/>
                <a:ea typeface="Calibri"/>
                <a:cs typeface="Calibri"/>
                <a:sym typeface="Calibri"/>
              </a:endParaRPr>
            </a:p>
          </p:txBody>
        </p:sp>
        <p:sp>
          <p:nvSpPr>
            <p:cNvPr id="174" name="Google Shape;174;p5"/>
            <p:cNvSpPr/>
            <p:nvPr/>
          </p:nvSpPr>
          <p:spPr>
            <a:xfrm>
              <a:off x="902421" y="2834914"/>
              <a:ext cx="2146828" cy="2146828"/>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txBox="1"/>
            <p:nvPr/>
          </p:nvSpPr>
          <p:spPr>
            <a:xfrm>
              <a:off x="1007221" y="2939714"/>
              <a:ext cx="1937228" cy="1937228"/>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6-8% share on increased price after the home sells + cost of renovation” (gold Tier).</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3214390" y="2834914"/>
              <a:ext cx="2146828" cy="2146828"/>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txBox="1"/>
            <p:nvPr/>
          </p:nvSpPr>
          <p:spPr>
            <a:xfrm>
              <a:off x="3319190" y="2939714"/>
              <a:ext cx="1937228" cy="1937228"/>
            </a:xfrm>
            <a:prstGeom prst="rect">
              <a:avLst/>
            </a:prstGeom>
            <a:noFill/>
            <a:ln>
              <a:noFill/>
            </a:ln>
          </p:spPr>
          <p:txBody>
            <a:bodyPr anchorCtr="0" anchor="ctr" bIns="53325" lIns="53325" spcFirstLastPara="1" rIns="53325" wrap="square" tIns="53325">
              <a:noAutofit/>
            </a:bodyPr>
            <a:lstStyle/>
            <a:p>
              <a:pPr indent="0" lvl="0" marL="0" marR="0" rtl="0" algn="ctr">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Renovate and sell the property for the client includes brokerage (Platinum Tier).</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descr="Construction work tools" id="182" name="Google Shape;182;p6"/>
          <p:cNvPicPr preferRelativeResize="0"/>
          <p:nvPr/>
        </p:nvPicPr>
        <p:blipFill rotWithShape="1">
          <a:blip r:embed="rId3">
            <a:alphaModFix/>
          </a:blip>
          <a:srcRect b="3933" l="0" r="0" t="11798"/>
          <a:stretch/>
        </p:blipFill>
        <p:spPr>
          <a:xfrm>
            <a:off x="20" y="10"/>
            <a:ext cx="12191980" cy="6857990"/>
          </a:xfrm>
          <a:prstGeom prst="rect">
            <a:avLst/>
          </a:prstGeom>
          <a:noFill/>
          <a:ln>
            <a:noFill/>
          </a:ln>
        </p:spPr>
      </p:pic>
      <p:sp>
        <p:nvSpPr>
          <p:cNvPr id="183" name="Google Shape;183;p6"/>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411"/>
            </a:schemeClr>
          </a:solid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84" name="Google Shape;184;p6"/>
          <p:cNvSpPr txBox="1"/>
          <p:nvPr>
            <p:ph type="title"/>
          </p:nvPr>
        </p:nvSpPr>
        <p:spPr>
          <a:xfrm>
            <a:off x="8022021" y="3231931"/>
            <a:ext cx="3852041" cy="183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How Curbio Works?</a:t>
            </a:r>
            <a:endParaRPr/>
          </a:p>
        </p:txBody>
      </p:sp>
      <p:cxnSp>
        <p:nvCxnSpPr>
          <p:cNvPr id="185" name="Google Shape;185;p6"/>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idx="4294967295" type="title"/>
          </p:nvPr>
        </p:nvSpPr>
        <p:spPr>
          <a:xfrm>
            <a:off x="418367" y="527684"/>
            <a:ext cx="11011500" cy="1904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700"/>
              <a:buFont typeface="Calibri"/>
              <a:buNone/>
            </a:pPr>
            <a:r>
              <a:rPr lang="en-US"/>
              <a:t>Process Flow </a:t>
            </a:r>
            <a:endParaRPr b="1">
              <a:solidFill>
                <a:schemeClr val="dk1"/>
              </a:solidFill>
              <a:latin typeface="Times New Roman"/>
              <a:ea typeface="Times New Roman"/>
              <a:cs typeface="Times New Roman"/>
              <a:sym typeface="Times New Roman"/>
            </a:endParaRPr>
          </a:p>
        </p:txBody>
      </p:sp>
      <p:sp>
        <p:nvSpPr>
          <p:cNvPr id="191" name="Google Shape;191;p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92" name="Google Shape;192;p7"/>
          <p:cNvGrpSpPr/>
          <p:nvPr/>
        </p:nvGrpSpPr>
        <p:grpSpPr>
          <a:xfrm>
            <a:off x="271070" y="2784349"/>
            <a:ext cx="11757390" cy="1289517"/>
            <a:chOff x="0" y="1847056"/>
            <a:chExt cx="9107901" cy="720280"/>
          </a:xfrm>
        </p:grpSpPr>
        <p:sp>
          <p:nvSpPr>
            <p:cNvPr id="193" name="Google Shape;193;p7"/>
            <p:cNvSpPr/>
            <p:nvPr/>
          </p:nvSpPr>
          <p:spPr>
            <a:xfrm>
              <a:off x="0" y="1847056"/>
              <a:ext cx="1643100" cy="657300"/>
            </a:xfrm>
            <a:prstGeom prst="chevron">
              <a:avLst>
                <a:gd fmla="val 5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33"/>
                <a:buFont typeface="Arial"/>
                <a:buNone/>
              </a:pPr>
              <a:r>
                <a:t/>
              </a:r>
              <a:endParaRPr b="1" i="0" sz="2133" u="none" cap="none" strike="noStrike">
                <a:solidFill>
                  <a:srgbClr val="000000"/>
                </a:solidFill>
                <a:latin typeface="Arial"/>
                <a:ea typeface="Arial"/>
                <a:cs typeface="Arial"/>
                <a:sym typeface="Arial"/>
              </a:endParaRPr>
            </a:p>
          </p:txBody>
        </p:sp>
        <p:sp>
          <p:nvSpPr>
            <p:cNvPr id="194" name="Google Shape;194;p7"/>
            <p:cNvSpPr txBox="1"/>
            <p:nvPr/>
          </p:nvSpPr>
          <p:spPr>
            <a:xfrm>
              <a:off x="328611" y="1847056"/>
              <a:ext cx="1150200" cy="6573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Scrapping</a:t>
              </a:r>
              <a:endParaRPr b="1" i="0" sz="1733" u="none" cap="none" strike="noStrike">
                <a:solidFill>
                  <a:srgbClr val="000000"/>
                </a:solidFill>
                <a:latin typeface="Arial"/>
                <a:ea typeface="Arial"/>
                <a:cs typeface="Arial"/>
                <a:sym typeface="Arial"/>
              </a:endParaRPr>
            </a:p>
          </p:txBody>
        </p:sp>
        <p:sp>
          <p:nvSpPr>
            <p:cNvPr id="195" name="Google Shape;195;p7"/>
            <p:cNvSpPr/>
            <p:nvPr/>
          </p:nvSpPr>
          <p:spPr>
            <a:xfrm>
              <a:off x="1335487" y="1862361"/>
              <a:ext cx="1549800" cy="642000"/>
            </a:xfrm>
            <a:prstGeom prst="chevron">
              <a:avLst>
                <a:gd fmla="val 50000" name="adj"/>
              </a:avLst>
            </a:prstGeom>
            <a:solidFill>
              <a:srgbClr val="55BA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33"/>
                <a:buFont typeface="Arial"/>
                <a:buNone/>
              </a:pPr>
              <a:r>
                <a:t/>
              </a:r>
              <a:endParaRPr b="1" i="0" sz="2133" u="none" cap="none" strike="noStrike">
                <a:solidFill>
                  <a:srgbClr val="000000"/>
                </a:solidFill>
                <a:latin typeface="Arial"/>
                <a:ea typeface="Arial"/>
                <a:cs typeface="Arial"/>
                <a:sym typeface="Arial"/>
              </a:endParaRPr>
            </a:p>
          </p:txBody>
        </p:sp>
        <p:sp>
          <p:nvSpPr>
            <p:cNvPr id="196" name="Google Shape;196;p7"/>
            <p:cNvSpPr txBox="1"/>
            <p:nvPr/>
          </p:nvSpPr>
          <p:spPr>
            <a:xfrm>
              <a:off x="1763095" y="1925339"/>
              <a:ext cx="909300" cy="5430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Cleaning</a:t>
              </a:r>
              <a:endParaRPr b="1" i="0" sz="1733" u="none" cap="none" strike="noStrike">
                <a:solidFill>
                  <a:srgbClr val="000000"/>
                </a:solidFill>
                <a:latin typeface="Arial"/>
                <a:ea typeface="Arial"/>
                <a:cs typeface="Arial"/>
                <a:sym typeface="Arial"/>
              </a:endParaRPr>
            </a:p>
          </p:txBody>
        </p:sp>
        <p:sp>
          <p:nvSpPr>
            <p:cNvPr id="197" name="Google Shape;197;p7"/>
            <p:cNvSpPr/>
            <p:nvPr/>
          </p:nvSpPr>
          <p:spPr>
            <a:xfrm>
              <a:off x="2582428" y="1862375"/>
              <a:ext cx="1992000" cy="642000"/>
            </a:xfrm>
            <a:prstGeom prst="chevron">
              <a:avLst>
                <a:gd fmla="val 50000"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     Data Visualization</a:t>
              </a:r>
              <a:endParaRPr b="1" i="0" sz="1733" u="none" cap="none" strike="noStrike">
                <a:solidFill>
                  <a:schemeClr val="lt1"/>
                </a:solidFill>
                <a:latin typeface="Times New Roman"/>
                <a:ea typeface="Times New Roman"/>
                <a:cs typeface="Times New Roman"/>
                <a:sym typeface="Times New Roman"/>
              </a:endParaRPr>
            </a:p>
          </p:txBody>
        </p:sp>
        <p:sp>
          <p:nvSpPr>
            <p:cNvPr id="198" name="Google Shape;198;p7"/>
            <p:cNvSpPr/>
            <p:nvPr/>
          </p:nvSpPr>
          <p:spPr>
            <a:xfrm>
              <a:off x="5887407" y="1862347"/>
              <a:ext cx="1811400" cy="642000"/>
            </a:xfrm>
            <a:prstGeom prst="chevron">
              <a:avLst>
                <a:gd fmla="val 50000"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33"/>
                <a:buFont typeface="Arial"/>
                <a:buNone/>
              </a:pPr>
              <a:r>
                <a:t/>
              </a:r>
              <a:endParaRPr b="1" i="0" sz="2133" u="none" cap="none" strike="noStrike">
                <a:solidFill>
                  <a:srgbClr val="000000"/>
                </a:solidFill>
                <a:latin typeface="Arial"/>
                <a:ea typeface="Arial"/>
                <a:cs typeface="Arial"/>
                <a:sym typeface="Arial"/>
              </a:endParaRPr>
            </a:p>
          </p:txBody>
        </p:sp>
        <p:sp>
          <p:nvSpPr>
            <p:cNvPr id="199" name="Google Shape;199;p7"/>
            <p:cNvSpPr txBox="1"/>
            <p:nvPr/>
          </p:nvSpPr>
          <p:spPr>
            <a:xfrm>
              <a:off x="6217399" y="1925336"/>
              <a:ext cx="1176300" cy="6420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Linear Modelling</a:t>
              </a:r>
              <a:endParaRPr b="1" i="0" sz="1733" u="none" cap="none" strike="noStrike">
                <a:solidFill>
                  <a:schemeClr val="lt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1733"/>
                <a:buFont typeface="Arial"/>
                <a:buNone/>
              </a:pPr>
              <a:r>
                <a:t/>
              </a:r>
              <a:endParaRPr b="1" i="0" sz="1733" u="none" cap="none" strike="noStrike">
                <a:solidFill>
                  <a:schemeClr val="lt1"/>
                </a:solidFill>
                <a:latin typeface="Times New Roman"/>
                <a:ea typeface="Times New Roman"/>
                <a:cs typeface="Times New Roman"/>
                <a:sym typeface="Times New Roman"/>
              </a:endParaRPr>
            </a:p>
          </p:txBody>
        </p:sp>
        <p:sp>
          <p:nvSpPr>
            <p:cNvPr id="200" name="Google Shape;200;p7"/>
            <p:cNvSpPr/>
            <p:nvPr/>
          </p:nvSpPr>
          <p:spPr>
            <a:xfrm>
              <a:off x="7393701" y="1862389"/>
              <a:ext cx="1714200" cy="642000"/>
            </a:xfrm>
            <a:prstGeom prst="chevron">
              <a:avLst>
                <a:gd fmla="val 50000" name="adj"/>
              </a:avLst>
            </a:prstGeom>
            <a:solidFill>
              <a:srgbClr val="4FB5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33"/>
                <a:buFont typeface="Arial"/>
                <a:buNone/>
              </a:pPr>
              <a:r>
                <a:t/>
              </a:r>
              <a:endParaRPr b="1" i="0" sz="2133" u="none" cap="none" strike="noStrike">
                <a:solidFill>
                  <a:srgbClr val="000000"/>
                </a:solidFill>
                <a:latin typeface="Arial"/>
                <a:ea typeface="Arial"/>
                <a:cs typeface="Arial"/>
                <a:sym typeface="Arial"/>
              </a:endParaRPr>
            </a:p>
          </p:txBody>
        </p:sp>
        <p:sp>
          <p:nvSpPr>
            <p:cNvPr id="201" name="Google Shape;201;p7"/>
            <p:cNvSpPr txBox="1"/>
            <p:nvPr/>
          </p:nvSpPr>
          <p:spPr>
            <a:xfrm>
              <a:off x="7722394" y="1847056"/>
              <a:ext cx="985800" cy="6573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Research   questions </a:t>
              </a:r>
              <a:endParaRPr b="1" i="0" sz="1733" u="none" cap="none" strike="noStrike">
                <a:solidFill>
                  <a:schemeClr val="lt1"/>
                </a:solidFill>
                <a:latin typeface="Times New Roman"/>
                <a:ea typeface="Times New Roman"/>
                <a:cs typeface="Times New Roman"/>
                <a:sym typeface="Times New Roman"/>
              </a:endParaRPr>
            </a:p>
          </p:txBody>
        </p:sp>
        <p:sp>
          <p:nvSpPr>
            <p:cNvPr id="202" name="Google Shape;202;p7"/>
            <p:cNvSpPr txBox="1"/>
            <p:nvPr/>
          </p:nvSpPr>
          <p:spPr>
            <a:xfrm>
              <a:off x="8003559" y="1847056"/>
              <a:ext cx="852475" cy="6573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Clr>
                  <a:srgbClr val="000000"/>
                </a:buClr>
                <a:buSzPts val="1733"/>
                <a:buFont typeface="Arial"/>
                <a:buNone/>
              </a:pPr>
              <a:r>
                <a:t/>
              </a:r>
              <a:endParaRPr b="1" i="0" sz="1733" u="none" cap="none" strike="noStrike">
                <a:solidFill>
                  <a:srgbClr val="000000"/>
                </a:solidFill>
                <a:latin typeface="Arial"/>
                <a:ea typeface="Arial"/>
                <a:cs typeface="Arial"/>
                <a:sym typeface="Arial"/>
              </a:endParaRPr>
            </a:p>
          </p:txBody>
        </p:sp>
        <p:sp>
          <p:nvSpPr>
            <p:cNvPr id="203" name="Google Shape;203;p7"/>
            <p:cNvSpPr txBox="1"/>
            <p:nvPr/>
          </p:nvSpPr>
          <p:spPr>
            <a:xfrm>
              <a:off x="4764881" y="1847056"/>
              <a:ext cx="985800" cy="6573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Insights</a:t>
              </a:r>
              <a:endParaRPr b="1" i="0" sz="1733" u="none" cap="none" strike="noStrike">
                <a:solidFill>
                  <a:srgbClr val="000000"/>
                </a:solidFill>
                <a:latin typeface="Arial"/>
                <a:ea typeface="Arial"/>
                <a:cs typeface="Arial"/>
                <a:sym typeface="Arial"/>
              </a:endParaRPr>
            </a:p>
          </p:txBody>
        </p:sp>
        <p:sp>
          <p:nvSpPr>
            <p:cNvPr id="204" name="Google Shape;204;p7"/>
            <p:cNvSpPr/>
            <p:nvPr/>
          </p:nvSpPr>
          <p:spPr>
            <a:xfrm>
              <a:off x="4295515" y="1862375"/>
              <a:ext cx="1921800" cy="642000"/>
            </a:xfrm>
            <a:prstGeom prst="chevron">
              <a:avLst>
                <a:gd fmla="val 50000"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733"/>
                <a:buFont typeface="Arial"/>
                <a:buNone/>
              </a:pPr>
              <a:r>
                <a:rPr b="1" i="0" lang="en-US" sz="1733" u="none" cap="none" strike="noStrike">
                  <a:solidFill>
                    <a:schemeClr val="lt1"/>
                  </a:solidFill>
                  <a:latin typeface="Times New Roman"/>
                  <a:ea typeface="Times New Roman"/>
                  <a:cs typeface="Times New Roman"/>
                  <a:sym typeface="Times New Roman"/>
                </a:rPr>
                <a:t>Data Preparation</a:t>
              </a:r>
              <a:endParaRPr b="1" i="0" sz="2133"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8"/>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8"/>
          <p:cNvSpPr/>
          <p:nvPr/>
        </p:nvSpPr>
        <p:spPr>
          <a:xfrm flipH="1">
            <a:off x="891583"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1" name="Google Shape;211;p8"/>
          <p:cNvSpPr/>
          <p:nvPr/>
        </p:nvSpPr>
        <p:spPr>
          <a:xfrm>
            <a:off x="5229419" y="366810"/>
            <a:ext cx="6124381" cy="612438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8"/>
          <p:cNvSpPr txBox="1"/>
          <p:nvPr>
            <p:ph type="title"/>
          </p:nvPr>
        </p:nvSpPr>
        <p:spPr>
          <a:xfrm>
            <a:off x="838200" y="647593"/>
            <a:ext cx="4467792" cy="30605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sz="6000">
                <a:solidFill>
                  <a:srgbClr val="FFFFFF"/>
                </a:solidFill>
                <a:latin typeface="Calibri"/>
                <a:ea typeface="Calibri"/>
                <a:cs typeface="Calibri"/>
                <a:sym typeface="Calibri"/>
              </a:rPr>
              <a:t>Web Scrapping</a:t>
            </a:r>
            <a:endParaRPr/>
          </a:p>
        </p:txBody>
      </p:sp>
      <p:pic>
        <p:nvPicPr>
          <p:cNvPr descr="Computer" id="213" name="Google Shape;213;p8"/>
          <p:cNvPicPr preferRelativeResize="0"/>
          <p:nvPr/>
        </p:nvPicPr>
        <p:blipFill rotWithShape="1">
          <a:blip r:embed="rId3">
            <a:alphaModFix/>
          </a:blip>
          <a:srcRect b="0" l="0" r="0" t="0"/>
          <a:stretch/>
        </p:blipFill>
        <p:spPr>
          <a:xfrm>
            <a:off x="6223623" y="1374798"/>
            <a:ext cx="4108404" cy="4108404"/>
          </a:xfrm>
          <a:custGeom>
            <a:rect b="b" l="l" r="r" t="t"/>
            <a:pathLst>
              <a:path extrusionOk="0" h="4470400" w="4273177">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9"/>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Web Scrapping Process</a:t>
            </a:r>
            <a:endParaRPr/>
          </a:p>
        </p:txBody>
      </p:sp>
      <p:sp>
        <p:nvSpPr>
          <p:cNvPr id="220" name="Google Shape;220;p9"/>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cap="rnd" cmpd="sng" w="44450">
            <a:solidFill>
              <a:schemeClr val="accent2">
                <a:alpha val="7450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21" name="Google Shape;221;p9"/>
          <p:cNvGrpSpPr/>
          <p:nvPr/>
        </p:nvGrpSpPr>
        <p:grpSpPr>
          <a:xfrm>
            <a:off x="264975" y="1901525"/>
            <a:ext cx="8104599" cy="4769639"/>
            <a:chOff x="0" y="0"/>
            <a:chExt cx="6713551" cy="4548144"/>
          </a:xfrm>
        </p:grpSpPr>
        <p:sp>
          <p:nvSpPr>
            <p:cNvPr id="222" name="Google Shape;222;p9"/>
            <p:cNvSpPr/>
            <p:nvPr/>
          </p:nvSpPr>
          <p:spPr>
            <a:xfrm>
              <a:off x="0" y="0"/>
              <a:ext cx="5370900" cy="1000500"/>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9"/>
            <p:cNvSpPr txBox="1"/>
            <p:nvPr/>
          </p:nvSpPr>
          <p:spPr>
            <a:xfrm>
              <a:off x="29306" y="29306"/>
              <a:ext cx="4206575" cy="941979"/>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Identifying the target website</a:t>
              </a:r>
              <a:endParaRPr b="0" i="0" sz="1400" u="none" cap="none" strike="noStrike">
                <a:solidFill>
                  <a:srgbClr val="000000"/>
                </a:solidFill>
                <a:latin typeface="Arial"/>
                <a:ea typeface="Arial"/>
                <a:cs typeface="Arial"/>
                <a:sym typeface="Arial"/>
              </a:endParaRPr>
            </a:p>
          </p:txBody>
        </p:sp>
        <p:sp>
          <p:nvSpPr>
            <p:cNvPr id="224" name="Google Shape;224;p9"/>
            <p:cNvSpPr/>
            <p:nvPr/>
          </p:nvSpPr>
          <p:spPr>
            <a:xfrm>
              <a:off x="449807" y="1182517"/>
              <a:ext cx="5370841" cy="1000591"/>
            </a:xfrm>
            <a:prstGeom prst="roundRect">
              <a:avLst>
                <a:gd fmla="val 10000"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
            <p:cNvSpPr txBox="1"/>
            <p:nvPr/>
          </p:nvSpPr>
          <p:spPr>
            <a:xfrm>
              <a:off x="479103" y="1211834"/>
              <a:ext cx="5055600" cy="9420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Collected the URL’s of each city property listings in Zillow, for this project, collected both listings and sold property URL’s</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892902" y="2365035"/>
              <a:ext cx="5370841" cy="1000591"/>
            </a:xfrm>
            <a:prstGeom prst="roundRect">
              <a:avLst>
                <a:gd fmla="val 10000"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9"/>
            <p:cNvSpPr txBox="1"/>
            <p:nvPr/>
          </p:nvSpPr>
          <p:spPr>
            <a:xfrm>
              <a:off x="922219" y="2394345"/>
              <a:ext cx="5055600" cy="9420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Requesting URL’s to get the HTML page: made a request using request object, using beautiful soup package to capture the JSON present in the “hdpApolloPreloadData”</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a:off x="1342710" y="3547553"/>
              <a:ext cx="5370841" cy="1000591"/>
            </a:xfrm>
            <a:prstGeom prst="roundRect">
              <a:avLst>
                <a:gd fmla="val 10000"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
            <p:cNvSpPr txBox="1"/>
            <p:nvPr/>
          </p:nvSpPr>
          <p:spPr>
            <a:xfrm>
              <a:off x="1372019" y="3576857"/>
              <a:ext cx="5109300" cy="942000"/>
            </a:xfrm>
            <a:prstGeom prst="rect">
              <a:avLst/>
            </a:prstGeom>
            <a:noFill/>
            <a:ln>
              <a:noFill/>
            </a:ln>
          </p:spPr>
          <p:txBody>
            <a:bodyPr anchorCtr="0" anchor="ctr" bIns="38100" lIns="38100" spcFirstLastPara="1" rIns="38100" wrap="square" tIns="38100">
              <a:noAutofit/>
            </a:bodyPr>
            <a:lstStyle/>
            <a:p>
              <a:pPr indent="0" lvl="0" marL="0" marR="0" rtl="0" algn="l">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F</a:t>
              </a:r>
              <a:r>
                <a:rPr b="0" i="0" lang="en-US" sz="1200" u="none" cap="none" strike="noStrike">
                  <a:solidFill>
                    <a:schemeClr val="lt1"/>
                  </a:solidFill>
                  <a:latin typeface="Calibri"/>
                  <a:ea typeface="Calibri"/>
                  <a:cs typeface="Calibri"/>
                  <a:sym typeface="Calibri"/>
                </a:rPr>
                <a:t>inding the data in html &amp; extracting the data: We parsed the Jason using Jason package, the Jason is a nested Json (JSON inside a JSON), so we used a nested to record library to de-normalize the chaining in the JSON, that is flattening it into multiple data columns. We extracted the data to an excel and combined both the listing and sold properties excel data files and then loaded it into a data frame for data pre-processing and further analyses.</a:t>
              </a:r>
              <a:endParaRPr b="0" i="0" sz="1600" u="none" cap="none" strike="noStrike">
                <a:solidFill>
                  <a:srgbClr val="000000"/>
                </a:solidFill>
                <a:latin typeface="Arial"/>
                <a:ea typeface="Arial"/>
                <a:cs typeface="Arial"/>
                <a:sym typeface="Arial"/>
              </a:endParaRPr>
            </a:p>
          </p:txBody>
        </p:sp>
        <p:sp>
          <p:nvSpPr>
            <p:cNvPr id="230" name="Google Shape;230;p9"/>
            <p:cNvSpPr/>
            <p:nvPr/>
          </p:nvSpPr>
          <p:spPr>
            <a:xfrm>
              <a:off x="4720456" y="766362"/>
              <a:ext cx="650384" cy="650384"/>
            </a:xfrm>
            <a:prstGeom prst="downArrow">
              <a:avLst>
                <a:gd fmla="val 55000" name="adj1"/>
                <a:gd fmla="val 45000" name="adj2"/>
              </a:avLst>
            </a:pr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txBox="1"/>
            <p:nvPr/>
          </p:nvSpPr>
          <p:spPr>
            <a:xfrm>
              <a:off x="4866792" y="766362"/>
              <a:ext cx="357712" cy="489414"/>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Calibri"/>
                <a:buNone/>
              </a:pPr>
              <a:r>
                <a:t/>
              </a:r>
              <a:endParaRPr b="0" i="0" sz="2900" u="none" cap="none" strike="noStrike">
                <a:solidFill>
                  <a:schemeClr val="dk1"/>
                </a:solidFill>
                <a:latin typeface="Calibri"/>
                <a:ea typeface="Calibri"/>
                <a:cs typeface="Calibri"/>
                <a:sym typeface="Calibri"/>
              </a:endParaRPr>
            </a:p>
          </p:txBody>
        </p:sp>
        <p:sp>
          <p:nvSpPr>
            <p:cNvPr id="232" name="Google Shape;232;p9"/>
            <p:cNvSpPr/>
            <p:nvPr/>
          </p:nvSpPr>
          <p:spPr>
            <a:xfrm>
              <a:off x="5170264" y="1948880"/>
              <a:ext cx="650384" cy="650384"/>
            </a:xfrm>
            <a:prstGeom prst="downArrow">
              <a:avLst>
                <a:gd fmla="val 55000" name="adj1"/>
                <a:gd fmla="val 45000" name="adj2"/>
              </a:avLst>
            </a:prstGeom>
            <a:solidFill>
              <a:srgbClr val="EBD6D4">
                <a:alpha val="89411"/>
              </a:srgbClr>
            </a:solidFill>
            <a:ln cap="flat" cmpd="sng" w="12700">
              <a:solidFill>
                <a:srgbClr val="EBD6D4">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
            <p:cNvSpPr txBox="1"/>
            <p:nvPr/>
          </p:nvSpPr>
          <p:spPr>
            <a:xfrm>
              <a:off x="5316600" y="1948880"/>
              <a:ext cx="357712" cy="489414"/>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Calibri"/>
                <a:buNone/>
              </a:pPr>
              <a:r>
                <a:t/>
              </a:r>
              <a:endParaRPr b="0" i="0" sz="2900" u="none" cap="none" strike="noStrike">
                <a:solidFill>
                  <a:schemeClr val="dk1"/>
                </a:solidFill>
                <a:latin typeface="Calibri"/>
                <a:ea typeface="Calibri"/>
                <a:cs typeface="Calibri"/>
                <a:sym typeface="Calibri"/>
              </a:endParaRPr>
            </a:p>
          </p:txBody>
        </p:sp>
        <p:sp>
          <p:nvSpPr>
            <p:cNvPr id="234" name="Google Shape;234;p9"/>
            <p:cNvSpPr/>
            <p:nvPr/>
          </p:nvSpPr>
          <p:spPr>
            <a:xfrm>
              <a:off x="5613359" y="3131397"/>
              <a:ext cx="650384" cy="650384"/>
            </a:xfrm>
            <a:prstGeom prst="downArrow">
              <a:avLst>
                <a:gd fmla="val 55000" name="adj1"/>
                <a:gd fmla="val 45000" name="adj2"/>
              </a:avLst>
            </a:prstGeom>
            <a:solidFill>
              <a:srgbClr val="DFDFDF">
                <a:alpha val="89411"/>
              </a:srgbClr>
            </a:solidFill>
            <a:ln cap="flat" cmpd="sng" w="12700">
              <a:solidFill>
                <a:srgbClr val="DFDFD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
            <p:cNvSpPr txBox="1"/>
            <p:nvPr/>
          </p:nvSpPr>
          <p:spPr>
            <a:xfrm>
              <a:off x="5759695" y="3131397"/>
              <a:ext cx="357712" cy="489414"/>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Calibri"/>
                <a:buNone/>
              </a:pPr>
              <a:r>
                <a:t/>
              </a:r>
              <a:endParaRPr b="0" i="0" sz="2900" u="none" cap="none" strike="noStrike">
                <a:solidFill>
                  <a:schemeClr val="dk1"/>
                </a:solidFill>
                <a:latin typeface="Calibri"/>
                <a:ea typeface="Calibri"/>
                <a:cs typeface="Calibri"/>
                <a:sym typeface="Calibri"/>
              </a:endParaRPr>
            </a:p>
          </p:txBody>
        </p:sp>
      </p:grpSp>
      <p:pic>
        <p:nvPicPr>
          <p:cNvPr id="236" name="Google Shape;236;p9"/>
          <p:cNvPicPr preferRelativeResize="0"/>
          <p:nvPr/>
        </p:nvPicPr>
        <p:blipFill rotWithShape="1">
          <a:blip r:embed="rId3">
            <a:alphaModFix/>
          </a:blip>
          <a:srcRect b="0" l="0" r="0" t="0"/>
          <a:stretch/>
        </p:blipFill>
        <p:spPr>
          <a:xfrm>
            <a:off x="8188124" y="2297925"/>
            <a:ext cx="3732925" cy="325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2022-05-03T00:33:43Z</dcterms:created>
  <dc:creator>Karan Malik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0x01010024394FADF6733A458763A94BC512FC16</vt:lpwstr>
  </property>
</Properties>
</file>