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C32BD9-54D3-03B8-F465-AACA280CEBAB}" v="281" dt="2024-12-10T02:15:35.905"/>
    <p1510:client id="{D3BF35CA-D059-79CF-B647-27C898CE1BCA}" v="3" dt="2024-12-11T04:44:28.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3C75F7-5B0C-4291-8173-56B5CEE8C40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19404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C75F7-5B0C-4291-8173-56B5CEE8C40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237985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C75F7-5B0C-4291-8173-56B5CEE8C40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259197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C75F7-5B0C-4291-8173-56B5CEE8C40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B9033-965F-4CD5-BC1B-E155E9EC3D9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911524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C75F7-5B0C-4291-8173-56B5CEE8C40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1207223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3C75F7-5B0C-4291-8173-56B5CEE8C400}"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296013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3C75F7-5B0C-4291-8173-56B5CEE8C400}"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119793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C75F7-5B0C-4291-8173-56B5CEE8C40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870192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C75F7-5B0C-4291-8173-56B5CEE8C40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281753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C75F7-5B0C-4291-8173-56B5CEE8C40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323770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C75F7-5B0C-4291-8173-56B5CEE8C400}"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119008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3C75F7-5B0C-4291-8173-56B5CEE8C40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171292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3C75F7-5B0C-4291-8173-56B5CEE8C400}" type="datetimeFigureOut">
              <a:rPr lang="en-IN" smtClean="0"/>
              <a:t>10-12-2024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404804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C75F7-5B0C-4291-8173-56B5CEE8C400}"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32089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93C75F7-5B0C-4291-8173-56B5CEE8C400}" type="datetimeFigureOut">
              <a:rPr lang="en-IN" smtClean="0"/>
              <a:t>10-12-2024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294135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C75F7-5B0C-4291-8173-56B5CEE8C40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402786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C75F7-5B0C-4291-8173-56B5CEE8C400}"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B9033-965F-4CD5-BC1B-E155E9EC3D9F}" type="slidenum">
              <a:rPr lang="en-IN" smtClean="0"/>
              <a:t>‹#›</a:t>
            </a:fld>
            <a:endParaRPr lang="en-IN"/>
          </a:p>
        </p:txBody>
      </p:sp>
    </p:spTree>
    <p:extLst>
      <p:ext uri="{BB962C8B-B14F-4D97-AF65-F5344CB8AC3E}">
        <p14:creationId xmlns:p14="http://schemas.microsoft.com/office/powerpoint/2010/main" val="26481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93C75F7-5B0C-4291-8173-56B5CEE8C400}" type="datetimeFigureOut">
              <a:rPr lang="en-IN" smtClean="0"/>
              <a:t>10-12-2024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8CB9033-965F-4CD5-BC1B-E155E9EC3D9F}" type="slidenum">
              <a:rPr lang="en-IN" smtClean="0"/>
              <a:t>‹#›</a:t>
            </a:fld>
            <a:endParaRPr lang="en-IN"/>
          </a:p>
        </p:txBody>
      </p:sp>
    </p:spTree>
    <p:extLst>
      <p:ext uri="{BB962C8B-B14F-4D97-AF65-F5344CB8AC3E}">
        <p14:creationId xmlns:p14="http://schemas.microsoft.com/office/powerpoint/2010/main" val="2686277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04BA-9F27-9498-65A1-3845C30CDC40}"/>
              </a:ext>
            </a:extLst>
          </p:cNvPr>
          <p:cNvSpPr>
            <a:spLocks noGrp="1"/>
          </p:cNvSpPr>
          <p:nvPr>
            <p:ph type="ctrTitle"/>
          </p:nvPr>
        </p:nvSpPr>
        <p:spPr>
          <a:xfrm>
            <a:off x="1751012" y="924865"/>
            <a:ext cx="8689976" cy="1564335"/>
          </a:xfrm>
        </p:spPr>
        <p:txBody>
          <a:bodyPr>
            <a:normAutofit/>
          </a:bodyPr>
          <a:lstStyle/>
          <a:p>
            <a:r>
              <a:rPr lang="en-IN" b="1" cap="none">
                <a:latin typeface="Times New Roman" panose="02020603050405020304" pitchFamily="18" charset="0"/>
                <a:cs typeface="Times New Roman" panose="02020603050405020304" pitchFamily="18" charset="0"/>
              </a:rPr>
              <a:t>Predicting used car prices using machine Learning</a:t>
            </a:r>
          </a:p>
        </p:txBody>
      </p:sp>
      <p:pic>
        <p:nvPicPr>
          <p:cNvPr id="6" name="Picture 5">
            <a:extLst>
              <a:ext uri="{FF2B5EF4-FFF2-40B4-BE49-F238E27FC236}">
                <a16:creationId xmlns:a16="http://schemas.microsoft.com/office/drawing/2014/main" id="{939D6389-BC90-7264-BFF2-21A81C88318D}"/>
              </a:ext>
            </a:extLst>
          </p:cNvPr>
          <p:cNvPicPr>
            <a:picLocks noChangeAspect="1"/>
          </p:cNvPicPr>
          <p:nvPr/>
        </p:nvPicPr>
        <p:blipFill>
          <a:blip r:embed="rId2"/>
          <a:stretch>
            <a:fillRect/>
          </a:stretch>
        </p:blipFill>
        <p:spPr>
          <a:xfrm>
            <a:off x="4368800" y="3027679"/>
            <a:ext cx="3129280" cy="2225041"/>
          </a:xfrm>
          <a:prstGeom prst="rect">
            <a:avLst/>
          </a:prstGeom>
        </p:spPr>
      </p:pic>
      <p:sp>
        <p:nvSpPr>
          <p:cNvPr id="4" name="TextBox 3">
            <a:extLst>
              <a:ext uri="{FF2B5EF4-FFF2-40B4-BE49-F238E27FC236}">
                <a16:creationId xmlns:a16="http://schemas.microsoft.com/office/drawing/2014/main" id="{FC0C8871-6440-EF48-75C9-B2A3A7CFFDDF}"/>
              </a:ext>
            </a:extLst>
          </p:cNvPr>
          <p:cNvSpPr txBox="1"/>
          <p:nvPr/>
        </p:nvSpPr>
        <p:spPr>
          <a:xfrm>
            <a:off x="1319892" y="3581399"/>
            <a:ext cx="2743200" cy="11264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200" b="1">
                <a:solidFill>
                  <a:srgbClr val="7F7F7F"/>
                </a:solidFill>
                <a:latin typeface="Times New Roman"/>
                <a:cs typeface="Times New Roman"/>
              </a:rPr>
              <a:t>Machine Learning </a:t>
            </a:r>
            <a:r>
              <a:rPr lang="en-US" sz="1900">
                <a:solidFill>
                  <a:srgbClr val="7F7F7F"/>
                </a:solidFill>
                <a:latin typeface="Times New Roman"/>
                <a:cs typeface="Times New Roman"/>
              </a:rPr>
              <a:t>Michael </a:t>
            </a:r>
            <a:r>
              <a:rPr lang="en-US" sz="1900" err="1">
                <a:solidFill>
                  <a:srgbClr val="7F7F7F"/>
                </a:solidFill>
                <a:latin typeface="Times New Roman"/>
                <a:cs typeface="Times New Roman"/>
              </a:rPr>
              <a:t>Zelenetz</a:t>
            </a:r>
            <a:r>
              <a:rPr lang="en-US" sz="1900">
                <a:solidFill>
                  <a:srgbClr val="7F7F7F"/>
                </a:solidFill>
                <a:latin typeface="Times New Roman"/>
                <a:cs typeface="Times New Roman"/>
              </a:rPr>
              <a:t> </a:t>
            </a:r>
          </a:p>
          <a:p>
            <a:pPr algn="l"/>
            <a:endParaRPr lang="en-US">
              <a:latin typeface="Times New Roman"/>
              <a:cs typeface="Times New Roman"/>
            </a:endParaRPr>
          </a:p>
        </p:txBody>
      </p:sp>
      <p:sp>
        <p:nvSpPr>
          <p:cNvPr id="5" name="TextBox 4">
            <a:extLst>
              <a:ext uri="{FF2B5EF4-FFF2-40B4-BE49-F238E27FC236}">
                <a16:creationId xmlns:a16="http://schemas.microsoft.com/office/drawing/2014/main" id="{A7B471E7-1528-20A6-F934-4ED7AC50C2BA}"/>
              </a:ext>
            </a:extLst>
          </p:cNvPr>
          <p:cNvSpPr txBox="1"/>
          <p:nvPr/>
        </p:nvSpPr>
        <p:spPr>
          <a:xfrm>
            <a:off x="8319406" y="3118757"/>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mn-lt"/>
                <a:cs typeface="+mn-lt"/>
              </a:rPr>
              <a:t>Project Team:</a:t>
            </a:r>
          </a:p>
          <a:p>
            <a:endParaRPr lang="en-US">
              <a:latin typeface="Times New Roman"/>
              <a:cs typeface="Times New Roman"/>
            </a:endParaRPr>
          </a:p>
          <a:p>
            <a:r>
              <a:rPr lang="en-US" err="1">
                <a:latin typeface="Times New Roman"/>
                <a:cs typeface="Times New Roman"/>
              </a:rPr>
              <a:t>Mazharuddin</a:t>
            </a:r>
            <a:r>
              <a:rPr lang="en-US">
                <a:latin typeface="Times New Roman"/>
                <a:cs typeface="Times New Roman"/>
              </a:rPr>
              <a:t> Mohammed</a:t>
            </a:r>
          </a:p>
          <a:p>
            <a:endParaRPr lang="en-US">
              <a:latin typeface="Times New Roman"/>
              <a:ea typeface="+mn-lt"/>
              <a:cs typeface="+mn-lt"/>
            </a:endParaRPr>
          </a:p>
          <a:p>
            <a:r>
              <a:rPr lang="en-US">
                <a:latin typeface="Times New Roman"/>
                <a:ea typeface="+mn-lt"/>
                <a:cs typeface="+mn-lt"/>
              </a:rPr>
              <a:t>Manaswini </a:t>
            </a:r>
            <a:r>
              <a:rPr lang="en-US" err="1">
                <a:latin typeface="Times New Roman"/>
                <a:ea typeface="+mn-lt"/>
                <a:cs typeface="+mn-lt"/>
              </a:rPr>
              <a:t>Pedimalla</a:t>
            </a:r>
            <a:r>
              <a:rPr lang="en-US">
                <a:latin typeface="Times New Roman"/>
                <a:ea typeface="+mn-lt"/>
                <a:cs typeface="+mn-lt"/>
              </a:rPr>
              <a:t> </a:t>
            </a:r>
          </a:p>
          <a:p>
            <a:endParaRPr lang="en-US">
              <a:latin typeface="Times New Roman"/>
              <a:ea typeface="+mn-lt"/>
              <a:cs typeface="+mn-lt"/>
            </a:endParaRPr>
          </a:p>
          <a:p>
            <a:r>
              <a:rPr lang="en-US">
                <a:latin typeface="Times New Roman"/>
                <a:ea typeface="+mn-lt"/>
                <a:cs typeface="+mn-lt"/>
              </a:rPr>
              <a:t>Jayanth </a:t>
            </a:r>
            <a:r>
              <a:rPr lang="en-US" err="1">
                <a:latin typeface="Times New Roman"/>
                <a:ea typeface="+mn-lt"/>
                <a:cs typeface="+mn-lt"/>
              </a:rPr>
              <a:t>Vodnala</a:t>
            </a:r>
            <a:r>
              <a:rPr lang="en-US">
                <a:latin typeface="Times New Roman"/>
                <a:ea typeface="+mn-lt"/>
                <a:cs typeface="+mn-lt"/>
              </a:rPr>
              <a:t> </a:t>
            </a:r>
            <a:endParaRPr lang="en-US">
              <a:latin typeface="Times New Roman"/>
              <a:cs typeface="Times New Roman"/>
            </a:endParaRPr>
          </a:p>
        </p:txBody>
      </p:sp>
    </p:spTree>
    <p:extLst>
      <p:ext uri="{BB962C8B-B14F-4D97-AF65-F5344CB8AC3E}">
        <p14:creationId xmlns:p14="http://schemas.microsoft.com/office/powerpoint/2010/main" val="292011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CF36-E464-09B7-0C10-CB113B9C8F2B}"/>
              </a:ext>
            </a:extLst>
          </p:cNvPr>
          <p:cNvSpPr>
            <a:spLocks noGrp="1"/>
          </p:cNvSpPr>
          <p:nvPr>
            <p:ph type="title"/>
          </p:nvPr>
        </p:nvSpPr>
        <p:spPr>
          <a:xfrm>
            <a:off x="1269375" y="262917"/>
            <a:ext cx="7275185" cy="133323"/>
          </a:xfrm>
        </p:spPr>
        <p:txBody>
          <a:bodyPr>
            <a:normAutofit fontScale="90000"/>
          </a:bodyPr>
          <a:lstStyle/>
          <a:p>
            <a:r>
              <a:rPr lang="en-US"/>
              <a:t> </a:t>
            </a:r>
            <a:endParaRPr lang="en-IN"/>
          </a:p>
        </p:txBody>
      </p:sp>
      <p:sp>
        <p:nvSpPr>
          <p:cNvPr id="3" name="Content Placeholder 2">
            <a:extLst>
              <a:ext uri="{FF2B5EF4-FFF2-40B4-BE49-F238E27FC236}">
                <a16:creationId xmlns:a16="http://schemas.microsoft.com/office/drawing/2014/main" id="{D6E1F184-E115-F77F-C8AB-8CB7334D813B}"/>
              </a:ext>
            </a:extLst>
          </p:cNvPr>
          <p:cNvSpPr>
            <a:spLocks noGrp="1"/>
          </p:cNvSpPr>
          <p:nvPr>
            <p:ph sz="quarter" idx="13"/>
          </p:nvPr>
        </p:nvSpPr>
        <p:spPr>
          <a:xfrm>
            <a:off x="1361440" y="1219200"/>
            <a:ext cx="9784080" cy="4754880"/>
          </a:xfrm>
        </p:spPr>
        <p:txBody>
          <a:bodyPr>
            <a:normAutofit/>
          </a:bodyPr>
          <a:lstStyle/>
          <a:p>
            <a:pPr marL="0" indent="0">
              <a:lnSpc>
                <a:spcPct val="100000"/>
              </a:lnSpc>
              <a:buNone/>
            </a:pPr>
            <a:r>
              <a:rPr lang="en-IN" sz="1700" cap="none">
                <a:latin typeface="Times New Roman" panose="02020603050405020304" pitchFamily="18" charset="0"/>
                <a:cs typeface="Times New Roman" panose="02020603050405020304" pitchFamily="18" charset="0"/>
              </a:rPr>
              <a:t>– Test MSE: 675,157,840,372.63</a:t>
            </a:r>
          </a:p>
          <a:p>
            <a:pPr marL="0" indent="0">
              <a:lnSpc>
                <a:spcPct val="100000"/>
              </a:lnSpc>
              <a:buNone/>
            </a:pPr>
            <a:r>
              <a:rPr lang="en-IN" sz="1700" cap="none">
                <a:latin typeface="Times New Roman" panose="02020603050405020304" pitchFamily="18" charset="0"/>
                <a:cs typeface="Times New Roman" panose="02020603050405020304" pitchFamily="18" charset="0"/>
              </a:rPr>
              <a:t>– Training R²: 0.8743 (accuracy: 87.43%)</a:t>
            </a:r>
          </a:p>
          <a:p>
            <a:pPr marL="0" indent="0">
              <a:lnSpc>
                <a:spcPct val="100000"/>
              </a:lnSpc>
              <a:buNone/>
            </a:pPr>
            <a:r>
              <a:rPr lang="en-IN" sz="1700" cap="none">
                <a:latin typeface="Times New Roman" panose="02020603050405020304" pitchFamily="18" charset="0"/>
                <a:cs typeface="Times New Roman" panose="02020603050405020304" pitchFamily="18" charset="0"/>
              </a:rPr>
              <a:t>– Test R²: 0.7481 (accuracy: 74.81%)</a:t>
            </a:r>
          </a:p>
          <a:p>
            <a:pPr marL="0" indent="0">
              <a:lnSpc>
                <a:spcPct val="100000"/>
              </a:lnSpc>
              <a:buNone/>
            </a:pPr>
            <a:r>
              <a:rPr lang="en-US" sz="1700" cap="none">
                <a:latin typeface="Times New Roman" panose="02020603050405020304" pitchFamily="18" charset="0"/>
                <a:cs typeface="Times New Roman" panose="02020603050405020304" pitchFamily="18" charset="0"/>
              </a:rPr>
              <a:t>• </a:t>
            </a:r>
            <a:r>
              <a:rPr lang="en-US" sz="1700" b="1" cap="none">
                <a:latin typeface="Times New Roman" panose="02020603050405020304" pitchFamily="18" charset="0"/>
                <a:cs typeface="Times New Roman" panose="02020603050405020304" pitchFamily="18" charset="0"/>
              </a:rPr>
              <a:t>Cat Boost</a:t>
            </a:r>
            <a:r>
              <a:rPr lang="en-US" sz="1700" cap="none">
                <a:latin typeface="Times New Roman" panose="02020603050405020304" pitchFamily="18" charset="0"/>
                <a:cs typeface="Times New Roman" panose="02020603050405020304" pitchFamily="18" charset="0"/>
              </a:rPr>
              <a:t>: A boosting model optimized for categorical data, which outperformed all previous models.</a:t>
            </a:r>
          </a:p>
          <a:p>
            <a:pPr marL="0" indent="0">
              <a:lnSpc>
                <a:spcPct val="100000"/>
              </a:lnSpc>
              <a:buNone/>
            </a:pPr>
            <a:r>
              <a:rPr lang="en-US" sz="1700" cap="none">
                <a:latin typeface="Times New Roman" panose="02020603050405020304" pitchFamily="18" charset="0"/>
                <a:cs typeface="Times New Roman" panose="02020603050405020304" pitchFamily="18" charset="0"/>
              </a:rPr>
              <a:t>– Training MSE: 332,975,104,047.52</a:t>
            </a:r>
          </a:p>
          <a:p>
            <a:pPr marL="0" indent="0">
              <a:lnSpc>
                <a:spcPct val="100000"/>
              </a:lnSpc>
              <a:buNone/>
            </a:pPr>
            <a:r>
              <a:rPr lang="en-US" sz="1700" cap="none">
                <a:latin typeface="Times New Roman" panose="02020603050405020304" pitchFamily="18" charset="0"/>
                <a:cs typeface="Times New Roman" panose="02020603050405020304" pitchFamily="18" charset="0"/>
              </a:rPr>
              <a:t>– Test MSE: 660,276,823,725.44 </a:t>
            </a:r>
            <a:endParaRPr lang="en-IN" sz="1700" cap="none">
              <a:latin typeface="Times New Roman" panose="02020603050405020304" pitchFamily="18" charset="0"/>
              <a:cs typeface="Times New Roman" panose="02020603050405020304" pitchFamily="18" charset="0"/>
            </a:endParaRPr>
          </a:p>
          <a:p>
            <a:pPr marL="0" indent="0">
              <a:lnSpc>
                <a:spcPct val="100000"/>
              </a:lnSpc>
              <a:buNone/>
            </a:pPr>
            <a:r>
              <a:rPr lang="en-IN" sz="1700" cap="none">
                <a:latin typeface="Times New Roman" panose="02020603050405020304" pitchFamily="18" charset="0"/>
                <a:cs typeface="Times New Roman" panose="02020603050405020304" pitchFamily="18" charset="0"/>
              </a:rPr>
              <a:t>– Training r²: 0.8797 (accuracy: 87.97%)</a:t>
            </a:r>
          </a:p>
          <a:p>
            <a:pPr marL="0" indent="0">
              <a:lnSpc>
                <a:spcPct val="100000"/>
              </a:lnSpc>
              <a:buNone/>
            </a:pPr>
            <a:r>
              <a:rPr lang="en-IN" sz="1700" cap="none">
                <a:latin typeface="Times New Roman" panose="02020603050405020304" pitchFamily="18" charset="0"/>
                <a:cs typeface="Times New Roman" panose="02020603050405020304" pitchFamily="18" charset="0"/>
              </a:rPr>
              <a:t>– Test R²: 0.7537 (accuracy: 75.37%) </a:t>
            </a:r>
          </a:p>
          <a:p>
            <a:pPr marL="0" indent="0">
              <a:lnSpc>
                <a:spcPct val="100000"/>
              </a:lnSpc>
              <a:buNone/>
            </a:pPr>
            <a:r>
              <a:rPr lang="en-IN" sz="1700" b="1" cap="none">
                <a:latin typeface="Times New Roman" panose="02020603050405020304" pitchFamily="18" charset="0"/>
                <a:cs typeface="Times New Roman" panose="02020603050405020304" pitchFamily="18" charset="0"/>
              </a:rPr>
              <a:t>• Optimized Cat Boost</a:t>
            </a:r>
            <a:r>
              <a:rPr lang="en-IN" sz="1700" cap="none">
                <a:latin typeface="Times New Roman" panose="02020603050405020304" pitchFamily="18" charset="0"/>
                <a:cs typeface="Times New Roman" panose="02020603050405020304" pitchFamily="18" charset="0"/>
              </a:rPr>
              <a:t>: hyperparameter tuning significantly enhanced the performance.</a:t>
            </a:r>
          </a:p>
          <a:p>
            <a:pPr marL="0" indent="0">
              <a:lnSpc>
                <a:spcPct val="100000"/>
              </a:lnSpc>
              <a:buNone/>
            </a:pPr>
            <a:r>
              <a:rPr lang="en-IN" sz="1700" cap="none">
                <a:latin typeface="Times New Roman" panose="02020603050405020304" pitchFamily="18" charset="0"/>
                <a:cs typeface="Times New Roman" panose="02020603050405020304" pitchFamily="18" charset="0"/>
              </a:rPr>
              <a:t>– Best parameters: {depth: 7, iterations: 300, learning rate: 0.2, subsample: 1.0}</a:t>
            </a:r>
          </a:p>
          <a:p>
            <a:pPr marL="0" indent="0">
              <a:lnSpc>
                <a:spcPct val="100000"/>
              </a:lnSpc>
              <a:buNone/>
            </a:pPr>
            <a:r>
              <a:rPr lang="en-IN" sz="1700" cap="none">
                <a:latin typeface="Times New Roman" panose="02020603050405020304" pitchFamily="18" charset="0"/>
                <a:cs typeface="Times New Roman" panose="02020603050405020304" pitchFamily="18" charset="0"/>
              </a:rPr>
              <a:t>– Test MSE: 429,860,699,681.17</a:t>
            </a:r>
          </a:p>
          <a:p>
            <a:pPr marL="0" indent="0">
              <a:lnSpc>
                <a:spcPct val="100000"/>
              </a:lnSpc>
              <a:buNone/>
            </a:pPr>
            <a:r>
              <a:rPr lang="en-IN" sz="1700" cap="none">
                <a:latin typeface="Times New Roman" panose="02020603050405020304" pitchFamily="18" charset="0"/>
                <a:cs typeface="Times New Roman" panose="02020603050405020304" pitchFamily="18" charset="0"/>
              </a:rPr>
              <a:t>– Test R²: 0.8396 (accuracy: 83.96%)</a:t>
            </a:r>
          </a:p>
          <a:p>
            <a:pPr marL="0" indent="0">
              <a:lnSpc>
                <a:spcPct val="100000"/>
              </a:lnSpc>
              <a:buNone/>
            </a:pPr>
            <a:endParaRPr lang="en-IN" sz="2000">
              <a:latin typeface="Times New Roman" panose="02020603050405020304" pitchFamily="18"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318200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85EA-BBA7-A004-CB9A-ACC254DBCD11}"/>
              </a:ext>
            </a:extLst>
          </p:cNvPr>
          <p:cNvSpPr>
            <a:spLocks noGrp="1"/>
          </p:cNvSpPr>
          <p:nvPr>
            <p:ph type="title"/>
          </p:nvPr>
        </p:nvSpPr>
        <p:spPr>
          <a:xfrm>
            <a:off x="913775" y="618517"/>
            <a:ext cx="5497185" cy="570203"/>
          </a:xfrm>
        </p:spPr>
        <p:txBody>
          <a:bodyPr>
            <a:noAutofit/>
          </a:bodyPr>
          <a:lstStyle/>
          <a:p>
            <a:r>
              <a:rPr lang="en-IN" cap="none">
                <a:latin typeface="Times New Roman" panose="02020603050405020304" pitchFamily="18" charset="0"/>
                <a:cs typeface="Times New Roman" panose="02020603050405020304" pitchFamily="18" charset="0"/>
              </a:rPr>
              <a:t>Performance Comparison</a:t>
            </a:r>
          </a:p>
        </p:txBody>
      </p:sp>
      <p:sp>
        <p:nvSpPr>
          <p:cNvPr id="3" name="Content Placeholder 2">
            <a:extLst>
              <a:ext uri="{FF2B5EF4-FFF2-40B4-BE49-F238E27FC236}">
                <a16:creationId xmlns:a16="http://schemas.microsoft.com/office/drawing/2014/main" id="{69A2D6A7-D2EE-884A-A0EE-0D69F3090380}"/>
              </a:ext>
            </a:extLst>
          </p:cNvPr>
          <p:cNvSpPr>
            <a:spLocks noGrp="1"/>
          </p:cNvSpPr>
          <p:nvPr>
            <p:ph sz="quarter" idx="13"/>
          </p:nvPr>
        </p:nvSpPr>
        <p:spPr>
          <a:xfrm>
            <a:off x="1158240" y="1442720"/>
            <a:ext cx="9956800" cy="4541520"/>
          </a:xfrm>
        </p:spPr>
        <p:txBody>
          <a:bodyPr>
            <a:normAutofit/>
          </a:bodyPr>
          <a:lstStyle/>
          <a:p>
            <a:pPr marL="0" indent="0">
              <a:buNone/>
            </a:pPr>
            <a:r>
              <a:rPr lang="en-US" sz="1600" cap="none">
                <a:latin typeface="Times New Roman" panose="02020603050405020304" pitchFamily="18" charset="0"/>
                <a:cs typeface="Times New Roman" panose="02020603050405020304" pitchFamily="18" charset="0"/>
              </a:rPr>
              <a:t>           The table below summarizes the performance of different models evaluated during the project:</a:t>
            </a:r>
          </a:p>
          <a:p>
            <a:pPr marL="0" indent="0">
              <a:buNone/>
            </a:pPr>
            <a:endParaRPr lang="en-IN" sz="1600" cap="none">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70AF36-4CD4-5BC4-B4A6-46E30027F961}"/>
              </a:ext>
            </a:extLst>
          </p:cNvPr>
          <p:cNvPicPr>
            <a:picLocks noChangeAspect="1"/>
          </p:cNvPicPr>
          <p:nvPr/>
        </p:nvPicPr>
        <p:blipFill>
          <a:blip r:embed="rId2"/>
          <a:stretch>
            <a:fillRect/>
          </a:stretch>
        </p:blipFill>
        <p:spPr>
          <a:xfrm>
            <a:off x="1551438" y="2328282"/>
            <a:ext cx="9089123" cy="3361318"/>
          </a:xfrm>
          <a:prstGeom prst="rect">
            <a:avLst/>
          </a:prstGeom>
        </p:spPr>
      </p:pic>
    </p:spTree>
    <p:extLst>
      <p:ext uri="{BB962C8B-B14F-4D97-AF65-F5344CB8AC3E}">
        <p14:creationId xmlns:p14="http://schemas.microsoft.com/office/powerpoint/2010/main" val="47486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1523-1E3F-73F8-7E32-10A6E8CEA7A9}"/>
              </a:ext>
            </a:extLst>
          </p:cNvPr>
          <p:cNvSpPr>
            <a:spLocks noGrp="1"/>
          </p:cNvSpPr>
          <p:nvPr>
            <p:ph type="title"/>
          </p:nvPr>
        </p:nvSpPr>
        <p:spPr>
          <a:xfrm>
            <a:off x="913775" y="618517"/>
            <a:ext cx="5100945" cy="539723"/>
          </a:xfrm>
        </p:spPr>
        <p:txBody>
          <a:bodyPr>
            <a:noAutofit/>
          </a:bodyPr>
          <a:lstStyle/>
          <a:p>
            <a:r>
              <a:rPr lang="en-IN" cap="none">
                <a:latin typeface="Times New Roman" panose="02020603050405020304" pitchFamily="18" charset="0"/>
                <a:cs typeface="Times New Roman" panose="02020603050405020304" pitchFamily="18" charset="0"/>
              </a:rPr>
              <a:t>Challenges And Insights</a:t>
            </a:r>
          </a:p>
        </p:txBody>
      </p:sp>
      <p:sp>
        <p:nvSpPr>
          <p:cNvPr id="3" name="Content Placeholder 2">
            <a:extLst>
              <a:ext uri="{FF2B5EF4-FFF2-40B4-BE49-F238E27FC236}">
                <a16:creationId xmlns:a16="http://schemas.microsoft.com/office/drawing/2014/main" id="{5AA3EF29-280F-07E6-F253-39BFCB2399B7}"/>
              </a:ext>
            </a:extLst>
          </p:cNvPr>
          <p:cNvSpPr>
            <a:spLocks noGrp="1"/>
          </p:cNvSpPr>
          <p:nvPr>
            <p:ph sz="quarter" idx="13"/>
          </p:nvPr>
        </p:nvSpPr>
        <p:spPr>
          <a:xfrm>
            <a:off x="1280160" y="1351280"/>
            <a:ext cx="9814560" cy="4521200"/>
          </a:xfrm>
        </p:spPr>
        <p:txBody>
          <a:bodyPr>
            <a:noAutofit/>
          </a:bodyPr>
          <a:lstStyle/>
          <a:p>
            <a:pPr>
              <a:lnSpc>
                <a:spcPct val="100000"/>
              </a:lnSpc>
            </a:pPr>
            <a:r>
              <a:rPr lang="en-US" sz="1800" cap="none">
                <a:latin typeface="Times New Roman" panose="02020603050405020304" pitchFamily="18" charset="0"/>
                <a:cs typeface="Times New Roman" panose="02020603050405020304" pitchFamily="18" charset="0"/>
              </a:rPr>
              <a:t>During the course of this project, several challenges were encountered, each providing valuable insights into the nuances of building machine learning models for price prediction.</a:t>
            </a:r>
          </a:p>
          <a:p>
            <a:pPr marL="0" indent="0">
              <a:lnSpc>
                <a:spcPct val="100000"/>
              </a:lnSpc>
              <a:buNone/>
            </a:pPr>
            <a:r>
              <a:rPr lang="en-IN" sz="1800" b="1" cap="none">
                <a:latin typeface="Times New Roman" panose="02020603050405020304" pitchFamily="18" charset="0"/>
                <a:cs typeface="Times New Roman" panose="02020603050405020304" pitchFamily="18" charset="0"/>
              </a:rPr>
              <a:t>Challenges faced</a:t>
            </a:r>
          </a:p>
          <a:p>
            <a:pPr marL="0" indent="0">
              <a:lnSpc>
                <a:spcPct val="100000"/>
              </a:lnSpc>
              <a:buNone/>
            </a:pPr>
            <a:r>
              <a:rPr lang="en-US" sz="1800" cap="none">
                <a:latin typeface="Times New Roman" panose="02020603050405020304" pitchFamily="18" charset="0"/>
                <a:cs typeface="Times New Roman" panose="02020603050405020304" pitchFamily="18" charset="0"/>
              </a:rPr>
              <a:t>• </a:t>
            </a:r>
            <a:r>
              <a:rPr lang="en-US" sz="1800" b="1" cap="none">
                <a:latin typeface="Times New Roman" panose="02020603050405020304" pitchFamily="18" charset="0"/>
                <a:cs typeface="Times New Roman" panose="02020603050405020304" pitchFamily="18" charset="0"/>
              </a:rPr>
              <a:t>Data preprocessing</a:t>
            </a:r>
            <a:r>
              <a:rPr lang="en-US" sz="1800" cap="none">
                <a:latin typeface="Times New Roman" panose="02020603050405020304" pitchFamily="18" charset="0"/>
                <a:cs typeface="Times New Roman" panose="02020603050405020304" pitchFamily="18" charset="0"/>
              </a:rPr>
              <a:t>:</a:t>
            </a:r>
          </a:p>
          <a:p>
            <a:pPr marL="0" indent="0">
              <a:lnSpc>
                <a:spcPct val="100000"/>
              </a:lnSpc>
              <a:buNone/>
            </a:pPr>
            <a:r>
              <a:rPr lang="en-US" sz="1800" cap="none">
                <a:latin typeface="Times New Roman" panose="02020603050405020304" pitchFamily="18" charset="0"/>
                <a:cs typeface="Times New Roman" panose="02020603050405020304" pitchFamily="18" charset="0"/>
              </a:rPr>
              <a:t>– Inconsistent data formats: The km driven and ask price columns were in inconsistent formats with special characters, requiring extensive preprocessing to standardize them.</a:t>
            </a:r>
          </a:p>
          <a:p>
            <a:pPr marL="0" indent="0">
              <a:lnSpc>
                <a:spcPct val="100000"/>
              </a:lnSpc>
              <a:buNone/>
            </a:pPr>
            <a:r>
              <a:rPr lang="en-US" sz="1800" cap="none">
                <a:latin typeface="Times New Roman" panose="02020603050405020304" pitchFamily="18" charset="0"/>
                <a:cs typeface="Times New Roman" panose="02020603050405020304" pitchFamily="18" charset="0"/>
              </a:rPr>
              <a:t>– Missing values: The km driven feature had missing values, which were imputed with the median to minimize distortion. </a:t>
            </a:r>
          </a:p>
          <a:p>
            <a:pPr marL="0" indent="0">
              <a:lnSpc>
                <a:spcPct val="100000"/>
              </a:lnSpc>
              <a:buNone/>
            </a:pPr>
            <a:r>
              <a:rPr lang="en-US" sz="1800" cap="none">
                <a:latin typeface="Times New Roman" panose="02020603050405020304" pitchFamily="18" charset="0"/>
                <a:cs typeface="Times New Roman" panose="02020603050405020304" pitchFamily="18" charset="0"/>
              </a:rPr>
              <a:t>• </a:t>
            </a:r>
            <a:r>
              <a:rPr lang="en-US" sz="1800" b="1" cap="none">
                <a:latin typeface="Times New Roman" panose="02020603050405020304" pitchFamily="18" charset="0"/>
                <a:cs typeface="Times New Roman" panose="02020603050405020304" pitchFamily="18" charset="0"/>
              </a:rPr>
              <a:t>Feature engineering</a:t>
            </a:r>
            <a:r>
              <a:rPr lang="en-US" sz="1800" cap="none">
                <a:latin typeface="Times New Roman" panose="02020603050405020304" pitchFamily="18" charset="0"/>
                <a:cs typeface="Times New Roman" panose="02020603050405020304" pitchFamily="18" charset="0"/>
              </a:rPr>
              <a:t>:</a:t>
            </a:r>
          </a:p>
          <a:p>
            <a:pPr marL="0" indent="0">
              <a:lnSpc>
                <a:spcPct val="100000"/>
              </a:lnSpc>
              <a:buNone/>
            </a:pPr>
            <a:r>
              <a:rPr lang="en-US" sz="1800" cap="none">
                <a:latin typeface="Times New Roman" panose="02020603050405020304" pitchFamily="18" charset="0"/>
                <a:cs typeface="Times New Roman" panose="02020603050405020304" pitchFamily="18" charset="0"/>
              </a:rPr>
              <a:t>– High cardinality features: features like brand and model had high cardinality, which made one-hot encoding computationally expensive. Label encoding was used instead</a:t>
            </a:r>
            <a:endParaRPr lang="en-IN" sz="1800" b="1" cap="none">
              <a:latin typeface="Times New Roman" panose="02020603050405020304" pitchFamily="18" charset="0"/>
              <a:cs typeface="Times New Roman" panose="02020603050405020304" pitchFamily="18" charset="0"/>
            </a:endParaRPr>
          </a:p>
          <a:p>
            <a:pPr marL="0" indent="0">
              <a:lnSpc>
                <a:spcPct val="100000"/>
              </a:lnSpc>
              <a:buNone/>
            </a:pPr>
            <a:r>
              <a:rPr lang="en-US" sz="1800" cap="none">
                <a:latin typeface="Times New Roman" panose="02020603050405020304" pitchFamily="18" charset="0"/>
                <a:cs typeface="Times New Roman" panose="02020603050405020304" pitchFamily="18" charset="0"/>
              </a:rPr>
              <a:t>– Weak correlations: some features such as km driven showed weak correlation with the target variable, requiring experimentation with interaction terms to capture nonlinear relationships.</a:t>
            </a:r>
            <a:endParaRPr lang="en-IN" sz="1800" b="1"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87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8B36B-4CF1-7B94-D871-26CEDF343F84}"/>
              </a:ext>
            </a:extLst>
          </p:cNvPr>
          <p:cNvSpPr>
            <a:spLocks noGrp="1"/>
          </p:cNvSpPr>
          <p:nvPr>
            <p:ph sz="quarter" idx="13"/>
          </p:nvPr>
        </p:nvSpPr>
        <p:spPr>
          <a:xfrm>
            <a:off x="1137920" y="1432560"/>
            <a:ext cx="10139680" cy="4358639"/>
          </a:xfrm>
        </p:spPr>
        <p:txBody>
          <a:bodyPr>
            <a:normAutofit/>
          </a:bodyPr>
          <a:lstStyle/>
          <a:p>
            <a:pPr marL="0" indent="0">
              <a:buNone/>
            </a:pPr>
            <a:r>
              <a:rPr lang="en-US"/>
              <a:t>• </a:t>
            </a:r>
            <a:r>
              <a:rPr lang="en-US" sz="1800" b="1" cap="none">
                <a:latin typeface="Times New Roman" panose="02020603050405020304" pitchFamily="18" charset="0"/>
                <a:cs typeface="Times New Roman" panose="02020603050405020304" pitchFamily="18" charset="0"/>
              </a:rPr>
              <a:t>Model selection and optimization</a:t>
            </a:r>
            <a:r>
              <a:rPr lang="en-US" sz="1800" cap="none">
                <a:latin typeface="Times New Roman" panose="02020603050405020304" pitchFamily="18" charset="0"/>
                <a:cs typeface="Times New Roman" panose="02020603050405020304" pitchFamily="18" charset="0"/>
              </a:rPr>
              <a:t>:</a:t>
            </a:r>
          </a:p>
          <a:p>
            <a:pPr marL="0" indent="0">
              <a:buNone/>
            </a:pPr>
            <a:r>
              <a:rPr lang="en-US" sz="1800" cap="none">
                <a:latin typeface="Times New Roman" panose="02020603050405020304" pitchFamily="18" charset="0"/>
                <a:cs typeface="Times New Roman" panose="02020603050405020304" pitchFamily="18" charset="0"/>
              </a:rPr>
              <a:t>– Overfitting: Advanced models like XG Boost and Cat Boost initially showed signs of overfitting, which was mitigated through hyperparameter tuning and cross-validation.</a:t>
            </a:r>
          </a:p>
          <a:p>
            <a:pPr marL="0" indent="0">
              <a:buNone/>
            </a:pPr>
            <a:r>
              <a:rPr lang="en-US" sz="1800" cap="none">
                <a:latin typeface="Times New Roman" panose="02020603050405020304" pitchFamily="18" charset="0"/>
                <a:cs typeface="Times New Roman" panose="02020603050405020304" pitchFamily="18" charset="0"/>
              </a:rPr>
              <a:t>– Hyperparameter tuning complexity: The search for optimal hyperparameters, especially for gradient boosting models, was computationally expensive and required extensive resources.</a:t>
            </a:r>
          </a:p>
          <a:p>
            <a:pPr marL="0" indent="0">
              <a:buNone/>
            </a:pPr>
            <a:r>
              <a:rPr lang="en-US" sz="1800" cap="none">
                <a:latin typeface="Times New Roman" panose="02020603050405020304" pitchFamily="18" charset="0"/>
                <a:cs typeface="Times New Roman" panose="02020603050405020304" pitchFamily="18" charset="0"/>
              </a:rPr>
              <a:t> • </a:t>
            </a:r>
            <a:r>
              <a:rPr lang="en-US" sz="1800" b="1" cap="none">
                <a:latin typeface="Times New Roman" panose="02020603050405020304" pitchFamily="18" charset="0"/>
                <a:cs typeface="Times New Roman" panose="02020603050405020304" pitchFamily="18" charset="0"/>
              </a:rPr>
              <a:t>Evaluation metrics</a:t>
            </a:r>
            <a:r>
              <a:rPr lang="en-US" sz="1800" cap="none">
                <a:latin typeface="Times New Roman" panose="02020603050405020304" pitchFamily="18" charset="0"/>
                <a:cs typeface="Times New Roman" panose="02020603050405020304" pitchFamily="18" charset="0"/>
              </a:rPr>
              <a:t>:</a:t>
            </a:r>
          </a:p>
          <a:p>
            <a:pPr marL="0" indent="0">
              <a:buNone/>
            </a:pPr>
            <a:r>
              <a:rPr lang="en-US" sz="1800" cap="none">
                <a:latin typeface="Times New Roman" panose="02020603050405020304" pitchFamily="18" charset="0"/>
                <a:cs typeface="Times New Roman" panose="02020603050405020304" pitchFamily="18" charset="0"/>
              </a:rPr>
              <a:t>– Interpreting MSE and R²: Balancing between minimizing mean squared error (MSE) and maximizing R² was challenging, particularly in models where slight improvements in R² resulted in substantial computational costs.</a:t>
            </a:r>
            <a:endParaRPr lang="en-IN" sz="1800"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775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01B5-7EB7-E92E-61A0-5FB0462250B9}"/>
              </a:ext>
            </a:extLst>
          </p:cNvPr>
          <p:cNvSpPr>
            <a:spLocks noGrp="1"/>
          </p:cNvSpPr>
          <p:nvPr>
            <p:ph type="title"/>
          </p:nvPr>
        </p:nvSpPr>
        <p:spPr>
          <a:xfrm>
            <a:off x="1238895" y="963957"/>
            <a:ext cx="3282305" cy="590523"/>
          </a:xfrm>
        </p:spPr>
        <p:txBody>
          <a:bodyPr>
            <a:normAutofit/>
          </a:bodyPr>
          <a:lstStyle/>
          <a:p>
            <a:r>
              <a:rPr lang="en-IN" cap="none">
                <a:latin typeface="Times New Roman" panose="02020603050405020304" pitchFamily="18" charset="0"/>
                <a:cs typeface="Times New Roman" panose="02020603050405020304" pitchFamily="18" charset="0"/>
              </a:rPr>
              <a:t>Insights Gained</a:t>
            </a:r>
          </a:p>
        </p:txBody>
      </p:sp>
      <p:sp>
        <p:nvSpPr>
          <p:cNvPr id="3" name="Content Placeholder 2">
            <a:extLst>
              <a:ext uri="{FF2B5EF4-FFF2-40B4-BE49-F238E27FC236}">
                <a16:creationId xmlns:a16="http://schemas.microsoft.com/office/drawing/2014/main" id="{231103BB-CFD4-F7FB-6E45-08AA9DE9C38B}"/>
              </a:ext>
            </a:extLst>
          </p:cNvPr>
          <p:cNvSpPr>
            <a:spLocks noGrp="1"/>
          </p:cNvSpPr>
          <p:nvPr>
            <p:ph sz="quarter" idx="13"/>
          </p:nvPr>
        </p:nvSpPr>
        <p:spPr>
          <a:xfrm>
            <a:off x="1097280" y="1889760"/>
            <a:ext cx="10180320" cy="3901439"/>
          </a:xfrm>
        </p:spPr>
        <p:txBody>
          <a:bodyPr>
            <a:normAutofit/>
          </a:bodyPr>
          <a:lstStyle/>
          <a:p>
            <a:r>
              <a:rPr lang="en-US" b="1" cap="none">
                <a:latin typeface="Times New Roman" panose="02020603050405020304" pitchFamily="18" charset="0"/>
                <a:cs typeface="Times New Roman" panose="02020603050405020304" pitchFamily="18" charset="0"/>
              </a:rPr>
              <a:t>Feature importance</a:t>
            </a:r>
            <a:r>
              <a:rPr lang="en-US" cap="none">
                <a:latin typeface="Times New Roman" panose="02020603050405020304" pitchFamily="18" charset="0"/>
                <a:cs typeface="Times New Roman" panose="02020603050405020304" pitchFamily="18" charset="0"/>
              </a:rPr>
              <a:t>: The cat boost model revealed that brand and model were the most significant features, highlighting the importance of categorical data in price prediction. </a:t>
            </a:r>
          </a:p>
          <a:p>
            <a:pPr marL="0" indent="0">
              <a:buNone/>
            </a:pPr>
            <a:r>
              <a:rPr lang="en-US" cap="none">
                <a:latin typeface="Times New Roman" panose="02020603050405020304" pitchFamily="18" charset="0"/>
                <a:cs typeface="Times New Roman" panose="02020603050405020304" pitchFamily="18" charset="0"/>
              </a:rPr>
              <a:t>• </a:t>
            </a:r>
            <a:r>
              <a:rPr lang="en-US" b="1" cap="none">
                <a:latin typeface="Times New Roman" panose="02020603050405020304" pitchFamily="18" charset="0"/>
                <a:cs typeface="Times New Roman" panose="02020603050405020304" pitchFamily="18" charset="0"/>
              </a:rPr>
              <a:t>Interaction terms</a:t>
            </a:r>
            <a:r>
              <a:rPr lang="en-US" cap="none">
                <a:latin typeface="Times New Roman" panose="02020603050405020304" pitchFamily="18" charset="0"/>
                <a:cs typeface="Times New Roman" panose="02020603050405020304" pitchFamily="18" charset="0"/>
              </a:rPr>
              <a:t>: Adding interaction terms like age km driven improved the model’s performance, demonstrating the utility of feature engineering in capturing complex relationships. </a:t>
            </a:r>
          </a:p>
          <a:p>
            <a:pPr marL="0" indent="0">
              <a:buNone/>
            </a:pPr>
            <a:r>
              <a:rPr lang="en-US" cap="none">
                <a:latin typeface="Times New Roman" panose="02020603050405020304" pitchFamily="18" charset="0"/>
                <a:cs typeface="Times New Roman" panose="02020603050405020304" pitchFamily="18" charset="0"/>
              </a:rPr>
              <a:t>• </a:t>
            </a:r>
            <a:r>
              <a:rPr lang="en-US" b="1" cap="none">
                <a:latin typeface="Times New Roman" panose="02020603050405020304" pitchFamily="18" charset="0"/>
                <a:cs typeface="Times New Roman" panose="02020603050405020304" pitchFamily="18" charset="0"/>
              </a:rPr>
              <a:t>Logarithmic Transformation</a:t>
            </a:r>
            <a:r>
              <a:rPr lang="en-US" cap="none">
                <a:latin typeface="Times New Roman" panose="02020603050405020304" pitchFamily="18" charset="0"/>
                <a:cs typeface="Times New Roman" panose="02020603050405020304" pitchFamily="18" charset="0"/>
              </a:rPr>
              <a:t>: Transforming the target variable ask price reduced skewness and stabilized variance, leading to improved model performance across all algorithms.</a:t>
            </a:r>
          </a:p>
          <a:p>
            <a:pPr marL="0" indent="0">
              <a:buNone/>
            </a:pPr>
            <a:r>
              <a:rPr lang="en-US" cap="none">
                <a:latin typeface="Times New Roman" panose="02020603050405020304" pitchFamily="18" charset="0"/>
                <a:cs typeface="Times New Roman" panose="02020603050405020304" pitchFamily="18" charset="0"/>
              </a:rPr>
              <a:t> • </a:t>
            </a:r>
            <a:r>
              <a:rPr lang="en-US" b="1" cap="none">
                <a:latin typeface="Times New Roman" panose="02020603050405020304" pitchFamily="18" charset="0"/>
                <a:cs typeface="Times New Roman" panose="02020603050405020304" pitchFamily="18" charset="0"/>
              </a:rPr>
              <a:t>Model comparison</a:t>
            </a:r>
            <a:r>
              <a:rPr lang="en-US" cap="none">
                <a:latin typeface="Times New Roman" panose="02020603050405020304" pitchFamily="18" charset="0"/>
                <a:cs typeface="Times New Roman" panose="02020603050405020304" pitchFamily="18" charset="0"/>
              </a:rPr>
              <a:t>: Cat boost outperformed other models after hyperparameter tuning, achieving an R² of 83.96%, making it the most suitable model for this task.</a:t>
            </a:r>
            <a:endParaRPr lang="en-IN"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25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CBB3-5C03-8511-0230-4B6784655A4A}"/>
              </a:ext>
            </a:extLst>
          </p:cNvPr>
          <p:cNvSpPr>
            <a:spLocks noGrp="1"/>
          </p:cNvSpPr>
          <p:nvPr>
            <p:ph type="title"/>
          </p:nvPr>
        </p:nvSpPr>
        <p:spPr>
          <a:xfrm>
            <a:off x="913775" y="618517"/>
            <a:ext cx="3292465" cy="1129003"/>
          </a:xfrm>
        </p:spPr>
        <p:txBody>
          <a:bodyPr/>
          <a:lstStyle/>
          <a:p>
            <a:r>
              <a:rPr lang="en-US" cap="none">
                <a:latin typeface="Times New Roman" panose="02020603050405020304" pitchFamily="18" charset="0"/>
                <a:cs typeface="Times New Roman" panose="02020603050405020304" pitchFamily="18" charset="0"/>
              </a:rPr>
              <a:t>Future Work</a:t>
            </a:r>
            <a:endParaRPr lang="en-IN"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E30946-97C8-381E-39B4-E433A4DD7907}"/>
              </a:ext>
            </a:extLst>
          </p:cNvPr>
          <p:cNvSpPr>
            <a:spLocks noGrp="1"/>
          </p:cNvSpPr>
          <p:nvPr>
            <p:ph sz="quarter" idx="13"/>
          </p:nvPr>
        </p:nvSpPr>
        <p:spPr>
          <a:xfrm>
            <a:off x="913774" y="2032000"/>
            <a:ext cx="10333346" cy="3759199"/>
          </a:xfrm>
        </p:spPr>
        <p:txBody>
          <a:bodyPr>
            <a:normAutofit/>
          </a:bodyPr>
          <a:lstStyle/>
          <a:p>
            <a:pPr marL="0" indent="0">
              <a:buNone/>
            </a:pPr>
            <a:r>
              <a:rPr lang="en-US"/>
              <a:t>• </a:t>
            </a:r>
            <a:r>
              <a:rPr lang="en-US" sz="1800" b="1" cap="none">
                <a:latin typeface="Times New Roman" panose="02020603050405020304" pitchFamily="18" charset="0"/>
                <a:cs typeface="Times New Roman" panose="02020603050405020304" pitchFamily="18" charset="0"/>
              </a:rPr>
              <a:t>External data integration</a:t>
            </a:r>
            <a:r>
              <a:rPr lang="en-US" sz="1800" cap="none">
                <a:latin typeface="Times New Roman" panose="02020603050405020304" pitchFamily="18" charset="0"/>
                <a:cs typeface="Times New Roman" panose="02020603050405020304" pitchFamily="18" charset="0"/>
              </a:rPr>
              <a:t>: Including external datasets such as market trends, location-based demand, and car condition ratings could improve the model’s predictive power. </a:t>
            </a:r>
          </a:p>
          <a:p>
            <a:pPr marL="0" indent="0">
              <a:buNone/>
            </a:pPr>
            <a:r>
              <a:rPr lang="en-US" sz="1800" cap="none">
                <a:latin typeface="Times New Roman" panose="02020603050405020304" pitchFamily="18" charset="0"/>
                <a:cs typeface="Times New Roman" panose="02020603050405020304" pitchFamily="18" charset="0"/>
              </a:rPr>
              <a:t>• </a:t>
            </a:r>
            <a:r>
              <a:rPr lang="en-US" sz="1800" b="1" cap="none">
                <a:latin typeface="Times New Roman" panose="02020603050405020304" pitchFamily="18" charset="0"/>
                <a:cs typeface="Times New Roman" panose="02020603050405020304" pitchFamily="18" charset="0"/>
              </a:rPr>
              <a:t>Advanced techniques</a:t>
            </a:r>
            <a:r>
              <a:rPr lang="en-US" sz="1800" cap="none">
                <a:latin typeface="Times New Roman" panose="02020603050405020304" pitchFamily="18" charset="0"/>
                <a:cs typeface="Times New Roman" panose="02020603050405020304" pitchFamily="18" charset="0"/>
              </a:rPr>
              <a:t>: exploring ensemble techniques like stacking or blending could potentially enhance performance further. </a:t>
            </a:r>
          </a:p>
          <a:p>
            <a:pPr marL="0" indent="0">
              <a:buNone/>
            </a:pPr>
            <a:r>
              <a:rPr lang="en-US" sz="1800" cap="none">
                <a:latin typeface="Times New Roman" panose="02020603050405020304" pitchFamily="18" charset="0"/>
                <a:cs typeface="Times New Roman" panose="02020603050405020304" pitchFamily="18" charset="0"/>
              </a:rPr>
              <a:t>• </a:t>
            </a:r>
            <a:r>
              <a:rPr lang="en-US" sz="1800" b="1" cap="none">
                <a:latin typeface="Times New Roman" panose="02020603050405020304" pitchFamily="18" charset="0"/>
                <a:cs typeface="Times New Roman" panose="02020603050405020304" pitchFamily="18" charset="0"/>
              </a:rPr>
              <a:t>Deep learning models</a:t>
            </a:r>
            <a:r>
              <a:rPr lang="en-US" sz="1800" cap="none">
                <a:latin typeface="Times New Roman" panose="02020603050405020304" pitchFamily="18" charset="0"/>
                <a:cs typeface="Times New Roman" panose="02020603050405020304" pitchFamily="18" charset="0"/>
              </a:rPr>
              <a:t>: experimenting with deep learning architectures such as neural networks may provide additional insights, particularly for capturing non linear relationships in the data</a:t>
            </a:r>
            <a:r>
              <a:rPr lang="en-US"/>
              <a:t>.</a:t>
            </a:r>
            <a:endParaRPr lang="en-IN"/>
          </a:p>
        </p:txBody>
      </p:sp>
    </p:spTree>
    <p:extLst>
      <p:ext uri="{BB962C8B-B14F-4D97-AF65-F5344CB8AC3E}">
        <p14:creationId xmlns:p14="http://schemas.microsoft.com/office/powerpoint/2010/main" val="88088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64DB-CAFF-7CA0-18A4-68F2100D113D}"/>
              </a:ext>
            </a:extLst>
          </p:cNvPr>
          <p:cNvSpPr>
            <a:spLocks noGrp="1"/>
          </p:cNvSpPr>
          <p:nvPr>
            <p:ph type="title"/>
          </p:nvPr>
        </p:nvSpPr>
        <p:spPr>
          <a:xfrm>
            <a:off x="913775" y="618517"/>
            <a:ext cx="3292465" cy="712443"/>
          </a:xfrm>
        </p:spPr>
        <p:txBody>
          <a:bodyPr/>
          <a:lstStyle/>
          <a:p>
            <a:r>
              <a:rPr lang="en-IN" cap="none">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2F47B98-E6D7-9989-5FBC-BF2B7743CCA1}"/>
              </a:ext>
            </a:extLst>
          </p:cNvPr>
          <p:cNvSpPr>
            <a:spLocks noGrp="1"/>
          </p:cNvSpPr>
          <p:nvPr>
            <p:ph sz="quarter" idx="13"/>
          </p:nvPr>
        </p:nvSpPr>
        <p:spPr>
          <a:xfrm>
            <a:off x="1432560" y="1564640"/>
            <a:ext cx="9712960" cy="4378960"/>
          </a:xfrm>
        </p:spPr>
        <p:txBody>
          <a:bodyPr>
            <a:normAutofit fontScale="92500" lnSpcReduction="10000"/>
          </a:bodyPr>
          <a:lstStyle/>
          <a:p>
            <a:pPr marL="0" indent="0">
              <a:buNone/>
            </a:pPr>
            <a:r>
              <a:rPr lang="en-US"/>
              <a:t>• </a:t>
            </a:r>
            <a:r>
              <a:rPr lang="en-US" sz="1900" b="1" cap="none">
                <a:latin typeface="Times New Roman" panose="02020603050405020304" pitchFamily="18" charset="0"/>
                <a:cs typeface="Times New Roman" panose="02020603050405020304" pitchFamily="18" charset="0"/>
              </a:rPr>
              <a:t>Model Performance</a:t>
            </a:r>
            <a:r>
              <a:rPr lang="en-US" sz="1900" cap="none">
                <a:latin typeface="Times New Roman" panose="02020603050405020304" pitchFamily="18" charset="0"/>
                <a:cs typeface="Times New Roman" panose="02020603050405020304" pitchFamily="18" charset="0"/>
              </a:rPr>
              <a:t>: After experimenting with several models, the optimized cat boost model emerged as the most effective for this dataset, achieving an R² of 83.96% (accuracy: 83.96%) and a test MSE of 429,860,699,681.17. Its ability to handle categorical data and its efficient training process made it the ideal choice. </a:t>
            </a:r>
          </a:p>
          <a:p>
            <a:pPr marL="0" indent="0">
              <a:buNone/>
            </a:pPr>
            <a:r>
              <a:rPr lang="en-US" sz="1900" cap="none">
                <a:latin typeface="Times New Roman" panose="02020603050405020304" pitchFamily="18" charset="0"/>
                <a:cs typeface="Times New Roman" panose="02020603050405020304" pitchFamily="18" charset="0"/>
              </a:rPr>
              <a:t>• </a:t>
            </a:r>
            <a:r>
              <a:rPr lang="en-US" sz="1900" b="1" cap="none">
                <a:latin typeface="Times New Roman" panose="02020603050405020304" pitchFamily="18" charset="0"/>
                <a:cs typeface="Times New Roman" panose="02020603050405020304" pitchFamily="18" charset="0"/>
              </a:rPr>
              <a:t>Feature Importance</a:t>
            </a:r>
            <a:r>
              <a:rPr lang="en-US" sz="1900" cap="none">
                <a:latin typeface="Times New Roman" panose="02020603050405020304" pitchFamily="18" charset="0"/>
                <a:cs typeface="Times New Roman" panose="02020603050405020304" pitchFamily="18" charset="0"/>
              </a:rPr>
              <a:t>: The brand and model features were the most influential in determining the price of a used car, emphasizing the critical role of categorical features in this domain. </a:t>
            </a:r>
          </a:p>
          <a:p>
            <a:pPr marL="0" indent="0">
              <a:buNone/>
            </a:pPr>
            <a:r>
              <a:rPr lang="en-US" sz="1900" cap="none">
                <a:latin typeface="Times New Roman" panose="02020603050405020304" pitchFamily="18" charset="0"/>
                <a:cs typeface="Times New Roman" panose="02020603050405020304" pitchFamily="18" charset="0"/>
              </a:rPr>
              <a:t>• </a:t>
            </a:r>
            <a:r>
              <a:rPr lang="en-US" sz="1900" b="1" cap="none">
                <a:latin typeface="Times New Roman" panose="02020603050405020304" pitchFamily="18" charset="0"/>
                <a:cs typeface="Times New Roman" panose="02020603050405020304" pitchFamily="18" charset="0"/>
              </a:rPr>
              <a:t>Impact of preprocessing</a:t>
            </a:r>
            <a:r>
              <a:rPr lang="en-US" sz="1900" cap="none">
                <a:latin typeface="Times New Roman" panose="02020603050405020304" pitchFamily="18" charset="0"/>
                <a:cs typeface="Times New Roman" panose="02020603050405020304" pitchFamily="18" charset="0"/>
              </a:rPr>
              <a:t>: Key preprocessing steps, including handling missing values, encoding categorical features, and applying logarithmic transformations, significantly improved model performance. </a:t>
            </a:r>
            <a:endParaRPr lang="en-US" sz="1900" b="1" cap="none">
              <a:latin typeface="Times New Roman" panose="02020603050405020304" pitchFamily="18" charset="0"/>
              <a:cs typeface="Times New Roman" panose="02020603050405020304" pitchFamily="18" charset="0"/>
            </a:endParaRPr>
          </a:p>
          <a:p>
            <a:pPr marL="0" indent="0">
              <a:buNone/>
            </a:pPr>
            <a:r>
              <a:rPr lang="en-US" sz="1900" b="1" cap="none">
                <a:latin typeface="Times New Roman" panose="02020603050405020304" pitchFamily="18" charset="0"/>
                <a:cs typeface="Times New Roman" panose="02020603050405020304" pitchFamily="18" charset="0"/>
              </a:rPr>
              <a:t>• Challenges Addressed</a:t>
            </a:r>
            <a:r>
              <a:rPr lang="en-US" sz="1900" cap="none">
                <a:latin typeface="Times New Roman" panose="02020603050405020304" pitchFamily="18" charset="0"/>
                <a:cs typeface="Times New Roman" panose="02020603050405020304" pitchFamily="18" charset="0"/>
              </a:rPr>
              <a:t>: Issues such as overfitting, high cardinality in categorical features, and weak correlations were effectively mitigated through feature engineering, hyperparameter tuning, and advanced model selection.</a:t>
            </a:r>
            <a:endParaRPr lang="en-IN" sz="1900"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772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9C9A-3DBF-700C-C224-0CA0EFF79C92}"/>
              </a:ext>
            </a:extLst>
          </p:cNvPr>
          <p:cNvSpPr>
            <a:spLocks noGrp="1"/>
          </p:cNvSpPr>
          <p:nvPr>
            <p:ph type="title"/>
          </p:nvPr>
        </p:nvSpPr>
        <p:spPr>
          <a:xfrm>
            <a:off x="913775" y="618517"/>
            <a:ext cx="10363825" cy="2256763"/>
          </a:xfrm>
        </p:spPr>
        <p:txBody>
          <a:bodyPr>
            <a:normAutofit/>
          </a:bodyPr>
          <a:lstStyle/>
          <a:p>
            <a:r>
              <a:rPr lang="en-US" sz="4000" cap="none">
                <a:latin typeface="Times New Roman" panose="02020603050405020304" pitchFamily="18" charset="0"/>
                <a:cs typeface="Times New Roman" panose="02020603050405020304" pitchFamily="18" charset="0"/>
              </a:rPr>
              <a:t>THANK YOU</a:t>
            </a:r>
            <a:endParaRPr lang="en-IN" sz="4000"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BC7-AAB8-FD71-01BB-ADA05D0FC3BD}"/>
              </a:ext>
            </a:extLst>
          </p:cNvPr>
          <p:cNvSpPr>
            <a:spLocks noGrp="1"/>
          </p:cNvSpPr>
          <p:nvPr>
            <p:ph type="title"/>
          </p:nvPr>
        </p:nvSpPr>
        <p:spPr>
          <a:xfrm>
            <a:off x="913775" y="618517"/>
            <a:ext cx="2886065" cy="651483"/>
          </a:xfrm>
        </p:spPr>
        <p:txBody>
          <a:bodyPr>
            <a:noAutofit/>
          </a:bodyPr>
          <a:lstStyle/>
          <a:p>
            <a:r>
              <a:rPr lang="en-US" cap="none">
                <a:latin typeface="Times New Roman" panose="02020603050405020304" pitchFamily="18" charset="0"/>
                <a:cs typeface="Times New Roman" panose="02020603050405020304" pitchFamily="18" charset="0"/>
              </a:rPr>
              <a:t>Introduction</a:t>
            </a:r>
            <a:endParaRPr lang="en-IN"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3BF756-48BA-7F7C-C3CA-A8278DAB7FC8}"/>
              </a:ext>
            </a:extLst>
          </p:cNvPr>
          <p:cNvSpPr>
            <a:spLocks noGrp="1"/>
          </p:cNvSpPr>
          <p:nvPr>
            <p:ph sz="quarter" idx="13"/>
          </p:nvPr>
        </p:nvSpPr>
        <p:spPr>
          <a:xfrm>
            <a:off x="1097280" y="1513840"/>
            <a:ext cx="10068560" cy="4511040"/>
          </a:xfrm>
        </p:spPr>
        <p:txBody>
          <a:bodyPr>
            <a:noAutofit/>
          </a:bodyPr>
          <a:lstStyle/>
          <a:p>
            <a:pPr>
              <a:lnSpc>
                <a:spcPct val="100000"/>
              </a:lnSpc>
            </a:pPr>
            <a:r>
              <a:rPr lang="en-US" sz="1600" cap="none">
                <a:latin typeface="Times New Roman" panose="02020603050405020304" pitchFamily="18" charset="0"/>
                <a:cs typeface="Times New Roman" panose="02020603050405020304" pitchFamily="18" charset="0"/>
              </a:rPr>
              <a:t>Predicting the price of a used car is a critical challenge in the automotive industry. Various factors, such as the car’s brand, model, age, mileage, fuel type, and transmission, significantly influence its price.</a:t>
            </a:r>
          </a:p>
          <a:p>
            <a:pPr>
              <a:lnSpc>
                <a:spcPct val="100000"/>
              </a:lnSpc>
            </a:pPr>
            <a:r>
              <a:rPr lang="en-US" sz="1600" cap="none">
                <a:latin typeface="Times New Roman" panose="02020603050405020304" pitchFamily="18" charset="0"/>
                <a:cs typeface="Times New Roman" panose="02020603050405020304" pitchFamily="18" charset="0"/>
              </a:rPr>
              <a:t>Understanding these factors and leveraging machine learning techniques to predict prices accurately can provide immense value to both buyers and sellers. Buyers can make informed decisions, and sellers can price their vehicles competitively.</a:t>
            </a:r>
          </a:p>
          <a:p>
            <a:pPr>
              <a:lnSpc>
                <a:spcPct val="100000"/>
              </a:lnSpc>
            </a:pPr>
            <a:r>
              <a:rPr lang="en-US" sz="1600" cap="none">
                <a:latin typeface="Times New Roman" panose="02020603050405020304" pitchFamily="18" charset="0"/>
                <a:cs typeface="Times New Roman" panose="02020603050405020304" pitchFamily="18" charset="0"/>
              </a:rPr>
              <a:t>This project explores the use of machine learning models to predict the prices of used cars based on a dataset containing over 9,500 entries with features such as car specifications, ownership history, and usage statistics. The primary objective is to develop a robust and scalable model that can generalize well across unseen data while achieving high accuracy. </a:t>
            </a:r>
          </a:p>
          <a:p>
            <a:pPr>
              <a:lnSpc>
                <a:spcPct val="100000"/>
              </a:lnSpc>
            </a:pPr>
            <a:r>
              <a:rPr lang="en-US" sz="1600" cap="none">
                <a:latin typeface="Times New Roman" panose="02020603050405020304" pitchFamily="18" charset="0"/>
                <a:cs typeface="Times New Roman" panose="02020603050405020304" pitchFamily="18" charset="0"/>
              </a:rPr>
              <a:t>The key goals of this project include: </a:t>
            </a:r>
          </a:p>
          <a:p>
            <a:pPr marL="0" indent="0">
              <a:lnSpc>
                <a:spcPct val="100000"/>
              </a:lnSpc>
              <a:buNone/>
            </a:pPr>
            <a:r>
              <a:rPr lang="en-US" sz="1600" cap="none">
                <a:latin typeface="Times New Roman" panose="02020603050405020304" pitchFamily="18" charset="0"/>
                <a:cs typeface="Times New Roman" panose="02020603050405020304" pitchFamily="18" charset="0"/>
              </a:rPr>
              <a:t>      • Identifying the most critical factors affecting used car prices.</a:t>
            </a:r>
          </a:p>
          <a:p>
            <a:pPr marL="0" indent="0">
              <a:lnSpc>
                <a:spcPct val="100000"/>
              </a:lnSpc>
              <a:buNone/>
            </a:pPr>
            <a:r>
              <a:rPr lang="en-US" sz="1600" cap="none">
                <a:latin typeface="Times New Roman" panose="02020603050405020304" pitchFamily="18" charset="0"/>
                <a:cs typeface="Times New Roman" panose="02020603050405020304" pitchFamily="18" charset="0"/>
              </a:rPr>
              <a:t>     • Experimenting with and optimizing various machine learning algorithms. </a:t>
            </a:r>
          </a:p>
          <a:p>
            <a:pPr marL="0" indent="0">
              <a:lnSpc>
                <a:spcPct val="100000"/>
              </a:lnSpc>
              <a:buNone/>
            </a:pPr>
            <a:r>
              <a:rPr lang="en-US" sz="1600" cap="none">
                <a:latin typeface="Times New Roman" panose="02020603050405020304" pitchFamily="18" charset="0"/>
                <a:cs typeface="Times New Roman" panose="02020603050405020304" pitchFamily="18" charset="0"/>
              </a:rPr>
              <a:t>     • Interpreting the model outputs to provide actionable insights. </a:t>
            </a:r>
          </a:p>
          <a:p>
            <a:pPr marL="0" indent="0">
              <a:lnSpc>
                <a:spcPct val="100000"/>
              </a:lnSpc>
              <a:buNone/>
            </a:pPr>
            <a:r>
              <a:rPr lang="en-US" sz="1600" cap="none">
                <a:latin typeface="Times New Roman" panose="02020603050405020304" pitchFamily="18" charset="0"/>
                <a:cs typeface="Times New Roman" panose="02020603050405020304" pitchFamily="18" charset="0"/>
              </a:rPr>
              <a:t>     • Recommending strategies for further improvement in prediction accuracy.</a:t>
            </a:r>
            <a:endParaRPr lang="en-IN" sz="1600"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96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42FA-C51E-BD50-2FE3-91EC26FFD8B2}"/>
              </a:ext>
            </a:extLst>
          </p:cNvPr>
          <p:cNvSpPr>
            <a:spLocks noGrp="1"/>
          </p:cNvSpPr>
          <p:nvPr>
            <p:ph type="title"/>
          </p:nvPr>
        </p:nvSpPr>
        <p:spPr>
          <a:xfrm>
            <a:off x="913775" y="618517"/>
            <a:ext cx="4318625" cy="560043"/>
          </a:xfrm>
        </p:spPr>
        <p:txBody>
          <a:bodyPr>
            <a:noAutofit/>
          </a:bodyPr>
          <a:lstStyle/>
          <a:p>
            <a:r>
              <a:rPr lang="en-US" cap="none">
                <a:latin typeface="Times New Roman" panose="02020603050405020304" pitchFamily="18" charset="0"/>
                <a:cs typeface="Times New Roman" panose="02020603050405020304" pitchFamily="18" charset="0"/>
              </a:rPr>
              <a:t>Dataset Description</a:t>
            </a:r>
            <a:endParaRPr lang="en-IN" cap="none">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568D87-C5C5-1826-20DD-34D3F9E428A9}"/>
              </a:ext>
            </a:extLst>
          </p:cNvPr>
          <p:cNvSpPr>
            <a:spLocks noGrp="1"/>
          </p:cNvSpPr>
          <p:nvPr>
            <p:ph sz="quarter" idx="13"/>
          </p:nvPr>
        </p:nvSpPr>
        <p:spPr>
          <a:xfrm>
            <a:off x="1137920" y="1300480"/>
            <a:ext cx="10363200" cy="4257040"/>
          </a:xfrm>
        </p:spPr>
        <p:txBody>
          <a:bodyPr>
            <a:noAutofit/>
          </a:bodyPr>
          <a:lstStyle/>
          <a:p>
            <a:pPr>
              <a:lnSpc>
                <a:spcPct val="100000"/>
              </a:lnSpc>
            </a:pPr>
            <a:r>
              <a:rPr lang="en-US" sz="1600" cap="none">
                <a:latin typeface="Times New Roman" panose="02020603050405020304" pitchFamily="18" charset="0"/>
                <a:cs typeface="Times New Roman" panose="02020603050405020304" pitchFamily="18" charset="0"/>
              </a:rPr>
              <a:t>The dataset used in this project contains detailed information on used cars, with 9,582 entries and 11 features. Each row represents a unique car listing, and the features include a mix of categorical and numerical attributes that describe the car’s specifications, condition, and pricing.</a:t>
            </a:r>
          </a:p>
          <a:p>
            <a:pPr marL="0" indent="0">
              <a:lnSpc>
                <a:spcPct val="100000"/>
              </a:lnSpc>
              <a:buNone/>
            </a:pPr>
            <a:r>
              <a:rPr lang="en-US" sz="1600" cap="none">
                <a:latin typeface="Times New Roman" panose="02020603050405020304" pitchFamily="18" charset="0"/>
                <a:cs typeface="Times New Roman" panose="02020603050405020304" pitchFamily="18" charset="0"/>
              </a:rPr>
              <a:t>The following features are included in the dataset:</a:t>
            </a:r>
          </a:p>
          <a:p>
            <a:pPr marL="0" indent="0">
              <a:lnSpc>
                <a:spcPct val="100000"/>
              </a:lnSpc>
              <a:buNone/>
            </a:pPr>
            <a:r>
              <a:rPr lang="en-US" sz="1600" cap="none">
                <a:latin typeface="Times New Roman" panose="02020603050405020304" pitchFamily="18" charset="0"/>
                <a:cs typeface="Times New Roman" panose="02020603050405020304" pitchFamily="18" charset="0"/>
              </a:rPr>
              <a:t>• Brand: The manufacturer of the car (e.g., Honda , Toyota , Maruti </a:t>
            </a:r>
            <a:r>
              <a:rPr lang="en-US" sz="1600" cap="none" err="1">
                <a:latin typeface="Times New Roman" panose="02020603050405020304" pitchFamily="18" charset="0"/>
                <a:cs typeface="Times New Roman" panose="02020603050405020304" pitchFamily="18" charset="0"/>
              </a:rPr>
              <a:t>suzuki</a:t>
            </a:r>
            <a:r>
              <a:rPr lang="en-US" sz="1600" cap="none">
                <a:latin typeface="Times New Roman" panose="02020603050405020304" pitchFamily="18" charset="0"/>
                <a:cs typeface="Times New Roman" panose="02020603050405020304" pitchFamily="18" charset="0"/>
              </a:rPr>
              <a:t>). </a:t>
            </a:r>
          </a:p>
          <a:p>
            <a:pPr marL="0" indent="0">
              <a:lnSpc>
                <a:spcPct val="100000"/>
              </a:lnSpc>
              <a:buNone/>
            </a:pPr>
            <a:r>
              <a:rPr lang="en-US" sz="1600" cap="none">
                <a:latin typeface="Times New Roman" panose="02020603050405020304" pitchFamily="18" charset="0"/>
                <a:cs typeface="Times New Roman" panose="02020603050405020304" pitchFamily="18" charset="0"/>
              </a:rPr>
              <a:t>• Model: The specific model of the car (e.g., City, Innova, swift)</a:t>
            </a:r>
          </a:p>
          <a:p>
            <a:pPr marL="0" indent="0">
              <a:lnSpc>
                <a:spcPct val="100000"/>
              </a:lnSpc>
              <a:buNone/>
            </a:pPr>
            <a:r>
              <a:rPr lang="en-US" sz="1600" cap="none">
                <a:latin typeface="Times New Roman" panose="02020603050405020304" pitchFamily="18" charset="0"/>
                <a:cs typeface="Times New Roman" panose="02020603050405020304" pitchFamily="18" charset="0"/>
              </a:rPr>
              <a:t>• Year: The year the car was manufactured. </a:t>
            </a:r>
          </a:p>
          <a:p>
            <a:pPr marL="0" indent="0">
              <a:lnSpc>
                <a:spcPct val="100000"/>
              </a:lnSpc>
              <a:buNone/>
            </a:pPr>
            <a:r>
              <a:rPr lang="en-US" sz="1600" cap="none">
                <a:latin typeface="Times New Roman" panose="02020603050405020304" pitchFamily="18" charset="0"/>
                <a:cs typeface="Times New Roman" panose="02020603050405020304" pitchFamily="18" charset="0"/>
              </a:rPr>
              <a:t>• Age: The age of the car, calculated as the difference between the current year and the manufacturing year. </a:t>
            </a:r>
          </a:p>
          <a:p>
            <a:pPr marL="0" indent="0">
              <a:lnSpc>
                <a:spcPct val="100000"/>
              </a:lnSpc>
              <a:buNone/>
            </a:pPr>
            <a:r>
              <a:rPr lang="en-US" sz="1600" cap="none">
                <a:latin typeface="Times New Roman" panose="02020603050405020304" pitchFamily="18" charset="0"/>
                <a:cs typeface="Times New Roman" panose="02020603050405020304" pitchFamily="18" charset="0"/>
              </a:rPr>
              <a:t>• Km driven: The total distance the car has been driven (in kilometers). </a:t>
            </a:r>
          </a:p>
          <a:p>
            <a:pPr marL="0" indent="0">
              <a:lnSpc>
                <a:spcPct val="100000"/>
              </a:lnSpc>
              <a:buNone/>
            </a:pPr>
            <a:r>
              <a:rPr lang="en-US" sz="1600" cap="none">
                <a:latin typeface="Times New Roman" panose="02020603050405020304" pitchFamily="18" charset="0"/>
                <a:cs typeface="Times New Roman" panose="02020603050405020304" pitchFamily="18" charset="0"/>
              </a:rPr>
              <a:t>• Transmission: The type of transmission system (manual or automatic). </a:t>
            </a:r>
          </a:p>
          <a:p>
            <a:pPr marL="0" indent="0">
              <a:lnSpc>
                <a:spcPct val="100000"/>
              </a:lnSpc>
              <a:buNone/>
            </a:pPr>
            <a:r>
              <a:rPr lang="en-US" sz="1600" cap="none">
                <a:latin typeface="Times New Roman" panose="02020603050405020304" pitchFamily="18" charset="0"/>
                <a:cs typeface="Times New Roman" panose="02020603050405020304" pitchFamily="18" charset="0"/>
              </a:rPr>
              <a:t>• Owner: The ownership history of the car (</a:t>
            </a:r>
            <a:r>
              <a:rPr lang="en-US" sz="1600" cap="none" err="1">
                <a:latin typeface="Times New Roman" panose="02020603050405020304" pitchFamily="18" charset="0"/>
                <a:cs typeface="Times New Roman" panose="02020603050405020304" pitchFamily="18" charset="0"/>
              </a:rPr>
              <a:t>e.g</a:t>
            </a:r>
            <a:r>
              <a:rPr lang="en-US" sz="1600" cap="none">
                <a:latin typeface="Times New Roman" panose="02020603050405020304" pitchFamily="18" charset="0"/>
                <a:cs typeface="Times New Roman" panose="02020603050405020304" pitchFamily="18" charset="0"/>
              </a:rPr>
              <a:t> , First, second, third).</a:t>
            </a:r>
          </a:p>
          <a:p>
            <a:pPr marL="0" indent="0">
              <a:lnSpc>
                <a:spcPct val="100000"/>
              </a:lnSpc>
              <a:buNone/>
            </a:pPr>
            <a:r>
              <a:rPr lang="en-US" sz="1600" cap="none">
                <a:latin typeface="Times New Roman" panose="02020603050405020304" pitchFamily="18" charset="0"/>
                <a:cs typeface="Times New Roman" panose="02020603050405020304" pitchFamily="18" charset="0"/>
              </a:rPr>
              <a:t>• Fuel type: The type of fuel used ( </a:t>
            </a:r>
            <a:r>
              <a:rPr lang="en-US" sz="1600" cap="none" err="1">
                <a:latin typeface="Times New Roman" panose="02020603050405020304" pitchFamily="18" charset="0"/>
                <a:cs typeface="Times New Roman" panose="02020603050405020304" pitchFamily="18" charset="0"/>
              </a:rPr>
              <a:t>e.g</a:t>
            </a:r>
            <a:r>
              <a:rPr lang="en-US" sz="1600" cap="none">
                <a:latin typeface="Times New Roman" panose="02020603050405020304" pitchFamily="18" charset="0"/>
                <a:cs typeface="Times New Roman" panose="02020603050405020304" pitchFamily="18" charset="0"/>
              </a:rPr>
              <a:t> , Petrol, diesel, CNG).</a:t>
            </a:r>
          </a:p>
          <a:p>
            <a:pPr marL="0" indent="0">
              <a:lnSpc>
                <a:spcPct val="100000"/>
              </a:lnSpc>
              <a:buNone/>
            </a:pPr>
            <a:r>
              <a:rPr lang="en-US" sz="1600" cap="none">
                <a:latin typeface="Times New Roman" panose="02020603050405020304" pitchFamily="18" charset="0"/>
                <a:cs typeface="Times New Roman" panose="02020603050405020304" pitchFamily="18" charset="0"/>
              </a:rPr>
              <a:t>• Posted date: The date when the car listing was posted. </a:t>
            </a:r>
          </a:p>
          <a:p>
            <a:pPr marL="0" indent="0">
              <a:lnSpc>
                <a:spcPct val="100000"/>
              </a:lnSpc>
              <a:buNone/>
            </a:pPr>
            <a:r>
              <a:rPr lang="en-US" sz="1600" cap="none">
                <a:latin typeface="Times New Roman" panose="02020603050405020304" pitchFamily="18" charset="0"/>
                <a:cs typeface="Times New Roman" panose="02020603050405020304" pitchFamily="18" charset="0"/>
              </a:rPr>
              <a:t>• Addition info: Miscellaneous additional information provided by the seller. </a:t>
            </a:r>
          </a:p>
          <a:p>
            <a:pPr marL="0" indent="0">
              <a:lnSpc>
                <a:spcPct val="100000"/>
              </a:lnSpc>
              <a:buNone/>
            </a:pPr>
            <a:r>
              <a:rPr lang="en-US" sz="1600" cap="none">
                <a:latin typeface="Times New Roman" panose="02020603050405020304" pitchFamily="18" charset="0"/>
                <a:cs typeface="Times New Roman" panose="02020603050405020304" pitchFamily="18" charset="0"/>
              </a:rPr>
              <a:t>• Ask price: The price at which the car is being listed for sale</a:t>
            </a:r>
            <a:endParaRPr lang="en-IN" sz="1600"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17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Rectangle 3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89283B-7887-1957-9D5F-0341917B6583}"/>
              </a:ext>
            </a:extLst>
          </p:cNvPr>
          <p:cNvSpPr>
            <a:spLocks noGrp="1"/>
          </p:cNvSpPr>
          <p:nvPr>
            <p:ph type="title"/>
          </p:nvPr>
        </p:nvSpPr>
        <p:spPr>
          <a:xfrm>
            <a:off x="7652123" y="640831"/>
            <a:ext cx="3896413" cy="1573863"/>
          </a:xfrm>
        </p:spPr>
        <p:txBody>
          <a:bodyPr vert="horz" lIns="91440" tIns="45720" rIns="91440" bIns="45720" rtlCol="0" anchor="ctr">
            <a:normAutofit/>
          </a:bodyPr>
          <a:lstStyle/>
          <a:p>
            <a:pPr algn="l"/>
            <a:r>
              <a:rPr lang="en-US">
                <a:latin typeface="Times New Roman"/>
                <a:cs typeface="Times New Roman"/>
              </a:rPr>
              <a:t>Data</a:t>
            </a:r>
            <a:r>
              <a:rPr lang="en-US"/>
              <a:t> </a:t>
            </a:r>
            <a:r>
              <a:rPr lang="en-US">
                <a:latin typeface="Times New Roman"/>
                <a:cs typeface="Times New Roman"/>
              </a:rPr>
              <a:t>Preprocessing</a:t>
            </a:r>
          </a:p>
        </p:txBody>
      </p:sp>
      <p:pic>
        <p:nvPicPr>
          <p:cNvPr id="10" name="Content Placeholder 9" descr="A screenshot of a heatmap&#10;&#10;Description automatically generated">
            <a:extLst>
              <a:ext uri="{FF2B5EF4-FFF2-40B4-BE49-F238E27FC236}">
                <a16:creationId xmlns:a16="http://schemas.microsoft.com/office/drawing/2014/main" id="{8CCC4D10-59D8-5013-9EF0-6B5B4134C0F5}"/>
              </a:ext>
            </a:extLst>
          </p:cNvPr>
          <p:cNvPicPr>
            <a:picLocks noGrp="1" noChangeAspect="1"/>
          </p:cNvPicPr>
          <p:nvPr>
            <p:ph sz="quarter" idx="14"/>
          </p:nvPr>
        </p:nvPicPr>
        <p:blipFill>
          <a:blip r:embed="rId4"/>
          <a:stretch>
            <a:fillRect/>
          </a:stretch>
        </p:blipFill>
        <p:spPr>
          <a:xfrm>
            <a:off x="1117732" y="877077"/>
            <a:ext cx="6140999" cy="5050972"/>
          </a:xfrm>
          <a:prstGeom prst="rect">
            <a:avLst/>
          </a:prstGeom>
        </p:spPr>
      </p:pic>
      <p:sp>
        <p:nvSpPr>
          <p:cNvPr id="30" name="TextBox 29">
            <a:extLst>
              <a:ext uri="{FF2B5EF4-FFF2-40B4-BE49-F238E27FC236}">
                <a16:creationId xmlns:a16="http://schemas.microsoft.com/office/drawing/2014/main" id="{DAE31E8C-0932-B4D9-8907-21E5E00AA710}"/>
              </a:ext>
            </a:extLst>
          </p:cNvPr>
          <p:cNvSpPr txBox="1"/>
          <p:nvPr/>
        </p:nvSpPr>
        <p:spPr>
          <a:xfrm>
            <a:off x="7654471" y="2057401"/>
            <a:ext cx="427627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  Missing values in the km driven column were imputed using the median. ​ </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Categorical features were encoded using label encoding and one-hot encoding, depending on their nature. ​ </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A new feature, Age_ km Driven, was derived from the Age and Km Driven columns. ​ </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The target variable, ask price, was transformed using a logarithmic transformation to reduce skewness and improve model performance.​</a:t>
            </a:r>
          </a:p>
          <a:p>
            <a:pPr marL="285750" indent="-285750">
              <a:buFont typeface="Arial"/>
              <a:buChar char="•"/>
            </a:pPr>
            <a:endParaRPr lang="en-US">
              <a:latin typeface="Times New Roman"/>
              <a:cs typeface="Times New Roman"/>
            </a:endParaRPr>
          </a:p>
          <a:p>
            <a:pPr marL="285750" indent="-285750">
              <a:buFont typeface="Arial"/>
              <a:buChar char="•"/>
            </a:pPr>
            <a:endParaRPr lang="en-US">
              <a:latin typeface="Times New Roman"/>
              <a:cs typeface="Times New Roman"/>
            </a:endParaRPr>
          </a:p>
        </p:txBody>
      </p:sp>
    </p:spTree>
    <p:extLst>
      <p:ext uri="{BB962C8B-B14F-4D97-AF65-F5344CB8AC3E}">
        <p14:creationId xmlns:p14="http://schemas.microsoft.com/office/powerpoint/2010/main" val="243259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3EC6-9A09-CA18-54E9-7322B29EEAA6}"/>
              </a:ext>
            </a:extLst>
          </p:cNvPr>
          <p:cNvSpPr>
            <a:spLocks noGrp="1"/>
          </p:cNvSpPr>
          <p:nvPr>
            <p:ph type="title"/>
          </p:nvPr>
        </p:nvSpPr>
        <p:spPr>
          <a:xfrm>
            <a:off x="913775" y="618518"/>
            <a:ext cx="7173585" cy="448283"/>
          </a:xfrm>
        </p:spPr>
        <p:txBody>
          <a:bodyPr>
            <a:normAutofit fontScale="90000"/>
          </a:bodyPr>
          <a:lstStyle/>
          <a:p>
            <a:r>
              <a:rPr lang="en-IN" cap="none">
                <a:latin typeface="Times New Roman" panose="02020603050405020304" pitchFamily="18" charset="0"/>
                <a:cs typeface="Times New Roman" panose="02020603050405020304" pitchFamily="18" charset="0"/>
              </a:rPr>
              <a:t>Feature Engineering And Preprocessing</a:t>
            </a:r>
          </a:p>
        </p:txBody>
      </p:sp>
      <p:sp>
        <p:nvSpPr>
          <p:cNvPr id="3" name="Content Placeholder 2">
            <a:extLst>
              <a:ext uri="{FF2B5EF4-FFF2-40B4-BE49-F238E27FC236}">
                <a16:creationId xmlns:a16="http://schemas.microsoft.com/office/drawing/2014/main" id="{4C4205F4-DFA5-1D20-326B-77B6B1168A5E}"/>
              </a:ext>
            </a:extLst>
          </p:cNvPr>
          <p:cNvSpPr>
            <a:spLocks noGrp="1"/>
          </p:cNvSpPr>
          <p:nvPr>
            <p:ph sz="quarter" idx="13"/>
          </p:nvPr>
        </p:nvSpPr>
        <p:spPr>
          <a:xfrm>
            <a:off x="1310640" y="1290321"/>
            <a:ext cx="9946640" cy="4358640"/>
          </a:xfrm>
        </p:spPr>
        <p:txBody>
          <a:bodyPr vert="horz" lIns="91440" tIns="45720" rIns="91440" bIns="45720" rtlCol="0" anchor="t">
            <a:noAutofit/>
          </a:bodyPr>
          <a:lstStyle/>
          <a:p>
            <a:pPr marL="0" indent="0">
              <a:buNone/>
            </a:pPr>
            <a:r>
              <a:rPr lang="en-US" sz="1800" b="1" cap="none">
                <a:latin typeface="Times New Roman"/>
                <a:cs typeface="Times New Roman"/>
              </a:rPr>
              <a:t>Feature engineering </a:t>
            </a:r>
          </a:p>
          <a:p>
            <a:pPr marL="0" indent="0">
              <a:buNone/>
            </a:pPr>
            <a:r>
              <a:rPr lang="en-US" sz="1800" cap="none">
                <a:latin typeface="Times New Roman"/>
                <a:cs typeface="Times New Roman"/>
              </a:rPr>
              <a:t>• Derived feature- age: The age of the car was calculated as the difference between the year of posting (posted date) and  the manufacturing year (year). This feature was found to be more predictive than year. </a:t>
            </a:r>
          </a:p>
          <a:p>
            <a:pPr marL="0" indent="0">
              <a:buNone/>
            </a:pPr>
            <a:r>
              <a:rPr lang="en-US" sz="1800" cap="none">
                <a:latin typeface="Times New Roman"/>
                <a:cs typeface="Times New Roman"/>
              </a:rPr>
              <a:t>• Interaction term- age km driven: An interaction term between age and km driven was added to capture their combined influence on ask price.</a:t>
            </a:r>
          </a:p>
          <a:p>
            <a:pPr marL="0" indent="0">
              <a:buNone/>
            </a:pPr>
            <a:r>
              <a:rPr lang="en-IN" sz="1800" b="1" cap="none">
                <a:latin typeface="Times New Roman"/>
                <a:cs typeface="Times New Roman"/>
              </a:rPr>
              <a:t>Preprocessing Steps</a:t>
            </a:r>
            <a:br>
              <a:rPr lang="en-IN" sz="1800" b="1" cap="none">
                <a:latin typeface="Times New Roman" panose="02020603050405020304" pitchFamily="18" charset="0"/>
                <a:cs typeface="Times New Roman" panose="02020603050405020304" pitchFamily="18" charset="0"/>
              </a:rPr>
            </a:br>
            <a:r>
              <a:rPr lang="en-US" sz="1800">
                <a:latin typeface="Times New Roman"/>
                <a:cs typeface="Times New Roman"/>
              </a:rPr>
              <a:t>• </a:t>
            </a:r>
            <a:r>
              <a:rPr lang="en-US" sz="1800" cap="none">
                <a:latin typeface="Times New Roman"/>
                <a:cs typeface="Times New Roman"/>
              </a:rPr>
              <a:t>Handling missing values: The km driven column contained some missing values. These were imputed using the median to preserve the central tendency of the data without introducing bias. </a:t>
            </a:r>
          </a:p>
          <a:p>
            <a:pPr marL="0" indent="0">
              <a:buNone/>
            </a:pPr>
            <a:r>
              <a:rPr lang="en-US" sz="1800" cap="none">
                <a:latin typeface="Times New Roman"/>
                <a:cs typeface="Times New Roman"/>
              </a:rPr>
              <a:t>• Encoding categorical variables: Categorical features such as brand, model, transmission, fuel type, and owner were encoded into numerical values:</a:t>
            </a:r>
          </a:p>
          <a:p>
            <a:pPr marL="0" indent="0">
              <a:buNone/>
            </a:pPr>
            <a:r>
              <a:rPr lang="en-US" sz="1800" cap="none">
                <a:latin typeface="Times New Roman" panose="02020603050405020304" pitchFamily="18" charset="0"/>
                <a:cs typeface="Times New Roman" panose="02020603050405020304" pitchFamily="18" charset="0"/>
              </a:rPr>
              <a:t>– Label encoding: used for transmission, owner, and fuel type.</a:t>
            </a:r>
            <a:endParaRPr lang="en-IN" sz="1800" b="1"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66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A00D-F6CE-7B8E-6202-8AB2294126E4}"/>
              </a:ext>
            </a:extLst>
          </p:cNvPr>
          <p:cNvSpPr>
            <a:spLocks noGrp="1"/>
          </p:cNvSpPr>
          <p:nvPr>
            <p:ph type="title"/>
          </p:nvPr>
        </p:nvSpPr>
        <p:spPr>
          <a:xfrm>
            <a:off x="414847" y="1053947"/>
            <a:ext cx="6096624" cy="644226"/>
          </a:xfrm>
        </p:spPr>
        <p:txBody>
          <a:bodyPr>
            <a:noAutofit/>
          </a:bodyPr>
          <a:lstStyle/>
          <a:p>
            <a:r>
              <a:rPr lang="en-IN" cap="none">
                <a:latin typeface="Times New Roman" panose="02020603050405020304" pitchFamily="18" charset="0"/>
                <a:cs typeface="Times New Roman" panose="02020603050405020304" pitchFamily="18" charset="0"/>
              </a:rPr>
              <a:t>Final Dataset Characteristics</a:t>
            </a:r>
          </a:p>
        </p:txBody>
      </p:sp>
      <p:sp>
        <p:nvSpPr>
          <p:cNvPr id="3" name="Content Placeholder 2">
            <a:extLst>
              <a:ext uri="{FF2B5EF4-FFF2-40B4-BE49-F238E27FC236}">
                <a16:creationId xmlns:a16="http://schemas.microsoft.com/office/drawing/2014/main" id="{09AF239A-667F-1FB5-176C-E4D76F9362AD}"/>
              </a:ext>
            </a:extLst>
          </p:cNvPr>
          <p:cNvSpPr>
            <a:spLocks noGrp="1"/>
          </p:cNvSpPr>
          <p:nvPr>
            <p:ph sz="quarter" idx="13"/>
          </p:nvPr>
        </p:nvSpPr>
        <p:spPr>
          <a:xfrm>
            <a:off x="913774" y="1979386"/>
            <a:ext cx="5106026" cy="4093028"/>
          </a:xfrm>
        </p:spPr>
        <p:txBody>
          <a:bodyPr>
            <a:normAutofit/>
          </a:bodyPr>
          <a:lstStyle/>
          <a:p>
            <a:pPr marL="0" indent="0">
              <a:buNone/>
            </a:pPr>
            <a:r>
              <a:rPr lang="en-US" sz="1800" cap="none">
                <a:latin typeface="Times New Roman" panose="02020603050405020304" pitchFamily="18" charset="0"/>
                <a:cs typeface="Times New Roman" panose="02020603050405020304" pitchFamily="18" charset="0"/>
              </a:rPr>
              <a:t>After preprocessing, </a:t>
            </a:r>
          </a:p>
          <a:p>
            <a:pPr marL="0" indent="0">
              <a:buNone/>
            </a:pPr>
            <a:r>
              <a:rPr lang="en-US" sz="1800" cap="none">
                <a:latin typeface="Times New Roman" panose="02020603050405020304" pitchFamily="18" charset="0"/>
                <a:cs typeface="Times New Roman" panose="02020603050405020304" pitchFamily="18" charset="0"/>
              </a:rPr>
              <a:t>The final dataset consisted of the following: </a:t>
            </a:r>
          </a:p>
          <a:p>
            <a:pPr marL="0" indent="0">
              <a:buNone/>
            </a:pPr>
            <a:r>
              <a:rPr lang="en-US" sz="1800" cap="none">
                <a:latin typeface="Times New Roman" panose="02020603050405020304" pitchFamily="18" charset="0"/>
                <a:cs typeface="Times New Roman" panose="02020603050405020304" pitchFamily="18" charset="0"/>
              </a:rPr>
              <a:t>• Number of features : 8 (including engineered features such as age and age km driven). </a:t>
            </a:r>
          </a:p>
          <a:p>
            <a:pPr marL="0" indent="0">
              <a:buNone/>
            </a:pPr>
            <a:r>
              <a:rPr lang="en-US" sz="1800" cap="none">
                <a:latin typeface="Times New Roman" panose="02020603050405020304" pitchFamily="18" charset="0"/>
                <a:cs typeface="Times New Roman" panose="02020603050405020304" pitchFamily="18" charset="0"/>
              </a:rPr>
              <a:t>• Training dataset size: 7,665 rows.</a:t>
            </a:r>
          </a:p>
          <a:p>
            <a:pPr marL="0" indent="0">
              <a:buNone/>
            </a:pPr>
            <a:r>
              <a:rPr lang="en-US" sz="1800" cap="none">
                <a:latin typeface="Times New Roman" panose="02020603050405020304" pitchFamily="18" charset="0"/>
                <a:cs typeface="Times New Roman" panose="02020603050405020304" pitchFamily="18" charset="0"/>
              </a:rPr>
              <a:t>• Testing dataset size: 1,917 rows.</a:t>
            </a:r>
            <a:endParaRPr lang="en-IN" sz="1800" cap="none">
              <a:latin typeface="Times New Roman" panose="02020603050405020304" pitchFamily="18" charset="0"/>
              <a:cs typeface="Times New Roman" panose="02020603050405020304" pitchFamily="18" charset="0"/>
            </a:endParaRPr>
          </a:p>
        </p:txBody>
      </p:sp>
      <p:pic>
        <p:nvPicPr>
          <p:cNvPr id="75" name="Content Placeholder 74">
            <a:extLst>
              <a:ext uri="{FF2B5EF4-FFF2-40B4-BE49-F238E27FC236}">
                <a16:creationId xmlns:a16="http://schemas.microsoft.com/office/drawing/2014/main" id="{3DA600AF-4F05-103F-401F-A39C5E1732BF}"/>
              </a:ext>
            </a:extLst>
          </p:cNvPr>
          <p:cNvPicPr>
            <a:picLocks noGrp="1" noChangeAspect="1"/>
          </p:cNvPicPr>
          <p:nvPr>
            <p:ph sz="quarter" idx="14"/>
          </p:nvPr>
        </p:nvPicPr>
        <p:blipFill>
          <a:blip r:embed="rId2"/>
          <a:stretch>
            <a:fillRect/>
          </a:stretch>
        </p:blipFill>
        <p:spPr>
          <a:xfrm>
            <a:off x="6019800" y="1606641"/>
            <a:ext cx="6106885" cy="3638722"/>
          </a:xfrm>
        </p:spPr>
      </p:pic>
    </p:spTree>
    <p:extLst>
      <p:ext uri="{BB962C8B-B14F-4D97-AF65-F5344CB8AC3E}">
        <p14:creationId xmlns:p14="http://schemas.microsoft.com/office/powerpoint/2010/main" val="71998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B334-980C-CA2D-A691-66D81A26F1B6}"/>
              </a:ext>
            </a:extLst>
          </p:cNvPr>
          <p:cNvSpPr>
            <a:spLocks noGrp="1"/>
          </p:cNvSpPr>
          <p:nvPr>
            <p:ph type="title"/>
          </p:nvPr>
        </p:nvSpPr>
        <p:spPr>
          <a:xfrm>
            <a:off x="913776" y="618518"/>
            <a:ext cx="7751254" cy="622454"/>
          </a:xfrm>
        </p:spPr>
        <p:txBody>
          <a:bodyPr/>
          <a:lstStyle/>
          <a:p>
            <a:r>
              <a:rPr lang="en-IN" cap="none">
                <a:latin typeface="Times New Roman"/>
                <a:cs typeface="Times New Roman"/>
              </a:rPr>
              <a:t>Visualization of pre-processed features</a:t>
            </a:r>
          </a:p>
        </p:txBody>
      </p:sp>
      <p:sp>
        <p:nvSpPr>
          <p:cNvPr id="3" name="Content Placeholder 2">
            <a:extLst>
              <a:ext uri="{FF2B5EF4-FFF2-40B4-BE49-F238E27FC236}">
                <a16:creationId xmlns:a16="http://schemas.microsoft.com/office/drawing/2014/main" id="{620746C8-A422-E340-CBE3-5B7A587353D8}"/>
              </a:ext>
            </a:extLst>
          </p:cNvPr>
          <p:cNvSpPr>
            <a:spLocks noGrp="1"/>
          </p:cNvSpPr>
          <p:nvPr>
            <p:ph sz="quarter" idx="13"/>
          </p:nvPr>
        </p:nvSpPr>
        <p:spPr>
          <a:xfrm>
            <a:off x="1088570" y="1719943"/>
            <a:ext cx="4931229" cy="4071256"/>
          </a:xfrm>
        </p:spPr>
        <p:txBody>
          <a:bodyPr/>
          <a:lstStyle/>
          <a:p>
            <a:endParaRPr lang="en-US" cap="none">
              <a:latin typeface="Times New Roman" panose="02020603050405020304" pitchFamily="18" charset="0"/>
              <a:cs typeface="Times New Roman" panose="02020603050405020304" pitchFamily="18" charset="0"/>
            </a:endParaRPr>
          </a:p>
          <a:p>
            <a:endParaRPr lang="en-US" cap="none">
              <a:latin typeface="Times New Roman" panose="02020603050405020304" pitchFamily="18" charset="0"/>
              <a:cs typeface="Times New Roman" panose="02020603050405020304" pitchFamily="18" charset="0"/>
            </a:endParaRPr>
          </a:p>
          <a:p>
            <a:r>
              <a:rPr lang="en-US" cap="none">
                <a:latin typeface="Times New Roman" panose="02020603050405020304" pitchFamily="18" charset="0"/>
                <a:cs typeface="Times New Roman" panose="02020603050405020304" pitchFamily="18" charset="0"/>
              </a:rPr>
              <a:t>The residuals distribution after applying the cat boost model, which illustrates the effectiveness of the preprocessing steps.</a:t>
            </a:r>
            <a:endParaRPr lang="en-IN" cap="none">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7DAE97A-3C01-E70F-6757-3C56F22EAC09}"/>
              </a:ext>
            </a:extLst>
          </p:cNvPr>
          <p:cNvPicPr>
            <a:picLocks noGrp="1" noChangeAspect="1"/>
          </p:cNvPicPr>
          <p:nvPr>
            <p:ph sz="quarter" idx="14"/>
          </p:nvPr>
        </p:nvPicPr>
        <p:blipFill>
          <a:blip r:embed="rId2"/>
          <a:stretch>
            <a:fillRect/>
          </a:stretch>
        </p:blipFill>
        <p:spPr>
          <a:xfrm>
            <a:off x="6346825" y="1600200"/>
            <a:ext cx="5192032" cy="4190999"/>
          </a:xfrm>
        </p:spPr>
      </p:pic>
    </p:spTree>
    <p:extLst>
      <p:ext uri="{BB962C8B-B14F-4D97-AF65-F5344CB8AC3E}">
        <p14:creationId xmlns:p14="http://schemas.microsoft.com/office/powerpoint/2010/main" val="361903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3191-F468-C5A6-9CC6-1A3ABFFEFFBD}"/>
              </a:ext>
            </a:extLst>
          </p:cNvPr>
          <p:cNvSpPr>
            <a:spLocks noGrp="1"/>
          </p:cNvSpPr>
          <p:nvPr>
            <p:ph type="title"/>
          </p:nvPr>
        </p:nvSpPr>
        <p:spPr>
          <a:xfrm>
            <a:off x="913775" y="618517"/>
            <a:ext cx="6614785" cy="692123"/>
          </a:xfrm>
        </p:spPr>
        <p:txBody>
          <a:bodyPr>
            <a:noAutofit/>
          </a:bodyPr>
          <a:lstStyle/>
          <a:p>
            <a:r>
              <a:rPr lang="en-IN" cap="none">
                <a:latin typeface="Times New Roman" panose="02020603050405020304" pitchFamily="18" charset="0"/>
                <a:cs typeface="Times New Roman" panose="02020603050405020304" pitchFamily="18" charset="0"/>
              </a:rPr>
              <a:t>Model Building And Evaluation</a:t>
            </a:r>
          </a:p>
        </p:txBody>
      </p:sp>
      <p:sp>
        <p:nvSpPr>
          <p:cNvPr id="3" name="Content Placeholder 2">
            <a:extLst>
              <a:ext uri="{FF2B5EF4-FFF2-40B4-BE49-F238E27FC236}">
                <a16:creationId xmlns:a16="http://schemas.microsoft.com/office/drawing/2014/main" id="{1592F51C-36C7-5E20-4882-E50F620EA7EE}"/>
              </a:ext>
            </a:extLst>
          </p:cNvPr>
          <p:cNvSpPr>
            <a:spLocks noGrp="1"/>
          </p:cNvSpPr>
          <p:nvPr>
            <p:ph sz="quarter" idx="13"/>
          </p:nvPr>
        </p:nvSpPr>
        <p:spPr>
          <a:xfrm>
            <a:off x="985519" y="1310640"/>
            <a:ext cx="10292706" cy="5059680"/>
          </a:xfrm>
        </p:spPr>
        <p:txBody>
          <a:bodyPr>
            <a:noAutofit/>
          </a:bodyPr>
          <a:lstStyle/>
          <a:p>
            <a:r>
              <a:rPr lang="en-US" sz="1800" cap="none">
                <a:latin typeface="Times New Roman" panose="02020603050405020304" pitchFamily="18" charset="0"/>
                <a:cs typeface="Times New Roman" panose="02020603050405020304" pitchFamily="18" charset="0"/>
              </a:rPr>
              <a:t>To predict the price of used cars, multiple machine learning models were trained and evaluated. This section details the models used, their training process, and performance metrics.</a:t>
            </a:r>
          </a:p>
          <a:p>
            <a:pPr marL="0" indent="0">
              <a:buNone/>
            </a:pPr>
            <a:r>
              <a:rPr lang="en-IN" sz="1800" b="1" cap="none">
                <a:latin typeface="Times New Roman" panose="02020603050405020304" pitchFamily="18" charset="0"/>
                <a:cs typeface="Times New Roman" panose="02020603050405020304" pitchFamily="18" charset="0"/>
              </a:rPr>
              <a:t>Baseline models</a:t>
            </a:r>
          </a:p>
          <a:p>
            <a:pPr marL="0" indent="0">
              <a:buNone/>
            </a:pPr>
            <a:r>
              <a:rPr lang="en-US" sz="1800" cap="none">
                <a:latin typeface="Times New Roman" panose="02020603050405020304" pitchFamily="18" charset="0"/>
                <a:cs typeface="Times New Roman" panose="02020603050405020304" pitchFamily="18" charset="0"/>
              </a:rPr>
              <a:t>The following regression models were implemented as baselines: </a:t>
            </a:r>
          </a:p>
          <a:p>
            <a:pPr marL="0" indent="0">
              <a:buNone/>
            </a:pPr>
            <a:r>
              <a:rPr lang="en-US" sz="1800" cap="none">
                <a:latin typeface="Times New Roman" panose="02020603050405020304" pitchFamily="18" charset="0"/>
                <a:cs typeface="Times New Roman" panose="02020603050405020304" pitchFamily="18" charset="0"/>
              </a:rPr>
              <a:t>• </a:t>
            </a:r>
            <a:r>
              <a:rPr lang="en-US" sz="1800" b="1" cap="none">
                <a:latin typeface="Times New Roman" panose="02020603050405020304" pitchFamily="18" charset="0"/>
                <a:cs typeface="Times New Roman" panose="02020603050405020304" pitchFamily="18" charset="0"/>
              </a:rPr>
              <a:t>Linear regression</a:t>
            </a:r>
            <a:r>
              <a:rPr lang="en-US" sz="1800" cap="none">
                <a:latin typeface="Times New Roman" panose="02020603050405020304" pitchFamily="18" charset="0"/>
                <a:cs typeface="Times New Roman" panose="02020603050405020304" pitchFamily="18" charset="0"/>
              </a:rPr>
              <a:t>: A simple model to establish a baseline. Despite its simplicity, the model was unable to capture complex relationships between features.</a:t>
            </a:r>
          </a:p>
          <a:p>
            <a:pPr marL="0" indent="0">
              <a:buNone/>
            </a:pPr>
            <a:r>
              <a:rPr lang="en-US" sz="1800" cap="none">
                <a:latin typeface="Times New Roman" panose="02020603050405020304" pitchFamily="18" charset="0"/>
                <a:cs typeface="Times New Roman" panose="02020603050405020304" pitchFamily="18" charset="0"/>
              </a:rPr>
              <a:t>– Training MSE: 2,254,115,088,404.78</a:t>
            </a:r>
          </a:p>
          <a:p>
            <a:pPr marL="0" indent="0">
              <a:buNone/>
            </a:pPr>
            <a:r>
              <a:rPr lang="en-US" sz="1800" cap="none">
                <a:latin typeface="Times New Roman" panose="02020603050405020304" pitchFamily="18" charset="0"/>
                <a:cs typeface="Times New Roman" panose="02020603050405020304" pitchFamily="18" charset="0"/>
              </a:rPr>
              <a:t>– Test MSE: 2,152,847,506,619.19</a:t>
            </a:r>
          </a:p>
          <a:p>
            <a:pPr marL="0" indent="0">
              <a:buNone/>
            </a:pPr>
            <a:r>
              <a:rPr lang="en-US" sz="1800" cap="none">
                <a:latin typeface="Times New Roman" panose="02020603050405020304" pitchFamily="18" charset="0"/>
                <a:cs typeface="Times New Roman" panose="02020603050405020304" pitchFamily="18" charset="0"/>
              </a:rPr>
              <a:t>– Training R²: 0.1856 (accuracy: 18.56%)</a:t>
            </a:r>
          </a:p>
          <a:p>
            <a:pPr marL="0" indent="0">
              <a:buNone/>
            </a:pPr>
            <a:r>
              <a:rPr lang="en-US" sz="1800" cap="none">
                <a:latin typeface="Times New Roman" panose="02020603050405020304" pitchFamily="18" charset="0"/>
                <a:cs typeface="Times New Roman" panose="02020603050405020304" pitchFamily="18" charset="0"/>
              </a:rPr>
              <a:t>– Test R²: 0.1969 (accuracy: 19.69%) </a:t>
            </a:r>
          </a:p>
          <a:p>
            <a:pPr marL="0" indent="0">
              <a:buNone/>
            </a:pPr>
            <a:r>
              <a:rPr lang="en-US" sz="1800" cap="none">
                <a:latin typeface="Times New Roman" panose="02020603050405020304" pitchFamily="18" charset="0"/>
                <a:cs typeface="Times New Roman" panose="02020603050405020304" pitchFamily="18" charset="0"/>
              </a:rPr>
              <a:t>• </a:t>
            </a:r>
            <a:r>
              <a:rPr lang="en-US" sz="1800" b="1" cap="none">
                <a:latin typeface="Times New Roman" panose="02020603050405020304" pitchFamily="18" charset="0"/>
                <a:cs typeface="Times New Roman" panose="02020603050405020304" pitchFamily="18" charset="0"/>
              </a:rPr>
              <a:t>Ridge and Lasso regression</a:t>
            </a:r>
            <a:r>
              <a:rPr lang="en-US" sz="1800" cap="none">
                <a:latin typeface="Times New Roman" panose="02020603050405020304" pitchFamily="18" charset="0"/>
                <a:cs typeface="Times New Roman" panose="02020603050405020304" pitchFamily="18" charset="0"/>
              </a:rPr>
              <a:t>: Regularized regression models were applied, but their performance was similar to linear regression, indicating the need for more complex models.</a:t>
            </a:r>
            <a:endParaRPr lang="en-IN" sz="1800" b="1"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10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2058-7CB8-671A-E457-2CDB7081E0CA}"/>
              </a:ext>
            </a:extLst>
          </p:cNvPr>
          <p:cNvSpPr>
            <a:spLocks noGrp="1"/>
          </p:cNvSpPr>
          <p:nvPr>
            <p:ph type="title"/>
          </p:nvPr>
        </p:nvSpPr>
        <p:spPr>
          <a:xfrm>
            <a:off x="913775" y="618517"/>
            <a:ext cx="3688705" cy="539723"/>
          </a:xfrm>
        </p:spPr>
        <p:txBody>
          <a:bodyPr>
            <a:normAutofit fontScale="90000"/>
          </a:bodyPr>
          <a:lstStyle/>
          <a:p>
            <a:r>
              <a:rPr lang="en-IN" cap="none">
                <a:latin typeface="Times New Roman" panose="02020603050405020304" pitchFamily="18" charset="0"/>
                <a:cs typeface="Times New Roman" panose="02020603050405020304" pitchFamily="18" charset="0"/>
              </a:rPr>
              <a:t>Advanced Models</a:t>
            </a:r>
          </a:p>
        </p:txBody>
      </p:sp>
      <p:sp>
        <p:nvSpPr>
          <p:cNvPr id="3" name="Content Placeholder 2">
            <a:extLst>
              <a:ext uri="{FF2B5EF4-FFF2-40B4-BE49-F238E27FC236}">
                <a16:creationId xmlns:a16="http://schemas.microsoft.com/office/drawing/2014/main" id="{313012C1-E5A8-73C8-D937-3ED124AA389E}"/>
              </a:ext>
            </a:extLst>
          </p:cNvPr>
          <p:cNvSpPr>
            <a:spLocks noGrp="1"/>
          </p:cNvSpPr>
          <p:nvPr>
            <p:ph sz="quarter" idx="13"/>
          </p:nvPr>
        </p:nvSpPr>
        <p:spPr>
          <a:xfrm>
            <a:off x="1290320" y="1371600"/>
            <a:ext cx="10210800" cy="4673600"/>
          </a:xfrm>
        </p:spPr>
        <p:txBody>
          <a:bodyPr>
            <a:noAutofit/>
          </a:bodyPr>
          <a:lstStyle/>
          <a:p>
            <a:pPr marL="0" indent="0">
              <a:lnSpc>
                <a:spcPct val="100000"/>
              </a:lnSpc>
              <a:buNone/>
            </a:pPr>
            <a:r>
              <a:rPr lang="en-IN" sz="1600" cap="none">
                <a:latin typeface="Times New Roman" panose="02020603050405020304" pitchFamily="18" charset="0"/>
                <a:cs typeface="Times New Roman" panose="02020603050405020304" pitchFamily="18" charset="0"/>
              </a:rPr>
              <a:t>To improve the prediction performance, the following advanced models were implemented: </a:t>
            </a:r>
          </a:p>
          <a:p>
            <a:pPr marL="0" indent="0">
              <a:lnSpc>
                <a:spcPct val="100000"/>
              </a:lnSpc>
              <a:buNone/>
            </a:pPr>
            <a:r>
              <a:rPr lang="en-IN" sz="1600" b="1" cap="none">
                <a:latin typeface="Times New Roman" panose="02020603050405020304" pitchFamily="18" charset="0"/>
                <a:cs typeface="Times New Roman" panose="02020603050405020304" pitchFamily="18" charset="0"/>
              </a:rPr>
              <a:t>• XG boost</a:t>
            </a:r>
            <a:r>
              <a:rPr lang="en-IN" sz="1600" cap="none">
                <a:latin typeface="Times New Roman" panose="02020603050405020304" pitchFamily="18" charset="0"/>
                <a:cs typeface="Times New Roman" panose="02020603050405020304" pitchFamily="18" charset="0"/>
              </a:rPr>
              <a:t>: A gradient-boosted decision tree model that showed significant improvement over the baseline.</a:t>
            </a:r>
          </a:p>
          <a:p>
            <a:pPr marL="0" indent="0">
              <a:lnSpc>
                <a:spcPct val="100000"/>
              </a:lnSpc>
              <a:buNone/>
            </a:pPr>
            <a:r>
              <a:rPr lang="en-IN" sz="1600" cap="none">
                <a:latin typeface="Times New Roman" panose="02020603050405020304" pitchFamily="18" charset="0"/>
                <a:cs typeface="Times New Roman" panose="02020603050405020304" pitchFamily="18" charset="0"/>
              </a:rPr>
              <a:t>– Training MSE: 335,186,316,944.73</a:t>
            </a:r>
          </a:p>
          <a:p>
            <a:pPr marL="0" indent="0">
              <a:lnSpc>
                <a:spcPct val="100000"/>
              </a:lnSpc>
              <a:buNone/>
            </a:pPr>
            <a:r>
              <a:rPr lang="en-IN" sz="1600" cap="none">
                <a:latin typeface="Times New Roman" panose="02020603050405020304" pitchFamily="18" charset="0"/>
                <a:cs typeface="Times New Roman" panose="02020603050405020304" pitchFamily="18" charset="0"/>
              </a:rPr>
              <a:t>– Test MSE: 803,866,165,171.79</a:t>
            </a:r>
          </a:p>
          <a:p>
            <a:pPr marL="0" indent="0">
              <a:lnSpc>
                <a:spcPct val="100000"/>
              </a:lnSpc>
              <a:buNone/>
            </a:pPr>
            <a:r>
              <a:rPr lang="en-IN" sz="1600" cap="none">
                <a:latin typeface="Times New Roman" panose="02020603050405020304" pitchFamily="18" charset="0"/>
                <a:cs typeface="Times New Roman" panose="02020603050405020304" pitchFamily="18" charset="0"/>
              </a:rPr>
              <a:t>– Training R²: 0.8789 (accuracy: 87.89%)</a:t>
            </a:r>
          </a:p>
          <a:p>
            <a:pPr marL="0" indent="0">
              <a:lnSpc>
                <a:spcPct val="100000"/>
              </a:lnSpc>
              <a:buNone/>
            </a:pPr>
            <a:r>
              <a:rPr lang="en-IN" sz="1600" cap="none">
                <a:latin typeface="Times New Roman" panose="02020603050405020304" pitchFamily="18" charset="0"/>
                <a:cs typeface="Times New Roman" panose="02020603050405020304" pitchFamily="18" charset="0"/>
              </a:rPr>
              <a:t>– Test R²: 0.7001 (accuracy: 70.01%) </a:t>
            </a:r>
          </a:p>
          <a:p>
            <a:pPr marL="0" indent="0">
              <a:lnSpc>
                <a:spcPct val="100000"/>
              </a:lnSpc>
              <a:buNone/>
            </a:pPr>
            <a:r>
              <a:rPr lang="en-IN" sz="1600" cap="none">
                <a:latin typeface="Times New Roman" panose="02020603050405020304" pitchFamily="18" charset="0"/>
                <a:cs typeface="Times New Roman" panose="02020603050405020304" pitchFamily="18" charset="0"/>
              </a:rPr>
              <a:t>• </a:t>
            </a:r>
            <a:r>
              <a:rPr lang="en-IN" sz="1600" b="1" cap="none">
                <a:latin typeface="Times New Roman" panose="02020603050405020304" pitchFamily="18" charset="0"/>
                <a:cs typeface="Times New Roman" panose="02020603050405020304" pitchFamily="18" charset="0"/>
              </a:rPr>
              <a:t>Optimized XG boost</a:t>
            </a:r>
            <a:r>
              <a:rPr lang="en-IN" sz="1600" cap="none">
                <a:latin typeface="Times New Roman" panose="02020603050405020304" pitchFamily="18" charset="0"/>
                <a:cs typeface="Times New Roman" panose="02020603050405020304" pitchFamily="18" charset="0"/>
              </a:rPr>
              <a:t>: After hyperparameter tuning, the performance further improved.</a:t>
            </a:r>
          </a:p>
          <a:p>
            <a:pPr marL="0" indent="0">
              <a:lnSpc>
                <a:spcPct val="100000"/>
              </a:lnSpc>
              <a:buNone/>
            </a:pPr>
            <a:r>
              <a:rPr lang="en-IN" sz="1600" cap="none">
                <a:latin typeface="Times New Roman" panose="02020603050405020304" pitchFamily="18" charset="0"/>
                <a:cs typeface="Times New Roman" panose="02020603050405020304" pitchFamily="18" charset="0"/>
              </a:rPr>
              <a:t>– Best parameters: {learning rate: 0.2, max depth: 7, min child weight: 1, n estimators: 200, subsample: 0.8}</a:t>
            </a:r>
          </a:p>
          <a:p>
            <a:pPr marL="0" indent="0">
              <a:lnSpc>
                <a:spcPct val="100000"/>
              </a:lnSpc>
              <a:buNone/>
            </a:pPr>
            <a:r>
              <a:rPr lang="en-IN" sz="1600" cap="none">
                <a:latin typeface="Times New Roman" panose="02020603050405020304" pitchFamily="18" charset="0"/>
                <a:cs typeface="Times New Roman" panose="02020603050405020304" pitchFamily="18" charset="0"/>
              </a:rPr>
              <a:t>– Test MSE: 554,790,721,534.56</a:t>
            </a:r>
          </a:p>
          <a:p>
            <a:pPr marL="0" indent="0">
              <a:lnSpc>
                <a:spcPct val="100000"/>
              </a:lnSpc>
              <a:buNone/>
            </a:pPr>
            <a:r>
              <a:rPr lang="en-IN" sz="1600" cap="none">
                <a:latin typeface="Times New Roman" panose="02020603050405020304" pitchFamily="18" charset="0"/>
                <a:cs typeface="Times New Roman" panose="02020603050405020304" pitchFamily="18" charset="0"/>
              </a:rPr>
              <a:t>– Test R²: 0.7930 (accuracy: 79.30%)</a:t>
            </a:r>
          </a:p>
          <a:p>
            <a:pPr marL="0" indent="0">
              <a:lnSpc>
                <a:spcPct val="100000"/>
              </a:lnSpc>
              <a:buNone/>
            </a:pPr>
            <a:r>
              <a:rPr lang="en-IN" sz="1600" cap="none">
                <a:latin typeface="Times New Roman" panose="02020603050405020304" pitchFamily="18" charset="0"/>
                <a:cs typeface="Times New Roman" panose="02020603050405020304" pitchFamily="18" charset="0"/>
              </a:rPr>
              <a:t> • </a:t>
            </a:r>
            <a:r>
              <a:rPr lang="en-IN" sz="1600" b="1" cap="none">
                <a:latin typeface="Times New Roman" panose="02020603050405020304" pitchFamily="18" charset="0"/>
                <a:cs typeface="Times New Roman" panose="02020603050405020304" pitchFamily="18" charset="0"/>
              </a:rPr>
              <a:t>Light GBM</a:t>
            </a:r>
            <a:r>
              <a:rPr lang="en-IN" sz="1600" cap="none">
                <a:latin typeface="Times New Roman" panose="02020603050405020304" pitchFamily="18" charset="0"/>
                <a:cs typeface="Times New Roman" panose="02020603050405020304" pitchFamily="18" charset="0"/>
              </a:rPr>
              <a:t>: A gradient-boosting model with efficient training on large datasets.</a:t>
            </a:r>
          </a:p>
          <a:p>
            <a:pPr marL="0" indent="0">
              <a:lnSpc>
                <a:spcPct val="100000"/>
              </a:lnSpc>
              <a:buNone/>
            </a:pPr>
            <a:r>
              <a:rPr lang="en-IN" sz="1600" cap="none">
                <a:latin typeface="Times New Roman" panose="02020603050405020304" pitchFamily="18" charset="0"/>
                <a:cs typeface="Times New Roman" panose="02020603050405020304" pitchFamily="18" charset="0"/>
              </a:rPr>
              <a:t>– Training MSE: 348,015,503,594.21</a:t>
            </a:r>
          </a:p>
        </p:txBody>
      </p:sp>
    </p:spTree>
    <p:extLst>
      <p:ext uri="{BB962C8B-B14F-4D97-AF65-F5344CB8AC3E}">
        <p14:creationId xmlns:p14="http://schemas.microsoft.com/office/powerpoint/2010/main" val="8287435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Droplet</vt:lpstr>
      <vt:lpstr>Predicting used car prices using machine Learning</vt:lpstr>
      <vt:lpstr>Introduction</vt:lpstr>
      <vt:lpstr>Dataset Description</vt:lpstr>
      <vt:lpstr>Data Preprocessing</vt:lpstr>
      <vt:lpstr>Feature Engineering And Preprocessing</vt:lpstr>
      <vt:lpstr>Final Dataset Characteristics</vt:lpstr>
      <vt:lpstr>Visualization of pre-processed features</vt:lpstr>
      <vt:lpstr>Model Building And Evaluation</vt:lpstr>
      <vt:lpstr>Advanced Models</vt:lpstr>
      <vt:lpstr> </vt:lpstr>
      <vt:lpstr>Performance Comparison</vt:lpstr>
      <vt:lpstr>Challenges And Insights</vt:lpstr>
      <vt:lpstr>PowerPoint Presentation</vt:lpstr>
      <vt:lpstr>Insights Gained</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Manaswini Pedimalla</dc:creator>
  <cp:revision>3</cp:revision>
  <dcterms:created xsi:type="dcterms:W3CDTF">2024-12-09T18:10:55Z</dcterms:created>
  <dcterms:modified xsi:type="dcterms:W3CDTF">2024-12-11T05:19:46Z</dcterms:modified>
</cp:coreProperties>
</file>