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3956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02029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49500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85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46989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7276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25366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628408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13020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13805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1718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099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8505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EAA971-11C0-4E75-AC2E-76A63D1773A1}"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421706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A971-11C0-4E75-AC2E-76A63D1773A1}" type="datetimeFigureOut">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29293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791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89951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EAA971-11C0-4E75-AC2E-76A63D1773A1}" type="datetimeFigureOut">
              <a:rPr lang="en-US" smtClean="0"/>
              <a:t>4/16/2020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3E14A4-0E1D-4FB0-903D-46656A14820E}" type="slidenum">
              <a:rPr lang="en-US" smtClean="0"/>
              <a:t>‹#›</a:t>
            </a:fld>
            <a:endParaRPr lang="en-US"/>
          </a:p>
        </p:txBody>
      </p:sp>
    </p:spTree>
    <p:extLst>
      <p:ext uri="{BB962C8B-B14F-4D97-AF65-F5344CB8AC3E}">
        <p14:creationId xmlns:p14="http://schemas.microsoft.com/office/powerpoint/2010/main" val="33569267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Presentation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Misty </a:t>
            </a:r>
            <a:r>
              <a:rPr lang="en-US" dirty="0" err="1" smtClean="0"/>
              <a:t>Pedrazoli</a:t>
            </a:r>
            <a:endParaRPr lang="en-US" dirty="0" smtClean="0"/>
          </a:p>
          <a:p>
            <a:r>
              <a:rPr lang="en-US" dirty="0" smtClean="0"/>
              <a:t>April 2020</a:t>
            </a:r>
            <a:endParaRPr lang="en-US" dirty="0"/>
          </a:p>
        </p:txBody>
      </p:sp>
    </p:spTree>
    <p:extLst>
      <p:ext uri="{BB962C8B-B14F-4D97-AF65-F5344CB8AC3E}">
        <p14:creationId xmlns:p14="http://schemas.microsoft.com/office/powerpoint/2010/main" val="28549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 and Audience</a:t>
            </a:r>
            <a:endParaRPr lang="en-US" dirty="0"/>
          </a:p>
        </p:txBody>
      </p:sp>
      <p:sp>
        <p:nvSpPr>
          <p:cNvPr id="3" name="TextBox 2"/>
          <p:cNvSpPr txBox="1"/>
          <p:nvPr/>
        </p:nvSpPr>
        <p:spPr>
          <a:xfrm flipH="1">
            <a:off x="1135609" y="2004291"/>
            <a:ext cx="9615517" cy="3416320"/>
          </a:xfrm>
          <a:prstGeom prst="rect">
            <a:avLst/>
          </a:prstGeom>
          <a:noFill/>
        </p:spPr>
        <p:txBody>
          <a:bodyPr wrap="square" rtlCol="0">
            <a:spAutoFit/>
          </a:bodyPr>
          <a:lstStyle/>
          <a:p>
            <a:r>
              <a:rPr lang="en-US" dirty="0"/>
              <a:t>Hypothetically, I am a commercial account executive at a local </a:t>
            </a:r>
            <a:r>
              <a:rPr lang="en-US" dirty="0" smtClean="0"/>
              <a:t>bank and I am considering opportunity in my area.</a:t>
            </a:r>
          </a:p>
          <a:p>
            <a:r>
              <a:rPr lang="en-US" dirty="0" smtClean="0"/>
              <a:t> </a:t>
            </a:r>
          </a:p>
          <a:p>
            <a:r>
              <a:rPr lang="en-US" dirty="0"/>
              <a:t>Little Elm, Texas is an up and coming suburb of North Dallas, and is currently developing at an intense rate. There is construction at every corner. This is a prime time to begin entrepreneurship. Little Elm is also landlocked by other cities, so this is the ideal opportunity to act in the business sector as either an investor or business operator, before the point of entry is saturated and opportunity becomes scarce</a:t>
            </a:r>
            <a:r>
              <a:rPr lang="en-US" dirty="0" smtClean="0"/>
              <a:t>.</a:t>
            </a:r>
          </a:p>
          <a:p>
            <a:endParaRPr lang="en-US" dirty="0" smtClean="0"/>
          </a:p>
          <a:p>
            <a:pPr marL="285750" indent="-285750">
              <a:buFont typeface="Arial" panose="020B0604020202020204" pitchFamily="34" charset="0"/>
              <a:buChar char="•"/>
            </a:pPr>
            <a:r>
              <a:rPr lang="en-US" dirty="0" smtClean="0"/>
              <a:t>Where should I invest money</a:t>
            </a:r>
            <a:endParaRPr lang="en-US" dirty="0"/>
          </a:p>
          <a:p>
            <a:pPr marL="285750" indent="-285750">
              <a:buFont typeface="Arial" panose="020B0604020202020204" pitchFamily="34" charset="0"/>
              <a:buChar char="•"/>
            </a:pPr>
            <a:r>
              <a:rPr lang="en-US" dirty="0" smtClean="0"/>
              <a:t>5-10 </a:t>
            </a:r>
            <a:r>
              <a:rPr lang="en-US" dirty="0"/>
              <a:t>options and compile my target </a:t>
            </a:r>
            <a:r>
              <a:rPr lang="en-US" dirty="0" smtClean="0"/>
              <a:t>list</a:t>
            </a:r>
          </a:p>
          <a:p>
            <a:pPr marL="285750" indent="-285750">
              <a:buFont typeface="Arial" panose="020B0604020202020204" pitchFamily="34" charset="0"/>
              <a:buChar char="•"/>
            </a:pPr>
            <a:r>
              <a:rPr lang="en-US" dirty="0" smtClean="0"/>
              <a:t>Use for internal business and to share with clients</a:t>
            </a:r>
            <a:endParaRPr lang="en-US" dirty="0"/>
          </a:p>
        </p:txBody>
      </p:sp>
    </p:spTree>
    <p:extLst>
      <p:ext uri="{BB962C8B-B14F-4D97-AF65-F5344CB8AC3E}">
        <p14:creationId xmlns:p14="http://schemas.microsoft.com/office/powerpoint/2010/main" val="29436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and Source</a:t>
            </a:r>
            <a:endParaRPr lang="en-US" dirty="0"/>
          </a:p>
        </p:txBody>
      </p:sp>
      <p:sp>
        <p:nvSpPr>
          <p:cNvPr id="3" name="TextBox 2"/>
          <p:cNvSpPr txBox="1"/>
          <p:nvPr/>
        </p:nvSpPr>
        <p:spPr>
          <a:xfrm>
            <a:off x="1182255" y="2225964"/>
            <a:ext cx="9615054"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FourSquare</a:t>
            </a:r>
            <a:r>
              <a:rPr lang="en-US" dirty="0" smtClean="0"/>
              <a:t> Data (foresquare.com)</a:t>
            </a:r>
          </a:p>
          <a:p>
            <a:pPr marL="285750" indent="-285750">
              <a:buFont typeface="Arial" panose="020B0604020202020204" pitchFamily="34" charset="0"/>
              <a:buChar char="•"/>
            </a:pPr>
            <a:r>
              <a:rPr lang="en-US" dirty="0" smtClean="0"/>
              <a:t>Types of businesses that already exist in Little Elm </a:t>
            </a:r>
          </a:p>
          <a:p>
            <a:pPr marL="285750" indent="-285750">
              <a:buFont typeface="Arial" panose="020B0604020202020204" pitchFamily="34" charset="0"/>
              <a:buChar char="•"/>
            </a:pPr>
            <a:r>
              <a:rPr lang="en-US" dirty="0" smtClean="0"/>
              <a:t>Compare to Frisco, TX</a:t>
            </a:r>
          </a:p>
          <a:p>
            <a:pPr marL="285750" indent="-285750">
              <a:buFont typeface="Arial" panose="020B0604020202020204" pitchFamily="34" charset="0"/>
              <a:buChar char="•"/>
            </a:pPr>
            <a:r>
              <a:rPr lang="en-US" dirty="0" smtClean="0"/>
              <a:t>Look for opportunity by business category</a:t>
            </a:r>
          </a:p>
        </p:txBody>
      </p:sp>
    </p:spTree>
    <p:extLst>
      <p:ext uri="{BB962C8B-B14F-4D97-AF65-F5344CB8AC3E}">
        <p14:creationId xmlns:p14="http://schemas.microsoft.com/office/powerpoint/2010/main" val="3733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TextBox 2"/>
          <p:cNvSpPr txBox="1"/>
          <p:nvPr/>
        </p:nvSpPr>
        <p:spPr>
          <a:xfrm>
            <a:off x="415636" y="1911928"/>
            <a:ext cx="1066799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data to determine the count of existing in available business categories provided by the </a:t>
            </a:r>
            <a:r>
              <a:rPr lang="en-US" dirty="0" err="1" smtClean="0"/>
              <a:t>ForeSquare</a:t>
            </a:r>
            <a:r>
              <a:rPr lang="en-US" dirty="0" smtClean="0"/>
              <a:t> data in Little Elm and </a:t>
            </a:r>
            <a:r>
              <a:rPr lang="en-US" dirty="0" err="1" smtClean="0"/>
              <a:t>Fricso</a:t>
            </a:r>
            <a:endParaRPr lang="en-US" dirty="0" smtClean="0"/>
          </a:p>
          <a:p>
            <a:pPr marL="285750" indent="-285750">
              <a:buFont typeface="Arial" panose="020B0604020202020204" pitchFamily="34" charset="0"/>
              <a:buChar char="•"/>
            </a:pPr>
            <a:r>
              <a:rPr lang="en-US" dirty="0"/>
              <a:t>C</a:t>
            </a:r>
            <a:r>
              <a:rPr lang="en-US" dirty="0" smtClean="0"/>
              <a:t>alculate the volumes in each respective city and determine which categories have the most opportunity for growth in Little Elm</a:t>
            </a:r>
          </a:p>
          <a:p>
            <a:pPr marL="285750" indent="-285750">
              <a:buFont typeface="Arial" panose="020B0604020202020204" pitchFamily="34" charset="0"/>
              <a:buChar char="•"/>
            </a:pPr>
            <a:r>
              <a:rPr lang="en-US" dirty="0" smtClean="0"/>
              <a:t>Compile this data by the highest and lowest counts for each city </a:t>
            </a:r>
          </a:p>
          <a:p>
            <a:pPr marL="285750" indent="-285750">
              <a:buFont typeface="Arial" panose="020B0604020202020204" pitchFamily="34" charset="0"/>
              <a:buChar char="•"/>
            </a:pPr>
            <a:r>
              <a:rPr lang="en-US" dirty="0" smtClean="0"/>
              <a:t>Determine which categories to select for my final target list</a:t>
            </a:r>
            <a:endParaRPr lang="en-US" dirty="0"/>
          </a:p>
        </p:txBody>
      </p:sp>
    </p:spTree>
    <p:extLst>
      <p:ext uri="{BB962C8B-B14F-4D97-AF65-F5344CB8AC3E}">
        <p14:creationId xmlns:p14="http://schemas.microsoft.com/office/powerpoint/2010/main" val="346383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417" y="452718"/>
            <a:ext cx="10924583" cy="1400530"/>
          </a:xfrm>
        </p:spPr>
        <p:txBody>
          <a:bodyPr>
            <a:normAutofit fontScale="90000"/>
          </a:bodyPr>
          <a:lstStyle/>
          <a:p>
            <a:r>
              <a:rPr lang="en-US" dirty="0" smtClean="0"/>
              <a:t>Project Findings and Recommendations</a:t>
            </a:r>
            <a:endParaRPr lang="en-US" dirty="0"/>
          </a:p>
        </p:txBody>
      </p:sp>
      <p:sp>
        <p:nvSpPr>
          <p:cNvPr id="5" name="TextBox 4"/>
          <p:cNvSpPr txBox="1"/>
          <p:nvPr/>
        </p:nvSpPr>
        <p:spPr>
          <a:xfrm>
            <a:off x="2275548" y="1708242"/>
            <a:ext cx="7566495"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More businesses in common than expected meaning </a:t>
            </a:r>
            <a:r>
              <a:rPr lang="en-US" dirty="0"/>
              <a:t>Little Elm is currently </a:t>
            </a:r>
            <a:endParaRPr lang="en-US" dirty="0" smtClean="0"/>
          </a:p>
          <a:p>
            <a:pPr lvl="1"/>
            <a:r>
              <a:rPr lang="en-US" dirty="0" smtClean="0"/>
              <a:t>doing </a:t>
            </a:r>
            <a:r>
              <a:rPr lang="en-US" dirty="0"/>
              <a:t>a good job with the existing business landscape present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Compiled a Red, Yellow, Green list based on the data compiled (next slide)</a:t>
            </a:r>
          </a:p>
        </p:txBody>
      </p:sp>
      <p:pic>
        <p:nvPicPr>
          <p:cNvPr id="3" name="Picture 2"/>
          <p:cNvPicPr>
            <a:picLocks noChangeAspect="1"/>
          </p:cNvPicPr>
          <p:nvPr/>
        </p:nvPicPr>
        <p:blipFill>
          <a:blip r:embed="rId2"/>
          <a:stretch>
            <a:fillRect/>
          </a:stretch>
        </p:blipFill>
        <p:spPr>
          <a:xfrm>
            <a:off x="1454583" y="3157994"/>
            <a:ext cx="3791671" cy="3495960"/>
          </a:xfrm>
          <a:prstGeom prst="rect">
            <a:avLst/>
          </a:prstGeom>
        </p:spPr>
      </p:pic>
      <p:pic>
        <p:nvPicPr>
          <p:cNvPr id="4" name="Picture 3"/>
          <p:cNvPicPr>
            <a:picLocks noChangeAspect="1"/>
          </p:cNvPicPr>
          <p:nvPr/>
        </p:nvPicPr>
        <p:blipFill>
          <a:blip r:embed="rId3"/>
          <a:stretch>
            <a:fillRect/>
          </a:stretch>
        </p:blipFill>
        <p:spPr>
          <a:xfrm>
            <a:off x="6058795" y="3108772"/>
            <a:ext cx="4252030" cy="3523673"/>
          </a:xfrm>
          <a:prstGeom prst="rect">
            <a:avLst/>
          </a:prstGeom>
        </p:spPr>
      </p:pic>
    </p:spTree>
    <p:extLst>
      <p:ext uri="{BB962C8B-B14F-4D97-AF65-F5344CB8AC3E}">
        <p14:creationId xmlns:p14="http://schemas.microsoft.com/office/powerpoint/2010/main" val="355156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11460342"/>
              </p:ext>
            </p:extLst>
          </p:nvPr>
        </p:nvGraphicFramePr>
        <p:xfrm>
          <a:off x="3340938" y="3515653"/>
          <a:ext cx="5698836" cy="2512290"/>
        </p:xfrm>
        <a:graphic>
          <a:graphicData uri="http://schemas.openxmlformats.org/drawingml/2006/table">
            <a:tbl>
              <a:tblPr firstRow="1" firstCol="1" bandRow="1">
                <a:tableStyleId>{B301B821-A1FF-4177-AEE7-76D212191A09}</a:tableStyleId>
              </a:tblPr>
              <a:tblGrid>
                <a:gridCol w="2401838">
                  <a:extLst>
                    <a:ext uri="{9D8B030D-6E8A-4147-A177-3AD203B41FA5}">
                      <a16:colId xmlns:a16="http://schemas.microsoft.com/office/drawing/2014/main" val="1425444312"/>
                    </a:ext>
                  </a:extLst>
                </a:gridCol>
                <a:gridCol w="1544410">
                  <a:extLst>
                    <a:ext uri="{9D8B030D-6E8A-4147-A177-3AD203B41FA5}">
                      <a16:colId xmlns:a16="http://schemas.microsoft.com/office/drawing/2014/main" val="2634315143"/>
                    </a:ext>
                  </a:extLst>
                </a:gridCol>
                <a:gridCol w="1752588">
                  <a:extLst>
                    <a:ext uri="{9D8B030D-6E8A-4147-A177-3AD203B41FA5}">
                      <a16:colId xmlns:a16="http://schemas.microsoft.com/office/drawing/2014/main" val="594468671"/>
                    </a:ext>
                  </a:extLst>
                </a:gridCol>
              </a:tblGrid>
              <a:tr h="280229">
                <a:tc gridSpan="3">
                  <a:txBody>
                    <a:bodyPr/>
                    <a:lstStyle/>
                    <a:p>
                      <a:pPr marL="0" marR="0" algn="ctr">
                        <a:lnSpc>
                          <a:spcPct val="107000"/>
                        </a:lnSpc>
                        <a:spcBef>
                          <a:spcPts val="0"/>
                        </a:spcBef>
                        <a:spcAft>
                          <a:spcPts val="0"/>
                        </a:spcAft>
                      </a:pPr>
                      <a:r>
                        <a:rPr lang="en-US" sz="1100">
                          <a:effectLst/>
                        </a:rPr>
                        <a:t>Little Elm Targe Business Investement 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0466768"/>
                  </a:ext>
                </a:extLst>
              </a:tr>
              <a:tr h="289892">
                <a:tc>
                  <a:txBody>
                    <a:bodyPr/>
                    <a:lstStyle/>
                    <a:p>
                      <a:pPr marL="0" marR="0">
                        <a:lnSpc>
                          <a:spcPct val="107000"/>
                        </a:lnSpc>
                        <a:spcBef>
                          <a:spcPts val="0"/>
                        </a:spcBef>
                        <a:spcAft>
                          <a:spcPts val="0"/>
                        </a:spcAft>
                      </a:pPr>
                      <a:r>
                        <a:rPr lang="en-US" sz="1600" b="1" dirty="0">
                          <a:effectLst/>
                        </a:rPr>
                        <a:t>Green</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b="1" dirty="0">
                          <a:effectLst/>
                        </a:rPr>
                        <a:t>Yellow</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600" b="1" dirty="0">
                          <a:effectLst/>
                        </a:rPr>
                        <a:t>Red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013169"/>
                  </a:ext>
                </a:extLst>
              </a:tr>
              <a:tr h="533886">
                <a:tc>
                  <a:txBody>
                    <a:bodyPr/>
                    <a:lstStyle/>
                    <a:p>
                      <a:pPr marL="0" marR="0">
                        <a:lnSpc>
                          <a:spcPct val="107000"/>
                        </a:lnSpc>
                        <a:spcBef>
                          <a:spcPts val="0"/>
                        </a:spcBef>
                        <a:spcAft>
                          <a:spcPts val="0"/>
                        </a:spcAft>
                      </a:pPr>
                      <a:r>
                        <a:rPr lang="en-US" sz="1100" b="0" dirty="0">
                          <a:effectLst/>
                        </a:rPr>
                        <a:t>Fried Chicken Shop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Coffee Shop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Fast Food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6564209"/>
                  </a:ext>
                </a:extLst>
              </a:tr>
              <a:tr h="280229">
                <a:tc>
                  <a:txBody>
                    <a:bodyPr/>
                    <a:lstStyle/>
                    <a:p>
                      <a:pPr marL="0" marR="0">
                        <a:lnSpc>
                          <a:spcPct val="107000"/>
                        </a:lnSpc>
                        <a:spcBef>
                          <a:spcPts val="0"/>
                        </a:spcBef>
                        <a:spcAft>
                          <a:spcPts val="0"/>
                        </a:spcAft>
                      </a:pPr>
                      <a:r>
                        <a:rPr lang="en-US" sz="1100" b="0">
                          <a:effectLst/>
                        </a:rPr>
                        <a:t>Sushi</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Grocery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9442130"/>
                  </a:ext>
                </a:extLst>
              </a:tr>
              <a:tr h="313939">
                <a:tc>
                  <a:txBody>
                    <a:bodyPr/>
                    <a:lstStyle/>
                    <a:p>
                      <a:pPr marL="0" marR="0">
                        <a:lnSpc>
                          <a:spcPct val="107000"/>
                        </a:lnSpc>
                        <a:spcBef>
                          <a:spcPts val="0"/>
                        </a:spcBef>
                        <a:spcAft>
                          <a:spcPts val="0"/>
                        </a:spcAft>
                      </a:pPr>
                      <a:r>
                        <a:rPr lang="en-US" sz="1100" b="0" dirty="0" err="1">
                          <a:effectLst/>
                        </a:rPr>
                        <a:t>IceCream</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Juice Bar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2743465"/>
                  </a:ext>
                </a:extLst>
              </a:tr>
              <a:tr h="533886">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Lingerie 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65989504"/>
                  </a:ext>
                </a:extLst>
              </a:tr>
              <a:tr h="280229">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Museum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75192772"/>
                  </a:ext>
                </a:extLst>
              </a:tr>
            </a:tbl>
          </a:graphicData>
        </a:graphic>
      </p:graphicFrame>
      <p:sp>
        <p:nvSpPr>
          <p:cNvPr id="4" name="TextBox 3"/>
          <p:cNvSpPr txBox="1"/>
          <p:nvPr/>
        </p:nvSpPr>
        <p:spPr>
          <a:xfrm>
            <a:off x="1357162" y="2088682"/>
            <a:ext cx="9017533" cy="369332"/>
          </a:xfrm>
          <a:prstGeom prst="rect">
            <a:avLst/>
          </a:prstGeom>
          <a:noFill/>
        </p:spPr>
        <p:txBody>
          <a:bodyPr wrap="none" rtlCol="0">
            <a:spAutoFit/>
          </a:bodyPr>
          <a:lstStyle/>
          <a:p>
            <a:r>
              <a:rPr lang="en-US" dirty="0" smtClean="0"/>
              <a:t>If this were a real world exercise, I feel this data would really help me make business decisions!</a:t>
            </a:r>
            <a:endParaRPr lang="en-US" dirty="0"/>
          </a:p>
        </p:txBody>
      </p:sp>
    </p:spTree>
    <p:extLst>
      <p:ext uri="{BB962C8B-B14F-4D97-AF65-F5344CB8AC3E}">
        <p14:creationId xmlns:p14="http://schemas.microsoft.com/office/powerpoint/2010/main" val="26064879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500</TotalTime>
  <Words>315</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Times New Roman</vt:lpstr>
      <vt:lpstr>Depth</vt:lpstr>
      <vt:lpstr>Capstone Presentation</vt:lpstr>
      <vt:lpstr>Business Opportunity and Audience</vt:lpstr>
      <vt:lpstr>Data Description and Source</vt:lpstr>
      <vt:lpstr>Methodology </vt:lpstr>
      <vt:lpstr>Project Findings and Recommendations</vt:lpstr>
      <vt:lpstr>Project Summary</vt:lpstr>
    </vt:vector>
  </TitlesOfParts>
  <Company>Tenet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Pedrazoli, Misty</dc:creator>
  <cp:lastModifiedBy>Pedrazoli, Misty</cp:lastModifiedBy>
  <cp:revision>13</cp:revision>
  <dcterms:created xsi:type="dcterms:W3CDTF">2020-04-11T18:24:17Z</dcterms:created>
  <dcterms:modified xsi:type="dcterms:W3CDTF">2020-04-16T21:37:25Z</dcterms:modified>
</cp:coreProperties>
</file>