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2CD7831-1C35-4931-98D4-45820435BBEB}" type="datetimeFigureOut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87D921C-EB84-4949-AB60-9F920CA83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52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EEE5C7-EE79-4675-BEF3-E2BC36A38CB3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007A1E-5987-4B02-8D1C-2D34D9AB29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7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3D1C1-2BCD-48B6-A9BA-5E454EDB0F3C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E3BB1-BBAD-49E1-AA36-C511B8682B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08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15905-55EF-44D3-A6D6-9D811CC5F24E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D2663-C287-41A5-94F1-51E3E3A4A6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3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49D76-3504-469E-BA15-EA967DC37C65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28B03-9816-4B6B-8093-8A43C8517B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60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DCAB0-BAB1-42D1-BF4C-82A7E3559652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CB8C7-4600-4AB7-96A5-E3BD418F80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0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5E75B-1F79-4FDA-9B01-4AB4A81BCF87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9673E-B96F-45AD-B301-A0D1DA6245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A20C-E98D-4A83-8FB5-BDC61C479AEE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66E6D-250E-4F93-8295-E9B64E19D6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7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260F6-B106-4043-B82F-BACBDE4D8F3A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8BB6C-F893-4B78-9AB0-D35B1F9849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3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C3A8A-1ADA-4530-A500-CC2BE90D694E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2AF8-1F45-4503-B967-FC7704E003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EB4A8-D9BA-40A6-B40D-C0EC0026B322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BD19E-5FE0-4AA0-A8E5-FBFC357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6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6DF57-281A-432F-8EF9-67F76503D925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2F73-471F-4D7B-B64E-BABDB491B0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176ED-06D8-40EB-8C4F-445174BAC4B7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8E9D3-2552-47E2-AF07-9CFF350542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76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34D17B77-8F75-46DB-A7AA-D5CE85C1A4FF}" type="datetime1">
              <a:rPr lang="ru-RU"/>
              <a:pPr>
                <a:defRPr/>
              </a:pPr>
              <a:t>15.02.2013</a:t>
            </a:fld>
            <a:endParaRPr lang="ru-RU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3FEFEEC-C4A4-47FE-9C9D-550A77B8E6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Виды обеспечения ИС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Сидорова Н.П.</a:t>
            </a:r>
          </a:p>
          <a:p>
            <a:pPr eaLnBrk="1" hangingPunct="1"/>
            <a:r>
              <a:rPr lang="ru-RU" smtClean="0"/>
              <a:t>каф. ИТУС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Правовое обеспечение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900" smtClean="0"/>
              <a:t>совокупность правовых норм, определяющих создание, юридический статус и функционирование информационных систем, регламентирующих порядок получения, преобразования и использования информации. </a:t>
            </a:r>
            <a:br>
              <a:rPr lang="ru-RU" sz="1900" smtClean="0"/>
            </a:br>
            <a:r>
              <a:rPr lang="ru-RU" sz="1900" smtClean="0"/>
              <a:t>Главной целью правового обеспечения является укрепление законности. В состав правового обеспечения входят законы, указы, постановления государственных органов власти, приказы, инструкции и другие нормативные документы министерств, ведомств, организаций, местных органов власти.</a:t>
            </a:r>
            <a:br>
              <a:rPr lang="ru-RU" sz="1900" smtClean="0"/>
            </a:br>
            <a:r>
              <a:rPr lang="ru-RU" sz="1900" smtClean="0"/>
              <a:t>В правовом обеспечении можно выделить общую часть, регулирующую функционирование любой информационной системы, и локальную часть, регулирующую функционирование конкретной системы.</a:t>
            </a:r>
            <a:br>
              <a:rPr lang="ru-RU" sz="1900" smtClean="0"/>
            </a:br>
            <a:endParaRPr lang="ru-RU" sz="1900" smtClean="0"/>
          </a:p>
        </p:txBody>
      </p:sp>
      <p:sp>
        <p:nvSpPr>
          <p:cNvPr id="12292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C53A5D2-EB0B-4401-823E-50720594680E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8E6C786-EEE7-412F-9B20-4E2052C19037}" type="slidenum">
              <a:rPr lang="ru-RU"/>
              <a:pPr eaLnBrk="1" hangingPunct="1"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Правовое обеспечение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100" smtClean="0"/>
              <a:t>Правовое обеспечение этапов разработки ИС включает типовые акты, связанные с договорными отношениями разработчика и</a:t>
            </a:r>
            <a:br>
              <a:rPr lang="ru-RU" sz="2100" smtClean="0"/>
            </a:br>
            <a:r>
              <a:rPr lang="ru-RU" sz="2100" smtClean="0"/>
              <a:t/>
            </a:r>
            <a:br>
              <a:rPr lang="ru-RU" sz="2100" smtClean="0"/>
            </a:br>
            <a:r>
              <a:rPr lang="ru-RU" sz="2100" smtClean="0"/>
              <a:t>Правовое обеспечение функционирования ИС включает:</a:t>
            </a:r>
            <a:br>
              <a:rPr lang="ru-RU" sz="2100" smtClean="0"/>
            </a:br>
            <a:r>
              <a:rPr lang="ru-RU" sz="2100" smtClean="0"/>
              <a:t>• статус информационной системы;</a:t>
            </a:r>
            <a:br>
              <a:rPr lang="ru-RU" sz="2100" smtClean="0"/>
            </a:br>
            <a:r>
              <a:rPr lang="ru-RU" sz="2100" smtClean="0"/>
              <a:t>• права, обязанности и ответственность персонала;</a:t>
            </a:r>
            <a:br>
              <a:rPr lang="ru-RU" sz="2100" smtClean="0"/>
            </a:br>
            <a:r>
              <a:rPr lang="ru-RU" sz="2100" smtClean="0"/>
              <a:t>• правовые положения отдельных видов процесса управления;</a:t>
            </a:r>
            <a:br>
              <a:rPr lang="ru-RU" sz="2100" smtClean="0"/>
            </a:br>
            <a:r>
              <a:rPr lang="ru-RU" sz="2100" smtClean="0"/>
              <a:t>• порядок создания и использования информации и др. </a:t>
            </a:r>
          </a:p>
          <a:p>
            <a:pPr eaLnBrk="1" hangingPunct="1">
              <a:lnSpc>
                <a:spcPct val="90000"/>
              </a:lnSpc>
            </a:pPr>
            <a:endParaRPr lang="ru-RU" sz="2100" smtClean="0"/>
          </a:p>
        </p:txBody>
      </p:sp>
      <p:sp>
        <p:nvSpPr>
          <p:cNvPr id="13316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411B968-7508-4B1C-B61A-A86F8CE4B9BD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1331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E9B09F2-673C-45AF-A615-8A7C4B432D56}" type="slidenum">
              <a:rPr lang="ru-RU"/>
              <a:pPr eaLnBrk="1" hangingPunct="1"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/>
          </p:nvPr>
        </p:nvSpPr>
        <p:spPr>
          <a:xfrm>
            <a:off x="395288" y="260350"/>
            <a:ext cx="8229600" cy="585152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099" name="Oval 6"/>
          <p:cNvSpPr>
            <a:spLocks noChangeArrowheads="1"/>
          </p:cNvSpPr>
          <p:nvPr/>
        </p:nvSpPr>
        <p:spPr bwMode="auto">
          <a:xfrm>
            <a:off x="3419475" y="765175"/>
            <a:ext cx="316865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>
                <a:latin typeface="Arial Black" pitchFamily="34" charset="0"/>
              </a:rPr>
              <a:t>Виды обеспечения ИС</a:t>
            </a:r>
          </a:p>
        </p:txBody>
      </p:sp>
      <p:sp>
        <p:nvSpPr>
          <p:cNvPr id="4100" name="Oval 7"/>
          <p:cNvSpPr>
            <a:spLocks noChangeArrowheads="1"/>
          </p:cNvSpPr>
          <p:nvPr/>
        </p:nvSpPr>
        <p:spPr bwMode="auto">
          <a:xfrm>
            <a:off x="323850" y="1844675"/>
            <a:ext cx="2160588" cy="7921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>
                <a:latin typeface="Arial Black" pitchFamily="34" charset="0"/>
              </a:rPr>
              <a:t>Техническое</a:t>
            </a:r>
          </a:p>
        </p:txBody>
      </p:sp>
      <p:sp>
        <p:nvSpPr>
          <p:cNvPr id="4101" name="Oval 9"/>
          <p:cNvSpPr>
            <a:spLocks noChangeArrowheads="1"/>
          </p:cNvSpPr>
          <p:nvPr/>
        </p:nvSpPr>
        <p:spPr bwMode="auto">
          <a:xfrm>
            <a:off x="684213" y="4437063"/>
            <a:ext cx="2520950" cy="7921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>
                <a:latin typeface="Arial Black" pitchFamily="34" charset="0"/>
              </a:rPr>
              <a:t>Алгоритмическое</a:t>
            </a:r>
          </a:p>
        </p:txBody>
      </p:sp>
      <p:sp>
        <p:nvSpPr>
          <p:cNvPr id="4102" name="Oval 10"/>
          <p:cNvSpPr>
            <a:spLocks noChangeArrowheads="1"/>
          </p:cNvSpPr>
          <p:nvPr/>
        </p:nvSpPr>
        <p:spPr bwMode="auto">
          <a:xfrm>
            <a:off x="6011863" y="4508500"/>
            <a:ext cx="2160587" cy="7921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>
                <a:latin typeface="Arial Black" pitchFamily="34" charset="0"/>
              </a:rPr>
              <a:t>Математическое</a:t>
            </a: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443663" y="3357563"/>
            <a:ext cx="2160587" cy="7921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>
                <a:latin typeface="Arial Black" pitchFamily="34" charset="0"/>
              </a:rPr>
              <a:t>Программное</a:t>
            </a:r>
          </a:p>
        </p:txBody>
      </p:sp>
      <p:sp>
        <p:nvSpPr>
          <p:cNvPr id="4104" name="Oval 12"/>
          <p:cNvSpPr>
            <a:spLocks noChangeArrowheads="1"/>
          </p:cNvSpPr>
          <p:nvPr/>
        </p:nvSpPr>
        <p:spPr bwMode="auto">
          <a:xfrm>
            <a:off x="6156325" y="1844675"/>
            <a:ext cx="2592388" cy="7921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>
                <a:latin typeface="Arial Black" pitchFamily="34" charset="0"/>
              </a:rPr>
              <a:t>Лингвистическое</a:t>
            </a:r>
          </a:p>
        </p:txBody>
      </p:sp>
      <p:sp>
        <p:nvSpPr>
          <p:cNvPr id="4105" name="Oval 13"/>
          <p:cNvSpPr>
            <a:spLocks noChangeArrowheads="1"/>
          </p:cNvSpPr>
          <p:nvPr/>
        </p:nvSpPr>
        <p:spPr bwMode="auto">
          <a:xfrm>
            <a:off x="468313" y="3213100"/>
            <a:ext cx="2160587" cy="7921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>
                <a:latin typeface="Arial Black" pitchFamily="34" charset="0"/>
              </a:rPr>
              <a:t>Правовое</a:t>
            </a:r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auto">
          <a:xfrm flipH="1">
            <a:off x="1979613" y="1341438"/>
            <a:ext cx="2663825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7" name="Line 15"/>
          <p:cNvSpPr>
            <a:spLocks noChangeShapeType="1"/>
          </p:cNvSpPr>
          <p:nvPr/>
        </p:nvSpPr>
        <p:spPr bwMode="auto">
          <a:xfrm flipH="1">
            <a:off x="1908175" y="1341438"/>
            <a:ext cx="2951163" cy="1871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8" name="Line 16"/>
          <p:cNvSpPr>
            <a:spLocks noChangeShapeType="1"/>
          </p:cNvSpPr>
          <p:nvPr/>
        </p:nvSpPr>
        <p:spPr bwMode="auto">
          <a:xfrm flipH="1">
            <a:off x="2124075" y="1341438"/>
            <a:ext cx="2735263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9" name="Line 17"/>
          <p:cNvSpPr>
            <a:spLocks noChangeShapeType="1"/>
          </p:cNvSpPr>
          <p:nvPr/>
        </p:nvSpPr>
        <p:spPr bwMode="auto">
          <a:xfrm>
            <a:off x="5364163" y="1341438"/>
            <a:ext cx="1512887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0" name="Line 18"/>
          <p:cNvSpPr>
            <a:spLocks noChangeShapeType="1"/>
          </p:cNvSpPr>
          <p:nvPr/>
        </p:nvSpPr>
        <p:spPr bwMode="auto">
          <a:xfrm>
            <a:off x="5292725" y="1341438"/>
            <a:ext cx="1871663" cy="208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1" name="Line 19"/>
          <p:cNvSpPr>
            <a:spLocks noChangeShapeType="1"/>
          </p:cNvSpPr>
          <p:nvPr/>
        </p:nvSpPr>
        <p:spPr bwMode="auto">
          <a:xfrm>
            <a:off x="5364163" y="1341438"/>
            <a:ext cx="1295400" cy="3311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2" name="Oval 21"/>
          <p:cNvSpPr>
            <a:spLocks noChangeArrowheads="1"/>
          </p:cNvSpPr>
          <p:nvPr/>
        </p:nvSpPr>
        <p:spPr bwMode="auto">
          <a:xfrm>
            <a:off x="3059113" y="5300663"/>
            <a:ext cx="2378075" cy="7921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>
                <a:latin typeface="Arial Black" pitchFamily="34" charset="0"/>
              </a:rPr>
              <a:t>Организационное</a:t>
            </a:r>
          </a:p>
        </p:txBody>
      </p:sp>
      <p:sp>
        <p:nvSpPr>
          <p:cNvPr id="4113" name="Line 22"/>
          <p:cNvSpPr>
            <a:spLocks noChangeShapeType="1"/>
          </p:cNvSpPr>
          <p:nvPr/>
        </p:nvSpPr>
        <p:spPr bwMode="auto">
          <a:xfrm flipH="1">
            <a:off x="4356100" y="1341438"/>
            <a:ext cx="720725" cy="395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4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C2AB45C-068A-45C6-B27B-8CDD795D1B48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41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DBD2855-833E-47F3-B396-4D67156AEED7}" type="slidenum">
              <a:rPr lang="ru-RU"/>
              <a:pPr eaLnBrk="1" hangingPunct="1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Техническое обеспечение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b="1" smtClean="0"/>
              <a:t>Техническое обеспечение</a:t>
            </a:r>
            <a:r>
              <a:rPr lang="ru-RU" sz="2400" smtClean="0"/>
              <a:t> — комплекс технических средств, предназначенных для работы информационной системы. </a:t>
            </a:r>
            <a:br>
              <a:rPr lang="ru-RU" sz="2400" smtClean="0"/>
            </a:br>
            <a:r>
              <a:rPr lang="ru-RU" sz="2400" i="1" smtClean="0"/>
              <a:t>Комплекс технических средств</a:t>
            </a:r>
            <a:r>
              <a:rPr lang="ru-RU" sz="2400" smtClean="0"/>
              <a:t> составляют:</a:t>
            </a:r>
            <a:br>
              <a:rPr lang="ru-RU" sz="2400" smtClean="0"/>
            </a:br>
            <a:r>
              <a:rPr lang="ru-RU" sz="2400" smtClean="0"/>
              <a:t>• компьютеры любых моделей; </a:t>
            </a:r>
            <a:br>
              <a:rPr lang="ru-RU" sz="2400" smtClean="0"/>
            </a:br>
            <a:r>
              <a:rPr lang="ru-RU" sz="2400" smtClean="0"/>
              <a:t>• устройства сбора, накопления, обработки, передачи и вывода информации; </a:t>
            </a:r>
            <a:br>
              <a:rPr lang="ru-RU" sz="2400" smtClean="0"/>
            </a:br>
            <a:r>
              <a:rPr lang="ru-RU" sz="2400" smtClean="0"/>
              <a:t>• устройства передачи данных и линий связи;</a:t>
            </a:r>
            <a:br>
              <a:rPr lang="ru-RU" sz="2400" smtClean="0"/>
            </a:br>
            <a:r>
              <a:rPr lang="ru-RU" sz="2400" smtClean="0"/>
              <a:t>• оргтехника и устройства автоматического съема информации; </a:t>
            </a:r>
            <a:br>
              <a:rPr lang="ru-RU" sz="2400" smtClean="0"/>
            </a:br>
            <a:r>
              <a:rPr lang="ru-RU" sz="2400" smtClean="0"/>
              <a:t>• эксплуатационные материалы и др.</a:t>
            </a:r>
            <a:br>
              <a:rPr lang="ru-RU" sz="2400" smtClean="0"/>
            </a:br>
            <a:r>
              <a:rPr lang="ru-RU" sz="1700" smtClean="0"/>
              <a:t/>
            </a:r>
            <a:br>
              <a:rPr lang="ru-RU" sz="1700" smtClean="0"/>
            </a:br>
            <a:r>
              <a:rPr lang="ru-RU" sz="1700" smtClean="0"/>
              <a:t/>
            </a:r>
            <a:br>
              <a:rPr lang="ru-RU" sz="1700" smtClean="0"/>
            </a:br>
            <a:endParaRPr lang="ru-RU" sz="1700" smtClean="0"/>
          </a:p>
        </p:txBody>
      </p:sp>
      <p:sp>
        <p:nvSpPr>
          <p:cNvPr id="5124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4F32E40-4BBE-4852-92E1-E1FCF5957CEA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512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44AFDB2-FDBE-4181-9B2F-B143B91D05A2}" type="slidenum">
              <a:rPr lang="ru-RU"/>
              <a:pPr eaLnBrk="1" hangingPunct="1"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400" b="1" smtClean="0"/>
              <a:t>Информационное обеспечение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100" smtClean="0"/>
              <a:t/>
            </a:r>
            <a:br>
              <a:rPr lang="ru-RU" sz="2100" smtClean="0"/>
            </a:br>
            <a:r>
              <a:rPr lang="ru-RU" sz="2100" smtClean="0"/>
              <a:t> </a:t>
            </a:r>
            <a:r>
              <a:rPr lang="ru-RU" sz="2400" smtClean="0"/>
              <a:t>совокупность единой системы классификации и кодирования информации, унифицированных систем документации, схем информационных потоков, методология построения баз данных.</a:t>
            </a:r>
            <a:br>
              <a:rPr lang="ru-RU" sz="2400" smtClean="0"/>
            </a:br>
            <a:r>
              <a:rPr lang="ru-RU" sz="2400" smtClean="0"/>
              <a:t>Назначение подсистемы информационного обеспечения состоит в своевременном формировании и выдаче достоверной информации для принятия управленческих решений. </a:t>
            </a:r>
            <a:br>
              <a:rPr lang="ru-RU" sz="2400" smtClean="0"/>
            </a:br>
            <a:r>
              <a:rPr lang="ru-RU" sz="2100" smtClean="0"/>
              <a:t/>
            </a:r>
            <a:br>
              <a:rPr lang="ru-RU" sz="2100" smtClean="0"/>
            </a:br>
            <a:endParaRPr lang="ru-RU" sz="2100" smtClean="0"/>
          </a:p>
        </p:txBody>
      </p:sp>
      <p:sp>
        <p:nvSpPr>
          <p:cNvPr id="6148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A631540-AB90-48A9-B345-0A6CDDA7B486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614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CE05AB5-2D5C-4995-9574-E8ED00EEF1A6}" type="slidenum">
              <a:rPr lang="ru-RU"/>
              <a:pPr eaLnBrk="1" hangingPunct="1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400" b="1" smtClean="0"/>
              <a:t>Математическое обеспечение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совокупность математических методов и  моделей, используемых для реализации целей и задач ИС.</a:t>
            </a:r>
            <a:br>
              <a:rPr lang="ru-RU" sz="2400" smtClean="0"/>
            </a:br>
            <a:r>
              <a:rPr lang="ru-RU" sz="2400" smtClean="0"/>
              <a:t>К средствам </a:t>
            </a:r>
            <a:r>
              <a:rPr lang="ru-RU" sz="2400" i="1" smtClean="0"/>
              <a:t>математического обеспечения</a:t>
            </a:r>
            <a:r>
              <a:rPr lang="ru-RU" sz="2400" smtClean="0"/>
              <a:t> относятся:</a:t>
            </a:r>
            <a:br>
              <a:rPr lang="ru-RU" sz="2400" smtClean="0"/>
            </a:br>
            <a:r>
              <a:rPr lang="ru-RU" sz="2400" smtClean="0"/>
              <a:t>• средства моделирования процессов управления;</a:t>
            </a:r>
            <a:br>
              <a:rPr lang="ru-RU" sz="2400" smtClean="0"/>
            </a:br>
            <a:r>
              <a:rPr lang="ru-RU" sz="2400" smtClean="0"/>
              <a:t>• типовые алгоритмы управления;</a:t>
            </a:r>
            <a:br>
              <a:rPr lang="ru-RU" sz="2400" smtClean="0"/>
            </a:br>
            <a:r>
              <a:rPr lang="ru-RU" sz="2400" smtClean="0"/>
              <a:t>• методы математического программирования, математической статистики, теории массового обслуживания и др.</a:t>
            </a:r>
            <a:br>
              <a:rPr lang="ru-RU" sz="2400" smtClean="0"/>
            </a:br>
            <a:r>
              <a:rPr lang="ru-RU" sz="2400" smtClean="0"/>
              <a:t/>
            </a:r>
            <a:br>
              <a:rPr lang="ru-RU" sz="2400" smtClean="0"/>
            </a:br>
            <a:endParaRPr lang="ru-RU" sz="2400" smtClean="0"/>
          </a:p>
        </p:txBody>
      </p:sp>
      <p:sp>
        <p:nvSpPr>
          <p:cNvPr id="7172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7124296-4273-4D58-BEA7-4AB678D60744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717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37CC70C-7BF0-407C-82D5-E9ABCCC07C73}" type="slidenum">
              <a:rPr lang="ru-RU"/>
              <a:pPr eaLnBrk="1" hangingPunct="1"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Алгоритмическое обеспечение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Совокупность алгоритмов, реализующих решение задач ИС и обеспечение надежного функционирования ИС</a:t>
            </a:r>
          </a:p>
        </p:txBody>
      </p:sp>
      <p:sp>
        <p:nvSpPr>
          <p:cNvPr id="8196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6F40FC3-4AEC-4022-B070-8DE5D0B87366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819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B92034-52E9-42A4-966E-FB10F761E896}" type="slidenum">
              <a:rPr lang="ru-RU"/>
              <a:pPr eaLnBrk="1" hangingPunct="1"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Программное обеспечение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Совокупность программ, реализующие основные алгоритмы и  обеспечивающие  функционирование ИС </a:t>
            </a:r>
          </a:p>
        </p:txBody>
      </p:sp>
      <p:pic>
        <p:nvPicPr>
          <p:cNvPr id="9220" name="Picture 4" descr="ris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60800"/>
            <a:ext cx="6985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9E36379-67C9-49C0-A8BB-BAC9F270E93A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922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113C479-56AE-4D25-A0CB-C5827D1C903F}" type="slidenum">
              <a:rPr lang="ru-RU"/>
              <a:pPr eaLnBrk="1" hangingPunct="1"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400" smtClean="0"/>
              <a:t>Виды программного обеспечения ИС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100" smtClean="0"/>
              <a:t>К </a:t>
            </a:r>
            <a:r>
              <a:rPr lang="ru-RU" sz="2100" i="1" smtClean="0"/>
              <a:t>общесистемному</a:t>
            </a:r>
            <a:r>
              <a:rPr lang="ru-RU" sz="2100" smtClean="0"/>
              <a:t> программному обеспечению относятся комплексы программ, предназначенных для решения типовых задач обработки информации. Они служат для расширения функциональных возможностей компьютеров, контроля и управления процессом обработки данных.</a:t>
            </a:r>
            <a:br>
              <a:rPr lang="ru-RU" sz="2100" smtClean="0"/>
            </a:br>
            <a:r>
              <a:rPr lang="ru-RU" sz="2100" smtClean="0"/>
              <a:t/>
            </a:r>
            <a:br>
              <a:rPr lang="ru-RU" sz="2100" smtClean="0"/>
            </a:br>
            <a:r>
              <a:rPr lang="ru-RU" sz="2100" i="1" smtClean="0"/>
              <a:t>Специальное</a:t>
            </a:r>
            <a:r>
              <a:rPr lang="ru-RU" sz="2100" smtClean="0"/>
              <a:t> программное обеспечение представляет собой совокупность программ, разработанных при создании конкретной информационной системы. В его состав входят пакеты прикладных программ, реализующие разработанные модели  и функции, необходимые конечному пользователю ИС. </a:t>
            </a:r>
            <a:br>
              <a:rPr lang="ru-RU" sz="2100" smtClean="0"/>
            </a:br>
            <a:endParaRPr lang="ru-RU" sz="2100" smtClean="0"/>
          </a:p>
        </p:txBody>
      </p:sp>
      <p:sp>
        <p:nvSpPr>
          <p:cNvPr id="10244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2792113-F8D2-440F-A2F1-B9D2027708D2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1024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2319983-4B2F-4D70-9DA0-515E2B4BEAA5}" type="slidenum">
              <a:rPr lang="ru-RU"/>
              <a:pPr eaLnBrk="1" hangingPunct="1"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Организационное обеспечение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smtClean="0"/>
              <a:t>совокупность методов и средств, регламентирующих взаимодействие работников с техническими средствами и между собой в процессе разработки и эксплуатации информационной системы. 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Организационное обеспечение реализует следующие функции:</a:t>
            </a:r>
            <a:br>
              <a:rPr lang="ru-RU" sz="1800" smtClean="0"/>
            </a:br>
            <a:r>
              <a:rPr lang="ru-RU" sz="1800" smtClean="0"/>
              <a:t>• анализ существующей системы управления организацией, где будет использоваться информационная система, и выявление задач, подлежащих автоматизации;</a:t>
            </a:r>
            <a:br>
              <a:rPr lang="ru-RU" sz="1800" smtClean="0"/>
            </a:br>
            <a:r>
              <a:rPr lang="ru-RU" sz="1800" smtClean="0"/>
              <a:t>• подготовку задач к решению на компьютере, включая техническое задание на проектирование информационной системы и технико-экономическое обоснование эффективности;</a:t>
            </a:r>
            <a:br>
              <a:rPr lang="ru-RU" sz="1800" smtClean="0"/>
            </a:br>
            <a:r>
              <a:rPr lang="ru-RU" sz="1800" smtClean="0"/>
              <a:t>• разработку управленческих решений по составу и структуре организации, методологии решения задач, направленных на повышение эффективности системы управления. </a:t>
            </a:r>
            <a:br>
              <a:rPr lang="ru-RU" sz="1800" smtClean="0"/>
            </a:br>
            <a:r>
              <a:rPr lang="ru-RU" sz="1000" smtClean="0"/>
              <a:t/>
            </a:r>
            <a:br>
              <a:rPr lang="ru-RU" sz="1000" smtClean="0"/>
            </a:br>
            <a:endParaRPr lang="ru-RU" sz="1000" smtClean="0"/>
          </a:p>
        </p:txBody>
      </p:sp>
      <p:sp>
        <p:nvSpPr>
          <p:cNvPr id="11268" name="Дата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FD4A249-2333-4A5D-B238-C5728A71E31C}" type="datetime1">
              <a:rPr lang="ru-RU"/>
              <a:pPr eaLnBrk="1" hangingPunct="1"/>
              <a:t>15.02.2013</a:t>
            </a:fld>
            <a:endParaRPr lang="ru-RU"/>
          </a:p>
        </p:txBody>
      </p:sp>
      <p:sp>
        <p:nvSpPr>
          <p:cNvPr id="1126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F15FD06-6033-44CF-9B7A-225C8531EB41}" type="slidenum">
              <a:rPr lang="ru-RU"/>
              <a:pPr eaLnBrk="1" hangingPunct="1"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50</TotalTime>
  <Words>205</Words>
  <Application>Microsoft Office PowerPoint</Application>
  <PresentationFormat>Экран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Verdana</vt:lpstr>
      <vt:lpstr>Arial</vt:lpstr>
      <vt:lpstr>Wingdings</vt:lpstr>
      <vt:lpstr>Calibri</vt:lpstr>
      <vt:lpstr>Arial Black</vt:lpstr>
      <vt:lpstr>Профиль</vt:lpstr>
      <vt:lpstr>Виды обеспечения ИС</vt:lpstr>
      <vt:lpstr>Презентация PowerPoint</vt:lpstr>
      <vt:lpstr>Техническое обеспечение</vt:lpstr>
      <vt:lpstr>Информационное обеспечение</vt:lpstr>
      <vt:lpstr>Математическое обеспечение</vt:lpstr>
      <vt:lpstr>Алгоритмическое обеспечение</vt:lpstr>
      <vt:lpstr>Программное обеспечение</vt:lpstr>
      <vt:lpstr>Виды программного обеспечения ИС</vt:lpstr>
      <vt:lpstr>Организационное обеспечение</vt:lpstr>
      <vt:lpstr>Правовое обеспечение</vt:lpstr>
      <vt:lpstr>Правовое обеспечение</vt:lpstr>
    </vt:vector>
  </TitlesOfParts>
  <Company>Организация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обеспечения ИС</dc:title>
  <dc:creator>Customer</dc:creator>
  <cp:lastModifiedBy>Наталья П. Сидорова</cp:lastModifiedBy>
  <cp:revision>8</cp:revision>
  <dcterms:created xsi:type="dcterms:W3CDTF">2009-09-24T16:55:53Z</dcterms:created>
  <dcterms:modified xsi:type="dcterms:W3CDTF">2013-02-15T10:06:34Z</dcterms:modified>
</cp:coreProperties>
</file>