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2" r:id="rId3"/>
    <p:sldId id="283" r:id="rId4"/>
    <p:sldId id="258" r:id="rId5"/>
    <p:sldId id="259" r:id="rId6"/>
    <p:sldId id="261" r:id="rId7"/>
    <p:sldId id="260" r:id="rId8"/>
    <p:sldId id="262" r:id="rId9"/>
    <p:sldId id="269" r:id="rId10"/>
    <p:sldId id="271" r:id="rId11"/>
    <p:sldId id="263" r:id="rId12"/>
    <p:sldId id="264" r:id="rId13"/>
    <p:sldId id="265" r:id="rId14"/>
    <p:sldId id="270" r:id="rId15"/>
    <p:sldId id="268" r:id="rId16"/>
    <p:sldId id="267" r:id="rId17"/>
    <p:sldId id="266" r:id="rId18"/>
    <p:sldId id="273" r:id="rId19"/>
    <p:sldId id="275" r:id="rId20"/>
    <p:sldId id="257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FE853-1AD1-46C2-A0EF-D4E36650106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4A5F6DC-956D-472F-BE08-6C4E313245C0}">
      <dgm:prSet phldrT="[Текст]"/>
      <dgm:spPr/>
      <dgm:t>
        <a:bodyPr/>
        <a:lstStyle/>
        <a:p>
          <a:r>
            <a:rPr lang="ru-RU" dirty="0" smtClean="0"/>
            <a:t>Сокрытие времени ожидания связи</a:t>
          </a:r>
          <a:endParaRPr lang="ru-RU" dirty="0"/>
        </a:p>
      </dgm:t>
    </dgm:pt>
    <dgm:pt modelId="{2333CF9A-E8B1-49B2-A7F6-27EFC8A2C6F2}" type="parTrans" cxnId="{44B0AC7F-B866-4CBE-BF06-1672FFF83E9F}">
      <dgm:prSet/>
      <dgm:spPr/>
    </dgm:pt>
    <dgm:pt modelId="{41F7165A-7A90-40DF-8B1E-2B4510AD9640}" type="sibTrans" cxnId="{44B0AC7F-B866-4CBE-BF06-1672FFF83E9F}">
      <dgm:prSet/>
      <dgm:spPr/>
    </dgm:pt>
    <dgm:pt modelId="{EAC1C969-4669-4519-989E-F6264DC16DC7}">
      <dgm:prSet phldrT="[Текст]"/>
      <dgm:spPr/>
      <dgm:t>
        <a:bodyPr/>
        <a:lstStyle/>
        <a:p>
          <a:r>
            <a:rPr lang="ru-RU" dirty="0" smtClean="0"/>
            <a:t>Распределение</a:t>
          </a:r>
          <a:endParaRPr lang="ru-RU" dirty="0"/>
        </a:p>
      </dgm:t>
    </dgm:pt>
    <dgm:pt modelId="{EAD0B39B-D771-40DB-AC5B-4F87F6E8C58A}" type="parTrans" cxnId="{08F7F52C-D6C5-4144-AD7F-5E5DE3692582}">
      <dgm:prSet/>
      <dgm:spPr/>
    </dgm:pt>
    <dgm:pt modelId="{2D31B5FD-14B3-4DA6-B229-9C169457C2B1}" type="sibTrans" cxnId="{08F7F52C-D6C5-4144-AD7F-5E5DE3692582}">
      <dgm:prSet/>
      <dgm:spPr/>
    </dgm:pt>
    <dgm:pt modelId="{9DF8D4CA-6BD5-4073-A947-3BBDB6AD0345}">
      <dgm:prSet phldrT="[Текст]"/>
      <dgm:spPr/>
      <dgm:t>
        <a:bodyPr/>
        <a:lstStyle/>
        <a:p>
          <a:r>
            <a:rPr lang="ru-RU" dirty="0" smtClean="0"/>
            <a:t>репликация</a:t>
          </a:r>
          <a:endParaRPr lang="ru-RU" dirty="0"/>
        </a:p>
      </dgm:t>
    </dgm:pt>
    <dgm:pt modelId="{78F2495B-DD9C-4E35-A55E-AB8D81769856}" type="parTrans" cxnId="{886BB50D-DA35-4D60-9927-132995CE9891}">
      <dgm:prSet/>
      <dgm:spPr/>
    </dgm:pt>
    <dgm:pt modelId="{546C8774-709D-41F0-99A7-C4415BC73FE5}" type="sibTrans" cxnId="{886BB50D-DA35-4D60-9927-132995CE9891}">
      <dgm:prSet/>
      <dgm:spPr/>
    </dgm:pt>
    <dgm:pt modelId="{139079E3-B5CE-4A74-AF08-0B834A64797B}" type="pres">
      <dgm:prSet presAssocID="{BF7FE853-1AD1-46C2-A0EF-D4E366501064}" presName="compositeShape" presStyleCnt="0">
        <dgm:presLayoutVars>
          <dgm:chMax val="7"/>
          <dgm:dir/>
          <dgm:resizeHandles val="exact"/>
        </dgm:presLayoutVars>
      </dgm:prSet>
      <dgm:spPr/>
    </dgm:pt>
    <dgm:pt modelId="{63A0853D-B55A-4284-9493-296D305A9FD6}" type="pres">
      <dgm:prSet presAssocID="{BF7FE853-1AD1-46C2-A0EF-D4E366501064}" presName="wedge1" presStyleLbl="node1" presStyleIdx="0" presStyleCnt="3"/>
      <dgm:spPr/>
      <dgm:t>
        <a:bodyPr/>
        <a:lstStyle/>
        <a:p>
          <a:endParaRPr lang="ru-RU"/>
        </a:p>
      </dgm:t>
    </dgm:pt>
    <dgm:pt modelId="{EAEDCFFC-A99C-458C-9878-0B572DF3CB56}" type="pres">
      <dgm:prSet presAssocID="{BF7FE853-1AD1-46C2-A0EF-D4E366501064}" presName="dummy1a" presStyleCnt="0"/>
      <dgm:spPr/>
    </dgm:pt>
    <dgm:pt modelId="{50C8ABFB-5DA8-4CB7-9A1C-14A48B270269}" type="pres">
      <dgm:prSet presAssocID="{BF7FE853-1AD1-46C2-A0EF-D4E366501064}" presName="dummy1b" presStyleCnt="0"/>
      <dgm:spPr/>
    </dgm:pt>
    <dgm:pt modelId="{5D8ECC52-2600-4990-8AAB-33D40398EB53}" type="pres">
      <dgm:prSet presAssocID="{BF7FE853-1AD1-46C2-A0EF-D4E36650106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E1D47C-5257-4DED-93A5-8CFEB2CCE839}" type="pres">
      <dgm:prSet presAssocID="{BF7FE853-1AD1-46C2-A0EF-D4E366501064}" presName="wedge2" presStyleLbl="node1" presStyleIdx="1" presStyleCnt="3"/>
      <dgm:spPr/>
      <dgm:t>
        <a:bodyPr/>
        <a:lstStyle/>
        <a:p>
          <a:endParaRPr lang="ru-RU"/>
        </a:p>
      </dgm:t>
    </dgm:pt>
    <dgm:pt modelId="{4BD9DB13-ADB8-4E7F-B06E-E755085244B1}" type="pres">
      <dgm:prSet presAssocID="{BF7FE853-1AD1-46C2-A0EF-D4E366501064}" presName="dummy2a" presStyleCnt="0"/>
      <dgm:spPr/>
    </dgm:pt>
    <dgm:pt modelId="{FD5C5A72-0663-44E8-8908-2CBF82D4DBB1}" type="pres">
      <dgm:prSet presAssocID="{BF7FE853-1AD1-46C2-A0EF-D4E366501064}" presName="dummy2b" presStyleCnt="0"/>
      <dgm:spPr/>
    </dgm:pt>
    <dgm:pt modelId="{DF163EE7-072E-4CBE-AF8C-0E95BBE4E096}" type="pres">
      <dgm:prSet presAssocID="{BF7FE853-1AD1-46C2-A0EF-D4E36650106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A78302-F6A8-4305-B362-ECA8FF5B3E13}" type="pres">
      <dgm:prSet presAssocID="{BF7FE853-1AD1-46C2-A0EF-D4E366501064}" presName="wedge3" presStyleLbl="node1" presStyleIdx="2" presStyleCnt="3"/>
      <dgm:spPr/>
      <dgm:t>
        <a:bodyPr/>
        <a:lstStyle/>
        <a:p>
          <a:endParaRPr lang="ru-RU"/>
        </a:p>
      </dgm:t>
    </dgm:pt>
    <dgm:pt modelId="{A8991BA6-7AAE-43D6-AB4E-CE8565EAAEEB}" type="pres">
      <dgm:prSet presAssocID="{BF7FE853-1AD1-46C2-A0EF-D4E366501064}" presName="dummy3a" presStyleCnt="0"/>
      <dgm:spPr/>
    </dgm:pt>
    <dgm:pt modelId="{F557FE11-14DE-4B61-B75A-3601C1DF05E8}" type="pres">
      <dgm:prSet presAssocID="{BF7FE853-1AD1-46C2-A0EF-D4E366501064}" presName="dummy3b" presStyleCnt="0"/>
      <dgm:spPr/>
    </dgm:pt>
    <dgm:pt modelId="{A279E61B-3471-451B-8497-F6A2DE1A0F9E}" type="pres">
      <dgm:prSet presAssocID="{BF7FE853-1AD1-46C2-A0EF-D4E36650106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9B7F35-B62E-4343-9B60-529A5EA0E309}" type="pres">
      <dgm:prSet presAssocID="{41F7165A-7A90-40DF-8B1E-2B4510AD9640}" presName="arrowWedge1" presStyleLbl="fgSibTrans2D1" presStyleIdx="0" presStyleCnt="3"/>
      <dgm:spPr/>
    </dgm:pt>
    <dgm:pt modelId="{514E7E41-CFD7-496E-BB88-4C700C5C7F89}" type="pres">
      <dgm:prSet presAssocID="{2D31B5FD-14B3-4DA6-B229-9C169457C2B1}" presName="arrowWedge2" presStyleLbl="fgSibTrans2D1" presStyleIdx="1" presStyleCnt="3"/>
      <dgm:spPr/>
    </dgm:pt>
    <dgm:pt modelId="{FD52B099-0BE7-4855-B034-84229EE15AA8}" type="pres">
      <dgm:prSet presAssocID="{546C8774-709D-41F0-99A7-C4415BC73FE5}" presName="arrowWedge3" presStyleLbl="fgSibTrans2D1" presStyleIdx="2" presStyleCnt="3"/>
      <dgm:spPr/>
    </dgm:pt>
  </dgm:ptLst>
  <dgm:cxnLst>
    <dgm:cxn modelId="{08F7F52C-D6C5-4144-AD7F-5E5DE3692582}" srcId="{BF7FE853-1AD1-46C2-A0EF-D4E366501064}" destId="{EAC1C969-4669-4519-989E-F6264DC16DC7}" srcOrd="1" destOrd="0" parTransId="{EAD0B39B-D771-40DB-AC5B-4F87F6E8C58A}" sibTransId="{2D31B5FD-14B3-4DA6-B229-9C169457C2B1}"/>
    <dgm:cxn modelId="{5871C302-FF1E-4215-B240-E13169CEA6F7}" type="presOf" srcId="{EAC1C969-4669-4519-989E-F6264DC16DC7}" destId="{FDE1D47C-5257-4DED-93A5-8CFEB2CCE839}" srcOrd="0" destOrd="0" presId="urn:microsoft.com/office/officeart/2005/8/layout/cycle8"/>
    <dgm:cxn modelId="{96D4A602-6775-4772-9FB7-283084B47F34}" type="presOf" srcId="{74A5F6DC-956D-472F-BE08-6C4E313245C0}" destId="{5D8ECC52-2600-4990-8AAB-33D40398EB53}" srcOrd="1" destOrd="0" presId="urn:microsoft.com/office/officeart/2005/8/layout/cycle8"/>
    <dgm:cxn modelId="{FAB72E22-27B3-43C6-9E9B-F5EA34764AFF}" type="presOf" srcId="{9DF8D4CA-6BD5-4073-A947-3BBDB6AD0345}" destId="{21A78302-F6A8-4305-B362-ECA8FF5B3E13}" srcOrd="0" destOrd="0" presId="urn:microsoft.com/office/officeart/2005/8/layout/cycle8"/>
    <dgm:cxn modelId="{2F6F6CA2-879E-4D34-89D2-5C4E0565FC58}" type="presOf" srcId="{74A5F6DC-956D-472F-BE08-6C4E313245C0}" destId="{63A0853D-B55A-4284-9493-296D305A9FD6}" srcOrd="0" destOrd="0" presId="urn:microsoft.com/office/officeart/2005/8/layout/cycle8"/>
    <dgm:cxn modelId="{886BB50D-DA35-4D60-9927-132995CE9891}" srcId="{BF7FE853-1AD1-46C2-A0EF-D4E366501064}" destId="{9DF8D4CA-6BD5-4073-A947-3BBDB6AD0345}" srcOrd="2" destOrd="0" parTransId="{78F2495B-DD9C-4E35-A55E-AB8D81769856}" sibTransId="{546C8774-709D-41F0-99A7-C4415BC73FE5}"/>
    <dgm:cxn modelId="{1A1DD192-419D-4059-9C4E-0A275932CA18}" type="presOf" srcId="{BF7FE853-1AD1-46C2-A0EF-D4E366501064}" destId="{139079E3-B5CE-4A74-AF08-0B834A64797B}" srcOrd="0" destOrd="0" presId="urn:microsoft.com/office/officeart/2005/8/layout/cycle8"/>
    <dgm:cxn modelId="{44B0AC7F-B866-4CBE-BF06-1672FFF83E9F}" srcId="{BF7FE853-1AD1-46C2-A0EF-D4E366501064}" destId="{74A5F6DC-956D-472F-BE08-6C4E313245C0}" srcOrd="0" destOrd="0" parTransId="{2333CF9A-E8B1-49B2-A7F6-27EFC8A2C6F2}" sibTransId="{41F7165A-7A90-40DF-8B1E-2B4510AD9640}"/>
    <dgm:cxn modelId="{35DB899D-5C75-4D64-AD62-01AD9041F0BF}" type="presOf" srcId="{9DF8D4CA-6BD5-4073-A947-3BBDB6AD0345}" destId="{A279E61B-3471-451B-8497-F6A2DE1A0F9E}" srcOrd="1" destOrd="0" presId="urn:microsoft.com/office/officeart/2005/8/layout/cycle8"/>
    <dgm:cxn modelId="{C1A6479B-FA02-427A-B85E-EE3E89E6CC8D}" type="presOf" srcId="{EAC1C969-4669-4519-989E-F6264DC16DC7}" destId="{DF163EE7-072E-4CBE-AF8C-0E95BBE4E096}" srcOrd="1" destOrd="0" presId="urn:microsoft.com/office/officeart/2005/8/layout/cycle8"/>
    <dgm:cxn modelId="{850F401C-4A65-432B-AC97-FA4A4706BB11}" type="presParOf" srcId="{139079E3-B5CE-4A74-AF08-0B834A64797B}" destId="{63A0853D-B55A-4284-9493-296D305A9FD6}" srcOrd="0" destOrd="0" presId="urn:microsoft.com/office/officeart/2005/8/layout/cycle8"/>
    <dgm:cxn modelId="{8CAB9D45-C811-4CB9-BE03-49C7C3BB8969}" type="presParOf" srcId="{139079E3-B5CE-4A74-AF08-0B834A64797B}" destId="{EAEDCFFC-A99C-458C-9878-0B572DF3CB56}" srcOrd="1" destOrd="0" presId="urn:microsoft.com/office/officeart/2005/8/layout/cycle8"/>
    <dgm:cxn modelId="{D3E66542-5377-44C2-9845-2A90D1B03727}" type="presParOf" srcId="{139079E3-B5CE-4A74-AF08-0B834A64797B}" destId="{50C8ABFB-5DA8-4CB7-9A1C-14A48B270269}" srcOrd="2" destOrd="0" presId="urn:microsoft.com/office/officeart/2005/8/layout/cycle8"/>
    <dgm:cxn modelId="{C7FCCC89-8F37-4743-940C-893BB65D4D76}" type="presParOf" srcId="{139079E3-B5CE-4A74-AF08-0B834A64797B}" destId="{5D8ECC52-2600-4990-8AAB-33D40398EB53}" srcOrd="3" destOrd="0" presId="urn:microsoft.com/office/officeart/2005/8/layout/cycle8"/>
    <dgm:cxn modelId="{4F794004-10BB-411F-B028-9E992D7B3728}" type="presParOf" srcId="{139079E3-B5CE-4A74-AF08-0B834A64797B}" destId="{FDE1D47C-5257-4DED-93A5-8CFEB2CCE839}" srcOrd="4" destOrd="0" presId="urn:microsoft.com/office/officeart/2005/8/layout/cycle8"/>
    <dgm:cxn modelId="{8351F7FF-7DCA-4526-886E-F94414F6E3D6}" type="presParOf" srcId="{139079E3-B5CE-4A74-AF08-0B834A64797B}" destId="{4BD9DB13-ADB8-4E7F-B06E-E755085244B1}" srcOrd="5" destOrd="0" presId="urn:microsoft.com/office/officeart/2005/8/layout/cycle8"/>
    <dgm:cxn modelId="{93A94F2E-2674-42B9-A320-9E663E71ECFE}" type="presParOf" srcId="{139079E3-B5CE-4A74-AF08-0B834A64797B}" destId="{FD5C5A72-0663-44E8-8908-2CBF82D4DBB1}" srcOrd="6" destOrd="0" presId="urn:microsoft.com/office/officeart/2005/8/layout/cycle8"/>
    <dgm:cxn modelId="{EAA31277-C971-4DCB-8CAE-FF536D83FA70}" type="presParOf" srcId="{139079E3-B5CE-4A74-AF08-0B834A64797B}" destId="{DF163EE7-072E-4CBE-AF8C-0E95BBE4E096}" srcOrd="7" destOrd="0" presId="urn:microsoft.com/office/officeart/2005/8/layout/cycle8"/>
    <dgm:cxn modelId="{47E5292A-C2C7-440B-AB7B-62592290D6C8}" type="presParOf" srcId="{139079E3-B5CE-4A74-AF08-0B834A64797B}" destId="{21A78302-F6A8-4305-B362-ECA8FF5B3E13}" srcOrd="8" destOrd="0" presId="urn:microsoft.com/office/officeart/2005/8/layout/cycle8"/>
    <dgm:cxn modelId="{698CDCC2-00EC-483A-A700-9DCDC69DEAC4}" type="presParOf" srcId="{139079E3-B5CE-4A74-AF08-0B834A64797B}" destId="{A8991BA6-7AAE-43D6-AB4E-CE8565EAAEEB}" srcOrd="9" destOrd="0" presId="urn:microsoft.com/office/officeart/2005/8/layout/cycle8"/>
    <dgm:cxn modelId="{15E8488D-1FF6-47E8-B7A7-15110098204A}" type="presParOf" srcId="{139079E3-B5CE-4A74-AF08-0B834A64797B}" destId="{F557FE11-14DE-4B61-B75A-3601C1DF05E8}" srcOrd="10" destOrd="0" presId="urn:microsoft.com/office/officeart/2005/8/layout/cycle8"/>
    <dgm:cxn modelId="{EBC60EF6-8A11-4B29-800D-6E8706EC9E2F}" type="presParOf" srcId="{139079E3-B5CE-4A74-AF08-0B834A64797B}" destId="{A279E61B-3471-451B-8497-F6A2DE1A0F9E}" srcOrd="11" destOrd="0" presId="urn:microsoft.com/office/officeart/2005/8/layout/cycle8"/>
    <dgm:cxn modelId="{1A8A52AA-A8BE-4D58-B1E4-57E8362ECCF0}" type="presParOf" srcId="{139079E3-B5CE-4A74-AF08-0B834A64797B}" destId="{849B7F35-B62E-4343-9B60-529A5EA0E309}" srcOrd="12" destOrd="0" presId="urn:microsoft.com/office/officeart/2005/8/layout/cycle8"/>
    <dgm:cxn modelId="{CC8D58C0-3E51-44CF-9051-A7CCC64F3D38}" type="presParOf" srcId="{139079E3-B5CE-4A74-AF08-0B834A64797B}" destId="{514E7E41-CFD7-496E-BB88-4C700C5C7F89}" srcOrd="13" destOrd="0" presId="urn:microsoft.com/office/officeart/2005/8/layout/cycle8"/>
    <dgm:cxn modelId="{CE1FA46C-B5CB-41E4-AB5E-CE02BD5B2573}" type="presParOf" srcId="{139079E3-B5CE-4A74-AF08-0B834A64797B}" destId="{FD52B099-0BE7-4855-B034-84229EE15AA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5B00D-2094-4AA5-BBAE-30D4C3AE34CC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783CC1D-E53D-4D94-8E39-314F97A9AD6A}">
      <dgm:prSet phldrT="[Текст]"/>
      <dgm:spPr/>
      <dgm:t>
        <a:bodyPr/>
        <a:lstStyle/>
        <a:p>
          <a:r>
            <a:rPr lang="ru-RU" dirty="0" smtClean="0"/>
            <a:t>Гомогенные</a:t>
          </a:r>
          <a:endParaRPr lang="ru-RU" dirty="0"/>
        </a:p>
      </dgm:t>
    </dgm:pt>
    <dgm:pt modelId="{66FEEE50-07C1-4487-BADF-9DAB5DD78AD7}" type="parTrans" cxnId="{05BFF4AE-9BEB-4694-AAED-677E707187BF}">
      <dgm:prSet/>
      <dgm:spPr/>
    </dgm:pt>
    <dgm:pt modelId="{6193BC58-354B-491C-8C26-F7198043F247}" type="sibTrans" cxnId="{05BFF4AE-9BEB-4694-AAED-677E707187BF}">
      <dgm:prSet/>
      <dgm:spPr/>
    </dgm:pt>
    <dgm:pt modelId="{5F531CE1-1216-404F-A074-39EE3396BFC5}">
      <dgm:prSet phldrT="[Текст]"/>
      <dgm:spPr/>
      <dgm:t>
        <a:bodyPr/>
        <a:lstStyle/>
        <a:p>
          <a:r>
            <a:rPr lang="ru-RU" dirty="0" smtClean="0"/>
            <a:t>Гетерогенные</a:t>
          </a:r>
          <a:endParaRPr lang="ru-RU" dirty="0"/>
        </a:p>
      </dgm:t>
    </dgm:pt>
    <dgm:pt modelId="{CEDD4F69-F293-4AC6-A551-433AD5DD9F12}" type="parTrans" cxnId="{1AF0E786-895C-4FE5-8EE5-97E923D2DFC5}">
      <dgm:prSet/>
      <dgm:spPr/>
    </dgm:pt>
    <dgm:pt modelId="{05D5666F-5B35-4AD3-B65A-A1F683456D4D}" type="sibTrans" cxnId="{1AF0E786-895C-4FE5-8EE5-97E923D2DFC5}">
      <dgm:prSet/>
      <dgm:spPr/>
    </dgm:pt>
    <dgm:pt modelId="{A3A49192-AF6C-4953-B038-8B51115A59AF}">
      <dgm:prSet custT="1"/>
      <dgm:spPr/>
      <dgm:t>
        <a:bodyPr/>
        <a:lstStyle/>
        <a:p>
          <a:r>
            <a:rPr lang="ru-RU" sz="1800" b="1" i="0" dirty="0" smtClean="0"/>
            <a:t>Мультипроцессоры</a:t>
          </a:r>
          <a:endParaRPr lang="ru-RU" sz="1800" b="1" i="0" dirty="0"/>
        </a:p>
      </dgm:t>
    </dgm:pt>
    <dgm:pt modelId="{C2123DC9-4D33-4038-BC16-11F0101C7EC9}" type="parTrans" cxnId="{A241F8C2-B94E-498E-9B99-ACFDC7F1B67F}">
      <dgm:prSet/>
      <dgm:spPr/>
      <dgm:t>
        <a:bodyPr/>
        <a:lstStyle/>
        <a:p>
          <a:endParaRPr lang="ru-RU"/>
        </a:p>
      </dgm:t>
    </dgm:pt>
    <dgm:pt modelId="{8A0F4CB7-8761-4716-9314-566BFF592232}" type="sibTrans" cxnId="{A241F8C2-B94E-498E-9B99-ACFDC7F1B67F}">
      <dgm:prSet/>
      <dgm:spPr/>
      <dgm:t>
        <a:bodyPr/>
        <a:lstStyle/>
        <a:p>
          <a:endParaRPr lang="ru-RU"/>
        </a:p>
      </dgm:t>
    </dgm:pt>
    <dgm:pt modelId="{1DE868DD-AEE4-4DDD-89DF-5703B0B30D23}" type="pres">
      <dgm:prSet presAssocID="{7475B00D-2094-4AA5-BBAE-30D4C3AE34CC}" presName="compositeShape" presStyleCnt="0">
        <dgm:presLayoutVars>
          <dgm:chMax val="7"/>
          <dgm:dir/>
          <dgm:resizeHandles val="exact"/>
        </dgm:presLayoutVars>
      </dgm:prSet>
      <dgm:spPr/>
    </dgm:pt>
    <dgm:pt modelId="{7BF5B277-5C0A-40A2-BF5F-04472DDD8F63}" type="pres">
      <dgm:prSet presAssocID="{7475B00D-2094-4AA5-BBAE-30D4C3AE34CC}" presName="wedge1" presStyleLbl="node1" presStyleIdx="0" presStyleCnt="3"/>
      <dgm:spPr/>
      <dgm:t>
        <a:bodyPr/>
        <a:lstStyle/>
        <a:p>
          <a:endParaRPr lang="ru-RU"/>
        </a:p>
      </dgm:t>
    </dgm:pt>
    <dgm:pt modelId="{67FDD761-A194-4EEC-83AA-6D4CF1B3556C}" type="pres">
      <dgm:prSet presAssocID="{7475B00D-2094-4AA5-BBAE-30D4C3AE34C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3784E3-7C65-45F1-A5FD-48D4F06CB845}" type="pres">
      <dgm:prSet presAssocID="{7475B00D-2094-4AA5-BBAE-30D4C3AE34CC}" presName="wedge2" presStyleLbl="node1" presStyleIdx="1" presStyleCnt="3"/>
      <dgm:spPr/>
      <dgm:t>
        <a:bodyPr/>
        <a:lstStyle/>
        <a:p>
          <a:endParaRPr lang="ru-RU"/>
        </a:p>
      </dgm:t>
    </dgm:pt>
    <dgm:pt modelId="{F4C244F1-EB2E-4563-9D94-5F2CB18D4D93}" type="pres">
      <dgm:prSet presAssocID="{7475B00D-2094-4AA5-BBAE-30D4C3AE34C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558FD3-B39F-4F3F-BCCE-4E9B137A8B03}" type="pres">
      <dgm:prSet presAssocID="{7475B00D-2094-4AA5-BBAE-30D4C3AE34CC}" presName="wedge3" presStyleLbl="node1" presStyleIdx="2" presStyleCnt="3"/>
      <dgm:spPr/>
      <dgm:t>
        <a:bodyPr/>
        <a:lstStyle/>
        <a:p>
          <a:endParaRPr lang="ru-RU"/>
        </a:p>
      </dgm:t>
    </dgm:pt>
    <dgm:pt modelId="{3E938F42-6130-4704-82C9-9758ED130FB0}" type="pres">
      <dgm:prSet presAssocID="{7475B00D-2094-4AA5-BBAE-30D4C3AE34C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9EF7F6-03B5-4670-8B14-9C96BC72BBF7}" type="presOf" srcId="{5F531CE1-1216-404F-A074-39EE3396BFC5}" destId="{F4C244F1-EB2E-4563-9D94-5F2CB18D4D93}" srcOrd="1" destOrd="0" presId="urn:microsoft.com/office/officeart/2005/8/layout/chart3"/>
    <dgm:cxn modelId="{9B8B3EFE-ED2E-46F4-A366-C8D60A08706D}" type="presOf" srcId="{A3A49192-AF6C-4953-B038-8B51115A59AF}" destId="{DD558FD3-B39F-4F3F-BCCE-4E9B137A8B03}" srcOrd="0" destOrd="0" presId="urn:microsoft.com/office/officeart/2005/8/layout/chart3"/>
    <dgm:cxn modelId="{92EC528A-DAE9-4B9D-8035-670B711C8BB4}" type="presOf" srcId="{7475B00D-2094-4AA5-BBAE-30D4C3AE34CC}" destId="{1DE868DD-AEE4-4DDD-89DF-5703B0B30D23}" srcOrd="0" destOrd="0" presId="urn:microsoft.com/office/officeart/2005/8/layout/chart3"/>
    <dgm:cxn modelId="{BC085A48-E14A-41E5-BF16-946686C3B4C2}" type="presOf" srcId="{A3A49192-AF6C-4953-B038-8B51115A59AF}" destId="{3E938F42-6130-4704-82C9-9758ED130FB0}" srcOrd="1" destOrd="0" presId="urn:microsoft.com/office/officeart/2005/8/layout/chart3"/>
    <dgm:cxn modelId="{8434D325-31AC-465C-9867-2D82371F857F}" type="presOf" srcId="{1783CC1D-E53D-4D94-8E39-314F97A9AD6A}" destId="{7BF5B277-5C0A-40A2-BF5F-04472DDD8F63}" srcOrd="0" destOrd="0" presId="urn:microsoft.com/office/officeart/2005/8/layout/chart3"/>
    <dgm:cxn modelId="{05BFF4AE-9BEB-4694-AAED-677E707187BF}" srcId="{7475B00D-2094-4AA5-BBAE-30D4C3AE34CC}" destId="{1783CC1D-E53D-4D94-8E39-314F97A9AD6A}" srcOrd="0" destOrd="0" parTransId="{66FEEE50-07C1-4487-BADF-9DAB5DD78AD7}" sibTransId="{6193BC58-354B-491C-8C26-F7198043F247}"/>
    <dgm:cxn modelId="{2596DCFE-23B5-4BC3-8977-A8764666F411}" type="presOf" srcId="{5F531CE1-1216-404F-A074-39EE3396BFC5}" destId="{093784E3-7C65-45F1-A5FD-48D4F06CB845}" srcOrd="0" destOrd="0" presId="urn:microsoft.com/office/officeart/2005/8/layout/chart3"/>
    <dgm:cxn modelId="{F44A03C2-D039-4158-9651-A97903E8F929}" type="presOf" srcId="{1783CC1D-E53D-4D94-8E39-314F97A9AD6A}" destId="{67FDD761-A194-4EEC-83AA-6D4CF1B3556C}" srcOrd="1" destOrd="0" presId="urn:microsoft.com/office/officeart/2005/8/layout/chart3"/>
    <dgm:cxn modelId="{1AF0E786-895C-4FE5-8EE5-97E923D2DFC5}" srcId="{7475B00D-2094-4AA5-BBAE-30D4C3AE34CC}" destId="{5F531CE1-1216-404F-A074-39EE3396BFC5}" srcOrd="1" destOrd="0" parTransId="{CEDD4F69-F293-4AC6-A551-433AD5DD9F12}" sibTransId="{05D5666F-5B35-4AD3-B65A-A1F683456D4D}"/>
    <dgm:cxn modelId="{A241F8C2-B94E-498E-9B99-ACFDC7F1B67F}" srcId="{7475B00D-2094-4AA5-BBAE-30D4C3AE34CC}" destId="{A3A49192-AF6C-4953-B038-8B51115A59AF}" srcOrd="2" destOrd="0" parTransId="{C2123DC9-4D33-4038-BC16-11F0101C7EC9}" sibTransId="{8A0F4CB7-8761-4716-9314-566BFF592232}"/>
    <dgm:cxn modelId="{3CE559D9-075A-4B1D-9590-0FD3DB5CFD88}" type="presParOf" srcId="{1DE868DD-AEE4-4DDD-89DF-5703B0B30D23}" destId="{7BF5B277-5C0A-40A2-BF5F-04472DDD8F63}" srcOrd="0" destOrd="0" presId="urn:microsoft.com/office/officeart/2005/8/layout/chart3"/>
    <dgm:cxn modelId="{D8135659-6246-4ED6-A32C-B1C545FC61B3}" type="presParOf" srcId="{1DE868DD-AEE4-4DDD-89DF-5703B0B30D23}" destId="{67FDD761-A194-4EEC-83AA-6D4CF1B3556C}" srcOrd="1" destOrd="0" presId="urn:microsoft.com/office/officeart/2005/8/layout/chart3"/>
    <dgm:cxn modelId="{EC0EE87E-8E31-4159-8802-350E57DAA402}" type="presParOf" srcId="{1DE868DD-AEE4-4DDD-89DF-5703B0B30D23}" destId="{093784E3-7C65-45F1-A5FD-48D4F06CB845}" srcOrd="2" destOrd="0" presId="urn:microsoft.com/office/officeart/2005/8/layout/chart3"/>
    <dgm:cxn modelId="{16ED9DD3-7DC6-42CA-B497-AEC66481795C}" type="presParOf" srcId="{1DE868DD-AEE4-4DDD-89DF-5703B0B30D23}" destId="{F4C244F1-EB2E-4563-9D94-5F2CB18D4D93}" srcOrd="3" destOrd="0" presId="urn:microsoft.com/office/officeart/2005/8/layout/chart3"/>
    <dgm:cxn modelId="{B945551E-407B-4BF3-8592-C0AA2E0461F7}" type="presParOf" srcId="{1DE868DD-AEE4-4DDD-89DF-5703B0B30D23}" destId="{DD558FD3-B39F-4F3F-BCCE-4E9B137A8B03}" srcOrd="4" destOrd="0" presId="urn:microsoft.com/office/officeart/2005/8/layout/chart3"/>
    <dgm:cxn modelId="{1B8A04C0-580B-48AD-AFCD-1831C5826DF0}" type="presParOf" srcId="{1DE868DD-AEE4-4DDD-89DF-5703B0B30D23}" destId="{3E938F42-6130-4704-82C9-9758ED130FB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0853D-B55A-4284-9493-296D305A9FD6}">
      <dsp:nvSpPr>
        <dsp:cNvPr id="0" name=""/>
        <dsp:cNvSpPr/>
      </dsp:nvSpPr>
      <dsp:spPr>
        <a:xfrm>
          <a:off x="1771191" y="316785"/>
          <a:ext cx="4093845" cy="409384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Сокрытие времени ожидания связи</a:t>
          </a:r>
          <a:endParaRPr lang="ru-RU" sz="2000" kern="1200" dirty="0"/>
        </a:p>
      </dsp:txBody>
      <dsp:txXfrm>
        <a:off x="3928745" y="1184290"/>
        <a:ext cx="1462087" cy="1218406"/>
      </dsp:txXfrm>
    </dsp:sp>
    <dsp:sp modelId="{FDE1D47C-5257-4DED-93A5-8CFEB2CCE839}">
      <dsp:nvSpPr>
        <dsp:cNvPr id="0" name=""/>
        <dsp:cNvSpPr/>
      </dsp:nvSpPr>
      <dsp:spPr>
        <a:xfrm>
          <a:off x="1686877" y="462994"/>
          <a:ext cx="4093845" cy="409384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Распределение</a:t>
          </a:r>
          <a:endParaRPr lang="ru-RU" sz="2000" kern="1200" dirty="0"/>
        </a:p>
      </dsp:txBody>
      <dsp:txXfrm>
        <a:off x="2661602" y="3119120"/>
        <a:ext cx="2193131" cy="1072197"/>
      </dsp:txXfrm>
    </dsp:sp>
    <dsp:sp modelId="{21A78302-F6A8-4305-B362-ECA8FF5B3E13}">
      <dsp:nvSpPr>
        <dsp:cNvPr id="0" name=""/>
        <dsp:cNvSpPr/>
      </dsp:nvSpPr>
      <dsp:spPr>
        <a:xfrm>
          <a:off x="1602563" y="316785"/>
          <a:ext cx="4093845" cy="409384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репликация</a:t>
          </a:r>
          <a:endParaRPr lang="ru-RU" sz="2000" kern="1200" dirty="0"/>
        </a:p>
      </dsp:txBody>
      <dsp:txXfrm>
        <a:off x="2076767" y="1184290"/>
        <a:ext cx="1462087" cy="1218406"/>
      </dsp:txXfrm>
    </dsp:sp>
    <dsp:sp modelId="{849B7F35-B62E-4343-9B60-529A5EA0E309}">
      <dsp:nvSpPr>
        <dsp:cNvPr id="0" name=""/>
        <dsp:cNvSpPr/>
      </dsp:nvSpPr>
      <dsp:spPr>
        <a:xfrm>
          <a:off x="1518100" y="63357"/>
          <a:ext cx="4600702" cy="460070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E7E41-CFD7-496E-BB88-4C700C5C7F89}">
      <dsp:nvSpPr>
        <dsp:cNvPr id="0" name=""/>
        <dsp:cNvSpPr/>
      </dsp:nvSpPr>
      <dsp:spPr>
        <a:xfrm>
          <a:off x="1433448" y="209307"/>
          <a:ext cx="4600702" cy="460070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2B099-0BE7-4855-B034-84229EE15AA8}">
      <dsp:nvSpPr>
        <dsp:cNvPr id="0" name=""/>
        <dsp:cNvSpPr/>
      </dsp:nvSpPr>
      <dsp:spPr>
        <a:xfrm>
          <a:off x="1348797" y="63357"/>
          <a:ext cx="4600702" cy="460070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5B277-5C0A-40A2-BF5F-04472DDD8F63}">
      <dsp:nvSpPr>
        <dsp:cNvPr id="0" name=""/>
        <dsp:cNvSpPr/>
      </dsp:nvSpPr>
      <dsp:spPr>
        <a:xfrm>
          <a:off x="1792391" y="328969"/>
          <a:ext cx="4093845" cy="409384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Гомогенные</a:t>
          </a:r>
          <a:endParaRPr lang="ru-RU" sz="1900" kern="1200" dirty="0"/>
        </a:p>
      </dsp:txBody>
      <dsp:txXfrm>
        <a:off x="4018176" y="1084381"/>
        <a:ext cx="1388983" cy="1364615"/>
      </dsp:txXfrm>
    </dsp:sp>
    <dsp:sp modelId="{093784E3-7C65-45F1-A5FD-48D4F06CB845}">
      <dsp:nvSpPr>
        <dsp:cNvPr id="0" name=""/>
        <dsp:cNvSpPr/>
      </dsp:nvSpPr>
      <dsp:spPr>
        <a:xfrm>
          <a:off x="1581363" y="450810"/>
          <a:ext cx="4093845" cy="409384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Гетерогенные</a:t>
          </a:r>
          <a:endParaRPr lang="ru-RU" sz="1900" kern="1200" dirty="0"/>
        </a:p>
      </dsp:txBody>
      <dsp:txXfrm>
        <a:off x="2702297" y="3033831"/>
        <a:ext cx="1851977" cy="1267142"/>
      </dsp:txXfrm>
    </dsp:sp>
    <dsp:sp modelId="{DD558FD3-B39F-4F3F-BCCE-4E9B137A8B03}">
      <dsp:nvSpPr>
        <dsp:cNvPr id="0" name=""/>
        <dsp:cNvSpPr/>
      </dsp:nvSpPr>
      <dsp:spPr>
        <a:xfrm>
          <a:off x="1581363" y="450810"/>
          <a:ext cx="4093845" cy="409384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Мультипроцессоры</a:t>
          </a:r>
          <a:endParaRPr lang="ru-RU" sz="1800" b="1" i="0" kern="1200" dirty="0"/>
        </a:p>
      </dsp:txBody>
      <dsp:txXfrm>
        <a:off x="2019989" y="1254958"/>
        <a:ext cx="1388983" cy="136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A95A-B42E-4038-BA28-3D5BE9710E45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8246E-80D1-4824-907D-51D76F39F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3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8246E-80D1-4824-907D-51D76F39F35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C38418B-63BD-4063-8BA9-4938E9FA5EA6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04E0-2CA0-4EFB-8850-299D8DB08583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7BCF-B55D-4875-A76E-D8397746DBBC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271C2B-CC62-4D38-ABCB-8F9992E289D6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AFC996-DEAD-4B0F-93DF-22BC8DD67296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ECDA-4B5D-4B94-9D79-F41A2E192469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9232-1BBF-4415-82DD-A3F4E3AB0225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FC2363-20BB-4621-A2A8-3A4B76E497FB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E681-7CAD-4A44-AA63-9AF45BAE0670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BC40E-4D76-4EA4-91D2-358AF878ADD7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53B98-4164-40D3-AC09-1DF6FA52D027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B28B7E-5229-44F7-9964-5B18E3A07BE9}" type="datetime1">
              <a:rPr lang="ru-RU" smtClean="0"/>
              <a:pPr/>
              <a:t>12.04.2013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КИС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3DCA5-1A22-4DA1-ABBD-968243C29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Распределенные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Доц. Сидорова Н.П.</a:t>
            </a:r>
          </a:p>
          <a:p>
            <a:r>
              <a:rPr lang="ru-RU" b="0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распределенных информационных систем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Гибкость - </a:t>
            </a:r>
            <a:r>
              <a:rPr lang="ru-RU" dirty="0" smtClean="0"/>
              <a:t> легкость конфигурирования системы, состоящей из различных компонентов, возможно от разных производителей. </a:t>
            </a:r>
          </a:p>
          <a:p>
            <a:r>
              <a:rPr lang="ru-RU" dirty="0" smtClean="0"/>
              <a:t>Открытая распределенная система должна быть </a:t>
            </a:r>
            <a:r>
              <a:rPr lang="ru-RU" b="1" dirty="0" smtClean="0"/>
              <a:t>расширяемой</a:t>
            </a:r>
            <a:r>
              <a:rPr lang="ru-RU" dirty="0" smtClean="0"/>
              <a:t>. В построении гибких открытых распределенных систем решающим фактором оказывается организация этих систем в виде наборов относительно небольших и легко заменяемых или адаптируемых компонентов</a:t>
            </a:r>
          </a:p>
          <a:p>
            <a:r>
              <a:rPr lang="ru-RU" b="1" dirty="0" err="1" smtClean="0"/>
              <a:t>Масштабируемость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прозрачности в РИС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1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736"/>
                <a:gridCol w="3928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</a:t>
                      </a:r>
                      <a:r>
                        <a:rPr kumimoji="0" lang="ru-RU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доступа </a:t>
                      </a:r>
                      <a:r>
                        <a:rPr lang="ru-RU" dirty="0" smtClean="0"/>
                        <a:t>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Скрывается разница в представлении данных  и доступе к ресурсам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местоположения 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Скрывается местоположение</a:t>
                      </a:r>
                      <a:r>
                        <a:rPr lang="ru-RU" baseline="0" dirty="0" smtClean="0"/>
                        <a:t> ресурса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переноса </a:t>
                      </a:r>
                      <a:r>
                        <a:rPr lang="ru-RU" dirty="0" smtClean="0"/>
                        <a:t> 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Скрывается факт перемещения</a:t>
                      </a:r>
                      <a:r>
                        <a:rPr lang="ru-RU" baseline="0" dirty="0" smtClean="0"/>
                        <a:t> ресурса в другое место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смены местоположения 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relocation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Скрывается факт переноса ресурса в процессе обработки в другое место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репликации 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Скрывает факт репликации ресурса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прозрачности РИС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5761020"/>
              </p:ext>
            </p:extLst>
          </p:nvPr>
        </p:nvGraphicFramePr>
        <p:xfrm>
          <a:off x="457200" y="1600200"/>
          <a:ext cx="74676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144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параллельного доступа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ru-RU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Скрывается факт совместного использования ресурса несколькими пользователями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о</a:t>
                      </a:r>
                      <a:r>
                        <a:rPr kumimoji="0" lang="ru-RU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тказа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kumimoji="0" lang="ru-RU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Скрывает факт отказа и восстановления ресурса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Прозрачность с</a:t>
                      </a:r>
                      <a:r>
                        <a:rPr kumimoji="0" lang="ru-RU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охранности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kumimoji="0" lang="ru-RU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Скрывает,</a:t>
                      </a:r>
                      <a:r>
                        <a:rPr kumimoji="0" lang="ru-RU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хранится ресурс (программный) во внешней памяти  или находится в оперативной памяти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В распределенных системах службы обычно определяются через </a:t>
            </a:r>
            <a:r>
              <a:rPr lang="ru-RU" b="1" dirty="0" smtClean="0"/>
              <a:t>интерфейсы (</a:t>
            </a:r>
            <a:r>
              <a:rPr lang="ru-RU" b="1" dirty="0" err="1" smtClean="0"/>
              <a:t>interfaces</a:t>
            </a:r>
            <a:r>
              <a:rPr lang="ru-RU" b="1" dirty="0" smtClean="0"/>
              <a:t>)</a:t>
            </a:r>
            <a:r>
              <a:rPr lang="ru-RU" i="1" dirty="0" smtClean="0"/>
              <a:t>, </a:t>
            </a:r>
            <a:r>
              <a:rPr lang="ru-RU" dirty="0" smtClean="0"/>
              <a:t>которые часто описываются при помощи </a:t>
            </a:r>
            <a:r>
              <a:rPr lang="ru-RU" b="1" i="1" dirty="0" smtClean="0"/>
              <a:t>языка определения интерфейсов (</a:t>
            </a:r>
            <a:r>
              <a:rPr lang="ru-RU" b="1" i="1" dirty="0" err="1" smtClean="0"/>
              <a:t>Interface</a:t>
            </a:r>
            <a:r>
              <a:rPr lang="ru-RU" b="1" i="1" dirty="0" smtClean="0"/>
              <a:t> </a:t>
            </a:r>
            <a:r>
              <a:rPr lang="ru-RU" b="1" i="1" dirty="0" err="1" smtClean="0"/>
              <a:t>Definition</a:t>
            </a:r>
            <a:r>
              <a:rPr lang="ru-RU" b="1" i="1" dirty="0" smtClean="0"/>
              <a:t> </a:t>
            </a:r>
            <a:r>
              <a:rPr lang="ru-RU" b="1" i="1" dirty="0" err="1" smtClean="0"/>
              <a:t>Language</a:t>
            </a:r>
            <a:r>
              <a:rPr lang="ru-RU" b="1" i="1" dirty="0" smtClean="0"/>
              <a:t> , IDL)</a:t>
            </a:r>
          </a:p>
          <a:p>
            <a:pPr algn="just"/>
            <a:r>
              <a:rPr lang="ru-RU" dirty="0" smtClean="0"/>
              <a:t>Определение интерфейса допускает возможность совместной работы произвольного процесса, нуждающегося в таком интерфейсе, с другим произвольным процессом, предоставляющим этот интерфейс. Определение интерфейса также позволяет двум независимым группам создать абсолютно разные реализации этого интерфейса для двух различных распределенных систем, которые будут работать абсолютно одинаково.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Правильное определение интерфейса </a:t>
            </a:r>
            <a:r>
              <a:rPr lang="ru-RU" dirty="0" err="1" smtClean="0"/>
              <a:t>самодостаточно</a:t>
            </a:r>
            <a:r>
              <a:rPr lang="ru-RU" dirty="0" smtClean="0"/>
              <a:t> и нейтрально. «</a:t>
            </a:r>
            <a:r>
              <a:rPr lang="ru-RU" dirty="0" err="1" smtClean="0"/>
              <a:t>Самодостаточно</a:t>
            </a:r>
            <a:r>
              <a:rPr lang="ru-RU" dirty="0" smtClean="0"/>
              <a:t>» означает, что в нем имеется все необходимое для реализации интерфейса.</a:t>
            </a:r>
          </a:p>
          <a:p>
            <a:r>
              <a:rPr lang="ru-RU" dirty="0" smtClean="0"/>
              <a:t>Самодостаточность и нейтральность необходимы для обеспечения переносимости и способности к взаимодействию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Показатели </a:t>
            </a:r>
            <a:r>
              <a:rPr lang="ru-RU" b="1" dirty="0" err="1" smtClean="0"/>
              <a:t>масштабируемости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 система может быть масштабируемой по </a:t>
            </a:r>
            <a:r>
              <a:rPr lang="ru-RU" b="1" dirty="0" smtClean="0"/>
              <a:t>отношению к ее размеру</a:t>
            </a:r>
            <a:r>
              <a:rPr lang="ru-RU" dirty="0" smtClean="0"/>
              <a:t>, что означает легкость подключения к ней дополнительных пользователей и ресурсов.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система может масштабироваться </a:t>
            </a:r>
            <a:r>
              <a:rPr lang="ru-RU" b="1" dirty="0" smtClean="0"/>
              <a:t>географически</a:t>
            </a:r>
            <a:r>
              <a:rPr lang="ru-RU" dirty="0" smtClean="0"/>
              <a:t>, то есть пользователи и ресурсы могут быть разнесены в пространстве.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система может быть масштабируемой в </a:t>
            </a:r>
            <a:r>
              <a:rPr lang="ru-RU" b="1" dirty="0" smtClean="0"/>
              <a:t>административном смысле</a:t>
            </a:r>
            <a:r>
              <a:rPr lang="ru-RU" dirty="0" smtClean="0"/>
              <a:t>, то есть быть проста в управлении при работе во множестве административно независимых организаций. </a:t>
            </a:r>
          </a:p>
          <a:p>
            <a:pPr marL="457200" indent="-457200">
              <a:buNone/>
            </a:pPr>
            <a:r>
              <a:rPr lang="ru-RU" dirty="0" smtClean="0"/>
              <a:t>Система, обладающая </a:t>
            </a:r>
            <a:r>
              <a:rPr lang="ru-RU" dirty="0" err="1" smtClean="0"/>
              <a:t>масштабируемостью</a:t>
            </a:r>
            <a:r>
              <a:rPr lang="ru-RU" dirty="0" smtClean="0"/>
              <a:t> по одному или нескольким из этих параметров, при масштабировании часто дает потерю производительности.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Проблемы </a:t>
            </a:r>
            <a:r>
              <a:rPr lang="ru-RU" b="1" dirty="0" err="1" smtClean="0"/>
              <a:t>масштабируемости</a:t>
            </a:r>
            <a:r>
              <a:rPr lang="ru-RU" b="1" dirty="0" smtClean="0"/>
              <a:t> по размеру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indent="274320">
              <a:buNone/>
            </a:pPr>
            <a:r>
              <a:rPr lang="ru-RU" dirty="0" smtClean="0"/>
              <a:t>Если возникает необходимость увеличить число пользователей или ресурсов, то необходимо учитывать ограничения, связанными с централизацией служб, данных и алгоритмов. </a:t>
            </a:r>
          </a:p>
          <a:p>
            <a:pPr indent="274320">
              <a:buNone/>
            </a:pPr>
            <a:r>
              <a:rPr lang="ru-RU" dirty="0" smtClean="0"/>
              <a:t>Многие службы централизуются потому, что при их реализации предполагалось наличие в распределенной системе только одного сервера, запущенного на конкретной машине. Проблемы такой схемы очевидны: при увеличении числа пользователей сервер легко может стать узким местом системы. Даже если мы обладаем фактически неограниченным запасом по мощности обработки и хранения данных, ресурсы связи с этим сервером в конце концов будут исчерпаны и не позволят нам расти дальше.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ограничений </a:t>
            </a:r>
            <a:r>
              <a:rPr lang="ru-RU" dirty="0" err="1" smtClean="0"/>
              <a:t>мастштабируемости</a:t>
            </a:r>
            <a:r>
              <a:rPr lang="ru-RU" dirty="0" smtClean="0"/>
              <a:t> по размеру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144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Концепция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Централизованные службы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Один сервер на всех пользователей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Централизованные данные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Единый телефонный справочник, доступный в режиме подключения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Централизованные алгоритмы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 маршрутизации на основе полной информации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географической </a:t>
            </a:r>
            <a:r>
              <a:rPr lang="ru-RU" dirty="0" err="1" smtClean="0"/>
              <a:t>масштабируемости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indent="216000" algn="just">
              <a:buFont typeface="+mj-lt"/>
              <a:buAutoNum type="arabicPeriod"/>
            </a:pPr>
            <a:r>
              <a:rPr lang="ru-RU" dirty="0" smtClean="0"/>
              <a:t>Одна из основных причин сложности масштабирования существующих распределенных систем, разработанных для локальных сетей, состоит в том, что в их основе лежит принцип </a:t>
            </a:r>
            <a:r>
              <a:rPr lang="ru-RU" b="1" i="1" dirty="0" smtClean="0"/>
              <a:t>синхронной связи (</a:t>
            </a:r>
            <a:r>
              <a:rPr lang="ru-RU" b="1" i="1" dirty="0" err="1" smtClean="0"/>
              <a:t>synchronous</a:t>
            </a:r>
            <a:r>
              <a:rPr lang="ru-RU" b="1" i="1" dirty="0" smtClean="0"/>
              <a:t> </a:t>
            </a:r>
            <a:r>
              <a:rPr lang="ru-RU" b="1" i="1" dirty="0" err="1" smtClean="0"/>
              <a:t>communication</a:t>
            </a:r>
            <a:r>
              <a:rPr lang="ru-RU" b="1" i="1" dirty="0" smtClean="0"/>
              <a:t>)</a:t>
            </a:r>
            <a:r>
              <a:rPr lang="ru-RU" i="1" dirty="0" smtClean="0"/>
              <a:t>.  (У</a:t>
            </a:r>
            <a:r>
              <a:rPr lang="ru-RU" dirty="0" smtClean="0"/>
              <a:t>спешно</a:t>
            </a:r>
            <a:r>
              <a:rPr lang="ru-RU" i="1" dirty="0" smtClean="0"/>
              <a:t> </a:t>
            </a:r>
            <a:r>
              <a:rPr lang="ru-RU" dirty="0" smtClean="0"/>
              <a:t>работает в локальных сетях, но малоэффективен при работе в глобальных сетях). </a:t>
            </a:r>
          </a:p>
          <a:p>
            <a:pPr indent="216000" algn="just">
              <a:buFont typeface="+mj-lt"/>
              <a:buAutoNum type="arabicPeriod"/>
            </a:pPr>
            <a:r>
              <a:rPr lang="ru-RU" dirty="0" smtClean="0"/>
              <a:t>Ненадежность связи в глобальных сетях.</a:t>
            </a:r>
          </a:p>
          <a:p>
            <a:pPr indent="216000" algn="just">
              <a:buFont typeface="+mj-lt"/>
              <a:buAutoNum type="arabicPeriod"/>
            </a:pPr>
            <a:r>
              <a:rPr lang="ru-RU" dirty="0" smtClean="0"/>
              <a:t>Географическая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жестко завязана на проблемы централизованных решений, которые мешают масштабированию по размеру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ru-RU" dirty="0" err="1" smtClean="0"/>
              <a:t>масштабируемости</a:t>
            </a:r>
            <a:r>
              <a:rPr lang="ru-RU" dirty="0" smtClean="0"/>
              <a:t> в административном смысле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Обеспечение масштабирования распределенной системы на множестве административно независимых областей сталкивается с проблемой, которая состоит в конфликтах правил, относящихся к использованию ресурсов (и плате за них), управлению и безопасности.</a:t>
            </a:r>
          </a:p>
          <a:p>
            <a:pPr indent="274320">
              <a:buNone/>
            </a:pPr>
            <a:r>
              <a:rPr lang="ru-RU" dirty="0" smtClean="0"/>
              <a:t>Проще говоря, пользователи доверяют своему системному администратору.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980728"/>
            <a:ext cx="7467600" cy="2880320"/>
          </a:xfrm>
        </p:spPr>
        <p:txBody>
          <a:bodyPr>
            <a:normAutofit/>
          </a:bodyPr>
          <a:lstStyle/>
          <a:p>
            <a:r>
              <a:rPr lang="ru-RU" dirty="0" smtClean="0"/>
              <a:t> </a:t>
            </a:r>
            <a:r>
              <a:rPr lang="ru-RU" dirty="0" smtClean="0">
                <a:solidFill>
                  <a:schemeClr val="tx1"/>
                </a:solidFill>
              </a:rPr>
              <a:t>Источник: Распределенные системы. Принципы и парадигмы Э. </a:t>
            </a:r>
            <a:r>
              <a:rPr lang="ru-RU" dirty="0" err="1" smtClean="0">
                <a:solidFill>
                  <a:schemeClr val="tx1"/>
                </a:solidFill>
              </a:rPr>
              <a:t>Таненбаум</a:t>
            </a:r>
            <a:r>
              <a:rPr lang="ru-RU" dirty="0" smtClean="0">
                <a:solidFill>
                  <a:schemeClr val="tx1"/>
                </a:solidFill>
              </a:rPr>
              <a:t>, М. </a:t>
            </a:r>
            <a:r>
              <a:rPr lang="ru-RU" dirty="0" err="1" smtClean="0">
                <a:solidFill>
                  <a:schemeClr val="tx1"/>
                </a:solidFill>
              </a:rPr>
              <a:t>ван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Стеен</a:t>
            </a:r>
            <a:r>
              <a:rPr lang="ru-RU" dirty="0" smtClean="0">
                <a:solidFill>
                  <a:schemeClr val="tx1"/>
                </a:solidFill>
              </a:rPr>
              <a:t>. — СПб.: Питер, 2003.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http://www.mkgt.ru/lib/sp230103/rsoi/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Технологии масштабирования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Сокрытие времени ожидания связи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274320">
              <a:buNone/>
            </a:pPr>
            <a:r>
              <a:rPr lang="ru-RU" dirty="0" smtClean="0"/>
              <a:t>Применяется в случае географического масштабирования. </a:t>
            </a:r>
          </a:p>
          <a:p>
            <a:pPr marL="0" indent="274320">
              <a:buNone/>
            </a:pPr>
            <a:r>
              <a:rPr lang="ru-RU" dirty="0" smtClean="0"/>
              <a:t>Суть технологии - постараться по возможности избежать ожидания ответа на запрос от удаленного сервера.</a:t>
            </a:r>
          </a:p>
          <a:p>
            <a:pPr marL="0" indent="274320">
              <a:buNone/>
            </a:pPr>
            <a:r>
              <a:rPr lang="ru-RU" dirty="0" smtClean="0"/>
              <a:t> Например, если была запрошена служба удаленной машины, альтернативой ожиданию ответа от сервера будет осуществление на запрашивающей стороне других возможных действий. В сущности, это означает разработку запрашивающего приложения в расчете на использование исключительно </a:t>
            </a:r>
            <a:r>
              <a:rPr lang="ru-RU" b="1" i="1" dirty="0" smtClean="0"/>
              <a:t>асинхронной связи (</a:t>
            </a:r>
            <a:r>
              <a:rPr lang="ru-RU" b="1" i="1" dirty="0" err="1" smtClean="0"/>
              <a:t>asynchronous</a:t>
            </a:r>
            <a:r>
              <a:rPr lang="ru-RU" b="1" i="1" dirty="0" smtClean="0"/>
              <a:t> </a:t>
            </a:r>
            <a:r>
              <a:rPr lang="ru-RU" b="1" i="1" dirty="0" err="1" smtClean="0"/>
              <a:t>communication</a:t>
            </a:r>
            <a:r>
              <a:rPr lang="ru-RU" b="1" i="1" dirty="0" smtClean="0"/>
              <a:t>)</a:t>
            </a:r>
            <a:r>
              <a:rPr lang="ru-RU" i="1" dirty="0" smtClean="0"/>
              <a:t>. </a:t>
            </a:r>
            <a:r>
              <a:rPr lang="ru-RU" dirty="0" smtClean="0"/>
              <a:t>Когда будет получен ответ, приложение прервет свою работу и вызовет специальный обработчик для завершения отправленного ранее запроса.</a:t>
            </a:r>
          </a:p>
          <a:p>
            <a:pPr marL="0" indent="274320">
              <a:buNone/>
            </a:pP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уменьшения времени ожидания</a:t>
            </a:r>
            <a:endParaRPr lang="ru-RU" dirty="0"/>
          </a:p>
        </p:txBody>
      </p:sp>
      <p:pic>
        <p:nvPicPr>
          <p:cNvPr id="6" name="Содержимое 5" descr="r1_02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916832"/>
            <a:ext cx="6477000" cy="37814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распределение (</a:t>
            </a:r>
            <a:r>
              <a:rPr lang="ru-RU" b="1" i="1" dirty="0" err="1" smtClean="0"/>
              <a:t>distribution</a:t>
            </a:r>
            <a:r>
              <a:rPr lang="ru-RU" b="1" i="1" dirty="0" smtClean="0"/>
              <a:t>)</a:t>
            </a:r>
            <a:endParaRPr lang="ru-RU" dirty="0"/>
          </a:p>
        </p:txBody>
      </p:sp>
      <p:pic>
        <p:nvPicPr>
          <p:cNvPr id="6" name="Содержимое 5" descr="r1_03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7200800" cy="38274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репликация (</a:t>
            </a:r>
            <a:r>
              <a:rPr lang="ru-RU" b="1" i="1" dirty="0" err="1" smtClean="0"/>
              <a:t>replication</a:t>
            </a:r>
            <a:r>
              <a:rPr lang="ru-RU" b="1" i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 </a:t>
            </a:r>
            <a:r>
              <a:rPr lang="ru-RU" dirty="0" smtClean="0"/>
              <a:t> Репликация не только повышает доступность, но и помогает выровнять загрузку компонентов, что ведет к повышению производительности. Кроме того, в сильно географически рассредоточенных системах наличие близко лежащей копии позволяет снизить остроту большей части ранее обсуждавшихся проблем ожидания завершения связи.</a:t>
            </a:r>
          </a:p>
          <a:p>
            <a:r>
              <a:rPr lang="ru-RU" b="1" i="1" dirty="0" smtClean="0"/>
              <a:t>Кэширование (</a:t>
            </a:r>
            <a:r>
              <a:rPr lang="ru-RU" b="1" i="1" dirty="0" err="1" smtClean="0"/>
              <a:t>caching</a:t>
            </a:r>
            <a:r>
              <a:rPr lang="ru-RU" b="1" i="1" dirty="0" smtClean="0"/>
              <a:t>) </a:t>
            </a:r>
            <a:r>
              <a:rPr lang="ru-RU" dirty="0" smtClean="0"/>
              <a:t>представляет собой особую форму репликации, причем различия между ними нередко малозаметны или вообще искусственны. Как и в случае репликации, результатом кэширования является создание копии ресурса, обычно в непосредственной близости от клиента, использующего этот ресурс. Однако в противоположность репликации кэширование – это действие, предпринимаемое потребителем ресурса, а не его владельцем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Концепции аппаратных решений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6" name="Содержимое 5" descr="r1_04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96753"/>
            <a:ext cx="6552728" cy="46071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распределенных компьютерных систем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источники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Impact" pitchFamily="34" charset="0"/>
                <a:cs typeface="Aharoni" pitchFamily="2" charset="-79"/>
              </a:rPr>
              <a:t>Вопросы</a:t>
            </a:r>
            <a:endParaRPr lang="ru-RU" sz="3200" dirty="0">
              <a:latin typeface="Impact" pitchFamily="34" charset="0"/>
              <a:cs typeface="Aharoni" pitchFamily="2" charset="-79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Понятие, характеристики  и свойства распределенных ИС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Архитектура РИС с программным обеспечением среднего слоя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Прозрачность РИС и её виды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Масштабируемость РИС: виды проблемы, технологии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7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информационная система - 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b="1" dirty="0" smtClean="0"/>
              <a:t>Распределенная информационная система</a:t>
            </a:r>
            <a:r>
              <a:rPr lang="ru-RU" dirty="0" smtClean="0"/>
              <a:t> – информационная система, объекты данных и/или процессы которой физически распределяются на две или более компьютерные системы.</a:t>
            </a:r>
          </a:p>
          <a:p>
            <a:pPr>
              <a:buNone/>
            </a:pPr>
            <a:r>
              <a:rPr lang="ru-RU" dirty="0" smtClean="0"/>
              <a:t>В этом определении оговариваются два момента. Первый относится к аппаратуре: все машины автономны. Второй касается программного обеспечения: пользователи думают, что имеют дело с единой системой.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характеристики распределенных информационных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От пользователей скрыты различия между компьютерами и способы связи между ними.</a:t>
            </a:r>
          </a:p>
          <a:p>
            <a:pPr algn="just"/>
            <a:r>
              <a:rPr lang="ru-RU" dirty="0" smtClean="0"/>
              <a:t>Другой важной характеристикой распределенных систем является способ, при помощи которого пользователи и приложения единообразно работают в распределенных системах, независимо от того, где и когда происходит их взаимодействие.</a:t>
            </a:r>
          </a:p>
          <a:p>
            <a:pPr algn="just"/>
            <a:r>
              <a:rPr lang="ru-RU" dirty="0" smtClean="0"/>
              <a:t>Распределенные системы должны относительно легко поддаваться расширению, или масштабированию.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характеристики распределенных информационных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Для того чтобы поддержать представление различных компьютеров и сетей в виде единой системы, организация распределенных систем часто включает в себя дополнительный уровень программного обеспечения, находящийся между верхним уровнем, на котором находятся пользователи и приложения, и нижним уровнем, состоящим из операционных систем. Такая распределенная система обычно называется системой с  промежуточным уровнем (</a:t>
            </a:r>
            <a:r>
              <a:rPr lang="ru-RU" dirty="0" err="1" smtClean="0"/>
              <a:t>middleware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 РИС со средним слоем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  <p:pic>
        <p:nvPicPr>
          <p:cNvPr id="6" name="Содержимое 5" descr="http://metodka.ru/admin/files_other/11.06.29_21.52.08_pic1.1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2" y="2341562"/>
            <a:ext cx="57054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Свойства распределенных информационных систем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Соединение с ресурсами – </a:t>
            </a:r>
            <a:r>
              <a:rPr lang="ru-RU" dirty="0" smtClean="0"/>
              <a:t>предоставление</a:t>
            </a:r>
            <a:r>
              <a:rPr lang="ru-RU" b="1" dirty="0" smtClean="0"/>
              <a:t> </a:t>
            </a:r>
            <a:r>
              <a:rPr lang="ru-RU" dirty="0" smtClean="0"/>
              <a:t>возможности совместного использования ресурсов и управление этим процессом</a:t>
            </a:r>
          </a:p>
          <a:p>
            <a:pPr algn="just"/>
            <a:r>
              <a:rPr lang="ru-RU" b="1" dirty="0" smtClean="0"/>
              <a:t>Прозрачность</a:t>
            </a:r>
            <a:r>
              <a:rPr lang="ru-RU" dirty="0" smtClean="0"/>
              <a:t> - Распределенные системы, которые представляются пользователям и приложениям в виде единой компьютерной системы, называются </a:t>
            </a:r>
            <a:r>
              <a:rPr lang="ru-RU" b="1" dirty="0" smtClean="0"/>
              <a:t>прозрачными (</a:t>
            </a:r>
            <a:r>
              <a:rPr lang="ru-RU" b="1" dirty="0" err="1" smtClean="0"/>
              <a:t>transparent</a:t>
            </a:r>
            <a:r>
              <a:rPr lang="ru-RU" b="1" dirty="0" smtClean="0"/>
              <a:t>).</a:t>
            </a:r>
          </a:p>
          <a:p>
            <a:pPr algn="just"/>
            <a:r>
              <a:rPr lang="ru-RU" b="1" dirty="0" smtClean="0"/>
              <a:t>Открытость - </a:t>
            </a:r>
            <a:r>
              <a:rPr lang="ru-RU" b="1" i="1" dirty="0" smtClean="0"/>
              <a:t>Открытая распределенная система (</a:t>
            </a:r>
            <a:r>
              <a:rPr lang="ru-RU" b="1" i="1" dirty="0" err="1" smtClean="0"/>
              <a:t>open</a:t>
            </a:r>
            <a:r>
              <a:rPr lang="ru-RU" b="1" i="1" dirty="0" smtClean="0"/>
              <a:t> </a:t>
            </a:r>
            <a:r>
              <a:rPr lang="ru-RU" b="1" i="1" dirty="0" err="1" smtClean="0"/>
              <a:t>distributed</a:t>
            </a:r>
            <a:r>
              <a:rPr lang="ru-RU" b="1" i="1" dirty="0" smtClean="0"/>
              <a:t> </a:t>
            </a:r>
            <a:r>
              <a:rPr lang="ru-RU" b="1" i="1" dirty="0" err="1" smtClean="0"/>
              <a:t>system</a:t>
            </a:r>
            <a:r>
              <a:rPr lang="ru-RU" b="1" i="1" dirty="0" smtClean="0"/>
              <a:t>) </a:t>
            </a:r>
            <a:r>
              <a:rPr lang="ru-RU" dirty="0" smtClean="0"/>
              <a:t>– это система, предлагающая службы, вызов которых требует стандартные синтаксис и семантику.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распределенных информационных систем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Способность к взаимодействию (</a:t>
            </a:r>
            <a:r>
              <a:rPr lang="ru-RU" b="1" i="1" dirty="0" err="1" smtClean="0"/>
              <a:t>interoperability</a:t>
            </a:r>
            <a:r>
              <a:rPr lang="ru-RU" b="1" i="1" dirty="0" smtClean="0"/>
              <a:t>) </a:t>
            </a:r>
            <a:r>
              <a:rPr lang="ru-RU" dirty="0" smtClean="0"/>
              <a:t>характеризует, насколько две реализации систем или компонентов от разных производителей в состоянии совместно работать, полагаясь только на то, что службы каждой из них соответствуют общему стандарту.</a:t>
            </a:r>
          </a:p>
          <a:p>
            <a:r>
              <a:rPr lang="ru-RU" b="1" i="1" dirty="0" smtClean="0"/>
              <a:t>Переносимость (</a:t>
            </a:r>
            <a:r>
              <a:rPr lang="ru-RU" b="1" i="1" dirty="0" err="1" smtClean="0"/>
              <a:t>portability</a:t>
            </a:r>
            <a:r>
              <a:rPr lang="ru-RU" b="1" i="1" dirty="0" smtClean="0"/>
              <a:t>) </a:t>
            </a:r>
            <a:r>
              <a:rPr lang="ru-RU" dirty="0" smtClean="0"/>
              <a:t>характеризует то, насколько приложение, разработанное для распределенной системы </a:t>
            </a:r>
            <a:r>
              <a:rPr lang="ru-RU" i="1" dirty="0" smtClean="0"/>
              <a:t>А, </a:t>
            </a:r>
            <a:r>
              <a:rPr lang="ru-RU" dirty="0" smtClean="0"/>
              <a:t>может без изменений выполняться в распределенной системе </a:t>
            </a:r>
            <a:r>
              <a:rPr lang="ru-RU" i="1" dirty="0" smtClean="0"/>
              <a:t>В, </a:t>
            </a:r>
            <a:r>
              <a:rPr lang="ru-RU" dirty="0" smtClean="0"/>
              <a:t>реализуя те же, что и в А интерфейсы.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A3DCA5-1A22-4DA1-ABBD-968243C2965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ru-RU" smtClean="0"/>
              <a:t>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790</Words>
  <Application>Microsoft Office PowerPoint</Application>
  <PresentationFormat>Экран (4:3)</PresentationFormat>
  <Paragraphs>155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Эркер</vt:lpstr>
      <vt:lpstr>Распределенные ИС</vt:lpstr>
      <vt:lpstr> Источник: Распределенные системы. Принципы и парадигмы Э. Таненбаум, М. ван Стеен. — СПб.: Питер, 2003.  http://www.mkgt.ru/lib/sp230103/rsoi/ </vt:lpstr>
      <vt:lpstr>Вопросы</vt:lpstr>
      <vt:lpstr>Распределенная информационная система - определение</vt:lpstr>
      <vt:lpstr>основные характеристики распределенных информационных систем</vt:lpstr>
      <vt:lpstr>основные характеристики распределенных информационных систем</vt:lpstr>
      <vt:lpstr>Архитектура  РИС со средним слоем</vt:lpstr>
      <vt:lpstr>Свойства распределенных информационных систем </vt:lpstr>
      <vt:lpstr>Свойства распределенных информационных систем (2)</vt:lpstr>
      <vt:lpstr>Свойства распределенных информационных систем (3)</vt:lpstr>
      <vt:lpstr>Формы прозрачности в РИС</vt:lpstr>
      <vt:lpstr>Формы прозрачности РИС</vt:lpstr>
      <vt:lpstr>Интерфейсы</vt:lpstr>
      <vt:lpstr>Интерфейсы</vt:lpstr>
      <vt:lpstr>Показатели масштабируемости</vt:lpstr>
      <vt:lpstr>Проблемы масштабируемости по размеру  </vt:lpstr>
      <vt:lpstr>Примеры ограничений мастштабируемости по размеру</vt:lpstr>
      <vt:lpstr>Проблемы географической масштабируемости</vt:lpstr>
      <vt:lpstr>Проблемы масштабируемости в административном смысле</vt:lpstr>
      <vt:lpstr>Технологии масштабирования </vt:lpstr>
      <vt:lpstr>Сокрытие времени ожидания связи </vt:lpstr>
      <vt:lpstr>Способы уменьшения времени ожидания</vt:lpstr>
      <vt:lpstr>распределение (distribution)</vt:lpstr>
      <vt:lpstr>репликация (replication)</vt:lpstr>
      <vt:lpstr>Концепции аппаратных решений </vt:lpstr>
      <vt:lpstr>Виды распределенных компьютерных систем</vt:lpstr>
      <vt:lpstr>Дополнительные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ИС</dc:title>
  <dc:creator>1</dc:creator>
  <cp:lastModifiedBy>Наталья П. Сидорова</cp:lastModifiedBy>
  <cp:revision>39</cp:revision>
  <dcterms:created xsi:type="dcterms:W3CDTF">2013-03-20T17:12:43Z</dcterms:created>
  <dcterms:modified xsi:type="dcterms:W3CDTF">2013-04-12T12:38:01Z</dcterms:modified>
</cp:coreProperties>
</file>