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33"/>
  </p:notesMasterIdLst>
  <p:sldIdLst>
    <p:sldId id="256" r:id="rId2"/>
    <p:sldId id="257" r:id="rId3"/>
    <p:sldId id="258" r:id="rId4"/>
    <p:sldId id="283" r:id="rId5"/>
    <p:sldId id="284" r:id="rId6"/>
    <p:sldId id="259" r:id="rId7"/>
    <p:sldId id="271" r:id="rId8"/>
    <p:sldId id="278" r:id="rId9"/>
    <p:sldId id="273" r:id="rId10"/>
    <p:sldId id="274" r:id="rId11"/>
    <p:sldId id="275" r:id="rId12"/>
    <p:sldId id="285" r:id="rId13"/>
    <p:sldId id="260" r:id="rId14"/>
    <p:sldId id="277" r:id="rId15"/>
    <p:sldId id="279" r:id="rId16"/>
    <p:sldId id="280" r:id="rId17"/>
    <p:sldId id="276" r:id="rId18"/>
    <p:sldId id="261" r:id="rId19"/>
    <p:sldId id="287" r:id="rId20"/>
    <p:sldId id="286" r:id="rId21"/>
    <p:sldId id="288" r:id="rId22"/>
    <p:sldId id="289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view3D>
      <c:rAngAx val="1"/>
    </c:view3D>
    <c:plotArea>
      <c:layout/>
      <c:bar3DChart>
        <c:barDir val="col"/>
        <c:grouping val="stacked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cat>
            <c:numRef>
              <c:f>Лист1!$A$2:$A$5</c:f>
              <c:numCache>
                <c:formatCode>General</c:formatCode>
                <c:ptCount val="4"/>
                <c:pt idx="0">
                  <c:v>2007</c:v>
                </c:pt>
                <c:pt idx="1">
                  <c:v>2011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1.5</c:v>
                </c:pt>
                <c:pt idx="1">
                  <c:v>2.1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Столбец1</c:v>
                </c:pt>
              </c:strCache>
            </c:strRef>
          </c:tx>
          <c:cat>
            <c:numRef>
              <c:f>Лист1!$A$2:$A$5</c:f>
              <c:numCache>
                <c:formatCode>General</c:formatCode>
                <c:ptCount val="4"/>
                <c:pt idx="0">
                  <c:v>2007</c:v>
                </c:pt>
                <c:pt idx="1">
                  <c:v>2011</c:v>
                </c:pt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Столбец2</c:v>
                </c:pt>
              </c:strCache>
            </c:strRef>
          </c:tx>
          <c:cat>
            <c:numRef>
              <c:f>Лист1!$A$2:$A$5</c:f>
              <c:numCache>
                <c:formatCode>General</c:formatCode>
                <c:ptCount val="4"/>
                <c:pt idx="0">
                  <c:v>2007</c:v>
                </c:pt>
                <c:pt idx="1">
                  <c:v>2011</c:v>
                </c:pt>
              </c:numCache>
            </c:numRef>
          </c:cat>
          <c:val>
            <c:numRef>
              <c:f>Лист1!$D$2:$D$5</c:f>
              <c:numCache>
                <c:formatCode>General</c:formatCode>
                <c:ptCount val="4"/>
              </c:numCache>
            </c:numRef>
          </c:val>
        </c:ser>
        <c:dLbls/>
        <c:shape val="cylinder"/>
        <c:axId val="65280256"/>
        <c:axId val="65306624"/>
        <c:axId val="0"/>
      </c:bar3DChart>
      <c:catAx>
        <c:axId val="65280256"/>
        <c:scaling>
          <c:orientation val="minMax"/>
        </c:scaling>
        <c:axPos val="b"/>
        <c:numFmt formatCode="General" sourceLinked="1"/>
        <c:tickLblPos val="nextTo"/>
        <c:crossAx val="65306624"/>
        <c:crosses val="autoZero"/>
        <c:auto val="1"/>
        <c:lblAlgn val="ctr"/>
        <c:lblOffset val="100"/>
      </c:catAx>
      <c:valAx>
        <c:axId val="65306624"/>
        <c:scaling>
          <c:orientation val="minMax"/>
        </c:scaling>
        <c:delete val="1"/>
        <c:axPos val="l"/>
        <c:majorGridlines/>
        <c:numFmt formatCode="General" sourceLinked="1"/>
        <c:tickLblPos val="none"/>
        <c:crossAx val="65280256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ru-RU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cat>
            <c:strRef>
              <c:f>Лист1!$A$2:$A$6</c:f>
              <c:strCache>
                <c:ptCount val="5"/>
                <c:pt idx="0">
                  <c:v>Oracle</c:v>
                </c:pt>
                <c:pt idx="1">
                  <c:v>SAP</c:v>
                </c:pt>
                <c:pt idx="2">
                  <c:v>IFS</c:v>
                </c:pt>
                <c:pt idx="3">
                  <c:v>Maincom</c:v>
                </c:pt>
                <c:pt idx="4">
                  <c:v>Lowson Software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2000</c:v>
                </c:pt>
                <c:pt idx="1">
                  <c:v>1100</c:v>
                </c:pt>
                <c:pt idx="2">
                  <c:v>130</c:v>
                </c:pt>
                <c:pt idx="3">
                  <c:v>50</c:v>
                </c:pt>
                <c:pt idx="4">
                  <c:v>30</c:v>
                </c:pt>
              </c:numCache>
            </c:numRef>
          </c:val>
        </c:ser>
        <c:dLbls/>
      </c:pie3DChart>
    </c:plotArea>
    <c:legend>
      <c:legendPos val="r"/>
      <c:layout/>
    </c:legend>
    <c:plotVisOnly val="1"/>
    <c:dispBlanksAs val="zero"/>
  </c:chart>
  <c:txPr>
    <a:bodyPr/>
    <a:lstStyle/>
    <a:p>
      <a:pPr>
        <a:defRPr sz="1800"/>
      </a:pPr>
      <a:endParaRPr lang="ru-RU"/>
    </a:p>
  </c:txPr>
  <c:externalData r:id="rId1"/>
</c:chartSpac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80D071-8262-4C82-8B52-14418409871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DFAF9B54-1B01-4267-A903-D45E17DFB8D8}">
      <dgm:prSet phldrT="[Текст]"/>
      <dgm:spPr/>
      <dgm:t>
        <a:bodyPr/>
        <a:lstStyle/>
        <a:p>
          <a:r>
            <a:rPr lang="ru-RU" dirty="0" smtClean="0"/>
            <a:t>Бизнес-аналитика (SAP </a:t>
          </a:r>
          <a:r>
            <a:rPr lang="ru-RU" dirty="0" err="1" smtClean="0"/>
            <a:t>Business</a:t>
          </a:r>
          <a:r>
            <a:rPr lang="ru-RU" dirty="0" smtClean="0"/>
            <a:t> </a:t>
          </a:r>
          <a:r>
            <a:rPr lang="ru-RU" dirty="0" err="1" smtClean="0"/>
            <a:t>Intelligence</a:t>
          </a:r>
          <a:r>
            <a:rPr lang="en-US" dirty="0" smtClean="0"/>
            <a:t>)</a:t>
          </a:r>
          <a:endParaRPr lang="ru-RU" dirty="0"/>
        </a:p>
      </dgm:t>
    </dgm:pt>
    <dgm:pt modelId="{54D97E7E-12A7-499B-94E7-4030E9C9DB80}" type="parTrans" cxnId="{D539FDE7-D200-4212-8EC7-0C37D190EFA0}">
      <dgm:prSet/>
      <dgm:spPr/>
      <dgm:t>
        <a:bodyPr/>
        <a:lstStyle/>
        <a:p>
          <a:endParaRPr lang="ru-RU"/>
        </a:p>
      </dgm:t>
    </dgm:pt>
    <dgm:pt modelId="{F77DD9F9-EF0A-4C6E-BC53-6691B0EB52FB}" type="sibTrans" cxnId="{D539FDE7-D200-4212-8EC7-0C37D190EFA0}">
      <dgm:prSet/>
      <dgm:spPr/>
      <dgm:t>
        <a:bodyPr/>
        <a:lstStyle/>
        <a:p>
          <a:endParaRPr lang="ru-RU"/>
        </a:p>
      </dgm:t>
    </dgm:pt>
    <dgm:pt modelId="{11038630-02EC-472B-8EBF-EC8A861BC056}">
      <dgm:prSet phldrT="[Текст]"/>
      <dgm:spPr/>
      <dgm:t>
        <a:bodyPr/>
        <a:lstStyle/>
        <a:p>
          <a:r>
            <a:rPr lang="ru-RU" dirty="0" smtClean="0"/>
            <a:t>Инфраструктура обмена (</a:t>
          </a:r>
          <a:r>
            <a:rPr lang="en-US" dirty="0" smtClean="0"/>
            <a:t>SAP Exchange Infrastructure (SAP XI)</a:t>
          </a:r>
          <a:r>
            <a:rPr lang="ru-RU" dirty="0" smtClean="0"/>
            <a:t>)</a:t>
          </a:r>
          <a:endParaRPr lang="ru-RU" dirty="0"/>
        </a:p>
      </dgm:t>
    </dgm:pt>
    <dgm:pt modelId="{A047BB42-97BE-4324-9521-D66E3A1001F4}" type="parTrans" cxnId="{4AAA6420-B338-481F-B5C5-9485D84A8F4D}">
      <dgm:prSet/>
      <dgm:spPr/>
      <dgm:t>
        <a:bodyPr/>
        <a:lstStyle/>
        <a:p>
          <a:endParaRPr lang="ru-RU"/>
        </a:p>
      </dgm:t>
    </dgm:pt>
    <dgm:pt modelId="{C53957A7-68FA-4314-93E5-BFC2F675D4EF}" type="sibTrans" cxnId="{4AAA6420-B338-481F-B5C5-9485D84A8F4D}">
      <dgm:prSet/>
      <dgm:spPr/>
      <dgm:t>
        <a:bodyPr/>
        <a:lstStyle/>
        <a:p>
          <a:endParaRPr lang="ru-RU"/>
        </a:p>
      </dgm:t>
    </dgm:pt>
    <dgm:pt modelId="{AF932167-0356-41C2-869B-91B155DB5905}">
      <dgm:prSet/>
      <dgm:spPr/>
      <dgm:t>
        <a:bodyPr/>
        <a:lstStyle/>
        <a:p>
          <a:r>
            <a:rPr lang="ru-RU" dirty="0" smtClean="0"/>
            <a:t>Портал предприятия (SAP </a:t>
          </a:r>
          <a:r>
            <a:rPr lang="ru-RU" dirty="0" err="1" smtClean="0"/>
            <a:t>Enterprise</a:t>
          </a:r>
          <a:r>
            <a:rPr lang="ru-RU" dirty="0" smtClean="0"/>
            <a:t> </a:t>
          </a:r>
          <a:r>
            <a:rPr lang="ru-RU" dirty="0" err="1" smtClean="0"/>
            <a:t>Portal</a:t>
          </a:r>
          <a:r>
            <a:rPr lang="ru-RU" dirty="0" smtClean="0"/>
            <a:t>)</a:t>
          </a:r>
          <a:endParaRPr lang="ru-RU" dirty="0"/>
        </a:p>
      </dgm:t>
    </dgm:pt>
    <dgm:pt modelId="{8583A1A0-13EB-40AC-A315-8E794133A050}" type="parTrans" cxnId="{87C9DC1E-7BE1-4C36-985A-9D80E5464121}">
      <dgm:prSet/>
      <dgm:spPr/>
      <dgm:t>
        <a:bodyPr/>
        <a:lstStyle/>
        <a:p>
          <a:endParaRPr lang="ru-RU"/>
        </a:p>
      </dgm:t>
    </dgm:pt>
    <dgm:pt modelId="{85AD17EA-A4EF-4C70-A9DD-12F6CBB574AD}" type="sibTrans" cxnId="{87C9DC1E-7BE1-4C36-985A-9D80E5464121}">
      <dgm:prSet/>
      <dgm:spPr/>
      <dgm:t>
        <a:bodyPr/>
        <a:lstStyle/>
        <a:p>
          <a:endParaRPr lang="ru-RU"/>
        </a:p>
      </dgm:t>
    </dgm:pt>
    <dgm:pt modelId="{6C5A392E-8296-4829-87DB-4944258F2739}">
      <dgm:prSet phldrT="[Текст]"/>
      <dgm:spPr/>
      <dgm:t>
        <a:bodyPr/>
        <a:lstStyle/>
        <a:p>
          <a:r>
            <a:rPr lang="ru-RU" dirty="0" smtClean="0"/>
            <a:t>Управление основными данными (SAP </a:t>
          </a:r>
          <a:r>
            <a:rPr lang="ru-RU" dirty="0" err="1" smtClean="0"/>
            <a:t>Master</a:t>
          </a:r>
          <a:r>
            <a:rPr lang="ru-RU" dirty="0" smtClean="0"/>
            <a:t> </a:t>
          </a:r>
          <a:r>
            <a:rPr lang="ru-RU" dirty="0" err="1" smtClean="0"/>
            <a:t>Data</a:t>
          </a:r>
          <a:r>
            <a:rPr lang="ru-RU" dirty="0" smtClean="0"/>
            <a:t> </a:t>
          </a:r>
          <a:r>
            <a:rPr lang="ru-RU" dirty="0" err="1" smtClean="0"/>
            <a:t>Management</a:t>
          </a:r>
          <a:r>
            <a:rPr lang="en-US" dirty="0" smtClean="0"/>
            <a:t>)</a:t>
          </a:r>
          <a:endParaRPr lang="ru-RU" dirty="0"/>
        </a:p>
      </dgm:t>
    </dgm:pt>
    <dgm:pt modelId="{F2C2EB0D-6D3E-4315-87C5-7E56B5F64A6C}" type="parTrans" cxnId="{BE65D2CD-E075-433F-9DAD-7951E29B936D}">
      <dgm:prSet/>
      <dgm:spPr/>
      <dgm:t>
        <a:bodyPr/>
        <a:lstStyle/>
        <a:p>
          <a:endParaRPr lang="ru-RU"/>
        </a:p>
      </dgm:t>
    </dgm:pt>
    <dgm:pt modelId="{29C2126C-1986-45FC-B854-99451A3A9091}" type="sibTrans" cxnId="{BE65D2CD-E075-433F-9DAD-7951E29B936D}">
      <dgm:prSet/>
      <dgm:spPr/>
      <dgm:t>
        <a:bodyPr/>
        <a:lstStyle/>
        <a:p>
          <a:endParaRPr lang="ru-RU"/>
        </a:p>
      </dgm:t>
    </dgm:pt>
    <dgm:pt modelId="{9294C9F5-1398-4033-B9C0-51F8F82AE706}">
      <dgm:prSet/>
      <dgm:spPr/>
      <dgm:t>
        <a:bodyPr/>
        <a:lstStyle/>
        <a:p>
          <a:r>
            <a:rPr lang="ru-RU" dirty="0" smtClean="0"/>
            <a:t>Мобильная инфраструктура</a:t>
          </a:r>
          <a:r>
            <a:rPr lang="en-US" dirty="0" smtClean="0"/>
            <a:t> (</a:t>
          </a:r>
          <a:r>
            <a:rPr lang="ru-RU" dirty="0" smtClean="0"/>
            <a:t>SAP </a:t>
          </a:r>
          <a:r>
            <a:rPr lang="ru-RU" dirty="0" err="1" smtClean="0"/>
            <a:t>Mobile</a:t>
          </a:r>
          <a:r>
            <a:rPr lang="ru-RU" dirty="0" smtClean="0"/>
            <a:t> </a:t>
          </a:r>
          <a:r>
            <a:rPr lang="ru-RU" dirty="0" err="1" smtClean="0"/>
            <a:t>Infrastructure</a:t>
          </a:r>
          <a:r>
            <a:rPr lang="en-US" dirty="0" smtClean="0"/>
            <a:t>)</a:t>
          </a:r>
          <a:endParaRPr lang="ru-RU" dirty="0"/>
        </a:p>
      </dgm:t>
    </dgm:pt>
    <dgm:pt modelId="{56962F90-2DF7-486D-B922-77501A22F056}" type="parTrans" cxnId="{9D6020A5-7884-40BC-A87E-EEEF95CBE36E}">
      <dgm:prSet/>
      <dgm:spPr/>
      <dgm:t>
        <a:bodyPr/>
        <a:lstStyle/>
        <a:p>
          <a:endParaRPr lang="ru-RU"/>
        </a:p>
      </dgm:t>
    </dgm:pt>
    <dgm:pt modelId="{86D28186-0D28-41A9-A789-C9BA7A9CD23A}" type="sibTrans" cxnId="{9D6020A5-7884-40BC-A87E-EEEF95CBE36E}">
      <dgm:prSet/>
      <dgm:spPr/>
      <dgm:t>
        <a:bodyPr/>
        <a:lstStyle/>
        <a:p>
          <a:endParaRPr lang="ru-RU"/>
        </a:p>
      </dgm:t>
    </dgm:pt>
    <dgm:pt modelId="{EA70F5E3-1420-4EA5-BF65-3B37E6A5C09E}">
      <dgm:prSet/>
      <dgm:spPr/>
      <dgm:t>
        <a:bodyPr/>
        <a:lstStyle/>
        <a:p>
          <a:r>
            <a:rPr lang="ru-RU" dirty="0" smtClean="0"/>
            <a:t>Инфраструктура SAP </a:t>
          </a:r>
          <a:r>
            <a:rPr lang="ru-RU" dirty="0" err="1" smtClean="0"/>
            <a:t>Auto-ID</a:t>
          </a:r>
          <a:endParaRPr lang="ru-RU" dirty="0"/>
        </a:p>
      </dgm:t>
    </dgm:pt>
    <dgm:pt modelId="{EEAD9D81-7382-4140-94E6-4227C878504A}" type="parTrans" cxnId="{B1F7078F-1445-4B77-A56C-22872AE2DD9A}">
      <dgm:prSet/>
      <dgm:spPr/>
      <dgm:t>
        <a:bodyPr/>
        <a:lstStyle/>
        <a:p>
          <a:endParaRPr lang="ru-RU"/>
        </a:p>
      </dgm:t>
    </dgm:pt>
    <dgm:pt modelId="{A3A46645-038C-4B27-ADAC-C1395811125B}" type="sibTrans" cxnId="{B1F7078F-1445-4B77-A56C-22872AE2DD9A}">
      <dgm:prSet/>
      <dgm:spPr/>
      <dgm:t>
        <a:bodyPr/>
        <a:lstStyle/>
        <a:p>
          <a:endParaRPr lang="ru-RU"/>
        </a:p>
      </dgm:t>
    </dgm:pt>
    <dgm:pt modelId="{E6EEE26B-ADF0-4C58-A4E7-DF007388EF0A}">
      <dgm:prSet/>
      <dgm:spPr/>
      <dgm:t>
        <a:bodyPr/>
        <a:lstStyle/>
        <a:p>
          <a:r>
            <a:rPr lang="ru-RU" dirty="0" smtClean="0"/>
            <a:t>Сервер</a:t>
          </a:r>
          <a:r>
            <a:rPr lang="en-US" dirty="0" smtClean="0"/>
            <a:t> Web-</a:t>
          </a:r>
          <a:r>
            <a:rPr lang="ru-RU" dirty="0" smtClean="0"/>
            <a:t>приложений</a:t>
          </a:r>
          <a:r>
            <a:rPr lang="en-US" dirty="0" smtClean="0"/>
            <a:t> SAP (SAP Web Application Server)</a:t>
          </a:r>
          <a:endParaRPr lang="ru-RU" dirty="0"/>
        </a:p>
      </dgm:t>
    </dgm:pt>
    <dgm:pt modelId="{53AD7132-4BED-4386-A641-ACB8279607C9}" type="parTrans" cxnId="{956F814F-4676-49DD-BCC0-DE33A128D4D0}">
      <dgm:prSet/>
      <dgm:spPr/>
      <dgm:t>
        <a:bodyPr/>
        <a:lstStyle/>
        <a:p>
          <a:endParaRPr lang="ru-RU"/>
        </a:p>
      </dgm:t>
    </dgm:pt>
    <dgm:pt modelId="{DCA4ABEE-29CA-4ED2-9831-21D86061A6AC}" type="sibTrans" cxnId="{956F814F-4676-49DD-BCC0-DE33A128D4D0}">
      <dgm:prSet/>
      <dgm:spPr/>
      <dgm:t>
        <a:bodyPr/>
        <a:lstStyle/>
        <a:p>
          <a:endParaRPr lang="ru-RU"/>
        </a:p>
      </dgm:t>
    </dgm:pt>
    <dgm:pt modelId="{D449F2F2-3013-4F42-93A3-A594E6E7766E}" type="pres">
      <dgm:prSet presAssocID="{5280D071-8262-4C82-8B52-144184098719}" presName="linearFlow" presStyleCnt="0">
        <dgm:presLayoutVars>
          <dgm:dir/>
          <dgm:resizeHandles val="exact"/>
        </dgm:presLayoutVars>
      </dgm:prSet>
      <dgm:spPr/>
    </dgm:pt>
    <dgm:pt modelId="{5F0476C4-907C-4F16-A9BF-C629FE23838B}" type="pres">
      <dgm:prSet presAssocID="{DFAF9B54-1B01-4267-A903-D45E17DFB8D8}" presName="composite" presStyleCnt="0"/>
      <dgm:spPr/>
    </dgm:pt>
    <dgm:pt modelId="{A037DB02-F8F2-4840-B253-879C7FCDBE96}" type="pres">
      <dgm:prSet presAssocID="{DFAF9B54-1B01-4267-A903-D45E17DFB8D8}" presName="imgShp" presStyleLbl="fgImgPlace1" presStyleIdx="0" presStyleCnt="7" custScaleY="5785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4A29B935-5009-453F-84FA-FF4C3A08774E}" type="pres">
      <dgm:prSet presAssocID="{DFAF9B54-1B01-4267-A903-D45E17DFB8D8}" presName="txShp" presStyleLbl="node1" presStyleIdx="0" presStyleCnt="7" custLinFactNeighborX="-170" custLinFactNeighborY="406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6913E17-2211-4E60-97CA-78C4A21E3475}" type="pres">
      <dgm:prSet presAssocID="{F77DD9F9-EF0A-4C6E-BC53-6691B0EB52FB}" presName="spacing" presStyleCnt="0"/>
      <dgm:spPr/>
    </dgm:pt>
    <dgm:pt modelId="{ED010977-4718-4067-BB6F-9AFBB9BE5C1A}" type="pres">
      <dgm:prSet presAssocID="{11038630-02EC-472B-8EBF-EC8A861BC056}" presName="composite" presStyleCnt="0"/>
      <dgm:spPr/>
    </dgm:pt>
    <dgm:pt modelId="{CB926F06-903E-4A50-BAA2-05A1640819E2}" type="pres">
      <dgm:prSet presAssocID="{11038630-02EC-472B-8EBF-EC8A861BC056}" presName="imgShp" presStyleLbl="fgImgPlace1" presStyleIdx="1" presStyleCnt="7" custScaleY="6800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90ACB8F6-E7E9-4FE8-8F28-09DA91668B7B}" type="pres">
      <dgm:prSet presAssocID="{11038630-02EC-472B-8EBF-EC8A861BC056}" presName="txShp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2D2EC8-8088-4710-9D5E-EE4D83155CBB}" type="pres">
      <dgm:prSet presAssocID="{C53957A7-68FA-4314-93E5-BFC2F675D4EF}" presName="spacing" presStyleCnt="0"/>
      <dgm:spPr/>
    </dgm:pt>
    <dgm:pt modelId="{9D511BD8-AB28-4BD3-84D7-1A5D5BF123E0}" type="pres">
      <dgm:prSet presAssocID="{AF932167-0356-41C2-869B-91B155DB5905}" presName="composite" presStyleCnt="0"/>
      <dgm:spPr/>
    </dgm:pt>
    <dgm:pt modelId="{863D99BE-1FAB-46EA-A12D-57C5C1C1B254}" type="pres">
      <dgm:prSet presAssocID="{AF932167-0356-41C2-869B-91B155DB5905}" presName="imgShp" presStyleLbl="fgImgPlace1" presStyleIdx="2" presStyleCnt="7" custScaleY="6802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FB5EFF0-17DE-4A80-BDBA-3689B7ED049C}" type="pres">
      <dgm:prSet presAssocID="{AF932167-0356-41C2-869B-91B155DB5905}" presName="txShp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030890E-6119-427F-B258-F2E56E6CD940}" type="pres">
      <dgm:prSet presAssocID="{85AD17EA-A4EF-4C70-A9DD-12F6CBB574AD}" presName="spacing" presStyleCnt="0"/>
      <dgm:spPr/>
    </dgm:pt>
    <dgm:pt modelId="{12C3CC5D-9733-42A7-A6C9-823EFCB964CF}" type="pres">
      <dgm:prSet presAssocID="{6C5A392E-8296-4829-87DB-4944258F2739}" presName="composite" presStyleCnt="0"/>
      <dgm:spPr/>
    </dgm:pt>
    <dgm:pt modelId="{6F2D83F8-5C54-40A1-96E0-209BF94584AD}" type="pres">
      <dgm:prSet presAssocID="{6C5A392E-8296-4829-87DB-4944258F2739}" presName="imgShp" presStyleLbl="fgImgPlace1" presStyleIdx="3" presStyleCnt="7" custScaleY="6802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1D3D04A1-625A-485D-8841-BF010B8B6227}" type="pres">
      <dgm:prSet presAssocID="{6C5A392E-8296-4829-87DB-4944258F2739}" presName="txShp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AE1B046-4D26-4938-8A39-CD4CF3E04DF1}" type="pres">
      <dgm:prSet presAssocID="{29C2126C-1986-45FC-B854-99451A3A9091}" presName="spacing" presStyleCnt="0"/>
      <dgm:spPr/>
    </dgm:pt>
    <dgm:pt modelId="{833D5824-F8EB-489F-B2D8-5A1CD96268B3}" type="pres">
      <dgm:prSet presAssocID="{9294C9F5-1398-4033-B9C0-51F8F82AE706}" presName="composite" presStyleCnt="0"/>
      <dgm:spPr/>
    </dgm:pt>
    <dgm:pt modelId="{591C787D-2927-4144-AA90-379EE8EF755D}" type="pres">
      <dgm:prSet presAssocID="{9294C9F5-1398-4033-B9C0-51F8F82AE706}" presName="imgShp" presStyleLbl="fgImgPlace1" presStyleIdx="4" presStyleCnt="7" custScaleY="7331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64560A8-F719-4F1F-9140-9C4B1235E32A}" type="pres">
      <dgm:prSet presAssocID="{9294C9F5-1398-4033-B9C0-51F8F82AE706}" presName="txShp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84FAE77-B47C-4CAB-8E53-13FB86CA7013}" type="pres">
      <dgm:prSet presAssocID="{86D28186-0D28-41A9-A789-C9BA7A9CD23A}" presName="spacing" presStyleCnt="0"/>
      <dgm:spPr/>
    </dgm:pt>
    <dgm:pt modelId="{53F3E228-36D7-4E70-9ACC-C337FB79FB03}" type="pres">
      <dgm:prSet presAssocID="{EA70F5E3-1420-4EA5-BF65-3B37E6A5C09E}" presName="composite" presStyleCnt="0"/>
      <dgm:spPr/>
    </dgm:pt>
    <dgm:pt modelId="{388B52DE-341A-4803-8AC5-8D3C51195A9D}" type="pres">
      <dgm:prSet presAssocID="{EA70F5E3-1420-4EA5-BF65-3B37E6A5C09E}" presName="imgShp" presStyleLbl="fgImgPlace1" presStyleIdx="5" presStyleCnt="7" custScaleY="63417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6AB57E0-BEEF-477F-8BB6-CAD1427D67FD}" type="pres">
      <dgm:prSet presAssocID="{EA70F5E3-1420-4EA5-BF65-3B37E6A5C09E}" presName="txShp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E698C73-4DE2-4D49-93F4-0EEBA0698A7B}" type="pres">
      <dgm:prSet presAssocID="{A3A46645-038C-4B27-ADAC-C1395811125B}" presName="spacing" presStyleCnt="0"/>
      <dgm:spPr/>
    </dgm:pt>
    <dgm:pt modelId="{32FED8E6-7508-413A-9211-3761EEE4EBDB}" type="pres">
      <dgm:prSet presAssocID="{E6EEE26B-ADF0-4C58-A4E7-DF007388EF0A}" presName="composite" presStyleCnt="0"/>
      <dgm:spPr/>
    </dgm:pt>
    <dgm:pt modelId="{9AE5ACF5-185B-4EEF-9DBF-C4288A05898B}" type="pres">
      <dgm:prSet presAssocID="{E6EEE26B-ADF0-4C58-A4E7-DF007388EF0A}" presName="imgShp" presStyleLbl="fgImgPlace1" presStyleIdx="6" presStyleCnt="7" custScaleY="6380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72C5BDC4-1E7A-4037-9B12-751FFF6BBDB9}" type="pres">
      <dgm:prSet presAssocID="{E6EEE26B-ADF0-4C58-A4E7-DF007388EF0A}" presName="txShp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D6020A5-7884-40BC-A87E-EEEF95CBE36E}" srcId="{5280D071-8262-4C82-8B52-144184098719}" destId="{9294C9F5-1398-4033-B9C0-51F8F82AE706}" srcOrd="4" destOrd="0" parTransId="{56962F90-2DF7-486D-B922-77501A22F056}" sibTransId="{86D28186-0D28-41A9-A789-C9BA7A9CD23A}"/>
    <dgm:cxn modelId="{956F814F-4676-49DD-BCC0-DE33A128D4D0}" srcId="{5280D071-8262-4C82-8B52-144184098719}" destId="{E6EEE26B-ADF0-4C58-A4E7-DF007388EF0A}" srcOrd="6" destOrd="0" parTransId="{53AD7132-4BED-4386-A641-ACB8279607C9}" sibTransId="{DCA4ABEE-29CA-4ED2-9831-21D86061A6AC}"/>
    <dgm:cxn modelId="{EA54431F-B0A7-49CE-A55B-65E2D22A91E5}" type="presOf" srcId="{11038630-02EC-472B-8EBF-EC8A861BC056}" destId="{90ACB8F6-E7E9-4FE8-8F28-09DA91668B7B}" srcOrd="0" destOrd="0" presId="urn:microsoft.com/office/officeart/2005/8/layout/vList3"/>
    <dgm:cxn modelId="{87C9DC1E-7BE1-4C36-985A-9D80E5464121}" srcId="{5280D071-8262-4C82-8B52-144184098719}" destId="{AF932167-0356-41C2-869B-91B155DB5905}" srcOrd="2" destOrd="0" parTransId="{8583A1A0-13EB-40AC-A315-8E794133A050}" sibTransId="{85AD17EA-A4EF-4C70-A9DD-12F6CBB574AD}"/>
    <dgm:cxn modelId="{6D7C79F1-0D1A-4B13-A739-15BA6EA05296}" type="presOf" srcId="{E6EEE26B-ADF0-4C58-A4E7-DF007388EF0A}" destId="{72C5BDC4-1E7A-4037-9B12-751FFF6BBDB9}" srcOrd="0" destOrd="0" presId="urn:microsoft.com/office/officeart/2005/8/layout/vList3"/>
    <dgm:cxn modelId="{F5C378A0-9E19-4CF7-917E-CB9EBFB09431}" type="presOf" srcId="{AF932167-0356-41C2-869B-91B155DB5905}" destId="{8FB5EFF0-17DE-4A80-BDBA-3689B7ED049C}" srcOrd="0" destOrd="0" presId="urn:microsoft.com/office/officeart/2005/8/layout/vList3"/>
    <dgm:cxn modelId="{BF849D6E-A925-4682-946F-D3E35AB5976A}" type="presOf" srcId="{EA70F5E3-1420-4EA5-BF65-3B37E6A5C09E}" destId="{66AB57E0-BEEF-477F-8BB6-CAD1427D67FD}" srcOrd="0" destOrd="0" presId="urn:microsoft.com/office/officeart/2005/8/layout/vList3"/>
    <dgm:cxn modelId="{D539FDE7-D200-4212-8EC7-0C37D190EFA0}" srcId="{5280D071-8262-4C82-8B52-144184098719}" destId="{DFAF9B54-1B01-4267-A903-D45E17DFB8D8}" srcOrd="0" destOrd="0" parTransId="{54D97E7E-12A7-499B-94E7-4030E9C9DB80}" sibTransId="{F77DD9F9-EF0A-4C6E-BC53-6691B0EB52FB}"/>
    <dgm:cxn modelId="{4AAA6420-B338-481F-B5C5-9485D84A8F4D}" srcId="{5280D071-8262-4C82-8B52-144184098719}" destId="{11038630-02EC-472B-8EBF-EC8A861BC056}" srcOrd="1" destOrd="0" parTransId="{A047BB42-97BE-4324-9521-D66E3A1001F4}" sibTransId="{C53957A7-68FA-4314-93E5-BFC2F675D4EF}"/>
    <dgm:cxn modelId="{B1F7078F-1445-4B77-A56C-22872AE2DD9A}" srcId="{5280D071-8262-4C82-8B52-144184098719}" destId="{EA70F5E3-1420-4EA5-BF65-3B37E6A5C09E}" srcOrd="5" destOrd="0" parTransId="{EEAD9D81-7382-4140-94E6-4227C878504A}" sibTransId="{A3A46645-038C-4B27-ADAC-C1395811125B}"/>
    <dgm:cxn modelId="{BE65D2CD-E075-433F-9DAD-7951E29B936D}" srcId="{5280D071-8262-4C82-8B52-144184098719}" destId="{6C5A392E-8296-4829-87DB-4944258F2739}" srcOrd="3" destOrd="0" parTransId="{F2C2EB0D-6D3E-4315-87C5-7E56B5F64A6C}" sibTransId="{29C2126C-1986-45FC-B854-99451A3A9091}"/>
    <dgm:cxn modelId="{415E9173-EA32-4666-A03A-21CDD51E4C26}" type="presOf" srcId="{6C5A392E-8296-4829-87DB-4944258F2739}" destId="{1D3D04A1-625A-485D-8841-BF010B8B6227}" srcOrd="0" destOrd="0" presId="urn:microsoft.com/office/officeart/2005/8/layout/vList3"/>
    <dgm:cxn modelId="{0F721640-50FC-4948-A5B3-6CB130D539CE}" type="presOf" srcId="{DFAF9B54-1B01-4267-A903-D45E17DFB8D8}" destId="{4A29B935-5009-453F-84FA-FF4C3A08774E}" srcOrd="0" destOrd="0" presId="urn:microsoft.com/office/officeart/2005/8/layout/vList3"/>
    <dgm:cxn modelId="{07099054-AE4D-4E8D-9E6C-0E3BF3F5AC87}" type="presOf" srcId="{9294C9F5-1398-4033-B9C0-51F8F82AE706}" destId="{264560A8-F719-4F1F-9140-9C4B1235E32A}" srcOrd="0" destOrd="0" presId="urn:microsoft.com/office/officeart/2005/8/layout/vList3"/>
    <dgm:cxn modelId="{A0911827-6F6B-4914-B26D-54DD90DA0B22}" type="presOf" srcId="{5280D071-8262-4C82-8B52-144184098719}" destId="{D449F2F2-3013-4F42-93A3-A594E6E7766E}" srcOrd="0" destOrd="0" presId="urn:microsoft.com/office/officeart/2005/8/layout/vList3"/>
    <dgm:cxn modelId="{228B7049-593C-4A3A-888A-AF528A6F40BC}" type="presParOf" srcId="{D449F2F2-3013-4F42-93A3-A594E6E7766E}" destId="{5F0476C4-907C-4F16-A9BF-C629FE23838B}" srcOrd="0" destOrd="0" presId="urn:microsoft.com/office/officeart/2005/8/layout/vList3"/>
    <dgm:cxn modelId="{6DEEA5D9-DCD2-4EF9-90BA-8B3EE829C5E1}" type="presParOf" srcId="{5F0476C4-907C-4F16-A9BF-C629FE23838B}" destId="{A037DB02-F8F2-4840-B253-879C7FCDBE96}" srcOrd="0" destOrd="0" presId="urn:microsoft.com/office/officeart/2005/8/layout/vList3"/>
    <dgm:cxn modelId="{E8B416FE-1611-40DF-AA6F-47856DF1E52A}" type="presParOf" srcId="{5F0476C4-907C-4F16-A9BF-C629FE23838B}" destId="{4A29B935-5009-453F-84FA-FF4C3A08774E}" srcOrd="1" destOrd="0" presId="urn:microsoft.com/office/officeart/2005/8/layout/vList3"/>
    <dgm:cxn modelId="{621A049A-A2C8-44C6-B04B-1B5221207619}" type="presParOf" srcId="{D449F2F2-3013-4F42-93A3-A594E6E7766E}" destId="{F6913E17-2211-4E60-97CA-78C4A21E3475}" srcOrd="1" destOrd="0" presId="urn:microsoft.com/office/officeart/2005/8/layout/vList3"/>
    <dgm:cxn modelId="{11E07C83-C850-4ABC-9B4A-3CBEA646C6A8}" type="presParOf" srcId="{D449F2F2-3013-4F42-93A3-A594E6E7766E}" destId="{ED010977-4718-4067-BB6F-9AFBB9BE5C1A}" srcOrd="2" destOrd="0" presId="urn:microsoft.com/office/officeart/2005/8/layout/vList3"/>
    <dgm:cxn modelId="{F3F0D098-52C0-4D79-9795-13C5B9F831AA}" type="presParOf" srcId="{ED010977-4718-4067-BB6F-9AFBB9BE5C1A}" destId="{CB926F06-903E-4A50-BAA2-05A1640819E2}" srcOrd="0" destOrd="0" presId="urn:microsoft.com/office/officeart/2005/8/layout/vList3"/>
    <dgm:cxn modelId="{867AFD06-52FA-4458-AE90-5E9590D38950}" type="presParOf" srcId="{ED010977-4718-4067-BB6F-9AFBB9BE5C1A}" destId="{90ACB8F6-E7E9-4FE8-8F28-09DA91668B7B}" srcOrd="1" destOrd="0" presId="urn:microsoft.com/office/officeart/2005/8/layout/vList3"/>
    <dgm:cxn modelId="{110B7CEB-04D5-4C3D-8429-0A2739637BD6}" type="presParOf" srcId="{D449F2F2-3013-4F42-93A3-A594E6E7766E}" destId="{202D2EC8-8088-4710-9D5E-EE4D83155CBB}" srcOrd="3" destOrd="0" presId="urn:microsoft.com/office/officeart/2005/8/layout/vList3"/>
    <dgm:cxn modelId="{6092BB37-3DFF-4757-82FE-DD5E755DCBDF}" type="presParOf" srcId="{D449F2F2-3013-4F42-93A3-A594E6E7766E}" destId="{9D511BD8-AB28-4BD3-84D7-1A5D5BF123E0}" srcOrd="4" destOrd="0" presId="urn:microsoft.com/office/officeart/2005/8/layout/vList3"/>
    <dgm:cxn modelId="{7DB2DA1F-1872-4BD9-8195-BFEC18E93B40}" type="presParOf" srcId="{9D511BD8-AB28-4BD3-84D7-1A5D5BF123E0}" destId="{863D99BE-1FAB-46EA-A12D-57C5C1C1B254}" srcOrd="0" destOrd="0" presId="urn:microsoft.com/office/officeart/2005/8/layout/vList3"/>
    <dgm:cxn modelId="{53516570-6C67-4AD5-89DA-F67D1AAF3F1B}" type="presParOf" srcId="{9D511BD8-AB28-4BD3-84D7-1A5D5BF123E0}" destId="{8FB5EFF0-17DE-4A80-BDBA-3689B7ED049C}" srcOrd="1" destOrd="0" presId="urn:microsoft.com/office/officeart/2005/8/layout/vList3"/>
    <dgm:cxn modelId="{EDA14CE8-CA1E-4B74-A21A-144F704B4BDF}" type="presParOf" srcId="{D449F2F2-3013-4F42-93A3-A594E6E7766E}" destId="{5030890E-6119-427F-B258-F2E56E6CD940}" srcOrd="5" destOrd="0" presId="urn:microsoft.com/office/officeart/2005/8/layout/vList3"/>
    <dgm:cxn modelId="{02C6F092-F5E5-44A2-A2A2-E21160CD4F8B}" type="presParOf" srcId="{D449F2F2-3013-4F42-93A3-A594E6E7766E}" destId="{12C3CC5D-9733-42A7-A6C9-823EFCB964CF}" srcOrd="6" destOrd="0" presId="urn:microsoft.com/office/officeart/2005/8/layout/vList3"/>
    <dgm:cxn modelId="{E37ECB9A-C7D6-4037-B4A4-A677C9B9125D}" type="presParOf" srcId="{12C3CC5D-9733-42A7-A6C9-823EFCB964CF}" destId="{6F2D83F8-5C54-40A1-96E0-209BF94584AD}" srcOrd="0" destOrd="0" presId="urn:microsoft.com/office/officeart/2005/8/layout/vList3"/>
    <dgm:cxn modelId="{E2F5F053-2BCC-4268-96B7-EB4A90DAC0BA}" type="presParOf" srcId="{12C3CC5D-9733-42A7-A6C9-823EFCB964CF}" destId="{1D3D04A1-625A-485D-8841-BF010B8B6227}" srcOrd="1" destOrd="0" presId="urn:microsoft.com/office/officeart/2005/8/layout/vList3"/>
    <dgm:cxn modelId="{5EBD7356-6CE8-4956-A3FD-AE99AC09A398}" type="presParOf" srcId="{D449F2F2-3013-4F42-93A3-A594E6E7766E}" destId="{BAE1B046-4D26-4938-8A39-CD4CF3E04DF1}" srcOrd="7" destOrd="0" presId="urn:microsoft.com/office/officeart/2005/8/layout/vList3"/>
    <dgm:cxn modelId="{229AFE82-A3DD-4514-8BCE-56CDCCFFFF3A}" type="presParOf" srcId="{D449F2F2-3013-4F42-93A3-A594E6E7766E}" destId="{833D5824-F8EB-489F-B2D8-5A1CD96268B3}" srcOrd="8" destOrd="0" presId="urn:microsoft.com/office/officeart/2005/8/layout/vList3"/>
    <dgm:cxn modelId="{A5529683-78D9-4998-B356-462B4E66640B}" type="presParOf" srcId="{833D5824-F8EB-489F-B2D8-5A1CD96268B3}" destId="{591C787D-2927-4144-AA90-379EE8EF755D}" srcOrd="0" destOrd="0" presId="urn:microsoft.com/office/officeart/2005/8/layout/vList3"/>
    <dgm:cxn modelId="{0F5B3501-0C31-4CBA-94E9-EC8F979F5633}" type="presParOf" srcId="{833D5824-F8EB-489F-B2D8-5A1CD96268B3}" destId="{264560A8-F719-4F1F-9140-9C4B1235E32A}" srcOrd="1" destOrd="0" presId="urn:microsoft.com/office/officeart/2005/8/layout/vList3"/>
    <dgm:cxn modelId="{1FB1BDF9-D2CD-4769-81AD-F9BE5A9F45D7}" type="presParOf" srcId="{D449F2F2-3013-4F42-93A3-A594E6E7766E}" destId="{484FAE77-B47C-4CAB-8E53-13FB86CA7013}" srcOrd="9" destOrd="0" presId="urn:microsoft.com/office/officeart/2005/8/layout/vList3"/>
    <dgm:cxn modelId="{BA38E176-826A-4D9F-8853-80F3BB3C9AF2}" type="presParOf" srcId="{D449F2F2-3013-4F42-93A3-A594E6E7766E}" destId="{53F3E228-36D7-4E70-9ACC-C337FB79FB03}" srcOrd="10" destOrd="0" presId="urn:microsoft.com/office/officeart/2005/8/layout/vList3"/>
    <dgm:cxn modelId="{6BAB2CB0-165D-4254-809A-71CFFDA774D2}" type="presParOf" srcId="{53F3E228-36D7-4E70-9ACC-C337FB79FB03}" destId="{388B52DE-341A-4803-8AC5-8D3C51195A9D}" srcOrd="0" destOrd="0" presId="urn:microsoft.com/office/officeart/2005/8/layout/vList3"/>
    <dgm:cxn modelId="{165545DE-03B3-47B7-AEC1-00CFA605017C}" type="presParOf" srcId="{53F3E228-36D7-4E70-9ACC-C337FB79FB03}" destId="{66AB57E0-BEEF-477F-8BB6-CAD1427D67FD}" srcOrd="1" destOrd="0" presId="urn:microsoft.com/office/officeart/2005/8/layout/vList3"/>
    <dgm:cxn modelId="{CA2F285C-BED8-450B-B69D-C93023AA9081}" type="presParOf" srcId="{D449F2F2-3013-4F42-93A3-A594E6E7766E}" destId="{0E698C73-4DE2-4D49-93F4-0EEBA0698A7B}" srcOrd="11" destOrd="0" presId="urn:microsoft.com/office/officeart/2005/8/layout/vList3"/>
    <dgm:cxn modelId="{15B79803-BE45-430D-B807-8D45B79E2EC5}" type="presParOf" srcId="{D449F2F2-3013-4F42-93A3-A594E6E7766E}" destId="{32FED8E6-7508-413A-9211-3761EEE4EBDB}" srcOrd="12" destOrd="0" presId="urn:microsoft.com/office/officeart/2005/8/layout/vList3"/>
    <dgm:cxn modelId="{0E9E22E6-E530-4354-B532-80A6A7E6F5A9}" type="presParOf" srcId="{32FED8E6-7508-413A-9211-3761EEE4EBDB}" destId="{9AE5ACF5-185B-4EEF-9DBF-C4288A05898B}" srcOrd="0" destOrd="0" presId="urn:microsoft.com/office/officeart/2005/8/layout/vList3"/>
    <dgm:cxn modelId="{C327EA1E-0EFA-431F-9933-1AE488E15616}" type="presParOf" srcId="{32FED8E6-7508-413A-9211-3761EEE4EBDB}" destId="{72C5BDC4-1E7A-4037-9B12-751FFF6BBDB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2198B9-525B-4812-9C8B-E56CA3F9DCF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B6D0F4FE-4A5A-429C-9102-5485FFB41DDA}">
      <dgm:prSet phldrT="[Текст]"/>
      <dgm:spPr/>
      <dgm:t>
        <a:bodyPr/>
        <a:lstStyle/>
        <a:p>
          <a:r>
            <a:rPr lang="ru-RU" dirty="0" smtClean="0"/>
            <a:t>Архитектура композитных приложений (</a:t>
          </a:r>
          <a:r>
            <a:rPr lang="en-US" dirty="0" smtClean="0"/>
            <a:t>SAP Composite Application Framework</a:t>
          </a:r>
          <a:r>
            <a:rPr lang="ru-RU" dirty="0" smtClean="0"/>
            <a:t>)</a:t>
          </a:r>
          <a:endParaRPr lang="ru-RU" dirty="0"/>
        </a:p>
      </dgm:t>
    </dgm:pt>
    <dgm:pt modelId="{5AD775B3-400D-4585-B05C-163063B1189D}" type="parTrans" cxnId="{FA57ABF6-70CA-4C0F-8658-FAC5B9FBF671}">
      <dgm:prSet/>
      <dgm:spPr/>
      <dgm:t>
        <a:bodyPr/>
        <a:lstStyle/>
        <a:p>
          <a:endParaRPr lang="ru-RU"/>
        </a:p>
      </dgm:t>
    </dgm:pt>
    <dgm:pt modelId="{62EC9A06-9010-4639-87EF-F590D98990FD}" type="sibTrans" cxnId="{FA57ABF6-70CA-4C0F-8658-FAC5B9FBF671}">
      <dgm:prSet/>
      <dgm:spPr/>
      <dgm:t>
        <a:bodyPr/>
        <a:lstStyle/>
        <a:p>
          <a:endParaRPr lang="ru-RU"/>
        </a:p>
      </dgm:t>
    </dgm:pt>
    <dgm:pt modelId="{7D85462C-6FD9-40EC-8410-E065248D8D90}">
      <dgm:prSet phldrT="[Текст]"/>
      <dgm:spPr/>
      <dgm:t>
        <a:bodyPr/>
        <a:lstStyle/>
        <a:p>
          <a:r>
            <a:rPr lang="ru-RU" dirty="0" smtClean="0"/>
            <a:t>Среда разработки</a:t>
          </a:r>
          <a:r>
            <a:rPr lang="en-US" dirty="0" smtClean="0"/>
            <a:t> </a:t>
          </a:r>
          <a:br>
            <a:rPr lang="en-US" dirty="0" smtClean="0"/>
          </a:br>
          <a:r>
            <a:rPr lang="en-US" dirty="0" smtClean="0"/>
            <a:t>SAP </a:t>
          </a:r>
          <a:r>
            <a:rPr lang="en-US" dirty="0" err="1" smtClean="0"/>
            <a:t>NetWeaver</a:t>
          </a:r>
          <a:r>
            <a:rPr lang="en-US" dirty="0" smtClean="0"/>
            <a:t> Developer Studio</a:t>
          </a:r>
          <a:endParaRPr lang="ru-RU" dirty="0"/>
        </a:p>
      </dgm:t>
    </dgm:pt>
    <dgm:pt modelId="{ADF31D56-4FD9-4977-B880-65DE511385E2}" type="parTrans" cxnId="{22F2AE09-D10E-44FE-8945-2337FDCB82C6}">
      <dgm:prSet/>
      <dgm:spPr/>
      <dgm:t>
        <a:bodyPr/>
        <a:lstStyle/>
        <a:p>
          <a:endParaRPr lang="ru-RU"/>
        </a:p>
      </dgm:t>
    </dgm:pt>
    <dgm:pt modelId="{B40C9A49-CCE2-416A-8DD1-06CA6C9B5A1D}" type="sibTrans" cxnId="{22F2AE09-D10E-44FE-8945-2337FDCB82C6}">
      <dgm:prSet/>
      <dgm:spPr/>
      <dgm:t>
        <a:bodyPr/>
        <a:lstStyle/>
        <a:p>
          <a:endParaRPr lang="ru-RU"/>
        </a:p>
      </dgm:t>
    </dgm:pt>
    <dgm:pt modelId="{89F2DF4A-5C67-4472-B57F-A37B57EF1459}">
      <dgm:prSet phldrT="[Текст]"/>
      <dgm:spPr/>
      <dgm:t>
        <a:bodyPr/>
        <a:lstStyle/>
        <a:p>
          <a:r>
            <a:rPr lang="ru-RU" dirty="0" smtClean="0"/>
            <a:t>Платформа SAP </a:t>
          </a:r>
          <a:r>
            <a:rPr lang="ru-RU" dirty="0" err="1" smtClean="0"/>
            <a:t>Solution</a:t>
          </a:r>
          <a:r>
            <a:rPr lang="ru-RU" dirty="0" smtClean="0"/>
            <a:t> </a:t>
          </a:r>
          <a:r>
            <a:rPr lang="ru-RU" dirty="0" err="1" smtClean="0"/>
            <a:t>Manager</a:t>
          </a:r>
          <a:endParaRPr lang="ru-RU" dirty="0"/>
        </a:p>
      </dgm:t>
    </dgm:pt>
    <dgm:pt modelId="{842CCF72-33AC-4F51-967D-CAECF5BB4051}" type="parTrans" cxnId="{43F21078-4466-4D29-AE98-66C6B2F20E7F}">
      <dgm:prSet/>
      <dgm:spPr/>
      <dgm:t>
        <a:bodyPr/>
        <a:lstStyle/>
        <a:p>
          <a:endParaRPr lang="ru-RU"/>
        </a:p>
      </dgm:t>
    </dgm:pt>
    <dgm:pt modelId="{142A3BE9-93CE-44F5-9897-C0F46CD94A24}" type="sibTrans" cxnId="{43F21078-4466-4D29-AE98-66C6B2F20E7F}">
      <dgm:prSet/>
      <dgm:spPr/>
      <dgm:t>
        <a:bodyPr/>
        <a:lstStyle/>
        <a:p>
          <a:endParaRPr lang="ru-RU"/>
        </a:p>
      </dgm:t>
    </dgm:pt>
    <dgm:pt modelId="{5F7ABE84-9E09-4445-ACC8-B6B4A1BE9207}" type="pres">
      <dgm:prSet presAssocID="{E22198B9-525B-4812-9C8B-E56CA3F9DCF0}" presName="linearFlow" presStyleCnt="0">
        <dgm:presLayoutVars>
          <dgm:dir/>
          <dgm:resizeHandles val="exact"/>
        </dgm:presLayoutVars>
      </dgm:prSet>
      <dgm:spPr/>
    </dgm:pt>
    <dgm:pt modelId="{D5ACAC9F-D3EE-474D-984A-9C93DDDE7358}" type="pres">
      <dgm:prSet presAssocID="{B6D0F4FE-4A5A-429C-9102-5485FFB41DDA}" presName="composite" presStyleCnt="0"/>
      <dgm:spPr/>
    </dgm:pt>
    <dgm:pt modelId="{49FF2598-D606-4CF6-A449-155E5EB050F3}" type="pres">
      <dgm:prSet presAssocID="{B6D0F4FE-4A5A-429C-9102-5485FFB41DDA}" presName="imgShp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1F480FA-D642-4D28-94D0-354395F223B4}" type="pres">
      <dgm:prSet presAssocID="{B6D0F4FE-4A5A-429C-9102-5485FFB41DDA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7FE536A-4BFD-45ED-A44F-125CA44E81D6}" type="pres">
      <dgm:prSet presAssocID="{62EC9A06-9010-4639-87EF-F590D98990FD}" presName="spacing" presStyleCnt="0"/>
      <dgm:spPr/>
    </dgm:pt>
    <dgm:pt modelId="{DBE4897A-FB3E-43BD-A110-790986277D82}" type="pres">
      <dgm:prSet presAssocID="{7D85462C-6FD9-40EC-8410-E065248D8D90}" presName="composite" presStyleCnt="0"/>
      <dgm:spPr/>
    </dgm:pt>
    <dgm:pt modelId="{1122FBF9-E93C-465B-A3F8-10DFC678723D}" type="pres">
      <dgm:prSet presAssocID="{7D85462C-6FD9-40EC-8410-E065248D8D90}" presName="imgShp" presStyleLbl="fgImgPlace1" presStyleIdx="1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B34FF6B-E510-4DB0-896C-42107630BF7D}" type="pres">
      <dgm:prSet presAssocID="{7D85462C-6FD9-40EC-8410-E065248D8D90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18F2E3C-8482-4D55-854F-B241BF547E1B}" type="pres">
      <dgm:prSet presAssocID="{B40C9A49-CCE2-416A-8DD1-06CA6C9B5A1D}" presName="spacing" presStyleCnt="0"/>
      <dgm:spPr/>
    </dgm:pt>
    <dgm:pt modelId="{B0433793-1CA0-4C9E-972A-EF0BEF34404F}" type="pres">
      <dgm:prSet presAssocID="{89F2DF4A-5C67-4472-B57F-A37B57EF1459}" presName="composite" presStyleCnt="0"/>
      <dgm:spPr/>
    </dgm:pt>
    <dgm:pt modelId="{FB0FDF61-BB2C-452C-8648-F08C42A609F1}" type="pres">
      <dgm:prSet presAssocID="{89F2DF4A-5C67-4472-B57F-A37B57EF1459}" presName="imgShp" presStyleLbl="fgImgPlace1" presStyleIdx="2" presStyleCnt="3" custLinFactNeighborX="744" custLinFactNeighborY="92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FB01FA9A-EE81-4097-B81D-B73450A390A9}" type="pres">
      <dgm:prSet presAssocID="{89F2DF4A-5C67-4472-B57F-A37B57EF1459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A57ABF6-70CA-4C0F-8658-FAC5B9FBF671}" srcId="{E22198B9-525B-4812-9C8B-E56CA3F9DCF0}" destId="{B6D0F4FE-4A5A-429C-9102-5485FFB41DDA}" srcOrd="0" destOrd="0" parTransId="{5AD775B3-400D-4585-B05C-163063B1189D}" sibTransId="{62EC9A06-9010-4639-87EF-F590D98990FD}"/>
    <dgm:cxn modelId="{43F21078-4466-4D29-AE98-66C6B2F20E7F}" srcId="{E22198B9-525B-4812-9C8B-E56CA3F9DCF0}" destId="{89F2DF4A-5C67-4472-B57F-A37B57EF1459}" srcOrd="2" destOrd="0" parTransId="{842CCF72-33AC-4F51-967D-CAECF5BB4051}" sibTransId="{142A3BE9-93CE-44F5-9897-C0F46CD94A24}"/>
    <dgm:cxn modelId="{22F2AE09-D10E-44FE-8945-2337FDCB82C6}" srcId="{E22198B9-525B-4812-9C8B-E56CA3F9DCF0}" destId="{7D85462C-6FD9-40EC-8410-E065248D8D90}" srcOrd="1" destOrd="0" parTransId="{ADF31D56-4FD9-4977-B880-65DE511385E2}" sibTransId="{B40C9A49-CCE2-416A-8DD1-06CA6C9B5A1D}"/>
    <dgm:cxn modelId="{385D6845-EC78-4439-8EBE-520BCF60CD59}" type="presOf" srcId="{B6D0F4FE-4A5A-429C-9102-5485FFB41DDA}" destId="{D1F480FA-D642-4D28-94D0-354395F223B4}" srcOrd="0" destOrd="0" presId="urn:microsoft.com/office/officeart/2005/8/layout/vList3"/>
    <dgm:cxn modelId="{456FDDC3-2E59-4334-8879-386EAD28B7B6}" type="presOf" srcId="{E22198B9-525B-4812-9C8B-E56CA3F9DCF0}" destId="{5F7ABE84-9E09-4445-ACC8-B6B4A1BE9207}" srcOrd="0" destOrd="0" presId="urn:microsoft.com/office/officeart/2005/8/layout/vList3"/>
    <dgm:cxn modelId="{14CAC9BC-27B7-454D-87AF-13B90C5AC555}" type="presOf" srcId="{89F2DF4A-5C67-4472-B57F-A37B57EF1459}" destId="{FB01FA9A-EE81-4097-B81D-B73450A390A9}" srcOrd="0" destOrd="0" presId="urn:microsoft.com/office/officeart/2005/8/layout/vList3"/>
    <dgm:cxn modelId="{9383D8E5-45EF-4440-B52E-AE4FD70D6F45}" type="presOf" srcId="{7D85462C-6FD9-40EC-8410-E065248D8D90}" destId="{DB34FF6B-E510-4DB0-896C-42107630BF7D}" srcOrd="0" destOrd="0" presId="urn:microsoft.com/office/officeart/2005/8/layout/vList3"/>
    <dgm:cxn modelId="{DE633191-C57E-4BDC-9CF4-88B660E31C9A}" type="presParOf" srcId="{5F7ABE84-9E09-4445-ACC8-B6B4A1BE9207}" destId="{D5ACAC9F-D3EE-474D-984A-9C93DDDE7358}" srcOrd="0" destOrd="0" presId="urn:microsoft.com/office/officeart/2005/8/layout/vList3"/>
    <dgm:cxn modelId="{C82486C0-AED0-4FD5-A7D6-2748E9C3DF7D}" type="presParOf" srcId="{D5ACAC9F-D3EE-474D-984A-9C93DDDE7358}" destId="{49FF2598-D606-4CF6-A449-155E5EB050F3}" srcOrd="0" destOrd="0" presId="urn:microsoft.com/office/officeart/2005/8/layout/vList3"/>
    <dgm:cxn modelId="{8325DF8B-F41D-4973-9585-F5A27C948EDC}" type="presParOf" srcId="{D5ACAC9F-D3EE-474D-984A-9C93DDDE7358}" destId="{D1F480FA-D642-4D28-94D0-354395F223B4}" srcOrd="1" destOrd="0" presId="urn:microsoft.com/office/officeart/2005/8/layout/vList3"/>
    <dgm:cxn modelId="{568E8BAC-86EB-40C0-B6F8-2CD9E3DA1664}" type="presParOf" srcId="{5F7ABE84-9E09-4445-ACC8-B6B4A1BE9207}" destId="{B7FE536A-4BFD-45ED-A44F-125CA44E81D6}" srcOrd="1" destOrd="0" presId="urn:microsoft.com/office/officeart/2005/8/layout/vList3"/>
    <dgm:cxn modelId="{D4763ED8-53CF-4EB3-932A-7D7C81CD1D2D}" type="presParOf" srcId="{5F7ABE84-9E09-4445-ACC8-B6B4A1BE9207}" destId="{DBE4897A-FB3E-43BD-A110-790986277D82}" srcOrd="2" destOrd="0" presId="urn:microsoft.com/office/officeart/2005/8/layout/vList3"/>
    <dgm:cxn modelId="{6BF39FF4-7376-4504-9331-41F7A6F4C85F}" type="presParOf" srcId="{DBE4897A-FB3E-43BD-A110-790986277D82}" destId="{1122FBF9-E93C-465B-A3F8-10DFC678723D}" srcOrd="0" destOrd="0" presId="urn:microsoft.com/office/officeart/2005/8/layout/vList3"/>
    <dgm:cxn modelId="{214807AC-D9E8-40A6-AC54-550F82DB876A}" type="presParOf" srcId="{DBE4897A-FB3E-43BD-A110-790986277D82}" destId="{DB34FF6B-E510-4DB0-896C-42107630BF7D}" srcOrd="1" destOrd="0" presId="urn:microsoft.com/office/officeart/2005/8/layout/vList3"/>
    <dgm:cxn modelId="{E58BD261-3F13-44C0-9217-F3DA3EFDF66F}" type="presParOf" srcId="{5F7ABE84-9E09-4445-ACC8-B6B4A1BE9207}" destId="{E18F2E3C-8482-4D55-854F-B241BF547E1B}" srcOrd="3" destOrd="0" presId="urn:microsoft.com/office/officeart/2005/8/layout/vList3"/>
    <dgm:cxn modelId="{6EDA4D4F-A377-4191-9BCE-CB91FA264378}" type="presParOf" srcId="{5F7ABE84-9E09-4445-ACC8-B6B4A1BE9207}" destId="{B0433793-1CA0-4C9E-972A-EF0BEF34404F}" srcOrd="4" destOrd="0" presId="urn:microsoft.com/office/officeart/2005/8/layout/vList3"/>
    <dgm:cxn modelId="{5D1B7034-955B-4917-880A-5993AA88FD2D}" type="presParOf" srcId="{B0433793-1CA0-4C9E-972A-EF0BEF34404F}" destId="{FB0FDF61-BB2C-452C-8648-F08C42A609F1}" srcOrd="0" destOrd="0" presId="urn:microsoft.com/office/officeart/2005/8/layout/vList3"/>
    <dgm:cxn modelId="{72768BA9-684C-4B70-827B-7BEC25862A01}" type="presParOf" srcId="{B0433793-1CA0-4C9E-972A-EF0BEF34404F}" destId="{FB01FA9A-EE81-4097-B81D-B73450A390A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29B935-5009-453F-84FA-FF4C3A08774E}">
      <dsp:nvSpPr>
        <dsp:cNvPr id="0" name=""/>
        <dsp:cNvSpPr/>
      </dsp:nvSpPr>
      <dsp:spPr>
        <a:xfrm rot="10800000">
          <a:off x="1327365" y="23319"/>
          <a:ext cx="4781472" cy="52455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313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Бизнес-аналитика (SAP </a:t>
          </a:r>
          <a:r>
            <a:rPr lang="ru-RU" sz="1500" kern="1200" dirty="0" err="1" smtClean="0"/>
            <a:t>Business</a:t>
          </a:r>
          <a:r>
            <a:rPr lang="ru-RU" sz="1500" kern="1200" dirty="0" smtClean="0"/>
            <a:t> </a:t>
          </a:r>
          <a:r>
            <a:rPr lang="ru-RU" sz="1500" kern="1200" dirty="0" err="1" smtClean="0"/>
            <a:t>Intelligence</a:t>
          </a:r>
          <a:r>
            <a:rPr lang="en-US" sz="1500" kern="1200" dirty="0" smtClean="0"/>
            <a:t>)</a:t>
          </a:r>
          <a:endParaRPr lang="ru-RU" sz="1500" kern="1200" dirty="0"/>
        </a:p>
      </dsp:txBody>
      <dsp:txXfrm rot="10800000">
        <a:off x="1327365" y="23319"/>
        <a:ext cx="4781472" cy="524553"/>
      </dsp:txXfrm>
    </dsp:sp>
    <dsp:sp modelId="{A037DB02-F8F2-4840-B253-879C7FCDBE96}">
      <dsp:nvSpPr>
        <dsp:cNvPr id="0" name=""/>
        <dsp:cNvSpPr/>
      </dsp:nvSpPr>
      <dsp:spPr>
        <a:xfrm>
          <a:off x="1073217" y="112556"/>
          <a:ext cx="524553" cy="30347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ACB8F6-E7E9-4FE8-8F28-09DA91668B7B}">
      <dsp:nvSpPr>
        <dsp:cNvPr id="0" name=""/>
        <dsp:cNvSpPr/>
      </dsp:nvSpPr>
      <dsp:spPr>
        <a:xfrm rot="10800000">
          <a:off x="1335494" y="683154"/>
          <a:ext cx="4781472" cy="52455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313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Инфраструктура обмена (</a:t>
          </a:r>
          <a:r>
            <a:rPr lang="en-US" sz="1500" kern="1200" dirty="0" smtClean="0"/>
            <a:t>SAP Exchange Infrastructure (SAP XI)</a:t>
          </a:r>
          <a:r>
            <a:rPr lang="ru-RU" sz="1500" kern="1200" dirty="0" smtClean="0"/>
            <a:t>)</a:t>
          </a:r>
          <a:endParaRPr lang="ru-RU" sz="1500" kern="1200" dirty="0"/>
        </a:p>
      </dsp:txBody>
      <dsp:txXfrm rot="10800000">
        <a:off x="1335494" y="683154"/>
        <a:ext cx="4781472" cy="524553"/>
      </dsp:txXfrm>
    </dsp:sp>
    <dsp:sp modelId="{CB926F06-903E-4A50-BAA2-05A1640819E2}">
      <dsp:nvSpPr>
        <dsp:cNvPr id="0" name=""/>
        <dsp:cNvSpPr/>
      </dsp:nvSpPr>
      <dsp:spPr>
        <a:xfrm>
          <a:off x="1073217" y="767080"/>
          <a:ext cx="524553" cy="35670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5EFF0-17DE-4A80-BDBA-3689B7ED049C}">
      <dsp:nvSpPr>
        <dsp:cNvPr id="0" name=""/>
        <dsp:cNvSpPr/>
      </dsp:nvSpPr>
      <dsp:spPr>
        <a:xfrm rot="10800000">
          <a:off x="1335494" y="1364290"/>
          <a:ext cx="4781472" cy="52455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313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Портал предприятия (SAP </a:t>
          </a:r>
          <a:r>
            <a:rPr lang="ru-RU" sz="1500" kern="1200" dirty="0" err="1" smtClean="0"/>
            <a:t>Enterprise</a:t>
          </a:r>
          <a:r>
            <a:rPr lang="ru-RU" sz="1500" kern="1200" dirty="0" smtClean="0"/>
            <a:t> </a:t>
          </a:r>
          <a:r>
            <a:rPr lang="ru-RU" sz="1500" kern="1200" dirty="0" err="1" smtClean="0"/>
            <a:t>Portal</a:t>
          </a:r>
          <a:r>
            <a:rPr lang="ru-RU" sz="1500" kern="1200" dirty="0" smtClean="0"/>
            <a:t>)</a:t>
          </a:r>
          <a:endParaRPr lang="ru-RU" sz="1500" kern="1200" dirty="0"/>
        </a:p>
      </dsp:txBody>
      <dsp:txXfrm rot="10800000">
        <a:off x="1335494" y="1364290"/>
        <a:ext cx="4781472" cy="524553"/>
      </dsp:txXfrm>
    </dsp:sp>
    <dsp:sp modelId="{863D99BE-1FAB-46EA-A12D-57C5C1C1B254}">
      <dsp:nvSpPr>
        <dsp:cNvPr id="0" name=""/>
        <dsp:cNvSpPr/>
      </dsp:nvSpPr>
      <dsp:spPr>
        <a:xfrm>
          <a:off x="1073217" y="1448166"/>
          <a:ext cx="524553" cy="35680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3D04A1-625A-485D-8841-BF010B8B6227}">
      <dsp:nvSpPr>
        <dsp:cNvPr id="0" name=""/>
        <dsp:cNvSpPr/>
      </dsp:nvSpPr>
      <dsp:spPr>
        <a:xfrm rot="10800000">
          <a:off x="1335494" y="2045427"/>
          <a:ext cx="4781472" cy="52455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313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Управление основными данными (SAP </a:t>
          </a:r>
          <a:r>
            <a:rPr lang="ru-RU" sz="1500" kern="1200" dirty="0" err="1" smtClean="0"/>
            <a:t>Master</a:t>
          </a:r>
          <a:r>
            <a:rPr lang="ru-RU" sz="1500" kern="1200" dirty="0" smtClean="0"/>
            <a:t> </a:t>
          </a:r>
          <a:r>
            <a:rPr lang="ru-RU" sz="1500" kern="1200" dirty="0" err="1" smtClean="0"/>
            <a:t>Data</a:t>
          </a:r>
          <a:r>
            <a:rPr lang="ru-RU" sz="1500" kern="1200" dirty="0" smtClean="0"/>
            <a:t> </a:t>
          </a:r>
          <a:r>
            <a:rPr lang="ru-RU" sz="1500" kern="1200" dirty="0" err="1" smtClean="0"/>
            <a:t>Management</a:t>
          </a:r>
          <a:r>
            <a:rPr lang="en-US" sz="1500" kern="1200" dirty="0" smtClean="0"/>
            <a:t>)</a:t>
          </a:r>
          <a:endParaRPr lang="ru-RU" sz="1500" kern="1200" dirty="0"/>
        </a:p>
      </dsp:txBody>
      <dsp:txXfrm rot="10800000">
        <a:off x="1335494" y="2045427"/>
        <a:ext cx="4781472" cy="524553"/>
      </dsp:txXfrm>
    </dsp:sp>
    <dsp:sp modelId="{6F2D83F8-5C54-40A1-96E0-209BF94584AD}">
      <dsp:nvSpPr>
        <dsp:cNvPr id="0" name=""/>
        <dsp:cNvSpPr/>
      </dsp:nvSpPr>
      <dsp:spPr>
        <a:xfrm>
          <a:off x="1073217" y="2129298"/>
          <a:ext cx="524553" cy="35681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4560A8-F719-4F1F-9140-9C4B1235E32A}">
      <dsp:nvSpPr>
        <dsp:cNvPr id="0" name=""/>
        <dsp:cNvSpPr/>
      </dsp:nvSpPr>
      <dsp:spPr>
        <a:xfrm rot="10800000">
          <a:off x="1335494" y="2726563"/>
          <a:ext cx="4781472" cy="52455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313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Мобильная инфраструктура</a:t>
          </a:r>
          <a:r>
            <a:rPr lang="en-US" sz="1500" kern="1200" dirty="0" smtClean="0"/>
            <a:t> (</a:t>
          </a:r>
          <a:r>
            <a:rPr lang="ru-RU" sz="1500" kern="1200" dirty="0" smtClean="0"/>
            <a:t>SAP </a:t>
          </a:r>
          <a:r>
            <a:rPr lang="ru-RU" sz="1500" kern="1200" dirty="0" err="1" smtClean="0"/>
            <a:t>Mobile</a:t>
          </a:r>
          <a:r>
            <a:rPr lang="ru-RU" sz="1500" kern="1200" dirty="0" smtClean="0"/>
            <a:t> </a:t>
          </a:r>
          <a:r>
            <a:rPr lang="ru-RU" sz="1500" kern="1200" dirty="0" err="1" smtClean="0"/>
            <a:t>Infrastructure</a:t>
          </a:r>
          <a:r>
            <a:rPr lang="en-US" sz="1500" kern="1200" dirty="0" smtClean="0"/>
            <a:t>)</a:t>
          </a:r>
          <a:endParaRPr lang="ru-RU" sz="1500" kern="1200" dirty="0"/>
        </a:p>
      </dsp:txBody>
      <dsp:txXfrm rot="10800000">
        <a:off x="1335494" y="2726563"/>
        <a:ext cx="4781472" cy="524553"/>
      </dsp:txXfrm>
    </dsp:sp>
    <dsp:sp modelId="{591C787D-2927-4144-AA90-379EE8EF755D}">
      <dsp:nvSpPr>
        <dsp:cNvPr id="0" name=""/>
        <dsp:cNvSpPr/>
      </dsp:nvSpPr>
      <dsp:spPr>
        <a:xfrm>
          <a:off x="1073217" y="2796549"/>
          <a:ext cx="524553" cy="38458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B57E0-BEEF-477F-8BB6-CAD1427D67FD}">
      <dsp:nvSpPr>
        <dsp:cNvPr id="0" name=""/>
        <dsp:cNvSpPr/>
      </dsp:nvSpPr>
      <dsp:spPr>
        <a:xfrm rot="10800000">
          <a:off x="1335494" y="3407700"/>
          <a:ext cx="4781472" cy="52455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313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Инфраструктура SAP </a:t>
          </a:r>
          <a:r>
            <a:rPr lang="ru-RU" sz="1500" kern="1200" dirty="0" err="1" smtClean="0"/>
            <a:t>Auto-ID</a:t>
          </a:r>
          <a:endParaRPr lang="ru-RU" sz="1500" kern="1200" dirty="0"/>
        </a:p>
      </dsp:txBody>
      <dsp:txXfrm rot="10800000">
        <a:off x="1335494" y="3407700"/>
        <a:ext cx="4781472" cy="524553"/>
      </dsp:txXfrm>
    </dsp:sp>
    <dsp:sp modelId="{388B52DE-341A-4803-8AC5-8D3C51195A9D}">
      <dsp:nvSpPr>
        <dsp:cNvPr id="0" name=""/>
        <dsp:cNvSpPr/>
      </dsp:nvSpPr>
      <dsp:spPr>
        <a:xfrm>
          <a:off x="1073217" y="3503649"/>
          <a:ext cx="524553" cy="332656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C5BDC4-1E7A-4037-9B12-751FFF6BBDB9}">
      <dsp:nvSpPr>
        <dsp:cNvPr id="0" name=""/>
        <dsp:cNvSpPr/>
      </dsp:nvSpPr>
      <dsp:spPr>
        <a:xfrm rot="10800000">
          <a:off x="1335494" y="4088836"/>
          <a:ext cx="4781472" cy="52455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313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Сервер</a:t>
          </a:r>
          <a:r>
            <a:rPr lang="en-US" sz="1500" kern="1200" dirty="0" smtClean="0"/>
            <a:t> Web-</a:t>
          </a:r>
          <a:r>
            <a:rPr lang="ru-RU" sz="1500" kern="1200" dirty="0" smtClean="0"/>
            <a:t>приложений</a:t>
          </a:r>
          <a:r>
            <a:rPr lang="en-US" sz="1500" kern="1200" dirty="0" smtClean="0"/>
            <a:t> SAP (SAP Web Application Server)</a:t>
          </a:r>
          <a:endParaRPr lang="ru-RU" sz="1500" kern="1200" dirty="0"/>
        </a:p>
      </dsp:txBody>
      <dsp:txXfrm rot="10800000">
        <a:off x="1335494" y="4088836"/>
        <a:ext cx="4781472" cy="524553"/>
      </dsp:txXfrm>
    </dsp:sp>
    <dsp:sp modelId="{9AE5ACF5-185B-4EEF-9DBF-C4288A05898B}">
      <dsp:nvSpPr>
        <dsp:cNvPr id="0" name=""/>
        <dsp:cNvSpPr/>
      </dsp:nvSpPr>
      <dsp:spPr>
        <a:xfrm>
          <a:off x="1073217" y="4183775"/>
          <a:ext cx="524553" cy="33467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1F480FA-D642-4D28-94D0-354395F223B4}">
      <dsp:nvSpPr>
        <dsp:cNvPr id="0" name=""/>
        <dsp:cNvSpPr/>
      </dsp:nvSpPr>
      <dsp:spPr>
        <a:xfrm rot="10800000">
          <a:off x="1579174" y="1349"/>
          <a:ext cx="5016627" cy="126235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6662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Архитектура композитных приложений (</a:t>
          </a:r>
          <a:r>
            <a:rPr lang="en-US" sz="2500" kern="1200" dirty="0" smtClean="0"/>
            <a:t>SAP Composite Application Framework</a:t>
          </a:r>
          <a:r>
            <a:rPr lang="ru-RU" sz="2500" kern="1200" dirty="0" smtClean="0"/>
            <a:t>)</a:t>
          </a:r>
          <a:endParaRPr lang="ru-RU" sz="2500" kern="1200" dirty="0"/>
        </a:p>
      </dsp:txBody>
      <dsp:txXfrm rot="10800000">
        <a:off x="1579174" y="1349"/>
        <a:ext cx="5016627" cy="1262352"/>
      </dsp:txXfrm>
    </dsp:sp>
    <dsp:sp modelId="{49FF2598-D606-4CF6-A449-155E5EB050F3}">
      <dsp:nvSpPr>
        <dsp:cNvPr id="0" name=""/>
        <dsp:cNvSpPr/>
      </dsp:nvSpPr>
      <dsp:spPr>
        <a:xfrm>
          <a:off x="947998" y="1349"/>
          <a:ext cx="1262352" cy="126235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34FF6B-E510-4DB0-896C-42107630BF7D}">
      <dsp:nvSpPr>
        <dsp:cNvPr id="0" name=""/>
        <dsp:cNvSpPr/>
      </dsp:nvSpPr>
      <dsp:spPr>
        <a:xfrm rot="10800000">
          <a:off x="1579174" y="1640523"/>
          <a:ext cx="5016627" cy="126235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6662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Среда разработки</a:t>
          </a:r>
          <a:r>
            <a:rPr lang="en-US" sz="2500" kern="1200" dirty="0" smtClean="0"/>
            <a:t> </a:t>
          </a:r>
          <a:br>
            <a:rPr lang="en-US" sz="2500" kern="1200" dirty="0" smtClean="0"/>
          </a:br>
          <a:r>
            <a:rPr lang="en-US" sz="2500" kern="1200" dirty="0" smtClean="0"/>
            <a:t>SAP </a:t>
          </a:r>
          <a:r>
            <a:rPr lang="en-US" sz="2500" kern="1200" dirty="0" err="1" smtClean="0"/>
            <a:t>NetWeaver</a:t>
          </a:r>
          <a:r>
            <a:rPr lang="en-US" sz="2500" kern="1200" dirty="0" smtClean="0"/>
            <a:t> Developer Studio</a:t>
          </a:r>
          <a:endParaRPr lang="ru-RU" sz="2500" kern="1200" dirty="0"/>
        </a:p>
      </dsp:txBody>
      <dsp:txXfrm rot="10800000">
        <a:off x="1579174" y="1640523"/>
        <a:ext cx="5016627" cy="1262352"/>
      </dsp:txXfrm>
    </dsp:sp>
    <dsp:sp modelId="{1122FBF9-E93C-465B-A3F8-10DFC678723D}">
      <dsp:nvSpPr>
        <dsp:cNvPr id="0" name=""/>
        <dsp:cNvSpPr/>
      </dsp:nvSpPr>
      <dsp:spPr>
        <a:xfrm>
          <a:off x="947998" y="1640523"/>
          <a:ext cx="1262352" cy="126235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01FA9A-EE81-4097-B81D-B73450A390A9}">
      <dsp:nvSpPr>
        <dsp:cNvPr id="0" name=""/>
        <dsp:cNvSpPr/>
      </dsp:nvSpPr>
      <dsp:spPr>
        <a:xfrm rot="10800000">
          <a:off x="1579174" y="3279697"/>
          <a:ext cx="5016627" cy="126235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6662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Платформа SAP </a:t>
          </a:r>
          <a:r>
            <a:rPr lang="ru-RU" sz="2500" kern="1200" dirty="0" err="1" smtClean="0"/>
            <a:t>Solution</a:t>
          </a:r>
          <a:r>
            <a:rPr lang="ru-RU" sz="2500" kern="1200" dirty="0" smtClean="0"/>
            <a:t> </a:t>
          </a:r>
          <a:r>
            <a:rPr lang="ru-RU" sz="2500" kern="1200" dirty="0" err="1" smtClean="0"/>
            <a:t>Manager</a:t>
          </a:r>
          <a:endParaRPr lang="ru-RU" sz="2500" kern="1200" dirty="0"/>
        </a:p>
      </dsp:txBody>
      <dsp:txXfrm rot="10800000">
        <a:off x="1579174" y="3279697"/>
        <a:ext cx="5016627" cy="1262352"/>
      </dsp:txXfrm>
    </dsp:sp>
    <dsp:sp modelId="{FB0FDF61-BB2C-452C-8648-F08C42A609F1}">
      <dsp:nvSpPr>
        <dsp:cNvPr id="0" name=""/>
        <dsp:cNvSpPr/>
      </dsp:nvSpPr>
      <dsp:spPr>
        <a:xfrm>
          <a:off x="957390" y="3281047"/>
          <a:ext cx="1262352" cy="126235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9CFA0-7209-4BC1-8706-5AF16667986B}" type="datetimeFigureOut">
              <a:rPr lang="ru-RU" smtClean="0"/>
              <a:t>14.03.2013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65A6B-CC14-4F4E-A894-2C41F8A4FF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dirty="0" smtClean="0"/>
              <a:t>для </a:t>
            </a:r>
            <a:r>
              <a:rPr lang="ru-RU" sz="1200" b="1" dirty="0" err="1" smtClean="0"/>
              <a:t>продукто-ориентированных</a:t>
            </a:r>
            <a:r>
              <a:rPr lang="ru-RU" sz="1200" b="1" dirty="0" smtClean="0"/>
              <a:t> компаний среднего размера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65A6B-CC14-4F4E-A894-2C41F8A4FF8D}" type="slidenum">
              <a:rPr lang="ru-RU" smtClean="0"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 материалам сайта </a:t>
            </a:r>
            <a:r>
              <a:rPr lang="en-US" dirty="0" smtClean="0"/>
              <a:t>http://technet.microsoft.com/ru-ru/library/dd362112.aspx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65A6B-CC14-4F4E-A894-2C41F8A4FF8D}" type="slidenum">
              <a:rPr lang="ru-RU" smtClean="0"/>
              <a:t>21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3C17-1056-461F-9684-837B748E3185}" type="datetime1">
              <a:rPr lang="ru-RU" smtClean="0"/>
              <a:t>14.03.2013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Рынок КИС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B6A0-0CBE-4504-B624-1144D4CF635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3223-D957-42F5-A659-A94BABCFD73B}" type="datetime1">
              <a:rPr lang="ru-RU" smtClean="0"/>
              <a:t>14.03.2013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Рынок КИС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B6A0-0CBE-4504-B624-1144D4CF635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3287-A5CB-437B-A901-4AC1CF97DBB0}" type="datetime1">
              <a:rPr lang="ru-RU" smtClean="0"/>
              <a:t>14.03.2013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Рынок КИС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B6A0-0CBE-4504-B624-1144D4CF635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E9AA-CB8E-455E-BD98-A2636C4F1494}" type="datetime1">
              <a:rPr lang="ru-RU" smtClean="0"/>
              <a:t>14.03.2013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Рынок КИС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B6A0-0CBE-4504-B624-1144D4CF635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53AD-02A8-4700-966B-F5950E079BD9}" type="datetime1">
              <a:rPr lang="ru-RU" smtClean="0"/>
              <a:t>14.03.2013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Рынок КИС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B6A0-0CBE-4504-B624-1144D4CF635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2522-97DC-450C-A351-A895507A9312}" type="datetime1">
              <a:rPr lang="ru-RU" smtClean="0"/>
              <a:t>14.03.2013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Рынок КИС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B6A0-0CBE-4504-B624-1144D4CF635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1C42-033E-4630-93B5-7E7F8506A584}" type="datetime1">
              <a:rPr lang="ru-RU" smtClean="0"/>
              <a:t>14.03.2013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Рынок КИС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B6A0-0CBE-4504-B624-1144D4CF635C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CE9F-D2AE-4961-A2EA-AC64244A0B74}" type="datetime1">
              <a:rPr lang="ru-RU" smtClean="0"/>
              <a:t>14.03.2013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Рынок КИС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B6A0-0CBE-4504-B624-1144D4CF635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3505-7625-44F0-A646-DFFADABC467F}" type="datetime1">
              <a:rPr lang="ru-RU" smtClean="0"/>
              <a:t>14.03.2013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Рынок КИС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B6A0-0CBE-4504-B624-1144D4CF635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F682-D5B5-4378-BE02-5451A4E7C093}" type="datetime1">
              <a:rPr lang="ru-RU" smtClean="0"/>
              <a:t>14.03.2013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Рынок КИС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B6A0-0CBE-4504-B624-1144D4CF635C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B156-2570-4238-9A6C-EB1F243695A4}" type="datetime1">
              <a:rPr lang="ru-RU" smtClean="0"/>
              <a:t>14.03.2013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Рынок КИС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B6A0-0CBE-4504-B624-1144D4CF635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C2C3AADB-C224-4357-9C81-04BF8F23C08E}" type="datetime1">
              <a:rPr lang="ru-RU" smtClean="0"/>
              <a:t>14.03.2013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ru-RU" smtClean="0"/>
              <a:t>Рынок КИС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ADBB6A0-0CBE-4504-B624-1144D4CF635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Рынок КИС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Лектор Сидорова Н.П.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6834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5085184"/>
            <a:ext cx="8382000" cy="1087016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Инструменты платформы </a:t>
            </a:r>
            <a:r>
              <a:rPr lang="ru-RU" sz="3600" b="1" dirty="0" smtClean="0"/>
              <a:t>SAP </a:t>
            </a:r>
            <a:r>
              <a:rPr lang="ru-RU" sz="3600" b="1" dirty="0" err="1" smtClean="0"/>
              <a:t>NetWeaver</a:t>
            </a:r>
            <a:endParaRPr lang="ru-RU" sz="3600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762000" y="685800"/>
          <a:ext cx="7543800" cy="45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Рисунок 4" descr="sap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88809" cy="980728"/>
          </a:xfrm>
          <a:prstGeom prst="rect">
            <a:avLst/>
          </a:prstGeom>
        </p:spPr>
      </p:pic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5F35-3439-4C2F-8089-AFE45F43E240}" type="datetime1">
              <a:rPr lang="ru-RU" smtClean="0"/>
              <a:t>14.03.2013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B6A0-0CBE-4504-B624-1144D4CF635C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Рынок КИС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5157192"/>
            <a:ext cx="7410400" cy="1087016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Архитектура платформы </a:t>
            </a:r>
            <a:r>
              <a:rPr lang="ru-RU" sz="3600" b="1" dirty="0" smtClean="0"/>
              <a:t>SAP </a:t>
            </a:r>
            <a:r>
              <a:rPr lang="ru-RU" sz="3600" b="1" dirty="0" err="1" smtClean="0"/>
              <a:t>NetWeaver</a:t>
            </a:r>
            <a:endParaRPr lang="ru-RU" sz="3600" dirty="0"/>
          </a:p>
        </p:txBody>
      </p:sp>
      <p:pic>
        <p:nvPicPr>
          <p:cNvPr id="4" name="Содержимое 3" descr="SA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692696"/>
            <a:ext cx="7200800" cy="4896543"/>
          </a:xfrm>
        </p:spPr>
      </p:pic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FC07-57FD-4B5F-A4BA-03DE9E550732}" type="datetime1">
              <a:rPr lang="ru-RU" smtClean="0"/>
              <a:t>14.03.2013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B6A0-0CBE-4504-B624-1144D4CF635C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Рынок КИС</a:t>
            </a:r>
            <a:endParaRPr lang="ru-RU"/>
          </a:p>
        </p:txBody>
      </p:sp>
      <p:pic>
        <p:nvPicPr>
          <p:cNvPr id="8" name="Рисунок 7" descr="sa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712" cy="10279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5013176"/>
            <a:ext cx="7482408" cy="1159024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Внедрение решений </a:t>
            </a:r>
            <a:r>
              <a:rPr lang="en-US" sz="3600" dirty="0" smtClean="0"/>
              <a:t>SAP </a:t>
            </a:r>
            <a:r>
              <a:rPr lang="ru-RU" sz="3600" dirty="0" smtClean="0"/>
              <a:t>в России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ru-RU" dirty="0" err="1" smtClean="0"/>
              <a:t>Сургутнефтегаз</a:t>
            </a:r>
            <a:r>
              <a:rPr lang="ru-RU" dirty="0" smtClean="0"/>
              <a:t>», </a:t>
            </a:r>
            <a:endParaRPr lang="ru-RU" dirty="0" smtClean="0"/>
          </a:p>
          <a:p>
            <a:r>
              <a:rPr lang="ru-RU" dirty="0" smtClean="0"/>
              <a:t>«</a:t>
            </a:r>
            <a:r>
              <a:rPr lang="ru-RU" dirty="0" err="1" smtClean="0"/>
              <a:t>РусГидро</a:t>
            </a:r>
            <a:r>
              <a:rPr lang="ru-RU" dirty="0" smtClean="0"/>
              <a:t>», </a:t>
            </a:r>
            <a:endParaRPr lang="ru-RU" dirty="0" smtClean="0"/>
          </a:p>
          <a:p>
            <a:r>
              <a:rPr lang="ru-RU" dirty="0" smtClean="0"/>
              <a:t>«</a:t>
            </a:r>
            <a:r>
              <a:rPr lang="ru-RU" dirty="0" err="1" smtClean="0"/>
              <a:t>Росатом</a:t>
            </a:r>
            <a:r>
              <a:rPr lang="ru-RU" dirty="0" smtClean="0"/>
              <a:t>», 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 smtClean="0"/>
              <a:t>Сбербанк, </a:t>
            </a:r>
            <a:endParaRPr lang="ru-RU" dirty="0" smtClean="0"/>
          </a:p>
          <a:p>
            <a:r>
              <a:rPr lang="ru-RU" dirty="0" smtClean="0"/>
              <a:t>«</a:t>
            </a:r>
            <a:r>
              <a:rPr lang="ru-RU" dirty="0" err="1" smtClean="0"/>
              <a:t>Татнефть</a:t>
            </a:r>
            <a:r>
              <a:rPr lang="ru-RU" dirty="0" smtClean="0"/>
              <a:t>», </a:t>
            </a:r>
            <a:endParaRPr lang="ru-RU" dirty="0" smtClean="0"/>
          </a:p>
          <a:p>
            <a:r>
              <a:rPr lang="ru-RU" dirty="0" smtClean="0"/>
              <a:t>«</a:t>
            </a:r>
            <a:r>
              <a:rPr lang="ru-RU" dirty="0" smtClean="0"/>
              <a:t>М.Видео» 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 smtClean="0"/>
              <a:t>«Эльдорадо</a:t>
            </a:r>
            <a:r>
              <a:rPr lang="ru-RU" dirty="0" smtClean="0"/>
              <a:t>» и др.</a:t>
            </a:r>
            <a:r>
              <a:rPr lang="ru-RU" dirty="0" smtClean="0"/>
              <a:t> 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E9AA-CB8E-455E-BD98-A2636C4F1494}" type="datetime1">
              <a:rPr lang="ru-RU" smtClean="0"/>
              <a:t>14.03.2013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Рынок КИС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B6A0-0CBE-4504-B624-1144D4CF635C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7" name="Рисунок 6" descr="sa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95736" cy="11400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5085184"/>
            <a:ext cx="6781800" cy="1024136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ea typeface="Calibri"/>
                <a:cs typeface="Times New Roman"/>
              </a:rPr>
              <a:t/>
            </a:r>
            <a:br>
              <a:rPr lang="ru-RU" b="1" dirty="0" smtClean="0">
                <a:ea typeface="Calibri"/>
                <a:cs typeface="Times New Roman"/>
              </a:rPr>
            </a:br>
            <a:r>
              <a:rPr lang="ru-RU" b="1" dirty="0" smtClean="0">
                <a:ea typeface="Calibri"/>
                <a:cs typeface="Times New Roman"/>
              </a:rPr>
              <a:t/>
            </a:r>
            <a:br>
              <a:rPr lang="ru-RU" b="1" dirty="0" smtClean="0">
                <a:ea typeface="Calibri"/>
                <a:cs typeface="Times New Roman"/>
              </a:rPr>
            </a:br>
            <a:r>
              <a:rPr lang="ru-RU" sz="4800" dirty="0">
                <a:latin typeface="Calibri"/>
                <a:ea typeface="Calibri"/>
                <a:cs typeface="Times New Roman"/>
              </a:rPr>
              <a:t/>
            </a:r>
            <a:br>
              <a:rPr lang="ru-RU" sz="4800" dirty="0">
                <a:latin typeface="Calibri"/>
                <a:ea typeface="Calibri"/>
                <a:cs typeface="Times New Roman"/>
              </a:rPr>
            </a:br>
            <a:r>
              <a:rPr lang="en-US" sz="4400" dirty="0" smtClean="0"/>
              <a:t>Oracle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908720"/>
            <a:ext cx="7543800" cy="3886200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800" dirty="0" smtClean="0">
                <a:ea typeface="Calibri"/>
                <a:cs typeface="Times New Roman"/>
              </a:rPr>
              <a:t>Корпорация </a:t>
            </a:r>
            <a:r>
              <a:rPr lang="ru-RU" sz="2800" dirty="0" err="1">
                <a:ea typeface="Calibri"/>
                <a:cs typeface="Times New Roman"/>
              </a:rPr>
              <a:t>Oracle</a:t>
            </a:r>
            <a:r>
              <a:rPr lang="ru-RU" sz="2800" dirty="0">
                <a:ea typeface="Calibri"/>
                <a:cs typeface="Times New Roman"/>
              </a:rPr>
              <a:t> действует в России через свое российское представительство </a:t>
            </a:r>
            <a:r>
              <a:rPr lang="ru-RU" sz="2800" dirty="0" err="1">
                <a:ea typeface="Calibri"/>
                <a:cs typeface="Times New Roman"/>
              </a:rPr>
              <a:t>Oracle</a:t>
            </a:r>
            <a:r>
              <a:rPr lang="ru-RU" sz="2800" dirty="0">
                <a:ea typeface="Calibri"/>
                <a:cs typeface="Times New Roman"/>
              </a:rPr>
              <a:t> CIS и его бизнес-партнеров. </a:t>
            </a:r>
            <a:endParaRPr lang="ru-RU" sz="28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800" dirty="0" smtClean="0">
                <a:ea typeface="Calibri"/>
                <a:cs typeface="Times New Roman"/>
              </a:rPr>
              <a:t>Сайт компании </a:t>
            </a:r>
            <a:r>
              <a:rPr lang="en-US" sz="2800" dirty="0" smtClean="0">
                <a:ea typeface="Calibri"/>
                <a:cs typeface="Times New Roman"/>
              </a:rPr>
              <a:t>http://www.oracle.com/ru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0BFD-6D50-425C-B4CC-A79754D92423}" type="datetime1">
              <a:rPr lang="ru-RU" smtClean="0"/>
              <a:t>14.03.2013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B6A0-0CBE-4504-B624-1144D4CF635C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Рынок КИС</a:t>
            </a:r>
            <a:endParaRPr lang="ru-RU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4" y="1457"/>
            <a:ext cx="2041670" cy="1051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6899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5085184"/>
            <a:ext cx="7920880" cy="1096144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Поддержка бизнес-процессов  </a:t>
            </a:r>
            <a:r>
              <a:rPr lang="en-US" sz="3600" dirty="0"/>
              <a:t>Oracle </a:t>
            </a:r>
            <a:r>
              <a:rPr lang="en-US" sz="3600" dirty="0" smtClean="0"/>
              <a:t>Business </a:t>
            </a:r>
            <a:r>
              <a:rPr lang="en-US" sz="3600" dirty="0"/>
              <a:t>Suite </a:t>
            </a:r>
            <a:r>
              <a:rPr lang="ru-RU" sz="3600" dirty="0" smtClean="0"/>
              <a:t> </a:t>
            </a:r>
            <a:endParaRPr lang="ru-RU" sz="36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71192" y="332656"/>
            <a:ext cx="7272808" cy="4608512"/>
          </a:xfrm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7199-18E0-4F98-982B-E10E220113E1}" type="datetime1">
              <a:rPr lang="ru-RU" smtClean="0"/>
              <a:pPr/>
              <a:t>14.03.2013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Рынок КИС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9EFD-C70A-4EFA-BCAD-AAFF030C6723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27" y="12754"/>
            <a:ext cx="1901825" cy="142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9349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4941168"/>
            <a:ext cx="7266384" cy="123103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Архитектура </a:t>
            </a:r>
            <a:r>
              <a:rPr lang="en-US" sz="3600" dirty="0" smtClean="0"/>
              <a:t>Oracle Business Suite </a:t>
            </a:r>
            <a:endParaRPr lang="ru-RU" sz="3600" dirty="0"/>
          </a:p>
        </p:txBody>
      </p:sp>
      <p:pic>
        <p:nvPicPr>
          <p:cNvPr id="7" name="Содержимое 6" descr="oracle 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35696" y="764704"/>
            <a:ext cx="6890618" cy="3886200"/>
          </a:xfrm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E9AA-CB8E-455E-BD98-A2636C4F1494}" type="datetime1">
              <a:rPr lang="ru-RU" smtClean="0"/>
              <a:t>14.03.2013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Рынок КИС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B6A0-0CBE-4504-B624-1144D4CF635C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27" y="12755"/>
            <a:ext cx="1541837" cy="1157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762000" y="5373216"/>
            <a:ext cx="6781800" cy="798984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Поддержка бизнес-процессов</a:t>
            </a:r>
            <a:endParaRPr lang="ru-RU" sz="3600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" y="0"/>
            <a:ext cx="1475656" cy="110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1115616" y="609600"/>
            <a:ext cx="7190184" cy="4907632"/>
          </a:xfrm>
        </p:spPr>
        <p:txBody>
          <a:bodyPr>
            <a:normAutofit fontScale="25000" lnSpcReduction="20000"/>
          </a:bodyPr>
          <a:lstStyle/>
          <a:p>
            <a:r>
              <a:rPr lang="ru-RU" sz="8000" dirty="0" smtClean="0"/>
              <a:t>Управление финансами (</a:t>
            </a:r>
            <a:r>
              <a:rPr lang="en-US" sz="8000" dirty="0" smtClean="0"/>
              <a:t>Oracle Financials)</a:t>
            </a:r>
          </a:p>
          <a:p>
            <a:r>
              <a:rPr lang="ru-RU" sz="8000" dirty="0" smtClean="0"/>
              <a:t>Управление персоналом (</a:t>
            </a:r>
            <a:r>
              <a:rPr lang="en-US" sz="8000" dirty="0" smtClean="0"/>
              <a:t>Oracle Human Resources Management) </a:t>
            </a:r>
          </a:p>
          <a:p>
            <a:r>
              <a:rPr lang="ru-RU" sz="8000" dirty="0" smtClean="0"/>
              <a:t>Бизнес-анализ (</a:t>
            </a:r>
            <a:r>
              <a:rPr lang="en-US" sz="8000" dirty="0" smtClean="0"/>
              <a:t>Oracle E-Business Intelligence) </a:t>
            </a:r>
          </a:p>
          <a:p>
            <a:r>
              <a:rPr lang="ru-RU" sz="8000" dirty="0" smtClean="0"/>
              <a:t>Логистика (</a:t>
            </a:r>
            <a:r>
              <a:rPr lang="en-US" sz="8000" dirty="0" smtClean="0"/>
              <a:t>Oracle Logistics) </a:t>
            </a:r>
          </a:p>
          <a:p>
            <a:r>
              <a:rPr lang="ru-RU" sz="8000" dirty="0" smtClean="0"/>
              <a:t>Эксплуатация оборудования (</a:t>
            </a:r>
            <a:r>
              <a:rPr lang="en-US" sz="8000" dirty="0" smtClean="0"/>
              <a:t>Oracle Enterprise Asset Management) </a:t>
            </a:r>
          </a:p>
          <a:p>
            <a:r>
              <a:rPr lang="ru-RU" sz="8000" dirty="0" smtClean="0"/>
              <a:t>Производство (</a:t>
            </a:r>
            <a:r>
              <a:rPr lang="en-US" sz="8000" dirty="0" smtClean="0"/>
              <a:t>Oracle Manufacturing) </a:t>
            </a:r>
          </a:p>
          <a:p>
            <a:r>
              <a:rPr lang="ru-RU" sz="8000" dirty="0" smtClean="0"/>
              <a:t>Маркетинг (</a:t>
            </a:r>
            <a:r>
              <a:rPr lang="en-US" sz="8000" dirty="0" smtClean="0"/>
              <a:t>Oracle Marketing) </a:t>
            </a:r>
          </a:p>
          <a:p>
            <a:r>
              <a:rPr lang="ru-RU" sz="8000" dirty="0" smtClean="0"/>
              <a:t>Исполнение заказов (</a:t>
            </a:r>
            <a:r>
              <a:rPr lang="en-US" sz="8000" dirty="0" smtClean="0"/>
              <a:t>Oracle Order Fulfillment) </a:t>
            </a:r>
          </a:p>
          <a:p>
            <a:r>
              <a:rPr lang="ru-RU" sz="8000" dirty="0" smtClean="0"/>
              <a:t>Управление жизненным циклом (</a:t>
            </a:r>
            <a:r>
              <a:rPr lang="en-US" sz="8000" dirty="0" smtClean="0"/>
              <a:t>Oracle Product Lifecycle Management) </a:t>
            </a:r>
          </a:p>
          <a:p>
            <a:r>
              <a:rPr lang="ru-RU" sz="8000" dirty="0" smtClean="0"/>
              <a:t>Управление снабжением (</a:t>
            </a:r>
            <a:r>
              <a:rPr lang="en-US" sz="8000" dirty="0" smtClean="0"/>
              <a:t>Oracle Procurement) </a:t>
            </a:r>
          </a:p>
          <a:p>
            <a:r>
              <a:rPr lang="ru-RU" sz="8000" dirty="0" smtClean="0"/>
              <a:t>Управление проектами (</a:t>
            </a:r>
            <a:r>
              <a:rPr lang="en-US" sz="8000" dirty="0" smtClean="0"/>
              <a:t>Oracle Projects) </a:t>
            </a:r>
          </a:p>
          <a:p>
            <a:r>
              <a:rPr lang="ru-RU" sz="8000" dirty="0" smtClean="0"/>
              <a:t>Продажи (</a:t>
            </a:r>
            <a:r>
              <a:rPr lang="en-US" sz="8000" dirty="0" smtClean="0"/>
              <a:t>Oracle Sales) </a:t>
            </a:r>
          </a:p>
          <a:p>
            <a:r>
              <a:rPr lang="ru-RU" sz="8000" dirty="0" smtClean="0"/>
              <a:t>Обслуживание (</a:t>
            </a:r>
            <a:r>
              <a:rPr lang="en-US" sz="8000" dirty="0" smtClean="0"/>
              <a:t>Oracle Service) </a:t>
            </a:r>
          </a:p>
          <a:p>
            <a:r>
              <a:rPr lang="ru-RU" sz="8000" dirty="0" smtClean="0"/>
              <a:t>Планирование материальных потоков (</a:t>
            </a:r>
            <a:r>
              <a:rPr lang="en-US" sz="8000" dirty="0" smtClean="0"/>
              <a:t>Oracle Supply Chain Planning)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E9AA-CB8E-455E-BD98-A2636C4F1494}" type="datetime1">
              <a:rPr lang="ru-RU" smtClean="0"/>
              <a:t>14.03.2013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Рынок КИС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B6A0-0CBE-4504-B624-1144D4CF635C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5013176"/>
            <a:ext cx="6781800" cy="1159024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Внедрение решений </a:t>
            </a:r>
            <a:r>
              <a:rPr lang="en-US" sz="3600" dirty="0" smtClean="0"/>
              <a:t>Oracle </a:t>
            </a:r>
            <a:r>
              <a:rPr lang="ru-RU" sz="3600" dirty="0" smtClean="0"/>
              <a:t>в России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1124744"/>
            <a:ext cx="7543800" cy="4543400"/>
          </a:xfrm>
        </p:spPr>
        <p:txBody>
          <a:bodyPr>
            <a:normAutofit/>
          </a:bodyPr>
          <a:lstStyle/>
          <a:p>
            <a:r>
              <a:rPr lang="ru-RU" dirty="0" smtClean="0"/>
              <a:t>ЦБ РФ</a:t>
            </a:r>
            <a:r>
              <a:rPr lang="ru-RU" dirty="0" smtClean="0"/>
              <a:t>, </a:t>
            </a:r>
            <a:endParaRPr lang="ru-RU" dirty="0" smtClean="0"/>
          </a:p>
          <a:p>
            <a:r>
              <a:rPr lang="ru-RU" dirty="0" smtClean="0"/>
              <a:t>Сбербанк </a:t>
            </a:r>
            <a:r>
              <a:rPr lang="ru-RU" dirty="0" smtClean="0"/>
              <a:t>России, </a:t>
            </a:r>
            <a:endParaRPr lang="ru-RU" dirty="0" smtClean="0"/>
          </a:p>
          <a:p>
            <a:r>
              <a:rPr lang="ru-RU" dirty="0" smtClean="0"/>
              <a:t>МВД </a:t>
            </a:r>
            <a:r>
              <a:rPr lang="ru-RU" dirty="0" smtClean="0"/>
              <a:t>РФ, </a:t>
            </a:r>
            <a:endParaRPr lang="ru-RU" dirty="0" smtClean="0"/>
          </a:p>
          <a:p>
            <a:r>
              <a:rPr lang="ru-RU" dirty="0" smtClean="0"/>
              <a:t>МНС </a:t>
            </a:r>
            <a:r>
              <a:rPr lang="ru-RU" dirty="0" smtClean="0"/>
              <a:t>РФ, </a:t>
            </a:r>
            <a:endParaRPr lang="ru-RU" dirty="0" smtClean="0"/>
          </a:p>
          <a:p>
            <a:r>
              <a:rPr lang="ru-RU" dirty="0" smtClean="0"/>
              <a:t>ФСНП </a:t>
            </a:r>
            <a:r>
              <a:rPr lang="ru-RU" dirty="0" smtClean="0"/>
              <a:t>РФ</a:t>
            </a:r>
            <a:r>
              <a:rPr lang="ru-RU" dirty="0" smtClean="0"/>
              <a:t>,</a:t>
            </a:r>
          </a:p>
          <a:p>
            <a:r>
              <a:rPr lang="ru-RU" dirty="0" smtClean="0"/>
              <a:t> </a:t>
            </a:r>
            <a:r>
              <a:rPr lang="ru-RU" dirty="0" smtClean="0"/>
              <a:t>Министерство образования РФ, </a:t>
            </a:r>
            <a:endParaRPr lang="ru-RU" dirty="0" smtClean="0"/>
          </a:p>
          <a:p>
            <a:r>
              <a:rPr lang="ru-RU" dirty="0" smtClean="0"/>
              <a:t>РОСНО</a:t>
            </a:r>
            <a:r>
              <a:rPr lang="ru-RU" dirty="0" smtClean="0"/>
              <a:t>, 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 err="1" smtClean="0"/>
              <a:t>Ростелеком</a:t>
            </a:r>
            <a:r>
              <a:rPr lang="ru-RU" dirty="0" smtClean="0"/>
              <a:t>  и др.  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E9AA-CB8E-455E-BD98-A2636C4F1494}" type="datetime1">
              <a:rPr lang="ru-RU" smtClean="0"/>
              <a:t>14.03.2013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Рынок КИС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B6A0-0CBE-4504-B624-1144D4CF635C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853" cy="1265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157192"/>
            <a:ext cx="8208912" cy="801216"/>
          </a:xfrm>
        </p:spPr>
        <p:txBody>
          <a:bodyPr>
            <a:noAutofit/>
          </a:bodyPr>
          <a:lstStyle/>
          <a:p>
            <a:pPr lvl="0" algn="ctr">
              <a:lnSpc>
                <a:spcPct val="115000"/>
              </a:lnSpc>
              <a:spcAft>
                <a:spcPts val="1000"/>
              </a:spcAft>
            </a:pPr>
            <a:r>
              <a:rPr lang="en-US" sz="2600" dirty="0" smtClean="0"/>
              <a:t>Microsoft Dynamics</a:t>
            </a: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en-US" sz="2600" dirty="0" smtClean="0"/>
              <a:t> </a:t>
            </a:r>
            <a:r>
              <a:rPr lang="ru-RU" sz="2600" dirty="0" smtClean="0"/>
              <a:t>(</a:t>
            </a:r>
            <a:r>
              <a:rPr lang="ru-RU" sz="2600" b="1" dirty="0" err="1" smtClean="0">
                <a:latin typeface="Arial Black" pitchFamily="34" charset="0"/>
                <a:ea typeface="Calibri"/>
                <a:cs typeface="Aharoni" pitchFamily="2" charset="-79"/>
              </a:rPr>
              <a:t>Microsoft</a:t>
            </a:r>
            <a:r>
              <a:rPr lang="ru-RU" sz="2600" b="1" dirty="0" smtClean="0">
                <a:latin typeface="Arial Black" pitchFamily="34" charset="0"/>
                <a:ea typeface="Calibri"/>
                <a:cs typeface="Aharoni" pitchFamily="2" charset="-79"/>
              </a:rPr>
              <a:t> </a:t>
            </a:r>
            <a:r>
              <a:rPr lang="ru-RU" sz="2600" b="1" dirty="0" err="1" smtClean="0">
                <a:latin typeface="Arial Black" pitchFamily="34" charset="0"/>
                <a:ea typeface="Calibri"/>
                <a:cs typeface="Aharoni" pitchFamily="2" charset="-79"/>
              </a:rPr>
              <a:t>Business</a:t>
            </a:r>
            <a:r>
              <a:rPr lang="ru-RU" sz="2600" b="1" dirty="0" smtClean="0">
                <a:latin typeface="Arial Black" pitchFamily="34" charset="0"/>
                <a:ea typeface="Calibri"/>
                <a:cs typeface="Aharoni" pitchFamily="2" charset="-79"/>
              </a:rPr>
              <a:t> </a:t>
            </a:r>
            <a:r>
              <a:rPr lang="ru-RU" sz="2600" b="1" dirty="0" err="1" smtClean="0">
                <a:latin typeface="Arial Black" pitchFamily="34" charset="0"/>
                <a:ea typeface="Calibri"/>
                <a:cs typeface="Aharoni" pitchFamily="2" charset="-79"/>
              </a:rPr>
              <a:t>Solutions</a:t>
            </a:r>
            <a:r>
              <a:rPr lang="ru-RU" sz="2600" b="1" dirty="0" smtClean="0">
                <a:ea typeface="Calibri"/>
                <a:cs typeface="Times New Roman"/>
              </a:rPr>
              <a:t>)</a:t>
            </a:r>
            <a:endParaRPr lang="ru-RU" sz="2600" b="1" dirty="0">
              <a:ea typeface="Calibri"/>
              <a:cs typeface="Times New Roman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980728"/>
            <a:ext cx="7543800" cy="418336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900" dirty="0" smtClean="0">
                <a:ea typeface="Calibri"/>
                <a:cs typeface="Times New Roman"/>
              </a:rPr>
              <a:t>Компания </a:t>
            </a:r>
            <a:r>
              <a:rPr lang="ru-RU" sz="2900" dirty="0" err="1">
                <a:ea typeface="Calibri"/>
                <a:cs typeface="Times New Roman"/>
              </a:rPr>
              <a:t>Microsoft</a:t>
            </a:r>
            <a:r>
              <a:rPr lang="ru-RU" sz="2900" dirty="0">
                <a:ea typeface="Calibri"/>
                <a:cs typeface="Times New Roman"/>
              </a:rPr>
              <a:t>, один из ведущих поставщиков ERP-систем в мире, официально представлена в России с ноября 1992 г., а с июля 2004 г. российское представительство </a:t>
            </a:r>
            <a:r>
              <a:rPr lang="ru-RU" sz="2900" dirty="0" err="1">
                <a:ea typeface="Calibri"/>
                <a:cs typeface="Times New Roman"/>
              </a:rPr>
              <a:t>Microsoft</a:t>
            </a:r>
            <a:r>
              <a:rPr lang="ru-RU" sz="2900" dirty="0">
                <a:ea typeface="Calibri"/>
                <a:cs typeface="Times New Roman"/>
              </a:rPr>
              <a:t> стало носить название ООО "Майкрософт Рус".</a:t>
            </a:r>
            <a:endParaRPr lang="ru-RU" sz="29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900" dirty="0" smtClean="0">
                <a:ea typeface="Calibri"/>
                <a:cs typeface="Times New Roman"/>
              </a:rPr>
              <a:t>Линейка </a:t>
            </a:r>
            <a:r>
              <a:rPr lang="ru-RU" sz="2900" dirty="0">
                <a:ea typeface="Calibri"/>
                <a:cs typeface="Times New Roman"/>
              </a:rPr>
              <a:t>продуктов </a:t>
            </a:r>
            <a:r>
              <a:rPr lang="ru-RU" sz="2900" dirty="0" smtClean="0">
                <a:ea typeface="Calibri"/>
                <a:cs typeface="Times New Roman"/>
              </a:rPr>
              <a:t>ориентирована </a:t>
            </a:r>
            <a:r>
              <a:rPr lang="ru-RU" sz="2900" dirty="0">
                <a:ea typeface="Calibri"/>
                <a:cs typeface="Times New Roman"/>
              </a:rPr>
              <a:t>в первую очередь на предприятия малого и среднего </a:t>
            </a:r>
            <a:r>
              <a:rPr lang="ru-RU" sz="2900" dirty="0" smtClean="0">
                <a:ea typeface="Calibri"/>
                <a:cs typeface="Times New Roman"/>
              </a:rPr>
              <a:t>бизнеса:  как </a:t>
            </a:r>
            <a:r>
              <a:rPr lang="ru-RU" sz="2900" dirty="0" err="1" smtClean="0">
                <a:ea typeface="Calibri"/>
                <a:cs typeface="Times New Roman"/>
              </a:rPr>
              <a:t>Axapta</a:t>
            </a:r>
            <a:r>
              <a:rPr lang="ru-RU" sz="2900" dirty="0" smtClean="0">
                <a:ea typeface="Calibri"/>
                <a:cs typeface="Times New Roman"/>
              </a:rPr>
              <a:t>, </a:t>
            </a:r>
            <a:r>
              <a:rPr lang="ru-RU" sz="2900" dirty="0" err="1" smtClean="0">
                <a:ea typeface="Calibri"/>
                <a:cs typeface="Times New Roman"/>
              </a:rPr>
              <a:t>Great</a:t>
            </a:r>
            <a:r>
              <a:rPr lang="ru-RU" sz="2900" dirty="0" smtClean="0">
                <a:ea typeface="Calibri"/>
                <a:cs typeface="Times New Roman"/>
              </a:rPr>
              <a:t> </a:t>
            </a:r>
            <a:r>
              <a:rPr lang="ru-RU" sz="2900" dirty="0" err="1">
                <a:ea typeface="Calibri"/>
                <a:cs typeface="Times New Roman"/>
              </a:rPr>
              <a:t>Plains</a:t>
            </a:r>
            <a:r>
              <a:rPr lang="ru-RU" sz="2900" dirty="0">
                <a:ea typeface="Calibri"/>
                <a:cs typeface="Times New Roman"/>
              </a:rPr>
              <a:t>, </a:t>
            </a:r>
            <a:r>
              <a:rPr lang="ru-RU" sz="2900" dirty="0" err="1">
                <a:ea typeface="Calibri"/>
                <a:cs typeface="Times New Roman"/>
              </a:rPr>
              <a:t>Navision</a:t>
            </a:r>
            <a:r>
              <a:rPr lang="ru-RU" sz="2900" dirty="0">
                <a:ea typeface="Calibri"/>
                <a:cs typeface="Times New Roman"/>
              </a:rPr>
              <a:t>, </a:t>
            </a:r>
            <a:r>
              <a:rPr lang="ru-RU" sz="2900" dirty="0" err="1">
                <a:ea typeface="Calibri"/>
                <a:cs typeface="Times New Roman"/>
              </a:rPr>
              <a:t>Solomon</a:t>
            </a:r>
            <a:r>
              <a:rPr lang="ru-RU" sz="2900" dirty="0">
                <a:ea typeface="Calibri"/>
                <a:cs typeface="Times New Roman"/>
              </a:rPr>
              <a:t>, </a:t>
            </a:r>
            <a:r>
              <a:rPr lang="ru-RU" sz="2900" dirty="0" err="1">
                <a:ea typeface="Calibri"/>
                <a:cs typeface="Times New Roman"/>
              </a:rPr>
              <a:t>Microsoft</a:t>
            </a:r>
            <a:r>
              <a:rPr lang="ru-RU" sz="2900" dirty="0">
                <a:ea typeface="Calibri"/>
                <a:cs typeface="Times New Roman"/>
              </a:rPr>
              <a:t> CRM</a:t>
            </a:r>
            <a:r>
              <a:rPr lang="ru-RU" sz="2900" dirty="0" smtClean="0">
                <a:ea typeface="Calibri"/>
                <a:cs typeface="Times New Roman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900" dirty="0" smtClean="0">
                <a:ea typeface="Calibri"/>
                <a:cs typeface="Times New Roman"/>
              </a:rPr>
              <a:t> </a:t>
            </a:r>
            <a:r>
              <a:rPr lang="ru-RU" sz="2900" dirty="0">
                <a:ea typeface="Calibri"/>
                <a:cs typeface="Times New Roman"/>
              </a:rPr>
              <a:t>На базе </a:t>
            </a:r>
            <a:r>
              <a:rPr lang="ru-RU" sz="2900" i="1" dirty="0" err="1">
                <a:ea typeface="Calibri"/>
                <a:cs typeface="Times New Roman"/>
              </a:rPr>
              <a:t>Microsoft</a:t>
            </a:r>
            <a:r>
              <a:rPr lang="ru-RU" sz="2900" i="1" dirty="0">
                <a:ea typeface="Calibri"/>
                <a:cs typeface="Times New Roman"/>
              </a:rPr>
              <a:t> </a:t>
            </a:r>
            <a:r>
              <a:rPr lang="ru-RU" sz="2900" i="1" dirty="0" err="1">
                <a:ea typeface="Calibri"/>
                <a:cs typeface="Times New Roman"/>
              </a:rPr>
              <a:t>Axapta</a:t>
            </a:r>
            <a:r>
              <a:rPr lang="ru-RU" sz="2900" dirty="0">
                <a:ea typeface="Calibri"/>
                <a:cs typeface="Times New Roman"/>
              </a:rPr>
              <a:t> был создан ряд отраслевых ERP-систем, в частности отраслевое решение </a:t>
            </a:r>
            <a:r>
              <a:rPr lang="ru-RU" sz="2900" dirty="0" err="1">
                <a:ea typeface="Calibri"/>
                <a:cs typeface="Times New Roman"/>
              </a:rPr>
              <a:t>Axapta</a:t>
            </a:r>
            <a:r>
              <a:rPr lang="ru-RU" sz="2900" dirty="0">
                <a:ea typeface="Calibri"/>
                <a:cs typeface="Times New Roman"/>
              </a:rPr>
              <a:t> </a:t>
            </a:r>
            <a:r>
              <a:rPr lang="ru-RU" sz="2900" dirty="0" err="1">
                <a:ea typeface="Calibri"/>
                <a:cs typeface="Times New Roman"/>
              </a:rPr>
              <a:t>Retail</a:t>
            </a:r>
            <a:r>
              <a:rPr lang="ru-RU" sz="2900" dirty="0">
                <a:ea typeface="Calibri"/>
                <a:cs typeface="Times New Roman"/>
              </a:rPr>
              <a:t>, адаптированное к особенностям российских розничных сетей. </a:t>
            </a:r>
            <a:endParaRPr lang="ru-RU" sz="29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900" dirty="0" smtClean="0">
                <a:ea typeface="Calibri"/>
                <a:cs typeface="Times New Roman"/>
              </a:rPr>
              <a:t>Сайт компании </a:t>
            </a:r>
            <a:r>
              <a:rPr lang="en-US" sz="2900" dirty="0" smtClean="0">
                <a:ea typeface="Calibri"/>
                <a:cs typeface="Times New Roman"/>
              </a:rPr>
              <a:t>http://www.ms-dynamics.ru/</a:t>
            </a:r>
            <a:endParaRPr lang="ru-RU" sz="2900" dirty="0" smtClean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3018-94F6-4BE9-A626-ADBCE87C008F}" type="datetime1">
              <a:rPr lang="ru-RU" smtClean="0"/>
              <a:t>14.03.2013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B6A0-0CBE-4504-B624-1144D4CF635C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Рынок КИС</a:t>
            </a:r>
            <a:endParaRPr lang="ru-RU" dirty="0"/>
          </a:p>
        </p:txBody>
      </p:sp>
      <p:pic>
        <p:nvPicPr>
          <p:cNvPr id="7" name="Рисунок 6" descr="m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628298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344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5157192"/>
            <a:ext cx="6781800" cy="1096144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Продукты </a:t>
            </a:r>
            <a:r>
              <a:rPr lang="en-US" sz="3600" dirty="0" smtClean="0"/>
              <a:t>Microsoft Dynamics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1412776"/>
            <a:ext cx="7543800" cy="3886200"/>
          </a:xfrm>
        </p:spPr>
        <p:txBody>
          <a:bodyPr/>
          <a:lstStyle/>
          <a:p>
            <a:r>
              <a:rPr lang="en-US" sz="3600" dirty="0" smtClean="0"/>
              <a:t>Microsoft Dynamics CRM</a:t>
            </a:r>
          </a:p>
          <a:p>
            <a:r>
              <a:rPr lang="en-US" sz="3600" dirty="0" smtClean="0"/>
              <a:t>Microsoft Dynamics  NAV Navision)</a:t>
            </a:r>
          </a:p>
          <a:p>
            <a:r>
              <a:rPr lang="en-US" sz="3600" dirty="0" smtClean="0"/>
              <a:t>Microsoft Dynamics  AX </a:t>
            </a:r>
            <a:r>
              <a:rPr lang="en-US" sz="3600" dirty="0" smtClean="0">
                <a:solidFill>
                  <a:schemeClr val="tx1"/>
                </a:solidFill>
              </a:rPr>
              <a:t>(</a:t>
            </a:r>
            <a:r>
              <a:rPr lang="en-US" sz="3600" dirty="0" smtClean="0">
                <a:solidFill>
                  <a:schemeClr val="tx1"/>
                </a:solidFill>
              </a:rPr>
              <a:t>Axapta)</a:t>
            </a:r>
            <a:endParaRPr lang="en-US" sz="3600" dirty="0" smtClean="0"/>
          </a:p>
          <a:p>
            <a:r>
              <a:rPr lang="en-US" sz="3600" dirty="0" smtClean="0"/>
              <a:t>Microsoft </a:t>
            </a:r>
            <a:r>
              <a:rPr lang="en-US" sz="3600" dirty="0" smtClean="0"/>
              <a:t>Dynamics GP (Great Plains)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E9AA-CB8E-455E-BD98-A2636C4F1494}" type="datetime1">
              <a:rPr lang="ru-RU" smtClean="0"/>
              <a:t>14.03.2013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Рынок КИС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B6A0-0CBE-4504-B624-1144D4CF635C}" type="slidenum">
              <a:rPr lang="ru-RU" smtClean="0"/>
              <a:pPr/>
              <a:t>19</a:t>
            </a:fld>
            <a:endParaRPr lang="ru-RU"/>
          </a:p>
        </p:txBody>
      </p:sp>
      <p:pic>
        <p:nvPicPr>
          <p:cNvPr id="7" name="Рисунок 6" descr="m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044836" cy="10527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55576" y="4509120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Основные участники рынка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a typeface="Calibri"/>
                <a:cs typeface="Times New Roman"/>
              </a:rPr>
              <a:t>SAP R</a:t>
            </a:r>
            <a:r>
              <a:rPr lang="ru-RU" dirty="0" smtClean="0">
                <a:ea typeface="Calibri"/>
                <a:cs typeface="Times New Roman"/>
              </a:rPr>
              <a:t>/3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ea typeface="Calibri"/>
                <a:cs typeface="Times New Roman"/>
              </a:rPr>
              <a:t>Concorde </a:t>
            </a:r>
            <a:r>
              <a:rPr lang="en-US" dirty="0">
                <a:ea typeface="Calibri"/>
                <a:cs typeface="Times New Roman"/>
              </a:rPr>
              <a:t>XAL</a:t>
            </a:r>
            <a:r>
              <a:rPr lang="ru-RU" dirty="0">
                <a:ea typeface="Calibri"/>
                <a:cs typeface="Times New Roman"/>
              </a:rPr>
              <a:t>, </a:t>
            </a:r>
            <a:endParaRPr lang="ru-RU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ea typeface="Calibri"/>
                <a:cs typeface="Times New Roman"/>
              </a:rPr>
              <a:t>Oracle Applications</a:t>
            </a:r>
            <a:endParaRPr lang="ru-RU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ea typeface="Calibri"/>
                <a:cs typeface="Times New Roman"/>
              </a:rPr>
              <a:t>Columbus </a:t>
            </a:r>
            <a:r>
              <a:rPr lang="en-US" dirty="0">
                <a:ea typeface="Calibri"/>
                <a:cs typeface="Times New Roman"/>
              </a:rPr>
              <a:t>IT Partner Russia</a:t>
            </a:r>
            <a:r>
              <a:rPr lang="ru-RU" dirty="0" smtClean="0">
                <a:ea typeface="Calibri"/>
                <a:cs typeface="Times New Roman"/>
              </a:rPr>
              <a:t>,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 smtClean="0">
                <a:ea typeface="Calibri"/>
                <a:cs typeface="Times New Roman"/>
              </a:rPr>
              <a:t> </a:t>
            </a:r>
            <a:r>
              <a:rPr lang="en-US" dirty="0">
                <a:ea typeface="Calibri"/>
                <a:cs typeface="Times New Roman"/>
              </a:rPr>
              <a:t>Lawson M</a:t>
            </a:r>
            <a:r>
              <a:rPr lang="ru-RU" dirty="0">
                <a:ea typeface="Calibri"/>
                <a:cs typeface="Times New Roman"/>
              </a:rPr>
              <a:t>3</a:t>
            </a:r>
            <a:r>
              <a:rPr lang="ru-RU" dirty="0" smtClean="0">
                <a:ea typeface="Calibri"/>
                <a:cs typeface="Times New Roman"/>
              </a:rPr>
              <a:t>,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 smtClean="0">
                <a:ea typeface="Calibri"/>
                <a:cs typeface="Times New Roman"/>
              </a:rPr>
              <a:t> </a:t>
            </a:r>
            <a:r>
              <a:rPr lang="en-US" dirty="0">
                <a:ea typeface="Calibri"/>
                <a:cs typeface="Times New Roman"/>
              </a:rPr>
              <a:t>Axapta </a:t>
            </a:r>
            <a:r>
              <a:rPr lang="ru-RU" dirty="0">
                <a:ea typeface="Calibri"/>
                <a:cs typeface="Times New Roman"/>
              </a:rPr>
              <a:t>(</a:t>
            </a:r>
            <a:r>
              <a:rPr lang="ru-RU" dirty="0" err="1">
                <a:ea typeface="Calibri"/>
                <a:cs typeface="Times New Roman"/>
              </a:rPr>
              <a:t>Dynamics</a:t>
            </a:r>
            <a:r>
              <a:rPr lang="ru-RU" dirty="0">
                <a:ea typeface="Calibri"/>
                <a:cs typeface="Times New Roman"/>
              </a:rPr>
              <a:t> AX</a:t>
            </a:r>
            <a:r>
              <a:rPr lang="ru-RU" dirty="0" smtClean="0">
                <a:ea typeface="Calibri"/>
                <a:cs typeface="Times New Roman"/>
              </a:rPr>
              <a:t>),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ru-RU" sz="3100" dirty="0">
                <a:solidFill>
                  <a:srgbClr val="303030"/>
                </a:solidFill>
                <a:ea typeface="Calibri"/>
                <a:cs typeface="Times New Roman"/>
              </a:rPr>
              <a:t>1</a:t>
            </a:r>
            <a:r>
              <a:rPr lang="ru-RU" dirty="0">
                <a:ea typeface="Calibri"/>
                <a:cs typeface="Times New Roman"/>
              </a:rPr>
              <a:t>С,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ea typeface="Calibri"/>
                <a:cs typeface="Times New Roman"/>
              </a:rPr>
              <a:t> «Галактика»,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ea typeface="Calibri"/>
                <a:cs typeface="Times New Roman"/>
              </a:rPr>
              <a:t> «Парус-Корпорация», 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ea typeface="Calibri"/>
                <a:cs typeface="Times New Roman"/>
              </a:rPr>
              <a:t>«БОСС-Корпорация», 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ru-RU" dirty="0" err="1">
                <a:ea typeface="Calibri"/>
                <a:cs typeface="Times New Roman"/>
              </a:rPr>
              <a:t>Baan</a:t>
            </a:r>
            <a:r>
              <a:rPr lang="ru-RU" dirty="0">
                <a:ea typeface="Calibri"/>
                <a:cs typeface="Times New Roman"/>
              </a:rPr>
              <a:t> IV, 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ru-RU" dirty="0" err="1">
                <a:ea typeface="Calibri"/>
                <a:cs typeface="Times New Roman"/>
              </a:rPr>
              <a:t>Renaissance</a:t>
            </a:r>
            <a:r>
              <a:rPr lang="ru-RU" dirty="0">
                <a:ea typeface="Calibri"/>
                <a:cs typeface="Times New Roman"/>
              </a:rPr>
              <a:t> </a:t>
            </a:r>
            <a:r>
              <a:rPr lang="en-US" dirty="0">
                <a:ea typeface="Calibri"/>
                <a:cs typeface="Times New Roman"/>
              </a:rPr>
              <a:t>CS</a:t>
            </a:r>
            <a:r>
              <a:rPr lang="ru-RU" dirty="0">
                <a:ea typeface="Calibri"/>
                <a:cs typeface="Times New Roman"/>
              </a:rPr>
              <a:t>, 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dirty="0" err="1">
                <a:ea typeface="Calibri"/>
                <a:cs typeface="Times New Roman"/>
              </a:rPr>
              <a:t>Syte</a:t>
            </a:r>
            <a:r>
              <a:rPr lang="en-US" dirty="0">
                <a:ea typeface="Calibri"/>
                <a:cs typeface="Times New Roman"/>
              </a:rPr>
              <a:t> Line</a:t>
            </a:r>
            <a:endParaRPr lang="ru-RU" dirty="0">
              <a:ea typeface="Calibri"/>
              <a:cs typeface="Times New Roman"/>
            </a:endParaRPr>
          </a:p>
          <a:p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094A-9B36-4A8C-9D98-26EB5873F8DB}" type="datetime1">
              <a:rPr lang="ru-RU" smtClean="0"/>
              <a:t>14.03.2013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B6A0-0CBE-4504-B624-1144D4CF635C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Рынок КИС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7859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5085184"/>
            <a:ext cx="6781800" cy="1087016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Поддержка </a:t>
            </a:r>
            <a:r>
              <a:rPr lang="ru-RU" sz="3600" dirty="0" smtClean="0"/>
              <a:t>бизнес-процессов</a:t>
            </a:r>
            <a:r>
              <a:rPr lang="en-US" sz="3600" dirty="0" smtClean="0"/>
              <a:t> </a:t>
            </a:r>
            <a:r>
              <a:rPr lang="ru-RU" sz="3600" dirty="0" smtClean="0"/>
              <a:t>в </a:t>
            </a:r>
            <a:r>
              <a:rPr lang="en-US" sz="3600" dirty="0" smtClean="0"/>
              <a:t>Microsoft Dynamics</a:t>
            </a:r>
            <a:endParaRPr lang="ru-RU" sz="3600" dirty="0"/>
          </a:p>
        </p:txBody>
      </p:sp>
      <p:pic>
        <p:nvPicPr>
          <p:cNvPr id="7" name="Содержимое 6" descr="ms-al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39752" y="1124744"/>
            <a:ext cx="6330745" cy="3886200"/>
          </a:xfrm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E9AA-CB8E-455E-BD98-A2636C4F1494}" type="datetime1">
              <a:rPr lang="ru-RU" smtClean="0"/>
              <a:t>14.03.2013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Рынок КИС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B6A0-0CBE-4504-B624-1144D4CF635C}" type="slidenum">
              <a:rPr lang="ru-RU" smtClean="0"/>
              <a:pPr/>
              <a:t>20</a:t>
            </a:fld>
            <a:endParaRPr lang="ru-RU"/>
          </a:p>
        </p:txBody>
      </p:sp>
      <p:pic>
        <p:nvPicPr>
          <p:cNvPr id="8" name="Рисунок 7" descr="m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628298" cy="9087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m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003490" cy="69269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5085184"/>
            <a:ext cx="6781800" cy="1087016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Архитектура </a:t>
            </a:r>
            <a:r>
              <a:rPr lang="en-US" sz="3600" dirty="0" smtClean="0"/>
              <a:t>Microsoft Dynamics</a:t>
            </a:r>
            <a:r>
              <a:rPr lang="ru-RU" sz="3600" dirty="0" smtClean="0"/>
              <a:t> </a:t>
            </a:r>
            <a:endParaRPr lang="ru-RU" sz="3600" dirty="0"/>
          </a:p>
        </p:txBody>
      </p:sp>
      <p:pic>
        <p:nvPicPr>
          <p:cNvPr id="7" name="Содержимое 6" descr="msdn.gif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899592" y="764704"/>
            <a:ext cx="7560840" cy="4759424"/>
          </a:xfrm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E9AA-CB8E-455E-BD98-A2636C4F1494}" type="datetime1">
              <a:rPr lang="ru-RU" smtClean="0"/>
              <a:t>14.03.2013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Рынок КИС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B6A0-0CBE-4504-B624-1144D4CF635C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Трехуровневая архитектура </a:t>
            </a:r>
            <a:r>
              <a:rPr lang="en-US" sz="3600" dirty="0" smtClean="0"/>
              <a:t>Microsoft Dynamics</a:t>
            </a:r>
            <a:r>
              <a:rPr lang="ru-RU" sz="3600" dirty="0" smtClean="0"/>
              <a:t> </a:t>
            </a:r>
            <a:endParaRPr lang="ru-RU" sz="3600" dirty="0"/>
          </a:p>
        </p:txBody>
      </p:sp>
      <p:pic>
        <p:nvPicPr>
          <p:cNvPr id="7" name="Содержимое 6" descr="ax_02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1466850"/>
            <a:ext cx="6408712" cy="3114278"/>
          </a:xfrm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E9AA-CB8E-455E-BD98-A2636C4F1494}" type="datetime1">
              <a:rPr lang="ru-RU" smtClean="0"/>
              <a:t>14.03.2013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Рынок КИС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B6A0-0CBE-4504-B624-1144D4CF635C}" type="slidenum">
              <a:rPr lang="ru-RU" smtClean="0"/>
              <a:pPr/>
              <a:t>22</a:t>
            </a:fld>
            <a:endParaRPr lang="ru-RU"/>
          </a:p>
        </p:txBody>
      </p:sp>
      <p:pic>
        <p:nvPicPr>
          <p:cNvPr id="8" name="Рисунок 7" descr="m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131840" cy="108281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ea typeface="Calibri"/>
                <a:cs typeface="Times New Roman"/>
              </a:rPr>
              <a:t>Корпорация Галактика</a:t>
            </a:r>
            <a:r>
              <a:rPr lang="ru-RU" sz="4800" dirty="0">
                <a:latin typeface="Calibri"/>
                <a:ea typeface="Calibri"/>
                <a:cs typeface="Times New Roman"/>
              </a:rPr>
              <a:t/>
            </a:r>
            <a:br>
              <a:rPr lang="ru-RU" sz="4800" dirty="0">
                <a:latin typeface="Calibri"/>
                <a:ea typeface="Calibri"/>
                <a:cs typeface="Times New Roman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 smtClean="0">
                <a:ea typeface="Calibri"/>
                <a:cs typeface="Times New Roman"/>
              </a:rPr>
              <a:t>Действует </a:t>
            </a:r>
            <a:r>
              <a:rPr lang="ru-RU" dirty="0">
                <a:ea typeface="Calibri"/>
                <a:cs typeface="Times New Roman"/>
              </a:rPr>
              <a:t>на рынке с 1986 г</a:t>
            </a:r>
            <a:r>
              <a:rPr lang="ru-RU" dirty="0" smtClean="0">
                <a:ea typeface="Calibri"/>
                <a:cs typeface="Times New Roman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 smtClean="0">
                <a:ea typeface="Calibri"/>
                <a:cs typeface="Times New Roman"/>
              </a:rPr>
              <a:t>Показывает устойчивый рост внедрений (только </a:t>
            </a:r>
            <a:r>
              <a:rPr lang="ru-RU" dirty="0">
                <a:ea typeface="Calibri"/>
                <a:cs typeface="Times New Roman"/>
              </a:rPr>
              <a:t>за один 2005 г. ее доходы увеличились по сравнению с предыдущим годом на 16%, составив $24,7 млн</a:t>
            </a:r>
            <a:r>
              <a:rPr lang="ru-RU" dirty="0" smtClean="0">
                <a:ea typeface="Calibri"/>
                <a:cs typeface="Times New Roman"/>
              </a:rPr>
              <a:t>.)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 smtClean="0">
                <a:ea typeface="Calibri"/>
                <a:cs typeface="Times New Roman"/>
              </a:rPr>
              <a:t>Отделения</a:t>
            </a:r>
            <a:r>
              <a:rPr lang="ru-RU" dirty="0">
                <a:ea typeface="Calibri"/>
                <a:cs typeface="Times New Roman"/>
              </a:rPr>
              <a:t>, офисы и представительства корпорации «Галактика» расположены во многих городах России и стран СНГ: Санкт-Петербурге, Самаре, Екатеринбурге, Тюмени, Новокузнецке, Хабаровске, Владивостоке, а также в Киеве, Минске и Алматы.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F3A5-B413-4F23-AA50-2177C80D6104}" type="datetime1">
              <a:rPr lang="ru-RU" smtClean="0"/>
              <a:t>14.03.2013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B6A0-0CBE-4504-B624-1144D4CF635C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Рынок КИС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9305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a typeface="Calibri"/>
                <a:cs typeface="Times New Roman"/>
              </a:rPr>
              <a:t>1С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 smtClean="0">
                <a:ea typeface="Calibri"/>
                <a:cs typeface="Times New Roman"/>
              </a:rPr>
              <a:t>Основана </a:t>
            </a:r>
            <a:r>
              <a:rPr lang="ru-RU" dirty="0">
                <a:ea typeface="Calibri"/>
                <a:cs typeface="Times New Roman"/>
              </a:rPr>
              <a:t>в 1991 г. </a:t>
            </a:r>
            <a:endParaRPr lang="ru-RU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 smtClean="0">
                <a:ea typeface="Calibri"/>
                <a:cs typeface="Times New Roman"/>
              </a:rPr>
              <a:t>Доход </a:t>
            </a:r>
            <a:r>
              <a:rPr lang="ru-RU" dirty="0">
                <a:ea typeface="Calibri"/>
                <a:cs typeface="Times New Roman"/>
              </a:rPr>
              <a:t>компании в 2003 г. составил $65 млн., а уже в первом полугодии 2004 г. достиг отметки в $40 млн. </a:t>
            </a:r>
            <a:endParaRPr lang="ru-RU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 smtClean="0">
                <a:ea typeface="Calibri"/>
                <a:cs typeface="Times New Roman"/>
              </a:rPr>
              <a:t>Помимо </a:t>
            </a:r>
            <a:r>
              <a:rPr lang="ru-RU" dirty="0">
                <a:ea typeface="Calibri"/>
                <a:cs typeface="Times New Roman"/>
              </a:rPr>
              <a:t>продвижения собственных продуктов, компания является официальным дистрибьютором известных зарубежных производителей, как-то: </a:t>
            </a:r>
            <a:r>
              <a:rPr lang="ru-RU" dirty="0" err="1">
                <a:ea typeface="Calibri"/>
                <a:cs typeface="Times New Roman"/>
              </a:rPr>
              <a:t>Microsoft</a:t>
            </a:r>
            <a:r>
              <a:rPr lang="ru-RU" dirty="0">
                <a:ea typeface="Calibri"/>
                <a:cs typeface="Times New Roman"/>
              </a:rPr>
              <a:t>, </a:t>
            </a:r>
            <a:r>
              <a:rPr lang="ru-RU" dirty="0" err="1">
                <a:ea typeface="Calibri"/>
                <a:cs typeface="Times New Roman"/>
              </a:rPr>
              <a:t>Novell</a:t>
            </a:r>
            <a:r>
              <a:rPr lang="ru-RU" dirty="0">
                <a:ea typeface="Calibri"/>
                <a:cs typeface="Times New Roman"/>
              </a:rPr>
              <a:t>, </a:t>
            </a:r>
            <a:r>
              <a:rPr lang="ru-RU" dirty="0" err="1">
                <a:ea typeface="Calibri"/>
                <a:cs typeface="Times New Roman"/>
              </a:rPr>
              <a:t>Symantec</a:t>
            </a:r>
            <a:r>
              <a:rPr lang="ru-RU" dirty="0">
                <a:ea typeface="Calibri"/>
                <a:cs typeface="Times New Roman"/>
              </a:rPr>
              <a:t>, </a:t>
            </a:r>
            <a:r>
              <a:rPr lang="ru-RU" dirty="0" err="1">
                <a:ea typeface="Calibri"/>
                <a:cs typeface="Times New Roman"/>
              </a:rPr>
              <a:t>Intel</a:t>
            </a:r>
            <a:r>
              <a:rPr lang="ru-RU" dirty="0">
                <a:ea typeface="Calibri"/>
                <a:cs typeface="Times New Roman"/>
              </a:rPr>
              <a:t> и других.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BAD2-E4A1-4D48-8B98-F9AD3BA5A0E1}" type="datetime1">
              <a:rPr lang="ru-RU" smtClean="0"/>
              <a:t>14.03.2013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B6A0-0CBE-4504-B624-1144D4CF635C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Рынок КИС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4905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b="1" dirty="0">
                <a:latin typeface="Times New Roman"/>
                <a:ea typeface="Calibri"/>
                <a:cs typeface="Times New Roman"/>
              </a:rPr>
              <a:t>Обзор мирового рынка ERP-систем в энергетике</a:t>
            </a:r>
            <a:r>
              <a:rPr lang="ru-RU" sz="4800" dirty="0">
                <a:latin typeface="Calibri"/>
                <a:ea typeface="Calibri"/>
                <a:cs typeface="Times New Roman"/>
              </a:rPr>
              <a:t/>
            </a:r>
            <a:br>
              <a:rPr lang="ru-RU" sz="4800" dirty="0">
                <a:latin typeface="Calibri"/>
                <a:ea typeface="Calibri"/>
                <a:cs typeface="Times New Roman"/>
              </a:rPr>
            </a:b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578E-B920-4B67-9577-DE7439824EF6}" type="datetime1">
              <a:rPr lang="ru-RU" smtClean="0"/>
              <a:t>14.03.2013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B6A0-0CBE-4504-B624-1144D4CF635C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Рынок КИС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0747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Специфика рынка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ea typeface="Calibri"/>
                <a:cs typeface="Times New Roman"/>
              </a:rPr>
              <a:t>Являясь </a:t>
            </a:r>
            <a:r>
              <a:rPr lang="ru-RU" dirty="0" err="1">
                <a:ea typeface="Calibri"/>
                <a:cs typeface="Times New Roman"/>
              </a:rPr>
              <a:t>фондоемкой</a:t>
            </a:r>
            <a:r>
              <a:rPr lang="ru-RU" dirty="0">
                <a:ea typeface="Calibri"/>
                <a:cs typeface="Times New Roman"/>
              </a:rPr>
              <a:t> (</a:t>
            </a:r>
            <a:r>
              <a:rPr lang="ru-RU" dirty="0" err="1">
                <a:ea typeface="Calibri"/>
                <a:cs typeface="Times New Roman"/>
              </a:rPr>
              <a:t>Asset-Intensive</a:t>
            </a:r>
            <a:r>
              <a:rPr lang="ru-RU" dirty="0">
                <a:ea typeface="Calibri"/>
                <a:cs typeface="Times New Roman"/>
              </a:rPr>
              <a:t>) отраслью, энергетика требует обязательного присутствия в ERP-системе модуля </a:t>
            </a:r>
            <a:r>
              <a:rPr lang="ru-RU" dirty="0" err="1">
                <a:ea typeface="Calibri"/>
                <a:cs typeface="Times New Roman"/>
              </a:rPr>
              <a:t>ТОиР</a:t>
            </a:r>
            <a:r>
              <a:rPr lang="ru-RU" dirty="0">
                <a:ea typeface="Calibri"/>
                <a:cs typeface="Times New Roman"/>
              </a:rPr>
              <a:t>/CMMS (техобслуживание и ремонт/ </a:t>
            </a:r>
            <a:r>
              <a:rPr lang="ru-RU" dirty="0" err="1">
                <a:ea typeface="Calibri"/>
                <a:cs typeface="Times New Roman"/>
              </a:rPr>
              <a:t>Computerized</a:t>
            </a:r>
            <a:r>
              <a:rPr lang="ru-RU" dirty="0">
                <a:ea typeface="Calibri"/>
                <a:cs typeface="Times New Roman"/>
              </a:rPr>
              <a:t> </a:t>
            </a:r>
            <a:r>
              <a:rPr lang="ru-RU" dirty="0" err="1">
                <a:ea typeface="Calibri"/>
                <a:cs typeface="Times New Roman"/>
              </a:rPr>
              <a:t>Maintenance</a:t>
            </a:r>
            <a:r>
              <a:rPr lang="ru-RU" dirty="0">
                <a:ea typeface="Calibri"/>
                <a:cs typeface="Times New Roman"/>
              </a:rPr>
              <a:t> </a:t>
            </a:r>
            <a:r>
              <a:rPr lang="ru-RU" dirty="0" err="1">
                <a:ea typeface="Calibri"/>
                <a:cs typeface="Times New Roman"/>
              </a:rPr>
              <a:t>Management</a:t>
            </a:r>
            <a:r>
              <a:rPr lang="ru-RU" dirty="0">
                <a:ea typeface="Calibri"/>
                <a:cs typeface="Times New Roman"/>
              </a:rPr>
              <a:t> </a:t>
            </a:r>
            <a:r>
              <a:rPr lang="ru-RU" dirty="0" err="1">
                <a:ea typeface="Calibri"/>
                <a:cs typeface="Times New Roman"/>
              </a:rPr>
              <a:t>System</a:t>
            </a:r>
            <a:r>
              <a:rPr lang="ru-RU" dirty="0">
                <a:ea typeface="Calibri"/>
                <a:cs typeface="Times New Roman"/>
              </a:rPr>
              <a:t>). Данный модуль может быть реализован либо в виде отдельной EAM (</a:t>
            </a:r>
            <a:r>
              <a:rPr lang="ru-RU" dirty="0" err="1">
                <a:ea typeface="Calibri"/>
                <a:cs typeface="Times New Roman"/>
              </a:rPr>
              <a:t>Enterprise</a:t>
            </a:r>
            <a:r>
              <a:rPr lang="ru-RU" dirty="0">
                <a:ea typeface="Calibri"/>
                <a:cs typeface="Times New Roman"/>
              </a:rPr>
              <a:t> </a:t>
            </a:r>
            <a:r>
              <a:rPr lang="ru-RU" dirty="0" err="1">
                <a:ea typeface="Calibri"/>
                <a:cs typeface="Times New Roman"/>
              </a:rPr>
              <a:t>Asset</a:t>
            </a:r>
            <a:r>
              <a:rPr lang="ru-RU" dirty="0">
                <a:ea typeface="Calibri"/>
                <a:cs typeface="Times New Roman"/>
              </a:rPr>
              <a:t> </a:t>
            </a:r>
            <a:r>
              <a:rPr lang="ru-RU" dirty="0" err="1">
                <a:ea typeface="Calibri"/>
                <a:cs typeface="Times New Roman"/>
              </a:rPr>
              <a:t>Management</a:t>
            </a:r>
            <a:r>
              <a:rPr lang="ru-RU" dirty="0">
                <a:ea typeface="Calibri"/>
                <a:cs typeface="Times New Roman"/>
              </a:rPr>
              <a:t>) -системы, либо в составе комплексной ERP-системы</a:t>
            </a:r>
            <a:r>
              <a:rPr lang="ru-RU" dirty="0" smtClean="0">
                <a:ea typeface="Calibri"/>
                <a:cs typeface="Times New Roman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 smtClean="0">
                <a:ea typeface="Calibri"/>
                <a:cs typeface="Times New Roman"/>
              </a:rPr>
              <a:t> </a:t>
            </a:r>
            <a:r>
              <a:rPr lang="ru-RU" dirty="0">
                <a:ea typeface="Calibri"/>
                <a:cs typeface="Times New Roman"/>
              </a:rPr>
              <a:t>Согласно исследованиям ARC </a:t>
            </a:r>
            <a:r>
              <a:rPr lang="ru-RU" dirty="0" err="1">
                <a:ea typeface="Calibri"/>
                <a:cs typeface="Times New Roman"/>
              </a:rPr>
              <a:t>Advisory</a:t>
            </a:r>
            <a:r>
              <a:rPr lang="ru-RU" dirty="0">
                <a:ea typeface="Calibri"/>
                <a:cs typeface="Times New Roman"/>
              </a:rPr>
              <a:t> </a:t>
            </a:r>
            <a:r>
              <a:rPr lang="ru-RU" dirty="0" err="1">
                <a:ea typeface="Calibri"/>
                <a:cs typeface="Times New Roman"/>
              </a:rPr>
              <a:t>Group</a:t>
            </a:r>
            <a:r>
              <a:rPr lang="ru-RU" dirty="0">
                <a:ea typeface="Calibri"/>
                <a:cs typeface="Times New Roman"/>
              </a:rPr>
              <a:t>, только на электроэнергетику приходится 40% мирового рынка EAM. А с учетом теплоэнергетики и коммунального хозяйства можно говорить о том, что на энергетику в целом приходится более половины рынка подобных систем. Поэтому можно рассматривать ERP-систему с модулем EAM/CMMS как профильную для энергетической отрасли. 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3C05-F9BF-4FFA-871A-BBA1A2CCD253}" type="datetime1">
              <a:rPr lang="ru-RU" smtClean="0"/>
              <a:t>14.03.2013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B6A0-0CBE-4504-B624-1144D4CF635C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Рынок КИС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8561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Темпы роста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092968" cy="639762"/>
          </a:xfrm>
        </p:spPr>
        <p:txBody>
          <a:bodyPr/>
          <a:lstStyle/>
          <a:p>
            <a:r>
              <a:rPr lang="ru-RU" dirty="0" smtClean="0"/>
              <a:t>Рынок </a:t>
            </a:r>
            <a:r>
              <a:rPr lang="en-US" dirty="0" smtClean="0"/>
              <a:t>EAM</a:t>
            </a:r>
            <a:r>
              <a:rPr lang="ru-RU" dirty="0" smtClean="0"/>
              <a:t> систем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294410322"/>
              </p:ext>
            </p:extLst>
          </p:nvPr>
        </p:nvGraphicFramePr>
        <p:xfrm>
          <a:off x="971600" y="1340768"/>
          <a:ext cx="2592288" cy="802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149"/>
                <a:gridCol w="1248139"/>
              </a:tblGrid>
              <a:tr h="432048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  <a:latin typeface="+mn-lt"/>
                          <a:ea typeface="Calibri"/>
                        </a:rPr>
                        <a:t>2007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  <a:latin typeface="+mn-lt"/>
                          <a:ea typeface="Calibri"/>
                        </a:rPr>
                        <a:t>2011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  <a:latin typeface="+mn-lt"/>
                          <a:ea typeface="Calibri"/>
                        </a:rPr>
                        <a:t>$1,5 млрд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  <a:latin typeface="+mn-lt"/>
                          <a:ea typeface="Calibri"/>
                        </a:rPr>
                        <a:t>$ 2,1 млрд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Текст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13" name="Объект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xmlns="" val="3633412499"/>
              </p:ext>
            </p:extLst>
          </p:nvPr>
        </p:nvGraphicFramePr>
        <p:xfrm>
          <a:off x="4645025" y="1328738"/>
          <a:ext cx="36576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B987-5A4F-42A1-ADB6-5D5DB35DC66D}" type="datetime1">
              <a:rPr lang="ru-RU" smtClean="0"/>
              <a:t>14.03.2013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B6A0-0CBE-4504-B624-1144D4CF635C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Рынок КИС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4313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Gartner</a:t>
            </a:r>
            <a:r>
              <a:rPr lang="ru-RU" dirty="0"/>
              <a:t> </a:t>
            </a:r>
            <a:r>
              <a:rPr lang="ru-RU" dirty="0" err="1"/>
              <a:t>Group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EAM/CMMS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6839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ea typeface="Calibri"/>
                <a:cs typeface="Times New Roman"/>
              </a:rPr>
              <a:t>·</a:t>
            </a:r>
            <a:r>
              <a:rPr lang="en-US" dirty="0">
                <a:ea typeface="Calibri"/>
                <a:cs typeface="Times New Roman"/>
              </a:rPr>
              <a:t> IBM </a:t>
            </a:r>
            <a:endParaRPr lang="en-US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ea typeface="Calibri"/>
                <a:cs typeface="Times New Roman"/>
              </a:rPr>
              <a:t>·</a:t>
            </a:r>
            <a:r>
              <a:rPr lang="en-US" dirty="0">
                <a:ea typeface="Calibri"/>
                <a:cs typeface="Times New Roman"/>
              </a:rPr>
              <a:t> Invensys; 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ea typeface="Calibri"/>
                <a:cs typeface="Times New Roman"/>
              </a:rPr>
              <a:t>· </a:t>
            </a:r>
            <a:r>
              <a:rPr lang="ru-RU" dirty="0" err="1">
                <a:ea typeface="Calibri"/>
                <a:cs typeface="Times New Roman"/>
              </a:rPr>
              <a:t>Indus</a:t>
            </a:r>
            <a:r>
              <a:rPr lang="ru-RU" dirty="0">
                <a:ea typeface="Calibri"/>
                <a:cs typeface="Times New Roman"/>
              </a:rPr>
              <a:t>; 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ea typeface="Calibri"/>
                <a:cs typeface="Times New Roman"/>
              </a:rPr>
              <a:t>· </a:t>
            </a:r>
            <a:r>
              <a:rPr lang="ru-RU" dirty="0" err="1">
                <a:ea typeface="Calibri"/>
                <a:cs typeface="Times New Roman"/>
              </a:rPr>
              <a:t>AssetPoint</a:t>
            </a:r>
            <a:r>
              <a:rPr lang="ru-RU" dirty="0">
                <a:ea typeface="Calibri"/>
                <a:cs typeface="Times New Roman"/>
              </a:rPr>
              <a:t>; 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ea typeface="Calibri"/>
                <a:cs typeface="Times New Roman"/>
              </a:rPr>
              <a:t>· </a:t>
            </a:r>
            <a:r>
              <a:rPr lang="ru-RU" dirty="0" err="1">
                <a:ea typeface="Calibri"/>
                <a:cs typeface="Times New Roman"/>
              </a:rPr>
              <a:t>Mainsaver</a:t>
            </a:r>
            <a:r>
              <a:rPr lang="ru-RU" dirty="0">
                <a:ea typeface="Calibri"/>
                <a:cs typeface="Times New Roman"/>
              </a:rPr>
              <a:t>; 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ea typeface="Calibri"/>
                <a:cs typeface="Times New Roman"/>
              </a:rPr>
              <a:t>· </a:t>
            </a:r>
            <a:r>
              <a:rPr lang="ru-RU" dirty="0" err="1">
                <a:ea typeface="Calibri"/>
                <a:cs typeface="Times New Roman"/>
              </a:rPr>
              <a:t>iMaint</a:t>
            </a:r>
            <a:r>
              <a:rPr lang="ru-RU" dirty="0">
                <a:ea typeface="Calibri"/>
                <a:cs typeface="Times New Roman"/>
              </a:rPr>
              <a:t>. 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 smtClean="0">
                <a:ea typeface="Calibri"/>
                <a:cs typeface="Times New Roman"/>
              </a:rPr>
              <a:t>. 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ru-RU" dirty="0" smtClean="0"/>
              <a:t>и</a:t>
            </a:r>
            <a:r>
              <a:rPr lang="en-US" dirty="0" smtClean="0"/>
              <a:t>P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ea typeface="Calibri"/>
                <a:cs typeface="Times New Roman"/>
              </a:rPr>
              <a:t>·</a:t>
            </a:r>
            <a:r>
              <a:rPr lang="en-US" dirty="0">
                <a:ea typeface="Calibri"/>
                <a:cs typeface="Times New Roman"/>
              </a:rPr>
              <a:t> </a:t>
            </a:r>
            <a:r>
              <a:rPr lang="en-US" dirty="0" err="1">
                <a:ea typeface="Calibri"/>
                <a:cs typeface="Times New Roman"/>
              </a:rPr>
              <a:t>Infor</a:t>
            </a:r>
            <a:r>
              <a:rPr lang="en-US" dirty="0">
                <a:ea typeface="Calibri"/>
                <a:cs typeface="Times New Roman"/>
              </a:rPr>
              <a:t>; 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a typeface="Calibri"/>
                <a:cs typeface="Times New Roman"/>
              </a:rPr>
              <a:t>· Lawson Software (</a:t>
            </a:r>
            <a:r>
              <a:rPr lang="ru-RU" dirty="0" err="1">
                <a:ea typeface="Calibri"/>
                <a:cs typeface="Times New Roman"/>
              </a:rPr>
              <a:t>бывш</a:t>
            </a:r>
            <a:r>
              <a:rPr lang="en-US" dirty="0">
                <a:ea typeface="Calibri"/>
                <a:cs typeface="Times New Roman"/>
              </a:rPr>
              <a:t> . </a:t>
            </a:r>
            <a:r>
              <a:rPr lang="en-US" dirty="0" err="1">
                <a:ea typeface="Calibri"/>
                <a:cs typeface="Times New Roman"/>
              </a:rPr>
              <a:t>Intentia</a:t>
            </a:r>
            <a:r>
              <a:rPr lang="en-US" dirty="0">
                <a:ea typeface="Calibri"/>
                <a:cs typeface="Times New Roman"/>
              </a:rPr>
              <a:t>); 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ea typeface="Calibri"/>
                <a:cs typeface="Times New Roman"/>
              </a:rPr>
              <a:t>· IFS; 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ea typeface="Calibri"/>
                <a:cs typeface="Times New Roman"/>
              </a:rPr>
              <a:t>· </a:t>
            </a:r>
            <a:r>
              <a:rPr lang="ru-RU" dirty="0" err="1">
                <a:ea typeface="Calibri"/>
                <a:cs typeface="Times New Roman"/>
              </a:rPr>
              <a:t>Oracle</a:t>
            </a:r>
            <a:r>
              <a:rPr lang="ru-RU" dirty="0">
                <a:ea typeface="Calibri"/>
                <a:cs typeface="Times New Roman"/>
              </a:rPr>
              <a:t>; 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ea typeface="Calibri"/>
                <a:cs typeface="Times New Roman"/>
              </a:rPr>
              <a:t>· SAP; 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ea typeface="Calibri"/>
                <a:cs typeface="Times New Roman"/>
              </a:rPr>
              <a:t>· </a:t>
            </a:r>
            <a:r>
              <a:rPr lang="ru-RU" dirty="0" err="1">
                <a:ea typeface="Calibri"/>
                <a:cs typeface="Times New Roman"/>
              </a:rPr>
              <a:t>Mincom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B28D-14C7-434E-A2F2-C7702825CB0C}" type="datetime1">
              <a:rPr lang="ru-RU" smtClean="0"/>
              <a:t>14.03.2013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B6A0-0CBE-4504-B624-1144D4CF635C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Рынок КИС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431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Внедрение 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07879377"/>
              </p:ext>
            </p:extLst>
          </p:nvPr>
        </p:nvGraphicFramePr>
        <p:xfrm>
          <a:off x="1619672" y="980729"/>
          <a:ext cx="5311140" cy="3963904"/>
        </p:xfrm>
        <a:graphic>
          <a:graphicData uri="http://schemas.openxmlformats.org/drawingml/2006/table">
            <a:tbl>
              <a:tblPr firstRow="1" firstCol="1" bandRow="1"/>
              <a:tblGrid>
                <a:gridCol w="571500"/>
                <a:gridCol w="2461260"/>
                <a:gridCol w="2278380"/>
              </a:tblGrid>
              <a:tr h="7200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№ 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002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Компания 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002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Число клиентов в энергетической отрасли. 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002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 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Oracle 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Более </a:t>
                      </a:r>
                      <a:r>
                        <a:rPr lang="en-US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2000 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 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SAP 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Более 1100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 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IFS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Более 130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 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Mincom 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Более </a:t>
                      </a:r>
                      <a:r>
                        <a:rPr lang="en-US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50 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 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Lawson Software 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Более 30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D909-9AA2-4C19-8359-E944BE45FC0F}" type="datetime1">
              <a:rPr lang="ru-RU" smtClean="0"/>
              <a:t>14.03.2013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B6A0-0CBE-4504-B624-1144D4CF635C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Рынок КИС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9620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Доля рынка основных участников</a:t>
            </a:r>
            <a:endParaRPr lang="ru-RU" sz="3600" dirty="0"/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xmlns="" val="2277058977"/>
              </p:ext>
            </p:extLst>
          </p:nvPr>
        </p:nvGraphicFramePr>
        <p:xfrm>
          <a:off x="777875" y="457200"/>
          <a:ext cx="7543800" cy="4388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0189"/>
                <a:gridCol w="3173611"/>
              </a:tblGrid>
              <a:tr h="452542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Продукт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Доля рынка</a:t>
                      </a:r>
                      <a:endParaRPr lang="ru-RU" sz="3200" dirty="0"/>
                    </a:p>
                  </a:txBody>
                  <a:tcPr/>
                </a:tc>
              </a:tr>
              <a:tr h="647050">
                <a:tc>
                  <a:txBody>
                    <a:bodyPr/>
                    <a:lstStyle/>
                    <a:p>
                      <a:r>
                        <a:rPr lang="ru-RU" sz="3600" dirty="0" smtClean="0">
                          <a:effectLst/>
                          <a:latin typeface="+mn-lt"/>
                          <a:ea typeface="Calibri"/>
                        </a:rPr>
                        <a:t>SAP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600" dirty="0" smtClean="0">
                          <a:effectLst/>
                          <a:latin typeface="+mn-lt"/>
                          <a:ea typeface="Calibri"/>
                        </a:rPr>
                        <a:t>50,1%. </a:t>
                      </a:r>
                      <a:endParaRPr lang="ru-RU" sz="3600" dirty="0"/>
                    </a:p>
                  </a:txBody>
                  <a:tcPr/>
                </a:tc>
              </a:tr>
              <a:tr h="698564">
                <a:tc>
                  <a:txBody>
                    <a:bodyPr/>
                    <a:lstStyle/>
                    <a:p>
                      <a:r>
                        <a:rPr lang="ru-RU" sz="3600" dirty="0" smtClean="0">
                          <a:effectLst/>
                          <a:latin typeface="+mn-lt"/>
                          <a:ea typeface="Calibri"/>
                        </a:rPr>
                        <a:t>1С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600" dirty="0" smtClean="0">
                          <a:effectLst/>
                          <a:latin typeface="+mn-lt"/>
                          <a:ea typeface="Calibri"/>
                        </a:rPr>
                        <a:t>22,3%</a:t>
                      </a:r>
                      <a:endParaRPr lang="ru-RU" sz="3600" dirty="0"/>
                    </a:p>
                  </a:txBody>
                  <a:tcPr/>
                </a:tc>
              </a:tr>
              <a:tr h="822086">
                <a:tc>
                  <a:txBody>
                    <a:bodyPr/>
                    <a:lstStyle/>
                    <a:p>
                      <a:r>
                        <a:rPr lang="ru-RU" sz="3600" dirty="0" err="1" smtClean="0">
                          <a:effectLst/>
                          <a:latin typeface="+mn-lt"/>
                          <a:ea typeface="Calibri"/>
                        </a:rPr>
                        <a:t>Oracle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600" dirty="0" smtClean="0">
                          <a:effectLst/>
                          <a:latin typeface="+mn-lt"/>
                          <a:ea typeface="Calibri"/>
                        </a:rPr>
                        <a:t>9,6%</a:t>
                      </a:r>
                      <a:endParaRPr lang="ru-RU" sz="3600" dirty="0"/>
                    </a:p>
                  </a:txBody>
                  <a:tcPr/>
                </a:tc>
              </a:tr>
              <a:tr h="781099">
                <a:tc>
                  <a:txBody>
                    <a:bodyPr/>
                    <a:lstStyle/>
                    <a:p>
                      <a:r>
                        <a:rPr lang="ru-RU" sz="3600" dirty="0" err="1" smtClean="0">
                          <a:effectLst/>
                          <a:latin typeface="+mn-lt"/>
                          <a:ea typeface="Calibri"/>
                        </a:rPr>
                        <a:t>Microsoft</a:t>
                      </a:r>
                      <a:r>
                        <a:rPr lang="ru-RU" sz="3600" dirty="0" smtClean="0">
                          <a:effectLst/>
                          <a:latin typeface="+mn-lt"/>
                          <a:ea typeface="Calibri"/>
                        </a:rPr>
                        <a:t> </a:t>
                      </a:r>
                      <a:r>
                        <a:rPr lang="ru-RU" sz="3600" dirty="0" err="1" smtClean="0">
                          <a:effectLst/>
                          <a:latin typeface="+mn-lt"/>
                          <a:ea typeface="Calibri"/>
                        </a:rPr>
                        <a:t>Dynamics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600" dirty="0" smtClean="0">
                          <a:effectLst/>
                          <a:latin typeface="+mn-lt"/>
                          <a:ea typeface="Calibri"/>
                        </a:rPr>
                        <a:t>7,1% </a:t>
                      </a:r>
                      <a:endParaRPr lang="ru-RU" sz="3600" dirty="0" smtClean="0"/>
                    </a:p>
                    <a:p>
                      <a:endParaRPr lang="ru-RU" sz="3600" dirty="0"/>
                    </a:p>
                  </a:txBody>
                  <a:tcPr/>
                </a:tc>
              </a:tr>
              <a:tr h="45254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Текст 7"/>
          <p:cNvSpPr>
            <a:spLocks noGrp="1"/>
          </p:cNvSpPr>
          <p:nvPr>
            <p:ph type="body" sz="half" idx="2"/>
          </p:nvPr>
        </p:nvSpPr>
        <p:spPr>
          <a:xfrm>
            <a:off x="827584" y="4221088"/>
            <a:ext cx="7391400" cy="80486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По данным на 2010 год</a:t>
            </a:r>
            <a:endParaRPr lang="ru-RU" sz="32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29A4-03AE-486D-BFBE-CC20A5FA042A}" type="datetime1">
              <a:rPr lang="ru-RU" smtClean="0"/>
              <a:t>14.03.2013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Рынок КИС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B6A0-0CBE-4504-B624-1144D4CF635C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0212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Распределение</a:t>
            </a:r>
            <a:endParaRPr lang="ru-RU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56336612"/>
              </p:ext>
            </p:extLst>
          </p:nvPr>
        </p:nvGraphicFramePr>
        <p:xfrm>
          <a:off x="762000" y="685800"/>
          <a:ext cx="75438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51EE-4668-4259-B6C7-A6743A7D9A49}" type="datetime1">
              <a:rPr lang="ru-RU" smtClean="0"/>
              <a:t>14.03.2013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B6A0-0CBE-4504-B624-1144D4CF635C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Рынок КИС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7994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сайты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http://www.erp-online.ru/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C751-8DDF-41DA-BC89-9EA5A1509669}" type="datetime1">
              <a:rPr lang="ru-RU" smtClean="0"/>
              <a:t>14.03.2013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B6A0-0CBE-4504-B624-1144D4CF635C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Рынок КИС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49017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38392" cy="16002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Рейтинг </a:t>
            </a:r>
            <a:r>
              <a:rPr lang="ru-RU" sz="3600" b="1" dirty="0" smtClean="0"/>
              <a:t>поставщиков ERP-систем на российском рынке</a:t>
            </a:r>
            <a:endParaRPr lang="ru-RU" sz="3600" dirty="0"/>
          </a:p>
        </p:txBody>
      </p:sp>
      <p:pic>
        <p:nvPicPr>
          <p:cNvPr id="10" name="Содержимое 9" descr="рейтинг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548680"/>
            <a:ext cx="7128792" cy="4536504"/>
          </a:xfrm>
        </p:spPr>
      </p:pic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B156-2570-4238-9A6C-EB1F243695A4}" type="datetime1">
              <a:rPr lang="ru-RU" smtClean="0"/>
              <a:t>14.03.2013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Рынок КИС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B6A0-0CBE-4504-B624-1144D4CF635C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b="1" dirty="0" err="1" smtClean="0"/>
              <a:t>Gartner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Magic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Quadrant</a:t>
            </a:r>
            <a:r>
              <a:rPr lang="ru-RU" sz="3200" b="1" dirty="0" smtClean="0"/>
              <a:t> 2012 ERP систем  </a:t>
            </a:r>
            <a:endParaRPr lang="ru-RU" sz="3200" dirty="0"/>
          </a:p>
        </p:txBody>
      </p:sp>
      <p:pic>
        <p:nvPicPr>
          <p:cNvPr id="7" name="Содержимое 6" descr="Gartnererp2012.jpg"/>
          <p:cNvPicPr>
            <a:picLocks noGrp="1" noChangeAspect="1"/>
          </p:cNvPicPr>
          <p:nvPr>
            <p:ph type="pic" idx="1"/>
          </p:nvPr>
        </p:nvPicPr>
        <p:blipFill>
          <a:blip r:embed="rId3" cstate="print"/>
          <a:srcRect t="31276" b="31276"/>
          <a:stretch>
            <a:fillRect/>
          </a:stretch>
        </p:blipFill>
        <p:spPr>
          <a:xfrm>
            <a:off x="777240" y="457200"/>
            <a:ext cx="7543800" cy="3907904"/>
          </a:xfrm>
        </p:spPr>
      </p:pic>
      <p:sp>
        <p:nvSpPr>
          <p:cNvPr id="8" name="Текст 7"/>
          <p:cNvSpPr>
            <a:spLocks noGrp="1"/>
          </p:cNvSpPr>
          <p:nvPr>
            <p:ph type="body" sz="half" idx="2"/>
          </p:nvPr>
        </p:nvSpPr>
        <p:spPr>
          <a:xfrm>
            <a:off x="755576" y="4653136"/>
            <a:ext cx="7391400" cy="516830"/>
          </a:xfrm>
        </p:spPr>
        <p:txBody>
          <a:bodyPr>
            <a:noAutofit/>
          </a:bodyPr>
          <a:lstStyle/>
          <a:p>
            <a:r>
              <a:rPr lang="ru-RU" sz="2000" dirty="0" smtClean="0"/>
              <a:t>По материалам сайта </a:t>
            </a:r>
            <a:r>
              <a:rPr lang="en-US" sz="2000" dirty="0" smtClean="0"/>
              <a:t>http://</a:t>
            </a:r>
            <a:r>
              <a:rPr lang="en-US" sz="2000" dirty="0" smtClean="0"/>
              <a:t>www.erp-online.ru/analytics/</a:t>
            </a:r>
            <a:endParaRPr lang="ru-RU" sz="2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E9AA-CB8E-455E-BD98-A2636C4F1494}" type="datetime1">
              <a:rPr lang="ru-RU" smtClean="0"/>
              <a:t>14.03.2013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Рынок КИС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B6A0-0CBE-4504-B624-1144D4CF635C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4581128"/>
            <a:ext cx="6781800" cy="1600200"/>
          </a:xfrm>
        </p:spPr>
        <p:txBody>
          <a:bodyPr>
            <a:normAutofit/>
          </a:bodyPr>
          <a:lstStyle/>
          <a:p>
            <a:r>
              <a:rPr lang="ru-RU" sz="4900" dirty="0"/>
              <a:t>SAP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412776"/>
            <a:ext cx="7543800" cy="3886200"/>
          </a:xfrm>
        </p:spPr>
        <p:txBody>
          <a:bodyPr/>
          <a:lstStyle/>
          <a:p>
            <a:r>
              <a:rPr lang="ru-RU" dirty="0">
                <a:ea typeface="Calibri"/>
              </a:rPr>
              <a:t>Компания SAP AG представлена на российском рынке </a:t>
            </a:r>
            <a:r>
              <a:rPr lang="ru-RU" dirty="0" smtClean="0">
                <a:ea typeface="Calibri"/>
              </a:rPr>
              <a:t>начиная </a:t>
            </a:r>
            <a:r>
              <a:rPr lang="ru-RU" dirty="0">
                <a:ea typeface="Calibri"/>
              </a:rPr>
              <a:t>с 1992 г</a:t>
            </a:r>
            <a:r>
              <a:rPr lang="ru-RU" dirty="0" smtClean="0">
                <a:ea typeface="Calibri"/>
              </a:rPr>
              <a:t>.</a:t>
            </a:r>
          </a:p>
          <a:p>
            <a:r>
              <a:rPr lang="ru-RU" dirty="0" smtClean="0">
                <a:ea typeface="Calibri"/>
              </a:rPr>
              <a:t>Основные внедрения: нефтегазовая отрасль, машиностроение, </a:t>
            </a:r>
            <a:r>
              <a:rPr lang="ru-RU" dirty="0" smtClean="0">
                <a:ea typeface="Calibri"/>
              </a:rPr>
              <a:t>электроэнергетика, транспорт, банки</a:t>
            </a:r>
            <a:endParaRPr lang="ru-RU" dirty="0" smtClean="0">
              <a:ea typeface="Calibri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 smtClean="0">
                <a:ea typeface="Calibri"/>
                <a:cs typeface="Times New Roman"/>
              </a:rPr>
              <a:t>Сайт компании в России </a:t>
            </a:r>
            <a:r>
              <a:rPr lang="en-US" dirty="0" smtClean="0">
                <a:ea typeface="Calibri"/>
                <a:cs typeface="Times New Roman"/>
              </a:rPr>
              <a:t>http</a:t>
            </a:r>
            <a:r>
              <a:rPr lang="en-US" dirty="0" smtClean="0">
                <a:ea typeface="Calibri"/>
                <a:cs typeface="Times New Roman"/>
              </a:rPr>
              <a:t>://www.sap.com/cis/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  <p:pic>
        <p:nvPicPr>
          <p:cNvPr id="4" name="Рисунок 3" descr="sa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555754" cy="1327026"/>
          </a:xfrm>
          <a:prstGeom prst="rect">
            <a:avLst/>
          </a:prstGeom>
        </p:spPr>
      </p:pic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F4EE-1452-4796-8011-2DB6F0695DB4}" type="datetime1">
              <a:rPr lang="ru-RU" smtClean="0"/>
              <a:t>14.03.2013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B6A0-0CBE-4504-B624-1144D4CF635C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Рынок КИС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32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Программные решения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051720" y="1844824"/>
            <a:ext cx="5815608" cy="3886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SAP  ERP </a:t>
            </a:r>
            <a:r>
              <a:rPr lang="en-US" dirty="0" smtClean="0"/>
              <a:t>– </a:t>
            </a:r>
            <a:r>
              <a:rPr lang="ru-RU" dirty="0" smtClean="0"/>
              <a:t>планирование ресурсов предприятия</a:t>
            </a:r>
          </a:p>
          <a:p>
            <a:r>
              <a:rPr lang="en-US" b="1" dirty="0" smtClean="0"/>
              <a:t>SAP EAM </a:t>
            </a:r>
            <a:r>
              <a:rPr lang="ru-RU" dirty="0" smtClean="0"/>
              <a:t>– управление активами предприятия</a:t>
            </a:r>
          </a:p>
          <a:p>
            <a:r>
              <a:rPr lang="en-US" b="1" dirty="0" smtClean="0"/>
              <a:t>SAP CRM </a:t>
            </a:r>
            <a:r>
              <a:rPr lang="ru-RU" dirty="0" smtClean="0"/>
              <a:t>– управление взаимодействием с клиентами</a:t>
            </a:r>
          </a:p>
          <a:p>
            <a:r>
              <a:rPr lang="en-US" b="1" cap="all" dirty="0" smtClean="0"/>
              <a:t>SAP </a:t>
            </a:r>
            <a:r>
              <a:rPr lang="en-US" b="1" cap="all" dirty="0" smtClean="0"/>
              <a:t>SRM</a:t>
            </a:r>
            <a:r>
              <a:rPr lang="ru-RU" b="1" cap="all" dirty="0" smtClean="0"/>
              <a:t> </a:t>
            </a:r>
            <a:r>
              <a:rPr lang="ru-RU" cap="all" dirty="0" smtClean="0"/>
              <a:t>-  </a:t>
            </a:r>
            <a:r>
              <a:rPr lang="ru-RU" dirty="0" smtClean="0"/>
              <a:t>управление взаимоотношениями с  поставщиками</a:t>
            </a:r>
          </a:p>
          <a:p>
            <a:r>
              <a:rPr lang="en-US" b="1" dirty="0" smtClean="0"/>
              <a:t>SAP SCM</a:t>
            </a:r>
            <a:r>
              <a:rPr lang="ru-RU" b="1" dirty="0" smtClean="0"/>
              <a:t> - </a:t>
            </a:r>
            <a:r>
              <a:rPr lang="ru-RU" dirty="0" smtClean="0"/>
              <a:t>Управление логистикой</a:t>
            </a:r>
          </a:p>
          <a:p>
            <a:r>
              <a:rPr lang="en-US" b="1" cap="all" dirty="0" smtClean="0"/>
              <a:t>SAP </a:t>
            </a:r>
            <a:r>
              <a:rPr lang="en-US" b="1" cap="all" dirty="0" smtClean="0"/>
              <a:t>BUSINESS </a:t>
            </a:r>
            <a:r>
              <a:rPr lang="en-US" b="1" cap="all" dirty="0" smtClean="0"/>
              <a:t>SUITE</a:t>
            </a:r>
            <a:r>
              <a:rPr lang="ru-RU" b="1" cap="all" dirty="0" smtClean="0"/>
              <a:t> – </a:t>
            </a:r>
            <a:r>
              <a:rPr lang="ru-RU" dirty="0" smtClean="0"/>
              <a:t>интегрированное решение управления бизнесом</a:t>
            </a:r>
            <a:endParaRPr lang="en-US" b="1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 descr="sa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23728" cy="1252260"/>
          </a:xfrm>
          <a:prstGeom prst="rect">
            <a:avLst/>
          </a:prstGeom>
        </p:spPr>
      </p:pic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7233-7D00-4860-A8ED-E03124B93FFB}" type="datetime1">
              <a:rPr lang="ru-RU" smtClean="0"/>
              <a:t>14.03.2013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B6A0-0CBE-4504-B624-1144D4CF635C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Рынок КИС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835696" cy="952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5157192"/>
            <a:ext cx="7920880" cy="1024136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>Поддержка</a:t>
            </a:r>
            <a:r>
              <a:rPr lang="ru-RU" dirty="0" smtClean="0"/>
              <a:t> </a:t>
            </a:r>
            <a:r>
              <a:rPr lang="ru-RU" sz="4000" dirty="0" smtClean="0"/>
              <a:t>бизнес-процессов </a:t>
            </a:r>
            <a:r>
              <a:rPr lang="en-US" sz="4000" dirty="0" smtClean="0"/>
              <a:t>SAP ERP</a:t>
            </a:r>
            <a:endParaRPr lang="ru-RU" sz="40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08720"/>
            <a:ext cx="8640960" cy="4464496"/>
          </a:xfrm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7199-18E0-4F98-982B-E10E220113E1}" type="datetime1">
              <a:rPr lang="ru-RU" smtClean="0"/>
              <a:pPr/>
              <a:t>14.03.2013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Рынок КИС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9EFD-C70A-4EFA-BCAD-AAFF030C6723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1504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085184"/>
            <a:ext cx="8352928" cy="1087016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Компоненты платформы </a:t>
            </a:r>
            <a:r>
              <a:rPr lang="en-US" sz="3600" b="1" dirty="0" smtClean="0"/>
              <a:t>SAP </a:t>
            </a:r>
            <a:r>
              <a:rPr lang="en-US" sz="3600" b="1" dirty="0" err="1" smtClean="0"/>
              <a:t>NetWeaver</a:t>
            </a:r>
            <a:r>
              <a:rPr lang="ru-RU" sz="3600" b="1" dirty="0" smtClean="0"/>
              <a:t> </a:t>
            </a:r>
            <a:endParaRPr lang="ru-RU" sz="3600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115616" y="685800"/>
          <a:ext cx="7190184" cy="4615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Рисунок 4" descr="sap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907704" cy="990538"/>
          </a:xfrm>
          <a:prstGeom prst="rect">
            <a:avLst/>
          </a:prstGeom>
        </p:spPr>
      </p:pic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DFCC-99B2-4587-9008-F9B4F71C33F4}" type="datetime1">
              <a:rPr lang="ru-RU" smtClean="0"/>
              <a:t>14.03.2013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B6A0-0CBE-4504-B624-1144D4CF635C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Рынок КИС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346</TotalTime>
  <Words>932</Words>
  <Application>Microsoft Office PowerPoint</Application>
  <PresentationFormat>Экран (4:3)</PresentationFormat>
  <Paragraphs>258</Paragraphs>
  <Slides>31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NewsPrint</vt:lpstr>
      <vt:lpstr>Рынок КИС</vt:lpstr>
      <vt:lpstr>Основные участники рынка</vt:lpstr>
      <vt:lpstr>Доля рынка основных участников</vt:lpstr>
      <vt:lpstr>Рейтинг поставщиков ERP-систем на российском рынке</vt:lpstr>
      <vt:lpstr>Gartner Magic Quadrant 2012 ERP систем  </vt:lpstr>
      <vt:lpstr>SAP</vt:lpstr>
      <vt:lpstr>Программные решения</vt:lpstr>
      <vt:lpstr>Поддержка бизнес-процессов SAP ERP</vt:lpstr>
      <vt:lpstr>Компоненты платформы SAP NetWeaver </vt:lpstr>
      <vt:lpstr>Инструменты платформы SAP NetWeaver</vt:lpstr>
      <vt:lpstr>Архитектура платформы SAP NetWeaver</vt:lpstr>
      <vt:lpstr>Внедрение решений SAP в России</vt:lpstr>
      <vt:lpstr>   Oracle</vt:lpstr>
      <vt:lpstr>Поддержка бизнес-процессов  Oracle Business Suite  </vt:lpstr>
      <vt:lpstr>Архитектура Oracle Business Suite </vt:lpstr>
      <vt:lpstr>Поддержка бизнес-процессов</vt:lpstr>
      <vt:lpstr>Внедрение решений Oracle в России</vt:lpstr>
      <vt:lpstr>Microsoft Dynamics  (Microsoft Business Solutions)</vt:lpstr>
      <vt:lpstr>Продукты Microsoft Dynamics</vt:lpstr>
      <vt:lpstr>Поддержка бизнес-процессов в Microsoft Dynamics</vt:lpstr>
      <vt:lpstr>Архитектура Microsoft Dynamics </vt:lpstr>
      <vt:lpstr>Трехуровневая архитектура Microsoft Dynamics </vt:lpstr>
      <vt:lpstr>Корпорация Галактика </vt:lpstr>
      <vt:lpstr>1С</vt:lpstr>
      <vt:lpstr>Обзор мирового рынка ERP-систем в энергетике </vt:lpstr>
      <vt:lpstr>Специфика рынка</vt:lpstr>
      <vt:lpstr>Темпы роста</vt:lpstr>
      <vt:lpstr>Gartner Group</vt:lpstr>
      <vt:lpstr>Внедрение </vt:lpstr>
      <vt:lpstr>Распределение</vt:lpstr>
      <vt:lpstr>Полезные сайты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Рынок КИС</dc:title>
  <dc:creator>Teacher</dc:creator>
  <cp:lastModifiedBy>1</cp:lastModifiedBy>
  <cp:revision>45</cp:revision>
  <dcterms:created xsi:type="dcterms:W3CDTF">2012-03-15T14:17:49Z</dcterms:created>
  <dcterms:modified xsi:type="dcterms:W3CDTF">2013-03-14T17:13:18Z</dcterms:modified>
</cp:coreProperties>
</file>