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2"/>
  </p:notesMasterIdLst>
  <p:sldIdLst>
    <p:sldId id="768" r:id="rId2"/>
    <p:sldId id="773" r:id="rId3"/>
    <p:sldId id="778" r:id="rId4"/>
    <p:sldId id="777" r:id="rId5"/>
    <p:sldId id="776" r:id="rId6"/>
    <p:sldId id="781" r:id="rId7"/>
    <p:sldId id="818" r:id="rId8"/>
    <p:sldId id="782" r:id="rId9"/>
    <p:sldId id="819" r:id="rId10"/>
    <p:sldId id="780" r:id="rId11"/>
    <p:sldId id="779" r:id="rId12"/>
    <p:sldId id="820" r:id="rId13"/>
    <p:sldId id="784" r:id="rId14"/>
    <p:sldId id="821" r:id="rId15"/>
    <p:sldId id="783" r:id="rId16"/>
    <p:sldId id="785" r:id="rId17"/>
    <p:sldId id="786" r:id="rId18"/>
    <p:sldId id="787" r:id="rId19"/>
    <p:sldId id="788" r:id="rId20"/>
    <p:sldId id="789" r:id="rId21"/>
    <p:sldId id="790" r:id="rId22"/>
    <p:sldId id="791" r:id="rId23"/>
    <p:sldId id="792" r:id="rId24"/>
    <p:sldId id="793" r:id="rId25"/>
    <p:sldId id="840" r:id="rId26"/>
    <p:sldId id="841" r:id="rId27"/>
    <p:sldId id="842" r:id="rId28"/>
    <p:sldId id="843" r:id="rId29"/>
    <p:sldId id="839" r:id="rId30"/>
    <p:sldId id="825" r:id="rId31"/>
    <p:sldId id="826" r:id="rId32"/>
    <p:sldId id="827" r:id="rId33"/>
    <p:sldId id="828" r:id="rId34"/>
    <p:sldId id="829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771" r:id="rId44"/>
    <p:sldId id="816" r:id="rId45"/>
    <p:sldId id="772" r:id="rId46"/>
    <p:sldId id="808" r:id="rId47"/>
    <p:sldId id="805" r:id="rId48"/>
    <p:sldId id="806" r:id="rId49"/>
    <p:sldId id="807" r:id="rId50"/>
    <p:sldId id="84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FF7C80"/>
    <a:srgbClr val="FFFF66"/>
    <a:srgbClr val="66FFFF"/>
    <a:srgbClr val="0099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07" autoAdjust="0"/>
    <p:restoredTop sz="94764" autoAdjust="0"/>
  </p:normalViewPr>
  <p:slideViewPr>
    <p:cSldViewPr>
      <p:cViewPr>
        <p:scale>
          <a:sx n="75" d="100"/>
          <a:sy n="75" d="100"/>
        </p:scale>
        <p:origin x="-708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8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Times New Roman" pitchFamily="18" charset="0"/>
              </a:defRPr>
            </a:lvl1pPr>
          </a:lstStyle>
          <a:p>
            <a:endParaRPr lang="en-US" alt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1">
                <a:latin typeface="Times New Roman" pitchFamily="18" charset="0"/>
              </a:defRPr>
            </a:lvl1pPr>
          </a:lstStyle>
          <a:p>
            <a:endParaRPr lang="en-US" altLang="ru-RU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текста</a:t>
            </a:r>
          </a:p>
          <a:p>
            <a:pPr lvl="1"/>
            <a:r>
              <a:rPr lang="en-US" altLang="ru-RU" smtClean="0"/>
              <a:t>Второй уровень</a:t>
            </a:r>
          </a:p>
          <a:p>
            <a:pPr lvl="2"/>
            <a:r>
              <a:rPr lang="en-US" altLang="ru-RU" smtClean="0"/>
              <a:t>Третий уровень</a:t>
            </a:r>
          </a:p>
          <a:p>
            <a:pPr lvl="3"/>
            <a:r>
              <a:rPr lang="en-US" altLang="ru-RU" smtClean="0"/>
              <a:t>Четвертый уровень</a:t>
            </a:r>
          </a:p>
          <a:p>
            <a:pPr lvl="4"/>
            <a:r>
              <a:rPr lang="en-US" altLang="ru-RU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Times New Roman" pitchFamily="18" charset="0"/>
              </a:defRPr>
            </a:lvl1pPr>
          </a:lstStyle>
          <a:p>
            <a:endParaRPr lang="en-US" alt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1">
                <a:latin typeface="Times New Roman" pitchFamily="18" charset="0"/>
              </a:defRPr>
            </a:lvl1pPr>
          </a:lstStyle>
          <a:p>
            <a:fld id="{A6F8030C-8339-4EB9-BB6B-F3DEC952AAC4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91948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46A22-0644-4C1E-9154-BCC8AD33BA15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894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E79B4-6D98-4119-90EA-9149EFF0C68A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904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9C193-801F-41C2-A36D-EFBADE3FB63C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90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3B4CD-12F8-4C0C-8B99-FCFFD83F06E4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902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CDDE5-6C20-49D0-B2D2-70CC1A9D87CC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61EA-7547-40BC-835A-8652A5A9C52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8A5D-1078-4279-BC53-9A6890BC99E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00D7AEE-04B2-4D25-BCA5-8F446D0E2A1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29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C306-EFCF-4B76-AE80-BC7DB72DF28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BDA4-A366-4697-9EA7-FC87976B49F4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002-9EFE-4195-A4E7-85B16634E8C7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3494-72B1-4D91-8599-576AE7E8F208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A4CB-778E-46A1-AF36-0CF834D316A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F8BE-D379-4E9E-ADAE-E70137B85C5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EF2E-3930-4B2E-871E-498C375A796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8D9C-7C2D-469E-860E-88A23BE7750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DB2051-06B9-4FCF-97D0-BC83057BEB64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Взаимосвязь бизнес-архитектуры и ИТ архитектуры</a:t>
            </a:r>
            <a:endParaRPr lang="en-US" altLang="ru-RU" sz="4800"/>
          </a:p>
        </p:txBody>
      </p:sp>
      <p:sp>
        <p:nvSpPr>
          <p:cNvPr id="87654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713787" cy="1143000"/>
          </a:xfrm>
        </p:spPr>
        <p:txBody>
          <a:bodyPr/>
          <a:lstStyle/>
          <a:p>
            <a:r>
              <a:rPr lang="ru-RU" altLang="ru-RU" sz="3600"/>
              <a:t>Модель Захмана и бизнес-архитектура</a:t>
            </a:r>
          </a:p>
        </p:txBody>
      </p:sp>
      <p:pic>
        <p:nvPicPr>
          <p:cNvPr id="901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3175"/>
            <a:ext cx="9112250" cy="565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1124" name="Group 4"/>
          <p:cNvGrpSpPr>
            <a:grpSpLocks/>
          </p:cNvGrpSpPr>
          <p:nvPr/>
        </p:nvGrpSpPr>
        <p:grpSpPr bwMode="auto">
          <a:xfrm>
            <a:off x="1116013" y="2133600"/>
            <a:ext cx="6840537" cy="4146550"/>
            <a:chOff x="1263" y="1619"/>
            <a:chExt cx="3755" cy="1837"/>
          </a:xfrm>
        </p:grpSpPr>
        <p:sp>
          <p:nvSpPr>
            <p:cNvPr id="901125" name="Oval 5"/>
            <p:cNvSpPr>
              <a:spLocks noChangeArrowheads="1"/>
            </p:cNvSpPr>
            <p:nvPr/>
          </p:nvSpPr>
          <p:spPr bwMode="auto">
            <a:xfrm>
              <a:off x="2570" y="1619"/>
              <a:ext cx="599" cy="183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Инфра-</a:t>
              </a:r>
            </a:p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структура</a:t>
              </a:r>
              <a:endParaRPr lang="en-US" altLang="ru-RU" sz="1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01126" name="Oval 6"/>
            <p:cNvSpPr>
              <a:spLocks noChangeArrowheads="1"/>
            </p:cNvSpPr>
            <p:nvPr/>
          </p:nvSpPr>
          <p:spPr bwMode="auto">
            <a:xfrm>
              <a:off x="1916" y="1619"/>
              <a:ext cx="599" cy="183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Архитектура </a:t>
              </a:r>
            </a:p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приложений</a:t>
              </a:r>
              <a:endParaRPr lang="en-US" altLang="ru-RU" sz="1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01127" name="Oval 7"/>
            <p:cNvSpPr>
              <a:spLocks noChangeArrowheads="1"/>
            </p:cNvSpPr>
            <p:nvPr/>
          </p:nvSpPr>
          <p:spPr bwMode="auto">
            <a:xfrm>
              <a:off x="1263" y="1619"/>
              <a:ext cx="599" cy="183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Архитектура</a:t>
              </a:r>
            </a:p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данных</a:t>
              </a:r>
              <a:endParaRPr lang="en-US" altLang="ru-RU" sz="1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01128" name="Oval 8"/>
            <p:cNvSpPr>
              <a:spLocks noChangeArrowheads="1"/>
            </p:cNvSpPr>
            <p:nvPr/>
          </p:nvSpPr>
          <p:spPr bwMode="auto">
            <a:xfrm>
              <a:off x="3177" y="1619"/>
              <a:ext cx="599" cy="183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1400" b="1">
                  <a:solidFill>
                    <a:srgbClr val="FF0000"/>
                  </a:solidFill>
                  <a:latin typeface="Times New Roman" pitchFamily="18" charset="0"/>
                </a:rPr>
                <a:t>O</a:t>
              </a:r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рганиза-</a:t>
              </a:r>
            </a:p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ционная </a:t>
              </a:r>
            </a:p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архитектура</a:t>
              </a:r>
              <a:endParaRPr lang="en-US" altLang="ru-RU" sz="1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01129" name="Oval 9"/>
            <p:cNvSpPr>
              <a:spLocks noChangeArrowheads="1"/>
            </p:cNvSpPr>
            <p:nvPr/>
          </p:nvSpPr>
          <p:spPr bwMode="auto">
            <a:xfrm>
              <a:off x="3789" y="1619"/>
              <a:ext cx="599" cy="183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ВременнАя</a:t>
              </a:r>
            </a:p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архитектура</a:t>
              </a:r>
              <a:endParaRPr lang="en-US" altLang="ru-RU" sz="1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01130" name="Oval 10"/>
            <p:cNvSpPr>
              <a:spLocks noChangeArrowheads="1"/>
            </p:cNvSpPr>
            <p:nvPr/>
          </p:nvSpPr>
          <p:spPr bwMode="auto">
            <a:xfrm>
              <a:off x="4419" y="1619"/>
              <a:ext cx="599" cy="183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Архитектура </a:t>
              </a:r>
            </a:p>
            <a:p>
              <a:pPr algn="ctr"/>
              <a:r>
                <a:rPr lang="ru-RU" altLang="ru-RU" sz="1400" b="1">
                  <a:solidFill>
                    <a:srgbClr val="FF0000"/>
                  </a:solidFill>
                  <a:latin typeface="Times New Roman" pitchFamily="18" charset="0"/>
                </a:rPr>
                <a:t>правил</a:t>
              </a:r>
              <a:endParaRPr lang="en-US" altLang="ru-RU" sz="1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01131" name="Oval 11"/>
          <p:cNvSpPr>
            <a:spLocks noChangeArrowheads="1"/>
          </p:cNvSpPr>
          <p:nvPr/>
        </p:nvSpPr>
        <p:spPr bwMode="auto">
          <a:xfrm>
            <a:off x="1042988" y="2205038"/>
            <a:ext cx="6985000" cy="1439862"/>
          </a:xfrm>
          <a:prstGeom prst="ellipse">
            <a:avLst/>
          </a:prstGeom>
          <a:solidFill>
            <a:srgbClr val="FFFFFF">
              <a:alpha val="75999"/>
            </a:srgbClr>
          </a:solidFill>
          <a:ln w="38100">
            <a:solidFill>
              <a:srgbClr val="FF5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400" b="1">
                <a:solidFill>
                  <a:srgbClr val="FF0000"/>
                </a:solidFill>
                <a:latin typeface="Times New Roman" pitchFamily="18" charset="0"/>
              </a:rPr>
              <a:t>Бизнес-архитектура</a:t>
            </a:r>
            <a:endParaRPr lang="en-US" altLang="ru-RU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/>
              <a:t>Модель </a:t>
            </a:r>
            <a:r>
              <a:rPr lang="ru-RU" altLang="ru-RU" sz="4000" dirty="0" err="1"/>
              <a:t>Захмана</a:t>
            </a:r>
            <a:r>
              <a:rPr lang="ru-RU" altLang="ru-RU" sz="4000" dirty="0"/>
              <a:t> и пирамида стратегического управления</a:t>
            </a:r>
          </a:p>
        </p:txBody>
      </p:sp>
      <p:pic>
        <p:nvPicPr>
          <p:cNvPr id="896010" name="Picture 10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9491"/>
            <a:ext cx="4038600" cy="25073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6011" name="Picture 11" descr="pic5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57338"/>
            <a:ext cx="3810000" cy="284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96034" name="Group 34"/>
          <p:cNvGrpSpPr>
            <a:grpSpLocks/>
          </p:cNvGrpSpPr>
          <p:nvPr/>
        </p:nvGrpSpPr>
        <p:grpSpPr bwMode="auto">
          <a:xfrm>
            <a:off x="1187450" y="2852738"/>
            <a:ext cx="4464050" cy="1439862"/>
            <a:chOff x="748" y="1797"/>
            <a:chExt cx="2812" cy="907"/>
          </a:xfrm>
        </p:grpSpPr>
        <p:sp>
          <p:nvSpPr>
            <p:cNvPr id="896020" name="Freeform 20"/>
            <p:cNvSpPr>
              <a:spLocks/>
            </p:cNvSpPr>
            <p:nvPr/>
          </p:nvSpPr>
          <p:spPr bwMode="auto">
            <a:xfrm>
              <a:off x="2608" y="2069"/>
              <a:ext cx="952" cy="589"/>
            </a:xfrm>
            <a:custGeom>
              <a:avLst/>
              <a:gdLst>
                <a:gd name="T0" fmla="*/ 0 w 907"/>
                <a:gd name="T1" fmla="*/ 589 h 589"/>
                <a:gd name="T2" fmla="*/ 312 w 907"/>
                <a:gd name="T3" fmla="*/ 227 h 589"/>
                <a:gd name="T4" fmla="*/ 907 w 907"/>
                <a:gd name="T5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7" h="589">
                  <a:moveTo>
                    <a:pt x="0" y="589"/>
                  </a:moveTo>
                  <a:cubicBezTo>
                    <a:pt x="52" y="529"/>
                    <a:pt x="161" y="325"/>
                    <a:pt x="312" y="227"/>
                  </a:cubicBezTo>
                  <a:cubicBezTo>
                    <a:pt x="463" y="129"/>
                    <a:pt x="783" y="47"/>
                    <a:pt x="907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896033" name="Group 33"/>
            <p:cNvGrpSpPr>
              <a:grpSpLocks/>
            </p:cNvGrpSpPr>
            <p:nvPr/>
          </p:nvGrpSpPr>
          <p:grpSpPr bwMode="auto">
            <a:xfrm>
              <a:off x="748" y="1797"/>
              <a:ext cx="2812" cy="907"/>
              <a:chOff x="748" y="1797"/>
              <a:chExt cx="2812" cy="907"/>
            </a:xfrm>
          </p:grpSpPr>
          <p:sp>
            <p:nvSpPr>
              <p:cNvPr id="896018" name="Freeform 18"/>
              <p:cNvSpPr>
                <a:spLocks/>
              </p:cNvSpPr>
              <p:nvPr/>
            </p:nvSpPr>
            <p:spPr bwMode="auto">
              <a:xfrm>
                <a:off x="1746" y="1888"/>
                <a:ext cx="1814" cy="816"/>
              </a:xfrm>
              <a:custGeom>
                <a:avLst/>
                <a:gdLst>
                  <a:gd name="T0" fmla="*/ 0 w 1905"/>
                  <a:gd name="T1" fmla="*/ 952 h 952"/>
                  <a:gd name="T2" fmla="*/ 499 w 1905"/>
                  <a:gd name="T3" fmla="*/ 227 h 952"/>
                  <a:gd name="T4" fmla="*/ 1905 w 1905"/>
                  <a:gd name="T5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" h="952">
                    <a:moveTo>
                      <a:pt x="0" y="952"/>
                    </a:moveTo>
                    <a:cubicBezTo>
                      <a:pt x="91" y="669"/>
                      <a:pt x="182" y="386"/>
                      <a:pt x="499" y="227"/>
                    </a:cubicBezTo>
                    <a:cubicBezTo>
                      <a:pt x="816" y="68"/>
                      <a:pt x="1360" y="34"/>
                      <a:pt x="1905" y="0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96019" name="Freeform 19"/>
              <p:cNvSpPr>
                <a:spLocks/>
              </p:cNvSpPr>
              <p:nvPr/>
            </p:nvSpPr>
            <p:spPr bwMode="auto">
              <a:xfrm>
                <a:off x="2154" y="1979"/>
                <a:ext cx="1406" cy="725"/>
              </a:xfrm>
              <a:custGeom>
                <a:avLst/>
                <a:gdLst>
                  <a:gd name="T0" fmla="*/ 0 w 1905"/>
                  <a:gd name="T1" fmla="*/ 952 h 952"/>
                  <a:gd name="T2" fmla="*/ 499 w 1905"/>
                  <a:gd name="T3" fmla="*/ 227 h 952"/>
                  <a:gd name="T4" fmla="*/ 1905 w 1905"/>
                  <a:gd name="T5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" h="952">
                    <a:moveTo>
                      <a:pt x="0" y="952"/>
                    </a:moveTo>
                    <a:cubicBezTo>
                      <a:pt x="91" y="669"/>
                      <a:pt x="182" y="386"/>
                      <a:pt x="499" y="227"/>
                    </a:cubicBezTo>
                    <a:cubicBezTo>
                      <a:pt x="816" y="68"/>
                      <a:pt x="1360" y="34"/>
                      <a:pt x="1905" y="0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96021" name="Freeform 21"/>
              <p:cNvSpPr>
                <a:spLocks/>
              </p:cNvSpPr>
              <p:nvPr/>
            </p:nvSpPr>
            <p:spPr bwMode="auto">
              <a:xfrm>
                <a:off x="748" y="1797"/>
                <a:ext cx="2812" cy="907"/>
              </a:xfrm>
              <a:custGeom>
                <a:avLst/>
                <a:gdLst>
                  <a:gd name="T0" fmla="*/ 0 w 1905"/>
                  <a:gd name="T1" fmla="*/ 952 h 952"/>
                  <a:gd name="T2" fmla="*/ 499 w 1905"/>
                  <a:gd name="T3" fmla="*/ 227 h 952"/>
                  <a:gd name="T4" fmla="*/ 1905 w 1905"/>
                  <a:gd name="T5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" h="952">
                    <a:moveTo>
                      <a:pt x="0" y="952"/>
                    </a:moveTo>
                    <a:cubicBezTo>
                      <a:pt x="91" y="669"/>
                      <a:pt x="182" y="386"/>
                      <a:pt x="499" y="227"/>
                    </a:cubicBezTo>
                    <a:cubicBezTo>
                      <a:pt x="816" y="68"/>
                      <a:pt x="1360" y="34"/>
                      <a:pt x="1905" y="0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896035" name="Group 35"/>
          <p:cNvGrpSpPr>
            <a:grpSpLocks/>
          </p:cNvGrpSpPr>
          <p:nvPr/>
        </p:nvGrpSpPr>
        <p:grpSpPr bwMode="auto">
          <a:xfrm>
            <a:off x="2051050" y="2276475"/>
            <a:ext cx="5113338" cy="2016125"/>
            <a:chOff x="1292" y="1434"/>
            <a:chExt cx="3221" cy="1270"/>
          </a:xfrm>
        </p:grpSpPr>
        <p:sp>
          <p:nvSpPr>
            <p:cNvPr id="896023" name="Freeform 23"/>
            <p:cNvSpPr>
              <a:spLocks/>
            </p:cNvSpPr>
            <p:nvPr/>
          </p:nvSpPr>
          <p:spPr bwMode="auto">
            <a:xfrm>
              <a:off x="1292" y="1434"/>
              <a:ext cx="3221" cy="1270"/>
            </a:xfrm>
            <a:custGeom>
              <a:avLst/>
              <a:gdLst>
                <a:gd name="T0" fmla="*/ 3221 w 3221"/>
                <a:gd name="T1" fmla="*/ 0 h 1270"/>
                <a:gd name="T2" fmla="*/ 1134 w 3221"/>
                <a:gd name="T3" fmla="*/ 318 h 1270"/>
                <a:gd name="T4" fmla="*/ 0 w 3221"/>
                <a:gd name="T5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21" h="1270">
                  <a:moveTo>
                    <a:pt x="3221" y="0"/>
                  </a:moveTo>
                  <a:cubicBezTo>
                    <a:pt x="2446" y="53"/>
                    <a:pt x="1671" y="106"/>
                    <a:pt x="1134" y="318"/>
                  </a:cubicBezTo>
                  <a:cubicBezTo>
                    <a:pt x="597" y="530"/>
                    <a:pt x="189" y="1111"/>
                    <a:pt x="0" y="1270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6024" name="Freeform 24"/>
            <p:cNvSpPr>
              <a:spLocks/>
            </p:cNvSpPr>
            <p:nvPr/>
          </p:nvSpPr>
          <p:spPr bwMode="auto">
            <a:xfrm>
              <a:off x="3061" y="1434"/>
              <a:ext cx="1452" cy="1270"/>
            </a:xfrm>
            <a:custGeom>
              <a:avLst/>
              <a:gdLst>
                <a:gd name="T0" fmla="*/ 3221 w 3221"/>
                <a:gd name="T1" fmla="*/ 0 h 1270"/>
                <a:gd name="T2" fmla="*/ 1134 w 3221"/>
                <a:gd name="T3" fmla="*/ 318 h 1270"/>
                <a:gd name="T4" fmla="*/ 0 w 3221"/>
                <a:gd name="T5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21" h="1270">
                  <a:moveTo>
                    <a:pt x="3221" y="0"/>
                  </a:moveTo>
                  <a:cubicBezTo>
                    <a:pt x="2446" y="53"/>
                    <a:pt x="1671" y="106"/>
                    <a:pt x="1134" y="318"/>
                  </a:cubicBezTo>
                  <a:cubicBezTo>
                    <a:pt x="597" y="530"/>
                    <a:pt x="189" y="1111"/>
                    <a:pt x="0" y="1270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96025" name="Freeform 25"/>
          <p:cNvSpPr>
            <a:spLocks/>
          </p:cNvSpPr>
          <p:nvPr/>
        </p:nvSpPr>
        <p:spPr bwMode="auto">
          <a:xfrm>
            <a:off x="952500" y="2636838"/>
            <a:ext cx="5995988" cy="1998662"/>
          </a:xfrm>
          <a:custGeom>
            <a:avLst/>
            <a:gdLst>
              <a:gd name="T0" fmla="*/ 3777 w 3777"/>
              <a:gd name="T1" fmla="*/ 0 h 1259"/>
              <a:gd name="T2" fmla="*/ 3006 w 3777"/>
              <a:gd name="T3" fmla="*/ 542 h 1259"/>
              <a:gd name="T4" fmla="*/ 2779 w 3777"/>
              <a:gd name="T5" fmla="*/ 1130 h 1259"/>
              <a:gd name="T6" fmla="*/ 0 w 3777"/>
              <a:gd name="T7" fmla="*/ 1259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77" h="1259">
                <a:moveTo>
                  <a:pt x="3777" y="0"/>
                </a:moveTo>
                <a:cubicBezTo>
                  <a:pt x="3474" y="176"/>
                  <a:pt x="3172" y="354"/>
                  <a:pt x="3006" y="542"/>
                </a:cubicBezTo>
                <a:cubicBezTo>
                  <a:pt x="2840" y="730"/>
                  <a:pt x="3280" y="1011"/>
                  <a:pt x="2779" y="1130"/>
                </a:cubicBezTo>
                <a:cubicBezTo>
                  <a:pt x="2278" y="1249"/>
                  <a:pt x="579" y="1232"/>
                  <a:pt x="0" y="1259"/>
                </a:cubicBezTo>
              </a:path>
            </a:pathLst>
          </a:custGeom>
          <a:noFill/>
          <a:ln w="57150" cap="flat" cmpd="sng">
            <a:solidFill>
              <a:srgbClr val="66FF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96027" name="Freeform 27"/>
          <p:cNvSpPr>
            <a:spLocks/>
          </p:cNvSpPr>
          <p:nvPr/>
        </p:nvSpPr>
        <p:spPr bwMode="auto">
          <a:xfrm>
            <a:off x="1476375" y="3789363"/>
            <a:ext cx="5327650" cy="1295400"/>
          </a:xfrm>
          <a:custGeom>
            <a:avLst/>
            <a:gdLst>
              <a:gd name="T0" fmla="*/ 3356 w 3356"/>
              <a:gd name="T1" fmla="*/ 0 h 816"/>
              <a:gd name="T2" fmla="*/ 2838 w 3356"/>
              <a:gd name="T3" fmla="*/ 653 h 816"/>
              <a:gd name="T4" fmla="*/ 499 w 3356"/>
              <a:gd name="T5" fmla="*/ 726 h 816"/>
              <a:gd name="T6" fmla="*/ 0 w 3356"/>
              <a:gd name="T7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6" h="816">
                <a:moveTo>
                  <a:pt x="3356" y="0"/>
                </a:moveTo>
                <a:cubicBezTo>
                  <a:pt x="3270" y="109"/>
                  <a:pt x="3314" y="532"/>
                  <a:pt x="2838" y="653"/>
                </a:cubicBezTo>
                <a:cubicBezTo>
                  <a:pt x="2362" y="774"/>
                  <a:pt x="972" y="699"/>
                  <a:pt x="499" y="726"/>
                </a:cubicBezTo>
                <a:cubicBezTo>
                  <a:pt x="26" y="753"/>
                  <a:pt x="83" y="801"/>
                  <a:pt x="0" y="816"/>
                </a:cubicBezTo>
              </a:path>
            </a:pathLst>
          </a:custGeom>
          <a:noFill/>
          <a:ln w="57150" cap="flat" cmpd="sng">
            <a:solidFill>
              <a:srgbClr val="FF7C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96028" name="Freeform 28"/>
          <p:cNvSpPr>
            <a:spLocks/>
          </p:cNvSpPr>
          <p:nvPr/>
        </p:nvSpPr>
        <p:spPr bwMode="auto">
          <a:xfrm>
            <a:off x="3708400" y="3860800"/>
            <a:ext cx="3360738" cy="1152525"/>
          </a:xfrm>
          <a:custGeom>
            <a:avLst/>
            <a:gdLst>
              <a:gd name="T0" fmla="*/ 2086 w 2117"/>
              <a:gd name="T1" fmla="*/ 0 h 726"/>
              <a:gd name="T2" fmla="*/ 1769 w 2117"/>
              <a:gd name="T3" fmla="*/ 590 h 726"/>
              <a:gd name="T4" fmla="*/ 0 w 2117"/>
              <a:gd name="T5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7" h="726">
                <a:moveTo>
                  <a:pt x="2086" y="0"/>
                </a:moveTo>
                <a:cubicBezTo>
                  <a:pt x="2101" y="234"/>
                  <a:pt x="2117" y="469"/>
                  <a:pt x="1769" y="590"/>
                </a:cubicBezTo>
                <a:cubicBezTo>
                  <a:pt x="1421" y="711"/>
                  <a:pt x="710" y="718"/>
                  <a:pt x="0" y="726"/>
                </a:cubicBezTo>
              </a:path>
            </a:pathLst>
          </a:custGeom>
          <a:noFill/>
          <a:ln w="57150" cap="flat" cmpd="sng">
            <a:solidFill>
              <a:srgbClr val="FF7C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896037" name="Group 37"/>
          <p:cNvGrpSpPr>
            <a:grpSpLocks/>
          </p:cNvGrpSpPr>
          <p:nvPr/>
        </p:nvGrpSpPr>
        <p:grpSpPr bwMode="auto">
          <a:xfrm>
            <a:off x="2195513" y="3860800"/>
            <a:ext cx="5256212" cy="1296988"/>
            <a:chOff x="1383" y="2432"/>
            <a:chExt cx="3311" cy="817"/>
          </a:xfrm>
        </p:grpSpPr>
        <p:sp>
          <p:nvSpPr>
            <p:cNvPr id="896029" name="Freeform 29"/>
            <p:cNvSpPr>
              <a:spLocks/>
            </p:cNvSpPr>
            <p:nvPr/>
          </p:nvSpPr>
          <p:spPr bwMode="auto">
            <a:xfrm>
              <a:off x="2744" y="2432"/>
              <a:ext cx="1950" cy="817"/>
            </a:xfrm>
            <a:custGeom>
              <a:avLst/>
              <a:gdLst>
                <a:gd name="T0" fmla="*/ 1950 w 1950"/>
                <a:gd name="T1" fmla="*/ 0 h 817"/>
                <a:gd name="T2" fmla="*/ 1600 w 1950"/>
                <a:gd name="T3" fmla="*/ 616 h 817"/>
                <a:gd name="T4" fmla="*/ 0 w 1950"/>
                <a:gd name="T5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817">
                  <a:moveTo>
                    <a:pt x="1950" y="0"/>
                  </a:moveTo>
                  <a:cubicBezTo>
                    <a:pt x="1892" y="103"/>
                    <a:pt x="1925" y="480"/>
                    <a:pt x="1600" y="616"/>
                  </a:cubicBezTo>
                  <a:cubicBezTo>
                    <a:pt x="1275" y="752"/>
                    <a:pt x="333" y="775"/>
                    <a:pt x="0" y="817"/>
                  </a:cubicBezTo>
                </a:path>
              </a:pathLst>
            </a:custGeom>
            <a:noFill/>
            <a:ln w="57150" cap="flat" cmpd="sng">
              <a:solidFill>
                <a:srgbClr val="FF7C8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6030" name="Freeform 30"/>
            <p:cNvSpPr>
              <a:spLocks/>
            </p:cNvSpPr>
            <p:nvPr/>
          </p:nvSpPr>
          <p:spPr bwMode="auto">
            <a:xfrm>
              <a:off x="1383" y="2464"/>
              <a:ext cx="3297" cy="739"/>
            </a:xfrm>
            <a:custGeom>
              <a:avLst/>
              <a:gdLst>
                <a:gd name="T0" fmla="*/ 3297 w 3297"/>
                <a:gd name="T1" fmla="*/ 0 h 739"/>
                <a:gd name="T2" fmla="*/ 2737 w 3297"/>
                <a:gd name="T3" fmla="*/ 568 h 739"/>
                <a:gd name="T4" fmla="*/ 0 w 3297"/>
                <a:gd name="T5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97" h="739">
                  <a:moveTo>
                    <a:pt x="3297" y="0"/>
                  </a:moveTo>
                  <a:cubicBezTo>
                    <a:pt x="3205" y="95"/>
                    <a:pt x="3287" y="445"/>
                    <a:pt x="2737" y="568"/>
                  </a:cubicBezTo>
                  <a:cubicBezTo>
                    <a:pt x="2187" y="691"/>
                    <a:pt x="570" y="704"/>
                    <a:pt x="0" y="739"/>
                  </a:cubicBezTo>
                </a:path>
              </a:pathLst>
            </a:custGeom>
            <a:noFill/>
            <a:ln w="57150" cap="flat" cmpd="sng">
              <a:solidFill>
                <a:srgbClr val="FF7C8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96031" name="Freeform 31"/>
          <p:cNvSpPr>
            <a:spLocks/>
          </p:cNvSpPr>
          <p:nvPr/>
        </p:nvSpPr>
        <p:spPr bwMode="auto">
          <a:xfrm>
            <a:off x="5148263" y="3860800"/>
            <a:ext cx="2592387" cy="1368425"/>
          </a:xfrm>
          <a:custGeom>
            <a:avLst/>
            <a:gdLst>
              <a:gd name="T0" fmla="*/ 1633 w 1633"/>
              <a:gd name="T1" fmla="*/ 0 h 862"/>
              <a:gd name="T2" fmla="*/ 1315 w 1633"/>
              <a:gd name="T3" fmla="*/ 635 h 862"/>
              <a:gd name="T4" fmla="*/ 0 w 1633"/>
              <a:gd name="T5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3" h="862">
                <a:moveTo>
                  <a:pt x="1633" y="0"/>
                </a:moveTo>
                <a:cubicBezTo>
                  <a:pt x="1610" y="245"/>
                  <a:pt x="1587" y="491"/>
                  <a:pt x="1315" y="635"/>
                </a:cubicBezTo>
                <a:cubicBezTo>
                  <a:pt x="1043" y="779"/>
                  <a:pt x="219" y="824"/>
                  <a:pt x="0" y="862"/>
                </a:cubicBezTo>
              </a:path>
            </a:pathLst>
          </a:custGeom>
          <a:noFill/>
          <a:ln w="57150" cap="flat" cmpd="sng">
            <a:solidFill>
              <a:srgbClr val="FF7C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96032" name="Freeform 32"/>
          <p:cNvSpPr>
            <a:spLocks/>
          </p:cNvSpPr>
          <p:nvPr/>
        </p:nvSpPr>
        <p:spPr bwMode="auto">
          <a:xfrm>
            <a:off x="5076825" y="3284538"/>
            <a:ext cx="2087563" cy="1728787"/>
          </a:xfrm>
          <a:custGeom>
            <a:avLst/>
            <a:gdLst>
              <a:gd name="T0" fmla="*/ 1315 w 1315"/>
              <a:gd name="T1" fmla="*/ 0 h 1089"/>
              <a:gd name="T2" fmla="*/ 0 w 1315"/>
              <a:gd name="T3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15" h="1089">
                <a:moveTo>
                  <a:pt x="1315" y="0"/>
                </a:moveTo>
                <a:cubicBezTo>
                  <a:pt x="767" y="453"/>
                  <a:pt x="219" y="907"/>
                  <a:pt x="0" y="1089"/>
                </a:cubicBezTo>
              </a:path>
            </a:pathLst>
          </a:custGeom>
          <a:noFill/>
          <a:ln w="57150" cap="flat" cmpd="sng">
            <a:solidFill>
              <a:srgbClr val="9999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96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96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96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896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896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96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896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96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25" grpId="0" animBg="1"/>
      <p:bldP spid="896025" grpId="1" animBg="1"/>
      <p:bldP spid="896027" grpId="0" animBg="1"/>
      <p:bldP spid="896027" grpId="1" animBg="1"/>
      <p:bldP spid="896028" grpId="0" animBg="1"/>
      <p:bldP spid="896028" grpId="1" animBg="1"/>
      <p:bldP spid="896031" grpId="0" animBg="1"/>
      <p:bldP spid="896031" grpId="1" animBg="1"/>
      <p:bldP spid="896032" grpId="0" animBg="1"/>
      <p:bldP spid="8960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Литература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ru-RU" alt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Шаблоны ИТ в бизнесе</a:t>
            </a:r>
          </a:p>
        </p:txBody>
      </p:sp>
      <p:sp>
        <p:nvSpPr>
          <p:cNvPr id="90931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Внедрение ИТ как изменение архитектуры предприятия</a:t>
            </a:r>
          </a:p>
        </p:txBody>
      </p:sp>
      <p:pic>
        <p:nvPicPr>
          <p:cNvPr id="969731" name="Picture 3" descr="j03010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700213"/>
            <a:ext cx="3095625" cy="22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9732" name="Picture 4" descr="j00903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2698750" cy="23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9733" name="AutoShape 5"/>
          <p:cNvSpPr>
            <a:spLocks noChangeArrowheads="1"/>
          </p:cNvSpPr>
          <p:nvPr/>
        </p:nvSpPr>
        <p:spPr bwMode="auto">
          <a:xfrm>
            <a:off x="2914650" y="2565400"/>
            <a:ext cx="2592388" cy="792163"/>
          </a:xfrm>
          <a:prstGeom prst="rightArrow">
            <a:avLst>
              <a:gd name="adj1" fmla="val 50000"/>
              <a:gd name="adj2" fmla="val 818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Изменения</a:t>
            </a:r>
          </a:p>
        </p:txBody>
      </p:sp>
      <p:pic>
        <p:nvPicPr>
          <p:cNvPr id="969734" name="Picture 6" descr="Pic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 t="8974" r="11411" b="69940"/>
          <a:stretch>
            <a:fillRect/>
          </a:stretch>
        </p:blipFill>
        <p:spPr bwMode="auto">
          <a:xfrm>
            <a:off x="395288" y="5157788"/>
            <a:ext cx="80645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9735" name="AutoShape 7"/>
          <p:cNvSpPr>
            <a:spLocks noChangeArrowheads="1"/>
          </p:cNvSpPr>
          <p:nvPr/>
        </p:nvSpPr>
        <p:spPr bwMode="auto">
          <a:xfrm>
            <a:off x="827088" y="4149725"/>
            <a:ext cx="503237" cy="1296988"/>
          </a:xfrm>
          <a:prstGeom prst="downArrow">
            <a:avLst>
              <a:gd name="adj1" fmla="val 50000"/>
              <a:gd name="adj2" fmla="val 64432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69736" name="AutoShape 8"/>
          <p:cNvSpPr>
            <a:spLocks noChangeArrowheads="1"/>
          </p:cNvSpPr>
          <p:nvPr/>
        </p:nvSpPr>
        <p:spPr bwMode="auto">
          <a:xfrm>
            <a:off x="2195513" y="5084763"/>
            <a:ext cx="503237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69737" name="AutoShape 9"/>
          <p:cNvSpPr>
            <a:spLocks noChangeArrowheads="1"/>
          </p:cNvSpPr>
          <p:nvPr/>
        </p:nvSpPr>
        <p:spPr bwMode="auto">
          <a:xfrm>
            <a:off x="3492500" y="5157788"/>
            <a:ext cx="503238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69738" name="AutoShape 10"/>
          <p:cNvSpPr>
            <a:spLocks noChangeArrowheads="1"/>
          </p:cNvSpPr>
          <p:nvPr/>
        </p:nvSpPr>
        <p:spPr bwMode="auto">
          <a:xfrm>
            <a:off x="4932363" y="5084763"/>
            <a:ext cx="503237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69739" name="AutoShape 11"/>
          <p:cNvSpPr>
            <a:spLocks noChangeArrowheads="1"/>
          </p:cNvSpPr>
          <p:nvPr/>
        </p:nvSpPr>
        <p:spPr bwMode="auto">
          <a:xfrm>
            <a:off x="6227763" y="4005263"/>
            <a:ext cx="503237" cy="1368425"/>
          </a:xfrm>
          <a:prstGeom prst="downArrow">
            <a:avLst>
              <a:gd name="adj1" fmla="val 50000"/>
              <a:gd name="adj2" fmla="val 67981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69740" name="AutoShape 12"/>
          <p:cNvSpPr>
            <a:spLocks noChangeArrowheads="1"/>
          </p:cNvSpPr>
          <p:nvPr/>
        </p:nvSpPr>
        <p:spPr bwMode="auto">
          <a:xfrm>
            <a:off x="7451725" y="4005263"/>
            <a:ext cx="503238" cy="1368425"/>
          </a:xfrm>
          <a:prstGeom prst="downArrow">
            <a:avLst>
              <a:gd name="adj1" fmla="val 50000"/>
              <a:gd name="adj2" fmla="val 67981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Шаблоны ИТ в бизнесе - учет</a:t>
            </a:r>
          </a:p>
        </p:txBody>
      </p:sp>
      <p:sp>
        <p:nvSpPr>
          <p:cNvPr id="907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/>
          <a:lstStyle/>
          <a:p>
            <a:r>
              <a:rPr lang="ru-RU" altLang="ru-RU" sz="2400"/>
              <a:t>Вводятся, хранятся и обрабатываются данные, которые обрабатывались вручную</a:t>
            </a:r>
          </a:p>
          <a:p>
            <a:r>
              <a:rPr lang="ru-RU" altLang="ru-RU" sz="2400"/>
              <a:t>Пример: бухгалтерия</a:t>
            </a:r>
          </a:p>
          <a:p>
            <a:r>
              <a:rPr lang="ru-RU" altLang="ru-RU" sz="2400"/>
              <a:t>Эффект: уменьшение ошибок, экономия времени</a:t>
            </a:r>
          </a:p>
        </p:txBody>
      </p:sp>
      <p:pic>
        <p:nvPicPr>
          <p:cNvPr id="907270" name="Picture 6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7271" name="AutoShape 7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07272" name="Rectangle 8"/>
          <p:cNvSpPr>
            <a:spLocks noChangeArrowheads="1"/>
          </p:cNvSpPr>
          <p:nvPr/>
        </p:nvSpPr>
        <p:spPr bwMode="auto">
          <a:xfrm>
            <a:off x="233997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07273" name="Rectangle 9"/>
          <p:cNvSpPr>
            <a:spLocks noChangeArrowheads="1"/>
          </p:cNvSpPr>
          <p:nvPr/>
        </p:nvSpPr>
        <p:spPr bwMode="auto">
          <a:xfrm>
            <a:off x="363537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07274" name="Rectangle 10"/>
          <p:cNvSpPr>
            <a:spLocks noChangeArrowheads="1"/>
          </p:cNvSpPr>
          <p:nvPr/>
        </p:nvSpPr>
        <p:spPr bwMode="auto">
          <a:xfrm>
            <a:off x="5003800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07275" name="Rectangle 11"/>
          <p:cNvSpPr>
            <a:spLocks noChangeArrowheads="1"/>
          </p:cNvSpPr>
          <p:nvPr/>
        </p:nvSpPr>
        <p:spPr bwMode="auto">
          <a:xfrm>
            <a:off x="63722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07276" name="Rectangle 12"/>
          <p:cNvSpPr>
            <a:spLocks noChangeArrowheads="1"/>
          </p:cNvSpPr>
          <p:nvPr/>
        </p:nvSpPr>
        <p:spPr bwMode="auto">
          <a:xfrm>
            <a:off x="76676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r>
              <a:rPr lang="ru-RU" altLang="ru-RU"/>
              <a:t>Шаблоны ИТ в бизнесе – автоматизация бизнес-процессов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16113"/>
            <a:ext cx="8229600" cy="2179637"/>
          </a:xfrm>
        </p:spPr>
        <p:txBody>
          <a:bodyPr/>
          <a:lstStyle/>
          <a:p>
            <a:r>
              <a:rPr lang="ru-RU" altLang="ru-RU" sz="2400"/>
              <a:t>Существующие бизнес-процессы поддерживаются средствами автоматизации</a:t>
            </a:r>
          </a:p>
          <a:p>
            <a:r>
              <a:rPr lang="ru-RU" altLang="ru-RU" sz="2400"/>
              <a:t>Пример: система документооборота</a:t>
            </a:r>
          </a:p>
          <a:p>
            <a:r>
              <a:rPr lang="ru-RU" altLang="ru-RU" sz="2400"/>
              <a:t>Эффект: экономия времени, процессные рамки</a:t>
            </a:r>
          </a:p>
        </p:txBody>
      </p:sp>
      <p:pic>
        <p:nvPicPr>
          <p:cNvPr id="911364" name="Picture 4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65" name="AutoShape 5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1367" name="Rectangle 7"/>
          <p:cNvSpPr>
            <a:spLocks noChangeArrowheads="1"/>
          </p:cNvSpPr>
          <p:nvPr/>
        </p:nvSpPr>
        <p:spPr bwMode="auto">
          <a:xfrm>
            <a:off x="363537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1368" name="Rectangle 8"/>
          <p:cNvSpPr>
            <a:spLocks noChangeArrowheads="1"/>
          </p:cNvSpPr>
          <p:nvPr/>
        </p:nvSpPr>
        <p:spPr bwMode="auto">
          <a:xfrm>
            <a:off x="5003800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63722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76676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1371" name="AutoShape 11"/>
          <p:cNvSpPr>
            <a:spLocks noChangeArrowheads="1"/>
          </p:cNvSpPr>
          <p:nvPr/>
        </p:nvSpPr>
        <p:spPr bwMode="auto">
          <a:xfrm>
            <a:off x="26273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Шаблоны ИТ в бизнесе – коммуникатор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400"/>
              <a:t>ИТ используется для неформализованного обмена информацией между пользователями системы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Пример: система электронной почты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Эффект: экономия времени, доступность сотрудников, изменения корпоративной культуры</a:t>
            </a:r>
          </a:p>
        </p:txBody>
      </p:sp>
      <p:pic>
        <p:nvPicPr>
          <p:cNvPr id="912388" name="Picture 4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2389" name="AutoShape 5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2390" name="Rectangle 6"/>
          <p:cNvSpPr>
            <a:spLocks noChangeArrowheads="1"/>
          </p:cNvSpPr>
          <p:nvPr/>
        </p:nvSpPr>
        <p:spPr bwMode="auto">
          <a:xfrm>
            <a:off x="3779838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2391" name="Rectangle 7"/>
          <p:cNvSpPr>
            <a:spLocks noChangeArrowheads="1"/>
          </p:cNvSpPr>
          <p:nvPr/>
        </p:nvSpPr>
        <p:spPr bwMode="auto">
          <a:xfrm>
            <a:off x="2411413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2392" name="Rectangle 8"/>
          <p:cNvSpPr>
            <a:spLocks noChangeArrowheads="1"/>
          </p:cNvSpPr>
          <p:nvPr/>
        </p:nvSpPr>
        <p:spPr bwMode="auto">
          <a:xfrm>
            <a:off x="63722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2393" name="Rectangle 9"/>
          <p:cNvSpPr>
            <a:spLocks noChangeArrowheads="1"/>
          </p:cNvSpPr>
          <p:nvPr/>
        </p:nvSpPr>
        <p:spPr bwMode="auto">
          <a:xfrm>
            <a:off x="76676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2394" name="AutoShape 10"/>
          <p:cNvSpPr>
            <a:spLocks noChangeArrowheads="1"/>
          </p:cNvSpPr>
          <p:nvPr/>
        </p:nvSpPr>
        <p:spPr bwMode="auto">
          <a:xfrm>
            <a:off x="3924300" y="4221163"/>
            <a:ext cx="503238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2395" name="AutoShape 11"/>
          <p:cNvSpPr>
            <a:spLocks noChangeArrowheads="1"/>
          </p:cNvSpPr>
          <p:nvPr/>
        </p:nvSpPr>
        <p:spPr bwMode="auto">
          <a:xfrm>
            <a:off x="536416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12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90" grpId="0" animBg="1"/>
      <p:bldP spid="9123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Шаблоны ИТ в бизнесе – сотрудничество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/>
              <a:t>ИТ используется для сотрудничества людей в ходе частично формализованной деятельности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Пример: система управления закупками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Эффект: экономия финансовых и материальных ресурсов!!</a:t>
            </a:r>
          </a:p>
        </p:txBody>
      </p:sp>
      <p:pic>
        <p:nvPicPr>
          <p:cNvPr id="913412" name="Picture 4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3413" name="AutoShape 5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3416" name="Rectangle 8"/>
          <p:cNvSpPr>
            <a:spLocks noChangeArrowheads="1"/>
          </p:cNvSpPr>
          <p:nvPr/>
        </p:nvSpPr>
        <p:spPr bwMode="auto">
          <a:xfrm>
            <a:off x="63722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3417" name="Rectangle 9"/>
          <p:cNvSpPr>
            <a:spLocks noChangeArrowheads="1"/>
          </p:cNvSpPr>
          <p:nvPr/>
        </p:nvSpPr>
        <p:spPr bwMode="auto">
          <a:xfrm>
            <a:off x="76676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3418" name="AutoShape 10"/>
          <p:cNvSpPr>
            <a:spLocks noChangeArrowheads="1"/>
          </p:cNvSpPr>
          <p:nvPr/>
        </p:nvSpPr>
        <p:spPr bwMode="auto">
          <a:xfrm>
            <a:off x="3924300" y="4221163"/>
            <a:ext cx="503238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3419" name="AutoShape 11"/>
          <p:cNvSpPr>
            <a:spLocks noChangeArrowheads="1"/>
          </p:cNvSpPr>
          <p:nvPr/>
        </p:nvSpPr>
        <p:spPr bwMode="auto">
          <a:xfrm>
            <a:off x="536416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3420" name="AutoShape 12"/>
          <p:cNvSpPr>
            <a:spLocks noChangeArrowheads="1"/>
          </p:cNvSpPr>
          <p:nvPr/>
        </p:nvSpPr>
        <p:spPr bwMode="auto">
          <a:xfrm>
            <a:off x="26273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Шаблоны ИТ в бизнесе – планирование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ИТ используется для составления планов деятельности по историческим и внутренним данным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Пример: система бюджетирования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Эффект: согласованность ресурсов и как следствие их экономия</a:t>
            </a:r>
          </a:p>
        </p:txBody>
      </p:sp>
      <p:pic>
        <p:nvPicPr>
          <p:cNvPr id="914436" name="Picture 4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4437" name="AutoShape 5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auto">
          <a:xfrm>
            <a:off x="3708400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4439" name="Rectangle 7"/>
          <p:cNvSpPr>
            <a:spLocks noChangeArrowheads="1"/>
          </p:cNvSpPr>
          <p:nvPr/>
        </p:nvSpPr>
        <p:spPr bwMode="auto">
          <a:xfrm>
            <a:off x="76676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4442" name="AutoShape 10"/>
          <p:cNvSpPr>
            <a:spLocks noChangeArrowheads="1"/>
          </p:cNvSpPr>
          <p:nvPr/>
        </p:nvSpPr>
        <p:spPr bwMode="auto">
          <a:xfrm>
            <a:off x="26273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4443" name="AutoShape 11"/>
          <p:cNvSpPr>
            <a:spLocks noChangeArrowheads="1"/>
          </p:cNvSpPr>
          <p:nvPr/>
        </p:nvSpPr>
        <p:spPr bwMode="auto">
          <a:xfrm>
            <a:off x="6516688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4444" name="Rectangle 12"/>
          <p:cNvSpPr>
            <a:spLocks noChangeArrowheads="1"/>
          </p:cNvSpPr>
          <p:nvPr/>
        </p:nvSpPr>
        <p:spPr bwMode="auto">
          <a:xfrm>
            <a:off x="5003800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Так что такое архитектура?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ANSI/IEEE Std 1471-2000:</a:t>
            </a:r>
            <a:br>
              <a:rPr lang="en-US" altLang="ru-RU"/>
            </a:br>
            <a:r>
              <a:rPr lang="en-US" altLang="ru-RU"/>
              <a:t/>
            </a:r>
            <a:br>
              <a:rPr lang="en-US" altLang="ru-RU"/>
            </a:br>
            <a:r>
              <a:rPr lang="en-US" altLang="ru-RU"/>
              <a:t>«</a:t>
            </a:r>
            <a:r>
              <a:rPr lang="ru-RU" altLang="ru-RU"/>
              <a:t>фундаментальная организационная структура системы, воплощенная в ее компонентах, их взаимоотношениях между собой и с окружением, и принципы, управляющие ее построением и эволюцией</a:t>
            </a:r>
            <a:r>
              <a:rPr lang="en-US" altLang="ru-RU"/>
              <a:t>"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Шаблоны ИТ в бизнесе – фундаментальный анализ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ИТ используется для составления планов деятельности по внешним для организации данным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Пример: система маркетингового анализа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Эффект: согласованность ресурсов и как следствие их экономия</a:t>
            </a:r>
          </a:p>
        </p:txBody>
      </p:sp>
      <p:pic>
        <p:nvPicPr>
          <p:cNvPr id="915460" name="Picture 4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5461" name="AutoShape 5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5463" name="Rectangle 7"/>
          <p:cNvSpPr>
            <a:spLocks noChangeArrowheads="1"/>
          </p:cNvSpPr>
          <p:nvPr/>
        </p:nvSpPr>
        <p:spPr bwMode="auto">
          <a:xfrm>
            <a:off x="76676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5464" name="AutoShape 8"/>
          <p:cNvSpPr>
            <a:spLocks noChangeArrowheads="1"/>
          </p:cNvSpPr>
          <p:nvPr/>
        </p:nvSpPr>
        <p:spPr bwMode="auto">
          <a:xfrm>
            <a:off x="26273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5465" name="AutoShape 9"/>
          <p:cNvSpPr>
            <a:spLocks noChangeArrowheads="1"/>
          </p:cNvSpPr>
          <p:nvPr/>
        </p:nvSpPr>
        <p:spPr bwMode="auto">
          <a:xfrm>
            <a:off x="6516688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5466" name="Rectangle 10"/>
          <p:cNvSpPr>
            <a:spLocks noChangeArrowheads="1"/>
          </p:cNvSpPr>
          <p:nvPr/>
        </p:nvSpPr>
        <p:spPr bwMode="auto">
          <a:xfrm>
            <a:off x="5003800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5467" name="AutoShape 11"/>
          <p:cNvSpPr>
            <a:spLocks noChangeArrowheads="1"/>
          </p:cNvSpPr>
          <p:nvPr/>
        </p:nvSpPr>
        <p:spPr bwMode="auto">
          <a:xfrm>
            <a:off x="3924300" y="4149725"/>
            <a:ext cx="503238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Шаблоны ИТ в бизнесе – оптимизация операций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ИТ используется для оптимизации выполнения существующих в организации бизнес-процессов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Пример: система оптимизации прямого маркетинга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Эффект: оптимизация эффекта деятельности организации или оптимизация использования ресурсов</a:t>
            </a:r>
          </a:p>
        </p:txBody>
      </p:sp>
      <p:pic>
        <p:nvPicPr>
          <p:cNvPr id="916484" name="Picture 4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6485" name="AutoShape 5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6486" name="Rectangle 6"/>
          <p:cNvSpPr>
            <a:spLocks noChangeArrowheads="1"/>
          </p:cNvSpPr>
          <p:nvPr/>
        </p:nvSpPr>
        <p:spPr bwMode="auto">
          <a:xfrm>
            <a:off x="3779838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6487" name="AutoShape 7"/>
          <p:cNvSpPr>
            <a:spLocks noChangeArrowheads="1"/>
          </p:cNvSpPr>
          <p:nvPr/>
        </p:nvSpPr>
        <p:spPr bwMode="auto">
          <a:xfrm>
            <a:off x="26273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6488" name="AutoShape 8"/>
          <p:cNvSpPr>
            <a:spLocks noChangeArrowheads="1"/>
          </p:cNvSpPr>
          <p:nvPr/>
        </p:nvSpPr>
        <p:spPr bwMode="auto">
          <a:xfrm>
            <a:off x="6516688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6489" name="Rectangle 9"/>
          <p:cNvSpPr>
            <a:spLocks noChangeArrowheads="1"/>
          </p:cNvSpPr>
          <p:nvPr/>
        </p:nvSpPr>
        <p:spPr bwMode="auto">
          <a:xfrm>
            <a:off x="5003800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6490" name="AutoShape 10"/>
          <p:cNvSpPr>
            <a:spLocks noChangeArrowheads="1"/>
          </p:cNvSpPr>
          <p:nvPr/>
        </p:nvSpPr>
        <p:spPr bwMode="auto">
          <a:xfrm>
            <a:off x="8027988" y="4149725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Шаблоны ИТ в бизнесе – кастомизация по запросу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/>
              <a:t>ИТ используется для планирования на лету частично формализованной деятельности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Пример: система производства под заказ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Эффект: удовлетворенность пользователей, экономия ресурсов</a:t>
            </a:r>
          </a:p>
        </p:txBody>
      </p:sp>
      <p:pic>
        <p:nvPicPr>
          <p:cNvPr id="917508" name="Picture 4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7509" name="AutoShape 5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7511" name="Rectangle 7"/>
          <p:cNvSpPr>
            <a:spLocks noChangeArrowheads="1"/>
          </p:cNvSpPr>
          <p:nvPr/>
        </p:nvSpPr>
        <p:spPr bwMode="auto">
          <a:xfrm>
            <a:off x="7667625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7512" name="AutoShape 8"/>
          <p:cNvSpPr>
            <a:spLocks noChangeArrowheads="1"/>
          </p:cNvSpPr>
          <p:nvPr/>
        </p:nvSpPr>
        <p:spPr bwMode="auto">
          <a:xfrm>
            <a:off x="3924300" y="4221163"/>
            <a:ext cx="503238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7513" name="AutoShape 9"/>
          <p:cNvSpPr>
            <a:spLocks noChangeArrowheads="1"/>
          </p:cNvSpPr>
          <p:nvPr/>
        </p:nvSpPr>
        <p:spPr bwMode="auto">
          <a:xfrm>
            <a:off x="536416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7514" name="AutoShape 10"/>
          <p:cNvSpPr>
            <a:spLocks noChangeArrowheads="1"/>
          </p:cNvSpPr>
          <p:nvPr/>
        </p:nvSpPr>
        <p:spPr bwMode="auto">
          <a:xfrm>
            <a:off x="26273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7515" name="AutoShape 11"/>
          <p:cNvSpPr>
            <a:spLocks noChangeArrowheads="1"/>
          </p:cNvSpPr>
          <p:nvPr/>
        </p:nvSpPr>
        <p:spPr bwMode="auto">
          <a:xfrm>
            <a:off x="6516688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Шаблоны ИТ в бизнесе – система поддержки принятия решений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ИТ используется для (поддержки) принятия решений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Пример: механическая трейдинговая система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Эффект: повышение качества принятия решений, исключение человеческого фактора в принятии решений</a:t>
            </a:r>
          </a:p>
        </p:txBody>
      </p:sp>
      <p:pic>
        <p:nvPicPr>
          <p:cNvPr id="918532" name="Picture 4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8533" name="AutoShape 5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8534" name="Rectangle 6"/>
          <p:cNvSpPr>
            <a:spLocks noChangeArrowheads="1"/>
          </p:cNvSpPr>
          <p:nvPr/>
        </p:nvSpPr>
        <p:spPr bwMode="auto">
          <a:xfrm>
            <a:off x="3779838" y="4365625"/>
            <a:ext cx="7207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8535" name="AutoShape 7"/>
          <p:cNvSpPr>
            <a:spLocks noChangeArrowheads="1"/>
          </p:cNvSpPr>
          <p:nvPr/>
        </p:nvSpPr>
        <p:spPr bwMode="auto">
          <a:xfrm>
            <a:off x="8027988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8536" name="AutoShape 8"/>
          <p:cNvSpPr>
            <a:spLocks noChangeArrowheads="1"/>
          </p:cNvSpPr>
          <p:nvPr/>
        </p:nvSpPr>
        <p:spPr bwMode="auto">
          <a:xfrm>
            <a:off x="536416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8537" name="AutoShape 9"/>
          <p:cNvSpPr>
            <a:spLocks noChangeArrowheads="1"/>
          </p:cNvSpPr>
          <p:nvPr/>
        </p:nvSpPr>
        <p:spPr bwMode="auto">
          <a:xfrm>
            <a:off x="26273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8538" name="AutoShape 10"/>
          <p:cNvSpPr>
            <a:spLocks noChangeArrowheads="1"/>
          </p:cNvSpPr>
          <p:nvPr/>
        </p:nvSpPr>
        <p:spPr bwMode="auto">
          <a:xfrm>
            <a:off x="6516688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Шаблоны ИТ в бизнесе – самоорганизующаяся система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>
            <a:normAutofit fontScale="92500"/>
          </a:bodyPr>
          <a:lstStyle/>
          <a:p>
            <a:r>
              <a:rPr lang="ru-RU" altLang="ru-RU" sz="2800"/>
              <a:t>ИТ используется для самоорганизации бизнес-процесса в сообществе</a:t>
            </a:r>
          </a:p>
          <a:p>
            <a:r>
              <a:rPr lang="ru-RU" altLang="ru-RU" sz="2800"/>
              <a:t>Пример: электронная торговая площадка</a:t>
            </a:r>
          </a:p>
          <a:p>
            <a:r>
              <a:rPr lang="ru-RU" altLang="ru-RU" sz="2800"/>
              <a:t>Эффект: синергия, новый уровень бизнеса</a:t>
            </a:r>
          </a:p>
        </p:txBody>
      </p:sp>
      <p:pic>
        <p:nvPicPr>
          <p:cNvPr id="919556" name="Picture 4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3" y="3938588"/>
            <a:ext cx="3523493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9557" name="AutoShape 5"/>
          <p:cNvSpPr>
            <a:spLocks noChangeArrowheads="1"/>
          </p:cNvSpPr>
          <p:nvPr/>
        </p:nvSpPr>
        <p:spPr bwMode="auto">
          <a:xfrm>
            <a:off x="11160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8027988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536416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2627313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6516688" y="4221163"/>
            <a:ext cx="503237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3924300" y="4221163"/>
            <a:ext cx="503238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100">
                <a:effectLst>
                  <a:outerShdw blurRad="38100" dist="38100" dir="2700000" algn="tl">
                    <a:srgbClr val="C0C0C0"/>
                  </a:outerShdw>
                </a:effectLst>
              </a:rPr>
              <a:t>Стратегия компании и КИС</a:t>
            </a:r>
            <a:endParaRPr lang="en-US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800" b="1"/>
              <a:t>Дифференцирование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Органичные, свободные действия, высокая степень координации между отделами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Большой потенциал в научных исследованиях и разработках 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Творческое чутье, оригинальные идеи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Развитые маркетинговые способности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Поощрение инноваций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Высокий уровень качества и технологическое лидерство</a:t>
            </a:r>
            <a:endParaRPr lang="ru-RU" altLang="ru-RU" sz="1600" b="1"/>
          </a:p>
          <a:p>
            <a:pPr>
              <a:lnSpc>
                <a:spcPct val="80000"/>
              </a:lnSpc>
            </a:pPr>
            <a:r>
              <a:rPr lang="ru-RU" altLang="ru-RU" sz="1800" b="1"/>
              <a:t>Лидерство по издержкам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Централизованное руководство, жесткий контроль над  издержками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Приоритетность стандартных процедур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Производство основывается на простых в освоении технологиях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Высокий уровень эффективности систем закупок и распределения продукции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Контроль над деятельностью   работников, ограничение их полномочий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Частные и детальные контрольные отчеты</a:t>
            </a:r>
            <a:endParaRPr lang="ru-RU" altLang="ru-RU" sz="1600" b="1"/>
          </a:p>
          <a:p>
            <a:pPr>
              <a:lnSpc>
                <a:spcPct val="80000"/>
              </a:lnSpc>
            </a:pPr>
            <a:r>
              <a:rPr lang="ru-RU" altLang="ru-RU" sz="1800" b="1"/>
              <a:t>Фокусирование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Для достижения конкретной стратегической цели используется комбинация  из перечисленных выше характеристик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Высоко ценится и вознаграждается гибкость и устойчивые связи с покупателями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Издержки соразмерны уровню сервиса и степени лояльности потребителей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Работники, контактирующие с покупателями, в обязательном порядке наделяются дополнительными полномочиями</a:t>
            </a:r>
            <a:endParaRPr lang="en-US" altLang="ru-RU" sz="1600" b="1"/>
          </a:p>
          <a:p>
            <a:pPr>
              <a:lnSpc>
                <a:spcPct val="80000"/>
              </a:lnSpc>
            </a:pP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100">
                <a:effectLst>
                  <a:outerShdw blurRad="38100" dist="38100" dir="2700000" algn="tl">
                    <a:srgbClr val="C0C0C0"/>
                  </a:outerShdw>
                </a:effectLst>
              </a:rPr>
              <a:t>КИС для стратегии дифференцирования</a:t>
            </a:r>
            <a:endParaRPr lang="en-US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85800" y="1981200"/>
            <a:ext cx="3309938" cy="4616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600" b="1"/>
              <a:t>Органичные, свободные действия, высокая степень координации между отделами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Большой потенциал в научных исследованиях и разработках 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Творческое чутье, оригинальные идеи</a:t>
            </a:r>
          </a:p>
          <a:p>
            <a:pPr>
              <a:lnSpc>
                <a:spcPct val="90000"/>
              </a:lnSpc>
            </a:pPr>
            <a:endParaRPr lang="ru-RU" altLang="ru-RU" sz="1600" b="1"/>
          </a:p>
          <a:p>
            <a:pPr>
              <a:lnSpc>
                <a:spcPct val="90000"/>
              </a:lnSpc>
            </a:pPr>
            <a:r>
              <a:rPr lang="ru-RU" altLang="ru-RU" sz="1600" b="1"/>
              <a:t>Развитые маркетинговые способности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Поощрение инноваций</a:t>
            </a:r>
          </a:p>
          <a:p>
            <a:pPr>
              <a:lnSpc>
                <a:spcPct val="90000"/>
              </a:lnSpc>
            </a:pPr>
            <a:endParaRPr lang="ru-RU" altLang="ru-RU" sz="1600" b="1"/>
          </a:p>
          <a:p>
            <a:pPr>
              <a:lnSpc>
                <a:spcPct val="90000"/>
              </a:lnSpc>
            </a:pPr>
            <a:r>
              <a:rPr lang="ru-RU" altLang="ru-RU" sz="1600" b="1"/>
              <a:t>Высокий уровень качества и технологическое лидерство</a:t>
            </a:r>
            <a:endParaRPr lang="ru-RU" altLang="ru-RU" sz="2000" b="1"/>
          </a:p>
        </p:txBody>
      </p:sp>
      <p:sp>
        <p:nvSpPr>
          <p:cNvPr id="1001476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4067175" y="1981200"/>
            <a:ext cx="4752975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1800"/>
              <a:t>Шаблон «коммуникатор» (портал)</a:t>
            </a:r>
          </a:p>
          <a:p>
            <a:pPr>
              <a:lnSpc>
                <a:spcPct val="90000"/>
              </a:lnSpc>
            </a:pPr>
            <a:endParaRPr lang="ru-RU" altLang="ru-RU" sz="1800"/>
          </a:p>
          <a:p>
            <a:pPr>
              <a:lnSpc>
                <a:spcPct val="90000"/>
              </a:lnSpc>
            </a:pPr>
            <a:endParaRPr lang="ru-RU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Шаблон «сотрудничество» (система управления проектами)</a:t>
            </a:r>
          </a:p>
          <a:p>
            <a:pPr>
              <a:lnSpc>
                <a:spcPct val="90000"/>
              </a:lnSpc>
            </a:pPr>
            <a:endParaRPr lang="ru-RU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Шаблон «кастомизация по запросу» (гибкое производство)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Шаблон «фундаментальный анализ» (система маркетингового анализа)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Система поддержки принятия решений (</a:t>
            </a:r>
            <a:r>
              <a:rPr lang="en-US" altLang="ru-RU" sz="1800"/>
              <a:t>CAD, </a:t>
            </a:r>
            <a:r>
              <a:rPr lang="ru-RU" altLang="ru-RU" sz="1800"/>
              <a:t>автоматизация исследований)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Оптимизация операций</a:t>
            </a:r>
          </a:p>
        </p:txBody>
      </p:sp>
      <p:sp>
        <p:nvSpPr>
          <p:cNvPr id="1001477" name="Line 5"/>
          <p:cNvSpPr>
            <a:spLocks noChangeShapeType="1"/>
          </p:cNvSpPr>
          <p:nvPr/>
        </p:nvSpPr>
        <p:spPr bwMode="auto">
          <a:xfrm>
            <a:off x="395288" y="2924175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1478" name="Line 6"/>
          <p:cNvSpPr>
            <a:spLocks noChangeShapeType="1"/>
          </p:cNvSpPr>
          <p:nvPr/>
        </p:nvSpPr>
        <p:spPr bwMode="auto">
          <a:xfrm flipV="1">
            <a:off x="395288" y="3644900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1479" name="Line 7"/>
          <p:cNvSpPr>
            <a:spLocks noChangeShapeType="1"/>
          </p:cNvSpPr>
          <p:nvPr/>
        </p:nvSpPr>
        <p:spPr bwMode="auto">
          <a:xfrm>
            <a:off x="468313" y="4365625"/>
            <a:ext cx="8424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1480" name="Line 8"/>
          <p:cNvSpPr>
            <a:spLocks noChangeShapeType="1"/>
          </p:cNvSpPr>
          <p:nvPr/>
        </p:nvSpPr>
        <p:spPr bwMode="auto">
          <a:xfrm>
            <a:off x="468313" y="4868863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1481" name="Line 9"/>
          <p:cNvSpPr>
            <a:spLocks noChangeShapeType="1"/>
          </p:cNvSpPr>
          <p:nvPr/>
        </p:nvSpPr>
        <p:spPr bwMode="auto">
          <a:xfrm>
            <a:off x="468313" y="5445125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1482" name="Line 10"/>
          <p:cNvSpPr>
            <a:spLocks noChangeShapeType="1"/>
          </p:cNvSpPr>
          <p:nvPr/>
        </p:nvSpPr>
        <p:spPr bwMode="auto">
          <a:xfrm>
            <a:off x="3924300" y="1628775"/>
            <a:ext cx="0" cy="4895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100">
                <a:effectLst>
                  <a:outerShdw blurRad="38100" dist="38100" dir="2700000" algn="tl">
                    <a:srgbClr val="C0C0C0"/>
                  </a:outerShdw>
                </a:effectLst>
              </a:rPr>
              <a:t>КИС для стратегии лидерства по издержкам</a:t>
            </a:r>
            <a:endParaRPr lang="en-US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4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600" b="1"/>
              <a:t>Централизованное руководство, жесткий контроль над  издержками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Приоритетность стандартных процедур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Производство основывается на простых в освоении технологиях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Высокий уровень эффективности систем закупок и распределения продукции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Контроль над деятельностью   работников, ограничение их полномочий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Частные и детальные контрольные отчеты</a:t>
            </a:r>
            <a:endParaRPr lang="ru-RU" altLang="ru-RU" sz="2000" b="1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Шаблон «планирование» (</a:t>
            </a:r>
            <a:r>
              <a:rPr lang="en-US" altLang="ru-RU" sz="2000"/>
              <a:t>ERP - </a:t>
            </a:r>
            <a:r>
              <a:rPr lang="ru-RU" altLang="ru-RU" sz="2000"/>
              <a:t>система)</a:t>
            </a:r>
          </a:p>
          <a:p>
            <a:pPr>
              <a:lnSpc>
                <a:spcPct val="90000"/>
              </a:lnSpc>
            </a:pPr>
            <a:endParaRPr lang="ru-RU" altLang="ru-RU" sz="900"/>
          </a:p>
          <a:p>
            <a:pPr>
              <a:lnSpc>
                <a:spcPct val="90000"/>
              </a:lnSpc>
            </a:pPr>
            <a:r>
              <a:rPr lang="ru-RU" altLang="ru-RU" sz="2000"/>
              <a:t>Шаблон «автоматизация бизнес-процессов» (</a:t>
            </a:r>
            <a:r>
              <a:rPr lang="en-US" altLang="ru-RU" sz="2000"/>
              <a:t>ERP,  CAM, MES96, </a:t>
            </a:r>
            <a:r>
              <a:rPr lang="ru-RU" altLang="ru-RU" sz="2000"/>
              <a:t>система документооборота)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Оптимизация операций</a:t>
            </a:r>
          </a:p>
          <a:p>
            <a:pPr>
              <a:lnSpc>
                <a:spcPct val="90000"/>
              </a:lnSpc>
            </a:pPr>
            <a:endParaRPr lang="ru-RU" altLang="ru-RU" sz="2000"/>
          </a:p>
          <a:p>
            <a:pPr>
              <a:lnSpc>
                <a:spcPct val="90000"/>
              </a:lnSpc>
            </a:pPr>
            <a:endParaRPr lang="ru-RU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Шаблон «автоматизация бизнес-процессов» (</a:t>
            </a:r>
            <a:r>
              <a:rPr lang="en-US" altLang="ru-RU" sz="2000"/>
              <a:t>ERP, </a:t>
            </a:r>
            <a:r>
              <a:rPr lang="ru-RU" altLang="ru-RU" sz="2000"/>
              <a:t>система документооборота)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2000"/>
          </a:p>
        </p:txBody>
      </p:sp>
      <p:sp>
        <p:nvSpPr>
          <p:cNvPr id="1002501" name="Line 5"/>
          <p:cNvSpPr>
            <a:spLocks noChangeShapeType="1"/>
          </p:cNvSpPr>
          <p:nvPr/>
        </p:nvSpPr>
        <p:spPr bwMode="auto">
          <a:xfrm>
            <a:off x="468313" y="2708275"/>
            <a:ext cx="820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2502" name="Line 6"/>
          <p:cNvSpPr>
            <a:spLocks noChangeShapeType="1"/>
          </p:cNvSpPr>
          <p:nvPr/>
        </p:nvSpPr>
        <p:spPr bwMode="auto">
          <a:xfrm flipV="1">
            <a:off x="539750" y="393382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2503" name="Line 7"/>
          <p:cNvSpPr>
            <a:spLocks noChangeShapeType="1"/>
          </p:cNvSpPr>
          <p:nvPr/>
        </p:nvSpPr>
        <p:spPr bwMode="auto">
          <a:xfrm>
            <a:off x="539750" y="4868863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2504" name="Line 8"/>
          <p:cNvSpPr>
            <a:spLocks noChangeShapeType="1"/>
          </p:cNvSpPr>
          <p:nvPr/>
        </p:nvSpPr>
        <p:spPr bwMode="auto">
          <a:xfrm>
            <a:off x="4427538" y="1844675"/>
            <a:ext cx="0" cy="4679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100">
                <a:effectLst>
                  <a:outerShdw blurRad="38100" dist="38100" dir="2700000" algn="tl">
                    <a:srgbClr val="C0C0C0"/>
                  </a:outerShdw>
                </a:effectLst>
              </a:rPr>
              <a:t>КИС для стратегии фокусирования</a:t>
            </a:r>
            <a:endParaRPr lang="en-US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52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85800" y="1981200"/>
            <a:ext cx="3598863" cy="4327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600" b="1"/>
              <a:t>Для достижения конкретной стратегической цели используется комбинация  из перечисленных выше характеристик</a:t>
            </a:r>
          </a:p>
          <a:p>
            <a:pPr>
              <a:lnSpc>
                <a:spcPct val="80000"/>
              </a:lnSpc>
            </a:pPr>
            <a:r>
              <a:rPr lang="ru-RU" altLang="ru-RU" sz="1600" b="1"/>
              <a:t>Высоко ценится и вознаграждается гибкость и устойчивые связи с покупателями</a:t>
            </a:r>
          </a:p>
          <a:p>
            <a:pPr>
              <a:lnSpc>
                <a:spcPct val="80000"/>
              </a:lnSpc>
            </a:pPr>
            <a:r>
              <a:rPr lang="ru-RU" altLang="ru-RU" sz="1600" b="1"/>
              <a:t>Издержки соразмерны уровню сервиса и степени лояльности потребителей</a:t>
            </a:r>
          </a:p>
          <a:p>
            <a:pPr>
              <a:lnSpc>
                <a:spcPct val="80000"/>
              </a:lnSpc>
            </a:pPr>
            <a:endParaRPr lang="ru-RU" altLang="ru-RU" sz="1600" b="1"/>
          </a:p>
          <a:p>
            <a:pPr>
              <a:lnSpc>
                <a:spcPct val="80000"/>
              </a:lnSpc>
            </a:pPr>
            <a:r>
              <a:rPr lang="ru-RU" altLang="ru-RU" sz="1600" b="1"/>
              <a:t>Работники, контактирующие с покупателями, в обязательном порядке наделяются дополнительными полномочиями</a:t>
            </a:r>
            <a:endParaRPr lang="en-US" altLang="ru-RU" sz="2000" b="1"/>
          </a:p>
          <a:p>
            <a:pPr>
              <a:lnSpc>
                <a:spcPct val="80000"/>
              </a:lnSpc>
            </a:pPr>
            <a:endParaRPr lang="ru-RU" altLang="ru-RU" sz="2000"/>
          </a:p>
        </p:txBody>
      </p:sp>
      <p:sp>
        <p:nvSpPr>
          <p:cNvPr id="1003524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4284663" y="1981200"/>
            <a:ext cx="4535487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altLang="ru-RU" sz="2000"/>
          </a:p>
          <a:p>
            <a:pPr>
              <a:lnSpc>
                <a:spcPct val="80000"/>
              </a:lnSpc>
            </a:pPr>
            <a:endParaRPr lang="ru-RU" altLang="ru-RU" sz="2000"/>
          </a:p>
          <a:p>
            <a:pPr>
              <a:lnSpc>
                <a:spcPct val="80000"/>
              </a:lnSpc>
            </a:pPr>
            <a:endParaRPr lang="ru-RU" altLang="ru-RU" sz="2000"/>
          </a:p>
          <a:p>
            <a:pPr>
              <a:lnSpc>
                <a:spcPct val="80000"/>
              </a:lnSpc>
            </a:pPr>
            <a:endParaRPr lang="ru-RU" altLang="ru-RU" sz="1200"/>
          </a:p>
          <a:p>
            <a:pPr>
              <a:lnSpc>
                <a:spcPct val="80000"/>
              </a:lnSpc>
            </a:pPr>
            <a:r>
              <a:rPr lang="ru-RU" altLang="ru-RU" sz="2000"/>
              <a:t>Шаблон «Кастомизация по запросу» (гибкое производство), шаблон «коммуникатор» (</a:t>
            </a:r>
            <a:r>
              <a:rPr lang="en-US" altLang="ru-RU" sz="2000"/>
              <a:t>CRM</a:t>
            </a:r>
            <a:r>
              <a:rPr lang="ru-RU" altLang="ru-RU" sz="2000"/>
              <a:t>)</a:t>
            </a:r>
            <a:endParaRPr lang="en-US" altLang="ru-RU" sz="2000"/>
          </a:p>
          <a:p>
            <a:pPr>
              <a:lnSpc>
                <a:spcPct val="80000"/>
              </a:lnSpc>
            </a:pPr>
            <a:r>
              <a:rPr lang="ru-RU" altLang="ru-RU" sz="2000"/>
              <a:t>Шаблон «Планирование» (система гибкого бюджетирования)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Шаблон «поддержка принятия решений» (</a:t>
            </a:r>
            <a:r>
              <a:rPr lang="en-US" altLang="ru-RU" sz="2000"/>
              <a:t>CRM</a:t>
            </a:r>
            <a:r>
              <a:rPr lang="ru-RU" altLang="ru-RU" sz="2000"/>
              <a:t>-аналитика)</a:t>
            </a:r>
          </a:p>
          <a:p>
            <a:pPr>
              <a:lnSpc>
                <a:spcPct val="80000"/>
              </a:lnSpc>
            </a:pPr>
            <a:endParaRPr lang="ru-RU" altLang="ru-RU" sz="2000"/>
          </a:p>
        </p:txBody>
      </p:sp>
      <p:sp>
        <p:nvSpPr>
          <p:cNvPr id="1003525" name="Line 5"/>
          <p:cNvSpPr>
            <a:spLocks noChangeShapeType="1"/>
          </p:cNvSpPr>
          <p:nvPr/>
        </p:nvSpPr>
        <p:spPr bwMode="auto">
          <a:xfrm>
            <a:off x="468313" y="3860800"/>
            <a:ext cx="8424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3526" name="Line 6"/>
          <p:cNvSpPr>
            <a:spLocks noChangeShapeType="1"/>
          </p:cNvSpPr>
          <p:nvPr/>
        </p:nvSpPr>
        <p:spPr bwMode="auto">
          <a:xfrm flipV="1">
            <a:off x="468313" y="4652963"/>
            <a:ext cx="8424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3527" name="Line 7"/>
          <p:cNvSpPr>
            <a:spLocks noChangeShapeType="1"/>
          </p:cNvSpPr>
          <p:nvPr/>
        </p:nvSpPr>
        <p:spPr bwMode="auto">
          <a:xfrm>
            <a:off x="4284663" y="1700213"/>
            <a:ext cx="0" cy="47529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838200" indent="-838200"/>
            <a:r>
              <a:rPr lang="ru-RU" altLang="ru-RU" sz="4000" b="1"/>
              <a:t>Другие подходы к формулированию задач ИТ</a:t>
            </a:r>
          </a:p>
        </p:txBody>
      </p:sp>
      <p:sp>
        <p:nvSpPr>
          <p:cNvPr id="99840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Из чего состоит архитектура?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/>
              <a:t>Типичное определение:</a:t>
            </a:r>
          </a:p>
          <a:p>
            <a:pPr lvl="1"/>
            <a:r>
              <a:rPr lang="ru-RU" altLang="ru-RU" sz="2400"/>
              <a:t>что делает система; </a:t>
            </a:r>
          </a:p>
          <a:p>
            <a:pPr lvl="1"/>
            <a:r>
              <a:rPr lang="ru-RU" altLang="ru-RU" sz="2400"/>
              <a:t>на какие части она разделяется; </a:t>
            </a:r>
          </a:p>
          <a:p>
            <a:pPr lvl="1"/>
            <a:r>
              <a:rPr lang="ru-RU" altLang="ru-RU" sz="2400"/>
              <a:t>как эти части взаимодействуют; </a:t>
            </a:r>
          </a:p>
          <a:p>
            <a:pPr lvl="1"/>
            <a:r>
              <a:rPr lang="ru-RU" altLang="ru-RU" sz="2400"/>
              <a:t>где эти части размещены</a:t>
            </a:r>
          </a:p>
          <a:p>
            <a:r>
              <a:rPr lang="ru-RU" altLang="ru-RU" sz="2800"/>
              <a:t>Для предприятия важно также:</a:t>
            </a:r>
          </a:p>
          <a:p>
            <a:pPr lvl="1"/>
            <a:r>
              <a:rPr lang="ru-RU" altLang="ru-RU" sz="2400"/>
              <a:t>Кто работает с системой;</a:t>
            </a:r>
          </a:p>
          <a:p>
            <a:pPr lvl="1"/>
            <a:r>
              <a:rPr lang="ru-RU" altLang="ru-RU" sz="2400"/>
              <a:t>Когда происходят действия и события;</a:t>
            </a:r>
          </a:p>
          <a:p>
            <a:pPr lvl="1"/>
            <a:r>
              <a:rPr lang="ru-RU" altLang="ru-RU" sz="2400"/>
              <a:t>Почему производятся те или иные действия.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2204864"/>
          </a:xfrm>
        </p:spPr>
        <p:txBody>
          <a:bodyPr/>
          <a:lstStyle/>
          <a:p>
            <a:r>
              <a:rPr lang="ru-RU" altLang="ru-RU" sz="3600" dirty="0"/>
              <a:t>Развитие информационных систем на </a:t>
            </a:r>
            <a:r>
              <a:rPr lang="ru-RU" altLang="ru-RU" sz="3600" dirty="0" smtClean="0"/>
              <a:t>предприятии </a:t>
            </a:r>
            <a:r>
              <a:rPr lang="ru-RU" altLang="ru-RU" sz="3600" dirty="0"/>
              <a:t>(эффективность ИТ по </a:t>
            </a:r>
            <a:r>
              <a:rPr lang="ru-RU" altLang="ru-RU" sz="3600" dirty="0" err="1"/>
              <a:t>Гибсону</a:t>
            </a:r>
            <a:r>
              <a:rPr lang="ru-RU" altLang="ru-RU" sz="3600" dirty="0"/>
              <a:t> и </a:t>
            </a:r>
            <a:r>
              <a:rPr lang="ru-RU" altLang="ru-RU" sz="3600" dirty="0" err="1"/>
              <a:t>Нолану</a:t>
            </a:r>
            <a:r>
              <a:rPr lang="ru-RU" altLang="ru-RU" sz="3600" dirty="0"/>
              <a:t>)</a:t>
            </a:r>
          </a:p>
        </p:txBody>
      </p:sp>
      <p:graphicFrame>
        <p:nvGraphicFramePr>
          <p:cNvPr id="98406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39255"/>
              </p:ext>
            </p:extLst>
          </p:nvPr>
        </p:nvGraphicFramePr>
        <p:xfrm>
          <a:off x="457200" y="2348880"/>
          <a:ext cx="8229600" cy="375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2" name="Chart" r:id="rId3" imgW="9077265" imgH="4943651" progId="MSGraph.Chart.8">
                  <p:embed followColorScheme="full"/>
                </p:oleObj>
              </mc:Choice>
              <mc:Fallback>
                <p:oleObj name="Chart" r:id="rId3" imgW="9077265" imgH="49436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48880"/>
                        <a:ext cx="8229600" cy="375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Польза от модели Нолана-Гибсона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Где я?</a:t>
            </a:r>
          </a:p>
          <a:p>
            <a:r>
              <a:rPr lang="ru-RU" altLang="ru-RU"/>
              <a:t>Как мы добрались туда, где мы находимся?</a:t>
            </a:r>
          </a:p>
          <a:p>
            <a:r>
              <a:rPr lang="ru-RU" altLang="ru-RU"/>
              <a:t>Составлять реалистичные планы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ИТ и пять рыночных сил Портера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Давление поставщиков</a:t>
            </a:r>
          </a:p>
          <a:p>
            <a:r>
              <a:rPr lang="ru-RU" altLang="ru-RU"/>
              <a:t>Давление потребителей</a:t>
            </a:r>
          </a:p>
          <a:p>
            <a:r>
              <a:rPr lang="ru-RU" altLang="ru-RU"/>
              <a:t>Угрозы от новичков на рынке</a:t>
            </a:r>
          </a:p>
          <a:p>
            <a:r>
              <a:rPr lang="ru-RU" altLang="ru-RU"/>
              <a:t>Угрозы от продуктов-заместителей</a:t>
            </a:r>
          </a:p>
          <a:p>
            <a:r>
              <a:rPr lang="ru-RU" altLang="ru-RU"/>
              <a:t>Конкуренция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Влияние ИТ на рыночную ситуацию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Изменение структуры индустрии и правил конкуренции</a:t>
            </a:r>
          </a:p>
          <a:p>
            <a:r>
              <a:rPr lang="ru-RU" altLang="ru-RU"/>
              <a:t>Создание новых способов обогнат конкурентов</a:t>
            </a:r>
          </a:p>
          <a:p>
            <a:r>
              <a:rPr lang="ru-RU" altLang="ru-RU"/>
              <a:t>Создание новых бизнесов ( в т.ч. на основе старых)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Пять шагов Портера и Миллера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800"/>
              <a:t>Оценить интенсивность обмена информацией в цепочке добавленной стоимости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Определить роль ИТ в структуре индустрии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Определить и ранжировать способы получение конкурентного преимущества с помощью информационных технологий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Исследовать, как ИТ могут создать новые бизнесы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Составить план использования ИТ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162800" cy="1143000"/>
          </a:xfrm>
        </p:spPr>
        <p:txBody>
          <a:bodyPr/>
          <a:lstStyle/>
          <a:p>
            <a:r>
              <a:rPr lang="ru-RU" altLang="ru-RU" sz="4000"/>
              <a:t>Классификация по «решетке Макфарлана» (1)</a:t>
            </a:r>
          </a:p>
        </p:txBody>
      </p:sp>
      <p:grpSp>
        <p:nvGrpSpPr>
          <p:cNvPr id="990211" name="Group 3"/>
          <p:cNvGrpSpPr>
            <a:grpSpLocks/>
          </p:cNvGrpSpPr>
          <p:nvPr/>
        </p:nvGrpSpPr>
        <p:grpSpPr bwMode="auto">
          <a:xfrm>
            <a:off x="404813" y="762000"/>
            <a:ext cx="8358187" cy="5715000"/>
            <a:chOff x="255" y="480"/>
            <a:chExt cx="5265" cy="3600"/>
          </a:xfrm>
        </p:grpSpPr>
        <p:sp>
          <p:nvSpPr>
            <p:cNvPr id="990212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1920" cy="1448"/>
            </a:xfrm>
            <a:prstGeom prst="rect">
              <a:avLst/>
            </a:prstGeom>
            <a:noFill/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b="1"/>
                <a:t>Производственная ИС</a:t>
              </a:r>
            </a:p>
            <a:p>
              <a:r>
                <a:rPr lang="ru-RU" altLang="ru-RU"/>
                <a:t>(MRP, клиринговые банковские системы)</a:t>
              </a:r>
            </a:p>
            <a:p>
              <a:r>
                <a:rPr lang="ru-RU" altLang="ru-RU"/>
                <a:t>От нее зависит текущий бизнес, но не критична для будущего.</a:t>
              </a:r>
            </a:p>
            <a:p>
              <a:r>
                <a:rPr lang="ru-RU" altLang="ru-RU"/>
                <a:t>Отказ от нее немедленно приносит убытки.</a:t>
              </a:r>
            </a:p>
          </p:txBody>
        </p:sp>
        <p:sp>
          <p:nvSpPr>
            <p:cNvPr id="990213" name="Text Box 5"/>
            <p:cNvSpPr txBox="1">
              <a:spLocks noChangeArrowheads="1"/>
            </p:cNvSpPr>
            <p:nvPr/>
          </p:nvSpPr>
          <p:spPr bwMode="auto">
            <a:xfrm>
              <a:off x="2688" y="1104"/>
              <a:ext cx="1920" cy="1448"/>
            </a:xfrm>
            <a:prstGeom prst="rect">
              <a:avLst/>
            </a:prstGeom>
            <a:noFill/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b="1"/>
                <a:t>Стратегическая ИС</a:t>
              </a:r>
            </a:p>
            <a:p>
              <a:r>
                <a:rPr lang="ru-RU" altLang="ru-RU"/>
                <a:t>(SABRE для Am. Airlines)</a:t>
              </a:r>
            </a:p>
            <a:p>
              <a:r>
                <a:rPr lang="ru-RU" altLang="ru-RU"/>
                <a:t>От нее бизнес зависит, разработка критична для будущего делового успеха, конкурентных или стратегических преимуществ</a:t>
              </a:r>
            </a:p>
          </p:txBody>
        </p:sp>
        <p:sp>
          <p:nvSpPr>
            <p:cNvPr id="990214" name="Text Box 6"/>
            <p:cNvSpPr txBox="1">
              <a:spLocks noChangeArrowheads="1"/>
            </p:cNvSpPr>
            <p:nvPr/>
          </p:nvSpPr>
          <p:spPr bwMode="auto">
            <a:xfrm>
              <a:off x="768" y="2544"/>
              <a:ext cx="1920" cy="1275"/>
            </a:xfrm>
            <a:prstGeom prst="rect">
              <a:avLst/>
            </a:prstGeom>
            <a:noFill/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b="1"/>
                <a:t>Поддерживающая (обслуживающая) ИС</a:t>
              </a:r>
            </a:p>
            <a:p>
              <a:r>
                <a:rPr lang="ru-RU" altLang="ru-RU"/>
                <a:t>не обязательная, но ценная, например, ведение регистра активов,</a:t>
              </a:r>
            </a:p>
            <a:p>
              <a:r>
                <a:rPr lang="ru-RU" altLang="ru-RU"/>
                <a:t>поддержка важных “канцелярских” функций</a:t>
              </a:r>
            </a:p>
          </p:txBody>
        </p:sp>
        <p:sp>
          <p:nvSpPr>
            <p:cNvPr id="990215" name="Text Box 7"/>
            <p:cNvSpPr txBox="1">
              <a:spLocks noChangeArrowheads="1"/>
            </p:cNvSpPr>
            <p:nvPr/>
          </p:nvSpPr>
          <p:spPr bwMode="auto">
            <a:xfrm>
              <a:off x="2688" y="2544"/>
              <a:ext cx="1920" cy="1275"/>
            </a:xfrm>
            <a:prstGeom prst="rect">
              <a:avLst/>
            </a:prstGeom>
            <a:noFill/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b="1"/>
                <a:t>ИС для "переходных" задач </a:t>
              </a:r>
              <a:r>
                <a:rPr lang="ru-RU" altLang="ru-RU"/>
                <a:t>(ИС для выработки рыночной стратегии)</a:t>
              </a:r>
            </a:p>
            <a:p>
              <a:r>
                <a:rPr lang="ru-RU" altLang="ru-RU"/>
                <a:t>Текущий бизнес от нее не зависит, но ее разработка может быть критичной для будущего</a:t>
              </a:r>
            </a:p>
          </p:txBody>
        </p:sp>
        <p:sp>
          <p:nvSpPr>
            <p:cNvPr id="990216" name="Line 8"/>
            <p:cNvSpPr>
              <a:spLocks noChangeShapeType="1"/>
            </p:cNvSpPr>
            <p:nvPr/>
          </p:nvSpPr>
          <p:spPr bwMode="auto">
            <a:xfrm>
              <a:off x="672" y="4080"/>
              <a:ext cx="45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0217" name="Text Box 9"/>
            <p:cNvSpPr txBox="1">
              <a:spLocks noChangeArrowheads="1"/>
            </p:cNvSpPr>
            <p:nvPr/>
          </p:nvSpPr>
          <p:spPr bwMode="auto">
            <a:xfrm>
              <a:off x="1920" y="3792"/>
              <a:ext cx="3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Важность для бизнеса в будущем </a:t>
              </a:r>
            </a:p>
          </p:txBody>
        </p:sp>
        <p:sp>
          <p:nvSpPr>
            <p:cNvPr id="990218" name="Line 10"/>
            <p:cNvSpPr>
              <a:spLocks noChangeShapeType="1"/>
            </p:cNvSpPr>
            <p:nvPr/>
          </p:nvSpPr>
          <p:spPr bwMode="auto">
            <a:xfrm flipV="1">
              <a:off x="672" y="1008"/>
              <a:ext cx="0" cy="30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0219" name="Text Box 11"/>
            <p:cNvSpPr txBox="1">
              <a:spLocks noChangeArrowheads="1"/>
            </p:cNvSpPr>
            <p:nvPr/>
          </p:nvSpPr>
          <p:spPr bwMode="auto">
            <a:xfrm>
              <a:off x="255" y="480"/>
              <a:ext cx="14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Важность </a:t>
              </a:r>
            </a:p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для бизнеса </a:t>
              </a:r>
            </a:p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сейчас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7086600" cy="1143000"/>
          </a:xfrm>
        </p:spPr>
        <p:txBody>
          <a:bodyPr/>
          <a:lstStyle/>
          <a:p>
            <a:r>
              <a:rPr lang="ru-RU" altLang="ru-RU" sz="4000"/>
              <a:t>Классификация по «решетке Макфарлана» (2)</a:t>
            </a:r>
          </a:p>
        </p:txBody>
      </p:sp>
      <p:grpSp>
        <p:nvGrpSpPr>
          <p:cNvPr id="991235" name="Group 3"/>
          <p:cNvGrpSpPr>
            <a:grpSpLocks/>
          </p:cNvGrpSpPr>
          <p:nvPr/>
        </p:nvGrpSpPr>
        <p:grpSpPr bwMode="auto">
          <a:xfrm>
            <a:off x="520700" y="760413"/>
            <a:ext cx="8166100" cy="5716587"/>
            <a:chOff x="328" y="479"/>
            <a:chExt cx="5144" cy="3601"/>
          </a:xfrm>
        </p:grpSpPr>
        <p:sp>
          <p:nvSpPr>
            <p:cNvPr id="991236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1920" cy="1448"/>
            </a:xfrm>
            <a:prstGeom prst="rect">
              <a:avLst/>
            </a:prstGeom>
            <a:solidFill>
              <a:srgbClr val="C6FFBB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b="1"/>
                <a:t>Производственная ИС</a:t>
              </a:r>
            </a:p>
            <a:p>
              <a:r>
                <a:rPr lang="ru-RU" altLang="ru-RU" u="sng"/>
                <a:t>Легко оценить </a:t>
              </a:r>
            </a:p>
            <a:p>
              <a:r>
                <a:rPr lang="ru-RU" altLang="ru-RU" u="sng"/>
                <a:t>эффекты в деньгах:</a:t>
              </a:r>
            </a:p>
            <a:p>
              <a:r>
                <a:rPr lang="en-US" altLang="ru-RU"/>
                <a:t>мат. м.б. прямо выражен в деньгах (финансовый возврат), нематер. эффекты - в малой степени.</a:t>
              </a:r>
              <a:endParaRPr lang="ru-RU" altLang="ru-RU"/>
            </a:p>
          </p:txBody>
        </p:sp>
        <p:sp>
          <p:nvSpPr>
            <p:cNvPr id="991237" name="Text Box 5"/>
            <p:cNvSpPr txBox="1">
              <a:spLocks noChangeArrowheads="1"/>
            </p:cNvSpPr>
            <p:nvPr/>
          </p:nvSpPr>
          <p:spPr bwMode="auto">
            <a:xfrm>
              <a:off x="2688" y="1104"/>
              <a:ext cx="1920" cy="1448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b="1"/>
                <a:t>Стратегическая ИС</a:t>
              </a:r>
            </a:p>
            <a:p>
              <a:endParaRPr lang="ru-RU" altLang="ru-RU"/>
            </a:p>
            <a:p>
              <a:r>
                <a:rPr lang="en-US" altLang="ru-RU" u="sng"/>
                <a:t>Эффекты в большой степени нематериальны</a:t>
              </a:r>
              <a:r>
                <a:rPr lang="en-US" altLang="ru-RU"/>
                <a:t>, в очень малой степени - материальны.</a:t>
              </a:r>
            </a:p>
            <a:p>
              <a:endParaRPr lang="en-US" altLang="ru-RU"/>
            </a:p>
            <a:p>
              <a:endParaRPr lang="ru-RU" altLang="ru-RU"/>
            </a:p>
          </p:txBody>
        </p:sp>
        <p:sp>
          <p:nvSpPr>
            <p:cNvPr id="991238" name="Text Box 6"/>
            <p:cNvSpPr txBox="1">
              <a:spLocks noChangeArrowheads="1"/>
            </p:cNvSpPr>
            <p:nvPr/>
          </p:nvSpPr>
          <p:spPr bwMode="auto">
            <a:xfrm>
              <a:off x="768" y="2544"/>
              <a:ext cx="1920" cy="1275"/>
            </a:xfrm>
            <a:prstGeom prst="rect">
              <a:avLst/>
            </a:prstGeom>
            <a:solidFill>
              <a:srgbClr val="C6FFBB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b="1"/>
                <a:t>Поддерживающая ИС</a:t>
              </a:r>
            </a:p>
            <a:p>
              <a:r>
                <a:rPr lang="en-US" altLang="ru-RU" u="sng"/>
                <a:t>Эффекты в основном матер-ны (</a:t>
              </a:r>
              <a:r>
                <a:rPr lang="en-US" altLang="ru-RU"/>
                <a:t>повышение эфф-ти работы).  Если нет вполне опредленного финанс-го возврата, то не должна разрабатываться</a:t>
              </a:r>
              <a:endParaRPr lang="ru-RU" altLang="ru-RU"/>
            </a:p>
          </p:txBody>
        </p:sp>
        <p:sp>
          <p:nvSpPr>
            <p:cNvPr id="991239" name="Text Box 7"/>
            <p:cNvSpPr txBox="1">
              <a:spLocks noChangeArrowheads="1"/>
            </p:cNvSpPr>
            <p:nvPr/>
          </p:nvSpPr>
          <p:spPr bwMode="auto">
            <a:xfrm>
              <a:off x="2688" y="2544"/>
              <a:ext cx="1920" cy="12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b="1"/>
                <a:t>ИС для "переходных" задач </a:t>
              </a:r>
            </a:p>
            <a:p>
              <a:endParaRPr lang="ru-RU" altLang="ru-RU" b="1"/>
            </a:p>
            <a:p>
              <a:r>
                <a:rPr lang="en-US" altLang="ru-RU" u="sng"/>
                <a:t>Эффекты в основном нематериальны.</a:t>
              </a:r>
            </a:p>
            <a:p>
              <a:endParaRPr lang="en-US" altLang="ru-RU" u="sng"/>
            </a:p>
            <a:p>
              <a:endParaRPr lang="ru-RU" altLang="ru-RU" u="sng"/>
            </a:p>
          </p:txBody>
        </p:sp>
        <p:sp>
          <p:nvSpPr>
            <p:cNvPr id="991240" name="Line 8"/>
            <p:cNvSpPr>
              <a:spLocks noChangeShapeType="1"/>
            </p:cNvSpPr>
            <p:nvPr/>
          </p:nvSpPr>
          <p:spPr bwMode="auto">
            <a:xfrm>
              <a:off x="672" y="4080"/>
              <a:ext cx="45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1241" name="Text Box 9"/>
            <p:cNvSpPr txBox="1">
              <a:spLocks noChangeArrowheads="1"/>
            </p:cNvSpPr>
            <p:nvPr/>
          </p:nvSpPr>
          <p:spPr bwMode="auto">
            <a:xfrm>
              <a:off x="1791" y="3792"/>
              <a:ext cx="3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Важность для бизнеса в будущем </a:t>
              </a:r>
            </a:p>
          </p:txBody>
        </p:sp>
        <p:sp>
          <p:nvSpPr>
            <p:cNvPr id="991242" name="Line 10"/>
            <p:cNvSpPr>
              <a:spLocks noChangeShapeType="1"/>
            </p:cNvSpPr>
            <p:nvPr/>
          </p:nvSpPr>
          <p:spPr bwMode="auto">
            <a:xfrm flipV="1">
              <a:off x="672" y="1008"/>
              <a:ext cx="0" cy="30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1243" name="Text Box 11"/>
            <p:cNvSpPr txBox="1">
              <a:spLocks noChangeArrowheads="1"/>
            </p:cNvSpPr>
            <p:nvPr/>
          </p:nvSpPr>
          <p:spPr bwMode="auto">
            <a:xfrm>
              <a:off x="328" y="479"/>
              <a:ext cx="14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Важность </a:t>
              </a:r>
            </a:p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для бизнеса </a:t>
              </a:r>
            </a:p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сейчас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Сценарии на основе «решетки Макфарлана»</a:t>
            </a:r>
          </a:p>
        </p:txBody>
      </p:sp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746125" y="1639888"/>
            <a:ext cx="76358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400" b="1" i="1"/>
              <a:t>Стратегические</a:t>
            </a:r>
          </a:p>
          <a:p>
            <a:r>
              <a:rPr lang="en-US" altLang="ru-RU" sz="2400"/>
              <a:t>          1)   Влияние на КФУ  </a:t>
            </a:r>
          </a:p>
          <a:p>
            <a:r>
              <a:rPr lang="en-US" altLang="ru-RU" sz="2400"/>
              <a:t>          2) Управляющий комитет 3)  соревнование</a:t>
            </a:r>
          </a:p>
          <a:p>
            <a:endParaRPr lang="en-US" altLang="ru-RU" sz="2400"/>
          </a:p>
          <a:p>
            <a:r>
              <a:rPr lang="en-US" altLang="ru-RU" sz="2400" b="1" i="1"/>
              <a:t>Для “переходных” задач</a:t>
            </a:r>
          </a:p>
          <a:p>
            <a:r>
              <a:rPr lang="en-US" altLang="ru-RU" sz="2400"/>
              <a:t>            По типу выделения грант</a:t>
            </a:r>
            <a:r>
              <a:rPr lang="ru-RU" altLang="ru-RU" sz="2400"/>
              <a:t>о</a:t>
            </a:r>
            <a:r>
              <a:rPr lang="en-US" altLang="ru-RU" sz="2400"/>
              <a:t>в на НИОКР</a:t>
            </a:r>
          </a:p>
          <a:p>
            <a:endParaRPr lang="en-US" altLang="ru-RU" sz="2400"/>
          </a:p>
          <a:p>
            <a:r>
              <a:rPr lang="en-US" altLang="ru-RU" sz="2400" b="1" i="1"/>
              <a:t>Производственные</a:t>
            </a:r>
          </a:p>
          <a:p>
            <a:r>
              <a:rPr lang="en-US" altLang="ru-RU" sz="2400"/>
              <a:t>             Количественные оценки, правило “1%”,  </a:t>
            </a:r>
          </a:p>
          <a:p>
            <a:r>
              <a:rPr lang="en-US" altLang="ru-RU" sz="2400"/>
              <a:t>             “взвешивание ресурса” </a:t>
            </a:r>
          </a:p>
          <a:p>
            <a:endParaRPr lang="en-US" altLang="ru-RU" sz="2400"/>
          </a:p>
          <a:p>
            <a:r>
              <a:rPr lang="en-US" altLang="ru-RU" sz="2400" b="1" i="1"/>
              <a:t>Поддерживающие</a:t>
            </a:r>
          </a:p>
          <a:p>
            <a:r>
              <a:rPr lang="en-US" altLang="ru-RU" sz="2400" b="1" i="1"/>
              <a:t>             </a:t>
            </a:r>
            <a:r>
              <a:rPr lang="en-US" altLang="ru-RU" sz="2400"/>
              <a:t>строгая финансовая оценка</a:t>
            </a: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1249363"/>
          </a:xfrm>
        </p:spPr>
        <p:txBody>
          <a:bodyPr/>
          <a:lstStyle/>
          <a:p>
            <a:r>
              <a:rPr lang="ru-RU" altLang="ru-RU" sz="3600"/>
              <a:t>Классификация систем по отношению</a:t>
            </a:r>
            <a:br>
              <a:rPr lang="ru-RU" altLang="ru-RU" sz="3600"/>
            </a:br>
            <a:r>
              <a:rPr lang="ru-RU" altLang="ru-RU" sz="3600"/>
              <a:t> к  основной  продукции предприятия </a:t>
            </a:r>
          </a:p>
        </p:txBody>
      </p:sp>
      <p:sp>
        <p:nvSpPr>
          <p:cNvPr id="993283" name="Text Box 3"/>
          <p:cNvSpPr txBox="1">
            <a:spLocks noChangeArrowheads="1"/>
          </p:cNvSpPr>
          <p:nvPr/>
        </p:nvSpPr>
        <p:spPr bwMode="auto">
          <a:xfrm>
            <a:off x="669925" y="1636713"/>
            <a:ext cx="816927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 b="1"/>
              <a:t>1) производящие конечную продукцию предприятия</a:t>
            </a:r>
          </a:p>
          <a:p>
            <a:endParaRPr lang="ru-RU" altLang="ru-RU" sz="2000" b="1"/>
          </a:p>
          <a:p>
            <a:r>
              <a:rPr lang="ru-RU" altLang="ru-RU" sz="2000" b="1"/>
              <a:t>2) встроенные непосредственно в базовую технологию производства продукции,</a:t>
            </a:r>
          </a:p>
          <a:p>
            <a:endParaRPr lang="ru-RU" altLang="ru-RU" sz="2000" b="1"/>
          </a:p>
          <a:p>
            <a:r>
              <a:rPr lang="ru-RU" altLang="ru-RU" sz="2000" b="1"/>
              <a:t>3) необходимо и существенно "поддерживающие" (обслуживающие) бизнес-процессы</a:t>
            </a:r>
          </a:p>
          <a:p>
            <a:r>
              <a:rPr lang="ru-RU" altLang="ru-RU" sz="2000" b="1"/>
              <a:t>   3.1) "поддерживающие" базовую технологию производства</a:t>
            </a:r>
          </a:p>
          <a:p>
            <a:r>
              <a:rPr lang="ru-RU" altLang="ru-RU" sz="2000" b="1"/>
              <a:t>   3.2) "поддерживающие" вспомогательные процессы предприятия</a:t>
            </a:r>
          </a:p>
          <a:p>
            <a:endParaRPr lang="ru-RU" altLang="ru-RU" sz="2000" b="1"/>
          </a:p>
          <a:p>
            <a:r>
              <a:rPr lang="ru-RU" altLang="ru-RU" sz="2000" b="1"/>
              <a:t>4) облегчающие труд  работников ("создающие комфорт")</a:t>
            </a:r>
            <a:endParaRPr lang="ru-RU" altLang="ru-RU" sz="20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Oval 2"/>
          <p:cNvSpPr>
            <a:spLocks noChangeArrowheads="1"/>
          </p:cNvSpPr>
          <p:nvPr/>
        </p:nvSpPr>
        <p:spPr bwMode="auto">
          <a:xfrm>
            <a:off x="4038600" y="1676400"/>
            <a:ext cx="5105400" cy="9144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229600" cy="1554163"/>
          </a:xfrm>
        </p:spPr>
        <p:txBody>
          <a:bodyPr/>
          <a:lstStyle/>
          <a:p>
            <a:r>
              <a:rPr lang="ru-RU" altLang="ru-RU" sz="3600"/>
              <a:t>Учет будущего:</a:t>
            </a:r>
            <a:br>
              <a:rPr lang="ru-RU" altLang="ru-RU" sz="3600"/>
            </a:br>
            <a:r>
              <a:rPr lang="ru-RU" altLang="ru-RU" sz="2800"/>
              <a:t>кривые роста использования системы,  </a:t>
            </a:r>
            <a:br>
              <a:rPr lang="ru-RU" altLang="ru-RU" sz="2800"/>
            </a:br>
            <a:r>
              <a:rPr lang="ru-RU" altLang="ru-RU" sz="2800"/>
              <a:t>связь с фазой жизни предприятия</a:t>
            </a:r>
            <a:endParaRPr lang="ru-RU" altLang="ru-RU"/>
          </a:p>
        </p:txBody>
      </p:sp>
      <p:grpSp>
        <p:nvGrpSpPr>
          <p:cNvPr id="994308" name="Group 4"/>
          <p:cNvGrpSpPr>
            <a:grpSpLocks/>
          </p:cNvGrpSpPr>
          <p:nvPr/>
        </p:nvGrpSpPr>
        <p:grpSpPr bwMode="auto">
          <a:xfrm>
            <a:off x="473075" y="1524000"/>
            <a:ext cx="8670925" cy="4724400"/>
            <a:chOff x="298" y="1008"/>
            <a:chExt cx="5462" cy="2976"/>
          </a:xfrm>
        </p:grpSpPr>
        <p:sp>
          <p:nvSpPr>
            <p:cNvPr id="994309" name="Freeform 5"/>
            <p:cNvSpPr>
              <a:spLocks/>
            </p:cNvSpPr>
            <p:nvPr/>
          </p:nvSpPr>
          <p:spPr bwMode="auto">
            <a:xfrm>
              <a:off x="3312" y="1824"/>
              <a:ext cx="1632" cy="1248"/>
            </a:xfrm>
            <a:custGeom>
              <a:avLst/>
              <a:gdLst>
                <a:gd name="T0" fmla="*/ 0 w 1632"/>
                <a:gd name="T1" fmla="*/ 0 h 1248"/>
                <a:gd name="T2" fmla="*/ 144 w 1632"/>
                <a:gd name="T3" fmla="*/ 1200 h 1248"/>
                <a:gd name="T4" fmla="*/ 432 w 1632"/>
                <a:gd name="T5" fmla="*/ 1248 h 1248"/>
                <a:gd name="T6" fmla="*/ 1632 w 1632"/>
                <a:gd name="T7" fmla="*/ 864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1248">
                  <a:moveTo>
                    <a:pt x="0" y="0"/>
                  </a:moveTo>
                  <a:lnTo>
                    <a:pt x="144" y="1200"/>
                  </a:lnTo>
                  <a:lnTo>
                    <a:pt x="432" y="1248"/>
                  </a:lnTo>
                  <a:lnTo>
                    <a:pt x="1632" y="86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4310" name="Line 6"/>
            <p:cNvSpPr>
              <a:spLocks noChangeShapeType="1"/>
            </p:cNvSpPr>
            <p:nvPr/>
          </p:nvSpPr>
          <p:spPr bwMode="auto">
            <a:xfrm>
              <a:off x="864" y="364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4311" name="Line 7"/>
            <p:cNvSpPr>
              <a:spLocks noChangeShapeType="1"/>
            </p:cNvSpPr>
            <p:nvPr/>
          </p:nvSpPr>
          <p:spPr bwMode="auto">
            <a:xfrm flipV="1">
              <a:off x="864" y="1392"/>
              <a:ext cx="0" cy="2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4312" name="Text Box 8"/>
            <p:cNvSpPr txBox="1">
              <a:spLocks noChangeArrowheads="1"/>
            </p:cNvSpPr>
            <p:nvPr/>
          </p:nvSpPr>
          <p:spPr bwMode="auto">
            <a:xfrm>
              <a:off x="4781" y="3696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Время</a:t>
              </a:r>
            </a:p>
          </p:txBody>
        </p:sp>
        <p:sp>
          <p:nvSpPr>
            <p:cNvPr id="994313" name="Text Box 9"/>
            <p:cNvSpPr txBox="1">
              <a:spLocks noChangeArrowheads="1"/>
            </p:cNvSpPr>
            <p:nvPr/>
          </p:nvSpPr>
          <p:spPr bwMode="auto">
            <a:xfrm>
              <a:off x="4149" y="2640"/>
              <a:ext cx="1611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Рост </a:t>
              </a:r>
            </a:p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использования</a:t>
              </a:r>
            </a:p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ИС,</a:t>
              </a:r>
            </a:p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возможностей</a:t>
              </a:r>
            </a:p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конкурентов</a:t>
              </a:r>
            </a:p>
          </p:txBody>
        </p:sp>
        <p:sp>
          <p:nvSpPr>
            <p:cNvPr id="994314" name="Line 10"/>
            <p:cNvSpPr>
              <a:spLocks noChangeShapeType="1"/>
            </p:cNvSpPr>
            <p:nvPr/>
          </p:nvSpPr>
          <p:spPr bwMode="auto">
            <a:xfrm>
              <a:off x="864" y="360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4315" name="Text Box 11"/>
            <p:cNvSpPr txBox="1">
              <a:spLocks noChangeArrowheads="1"/>
            </p:cNvSpPr>
            <p:nvPr/>
          </p:nvSpPr>
          <p:spPr bwMode="auto">
            <a:xfrm>
              <a:off x="298" y="1008"/>
              <a:ext cx="8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Рост </a:t>
              </a:r>
            </a:p>
            <a:p>
              <a:pPr>
                <a:lnSpc>
                  <a:spcPct val="75000"/>
                </a:lnSpc>
              </a:pPr>
              <a:r>
                <a:rPr lang="ru-RU" altLang="ru-RU" sz="2400" b="1">
                  <a:solidFill>
                    <a:srgbClr val="660033"/>
                  </a:solidFill>
                  <a:latin typeface="Courier New" pitchFamily="49" charset="0"/>
                </a:rPr>
                <a:t>потерь</a:t>
              </a:r>
            </a:p>
          </p:txBody>
        </p:sp>
        <p:sp>
          <p:nvSpPr>
            <p:cNvPr id="994316" name="Line 12"/>
            <p:cNvSpPr>
              <a:spLocks noChangeShapeType="1"/>
            </p:cNvSpPr>
            <p:nvPr/>
          </p:nvSpPr>
          <p:spPr bwMode="auto">
            <a:xfrm>
              <a:off x="864" y="24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4317" name="Line 13"/>
            <p:cNvSpPr>
              <a:spLocks noChangeShapeType="1"/>
            </p:cNvSpPr>
            <p:nvPr/>
          </p:nvSpPr>
          <p:spPr bwMode="auto">
            <a:xfrm>
              <a:off x="864" y="312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4318" name="Line 14"/>
            <p:cNvSpPr>
              <a:spLocks noChangeShapeType="1"/>
            </p:cNvSpPr>
            <p:nvPr/>
          </p:nvSpPr>
          <p:spPr bwMode="auto">
            <a:xfrm>
              <a:off x="864" y="168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4319" name="Freeform 15"/>
            <p:cNvSpPr>
              <a:spLocks/>
            </p:cNvSpPr>
            <p:nvPr/>
          </p:nvSpPr>
          <p:spPr bwMode="auto">
            <a:xfrm>
              <a:off x="1104" y="1728"/>
              <a:ext cx="2208" cy="720"/>
            </a:xfrm>
            <a:custGeom>
              <a:avLst/>
              <a:gdLst>
                <a:gd name="T0" fmla="*/ 0 w 2208"/>
                <a:gd name="T1" fmla="*/ 720 h 720"/>
                <a:gd name="T2" fmla="*/ 1392 w 2208"/>
                <a:gd name="T3" fmla="*/ 480 h 720"/>
                <a:gd name="T4" fmla="*/ 1680 w 2208"/>
                <a:gd name="T5" fmla="*/ 240 h 720"/>
                <a:gd name="T6" fmla="*/ 1872 w 2208"/>
                <a:gd name="T7" fmla="*/ 48 h 720"/>
                <a:gd name="T8" fmla="*/ 2064 w 2208"/>
                <a:gd name="T9" fmla="*/ 0 h 720"/>
                <a:gd name="T10" fmla="*/ 2208 w 2208"/>
                <a:gd name="T11" fmla="*/ 96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8" h="720">
                  <a:moveTo>
                    <a:pt x="0" y="720"/>
                  </a:moveTo>
                  <a:lnTo>
                    <a:pt x="1392" y="480"/>
                  </a:lnTo>
                  <a:lnTo>
                    <a:pt x="1680" y="240"/>
                  </a:lnTo>
                  <a:lnTo>
                    <a:pt x="1872" y="48"/>
                  </a:lnTo>
                  <a:lnTo>
                    <a:pt x="2064" y="0"/>
                  </a:lnTo>
                  <a:lnTo>
                    <a:pt x="2208" y="96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4320" name="Freeform 16"/>
            <p:cNvSpPr>
              <a:spLocks/>
            </p:cNvSpPr>
            <p:nvPr/>
          </p:nvSpPr>
          <p:spPr bwMode="auto">
            <a:xfrm>
              <a:off x="2448" y="1440"/>
              <a:ext cx="960" cy="768"/>
            </a:xfrm>
            <a:custGeom>
              <a:avLst/>
              <a:gdLst>
                <a:gd name="T0" fmla="*/ 0 w 960"/>
                <a:gd name="T1" fmla="*/ 768 h 768"/>
                <a:gd name="T2" fmla="*/ 480 w 960"/>
                <a:gd name="T3" fmla="*/ 384 h 768"/>
                <a:gd name="T4" fmla="*/ 672 w 960"/>
                <a:gd name="T5" fmla="*/ 192 h 768"/>
                <a:gd name="T6" fmla="*/ 960 w 960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768">
                  <a:moveTo>
                    <a:pt x="0" y="768"/>
                  </a:moveTo>
                  <a:lnTo>
                    <a:pt x="480" y="384"/>
                  </a:lnTo>
                  <a:lnTo>
                    <a:pt x="672" y="192"/>
                  </a:lnTo>
                  <a:lnTo>
                    <a:pt x="960" y="0"/>
                  </a:lnTo>
                </a:path>
              </a:pathLst>
            </a:custGeom>
            <a:noFill/>
            <a:ln w="57150" cmpd="sng">
              <a:solidFill>
                <a:srgbClr val="CC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4321" name="Text Box 17"/>
            <p:cNvSpPr txBox="1">
              <a:spLocks noChangeArrowheads="1"/>
            </p:cNvSpPr>
            <p:nvPr/>
          </p:nvSpPr>
          <p:spPr bwMode="auto">
            <a:xfrm>
              <a:off x="3878" y="1193"/>
              <a:ext cx="1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800" b="1">
                  <a:solidFill>
                    <a:srgbClr val="CC0000"/>
                  </a:solidFill>
                </a:rPr>
                <a:t>ЗОНА   УПАДКА</a:t>
              </a:r>
            </a:p>
          </p:txBody>
        </p:sp>
        <p:sp>
          <p:nvSpPr>
            <p:cNvPr id="994322" name="Text Box 18"/>
            <p:cNvSpPr txBox="1">
              <a:spLocks noChangeArrowheads="1"/>
            </p:cNvSpPr>
            <p:nvPr/>
          </p:nvSpPr>
          <p:spPr bwMode="auto">
            <a:xfrm>
              <a:off x="835" y="1584"/>
              <a:ext cx="1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400" b="1">
                  <a:solidFill>
                    <a:srgbClr val="CC0000"/>
                  </a:solidFill>
                  <a:latin typeface="Times New Roman" pitchFamily="18" charset="0"/>
                </a:rPr>
                <a:t>«предел  терпения»</a:t>
              </a:r>
            </a:p>
          </p:txBody>
        </p:sp>
        <p:sp>
          <p:nvSpPr>
            <p:cNvPr id="994323" name="Text Box 19"/>
            <p:cNvSpPr txBox="1">
              <a:spLocks noChangeArrowheads="1"/>
            </p:cNvSpPr>
            <p:nvPr/>
          </p:nvSpPr>
          <p:spPr bwMode="auto">
            <a:xfrm>
              <a:off x="878" y="2352"/>
              <a:ext cx="19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400" b="1">
                  <a:solidFill>
                    <a:schemeClr val="accent2"/>
                  </a:solidFill>
                  <a:latin typeface="Times New Roman" pitchFamily="18" charset="0"/>
                </a:rPr>
                <a:t>начальный  уровень</a:t>
              </a:r>
            </a:p>
          </p:txBody>
        </p:sp>
        <p:sp>
          <p:nvSpPr>
            <p:cNvPr id="994324" name="Text Box 20"/>
            <p:cNvSpPr txBox="1">
              <a:spLocks noChangeArrowheads="1"/>
            </p:cNvSpPr>
            <p:nvPr/>
          </p:nvSpPr>
          <p:spPr bwMode="auto">
            <a:xfrm>
              <a:off x="902" y="3098"/>
              <a:ext cx="3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400" b="1">
                  <a:solidFill>
                    <a:srgbClr val="006600"/>
                  </a:solidFill>
                  <a:latin typeface="Times New Roman" pitchFamily="18" charset="0"/>
                </a:rPr>
                <a:t>уровень «улучшающего развития»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/>
              <a:t>Архитектура информационной системы</a:t>
            </a:r>
            <a:endParaRPr lang="en-US" altLang="ru-RU" sz="3600" dirty="0"/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44825"/>
            <a:ext cx="8229600" cy="3744416"/>
          </a:xfrm>
        </p:spPr>
        <p:txBody>
          <a:bodyPr/>
          <a:lstStyle/>
          <a:p>
            <a:pPr marL="609600" indent="-609600"/>
            <a:r>
              <a:rPr lang="ru-RU" altLang="ru-RU" dirty="0"/>
              <a:t>"Архитектура ИС - это набор решений, наиболее существенным образом влияющих на совокупную стоимость владения системой" </a:t>
            </a:r>
          </a:p>
          <a:p>
            <a:pPr marL="609600" indent="-609600"/>
            <a:r>
              <a:rPr lang="ru-RU" altLang="ru-RU" dirty="0"/>
              <a:t>"Архитектура ИС - это набор ключевых решений, неизменных при изменении бизнес-технологии в рамках бизнес-видения"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8788"/>
            <a:ext cx="8229600" cy="836612"/>
          </a:xfrm>
        </p:spPr>
        <p:txBody>
          <a:bodyPr/>
          <a:lstStyle/>
          <a:p>
            <a:r>
              <a:rPr lang="ru-RU" altLang="ru-RU" sz="3200"/>
              <a:t>Виды  ситуаций с потребностями в системе в цикле жизни предприятия (1)</a:t>
            </a:r>
            <a:endParaRPr lang="ru-RU" altLang="ru-RU"/>
          </a:p>
        </p:txBody>
      </p:sp>
      <p:sp>
        <p:nvSpPr>
          <p:cNvPr id="995331" name="Text Box 3"/>
          <p:cNvSpPr txBox="1">
            <a:spLocks noChangeArrowheads="1"/>
          </p:cNvSpPr>
          <p:nvPr/>
        </p:nvSpPr>
        <p:spPr bwMode="auto">
          <a:xfrm>
            <a:off x="898525" y="1600200"/>
            <a:ext cx="8016875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660033"/>
                </a:solidFill>
              </a:rPr>
              <a:t>Предприятие строит стратегию</a:t>
            </a:r>
            <a:r>
              <a:rPr lang="ru-RU" altLang="ru-RU" b="1"/>
              <a:t> </a:t>
            </a:r>
            <a:r>
              <a:rPr lang="ru-RU" altLang="ru-RU"/>
              <a:t>(«что делать?»)</a:t>
            </a:r>
            <a:endParaRPr lang="ru-RU" altLang="ru-RU" b="1"/>
          </a:p>
          <a:p>
            <a:r>
              <a:rPr lang="ru-RU" altLang="ru-RU"/>
              <a:t>       производится оценка (укрупненно)  </a:t>
            </a:r>
            <a:r>
              <a:rPr lang="ru-RU" altLang="ru-RU" b="1"/>
              <a:t>затрат на реализацию стратегии</a:t>
            </a:r>
            <a:r>
              <a:rPr lang="ru-RU" altLang="ru-RU"/>
              <a:t> (маркетинга, развития) в целом и на ИТ-системы в частности по методу аналогий или укрупненным примерным расчетом.</a:t>
            </a:r>
          </a:p>
          <a:p>
            <a:endParaRPr lang="ru-RU" altLang="ru-RU" b="1"/>
          </a:p>
          <a:p>
            <a:r>
              <a:rPr lang="ru-RU" altLang="ru-RU" sz="2400" b="1">
                <a:solidFill>
                  <a:srgbClr val="660033"/>
                </a:solidFill>
              </a:rPr>
              <a:t>Предприятие рассматривает варианты тактических планов реализации стратегии</a:t>
            </a:r>
            <a:r>
              <a:rPr lang="ru-RU" altLang="ru-RU" b="1"/>
              <a:t> </a:t>
            </a:r>
            <a:r>
              <a:rPr lang="ru-RU" altLang="ru-RU"/>
              <a:t>(</a:t>
            </a:r>
            <a:r>
              <a:rPr lang="ru-RU" altLang="ru-RU" i="1"/>
              <a:t>"как делать?"</a:t>
            </a:r>
            <a:r>
              <a:rPr lang="ru-RU" altLang="ru-RU"/>
              <a:t>) </a:t>
            </a:r>
          </a:p>
          <a:p>
            <a:pPr>
              <a:buFontTx/>
              <a:buChar char="•"/>
            </a:pPr>
            <a:r>
              <a:rPr lang="ru-RU" altLang="ru-RU" b="1">
                <a:solidFill>
                  <a:srgbClr val="000000"/>
                </a:solidFill>
              </a:rPr>
              <a:t>  Затратная часть на систему</a:t>
            </a:r>
            <a:r>
              <a:rPr lang="ru-RU" altLang="ru-RU">
                <a:solidFill>
                  <a:srgbClr val="000000"/>
                </a:solidFill>
              </a:rPr>
              <a:t> считается как часть затрат на основное или вспомогательное оборудование / технологию (капитальные затраты), т.е. в ряду других затрат на проект развития </a:t>
            </a:r>
          </a:p>
          <a:p>
            <a:pPr>
              <a:buFontTx/>
              <a:buChar char="•"/>
            </a:pPr>
            <a:r>
              <a:rPr lang="ru-RU" altLang="ru-RU" b="1">
                <a:solidFill>
                  <a:srgbClr val="000000"/>
                </a:solidFill>
              </a:rPr>
              <a:t>  Доходная часть</a:t>
            </a:r>
            <a:r>
              <a:rPr lang="ru-RU" altLang="ru-RU">
                <a:solidFill>
                  <a:srgbClr val="000000"/>
                </a:solidFill>
              </a:rPr>
              <a:t> считается как доход от проекта реализации стратегического плана и </a:t>
            </a:r>
            <a:r>
              <a:rPr lang="ru-RU" altLang="ru-RU" b="1">
                <a:solidFill>
                  <a:srgbClr val="000000"/>
                </a:solidFill>
              </a:rPr>
              <a:t>соотносится с совокупными затратами на проект развития</a:t>
            </a:r>
            <a:r>
              <a:rPr lang="ru-RU" altLang="ru-RU">
                <a:solidFill>
                  <a:srgbClr val="000000"/>
                </a:solidFill>
              </a:rPr>
              <a:t>.</a:t>
            </a:r>
          </a:p>
          <a:p>
            <a:pPr>
              <a:buFontTx/>
              <a:buChar char="•"/>
            </a:pPr>
            <a:r>
              <a:rPr lang="ru-RU" altLang="ru-RU">
                <a:solidFill>
                  <a:srgbClr val="000000"/>
                </a:solidFill>
              </a:rPr>
              <a:t>  Работают первые шаги процесса УП из стандарта ISO/IEC 15288:2002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Виды  ситуаций с потребностями в системе в цикле жизни предприятия (2)</a:t>
            </a:r>
          </a:p>
        </p:txBody>
      </p:sp>
      <p:sp>
        <p:nvSpPr>
          <p:cNvPr id="996355" name="Text Box 3"/>
          <p:cNvSpPr txBox="1">
            <a:spLocks noChangeArrowheads="1"/>
          </p:cNvSpPr>
          <p:nvPr/>
        </p:nvSpPr>
        <p:spPr bwMode="auto">
          <a:xfrm>
            <a:off x="517525" y="1636713"/>
            <a:ext cx="83216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660033"/>
                </a:solidFill>
              </a:rPr>
              <a:t>Предприятие осознало необходимость АС/ИС</a:t>
            </a:r>
            <a:r>
              <a:rPr lang="ru-RU" altLang="ru-RU"/>
              <a:t> с конкретным набором обобщенных функций  (близок «предел терпения»</a:t>
            </a:r>
          </a:p>
          <a:p>
            <a:r>
              <a:rPr lang="ru-RU" altLang="ru-RU" b="1"/>
              <a:t>     а)</a:t>
            </a:r>
            <a:r>
              <a:rPr lang="ru-RU" altLang="ru-RU"/>
              <a:t> </a:t>
            </a:r>
            <a:r>
              <a:rPr lang="ru-RU" altLang="ru-RU" b="1"/>
              <a:t>провести анализ предложений</a:t>
            </a:r>
            <a:r>
              <a:rPr lang="ru-RU" altLang="ru-RU"/>
              <a:t> </a:t>
            </a:r>
          </a:p>
          <a:p>
            <a:r>
              <a:rPr lang="ru-RU" altLang="ru-RU" b="1"/>
              <a:t>     б)</a:t>
            </a:r>
            <a:r>
              <a:rPr lang="ru-RU" altLang="ru-RU"/>
              <a:t> </a:t>
            </a:r>
            <a:r>
              <a:rPr lang="ru-RU" altLang="ru-RU" b="1"/>
              <a:t>оценить варианты по наличию </a:t>
            </a:r>
            <a:r>
              <a:rPr lang="ru-RU" altLang="ru-RU"/>
              <a:t>требующихся функций, гибкости, открытости, цене, полной стоимости владения, срокам внедрения,</a:t>
            </a:r>
          </a:p>
          <a:p>
            <a:r>
              <a:rPr lang="ru-RU" altLang="ru-RU" b="1"/>
              <a:t>     в)</a:t>
            </a:r>
            <a:r>
              <a:rPr lang="ru-RU" altLang="ru-RU"/>
              <a:t> выбрать </a:t>
            </a:r>
            <a:r>
              <a:rPr lang="ru-RU" altLang="ru-RU" b="1"/>
              <a:t>достаточно дешевый вариант</a:t>
            </a:r>
            <a:r>
              <a:rPr lang="ru-RU" altLang="ru-RU"/>
              <a:t>, позволяющий гибко настраивать систему и т.п., при приемлемых сроках поставки и внедрения.</a:t>
            </a:r>
          </a:p>
          <a:p>
            <a:endParaRPr lang="ru-RU" altLang="ru-RU"/>
          </a:p>
          <a:p>
            <a:r>
              <a:rPr lang="ru-RU" altLang="ru-RU" sz="2400" b="1">
                <a:solidFill>
                  <a:srgbClr val="660033"/>
                </a:solidFill>
              </a:rPr>
              <a:t>Предприятие ощутило недостатки</a:t>
            </a:r>
            <a:r>
              <a:rPr lang="ru-RU" altLang="ru-RU" b="1">
                <a:solidFill>
                  <a:srgbClr val="660033"/>
                </a:solidFill>
              </a:rPr>
              <a:t> </a:t>
            </a:r>
            <a:r>
              <a:rPr lang="ru-RU" altLang="ru-RU"/>
              <a:t>некоторых функций и параметров существующей АС/ИС</a:t>
            </a:r>
          </a:p>
          <a:p>
            <a:r>
              <a:rPr lang="ru-RU" altLang="ru-RU"/>
              <a:t>          (</a:t>
            </a:r>
            <a:r>
              <a:rPr lang="ru-RU" altLang="ru-RU" b="1" i="1"/>
              <a:t>явно отрицательным был бы экономический эффект от   </a:t>
            </a:r>
          </a:p>
          <a:p>
            <a:r>
              <a:rPr lang="ru-RU" altLang="ru-RU" b="1" i="1"/>
              <a:t>           выполнения проекта расчета экономической эффективности</a:t>
            </a:r>
          </a:p>
          <a:p>
            <a:r>
              <a:rPr lang="ru-RU" altLang="ru-RU" b="1" i="1"/>
              <a:t>           выполнения проекта указанных усовершенствований)</a:t>
            </a:r>
            <a:r>
              <a:rPr lang="ru-RU" altLang="ru-RU"/>
              <a:t> </a:t>
            </a:r>
          </a:p>
          <a:p>
            <a:r>
              <a:rPr lang="ru-RU" altLang="ru-RU"/>
              <a:t>поведение предприятия в таких случаях зависит от его политики на данном периоде ЖЦ и традиций, от организационной культуры, состояния бюджета.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ru-RU" altLang="ru-RU"/>
              <a:t>Решетка «4х4»</a:t>
            </a:r>
          </a:p>
        </p:txBody>
      </p:sp>
      <p:grpSp>
        <p:nvGrpSpPr>
          <p:cNvPr id="997379" name="Group 3"/>
          <p:cNvGrpSpPr>
            <a:grpSpLocks/>
          </p:cNvGrpSpPr>
          <p:nvPr/>
        </p:nvGrpSpPr>
        <p:grpSpPr bwMode="auto">
          <a:xfrm>
            <a:off x="593725" y="935038"/>
            <a:ext cx="8397875" cy="5922962"/>
            <a:chOff x="374" y="589"/>
            <a:chExt cx="5290" cy="3731"/>
          </a:xfrm>
        </p:grpSpPr>
        <p:sp>
          <p:nvSpPr>
            <p:cNvPr id="997380" name="Line 4"/>
            <p:cNvSpPr>
              <a:spLocks noChangeShapeType="1"/>
            </p:cNvSpPr>
            <p:nvPr/>
          </p:nvSpPr>
          <p:spPr bwMode="auto">
            <a:xfrm>
              <a:off x="624" y="403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81" name="Line 5"/>
            <p:cNvSpPr>
              <a:spLocks noChangeShapeType="1"/>
            </p:cNvSpPr>
            <p:nvPr/>
          </p:nvSpPr>
          <p:spPr bwMode="auto">
            <a:xfrm>
              <a:off x="624" y="350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82" name="Line 6"/>
            <p:cNvSpPr>
              <a:spLocks noChangeShapeType="1"/>
            </p:cNvSpPr>
            <p:nvPr/>
          </p:nvSpPr>
          <p:spPr bwMode="auto">
            <a:xfrm>
              <a:off x="624" y="2928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83" name="Line 7"/>
            <p:cNvSpPr>
              <a:spLocks noChangeShapeType="1"/>
            </p:cNvSpPr>
            <p:nvPr/>
          </p:nvSpPr>
          <p:spPr bwMode="auto">
            <a:xfrm>
              <a:off x="672" y="2208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84" name="Line 8"/>
            <p:cNvSpPr>
              <a:spLocks noChangeShapeType="1"/>
            </p:cNvSpPr>
            <p:nvPr/>
          </p:nvSpPr>
          <p:spPr bwMode="auto">
            <a:xfrm>
              <a:off x="672" y="1536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85" name="Text Box 9"/>
            <p:cNvSpPr txBox="1">
              <a:spLocks noChangeArrowheads="1"/>
            </p:cNvSpPr>
            <p:nvPr/>
          </p:nvSpPr>
          <p:spPr bwMode="auto">
            <a:xfrm>
              <a:off x="374" y="1584"/>
              <a:ext cx="13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400" b="1">
                  <a:solidFill>
                    <a:srgbClr val="006600"/>
                  </a:solidFill>
                </a:rPr>
                <a:t>«Цеха  фабрики»</a:t>
              </a:r>
            </a:p>
          </p:txBody>
        </p:sp>
        <p:sp>
          <p:nvSpPr>
            <p:cNvPr id="997386" name="Text Box 10"/>
            <p:cNvSpPr txBox="1">
              <a:spLocks noChangeArrowheads="1"/>
            </p:cNvSpPr>
            <p:nvPr/>
          </p:nvSpPr>
          <p:spPr bwMode="auto">
            <a:xfrm>
              <a:off x="422" y="2208"/>
              <a:ext cx="140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400" b="1">
                  <a:solidFill>
                    <a:srgbClr val="006600"/>
                  </a:solidFill>
                </a:rPr>
                <a:t>«Пульт управления реактором»</a:t>
              </a:r>
            </a:p>
          </p:txBody>
        </p:sp>
        <p:sp>
          <p:nvSpPr>
            <p:cNvPr id="997387" name="Text Box 11"/>
            <p:cNvSpPr txBox="1">
              <a:spLocks noChangeArrowheads="1"/>
            </p:cNvSpPr>
            <p:nvPr/>
          </p:nvSpPr>
          <p:spPr bwMode="auto">
            <a:xfrm>
              <a:off x="422" y="2953"/>
              <a:ext cx="149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400" b="1">
                  <a:solidFill>
                    <a:srgbClr val="006600"/>
                  </a:solidFill>
                </a:rPr>
                <a:t>«Внутрице-ховая связь»</a:t>
              </a:r>
            </a:p>
          </p:txBody>
        </p:sp>
        <p:sp>
          <p:nvSpPr>
            <p:cNvPr id="997388" name="Text Box 12"/>
            <p:cNvSpPr txBox="1">
              <a:spLocks noChangeArrowheads="1"/>
            </p:cNvSpPr>
            <p:nvPr/>
          </p:nvSpPr>
          <p:spPr bwMode="auto">
            <a:xfrm>
              <a:off x="374" y="3481"/>
              <a:ext cx="145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400" b="1">
                  <a:solidFill>
                    <a:srgbClr val="006600"/>
                  </a:solidFill>
                </a:rPr>
                <a:t>«Настольная лампа»</a:t>
              </a:r>
            </a:p>
          </p:txBody>
        </p:sp>
        <p:sp>
          <p:nvSpPr>
            <p:cNvPr id="997389" name="Line 13"/>
            <p:cNvSpPr>
              <a:spLocks noChangeShapeType="1"/>
            </p:cNvSpPr>
            <p:nvPr/>
          </p:nvSpPr>
          <p:spPr bwMode="auto">
            <a:xfrm>
              <a:off x="1776" y="768"/>
              <a:ext cx="0" cy="3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90" name="Line 14"/>
            <p:cNvSpPr>
              <a:spLocks noChangeShapeType="1"/>
            </p:cNvSpPr>
            <p:nvPr/>
          </p:nvSpPr>
          <p:spPr bwMode="auto">
            <a:xfrm>
              <a:off x="2664" y="768"/>
              <a:ext cx="0" cy="3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91" name="Line 15"/>
            <p:cNvSpPr>
              <a:spLocks noChangeShapeType="1"/>
            </p:cNvSpPr>
            <p:nvPr/>
          </p:nvSpPr>
          <p:spPr bwMode="auto">
            <a:xfrm>
              <a:off x="3600" y="768"/>
              <a:ext cx="0" cy="3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92" name="Line 16"/>
            <p:cNvSpPr>
              <a:spLocks noChangeShapeType="1"/>
            </p:cNvSpPr>
            <p:nvPr/>
          </p:nvSpPr>
          <p:spPr bwMode="auto">
            <a:xfrm>
              <a:off x="4560" y="768"/>
              <a:ext cx="0" cy="3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93" name="Line 17"/>
            <p:cNvSpPr>
              <a:spLocks noChangeShapeType="1"/>
            </p:cNvSpPr>
            <p:nvPr/>
          </p:nvSpPr>
          <p:spPr bwMode="auto">
            <a:xfrm>
              <a:off x="5568" y="768"/>
              <a:ext cx="0" cy="3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394" name="Text Box 18"/>
            <p:cNvSpPr txBox="1">
              <a:spLocks noChangeArrowheads="1"/>
            </p:cNvSpPr>
            <p:nvPr/>
          </p:nvSpPr>
          <p:spPr bwMode="auto">
            <a:xfrm>
              <a:off x="1766" y="985"/>
              <a:ext cx="9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000" b="1">
                  <a:solidFill>
                    <a:srgbClr val="660033"/>
                  </a:solidFill>
                </a:rPr>
                <a:t>строит стратегию</a:t>
              </a:r>
            </a:p>
          </p:txBody>
        </p:sp>
        <p:sp>
          <p:nvSpPr>
            <p:cNvPr id="997395" name="Text Box 19"/>
            <p:cNvSpPr txBox="1">
              <a:spLocks noChangeArrowheads="1"/>
            </p:cNvSpPr>
            <p:nvPr/>
          </p:nvSpPr>
          <p:spPr bwMode="auto">
            <a:xfrm>
              <a:off x="2666" y="919"/>
              <a:ext cx="106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000" b="1">
                  <a:solidFill>
                    <a:srgbClr val="660033"/>
                  </a:solidFill>
                </a:rPr>
                <a:t>варианты тактичес-ких планов</a:t>
              </a:r>
            </a:p>
          </p:txBody>
        </p:sp>
        <p:sp>
          <p:nvSpPr>
            <p:cNvPr id="997396" name="Text Box 20"/>
            <p:cNvSpPr txBox="1">
              <a:spLocks noChangeArrowheads="1"/>
            </p:cNvSpPr>
            <p:nvPr/>
          </p:nvSpPr>
          <p:spPr bwMode="auto">
            <a:xfrm>
              <a:off x="3614" y="902"/>
              <a:ext cx="97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000" b="1">
                  <a:solidFill>
                    <a:srgbClr val="660033"/>
                  </a:solidFill>
                </a:rPr>
                <a:t>осознало необходи-мость</a:t>
              </a:r>
            </a:p>
          </p:txBody>
        </p:sp>
        <p:sp>
          <p:nvSpPr>
            <p:cNvPr id="997397" name="Text Box 21"/>
            <p:cNvSpPr txBox="1">
              <a:spLocks noChangeArrowheads="1"/>
            </p:cNvSpPr>
            <p:nvPr/>
          </p:nvSpPr>
          <p:spPr bwMode="auto">
            <a:xfrm>
              <a:off x="4598" y="919"/>
              <a:ext cx="92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000" b="1">
                  <a:solidFill>
                    <a:srgbClr val="660033"/>
                  </a:solidFill>
                </a:rPr>
                <a:t>ощутило недостат-ки</a:t>
              </a:r>
            </a:p>
          </p:txBody>
        </p:sp>
        <p:sp>
          <p:nvSpPr>
            <p:cNvPr id="997398" name="Text Box 22"/>
            <p:cNvSpPr txBox="1">
              <a:spLocks noChangeArrowheads="1"/>
            </p:cNvSpPr>
            <p:nvPr/>
          </p:nvSpPr>
          <p:spPr bwMode="auto">
            <a:xfrm>
              <a:off x="1776" y="589"/>
              <a:ext cx="3792" cy="2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-RU" altLang="ru-RU" sz="2400" b="1">
                  <a:solidFill>
                    <a:srgbClr val="660033"/>
                  </a:solidFill>
                </a:rPr>
                <a:t>ПРЕДПРИЯТИЕ</a:t>
              </a:r>
            </a:p>
          </p:txBody>
        </p:sp>
        <p:sp>
          <p:nvSpPr>
            <p:cNvPr id="997399" name="Line 23"/>
            <p:cNvSpPr>
              <a:spLocks noChangeShapeType="1"/>
            </p:cNvSpPr>
            <p:nvPr/>
          </p:nvSpPr>
          <p:spPr bwMode="auto">
            <a:xfrm>
              <a:off x="1776" y="1536"/>
              <a:ext cx="3792" cy="0"/>
            </a:xfrm>
            <a:prstGeom prst="line">
              <a:avLst/>
            </a:prstGeom>
            <a:noFill/>
            <a:ln w="76200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400" name="Line 24"/>
            <p:cNvSpPr>
              <a:spLocks noChangeShapeType="1"/>
            </p:cNvSpPr>
            <p:nvPr/>
          </p:nvSpPr>
          <p:spPr bwMode="auto">
            <a:xfrm>
              <a:off x="1776" y="4032"/>
              <a:ext cx="3792" cy="0"/>
            </a:xfrm>
            <a:prstGeom prst="line">
              <a:avLst/>
            </a:prstGeom>
            <a:noFill/>
            <a:ln w="76200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401" name="Line 25"/>
            <p:cNvSpPr>
              <a:spLocks noChangeShapeType="1"/>
            </p:cNvSpPr>
            <p:nvPr/>
          </p:nvSpPr>
          <p:spPr bwMode="auto">
            <a:xfrm>
              <a:off x="1776" y="1536"/>
              <a:ext cx="0" cy="2496"/>
            </a:xfrm>
            <a:prstGeom prst="line">
              <a:avLst/>
            </a:prstGeom>
            <a:noFill/>
            <a:ln w="76200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7402" name="Line 26"/>
            <p:cNvSpPr>
              <a:spLocks noChangeShapeType="1"/>
            </p:cNvSpPr>
            <p:nvPr/>
          </p:nvSpPr>
          <p:spPr bwMode="auto">
            <a:xfrm>
              <a:off x="5568" y="1536"/>
              <a:ext cx="0" cy="2496"/>
            </a:xfrm>
            <a:prstGeom prst="line">
              <a:avLst/>
            </a:prstGeom>
            <a:noFill/>
            <a:ln w="76200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Корпоративная информационная система (КИС) как инструмент поддержки операционного управления компанией</a:t>
            </a:r>
            <a:endParaRPr lang="en-US" altLang="ru-RU" sz="4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64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Корпоративная информационная система (КИС) как инструмент поддержки операционного управления компанией</a:t>
            </a:r>
            <a:endParaRPr lang="en-US" altLang="ru-RU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23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Стратегия компании и КИС</a:t>
            </a:r>
          </a:p>
          <a:p>
            <a:pPr lvl="1"/>
            <a:r>
              <a:rPr lang="ru-RU" altLang="ru-RU"/>
              <a:t>Какая КИС нужна вашей компании в соответствии с вашей стратегией?</a:t>
            </a:r>
          </a:p>
          <a:p>
            <a:r>
              <a:rPr lang="ru-RU" altLang="ru-RU"/>
              <a:t>Можно ли купить КИС?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100">
                <a:effectLst>
                  <a:outerShdw blurRad="38100" dist="38100" dir="2700000" algn="tl">
                    <a:srgbClr val="C0C0C0"/>
                  </a:outerShdw>
                </a:effectLst>
              </a:rPr>
              <a:t>Стратегия компании и КИС</a:t>
            </a:r>
            <a:endParaRPr lang="en-US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First things first (</a:t>
            </a:r>
            <a:r>
              <a:rPr lang="ru-RU" altLang="ru-RU"/>
              <a:t>в первую очередь автоматизировать то, что важно для бизнеса</a:t>
            </a:r>
            <a:r>
              <a:rPr lang="en-US" altLang="ru-RU"/>
              <a:t>)</a:t>
            </a:r>
            <a:endParaRPr lang="ru-RU" altLang="ru-RU"/>
          </a:p>
          <a:p>
            <a:r>
              <a:rPr lang="ru-RU" altLang="ru-RU"/>
              <a:t>Различать бизнес и производство!!!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100">
                <a:effectLst>
                  <a:outerShdw blurRad="38100" dist="38100" dir="2700000" algn="tl">
                    <a:srgbClr val="C0C0C0"/>
                  </a:outerShdw>
                </a:effectLst>
              </a:rPr>
              <a:t>Стратегия компании и КИС</a:t>
            </a:r>
            <a:endParaRPr lang="en-US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800" b="1"/>
              <a:t>Дифференцирование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Органичные, свободные действия, высокая степень координации между отделами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Большой потенциал в научных исследованиях и разработках 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Творческое чутье, оригинальные идеи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Развитые маркетинговые способности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Поощрение инноваций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Высокий уровень качества и технологическое лидерство</a:t>
            </a:r>
            <a:endParaRPr lang="ru-RU" altLang="ru-RU" sz="1600" b="1"/>
          </a:p>
          <a:p>
            <a:pPr>
              <a:lnSpc>
                <a:spcPct val="80000"/>
              </a:lnSpc>
            </a:pPr>
            <a:r>
              <a:rPr lang="ru-RU" altLang="ru-RU" sz="1800" b="1"/>
              <a:t>Лидерство по издержкам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Централизованное руководство, жесткий контроль над  издержками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Приоритетность стандартных процедур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Производство основывается на простых в освоении технологиях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Высокий уровень эффективности систем закупок и распределения продукции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Контроль над деятельностью   работников, ограничение их полномочий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Частные и детальные контрольные отчеты</a:t>
            </a:r>
            <a:endParaRPr lang="ru-RU" altLang="ru-RU" sz="1600" b="1"/>
          </a:p>
          <a:p>
            <a:pPr>
              <a:lnSpc>
                <a:spcPct val="80000"/>
              </a:lnSpc>
            </a:pPr>
            <a:r>
              <a:rPr lang="ru-RU" altLang="ru-RU" sz="1800" b="1"/>
              <a:t>Фокусирование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Для достижения конкретной стратегической цели используется комбинация  из перечисленных выше характеристик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Высоко ценится и вознаграждается гибкость и устойчивые связи с покупателями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Издержки соразмерны уровню сервиса и степени лояльности потребителей</a:t>
            </a:r>
          </a:p>
          <a:p>
            <a:pPr lvl="1">
              <a:lnSpc>
                <a:spcPct val="80000"/>
              </a:lnSpc>
            </a:pPr>
            <a:r>
              <a:rPr lang="ru-RU" altLang="ru-RU" sz="1200" b="1"/>
              <a:t>Работники, контактирующие с покупателями, в обязательном порядке наделяются дополнительными полномочиями</a:t>
            </a:r>
            <a:endParaRPr lang="en-US" altLang="ru-RU" sz="1600" b="1"/>
          </a:p>
          <a:p>
            <a:pPr>
              <a:lnSpc>
                <a:spcPct val="80000"/>
              </a:lnSpc>
            </a:pP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100">
                <a:effectLst>
                  <a:outerShdw blurRad="38100" dist="38100" dir="2700000" algn="tl">
                    <a:srgbClr val="C0C0C0"/>
                  </a:outerShdw>
                </a:effectLst>
              </a:rPr>
              <a:t>КИС для стратегии дифференцирования</a:t>
            </a:r>
            <a:endParaRPr lang="en-US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49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85800" y="1981200"/>
            <a:ext cx="3309938" cy="4616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600" b="1"/>
              <a:t>Органичные, свободные действия, высокая степень координации между отделами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Большой потенциал в научных исследованиях и разработках 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Творческое чутье, оригинальные идеи</a:t>
            </a:r>
          </a:p>
          <a:p>
            <a:pPr>
              <a:lnSpc>
                <a:spcPct val="90000"/>
              </a:lnSpc>
            </a:pPr>
            <a:endParaRPr lang="ru-RU" altLang="ru-RU" sz="1600" b="1"/>
          </a:p>
          <a:p>
            <a:pPr>
              <a:lnSpc>
                <a:spcPct val="90000"/>
              </a:lnSpc>
            </a:pPr>
            <a:r>
              <a:rPr lang="ru-RU" altLang="ru-RU" sz="1600" b="1"/>
              <a:t>Развитые маркетинговые способности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Поощрение инноваций</a:t>
            </a:r>
          </a:p>
          <a:p>
            <a:pPr>
              <a:lnSpc>
                <a:spcPct val="90000"/>
              </a:lnSpc>
            </a:pPr>
            <a:endParaRPr lang="ru-RU" altLang="ru-RU" sz="1600" b="1"/>
          </a:p>
          <a:p>
            <a:pPr>
              <a:lnSpc>
                <a:spcPct val="90000"/>
              </a:lnSpc>
            </a:pPr>
            <a:r>
              <a:rPr lang="ru-RU" altLang="ru-RU" sz="1600" b="1"/>
              <a:t>Высокий уровень качества и технологическое лидерство</a:t>
            </a:r>
            <a:endParaRPr lang="ru-RU" altLang="ru-RU" sz="2000" b="1"/>
          </a:p>
        </p:txBody>
      </p:sp>
      <p:sp>
        <p:nvSpPr>
          <p:cNvPr id="934916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4067175" y="1981200"/>
            <a:ext cx="4752975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1800"/>
              <a:t>Шаблон «коммуникатор» (портал)</a:t>
            </a:r>
          </a:p>
          <a:p>
            <a:pPr>
              <a:lnSpc>
                <a:spcPct val="90000"/>
              </a:lnSpc>
            </a:pPr>
            <a:endParaRPr lang="ru-RU" altLang="ru-RU" sz="1800"/>
          </a:p>
          <a:p>
            <a:pPr>
              <a:lnSpc>
                <a:spcPct val="90000"/>
              </a:lnSpc>
            </a:pPr>
            <a:endParaRPr lang="ru-RU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Шаблон «сотрудничество» (система управления проектами)</a:t>
            </a:r>
          </a:p>
          <a:p>
            <a:pPr>
              <a:lnSpc>
                <a:spcPct val="90000"/>
              </a:lnSpc>
            </a:pPr>
            <a:endParaRPr lang="ru-RU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Шаблон «кастомизация по запросу» (гибкое производство)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Шаблон «фундаментальный анализ» (система маркетингового анализа)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Система поддержки принятия решений (</a:t>
            </a:r>
            <a:r>
              <a:rPr lang="en-US" altLang="ru-RU" sz="1800"/>
              <a:t>CAD, </a:t>
            </a:r>
            <a:r>
              <a:rPr lang="ru-RU" altLang="ru-RU" sz="1800"/>
              <a:t>автоматизация исследований)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Оптимизация операций</a:t>
            </a:r>
          </a:p>
        </p:txBody>
      </p:sp>
      <p:sp>
        <p:nvSpPr>
          <p:cNvPr id="934917" name="Line 5"/>
          <p:cNvSpPr>
            <a:spLocks noChangeShapeType="1"/>
          </p:cNvSpPr>
          <p:nvPr/>
        </p:nvSpPr>
        <p:spPr bwMode="auto">
          <a:xfrm>
            <a:off x="395288" y="2924175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4918" name="Line 6"/>
          <p:cNvSpPr>
            <a:spLocks noChangeShapeType="1"/>
          </p:cNvSpPr>
          <p:nvPr/>
        </p:nvSpPr>
        <p:spPr bwMode="auto">
          <a:xfrm flipV="1">
            <a:off x="395288" y="3644900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4919" name="Line 7"/>
          <p:cNvSpPr>
            <a:spLocks noChangeShapeType="1"/>
          </p:cNvSpPr>
          <p:nvPr/>
        </p:nvSpPr>
        <p:spPr bwMode="auto">
          <a:xfrm>
            <a:off x="468313" y="4365625"/>
            <a:ext cx="8424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4920" name="Line 8"/>
          <p:cNvSpPr>
            <a:spLocks noChangeShapeType="1"/>
          </p:cNvSpPr>
          <p:nvPr/>
        </p:nvSpPr>
        <p:spPr bwMode="auto">
          <a:xfrm>
            <a:off x="468313" y="4868863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4921" name="Line 9"/>
          <p:cNvSpPr>
            <a:spLocks noChangeShapeType="1"/>
          </p:cNvSpPr>
          <p:nvPr/>
        </p:nvSpPr>
        <p:spPr bwMode="auto">
          <a:xfrm>
            <a:off x="468313" y="5445125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4922" name="Line 10"/>
          <p:cNvSpPr>
            <a:spLocks noChangeShapeType="1"/>
          </p:cNvSpPr>
          <p:nvPr/>
        </p:nvSpPr>
        <p:spPr bwMode="auto">
          <a:xfrm>
            <a:off x="3924300" y="1628775"/>
            <a:ext cx="0" cy="4895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100">
                <a:effectLst>
                  <a:outerShdw blurRad="38100" dist="38100" dir="2700000" algn="tl">
                    <a:srgbClr val="C0C0C0"/>
                  </a:outerShdw>
                </a:effectLst>
              </a:rPr>
              <a:t>КИС для стратегии лидерства по издержкам</a:t>
            </a:r>
            <a:endParaRPr lang="en-US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593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600" b="1"/>
              <a:t>Централизованное руководство, жесткий контроль над  издержками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Приоритетность стандартных процедур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Производство основывается на простых в освоении технологиях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Высокий уровень эффективности систем закупок и распределения продукции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Контроль над деятельностью   работников, ограничение их полномочий</a:t>
            </a:r>
          </a:p>
          <a:p>
            <a:pPr>
              <a:lnSpc>
                <a:spcPct val="90000"/>
              </a:lnSpc>
            </a:pPr>
            <a:r>
              <a:rPr lang="ru-RU" altLang="ru-RU" sz="1600" b="1"/>
              <a:t>Частные и детальные контрольные отчеты</a:t>
            </a:r>
            <a:endParaRPr lang="ru-RU" altLang="ru-RU" sz="2000" b="1"/>
          </a:p>
        </p:txBody>
      </p:sp>
      <p:sp>
        <p:nvSpPr>
          <p:cNvPr id="935940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Шаблон «планирование» (</a:t>
            </a:r>
            <a:r>
              <a:rPr lang="en-US" altLang="ru-RU" sz="2000"/>
              <a:t>ERP - </a:t>
            </a:r>
            <a:r>
              <a:rPr lang="ru-RU" altLang="ru-RU" sz="2000"/>
              <a:t>система)</a:t>
            </a:r>
          </a:p>
          <a:p>
            <a:pPr>
              <a:lnSpc>
                <a:spcPct val="90000"/>
              </a:lnSpc>
            </a:pPr>
            <a:endParaRPr lang="ru-RU" altLang="ru-RU" sz="900"/>
          </a:p>
          <a:p>
            <a:pPr>
              <a:lnSpc>
                <a:spcPct val="90000"/>
              </a:lnSpc>
            </a:pPr>
            <a:r>
              <a:rPr lang="ru-RU" altLang="ru-RU" sz="2000"/>
              <a:t>Шаблон «автоматизация бизнес-процессов» (</a:t>
            </a:r>
            <a:r>
              <a:rPr lang="en-US" altLang="ru-RU" sz="2000"/>
              <a:t>ERP,  CAM, MES96, </a:t>
            </a:r>
            <a:r>
              <a:rPr lang="ru-RU" altLang="ru-RU" sz="2000"/>
              <a:t>система документооборота)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Оптимизация операций</a:t>
            </a:r>
          </a:p>
          <a:p>
            <a:pPr>
              <a:lnSpc>
                <a:spcPct val="90000"/>
              </a:lnSpc>
            </a:pPr>
            <a:endParaRPr lang="ru-RU" altLang="ru-RU" sz="2000"/>
          </a:p>
          <a:p>
            <a:pPr>
              <a:lnSpc>
                <a:spcPct val="90000"/>
              </a:lnSpc>
            </a:pPr>
            <a:endParaRPr lang="ru-RU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Шаблон «автоматизация бизнес-процессов» (</a:t>
            </a:r>
            <a:r>
              <a:rPr lang="en-US" altLang="ru-RU" sz="2000"/>
              <a:t>ERP, </a:t>
            </a:r>
            <a:r>
              <a:rPr lang="ru-RU" altLang="ru-RU" sz="2000"/>
              <a:t>система документооборота)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2000"/>
          </a:p>
        </p:txBody>
      </p:sp>
      <p:sp>
        <p:nvSpPr>
          <p:cNvPr id="935941" name="Line 5"/>
          <p:cNvSpPr>
            <a:spLocks noChangeShapeType="1"/>
          </p:cNvSpPr>
          <p:nvPr/>
        </p:nvSpPr>
        <p:spPr bwMode="auto">
          <a:xfrm>
            <a:off x="468313" y="2708275"/>
            <a:ext cx="820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5942" name="Line 6"/>
          <p:cNvSpPr>
            <a:spLocks noChangeShapeType="1"/>
          </p:cNvSpPr>
          <p:nvPr/>
        </p:nvSpPr>
        <p:spPr bwMode="auto">
          <a:xfrm flipV="1">
            <a:off x="539750" y="393382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5943" name="Line 7"/>
          <p:cNvSpPr>
            <a:spLocks noChangeShapeType="1"/>
          </p:cNvSpPr>
          <p:nvPr/>
        </p:nvSpPr>
        <p:spPr bwMode="auto">
          <a:xfrm>
            <a:off x="539750" y="4868863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5944" name="Line 8"/>
          <p:cNvSpPr>
            <a:spLocks noChangeShapeType="1"/>
          </p:cNvSpPr>
          <p:nvPr/>
        </p:nvSpPr>
        <p:spPr bwMode="auto">
          <a:xfrm>
            <a:off x="4427538" y="1844675"/>
            <a:ext cx="0" cy="4679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4100">
                <a:effectLst>
                  <a:outerShdw blurRad="38100" dist="38100" dir="2700000" algn="tl">
                    <a:srgbClr val="C0C0C0"/>
                  </a:outerShdw>
                </a:effectLst>
              </a:rPr>
              <a:t>КИС для стратегии фокусирования</a:t>
            </a:r>
            <a:endParaRPr lang="en-US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696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85800" y="1981200"/>
            <a:ext cx="3598863" cy="4327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600" b="1"/>
              <a:t>Для достижения конкретной стратегической цели используется комбинация  из перечисленных выше характеристик</a:t>
            </a:r>
          </a:p>
          <a:p>
            <a:pPr>
              <a:lnSpc>
                <a:spcPct val="80000"/>
              </a:lnSpc>
            </a:pPr>
            <a:r>
              <a:rPr lang="ru-RU" altLang="ru-RU" sz="1600" b="1"/>
              <a:t>Высоко ценится и вознаграждается гибкость и устойчивые связи с покупателями</a:t>
            </a:r>
          </a:p>
          <a:p>
            <a:pPr>
              <a:lnSpc>
                <a:spcPct val="80000"/>
              </a:lnSpc>
            </a:pPr>
            <a:r>
              <a:rPr lang="ru-RU" altLang="ru-RU" sz="1600" b="1"/>
              <a:t>Издержки соразмерны уровню сервиса и степени лояльности потребителей</a:t>
            </a:r>
          </a:p>
          <a:p>
            <a:pPr>
              <a:lnSpc>
                <a:spcPct val="80000"/>
              </a:lnSpc>
            </a:pPr>
            <a:endParaRPr lang="ru-RU" altLang="ru-RU" sz="1600" b="1"/>
          </a:p>
          <a:p>
            <a:pPr>
              <a:lnSpc>
                <a:spcPct val="80000"/>
              </a:lnSpc>
            </a:pPr>
            <a:r>
              <a:rPr lang="ru-RU" altLang="ru-RU" sz="1600" b="1"/>
              <a:t>Работники, контактирующие с покупателями, в обязательном порядке наделяются дополнительными полномочиями</a:t>
            </a:r>
            <a:endParaRPr lang="en-US" altLang="ru-RU" sz="2000" b="1"/>
          </a:p>
          <a:p>
            <a:pPr>
              <a:lnSpc>
                <a:spcPct val="80000"/>
              </a:lnSpc>
            </a:pPr>
            <a:endParaRPr lang="ru-RU" altLang="ru-RU" sz="2000"/>
          </a:p>
        </p:txBody>
      </p:sp>
      <p:sp>
        <p:nvSpPr>
          <p:cNvPr id="936964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4284663" y="1981200"/>
            <a:ext cx="4535487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altLang="ru-RU" sz="2000"/>
          </a:p>
          <a:p>
            <a:pPr>
              <a:lnSpc>
                <a:spcPct val="80000"/>
              </a:lnSpc>
            </a:pPr>
            <a:endParaRPr lang="ru-RU" altLang="ru-RU" sz="2000"/>
          </a:p>
          <a:p>
            <a:pPr>
              <a:lnSpc>
                <a:spcPct val="80000"/>
              </a:lnSpc>
            </a:pPr>
            <a:endParaRPr lang="ru-RU" altLang="ru-RU" sz="2000"/>
          </a:p>
          <a:p>
            <a:pPr>
              <a:lnSpc>
                <a:spcPct val="80000"/>
              </a:lnSpc>
            </a:pPr>
            <a:endParaRPr lang="ru-RU" altLang="ru-RU" sz="1200"/>
          </a:p>
          <a:p>
            <a:pPr>
              <a:lnSpc>
                <a:spcPct val="80000"/>
              </a:lnSpc>
            </a:pPr>
            <a:r>
              <a:rPr lang="ru-RU" altLang="ru-RU" sz="2000"/>
              <a:t>Шаблон «Кастомизация по запросу» (гибкое производство), шаблон «коммуникатор» (</a:t>
            </a:r>
            <a:r>
              <a:rPr lang="en-US" altLang="ru-RU" sz="2000"/>
              <a:t>CRM</a:t>
            </a:r>
            <a:r>
              <a:rPr lang="ru-RU" altLang="ru-RU" sz="2000"/>
              <a:t>)</a:t>
            </a:r>
            <a:endParaRPr lang="en-US" altLang="ru-RU" sz="2000"/>
          </a:p>
          <a:p>
            <a:pPr>
              <a:lnSpc>
                <a:spcPct val="80000"/>
              </a:lnSpc>
            </a:pPr>
            <a:r>
              <a:rPr lang="ru-RU" altLang="ru-RU" sz="2000"/>
              <a:t>Шаблон «Планирование» (система гибкого бюджетирования)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Шаблон «поддержка принятия решений» (</a:t>
            </a:r>
            <a:r>
              <a:rPr lang="en-US" altLang="ru-RU" sz="2000"/>
              <a:t>CRM</a:t>
            </a:r>
            <a:r>
              <a:rPr lang="ru-RU" altLang="ru-RU" sz="2000"/>
              <a:t>-аналитика)</a:t>
            </a:r>
          </a:p>
          <a:p>
            <a:pPr>
              <a:lnSpc>
                <a:spcPct val="80000"/>
              </a:lnSpc>
            </a:pPr>
            <a:endParaRPr lang="ru-RU" altLang="ru-RU" sz="2000"/>
          </a:p>
        </p:txBody>
      </p:sp>
      <p:sp>
        <p:nvSpPr>
          <p:cNvPr id="936965" name="Line 5"/>
          <p:cNvSpPr>
            <a:spLocks noChangeShapeType="1"/>
          </p:cNvSpPr>
          <p:nvPr/>
        </p:nvSpPr>
        <p:spPr bwMode="auto">
          <a:xfrm>
            <a:off x="468313" y="3860800"/>
            <a:ext cx="8424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6966" name="Line 6"/>
          <p:cNvSpPr>
            <a:spLocks noChangeShapeType="1"/>
          </p:cNvSpPr>
          <p:nvPr/>
        </p:nvSpPr>
        <p:spPr bwMode="auto">
          <a:xfrm flipV="1">
            <a:off x="468313" y="4652963"/>
            <a:ext cx="8424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6967" name="Line 7"/>
          <p:cNvSpPr>
            <a:spLocks noChangeShapeType="1"/>
          </p:cNvSpPr>
          <p:nvPr/>
        </p:nvSpPr>
        <p:spPr bwMode="auto">
          <a:xfrm>
            <a:off x="4284663" y="1700213"/>
            <a:ext cx="0" cy="47529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713787" cy="1143000"/>
          </a:xfrm>
        </p:spPr>
        <p:txBody>
          <a:bodyPr/>
          <a:lstStyle/>
          <a:p>
            <a:r>
              <a:rPr lang="ru-RU" altLang="ru-RU"/>
              <a:t>Модель Захмана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3175"/>
            <a:ext cx="9112250" cy="565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источники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98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713787" cy="1143000"/>
          </a:xfrm>
        </p:spPr>
        <p:txBody>
          <a:bodyPr/>
          <a:lstStyle/>
          <a:p>
            <a:r>
              <a:rPr lang="ru-RU" altLang="ru-RU"/>
              <a:t>Модель Захмана</a:t>
            </a:r>
            <a:r>
              <a:rPr lang="en-US" altLang="ru-RU"/>
              <a:t> - II</a:t>
            </a:r>
            <a:endParaRPr lang="ru-RU" altLang="ru-RU"/>
          </a:p>
        </p:txBody>
      </p:sp>
      <p:pic>
        <p:nvPicPr>
          <p:cNvPr id="903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" t="8841" r="49525" b="40938"/>
          <a:stretch>
            <a:fillRect/>
          </a:stretch>
        </p:blipFill>
        <p:spPr bwMode="auto">
          <a:xfrm>
            <a:off x="395288" y="1268413"/>
            <a:ext cx="8353425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658" name="Picture 2" descr="Fi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938"/>
            <a:ext cx="8424862" cy="68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713787" cy="792163"/>
          </a:xfrm>
        </p:spPr>
        <p:txBody>
          <a:bodyPr/>
          <a:lstStyle/>
          <a:p>
            <a:r>
              <a:rPr lang="ru-RU" altLang="ru-RU" sz="3600" dirty="0"/>
              <a:t>Модель </a:t>
            </a:r>
            <a:r>
              <a:rPr lang="ru-RU" altLang="ru-RU" sz="3600" dirty="0" err="1"/>
              <a:t>Захмана</a:t>
            </a:r>
            <a:r>
              <a:rPr lang="en-US" altLang="ru-RU" sz="3600" dirty="0"/>
              <a:t> - III</a:t>
            </a:r>
            <a:endParaRPr lang="ru-RU" altLang="ru-RU" sz="3600" dirty="0"/>
          </a:p>
        </p:txBody>
      </p:sp>
      <p:pic>
        <p:nvPicPr>
          <p:cNvPr id="905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9" t="8841" r="2855" b="41417"/>
          <a:stretch>
            <a:fillRect/>
          </a:stretch>
        </p:blipFill>
        <p:spPr bwMode="auto">
          <a:xfrm>
            <a:off x="395288" y="1268413"/>
            <a:ext cx="8280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682" name="Picture 2" descr="Fig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21888</TotalTime>
  <Words>2017</Words>
  <Application>Microsoft Office PowerPoint</Application>
  <PresentationFormat>Экран (4:3)</PresentationFormat>
  <Paragraphs>344</Paragraphs>
  <Slides>50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Times New Roman</vt:lpstr>
      <vt:lpstr>Arial</vt:lpstr>
      <vt:lpstr>Tahoma</vt:lpstr>
      <vt:lpstr>Courier New</vt:lpstr>
      <vt:lpstr>Исполнительная</vt:lpstr>
      <vt:lpstr>Microsoft Graph 2000 Chart</vt:lpstr>
      <vt:lpstr>Взаимосвязь бизнес-архитектуры и ИТ архитектуры</vt:lpstr>
      <vt:lpstr>Так что такое архитектура?</vt:lpstr>
      <vt:lpstr>Из чего состоит архитектура?</vt:lpstr>
      <vt:lpstr>Архитектура информационной системы</vt:lpstr>
      <vt:lpstr>Модель Захмана</vt:lpstr>
      <vt:lpstr>Модель Захмана - II</vt:lpstr>
      <vt:lpstr>Презентация PowerPoint</vt:lpstr>
      <vt:lpstr>Модель Захмана - III</vt:lpstr>
      <vt:lpstr>Презентация PowerPoint</vt:lpstr>
      <vt:lpstr>Модель Захмана и бизнес-архитектура</vt:lpstr>
      <vt:lpstr>Модель Захмана и пирамида стратегического управления</vt:lpstr>
      <vt:lpstr>Литература</vt:lpstr>
      <vt:lpstr>Шаблоны ИТ в бизнесе</vt:lpstr>
      <vt:lpstr>Внедрение ИТ как изменение архитектуры предприятия</vt:lpstr>
      <vt:lpstr>Шаблоны ИТ в бизнесе - учет</vt:lpstr>
      <vt:lpstr>Шаблоны ИТ в бизнесе – автоматизация бизнес-процессов</vt:lpstr>
      <vt:lpstr>Шаблоны ИТ в бизнесе – коммуникатор</vt:lpstr>
      <vt:lpstr>Шаблоны ИТ в бизнесе – сотрудничество</vt:lpstr>
      <vt:lpstr>Шаблоны ИТ в бизнесе – планирование</vt:lpstr>
      <vt:lpstr>Шаблоны ИТ в бизнесе – фундаментальный анализ</vt:lpstr>
      <vt:lpstr>Шаблоны ИТ в бизнесе – оптимизация операций</vt:lpstr>
      <vt:lpstr>Шаблоны ИТ в бизнесе – кастомизация по запросу</vt:lpstr>
      <vt:lpstr>Шаблоны ИТ в бизнесе – система поддержки принятия решений</vt:lpstr>
      <vt:lpstr>Шаблоны ИТ в бизнесе – самоорганизующаяся система</vt:lpstr>
      <vt:lpstr>Стратегия компании и КИС</vt:lpstr>
      <vt:lpstr>КИС для стратегии дифференцирования</vt:lpstr>
      <vt:lpstr>КИС для стратегии лидерства по издержкам</vt:lpstr>
      <vt:lpstr>КИС для стратегии фокусирования</vt:lpstr>
      <vt:lpstr>Другие подходы к формулированию задач ИТ</vt:lpstr>
      <vt:lpstr>Развитие информационных систем на предприятии (эффективность ИТ по Гибсону и Нолану)</vt:lpstr>
      <vt:lpstr>Польза от модели Нолана-Гибсона</vt:lpstr>
      <vt:lpstr>ИТ и пять рыночных сил Портера</vt:lpstr>
      <vt:lpstr>Влияние ИТ на рыночную ситуацию</vt:lpstr>
      <vt:lpstr>Пять шагов Портера и Миллера</vt:lpstr>
      <vt:lpstr>Классификация по «решетке Макфарлана» (1)</vt:lpstr>
      <vt:lpstr>Классификация по «решетке Макфарлана» (2)</vt:lpstr>
      <vt:lpstr>Сценарии на основе «решетки Макфарлана»</vt:lpstr>
      <vt:lpstr>Классификация систем по отношению  к  основной  продукции предприятия </vt:lpstr>
      <vt:lpstr>Учет будущего: кривые роста использования системы,   связь с фазой жизни предприятия</vt:lpstr>
      <vt:lpstr>Виды  ситуаций с потребностями в системе в цикле жизни предприятия (1)</vt:lpstr>
      <vt:lpstr>Виды  ситуаций с потребностями в системе в цикле жизни предприятия (2)</vt:lpstr>
      <vt:lpstr>Решетка «4х4»</vt:lpstr>
      <vt:lpstr>Корпоративная информационная система (КИС) как инструмент поддержки операционного управления компанией</vt:lpstr>
      <vt:lpstr>Корпоративная информационная система (КИС) как инструмент поддержки операционного управления компанией</vt:lpstr>
      <vt:lpstr>Стратегия компании и КИС</vt:lpstr>
      <vt:lpstr>Стратегия компании и КИС</vt:lpstr>
      <vt:lpstr>КИС для стратегии дифференцирования</vt:lpstr>
      <vt:lpstr>КИС для стратегии лидерства по издержкам</vt:lpstr>
      <vt:lpstr>КИС для стратегии фокусирования</vt:lpstr>
      <vt:lpstr>Дополнительные источники</vt:lpstr>
    </vt:vector>
  </TitlesOfParts>
  <Company>пм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захмана</dc:title>
  <dc:creator>сидорова Н.п.</dc:creator>
  <cp:lastModifiedBy>Наталья П. Сидорова</cp:lastModifiedBy>
  <cp:revision>517</cp:revision>
  <dcterms:created xsi:type="dcterms:W3CDTF">2003-01-17T14:51:58Z</dcterms:created>
  <dcterms:modified xsi:type="dcterms:W3CDTF">2014-02-21T06:57:36Z</dcterms:modified>
</cp:coreProperties>
</file>