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46"/>
  </p:notesMasterIdLst>
  <p:sldIdLst>
    <p:sldId id="256" r:id="rId2"/>
    <p:sldId id="276" r:id="rId3"/>
    <p:sldId id="314" r:id="rId4"/>
    <p:sldId id="317" r:id="rId5"/>
    <p:sldId id="277" r:id="rId6"/>
    <p:sldId id="282" r:id="rId7"/>
    <p:sldId id="315" r:id="rId8"/>
    <p:sldId id="316" r:id="rId9"/>
    <p:sldId id="279" r:id="rId10"/>
    <p:sldId id="283" r:id="rId11"/>
    <p:sldId id="278" r:id="rId12"/>
    <p:sldId id="280" r:id="rId13"/>
    <p:sldId id="284" r:id="rId14"/>
    <p:sldId id="281"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18" r:id="rId32"/>
    <p:sldId id="301" r:id="rId33"/>
    <p:sldId id="302" r:id="rId34"/>
    <p:sldId id="303" r:id="rId35"/>
    <p:sldId id="304" r:id="rId36"/>
    <p:sldId id="305" r:id="rId37"/>
    <p:sldId id="306" r:id="rId38"/>
    <p:sldId id="307" r:id="rId39"/>
    <p:sldId id="308" r:id="rId40"/>
    <p:sldId id="309" r:id="rId41"/>
    <p:sldId id="311" r:id="rId42"/>
    <p:sldId id="312" r:id="rId43"/>
    <p:sldId id="310" r:id="rId44"/>
    <p:sldId id="313" r:id="rId45"/>
  </p:sldIdLst>
  <p:sldSz cx="9144000" cy="6858000" type="screen4x3"/>
  <p:notesSz cx="6858000" cy="9144000"/>
  <p:defaultTextStyle>
    <a:defPPr>
      <a:defRPr lang="ru-RU"/>
    </a:defPPr>
    <a:lvl1pPr algn="l" rtl="0" fontAlgn="base">
      <a:spcBef>
        <a:spcPct val="0"/>
      </a:spcBef>
      <a:spcAft>
        <a:spcPct val="0"/>
      </a:spcAft>
      <a:defRPr kumimoji="1" kern="1200">
        <a:solidFill>
          <a:schemeClr val="tx1"/>
        </a:solidFill>
        <a:latin typeface="Times New Roman" pitchFamily="18" charset="0"/>
        <a:ea typeface="+mn-ea"/>
        <a:cs typeface="+mn-cs"/>
      </a:defRPr>
    </a:lvl1pPr>
    <a:lvl2pPr marL="457200" algn="l" rtl="0" fontAlgn="base">
      <a:spcBef>
        <a:spcPct val="0"/>
      </a:spcBef>
      <a:spcAft>
        <a:spcPct val="0"/>
      </a:spcAft>
      <a:defRPr kumimoji="1" kern="1200">
        <a:solidFill>
          <a:schemeClr val="tx1"/>
        </a:solidFill>
        <a:latin typeface="Times New Roman" pitchFamily="18" charset="0"/>
        <a:ea typeface="+mn-ea"/>
        <a:cs typeface="+mn-cs"/>
      </a:defRPr>
    </a:lvl2pPr>
    <a:lvl3pPr marL="914400" algn="l" rtl="0" fontAlgn="base">
      <a:spcBef>
        <a:spcPct val="0"/>
      </a:spcBef>
      <a:spcAft>
        <a:spcPct val="0"/>
      </a:spcAft>
      <a:defRPr kumimoji="1" kern="1200">
        <a:solidFill>
          <a:schemeClr val="tx1"/>
        </a:solidFill>
        <a:latin typeface="Times New Roman" pitchFamily="18" charset="0"/>
        <a:ea typeface="+mn-ea"/>
        <a:cs typeface="+mn-cs"/>
      </a:defRPr>
    </a:lvl3pPr>
    <a:lvl4pPr marL="1371600" algn="l" rtl="0" fontAlgn="base">
      <a:spcBef>
        <a:spcPct val="0"/>
      </a:spcBef>
      <a:spcAft>
        <a:spcPct val="0"/>
      </a:spcAft>
      <a:defRPr kumimoji="1" kern="1200">
        <a:solidFill>
          <a:schemeClr val="tx1"/>
        </a:solidFill>
        <a:latin typeface="Times New Roman" pitchFamily="18" charset="0"/>
        <a:ea typeface="+mn-ea"/>
        <a:cs typeface="+mn-cs"/>
      </a:defRPr>
    </a:lvl4pPr>
    <a:lvl5pPr marL="1828800" algn="l" rtl="0" fontAlgn="base">
      <a:spcBef>
        <a:spcPct val="0"/>
      </a:spcBef>
      <a:spcAft>
        <a:spcPct val="0"/>
      </a:spcAft>
      <a:defRPr kumimoji="1" kern="1200">
        <a:solidFill>
          <a:schemeClr val="tx1"/>
        </a:solidFill>
        <a:latin typeface="Times New Roman" pitchFamily="18" charset="0"/>
        <a:ea typeface="+mn-ea"/>
        <a:cs typeface="+mn-cs"/>
      </a:defRPr>
    </a:lvl5pPr>
    <a:lvl6pPr marL="2286000" algn="l" defTabSz="914400" rtl="0" eaLnBrk="1" latinLnBrk="0" hangingPunct="1">
      <a:defRPr kumimoji="1" kern="1200">
        <a:solidFill>
          <a:schemeClr val="tx1"/>
        </a:solidFill>
        <a:latin typeface="Times New Roman" pitchFamily="18" charset="0"/>
        <a:ea typeface="+mn-ea"/>
        <a:cs typeface="+mn-cs"/>
      </a:defRPr>
    </a:lvl6pPr>
    <a:lvl7pPr marL="2743200" algn="l" defTabSz="914400" rtl="0" eaLnBrk="1" latinLnBrk="0" hangingPunct="1">
      <a:defRPr kumimoji="1" kern="1200">
        <a:solidFill>
          <a:schemeClr val="tx1"/>
        </a:solidFill>
        <a:latin typeface="Times New Roman" pitchFamily="18" charset="0"/>
        <a:ea typeface="+mn-ea"/>
        <a:cs typeface="+mn-cs"/>
      </a:defRPr>
    </a:lvl7pPr>
    <a:lvl8pPr marL="3200400" algn="l" defTabSz="914400" rtl="0" eaLnBrk="1" latinLnBrk="0" hangingPunct="1">
      <a:defRPr kumimoji="1" kern="1200">
        <a:solidFill>
          <a:schemeClr val="tx1"/>
        </a:solidFill>
        <a:latin typeface="Times New Roman" pitchFamily="18" charset="0"/>
        <a:ea typeface="+mn-ea"/>
        <a:cs typeface="+mn-cs"/>
      </a:defRPr>
    </a:lvl8pPr>
    <a:lvl9pPr marL="3657600" algn="l" defTabSz="914400" rtl="0" eaLnBrk="1" latinLnBrk="0" hangingPunct="1">
      <a:defRPr kumimoji="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0601"/>
    <a:srgbClr val="1D0201"/>
    <a:srgbClr val="FF0000"/>
    <a:srgbClr val="0D0D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94711" autoAdjust="0"/>
  </p:normalViewPr>
  <p:slideViewPr>
    <p:cSldViewPr>
      <p:cViewPr>
        <p:scale>
          <a:sx n="71" d="100"/>
          <a:sy n="71" d="100"/>
        </p:scale>
        <p:origin x="-1134" y="-79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2.xml"/><Relationship Id="rId3" Type="http://schemas.openxmlformats.org/officeDocument/2006/relationships/slide" Target="slides/slide5.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 Type="http://schemas.openxmlformats.org/officeDocument/2006/relationships/slide" Target="slides/slide2.xml"/><Relationship Id="rId16" Type="http://schemas.openxmlformats.org/officeDocument/2006/relationships/slide" Target="slides/slide20.xml"/><Relationship Id="rId20"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9.xml"/><Relationship Id="rId15" Type="http://schemas.openxmlformats.org/officeDocument/2006/relationships/slide" Target="slides/slide19.xml"/><Relationship Id="rId10" Type="http://schemas.openxmlformats.org/officeDocument/2006/relationships/slide" Target="slides/slide14.xml"/><Relationship Id="rId19" Type="http://schemas.openxmlformats.org/officeDocument/2006/relationships/slide" Target="slides/slide23.xml"/><Relationship Id="rId4" Type="http://schemas.openxmlformats.org/officeDocument/2006/relationships/slide" Target="slides/slide6.xml"/><Relationship Id="rId9" Type="http://schemas.openxmlformats.org/officeDocument/2006/relationships/slide" Target="slides/slide13.xml"/><Relationship Id="rId14"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460C6-E370-4DDB-BA97-C1576347C305}" type="datetimeFigureOut">
              <a:rPr lang="ru-RU" smtClean="0"/>
              <a:t>05.04.2013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6FAB2F-19BA-42E4-9700-3E692E1A1B46}" type="slidenum">
              <a:rPr lang="ru-RU" smtClean="0"/>
              <a:t>‹#›</a:t>
            </a:fld>
            <a:endParaRPr lang="ru-RU"/>
          </a:p>
        </p:txBody>
      </p:sp>
    </p:spTree>
    <p:extLst>
      <p:ext uri="{BB962C8B-B14F-4D97-AF65-F5344CB8AC3E}">
        <p14:creationId xmlns:p14="http://schemas.microsoft.com/office/powerpoint/2010/main" val="300808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19050" y="1109663"/>
            <a:ext cx="9156700" cy="757237"/>
            <a:chOff x="0" y="0"/>
            <a:chExt cx="5768" cy="477"/>
          </a:xfrm>
        </p:grpSpPr>
        <p:sp>
          <p:nvSpPr>
            <p:cNvPr id="5" name="Freeform 3"/>
            <p:cNvSpPr>
              <a:spLocks/>
            </p:cNvSpPr>
            <p:nvPr userDrawn="1"/>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headEnd/>
              <a:tailEnd/>
            </a:ln>
            <a:effectLst/>
          </p:spPr>
          <p:txBody>
            <a:bodyPr wrap="none" anchor="ctr"/>
            <a:lstStyle/>
            <a:p>
              <a:pPr>
                <a:defRPr/>
              </a:pPr>
              <a:endParaRPr lang="ru-RU"/>
            </a:p>
          </p:txBody>
        </p:sp>
        <p:sp>
          <p:nvSpPr>
            <p:cNvPr id="6" name="Freeform 4"/>
            <p:cNvSpPr>
              <a:spLocks/>
            </p:cNvSpPr>
            <p:nvPr userDrawn="1"/>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 name="Freeform 6"/>
            <p:cNvSpPr>
              <a:spLocks/>
            </p:cNvSpPr>
            <p:nvPr userDrawn="1"/>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 name="Freeform 7"/>
            <p:cNvSpPr>
              <a:spLocks/>
            </p:cNvSpPr>
            <p:nvPr userDrawn="1"/>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 name="Freeform 8"/>
            <p:cNvSpPr>
              <a:spLocks/>
            </p:cNvSpPr>
            <p:nvPr userDrawn="1"/>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 name="Freeform 9"/>
            <p:cNvSpPr>
              <a:spLocks/>
            </p:cNvSpPr>
            <p:nvPr userDrawn="1"/>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 name="Freeform 10"/>
            <p:cNvSpPr>
              <a:spLocks/>
            </p:cNvSpPr>
            <p:nvPr userDrawn="1"/>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3" name="Freeform 11"/>
            <p:cNvSpPr>
              <a:spLocks/>
            </p:cNvSpPr>
            <p:nvPr userDrawn="1"/>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 name="Freeform 12"/>
            <p:cNvSpPr>
              <a:spLocks/>
            </p:cNvSpPr>
            <p:nvPr userDrawn="1"/>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5" name="Freeform 13"/>
            <p:cNvSpPr>
              <a:spLocks/>
            </p:cNvSpPr>
            <p:nvPr userDrawn="1"/>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6" name="Freeform 14"/>
            <p:cNvSpPr>
              <a:spLocks/>
            </p:cNvSpPr>
            <p:nvPr userDrawn="1"/>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7" name="Freeform 15"/>
            <p:cNvSpPr>
              <a:spLocks/>
            </p:cNvSpPr>
            <p:nvPr userDrawn="1"/>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8" name="Freeform 16"/>
            <p:cNvSpPr>
              <a:spLocks/>
            </p:cNvSpPr>
            <p:nvPr userDrawn="1"/>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9" name="Freeform 17"/>
            <p:cNvSpPr>
              <a:spLocks/>
            </p:cNvSpPr>
            <p:nvPr userDrawn="1"/>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 name="Freeform 18"/>
            <p:cNvSpPr>
              <a:spLocks/>
            </p:cNvSpPr>
            <p:nvPr userDrawn="1"/>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1" name="Freeform 19"/>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2" name="Freeform 20"/>
            <p:cNvSpPr>
              <a:spLocks/>
            </p:cNvSpPr>
            <p:nvPr userDrawn="1"/>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3" name="Freeform 21"/>
            <p:cNvSpPr>
              <a:spLocks/>
            </p:cNvSpPr>
            <p:nvPr userDrawn="1"/>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4" name="Freeform 22"/>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pPr>
                <a:defRPr/>
              </a:pPr>
              <a:endParaRPr lang="ru-RU"/>
            </a:p>
          </p:txBody>
        </p:sp>
        <p:sp>
          <p:nvSpPr>
            <p:cNvPr id="25" name="Freeform 23"/>
            <p:cNvSpPr>
              <a:spLocks/>
            </p:cNvSpPr>
            <p:nvPr userDrawn="1"/>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pPr>
                <a:defRPr/>
              </a:pPr>
              <a:endParaRPr lang="ru-RU"/>
            </a:p>
          </p:txBody>
        </p:sp>
        <p:sp>
          <p:nvSpPr>
            <p:cNvPr id="26" name="Freeform 24"/>
            <p:cNvSpPr>
              <a:spLocks/>
            </p:cNvSpPr>
            <p:nvPr userDrawn="1"/>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7" name="Group 25"/>
          <p:cNvGrpSpPr>
            <a:grpSpLocks/>
          </p:cNvGrpSpPr>
          <p:nvPr/>
        </p:nvGrpSpPr>
        <p:grpSpPr bwMode="auto">
          <a:xfrm>
            <a:off x="20638" y="6161088"/>
            <a:ext cx="9169400" cy="138112"/>
            <a:chOff x="0" y="4032"/>
            <a:chExt cx="5776" cy="87"/>
          </a:xfrm>
        </p:grpSpPr>
        <p:sp>
          <p:nvSpPr>
            <p:cNvPr id="28" name="Freeform 26"/>
            <p:cNvSpPr>
              <a:spLocks/>
            </p:cNvSpPr>
            <p:nvPr userDrawn="1"/>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9" name="Freeform 27"/>
            <p:cNvSpPr>
              <a:spLocks/>
            </p:cNvSpPr>
            <p:nvPr userDrawn="1"/>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30" name="Freeform 28"/>
            <p:cNvSpPr>
              <a:spLocks/>
            </p:cNvSpPr>
            <p:nvPr userDrawn="1"/>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sp>
        <p:nvSpPr>
          <p:cNvPr id="21533" name="Rectangle 29"/>
          <p:cNvSpPr>
            <a:spLocks noGrp="1" noChangeArrowheads="1"/>
          </p:cNvSpPr>
          <p:nvPr>
            <p:ph type="ctrTitle" sz="quarter"/>
          </p:nvPr>
        </p:nvSpPr>
        <p:spPr>
          <a:xfrm>
            <a:off x="685800" y="1868488"/>
            <a:ext cx="7772400" cy="1600200"/>
          </a:xfrm>
        </p:spPr>
        <p:txBody>
          <a:bodyPr anchorCtr="1"/>
          <a:lstStyle>
            <a:lvl1pPr>
              <a:defRPr/>
            </a:lvl1pPr>
          </a:lstStyle>
          <a:p>
            <a:r>
              <a:rPr lang="ru-RU"/>
              <a:t>Образец заголовка</a:t>
            </a:r>
          </a:p>
        </p:txBody>
      </p:sp>
      <p:sp>
        <p:nvSpPr>
          <p:cNvPr id="21534"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r>
              <a:rPr lang="ru-RU"/>
              <a:t>Образец подзаголовка</a:t>
            </a:r>
          </a:p>
        </p:txBody>
      </p:sp>
      <p:sp>
        <p:nvSpPr>
          <p:cNvPr id="31" name="Rectangle 31"/>
          <p:cNvSpPr>
            <a:spLocks noGrp="1" noChangeArrowheads="1"/>
          </p:cNvSpPr>
          <p:nvPr>
            <p:ph type="dt" sz="quarter" idx="10"/>
          </p:nvPr>
        </p:nvSpPr>
        <p:spPr>
          <a:xfrm>
            <a:off x="685800" y="6348413"/>
            <a:ext cx="1905000" cy="457200"/>
          </a:xfrm>
        </p:spPr>
        <p:txBody>
          <a:bodyPr/>
          <a:lstStyle>
            <a:lvl1pPr>
              <a:defRPr smtClean="0"/>
            </a:lvl1pPr>
          </a:lstStyle>
          <a:p>
            <a:pPr>
              <a:defRPr/>
            </a:pPr>
            <a:fld id="{677E9988-0173-4DBA-B7C7-F34B3BA1200A}" type="datetime1">
              <a:rPr lang="ru-RU" smtClean="0"/>
              <a:t>05.04.2013</a:t>
            </a:fld>
            <a:endParaRPr lang="ru-RU"/>
          </a:p>
        </p:txBody>
      </p:sp>
      <p:sp>
        <p:nvSpPr>
          <p:cNvPr id="32" name="Rectangle 32"/>
          <p:cNvSpPr>
            <a:spLocks noGrp="1" noChangeArrowheads="1"/>
          </p:cNvSpPr>
          <p:nvPr>
            <p:ph type="ftr" sz="quarter" idx="11"/>
          </p:nvPr>
        </p:nvSpPr>
        <p:spPr>
          <a:xfrm>
            <a:off x="3124200" y="6348413"/>
            <a:ext cx="2895600" cy="457200"/>
          </a:xfrm>
        </p:spPr>
        <p:txBody>
          <a:bodyPr/>
          <a:lstStyle>
            <a:lvl1pPr>
              <a:defRPr smtClean="0"/>
            </a:lvl1pPr>
          </a:lstStyle>
          <a:p>
            <a:pPr>
              <a:defRPr/>
            </a:pPr>
            <a:r>
              <a:rPr lang="ru-RU" smtClean="0"/>
              <a:t>КИС</a:t>
            </a:r>
            <a:endParaRPr lang="ru-RU"/>
          </a:p>
        </p:txBody>
      </p:sp>
      <p:sp>
        <p:nvSpPr>
          <p:cNvPr id="33" name="Rectangle 33"/>
          <p:cNvSpPr>
            <a:spLocks noGrp="1" noChangeArrowheads="1"/>
          </p:cNvSpPr>
          <p:nvPr>
            <p:ph type="sldNum" sz="quarter" idx="12"/>
          </p:nvPr>
        </p:nvSpPr>
        <p:spPr>
          <a:xfrm>
            <a:off x="6553200" y="6348413"/>
            <a:ext cx="1905000" cy="457200"/>
          </a:xfrm>
        </p:spPr>
        <p:txBody>
          <a:bodyPr/>
          <a:lstStyle>
            <a:lvl1pPr>
              <a:defRPr smtClean="0"/>
            </a:lvl1pPr>
          </a:lstStyle>
          <a:p>
            <a:pPr>
              <a:defRPr/>
            </a:pPr>
            <a:fld id="{6BA2D3AC-D13C-40CA-BAD6-AE24B59770A6}" type="slidenum">
              <a:rPr lang="ru-RU"/>
              <a:pPr>
                <a:defRPr/>
              </a:pPr>
              <a:t>‹#›</a:t>
            </a:fld>
            <a:endParaRPr lang="ru-RU"/>
          </a:p>
        </p:txBody>
      </p:sp>
    </p:spTree>
    <p:extLst>
      <p:ext uri="{BB962C8B-B14F-4D97-AF65-F5344CB8AC3E}">
        <p14:creationId xmlns:p14="http://schemas.microsoft.com/office/powerpoint/2010/main" val="220287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31"/>
          <p:cNvSpPr>
            <a:spLocks noGrp="1" noChangeArrowheads="1"/>
          </p:cNvSpPr>
          <p:nvPr>
            <p:ph type="dt" sz="half" idx="10"/>
          </p:nvPr>
        </p:nvSpPr>
        <p:spPr>
          <a:ln/>
        </p:spPr>
        <p:txBody>
          <a:bodyPr/>
          <a:lstStyle>
            <a:lvl1pPr>
              <a:defRPr/>
            </a:lvl1pPr>
          </a:lstStyle>
          <a:p>
            <a:pPr>
              <a:defRPr/>
            </a:pPr>
            <a:fld id="{9C29E8AD-167A-425A-B407-48D1B46EC618}" type="datetime1">
              <a:rPr lang="ru-RU" smtClean="0"/>
              <a:t>05.04.2013</a:t>
            </a:fld>
            <a:endParaRPr lang="ru-RU"/>
          </a:p>
        </p:txBody>
      </p:sp>
      <p:sp>
        <p:nvSpPr>
          <p:cNvPr id="5"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6" name="Rectangle 33"/>
          <p:cNvSpPr>
            <a:spLocks noGrp="1" noChangeArrowheads="1"/>
          </p:cNvSpPr>
          <p:nvPr>
            <p:ph type="sldNum" sz="quarter" idx="12"/>
          </p:nvPr>
        </p:nvSpPr>
        <p:spPr>
          <a:ln/>
        </p:spPr>
        <p:txBody>
          <a:bodyPr/>
          <a:lstStyle>
            <a:lvl1pPr>
              <a:defRPr/>
            </a:lvl1pPr>
          </a:lstStyle>
          <a:p>
            <a:pPr>
              <a:defRPr/>
            </a:pPr>
            <a:fld id="{213D1307-0A10-4D2C-AAB1-74CBEC4B575A}" type="slidenum">
              <a:rPr lang="ru-RU"/>
              <a:pPr>
                <a:defRPr/>
              </a:pPr>
              <a:t>‹#›</a:t>
            </a:fld>
            <a:endParaRPr lang="ru-RU"/>
          </a:p>
        </p:txBody>
      </p:sp>
    </p:spTree>
    <p:extLst>
      <p:ext uri="{BB962C8B-B14F-4D97-AF65-F5344CB8AC3E}">
        <p14:creationId xmlns:p14="http://schemas.microsoft.com/office/powerpoint/2010/main" val="217401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768350"/>
            <a:ext cx="1943100" cy="53276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85800" y="768350"/>
            <a:ext cx="5676900" cy="53276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31"/>
          <p:cNvSpPr>
            <a:spLocks noGrp="1" noChangeArrowheads="1"/>
          </p:cNvSpPr>
          <p:nvPr>
            <p:ph type="dt" sz="half" idx="10"/>
          </p:nvPr>
        </p:nvSpPr>
        <p:spPr>
          <a:ln/>
        </p:spPr>
        <p:txBody>
          <a:bodyPr/>
          <a:lstStyle>
            <a:lvl1pPr>
              <a:defRPr/>
            </a:lvl1pPr>
          </a:lstStyle>
          <a:p>
            <a:pPr>
              <a:defRPr/>
            </a:pPr>
            <a:fld id="{EAD76FB8-A8A7-4334-8C7E-A6E346D2BCAB}" type="datetime1">
              <a:rPr lang="ru-RU" smtClean="0"/>
              <a:t>05.04.2013</a:t>
            </a:fld>
            <a:endParaRPr lang="ru-RU"/>
          </a:p>
        </p:txBody>
      </p:sp>
      <p:sp>
        <p:nvSpPr>
          <p:cNvPr id="5"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6" name="Rectangle 33"/>
          <p:cNvSpPr>
            <a:spLocks noGrp="1" noChangeArrowheads="1"/>
          </p:cNvSpPr>
          <p:nvPr>
            <p:ph type="sldNum" sz="quarter" idx="12"/>
          </p:nvPr>
        </p:nvSpPr>
        <p:spPr>
          <a:ln/>
        </p:spPr>
        <p:txBody>
          <a:bodyPr/>
          <a:lstStyle>
            <a:lvl1pPr>
              <a:defRPr/>
            </a:lvl1pPr>
          </a:lstStyle>
          <a:p>
            <a:pPr>
              <a:defRPr/>
            </a:pPr>
            <a:fld id="{D7D7630F-4605-417D-ABFB-8813E9578798}" type="slidenum">
              <a:rPr lang="ru-RU"/>
              <a:pPr>
                <a:defRPr/>
              </a:pPr>
              <a:t>‹#›</a:t>
            </a:fld>
            <a:endParaRPr lang="ru-RU"/>
          </a:p>
        </p:txBody>
      </p:sp>
    </p:spTree>
    <p:extLst>
      <p:ext uri="{BB962C8B-B14F-4D97-AF65-F5344CB8AC3E}">
        <p14:creationId xmlns:p14="http://schemas.microsoft.com/office/powerpoint/2010/main" val="15006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31"/>
          <p:cNvSpPr>
            <a:spLocks noGrp="1" noChangeArrowheads="1"/>
          </p:cNvSpPr>
          <p:nvPr>
            <p:ph type="dt" sz="half" idx="10"/>
          </p:nvPr>
        </p:nvSpPr>
        <p:spPr>
          <a:ln/>
        </p:spPr>
        <p:txBody>
          <a:bodyPr/>
          <a:lstStyle>
            <a:lvl1pPr>
              <a:defRPr/>
            </a:lvl1pPr>
          </a:lstStyle>
          <a:p>
            <a:pPr>
              <a:defRPr/>
            </a:pPr>
            <a:fld id="{20B1DD1E-B83B-451A-B4C6-A367AFAD1AA7}" type="datetime1">
              <a:rPr lang="ru-RU" smtClean="0"/>
              <a:t>05.04.2013</a:t>
            </a:fld>
            <a:endParaRPr lang="ru-RU"/>
          </a:p>
        </p:txBody>
      </p:sp>
      <p:sp>
        <p:nvSpPr>
          <p:cNvPr id="5"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6" name="Rectangle 33"/>
          <p:cNvSpPr>
            <a:spLocks noGrp="1" noChangeArrowheads="1"/>
          </p:cNvSpPr>
          <p:nvPr>
            <p:ph type="sldNum" sz="quarter" idx="12"/>
          </p:nvPr>
        </p:nvSpPr>
        <p:spPr>
          <a:ln/>
        </p:spPr>
        <p:txBody>
          <a:bodyPr/>
          <a:lstStyle>
            <a:lvl1pPr>
              <a:defRPr/>
            </a:lvl1pPr>
          </a:lstStyle>
          <a:p>
            <a:pPr>
              <a:defRPr/>
            </a:pPr>
            <a:fld id="{4F9BF775-A797-4BEB-8357-1C850E3D7BB8}" type="slidenum">
              <a:rPr lang="ru-RU"/>
              <a:pPr>
                <a:defRPr/>
              </a:pPr>
              <a:t>‹#›</a:t>
            </a:fld>
            <a:endParaRPr lang="ru-RU"/>
          </a:p>
        </p:txBody>
      </p:sp>
    </p:spTree>
    <p:extLst>
      <p:ext uri="{BB962C8B-B14F-4D97-AF65-F5344CB8AC3E}">
        <p14:creationId xmlns:p14="http://schemas.microsoft.com/office/powerpoint/2010/main" val="361761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31"/>
          <p:cNvSpPr>
            <a:spLocks noGrp="1" noChangeArrowheads="1"/>
          </p:cNvSpPr>
          <p:nvPr>
            <p:ph type="dt" sz="half" idx="10"/>
          </p:nvPr>
        </p:nvSpPr>
        <p:spPr>
          <a:ln/>
        </p:spPr>
        <p:txBody>
          <a:bodyPr/>
          <a:lstStyle>
            <a:lvl1pPr>
              <a:defRPr/>
            </a:lvl1pPr>
          </a:lstStyle>
          <a:p>
            <a:pPr>
              <a:defRPr/>
            </a:pPr>
            <a:fld id="{C39C4B98-6C45-4C27-B6D4-5A6BF0CB0E6A}" type="datetime1">
              <a:rPr lang="ru-RU" smtClean="0"/>
              <a:t>05.04.2013</a:t>
            </a:fld>
            <a:endParaRPr lang="ru-RU"/>
          </a:p>
        </p:txBody>
      </p:sp>
      <p:sp>
        <p:nvSpPr>
          <p:cNvPr id="5"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6" name="Rectangle 33"/>
          <p:cNvSpPr>
            <a:spLocks noGrp="1" noChangeArrowheads="1"/>
          </p:cNvSpPr>
          <p:nvPr>
            <p:ph type="sldNum" sz="quarter" idx="12"/>
          </p:nvPr>
        </p:nvSpPr>
        <p:spPr>
          <a:ln/>
        </p:spPr>
        <p:txBody>
          <a:bodyPr/>
          <a:lstStyle>
            <a:lvl1pPr>
              <a:defRPr/>
            </a:lvl1pPr>
          </a:lstStyle>
          <a:p>
            <a:pPr>
              <a:defRPr/>
            </a:pPr>
            <a:fld id="{3CF886F2-0AB1-4D6B-B288-5997F2307071}" type="slidenum">
              <a:rPr lang="ru-RU"/>
              <a:pPr>
                <a:defRPr/>
              </a:pPr>
              <a:t>‹#›</a:t>
            </a:fld>
            <a:endParaRPr lang="ru-RU"/>
          </a:p>
        </p:txBody>
      </p:sp>
    </p:spTree>
    <p:extLst>
      <p:ext uri="{BB962C8B-B14F-4D97-AF65-F5344CB8AC3E}">
        <p14:creationId xmlns:p14="http://schemas.microsoft.com/office/powerpoint/2010/main" val="112562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1"/>
          <p:cNvSpPr>
            <a:spLocks noGrp="1" noChangeArrowheads="1"/>
          </p:cNvSpPr>
          <p:nvPr>
            <p:ph type="dt" sz="half" idx="10"/>
          </p:nvPr>
        </p:nvSpPr>
        <p:spPr>
          <a:ln/>
        </p:spPr>
        <p:txBody>
          <a:bodyPr/>
          <a:lstStyle>
            <a:lvl1pPr>
              <a:defRPr/>
            </a:lvl1pPr>
          </a:lstStyle>
          <a:p>
            <a:pPr>
              <a:defRPr/>
            </a:pPr>
            <a:fld id="{7FE49535-5E6C-4BC0-AD78-87B904367F85}" type="datetime1">
              <a:rPr lang="ru-RU" smtClean="0"/>
              <a:t>05.04.2013</a:t>
            </a:fld>
            <a:endParaRPr lang="ru-RU"/>
          </a:p>
        </p:txBody>
      </p:sp>
      <p:sp>
        <p:nvSpPr>
          <p:cNvPr id="6"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7" name="Rectangle 33"/>
          <p:cNvSpPr>
            <a:spLocks noGrp="1" noChangeArrowheads="1"/>
          </p:cNvSpPr>
          <p:nvPr>
            <p:ph type="sldNum" sz="quarter" idx="12"/>
          </p:nvPr>
        </p:nvSpPr>
        <p:spPr>
          <a:ln/>
        </p:spPr>
        <p:txBody>
          <a:bodyPr/>
          <a:lstStyle>
            <a:lvl1pPr>
              <a:defRPr/>
            </a:lvl1pPr>
          </a:lstStyle>
          <a:p>
            <a:pPr>
              <a:defRPr/>
            </a:pPr>
            <a:fld id="{11E5B7FE-BC8C-4B44-8E86-80BE5BA11435}" type="slidenum">
              <a:rPr lang="ru-RU"/>
              <a:pPr>
                <a:defRPr/>
              </a:pPr>
              <a:t>‹#›</a:t>
            </a:fld>
            <a:endParaRPr lang="ru-RU"/>
          </a:p>
        </p:txBody>
      </p:sp>
    </p:spTree>
    <p:extLst>
      <p:ext uri="{BB962C8B-B14F-4D97-AF65-F5344CB8AC3E}">
        <p14:creationId xmlns:p14="http://schemas.microsoft.com/office/powerpoint/2010/main" val="181761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31"/>
          <p:cNvSpPr>
            <a:spLocks noGrp="1" noChangeArrowheads="1"/>
          </p:cNvSpPr>
          <p:nvPr>
            <p:ph type="dt" sz="half" idx="10"/>
          </p:nvPr>
        </p:nvSpPr>
        <p:spPr>
          <a:ln/>
        </p:spPr>
        <p:txBody>
          <a:bodyPr/>
          <a:lstStyle>
            <a:lvl1pPr>
              <a:defRPr/>
            </a:lvl1pPr>
          </a:lstStyle>
          <a:p>
            <a:pPr>
              <a:defRPr/>
            </a:pPr>
            <a:fld id="{CE7CC5F0-9488-4C79-94FC-93AC3F00FF2A}" type="datetime1">
              <a:rPr lang="ru-RU" smtClean="0"/>
              <a:t>05.04.2013</a:t>
            </a:fld>
            <a:endParaRPr lang="ru-RU"/>
          </a:p>
        </p:txBody>
      </p:sp>
      <p:sp>
        <p:nvSpPr>
          <p:cNvPr id="8"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9" name="Rectangle 33"/>
          <p:cNvSpPr>
            <a:spLocks noGrp="1" noChangeArrowheads="1"/>
          </p:cNvSpPr>
          <p:nvPr>
            <p:ph type="sldNum" sz="quarter" idx="12"/>
          </p:nvPr>
        </p:nvSpPr>
        <p:spPr>
          <a:ln/>
        </p:spPr>
        <p:txBody>
          <a:bodyPr/>
          <a:lstStyle>
            <a:lvl1pPr>
              <a:defRPr/>
            </a:lvl1pPr>
          </a:lstStyle>
          <a:p>
            <a:pPr>
              <a:defRPr/>
            </a:pPr>
            <a:fld id="{E9CC18B1-15EC-4098-9656-27892C180053}" type="slidenum">
              <a:rPr lang="ru-RU"/>
              <a:pPr>
                <a:defRPr/>
              </a:pPr>
              <a:t>‹#›</a:t>
            </a:fld>
            <a:endParaRPr lang="ru-RU"/>
          </a:p>
        </p:txBody>
      </p:sp>
    </p:spTree>
    <p:extLst>
      <p:ext uri="{BB962C8B-B14F-4D97-AF65-F5344CB8AC3E}">
        <p14:creationId xmlns:p14="http://schemas.microsoft.com/office/powerpoint/2010/main" val="226235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31"/>
          <p:cNvSpPr>
            <a:spLocks noGrp="1" noChangeArrowheads="1"/>
          </p:cNvSpPr>
          <p:nvPr>
            <p:ph type="dt" sz="half" idx="10"/>
          </p:nvPr>
        </p:nvSpPr>
        <p:spPr>
          <a:ln/>
        </p:spPr>
        <p:txBody>
          <a:bodyPr/>
          <a:lstStyle>
            <a:lvl1pPr>
              <a:defRPr/>
            </a:lvl1pPr>
          </a:lstStyle>
          <a:p>
            <a:pPr>
              <a:defRPr/>
            </a:pPr>
            <a:fld id="{A6176EA9-A2C8-4F0B-A6FE-3C77B69261F1}" type="datetime1">
              <a:rPr lang="ru-RU" smtClean="0"/>
              <a:t>05.04.2013</a:t>
            </a:fld>
            <a:endParaRPr lang="ru-RU"/>
          </a:p>
        </p:txBody>
      </p:sp>
      <p:sp>
        <p:nvSpPr>
          <p:cNvPr id="4"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5" name="Rectangle 33"/>
          <p:cNvSpPr>
            <a:spLocks noGrp="1" noChangeArrowheads="1"/>
          </p:cNvSpPr>
          <p:nvPr>
            <p:ph type="sldNum" sz="quarter" idx="12"/>
          </p:nvPr>
        </p:nvSpPr>
        <p:spPr>
          <a:ln/>
        </p:spPr>
        <p:txBody>
          <a:bodyPr/>
          <a:lstStyle>
            <a:lvl1pPr>
              <a:defRPr/>
            </a:lvl1pPr>
          </a:lstStyle>
          <a:p>
            <a:pPr>
              <a:defRPr/>
            </a:pPr>
            <a:fld id="{9D8EA229-0612-4AB7-9A83-F3EBDA2990CC}" type="slidenum">
              <a:rPr lang="ru-RU"/>
              <a:pPr>
                <a:defRPr/>
              </a:pPr>
              <a:t>‹#›</a:t>
            </a:fld>
            <a:endParaRPr lang="ru-RU"/>
          </a:p>
        </p:txBody>
      </p:sp>
    </p:spTree>
    <p:extLst>
      <p:ext uri="{BB962C8B-B14F-4D97-AF65-F5344CB8AC3E}">
        <p14:creationId xmlns:p14="http://schemas.microsoft.com/office/powerpoint/2010/main" val="353975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fld id="{BF784F81-15AE-4CB4-8153-5F5E7D8C83F1}" type="datetime1">
              <a:rPr lang="ru-RU" smtClean="0"/>
              <a:t>05.04.2013</a:t>
            </a:fld>
            <a:endParaRPr lang="ru-RU"/>
          </a:p>
        </p:txBody>
      </p:sp>
      <p:sp>
        <p:nvSpPr>
          <p:cNvPr id="3"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4" name="Rectangle 33"/>
          <p:cNvSpPr>
            <a:spLocks noGrp="1" noChangeArrowheads="1"/>
          </p:cNvSpPr>
          <p:nvPr>
            <p:ph type="sldNum" sz="quarter" idx="12"/>
          </p:nvPr>
        </p:nvSpPr>
        <p:spPr>
          <a:ln/>
        </p:spPr>
        <p:txBody>
          <a:bodyPr/>
          <a:lstStyle>
            <a:lvl1pPr>
              <a:defRPr/>
            </a:lvl1pPr>
          </a:lstStyle>
          <a:p>
            <a:pPr>
              <a:defRPr/>
            </a:pPr>
            <a:fld id="{C2F4F051-D771-43D4-A9DF-8F7A70C0B1CF}" type="slidenum">
              <a:rPr lang="ru-RU"/>
              <a:pPr>
                <a:defRPr/>
              </a:pPr>
              <a:t>‹#›</a:t>
            </a:fld>
            <a:endParaRPr lang="ru-RU"/>
          </a:p>
        </p:txBody>
      </p:sp>
    </p:spTree>
    <p:extLst>
      <p:ext uri="{BB962C8B-B14F-4D97-AF65-F5344CB8AC3E}">
        <p14:creationId xmlns:p14="http://schemas.microsoft.com/office/powerpoint/2010/main" val="298431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1"/>
          <p:cNvSpPr>
            <a:spLocks noGrp="1" noChangeArrowheads="1"/>
          </p:cNvSpPr>
          <p:nvPr>
            <p:ph type="dt" sz="half" idx="10"/>
          </p:nvPr>
        </p:nvSpPr>
        <p:spPr>
          <a:ln/>
        </p:spPr>
        <p:txBody>
          <a:bodyPr/>
          <a:lstStyle>
            <a:lvl1pPr>
              <a:defRPr/>
            </a:lvl1pPr>
          </a:lstStyle>
          <a:p>
            <a:pPr>
              <a:defRPr/>
            </a:pPr>
            <a:fld id="{E9C7DA08-1F8D-4253-A195-71FE01FB36C4}" type="datetime1">
              <a:rPr lang="ru-RU" smtClean="0"/>
              <a:t>05.04.2013</a:t>
            </a:fld>
            <a:endParaRPr lang="ru-RU"/>
          </a:p>
        </p:txBody>
      </p:sp>
      <p:sp>
        <p:nvSpPr>
          <p:cNvPr id="6"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7" name="Rectangle 33"/>
          <p:cNvSpPr>
            <a:spLocks noGrp="1" noChangeArrowheads="1"/>
          </p:cNvSpPr>
          <p:nvPr>
            <p:ph type="sldNum" sz="quarter" idx="12"/>
          </p:nvPr>
        </p:nvSpPr>
        <p:spPr>
          <a:ln/>
        </p:spPr>
        <p:txBody>
          <a:bodyPr/>
          <a:lstStyle>
            <a:lvl1pPr>
              <a:defRPr/>
            </a:lvl1pPr>
          </a:lstStyle>
          <a:p>
            <a:pPr>
              <a:defRPr/>
            </a:pPr>
            <a:fld id="{F07DD701-9546-4D90-9F11-07493B23E761}" type="slidenum">
              <a:rPr lang="ru-RU"/>
              <a:pPr>
                <a:defRPr/>
              </a:pPr>
              <a:t>‹#›</a:t>
            </a:fld>
            <a:endParaRPr lang="ru-RU"/>
          </a:p>
        </p:txBody>
      </p:sp>
    </p:spTree>
    <p:extLst>
      <p:ext uri="{BB962C8B-B14F-4D97-AF65-F5344CB8AC3E}">
        <p14:creationId xmlns:p14="http://schemas.microsoft.com/office/powerpoint/2010/main" val="24690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1"/>
          <p:cNvSpPr>
            <a:spLocks noGrp="1" noChangeArrowheads="1"/>
          </p:cNvSpPr>
          <p:nvPr>
            <p:ph type="dt" sz="half" idx="10"/>
          </p:nvPr>
        </p:nvSpPr>
        <p:spPr>
          <a:ln/>
        </p:spPr>
        <p:txBody>
          <a:bodyPr/>
          <a:lstStyle>
            <a:lvl1pPr>
              <a:defRPr/>
            </a:lvl1pPr>
          </a:lstStyle>
          <a:p>
            <a:pPr>
              <a:defRPr/>
            </a:pPr>
            <a:fld id="{C77AFEFD-2826-4953-9024-149B6F5A922F}" type="datetime1">
              <a:rPr lang="ru-RU" smtClean="0"/>
              <a:t>05.04.2013</a:t>
            </a:fld>
            <a:endParaRPr lang="ru-RU"/>
          </a:p>
        </p:txBody>
      </p:sp>
      <p:sp>
        <p:nvSpPr>
          <p:cNvPr id="6" name="Rectangle 32"/>
          <p:cNvSpPr>
            <a:spLocks noGrp="1" noChangeArrowheads="1"/>
          </p:cNvSpPr>
          <p:nvPr>
            <p:ph type="ftr" sz="quarter" idx="11"/>
          </p:nvPr>
        </p:nvSpPr>
        <p:spPr>
          <a:ln/>
        </p:spPr>
        <p:txBody>
          <a:bodyPr/>
          <a:lstStyle>
            <a:lvl1pPr>
              <a:defRPr/>
            </a:lvl1pPr>
          </a:lstStyle>
          <a:p>
            <a:pPr>
              <a:defRPr/>
            </a:pPr>
            <a:r>
              <a:rPr lang="ru-RU" smtClean="0"/>
              <a:t>КИС</a:t>
            </a:r>
            <a:endParaRPr lang="ru-RU"/>
          </a:p>
        </p:txBody>
      </p:sp>
      <p:sp>
        <p:nvSpPr>
          <p:cNvPr id="7" name="Rectangle 33"/>
          <p:cNvSpPr>
            <a:spLocks noGrp="1" noChangeArrowheads="1"/>
          </p:cNvSpPr>
          <p:nvPr>
            <p:ph type="sldNum" sz="quarter" idx="12"/>
          </p:nvPr>
        </p:nvSpPr>
        <p:spPr>
          <a:ln/>
        </p:spPr>
        <p:txBody>
          <a:bodyPr/>
          <a:lstStyle>
            <a:lvl1pPr>
              <a:defRPr/>
            </a:lvl1pPr>
          </a:lstStyle>
          <a:p>
            <a:pPr>
              <a:defRPr/>
            </a:pPr>
            <a:fld id="{1ADBF018-E736-4D6C-B05B-90006402DC49}" type="slidenum">
              <a:rPr lang="ru-RU"/>
              <a:pPr>
                <a:defRPr/>
              </a:pPr>
              <a:t>‹#›</a:t>
            </a:fld>
            <a:endParaRPr lang="ru-RU"/>
          </a:p>
        </p:txBody>
      </p:sp>
    </p:spTree>
    <p:extLst>
      <p:ext uri="{BB962C8B-B14F-4D97-AF65-F5344CB8AC3E}">
        <p14:creationId xmlns:p14="http://schemas.microsoft.com/office/powerpoint/2010/main" val="221079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56700" cy="757238"/>
            <a:chOff x="0" y="0"/>
            <a:chExt cx="5768" cy="477"/>
          </a:xfrm>
        </p:grpSpPr>
        <p:sp>
          <p:nvSpPr>
            <p:cNvPr id="20483" name="Freeform 3"/>
            <p:cNvSpPr>
              <a:spLocks/>
            </p:cNvSpPr>
            <p:nvPr userDrawn="1"/>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headEnd/>
              <a:tailEnd/>
            </a:ln>
            <a:effectLst/>
          </p:spPr>
          <p:txBody>
            <a:bodyPr wrap="none" anchor="ctr"/>
            <a:lstStyle/>
            <a:p>
              <a:pPr>
                <a:defRPr/>
              </a:pPr>
              <a:endParaRPr lang="ru-RU"/>
            </a:p>
          </p:txBody>
        </p:sp>
        <p:sp>
          <p:nvSpPr>
            <p:cNvPr id="20484" name="Freeform 4"/>
            <p:cNvSpPr>
              <a:spLocks/>
            </p:cNvSpPr>
            <p:nvPr userDrawn="1"/>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a:effectLst/>
          </p:spPr>
          <p:txBody>
            <a:bodyPr wrap="none" anchor="ctr"/>
            <a:lstStyle/>
            <a:p>
              <a:pPr>
                <a:defRPr/>
              </a:pPr>
              <a:endParaRPr lang="ru-RU"/>
            </a:p>
          </p:txBody>
        </p:sp>
        <p:sp>
          <p:nvSpPr>
            <p:cNvPr id="20485" name="Freeform 5"/>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86" name="Freeform 6"/>
            <p:cNvSpPr>
              <a:spLocks/>
            </p:cNvSpPr>
            <p:nvPr userDrawn="1"/>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87" name="Freeform 7"/>
            <p:cNvSpPr>
              <a:spLocks/>
            </p:cNvSpPr>
            <p:nvPr userDrawn="1"/>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88" name="Freeform 8"/>
            <p:cNvSpPr>
              <a:spLocks/>
            </p:cNvSpPr>
            <p:nvPr userDrawn="1"/>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89" name="Freeform 9"/>
            <p:cNvSpPr>
              <a:spLocks/>
            </p:cNvSpPr>
            <p:nvPr userDrawn="1"/>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0" name="Freeform 10"/>
            <p:cNvSpPr>
              <a:spLocks/>
            </p:cNvSpPr>
            <p:nvPr userDrawn="1"/>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1" name="Freeform 11"/>
            <p:cNvSpPr>
              <a:spLocks/>
            </p:cNvSpPr>
            <p:nvPr userDrawn="1"/>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2" name="Freeform 12"/>
            <p:cNvSpPr>
              <a:spLocks/>
            </p:cNvSpPr>
            <p:nvPr userDrawn="1"/>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3" name="Freeform 13"/>
            <p:cNvSpPr>
              <a:spLocks/>
            </p:cNvSpPr>
            <p:nvPr userDrawn="1"/>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4" name="Freeform 14"/>
            <p:cNvSpPr>
              <a:spLocks/>
            </p:cNvSpPr>
            <p:nvPr userDrawn="1"/>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5" name="Freeform 15"/>
            <p:cNvSpPr>
              <a:spLocks/>
            </p:cNvSpPr>
            <p:nvPr userDrawn="1"/>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6" name="Freeform 16"/>
            <p:cNvSpPr>
              <a:spLocks/>
            </p:cNvSpPr>
            <p:nvPr userDrawn="1"/>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7" name="Freeform 17"/>
            <p:cNvSpPr>
              <a:spLocks/>
            </p:cNvSpPr>
            <p:nvPr userDrawn="1"/>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8" name="Freeform 18"/>
            <p:cNvSpPr>
              <a:spLocks/>
            </p:cNvSpPr>
            <p:nvPr userDrawn="1"/>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499" name="Freeform 19"/>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500" name="Freeform 20"/>
            <p:cNvSpPr>
              <a:spLocks/>
            </p:cNvSpPr>
            <p:nvPr userDrawn="1"/>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501" name="Freeform 21"/>
            <p:cNvSpPr>
              <a:spLocks/>
            </p:cNvSpPr>
            <p:nvPr userDrawn="1"/>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502" name="Freeform 22"/>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pPr>
                <a:defRPr/>
              </a:pPr>
              <a:endParaRPr lang="ru-RU"/>
            </a:p>
          </p:txBody>
        </p:sp>
        <p:sp>
          <p:nvSpPr>
            <p:cNvPr id="20503" name="Freeform 23"/>
            <p:cNvSpPr>
              <a:spLocks/>
            </p:cNvSpPr>
            <p:nvPr userDrawn="1"/>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pPr>
                <a:defRPr/>
              </a:pPr>
              <a:endParaRPr lang="ru-RU"/>
            </a:p>
          </p:txBody>
        </p:sp>
        <p:sp>
          <p:nvSpPr>
            <p:cNvPr id="20504" name="Freeform 24"/>
            <p:cNvSpPr>
              <a:spLocks/>
            </p:cNvSpPr>
            <p:nvPr userDrawn="1"/>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1027" name="Group 25"/>
          <p:cNvGrpSpPr>
            <a:grpSpLocks/>
          </p:cNvGrpSpPr>
          <p:nvPr/>
        </p:nvGrpSpPr>
        <p:grpSpPr bwMode="auto">
          <a:xfrm>
            <a:off x="0" y="6180138"/>
            <a:ext cx="9169400" cy="138112"/>
            <a:chOff x="0" y="4032"/>
            <a:chExt cx="5776" cy="87"/>
          </a:xfrm>
        </p:grpSpPr>
        <p:sp>
          <p:nvSpPr>
            <p:cNvPr id="20506" name="Freeform 26"/>
            <p:cNvSpPr>
              <a:spLocks/>
            </p:cNvSpPr>
            <p:nvPr userDrawn="1"/>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507" name="Freeform 27"/>
            <p:cNvSpPr>
              <a:spLocks/>
            </p:cNvSpPr>
            <p:nvPr userDrawn="1"/>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20508" name="Freeform 28"/>
            <p:cNvSpPr>
              <a:spLocks/>
            </p:cNvSpPr>
            <p:nvPr userDrawn="1"/>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sp>
        <p:nvSpPr>
          <p:cNvPr id="1028" name="Rectangle 29"/>
          <p:cNvSpPr>
            <a:spLocks noGrp="1" noChangeArrowheads="1"/>
          </p:cNvSpPr>
          <p:nvPr>
            <p:ph type="title"/>
          </p:nvPr>
        </p:nvSpPr>
        <p:spPr bwMode="auto">
          <a:xfrm>
            <a:off x="685800" y="7683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ru-RU" smtClean="0"/>
              <a:t>Образец заголовка</a:t>
            </a:r>
          </a:p>
        </p:txBody>
      </p:sp>
      <p:sp>
        <p:nvSpPr>
          <p:cNvPr id="1029" name="Rectangle 30"/>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20511" name="Rectangle 31"/>
          <p:cNvSpPr>
            <a:spLocks noGrp="1" noChangeArrowheads="1"/>
          </p:cNvSpPr>
          <p:nvPr>
            <p:ph type="dt" sz="half" idx="2"/>
          </p:nvPr>
        </p:nvSpPr>
        <p:spPr bwMode="auto">
          <a:xfrm>
            <a:off x="665163" y="636746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smtClean="0"/>
            </a:lvl1pPr>
          </a:lstStyle>
          <a:p>
            <a:pPr>
              <a:defRPr/>
            </a:pPr>
            <a:fld id="{AA31FBD0-C9A4-4D28-BA7A-A0109C54AE04}" type="datetime1">
              <a:rPr lang="ru-RU" smtClean="0"/>
              <a:t>05.04.2013</a:t>
            </a:fld>
            <a:endParaRPr lang="ru-RU"/>
          </a:p>
        </p:txBody>
      </p:sp>
      <p:sp>
        <p:nvSpPr>
          <p:cNvPr id="20512" name="Rectangle 32"/>
          <p:cNvSpPr>
            <a:spLocks noGrp="1" noChangeArrowheads="1"/>
          </p:cNvSpPr>
          <p:nvPr>
            <p:ph type="ftr" sz="quarter" idx="3"/>
          </p:nvPr>
        </p:nvSpPr>
        <p:spPr bwMode="auto">
          <a:xfrm>
            <a:off x="3103563" y="63674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smtClean="0"/>
            </a:lvl1pPr>
          </a:lstStyle>
          <a:p>
            <a:pPr>
              <a:defRPr/>
            </a:pPr>
            <a:r>
              <a:rPr lang="ru-RU" smtClean="0"/>
              <a:t>КИС</a:t>
            </a:r>
            <a:endParaRPr lang="ru-RU"/>
          </a:p>
        </p:txBody>
      </p:sp>
      <p:sp>
        <p:nvSpPr>
          <p:cNvPr id="20513" name="Rectangle 33"/>
          <p:cNvSpPr>
            <a:spLocks noGrp="1" noChangeArrowheads="1"/>
          </p:cNvSpPr>
          <p:nvPr>
            <p:ph type="sldNum" sz="quarter" idx="4"/>
          </p:nvPr>
        </p:nvSpPr>
        <p:spPr bwMode="auto">
          <a:xfrm>
            <a:off x="6532563" y="636746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smtClean="0"/>
            </a:lvl1pPr>
          </a:lstStyle>
          <a:p>
            <a:pPr>
              <a:defRPr/>
            </a:pPr>
            <a:fld id="{354CC109-4D70-4F30-9CE1-15A761ADE06B}"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86" r:id="rId1"/>
    <p:sldLayoutId id="2147483685" r:id="rId2"/>
    <p:sldLayoutId id="2147483684" r:id="rId3"/>
    <p:sldLayoutId id="2147483683" r:id="rId4"/>
    <p:sldLayoutId id="2147483682" r:id="rId5"/>
    <p:sldLayoutId id="2147483681" r:id="rId6"/>
    <p:sldLayoutId id="2147483680" r:id="rId7"/>
    <p:sldLayoutId id="2147483679" r:id="rId8"/>
    <p:sldLayoutId id="2147483678" r:id="rId9"/>
    <p:sldLayoutId id="2147483677" r:id="rId10"/>
    <p:sldLayoutId id="2147483676"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fontAlgn="base">
        <a:spcBef>
          <a:spcPct val="0"/>
        </a:spcBef>
        <a:spcAft>
          <a:spcPct val="0"/>
        </a:spcAft>
        <a:defRPr sz="4400">
          <a:solidFill>
            <a:schemeClr val="tx2"/>
          </a:solidFill>
          <a:latin typeface="Tahoma" pitchFamily="34" charset="0"/>
        </a:defRPr>
      </a:lvl6pPr>
      <a:lvl7pPr marL="914400" algn="ctr" rtl="0" fontAlgn="base">
        <a:spcBef>
          <a:spcPct val="0"/>
        </a:spcBef>
        <a:spcAft>
          <a:spcPct val="0"/>
        </a:spcAft>
        <a:defRPr sz="4400">
          <a:solidFill>
            <a:schemeClr val="tx2"/>
          </a:solidFill>
          <a:latin typeface="Tahoma" pitchFamily="34" charset="0"/>
        </a:defRPr>
      </a:lvl7pPr>
      <a:lvl8pPr marL="1371600" algn="ctr" rtl="0" fontAlgn="base">
        <a:spcBef>
          <a:spcPct val="0"/>
        </a:spcBef>
        <a:spcAft>
          <a:spcPct val="0"/>
        </a:spcAft>
        <a:defRPr sz="4400">
          <a:solidFill>
            <a:schemeClr val="tx2"/>
          </a:solidFill>
          <a:latin typeface="Tahoma" pitchFamily="34" charset="0"/>
        </a:defRPr>
      </a:lvl8pPr>
      <a:lvl9pPr marL="1828800" algn="ctr"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SzPct val="9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5"/>
        </a:buBlip>
        <a:defRPr sz="2800">
          <a:solidFill>
            <a:schemeClr val="tx1"/>
          </a:solidFill>
          <a:latin typeface="+mn-lt"/>
        </a:defRPr>
      </a:lvl2pPr>
      <a:lvl3pPr marL="1143000" indent="-228600" algn="l" rtl="0" eaLnBrk="0" fontAlgn="base" hangingPunct="0">
        <a:spcBef>
          <a:spcPct val="20000"/>
        </a:spcBef>
        <a:spcAft>
          <a:spcPct val="0"/>
        </a:spcAft>
        <a:buSzPct val="70000"/>
        <a:buBlip>
          <a:blip r:embed="rId16"/>
        </a:buBlip>
        <a:defRPr sz="2400">
          <a:solidFill>
            <a:schemeClr val="tx1"/>
          </a:solidFill>
          <a:latin typeface="+mn-lt"/>
        </a:defRPr>
      </a:lvl3pPr>
      <a:lvl4pPr marL="1600200" indent="-228600" algn="l" rtl="0" eaLnBrk="0" fontAlgn="base" hangingPunct="0">
        <a:spcBef>
          <a:spcPct val="20000"/>
        </a:spcBef>
        <a:spcAft>
          <a:spcPct val="0"/>
        </a:spcAft>
        <a:buSzPct val="70000"/>
        <a:buBlip>
          <a:blip r:embed="rId17"/>
        </a:buBlip>
        <a:defRPr sz="2000">
          <a:solidFill>
            <a:schemeClr val="tx1"/>
          </a:solidFill>
          <a:latin typeface="+mn-lt"/>
        </a:defRPr>
      </a:lvl4pPr>
      <a:lvl5pPr marL="2057400" indent="-228600" algn="l" rtl="0" eaLnBrk="0" fontAlgn="base" hangingPunct="0">
        <a:spcBef>
          <a:spcPct val="20000"/>
        </a:spcBef>
        <a:spcAft>
          <a:spcPct val="0"/>
        </a:spcAft>
        <a:buSzPct val="70000"/>
        <a:buBlip>
          <a:blip r:embed="rId18"/>
        </a:buBlip>
        <a:defRPr sz="2000">
          <a:solidFill>
            <a:schemeClr val="tx1"/>
          </a:solidFill>
          <a:latin typeface="+mn-lt"/>
        </a:defRPr>
      </a:lvl5pPr>
      <a:lvl6pPr marL="2514600" indent="-228600" algn="l" rtl="0" fontAlgn="base">
        <a:spcBef>
          <a:spcPct val="20000"/>
        </a:spcBef>
        <a:spcAft>
          <a:spcPct val="0"/>
        </a:spcAft>
        <a:buSzPct val="70000"/>
        <a:buBlip>
          <a:blip r:embed="rId18"/>
        </a:buBlip>
        <a:defRPr sz="2000">
          <a:solidFill>
            <a:schemeClr val="tx1"/>
          </a:solidFill>
          <a:latin typeface="+mn-lt"/>
        </a:defRPr>
      </a:lvl6pPr>
      <a:lvl7pPr marL="2971800" indent="-228600" algn="l" rtl="0" fontAlgn="base">
        <a:spcBef>
          <a:spcPct val="20000"/>
        </a:spcBef>
        <a:spcAft>
          <a:spcPct val="0"/>
        </a:spcAft>
        <a:buSzPct val="70000"/>
        <a:buBlip>
          <a:blip r:embed="rId18"/>
        </a:buBlip>
        <a:defRPr sz="2000">
          <a:solidFill>
            <a:schemeClr val="tx1"/>
          </a:solidFill>
          <a:latin typeface="+mn-lt"/>
        </a:defRPr>
      </a:lvl7pPr>
      <a:lvl8pPr marL="3429000" indent="-228600" algn="l" rtl="0" fontAlgn="base">
        <a:spcBef>
          <a:spcPct val="20000"/>
        </a:spcBef>
        <a:spcAft>
          <a:spcPct val="0"/>
        </a:spcAft>
        <a:buSzPct val="70000"/>
        <a:buBlip>
          <a:blip r:embed="rId18"/>
        </a:buBlip>
        <a:defRPr sz="2000">
          <a:solidFill>
            <a:schemeClr val="tx1"/>
          </a:solidFill>
          <a:latin typeface="+mn-lt"/>
        </a:defRPr>
      </a:lvl8pPr>
      <a:lvl9pPr marL="3886200" indent="-228600" algn="l" rtl="0" fontAlgn="base">
        <a:spcBef>
          <a:spcPct val="20000"/>
        </a:spcBef>
        <a:spcAft>
          <a:spcPct val="0"/>
        </a:spcAft>
        <a:buSzPct val="70000"/>
        <a:buBlip>
          <a:blip r:embed="rId18"/>
        </a:buBlip>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76463"/>
            <a:ext cx="7772400" cy="1468437"/>
          </a:xfrm>
        </p:spPr>
        <p:txBody>
          <a:bodyPr/>
          <a:lstStyle/>
          <a:p>
            <a:pPr eaLnBrk="1" hangingPunct="1"/>
            <a:r>
              <a:rPr lang="ru-RU" smtClean="0">
                <a:latin typeface="Arial" charset="0"/>
              </a:rPr>
              <a:t>Распределенные б</a:t>
            </a:r>
            <a:r>
              <a:rPr lang="ru-RU" smtClean="0"/>
              <a:t>азы данных</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Фрагментация</a:t>
            </a:r>
          </a:p>
        </p:txBody>
      </p:sp>
      <p:sp>
        <p:nvSpPr>
          <p:cNvPr id="26627" name="Text Box 5"/>
          <p:cNvSpPr txBox="1">
            <a:spLocks noChangeArrowheads="1"/>
          </p:cNvSpPr>
          <p:nvPr/>
        </p:nvSpPr>
        <p:spPr bwMode="auto">
          <a:xfrm>
            <a:off x="395288" y="1268413"/>
            <a:ext cx="23050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a:solidFill>
                  <a:srgbClr val="0D0D11"/>
                </a:solidFill>
              </a:rPr>
              <a:t>Типы фрагментации:</a:t>
            </a:r>
          </a:p>
          <a:p>
            <a:pPr eaLnBrk="1" hangingPunct="1"/>
            <a:r>
              <a:rPr lang="ru-RU">
                <a:solidFill>
                  <a:srgbClr val="0D0D11"/>
                </a:solidFill>
              </a:rPr>
              <a:t>а) горизонтальная;</a:t>
            </a:r>
          </a:p>
          <a:p>
            <a:pPr eaLnBrk="1" hangingPunct="1"/>
            <a:r>
              <a:rPr lang="ru-RU">
                <a:solidFill>
                  <a:srgbClr val="0D0D11"/>
                </a:solidFill>
              </a:rPr>
              <a:t>б) вертикальная;</a:t>
            </a:r>
          </a:p>
          <a:p>
            <a:pPr eaLnBrk="1" hangingPunct="1"/>
            <a:r>
              <a:rPr lang="ru-RU">
                <a:solidFill>
                  <a:srgbClr val="0D0D11"/>
                </a:solidFill>
              </a:rPr>
              <a:t>в) смешанная;</a:t>
            </a:r>
          </a:p>
          <a:p>
            <a:pPr eaLnBrk="1" hangingPunct="1"/>
            <a:r>
              <a:rPr lang="ru-RU">
                <a:solidFill>
                  <a:srgbClr val="0D0D11"/>
                </a:solidFill>
              </a:rPr>
              <a:t>г) производная.</a:t>
            </a:r>
          </a:p>
        </p:txBody>
      </p:sp>
      <p:sp>
        <p:nvSpPr>
          <p:cNvPr id="26629" name="Rectangle 5"/>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26631" name="Rectangle 7"/>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26630" name="Object 6"/>
          <p:cNvGraphicFramePr>
            <a:graphicFrameLocks noChangeAspect="1"/>
          </p:cNvGraphicFramePr>
          <p:nvPr/>
        </p:nvGraphicFramePr>
        <p:xfrm>
          <a:off x="6084888" y="1341438"/>
          <a:ext cx="2735262" cy="1612900"/>
        </p:xfrm>
        <a:graphic>
          <a:graphicData uri="http://schemas.openxmlformats.org/presentationml/2006/ole">
            <mc:AlternateContent xmlns:mc="http://schemas.openxmlformats.org/markup-compatibility/2006">
              <mc:Choice xmlns:v="urn:schemas-microsoft-com:vml" Requires="v">
                <p:oleObj spid="_x0000_s26653" name="Рисунок" r:id="rId3" imgW="2438400" imgH="1435100" progId="Word.Picture.8">
                  <p:embed/>
                </p:oleObj>
              </mc:Choice>
              <mc:Fallback>
                <p:oleObj name="Рисунок" r:id="rId3" imgW="2438400" imgH="1435100" progId="Word.Picture.8">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341438"/>
                        <a:ext cx="2735262"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Text Box 8"/>
          <p:cNvSpPr txBox="1">
            <a:spLocks noChangeArrowheads="1"/>
          </p:cNvSpPr>
          <p:nvPr/>
        </p:nvSpPr>
        <p:spPr bwMode="auto">
          <a:xfrm>
            <a:off x="468313" y="3068638"/>
            <a:ext cx="8207375"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solidFill>
                  <a:srgbClr val="0D0D11"/>
                </a:solidFill>
              </a:rPr>
              <a:t>Производная фрагментация строится для подчиненного отношения на основе фрагментов родительского отношения. Например, для фрагментов отношения </a:t>
            </a:r>
            <a:r>
              <a:rPr lang="en-US">
                <a:solidFill>
                  <a:srgbClr val="0D0D11"/>
                </a:solidFill>
              </a:rPr>
              <a:t>Emp</a:t>
            </a:r>
            <a:r>
              <a:rPr lang="ru-RU">
                <a:solidFill>
                  <a:srgbClr val="0D0D11"/>
                </a:solidFill>
              </a:rPr>
              <a:t> (сотрудники) </a:t>
            </a:r>
            <a:r>
              <a:rPr lang="en-US">
                <a:solidFill>
                  <a:srgbClr val="0D0D11"/>
                </a:solidFill>
              </a:rPr>
              <a:t>Ei</a:t>
            </a:r>
            <a:r>
              <a:rPr lang="ru-RU">
                <a:solidFill>
                  <a:srgbClr val="0D0D11"/>
                </a:solidFill>
              </a:rPr>
              <a:t> подчиненное отношение "Дети" (</a:t>
            </a:r>
            <a:r>
              <a:rPr lang="en-US">
                <a:solidFill>
                  <a:srgbClr val="0D0D11"/>
                </a:solidFill>
              </a:rPr>
              <a:t>Child</a:t>
            </a:r>
            <a:r>
              <a:rPr lang="ru-RU">
                <a:solidFill>
                  <a:srgbClr val="0D0D11"/>
                </a:solidFill>
              </a:rPr>
              <a:t>), информацию о которых также целесообразно хранить в соответствующих узлах, имеет смысл разбить на три горизонтальных фрагмента:</a:t>
            </a:r>
            <a:endParaRPr lang="en-US">
              <a:solidFill>
                <a:srgbClr val="0D0D11"/>
              </a:solidFill>
            </a:endParaRPr>
          </a:p>
          <a:p>
            <a:r>
              <a:rPr lang="en-US">
                <a:solidFill>
                  <a:srgbClr val="0D0D11"/>
                </a:solidFill>
              </a:rPr>
              <a:t>C1 = C ►tabNo </a:t>
            </a:r>
            <a:r>
              <a:rPr lang="ru-RU">
                <a:solidFill>
                  <a:srgbClr val="0D0D11"/>
                </a:solidFill>
              </a:rPr>
              <a:t>Е</a:t>
            </a:r>
            <a:r>
              <a:rPr lang="en-US">
                <a:solidFill>
                  <a:srgbClr val="0D0D11"/>
                </a:solidFill>
              </a:rPr>
              <a:t>1</a:t>
            </a:r>
          </a:p>
          <a:p>
            <a:r>
              <a:rPr lang="en-US">
                <a:solidFill>
                  <a:srgbClr val="0D0D11"/>
                </a:solidFill>
              </a:rPr>
              <a:t>C2 = C ►tabNo </a:t>
            </a:r>
            <a:r>
              <a:rPr lang="ru-RU">
                <a:solidFill>
                  <a:srgbClr val="0D0D11"/>
                </a:solidFill>
              </a:rPr>
              <a:t>Е</a:t>
            </a:r>
            <a:r>
              <a:rPr lang="en-US">
                <a:solidFill>
                  <a:srgbClr val="0D0D11"/>
                </a:solidFill>
              </a:rPr>
              <a:t>2</a:t>
            </a:r>
          </a:p>
          <a:p>
            <a:r>
              <a:rPr lang="en-US">
                <a:solidFill>
                  <a:srgbClr val="0D0D11"/>
                </a:solidFill>
              </a:rPr>
              <a:t>C3 = C ►tabNo </a:t>
            </a:r>
            <a:r>
              <a:rPr lang="ru-RU">
                <a:solidFill>
                  <a:srgbClr val="0D0D11"/>
                </a:solidFill>
              </a:rPr>
              <a:t>Е</a:t>
            </a:r>
            <a:r>
              <a:rPr lang="en-US">
                <a:solidFill>
                  <a:srgbClr val="0D0D11"/>
                </a:solidFill>
              </a:rPr>
              <a:t>3</a:t>
            </a:r>
            <a:endParaRPr lang="ru-RU">
              <a:solidFill>
                <a:srgbClr val="0D0D11"/>
              </a:solidFill>
            </a:endParaRPr>
          </a:p>
          <a:p>
            <a:r>
              <a:rPr lang="ru-RU">
                <a:solidFill>
                  <a:srgbClr val="0D0D11"/>
                </a:solidFill>
              </a:rPr>
              <a:t>где символ ► обозначает естественное полусоединение отношения </a:t>
            </a:r>
            <a:r>
              <a:rPr lang="en-US">
                <a:solidFill>
                  <a:srgbClr val="0D0D11"/>
                </a:solidFill>
              </a:rPr>
              <a:t>C</a:t>
            </a:r>
            <a:r>
              <a:rPr lang="ru-RU">
                <a:solidFill>
                  <a:srgbClr val="0D0D11"/>
                </a:solidFill>
              </a:rPr>
              <a:t> и фрагмента Еi (включает кортежи отношения С, которые могут быть соединены с соответствующим кортежем фрагмента Еi по значению внешнего ключа).</a:t>
            </a:r>
          </a:p>
        </p:txBody>
      </p:sp>
      <p:sp>
        <p:nvSpPr>
          <p:cNvPr id="26634" name="Rectangle 10"/>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26633" name="Object 9"/>
          <p:cNvGraphicFramePr>
            <a:graphicFrameLocks noChangeAspect="1"/>
          </p:cNvGraphicFramePr>
          <p:nvPr/>
        </p:nvGraphicFramePr>
        <p:xfrm>
          <a:off x="2268538" y="1341438"/>
          <a:ext cx="4032250" cy="1606550"/>
        </p:xfrm>
        <a:graphic>
          <a:graphicData uri="http://schemas.openxmlformats.org/presentationml/2006/ole">
            <mc:AlternateContent xmlns:mc="http://schemas.openxmlformats.org/markup-compatibility/2006">
              <mc:Choice xmlns:v="urn:schemas-microsoft-com:vml" Requires="v">
                <p:oleObj spid="_x0000_s26654" name="Рисунок" r:id="rId5" imgW="3606800" imgH="1435100" progId="Word.Picture.8">
                  <p:embed/>
                </p:oleObj>
              </mc:Choice>
              <mc:Fallback>
                <p:oleObj name="Рисунок" r:id="rId5" imgW="3606800" imgH="1435100" progId="Word.Picture.8">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341438"/>
                        <a:ext cx="40322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Дата 9"/>
          <p:cNvSpPr>
            <a:spLocks noGrp="1"/>
          </p:cNvSpPr>
          <p:nvPr>
            <p:ph type="dt" sz="half" idx="10"/>
          </p:nvPr>
        </p:nvSpPr>
        <p:spPr/>
        <p:txBody>
          <a:bodyPr/>
          <a:lstStyle/>
          <a:p>
            <a:pPr>
              <a:defRPr/>
            </a:pPr>
            <a:fld id="{575AC3AA-9858-42D9-98E5-0915D98C7F08}" type="datetime1">
              <a:rPr lang="ru-RU" smtClean="0"/>
              <a:t>05.04.2013</a:t>
            </a:fld>
            <a:endParaRPr lang="ru-RU"/>
          </a:p>
        </p:txBody>
      </p:sp>
      <p:sp>
        <p:nvSpPr>
          <p:cNvPr id="11" name="Номер слайда 10"/>
          <p:cNvSpPr>
            <a:spLocks noGrp="1"/>
          </p:cNvSpPr>
          <p:nvPr>
            <p:ph type="sldNum" sz="quarter" idx="12"/>
          </p:nvPr>
        </p:nvSpPr>
        <p:spPr/>
        <p:txBody>
          <a:bodyPr/>
          <a:lstStyle/>
          <a:p>
            <a:pPr>
              <a:defRPr/>
            </a:pPr>
            <a:fld id="{C2F4F051-D771-43D4-A9DF-8F7A70C0B1CF}" type="slidenum">
              <a:rPr lang="ru-RU" smtClean="0"/>
              <a:pPr>
                <a:defRPr/>
              </a:pPr>
              <a:t>10</a:t>
            </a:fld>
            <a:endParaRPr lang="ru-RU"/>
          </a:p>
        </p:txBody>
      </p:sp>
      <p:sp>
        <p:nvSpPr>
          <p:cNvPr id="12" name="Нижний колонтитул 11"/>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615950" y="476250"/>
            <a:ext cx="7988300" cy="715963"/>
          </a:xfrm>
        </p:spPr>
        <p:txBody>
          <a:bodyPr/>
          <a:lstStyle/>
          <a:p>
            <a:pPr eaLnBrk="1" hangingPunct="1"/>
            <a:r>
              <a:rPr lang="ru-RU" sz="3200" smtClean="0">
                <a:latin typeface="Times New Roman" pitchFamily="18" charset="0"/>
              </a:rPr>
              <a:t>Методы поддержки распределенных данных</a:t>
            </a:r>
          </a:p>
        </p:txBody>
      </p:sp>
      <p:sp>
        <p:nvSpPr>
          <p:cNvPr id="21507" name="Text Box 5"/>
          <p:cNvSpPr txBox="1">
            <a:spLocks noChangeArrowheads="1"/>
          </p:cNvSpPr>
          <p:nvPr/>
        </p:nvSpPr>
        <p:spPr bwMode="auto">
          <a:xfrm>
            <a:off x="684213" y="1196975"/>
            <a:ext cx="78486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sz="2000" dirty="0">
                <a:solidFill>
                  <a:srgbClr val="0D0D11"/>
                </a:solidFill>
              </a:rPr>
              <a:t>Существуют различные методы поддержки </a:t>
            </a:r>
            <a:r>
              <a:rPr lang="ru-RU" sz="2000" dirty="0" err="1">
                <a:solidFill>
                  <a:srgbClr val="0D0D11"/>
                </a:solidFill>
              </a:rPr>
              <a:t>распределенности</a:t>
            </a:r>
            <a:r>
              <a:rPr lang="ru-RU" sz="2000" dirty="0">
                <a:solidFill>
                  <a:srgbClr val="0D0D11"/>
                </a:solidFill>
              </a:rPr>
              <a:t>:</a:t>
            </a:r>
          </a:p>
          <a:p>
            <a:pPr eaLnBrk="1" hangingPunct="1">
              <a:spcBef>
                <a:spcPct val="50000"/>
              </a:spcBef>
              <a:buFontTx/>
              <a:buAutoNum type="arabicPeriod"/>
            </a:pPr>
            <a:r>
              <a:rPr lang="ru-RU" sz="2000" b="1" dirty="0">
                <a:solidFill>
                  <a:srgbClr val="0D0D11"/>
                </a:solidFill>
              </a:rPr>
              <a:t>Фрагментация</a:t>
            </a:r>
            <a:r>
              <a:rPr lang="ru-RU" sz="2000" dirty="0">
                <a:solidFill>
                  <a:srgbClr val="0D0D11"/>
                </a:solidFill>
              </a:rPr>
              <a:t> – разбиение БД или таблицы на несколько частей и хранение этих частей на разных узлах РБД.</a:t>
            </a:r>
          </a:p>
          <a:p>
            <a:pPr eaLnBrk="1" hangingPunct="1">
              <a:spcBef>
                <a:spcPct val="50000"/>
              </a:spcBef>
              <a:buFontTx/>
              <a:buAutoNum type="arabicPeriod"/>
            </a:pPr>
            <a:r>
              <a:rPr lang="ru-RU" sz="2000" b="1" dirty="0">
                <a:solidFill>
                  <a:srgbClr val="0D0D11"/>
                </a:solidFill>
              </a:rPr>
              <a:t>Репликация</a:t>
            </a:r>
            <a:r>
              <a:rPr lang="ru-RU" sz="2000" dirty="0">
                <a:solidFill>
                  <a:srgbClr val="0D0D11"/>
                </a:solidFill>
              </a:rPr>
              <a:t> – создание и хранение копий одних и тех же данных на разных узлах РБД.</a:t>
            </a:r>
          </a:p>
          <a:p>
            <a:pPr eaLnBrk="1" hangingPunct="1">
              <a:spcBef>
                <a:spcPct val="50000"/>
              </a:spcBef>
              <a:buFontTx/>
              <a:buAutoNum type="arabicPeriod"/>
            </a:pPr>
            <a:r>
              <a:rPr lang="ru-RU" sz="2000" b="1" dirty="0">
                <a:solidFill>
                  <a:srgbClr val="0D0D11"/>
                </a:solidFill>
              </a:rPr>
              <a:t>Распределенные ограничения целостности</a:t>
            </a:r>
            <a:r>
              <a:rPr lang="ru-RU" sz="2000" dirty="0">
                <a:solidFill>
                  <a:srgbClr val="0D0D11"/>
                </a:solidFill>
              </a:rPr>
              <a:t> – ограничения, для проверки выполнения которых требуется обращение к другому узлу РБД.</a:t>
            </a:r>
          </a:p>
          <a:p>
            <a:pPr eaLnBrk="1" hangingPunct="1">
              <a:spcBef>
                <a:spcPct val="50000"/>
              </a:spcBef>
              <a:buFontTx/>
              <a:buAutoNum type="arabicPeriod"/>
            </a:pPr>
            <a:r>
              <a:rPr lang="ru-RU" sz="2000" b="1" dirty="0">
                <a:solidFill>
                  <a:srgbClr val="0D0D11"/>
                </a:solidFill>
              </a:rPr>
              <a:t>Распределенные запросы</a:t>
            </a:r>
            <a:r>
              <a:rPr lang="ru-RU" sz="2000" dirty="0">
                <a:solidFill>
                  <a:srgbClr val="0D0D11"/>
                </a:solidFill>
              </a:rPr>
              <a:t> – это запросы на чтение, обращающиеся более чем к одному узлу РБД.</a:t>
            </a:r>
          </a:p>
          <a:p>
            <a:pPr eaLnBrk="1" hangingPunct="1">
              <a:spcBef>
                <a:spcPct val="50000"/>
              </a:spcBef>
              <a:buFontTx/>
              <a:buAutoNum type="arabicPeriod"/>
            </a:pPr>
            <a:r>
              <a:rPr lang="ru-RU" sz="2000" b="1" dirty="0">
                <a:solidFill>
                  <a:srgbClr val="0D0D11"/>
                </a:solidFill>
              </a:rPr>
              <a:t>Распределенные транзакции</a:t>
            </a:r>
            <a:r>
              <a:rPr lang="ru-RU" sz="2000" dirty="0">
                <a:solidFill>
                  <a:srgbClr val="0D0D11"/>
                </a:solidFill>
              </a:rPr>
              <a:t> – команды на изменение данных, обращающиеся более чем к одному узлу РБД.</a:t>
            </a:r>
          </a:p>
        </p:txBody>
      </p:sp>
      <p:sp>
        <p:nvSpPr>
          <p:cNvPr id="4" name="Дата 3"/>
          <p:cNvSpPr>
            <a:spLocks noGrp="1"/>
          </p:cNvSpPr>
          <p:nvPr>
            <p:ph type="dt" sz="half" idx="10"/>
          </p:nvPr>
        </p:nvSpPr>
        <p:spPr/>
        <p:txBody>
          <a:bodyPr/>
          <a:lstStyle/>
          <a:p>
            <a:pPr>
              <a:defRPr/>
            </a:pPr>
            <a:fld id="{FF0CD9B2-B6BE-4C0E-A025-B43E822A8692}"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11</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Репликация данных</a:t>
            </a:r>
          </a:p>
        </p:txBody>
      </p:sp>
      <p:sp>
        <p:nvSpPr>
          <p:cNvPr id="23555" name="Text Box 5"/>
          <p:cNvSpPr txBox="1">
            <a:spLocks noChangeArrowheads="1"/>
          </p:cNvSpPr>
          <p:nvPr/>
        </p:nvSpPr>
        <p:spPr bwMode="auto">
          <a:xfrm>
            <a:off x="684213" y="1196975"/>
            <a:ext cx="78486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itchFamily="18" charset="0"/>
              </a:defRPr>
            </a:lvl1pPr>
            <a:lvl2pPr marL="742950" indent="-285750" eaLnBrk="0" hangingPunct="0">
              <a:defRPr kumimoji="1">
                <a:solidFill>
                  <a:schemeClr val="tx1"/>
                </a:solidFill>
                <a:latin typeface="Times New Roman" pitchFamily="18" charset="0"/>
              </a:defRPr>
            </a:lvl2pPr>
            <a:lvl3pPr marL="1143000" indent="-228600" eaLnBrk="0" hangingPunct="0">
              <a:defRPr kumimoji="1">
                <a:solidFill>
                  <a:schemeClr val="tx1"/>
                </a:solidFill>
                <a:latin typeface="Times New Roman" pitchFamily="18" charset="0"/>
              </a:defRPr>
            </a:lvl3pPr>
            <a:lvl4pPr marL="1600200" indent="-228600" eaLnBrk="0" hangingPunct="0">
              <a:defRPr kumimoji="1">
                <a:solidFill>
                  <a:schemeClr val="tx1"/>
                </a:solidFill>
                <a:latin typeface="Times New Roman" pitchFamily="18" charset="0"/>
              </a:defRPr>
            </a:lvl4pPr>
            <a:lvl5pPr marL="2057400" indent="-228600" eaLnBrk="0" hangingPunct="0">
              <a:defRPr kumimoji="1">
                <a:solidFill>
                  <a:schemeClr val="tx1"/>
                </a:solidFill>
                <a:latin typeface="Times New Roman" pitchFamily="18" charset="0"/>
              </a:defRPr>
            </a:lvl5pPr>
            <a:lvl6pPr marL="2514600" indent="-228600" eaLnBrk="0" fontAlgn="base" hangingPunct="0">
              <a:spcBef>
                <a:spcPct val="0"/>
              </a:spcBef>
              <a:spcAft>
                <a:spcPct val="0"/>
              </a:spcAft>
              <a:defRPr kumimoji="1">
                <a:solidFill>
                  <a:schemeClr val="tx1"/>
                </a:solidFill>
                <a:latin typeface="Times New Roman" pitchFamily="18" charset="0"/>
              </a:defRPr>
            </a:lvl6pPr>
            <a:lvl7pPr marL="2971800" indent="-228600" eaLnBrk="0" fontAlgn="base" hangingPunct="0">
              <a:spcBef>
                <a:spcPct val="0"/>
              </a:spcBef>
              <a:spcAft>
                <a:spcPct val="0"/>
              </a:spcAft>
              <a:defRPr kumimoji="1">
                <a:solidFill>
                  <a:schemeClr val="tx1"/>
                </a:solidFill>
                <a:latin typeface="Times New Roman" pitchFamily="18" charset="0"/>
              </a:defRPr>
            </a:lvl7pPr>
            <a:lvl8pPr marL="3429000" indent="-228600" eaLnBrk="0" fontAlgn="base" hangingPunct="0">
              <a:spcBef>
                <a:spcPct val="0"/>
              </a:spcBef>
              <a:spcAft>
                <a:spcPct val="0"/>
              </a:spcAft>
              <a:defRPr kumimoji="1">
                <a:solidFill>
                  <a:schemeClr val="tx1"/>
                </a:solidFill>
                <a:latin typeface="Times New Roman" pitchFamily="18" charset="0"/>
              </a:defRPr>
            </a:lvl8pPr>
            <a:lvl9pPr marL="3886200" indent="-2286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sz="2000" b="1">
                <a:solidFill>
                  <a:srgbClr val="0D0D11"/>
                </a:solidFill>
              </a:rPr>
              <a:t>Репликация</a:t>
            </a:r>
            <a:r>
              <a:rPr lang="ru-RU" sz="2000">
                <a:solidFill>
                  <a:srgbClr val="0D0D11"/>
                </a:solidFill>
              </a:rPr>
              <a:t> – это поддержание двух и более идентичных копий (реплик) данных на разных узлах РБД. </a:t>
            </a:r>
          </a:p>
          <a:p>
            <a:pPr eaLnBrk="1" hangingPunct="1">
              <a:spcBef>
                <a:spcPct val="25000"/>
              </a:spcBef>
            </a:pPr>
            <a:r>
              <a:rPr lang="ru-RU" sz="2000">
                <a:solidFill>
                  <a:srgbClr val="0D0D11"/>
                </a:solidFill>
              </a:rPr>
              <a:t>Реплика может включать всю базу данных (полная репликация), одно или несколько взаимосвязанных отношений или фрагмент отношения. </a:t>
            </a:r>
          </a:p>
          <a:p>
            <a:pPr eaLnBrk="1" hangingPunct="1">
              <a:spcBef>
                <a:spcPct val="25000"/>
              </a:spcBef>
            </a:pPr>
            <a:r>
              <a:rPr lang="ru-RU" sz="2000" b="1">
                <a:solidFill>
                  <a:srgbClr val="0D0D11"/>
                </a:solidFill>
              </a:rPr>
              <a:t>Достоинства репликации:</a:t>
            </a:r>
          </a:p>
          <a:p>
            <a:pPr eaLnBrk="1" hangingPunct="1">
              <a:spcBef>
                <a:spcPct val="25000"/>
              </a:spcBef>
            </a:pPr>
            <a:r>
              <a:rPr lang="ru-RU" sz="2000">
                <a:solidFill>
                  <a:srgbClr val="0D0D11"/>
                </a:solidFill>
              </a:rPr>
              <a:t>– повышение доступности и надежности данных;</a:t>
            </a:r>
          </a:p>
          <a:p>
            <a:pPr eaLnBrk="1" hangingPunct="1">
              <a:spcBef>
                <a:spcPct val="25000"/>
              </a:spcBef>
            </a:pPr>
            <a:r>
              <a:rPr lang="ru-RU" sz="2000">
                <a:solidFill>
                  <a:srgbClr val="0D0D11"/>
                </a:solidFill>
              </a:rPr>
              <a:t>– повышение локализации ссылок на реплицируемые данные.</a:t>
            </a:r>
          </a:p>
          <a:p>
            <a:pPr eaLnBrk="1" hangingPunct="1">
              <a:spcBef>
                <a:spcPct val="25000"/>
              </a:spcBef>
            </a:pPr>
            <a:r>
              <a:rPr lang="ru-RU" sz="2000" b="1">
                <a:solidFill>
                  <a:srgbClr val="0D0D11"/>
                </a:solidFill>
              </a:rPr>
              <a:t>Недостатки репликации:</a:t>
            </a:r>
          </a:p>
          <a:p>
            <a:pPr eaLnBrk="1" hangingPunct="1">
              <a:spcBef>
                <a:spcPct val="25000"/>
              </a:spcBef>
            </a:pPr>
            <a:r>
              <a:rPr lang="ru-RU" sz="2000">
                <a:solidFill>
                  <a:srgbClr val="0D0D11"/>
                </a:solidFill>
              </a:rPr>
              <a:t>– сложность поддержания идентичности реплик;</a:t>
            </a:r>
          </a:p>
          <a:p>
            <a:pPr eaLnBrk="1" hangingPunct="1">
              <a:spcBef>
                <a:spcPct val="25000"/>
              </a:spcBef>
            </a:pPr>
            <a:r>
              <a:rPr lang="ru-RU" sz="2000">
                <a:solidFill>
                  <a:srgbClr val="0D0D11"/>
                </a:solidFill>
              </a:rPr>
              <a:t>– увеличение объема памяти для хранения данных.</a:t>
            </a:r>
          </a:p>
          <a:p>
            <a:pPr eaLnBrk="1" hangingPunct="1">
              <a:spcBef>
                <a:spcPct val="25000"/>
              </a:spcBef>
            </a:pPr>
            <a:r>
              <a:rPr lang="ru-RU" sz="2000">
                <a:solidFill>
                  <a:srgbClr val="0D0D11"/>
                </a:solidFill>
              </a:rPr>
              <a:t>Поддержание идентичности реплик называется </a:t>
            </a:r>
            <a:r>
              <a:rPr lang="ru-RU" sz="2000" b="1">
                <a:solidFill>
                  <a:srgbClr val="0D0D11"/>
                </a:solidFill>
              </a:rPr>
              <a:t>распространение изменений</a:t>
            </a:r>
            <a:r>
              <a:rPr lang="ru-RU" sz="2000">
                <a:solidFill>
                  <a:srgbClr val="0D0D11"/>
                </a:solidFill>
              </a:rPr>
              <a:t> и реализуется </a:t>
            </a:r>
            <a:r>
              <a:rPr lang="ru-RU" sz="2000" b="1">
                <a:solidFill>
                  <a:srgbClr val="0D0D11"/>
                </a:solidFill>
              </a:rPr>
              <a:t>службой тиражирования</a:t>
            </a:r>
            <a:r>
              <a:rPr lang="ru-RU" sz="2000">
                <a:solidFill>
                  <a:srgbClr val="0D0D11"/>
                </a:solidFill>
              </a:rPr>
              <a:t>.</a:t>
            </a:r>
          </a:p>
        </p:txBody>
      </p:sp>
      <p:sp>
        <p:nvSpPr>
          <p:cNvPr id="4" name="Дата 3"/>
          <p:cNvSpPr>
            <a:spLocks noGrp="1"/>
          </p:cNvSpPr>
          <p:nvPr>
            <p:ph type="dt" sz="half" idx="10"/>
          </p:nvPr>
        </p:nvSpPr>
        <p:spPr/>
        <p:txBody>
          <a:bodyPr/>
          <a:lstStyle/>
          <a:p>
            <a:pPr>
              <a:defRPr/>
            </a:pPr>
            <a:fld id="{4F98C455-88C7-4BD8-B46E-DEBAF145925C}"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12</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Служба тиражирования</a:t>
            </a:r>
          </a:p>
        </p:txBody>
      </p:sp>
      <p:sp>
        <p:nvSpPr>
          <p:cNvPr id="27651" name="Text Box 5"/>
          <p:cNvSpPr txBox="1">
            <a:spLocks noChangeArrowheads="1"/>
          </p:cNvSpPr>
          <p:nvPr/>
        </p:nvSpPr>
        <p:spPr bwMode="auto">
          <a:xfrm>
            <a:off x="684213" y="1196975"/>
            <a:ext cx="78486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spcBef>
                <a:spcPct val="25000"/>
              </a:spcBef>
            </a:pPr>
            <a:r>
              <a:rPr lang="ru-RU" sz="2000">
                <a:solidFill>
                  <a:srgbClr val="0D0D11"/>
                </a:solidFill>
              </a:rPr>
              <a:t>Служба тиражирования должна выполнять следующие функции:</a:t>
            </a:r>
          </a:p>
          <a:p>
            <a:pPr eaLnBrk="1" hangingPunct="1">
              <a:spcBef>
                <a:spcPct val="25000"/>
              </a:spcBef>
              <a:buFont typeface="Wingdings" pitchFamily="2" charset="2"/>
              <a:buChar char="ü"/>
            </a:pPr>
            <a:r>
              <a:rPr lang="ru-RU" sz="2000">
                <a:solidFill>
                  <a:srgbClr val="0D0D11"/>
                </a:solidFill>
              </a:rPr>
              <a:t>Обеспечение масштабируемости, т.е. эффективной обработки больших и малых объемов данных.</a:t>
            </a:r>
          </a:p>
          <a:p>
            <a:pPr eaLnBrk="1" hangingPunct="1">
              <a:spcBef>
                <a:spcPct val="25000"/>
              </a:spcBef>
              <a:buFont typeface="Wingdings" pitchFamily="2" charset="2"/>
              <a:buChar char="ü"/>
            </a:pPr>
            <a:r>
              <a:rPr lang="ru-RU" sz="2000">
                <a:solidFill>
                  <a:srgbClr val="0D0D11"/>
                </a:solidFill>
              </a:rPr>
              <a:t>Преобразование типов и моделей данных (для гетерогенных РБД).</a:t>
            </a:r>
          </a:p>
          <a:p>
            <a:pPr eaLnBrk="1" hangingPunct="1">
              <a:spcBef>
                <a:spcPct val="25000"/>
              </a:spcBef>
              <a:buFont typeface="Wingdings" pitchFamily="2" charset="2"/>
              <a:buChar char="ü"/>
            </a:pPr>
            <a:r>
              <a:rPr lang="ru-RU" sz="2000">
                <a:solidFill>
                  <a:srgbClr val="0D0D11"/>
                </a:solidFill>
              </a:rPr>
              <a:t>Репликация объектов БД, например, индексов, триггеров и т.п.</a:t>
            </a:r>
          </a:p>
          <a:p>
            <a:pPr eaLnBrk="1" hangingPunct="1">
              <a:spcBef>
                <a:spcPct val="25000"/>
              </a:spcBef>
              <a:buFont typeface="Wingdings" pitchFamily="2" charset="2"/>
              <a:buChar char="ü"/>
            </a:pPr>
            <a:r>
              <a:rPr lang="ru-RU" sz="2000">
                <a:solidFill>
                  <a:srgbClr val="0D0D11"/>
                </a:solidFill>
              </a:rPr>
              <a:t>Инициализация вновь создаваемой реплики.</a:t>
            </a:r>
          </a:p>
          <a:p>
            <a:pPr eaLnBrk="1" hangingPunct="1">
              <a:spcBef>
                <a:spcPct val="25000"/>
              </a:spcBef>
              <a:buFont typeface="Wingdings" pitchFamily="2" charset="2"/>
              <a:buChar char="ü"/>
            </a:pPr>
            <a:r>
              <a:rPr lang="ru-RU" sz="2000">
                <a:solidFill>
                  <a:srgbClr val="0D0D11"/>
                </a:solidFill>
              </a:rPr>
              <a:t>Обеспечение возможности "подписаться" на существующие реплики, чтобы получать их в определенной периодичностью.</a:t>
            </a:r>
          </a:p>
          <a:p>
            <a:pPr eaLnBrk="1" hangingPunct="1"/>
            <a:endParaRPr lang="ru-RU" sz="2000">
              <a:solidFill>
                <a:srgbClr val="0D0D11"/>
              </a:solidFill>
            </a:endParaRPr>
          </a:p>
          <a:p>
            <a:pPr eaLnBrk="1" hangingPunct="1"/>
            <a:r>
              <a:rPr lang="ru-RU" sz="2000">
                <a:solidFill>
                  <a:srgbClr val="0D0D11"/>
                </a:solidFill>
              </a:rPr>
              <a:t>Для выполнения этих функций в языке, поддерживаемом СУБД, предусматривается наличие средств определения схемы репликации, механизма подписки и механизма инициализации реплик (создания и заполнения данными).</a:t>
            </a:r>
          </a:p>
        </p:txBody>
      </p:sp>
      <p:sp>
        <p:nvSpPr>
          <p:cNvPr id="4" name="Дата 3"/>
          <p:cNvSpPr>
            <a:spLocks noGrp="1"/>
          </p:cNvSpPr>
          <p:nvPr>
            <p:ph type="dt" sz="half" idx="10"/>
          </p:nvPr>
        </p:nvSpPr>
        <p:spPr/>
        <p:txBody>
          <a:bodyPr/>
          <a:lstStyle/>
          <a:p>
            <a:pPr>
              <a:defRPr/>
            </a:pPr>
            <a:fld id="{8E9974D5-89D4-4E59-AEE7-2DA1AF299B50}"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13</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Репликация с основной копией</a:t>
            </a:r>
          </a:p>
        </p:txBody>
      </p:sp>
      <p:sp>
        <p:nvSpPr>
          <p:cNvPr id="24579" name="Text Box 5"/>
          <p:cNvSpPr txBox="1">
            <a:spLocks noChangeArrowheads="1"/>
          </p:cNvSpPr>
          <p:nvPr/>
        </p:nvSpPr>
        <p:spPr bwMode="auto">
          <a:xfrm>
            <a:off x="684213" y="1196975"/>
            <a:ext cx="78486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dirty="0">
                <a:solidFill>
                  <a:srgbClr val="0D0D11"/>
                </a:solidFill>
              </a:rPr>
              <a:t>Существуют следующие </a:t>
            </a:r>
            <a:r>
              <a:rPr lang="ru-RU" dirty="0" smtClean="0">
                <a:solidFill>
                  <a:srgbClr val="0D0D11"/>
                </a:solidFill>
              </a:rPr>
              <a:t>варианты реализации:</a:t>
            </a:r>
            <a:endParaRPr lang="ru-RU" dirty="0">
              <a:solidFill>
                <a:srgbClr val="0D0D11"/>
              </a:solidFill>
            </a:endParaRPr>
          </a:p>
          <a:p>
            <a:pPr eaLnBrk="1" hangingPunct="1">
              <a:buFontTx/>
              <a:buAutoNum type="arabicPeriod"/>
            </a:pPr>
            <a:r>
              <a:rPr lang="ru-RU" b="1" dirty="0">
                <a:solidFill>
                  <a:srgbClr val="0D0D11"/>
                </a:solidFill>
              </a:rPr>
              <a:t>Классический подход</a:t>
            </a:r>
            <a:r>
              <a:rPr lang="ru-RU" dirty="0">
                <a:solidFill>
                  <a:srgbClr val="0D0D11"/>
                </a:solidFill>
              </a:rPr>
              <a:t> заключается в наличии одной основной копии,      в которую можно вносить изменения; остальные копии создаются с определением </a:t>
            </a:r>
            <a:r>
              <a:rPr lang="en-US" dirty="0">
                <a:solidFill>
                  <a:srgbClr val="0D0D11"/>
                </a:solidFill>
              </a:rPr>
              <a:t>read only</a:t>
            </a:r>
            <a:r>
              <a:rPr lang="ru-RU" dirty="0">
                <a:solidFill>
                  <a:srgbClr val="0D0D11"/>
                </a:solidFill>
              </a:rPr>
              <a:t>.</a:t>
            </a:r>
          </a:p>
          <a:p>
            <a:pPr eaLnBrk="1" hangingPunct="1">
              <a:buFontTx/>
              <a:buAutoNum type="arabicPeriod"/>
            </a:pPr>
            <a:r>
              <a:rPr lang="ru-RU" b="1" dirty="0">
                <a:solidFill>
                  <a:srgbClr val="0D0D11"/>
                </a:solidFill>
              </a:rPr>
              <a:t>Асимметричная репликация</a:t>
            </a:r>
            <a:r>
              <a:rPr lang="ru-RU" dirty="0">
                <a:solidFill>
                  <a:srgbClr val="0D0D11"/>
                </a:solidFill>
              </a:rPr>
              <a:t>: основная копия фрагментирована и распределена по разным узлам РБД, и другие узлы могут являться подписчиками отдельных фрагментов (</a:t>
            </a:r>
            <a:r>
              <a:rPr lang="en-US" dirty="0">
                <a:solidFill>
                  <a:srgbClr val="0D0D11"/>
                </a:solidFill>
              </a:rPr>
              <a:t>read only</a:t>
            </a:r>
            <a:r>
              <a:rPr lang="ru-RU" dirty="0">
                <a:solidFill>
                  <a:srgbClr val="0D0D11"/>
                </a:solidFill>
              </a:rPr>
              <a:t>).</a:t>
            </a:r>
          </a:p>
          <a:p>
            <a:pPr eaLnBrk="1" hangingPunct="1">
              <a:buFontTx/>
              <a:buAutoNum type="arabicPeriod"/>
            </a:pPr>
            <a:r>
              <a:rPr lang="ru-RU" b="1" dirty="0">
                <a:solidFill>
                  <a:srgbClr val="0D0D11"/>
                </a:solidFill>
              </a:rPr>
              <a:t>Рабочий поток</a:t>
            </a:r>
            <a:r>
              <a:rPr lang="ru-RU" dirty="0">
                <a:solidFill>
                  <a:srgbClr val="0D0D11"/>
                </a:solidFill>
              </a:rPr>
              <a:t>. При использовании этого подхода право обновления не принадлежит постоянно одной копии, а переходит от одной копии в другой в соответствии с потоком операций. В каждый момент времени обновляться может только одна копия</a:t>
            </a:r>
            <a:r>
              <a:rPr lang="ru-RU" b="1" dirty="0">
                <a:solidFill>
                  <a:srgbClr val="0D0D11"/>
                </a:solidFill>
              </a:rPr>
              <a:t>.</a:t>
            </a:r>
          </a:p>
          <a:p>
            <a:pPr eaLnBrk="1" hangingPunct="1">
              <a:buFontTx/>
              <a:buAutoNum type="arabicPeriod"/>
            </a:pPr>
            <a:r>
              <a:rPr lang="ru-RU" b="1" dirty="0">
                <a:solidFill>
                  <a:srgbClr val="0D0D11"/>
                </a:solidFill>
              </a:rPr>
              <a:t>Консолидация данных:</a:t>
            </a:r>
            <a:r>
              <a:rPr lang="ru-RU" dirty="0">
                <a:solidFill>
                  <a:srgbClr val="0D0D11"/>
                </a:solidFill>
              </a:rPr>
              <a:t> </a:t>
            </a:r>
          </a:p>
        </p:txBody>
      </p:sp>
      <p:sp>
        <p:nvSpPr>
          <p:cNvPr id="24581"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24580" name="Object 4"/>
          <p:cNvGraphicFramePr>
            <a:graphicFrameLocks noChangeAspect="1"/>
          </p:cNvGraphicFramePr>
          <p:nvPr/>
        </p:nvGraphicFramePr>
        <p:xfrm>
          <a:off x="4140200" y="4292600"/>
          <a:ext cx="4152900" cy="1838325"/>
        </p:xfrm>
        <a:graphic>
          <a:graphicData uri="http://schemas.openxmlformats.org/presentationml/2006/ole">
            <mc:AlternateContent xmlns:mc="http://schemas.openxmlformats.org/markup-compatibility/2006">
              <mc:Choice xmlns:v="urn:schemas-microsoft-com:vml" Requires="v">
                <p:oleObj spid="_x0000_s24591" name="Рисунок" r:id="rId3" imgW="4000500" imgH="1803400" progId="Word.Picture.8">
                  <p:embed/>
                </p:oleObj>
              </mc:Choice>
              <mc:Fallback>
                <p:oleObj name="Рисунок" r:id="rId3" imgW="4000500" imgH="180340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4292600"/>
                        <a:ext cx="4152900" cy="183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Дата 5"/>
          <p:cNvSpPr>
            <a:spLocks noGrp="1"/>
          </p:cNvSpPr>
          <p:nvPr>
            <p:ph type="dt" sz="half" idx="10"/>
          </p:nvPr>
        </p:nvSpPr>
        <p:spPr/>
        <p:txBody>
          <a:bodyPr/>
          <a:lstStyle/>
          <a:p>
            <a:pPr>
              <a:defRPr/>
            </a:pPr>
            <a:fld id="{478D43C9-8692-4C99-8FCA-393113185DDE}" type="datetime1">
              <a:rPr lang="ru-RU" smtClean="0"/>
              <a:t>05.04.2013</a:t>
            </a:fld>
            <a:endParaRPr lang="ru-RU"/>
          </a:p>
        </p:txBody>
      </p:sp>
      <p:sp>
        <p:nvSpPr>
          <p:cNvPr id="7" name="Номер слайда 6"/>
          <p:cNvSpPr>
            <a:spLocks noGrp="1"/>
          </p:cNvSpPr>
          <p:nvPr>
            <p:ph type="sldNum" sz="quarter" idx="12"/>
          </p:nvPr>
        </p:nvSpPr>
        <p:spPr/>
        <p:txBody>
          <a:bodyPr/>
          <a:lstStyle/>
          <a:p>
            <a:pPr>
              <a:defRPr/>
            </a:pPr>
            <a:fld id="{C2F4F051-D771-43D4-A9DF-8F7A70C0B1CF}" type="slidenum">
              <a:rPr lang="ru-RU" smtClean="0"/>
              <a:pPr>
                <a:defRPr/>
              </a:pPr>
              <a:t>14</a:t>
            </a:fld>
            <a:endParaRPr lang="ru-RU"/>
          </a:p>
        </p:txBody>
      </p:sp>
      <p:sp>
        <p:nvSpPr>
          <p:cNvPr id="8" name="Нижний колонтитул 7"/>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Репликация без основной копии</a:t>
            </a:r>
          </a:p>
        </p:txBody>
      </p:sp>
      <p:sp>
        <p:nvSpPr>
          <p:cNvPr id="28675" name="Text Box 5"/>
          <p:cNvSpPr txBox="1">
            <a:spLocks noChangeArrowheads="1"/>
          </p:cNvSpPr>
          <p:nvPr/>
        </p:nvSpPr>
        <p:spPr bwMode="auto">
          <a:xfrm>
            <a:off x="684213" y="1196975"/>
            <a:ext cx="7848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sz="2000" b="1">
                <a:solidFill>
                  <a:srgbClr val="0D0D11"/>
                </a:solidFill>
              </a:rPr>
              <a:t>Симметричная репликация </a:t>
            </a:r>
            <a:r>
              <a:rPr lang="ru-RU" sz="2000">
                <a:solidFill>
                  <a:srgbClr val="0D0D11"/>
                </a:solidFill>
              </a:rPr>
              <a:t>(без основной копии). Все копии реплицируемого набора могут обновляться одновременно и независимо друг от друга, но все изменения одной копии должны попасть во все остальные копии.</a:t>
            </a:r>
          </a:p>
          <a:p>
            <a:pPr eaLnBrk="1" hangingPunct="1">
              <a:spcBef>
                <a:spcPct val="15000"/>
              </a:spcBef>
              <a:spcAft>
                <a:spcPct val="15000"/>
              </a:spcAft>
            </a:pPr>
            <a:r>
              <a:rPr lang="ru-RU" sz="2000">
                <a:solidFill>
                  <a:srgbClr val="0D0D11"/>
                </a:solidFill>
              </a:rPr>
              <a:t>Существует два основных механизма распространения изменений при симметричной репликации:</a:t>
            </a:r>
            <a:endParaRPr lang="ru-RU" sz="2000" b="1">
              <a:solidFill>
                <a:srgbClr val="0D0D11"/>
              </a:solidFill>
            </a:endParaRPr>
          </a:p>
          <a:p>
            <a:pPr eaLnBrk="1" hangingPunct="1">
              <a:buFontTx/>
              <a:buChar char="•"/>
            </a:pPr>
            <a:r>
              <a:rPr lang="ru-RU" sz="2000" b="1">
                <a:solidFill>
                  <a:srgbClr val="0D0D11"/>
                </a:solidFill>
              </a:rPr>
              <a:t>синхронный:</a:t>
            </a:r>
            <a:r>
              <a:rPr lang="ru-RU" sz="2000">
                <a:solidFill>
                  <a:srgbClr val="0D0D11"/>
                </a:solidFill>
              </a:rPr>
              <a:t> изменения во все копии вносятся в рамках одной транзакции;</a:t>
            </a:r>
          </a:p>
          <a:p>
            <a:pPr eaLnBrk="1" hangingPunct="1">
              <a:buFontTx/>
              <a:buChar char="•"/>
            </a:pPr>
            <a:r>
              <a:rPr lang="ru-RU" sz="2000" b="1">
                <a:solidFill>
                  <a:srgbClr val="0D0D11"/>
                </a:solidFill>
              </a:rPr>
              <a:t>асинхронный:</a:t>
            </a:r>
            <a:r>
              <a:rPr lang="ru-RU" sz="2000">
                <a:solidFill>
                  <a:srgbClr val="0D0D11"/>
                </a:solidFill>
              </a:rPr>
              <a:t> подразумевает отложенный характер внесения изменений в удаленные копии.</a:t>
            </a:r>
          </a:p>
          <a:p>
            <a:pPr eaLnBrk="1" hangingPunct="1"/>
            <a:r>
              <a:rPr lang="ru-RU" sz="2000">
                <a:solidFill>
                  <a:srgbClr val="0D0D11"/>
                </a:solidFill>
              </a:rPr>
              <a:t>Достоинство синхронного распространения изменений – полная согласованность копий и отсутствие конфликтов обновления. </a:t>
            </a:r>
          </a:p>
          <a:p>
            <a:pPr eaLnBrk="1" hangingPunct="1"/>
            <a:r>
              <a:rPr lang="ru-RU" sz="2000">
                <a:solidFill>
                  <a:srgbClr val="0D0D11"/>
                </a:solidFill>
              </a:rPr>
              <a:t>Недостатки:</a:t>
            </a:r>
          </a:p>
          <a:p>
            <a:pPr eaLnBrk="1" hangingPunct="1"/>
            <a:r>
              <a:rPr lang="ru-RU" sz="2000">
                <a:solidFill>
                  <a:srgbClr val="0D0D11"/>
                </a:solidFill>
              </a:rPr>
              <a:t>– трудоемкость и большая длительность модификации данных, </a:t>
            </a:r>
          </a:p>
          <a:p>
            <a:pPr eaLnBrk="1" hangingPunct="1"/>
            <a:r>
              <a:rPr lang="ru-RU">
                <a:solidFill>
                  <a:srgbClr val="0D0D11"/>
                </a:solidFill>
              </a:rPr>
              <a:t>– </a:t>
            </a:r>
            <a:r>
              <a:rPr lang="ru-RU" sz="2000">
                <a:solidFill>
                  <a:srgbClr val="0D0D11"/>
                </a:solidFill>
              </a:rPr>
              <a:t>низкая надежность работы системы.</a:t>
            </a:r>
          </a:p>
        </p:txBody>
      </p:sp>
      <p:sp>
        <p:nvSpPr>
          <p:cNvPr id="4" name="Дата 3"/>
          <p:cNvSpPr>
            <a:spLocks noGrp="1"/>
          </p:cNvSpPr>
          <p:nvPr>
            <p:ph type="dt" sz="half" idx="10"/>
          </p:nvPr>
        </p:nvSpPr>
        <p:spPr/>
        <p:txBody>
          <a:bodyPr/>
          <a:lstStyle/>
          <a:p>
            <a:pPr>
              <a:defRPr/>
            </a:pPr>
            <a:fld id="{0959BB9F-A369-4C8F-91BA-57752F2380B5}"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15</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Репликация без основной копии</a:t>
            </a:r>
          </a:p>
        </p:txBody>
      </p:sp>
      <p:sp>
        <p:nvSpPr>
          <p:cNvPr id="29699" name="Text Box 5"/>
          <p:cNvSpPr txBox="1">
            <a:spLocks noChangeArrowheads="1"/>
          </p:cNvSpPr>
          <p:nvPr/>
        </p:nvSpPr>
        <p:spPr bwMode="auto">
          <a:xfrm>
            <a:off x="539750" y="1196975"/>
            <a:ext cx="8135938"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spcBef>
                <a:spcPct val="10000"/>
              </a:spcBef>
              <a:spcAft>
                <a:spcPct val="20000"/>
              </a:spcAft>
            </a:pPr>
            <a:r>
              <a:rPr lang="ru-RU" sz="2400">
                <a:solidFill>
                  <a:srgbClr val="0D0D11"/>
                </a:solidFill>
              </a:rPr>
              <a:t>Конфликтные ситуации:</a:t>
            </a:r>
          </a:p>
          <a:p>
            <a:pPr eaLnBrk="1" hangingPunct="1">
              <a:spcBef>
                <a:spcPct val="10000"/>
              </a:spcBef>
              <a:spcAft>
                <a:spcPct val="20000"/>
              </a:spcAft>
              <a:buFontTx/>
              <a:buChar char="•"/>
            </a:pPr>
            <a:r>
              <a:rPr lang="ru-RU" sz="2000">
                <a:solidFill>
                  <a:srgbClr val="0D0D11"/>
                </a:solidFill>
              </a:rPr>
              <a:t>Добавление двух записей с одинаковыми первичными или уникальными ключами. Для предотвращения таких ситуаций обычно каждому узлу РБД выделяется свой диапазон значений ключевых (уникальных) полей.</a:t>
            </a:r>
          </a:p>
          <a:p>
            <a:pPr eaLnBrk="1" hangingPunct="1">
              <a:spcBef>
                <a:spcPct val="10000"/>
              </a:spcBef>
              <a:spcAft>
                <a:spcPct val="20000"/>
              </a:spcAft>
              <a:buFontTx/>
              <a:buChar char="•"/>
            </a:pPr>
            <a:r>
              <a:rPr lang="ru-RU" sz="2000">
                <a:solidFill>
                  <a:srgbClr val="0D0D11"/>
                </a:solidFill>
              </a:rPr>
              <a:t>Конфликты удаления: одна транзакция пытается удалить запись, которая в другой копии уже удалена другой транзакцией. Если такая ситуация считается конфликтом, то она разрешаются вручную.</a:t>
            </a:r>
          </a:p>
          <a:p>
            <a:pPr eaLnBrk="1" hangingPunct="1">
              <a:spcBef>
                <a:spcPct val="10000"/>
              </a:spcBef>
              <a:spcAft>
                <a:spcPct val="20000"/>
              </a:spcAft>
              <a:buFontTx/>
              <a:buChar char="•"/>
            </a:pPr>
            <a:r>
              <a:rPr lang="ru-RU" sz="2000">
                <a:solidFill>
                  <a:srgbClr val="0D0D11"/>
                </a:solidFill>
              </a:rPr>
              <a:t>Конфликты обновления: две транзакции в разных копиях обновили одну и ту же запись, возможно, по-разному, и пытаются распространить свои изменения. Для идентификации конфликтов обновления необходимо передавать с транзакцией дополнительную информацию: старое и новое содержимое записи. Если старая запись не может быть обнаружена, налицо конфликт обновления.</a:t>
            </a:r>
          </a:p>
        </p:txBody>
      </p:sp>
      <p:sp>
        <p:nvSpPr>
          <p:cNvPr id="4" name="Дата 3"/>
          <p:cNvSpPr>
            <a:spLocks noGrp="1"/>
          </p:cNvSpPr>
          <p:nvPr>
            <p:ph type="dt" sz="half" idx="10"/>
          </p:nvPr>
        </p:nvSpPr>
        <p:spPr/>
        <p:txBody>
          <a:bodyPr/>
          <a:lstStyle/>
          <a:p>
            <a:pPr>
              <a:defRPr/>
            </a:pPr>
            <a:fld id="{C0BA57DE-5326-4080-B060-D9D31EDE4721}"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16</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Репликация без основной копии</a:t>
            </a:r>
          </a:p>
        </p:txBody>
      </p:sp>
      <p:sp>
        <p:nvSpPr>
          <p:cNvPr id="30723" name="Text Box 5"/>
          <p:cNvSpPr txBox="1">
            <a:spLocks noChangeArrowheads="1"/>
          </p:cNvSpPr>
          <p:nvPr/>
        </p:nvSpPr>
        <p:spPr bwMode="auto">
          <a:xfrm>
            <a:off x="684213" y="1196975"/>
            <a:ext cx="7848600"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sz="2400">
                <a:solidFill>
                  <a:srgbClr val="0D0D11"/>
                </a:solidFill>
              </a:rPr>
              <a:t>Методы разрешения конфликтов обновления:</a:t>
            </a:r>
          </a:p>
          <a:p>
            <a:pPr eaLnBrk="1" hangingPunct="1">
              <a:spcBef>
                <a:spcPct val="15000"/>
              </a:spcBef>
              <a:buFontTx/>
              <a:buAutoNum type="arabicPeriod"/>
            </a:pPr>
            <a:r>
              <a:rPr lang="ru-RU">
                <a:solidFill>
                  <a:srgbClr val="0D0D11"/>
                </a:solidFill>
              </a:rPr>
              <a:t>Разрешение </a:t>
            </a:r>
            <a:r>
              <a:rPr lang="ru-RU" b="1">
                <a:solidFill>
                  <a:srgbClr val="0D0D11"/>
                </a:solidFill>
              </a:rPr>
              <a:t>по приоритету узлов</a:t>
            </a:r>
            <a:r>
              <a:rPr lang="ru-RU">
                <a:solidFill>
                  <a:srgbClr val="0D0D11"/>
                </a:solidFill>
              </a:rPr>
              <a:t>: для каждого узла назначается приоритет, и к записи применяется обновление, поступившее с узла с максимальным приоритетом.</a:t>
            </a:r>
          </a:p>
          <a:p>
            <a:pPr eaLnBrk="1" hangingPunct="1">
              <a:spcBef>
                <a:spcPct val="15000"/>
              </a:spcBef>
              <a:buFontTx/>
              <a:buAutoNum type="arabicPeriod"/>
            </a:pPr>
            <a:r>
              <a:rPr lang="ru-RU">
                <a:solidFill>
                  <a:srgbClr val="0D0D11"/>
                </a:solidFill>
              </a:rPr>
              <a:t>Разрешение </a:t>
            </a:r>
            <a:r>
              <a:rPr lang="ru-RU" b="1">
                <a:solidFill>
                  <a:srgbClr val="0D0D11"/>
                </a:solidFill>
              </a:rPr>
              <a:t>по временной отметке</a:t>
            </a:r>
            <a:r>
              <a:rPr lang="ru-RU">
                <a:solidFill>
                  <a:srgbClr val="0D0D11"/>
                </a:solidFill>
              </a:rPr>
              <a:t>: все транзакции имеют временную отметку, и к записи применяется обновление с минимальной или максимальной отметкой. Использовать ли для этого минимальную или максимальную отметку – зависит от предметной области и, обычно, может регулироваться.</a:t>
            </a:r>
          </a:p>
          <a:p>
            <a:pPr eaLnBrk="1" hangingPunct="1">
              <a:spcBef>
                <a:spcPct val="15000"/>
              </a:spcBef>
              <a:buFontTx/>
              <a:buAutoNum type="arabicPeriod"/>
            </a:pPr>
            <a:r>
              <a:rPr lang="ru-RU" b="1">
                <a:solidFill>
                  <a:srgbClr val="0D0D11"/>
                </a:solidFill>
              </a:rPr>
              <a:t>Аддитивный метод </a:t>
            </a:r>
            <a:r>
              <a:rPr lang="ru-RU">
                <a:solidFill>
                  <a:srgbClr val="0D0D11"/>
                </a:solidFill>
              </a:rPr>
              <a:t>(</a:t>
            </a:r>
            <a:r>
              <a:rPr lang="en-US">
                <a:solidFill>
                  <a:srgbClr val="0D0D11"/>
                </a:solidFill>
              </a:rPr>
              <a:t>add</a:t>
            </a:r>
            <a:r>
              <a:rPr lang="ru-RU">
                <a:solidFill>
                  <a:srgbClr val="0D0D11"/>
                </a:solidFill>
              </a:rPr>
              <a:t> – добавить): может применяться в тех случаях, когда изменения основаны на предыдущем значении поля, например, </a:t>
            </a:r>
            <a:r>
              <a:rPr lang="en-US">
                <a:solidFill>
                  <a:srgbClr val="0D0D11"/>
                </a:solidFill>
              </a:rPr>
              <a:t>salary</a:t>
            </a:r>
            <a:r>
              <a:rPr lang="ru-RU">
                <a:solidFill>
                  <a:srgbClr val="0D0D11"/>
                </a:solidFill>
              </a:rPr>
              <a:t> = </a:t>
            </a:r>
            <a:r>
              <a:rPr lang="en-US">
                <a:solidFill>
                  <a:srgbClr val="0D0D11"/>
                </a:solidFill>
              </a:rPr>
              <a:t>salary</a:t>
            </a:r>
            <a:r>
              <a:rPr lang="ru-RU">
                <a:solidFill>
                  <a:srgbClr val="0D0D11"/>
                </a:solidFill>
              </a:rPr>
              <a:t> + </a:t>
            </a:r>
            <a:r>
              <a:rPr lang="en-US">
                <a:solidFill>
                  <a:srgbClr val="0D0D11"/>
                </a:solidFill>
              </a:rPr>
              <a:t>X</a:t>
            </a:r>
            <a:r>
              <a:rPr lang="ru-RU">
                <a:solidFill>
                  <a:srgbClr val="0D0D11"/>
                </a:solidFill>
              </a:rPr>
              <a:t>. При этом к значению поля последовательно применяются все обновления.</a:t>
            </a:r>
          </a:p>
          <a:p>
            <a:pPr eaLnBrk="1" hangingPunct="1">
              <a:spcBef>
                <a:spcPct val="15000"/>
              </a:spcBef>
              <a:buFontTx/>
              <a:buAutoNum type="arabicPeriod"/>
            </a:pPr>
            <a:r>
              <a:rPr lang="ru-RU">
                <a:solidFill>
                  <a:srgbClr val="0D0D11"/>
                </a:solidFill>
              </a:rPr>
              <a:t>Использование </a:t>
            </a:r>
            <a:r>
              <a:rPr lang="ru-RU" b="1">
                <a:solidFill>
                  <a:srgbClr val="0D0D11"/>
                </a:solidFill>
              </a:rPr>
              <a:t>пользовательских процедур</a:t>
            </a:r>
            <a:r>
              <a:rPr lang="ru-RU">
                <a:solidFill>
                  <a:srgbClr val="0D0D11"/>
                </a:solidFill>
              </a:rPr>
              <a:t>.</a:t>
            </a:r>
          </a:p>
          <a:p>
            <a:pPr eaLnBrk="1" hangingPunct="1">
              <a:spcBef>
                <a:spcPct val="15000"/>
              </a:spcBef>
              <a:buFontTx/>
              <a:buAutoNum type="arabicPeriod"/>
            </a:pPr>
            <a:r>
              <a:rPr lang="ru-RU">
                <a:solidFill>
                  <a:srgbClr val="0D0D11"/>
                </a:solidFill>
              </a:rPr>
              <a:t>Разрешение конфликтов </a:t>
            </a:r>
            <a:r>
              <a:rPr lang="ru-RU" b="1">
                <a:solidFill>
                  <a:srgbClr val="0D0D11"/>
                </a:solidFill>
              </a:rPr>
              <a:t>вручную</a:t>
            </a:r>
            <a:r>
              <a:rPr lang="ru-RU">
                <a:solidFill>
                  <a:srgbClr val="0D0D11"/>
                </a:solidFill>
              </a:rPr>
              <a:t>. Сведения о конфликте записываются в журнал ошибок для последующего анализа и устранения администратором.</a:t>
            </a:r>
          </a:p>
        </p:txBody>
      </p:sp>
      <p:sp>
        <p:nvSpPr>
          <p:cNvPr id="4" name="Дата 3"/>
          <p:cNvSpPr>
            <a:spLocks noGrp="1"/>
          </p:cNvSpPr>
          <p:nvPr>
            <p:ph type="dt" sz="half" idx="10"/>
          </p:nvPr>
        </p:nvSpPr>
        <p:spPr/>
        <p:txBody>
          <a:bodyPr/>
          <a:lstStyle/>
          <a:p>
            <a:pPr>
              <a:defRPr/>
            </a:pPr>
            <a:fld id="{8B4E80D1-57BF-4777-A880-41943076E349}"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17</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Репликация без основной копии</a:t>
            </a:r>
          </a:p>
        </p:txBody>
      </p:sp>
      <p:sp>
        <p:nvSpPr>
          <p:cNvPr id="31747" name="Text Box 5"/>
          <p:cNvSpPr txBox="1">
            <a:spLocks noChangeArrowheads="1"/>
          </p:cNvSpPr>
          <p:nvPr/>
        </p:nvSpPr>
        <p:spPr bwMode="auto">
          <a:xfrm>
            <a:off x="684213" y="1052513"/>
            <a:ext cx="784860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sz="2400">
                <a:solidFill>
                  <a:srgbClr val="0D0D11"/>
                </a:solidFill>
              </a:rPr>
              <a:t>Способы реализации распространения изменений:</a:t>
            </a:r>
          </a:p>
          <a:p>
            <a:pPr eaLnBrk="1" hangingPunct="1">
              <a:buFontTx/>
              <a:buAutoNum type="arabicPeriod"/>
            </a:pPr>
            <a:r>
              <a:rPr lang="ru-RU">
                <a:solidFill>
                  <a:srgbClr val="0D0D11"/>
                </a:solidFill>
              </a:rPr>
              <a:t>Использование триггеров. </a:t>
            </a:r>
          </a:p>
          <a:p>
            <a:pPr eaLnBrk="1" hangingPunct="1"/>
            <a:r>
              <a:rPr lang="en-US">
                <a:solidFill>
                  <a:srgbClr val="0D0D11"/>
                </a:solidFill>
              </a:rPr>
              <a:t>      </a:t>
            </a:r>
            <a:r>
              <a:rPr lang="ru-RU">
                <a:solidFill>
                  <a:srgbClr val="0D0D11"/>
                </a:solidFill>
              </a:rPr>
              <a:t>Внутрь триггера помещаются команды, проводящие на других копиях обновления, аналогичные тем, которые вызвали выполнение триггера. Этот подход достаточно гибкий, но он обладает рядом недостатков:</a:t>
            </a:r>
          </a:p>
          <a:p>
            <a:pPr eaLnBrk="1" hangingPunct="1">
              <a:buFontTx/>
              <a:buChar char="•"/>
            </a:pPr>
            <a:r>
              <a:rPr lang="ru-RU">
                <a:solidFill>
                  <a:srgbClr val="0D0D11"/>
                </a:solidFill>
              </a:rPr>
              <a:t>триггеры создают дополнительную нагрузку на систему;</a:t>
            </a:r>
          </a:p>
          <a:p>
            <a:pPr eaLnBrk="1" hangingPunct="1">
              <a:buFontTx/>
              <a:buChar char="•"/>
            </a:pPr>
            <a:r>
              <a:rPr lang="ru-RU">
                <a:solidFill>
                  <a:srgbClr val="0D0D11"/>
                </a:solidFill>
              </a:rPr>
              <a:t>триггеры не могут выполняться по графику (время срабатывания триггера не определено);</a:t>
            </a:r>
          </a:p>
          <a:p>
            <a:pPr eaLnBrk="1" hangingPunct="1">
              <a:buFontTx/>
              <a:buChar char="•"/>
            </a:pPr>
            <a:r>
              <a:rPr lang="ru-RU">
                <a:solidFill>
                  <a:srgbClr val="0D0D11"/>
                </a:solidFill>
              </a:rPr>
              <a:t>с помощью триггеров сложнее организовать групповое обновление связанных таблиц (из-за проблемы мутирующих таблиц).</a:t>
            </a:r>
          </a:p>
          <a:p>
            <a:pPr eaLnBrk="1" hangingPunct="1">
              <a:spcBef>
                <a:spcPct val="25000"/>
              </a:spcBef>
            </a:pPr>
            <a:r>
              <a:rPr lang="ru-RU">
                <a:solidFill>
                  <a:srgbClr val="0D0D11"/>
                </a:solidFill>
              </a:rPr>
              <a:t>2.</a:t>
            </a:r>
            <a:r>
              <a:rPr lang="en-US">
                <a:solidFill>
                  <a:srgbClr val="0D0D11"/>
                </a:solidFill>
              </a:rPr>
              <a:t>  </a:t>
            </a:r>
            <a:r>
              <a:rPr lang="ru-RU">
                <a:solidFill>
                  <a:srgbClr val="0D0D11"/>
                </a:solidFill>
              </a:rPr>
              <a:t>Поддержка журналов изменений для реплицируемых данных. Рассылка этих изменений входит в задачу сервера СУБД или сервера тиражирования (входящего в состав СУБД). Основные принципы, которых необходимо придерживаться при этом:</a:t>
            </a:r>
          </a:p>
          <a:p>
            <a:pPr eaLnBrk="1" hangingPunct="1">
              <a:buFontTx/>
              <a:buChar char="•"/>
            </a:pPr>
            <a:r>
              <a:rPr lang="ru-RU">
                <a:solidFill>
                  <a:srgbClr val="0D0D11"/>
                </a:solidFill>
              </a:rPr>
              <a:t>Для сохранения согласованности данных должен соблюдаться порядок внесения изменений.</a:t>
            </a:r>
          </a:p>
          <a:p>
            <a:pPr eaLnBrk="1" hangingPunct="1">
              <a:buFontTx/>
              <a:buChar char="•"/>
            </a:pPr>
            <a:r>
              <a:rPr lang="ru-RU">
                <a:solidFill>
                  <a:srgbClr val="0D0D11"/>
                </a:solidFill>
              </a:rPr>
              <a:t>Информация об изменениях должна сохраняться в журнале до тех пор, пока не будут обновлены все копии этих данных.</a:t>
            </a:r>
          </a:p>
        </p:txBody>
      </p:sp>
      <p:sp>
        <p:nvSpPr>
          <p:cNvPr id="4" name="Дата 3"/>
          <p:cNvSpPr>
            <a:spLocks noGrp="1"/>
          </p:cNvSpPr>
          <p:nvPr>
            <p:ph type="dt" sz="half" idx="10"/>
          </p:nvPr>
        </p:nvSpPr>
        <p:spPr/>
        <p:txBody>
          <a:bodyPr/>
          <a:lstStyle/>
          <a:p>
            <a:pPr>
              <a:defRPr/>
            </a:pPr>
            <a:fld id="{0C6BB301-A4AA-45B3-B64F-11DC3982F47D}"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18</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Распределенные запросы</a:t>
            </a:r>
          </a:p>
        </p:txBody>
      </p:sp>
      <p:sp>
        <p:nvSpPr>
          <p:cNvPr id="32771" name="Text Box 5"/>
          <p:cNvSpPr txBox="1">
            <a:spLocks noChangeArrowheads="1"/>
          </p:cNvSpPr>
          <p:nvPr/>
        </p:nvSpPr>
        <p:spPr bwMode="auto">
          <a:xfrm>
            <a:off x="684213" y="1135063"/>
            <a:ext cx="80645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spcAft>
                <a:spcPct val="25000"/>
              </a:spcAft>
            </a:pPr>
            <a:r>
              <a:rPr lang="ru-RU" sz="2000" b="1">
                <a:solidFill>
                  <a:srgbClr val="0D0D11"/>
                </a:solidFill>
              </a:rPr>
              <a:t>Распределенным</a:t>
            </a:r>
            <a:r>
              <a:rPr lang="ru-RU" sz="2000">
                <a:solidFill>
                  <a:srgbClr val="0D0D11"/>
                </a:solidFill>
              </a:rPr>
              <a:t> называется запрос, который обращается к двум и более узлам РБД, но не обновляет на них данные. </a:t>
            </a:r>
          </a:p>
          <a:p>
            <a:pPr eaLnBrk="1" hangingPunct="1">
              <a:spcAft>
                <a:spcPct val="25000"/>
              </a:spcAft>
            </a:pPr>
            <a:r>
              <a:rPr lang="ru-RU" sz="2000">
                <a:solidFill>
                  <a:srgbClr val="0D0D11"/>
                </a:solidFill>
              </a:rPr>
              <a:t>Запрашивающий узел должен определить, что в запросе идет обращение к данным на другом узле, выделить подзапрос к удаленному узлу и перенаправить его этому узлу.</a:t>
            </a:r>
          </a:p>
          <a:p>
            <a:pPr eaLnBrk="1" hangingPunct="1">
              <a:spcAft>
                <a:spcPct val="25000"/>
              </a:spcAft>
            </a:pPr>
            <a:r>
              <a:rPr lang="ru-RU" sz="2000">
                <a:solidFill>
                  <a:srgbClr val="0D0D11"/>
                </a:solidFill>
              </a:rPr>
              <a:t>Самой сложной проблемой выполнения распределенных запросов является </a:t>
            </a:r>
            <a:r>
              <a:rPr lang="ru-RU" sz="2000" b="1">
                <a:solidFill>
                  <a:srgbClr val="0D0D11"/>
                </a:solidFill>
              </a:rPr>
              <a:t>оптимизация</a:t>
            </a:r>
            <a:r>
              <a:rPr lang="ru-RU" sz="2000">
                <a:solidFill>
                  <a:srgbClr val="0D0D11"/>
                </a:solidFill>
              </a:rPr>
              <a:t>, т.е. поиск оптимального плана выполнения запроса. Информация, которая требуется для оптимизации запроса, распределена по узлам. Если выбрать центральный узел, который соберет эту информацию, построит оптимальный план и отправит его на выполнение, то теряется свойство локальной автономности. </a:t>
            </a:r>
          </a:p>
          <a:p>
            <a:pPr eaLnBrk="1" hangingPunct="1">
              <a:spcAft>
                <a:spcPct val="25000"/>
              </a:spcAft>
            </a:pPr>
            <a:r>
              <a:rPr lang="ru-RU" sz="2000">
                <a:solidFill>
                  <a:srgbClr val="0D0D11"/>
                </a:solidFill>
              </a:rPr>
              <a:t>Поэтому обычно распределенный запрос выполняется так: запрашивающий узел собирает все данные, полученные в результате выполнения подзапросов, у себя, и выполняет их соединение (или объединение), что может занять очень много времени.</a:t>
            </a:r>
          </a:p>
        </p:txBody>
      </p:sp>
      <p:sp>
        <p:nvSpPr>
          <p:cNvPr id="4" name="Дата 3"/>
          <p:cNvSpPr>
            <a:spLocks noGrp="1"/>
          </p:cNvSpPr>
          <p:nvPr>
            <p:ph type="dt" sz="half" idx="10"/>
          </p:nvPr>
        </p:nvSpPr>
        <p:spPr/>
        <p:txBody>
          <a:bodyPr/>
          <a:lstStyle/>
          <a:p>
            <a:pPr>
              <a:defRPr/>
            </a:pPr>
            <a:fld id="{B081BCFA-42BF-40A5-AABC-31535AACAC30}"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19</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476250"/>
            <a:ext cx="7772400" cy="715963"/>
          </a:xfrm>
        </p:spPr>
        <p:txBody>
          <a:bodyPr/>
          <a:lstStyle/>
          <a:p>
            <a:pPr eaLnBrk="1" hangingPunct="1"/>
            <a:r>
              <a:rPr lang="ru-RU" sz="3600" smtClean="0">
                <a:latin typeface="Times New Roman" pitchFamily="18" charset="0"/>
              </a:rPr>
              <a:t>Общие принципы</a:t>
            </a:r>
          </a:p>
        </p:txBody>
      </p:sp>
      <p:sp>
        <p:nvSpPr>
          <p:cNvPr id="4099" name="Text Box 5"/>
          <p:cNvSpPr txBox="1">
            <a:spLocks noChangeArrowheads="1"/>
          </p:cNvSpPr>
          <p:nvPr/>
        </p:nvSpPr>
        <p:spPr bwMode="auto">
          <a:xfrm>
            <a:off x="684213" y="1196975"/>
            <a:ext cx="784860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itchFamily="18" charset="0"/>
              </a:defRPr>
            </a:lvl1pPr>
            <a:lvl2pPr marL="742950" indent="-285750" eaLnBrk="0" hangingPunct="0">
              <a:defRPr kumimoji="1">
                <a:solidFill>
                  <a:schemeClr val="tx1"/>
                </a:solidFill>
                <a:latin typeface="Times New Roman" pitchFamily="18" charset="0"/>
              </a:defRPr>
            </a:lvl2pPr>
            <a:lvl3pPr marL="1143000" indent="-228600" eaLnBrk="0" hangingPunct="0">
              <a:defRPr kumimoji="1">
                <a:solidFill>
                  <a:schemeClr val="tx1"/>
                </a:solidFill>
                <a:latin typeface="Times New Roman" pitchFamily="18" charset="0"/>
              </a:defRPr>
            </a:lvl3pPr>
            <a:lvl4pPr marL="1600200" indent="-228600" eaLnBrk="0" hangingPunct="0">
              <a:defRPr kumimoji="1">
                <a:solidFill>
                  <a:schemeClr val="tx1"/>
                </a:solidFill>
                <a:latin typeface="Times New Roman" pitchFamily="18" charset="0"/>
              </a:defRPr>
            </a:lvl4pPr>
            <a:lvl5pPr marL="2057400" indent="-228600" eaLnBrk="0" hangingPunct="0">
              <a:defRPr kumimoji="1">
                <a:solidFill>
                  <a:schemeClr val="tx1"/>
                </a:solidFill>
                <a:latin typeface="Times New Roman" pitchFamily="18" charset="0"/>
              </a:defRPr>
            </a:lvl5pPr>
            <a:lvl6pPr marL="2514600" indent="-228600" eaLnBrk="0" fontAlgn="base" hangingPunct="0">
              <a:spcBef>
                <a:spcPct val="0"/>
              </a:spcBef>
              <a:spcAft>
                <a:spcPct val="0"/>
              </a:spcAft>
              <a:defRPr kumimoji="1">
                <a:solidFill>
                  <a:schemeClr val="tx1"/>
                </a:solidFill>
                <a:latin typeface="Times New Roman" pitchFamily="18" charset="0"/>
              </a:defRPr>
            </a:lvl6pPr>
            <a:lvl7pPr marL="2971800" indent="-228600" eaLnBrk="0" fontAlgn="base" hangingPunct="0">
              <a:spcBef>
                <a:spcPct val="0"/>
              </a:spcBef>
              <a:spcAft>
                <a:spcPct val="0"/>
              </a:spcAft>
              <a:defRPr kumimoji="1">
                <a:solidFill>
                  <a:schemeClr val="tx1"/>
                </a:solidFill>
                <a:latin typeface="Times New Roman" pitchFamily="18" charset="0"/>
              </a:defRPr>
            </a:lvl7pPr>
            <a:lvl8pPr marL="3429000" indent="-228600" eaLnBrk="0" fontAlgn="base" hangingPunct="0">
              <a:spcBef>
                <a:spcPct val="0"/>
              </a:spcBef>
              <a:spcAft>
                <a:spcPct val="0"/>
              </a:spcAft>
              <a:defRPr kumimoji="1">
                <a:solidFill>
                  <a:schemeClr val="tx1"/>
                </a:solidFill>
                <a:latin typeface="Times New Roman" pitchFamily="18" charset="0"/>
              </a:defRPr>
            </a:lvl8pPr>
            <a:lvl9pPr marL="3886200" indent="-2286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dirty="0">
                <a:solidFill>
                  <a:srgbClr val="0D0D11"/>
                </a:solidFill>
              </a:rPr>
              <a:t>Под </a:t>
            </a:r>
            <a:r>
              <a:rPr lang="ru-RU" b="1" dirty="0">
                <a:solidFill>
                  <a:srgbClr val="0D0D11"/>
                </a:solidFill>
              </a:rPr>
              <a:t>распределенной базой данных (РБД)</a:t>
            </a:r>
            <a:r>
              <a:rPr lang="ru-RU" dirty="0">
                <a:solidFill>
                  <a:srgbClr val="0D0D11"/>
                </a:solidFill>
              </a:rPr>
              <a:t> понимается набор логически связанных между собой разделяемых данных, которые физически распределены по разных узлам компьютерной сети.</a:t>
            </a:r>
          </a:p>
          <a:p>
            <a:pPr eaLnBrk="1" hangingPunct="1"/>
            <a:r>
              <a:rPr lang="ru-RU" dirty="0">
                <a:solidFill>
                  <a:srgbClr val="0D0D11"/>
                </a:solidFill>
              </a:rPr>
              <a:t>СУРБД – это программный комплекс (СУБД), предназначенный для управления РБД и позволяющий сделать </a:t>
            </a:r>
            <a:r>
              <a:rPr lang="ru-RU" dirty="0" err="1">
                <a:solidFill>
                  <a:srgbClr val="0D0D11"/>
                </a:solidFill>
              </a:rPr>
              <a:t>распределенность</a:t>
            </a:r>
            <a:r>
              <a:rPr lang="ru-RU" dirty="0">
                <a:solidFill>
                  <a:srgbClr val="0D0D11"/>
                </a:solidFill>
              </a:rPr>
              <a:t> прозрачной для конечного пользователя. </a:t>
            </a:r>
            <a:r>
              <a:rPr lang="ru-RU" b="1" dirty="0">
                <a:solidFill>
                  <a:srgbClr val="0D0D11"/>
                </a:solidFill>
              </a:rPr>
              <a:t>Прозрачность РБД</a:t>
            </a:r>
            <a:r>
              <a:rPr lang="ru-RU" dirty="0">
                <a:solidFill>
                  <a:srgbClr val="0D0D11"/>
                </a:solidFill>
              </a:rPr>
              <a:t> заключается в том, что с точки зрения конечного пользователя она должна вести себя точно также, как централизованная.</a:t>
            </a:r>
          </a:p>
          <a:p>
            <a:pPr eaLnBrk="1" hangingPunct="1"/>
            <a:r>
              <a:rPr lang="ru-RU" dirty="0">
                <a:solidFill>
                  <a:srgbClr val="0D0D11"/>
                </a:solidFill>
              </a:rPr>
              <a:t>Логически единая БД разделяется на фрагменты, каждый из которых хранится на одном компьютере, а все компьютеры соединены линиями связи. Каждый из этих фрагментов работает под управлением своей СУБД.</a:t>
            </a:r>
          </a:p>
        </p:txBody>
      </p:sp>
      <p:graphicFrame>
        <p:nvGraphicFramePr>
          <p:cNvPr id="4101" name="Object 5"/>
          <p:cNvGraphicFramePr>
            <a:graphicFrameLocks noChangeAspect="1"/>
          </p:cNvGraphicFramePr>
          <p:nvPr/>
        </p:nvGraphicFramePr>
        <p:xfrm>
          <a:off x="971550" y="4422775"/>
          <a:ext cx="7561263" cy="1814513"/>
        </p:xfrm>
        <a:graphic>
          <a:graphicData uri="http://schemas.openxmlformats.org/presentationml/2006/ole">
            <mc:AlternateContent xmlns:mc="http://schemas.openxmlformats.org/markup-compatibility/2006">
              <mc:Choice xmlns:v="urn:schemas-microsoft-com:vml" Requires="v">
                <p:oleObj spid="_x0000_s4113" name="Рисунок" r:id="rId3" imgW="5273040" imgH="1261872" progId="Word.Picture.8">
                  <p:embed/>
                </p:oleObj>
              </mc:Choice>
              <mc:Fallback>
                <p:oleObj name="Рисунок" r:id="rId3" imgW="5273040" imgH="1261872"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422775"/>
                        <a:ext cx="7561263" cy="181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7"/>
          <p:cNvSpPr>
            <a:spLocks noChangeArrowheads="1"/>
          </p:cNvSpPr>
          <p:nvPr/>
        </p:nvSpPr>
        <p:spPr bwMode="auto">
          <a:xfrm>
            <a:off x="0" y="410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ru-RU"/>
          </a:p>
        </p:txBody>
      </p:sp>
      <p:sp>
        <p:nvSpPr>
          <p:cNvPr id="6" name="Дата 5"/>
          <p:cNvSpPr>
            <a:spLocks noGrp="1"/>
          </p:cNvSpPr>
          <p:nvPr>
            <p:ph type="dt" sz="half" idx="10"/>
          </p:nvPr>
        </p:nvSpPr>
        <p:spPr/>
        <p:txBody>
          <a:bodyPr/>
          <a:lstStyle/>
          <a:p>
            <a:pPr>
              <a:defRPr/>
            </a:pPr>
            <a:fld id="{4D5B7ABF-A633-49F3-B5F1-17EE85649124}" type="datetime1">
              <a:rPr lang="ru-RU" smtClean="0"/>
              <a:t>05.04.2013</a:t>
            </a:fld>
            <a:endParaRPr lang="ru-RU"/>
          </a:p>
        </p:txBody>
      </p:sp>
      <p:sp>
        <p:nvSpPr>
          <p:cNvPr id="7" name="Номер слайда 6"/>
          <p:cNvSpPr>
            <a:spLocks noGrp="1"/>
          </p:cNvSpPr>
          <p:nvPr>
            <p:ph type="sldNum" sz="quarter" idx="12"/>
          </p:nvPr>
        </p:nvSpPr>
        <p:spPr/>
        <p:txBody>
          <a:bodyPr/>
          <a:lstStyle/>
          <a:p>
            <a:pPr>
              <a:defRPr/>
            </a:pPr>
            <a:fld id="{4F9BF775-A797-4BEB-8357-1C850E3D7BB8}" type="slidenum">
              <a:rPr lang="ru-RU" smtClean="0"/>
              <a:pPr>
                <a:defRPr/>
              </a:pPr>
              <a:t>2</a:t>
            </a:fld>
            <a:endParaRPr lang="ru-RU"/>
          </a:p>
        </p:txBody>
      </p:sp>
      <p:sp>
        <p:nvSpPr>
          <p:cNvPr id="8" name="Нижний колонтитул 7"/>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Распределенные запросы. Пример</a:t>
            </a:r>
          </a:p>
        </p:txBody>
      </p:sp>
      <p:sp>
        <p:nvSpPr>
          <p:cNvPr id="33795" name="Text Box 5"/>
          <p:cNvSpPr txBox="1">
            <a:spLocks noChangeArrowheads="1"/>
          </p:cNvSpPr>
          <p:nvPr/>
        </p:nvSpPr>
        <p:spPr bwMode="auto">
          <a:xfrm>
            <a:off x="684213" y="1381125"/>
            <a:ext cx="813593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spcAft>
                <a:spcPct val="25000"/>
              </a:spcAft>
            </a:pPr>
            <a:r>
              <a:rPr lang="ru-RU" sz="2000" dirty="0">
                <a:solidFill>
                  <a:srgbClr val="0D0D11"/>
                </a:solidFill>
              </a:rPr>
              <a:t>База данных "Агентство недвижимости", 2 филиала – в </a:t>
            </a:r>
            <a:r>
              <a:rPr lang="ru-RU" sz="2000" dirty="0" smtClean="0">
                <a:solidFill>
                  <a:srgbClr val="0D0D11"/>
                </a:solidFill>
              </a:rPr>
              <a:t>Лондоне </a:t>
            </a:r>
            <a:r>
              <a:rPr lang="ru-RU" sz="2000" dirty="0">
                <a:solidFill>
                  <a:srgbClr val="0D0D11"/>
                </a:solidFill>
              </a:rPr>
              <a:t>и </a:t>
            </a:r>
            <a:r>
              <a:rPr lang="ru-RU" sz="2000" dirty="0" smtClean="0">
                <a:solidFill>
                  <a:srgbClr val="0D0D11"/>
                </a:solidFill>
              </a:rPr>
              <a:t>Глазго. </a:t>
            </a:r>
            <a:r>
              <a:rPr lang="ru-RU" sz="2000" dirty="0">
                <a:solidFill>
                  <a:srgbClr val="0D0D11"/>
                </a:solidFill>
              </a:rPr>
              <a:t>Отношения:</a:t>
            </a:r>
          </a:p>
          <a:p>
            <a:pPr eaLnBrk="1" hangingPunct="1">
              <a:spcAft>
                <a:spcPct val="25000"/>
              </a:spcAft>
            </a:pPr>
            <a:r>
              <a:rPr lang="en-US" sz="2000" b="1" dirty="0">
                <a:solidFill>
                  <a:srgbClr val="0D0D11"/>
                </a:solidFill>
              </a:rPr>
              <a:t>Property</a:t>
            </a:r>
            <a:r>
              <a:rPr lang="ru-RU" sz="2000" dirty="0">
                <a:solidFill>
                  <a:srgbClr val="0D0D11"/>
                </a:solidFill>
              </a:rPr>
              <a:t> (</a:t>
            </a:r>
            <a:r>
              <a:rPr lang="en-US" sz="2000" dirty="0" err="1">
                <a:solidFill>
                  <a:srgbClr val="0D0D11"/>
                </a:solidFill>
              </a:rPr>
              <a:t>pNo</a:t>
            </a:r>
            <a:r>
              <a:rPr lang="en-US" sz="2000" dirty="0">
                <a:solidFill>
                  <a:srgbClr val="0D0D11"/>
                </a:solidFill>
              </a:rPr>
              <a:t>, City, ...)</a:t>
            </a:r>
            <a:r>
              <a:rPr lang="ru-RU" sz="2000" dirty="0">
                <a:solidFill>
                  <a:srgbClr val="0D0D11"/>
                </a:solidFill>
              </a:rPr>
              <a:t>, 	    10 000 записей, хранится в </a:t>
            </a:r>
            <a:r>
              <a:rPr lang="ru-RU" sz="2000" dirty="0" smtClean="0">
                <a:solidFill>
                  <a:srgbClr val="0D0D11"/>
                </a:solidFill>
              </a:rPr>
              <a:t>Лондоне.</a:t>
            </a:r>
            <a:endParaRPr lang="en-US" sz="2000" dirty="0">
              <a:solidFill>
                <a:srgbClr val="0D0D11"/>
              </a:solidFill>
            </a:endParaRPr>
          </a:p>
          <a:p>
            <a:pPr eaLnBrk="1" hangingPunct="1">
              <a:spcAft>
                <a:spcPct val="25000"/>
              </a:spcAft>
            </a:pPr>
            <a:r>
              <a:rPr lang="en-US" sz="2000" b="1" dirty="0">
                <a:solidFill>
                  <a:srgbClr val="0D0D11"/>
                </a:solidFill>
              </a:rPr>
              <a:t>Renter</a:t>
            </a:r>
            <a:r>
              <a:rPr lang="en-US" sz="2000" dirty="0">
                <a:solidFill>
                  <a:srgbClr val="0D0D11"/>
                </a:solidFill>
              </a:rPr>
              <a:t> (</a:t>
            </a:r>
            <a:r>
              <a:rPr lang="en-US" sz="2000" dirty="0" err="1">
                <a:solidFill>
                  <a:srgbClr val="0D0D11"/>
                </a:solidFill>
              </a:rPr>
              <a:t>rNo</a:t>
            </a:r>
            <a:r>
              <a:rPr lang="en-US" sz="2000" dirty="0">
                <a:solidFill>
                  <a:srgbClr val="0D0D11"/>
                </a:solidFill>
              </a:rPr>
              <a:t>, </a:t>
            </a:r>
            <a:r>
              <a:rPr lang="en-US" sz="2000" dirty="0" err="1">
                <a:solidFill>
                  <a:srgbClr val="0D0D11"/>
                </a:solidFill>
              </a:rPr>
              <a:t>Max_price</a:t>
            </a:r>
            <a:r>
              <a:rPr lang="en-US" sz="2000" dirty="0">
                <a:solidFill>
                  <a:srgbClr val="0D0D11"/>
                </a:solidFill>
              </a:rPr>
              <a:t>, ...)</a:t>
            </a:r>
            <a:r>
              <a:rPr lang="ru-RU" sz="2000" dirty="0">
                <a:solidFill>
                  <a:srgbClr val="0D0D11"/>
                </a:solidFill>
              </a:rPr>
              <a:t>, 100 000 записей, хранится в </a:t>
            </a:r>
            <a:r>
              <a:rPr lang="ru-RU" sz="2000" dirty="0" smtClean="0">
                <a:solidFill>
                  <a:srgbClr val="0D0D11"/>
                </a:solidFill>
              </a:rPr>
              <a:t>Глазго.</a:t>
            </a:r>
            <a:endParaRPr lang="en-US" sz="2000" dirty="0">
              <a:solidFill>
                <a:srgbClr val="0D0D11"/>
              </a:solidFill>
            </a:endParaRPr>
          </a:p>
          <a:p>
            <a:pPr eaLnBrk="1" hangingPunct="1">
              <a:spcAft>
                <a:spcPct val="25000"/>
              </a:spcAft>
            </a:pPr>
            <a:r>
              <a:rPr lang="en-US" sz="2000" b="1" dirty="0">
                <a:solidFill>
                  <a:srgbClr val="0D0D11"/>
                </a:solidFill>
              </a:rPr>
              <a:t>Viewing</a:t>
            </a:r>
            <a:r>
              <a:rPr lang="en-US" sz="2000" dirty="0">
                <a:solidFill>
                  <a:srgbClr val="0D0D11"/>
                </a:solidFill>
              </a:rPr>
              <a:t> (</a:t>
            </a:r>
            <a:r>
              <a:rPr lang="en-US" sz="2000" dirty="0" err="1">
                <a:solidFill>
                  <a:srgbClr val="0D0D11"/>
                </a:solidFill>
              </a:rPr>
              <a:t>pNo</a:t>
            </a:r>
            <a:r>
              <a:rPr lang="en-US" sz="2000" dirty="0">
                <a:solidFill>
                  <a:srgbClr val="0D0D11"/>
                </a:solidFill>
              </a:rPr>
              <a:t>, </a:t>
            </a:r>
            <a:r>
              <a:rPr lang="en-US" sz="2000" dirty="0" err="1">
                <a:solidFill>
                  <a:srgbClr val="0D0D11"/>
                </a:solidFill>
              </a:rPr>
              <a:t>rNo</a:t>
            </a:r>
            <a:r>
              <a:rPr lang="en-US" sz="2000" dirty="0">
                <a:solidFill>
                  <a:srgbClr val="0D0D11"/>
                </a:solidFill>
              </a:rPr>
              <a:t>)</a:t>
            </a:r>
            <a:r>
              <a:rPr lang="ru-RU" sz="2000" dirty="0">
                <a:solidFill>
                  <a:srgbClr val="0D0D11"/>
                </a:solidFill>
              </a:rPr>
              <a:t>, 	    1 000 000 записей, хранится в </a:t>
            </a:r>
            <a:r>
              <a:rPr lang="ru-RU" sz="2000" dirty="0" smtClean="0">
                <a:solidFill>
                  <a:srgbClr val="0D0D11"/>
                </a:solidFill>
              </a:rPr>
              <a:t>Лондоне.</a:t>
            </a:r>
            <a:endParaRPr lang="ru-RU" sz="2000" dirty="0">
              <a:solidFill>
                <a:srgbClr val="0D0D11"/>
              </a:solidFill>
            </a:endParaRPr>
          </a:p>
          <a:p>
            <a:pPr eaLnBrk="1" hangingPunct="1">
              <a:spcAft>
                <a:spcPct val="25000"/>
              </a:spcAft>
            </a:pPr>
            <a:r>
              <a:rPr lang="ru-RU" sz="2000" b="1" dirty="0">
                <a:solidFill>
                  <a:srgbClr val="0D0D11"/>
                </a:solidFill>
              </a:rPr>
              <a:t>Время передачи</a:t>
            </a:r>
            <a:r>
              <a:rPr lang="ru-RU" sz="2000" dirty="0">
                <a:solidFill>
                  <a:srgbClr val="0D0D11"/>
                </a:solidFill>
              </a:rPr>
              <a:t> = С</a:t>
            </a:r>
            <a:r>
              <a:rPr lang="ru-RU" sz="1600" dirty="0">
                <a:solidFill>
                  <a:srgbClr val="0D0D11"/>
                </a:solidFill>
              </a:rPr>
              <a:t>о </a:t>
            </a:r>
            <a:r>
              <a:rPr lang="ru-RU" sz="2000" dirty="0">
                <a:solidFill>
                  <a:srgbClr val="0D0D11"/>
                </a:solidFill>
              </a:rPr>
              <a:t>+ (количество байт) </a:t>
            </a:r>
            <a:r>
              <a:rPr lang="ru-RU" sz="2000" b="1" dirty="0">
                <a:solidFill>
                  <a:srgbClr val="0D0D11"/>
                </a:solidFill>
              </a:rPr>
              <a:t>/</a:t>
            </a:r>
            <a:r>
              <a:rPr lang="ru-RU" sz="2000" dirty="0">
                <a:solidFill>
                  <a:srgbClr val="0D0D11"/>
                </a:solidFill>
              </a:rPr>
              <a:t> (скорость передачи), </a:t>
            </a:r>
            <a:r>
              <a:rPr lang="ru-RU" dirty="0">
                <a:solidFill>
                  <a:srgbClr val="0D0D11"/>
                </a:solidFill>
              </a:rPr>
              <a:t>Со</a:t>
            </a:r>
            <a:r>
              <a:rPr lang="ru-RU" dirty="0"/>
              <a:t> </a:t>
            </a:r>
            <a:r>
              <a:rPr lang="ru-RU" sz="2000" dirty="0">
                <a:solidFill>
                  <a:srgbClr val="0D0D11"/>
                </a:solidFill>
              </a:rPr>
              <a:t>=1с</a:t>
            </a:r>
          </a:p>
          <a:p>
            <a:pPr eaLnBrk="1" hangingPunct="1">
              <a:spcAft>
                <a:spcPct val="25000"/>
              </a:spcAft>
            </a:pPr>
            <a:r>
              <a:rPr lang="ru-RU" sz="2000" b="1" dirty="0">
                <a:solidFill>
                  <a:srgbClr val="0D0D11"/>
                </a:solidFill>
              </a:rPr>
              <a:t>Запрос</a:t>
            </a:r>
            <a:r>
              <a:rPr lang="ru-RU" sz="2000" dirty="0">
                <a:solidFill>
                  <a:srgbClr val="0D0D11"/>
                </a:solidFill>
              </a:rPr>
              <a:t>: список объектов в </a:t>
            </a:r>
            <a:r>
              <a:rPr lang="ru-RU" sz="2000" dirty="0" smtClean="0">
                <a:solidFill>
                  <a:srgbClr val="0D0D11"/>
                </a:solidFill>
              </a:rPr>
              <a:t>Абердине, </a:t>
            </a:r>
            <a:r>
              <a:rPr lang="ru-RU" sz="2000" dirty="0">
                <a:solidFill>
                  <a:srgbClr val="0D0D11"/>
                </a:solidFill>
              </a:rPr>
              <a:t>которые осмотрены потенциальными покупателями, согласными заплатить не менее 200000.</a:t>
            </a:r>
          </a:p>
          <a:p>
            <a:pPr eaLnBrk="1" hangingPunct="1">
              <a:spcBef>
                <a:spcPct val="20000"/>
              </a:spcBef>
              <a:spcAft>
                <a:spcPct val="25000"/>
              </a:spcAft>
            </a:pPr>
            <a:r>
              <a:rPr lang="en-US" sz="2000" dirty="0">
                <a:solidFill>
                  <a:srgbClr val="0D0D11"/>
                </a:solidFill>
              </a:rPr>
              <a:t>select </a:t>
            </a:r>
            <a:r>
              <a:rPr lang="en-US" sz="2000" dirty="0" err="1">
                <a:solidFill>
                  <a:srgbClr val="0D0D11"/>
                </a:solidFill>
              </a:rPr>
              <a:t>p.pNo</a:t>
            </a:r>
            <a:endParaRPr lang="en-US" sz="2000" dirty="0">
              <a:solidFill>
                <a:srgbClr val="0D0D11"/>
              </a:solidFill>
            </a:endParaRPr>
          </a:p>
          <a:p>
            <a:pPr eaLnBrk="1" hangingPunct="1">
              <a:spcAft>
                <a:spcPct val="25000"/>
              </a:spcAft>
            </a:pPr>
            <a:r>
              <a:rPr lang="en-US" sz="2000" dirty="0">
                <a:solidFill>
                  <a:srgbClr val="0D0D11"/>
                </a:solidFill>
              </a:rPr>
              <a:t>from property p, renter r, viewing v</a:t>
            </a:r>
          </a:p>
          <a:p>
            <a:pPr eaLnBrk="1" hangingPunct="1">
              <a:spcAft>
                <a:spcPct val="25000"/>
              </a:spcAft>
            </a:pPr>
            <a:r>
              <a:rPr lang="en-US" sz="2000" dirty="0">
                <a:solidFill>
                  <a:srgbClr val="0D0D11"/>
                </a:solidFill>
              </a:rPr>
              <a:t>where    </a:t>
            </a:r>
            <a:r>
              <a:rPr lang="en-US" sz="2000" dirty="0" err="1">
                <a:solidFill>
                  <a:srgbClr val="0D0D11"/>
                </a:solidFill>
              </a:rPr>
              <a:t>p.pNo</a:t>
            </a:r>
            <a:r>
              <a:rPr lang="en-US" sz="2000" dirty="0">
                <a:solidFill>
                  <a:srgbClr val="0D0D11"/>
                </a:solidFill>
              </a:rPr>
              <a:t>=</a:t>
            </a:r>
            <a:r>
              <a:rPr lang="en-US" sz="2000" dirty="0" err="1">
                <a:solidFill>
                  <a:srgbClr val="0D0D11"/>
                </a:solidFill>
              </a:rPr>
              <a:t>v.pNo</a:t>
            </a:r>
            <a:r>
              <a:rPr lang="en-US" sz="2000" dirty="0">
                <a:solidFill>
                  <a:srgbClr val="0D0D11"/>
                </a:solidFill>
              </a:rPr>
              <a:t> and </a:t>
            </a:r>
            <a:r>
              <a:rPr lang="en-US" sz="2000" dirty="0" err="1">
                <a:solidFill>
                  <a:srgbClr val="0D0D11"/>
                </a:solidFill>
              </a:rPr>
              <a:t>r.rNo</a:t>
            </a:r>
            <a:r>
              <a:rPr lang="en-US" sz="2000" dirty="0">
                <a:solidFill>
                  <a:srgbClr val="0D0D11"/>
                </a:solidFill>
              </a:rPr>
              <a:t>=</a:t>
            </a:r>
            <a:r>
              <a:rPr lang="en-US" sz="2000" dirty="0" err="1">
                <a:solidFill>
                  <a:srgbClr val="0D0D11"/>
                </a:solidFill>
              </a:rPr>
              <a:t>v.rNo</a:t>
            </a:r>
            <a:r>
              <a:rPr lang="en-US" sz="2000" dirty="0">
                <a:solidFill>
                  <a:srgbClr val="0D0D11"/>
                </a:solidFill>
              </a:rPr>
              <a:t> and</a:t>
            </a:r>
          </a:p>
          <a:p>
            <a:pPr eaLnBrk="1" hangingPunct="1">
              <a:spcAft>
                <a:spcPct val="25000"/>
              </a:spcAft>
            </a:pPr>
            <a:r>
              <a:rPr lang="en-US" sz="2000" dirty="0">
                <a:solidFill>
                  <a:srgbClr val="0D0D11"/>
                </a:solidFill>
              </a:rPr>
              <a:t>	</a:t>
            </a:r>
            <a:r>
              <a:rPr lang="en-US" sz="2000" dirty="0" err="1">
                <a:solidFill>
                  <a:srgbClr val="0D0D11"/>
                </a:solidFill>
              </a:rPr>
              <a:t>p.City</a:t>
            </a:r>
            <a:r>
              <a:rPr lang="en-US" sz="2000" dirty="0" smtClean="0">
                <a:solidFill>
                  <a:srgbClr val="0D0D11"/>
                </a:solidFill>
              </a:rPr>
              <a:t>='</a:t>
            </a:r>
            <a:r>
              <a:rPr lang="en-US" sz="2000" dirty="0" err="1" smtClean="0">
                <a:solidFill>
                  <a:srgbClr val="0D0D11"/>
                </a:solidFill>
              </a:rPr>
              <a:t>Aberdine</a:t>
            </a:r>
            <a:r>
              <a:rPr lang="en-US" sz="2000" dirty="0" smtClean="0">
                <a:solidFill>
                  <a:srgbClr val="0D0D11"/>
                </a:solidFill>
              </a:rPr>
              <a:t>' </a:t>
            </a:r>
            <a:r>
              <a:rPr lang="en-US" sz="2000" dirty="0">
                <a:solidFill>
                  <a:srgbClr val="0D0D11"/>
                </a:solidFill>
              </a:rPr>
              <a:t>and </a:t>
            </a:r>
            <a:r>
              <a:rPr lang="en-US" sz="2000" dirty="0" err="1">
                <a:solidFill>
                  <a:srgbClr val="0D0D11"/>
                </a:solidFill>
              </a:rPr>
              <a:t>r.Max_price</a:t>
            </a:r>
            <a:r>
              <a:rPr lang="en-US" sz="2000" dirty="0">
                <a:solidFill>
                  <a:srgbClr val="0D0D11"/>
                </a:solidFill>
              </a:rPr>
              <a:t>&gt;=200000;</a:t>
            </a:r>
            <a:endParaRPr lang="ru-RU" sz="2000" dirty="0">
              <a:solidFill>
                <a:srgbClr val="0D0D11"/>
              </a:solidFill>
            </a:endParaRPr>
          </a:p>
        </p:txBody>
      </p:sp>
      <p:sp>
        <p:nvSpPr>
          <p:cNvPr id="4" name="Дата 3"/>
          <p:cNvSpPr>
            <a:spLocks noGrp="1"/>
          </p:cNvSpPr>
          <p:nvPr>
            <p:ph type="dt" sz="half" idx="10"/>
          </p:nvPr>
        </p:nvSpPr>
        <p:spPr/>
        <p:txBody>
          <a:bodyPr/>
          <a:lstStyle/>
          <a:p>
            <a:pPr>
              <a:defRPr/>
            </a:pPr>
            <a:fld id="{F939CCF2-B719-43B8-BA83-4D130FE30CE1}"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20</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Распределенные запросы. Пример</a:t>
            </a:r>
          </a:p>
        </p:txBody>
      </p:sp>
      <p:sp>
        <p:nvSpPr>
          <p:cNvPr id="34819" name="Text Box 5"/>
          <p:cNvSpPr txBox="1">
            <a:spLocks noChangeArrowheads="1"/>
          </p:cNvSpPr>
          <p:nvPr/>
        </p:nvSpPr>
        <p:spPr bwMode="auto">
          <a:xfrm>
            <a:off x="684213" y="1052513"/>
            <a:ext cx="8135937"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dirty="0">
                <a:solidFill>
                  <a:srgbClr val="0D0D11"/>
                </a:solidFill>
              </a:rPr>
              <a:t>Условия:</a:t>
            </a:r>
          </a:p>
          <a:p>
            <a:pPr eaLnBrk="1" hangingPunct="1">
              <a:buFont typeface="Wingdings" pitchFamily="2" charset="2"/>
              <a:buChar char="ü"/>
            </a:pPr>
            <a:r>
              <a:rPr lang="ru-RU" dirty="0">
                <a:solidFill>
                  <a:srgbClr val="0D0D11"/>
                </a:solidFill>
              </a:rPr>
              <a:t>скорость передачи 10000 б/с;</a:t>
            </a:r>
          </a:p>
          <a:p>
            <a:pPr eaLnBrk="1" hangingPunct="1">
              <a:buFont typeface="Wingdings" pitchFamily="2" charset="2"/>
              <a:buChar char="ü"/>
            </a:pPr>
            <a:r>
              <a:rPr lang="ru-RU" dirty="0">
                <a:solidFill>
                  <a:srgbClr val="0D0D11"/>
                </a:solidFill>
              </a:rPr>
              <a:t>задержка передачи – 1 с,</a:t>
            </a:r>
          </a:p>
          <a:p>
            <a:pPr eaLnBrk="1" hangingPunct="1">
              <a:buFont typeface="Wingdings" pitchFamily="2" charset="2"/>
              <a:buChar char="ü"/>
            </a:pPr>
            <a:r>
              <a:rPr lang="ru-RU" dirty="0">
                <a:solidFill>
                  <a:srgbClr val="0D0D11"/>
                </a:solidFill>
              </a:rPr>
              <a:t>все кортежи по 100 байт,</a:t>
            </a:r>
          </a:p>
          <a:p>
            <a:pPr eaLnBrk="1" hangingPunct="1">
              <a:buFont typeface="Wingdings" pitchFamily="2" charset="2"/>
              <a:buChar char="ü"/>
            </a:pPr>
            <a:r>
              <a:rPr lang="ru-RU" dirty="0">
                <a:solidFill>
                  <a:srgbClr val="0D0D11"/>
                </a:solidFill>
              </a:rPr>
              <a:t>существует 10 покупателей, согласных заплатить не менее 200000,</a:t>
            </a:r>
          </a:p>
          <a:p>
            <a:pPr eaLnBrk="1" hangingPunct="1">
              <a:buFont typeface="Wingdings" pitchFamily="2" charset="2"/>
              <a:buChar char="ü"/>
            </a:pPr>
            <a:r>
              <a:rPr lang="ru-RU" dirty="0">
                <a:solidFill>
                  <a:srgbClr val="0D0D11"/>
                </a:solidFill>
              </a:rPr>
              <a:t>в </a:t>
            </a:r>
            <a:r>
              <a:rPr lang="ru-RU" dirty="0" smtClean="0">
                <a:solidFill>
                  <a:srgbClr val="0D0D11"/>
                </a:solidFill>
              </a:rPr>
              <a:t>Абердине </a:t>
            </a:r>
            <a:r>
              <a:rPr lang="ru-RU" dirty="0">
                <a:solidFill>
                  <a:srgbClr val="0D0D11"/>
                </a:solidFill>
              </a:rPr>
              <a:t>было проведено 100000 осмотров.</a:t>
            </a:r>
          </a:p>
          <a:p>
            <a:pPr eaLnBrk="1" hangingPunct="1">
              <a:spcAft>
                <a:spcPct val="25000"/>
              </a:spcAft>
            </a:pPr>
            <a:r>
              <a:rPr lang="ru-RU" dirty="0" err="1">
                <a:solidFill>
                  <a:srgbClr val="0D0D11"/>
                </a:solidFill>
              </a:rPr>
              <a:t>Ротни</a:t>
            </a:r>
            <a:r>
              <a:rPr lang="ru-RU" dirty="0">
                <a:solidFill>
                  <a:srgbClr val="0D0D11"/>
                </a:solidFill>
              </a:rPr>
              <a:t> (</a:t>
            </a:r>
            <a:r>
              <a:rPr lang="en-US" dirty="0" err="1">
                <a:solidFill>
                  <a:srgbClr val="0D0D11"/>
                </a:solidFill>
              </a:rPr>
              <a:t>Rothnie</a:t>
            </a:r>
            <a:r>
              <a:rPr lang="en-US" dirty="0">
                <a:solidFill>
                  <a:srgbClr val="0D0D11"/>
                </a:solidFill>
              </a:rPr>
              <a:t>)</a:t>
            </a:r>
            <a:r>
              <a:rPr lang="ru-RU" dirty="0">
                <a:solidFill>
                  <a:srgbClr val="0D0D11"/>
                </a:solidFill>
              </a:rPr>
              <a:t> проанализировал 6 стратегий выполнения этого запроса:</a:t>
            </a:r>
          </a:p>
          <a:p>
            <a:pPr eaLnBrk="1" hangingPunct="1">
              <a:spcAft>
                <a:spcPct val="5000"/>
              </a:spcAft>
              <a:buFontTx/>
              <a:buAutoNum type="arabicPeriod"/>
            </a:pPr>
            <a:r>
              <a:rPr lang="ru-RU" dirty="0">
                <a:solidFill>
                  <a:srgbClr val="0D0D11"/>
                </a:solidFill>
              </a:rPr>
              <a:t>Переслать </a:t>
            </a:r>
            <a:r>
              <a:rPr lang="en-US" dirty="0">
                <a:solidFill>
                  <a:srgbClr val="0D0D11"/>
                </a:solidFill>
              </a:rPr>
              <a:t>Renter </a:t>
            </a:r>
            <a:r>
              <a:rPr lang="ru-RU" dirty="0">
                <a:solidFill>
                  <a:srgbClr val="0D0D11"/>
                </a:solidFill>
              </a:rPr>
              <a:t>в Лондон и выполнить обработку запроса там:		1+(100000*100)/10000 =</a:t>
            </a:r>
          </a:p>
          <a:p>
            <a:pPr eaLnBrk="1" hangingPunct="1">
              <a:spcAft>
                <a:spcPct val="5000"/>
              </a:spcAft>
              <a:buFontTx/>
              <a:buAutoNum type="arabicPeriod"/>
            </a:pPr>
            <a:r>
              <a:rPr lang="ru-RU" dirty="0">
                <a:solidFill>
                  <a:srgbClr val="0D0D11"/>
                </a:solidFill>
              </a:rPr>
              <a:t>Переслать </a:t>
            </a:r>
            <a:r>
              <a:rPr lang="en-US" dirty="0">
                <a:solidFill>
                  <a:srgbClr val="0D0D11"/>
                </a:solidFill>
              </a:rPr>
              <a:t>Viewing </a:t>
            </a:r>
            <a:r>
              <a:rPr lang="ru-RU" dirty="0">
                <a:solidFill>
                  <a:srgbClr val="0D0D11"/>
                </a:solidFill>
              </a:rPr>
              <a:t>и </a:t>
            </a:r>
            <a:r>
              <a:rPr lang="en-US" dirty="0">
                <a:solidFill>
                  <a:srgbClr val="0D0D11"/>
                </a:solidFill>
              </a:rPr>
              <a:t>Property</a:t>
            </a:r>
            <a:r>
              <a:rPr lang="ru-RU" dirty="0">
                <a:solidFill>
                  <a:srgbClr val="0D0D11"/>
                </a:solidFill>
              </a:rPr>
              <a:t> в Глазго и выполнить обработку запроса там:	 2+((1000000+10000)*100)/10000 =</a:t>
            </a:r>
          </a:p>
          <a:p>
            <a:pPr eaLnBrk="1" hangingPunct="1">
              <a:spcAft>
                <a:spcPct val="5000"/>
              </a:spcAft>
              <a:buFontTx/>
              <a:buAutoNum type="arabicPeriod"/>
            </a:pPr>
            <a:r>
              <a:rPr lang="ru-RU" dirty="0">
                <a:solidFill>
                  <a:srgbClr val="0D0D11"/>
                </a:solidFill>
              </a:rPr>
              <a:t>Соединить </a:t>
            </a:r>
            <a:r>
              <a:rPr lang="en-US" dirty="0">
                <a:solidFill>
                  <a:srgbClr val="0D0D11"/>
                </a:solidFill>
              </a:rPr>
              <a:t>Renter </a:t>
            </a:r>
            <a:r>
              <a:rPr lang="ru-RU" dirty="0">
                <a:solidFill>
                  <a:srgbClr val="0D0D11"/>
                </a:solidFill>
              </a:rPr>
              <a:t>и </a:t>
            </a:r>
            <a:r>
              <a:rPr lang="en-US" dirty="0">
                <a:solidFill>
                  <a:srgbClr val="0D0D11"/>
                </a:solidFill>
              </a:rPr>
              <a:t>Property</a:t>
            </a:r>
            <a:r>
              <a:rPr lang="ru-RU" dirty="0">
                <a:solidFill>
                  <a:srgbClr val="0D0D11"/>
                </a:solidFill>
              </a:rPr>
              <a:t> в Лондоне и для каждого кортежа проверить покупателя: 100000*(2+100/10000) +1*100000 =</a:t>
            </a:r>
          </a:p>
          <a:p>
            <a:pPr eaLnBrk="1" hangingPunct="1">
              <a:spcAft>
                <a:spcPct val="5000"/>
              </a:spcAft>
              <a:buFontTx/>
              <a:buAutoNum type="arabicPeriod"/>
            </a:pPr>
            <a:r>
              <a:rPr lang="ru-RU" dirty="0">
                <a:solidFill>
                  <a:srgbClr val="0D0D11"/>
                </a:solidFill>
              </a:rPr>
              <a:t>Выбрать в Глазго нужных покупателей и проверить для каждого город:		10*(1+100/10000) +1*10 =</a:t>
            </a:r>
          </a:p>
          <a:p>
            <a:pPr eaLnBrk="1" hangingPunct="1">
              <a:spcAft>
                <a:spcPct val="5000"/>
              </a:spcAft>
              <a:buFontTx/>
              <a:buAutoNum type="arabicPeriod"/>
            </a:pPr>
            <a:r>
              <a:rPr lang="ru-RU" dirty="0">
                <a:solidFill>
                  <a:srgbClr val="0D0D11"/>
                </a:solidFill>
              </a:rPr>
              <a:t>Соединить </a:t>
            </a:r>
            <a:r>
              <a:rPr lang="en-US" dirty="0">
                <a:solidFill>
                  <a:srgbClr val="0D0D11"/>
                </a:solidFill>
              </a:rPr>
              <a:t>Renter </a:t>
            </a:r>
            <a:r>
              <a:rPr lang="ru-RU" dirty="0">
                <a:solidFill>
                  <a:srgbClr val="0D0D11"/>
                </a:solidFill>
              </a:rPr>
              <a:t>и </a:t>
            </a:r>
            <a:r>
              <a:rPr lang="en-US" dirty="0">
                <a:solidFill>
                  <a:srgbClr val="0D0D11"/>
                </a:solidFill>
              </a:rPr>
              <a:t>Property</a:t>
            </a:r>
            <a:r>
              <a:rPr lang="ru-RU" dirty="0">
                <a:solidFill>
                  <a:srgbClr val="0D0D11"/>
                </a:solidFill>
              </a:rPr>
              <a:t> в Лондоне, выполнить проекцию полей </a:t>
            </a:r>
            <a:r>
              <a:rPr lang="en-US" dirty="0" err="1">
                <a:solidFill>
                  <a:srgbClr val="0D0D11"/>
                </a:solidFill>
              </a:rPr>
              <a:t>pNo</a:t>
            </a:r>
            <a:r>
              <a:rPr lang="en-US" dirty="0">
                <a:solidFill>
                  <a:srgbClr val="0D0D11"/>
                </a:solidFill>
              </a:rPr>
              <a:t> </a:t>
            </a:r>
            <a:r>
              <a:rPr lang="ru-RU" dirty="0">
                <a:solidFill>
                  <a:srgbClr val="0D0D11"/>
                </a:solidFill>
              </a:rPr>
              <a:t>и </a:t>
            </a:r>
            <a:r>
              <a:rPr lang="en-US" dirty="0" err="1">
                <a:solidFill>
                  <a:srgbClr val="0D0D11"/>
                </a:solidFill>
              </a:rPr>
              <a:t>rNo</a:t>
            </a:r>
            <a:r>
              <a:rPr lang="ru-RU" dirty="0">
                <a:solidFill>
                  <a:srgbClr val="0D0D11"/>
                </a:solidFill>
              </a:rPr>
              <a:t> и переслать её в Глазго:  1+(100000*100)/10000 =</a:t>
            </a:r>
          </a:p>
          <a:p>
            <a:pPr eaLnBrk="1" hangingPunct="1">
              <a:spcAft>
                <a:spcPct val="5000"/>
              </a:spcAft>
              <a:buFontTx/>
              <a:buAutoNum type="arabicPeriod"/>
            </a:pPr>
            <a:r>
              <a:rPr lang="ru-RU" dirty="0">
                <a:solidFill>
                  <a:srgbClr val="0D0D11"/>
                </a:solidFill>
              </a:rPr>
              <a:t>Выбрать клиентов по </a:t>
            </a:r>
            <a:r>
              <a:rPr lang="en-US" dirty="0" err="1">
                <a:solidFill>
                  <a:srgbClr val="0D0D11"/>
                </a:solidFill>
              </a:rPr>
              <a:t>Max_price</a:t>
            </a:r>
            <a:r>
              <a:rPr lang="ru-RU" dirty="0">
                <a:solidFill>
                  <a:srgbClr val="0D0D11"/>
                </a:solidFill>
              </a:rPr>
              <a:t> и переслать в Лондон: 1+(10*100)/10000 =</a:t>
            </a:r>
            <a:endParaRPr lang="en-US" dirty="0">
              <a:solidFill>
                <a:srgbClr val="0D0D11"/>
              </a:solidFill>
            </a:endParaRPr>
          </a:p>
        </p:txBody>
      </p:sp>
      <p:sp>
        <p:nvSpPr>
          <p:cNvPr id="34820" name="Text Box 4"/>
          <p:cNvSpPr txBox="1">
            <a:spLocks noChangeArrowheads="1"/>
          </p:cNvSpPr>
          <p:nvPr/>
        </p:nvSpPr>
        <p:spPr bwMode="auto">
          <a:xfrm>
            <a:off x="4051300" y="33353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b="1">
                <a:solidFill>
                  <a:srgbClr val="0D0D11"/>
                </a:solidFill>
              </a:rPr>
              <a:t>16,7 мин.</a:t>
            </a:r>
          </a:p>
        </p:txBody>
      </p:sp>
      <p:sp>
        <p:nvSpPr>
          <p:cNvPr id="34821" name="Text Box 5"/>
          <p:cNvSpPr txBox="1">
            <a:spLocks noChangeArrowheads="1"/>
          </p:cNvSpPr>
          <p:nvPr/>
        </p:nvSpPr>
        <p:spPr bwMode="auto">
          <a:xfrm>
            <a:off x="5059363" y="38862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b="1">
                <a:solidFill>
                  <a:srgbClr val="0D0D11"/>
                </a:solidFill>
              </a:rPr>
              <a:t>28 ч</a:t>
            </a:r>
          </a:p>
        </p:txBody>
      </p:sp>
      <p:sp>
        <p:nvSpPr>
          <p:cNvPr id="34822" name="Text Box 6"/>
          <p:cNvSpPr txBox="1">
            <a:spLocks noChangeArrowheads="1"/>
          </p:cNvSpPr>
          <p:nvPr/>
        </p:nvSpPr>
        <p:spPr bwMode="auto">
          <a:xfrm>
            <a:off x="5775325" y="4445000"/>
            <a:ext cx="1008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b="1">
                <a:solidFill>
                  <a:srgbClr val="0D0D11"/>
                </a:solidFill>
              </a:rPr>
              <a:t>2,3 дня</a:t>
            </a:r>
          </a:p>
        </p:txBody>
      </p:sp>
      <p:sp>
        <p:nvSpPr>
          <p:cNvPr id="34823" name="Text Box 7"/>
          <p:cNvSpPr txBox="1">
            <a:spLocks noChangeArrowheads="1"/>
          </p:cNvSpPr>
          <p:nvPr/>
        </p:nvSpPr>
        <p:spPr bwMode="auto">
          <a:xfrm>
            <a:off x="5113338" y="5013325"/>
            <a:ext cx="1042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b="1">
                <a:solidFill>
                  <a:srgbClr val="0D0D11"/>
                </a:solidFill>
              </a:rPr>
              <a:t>20 с</a:t>
            </a:r>
          </a:p>
        </p:txBody>
      </p:sp>
      <p:sp>
        <p:nvSpPr>
          <p:cNvPr id="34824" name="Text Box 8"/>
          <p:cNvSpPr txBox="1">
            <a:spLocks noChangeArrowheads="1"/>
          </p:cNvSpPr>
          <p:nvPr/>
        </p:nvSpPr>
        <p:spPr bwMode="auto">
          <a:xfrm>
            <a:off x="6300788" y="5576888"/>
            <a:ext cx="1258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b="1">
                <a:solidFill>
                  <a:srgbClr val="0D0D11"/>
                </a:solidFill>
              </a:rPr>
              <a:t>16,7 мин.</a:t>
            </a:r>
          </a:p>
        </p:txBody>
      </p:sp>
      <p:sp>
        <p:nvSpPr>
          <p:cNvPr id="34825" name="Text Box 9"/>
          <p:cNvSpPr txBox="1">
            <a:spLocks noChangeArrowheads="1"/>
          </p:cNvSpPr>
          <p:nvPr/>
        </p:nvSpPr>
        <p:spPr bwMode="auto">
          <a:xfrm>
            <a:off x="8423275" y="5868988"/>
            <a:ext cx="541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b="1">
                <a:solidFill>
                  <a:srgbClr val="0D0D11"/>
                </a:solidFill>
              </a:rPr>
              <a:t>1 с</a:t>
            </a:r>
          </a:p>
        </p:txBody>
      </p:sp>
      <p:sp>
        <p:nvSpPr>
          <p:cNvPr id="10" name="Дата 9"/>
          <p:cNvSpPr>
            <a:spLocks noGrp="1"/>
          </p:cNvSpPr>
          <p:nvPr>
            <p:ph type="dt" sz="half" idx="10"/>
          </p:nvPr>
        </p:nvSpPr>
        <p:spPr/>
        <p:txBody>
          <a:bodyPr/>
          <a:lstStyle/>
          <a:p>
            <a:pPr>
              <a:defRPr/>
            </a:pPr>
            <a:fld id="{DE9665DA-0F13-4C49-BDC4-CC7B58EB174E}" type="datetime1">
              <a:rPr lang="ru-RU" smtClean="0"/>
              <a:t>05.04.2013</a:t>
            </a:fld>
            <a:endParaRPr lang="ru-RU"/>
          </a:p>
        </p:txBody>
      </p:sp>
      <p:sp>
        <p:nvSpPr>
          <p:cNvPr id="11" name="Номер слайда 10"/>
          <p:cNvSpPr>
            <a:spLocks noGrp="1"/>
          </p:cNvSpPr>
          <p:nvPr>
            <p:ph type="sldNum" sz="quarter" idx="12"/>
          </p:nvPr>
        </p:nvSpPr>
        <p:spPr/>
        <p:txBody>
          <a:bodyPr/>
          <a:lstStyle/>
          <a:p>
            <a:pPr>
              <a:defRPr/>
            </a:pPr>
            <a:fld id="{C2F4F051-D771-43D4-A9DF-8F7A70C0B1CF}" type="slidenum">
              <a:rPr lang="ru-RU" smtClean="0"/>
              <a:pPr>
                <a:defRPr/>
              </a:pPr>
              <a:t>21</a:t>
            </a:fld>
            <a:endParaRPr lang="ru-RU"/>
          </a:p>
        </p:txBody>
      </p:sp>
      <p:sp>
        <p:nvSpPr>
          <p:cNvPr id="12" name="Нижний колонтитул 11"/>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blinds(horizontal)">
                                      <p:cBhvr>
                                        <p:cTn id="12" dur="500"/>
                                        <p:tgtEl>
                                          <p:spTgt spid="34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blinds(horizontal)">
                                      <p:cBhvr>
                                        <p:cTn id="17" dur="500"/>
                                        <p:tgtEl>
                                          <p:spTgt spid="34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23"/>
                                        </p:tgtEl>
                                        <p:attrNameLst>
                                          <p:attrName>style.visibility</p:attrName>
                                        </p:attrNameLst>
                                      </p:cBhvr>
                                      <p:to>
                                        <p:strVal val="visible"/>
                                      </p:to>
                                    </p:set>
                                    <p:animEffect transition="in" filter="blinds(horizontal)">
                                      <p:cBhvr>
                                        <p:cTn id="22" dur="500"/>
                                        <p:tgtEl>
                                          <p:spTgt spid="348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24"/>
                                        </p:tgtEl>
                                        <p:attrNameLst>
                                          <p:attrName>style.visibility</p:attrName>
                                        </p:attrNameLst>
                                      </p:cBhvr>
                                      <p:to>
                                        <p:strVal val="visible"/>
                                      </p:to>
                                    </p:set>
                                    <p:animEffect transition="in" filter="blinds(horizontal)">
                                      <p:cBhvr>
                                        <p:cTn id="27" dur="500"/>
                                        <p:tgtEl>
                                          <p:spTgt spid="348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825"/>
                                        </p:tgtEl>
                                        <p:attrNameLst>
                                          <p:attrName>style.visibility</p:attrName>
                                        </p:attrNameLst>
                                      </p:cBhvr>
                                      <p:to>
                                        <p:strVal val="visible"/>
                                      </p:to>
                                    </p:set>
                                    <p:animEffect transition="in" filter="blinds(horizontal)">
                                      <p:cBhvr>
                                        <p:cTn id="32"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p:bldP spid="34822" grpId="0"/>
      <p:bldP spid="34823" grpId="0"/>
      <p:bldP spid="34824" grpId="0"/>
      <p:bldP spid="348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84213" y="692150"/>
            <a:ext cx="7772400" cy="1081088"/>
          </a:xfrm>
        </p:spPr>
        <p:txBody>
          <a:bodyPr/>
          <a:lstStyle/>
          <a:p>
            <a:pPr eaLnBrk="1" hangingPunct="1"/>
            <a:r>
              <a:rPr lang="ru-RU" sz="3600" smtClean="0">
                <a:latin typeface="Times New Roman" pitchFamily="18" charset="0"/>
              </a:rPr>
              <a:t>Распределенные ограничения целостности</a:t>
            </a:r>
          </a:p>
        </p:txBody>
      </p:sp>
      <p:sp>
        <p:nvSpPr>
          <p:cNvPr id="35843" name="Text Box 5"/>
          <p:cNvSpPr txBox="1">
            <a:spLocks noChangeArrowheads="1"/>
          </p:cNvSpPr>
          <p:nvPr/>
        </p:nvSpPr>
        <p:spPr bwMode="auto">
          <a:xfrm>
            <a:off x="684213" y="1928813"/>
            <a:ext cx="8135937"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spcAft>
                <a:spcPct val="25000"/>
              </a:spcAft>
            </a:pPr>
            <a:r>
              <a:rPr lang="ru-RU" sz="2000">
                <a:solidFill>
                  <a:srgbClr val="0D0D11"/>
                </a:solidFill>
              </a:rPr>
              <a:t>Распределенные ограничения целостности возникают тогда, когда для проверки соблюдения какого-либо ограничения целостности системе необходимо обратиться к другому узлу. </a:t>
            </a:r>
          </a:p>
          <a:p>
            <a:pPr eaLnBrk="1" hangingPunct="1">
              <a:spcAft>
                <a:spcPct val="25000"/>
              </a:spcAft>
            </a:pPr>
            <a:r>
              <a:rPr lang="ru-RU" sz="2000">
                <a:solidFill>
                  <a:srgbClr val="0D0D11"/>
                </a:solidFill>
              </a:rPr>
              <a:t>Примеры:</a:t>
            </a:r>
          </a:p>
          <a:p>
            <a:pPr eaLnBrk="1" hangingPunct="1">
              <a:spcAft>
                <a:spcPct val="25000"/>
              </a:spcAft>
              <a:buFontTx/>
              <a:buAutoNum type="arabicParenR"/>
            </a:pPr>
            <a:r>
              <a:rPr lang="ru-RU" sz="2000">
                <a:solidFill>
                  <a:srgbClr val="0D0D11"/>
                </a:solidFill>
              </a:rPr>
              <a:t>База данных разделена на фрагменты таким образом, что родительская таблица находится на одном узле, а дочерняя, связанная с ней по внешнему ключу, – на другом. При добавлении записи в дочернюю таблицу система обратится к узлу, на котором расположена родительская таблица, для проверки наличия соответствующего значения ключа. </a:t>
            </a:r>
          </a:p>
          <a:p>
            <a:pPr eaLnBrk="1" hangingPunct="1">
              <a:spcAft>
                <a:spcPct val="25000"/>
              </a:spcAft>
              <a:buFontTx/>
              <a:buAutoNum type="arabicParenR"/>
            </a:pPr>
            <a:r>
              <a:rPr lang="ru-RU" sz="2000">
                <a:solidFill>
                  <a:srgbClr val="0D0D11"/>
                </a:solidFill>
              </a:rPr>
              <a:t>Разбиение одной таблицы на фрагменты и размещение этих фрагментов по разным узлам сети. Здесь будет необходима проверка соблюдения ограничений первичного ключа и уникальных ключей. </a:t>
            </a:r>
          </a:p>
        </p:txBody>
      </p:sp>
      <p:sp>
        <p:nvSpPr>
          <p:cNvPr id="4" name="Дата 3"/>
          <p:cNvSpPr>
            <a:spLocks noGrp="1"/>
          </p:cNvSpPr>
          <p:nvPr>
            <p:ph type="dt" sz="half" idx="10"/>
          </p:nvPr>
        </p:nvSpPr>
        <p:spPr/>
        <p:txBody>
          <a:bodyPr/>
          <a:lstStyle/>
          <a:p>
            <a:pPr>
              <a:defRPr/>
            </a:pPr>
            <a:fld id="{3DD6D772-37B6-4FF7-B036-36EA47E0881E}"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22</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84213" y="552450"/>
            <a:ext cx="7772400" cy="715963"/>
          </a:xfrm>
        </p:spPr>
        <p:txBody>
          <a:bodyPr/>
          <a:lstStyle/>
          <a:p>
            <a:pPr eaLnBrk="1" hangingPunct="1"/>
            <a:r>
              <a:rPr lang="ru-RU" sz="3600" smtClean="0">
                <a:latin typeface="Times New Roman" pitchFamily="18" charset="0"/>
              </a:rPr>
              <a:t>Распределенные транзакции</a:t>
            </a:r>
          </a:p>
        </p:txBody>
      </p:sp>
      <p:sp>
        <p:nvSpPr>
          <p:cNvPr id="36867" name="Text Box 5"/>
          <p:cNvSpPr txBox="1">
            <a:spLocks noChangeArrowheads="1"/>
          </p:cNvSpPr>
          <p:nvPr/>
        </p:nvSpPr>
        <p:spPr bwMode="auto">
          <a:xfrm>
            <a:off x="684213" y="1257300"/>
            <a:ext cx="8135937"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sz="2000" b="1">
                <a:solidFill>
                  <a:srgbClr val="0D0D11"/>
                </a:solidFill>
              </a:rPr>
              <a:t>Распределенные транзакции</a:t>
            </a:r>
            <a:r>
              <a:rPr lang="ru-RU" sz="2000">
                <a:solidFill>
                  <a:srgbClr val="0D0D11"/>
                </a:solidFill>
              </a:rPr>
              <a:t> обращаются к двум и более узлам и обновляют на них данные.</a:t>
            </a:r>
          </a:p>
          <a:p>
            <a:pPr eaLnBrk="1" hangingPunct="1">
              <a:spcBef>
                <a:spcPct val="30000"/>
              </a:spcBef>
            </a:pPr>
            <a:r>
              <a:rPr lang="ru-RU" sz="2000">
                <a:solidFill>
                  <a:srgbClr val="0D0D11"/>
                </a:solidFill>
              </a:rPr>
              <a:t>Основная проблема распределенных транзакций – соблюдение логической целостности данных. Транзакция на всех узлах должна завершиться одинаково: или фиксацией, или откатом. </a:t>
            </a:r>
          </a:p>
          <a:p>
            <a:pPr eaLnBrk="1" hangingPunct="1">
              <a:spcBef>
                <a:spcPct val="30000"/>
              </a:spcBef>
            </a:pPr>
            <a:r>
              <a:rPr lang="ru-RU" sz="2000">
                <a:solidFill>
                  <a:srgbClr val="0D0D11"/>
                </a:solidFill>
              </a:rPr>
              <a:t>Выполнение распределенных транзакций осуществляется с помощью специального алгоритма, который называется </a:t>
            </a:r>
            <a:r>
              <a:rPr lang="ru-RU" sz="2000" b="1">
                <a:solidFill>
                  <a:srgbClr val="0D0D11"/>
                </a:solidFill>
              </a:rPr>
              <a:t>двухфазная фиксация</a:t>
            </a:r>
            <a:r>
              <a:rPr lang="ru-RU" sz="2000">
                <a:solidFill>
                  <a:srgbClr val="0D0D11"/>
                </a:solidFill>
              </a:rPr>
              <a:t>. </a:t>
            </a:r>
            <a:endParaRPr lang="en-US" sz="2000">
              <a:solidFill>
                <a:srgbClr val="0D0D11"/>
              </a:solidFill>
            </a:endParaRPr>
          </a:p>
          <a:p>
            <a:pPr eaLnBrk="1" hangingPunct="1">
              <a:spcBef>
                <a:spcPct val="30000"/>
              </a:spcBef>
            </a:pPr>
            <a:r>
              <a:rPr lang="ru-RU" sz="2000" b="1" i="1">
                <a:solidFill>
                  <a:srgbClr val="0D0D11"/>
                </a:solidFill>
              </a:rPr>
              <a:t>Координатор транзакции</a:t>
            </a:r>
            <a:r>
              <a:rPr lang="ru-RU" sz="2000">
                <a:solidFill>
                  <a:srgbClr val="0D0D11"/>
                </a:solidFill>
              </a:rPr>
              <a:t> – узел, который контролирует выполнение этого протокола (обычно, тот узел, который инициирует данную транзакцию).</a:t>
            </a:r>
          </a:p>
          <a:p>
            <a:pPr eaLnBrk="1" hangingPunct="1">
              <a:spcBef>
                <a:spcPct val="30000"/>
              </a:spcBef>
            </a:pPr>
            <a:r>
              <a:rPr lang="ru-RU" sz="2000">
                <a:solidFill>
                  <a:srgbClr val="0D0D11"/>
                </a:solidFill>
              </a:rPr>
              <a:t>Остальные узлы, на которых выполняется транзакция, называются </a:t>
            </a:r>
            <a:r>
              <a:rPr lang="ru-RU" sz="2000" b="1" i="1">
                <a:solidFill>
                  <a:srgbClr val="0D0D11"/>
                </a:solidFill>
              </a:rPr>
              <a:t>участниками транзакции</a:t>
            </a:r>
            <a:r>
              <a:rPr lang="ru-RU" sz="2000">
                <a:solidFill>
                  <a:srgbClr val="0D0D11"/>
                </a:solidFill>
              </a:rPr>
              <a:t>.</a:t>
            </a:r>
          </a:p>
        </p:txBody>
      </p:sp>
      <p:sp>
        <p:nvSpPr>
          <p:cNvPr id="4" name="Дата 3"/>
          <p:cNvSpPr>
            <a:spLocks noGrp="1"/>
          </p:cNvSpPr>
          <p:nvPr>
            <p:ph type="dt" sz="half" idx="10"/>
          </p:nvPr>
        </p:nvSpPr>
        <p:spPr/>
        <p:txBody>
          <a:bodyPr/>
          <a:lstStyle/>
          <a:p>
            <a:pPr>
              <a:defRPr/>
            </a:pPr>
            <a:fld id="{1FA8730B-3E64-4A1F-8D7A-B65F37812662}"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23</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84213" y="552450"/>
            <a:ext cx="7772400" cy="715963"/>
          </a:xfrm>
        </p:spPr>
        <p:txBody>
          <a:bodyPr/>
          <a:lstStyle/>
          <a:p>
            <a:pPr eaLnBrk="1" hangingPunct="1"/>
            <a:r>
              <a:rPr lang="ru-RU" sz="3600" smtClean="0">
                <a:latin typeface="Times New Roman" pitchFamily="18" charset="0"/>
              </a:rPr>
              <a:t>Протокол двухфазной фиксации</a:t>
            </a:r>
          </a:p>
        </p:txBody>
      </p:sp>
      <p:sp>
        <p:nvSpPr>
          <p:cNvPr id="37893" name="Rectangle 5"/>
          <p:cNvSpPr>
            <a:spLocks noChangeArrowheads="1"/>
          </p:cNvSpPr>
          <p:nvPr/>
        </p:nvSpPr>
        <p:spPr bwMode="auto">
          <a:xfrm>
            <a:off x="0" y="2128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37895" name="Rectangle 7"/>
          <p:cNvSpPr>
            <a:spLocks noChangeArrowheads="1"/>
          </p:cNvSpPr>
          <p:nvPr/>
        </p:nvSpPr>
        <p:spPr bwMode="auto">
          <a:xfrm>
            <a:off x="0" y="194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37894" name="Object 6"/>
          <p:cNvGraphicFramePr>
            <a:graphicFrameLocks noChangeAspect="1"/>
          </p:cNvGraphicFramePr>
          <p:nvPr/>
        </p:nvGraphicFramePr>
        <p:xfrm>
          <a:off x="611188" y="1412875"/>
          <a:ext cx="7991475" cy="4478338"/>
        </p:xfrm>
        <a:graphic>
          <a:graphicData uri="http://schemas.openxmlformats.org/presentationml/2006/ole">
            <mc:AlternateContent xmlns:mc="http://schemas.openxmlformats.org/markup-compatibility/2006">
              <mc:Choice xmlns:v="urn:schemas-microsoft-com:vml" Requires="v">
                <p:oleObj spid="_x0000_s37905" name="Рисунок" r:id="rId3" imgW="5283200" imgH="2946400" progId="Word.Picture.8">
                  <p:embed/>
                </p:oleObj>
              </mc:Choice>
              <mc:Fallback>
                <p:oleObj name="Рисунок" r:id="rId3" imgW="5283200" imgH="2946400"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7991475" cy="447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Дата 5"/>
          <p:cNvSpPr>
            <a:spLocks noGrp="1"/>
          </p:cNvSpPr>
          <p:nvPr>
            <p:ph type="dt" sz="half" idx="10"/>
          </p:nvPr>
        </p:nvSpPr>
        <p:spPr/>
        <p:txBody>
          <a:bodyPr/>
          <a:lstStyle/>
          <a:p>
            <a:pPr>
              <a:defRPr/>
            </a:pPr>
            <a:fld id="{6B89111B-9B66-47BD-806A-64E0D8AFCACD}" type="datetime1">
              <a:rPr lang="ru-RU" smtClean="0"/>
              <a:t>05.04.2013</a:t>
            </a:fld>
            <a:endParaRPr lang="ru-RU"/>
          </a:p>
        </p:txBody>
      </p:sp>
      <p:sp>
        <p:nvSpPr>
          <p:cNvPr id="7" name="Номер слайда 6"/>
          <p:cNvSpPr>
            <a:spLocks noGrp="1"/>
          </p:cNvSpPr>
          <p:nvPr>
            <p:ph type="sldNum" sz="quarter" idx="12"/>
          </p:nvPr>
        </p:nvSpPr>
        <p:spPr/>
        <p:txBody>
          <a:bodyPr/>
          <a:lstStyle/>
          <a:p>
            <a:pPr>
              <a:defRPr/>
            </a:pPr>
            <a:fld id="{C2F4F051-D771-43D4-A9DF-8F7A70C0B1CF}" type="slidenum">
              <a:rPr lang="ru-RU" smtClean="0"/>
              <a:pPr>
                <a:defRPr/>
              </a:pPr>
              <a:t>24</a:t>
            </a:fld>
            <a:endParaRPr lang="ru-RU"/>
          </a:p>
        </p:txBody>
      </p:sp>
      <p:sp>
        <p:nvSpPr>
          <p:cNvPr id="8" name="Нижний колонтитул 7"/>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549275"/>
            <a:ext cx="7772400" cy="788988"/>
          </a:xfrm>
        </p:spPr>
        <p:txBody>
          <a:bodyPr/>
          <a:lstStyle/>
          <a:p>
            <a:r>
              <a:rPr lang="ru-RU" sz="3600" smtClean="0">
                <a:latin typeface="Times New Roman" pitchFamily="18" charset="0"/>
              </a:rPr>
              <a:t>Действия координатора транзакции</a:t>
            </a:r>
          </a:p>
        </p:txBody>
      </p:sp>
      <p:sp>
        <p:nvSpPr>
          <p:cNvPr id="38916" name="Text Box 4"/>
          <p:cNvSpPr txBox="1">
            <a:spLocks noChangeArrowheads="1"/>
          </p:cNvSpPr>
          <p:nvPr/>
        </p:nvSpPr>
        <p:spPr bwMode="auto">
          <a:xfrm>
            <a:off x="395288" y="1412875"/>
            <a:ext cx="8353425"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sz="1600">
                <a:solidFill>
                  <a:srgbClr val="0D0D11"/>
                </a:solidFill>
              </a:rPr>
              <a:t>Координатор выполняет протокол 2ФФ по следующему алгоритму:</a:t>
            </a:r>
            <a:endParaRPr lang="en-US" sz="1600" b="1">
              <a:solidFill>
                <a:srgbClr val="0D0D11"/>
              </a:solidFill>
            </a:endParaRPr>
          </a:p>
          <a:p>
            <a:pPr eaLnBrk="1" hangingPunct="1"/>
            <a:r>
              <a:rPr lang="en-US" sz="1600" b="1">
                <a:solidFill>
                  <a:srgbClr val="0D0D11"/>
                </a:solidFill>
              </a:rPr>
              <a:t>I</a:t>
            </a:r>
            <a:r>
              <a:rPr lang="ru-RU" sz="1600" b="1">
                <a:solidFill>
                  <a:srgbClr val="0D0D11"/>
                </a:solidFill>
              </a:rPr>
              <a:t>. Фаза 1</a:t>
            </a:r>
            <a:r>
              <a:rPr lang="ru-RU" sz="1600">
                <a:solidFill>
                  <a:srgbClr val="0D0D11"/>
                </a:solidFill>
              </a:rPr>
              <a:t> (голосование).</a:t>
            </a:r>
          </a:p>
          <a:p>
            <a:pPr eaLnBrk="1" hangingPunct="1"/>
            <a:r>
              <a:rPr lang="ru-RU" sz="1600">
                <a:solidFill>
                  <a:srgbClr val="0D0D11"/>
                </a:solidFill>
              </a:rPr>
              <a:t>Занести запись </a:t>
            </a:r>
            <a:r>
              <a:rPr lang="en-US" sz="1600" i="1">
                <a:solidFill>
                  <a:srgbClr val="0D0D11"/>
                </a:solidFill>
              </a:rPr>
              <a:t>begin</a:t>
            </a:r>
            <a:r>
              <a:rPr lang="ru-RU" sz="1600" i="1">
                <a:solidFill>
                  <a:srgbClr val="0D0D11"/>
                </a:solidFill>
              </a:rPr>
              <a:t>_</a:t>
            </a:r>
            <a:r>
              <a:rPr lang="en-US" sz="1600" i="1">
                <a:solidFill>
                  <a:srgbClr val="0D0D11"/>
                </a:solidFill>
              </a:rPr>
              <a:t>commit </a:t>
            </a:r>
            <a:r>
              <a:rPr lang="ru-RU" sz="1600">
                <a:solidFill>
                  <a:srgbClr val="0D0D11"/>
                </a:solidFill>
              </a:rPr>
              <a:t>в системный журнал и обеспечить ее перенос из буфера в ОП на ВЗУ. Отправить всем участникам команду </a:t>
            </a:r>
            <a:r>
              <a:rPr lang="en-US" sz="1600">
                <a:solidFill>
                  <a:srgbClr val="0D0D11"/>
                </a:solidFill>
              </a:rPr>
              <a:t>PREPARE</a:t>
            </a:r>
            <a:r>
              <a:rPr lang="ru-RU" sz="1600">
                <a:solidFill>
                  <a:srgbClr val="0D0D11"/>
                </a:solidFill>
              </a:rPr>
              <a:t>.</a:t>
            </a:r>
          </a:p>
          <a:p>
            <a:pPr eaLnBrk="1" hangingPunct="1"/>
            <a:r>
              <a:rPr lang="ru-RU" sz="1600">
                <a:solidFill>
                  <a:srgbClr val="0D0D11"/>
                </a:solidFill>
              </a:rPr>
              <a:t>Ожидать ответов всех участников в пределах установленного тайм-аута.</a:t>
            </a:r>
            <a:endParaRPr lang="en-US" sz="1600" b="1">
              <a:solidFill>
                <a:srgbClr val="0D0D11"/>
              </a:solidFill>
            </a:endParaRPr>
          </a:p>
          <a:p>
            <a:pPr eaLnBrk="1" hangingPunct="1"/>
            <a:r>
              <a:rPr lang="en-US" sz="1600" b="1">
                <a:solidFill>
                  <a:srgbClr val="0D0D11"/>
                </a:solidFill>
              </a:rPr>
              <a:t>II</a:t>
            </a:r>
            <a:r>
              <a:rPr lang="ru-RU" sz="1600" b="1">
                <a:solidFill>
                  <a:srgbClr val="0D0D11"/>
                </a:solidFill>
              </a:rPr>
              <a:t>. Фаза 2</a:t>
            </a:r>
            <a:r>
              <a:rPr lang="ru-RU" sz="1600">
                <a:solidFill>
                  <a:srgbClr val="0D0D11"/>
                </a:solidFill>
              </a:rPr>
              <a:t> (принятие решения).</a:t>
            </a:r>
          </a:p>
          <a:p>
            <a:pPr eaLnBrk="1" hangingPunct="1"/>
            <a:r>
              <a:rPr lang="ru-RU" sz="1600">
                <a:solidFill>
                  <a:srgbClr val="0D0D11"/>
                </a:solidFill>
              </a:rPr>
              <a:t>При поступлении сообщения </a:t>
            </a:r>
            <a:r>
              <a:rPr lang="en-US" sz="1600">
                <a:solidFill>
                  <a:srgbClr val="0D0D11"/>
                </a:solidFill>
              </a:rPr>
              <a:t>ABORT</a:t>
            </a:r>
            <a:r>
              <a:rPr lang="ru-RU" sz="1600">
                <a:solidFill>
                  <a:srgbClr val="0D0D11"/>
                </a:solidFill>
              </a:rPr>
              <a:t>: занести в системный журнал запись </a:t>
            </a:r>
            <a:r>
              <a:rPr lang="en-US" sz="1600" i="1">
                <a:solidFill>
                  <a:srgbClr val="0D0D11"/>
                </a:solidFill>
              </a:rPr>
              <a:t>abort</a:t>
            </a:r>
            <a:r>
              <a:rPr lang="ru-RU" sz="1600">
                <a:solidFill>
                  <a:srgbClr val="0D0D11"/>
                </a:solidFill>
              </a:rPr>
              <a:t> и обеспечить ее перенос из буфера в ОП на ВЗУ; отправить всем участникам сообщение </a:t>
            </a:r>
            <a:r>
              <a:rPr lang="en-US" sz="1600">
                <a:solidFill>
                  <a:srgbClr val="0D0D11"/>
                </a:solidFill>
              </a:rPr>
              <a:t>GLOBAL</a:t>
            </a:r>
            <a:r>
              <a:rPr lang="ru-RU" sz="1600">
                <a:solidFill>
                  <a:srgbClr val="0D0D11"/>
                </a:solidFill>
              </a:rPr>
              <a:t>_</a:t>
            </a:r>
            <a:r>
              <a:rPr lang="en-US" sz="1600">
                <a:solidFill>
                  <a:srgbClr val="0D0D11"/>
                </a:solidFill>
              </a:rPr>
              <a:t>ABORT</a:t>
            </a:r>
            <a:r>
              <a:rPr lang="ru-RU" sz="1600">
                <a:solidFill>
                  <a:srgbClr val="0D0D11"/>
                </a:solidFill>
              </a:rPr>
              <a:t> и ждать ответов участников (тайм-аут).</a:t>
            </a:r>
          </a:p>
          <a:p>
            <a:pPr eaLnBrk="1" hangingPunct="1"/>
            <a:r>
              <a:rPr lang="ru-RU" sz="1600">
                <a:solidFill>
                  <a:srgbClr val="0D0D11"/>
                </a:solidFill>
              </a:rPr>
              <a:t>Если участник не отвечает в течение установленного тайм-аута, координатор считает, что данный участник откатит свою часть транзакции и запускает протокол ликвидации.</a:t>
            </a:r>
          </a:p>
          <a:p>
            <a:pPr eaLnBrk="1" hangingPunct="1"/>
            <a:r>
              <a:rPr lang="ru-RU" sz="1600">
                <a:solidFill>
                  <a:srgbClr val="0D0D11"/>
                </a:solidFill>
              </a:rPr>
              <a:t>Если все участники прислали </a:t>
            </a:r>
            <a:r>
              <a:rPr lang="en-US" sz="1600">
                <a:solidFill>
                  <a:srgbClr val="0D0D11"/>
                </a:solidFill>
              </a:rPr>
              <a:t>COMMIT</a:t>
            </a:r>
            <a:r>
              <a:rPr lang="ru-RU" sz="1600">
                <a:solidFill>
                  <a:srgbClr val="0D0D11"/>
                </a:solidFill>
              </a:rPr>
              <a:t>, поместить в системный журнал запись </a:t>
            </a:r>
            <a:r>
              <a:rPr lang="en-US" sz="1600" i="1">
                <a:solidFill>
                  <a:srgbClr val="0D0D11"/>
                </a:solidFill>
              </a:rPr>
              <a:t>commit</a:t>
            </a:r>
            <a:r>
              <a:rPr lang="ru-RU" sz="1600">
                <a:solidFill>
                  <a:srgbClr val="0D0D11"/>
                </a:solidFill>
              </a:rPr>
              <a:t> и обеспечить ее перенос из буфера в ОП на ВЗУ. Отправить всем участникам сообщение </a:t>
            </a:r>
            <a:r>
              <a:rPr lang="en-US" sz="1600">
                <a:solidFill>
                  <a:srgbClr val="0D0D11"/>
                </a:solidFill>
              </a:rPr>
              <a:t>GLOBAL</a:t>
            </a:r>
            <a:r>
              <a:rPr lang="ru-RU" sz="1600">
                <a:solidFill>
                  <a:srgbClr val="0D0D11"/>
                </a:solidFill>
              </a:rPr>
              <a:t>_</a:t>
            </a:r>
            <a:r>
              <a:rPr lang="en-US" sz="1600">
                <a:solidFill>
                  <a:srgbClr val="0D0D11"/>
                </a:solidFill>
              </a:rPr>
              <a:t>COMMIT</a:t>
            </a:r>
            <a:r>
              <a:rPr lang="ru-RU" sz="1600">
                <a:solidFill>
                  <a:srgbClr val="0D0D11"/>
                </a:solidFill>
              </a:rPr>
              <a:t> и ждать ответов всех участников.</a:t>
            </a:r>
          </a:p>
          <a:p>
            <a:pPr eaLnBrk="1" hangingPunct="1"/>
            <a:r>
              <a:rPr lang="ru-RU" sz="1600">
                <a:solidFill>
                  <a:srgbClr val="0D0D11"/>
                </a:solidFill>
              </a:rPr>
              <a:t>После поступления подтверждений о фиксации от всех участников: поместить в системный журнал запись </a:t>
            </a:r>
            <a:r>
              <a:rPr lang="en-US" sz="1600" i="1">
                <a:solidFill>
                  <a:srgbClr val="0D0D11"/>
                </a:solidFill>
              </a:rPr>
              <a:t>end</a:t>
            </a:r>
            <a:r>
              <a:rPr lang="ru-RU" sz="1600" i="1">
                <a:solidFill>
                  <a:srgbClr val="0D0D11"/>
                </a:solidFill>
              </a:rPr>
              <a:t>_</a:t>
            </a:r>
            <a:r>
              <a:rPr lang="en-US" sz="1600" i="1">
                <a:solidFill>
                  <a:srgbClr val="0D0D11"/>
                </a:solidFill>
              </a:rPr>
              <a:t>transaction </a:t>
            </a:r>
            <a:r>
              <a:rPr lang="ru-RU" sz="1600">
                <a:solidFill>
                  <a:srgbClr val="0D0D11"/>
                </a:solidFill>
              </a:rPr>
              <a:t>и обеспечить ее перенос из буфера в ОП на ВЗУ.</a:t>
            </a:r>
          </a:p>
          <a:p>
            <a:pPr eaLnBrk="1" hangingPunct="1"/>
            <a:r>
              <a:rPr lang="ru-RU" sz="1600">
                <a:solidFill>
                  <a:srgbClr val="0D0D11"/>
                </a:solidFill>
              </a:rPr>
              <a:t>Если некоторые узлы не прислали подтверждения фиксации, координатор заново направляет им сообщения о принятом решении и поступает по этой схеме до получения всех требуемых подтверждений.</a:t>
            </a:r>
          </a:p>
        </p:txBody>
      </p:sp>
      <p:sp>
        <p:nvSpPr>
          <p:cNvPr id="4" name="Дата 3"/>
          <p:cNvSpPr>
            <a:spLocks noGrp="1"/>
          </p:cNvSpPr>
          <p:nvPr>
            <p:ph type="dt" sz="half" idx="10"/>
          </p:nvPr>
        </p:nvSpPr>
        <p:spPr/>
        <p:txBody>
          <a:bodyPr/>
          <a:lstStyle/>
          <a:p>
            <a:pPr>
              <a:defRPr/>
            </a:pPr>
            <a:fld id="{AB225509-BD52-453F-A308-2973074FD46B}"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25</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549275"/>
            <a:ext cx="7772400" cy="788988"/>
          </a:xfrm>
        </p:spPr>
        <p:txBody>
          <a:bodyPr/>
          <a:lstStyle/>
          <a:p>
            <a:r>
              <a:rPr lang="ru-RU" sz="3600" smtClean="0">
                <a:latin typeface="Times New Roman" pitchFamily="18" charset="0"/>
              </a:rPr>
              <a:t>Действия участника транзакции</a:t>
            </a:r>
          </a:p>
        </p:txBody>
      </p:sp>
      <p:sp>
        <p:nvSpPr>
          <p:cNvPr id="39939" name="Text Box 3"/>
          <p:cNvSpPr txBox="1">
            <a:spLocks noChangeArrowheads="1"/>
          </p:cNvSpPr>
          <p:nvPr/>
        </p:nvSpPr>
        <p:spPr bwMode="auto">
          <a:xfrm>
            <a:off x="395288" y="1196975"/>
            <a:ext cx="813752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a:solidFill>
                  <a:srgbClr val="0D0D11"/>
                </a:solidFill>
              </a:rPr>
              <a:t>Участник выполняет протокол 2ФФ по следующему алгоритму:</a:t>
            </a:r>
            <a:endParaRPr lang="en-US" b="1">
              <a:solidFill>
                <a:srgbClr val="0D0D11"/>
              </a:solidFill>
            </a:endParaRPr>
          </a:p>
          <a:p>
            <a:pPr eaLnBrk="1" hangingPunct="1">
              <a:buFontTx/>
              <a:buAutoNum type="arabicPeriod"/>
            </a:pPr>
            <a:r>
              <a:rPr lang="ru-RU">
                <a:solidFill>
                  <a:srgbClr val="0D0D11"/>
                </a:solidFill>
              </a:rPr>
              <a:t>При получении команды </a:t>
            </a:r>
            <a:r>
              <a:rPr lang="en-US">
                <a:solidFill>
                  <a:srgbClr val="0D0D11"/>
                </a:solidFill>
              </a:rPr>
              <a:t>PREPARE</a:t>
            </a:r>
            <a:r>
              <a:rPr lang="ru-RU">
                <a:solidFill>
                  <a:srgbClr val="0D0D11"/>
                </a:solidFill>
              </a:rPr>
              <a:t>, если он готов зафиксировать свою часть транзакции, он помещает запись </a:t>
            </a:r>
            <a:r>
              <a:rPr lang="en-US" i="1">
                <a:solidFill>
                  <a:srgbClr val="0D0D11"/>
                </a:solidFill>
              </a:rPr>
              <a:t>ready</a:t>
            </a:r>
            <a:r>
              <a:rPr lang="ru-RU" i="1">
                <a:solidFill>
                  <a:srgbClr val="0D0D11"/>
                </a:solidFill>
              </a:rPr>
              <a:t>_</a:t>
            </a:r>
            <a:r>
              <a:rPr lang="en-US" i="1">
                <a:solidFill>
                  <a:srgbClr val="0D0D11"/>
                </a:solidFill>
              </a:rPr>
              <a:t>commit</a:t>
            </a:r>
            <a:r>
              <a:rPr lang="ru-RU">
                <a:solidFill>
                  <a:srgbClr val="0D0D11"/>
                </a:solidFill>
              </a:rPr>
              <a:t> в файл журнала транзакций и отправляет координатору сообщение </a:t>
            </a:r>
            <a:r>
              <a:rPr lang="en-US">
                <a:solidFill>
                  <a:srgbClr val="0D0D11"/>
                </a:solidFill>
              </a:rPr>
              <a:t>READY</a:t>
            </a:r>
            <a:r>
              <a:rPr lang="ru-RU">
                <a:solidFill>
                  <a:srgbClr val="0D0D11"/>
                </a:solidFill>
              </a:rPr>
              <a:t>_</a:t>
            </a:r>
            <a:r>
              <a:rPr lang="en-US">
                <a:solidFill>
                  <a:srgbClr val="0D0D11"/>
                </a:solidFill>
              </a:rPr>
              <a:t>COMMIT</a:t>
            </a:r>
            <a:r>
              <a:rPr lang="ru-RU">
                <a:solidFill>
                  <a:srgbClr val="0D0D11"/>
                </a:solidFill>
              </a:rPr>
              <a:t>. Если он не может зафиксировать свою часть транзакции, он помещает запись </a:t>
            </a:r>
            <a:r>
              <a:rPr lang="en-US" i="1">
                <a:solidFill>
                  <a:srgbClr val="0D0D11"/>
                </a:solidFill>
              </a:rPr>
              <a:t>abort</a:t>
            </a:r>
            <a:r>
              <a:rPr lang="ru-RU">
                <a:solidFill>
                  <a:srgbClr val="0D0D11"/>
                </a:solidFill>
              </a:rPr>
              <a:t> в файл журнала транзакций, отправляет координатору сообщение ABORT и откатывает свою часть транзакции (не дожидаясь общего сигнала </a:t>
            </a:r>
            <a:r>
              <a:rPr lang="en-US">
                <a:solidFill>
                  <a:srgbClr val="0D0D11"/>
                </a:solidFill>
              </a:rPr>
              <a:t>GLOBAL</a:t>
            </a:r>
            <a:r>
              <a:rPr lang="ru-RU">
                <a:solidFill>
                  <a:srgbClr val="0D0D11"/>
                </a:solidFill>
              </a:rPr>
              <a:t>_</a:t>
            </a:r>
            <a:r>
              <a:rPr lang="en-US">
                <a:solidFill>
                  <a:srgbClr val="0D0D11"/>
                </a:solidFill>
              </a:rPr>
              <a:t>ABORT</a:t>
            </a:r>
            <a:r>
              <a:rPr lang="ru-RU">
                <a:solidFill>
                  <a:srgbClr val="0D0D11"/>
                </a:solidFill>
              </a:rPr>
              <a:t>).</a:t>
            </a:r>
          </a:p>
          <a:p>
            <a:pPr eaLnBrk="1" hangingPunct="1">
              <a:buFontTx/>
              <a:buAutoNum type="arabicPeriod"/>
            </a:pPr>
            <a:r>
              <a:rPr lang="ru-RU">
                <a:solidFill>
                  <a:srgbClr val="0D0D11"/>
                </a:solidFill>
              </a:rPr>
              <a:t>Если участник отправил координатору сообщение </a:t>
            </a:r>
            <a:r>
              <a:rPr lang="en-US">
                <a:solidFill>
                  <a:srgbClr val="0D0D11"/>
                </a:solidFill>
              </a:rPr>
              <a:t>READY</a:t>
            </a:r>
            <a:r>
              <a:rPr lang="ru-RU">
                <a:solidFill>
                  <a:srgbClr val="0D0D11"/>
                </a:solidFill>
              </a:rPr>
              <a:t>_</a:t>
            </a:r>
            <a:r>
              <a:rPr lang="en-US">
                <a:solidFill>
                  <a:srgbClr val="0D0D11"/>
                </a:solidFill>
              </a:rPr>
              <a:t>COMMIT</a:t>
            </a:r>
            <a:r>
              <a:rPr lang="ru-RU">
                <a:solidFill>
                  <a:srgbClr val="0D0D11"/>
                </a:solidFill>
              </a:rPr>
              <a:t>, то он ожидает ответа координатора в пределах установленного тайм-аута.</a:t>
            </a:r>
          </a:p>
          <a:p>
            <a:pPr eaLnBrk="1" hangingPunct="1">
              <a:buFontTx/>
              <a:buAutoNum type="arabicPeriod"/>
            </a:pPr>
            <a:r>
              <a:rPr lang="ru-RU">
                <a:solidFill>
                  <a:srgbClr val="0D0D11"/>
                </a:solidFill>
              </a:rPr>
              <a:t>При получении </a:t>
            </a:r>
            <a:r>
              <a:rPr lang="en-US">
                <a:solidFill>
                  <a:srgbClr val="0D0D11"/>
                </a:solidFill>
              </a:rPr>
              <a:t>GLOBAL</a:t>
            </a:r>
            <a:r>
              <a:rPr lang="ru-RU">
                <a:solidFill>
                  <a:srgbClr val="0D0D11"/>
                </a:solidFill>
              </a:rPr>
              <a:t>_</a:t>
            </a:r>
            <a:r>
              <a:rPr lang="en-US">
                <a:solidFill>
                  <a:srgbClr val="0D0D11"/>
                </a:solidFill>
              </a:rPr>
              <a:t>ABORT</a:t>
            </a:r>
            <a:r>
              <a:rPr lang="ru-RU">
                <a:solidFill>
                  <a:srgbClr val="0D0D11"/>
                </a:solidFill>
              </a:rPr>
              <a:t> участник помещает запись </a:t>
            </a:r>
            <a:r>
              <a:rPr lang="en-US" i="1">
                <a:solidFill>
                  <a:srgbClr val="0D0D11"/>
                </a:solidFill>
              </a:rPr>
              <a:t>abort</a:t>
            </a:r>
            <a:r>
              <a:rPr lang="ru-RU">
                <a:solidFill>
                  <a:srgbClr val="0D0D11"/>
                </a:solidFill>
              </a:rPr>
              <a:t> в файл журнала транзакций, откатывает свою часть транзакции и отправляет координатору подтверждение отката.</a:t>
            </a:r>
          </a:p>
          <a:p>
            <a:pPr eaLnBrk="1" hangingPunct="1">
              <a:buFontTx/>
              <a:buAutoNum type="arabicPeriod"/>
            </a:pPr>
            <a:r>
              <a:rPr lang="ru-RU">
                <a:solidFill>
                  <a:srgbClr val="0D0D11"/>
                </a:solidFill>
              </a:rPr>
              <a:t>При получении </a:t>
            </a:r>
            <a:r>
              <a:rPr lang="en-US">
                <a:solidFill>
                  <a:srgbClr val="0D0D11"/>
                </a:solidFill>
              </a:rPr>
              <a:t>GLOBAL</a:t>
            </a:r>
            <a:r>
              <a:rPr lang="ru-RU">
                <a:solidFill>
                  <a:srgbClr val="0D0D11"/>
                </a:solidFill>
              </a:rPr>
              <a:t>_</a:t>
            </a:r>
            <a:r>
              <a:rPr lang="en-US">
                <a:solidFill>
                  <a:srgbClr val="0D0D11"/>
                </a:solidFill>
              </a:rPr>
              <a:t>COMMIT</a:t>
            </a:r>
            <a:r>
              <a:rPr lang="ru-RU">
                <a:solidFill>
                  <a:srgbClr val="0D0D11"/>
                </a:solidFill>
              </a:rPr>
              <a:t> участник помещает запись </a:t>
            </a:r>
            <a:r>
              <a:rPr lang="en-US" i="1">
                <a:solidFill>
                  <a:srgbClr val="0D0D11"/>
                </a:solidFill>
              </a:rPr>
              <a:t>commit</a:t>
            </a:r>
            <a:r>
              <a:rPr lang="ru-RU">
                <a:solidFill>
                  <a:srgbClr val="0D0D11"/>
                </a:solidFill>
              </a:rPr>
              <a:t> в файл журнала транзакций, фиксирует свою часть транзакции и отправляет координатору подтверждение фиксации.</a:t>
            </a:r>
          </a:p>
          <a:p>
            <a:pPr eaLnBrk="1" hangingPunct="1">
              <a:buFontTx/>
              <a:buAutoNum type="arabicPeriod"/>
            </a:pPr>
            <a:r>
              <a:rPr lang="ru-RU">
                <a:solidFill>
                  <a:srgbClr val="0D0D11"/>
                </a:solidFill>
              </a:rPr>
              <a:t>Если в течение установленного тайм-аута участник не получает сообщения от координатора, он откатывает свою часть транзакции.</a:t>
            </a:r>
          </a:p>
        </p:txBody>
      </p:sp>
      <p:sp>
        <p:nvSpPr>
          <p:cNvPr id="4" name="Дата 3"/>
          <p:cNvSpPr>
            <a:spLocks noGrp="1"/>
          </p:cNvSpPr>
          <p:nvPr>
            <p:ph type="dt" sz="half" idx="10"/>
          </p:nvPr>
        </p:nvSpPr>
        <p:spPr/>
        <p:txBody>
          <a:bodyPr/>
          <a:lstStyle/>
          <a:p>
            <a:pPr>
              <a:defRPr/>
            </a:pPr>
            <a:fld id="{36BE70A6-AC7C-427D-8800-0422439DAF60}"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26</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476250"/>
            <a:ext cx="7772400" cy="788988"/>
          </a:xfrm>
        </p:spPr>
        <p:txBody>
          <a:bodyPr/>
          <a:lstStyle/>
          <a:p>
            <a:r>
              <a:rPr lang="ru-RU" sz="3600" smtClean="0">
                <a:latin typeface="Times New Roman" pitchFamily="18" charset="0"/>
              </a:rPr>
              <a:t>Протоколы ликвидации</a:t>
            </a:r>
          </a:p>
        </p:txBody>
      </p:sp>
      <p:sp>
        <p:nvSpPr>
          <p:cNvPr id="40963" name="Text Box 3"/>
          <p:cNvSpPr txBox="1">
            <a:spLocks noChangeArrowheads="1"/>
          </p:cNvSpPr>
          <p:nvPr/>
        </p:nvSpPr>
        <p:spPr bwMode="auto">
          <a:xfrm>
            <a:off x="395288" y="1125538"/>
            <a:ext cx="8137525"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b="1">
                <a:solidFill>
                  <a:srgbClr val="0D0D11"/>
                </a:solidFill>
              </a:rPr>
              <a:t>Протокол ликвидации для координатора:</a:t>
            </a:r>
          </a:p>
          <a:p>
            <a:pPr eaLnBrk="1" hangingPunct="1">
              <a:buFontTx/>
              <a:buAutoNum type="arabicPeriod"/>
            </a:pPr>
            <a:r>
              <a:rPr lang="ru-RU">
                <a:solidFill>
                  <a:srgbClr val="0D0D11"/>
                </a:solidFill>
              </a:rPr>
              <a:t>Тайм-аут в состоянии </a:t>
            </a:r>
            <a:r>
              <a:rPr lang="en-US">
                <a:solidFill>
                  <a:srgbClr val="0D0D11"/>
                </a:solidFill>
              </a:rPr>
              <a:t>WAITING</a:t>
            </a:r>
            <a:r>
              <a:rPr lang="ru-RU">
                <a:solidFill>
                  <a:srgbClr val="0D0D11"/>
                </a:solidFill>
              </a:rPr>
              <a:t>: координатор не может зафиксировать транзакцию, потому что не получены все подтверждения от участников о фиксации. Ликвидация заключается в откате транзакции.</a:t>
            </a:r>
          </a:p>
          <a:p>
            <a:pPr eaLnBrk="1" hangingPunct="1">
              <a:buFontTx/>
              <a:buAutoNum type="arabicPeriod"/>
            </a:pPr>
            <a:r>
              <a:rPr lang="ru-RU">
                <a:solidFill>
                  <a:srgbClr val="0D0D11"/>
                </a:solidFill>
              </a:rPr>
              <a:t>Тайм-аут в состоянии </a:t>
            </a:r>
            <a:r>
              <a:rPr lang="en-US">
                <a:solidFill>
                  <a:srgbClr val="0D0D11"/>
                </a:solidFill>
              </a:rPr>
              <a:t>DECIDED</a:t>
            </a:r>
            <a:r>
              <a:rPr lang="ru-RU">
                <a:solidFill>
                  <a:srgbClr val="0D0D11"/>
                </a:solidFill>
              </a:rPr>
              <a:t>: координатор повторно рассылает сведения и принятом глобальном решении и ждет ответов от участников.</a:t>
            </a:r>
          </a:p>
          <a:p>
            <a:pPr eaLnBrk="1" hangingPunct="1">
              <a:spcBef>
                <a:spcPct val="20000"/>
              </a:spcBef>
              <a:spcAft>
                <a:spcPct val="10000"/>
              </a:spcAft>
            </a:pPr>
            <a:r>
              <a:rPr lang="ru-RU">
                <a:solidFill>
                  <a:srgbClr val="0D0D11"/>
                </a:solidFill>
              </a:rPr>
              <a:t>Простейший протокол ликвидации для участника заключается в блокировании процесса до тех пор, пока сеанс связи с координатором не будет восстановлен. Но в целях повышения производительности (и автономности) узлов могут быть предприняты и другие действия:</a:t>
            </a:r>
          </a:p>
          <a:p>
            <a:pPr eaLnBrk="1" hangingPunct="1">
              <a:buFontTx/>
              <a:buAutoNum type="arabicPeriod"/>
            </a:pPr>
            <a:r>
              <a:rPr lang="ru-RU">
                <a:solidFill>
                  <a:srgbClr val="0D0D11"/>
                </a:solidFill>
              </a:rPr>
              <a:t>Тайм-аут в состоянии </a:t>
            </a:r>
            <a:r>
              <a:rPr lang="en-US">
                <a:solidFill>
                  <a:srgbClr val="0D0D11"/>
                </a:solidFill>
              </a:rPr>
              <a:t>INITIAL</a:t>
            </a:r>
            <a:r>
              <a:rPr lang="ru-RU">
                <a:solidFill>
                  <a:srgbClr val="0D0D11"/>
                </a:solidFill>
              </a:rPr>
              <a:t>: участник не может сообщить о своем решении координатору и не может зафиксировать транзакцию. Но может откатить свою часть транзакции. Если он позднее получит команду </a:t>
            </a:r>
            <a:r>
              <a:rPr lang="en-US">
                <a:solidFill>
                  <a:srgbClr val="0D0D11"/>
                </a:solidFill>
              </a:rPr>
              <a:t>PREPARE</a:t>
            </a:r>
            <a:r>
              <a:rPr lang="ru-RU">
                <a:solidFill>
                  <a:srgbClr val="0D0D11"/>
                </a:solidFill>
              </a:rPr>
              <a:t>, он может проигнорировать ее или отправить координатору сообщение </a:t>
            </a:r>
            <a:r>
              <a:rPr lang="en-US">
                <a:solidFill>
                  <a:srgbClr val="0D0D11"/>
                </a:solidFill>
              </a:rPr>
              <a:t>ABORT</a:t>
            </a:r>
            <a:r>
              <a:rPr lang="ru-RU">
                <a:solidFill>
                  <a:srgbClr val="0D0D11"/>
                </a:solidFill>
              </a:rPr>
              <a:t>.</a:t>
            </a:r>
          </a:p>
          <a:p>
            <a:pPr eaLnBrk="1" hangingPunct="1">
              <a:buFontTx/>
              <a:buAutoNum type="arabicPeriod"/>
            </a:pPr>
            <a:r>
              <a:rPr lang="ru-RU">
                <a:solidFill>
                  <a:srgbClr val="0D0D11"/>
                </a:solidFill>
              </a:rPr>
              <a:t>Тайм-аут в состоянии </a:t>
            </a:r>
            <a:r>
              <a:rPr lang="en-US">
                <a:solidFill>
                  <a:srgbClr val="0D0D11"/>
                </a:solidFill>
              </a:rPr>
              <a:t>PREPARED</a:t>
            </a:r>
            <a:r>
              <a:rPr lang="ru-RU">
                <a:solidFill>
                  <a:srgbClr val="0D0D11"/>
                </a:solidFill>
              </a:rPr>
              <a:t>: участник уже известил координатор о решении </a:t>
            </a:r>
            <a:r>
              <a:rPr lang="en-US">
                <a:solidFill>
                  <a:srgbClr val="0D0D11"/>
                </a:solidFill>
              </a:rPr>
              <a:t>COMMIT</a:t>
            </a:r>
            <a:r>
              <a:rPr lang="ru-RU">
                <a:solidFill>
                  <a:srgbClr val="0D0D11"/>
                </a:solidFill>
              </a:rPr>
              <a:t>, то он не может его изменить. Участник оказывается заблокированным.</a:t>
            </a:r>
          </a:p>
        </p:txBody>
      </p:sp>
      <p:sp>
        <p:nvSpPr>
          <p:cNvPr id="4" name="Дата 3"/>
          <p:cNvSpPr>
            <a:spLocks noGrp="1"/>
          </p:cNvSpPr>
          <p:nvPr>
            <p:ph type="dt" sz="half" idx="10"/>
          </p:nvPr>
        </p:nvSpPr>
        <p:spPr/>
        <p:txBody>
          <a:bodyPr/>
          <a:lstStyle/>
          <a:p>
            <a:pPr>
              <a:defRPr/>
            </a:pPr>
            <a:fld id="{BCF61608-0878-49D8-9E18-1C8BF5705F24}"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27</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549275"/>
            <a:ext cx="7772400" cy="788988"/>
          </a:xfrm>
        </p:spPr>
        <p:txBody>
          <a:bodyPr/>
          <a:lstStyle/>
          <a:p>
            <a:r>
              <a:rPr lang="ru-RU" sz="3600" smtClean="0">
                <a:latin typeface="Times New Roman" pitchFamily="18" charset="0"/>
              </a:rPr>
              <a:t>Протоколы восстановления</a:t>
            </a:r>
          </a:p>
        </p:txBody>
      </p:sp>
      <p:sp>
        <p:nvSpPr>
          <p:cNvPr id="41987" name="Text Box 3"/>
          <p:cNvSpPr txBox="1">
            <a:spLocks noChangeArrowheads="1"/>
          </p:cNvSpPr>
          <p:nvPr/>
        </p:nvSpPr>
        <p:spPr bwMode="auto">
          <a:xfrm>
            <a:off x="395288" y="1412875"/>
            <a:ext cx="8137525" cy="429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a:solidFill>
                  <a:srgbClr val="0D0D11"/>
                </a:solidFill>
              </a:rPr>
              <a:t>Действия, которые выполняются на отказавшем узле после его перезагрузки, называются </a:t>
            </a:r>
            <a:r>
              <a:rPr lang="ru-RU" i="1">
                <a:solidFill>
                  <a:srgbClr val="0D0D11"/>
                </a:solidFill>
              </a:rPr>
              <a:t>протоколом восстановления</a:t>
            </a:r>
            <a:r>
              <a:rPr lang="ru-RU">
                <a:solidFill>
                  <a:srgbClr val="0D0D11"/>
                </a:solidFill>
              </a:rPr>
              <a:t>. </a:t>
            </a:r>
          </a:p>
          <a:p>
            <a:pPr eaLnBrk="1" hangingPunct="1"/>
            <a:r>
              <a:rPr lang="ru-RU">
                <a:solidFill>
                  <a:srgbClr val="0D0D11"/>
                </a:solidFill>
              </a:rPr>
              <a:t>Они зависят от того, в каком состоянии находился узел, когда произошел сбой, и какую роль выполнял этот узел в момент отказа: координатора или участника.</a:t>
            </a:r>
          </a:p>
          <a:p>
            <a:pPr eaLnBrk="1" hangingPunct="1">
              <a:spcBef>
                <a:spcPct val="30000"/>
              </a:spcBef>
              <a:spcAft>
                <a:spcPct val="10000"/>
              </a:spcAft>
            </a:pPr>
            <a:r>
              <a:rPr lang="ru-RU" b="1">
                <a:solidFill>
                  <a:srgbClr val="0D0D11"/>
                </a:solidFill>
              </a:rPr>
              <a:t>При отказе координатора:</a:t>
            </a:r>
          </a:p>
          <a:p>
            <a:pPr eaLnBrk="1" hangingPunct="1">
              <a:spcBef>
                <a:spcPct val="30000"/>
              </a:spcBef>
              <a:buFont typeface="Wingdings" pitchFamily="2" charset="2"/>
              <a:buChar char="ü"/>
            </a:pPr>
            <a:r>
              <a:rPr lang="ru-RU">
                <a:solidFill>
                  <a:srgbClr val="0D0D11"/>
                </a:solidFill>
              </a:rPr>
              <a:t>В состоянии </a:t>
            </a:r>
            <a:r>
              <a:rPr lang="en-US">
                <a:solidFill>
                  <a:srgbClr val="0D0D11"/>
                </a:solidFill>
              </a:rPr>
              <a:t>INITIAL</a:t>
            </a:r>
            <a:r>
              <a:rPr lang="ru-RU">
                <a:solidFill>
                  <a:srgbClr val="0D0D11"/>
                </a:solidFill>
              </a:rPr>
              <a:t>: процедура 2ФФ еще не запускалась, поэтому после перезагрузки следует ее запустить.</a:t>
            </a:r>
          </a:p>
          <a:p>
            <a:pPr eaLnBrk="1" hangingPunct="1">
              <a:spcBef>
                <a:spcPct val="30000"/>
              </a:spcBef>
              <a:buFont typeface="Wingdings" pitchFamily="2" charset="2"/>
              <a:buChar char="ü"/>
            </a:pPr>
            <a:r>
              <a:rPr lang="ru-RU">
                <a:solidFill>
                  <a:srgbClr val="0D0D11"/>
                </a:solidFill>
              </a:rPr>
              <a:t>В состоянии </a:t>
            </a:r>
            <a:r>
              <a:rPr lang="en-US">
                <a:solidFill>
                  <a:srgbClr val="0D0D11"/>
                </a:solidFill>
              </a:rPr>
              <a:t>WAITING</a:t>
            </a:r>
            <a:r>
              <a:rPr lang="ru-RU">
                <a:solidFill>
                  <a:srgbClr val="0D0D11"/>
                </a:solidFill>
              </a:rPr>
              <a:t>: координатор уже направил команду </a:t>
            </a:r>
            <a:r>
              <a:rPr lang="en-US">
                <a:solidFill>
                  <a:srgbClr val="0D0D11"/>
                </a:solidFill>
              </a:rPr>
              <a:t>PREPARE</a:t>
            </a:r>
            <a:r>
              <a:rPr lang="ru-RU">
                <a:solidFill>
                  <a:srgbClr val="0D0D11"/>
                </a:solidFill>
              </a:rPr>
              <a:t>, но еще не получил всех ответов и не получил ни одного сообщения </a:t>
            </a:r>
            <a:r>
              <a:rPr lang="en-US">
                <a:solidFill>
                  <a:srgbClr val="0D0D11"/>
                </a:solidFill>
              </a:rPr>
              <a:t>ABORT</a:t>
            </a:r>
            <a:r>
              <a:rPr lang="ru-RU">
                <a:solidFill>
                  <a:srgbClr val="0D0D11"/>
                </a:solidFill>
              </a:rPr>
              <a:t>. В этом случае он перезапускает процедуру 2ФФ.</a:t>
            </a:r>
          </a:p>
          <a:p>
            <a:pPr eaLnBrk="1" hangingPunct="1">
              <a:spcBef>
                <a:spcPct val="30000"/>
              </a:spcBef>
              <a:buFont typeface="Wingdings" pitchFamily="2" charset="2"/>
              <a:buChar char="ü"/>
            </a:pPr>
            <a:r>
              <a:rPr lang="ru-RU">
                <a:solidFill>
                  <a:srgbClr val="0D0D11"/>
                </a:solidFill>
              </a:rPr>
              <a:t>В состоянии </a:t>
            </a:r>
            <a:r>
              <a:rPr lang="en-US">
                <a:solidFill>
                  <a:srgbClr val="0D0D11"/>
                </a:solidFill>
              </a:rPr>
              <a:t>DECIDED</a:t>
            </a:r>
            <a:r>
              <a:rPr lang="ru-RU">
                <a:solidFill>
                  <a:srgbClr val="0D0D11"/>
                </a:solidFill>
              </a:rPr>
              <a:t>: координатор уже направил участникам глобальное решение. Если после перезапуска он получит все подтверждения, то транзакция считается успешно зафиксированной. В противном случае он должен прибегнуть к протоколу ликвидации.</a:t>
            </a:r>
          </a:p>
        </p:txBody>
      </p:sp>
      <p:sp>
        <p:nvSpPr>
          <p:cNvPr id="4" name="Дата 3"/>
          <p:cNvSpPr>
            <a:spLocks noGrp="1"/>
          </p:cNvSpPr>
          <p:nvPr>
            <p:ph type="dt" sz="half" idx="10"/>
          </p:nvPr>
        </p:nvSpPr>
        <p:spPr/>
        <p:txBody>
          <a:bodyPr/>
          <a:lstStyle/>
          <a:p>
            <a:pPr>
              <a:defRPr/>
            </a:pPr>
            <a:fld id="{C49D1A89-9897-456C-ADD3-CFD7B128076E}"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28</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549275"/>
            <a:ext cx="7772400" cy="788988"/>
          </a:xfrm>
        </p:spPr>
        <p:txBody>
          <a:bodyPr/>
          <a:lstStyle/>
          <a:p>
            <a:r>
              <a:rPr lang="ru-RU" sz="3600" smtClean="0">
                <a:latin typeface="Times New Roman" pitchFamily="18" charset="0"/>
              </a:rPr>
              <a:t>Протоколы восстановления</a:t>
            </a:r>
          </a:p>
        </p:txBody>
      </p:sp>
      <p:sp>
        <p:nvSpPr>
          <p:cNvPr id="43011" name="Text Box 3"/>
          <p:cNvSpPr txBox="1">
            <a:spLocks noChangeArrowheads="1"/>
          </p:cNvSpPr>
          <p:nvPr/>
        </p:nvSpPr>
        <p:spPr bwMode="auto">
          <a:xfrm>
            <a:off x="395288" y="1412875"/>
            <a:ext cx="8137525" cy="413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spcBef>
                <a:spcPct val="35000"/>
              </a:spcBef>
              <a:spcAft>
                <a:spcPct val="15000"/>
              </a:spcAft>
            </a:pPr>
            <a:r>
              <a:rPr lang="ru-RU" b="1">
                <a:solidFill>
                  <a:srgbClr val="0D0D11"/>
                </a:solidFill>
              </a:rPr>
              <a:t>При отказе участника</a:t>
            </a:r>
            <a:r>
              <a:rPr lang="ru-RU">
                <a:solidFill>
                  <a:srgbClr val="0D0D11"/>
                </a:solidFill>
              </a:rPr>
              <a:t> цель протокола восстановления – гарантировать, что после восстановления узел выполнит в отношении транзакции то же действие, которое выполнили другие участники, и сделает это независимо от координатора, т.е. по возможности без дополнительных подтверждений. </a:t>
            </a:r>
          </a:p>
          <a:p>
            <a:pPr eaLnBrk="1" hangingPunct="1">
              <a:spcBef>
                <a:spcPct val="35000"/>
              </a:spcBef>
              <a:spcAft>
                <a:spcPct val="15000"/>
              </a:spcAft>
            </a:pPr>
            <a:r>
              <a:rPr lang="ru-RU">
                <a:solidFill>
                  <a:srgbClr val="0D0D11"/>
                </a:solidFill>
              </a:rPr>
              <a:t>Рассмотрим три возможных момента возникновения отказа:</a:t>
            </a:r>
          </a:p>
          <a:p>
            <a:pPr eaLnBrk="1" hangingPunct="1">
              <a:spcBef>
                <a:spcPct val="35000"/>
              </a:spcBef>
              <a:buFont typeface="Wingdings" pitchFamily="2" charset="2"/>
              <a:buChar char="ü"/>
            </a:pPr>
            <a:r>
              <a:rPr lang="ru-RU">
                <a:solidFill>
                  <a:srgbClr val="0D0D11"/>
                </a:solidFill>
              </a:rPr>
              <a:t>В состоянии </a:t>
            </a:r>
            <a:r>
              <a:rPr lang="en-US">
                <a:solidFill>
                  <a:srgbClr val="0D0D11"/>
                </a:solidFill>
              </a:rPr>
              <a:t>INITIAL</a:t>
            </a:r>
            <a:r>
              <a:rPr lang="ru-RU">
                <a:solidFill>
                  <a:srgbClr val="0D0D11"/>
                </a:solidFill>
              </a:rPr>
              <a:t>: участник еще не успел сообщит о своем решении координатору, поэтому он может выполнить откат, т.к. координатор не мог принять решение о глобальной фиксации транзакции без голоса этого участника.</a:t>
            </a:r>
          </a:p>
          <a:p>
            <a:pPr eaLnBrk="1" hangingPunct="1">
              <a:spcBef>
                <a:spcPct val="35000"/>
              </a:spcBef>
              <a:buFont typeface="Wingdings" pitchFamily="2" charset="2"/>
              <a:buChar char="ü"/>
            </a:pPr>
            <a:r>
              <a:rPr lang="ru-RU">
                <a:solidFill>
                  <a:srgbClr val="0D0D11"/>
                </a:solidFill>
              </a:rPr>
              <a:t>В состоянии </a:t>
            </a:r>
            <a:r>
              <a:rPr lang="en-US">
                <a:solidFill>
                  <a:srgbClr val="0D0D11"/>
                </a:solidFill>
              </a:rPr>
              <a:t>PREPARED</a:t>
            </a:r>
            <a:r>
              <a:rPr lang="ru-RU">
                <a:solidFill>
                  <a:srgbClr val="0D0D11"/>
                </a:solidFill>
              </a:rPr>
              <a:t>: участник уже направил сведения о своем решении координатору, поэтому он должен запустить свой протокол ликвидации.</a:t>
            </a:r>
          </a:p>
          <a:p>
            <a:pPr eaLnBrk="1" hangingPunct="1">
              <a:spcBef>
                <a:spcPct val="35000"/>
              </a:spcBef>
              <a:buFont typeface="Wingdings" pitchFamily="2" charset="2"/>
              <a:buChar char="ü"/>
            </a:pPr>
            <a:r>
              <a:rPr lang="ru-RU">
                <a:solidFill>
                  <a:srgbClr val="0D0D11"/>
                </a:solidFill>
              </a:rPr>
              <a:t>В состоянии </a:t>
            </a:r>
            <a:r>
              <a:rPr lang="en-US">
                <a:solidFill>
                  <a:srgbClr val="0D0D11"/>
                </a:solidFill>
              </a:rPr>
              <a:t>ABORTED</a:t>
            </a:r>
            <a:r>
              <a:rPr lang="ru-RU">
                <a:solidFill>
                  <a:srgbClr val="0D0D11"/>
                </a:solidFill>
              </a:rPr>
              <a:t>/</a:t>
            </a:r>
            <a:r>
              <a:rPr lang="en-US">
                <a:solidFill>
                  <a:srgbClr val="0D0D11"/>
                </a:solidFill>
              </a:rPr>
              <a:t>COMMITED</a:t>
            </a:r>
            <a:r>
              <a:rPr lang="ru-RU">
                <a:solidFill>
                  <a:srgbClr val="0D0D11"/>
                </a:solidFill>
              </a:rPr>
              <a:t>: участник уже завершил обработку своей части транзакции, поэтому никаких дополнительных действий не требуется.</a:t>
            </a:r>
          </a:p>
          <a:p>
            <a:pPr eaLnBrk="1" hangingPunct="1"/>
            <a:endParaRPr lang="ru-RU">
              <a:solidFill>
                <a:srgbClr val="0D0D11"/>
              </a:solidFill>
            </a:endParaRPr>
          </a:p>
        </p:txBody>
      </p:sp>
      <p:sp>
        <p:nvSpPr>
          <p:cNvPr id="4" name="Дата 3"/>
          <p:cNvSpPr>
            <a:spLocks noGrp="1"/>
          </p:cNvSpPr>
          <p:nvPr>
            <p:ph type="dt" sz="half" idx="10"/>
          </p:nvPr>
        </p:nvSpPr>
        <p:spPr/>
        <p:txBody>
          <a:bodyPr/>
          <a:lstStyle/>
          <a:p>
            <a:pPr>
              <a:defRPr/>
            </a:pPr>
            <a:fld id="{D5C40919-387A-46B7-BD08-85846C3227B5}"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29</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7772400" cy="1143000"/>
          </a:xfrm>
        </p:spPr>
        <p:txBody>
          <a:bodyPr/>
          <a:lstStyle/>
          <a:p>
            <a:r>
              <a:rPr lang="ru-RU" dirty="0" smtClean="0"/>
              <a:t>Требования к РБД  </a:t>
            </a:r>
            <a:endParaRPr lang="ru-RU" dirty="0"/>
          </a:p>
        </p:txBody>
      </p:sp>
      <p:sp>
        <p:nvSpPr>
          <p:cNvPr id="3" name="Содержимое 2"/>
          <p:cNvSpPr>
            <a:spLocks noGrp="1"/>
          </p:cNvSpPr>
          <p:nvPr>
            <p:ph idx="1"/>
          </p:nvPr>
        </p:nvSpPr>
        <p:spPr>
          <a:xfrm>
            <a:off x="685800" y="1268760"/>
            <a:ext cx="7772400" cy="4827240"/>
          </a:xfrm>
        </p:spPr>
        <p:txBody>
          <a:bodyPr/>
          <a:lstStyle/>
          <a:p>
            <a:pPr marL="457200" lvl="0" indent="-457200">
              <a:buFont typeface="+mj-lt"/>
              <a:buAutoNum type="arabicPeriod"/>
            </a:pPr>
            <a:r>
              <a:rPr kumimoji="1" lang="ru-RU" sz="2400" kern="1200" dirty="0" smtClean="0">
                <a:solidFill>
                  <a:srgbClr val="0D0D11"/>
                </a:solidFill>
                <a:latin typeface="Times New Roman" pitchFamily="18" charset="0"/>
              </a:rPr>
              <a:t>Локальные</a:t>
            </a:r>
            <a:r>
              <a:rPr kumimoji="1" lang="en-US" sz="2400" kern="1200" dirty="0" smtClean="0">
                <a:solidFill>
                  <a:srgbClr val="0D0D11"/>
                </a:solidFill>
                <a:latin typeface="Times New Roman" pitchFamily="18" charset="0"/>
              </a:rPr>
              <a:t> </a:t>
            </a:r>
            <a:r>
              <a:rPr kumimoji="1" lang="ru-RU" sz="2400" kern="1200" dirty="0" smtClean="0">
                <a:solidFill>
                  <a:srgbClr val="0D0D11"/>
                </a:solidFill>
                <a:latin typeface="Times New Roman" pitchFamily="18" charset="0"/>
              </a:rPr>
              <a:t>и </a:t>
            </a:r>
            <a:r>
              <a:rPr kumimoji="1" lang="ru-RU" sz="2400" kern="1200" dirty="0" smtClean="0">
                <a:solidFill>
                  <a:srgbClr val="0D0D11"/>
                </a:solidFill>
                <a:latin typeface="Times New Roman" pitchFamily="18" charset="0"/>
              </a:rPr>
              <a:t>глобальные (распределенные) средства доступа к данным (СУБД).</a:t>
            </a:r>
          </a:p>
          <a:p>
            <a:pPr marL="457200" lvl="0" indent="-457200">
              <a:buFont typeface="+mj-lt"/>
              <a:buAutoNum type="arabicPeriod"/>
            </a:pPr>
            <a:r>
              <a:rPr kumimoji="1" lang="ru-RU" sz="2400" kern="1200" dirty="0" smtClean="0">
                <a:solidFill>
                  <a:srgbClr val="0D0D11"/>
                </a:solidFill>
                <a:latin typeface="Times New Roman" pitchFamily="18" charset="0"/>
              </a:rPr>
              <a:t>Единообразная логика прикладных программ во всех АРМах сети.</a:t>
            </a:r>
          </a:p>
          <a:p>
            <a:pPr marL="457200" lvl="0" indent="-457200">
              <a:buFont typeface="+mj-lt"/>
              <a:buAutoNum type="arabicPeriod"/>
            </a:pPr>
            <a:r>
              <a:rPr kumimoji="1" lang="ru-RU" sz="2400" kern="1200" dirty="0" smtClean="0">
                <a:solidFill>
                  <a:srgbClr val="0D0D11"/>
                </a:solidFill>
                <a:latin typeface="Times New Roman" pitchFamily="18" charset="0"/>
              </a:rPr>
              <a:t>Малое время реакции на запросы пользователей</a:t>
            </a:r>
          </a:p>
          <a:p>
            <a:pPr marL="457200" lvl="0" indent="-457200">
              <a:buFont typeface="+mj-lt"/>
              <a:buAutoNum type="arabicPeriod"/>
            </a:pPr>
            <a:r>
              <a:rPr kumimoji="1" lang="ru-RU" sz="2400" kern="1200" dirty="0" smtClean="0">
                <a:solidFill>
                  <a:srgbClr val="0D0D11"/>
                </a:solidFill>
                <a:latin typeface="Times New Roman" pitchFamily="18" charset="0"/>
              </a:rPr>
              <a:t>Надежность, исключающая  нарушения целостности системы в случае выхода из строя ее отдельных компонент(узлов)</a:t>
            </a:r>
          </a:p>
          <a:p>
            <a:pPr marL="457200" lvl="0" indent="-457200">
              <a:buFont typeface="+mj-lt"/>
              <a:buAutoNum type="arabicPeriod"/>
            </a:pPr>
            <a:r>
              <a:rPr kumimoji="1" lang="ru-RU" sz="2400" kern="1200" dirty="0" smtClean="0">
                <a:solidFill>
                  <a:srgbClr val="0D0D11"/>
                </a:solidFill>
                <a:latin typeface="Times New Roman" pitchFamily="18" charset="0"/>
              </a:rPr>
              <a:t>Открытость, позволяющая наращивать объем локальных БД и добавлять новые АРМ</a:t>
            </a:r>
          </a:p>
          <a:p>
            <a:pPr marL="457200" indent="-457200">
              <a:buFont typeface="+mj-lt"/>
              <a:buAutoNum type="arabicPeriod"/>
            </a:pPr>
            <a:endParaRPr lang="ru-RU" sz="1600" dirty="0"/>
          </a:p>
        </p:txBody>
      </p:sp>
      <p:sp>
        <p:nvSpPr>
          <p:cNvPr id="4" name="Дата 3"/>
          <p:cNvSpPr>
            <a:spLocks noGrp="1"/>
          </p:cNvSpPr>
          <p:nvPr>
            <p:ph type="dt" sz="half" idx="10"/>
          </p:nvPr>
        </p:nvSpPr>
        <p:spPr/>
        <p:txBody>
          <a:bodyPr/>
          <a:lstStyle/>
          <a:p>
            <a:pPr>
              <a:defRPr/>
            </a:pPr>
            <a:fld id="{20B1DD1E-B83B-451A-B4C6-A367AFAD1AA7}" type="datetime1">
              <a:rPr lang="ru-RU" smtClean="0"/>
              <a:t>05.04.2013</a:t>
            </a:fld>
            <a:endParaRPr lang="ru-RU"/>
          </a:p>
        </p:txBody>
      </p:sp>
      <p:sp>
        <p:nvSpPr>
          <p:cNvPr id="5" name="Нижний колонтитул 4"/>
          <p:cNvSpPr>
            <a:spLocks noGrp="1"/>
          </p:cNvSpPr>
          <p:nvPr>
            <p:ph type="ftr" sz="quarter" idx="11"/>
          </p:nvPr>
        </p:nvSpPr>
        <p:spPr/>
        <p:txBody>
          <a:bodyPr/>
          <a:lstStyle/>
          <a:p>
            <a:pPr>
              <a:defRPr/>
            </a:pPr>
            <a:r>
              <a:rPr lang="ru-RU" smtClean="0"/>
              <a:t>КИС</a:t>
            </a:r>
            <a:endParaRPr lang="ru-RU"/>
          </a:p>
        </p:txBody>
      </p:sp>
      <p:sp>
        <p:nvSpPr>
          <p:cNvPr id="6" name="Номер слайда 5"/>
          <p:cNvSpPr>
            <a:spLocks noGrp="1"/>
          </p:cNvSpPr>
          <p:nvPr>
            <p:ph type="sldNum" sz="quarter" idx="12"/>
          </p:nvPr>
        </p:nvSpPr>
        <p:spPr/>
        <p:txBody>
          <a:bodyPr/>
          <a:lstStyle/>
          <a:p>
            <a:pPr>
              <a:defRPr/>
            </a:pPr>
            <a:fld id="{4F9BF775-A797-4BEB-8357-1C850E3D7BB8}" type="slidenum">
              <a:rPr lang="ru-RU" smtClean="0"/>
              <a:pPr>
                <a:defRPr/>
              </a:pPr>
              <a:t>3</a:t>
            </a:fld>
            <a:endParaRPr lang="ru-RU"/>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768350"/>
            <a:ext cx="7772400" cy="715963"/>
          </a:xfrm>
        </p:spPr>
        <p:txBody>
          <a:bodyPr/>
          <a:lstStyle/>
          <a:p>
            <a:r>
              <a:rPr lang="ru-RU" sz="3600" smtClean="0">
                <a:latin typeface="Times New Roman" pitchFamily="18" charset="0"/>
              </a:rPr>
              <a:t>Реализация протокола 2ФФ</a:t>
            </a:r>
          </a:p>
        </p:txBody>
      </p:sp>
      <p:sp>
        <p:nvSpPr>
          <p:cNvPr id="44037" name="Rectangle 5"/>
          <p:cNvSpPr>
            <a:spLocks noChangeArrowheads="1"/>
          </p:cNvSpPr>
          <p:nvPr/>
        </p:nvSpPr>
        <p:spPr bwMode="auto">
          <a:xfrm>
            <a:off x="0" y="118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44039" name="Rectangle 7"/>
          <p:cNvSpPr>
            <a:spLocks noChangeArrowheads="1"/>
          </p:cNvSpPr>
          <p:nvPr/>
        </p:nvSpPr>
        <p:spPr bwMode="auto">
          <a:xfrm>
            <a:off x="0" y="118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44038" name="Object 6"/>
          <p:cNvGraphicFramePr>
            <a:graphicFrameLocks noChangeAspect="1"/>
          </p:cNvGraphicFramePr>
          <p:nvPr/>
        </p:nvGraphicFramePr>
        <p:xfrm>
          <a:off x="611188" y="1517650"/>
          <a:ext cx="7993062" cy="4813300"/>
        </p:xfrm>
        <a:graphic>
          <a:graphicData uri="http://schemas.openxmlformats.org/presentationml/2006/ole">
            <mc:AlternateContent xmlns:mc="http://schemas.openxmlformats.org/markup-compatibility/2006">
              <mc:Choice xmlns:v="urn:schemas-microsoft-com:vml" Requires="v">
                <p:oleObj spid="_x0000_s44049" name="Рисунок" r:id="rId3" imgW="5778500" imgH="4483100" progId="Word.Picture.8">
                  <p:embed/>
                </p:oleObj>
              </mc:Choice>
              <mc:Fallback>
                <p:oleObj name="Рисунок" r:id="rId3" imgW="5778500" imgH="4483100"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517650"/>
                        <a:ext cx="7993062" cy="481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Дата 5"/>
          <p:cNvSpPr>
            <a:spLocks noGrp="1"/>
          </p:cNvSpPr>
          <p:nvPr>
            <p:ph type="dt" sz="half" idx="10"/>
          </p:nvPr>
        </p:nvSpPr>
        <p:spPr/>
        <p:txBody>
          <a:bodyPr/>
          <a:lstStyle/>
          <a:p>
            <a:pPr>
              <a:defRPr/>
            </a:pPr>
            <a:fld id="{5594DBC5-A356-493D-BA24-1CB8B1945252}" type="datetime1">
              <a:rPr lang="ru-RU" smtClean="0"/>
              <a:t>05.04.2013</a:t>
            </a:fld>
            <a:endParaRPr lang="ru-RU"/>
          </a:p>
        </p:txBody>
      </p:sp>
      <p:sp>
        <p:nvSpPr>
          <p:cNvPr id="7" name="Номер слайда 6"/>
          <p:cNvSpPr>
            <a:spLocks noGrp="1"/>
          </p:cNvSpPr>
          <p:nvPr>
            <p:ph type="sldNum" sz="quarter" idx="12"/>
          </p:nvPr>
        </p:nvSpPr>
        <p:spPr/>
        <p:txBody>
          <a:bodyPr/>
          <a:lstStyle/>
          <a:p>
            <a:pPr>
              <a:defRPr/>
            </a:pPr>
            <a:fld id="{4F9BF775-A797-4BEB-8357-1C850E3D7BB8}" type="slidenum">
              <a:rPr lang="ru-RU" smtClean="0"/>
              <a:pPr>
                <a:defRPr/>
              </a:pPr>
              <a:t>30</a:t>
            </a:fld>
            <a:endParaRPr lang="ru-RU"/>
          </a:p>
        </p:txBody>
      </p:sp>
      <p:sp>
        <p:nvSpPr>
          <p:cNvPr id="8" name="Нижний колонтитул 7"/>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600" dirty="0"/>
              <a:t>Поддержка </a:t>
            </a:r>
            <a:r>
              <a:rPr lang="ru-RU" sz="3600" dirty="0" err="1"/>
              <a:t>распределенности</a:t>
            </a:r>
            <a:r>
              <a:rPr lang="ru-RU" sz="3600" dirty="0"/>
              <a:t> в </a:t>
            </a:r>
            <a:r>
              <a:rPr lang="en-US" sz="3600" dirty="0"/>
              <a:t>Oracle</a:t>
            </a:r>
            <a:endParaRPr lang="ru-RU" sz="3600" dirty="0"/>
          </a:p>
        </p:txBody>
      </p:sp>
      <p:sp>
        <p:nvSpPr>
          <p:cNvPr id="3" name="Объект 2"/>
          <p:cNvSpPr>
            <a:spLocks noGrp="1"/>
          </p:cNvSpPr>
          <p:nvPr>
            <p:ph idx="1"/>
          </p:nvPr>
        </p:nvSpPr>
        <p:spPr/>
        <p:txBody>
          <a:bodyPr/>
          <a:lstStyle/>
          <a:p>
            <a:r>
              <a:rPr lang="ru-RU" sz="2000" dirty="0">
                <a:solidFill>
                  <a:srgbClr val="1D0601"/>
                </a:solidFill>
                <a:latin typeface="Times New Roman" pitchFamily="18" charset="0"/>
                <a:cs typeface="Times New Roman" pitchFamily="18" charset="0"/>
              </a:rPr>
              <a:t>Концепция построения распределенных БД в </a:t>
            </a:r>
            <a:r>
              <a:rPr lang="ru-RU" sz="2000" dirty="0" err="1">
                <a:solidFill>
                  <a:srgbClr val="1D0601"/>
                </a:solidFill>
                <a:latin typeface="Times New Roman" pitchFamily="18" charset="0"/>
                <a:cs typeface="Times New Roman" pitchFamily="18" charset="0"/>
              </a:rPr>
              <a:t>Oracle</a:t>
            </a:r>
            <a:r>
              <a:rPr lang="ru-RU" sz="2000" dirty="0">
                <a:solidFill>
                  <a:srgbClr val="1D0601"/>
                </a:solidFill>
                <a:latin typeface="Times New Roman" pitchFamily="18" charset="0"/>
                <a:cs typeface="Times New Roman" pitchFamily="18" charset="0"/>
              </a:rPr>
              <a:t> основана на децентрализованной их организации</a:t>
            </a:r>
            <a:r>
              <a:rPr lang="ru-RU" sz="2000" dirty="0" smtClean="0">
                <a:solidFill>
                  <a:srgbClr val="1D0601"/>
                </a:solidFill>
                <a:latin typeface="Times New Roman" pitchFamily="18" charset="0"/>
                <a:cs typeface="Times New Roman" pitchFamily="18" charset="0"/>
              </a:rPr>
              <a:t>.</a:t>
            </a:r>
            <a:endParaRPr lang="en-US" sz="2000" dirty="0" smtClean="0">
              <a:solidFill>
                <a:srgbClr val="1D0601"/>
              </a:solidFill>
              <a:latin typeface="Times New Roman" pitchFamily="18" charset="0"/>
              <a:cs typeface="Times New Roman" pitchFamily="18" charset="0"/>
            </a:endParaRPr>
          </a:p>
          <a:p>
            <a:r>
              <a:rPr lang="ru-RU" sz="2000" dirty="0" smtClean="0">
                <a:solidFill>
                  <a:srgbClr val="1D0601"/>
                </a:solidFill>
                <a:latin typeface="Times New Roman" pitchFamily="18" charset="0"/>
                <a:cs typeface="Times New Roman" pitchFamily="18" charset="0"/>
              </a:rPr>
              <a:t> </a:t>
            </a:r>
            <a:r>
              <a:rPr lang="ru-RU" sz="2000" dirty="0">
                <a:solidFill>
                  <a:srgbClr val="1D0601"/>
                </a:solidFill>
                <a:latin typeface="Times New Roman" pitchFamily="18" charset="0"/>
                <a:cs typeface="Times New Roman" pitchFamily="18" charset="0"/>
              </a:rPr>
              <a:t>Ссылки </a:t>
            </a:r>
            <a:r>
              <a:rPr lang="en-US" sz="2000" dirty="0" smtClean="0">
                <a:solidFill>
                  <a:srgbClr val="1D0601"/>
                </a:solidFill>
                <a:latin typeface="Times New Roman" pitchFamily="18" charset="0"/>
                <a:cs typeface="Times New Roman" pitchFamily="18" charset="0"/>
              </a:rPr>
              <a:t> </a:t>
            </a:r>
            <a:r>
              <a:rPr lang="ru-RU" sz="2000" dirty="0" smtClean="0">
                <a:solidFill>
                  <a:srgbClr val="1D0601"/>
                </a:solidFill>
                <a:latin typeface="Times New Roman" pitchFamily="18" charset="0"/>
                <a:cs typeface="Times New Roman" pitchFamily="18" charset="0"/>
              </a:rPr>
              <a:t>серверов друг </a:t>
            </a:r>
            <a:r>
              <a:rPr lang="ru-RU" sz="2000" dirty="0">
                <a:solidFill>
                  <a:srgbClr val="1D0601"/>
                </a:solidFill>
                <a:latin typeface="Times New Roman" pitchFamily="18" charset="0"/>
                <a:cs typeface="Times New Roman" pitchFamily="18" charset="0"/>
              </a:rPr>
              <a:t>на друга - так называемые каналы связи БД (</a:t>
            </a:r>
            <a:r>
              <a:rPr lang="ru-RU" sz="2000" dirty="0" err="1">
                <a:solidFill>
                  <a:srgbClr val="1D0601"/>
                </a:solidFill>
                <a:latin typeface="Times New Roman" pitchFamily="18" charset="0"/>
                <a:cs typeface="Times New Roman" pitchFamily="18" charset="0"/>
              </a:rPr>
              <a:t>database</a:t>
            </a:r>
            <a:r>
              <a:rPr lang="ru-RU" sz="2000" dirty="0">
                <a:solidFill>
                  <a:srgbClr val="1D0601"/>
                </a:solidFill>
                <a:latin typeface="Times New Roman" pitchFamily="18" charset="0"/>
                <a:cs typeface="Times New Roman" pitchFamily="18" charset="0"/>
              </a:rPr>
              <a:t> </a:t>
            </a:r>
            <a:r>
              <a:rPr lang="ru-RU" sz="2000" dirty="0" err="1">
                <a:solidFill>
                  <a:srgbClr val="1D0601"/>
                </a:solidFill>
                <a:latin typeface="Times New Roman" pitchFamily="18" charset="0"/>
                <a:cs typeface="Times New Roman" pitchFamily="18" charset="0"/>
              </a:rPr>
              <a:t>links</a:t>
            </a:r>
            <a:r>
              <a:rPr lang="ru-RU" sz="2000" dirty="0">
                <a:solidFill>
                  <a:srgbClr val="1D0601"/>
                </a:solidFill>
                <a:latin typeface="Times New Roman" pitchFamily="18" charset="0"/>
                <a:cs typeface="Times New Roman" pitchFamily="18" charset="0"/>
              </a:rPr>
              <a:t>) - серверы хранят в качестве объектов БД</a:t>
            </a:r>
            <a:r>
              <a:rPr lang="ru-RU" sz="2000" dirty="0" smtClean="0">
                <a:solidFill>
                  <a:srgbClr val="1D0601"/>
                </a:solidFill>
                <a:latin typeface="Times New Roman" pitchFamily="18" charset="0"/>
                <a:cs typeface="Times New Roman" pitchFamily="18" charset="0"/>
              </a:rPr>
              <a:t>.</a:t>
            </a:r>
          </a:p>
          <a:p>
            <a:r>
              <a:rPr lang="ru-RU" sz="2000" dirty="0" smtClean="0">
                <a:solidFill>
                  <a:srgbClr val="1D0601"/>
                </a:solidFill>
                <a:latin typeface="Times New Roman" pitchFamily="18" charset="0"/>
                <a:cs typeface="Times New Roman" pitchFamily="18" charset="0"/>
              </a:rPr>
              <a:t> Полное </a:t>
            </a:r>
            <a:r>
              <a:rPr lang="ru-RU" sz="2000" dirty="0">
                <a:solidFill>
                  <a:srgbClr val="1D0601"/>
                </a:solidFill>
                <a:latin typeface="Times New Roman" pitchFamily="18" charset="0"/>
                <a:cs typeface="Times New Roman" pitchFamily="18" charset="0"/>
              </a:rPr>
              <a:t>имя объекта может включать в себя канал связи (т. е. вместо самого объекта в локальной базе данных может храниться как бы ссылка на него</a:t>
            </a:r>
            <a:r>
              <a:rPr lang="ru-RU" sz="2000" dirty="0" smtClean="0">
                <a:solidFill>
                  <a:srgbClr val="1D0601"/>
                </a:solidFill>
                <a:latin typeface="Times New Roman" pitchFamily="18" charset="0"/>
                <a:cs typeface="Times New Roman" pitchFamily="18" charset="0"/>
              </a:rPr>
              <a:t>)</a:t>
            </a:r>
          </a:p>
          <a:p>
            <a:r>
              <a:rPr lang="ru-RU" sz="2000" dirty="0" smtClean="0">
                <a:solidFill>
                  <a:srgbClr val="1D0601"/>
                </a:solidFill>
                <a:latin typeface="Times New Roman" pitchFamily="18" charset="0"/>
                <a:cs typeface="Times New Roman" pitchFamily="18" charset="0"/>
              </a:rPr>
              <a:t>Уникальность </a:t>
            </a:r>
            <a:r>
              <a:rPr lang="ru-RU" sz="2000" dirty="0">
                <a:solidFill>
                  <a:srgbClr val="1D0601"/>
                </a:solidFill>
                <a:latin typeface="Times New Roman" pitchFamily="18" charset="0"/>
                <a:cs typeface="Times New Roman" pitchFamily="18" charset="0"/>
              </a:rPr>
              <a:t>имен серверов ("сервисов" в терминологии </a:t>
            </a:r>
            <a:r>
              <a:rPr lang="ru-RU" sz="2000" dirty="0" err="1">
                <a:solidFill>
                  <a:srgbClr val="1D0601"/>
                </a:solidFill>
                <a:latin typeface="Times New Roman" pitchFamily="18" charset="0"/>
                <a:cs typeface="Times New Roman" pitchFamily="18" charset="0"/>
              </a:rPr>
              <a:t>Oracle</a:t>
            </a:r>
            <a:r>
              <a:rPr lang="ru-RU" sz="2000" dirty="0">
                <a:solidFill>
                  <a:srgbClr val="1D0601"/>
                </a:solidFill>
                <a:latin typeface="Times New Roman" pitchFamily="18" charset="0"/>
                <a:cs typeface="Times New Roman" pitchFamily="18" charset="0"/>
              </a:rPr>
              <a:t>) </a:t>
            </a:r>
            <a:r>
              <a:rPr lang="ru-RU" sz="2000">
                <a:solidFill>
                  <a:srgbClr val="1D0601"/>
                </a:solidFill>
                <a:latin typeface="Times New Roman" pitchFamily="18" charset="0"/>
                <a:cs typeface="Times New Roman" pitchFamily="18" charset="0"/>
              </a:rPr>
              <a:t>в </a:t>
            </a:r>
            <a:r>
              <a:rPr lang="ru-RU" sz="2000" smtClean="0">
                <a:solidFill>
                  <a:srgbClr val="1D0601"/>
                </a:solidFill>
                <a:latin typeface="Times New Roman" pitchFamily="18" charset="0"/>
                <a:cs typeface="Times New Roman" pitchFamily="18" charset="0"/>
              </a:rPr>
              <a:t>сети  </a:t>
            </a:r>
            <a:r>
              <a:rPr lang="ru-RU" sz="2000" dirty="0">
                <a:solidFill>
                  <a:srgbClr val="1D0601"/>
                </a:solidFill>
                <a:latin typeface="Times New Roman" pitchFamily="18" charset="0"/>
                <a:cs typeface="Times New Roman" pitchFamily="18" charset="0"/>
              </a:rPr>
              <a:t>достигается с помощью иерархической организации доменов, подобной существующей в </a:t>
            </a:r>
            <a:r>
              <a:rPr lang="ru-RU" sz="2000" dirty="0" err="1">
                <a:solidFill>
                  <a:srgbClr val="1D0601"/>
                </a:solidFill>
                <a:latin typeface="Times New Roman" pitchFamily="18" charset="0"/>
                <a:cs typeface="Times New Roman" pitchFamily="18" charset="0"/>
              </a:rPr>
              <a:t>Internet</a:t>
            </a:r>
            <a:r>
              <a:rPr lang="ru-RU" sz="2000" dirty="0">
                <a:solidFill>
                  <a:srgbClr val="1D0601"/>
                </a:solidFill>
                <a:latin typeface="Times New Roman" pitchFamily="18" charset="0"/>
                <a:cs typeface="Times New Roman" pitchFamily="18" charset="0"/>
              </a:rPr>
              <a:t>.</a:t>
            </a:r>
          </a:p>
        </p:txBody>
      </p:sp>
      <p:sp>
        <p:nvSpPr>
          <p:cNvPr id="4" name="Дата 3"/>
          <p:cNvSpPr>
            <a:spLocks noGrp="1"/>
          </p:cNvSpPr>
          <p:nvPr>
            <p:ph type="dt" sz="half" idx="10"/>
          </p:nvPr>
        </p:nvSpPr>
        <p:spPr/>
        <p:txBody>
          <a:bodyPr/>
          <a:lstStyle/>
          <a:p>
            <a:pPr>
              <a:defRPr/>
            </a:pPr>
            <a:fld id="{20B1DD1E-B83B-451A-B4C6-A367AFAD1AA7}" type="datetime1">
              <a:rPr lang="ru-RU" smtClean="0"/>
              <a:t>05.04.2013</a:t>
            </a:fld>
            <a:endParaRPr lang="ru-RU"/>
          </a:p>
        </p:txBody>
      </p:sp>
      <p:sp>
        <p:nvSpPr>
          <p:cNvPr id="5" name="Нижний колонтитул 4"/>
          <p:cNvSpPr>
            <a:spLocks noGrp="1"/>
          </p:cNvSpPr>
          <p:nvPr>
            <p:ph type="ftr" sz="quarter" idx="11"/>
          </p:nvPr>
        </p:nvSpPr>
        <p:spPr/>
        <p:txBody>
          <a:bodyPr/>
          <a:lstStyle/>
          <a:p>
            <a:pPr>
              <a:defRPr/>
            </a:pPr>
            <a:r>
              <a:rPr lang="ru-RU" smtClean="0"/>
              <a:t>КИС</a:t>
            </a:r>
            <a:endParaRPr lang="ru-RU"/>
          </a:p>
        </p:txBody>
      </p:sp>
      <p:sp>
        <p:nvSpPr>
          <p:cNvPr id="6" name="Номер слайда 5"/>
          <p:cNvSpPr>
            <a:spLocks noGrp="1"/>
          </p:cNvSpPr>
          <p:nvPr>
            <p:ph type="sldNum" sz="quarter" idx="12"/>
          </p:nvPr>
        </p:nvSpPr>
        <p:spPr/>
        <p:txBody>
          <a:bodyPr/>
          <a:lstStyle/>
          <a:p>
            <a:pPr>
              <a:defRPr/>
            </a:pPr>
            <a:fld id="{4F9BF775-A797-4BEB-8357-1C850E3D7BB8}" type="slidenum">
              <a:rPr lang="ru-RU" smtClean="0"/>
              <a:pPr>
                <a:defRPr/>
              </a:pPr>
              <a:t>31</a:t>
            </a:fld>
            <a:endParaRPr lang="ru-RU"/>
          </a:p>
        </p:txBody>
      </p:sp>
    </p:spTree>
    <p:extLst>
      <p:ext uri="{BB962C8B-B14F-4D97-AF65-F5344CB8AC3E}">
        <p14:creationId xmlns:p14="http://schemas.microsoft.com/office/powerpoint/2010/main" val="3264204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768350"/>
            <a:ext cx="7772400" cy="573088"/>
          </a:xfrm>
        </p:spPr>
        <p:txBody>
          <a:bodyPr/>
          <a:lstStyle/>
          <a:p>
            <a:r>
              <a:rPr lang="ru-RU" sz="3600" dirty="0" smtClean="0">
                <a:latin typeface="Times New Roman" pitchFamily="18" charset="0"/>
              </a:rPr>
              <a:t>Поддержка </a:t>
            </a:r>
            <a:r>
              <a:rPr lang="ru-RU" sz="3600" dirty="0" err="1" smtClean="0">
                <a:latin typeface="Times New Roman" pitchFamily="18" charset="0"/>
              </a:rPr>
              <a:t>распределенности</a:t>
            </a:r>
            <a:r>
              <a:rPr lang="ru-RU" sz="3600" dirty="0" smtClean="0">
                <a:latin typeface="Times New Roman" pitchFamily="18" charset="0"/>
              </a:rPr>
              <a:t> в </a:t>
            </a:r>
            <a:r>
              <a:rPr lang="en-US" sz="3600" dirty="0" smtClean="0">
                <a:latin typeface="Times New Roman" pitchFamily="18" charset="0"/>
              </a:rPr>
              <a:t>Oracle</a:t>
            </a:r>
            <a:endParaRPr lang="ru-RU" sz="3600" dirty="0" smtClean="0">
              <a:latin typeface="Times New Roman" pitchFamily="18" charset="0"/>
            </a:endParaRPr>
          </a:p>
        </p:txBody>
      </p:sp>
      <p:sp>
        <p:nvSpPr>
          <p:cNvPr id="45060" name="Text Box 4"/>
          <p:cNvSpPr txBox="1">
            <a:spLocks noChangeArrowheads="1"/>
          </p:cNvSpPr>
          <p:nvPr/>
        </p:nvSpPr>
        <p:spPr bwMode="auto">
          <a:xfrm>
            <a:off x="468313" y="1412875"/>
            <a:ext cx="82073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buFontTx/>
              <a:buAutoNum type="arabicPeriod"/>
            </a:pPr>
            <a:r>
              <a:rPr lang="ru-RU">
                <a:solidFill>
                  <a:srgbClr val="0D0D11"/>
                </a:solidFill>
              </a:rPr>
              <a:t>Прозрачность распределенности.</a:t>
            </a:r>
          </a:p>
          <a:p>
            <a:pPr eaLnBrk="1" hangingPunct="1">
              <a:buFontTx/>
              <a:buAutoNum type="arabicPeriod"/>
            </a:pPr>
            <a:r>
              <a:rPr lang="ru-RU">
                <a:solidFill>
                  <a:srgbClr val="0D0D11"/>
                </a:solidFill>
              </a:rPr>
              <a:t>Каждая часть данных, хранимых на одном компьютере в сети, оформлена как самостоятельная база данных. </a:t>
            </a:r>
          </a:p>
          <a:p>
            <a:pPr eaLnBrk="1" hangingPunct="1">
              <a:buFontTx/>
              <a:buAutoNum type="arabicPeriod"/>
            </a:pPr>
            <a:r>
              <a:rPr lang="ru-RU">
                <a:solidFill>
                  <a:srgbClr val="0D0D11"/>
                </a:solidFill>
              </a:rPr>
              <a:t>Одна логическая таблица может быть распределена по разным узлам в сети.</a:t>
            </a:r>
          </a:p>
          <a:p>
            <a:pPr eaLnBrk="1" hangingPunct="1">
              <a:buFontTx/>
              <a:buAutoNum type="arabicPeriod"/>
            </a:pPr>
            <a:r>
              <a:rPr lang="ru-RU">
                <a:solidFill>
                  <a:srgbClr val="0D0D11"/>
                </a:solidFill>
              </a:rPr>
              <a:t>Каждый сервер БД в системе распределенной базы данных (РБД) управляет доступом к своей локальной БД; за управление системой в целом не отвечает ни один сервер.</a:t>
            </a:r>
          </a:p>
          <a:p>
            <a:pPr eaLnBrk="1" hangingPunct="1">
              <a:buFontTx/>
              <a:buAutoNum type="arabicPeriod"/>
            </a:pPr>
            <a:r>
              <a:rPr lang="ru-RU">
                <a:solidFill>
                  <a:srgbClr val="0D0D11"/>
                </a:solidFill>
              </a:rPr>
              <a:t>Поддержка целостности и согласованности данных осуществляется на уровне взаимодействия между серверами, что является расширением модели клиент-сервер </a:t>
            </a:r>
            <a:r>
              <a:rPr lang="en-US">
                <a:solidFill>
                  <a:srgbClr val="0D0D11"/>
                </a:solidFill>
              </a:rPr>
              <a:t>(Distributed Oracle)</a:t>
            </a:r>
            <a:r>
              <a:rPr lang="ru-RU">
                <a:solidFill>
                  <a:srgbClr val="0D0D11"/>
                </a:solidFill>
              </a:rPr>
              <a:t>.</a:t>
            </a:r>
          </a:p>
          <a:p>
            <a:pPr eaLnBrk="1" hangingPunct="1">
              <a:buFontTx/>
              <a:buAutoNum type="arabicPeriod"/>
            </a:pPr>
            <a:r>
              <a:rPr lang="ru-RU">
                <a:solidFill>
                  <a:srgbClr val="0D0D11"/>
                </a:solidFill>
              </a:rPr>
              <a:t>Связь осуществляется по сети с помощью программного средства </a:t>
            </a:r>
            <a:r>
              <a:rPr lang="en-US">
                <a:solidFill>
                  <a:srgbClr val="0D0D11"/>
                </a:solidFill>
              </a:rPr>
              <a:t>Oracle</a:t>
            </a:r>
            <a:r>
              <a:rPr lang="ru-RU">
                <a:solidFill>
                  <a:srgbClr val="0D0D11"/>
                </a:solidFill>
              </a:rPr>
              <a:t> – дополнительной утилиты </a:t>
            </a:r>
            <a:r>
              <a:rPr lang="en-US">
                <a:solidFill>
                  <a:srgbClr val="0D0D11"/>
                </a:solidFill>
              </a:rPr>
              <a:t>Net</a:t>
            </a:r>
            <a:r>
              <a:rPr lang="ru-RU">
                <a:solidFill>
                  <a:srgbClr val="0D0D11"/>
                </a:solidFill>
              </a:rPr>
              <a:t>8.</a:t>
            </a:r>
          </a:p>
          <a:p>
            <a:pPr eaLnBrk="1" hangingPunct="1">
              <a:buFontTx/>
              <a:buAutoNum type="arabicPeriod"/>
            </a:pPr>
            <a:r>
              <a:rPr lang="ru-RU">
                <a:solidFill>
                  <a:srgbClr val="0D0D11"/>
                </a:solidFill>
              </a:rPr>
              <a:t>Распределенная БД может быть неоднородной, при этом один или несколько узлов должны быть </a:t>
            </a:r>
            <a:r>
              <a:rPr lang="en-US">
                <a:solidFill>
                  <a:srgbClr val="0D0D11"/>
                </a:solidFill>
              </a:rPr>
              <a:t>Oracle</a:t>
            </a:r>
            <a:r>
              <a:rPr lang="ru-RU">
                <a:solidFill>
                  <a:srgbClr val="0D0D11"/>
                </a:solidFill>
              </a:rPr>
              <a:t>-серверами, а связь с серверами других типов осуществляется через открытый шлюз (дополнительный программный пакет </a:t>
            </a:r>
            <a:r>
              <a:rPr lang="en-US">
                <a:solidFill>
                  <a:srgbClr val="0D0D11"/>
                </a:solidFill>
              </a:rPr>
              <a:t>Open Gateways</a:t>
            </a:r>
            <a:r>
              <a:rPr lang="ru-RU">
                <a:solidFill>
                  <a:srgbClr val="0D0D11"/>
                </a:solidFill>
              </a:rPr>
              <a:t>).</a:t>
            </a:r>
          </a:p>
        </p:txBody>
      </p:sp>
      <p:sp>
        <p:nvSpPr>
          <p:cNvPr id="4" name="Дата 3"/>
          <p:cNvSpPr>
            <a:spLocks noGrp="1"/>
          </p:cNvSpPr>
          <p:nvPr>
            <p:ph type="dt" sz="half" idx="10"/>
          </p:nvPr>
        </p:nvSpPr>
        <p:spPr/>
        <p:txBody>
          <a:bodyPr/>
          <a:lstStyle/>
          <a:p>
            <a:pPr>
              <a:defRPr/>
            </a:pPr>
            <a:fld id="{472C71BF-55A4-46EB-BD7B-3E094B1EF50B}"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32</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768350"/>
            <a:ext cx="7772400" cy="573088"/>
          </a:xfrm>
        </p:spPr>
        <p:txBody>
          <a:bodyPr/>
          <a:lstStyle/>
          <a:p>
            <a:r>
              <a:rPr lang="ru-RU" sz="3600" smtClean="0">
                <a:latin typeface="Times New Roman" pitchFamily="18" charset="0"/>
              </a:rPr>
              <a:t>Связь в распределенной БД </a:t>
            </a:r>
            <a:r>
              <a:rPr lang="en-US" sz="3600" smtClean="0">
                <a:latin typeface="Times New Roman" pitchFamily="18" charset="0"/>
              </a:rPr>
              <a:t>Oracle</a:t>
            </a:r>
            <a:endParaRPr lang="ru-RU" sz="3600" smtClean="0">
              <a:latin typeface="Times New Roman" pitchFamily="18" charset="0"/>
            </a:endParaRPr>
          </a:p>
        </p:txBody>
      </p:sp>
      <p:sp>
        <p:nvSpPr>
          <p:cNvPr id="46083" name="Text Box 3"/>
          <p:cNvSpPr txBox="1">
            <a:spLocks noChangeArrowheads="1"/>
          </p:cNvSpPr>
          <p:nvPr/>
        </p:nvSpPr>
        <p:spPr bwMode="auto">
          <a:xfrm>
            <a:off x="468313" y="1412875"/>
            <a:ext cx="8207375"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a:solidFill>
                  <a:srgbClr val="0D0D11"/>
                </a:solidFill>
              </a:rPr>
              <a:t>      Обращение к сервисам базы данных (серверу БД, очереди печати, серверу электронной почты и т.д.) происходит по уникальному имени (</a:t>
            </a:r>
            <a:r>
              <a:rPr lang="en-US">
                <a:solidFill>
                  <a:srgbClr val="0D0D11"/>
                </a:solidFill>
              </a:rPr>
              <a:t>global name</a:t>
            </a:r>
            <a:r>
              <a:rPr lang="ru-RU">
                <a:solidFill>
                  <a:srgbClr val="0D0D11"/>
                </a:solidFill>
              </a:rPr>
              <a:t>). Для БД оно состоит из основного имени $</a:t>
            </a:r>
            <a:r>
              <a:rPr lang="en-US">
                <a:solidFill>
                  <a:srgbClr val="0D0D11"/>
                </a:solidFill>
              </a:rPr>
              <a:t>ORACLE</a:t>
            </a:r>
            <a:r>
              <a:rPr lang="ru-RU">
                <a:solidFill>
                  <a:srgbClr val="0D0D11"/>
                </a:solidFill>
              </a:rPr>
              <a:t>_</a:t>
            </a:r>
            <a:r>
              <a:rPr lang="en-US">
                <a:solidFill>
                  <a:srgbClr val="0D0D11"/>
                </a:solidFill>
              </a:rPr>
              <a:t>SID</a:t>
            </a:r>
            <a:r>
              <a:rPr lang="ru-RU">
                <a:solidFill>
                  <a:srgbClr val="0D0D11"/>
                </a:solidFill>
              </a:rPr>
              <a:t>, назначаемого ей при создании (длиной не более 8-и символов) и сетевого домена БД, например:</a:t>
            </a:r>
            <a:endParaRPr lang="en-US">
              <a:solidFill>
                <a:srgbClr val="0D0D11"/>
              </a:solidFill>
            </a:endParaRPr>
          </a:p>
          <a:p>
            <a:pPr eaLnBrk="1" hangingPunct="1"/>
            <a:r>
              <a:rPr lang="ru-RU">
                <a:solidFill>
                  <a:srgbClr val="0D0D11"/>
                </a:solidFill>
              </a:rPr>
              <a:t>	</a:t>
            </a:r>
            <a:r>
              <a:rPr lang="en-US" sz="2000" b="1">
                <a:solidFill>
                  <a:srgbClr val="0D0D11"/>
                </a:solidFill>
              </a:rPr>
              <a:t>sales</a:t>
            </a:r>
            <a:r>
              <a:rPr lang="ru-RU" sz="2000" b="1">
                <a:solidFill>
                  <a:srgbClr val="0D0D11"/>
                </a:solidFill>
              </a:rPr>
              <a:t>.</a:t>
            </a:r>
            <a:r>
              <a:rPr lang="en-US" sz="2000" b="1">
                <a:solidFill>
                  <a:srgbClr val="0D0D11"/>
                </a:solidFill>
              </a:rPr>
              <a:t>parts</a:t>
            </a:r>
            <a:r>
              <a:rPr lang="ru-RU" sz="2000" b="1">
                <a:solidFill>
                  <a:srgbClr val="0D0D11"/>
                </a:solidFill>
              </a:rPr>
              <a:t>@</a:t>
            </a:r>
            <a:r>
              <a:rPr lang="en-US" sz="2000" b="1">
                <a:solidFill>
                  <a:srgbClr val="0D0D11"/>
                </a:solidFill>
              </a:rPr>
              <a:t>east</a:t>
            </a:r>
            <a:r>
              <a:rPr lang="ru-RU" sz="2000" b="1">
                <a:solidFill>
                  <a:srgbClr val="0D0D11"/>
                </a:solidFill>
              </a:rPr>
              <a:t>.</a:t>
            </a:r>
            <a:r>
              <a:rPr lang="en-US" sz="2000" b="1">
                <a:solidFill>
                  <a:srgbClr val="0D0D11"/>
                </a:solidFill>
              </a:rPr>
              <a:t>compworld</a:t>
            </a:r>
            <a:endParaRPr lang="ru-RU" sz="2000" b="1">
              <a:solidFill>
                <a:srgbClr val="0D0D11"/>
              </a:solidFill>
            </a:endParaRPr>
          </a:p>
          <a:p>
            <a:pPr eaLnBrk="1" hangingPunct="1"/>
            <a:r>
              <a:rPr lang="ru-RU">
                <a:solidFill>
                  <a:srgbClr val="0D0D11"/>
                </a:solidFill>
              </a:rPr>
              <a:t>     – обращение к таблице </a:t>
            </a:r>
            <a:r>
              <a:rPr lang="en-US">
                <a:solidFill>
                  <a:srgbClr val="0D0D11"/>
                </a:solidFill>
              </a:rPr>
              <a:t>PARTS</a:t>
            </a:r>
            <a:r>
              <a:rPr lang="ru-RU">
                <a:solidFill>
                  <a:srgbClr val="0D0D11"/>
                </a:solidFill>
              </a:rPr>
              <a:t> базы данных </a:t>
            </a:r>
            <a:r>
              <a:rPr lang="en-US">
                <a:solidFill>
                  <a:srgbClr val="0D0D11"/>
                </a:solidFill>
              </a:rPr>
              <a:t>SALES</a:t>
            </a:r>
            <a:r>
              <a:rPr lang="ru-RU">
                <a:solidFill>
                  <a:srgbClr val="0D0D11"/>
                </a:solidFill>
              </a:rPr>
              <a:t>, расположенной на сервере </a:t>
            </a:r>
            <a:r>
              <a:rPr lang="en-US">
                <a:solidFill>
                  <a:srgbClr val="0D0D11"/>
                </a:solidFill>
              </a:rPr>
              <a:t>east</a:t>
            </a:r>
            <a:r>
              <a:rPr lang="ru-RU">
                <a:solidFill>
                  <a:srgbClr val="0D0D11"/>
                </a:solidFill>
              </a:rPr>
              <a:t>.</a:t>
            </a:r>
            <a:r>
              <a:rPr lang="en-US">
                <a:solidFill>
                  <a:srgbClr val="0D0D11"/>
                </a:solidFill>
              </a:rPr>
              <a:t>compworld</a:t>
            </a:r>
            <a:r>
              <a:rPr lang="ru-RU">
                <a:solidFill>
                  <a:srgbClr val="0D0D11"/>
                </a:solidFill>
              </a:rPr>
              <a:t>.</a:t>
            </a:r>
          </a:p>
          <a:p>
            <a:pPr eaLnBrk="1" hangingPunct="1"/>
            <a:r>
              <a:rPr lang="ru-RU">
                <a:solidFill>
                  <a:srgbClr val="0D0D11"/>
                </a:solidFill>
              </a:rPr>
              <a:t>      Для получения доступа к удаленной БД нужно установить связь с этой БД с помощью специальной команды языка </a:t>
            </a:r>
            <a:r>
              <a:rPr lang="en-US">
                <a:solidFill>
                  <a:srgbClr val="0D0D11"/>
                </a:solidFill>
              </a:rPr>
              <a:t>SQL</a:t>
            </a:r>
            <a:r>
              <a:rPr lang="ru-RU">
                <a:solidFill>
                  <a:srgbClr val="0D0D11"/>
                </a:solidFill>
              </a:rPr>
              <a:t> – </a:t>
            </a:r>
            <a:r>
              <a:rPr lang="en-US">
                <a:solidFill>
                  <a:srgbClr val="0D0D11"/>
                </a:solidFill>
              </a:rPr>
              <a:t>LINK</a:t>
            </a:r>
            <a:r>
              <a:rPr lang="ru-RU">
                <a:solidFill>
                  <a:srgbClr val="0D0D11"/>
                </a:solidFill>
              </a:rPr>
              <a:t>. При формировании связи могут учитываться учетные сведения пользователя для обеспечения безопасности данных, но это требует дополнительных усилий для распространения учетных сведений пользователя в сети: во-первых, нужно создать учетный раздел пользователя на удаленном сервере; во-вторых, пакеты регистрации в сети желательно шифровать, т.к. сеть не защищена от доступа посторонних лиц.</a:t>
            </a:r>
          </a:p>
        </p:txBody>
      </p:sp>
      <p:sp>
        <p:nvSpPr>
          <p:cNvPr id="4" name="Дата 3"/>
          <p:cNvSpPr>
            <a:spLocks noGrp="1"/>
          </p:cNvSpPr>
          <p:nvPr>
            <p:ph type="dt" sz="half" idx="10"/>
          </p:nvPr>
        </p:nvSpPr>
        <p:spPr/>
        <p:txBody>
          <a:bodyPr/>
          <a:lstStyle/>
          <a:p>
            <a:pPr>
              <a:defRPr/>
            </a:pPr>
            <a:fld id="{F40593C2-D98D-40EC-9CBE-13A1E785C87A}"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33</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768350"/>
            <a:ext cx="7772400" cy="573088"/>
          </a:xfrm>
        </p:spPr>
        <p:txBody>
          <a:bodyPr/>
          <a:lstStyle/>
          <a:p>
            <a:r>
              <a:rPr lang="ru-RU" sz="3600" smtClean="0">
                <a:latin typeface="Times New Roman" pitchFamily="18" charset="0"/>
              </a:rPr>
              <a:t>Связи в распределенной БД </a:t>
            </a:r>
            <a:r>
              <a:rPr lang="en-US" sz="3600" smtClean="0">
                <a:latin typeface="Times New Roman" pitchFamily="18" charset="0"/>
              </a:rPr>
              <a:t>Oracle</a:t>
            </a:r>
            <a:endParaRPr lang="ru-RU" sz="3600" smtClean="0">
              <a:latin typeface="Times New Roman" pitchFamily="18" charset="0"/>
            </a:endParaRPr>
          </a:p>
        </p:txBody>
      </p:sp>
      <p:sp>
        <p:nvSpPr>
          <p:cNvPr id="47107" name="Text Box 3"/>
          <p:cNvSpPr txBox="1">
            <a:spLocks noChangeArrowheads="1"/>
          </p:cNvSpPr>
          <p:nvPr/>
        </p:nvSpPr>
        <p:spPr bwMode="auto">
          <a:xfrm>
            <a:off x="468313" y="1341438"/>
            <a:ext cx="8207375" cy="484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b="1" u="sng">
                <a:solidFill>
                  <a:srgbClr val="0D0D11"/>
                </a:solidFill>
              </a:rPr>
              <a:t>Примеры.</a:t>
            </a:r>
            <a:endParaRPr lang="ru-RU">
              <a:solidFill>
                <a:srgbClr val="0D0D11"/>
              </a:solidFill>
            </a:endParaRPr>
          </a:p>
          <a:p>
            <a:pPr eaLnBrk="1" hangingPunct="1"/>
            <a:r>
              <a:rPr lang="ru-RU">
                <a:solidFill>
                  <a:srgbClr val="0D0D11"/>
                </a:solidFill>
              </a:rPr>
              <a:t>Локальная база данных – HQ.ACME.COM.</a:t>
            </a:r>
          </a:p>
          <a:p>
            <a:pPr eaLnBrk="1" hangingPunct="1"/>
            <a:r>
              <a:rPr lang="ru-RU">
                <a:solidFill>
                  <a:srgbClr val="0D0D11"/>
                </a:solidFill>
              </a:rPr>
              <a:t>Удаленная база данных – SALES.ACME.COM.</a:t>
            </a:r>
            <a:endParaRPr lang="en-US">
              <a:solidFill>
                <a:srgbClr val="0D0D11"/>
              </a:solidFill>
            </a:endParaRPr>
          </a:p>
          <a:p>
            <a:pPr eaLnBrk="1" hangingPunct="1">
              <a:spcBef>
                <a:spcPct val="20000"/>
              </a:spcBef>
              <a:spcAft>
                <a:spcPct val="25000"/>
              </a:spcAft>
            </a:pPr>
            <a:r>
              <a:rPr lang="ru-RU">
                <a:solidFill>
                  <a:srgbClr val="0D0D11"/>
                </a:solidFill>
              </a:rPr>
              <a:t>Создание общей связи баз данных к удаленной базе данных SALES:</a:t>
            </a:r>
            <a:endParaRPr lang="ru-RU"/>
          </a:p>
          <a:p>
            <a:pPr eaLnBrk="1" hangingPunct="1">
              <a:spcBef>
                <a:spcPct val="20000"/>
              </a:spcBef>
              <a:spcAft>
                <a:spcPct val="25000"/>
              </a:spcAft>
            </a:pPr>
            <a:r>
              <a:rPr lang="en-US" b="1">
                <a:solidFill>
                  <a:srgbClr val="0D0D11"/>
                </a:solidFill>
              </a:rPr>
              <a:t>CREATE PUBLIC DATABASE LINK sales</a:t>
            </a:r>
            <a:r>
              <a:rPr lang="ru-RU" b="1">
                <a:solidFill>
                  <a:srgbClr val="0D0D11"/>
                </a:solidFill>
              </a:rPr>
              <a:t>.</a:t>
            </a:r>
            <a:r>
              <a:rPr lang="en-US" b="1">
                <a:solidFill>
                  <a:srgbClr val="0D0D11"/>
                </a:solidFill>
              </a:rPr>
              <a:t>acme</a:t>
            </a:r>
            <a:r>
              <a:rPr lang="ru-RU" b="1">
                <a:solidFill>
                  <a:srgbClr val="0D0D11"/>
                </a:solidFill>
              </a:rPr>
              <a:t>.</a:t>
            </a:r>
            <a:r>
              <a:rPr lang="en-US" b="1">
                <a:solidFill>
                  <a:srgbClr val="0D0D11"/>
                </a:solidFill>
              </a:rPr>
              <a:t>com USING</a:t>
            </a:r>
            <a:r>
              <a:rPr lang="ru-RU" b="1">
                <a:solidFill>
                  <a:srgbClr val="0D0D11"/>
                </a:solidFill>
              </a:rPr>
              <a:t> '</a:t>
            </a:r>
            <a:r>
              <a:rPr lang="en-US" b="1">
                <a:solidFill>
                  <a:srgbClr val="0D0D11"/>
                </a:solidFill>
              </a:rPr>
              <a:t>dbstring</a:t>
            </a:r>
            <a:r>
              <a:rPr lang="ru-RU" b="1">
                <a:solidFill>
                  <a:srgbClr val="0D0D11"/>
                </a:solidFill>
              </a:rPr>
              <a:t>';</a:t>
            </a:r>
          </a:p>
          <a:p>
            <a:pPr eaLnBrk="1" hangingPunct="1"/>
            <a:endParaRPr lang="ru-RU">
              <a:solidFill>
                <a:srgbClr val="0D0D11"/>
              </a:solidFill>
            </a:endParaRPr>
          </a:p>
          <a:p>
            <a:pPr eaLnBrk="1" hangingPunct="1">
              <a:spcBef>
                <a:spcPct val="25000"/>
              </a:spcBef>
              <a:spcAft>
                <a:spcPct val="15000"/>
              </a:spcAft>
            </a:pPr>
            <a:r>
              <a:rPr lang="ru-RU">
                <a:solidFill>
                  <a:srgbClr val="0D0D11"/>
                </a:solidFill>
              </a:rPr>
              <a:t>Создание личной связи баз данных для создателя этой связи:</a:t>
            </a:r>
            <a:endParaRPr lang="en-US">
              <a:solidFill>
                <a:srgbClr val="0D0D11"/>
              </a:solidFill>
            </a:endParaRPr>
          </a:p>
          <a:p>
            <a:pPr eaLnBrk="1" hangingPunct="1"/>
            <a:r>
              <a:rPr lang="en-US" b="1">
                <a:solidFill>
                  <a:srgbClr val="0D0D11"/>
                </a:solidFill>
              </a:rPr>
              <a:t>CREATE DATABASE LINK sales CONNECT TO scott IDENTIFIED BY tiger;</a:t>
            </a:r>
            <a:endParaRPr lang="ru-RU" b="1">
              <a:solidFill>
                <a:srgbClr val="0D0D11"/>
              </a:solidFill>
            </a:endParaRPr>
          </a:p>
          <a:p>
            <a:pPr eaLnBrk="1" hangingPunct="1"/>
            <a:endParaRPr lang="ru-RU">
              <a:solidFill>
                <a:srgbClr val="0D0D11"/>
              </a:solidFill>
            </a:endParaRPr>
          </a:p>
          <a:p>
            <a:pPr eaLnBrk="1" hangingPunct="1"/>
            <a:r>
              <a:rPr lang="ru-RU">
                <a:solidFill>
                  <a:srgbClr val="0D0D11"/>
                </a:solidFill>
              </a:rPr>
              <a:t>Фраза CONNECT TO специфицирована явно. При установлении сессии в удаленной базе данных через эту связь баз данных будет использоваться идентификация SCOTT/TIGER.</a:t>
            </a:r>
          </a:p>
          <a:p>
            <a:pPr eaLnBrk="1" hangingPunct="1"/>
            <a:r>
              <a:rPr lang="ru-RU">
                <a:solidFill>
                  <a:srgbClr val="0D0D11"/>
                </a:solidFill>
              </a:rPr>
              <a:t>Фраза USING опущена. Поэтому, когда используется эта личная связь баз данных, должна существовать одноименная общая или сетевая связь баз данных, содержащая строку базы данных для установления соединения с удаленной базой данных.</a:t>
            </a:r>
          </a:p>
        </p:txBody>
      </p:sp>
      <p:sp>
        <p:nvSpPr>
          <p:cNvPr id="4" name="Дата 3"/>
          <p:cNvSpPr>
            <a:spLocks noGrp="1"/>
          </p:cNvSpPr>
          <p:nvPr>
            <p:ph type="dt" sz="half" idx="10"/>
          </p:nvPr>
        </p:nvSpPr>
        <p:spPr/>
        <p:txBody>
          <a:bodyPr/>
          <a:lstStyle/>
          <a:p>
            <a:pPr>
              <a:defRPr/>
            </a:pPr>
            <a:fld id="{580F4F51-7CD3-4F64-97BC-8FA8C3AA540A}"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34</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768350"/>
            <a:ext cx="7772400" cy="573088"/>
          </a:xfrm>
        </p:spPr>
        <p:txBody>
          <a:bodyPr/>
          <a:lstStyle/>
          <a:p>
            <a:r>
              <a:rPr lang="ru-RU" sz="3600" smtClean="0">
                <a:latin typeface="Times New Roman" pitchFamily="18" charset="0"/>
              </a:rPr>
              <a:t>Работа в распределенной БД </a:t>
            </a:r>
            <a:r>
              <a:rPr lang="en-US" sz="3600" smtClean="0">
                <a:latin typeface="Times New Roman" pitchFamily="18" charset="0"/>
              </a:rPr>
              <a:t>Oracle</a:t>
            </a:r>
            <a:endParaRPr lang="ru-RU" sz="3600" smtClean="0">
              <a:latin typeface="Times New Roman" pitchFamily="18" charset="0"/>
            </a:endParaRPr>
          </a:p>
        </p:txBody>
      </p:sp>
      <p:sp>
        <p:nvSpPr>
          <p:cNvPr id="48131" name="Text Box 3"/>
          <p:cNvSpPr txBox="1">
            <a:spLocks noChangeArrowheads="1"/>
          </p:cNvSpPr>
          <p:nvPr/>
        </p:nvSpPr>
        <p:spPr bwMode="auto">
          <a:xfrm>
            <a:off x="468313" y="1268413"/>
            <a:ext cx="820737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en-US">
                <a:solidFill>
                  <a:srgbClr val="0D0D11"/>
                </a:solidFill>
              </a:rPr>
              <a:t>Oracle</a:t>
            </a:r>
            <a:r>
              <a:rPr lang="ru-RU">
                <a:solidFill>
                  <a:srgbClr val="0D0D11"/>
                </a:solidFill>
              </a:rPr>
              <a:t> различает следующие виды обработки данных в РБД:</a:t>
            </a:r>
            <a:endParaRPr lang="ru-RU" u="sng">
              <a:solidFill>
                <a:srgbClr val="0D0D11"/>
              </a:solidFill>
            </a:endParaRPr>
          </a:p>
          <a:p>
            <a:pPr eaLnBrk="1" hangingPunct="1"/>
            <a:r>
              <a:rPr lang="ru-RU" u="sng">
                <a:solidFill>
                  <a:srgbClr val="0D0D11"/>
                </a:solidFill>
              </a:rPr>
              <a:t>удаленный запрос</a:t>
            </a:r>
            <a:r>
              <a:rPr lang="ru-RU">
                <a:solidFill>
                  <a:srgbClr val="0D0D11"/>
                </a:solidFill>
              </a:rPr>
              <a:t> – это оператор </a:t>
            </a:r>
            <a:r>
              <a:rPr lang="en-US">
                <a:solidFill>
                  <a:srgbClr val="0D0D11"/>
                </a:solidFill>
              </a:rPr>
              <a:t>SELECT</a:t>
            </a:r>
            <a:r>
              <a:rPr lang="ru-RU">
                <a:solidFill>
                  <a:srgbClr val="0D0D11"/>
                </a:solidFill>
              </a:rPr>
              <a:t>, считывающий информацию из одной или нескольких таблиц на одном из удаленных узлов сети;</a:t>
            </a:r>
            <a:endParaRPr lang="ru-RU" u="sng">
              <a:solidFill>
                <a:srgbClr val="0D0D11"/>
              </a:solidFill>
            </a:endParaRPr>
          </a:p>
          <a:p>
            <a:pPr eaLnBrk="1" hangingPunct="1"/>
            <a:r>
              <a:rPr lang="ru-RU" u="sng">
                <a:solidFill>
                  <a:srgbClr val="0D0D11"/>
                </a:solidFill>
              </a:rPr>
              <a:t>распределенный запрос</a:t>
            </a:r>
            <a:r>
              <a:rPr lang="ru-RU">
                <a:solidFill>
                  <a:srgbClr val="0D0D11"/>
                </a:solidFill>
              </a:rPr>
              <a:t> – это оператор </a:t>
            </a:r>
            <a:r>
              <a:rPr lang="en-US">
                <a:solidFill>
                  <a:srgbClr val="0D0D11"/>
                </a:solidFill>
              </a:rPr>
              <a:t>SELECT</a:t>
            </a:r>
            <a:r>
              <a:rPr lang="ru-RU">
                <a:solidFill>
                  <a:srgbClr val="0D0D11"/>
                </a:solidFill>
              </a:rPr>
              <a:t>, считывающий информацию из одной или нескольких удаленных таблиц, которые расположены на разных узлах;</a:t>
            </a:r>
            <a:endParaRPr lang="ru-RU" u="sng">
              <a:solidFill>
                <a:srgbClr val="0D0D11"/>
              </a:solidFill>
            </a:endParaRPr>
          </a:p>
          <a:p>
            <a:pPr eaLnBrk="1" hangingPunct="1"/>
            <a:r>
              <a:rPr lang="ru-RU" u="sng">
                <a:solidFill>
                  <a:srgbClr val="0D0D11"/>
                </a:solidFill>
              </a:rPr>
              <a:t>удаленное обновление</a:t>
            </a:r>
            <a:r>
              <a:rPr lang="ru-RU">
                <a:solidFill>
                  <a:srgbClr val="0D0D11"/>
                </a:solidFill>
              </a:rPr>
              <a:t> – это модификация, затрагивающая таблицы из одного удаленного узла;</a:t>
            </a:r>
            <a:endParaRPr lang="ru-RU" u="sng">
              <a:solidFill>
                <a:srgbClr val="0D0D11"/>
              </a:solidFill>
            </a:endParaRPr>
          </a:p>
          <a:p>
            <a:pPr eaLnBrk="1" hangingPunct="1"/>
            <a:r>
              <a:rPr lang="ru-RU" u="sng">
                <a:solidFill>
                  <a:srgbClr val="0D0D11"/>
                </a:solidFill>
              </a:rPr>
              <a:t>распределенное обновление</a:t>
            </a:r>
            <a:r>
              <a:rPr lang="ru-RU">
                <a:solidFill>
                  <a:srgbClr val="0D0D11"/>
                </a:solidFill>
              </a:rPr>
              <a:t> – это модификация данных двух или более узлов сети;</a:t>
            </a:r>
            <a:endParaRPr lang="ru-RU" u="sng">
              <a:solidFill>
                <a:srgbClr val="0D0D11"/>
              </a:solidFill>
            </a:endParaRPr>
          </a:p>
          <a:p>
            <a:pPr eaLnBrk="1" hangingPunct="1"/>
            <a:r>
              <a:rPr lang="ru-RU" u="sng">
                <a:solidFill>
                  <a:srgbClr val="0D0D11"/>
                </a:solidFill>
              </a:rPr>
              <a:t>вызовы удаленных процедур</a:t>
            </a:r>
            <a:r>
              <a:rPr lang="ru-RU">
                <a:solidFill>
                  <a:srgbClr val="0D0D11"/>
                </a:solidFill>
              </a:rPr>
              <a:t> – запуск процедуры, находящейся на удаленном сервере;</a:t>
            </a:r>
            <a:endParaRPr lang="ru-RU" u="sng">
              <a:solidFill>
                <a:srgbClr val="0D0D11"/>
              </a:solidFill>
            </a:endParaRPr>
          </a:p>
          <a:p>
            <a:pPr eaLnBrk="1" hangingPunct="1"/>
            <a:r>
              <a:rPr lang="ru-RU" u="sng">
                <a:solidFill>
                  <a:srgbClr val="0D0D11"/>
                </a:solidFill>
              </a:rPr>
              <a:t>удаленная транзакция </a:t>
            </a:r>
            <a:r>
              <a:rPr lang="ru-RU">
                <a:solidFill>
                  <a:srgbClr val="0D0D11"/>
                </a:solidFill>
              </a:rPr>
              <a:t>– это транзакция, содержащая хотя бы один удаленный запрос и относящаяся к одному удаленному узлу;</a:t>
            </a:r>
            <a:endParaRPr lang="ru-RU" u="sng">
              <a:solidFill>
                <a:srgbClr val="0D0D11"/>
              </a:solidFill>
            </a:endParaRPr>
          </a:p>
          <a:p>
            <a:pPr eaLnBrk="1" hangingPunct="1"/>
            <a:r>
              <a:rPr lang="ru-RU" u="sng">
                <a:solidFill>
                  <a:srgbClr val="0D0D11"/>
                </a:solidFill>
              </a:rPr>
              <a:t>распределенная транзакция </a:t>
            </a:r>
            <a:r>
              <a:rPr lang="ru-RU">
                <a:solidFill>
                  <a:srgbClr val="0D0D11"/>
                </a:solidFill>
              </a:rPr>
              <a:t>– это транзакция, содержащая одно или несколько распределенных обновлений или удаленные транзакции для разных серверов. За выполнение распределенных транзакций отвечает механизм двухфазной фиксации.</a:t>
            </a:r>
          </a:p>
        </p:txBody>
      </p:sp>
      <p:sp>
        <p:nvSpPr>
          <p:cNvPr id="4" name="Дата 3"/>
          <p:cNvSpPr>
            <a:spLocks noGrp="1"/>
          </p:cNvSpPr>
          <p:nvPr>
            <p:ph type="dt" sz="half" idx="10"/>
          </p:nvPr>
        </p:nvSpPr>
        <p:spPr/>
        <p:txBody>
          <a:bodyPr/>
          <a:lstStyle/>
          <a:p>
            <a:pPr>
              <a:defRPr/>
            </a:pPr>
            <a:fld id="{77BA2641-3326-47FD-AC54-153936DC67D0}"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35</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768350"/>
            <a:ext cx="7772400" cy="573088"/>
          </a:xfrm>
        </p:spPr>
        <p:txBody>
          <a:bodyPr/>
          <a:lstStyle/>
          <a:p>
            <a:r>
              <a:rPr lang="ru-RU" sz="3600" smtClean="0">
                <a:latin typeface="Times New Roman" pitchFamily="18" charset="0"/>
              </a:rPr>
              <a:t>Моментальные снимки в </a:t>
            </a:r>
            <a:r>
              <a:rPr lang="en-US" sz="3600" smtClean="0">
                <a:latin typeface="Times New Roman" pitchFamily="18" charset="0"/>
              </a:rPr>
              <a:t>Oracle</a:t>
            </a:r>
            <a:endParaRPr lang="ru-RU" sz="3600" smtClean="0">
              <a:latin typeface="Times New Roman" pitchFamily="18" charset="0"/>
            </a:endParaRPr>
          </a:p>
        </p:txBody>
      </p:sp>
      <p:sp>
        <p:nvSpPr>
          <p:cNvPr id="49155" name="Text Box 3"/>
          <p:cNvSpPr txBox="1">
            <a:spLocks noChangeArrowheads="1"/>
          </p:cNvSpPr>
          <p:nvPr/>
        </p:nvSpPr>
        <p:spPr bwMode="auto">
          <a:xfrm>
            <a:off x="395288" y="1268413"/>
            <a:ext cx="85693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en-US" sz="2000">
                <a:solidFill>
                  <a:srgbClr val="0D0D11"/>
                </a:solidFill>
              </a:rPr>
              <a:t>Oracle</a:t>
            </a:r>
            <a:r>
              <a:rPr lang="ru-RU" sz="2000">
                <a:solidFill>
                  <a:srgbClr val="0D0D11"/>
                </a:solidFill>
              </a:rPr>
              <a:t> поддерживает два типа тиражирования:</a:t>
            </a:r>
          </a:p>
          <a:p>
            <a:pPr eaLnBrk="1" hangingPunct="1">
              <a:buFont typeface="Wingdings" pitchFamily="2" charset="2"/>
              <a:buChar char="ü"/>
            </a:pPr>
            <a:r>
              <a:rPr lang="ru-RU" sz="2000">
                <a:solidFill>
                  <a:srgbClr val="0D0D11"/>
                </a:solidFill>
              </a:rPr>
              <a:t>базовое – копия обеспечивает доступ "только для чтения".</a:t>
            </a:r>
          </a:p>
          <a:p>
            <a:pPr eaLnBrk="1" hangingPunct="1">
              <a:buFont typeface="Wingdings" pitchFamily="2" charset="2"/>
              <a:buChar char="ü"/>
            </a:pPr>
            <a:r>
              <a:rPr lang="ru-RU" sz="2000">
                <a:solidFill>
                  <a:srgbClr val="0D0D11"/>
                </a:solidFill>
              </a:rPr>
              <a:t>усовершенствованное – приложения могут считывать и обновлять тиражируемые копии таблиц по всей системе (поддерживается специальными средствами СУБД – </a:t>
            </a:r>
            <a:r>
              <a:rPr lang="en-US" sz="2000" b="1">
                <a:solidFill>
                  <a:srgbClr val="0D0D11"/>
                </a:solidFill>
              </a:rPr>
              <a:t>Replication</a:t>
            </a:r>
            <a:r>
              <a:rPr lang="ru-RU" sz="2000" b="1">
                <a:solidFill>
                  <a:srgbClr val="0D0D11"/>
                </a:solidFill>
              </a:rPr>
              <a:t> </a:t>
            </a:r>
            <a:r>
              <a:rPr lang="en-US" sz="2000" b="1">
                <a:solidFill>
                  <a:srgbClr val="0D0D11"/>
                </a:solidFill>
              </a:rPr>
              <a:t> Option</a:t>
            </a:r>
            <a:r>
              <a:rPr lang="ru-RU" sz="2000">
                <a:solidFill>
                  <a:srgbClr val="0D0D11"/>
                </a:solidFill>
              </a:rPr>
              <a:t>).</a:t>
            </a:r>
            <a:endParaRPr lang="ru-RU" sz="2000" b="1">
              <a:solidFill>
                <a:srgbClr val="0D0D11"/>
              </a:solidFill>
            </a:endParaRPr>
          </a:p>
          <a:p>
            <a:pPr eaLnBrk="1" hangingPunct="1"/>
            <a:r>
              <a:rPr lang="ru-RU" sz="2000" b="1">
                <a:solidFill>
                  <a:srgbClr val="0D0D11"/>
                </a:solidFill>
              </a:rPr>
              <a:t>Базовое тиражирование</a:t>
            </a:r>
            <a:r>
              <a:rPr lang="ru-RU" sz="2000">
                <a:solidFill>
                  <a:srgbClr val="0D0D11"/>
                </a:solidFill>
              </a:rPr>
              <a:t> осуществляется (после установления связи с удаленной БД) с помощью создания моментальных снимков (</a:t>
            </a:r>
            <a:r>
              <a:rPr lang="en-US" sz="2000">
                <a:solidFill>
                  <a:srgbClr val="0D0D11"/>
                </a:solidFill>
              </a:rPr>
              <a:t>snapshot</a:t>
            </a:r>
            <a:r>
              <a:rPr lang="ru-RU" sz="2000">
                <a:solidFill>
                  <a:srgbClr val="0D0D11"/>
                </a:solidFill>
              </a:rPr>
              <a:t>), например:</a:t>
            </a:r>
            <a:endParaRPr lang="en-US" sz="2000">
              <a:solidFill>
                <a:srgbClr val="0D0D11"/>
              </a:solidFill>
            </a:endParaRPr>
          </a:p>
          <a:p>
            <a:pPr eaLnBrk="1" hangingPunct="1"/>
            <a:r>
              <a:rPr lang="ru-RU" sz="2000">
                <a:solidFill>
                  <a:srgbClr val="0D0D11"/>
                </a:solidFill>
              </a:rPr>
              <a:t>	</a:t>
            </a:r>
            <a:r>
              <a:rPr lang="en-US" sz="2000">
                <a:solidFill>
                  <a:srgbClr val="0D0D11"/>
                </a:solidFill>
              </a:rPr>
              <a:t>CREATE SNAPSHOT sales.parts AS</a:t>
            </a:r>
          </a:p>
          <a:p>
            <a:pPr eaLnBrk="1" hangingPunct="1"/>
            <a:r>
              <a:rPr lang="ru-RU" sz="2000">
                <a:solidFill>
                  <a:srgbClr val="0D0D11"/>
                </a:solidFill>
              </a:rPr>
              <a:t>		</a:t>
            </a:r>
            <a:r>
              <a:rPr lang="en-US" sz="2000">
                <a:solidFill>
                  <a:srgbClr val="0D0D11"/>
                </a:solidFill>
              </a:rPr>
              <a:t>SELECT * FROM sales.parts@central.compworld;</a:t>
            </a:r>
            <a:endParaRPr lang="ru-RU" sz="2000">
              <a:solidFill>
                <a:srgbClr val="0D0D11"/>
              </a:solidFill>
            </a:endParaRPr>
          </a:p>
          <a:p>
            <a:pPr eaLnBrk="1" hangingPunct="1"/>
            <a:r>
              <a:rPr lang="ru-RU" sz="2000">
                <a:solidFill>
                  <a:srgbClr val="0D0D11"/>
                </a:solidFill>
              </a:rPr>
              <a:t>Моментальные снимки бывают:</a:t>
            </a:r>
          </a:p>
          <a:p>
            <a:pPr eaLnBrk="1" hangingPunct="1">
              <a:buFont typeface="Wingdings" pitchFamily="2" charset="2"/>
              <a:buChar char="ü"/>
            </a:pPr>
            <a:r>
              <a:rPr lang="ru-RU" sz="2000">
                <a:solidFill>
                  <a:srgbClr val="0D0D11"/>
                </a:solidFill>
              </a:rPr>
              <a:t>простые – создаются по однотабличному запросу </a:t>
            </a:r>
            <a:r>
              <a:rPr lang="en-US" sz="2000">
                <a:solidFill>
                  <a:srgbClr val="0D0D11"/>
                </a:solidFill>
              </a:rPr>
              <a:t>SELECT</a:t>
            </a:r>
            <a:r>
              <a:rPr lang="ru-RU" sz="2000">
                <a:solidFill>
                  <a:srgbClr val="0D0D11"/>
                </a:solidFill>
              </a:rPr>
              <a:t>, содержащему простые условия отбора.</a:t>
            </a:r>
          </a:p>
          <a:p>
            <a:pPr eaLnBrk="1" hangingPunct="1">
              <a:buFont typeface="Wingdings" pitchFamily="2" charset="2"/>
              <a:buChar char="ü"/>
            </a:pPr>
            <a:r>
              <a:rPr lang="ru-RU" sz="2000">
                <a:solidFill>
                  <a:srgbClr val="0D0D11"/>
                </a:solidFill>
              </a:rPr>
              <a:t>сложные – создаются по запросам, содержащим сложные условия отбора, фразы </a:t>
            </a:r>
            <a:r>
              <a:rPr lang="en-US" sz="2000">
                <a:solidFill>
                  <a:srgbClr val="0D0D11"/>
                </a:solidFill>
              </a:rPr>
              <a:t>group by, having</a:t>
            </a:r>
            <a:r>
              <a:rPr lang="ru-RU" sz="2000">
                <a:solidFill>
                  <a:srgbClr val="0D0D11"/>
                </a:solidFill>
              </a:rPr>
              <a:t>, обращающимся к двум и более таблицам</a:t>
            </a:r>
            <a:r>
              <a:rPr lang="en-US" sz="2000">
                <a:solidFill>
                  <a:srgbClr val="0D0D11"/>
                </a:solidFill>
              </a:rPr>
              <a:t> </a:t>
            </a:r>
            <a:r>
              <a:rPr lang="ru-RU" sz="2000">
                <a:solidFill>
                  <a:srgbClr val="0D0D11"/>
                </a:solidFill>
              </a:rPr>
              <a:t>и проч.</a:t>
            </a:r>
          </a:p>
        </p:txBody>
      </p:sp>
      <p:sp>
        <p:nvSpPr>
          <p:cNvPr id="4" name="Дата 3"/>
          <p:cNvSpPr>
            <a:spLocks noGrp="1"/>
          </p:cNvSpPr>
          <p:nvPr>
            <p:ph type="dt" sz="half" idx="10"/>
          </p:nvPr>
        </p:nvSpPr>
        <p:spPr/>
        <p:txBody>
          <a:bodyPr/>
          <a:lstStyle/>
          <a:p>
            <a:pPr>
              <a:defRPr/>
            </a:pPr>
            <a:fld id="{A3EA2379-E9BE-4CE1-BDC7-9C2741B8BADB}"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36</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768350"/>
            <a:ext cx="7772400" cy="573088"/>
          </a:xfrm>
        </p:spPr>
        <p:txBody>
          <a:bodyPr/>
          <a:lstStyle/>
          <a:p>
            <a:r>
              <a:rPr lang="ru-RU" sz="3600" smtClean="0">
                <a:latin typeface="Times New Roman" pitchFamily="18" charset="0"/>
              </a:rPr>
              <a:t>Моментальные снимки в </a:t>
            </a:r>
            <a:r>
              <a:rPr lang="en-US" sz="3600" smtClean="0">
                <a:latin typeface="Times New Roman" pitchFamily="18" charset="0"/>
              </a:rPr>
              <a:t>Oracle</a:t>
            </a:r>
            <a:endParaRPr lang="ru-RU" sz="3600" smtClean="0">
              <a:latin typeface="Times New Roman" pitchFamily="18" charset="0"/>
            </a:endParaRPr>
          </a:p>
        </p:txBody>
      </p:sp>
      <p:sp>
        <p:nvSpPr>
          <p:cNvPr id="50179" name="Text Box 3"/>
          <p:cNvSpPr txBox="1">
            <a:spLocks noChangeArrowheads="1"/>
          </p:cNvSpPr>
          <p:nvPr/>
        </p:nvSpPr>
        <p:spPr bwMode="auto">
          <a:xfrm>
            <a:off x="684213" y="1412875"/>
            <a:ext cx="82804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sz="2000" b="1">
                <a:solidFill>
                  <a:srgbClr val="0D0D11"/>
                </a:solidFill>
              </a:rPr>
              <a:t>Примеры:</a:t>
            </a:r>
          </a:p>
          <a:p>
            <a:pPr eaLnBrk="1" hangingPunct="1"/>
            <a:r>
              <a:rPr lang="ru-RU" sz="2000">
                <a:solidFill>
                  <a:srgbClr val="0D0D11"/>
                </a:solidFill>
              </a:rPr>
              <a:t>Моментальный снимок, основой которого является запрос</a:t>
            </a:r>
            <a:endParaRPr lang="en-US" sz="2000">
              <a:solidFill>
                <a:srgbClr val="0D0D11"/>
              </a:solidFill>
            </a:endParaRPr>
          </a:p>
          <a:p>
            <a:pPr eaLnBrk="1" hangingPunct="1"/>
            <a:r>
              <a:rPr lang="ru-RU" sz="2000">
                <a:solidFill>
                  <a:srgbClr val="0D0D11"/>
                </a:solidFill>
              </a:rPr>
              <a:t>	</a:t>
            </a:r>
            <a:r>
              <a:rPr lang="en-US" sz="2000" b="1">
                <a:solidFill>
                  <a:srgbClr val="0D0D11"/>
                </a:solidFill>
              </a:rPr>
              <a:t>select * from employee@hr_link</a:t>
            </a:r>
            <a:r>
              <a:rPr lang="en-US" sz="2000">
                <a:solidFill>
                  <a:srgbClr val="0D0D11"/>
                </a:solidFill>
              </a:rPr>
              <a:t>;</a:t>
            </a:r>
            <a:endParaRPr lang="ru-RU" sz="2000">
              <a:solidFill>
                <a:srgbClr val="0D0D11"/>
              </a:solidFill>
            </a:endParaRPr>
          </a:p>
          <a:p>
            <a:pPr eaLnBrk="1" hangingPunct="1"/>
            <a:r>
              <a:rPr lang="ru-RU" sz="2000">
                <a:solidFill>
                  <a:srgbClr val="0D0D11"/>
                </a:solidFill>
              </a:rPr>
              <a:t>является простым.</a:t>
            </a:r>
          </a:p>
          <a:p>
            <a:pPr eaLnBrk="1" hangingPunct="1"/>
            <a:r>
              <a:rPr lang="ru-RU" sz="2000">
                <a:solidFill>
                  <a:srgbClr val="0D0D11"/>
                </a:solidFill>
              </a:rPr>
              <a:t>Моментальный снимок, основанный на запросе</a:t>
            </a:r>
            <a:endParaRPr lang="en-US" sz="2000">
              <a:solidFill>
                <a:srgbClr val="0D0D11"/>
              </a:solidFill>
            </a:endParaRPr>
          </a:p>
          <a:p>
            <a:pPr eaLnBrk="1" hangingPunct="1"/>
            <a:r>
              <a:rPr lang="ru-RU" sz="2000">
                <a:solidFill>
                  <a:srgbClr val="0D0D11"/>
                </a:solidFill>
              </a:rPr>
              <a:t>	</a:t>
            </a:r>
            <a:r>
              <a:rPr lang="en-US" sz="2000" b="1">
                <a:solidFill>
                  <a:srgbClr val="0D0D11"/>
                </a:solidFill>
              </a:rPr>
              <a:t>select dept, max(salary)</a:t>
            </a:r>
          </a:p>
          <a:p>
            <a:pPr eaLnBrk="1" hangingPunct="1"/>
            <a:r>
              <a:rPr lang="ru-RU" sz="2000" b="1">
                <a:solidFill>
                  <a:srgbClr val="0D0D11"/>
                </a:solidFill>
              </a:rPr>
              <a:t>		</a:t>
            </a:r>
            <a:r>
              <a:rPr lang="en-US" sz="2000" b="1">
                <a:solidFill>
                  <a:srgbClr val="0D0D11"/>
                </a:solidFill>
              </a:rPr>
              <a:t>from employee@hr_link</a:t>
            </a:r>
          </a:p>
          <a:p>
            <a:pPr eaLnBrk="1" hangingPunct="1"/>
            <a:r>
              <a:rPr lang="ru-RU" sz="2000" b="1">
                <a:solidFill>
                  <a:srgbClr val="0D0D11"/>
                </a:solidFill>
              </a:rPr>
              <a:t>		</a:t>
            </a:r>
            <a:r>
              <a:rPr lang="en-US" sz="2000" b="1">
                <a:solidFill>
                  <a:srgbClr val="0D0D11"/>
                </a:solidFill>
              </a:rPr>
              <a:t>group by dept;</a:t>
            </a:r>
            <a:endParaRPr lang="ru-RU" sz="2000" b="1">
              <a:solidFill>
                <a:srgbClr val="0D0D11"/>
              </a:solidFill>
            </a:endParaRPr>
          </a:p>
          <a:p>
            <a:pPr eaLnBrk="1" hangingPunct="1"/>
            <a:r>
              <a:rPr lang="ru-RU" sz="2000">
                <a:solidFill>
                  <a:srgbClr val="0D0D11"/>
                </a:solidFill>
              </a:rPr>
              <a:t>сложный, так как в нем используются функции группирования.</a:t>
            </a:r>
          </a:p>
          <a:p>
            <a:pPr eaLnBrk="1" hangingPunct="1"/>
            <a:endParaRPr lang="ru-RU" sz="2000">
              <a:solidFill>
                <a:srgbClr val="0D0D11"/>
              </a:solidFill>
            </a:endParaRPr>
          </a:p>
          <a:p>
            <a:pPr eaLnBrk="1" hangingPunct="1"/>
            <a:r>
              <a:rPr lang="ru-RU" sz="2000">
                <a:solidFill>
                  <a:srgbClr val="0D0D11"/>
                </a:solidFill>
              </a:rPr>
              <a:t>С помощью моментального снимка в локальной базе данных будет создано несколько объектов, поэтому пользователь, создающий моментальный снимок, должен иметь привилегии CREATE TABLE, CREATE VIEW и CREATE INDEX.</a:t>
            </a:r>
          </a:p>
        </p:txBody>
      </p:sp>
      <p:sp>
        <p:nvSpPr>
          <p:cNvPr id="4" name="Дата 3"/>
          <p:cNvSpPr>
            <a:spLocks noGrp="1"/>
          </p:cNvSpPr>
          <p:nvPr>
            <p:ph type="dt" sz="half" idx="10"/>
          </p:nvPr>
        </p:nvSpPr>
        <p:spPr/>
        <p:txBody>
          <a:bodyPr/>
          <a:lstStyle/>
          <a:p>
            <a:pPr>
              <a:defRPr/>
            </a:pPr>
            <a:fld id="{EBE10283-0BBD-49C2-9B1F-C102BD83FE84}"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37</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768350"/>
            <a:ext cx="7772400" cy="573088"/>
          </a:xfrm>
        </p:spPr>
        <p:txBody>
          <a:bodyPr/>
          <a:lstStyle/>
          <a:p>
            <a:r>
              <a:rPr lang="ru-RU" sz="3600" smtClean="0">
                <a:latin typeface="Times New Roman" pitchFamily="18" charset="0"/>
              </a:rPr>
              <a:t>Моментальные снимки в </a:t>
            </a:r>
            <a:r>
              <a:rPr lang="en-US" sz="3600" smtClean="0">
                <a:latin typeface="Times New Roman" pitchFamily="18" charset="0"/>
              </a:rPr>
              <a:t>Oracle</a:t>
            </a:r>
            <a:endParaRPr lang="ru-RU" sz="3600" smtClean="0">
              <a:latin typeface="Times New Roman" pitchFamily="18" charset="0"/>
            </a:endParaRPr>
          </a:p>
        </p:txBody>
      </p:sp>
      <p:sp>
        <p:nvSpPr>
          <p:cNvPr id="51203" name="Text Box 3"/>
          <p:cNvSpPr txBox="1">
            <a:spLocks noChangeArrowheads="1"/>
          </p:cNvSpPr>
          <p:nvPr/>
        </p:nvSpPr>
        <p:spPr bwMode="auto">
          <a:xfrm>
            <a:off x="1260475" y="1412875"/>
            <a:ext cx="7632700" cy="44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spcAft>
                <a:spcPct val="40000"/>
              </a:spcAft>
            </a:pPr>
            <a:r>
              <a:rPr lang="ru-RU" sz="2000" u="sng">
                <a:solidFill>
                  <a:srgbClr val="0D0D11"/>
                </a:solidFill>
              </a:rPr>
              <a:t>Синтаксис создания моментального снимка:</a:t>
            </a:r>
          </a:p>
          <a:p>
            <a:pPr eaLnBrk="1" hangingPunct="1"/>
            <a:r>
              <a:rPr lang="ru-RU" sz="2000">
                <a:solidFill>
                  <a:srgbClr val="0D0D11"/>
                </a:solidFill>
              </a:rPr>
              <a:t>create snapshot [</a:t>
            </a:r>
            <a:r>
              <a:rPr lang="ru-RU" sz="2000" i="1">
                <a:solidFill>
                  <a:srgbClr val="0D0D11"/>
                </a:solidFill>
              </a:rPr>
              <a:t>имя_схемы</a:t>
            </a:r>
            <a:r>
              <a:rPr lang="ru-RU" sz="2000">
                <a:solidFill>
                  <a:srgbClr val="0D0D11"/>
                </a:solidFill>
              </a:rPr>
              <a:t>.]</a:t>
            </a:r>
            <a:r>
              <a:rPr lang="ru-RU" sz="2000" i="1">
                <a:solidFill>
                  <a:srgbClr val="0D0D11"/>
                </a:solidFill>
              </a:rPr>
              <a:t>имя_снимка</a:t>
            </a:r>
          </a:p>
          <a:p>
            <a:pPr eaLnBrk="1" hangingPunct="1"/>
            <a:r>
              <a:rPr lang="ru-RU" sz="2000">
                <a:solidFill>
                  <a:srgbClr val="0D0D11"/>
                </a:solidFill>
              </a:rPr>
              <a:t>	[ { </a:t>
            </a:r>
            <a:r>
              <a:rPr lang="en-US" sz="2000">
                <a:solidFill>
                  <a:srgbClr val="0D0D11"/>
                </a:solidFill>
              </a:rPr>
              <a:t>pctfree</a:t>
            </a:r>
            <a:r>
              <a:rPr lang="ru-RU" sz="2000">
                <a:solidFill>
                  <a:srgbClr val="0D0D11"/>
                </a:solidFill>
              </a:rPr>
              <a:t> </a:t>
            </a:r>
            <a:r>
              <a:rPr lang="ru-RU" sz="2000" i="1">
                <a:solidFill>
                  <a:srgbClr val="0D0D11"/>
                </a:solidFill>
              </a:rPr>
              <a:t>целое</a:t>
            </a:r>
            <a:r>
              <a:rPr lang="ru-RU" sz="2000">
                <a:solidFill>
                  <a:srgbClr val="0D0D11"/>
                </a:solidFill>
              </a:rPr>
              <a:t> | </a:t>
            </a:r>
            <a:r>
              <a:rPr lang="en-US" sz="2000">
                <a:solidFill>
                  <a:srgbClr val="0D0D11"/>
                </a:solidFill>
              </a:rPr>
              <a:t>pctused</a:t>
            </a:r>
            <a:r>
              <a:rPr lang="ru-RU" sz="2000">
                <a:solidFill>
                  <a:srgbClr val="0D0D11"/>
                </a:solidFill>
              </a:rPr>
              <a:t> </a:t>
            </a:r>
            <a:r>
              <a:rPr lang="ru-RU" sz="2000" i="1">
                <a:solidFill>
                  <a:srgbClr val="0D0D11"/>
                </a:solidFill>
              </a:rPr>
              <a:t>целое</a:t>
            </a:r>
            <a:r>
              <a:rPr lang="ru-RU" sz="2000">
                <a:solidFill>
                  <a:srgbClr val="0D0D11"/>
                </a:solidFill>
              </a:rPr>
              <a:t> | </a:t>
            </a:r>
            <a:r>
              <a:rPr lang="en-US" sz="2000">
                <a:solidFill>
                  <a:srgbClr val="0D0D11"/>
                </a:solidFill>
              </a:rPr>
              <a:t>initrans</a:t>
            </a:r>
            <a:r>
              <a:rPr lang="ru-RU" sz="2000">
                <a:solidFill>
                  <a:srgbClr val="0D0D11"/>
                </a:solidFill>
              </a:rPr>
              <a:t> </a:t>
            </a:r>
            <a:r>
              <a:rPr lang="ru-RU" sz="2000" i="1">
                <a:solidFill>
                  <a:srgbClr val="0D0D11"/>
                </a:solidFill>
              </a:rPr>
              <a:t>целое</a:t>
            </a:r>
            <a:r>
              <a:rPr lang="ru-RU" sz="2000">
                <a:solidFill>
                  <a:srgbClr val="0D0D11"/>
                </a:solidFill>
              </a:rPr>
              <a:t> |</a:t>
            </a:r>
            <a:endParaRPr lang="en-US" sz="2000">
              <a:solidFill>
                <a:srgbClr val="0D0D11"/>
              </a:solidFill>
            </a:endParaRPr>
          </a:p>
          <a:p>
            <a:pPr eaLnBrk="1" hangingPunct="1"/>
            <a:r>
              <a:rPr lang="ru-RU" sz="2000">
                <a:solidFill>
                  <a:srgbClr val="0D0D11"/>
                </a:solidFill>
              </a:rPr>
              <a:t>		</a:t>
            </a:r>
            <a:r>
              <a:rPr lang="en-US" sz="2000">
                <a:solidFill>
                  <a:srgbClr val="0D0D11"/>
                </a:solidFill>
              </a:rPr>
              <a:t>maxtrans</a:t>
            </a:r>
            <a:r>
              <a:rPr lang="ru-RU" sz="2000">
                <a:solidFill>
                  <a:srgbClr val="0D0D11"/>
                </a:solidFill>
              </a:rPr>
              <a:t> </a:t>
            </a:r>
            <a:r>
              <a:rPr lang="ru-RU" sz="2000" i="1">
                <a:solidFill>
                  <a:srgbClr val="0D0D11"/>
                </a:solidFill>
              </a:rPr>
              <a:t>целое</a:t>
            </a:r>
            <a:r>
              <a:rPr lang="ru-RU" sz="2000">
                <a:solidFill>
                  <a:srgbClr val="0D0D11"/>
                </a:solidFill>
              </a:rPr>
              <a:t> | </a:t>
            </a:r>
            <a:r>
              <a:rPr lang="en-US" sz="2000">
                <a:solidFill>
                  <a:srgbClr val="0D0D11"/>
                </a:solidFill>
              </a:rPr>
              <a:t>tablespace</a:t>
            </a:r>
            <a:r>
              <a:rPr lang="ru-RU" sz="2000">
                <a:solidFill>
                  <a:srgbClr val="0D0D11"/>
                </a:solidFill>
              </a:rPr>
              <a:t> </a:t>
            </a:r>
            <a:r>
              <a:rPr lang="ru-RU" sz="2000" i="1">
                <a:solidFill>
                  <a:srgbClr val="0D0D11"/>
                </a:solidFill>
              </a:rPr>
              <a:t>имя_табличной_области</a:t>
            </a:r>
            <a:r>
              <a:rPr lang="ru-RU" sz="2000">
                <a:solidFill>
                  <a:srgbClr val="0D0D11"/>
                </a:solidFill>
              </a:rPr>
              <a:t> |</a:t>
            </a:r>
            <a:endParaRPr lang="en-US" sz="2000">
              <a:solidFill>
                <a:srgbClr val="0D0D11"/>
              </a:solidFill>
            </a:endParaRPr>
          </a:p>
          <a:p>
            <a:pPr eaLnBrk="1" hangingPunct="1"/>
            <a:r>
              <a:rPr lang="ru-RU" sz="2000">
                <a:solidFill>
                  <a:srgbClr val="0D0D11"/>
                </a:solidFill>
              </a:rPr>
              <a:t>		</a:t>
            </a:r>
            <a:r>
              <a:rPr lang="en-US" sz="2000">
                <a:solidFill>
                  <a:srgbClr val="0D0D11"/>
                </a:solidFill>
              </a:rPr>
              <a:t>storage</a:t>
            </a:r>
            <a:r>
              <a:rPr lang="ru-RU" sz="2000">
                <a:solidFill>
                  <a:srgbClr val="0D0D11"/>
                </a:solidFill>
              </a:rPr>
              <a:t> </a:t>
            </a:r>
            <a:r>
              <a:rPr lang="ru-RU" sz="2000" i="1">
                <a:solidFill>
                  <a:srgbClr val="0D0D11"/>
                </a:solidFill>
              </a:rPr>
              <a:t>размер_памяти</a:t>
            </a:r>
            <a:r>
              <a:rPr lang="ru-RU" sz="2000">
                <a:solidFill>
                  <a:srgbClr val="0D0D11"/>
                </a:solidFill>
              </a:rPr>
              <a:t> }]</a:t>
            </a:r>
          </a:p>
          <a:p>
            <a:pPr eaLnBrk="1" hangingPunct="1"/>
            <a:r>
              <a:rPr lang="ru-RU" sz="2000">
                <a:solidFill>
                  <a:srgbClr val="0D0D11"/>
                </a:solidFill>
              </a:rPr>
              <a:t>	[ </a:t>
            </a:r>
            <a:r>
              <a:rPr lang="en-US" sz="2000">
                <a:solidFill>
                  <a:srgbClr val="0D0D11"/>
                </a:solidFill>
              </a:rPr>
              <a:t>cluster</a:t>
            </a:r>
            <a:r>
              <a:rPr lang="ru-RU" sz="2000">
                <a:solidFill>
                  <a:srgbClr val="0D0D11"/>
                </a:solidFill>
              </a:rPr>
              <a:t> </a:t>
            </a:r>
            <a:r>
              <a:rPr lang="ru-RU" sz="2000" i="1">
                <a:solidFill>
                  <a:srgbClr val="0D0D11"/>
                </a:solidFill>
              </a:rPr>
              <a:t>имя_кластера</a:t>
            </a:r>
            <a:r>
              <a:rPr lang="ru-RU" sz="2000">
                <a:solidFill>
                  <a:srgbClr val="0D0D11"/>
                </a:solidFill>
              </a:rPr>
              <a:t> (</a:t>
            </a:r>
            <a:r>
              <a:rPr lang="ru-RU" sz="2000" i="1">
                <a:solidFill>
                  <a:srgbClr val="0D0D11"/>
                </a:solidFill>
              </a:rPr>
              <a:t>имя_столбца</a:t>
            </a:r>
            <a:r>
              <a:rPr lang="ru-RU" sz="2000">
                <a:solidFill>
                  <a:srgbClr val="0D0D11"/>
                </a:solidFill>
              </a:rPr>
              <a:t>[,…]) ]</a:t>
            </a:r>
          </a:p>
          <a:p>
            <a:pPr eaLnBrk="1" hangingPunct="1"/>
            <a:r>
              <a:rPr lang="ru-RU" sz="2000">
                <a:solidFill>
                  <a:srgbClr val="0D0D11"/>
                </a:solidFill>
              </a:rPr>
              <a:t>	[ </a:t>
            </a:r>
            <a:r>
              <a:rPr lang="en-US" sz="2000">
                <a:solidFill>
                  <a:srgbClr val="0D0D11"/>
                </a:solidFill>
              </a:rPr>
              <a:t>using index</a:t>
            </a:r>
            <a:r>
              <a:rPr lang="ru-RU" sz="2000">
                <a:solidFill>
                  <a:srgbClr val="0D0D11"/>
                </a:solidFill>
              </a:rPr>
              <a:t> ]</a:t>
            </a:r>
          </a:p>
          <a:p>
            <a:pPr eaLnBrk="1" hangingPunct="1"/>
            <a:r>
              <a:rPr lang="ru-RU" sz="2000">
                <a:solidFill>
                  <a:srgbClr val="0D0D11"/>
                </a:solidFill>
              </a:rPr>
              <a:t>	[ { </a:t>
            </a:r>
            <a:r>
              <a:rPr lang="en-US" sz="2000">
                <a:solidFill>
                  <a:srgbClr val="0D0D11"/>
                </a:solidFill>
              </a:rPr>
              <a:t>pctfree</a:t>
            </a:r>
            <a:r>
              <a:rPr lang="ru-RU" sz="2000">
                <a:solidFill>
                  <a:srgbClr val="0D0D11"/>
                </a:solidFill>
              </a:rPr>
              <a:t> </a:t>
            </a:r>
            <a:r>
              <a:rPr lang="ru-RU" sz="2000" i="1">
                <a:solidFill>
                  <a:srgbClr val="0D0D11"/>
                </a:solidFill>
              </a:rPr>
              <a:t>целое</a:t>
            </a:r>
            <a:r>
              <a:rPr lang="ru-RU" sz="2000">
                <a:solidFill>
                  <a:srgbClr val="0D0D11"/>
                </a:solidFill>
              </a:rPr>
              <a:t> | </a:t>
            </a:r>
            <a:r>
              <a:rPr lang="en-US" sz="2000">
                <a:solidFill>
                  <a:srgbClr val="0D0D11"/>
                </a:solidFill>
              </a:rPr>
              <a:t>pctused</a:t>
            </a:r>
            <a:r>
              <a:rPr lang="ru-RU" sz="2000">
                <a:solidFill>
                  <a:srgbClr val="0D0D11"/>
                </a:solidFill>
              </a:rPr>
              <a:t> </a:t>
            </a:r>
            <a:r>
              <a:rPr lang="ru-RU" sz="2000" i="1">
                <a:solidFill>
                  <a:srgbClr val="0D0D11"/>
                </a:solidFill>
              </a:rPr>
              <a:t>целое</a:t>
            </a:r>
            <a:r>
              <a:rPr lang="ru-RU" sz="2000">
                <a:solidFill>
                  <a:srgbClr val="0D0D11"/>
                </a:solidFill>
              </a:rPr>
              <a:t> | </a:t>
            </a:r>
            <a:r>
              <a:rPr lang="en-US" sz="2000">
                <a:solidFill>
                  <a:srgbClr val="0D0D11"/>
                </a:solidFill>
              </a:rPr>
              <a:t>initrans</a:t>
            </a:r>
            <a:r>
              <a:rPr lang="ru-RU" sz="2000">
                <a:solidFill>
                  <a:srgbClr val="0D0D11"/>
                </a:solidFill>
              </a:rPr>
              <a:t> </a:t>
            </a:r>
            <a:r>
              <a:rPr lang="ru-RU" sz="2000" i="1">
                <a:solidFill>
                  <a:srgbClr val="0D0D11"/>
                </a:solidFill>
              </a:rPr>
              <a:t>целое</a:t>
            </a:r>
            <a:r>
              <a:rPr lang="ru-RU" sz="2000">
                <a:solidFill>
                  <a:srgbClr val="0D0D11"/>
                </a:solidFill>
              </a:rPr>
              <a:t> |</a:t>
            </a:r>
            <a:endParaRPr lang="en-US" sz="2000">
              <a:solidFill>
                <a:srgbClr val="0D0D11"/>
              </a:solidFill>
            </a:endParaRPr>
          </a:p>
          <a:p>
            <a:pPr eaLnBrk="1" hangingPunct="1"/>
            <a:r>
              <a:rPr lang="ru-RU" sz="2000">
                <a:solidFill>
                  <a:srgbClr val="0D0D11"/>
                </a:solidFill>
              </a:rPr>
              <a:t>		</a:t>
            </a:r>
            <a:r>
              <a:rPr lang="en-US" sz="2000">
                <a:solidFill>
                  <a:srgbClr val="0D0D11"/>
                </a:solidFill>
              </a:rPr>
              <a:t>maxtrans</a:t>
            </a:r>
            <a:r>
              <a:rPr lang="ru-RU" sz="2000">
                <a:solidFill>
                  <a:srgbClr val="0D0D11"/>
                </a:solidFill>
              </a:rPr>
              <a:t> </a:t>
            </a:r>
            <a:r>
              <a:rPr lang="ru-RU" sz="2000" i="1">
                <a:solidFill>
                  <a:srgbClr val="0D0D11"/>
                </a:solidFill>
              </a:rPr>
              <a:t>целое</a:t>
            </a:r>
            <a:r>
              <a:rPr lang="ru-RU" sz="2000">
                <a:solidFill>
                  <a:srgbClr val="0D0D11"/>
                </a:solidFill>
              </a:rPr>
              <a:t> | </a:t>
            </a:r>
            <a:r>
              <a:rPr lang="en-US" sz="2000">
                <a:solidFill>
                  <a:srgbClr val="0D0D11"/>
                </a:solidFill>
              </a:rPr>
              <a:t>tablespace</a:t>
            </a:r>
            <a:r>
              <a:rPr lang="ru-RU" sz="2000">
                <a:solidFill>
                  <a:srgbClr val="0D0D11"/>
                </a:solidFill>
              </a:rPr>
              <a:t> </a:t>
            </a:r>
            <a:r>
              <a:rPr lang="ru-RU" sz="2000" i="1">
                <a:solidFill>
                  <a:srgbClr val="0D0D11"/>
                </a:solidFill>
              </a:rPr>
              <a:t>имя_табличной_области</a:t>
            </a:r>
            <a:r>
              <a:rPr lang="ru-RU" sz="2000">
                <a:solidFill>
                  <a:srgbClr val="0D0D11"/>
                </a:solidFill>
              </a:rPr>
              <a:t> |</a:t>
            </a:r>
            <a:endParaRPr lang="en-US" sz="2000">
              <a:solidFill>
                <a:srgbClr val="0D0D11"/>
              </a:solidFill>
            </a:endParaRPr>
          </a:p>
          <a:p>
            <a:pPr eaLnBrk="1" hangingPunct="1"/>
            <a:r>
              <a:rPr lang="ru-RU" sz="2000">
                <a:solidFill>
                  <a:srgbClr val="0D0D11"/>
                </a:solidFill>
              </a:rPr>
              <a:t>		</a:t>
            </a:r>
            <a:r>
              <a:rPr lang="en-US" sz="2000">
                <a:solidFill>
                  <a:srgbClr val="0D0D11"/>
                </a:solidFill>
              </a:rPr>
              <a:t>storage</a:t>
            </a:r>
            <a:r>
              <a:rPr lang="ru-RU" sz="2000">
                <a:solidFill>
                  <a:srgbClr val="0D0D11"/>
                </a:solidFill>
              </a:rPr>
              <a:t> </a:t>
            </a:r>
            <a:r>
              <a:rPr lang="ru-RU" sz="2000" i="1">
                <a:solidFill>
                  <a:srgbClr val="0D0D11"/>
                </a:solidFill>
              </a:rPr>
              <a:t>размер_памяти</a:t>
            </a:r>
            <a:r>
              <a:rPr lang="ru-RU" sz="2000">
                <a:solidFill>
                  <a:srgbClr val="0D0D11"/>
                </a:solidFill>
              </a:rPr>
              <a:t> }]</a:t>
            </a:r>
            <a:endParaRPr lang="en-US" sz="2000">
              <a:solidFill>
                <a:srgbClr val="0D0D11"/>
              </a:solidFill>
            </a:endParaRPr>
          </a:p>
          <a:p>
            <a:pPr eaLnBrk="1" hangingPunct="1"/>
            <a:r>
              <a:rPr lang="ru-RU" sz="2000">
                <a:solidFill>
                  <a:srgbClr val="0D0D11"/>
                </a:solidFill>
              </a:rPr>
              <a:t>	</a:t>
            </a:r>
            <a:r>
              <a:rPr lang="en-US" sz="2000">
                <a:solidFill>
                  <a:srgbClr val="0D0D11"/>
                </a:solidFill>
              </a:rPr>
              <a:t>[refresh [{ fast | complete | </a:t>
            </a:r>
            <a:r>
              <a:rPr lang="en-US" sz="2000" u="sng">
                <a:solidFill>
                  <a:srgbClr val="0D0D11"/>
                </a:solidFill>
              </a:rPr>
              <a:t>force</a:t>
            </a:r>
            <a:r>
              <a:rPr lang="en-US" sz="2000">
                <a:solidFill>
                  <a:srgbClr val="0D0D11"/>
                </a:solidFill>
              </a:rPr>
              <a:t> }]</a:t>
            </a:r>
          </a:p>
          <a:p>
            <a:pPr eaLnBrk="1" hangingPunct="1"/>
            <a:r>
              <a:rPr lang="ru-RU" sz="2000">
                <a:solidFill>
                  <a:srgbClr val="0D0D11"/>
                </a:solidFill>
              </a:rPr>
              <a:t>	</a:t>
            </a:r>
            <a:r>
              <a:rPr lang="en-US" sz="2000">
                <a:solidFill>
                  <a:srgbClr val="0D0D11"/>
                </a:solidFill>
              </a:rPr>
              <a:t>[ start with </a:t>
            </a:r>
            <a:r>
              <a:rPr lang="ru-RU" sz="2000" i="1">
                <a:solidFill>
                  <a:srgbClr val="0D0D11"/>
                </a:solidFill>
              </a:rPr>
              <a:t>дата</a:t>
            </a:r>
            <a:r>
              <a:rPr lang="en-US" sz="2000" i="1">
                <a:solidFill>
                  <a:srgbClr val="0D0D11"/>
                </a:solidFill>
              </a:rPr>
              <a:t>_1</a:t>
            </a:r>
            <a:r>
              <a:rPr lang="en-US" sz="2000">
                <a:solidFill>
                  <a:srgbClr val="0D0D11"/>
                </a:solidFill>
              </a:rPr>
              <a:t> ] [ next </a:t>
            </a:r>
            <a:r>
              <a:rPr lang="ru-RU" sz="2000" i="1">
                <a:solidFill>
                  <a:srgbClr val="0D0D11"/>
                </a:solidFill>
              </a:rPr>
              <a:t>дата</a:t>
            </a:r>
            <a:r>
              <a:rPr lang="en-US" sz="2000" i="1">
                <a:solidFill>
                  <a:srgbClr val="0D0D11"/>
                </a:solidFill>
              </a:rPr>
              <a:t>_2</a:t>
            </a:r>
            <a:r>
              <a:rPr lang="en-US" sz="2000">
                <a:solidFill>
                  <a:srgbClr val="0D0D11"/>
                </a:solidFill>
              </a:rPr>
              <a:t> ]]</a:t>
            </a:r>
          </a:p>
          <a:p>
            <a:pPr eaLnBrk="1" hangingPunct="1"/>
            <a:r>
              <a:rPr lang="ru-RU" sz="2000">
                <a:solidFill>
                  <a:srgbClr val="0D0D11"/>
                </a:solidFill>
              </a:rPr>
              <a:t>	</a:t>
            </a:r>
            <a:r>
              <a:rPr lang="en-US" sz="2000">
                <a:solidFill>
                  <a:srgbClr val="0D0D11"/>
                </a:solidFill>
              </a:rPr>
              <a:t>[for update]</a:t>
            </a:r>
          </a:p>
          <a:p>
            <a:pPr eaLnBrk="1" hangingPunct="1"/>
            <a:r>
              <a:rPr lang="ru-RU" sz="2000">
                <a:solidFill>
                  <a:srgbClr val="0D0D11"/>
                </a:solidFill>
              </a:rPr>
              <a:t>	</a:t>
            </a:r>
            <a:r>
              <a:rPr lang="en-US" sz="2000">
                <a:solidFill>
                  <a:srgbClr val="0D0D11"/>
                </a:solidFill>
              </a:rPr>
              <a:t>as </a:t>
            </a:r>
            <a:r>
              <a:rPr lang="ru-RU" sz="2000" i="1">
                <a:solidFill>
                  <a:srgbClr val="0D0D11"/>
                </a:solidFill>
              </a:rPr>
              <a:t>запрос</a:t>
            </a:r>
            <a:r>
              <a:rPr lang="en-US" sz="2000">
                <a:solidFill>
                  <a:srgbClr val="0D0D11"/>
                </a:solidFill>
              </a:rPr>
              <a:t>;</a:t>
            </a:r>
            <a:endParaRPr lang="ru-RU" sz="2000">
              <a:solidFill>
                <a:srgbClr val="0D0D11"/>
              </a:solidFill>
            </a:endParaRPr>
          </a:p>
        </p:txBody>
      </p:sp>
      <p:sp>
        <p:nvSpPr>
          <p:cNvPr id="4" name="Дата 3"/>
          <p:cNvSpPr>
            <a:spLocks noGrp="1"/>
          </p:cNvSpPr>
          <p:nvPr>
            <p:ph type="dt" sz="half" idx="10"/>
          </p:nvPr>
        </p:nvSpPr>
        <p:spPr/>
        <p:txBody>
          <a:bodyPr/>
          <a:lstStyle/>
          <a:p>
            <a:pPr>
              <a:defRPr/>
            </a:pPr>
            <a:fld id="{3573726F-332F-48C7-A85A-FE29D52426C2}"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38</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768350"/>
            <a:ext cx="7772400" cy="573088"/>
          </a:xfrm>
        </p:spPr>
        <p:txBody>
          <a:bodyPr/>
          <a:lstStyle/>
          <a:p>
            <a:r>
              <a:rPr lang="ru-RU" sz="3600" smtClean="0">
                <a:latin typeface="Times New Roman" pitchFamily="18" charset="0"/>
              </a:rPr>
              <a:t>Моментальные снимки в </a:t>
            </a:r>
            <a:r>
              <a:rPr lang="en-US" sz="3600" smtClean="0">
                <a:latin typeface="Times New Roman" pitchFamily="18" charset="0"/>
              </a:rPr>
              <a:t>Oracle</a:t>
            </a:r>
            <a:endParaRPr lang="ru-RU" sz="3600" smtClean="0">
              <a:latin typeface="Times New Roman" pitchFamily="18" charset="0"/>
            </a:endParaRPr>
          </a:p>
        </p:txBody>
      </p:sp>
      <p:sp>
        <p:nvSpPr>
          <p:cNvPr id="52227" name="Text Box 3"/>
          <p:cNvSpPr txBox="1">
            <a:spLocks noChangeArrowheads="1"/>
          </p:cNvSpPr>
          <p:nvPr/>
        </p:nvSpPr>
        <p:spPr bwMode="auto">
          <a:xfrm>
            <a:off x="1476375" y="1412875"/>
            <a:ext cx="7488238"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sz="2000">
                <a:solidFill>
                  <a:srgbClr val="0D0D11"/>
                </a:solidFill>
              </a:rPr>
              <a:t>Пример создания МС на локальном сервере:</a:t>
            </a:r>
          </a:p>
          <a:p>
            <a:pPr eaLnBrk="1" hangingPunct="1">
              <a:spcBef>
                <a:spcPct val="15000"/>
              </a:spcBef>
            </a:pPr>
            <a:r>
              <a:rPr lang="en-US" sz="2000">
                <a:solidFill>
                  <a:srgbClr val="0D0D11"/>
                </a:solidFill>
              </a:rPr>
              <a:t>create snapshot emp_dept_count</a:t>
            </a:r>
          </a:p>
          <a:p>
            <a:pPr eaLnBrk="1" hangingPunct="1">
              <a:spcBef>
                <a:spcPct val="15000"/>
              </a:spcBef>
            </a:pPr>
            <a:r>
              <a:rPr lang="ru-RU" sz="2000">
                <a:solidFill>
                  <a:srgbClr val="0D0D11"/>
                </a:solidFill>
              </a:rPr>
              <a:t>	</a:t>
            </a:r>
            <a:r>
              <a:rPr lang="en-US" sz="2000">
                <a:solidFill>
                  <a:srgbClr val="0D0D11"/>
                </a:solidFill>
              </a:rPr>
              <a:t>pctfree 5</a:t>
            </a:r>
          </a:p>
          <a:p>
            <a:pPr eaLnBrk="1" hangingPunct="1">
              <a:spcBef>
                <a:spcPct val="15000"/>
              </a:spcBef>
            </a:pPr>
            <a:r>
              <a:rPr lang="ru-RU" sz="2000">
                <a:solidFill>
                  <a:srgbClr val="0D0D11"/>
                </a:solidFill>
              </a:rPr>
              <a:t>	</a:t>
            </a:r>
            <a:r>
              <a:rPr lang="en-US" sz="2000">
                <a:solidFill>
                  <a:srgbClr val="0D0D11"/>
                </a:solidFill>
              </a:rPr>
              <a:t>tablespace snap</a:t>
            </a:r>
          </a:p>
          <a:p>
            <a:pPr eaLnBrk="1" hangingPunct="1">
              <a:spcBef>
                <a:spcPct val="15000"/>
              </a:spcBef>
            </a:pPr>
            <a:r>
              <a:rPr lang="ru-RU" sz="2000">
                <a:solidFill>
                  <a:srgbClr val="0D0D11"/>
                </a:solidFill>
              </a:rPr>
              <a:t>	</a:t>
            </a:r>
            <a:r>
              <a:rPr lang="en-US" sz="2000">
                <a:solidFill>
                  <a:srgbClr val="0D0D11"/>
                </a:solidFill>
              </a:rPr>
              <a:t>storage (initial 100k next 100k pctincrease 0)</a:t>
            </a:r>
          </a:p>
          <a:p>
            <a:pPr eaLnBrk="1" hangingPunct="1">
              <a:spcBef>
                <a:spcPct val="15000"/>
              </a:spcBef>
            </a:pPr>
            <a:r>
              <a:rPr lang="ru-RU" sz="2000">
                <a:solidFill>
                  <a:srgbClr val="0D0D11"/>
                </a:solidFill>
              </a:rPr>
              <a:t>	</a:t>
            </a:r>
            <a:r>
              <a:rPr lang="en-US" sz="2000">
                <a:solidFill>
                  <a:srgbClr val="0D0D11"/>
                </a:solidFill>
              </a:rPr>
              <a:t>refresh complete</a:t>
            </a:r>
          </a:p>
          <a:p>
            <a:pPr eaLnBrk="1" hangingPunct="1">
              <a:spcBef>
                <a:spcPct val="15000"/>
              </a:spcBef>
            </a:pPr>
            <a:r>
              <a:rPr lang="ru-RU" sz="2000">
                <a:solidFill>
                  <a:srgbClr val="0D0D11"/>
                </a:solidFill>
              </a:rPr>
              <a:t>	</a:t>
            </a:r>
            <a:r>
              <a:rPr lang="en-US" sz="2000">
                <a:solidFill>
                  <a:srgbClr val="0D0D11"/>
                </a:solidFill>
              </a:rPr>
              <a:t>start with sysdate</a:t>
            </a:r>
          </a:p>
          <a:p>
            <a:pPr eaLnBrk="1" hangingPunct="1">
              <a:spcBef>
                <a:spcPct val="15000"/>
              </a:spcBef>
            </a:pPr>
            <a:r>
              <a:rPr lang="ru-RU" sz="2000">
                <a:solidFill>
                  <a:srgbClr val="0D0D11"/>
                </a:solidFill>
              </a:rPr>
              <a:t>	</a:t>
            </a:r>
            <a:r>
              <a:rPr lang="en-US" sz="2000">
                <a:solidFill>
                  <a:srgbClr val="0D0D11"/>
                </a:solidFill>
              </a:rPr>
              <a:t>next sysdate+7</a:t>
            </a:r>
          </a:p>
          <a:p>
            <a:pPr eaLnBrk="1" hangingPunct="1">
              <a:spcBef>
                <a:spcPct val="15000"/>
              </a:spcBef>
            </a:pPr>
            <a:r>
              <a:rPr lang="ru-RU" sz="2000">
                <a:solidFill>
                  <a:srgbClr val="0D0D11"/>
                </a:solidFill>
              </a:rPr>
              <a:t>	</a:t>
            </a:r>
            <a:r>
              <a:rPr lang="en-US" sz="2000">
                <a:solidFill>
                  <a:srgbClr val="0D0D11"/>
                </a:solidFill>
              </a:rPr>
              <a:t>as select deptno, count(*) dept_count</a:t>
            </a:r>
          </a:p>
          <a:p>
            <a:pPr eaLnBrk="1" hangingPunct="1">
              <a:spcBef>
                <a:spcPct val="15000"/>
              </a:spcBef>
            </a:pPr>
            <a:r>
              <a:rPr lang="ru-RU" sz="2000">
                <a:solidFill>
                  <a:srgbClr val="0D0D11"/>
                </a:solidFill>
              </a:rPr>
              <a:t>		</a:t>
            </a:r>
            <a:r>
              <a:rPr lang="en-US" sz="2000">
                <a:solidFill>
                  <a:srgbClr val="0D0D11"/>
                </a:solidFill>
              </a:rPr>
              <a:t>from employee@hr_link</a:t>
            </a:r>
          </a:p>
          <a:p>
            <a:pPr eaLnBrk="1" hangingPunct="1">
              <a:spcBef>
                <a:spcPct val="15000"/>
              </a:spcBef>
            </a:pPr>
            <a:r>
              <a:rPr lang="ru-RU" sz="2000">
                <a:solidFill>
                  <a:srgbClr val="0D0D11"/>
                </a:solidFill>
              </a:rPr>
              <a:t>		</a:t>
            </a:r>
            <a:r>
              <a:rPr lang="en-US" sz="2000">
                <a:solidFill>
                  <a:srgbClr val="0D0D11"/>
                </a:solidFill>
              </a:rPr>
              <a:t>group by deptno;</a:t>
            </a:r>
            <a:endParaRPr lang="ru-RU" sz="2000">
              <a:solidFill>
                <a:srgbClr val="0D0D11"/>
              </a:solidFill>
            </a:endParaRPr>
          </a:p>
        </p:txBody>
      </p:sp>
      <p:sp>
        <p:nvSpPr>
          <p:cNvPr id="4" name="Дата 3"/>
          <p:cNvSpPr>
            <a:spLocks noGrp="1"/>
          </p:cNvSpPr>
          <p:nvPr>
            <p:ph type="dt" sz="half" idx="10"/>
          </p:nvPr>
        </p:nvSpPr>
        <p:spPr/>
        <p:txBody>
          <a:bodyPr/>
          <a:lstStyle/>
          <a:p>
            <a:pPr>
              <a:defRPr/>
            </a:pPr>
            <a:fld id="{077A2721-21B3-40B5-B9E0-3F78D5D61461}"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39</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7772400" cy="1143000"/>
          </a:xfrm>
        </p:spPr>
        <p:txBody>
          <a:bodyPr/>
          <a:lstStyle/>
          <a:p>
            <a:r>
              <a:rPr lang="ru-RU" dirty="0" smtClean="0"/>
              <a:t>Требования к РБД  </a:t>
            </a:r>
            <a:endParaRPr lang="ru-RU" dirty="0"/>
          </a:p>
        </p:txBody>
      </p:sp>
      <p:sp>
        <p:nvSpPr>
          <p:cNvPr id="3" name="Содержимое 2"/>
          <p:cNvSpPr>
            <a:spLocks noGrp="1"/>
          </p:cNvSpPr>
          <p:nvPr>
            <p:ph idx="1"/>
          </p:nvPr>
        </p:nvSpPr>
        <p:spPr>
          <a:xfrm>
            <a:off x="685800" y="1268760"/>
            <a:ext cx="7772400" cy="4827240"/>
          </a:xfrm>
        </p:spPr>
        <p:txBody>
          <a:bodyPr/>
          <a:lstStyle/>
          <a:p>
            <a:pPr marL="457200" lvl="0" indent="-457200">
              <a:buFont typeface="+mj-lt"/>
              <a:buAutoNum type="arabicPeriod" startAt="6"/>
            </a:pPr>
            <a:r>
              <a:rPr kumimoji="1" lang="ru-RU" sz="2400" kern="1200" dirty="0" smtClean="0">
                <a:solidFill>
                  <a:srgbClr val="0D0D11"/>
                </a:solidFill>
                <a:latin typeface="Times New Roman" pitchFamily="18" charset="0"/>
              </a:rPr>
              <a:t>Развитая система управления резервным копированием и восстановления данных на случай сбоев</a:t>
            </a:r>
          </a:p>
          <a:p>
            <a:pPr marL="457200" lvl="0" indent="-457200">
              <a:buFont typeface="+mj-lt"/>
              <a:buAutoNum type="arabicPeriod" startAt="6"/>
            </a:pPr>
            <a:r>
              <a:rPr kumimoji="1" lang="ru-RU" sz="2400" kern="1200" dirty="0" smtClean="0">
                <a:solidFill>
                  <a:srgbClr val="0D0D11"/>
                </a:solidFill>
                <a:latin typeface="Times New Roman" pitchFamily="18" charset="0"/>
              </a:rPr>
              <a:t>Защищенность, обеспечивающая соблюдение контроля привилегий доступа к данным</a:t>
            </a:r>
          </a:p>
          <a:p>
            <a:pPr marL="457200" lvl="0" indent="-457200">
              <a:buFont typeface="+mj-lt"/>
              <a:buAutoNum type="arabicPeriod" startAt="6"/>
            </a:pPr>
            <a:r>
              <a:rPr kumimoji="1" lang="ru-RU" sz="2400" kern="1200" dirty="0" smtClean="0">
                <a:solidFill>
                  <a:srgbClr val="0D0D11"/>
                </a:solidFill>
                <a:latin typeface="Times New Roman" pitchFamily="18" charset="0"/>
              </a:rPr>
              <a:t>Высокая эффективность за счет выбора оптимальных алгоритмов использования сетевых ресурсов</a:t>
            </a:r>
          </a:p>
          <a:p>
            <a:pPr marL="457200" lvl="0" indent="-457200">
              <a:buFont typeface="+mj-lt"/>
              <a:buAutoNum type="arabicPeriod" startAt="6"/>
            </a:pPr>
            <a:r>
              <a:rPr kumimoji="1" lang="ru-RU" sz="2400" kern="1200" dirty="0" smtClean="0">
                <a:solidFill>
                  <a:srgbClr val="0D0D11"/>
                </a:solidFill>
                <a:latin typeface="Times New Roman" pitchFamily="18" charset="0"/>
              </a:rPr>
              <a:t>Развитый репликационный механизм, </a:t>
            </a:r>
            <a:r>
              <a:rPr kumimoji="1" lang="ru-RU" sz="2400" kern="1200" smtClean="0">
                <a:solidFill>
                  <a:srgbClr val="0D0D11"/>
                </a:solidFill>
                <a:latin typeface="Times New Roman" pitchFamily="18" charset="0"/>
              </a:rPr>
              <a:t>позволяющий </a:t>
            </a:r>
            <a:r>
              <a:rPr kumimoji="1" lang="ru-RU" sz="2400" kern="1200" smtClean="0">
                <a:solidFill>
                  <a:srgbClr val="0D0D11"/>
                </a:solidFill>
                <a:latin typeface="Times New Roman" pitchFamily="18" charset="0"/>
              </a:rPr>
              <a:t> размещать </a:t>
            </a:r>
            <a:r>
              <a:rPr kumimoji="1" lang="ru-RU" sz="2400" kern="1200" dirty="0" smtClean="0">
                <a:solidFill>
                  <a:srgbClr val="0D0D11"/>
                </a:solidFill>
                <a:latin typeface="Times New Roman" pitchFamily="18" charset="0"/>
              </a:rPr>
              <a:t>обновленные копии данных в сети оптимальным образом.</a:t>
            </a:r>
          </a:p>
          <a:p>
            <a:pPr marL="457200" indent="-457200">
              <a:buFont typeface="+mj-lt"/>
              <a:buAutoNum type="arabicPeriod" startAt="6"/>
            </a:pPr>
            <a:endParaRPr lang="ru-RU" sz="1600" dirty="0"/>
          </a:p>
        </p:txBody>
      </p:sp>
      <p:sp>
        <p:nvSpPr>
          <p:cNvPr id="4" name="Дата 3"/>
          <p:cNvSpPr>
            <a:spLocks noGrp="1"/>
          </p:cNvSpPr>
          <p:nvPr>
            <p:ph type="dt" sz="half" idx="10"/>
          </p:nvPr>
        </p:nvSpPr>
        <p:spPr/>
        <p:txBody>
          <a:bodyPr/>
          <a:lstStyle/>
          <a:p>
            <a:pPr>
              <a:defRPr/>
            </a:pPr>
            <a:fld id="{20B1DD1E-B83B-451A-B4C6-A367AFAD1AA7}" type="datetime1">
              <a:rPr lang="ru-RU" smtClean="0"/>
              <a:t>05.04.2013</a:t>
            </a:fld>
            <a:endParaRPr lang="ru-RU"/>
          </a:p>
        </p:txBody>
      </p:sp>
      <p:sp>
        <p:nvSpPr>
          <p:cNvPr id="5" name="Нижний колонтитул 4"/>
          <p:cNvSpPr>
            <a:spLocks noGrp="1"/>
          </p:cNvSpPr>
          <p:nvPr>
            <p:ph type="ftr" sz="quarter" idx="11"/>
          </p:nvPr>
        </p:nvSpPr>
        <p:spPr/>
        <p:txBody>
          <a:bodyPr/>
          <a:lstStyle/>
          <a:p>
            <a:pPr>
              <a:defRPr/>
            </a:pPr>
            <a:r>
              <a:rPr lang="ru-RU" smtClean="0"/>
              <a:t>КИС</a:t>
            </a:r>
            <a:endParaRPr lang="ru-RU"/>
          </a:p>
        </p:txBody>
      </p:sp>
      <p:sp>
        <p:nvSpPr>
          <p:cNvPr id="6" name="Номер слайда 5"/>
          <p:cNvSpPr>
            <a:spLocks noGrp="1"/>
          </p:cNvSpPr>
          <p:nvPr>
            <p:ph type="sldNum" sz="quarter" idx="12"/>
          </p:nvPr>
        </p:nvSpPr>
        <p:spPr/>
        <p:txBody>
          <a:bodyPr/>
          <a:lstStyle/>
          <a:p>
            <a:pPr>
              <a:defRPr/>
            </a:pPr>
            <a:fld id="{4F9BF775-A797-4BEB-8357-1C850E3D7BB8}" type="slidenum">
              <a:rPr lang="ru-RU" smtClean="0"/>
              <a:pPr>
                <a:defRPr/>
              </a:pPr>
              <a:t>4</a:t>
            </a:fld>
            <a:endParaRPr lang="ru-RU"/>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768350"/>
            <a:ext cx="7772400" cy="573088"/>
          </a:xfrm>
        </p:spPr>
        <p:txBody>
          <a:bodyPr/>
          <a:lstStyle/>
          <a:p>
            <a:r>
              <a:rPr lang="ru-RU" sz="3600" smtClean="0">
                <a:latin typeface="Times New Roman" pitchFamily="18" charset="0"/>
              </a:rPr>
              <a:t>Моментальные снимки в </a:t>
            </a:r>
            <a:r>
              <a:rPr lang="en-US" sz="3600" smtClean="0">
                <a:latin typeface="Times New Roman" pitchFamily="18" charset="0"/>
              </a:rPr>
              <a:t>Oracle</a:t>
            </a:r>
            <a:endParaRPr lang="ru-RU" sz="3600" smtClean="0">
              <a:latin typeface="Times New Roman" pitchFamily="18" charset="0"/>
            </a:endParaRPr>
          </a:p>
        </p:txBody>
      </p:sp>
      <p:sp>
        <p:nvSpPr>
          <p:cNvPr id="53251" name="Text Box 3"/>
          <p:cNvSpPr txBox="1">
            <a:spLocks noChangeArrowheads="1"/>
          </p:cNvSpPr>
          <p:nvPr/>
        </p:nvSpPr>
        <p:spPr bwMode="auto">
          <a:xfrm>
            <a:off x="395288" y="1412875"/>
            <a:ext cx="8569325"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a:solidFill>
                  <a:srgbClr val="0D0D11"/>
                </a:solidFill>
              </a:rPr>
              <a:t>При создании моментального снимка в локальной базе данных создается:</a:t>
            </a:r>
          </a:p>
          <a:p>
            <a:pPr eaLnBrk="1" hangingPunct="1">
              <a:spcBef>
                <a:spcPct val="20000"/>
              </a:spcBef>
              <a:buFont typeface="Wingdings" pitchFamily="2" charset="2"/>
              <a:buChar char="ü"/>
            </a:pPr>
            <a:r>
              <a:rPr lang="ru-RU" b="1">
                <a:solidFill>
                  <a:srgbClr val="0D0D11"/>
                </a:solidFill>
              </a:rPr>
              <a:t>таблица</a:t>
            </a:r>
            <a:r>
              <a:rPr lang="ru-RU">
                <a:solidFill>
                  <a:srgbClr val="0D0D11"/>
                </a:solidFill>
              </a:rPr>
              <a:t> для хранения записей, получаемых в результате выполнения запроса моментального снимка (с именем </a:t>
            </a:r>
            <a:r>
              <a:rPr lang="ru-RU" i="1">
                <a:solidFill>
                  <a:srgbClr val="0D0D11"/>
                </a:solidFill>
              </a:rPr>
              <a:t>SNAP$_имя_моментального_снимка)</a:t>
            </a:r>
            <a:r>
              <a:rPr lang="ru-RU">
                <a:solidFill>
                  <a:srgbClr val="0D0D11"/>
                </a:solidFill>
              </a:rPr>
              <a:t>;</a:t>
            </a:r>
          </a:p>
          <a:p>
            <a:pPr eaLnBrk="1" hangingPunct="1">
              <a:spcBef>
                <a:spcPct val="20000"/>
              </a:spcBef>
              <a:buFont typeface="Wingdings" pitchFamily="2" charset="2"/>
              <a:buChar char="ü"/>
            </a:pPr>
            <a:r>
              <a:rPr lang="ru-RU" b="1">
                <a:solidFill>
                  <a:srgbClr val="0D0D11"/>
                </a:solidFill>
              </a:rPr>
              <a:t>представление</a:t>
            </a:r>
            <a:r>
              <a:rPr lang="ru-RU">
                <a:solidFill>
                  <a:srgbClr val="0D0D11"/>
                </a:solidFill>
              </a:rPr>
              <a:t> этой таблицы "только для чтения", называемое в соответствии с именем моментального снимка;</a:t>
            </a:r>
          </a:p>
          <a:p>
            <a:pPr eaLnBrk="1" hangingPunct="1">
              <a:spcBef>
                <a:spcPct val="20000"/>
              </a:spcBef>
              <a:buFont typeface="Wingdings" pitchFamily="2" charset="2"/>
              <a:buChar char="ü"/>
            </a:pPr>
            <a:r>
              <a:rPr lang="ru-RU" b="1">
                <a:solidFill>
                  <a:srgbClr val="0D0D11"/>
                </a:solidFill>
              </a:rPr>
              <a:t>представление</a:t>
            </a:r>
            <a:r>
              <a:rPr lang="ru-RU">
                <a:solidFill>
                  <a:srgbClr val="0D0D11"/>
                </a:solidFill>
              </a:rPr>
              <a:t>, называемое MVIEW$_имя_моментального_снимка – для обращения к удаленной основной таблице (или таблицам). Это представление будет использоваться во время регенерации.</a:t>
            </a:r>
          </a:p>
          <a:p>
            <a:pPr eaLnBrk="1" hangingPunct="1">
              <a:buFont typeface="Wingdings" pitchFamily="2" charset="2"/>
              <a:buNone/>
            </a:pPr>
            <a:endParaRPr lang="ru-RU">
              <a:solidFill>
                <a:srgbClr val="0D0D11"/>
              </a:solidFill>
            </a:endParaRPr>
          </a:p>
          <a:p>
            <a:pPr eaLnBrk="1" hangingPunct="1">
              <a:buFont typeface="Wingdings" pitchFamily="2" charset="2"/>
              <a:buNone/>
            </a:pPr>
            <a:r>
              <a:rPr lang="ru-RU">
                <a:solidFill>
                  <a:srgbClr val="0D0D11"/>
                </a:solidFill>
              </a:rPr>
              <a:t>Для модификации снимка, например, с целью установки частоты автоматического изменения в 1 час можно воспользоваться командой </a:t>
            </a:r>
            <a:r>
              <a:rPr lang="en-US">
                <a:solidFill>
                  <a:srgbClr val="0D0D11"/>
                </a:solidFill>
              </a:rPr>
              <a:t>ALTER SNAPSHOT</a:t>
            </a:r>
            <a:r>
              <a:rPr lang="ru-RU">
                <a:solidFill>
                  <a:srgbClr val="0D0D11"/>
                </a:solidFill>
              </a:rPr>
              <a:t>:</a:t>
            </a:r>
            <a:endParaRPr lang="en-US">
              <a:solidFill>
                <a:srgbClr val="0D0D11"/>
              </a:solidFill>
            </a:endParaRPr>
          </a:p>
          <a:p>
            <a:pPr eaLnBrk="1" hangingPunct="1"/>
            <a:r>
              <a:rPr lang="ru-RU">
                <a:solidFill>
                  <a:srgbClr val="0D0D11"/>
                </a:solidFill>
              </a:rPr>
              <a:t>	</a:t>
            </a:r>
            <a:r>
              <a:rPr lang="en-US">
                <a:solidFill>
                  <a:srgbClr val="0D0D11"/>
                </a:solidFill>
              </a:rPr>
              <a:t>alter snapshot emp_dept_count refresh complete</a:t>
            </a:r>
          </a:p>
          <a:p>
            <a:pPr eaLnBrk="1" hangingPunct="1"/>
            <a:r>
              <a:rPr lang="ru-RU">
                <a:solidFill>
                  <a:srgbClr val="0D0D11"/>
                </a:solidFill>
              </a:rPr>
              <a:t>		</a:t>
            </a:r>
            <a:r>
              <a:rPr lang="en-US">
                <a:solidFill>
                  <a:srgbClr val="0D0D11"/>
                </a:solidFill>
              </a:rPr>
              <a:t>start with sysdate next sysdate + 1/24;</a:t>
            </a:r>
            <a:endParaRPr lang="ru-RU">
              <a:solidFill>
                <a:srgbClr val="0D0D11"/>
              </a:solidFill>
            </a:endParaRPr>
          </a:p>
          <a:p>
            <a:pPr eaLnBrk="1" hangingPunct="1"/>
            <a:endParaRPr lang="ru-RU">
              <a:solidFill>
                <a:srgbClr val="0D0D11"/>
              </a:solidFill>
            </a:endParaRPr>
          </a:p>
          <a:p>
            <a:pPr eaLnBrk="1" hangingPunct="1"/>
            <a:r>
              <a:rPr lang="ru-RU">
                <a:solidFill>
                  <a:srgbClr val="0D0D11"/>
                </a:solidFill>
              </a:rPr>
              <a:t>Для удаления моментальных снимков применяется команда drop snapshot:</a:t>
            </a:r>
          </a:p>
          <a:p>
            <a:pPr eaLnBrk="1" hangingPunct="1"/>
            <a:r>
              <a:rPr lang="ru-RU">
                <a:solidFill>
                  <a:srgbClr val="0D0D11"/>
                </a:solidFill>
              </a:rPr>
              <a:t>	</a:t>
            </a:r>
            <a:r>
              <a:rPr lang="en-US">
                <a:solidFill>
                  <a:srgbClr val="0D0D11"/>
                </a:solidFill>
              </a:rPr>
              <a:t>drop snapshot emp_dept_count;</a:t>
            </a:r>
            <a:endParaRPr lang="ru-RU">
              <a:solidFill>
                <a:srgbClr val="0D0D11"/>
              </a:solidFill>
            </a:endParaRPr>
          </a:p>
        </p:txBody>
      </p:sp>
      <p:sp>
        <p:nvSpPr>
          <p:cNvPr id="4" name="Дата 3"/>
          <p:cNvSpPr>
            <a:spLocks noGrp="1"/>
          </p:cNvSpPr>
          <p:nvPr>
            <p:ph type="dt" sz="half" idx="10"/>
          </p:nvPr>
        </p:nvSpPr>
        <p:spPr/>
        <p:txBody>
          <a:bodyPr/>
          <a:lstStyle/>
          <a:p>
            <a:pPr>
              <a:defRPr/>
            </a:pPr>
            <a:fld id="{EA045F90-7A6B-491A-9ED6-82D21B542B89}"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40</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68313" y="768350"/>
            <a:ext cx="8280400" cy="573088"/>
          </a:xfrm>
        </p:spPr>
        <p:txBody>
          <a:bodyPr/>
          <a:lstStyle/>
          <a:p>
            <a:r>
              <a:rPr lang="ru-RU" sz="3200" smtClean="0">
                <a:latin typeface="Times New Roman" pitchFamily="18" charset="0"/>
              </a:rPr>
              <a:t>Регенерация моментальных снимков </a:t>
            </a:r>
            <a:r>
              <a:rPr lang="en-US" sz="3200" smtClean="0">
                <a:latin typeface="Times New Roman" pitchFamily="18" charset="0"/>
              </a:rPr>
              <a:t>Oracle</a:t>
            </a:r>
            <a:endParaRPr lang="ru-RU" sz="3200" smtClean="0">
              <a:latin typeface="Times New Roman" pitchFamily="18" charset="0"/>
            </a:endParaRPr>
          </a:p>
        </p:txBody>
      </p:sp>
      <p:sp>
        <p:nvSpPr>
          <p:cNvPr id="55299" name="Text Box 3"/>
          <p:cNvSpPr txBox="1">
            <a:spLocks noChangeArrowheads="1"/>
          </p:cNvSpPr>
          <p:nvPr/>
        </p:nvSpPr>
        <p:spPr bwMode="auto">
          <a:xfrm>
            <a:off x="684213" y="1268413"/>
            <a:ext cx="82804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a:solidFill>
                  <a:srgbClr val="0D0D11"/>
                </a:solidFill>
              </a:rPr>
              <a:t>Возможны два варианта:</a:t>
            </a:r>
          </a:p>
          <a:p>
            <a:pPr eaLnBrk="1" hangingPunct="1">
              <a:buFontTx/>
              <a:buAutoNum type="arabicPeriod"/>
            </a:pPr>
            <a:r>
              <a:rPr lang="ru-RU">
                <a:solidFill>
                  <a:srgbClr val="0D0D11"/>
                </a:solidFill>
              </a:rPr>
              <a:t>REFRESH FAST (</a:t>
            </a:r>
            <a:r>
              <a:rPr lang="ru-RU" b="1">
                <a:solidFill>
                  <a:srgbClr val="0D0D11"/>
                </a:solidFill>
              </a:rPr>
              <a:t>быстрая регенерация</a:t>
            </a:r>
            <a:r>
              <a:rPr lang="ru-RU">
                <a:solidFill>
                  <a:srgbClr val="0D0D11"/>
                </a:solidFill>
              </a:rPr>
              <a:t>). </a:t>
            </a:r>
          </a:p>
          <a:p>
            <a:pPr eaLnBrk="1" hangingPunct="1">
              <a:buFontTx/>
              <a:buAutoNum type="arabicPeriod"/>
            </a:pPr>
            <a:r>
              <a:rPr lang="ru-RU">
                <a:solidFill>
                  <a:srgbClr val="0D0D11"/>
                </a:solidFill>
              </a:rPr>
              <a:t>REFRESH COMPLETE (</a:t>
            </a:r>
            <a:r>
              <a:rPr lang="ru-RU" b="1">
                <a:solidFill>
                  <a:srgbClr val="0D0D11"/>
                </a:solidFill>
              </a:rPr>
              <a:t>полная регенерация</a:t>
            </a:r>
            <a:r>
              <a:rPr lang="ru-RU">
                <a:solidFill>
                  <a:srgbClr val="0D0D11"/>
                </a:solidFill>
              </a:rPr>
              <a:t>).</a:t>
            </a:r>
          </a:p>
        </p:txBody>
      </p:sp>
      <p:graphicFrame>
        <p:nvGraphicFramePr>
          <p:cNvPr id="55357" name="Group 61"/>
          <p:cNvGraphicFramePr>
            <a:graphicFrameLocks noGrp="1"/>
          </p:cNvGraphicFramePr>
          <p:nvPr/>
        </p:nvGraphicFramePr>
        <p:xfrm>
          <a:off x="611188" y="2349500"/>
          <a:ext cx="7993062" cy="3809683"/>
        </p:xfrm>
        <a:graphic>
          <a:graphicData uri="http://schemas.openxmlformats.org/drawingml/2006/table">
            <a:tbl>
              <a:tblPr/>
              <a:tblGrid>
                <a:gridCol w="1873250"/>
                <a:gridCol w="6119812"/>
              </a:tblGrid>
              <a:tr h="7921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ru-RU" sz="1800" b="0" i="0" u="none" strike="noStrike" cap="none" normalizeH="0" baseline="0" smtClean="0">
                          <a:ln>
                            <a:noFill/>
                          </a:ln>
                          <a:solidFill>
                            <a:srgbClr val="0D0D11"/>
                          </a:solidFill>
                          <a:effectLst/>
                          <a:latin typeface="Times New Roman" pitchFamily="18" charset="0"/>
                          <a:cs typeface="Times New Roman" pitchFamily="18" charset="0"/>
                        </a:rPr>
                        <a:t>Режим регенерации</a:t>
                      </a:r>
                      <a:endParaRPr kumimoji="1" lang="ru-RU" sz="1800" b="0" i="0" u="none" strike="noStrike" cap="none" normalizeH="0" baseline="0" smtClean="0">
                        <a:ln>
                          <a:noFill/>
                        </a:ln>
                        <a:solidFill>
                          <a:srgbClr val="0D0D1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ru-RU" sz="1800" b="0" i="0" u="none" strike="noStrike" cap="none" normalizeH="0" baseline="0" smtClean="0">
                          <a:ln>
                            <a:noFill/>
                          </a:ln>
                          <a:solidFill>
                            <a:srgbClr val="0D0D11"/>
                          </a:solidFill>
                          <a:effectLst/>
                          <a:latin typeface="Times New Roman" pitchFamily="18" charset="0"/>
                          <a:cs typeface="Times New Roman" pitchFamily="18" charset="0"/>
                        </a:rPr>
                        <a:t>Описание</a:t>
                      </a:r>
                      <a:endParaRPr kumimoji="1" lang="ru-RU" sz="1800" b="0" i="0" u="none" strike="noStrike" cap="none" normalizeH="0" baseline="0" smtClean="0">
                        <a:ln>
                          <a:noFill/>
                        </a:ln>
                        <a:solidFill>
                          <a:srgbClr val="0D0D1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905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ru-RU" sz="1800" b="0" i="0" u="none" strike="noStrike" cap="none" normalizeH="0" baseline="0" smtClean="0">
                          <a:ln>
                            <a:noFill/>
                          </a:ln>
                          <a:solidFill>
                            <a:srgbClr val="0D0D11"/>
                          </a:solidFill>
                          <a:effectLst/>
                          <a:latin typeface="Times New Roman" pitchFamily="18" charset="0"/>
                          <a:cs typeface="Times New Roman" pitchFamily="18" charset="0"/>
                        </a:rPr>
                        <a:t>COMPLETE</a:t>
                      </a:r>
                      <a:endParaRPr kumimoji="1" lang="ru-RU" sz="1800" b="0" i="0" u="none" strike="noStrike" cap="none" normalizeH="0" baseline="0" smtClean="0">
                        <a:ln>
                          <a:noFill/>
                        </a:ln>
                        <a:solidFill>
                          <a:srgbClr val="0D0D1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ru-RU" sz="1800" b="0" i="0" u="none" strike="noStrike" cap="none" normalizeH="0" baseline="0" smtClean="0">
                          <a:ln>
                            <a:noFill/>
                          </a:ln>
                          <a:solidFill>
                            <a:srgbClr val="0D0D11"/>
                          </a:solidFill>
                          <a:effectLst/>
                          <a:latin typeface="Times New Roman" pitchFamily="18" charset="0"/>
                          <a:cs typeface="Times New Roman" pitchFamily="18" charset="0"/>
                        </a:rPr>
                        <a:t>Таблицы моментального снимка полностью восстанавливаются с помощью его запроса и основных таблиц при каждой регенерации</a:t>
                      </a:r>
                      <a:endParaRPr kumimoji="1" lang="ru-RU" sz="1800" b="0" i="0" u="none" strike="noStrike" cap="none" normalizeH="0" baseline="0" smtClean="0">
                        <a:ln>
                          <a:noFill/>
                        </a:ln>
                        <a:solidFill>
                          <a:srgbClr val="0D0D1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89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ru-RU" sz="1800" b="0" i="0" u="none" strike="noStrike" cap="none" normalizeH="0" baseline="0" smtClean="0">
                          <a:ln>
                            <a:noFill/>
                          </a:ln>
                          <a:solidFill>
                            <a:srgbClr val="0D0D11"/>
                          </a:solidFill>
                          <a:effectLst/>
                          <a:latin typeface="Times New Roman" pitchFamily="18" charset="0"/>
                          <a:cs typeface="Times New Roman" pitchFamily="18" charset="0"/>
                        </a:rPr>
                        <a:t>FAST</a:t>
                      </a:r>
                      <a:endParaRPr kumimoji="1" lang="ru-RU" sz="1800" b="0" i="0" u="none" strike="noStrike" cap="none" normalizeH="0" baseline="0" smtClean="0">
                        <a:ln>
                          <a:noFill/>
                        </a:ln>
                        <a:solidFill>
                          <a:srgbClr val="0D0D1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ru-RU" sz="1800" b="0" i="0" u="none" strike="noStrike" cap="none" normalizeH="0" baseline="0" smtClean="0">
                          <a:ln>
                            <a:noFill/>
                          </a:ln>
                          <a:solidFill>
                            <a:srgbClr val="0D0D11"/>
                          </a:solidFill>
                          <a:effectLst/>
                          <a:latin typeface="Times New Roman" pitchFamily="18" charset="0"/>
                          <a:cs typeface="Times New Roman" pitchFamily="18" charset="0"/>
                        </a:rPr>
                        <a:t>Если применяется простой моментальный снимок, то для посылки только тех изменений, которые внесены в его таблицу, можно использовать журнал моментальных снимков</a:t>
                      </a:r>
                      <a:endParaRPr kumimoji="1" lang="ru-RU" sz="1800" b="0" i="0" u="none" strike="noStrike" cap="none" normalizeH="0" baseline="0" smtClean="0">
                        <a:ln>
                          <a:noFill/>
                        </a:ln>
                        <a:solidFill>
                          <a:srgbClr val="0D0D1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905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ru-RU" sz="1800" b="0" i="0" u="none" strike="noStrike" cap="none" normalizeH="0" baseline="0" smtClean="0">
                          <a:ln>
                            <a:noFill/>
                          </a:ln>
                          <a:solidFill>
                            <a:srgbClr val="0D0D11"/>
                          </a:solidFill>
                          <a:effectLst/>
                          <a:latin typeface="Times New Roman" pitchFamily="18" charset="0"/>
                          <a:cs typeface="Times New Roman" pitchFamily="18" charset="0"/>
                        </a:rPr>
                        <a:t>FORCE</a:t>
                      </a:r>
                      <a:endParaRPr kumimoji="1" lang="ru-RU" sz="1800" b="0" i="0" u="none" strike="noStrike" cap="none" normalizeH="0" baseline="0" smtClean="0">
                        <a:ln>
                          <a:noFill/>
                        </a:ln>
                        <a:solidFill>
                          <a:srgbClr val="0D0D1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ru-RU" sz="1800" b="0" i="0" u="none" strike="noStrike" cap="none" normalizeH="0" baseline="0" smtClean="0">
                          <a:ln>
                            <a:noFill/>
                          </a:ln>
                          <a:solidFill>
                            <a:srgbClr val="0D0D11"/>
                          </a:solidFill>
                          <a:effectLst/>
                          <a:latin typeface="Times New Roman" pitchFamily="18" charset="0"/>
                          <a:cs typeface="Times New Roman" pitchFamily="18" charset="0"/>
                        </a:rPr>
                        <a:t>Значение по умолчанию. Если это возможно, выполняется быстрая (FAST) регенерация, если нет – полная (COMPLETE) регенерация</a:t>
                      </a:r>
                      <a:endParaRPr kumimoji="1" lang="ru-RU" sz="1800" b="0" i="0" u="none" strike="noStrike" cap="none" normalizeH="0" baseline="0" smtClean="0">
                        <a:ln>
                          <a:noFill/>
                        </a:ln>
                        <a:solidFill>
                          <a:srgbClr val="0D0D1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5" name="Дата 4"/>
          <p:cNvSpPr>
            <a:spLocks noGrp="1"/>
          </p:cNvSpPr>
          <p:nvPr>
            <p:ph type="dt" sz="half" idx="10"/>
          </p:nvPr>
        </p:nvSpPr>
        <p:spPr/>
        <p:txBody>
          <a:bodyPr/>
          <a:lstStyle/>
          <a:p>
            <a:pPr>
              <a:defRPr/>
            </a:pPr>
            <a:fld id="{532EB091-03FA-425F-9558-55AAC1945E22}" type="datetime1">
              <a:rPr lang="ru-RU" smtClean="0"/>
              <a:t>05.04.2013</a:t>
            </a:fld>
            <a:endParaRPr lang="ru-RU"/>
          </a:p>
        </p:txBody>
      </p:sp>
      <p:sp>
        <p:nvSpPr>
          <p:cNvPr id="6" name="Номер слайда 5"/>
          <p:cNvSpPr>
            <a:spLocks noGrp="1"/>
          </p:cNvSpPr>
          <p:nvPr>
            <p:ph type="sldNum" sz="quarter" idx="12"/>
          </p:nvPr>
        </p:nvSpPr>
        <p:spPr/>
        <p:txBody>
          <a:bodyPr/>
          <a:lstStyle/>
          <a:p>
            <a:pPr>
              <a:defRPr/>
            </a:pPr>
            <a:fld id="{4F9BF775-A797-4BEB-8357-1C850E3D7BB8}" type="slidenum">
              <a:rPr lang="ru-RU" smtClean="0"/>
              <a:pPr>
                <a:defRPr/>
              </a:pPr>
              <a:t>41</a:t>
            </a:fld>
            <a:endParaRPr lang="ru-RU"/>
          </a:p>
        </p:txBody>
      </p:sp>
      <p:sp>
        <p:nvSpPr>
          <p:cNvPr id="7" name="Нижний колонтитул 6"/>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8313" y="768350"/>
            <a:ext cx="8280400" cy="573088"/>
          </a:xfrm>
        </p:spPr>
        <p:txBody>
          <a:bodyPr/>
          <a:lstStyle/>
          <a:p>
            <a:r>
              <a:rPr lang="ru-RU" sz="3200" smtClean="0">
                <a:latin typeface="Times New Roman" pitchFamily="18" charset="0"/>
              </a:rPr>
              <a:t>Регенерация моментальных снимков </a:t>
            </a:r>
            <a:r>
              <a:rPr lang="en-US" sz="3200" smtClean="0">
                <a:latin typeface="Times New Roman" pitchFamily="18" charset="0"/>
              </a:rPr>
              <a:t>Oracle</a:t>
            </a:r>
            <a:endParaRPr lang="ru-RU" sz="3200" smtClean="0">
              <a:latin typeface="Times New Roman" pitchFamily="18" charset="0"/>
            </a:endParaRPr>
          </a:p>
        </p:txBody>
      </p:sp>
      <p:sp>
        <p:nvSpPr>
          <p:cNvPr id="56323" name="Text Box 3"/>
          <p:cNvSpPr txBox="1">
            <a:spLocks noChangeArrowheads="1"/>
          </p:cNvSpPr>
          <p:nvPr/>
        </p:nvSpPr>
        <p:spPr bwMode="auto">
          <a:xfrm>
            <a:off x="684213" y="1268413"/>
            <a:ext cx="8208962"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spcBef>
                <a:spcPct val="30000"/>
              </a:spcBef>
            </a:pPr>
            <a:r>
              <a:rPr lang="ru-RU">
                <a:solidFill>
                  <a:srgbClr val="0D0D11"/>
                </a:solidFill>
              </a:rPr>
              <a:t>Для быстрой регенерации необходим </a:t>
            </a:r>
            <a:r>
              <a:rPr lang="ru-RU" b="1">
                <a:solidFill>
                  <a:srgbClr val="0D0D11"/>
                </a:solidFill>
              </a:rPr>
              <a:t>журнал моментальных снимков</a:t>
            </a:r>
            <a:r>
              <a:rPr lang="ru-RU">
                <a:solidFill>
                  <a:srgbClr val="0D0D11"/>
                </a:solidFill>
              </a:rPr>
              <a:t> (snapshot log) – это таблица, обеспечивающая регистрацию в моментальном снимке изменений, происшедших в основной таблице. Имя журнала (таблицы) – MLOG$_имя_таблицы.</a:t>
            </a:r>
          </a:p>
          <a:p>
            <a:pPr eaLnBrk="1" hangingPunct="1">
              <a:spcBef>
                <a:spcPct val="30000"/>
              </a:spcBef>
            </a:pPr>
            <a:r>
              <a:rPr lang="ru-RU">
                <a:solidFill>
                  <a:srgbClr val="0D0D11"/>
                </a:solidFill>
              </a:rPr>
              <a:t>Команда CREATE SNAPSHOT LOG. Пример</a:t>
            </a:r>
            <a:r>
              <a:rPr lang="en-US">
                <a:solidFill>
                  <a:srgbClr val="0D0D11"/>
                </a:solidFill>
              </a:rPr>
              <a:t>:</a:t>
            </a:r>
          </a:p>
          <a:p>
            <a:pPr eaLnBrk="1" hangingPunct="1">
              <a:spcBef>
                <a:spcPct val="30000"/>
              </a:spcBef>
            </a:pPr>
            <a:r>
              <a:rPr lang="ru-RU">
                <a:solidFill>
                  <a:srgbClr val="0D0D11"/>
                </a:solidFill>
              </a:rPr>
              <a:t>	</a:t>
            </a:r>
            <a:r>
              <a:rPr lang="en-US">
                <a:solidFill>
                  <a:srgbClr val="0D0D11"/>
                </a:solidFill>
              </a:rPr>
              <a:t>create snapshot log on </a:t>
            </a:r>
            <a:r>
              <a:rPr lang="en-US" b="1">
                <a:solidFill>
                  <a:srgbClr val="0D0D11"/>
                </a:solidFill>
              </a:rPr>
              <a:t>employee</a:t>
            </a:r>
          </a:p>
          <a:p>
            <a:pPr eaLnBrk="1" hangingPunct="1">
              <a:spcBef>
                <a:spcPct val="30000"/>
              </a:spcBef>
            </a:pPr>
            <a:r>
              <a:rPr lang="ru-RU">
                <a:solidFill>
                  <a:srgbClr val="0D0D11"/>
                </a:solidFill>
              </a:rPr>
              <a:t>		</a:t>
            </a:r>
            <a:r>
              <a:rPr lang="en-US">
                <a:solidFill>
                  <a:srgbClr val="0D0D11"/>
                </a:solidFill>
              </a:rPr>
              <a:t>tablespace data</a:t>
            </a:r>
          </a:p>
          <a:p>
            <a:pPr eaLnBrk="1" hangingPunct="1">
              <a:spcBef>
                <a:spcPct val="30000"/>
              </a:spcBef>
            </a:pPr>
            <a:r>
              <a:rPr lang="ru-RU">
                <a:solidFill>
                  <a:srgbClr val="0D0D11"/>
                </a:solidFill>
              </a:rPr>
              <a:t>		</a:t>
            </a:r>
            <a:r>
              <a:rPr lang="en-US">
                <a:solidFill>
                  <a:srgbClr val="0D0D11"/>
                </a:solidFill>
              </a:rPr>
              <a:t>storage (initial 10k next 10k pctincrease 0);</a:t>
            </a:r>
            <a:endParaRPr lang="ru-RU">
              <a:solidFill>
                <a:srgbClr val="0D0D11"/>
              </a:solidFill>
            </a:endParaRPr>
          </a:p>
          <a:p>
            <a:pPr eaLnBrk="1" hangingPunct="1">
              <a:spcBef>
                <a:spcPct val="30000"/>
              </a:spcBef>
            </a:pPr>
            <a:r>
              <a:rPr lang="ru-RU">
                <a:solidFill>
                  <a:srgbClr val="0D0D11"/>
                </a:solidFill>
              </a:rPr>
              <a:t>Изменения в журнал моментальных снимков попадают с помощью триггера </a:t>
            </a:r>
            <a:r>
              <a:rPr lang="en-US">
                <a:solidFill>
                  <a:srgbClr val="0D0D11"/>
                </a:solidFill>
              </a:rPr>
              <a:t>AFTER</a:t>
            </a:r>
            <a:r>
              <a:rPr lang="ru-RU">
                <a:solidFill>
                  <a:srgbClr val="0D0D11"/>
                </a:solidFill>
              </a:rPr>
              <a:t> типа</a:t>
            </a:r>
            <a:r>
              <a:rPr lang="en-US">
                <a:solidFill>
                  <a:srgbClr val="0D0D11"/>
                </a:solidFill>
              </a:rPr>
              <a:t> FOR EACH ROW</a:t>
            </a:r>
            <a:r>
              <a:rPr lang="ru-RU">
                <a:solidFill>
                  <a:srgbClr val="0D0D11"/>
                </a:solidFill>
              </a:rPr>
              <a:t>, который называется TLOG$_имя_таблицы.</a:t>
            </a:r>
          </a:p>
          <a:p>
            <a:pPr eaLnBrk="1" hangingPunct="1"/>
            <a:endParaRPr lang="ru-RU">
              <a:solidFill>
                <a:srgbClr val="0D0D11"/>
              </a:solidFill>
            </a:endParaRPr>
          </a:p>
          <a:p>
            <a:pPr eaLnBrk="1" hangingPunct="1"/>
            <a:r>
              <a:rPr lang="ru-RU">
                <a:solidFill>
                  <a:srgbClr val="0D0D11"/>
                </a:solidFill>
              </a:rPr>
              <a:t>В журнале моментальных снимков данные находятся очень непродолжительное время: записи вводятся в журнал моментальных снимков, используются во время регенерации, а затем удаляются из журнала автоматически.</a:t>
            </a:r>
          </a:p>
        </p:txBody>
      </p:sp>
      <p:sp>
        <p:nvSpPr>
          <p:cNvPr id="4" name="Дата 3"/>
          <p:cNvSpPr>
            <a:spLocks noGrp="1"/>
          </p:cNvSpPr>
          <p:nvPr>
            <p:ph type="dt" sz="half" idx="10"/>
          </p:nvPr>
        </p:nvSpPr>
        <p:spPr/>
        <p:txBody>
          <a:bodyPr/>
          <a:lstStyle/>
          <a:p>
            <a:pPr>
              <a:defRPr/>
            </a:pPr>
            <a:fld id="{654D5025-B299-4649-9C65-C98FA8C2BA70}"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42</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8313" y="768350"/>
            <a:ext cx="8280400" cy="573088"/>
          </a:xfrm>
        </p:spPr>
        <p:txBody>
          <a:bodyPr/>
          <a:lstStyle/>
          <a:p>
            <a:r>
              <a:rPr lang="ru-RU" sz="3200" smtClean="0">
                <a:latin typeface="Times New Roman" pitchFamily="18" charset="0"/>
              </a:rPr>
              <a:t>Усовершенствованное тиражирование </a:t>
            </a:r>
            <a:r>
              <a:rPr lang="en-US" sz="3200" smtClean="0">
                <a:latin typeface="Times New Roman" pitchFamily="18" charset="0"/>
              </a:rPr>
              <a:t>Oracle</a:t>
            </a:r>
            <a:endParaRPr lang="ru-RU" sz="3200" smtClean="0">
              <a:latin typeface="Times New Roman" pitchFamily="18" charset="0"/>
            </a:endParaRPr>
          </a:p>
        </p:txBody>
      </p:sp>
      <p:sp>
        <p:nvSpPr>
          <p:cNvPr id="54275" name="Text Box 3"/>
          <p:cNvSpPr txBox="1">
            <a:spLocks noChangeArrowheads="1"/>
          </p:cNvSpPr>
          <p:nvPr/>
        </p:nvSpPr>
        <p:spPr bwMode="auto">
          <a:xfrm>
            <a:off x="611188" y="1268413"/>
            <a:ext cx="78486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a:solidFill>
                  <a:srgbClr val="0D0D11"/>
                </a:solidFill>
              </a:rPr>
              <a:t>Производится с помощью двух средств </a:t>
            </a:r>
            <a:r>
              <a:rPr lang="en-US">
                <a:solidFill>
                  <a:srgbClr val="0D0D11"/>
                </a:solidFill>
              </a:rPr>
              <a:t>Oracle</a:t>
            </a:r>
            <a:r>
              <a:rPr lang="ru-RU">
                <a:solidFill>
                  <a:srgbClr val="0D0D11"/>
                </a:solidFill>
              </a:rPr>
              <a:t>:</a:t>
            </a:r>
          </a:p>
          <a:p>
            <a:pPr eaLnBrk="1" hangingPunct="1">
              <a:buFontTx/>
              <a:buAutoNum type="arabicPeriod"/>
            </a:pPr>
            <a:r>
              <a:rPr lang="ru-RU">
                <a:solidFill>
                  <a:srgbClr val="0D0D11"/>
                </a:solidFill>
              </a:rPr>
              <a:t>Многоабонентского тиражирования. </a:t>
            </a:r>
          </a:p>
          <a:p>
            <a:pPr eaLnBrk="1" hangingPunct="1">
              <a:buFontTx/>
              <a:buAutoNum type="arabicPeriod"/>
            </a:pPr>
            <a:r>
              <a:rPr lang="ru-RU">
                <a:solidFill>
                  <a:srgbClr val="0D0D11"/>
                </a:solidFill>
              </a:rPr>
              <a:t>Узлов обновляемых моментальных снимков.</a:t>
            </a:r>
          </a:p>
        </p:txBody>
      </p:sp>
      <p:sp>
        <p:nvSpPr>
          <p:cNvPr id="54276" name="Text Box 4"/>
          <p:cNvSpPr txBox="1">
            <a:spLocks noChangeArrowheads="1"/>
          </p:cNvSpPr>
          <p:nvPr/>
        </p:nvSpPr>
        <p:spPr bwMode="auto">
          <a:xfrm>
            <a:off x="611188" y="2205038"/>
            <a:ext cx="813752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a:solidFill>
                  <a:srgbClr val="0D0D11"/>
                </a:solidFill>
              </a:rPr>
              <a:t>Распространение изменений: </a:t>
            </a:r>
          </a:p>
          <a:p>
            <a:pPr eaLnBrk="1" hangingPunct="1">
              <a:buFontTx/>
              <a:buAutoNum type="arabicPeriod"/>
            </a:pPr>
            <a:r>
              <a:rPr lang="ru-RU">
                <a:solidFill>
                  <a:srgbClr val="0D0D11"/>
                </a:solidFill>
              </a:rPr>
              <a:t>на уровне строк: сервер записывает изменения, сделанные каждой DML-транзакцией, и рассылает эти изменения в удаленные узлы. </a:t>
            </a:r>
          </a:p>
          <a:p>
            <a:pPr eaLnBrk="1" hangingPunct="1">
              <a:buFontTx/>
              <a:buAutoNum type="arabicPeriod"/>
            </a:pPr>
            <a:r>
              <a:rPr lang="ru-RU">
                <a:solidFill>
                  <a:srgbClr val="0D0D11"/>
                </a:solidFill>
              </a:rPr>
              <a:t>путем процедурного тиражирования:</a:t>
            </a:r>
            <a:r>
              <a:rPr lang="ru-RU"/>
              <a:t> </a:t>
            </a:r>
            <a:r>
              <a:rPr lang="ru-RU">
                <a:solidFill>
                  <a:srgbClr val="0D0D11"/>
                </a:solidFill>
              </a:rPr>
              <a:t>тиражируется вызов удаленной процедуры, выполняющей в удаленном узле те же изменения, что и в вызывающем.</a:t>
            </a:r>
          </a:p>
          <a:p>
            <a:pPr eaLnBrk="1" hangingPunct="1">
              <a:spcBef>
                <a:spcPct val="30000"/>
              </a:spcBef>
            </a:pPr>
            <a:r>
              <a:rPr lang="ru-RU">
                <a:solidFill>
                  <a:srgbClr val="0D0D11"/>
                </a:solidFill>
              </a:rPr>
              <a:t>Различают </a:t>
            </a:r>
            <a:r>
              <a:rPr lang="ru-RU" b="1">
                <a:solidFill>
                  <a:srgbClr val="0D0D11"/>
                </a:solidFill>
              </a:rPr>
              <a:t>асинхронное</a:t>
            </a:r>
            <a:r>
              <a:rPr lang="ru-RU">
                <a:solidFill>
                  <a:srgbClr val="0D0D11"/>
                </a:solidFill>
              </a:rPr>
              <a:t> и </a:t>
            </a:r>
            <a:r>
              <a:rPr lang="ru-RU" b="1">
                <a:solidFill>
                  <a:srgbClr val="0D0D11"/>
                </a:solidFill>
              </a:rPr>
              <a:t>синхронное</a:t>
            </a:r>
            <a:r>
              <a:rPr lang="ru-RU">
                <a:solidFill>
                  <a:srgbClr val="0D0D11"/>
                </a:solidFill>
              </a:rPr>
              <a:t> распространение изменений.</a:t>
            </a:r>
          </a:p>
          <a:p>
            <a:pPr eaLnBrk="1" hangingPunct="1"/>
            <a:r>
              <a:rPr lang="ru-RU">
                <a:solidFill>
                  <a:srgbClr val="0D0D11"/>
                </a:solidFill>
              </a:rPr>
              <a:t>Внесение изменений в тиражируемые данные происходит в несколько этапов:</a:t>
            </a:r>
          </a:p>
          <a:p>
            <a:pPr eaLnBrk="1" hangingPunct="1">
              <a:buFont typeface="Wingdings" pitchFamily="2" charset="2"/>
              <a:buChar char="ü"/>
            </a:pPr>
            <a:r>
              <a:rPr lang="ru-RU">
                <a:solidFill>
                  <a:srgbClr val="0D0D11"/>
                </a:solidFill>
              </a:rPr>
              <a:t>локальный узел вносит изменения в свою копию данных (ОМС);</a:t>
            </a:r>
          </a:p>
          <a:p>
            <a:pPr eaLnBrk="1" hangingPunct="1">
              <a:buFont typeface="Wingdings" pitchFamily="2" charset="2"/>
              <a:buChar char="ü"/>
            </a:pPr>
            <a:r>
              <a:rPr lang="ru-RU">
                <a:solidFill>
                  <a:srgbClr val="0D0D11"/>
                </a:solidFill>
              </a:rPr>
              <a:t>локальный узел запускает отложенную транзакцию на основном узле;</a:t>
            </a:r>
          </a:p>
          <a:p>
            <a:pPr eaLnBrk="1" hangingPunct="1">
              <a:buFont typeface="Wingdings" pitchFamily="2" charset="2"/>
              <a:buChar char="ü"/>
            </a:pPr>
            <a:r>
              <a:rPr lang="ru-RU">
                <a:solidFill>
                  <a:srgbClr val="0D0D11"/>
                </a:solidFill>
              </a:rPr>
              <a:t>через некоторое время локальный узел выполняет быструю (или полную) регенерацию локальной копии данных, после чего приложение всегда может проверить, выполнена ли инициированная им транзакция. Если она не выполнена, то происходит рестарт транзакции и все повторяется.</a:t>
            </a:r>
          </a:p>
        </p:txBody>
      </p:sp>
      <p:sp>
        <p:nvSpPr>
          <p:cNvPr id="5" name="Дата 4"/>
          <p:cNvSpPr>
            <a:spLocks noGrp="1"/>
          </p:cNvSpPr>
          <p:nvPr>
            <p:ph type="dt" sz="half" idx="10"/>
          </p:nvPr>
        </p:nvSpPr>
        <p:spPr/>
        <p:txBody>
          <a:bodyPr/>
          <a:lstStyle/>
          <a:p>
            <a:pPr>
              <a:defRPr/>
            </a:pPr>
            <a:fld id="{E0635455-2103-47E3-AACB-3CE9D513F608}" type="datetime1">
              <a:rPr lang="ru-RU" smtClean="0"/>
              <a:t>05.04.2013</a:t>
            </a:fld>
            <a:endParaRPr lang="ru-RU"/>
          </a:p>
        </p:txBody>
      </p:sp>
      <p:sp>
        <p:nvSpPr>
          <p:cNvPr id="6" name="Номер слайда 5"/>
          <p:cNvSpPr>
            <a:spLocks noGrp="1"/>
          </p:cNvSpPr>
          <p:nvPr>
            <p:ph type="sldNum" sz="quarter" idx="12"/>
          </p:nvPr>
        </p:nvSpPr>
        <p:spPr/>
        <p:txBody>
          <a:bodyPr/>
          <a:lstStyle/>
          <a:p>
            <a:pPr>
              <a:defRPr/>
            </a:pPr>
            <a:fld id="{4F9BF775-A797-4BEB-8357-1C850E3D7BB8}" type="slidenum">
              <a:rPr lang="ru-RU" smtClean="0"/>
              <a:pPr>
                <a:defRPr/>
              </a:pPr>
              <a:t>43</a:t>
            </a:fld>
            <a:endParaRPr lang="ru-RU"/>
          </a:p>
        </p:txBody>
      </p:sp>
      <p:sp>
        <p:nvSpPr>
          <p:cNvPr id="7" name="Нижний колонтитул 6"/>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476672"/>
            <a:ext cx="7772400" cy="1143000"/>
          </a:xfrm>
        </p:spPr>
        <p:txBody>
          <a:bodyPr/>
          <a:lstStyle/>
          <a:p>
            <a:r>
              <a:rPr lang="ru-RU" dirty="0" smtClean="0"/>
              <a:t>Выводы</a:t>
            </a:r>
            <a:endParaRPr lang="ru-RU" dirty="0"/>
          </a:p>
        </p:txBody>
      </p:sp>
      <p:sp>
        <p:nvSpPr>
          <p:cNvPr id="3" name="Содержимое 2"/>
          <p:cNvSpPr>
            <a:spLocks noGrp="1"/>
          </p:cNvSpPr>
          <p:nvPr>
            <p:ph idx="1"/>
          </p:nvPr>
        </p:nvSpPr>
        <p:spPr/>
        <p:txBody>
          <a:bodyPr/>
          <a:lstStyle/>
          <a:p>
            <a:r>
              <a:rPr lang="ru-RU" dirty="0" smtClean="0">
                <a:solidFill>
                  <a:srgbClr val="1D0201"/>
                </a:solidFill>
                <a:latin typeface="Times New Roman" pitchFamily="18" charset="0"/>
                <a:cs typeface="Times New Roman" pitchFamily="18" charset="0"/>
              </a:rPr>
              <a:t>Рассмотрены свойства РБД</a:t>
            </a:r>
          </a:p>
          <a:p>
            <a:r>
              <a:rPr lang="ru-RU" dirty="0" smtClean="0">
                <a:solidFill>
                  <a:srgbClr val="1D0201"/>
                </a:solidFill>
                <a:latin typeface="Times New Roman" pitchFamily="18" charset="0"/>
                <a:cs typeface="Times New Roman" pitchFamily="18" charset="0"/>
              </a:rPr>
              <a:t>Определены подходы к реализации свойств</a:t>
            </a:r>
          </a:p>
          <a:p>
            <a:r>
              <a:rPr lang="ru-RU" dirty="0" smtClean="0">
                <a:solidFill>
                  <a:srgbClr val="1D0201"/>
                </a:solidFill>
                <a:latin typeface="Times New Roman" pitchFamily="18" charset="0"/>
                <a:cs typeface="Times New Roman" pitchFamily="18" charset="0"/>
              </a:rPr>
              <a:t>Рассмотрены способы поддержки распределения в СУБД </a:t>
            </a:r>
            <a:r>
              <a:rPr lang="en-US" dirty="0" smtClean="0">
                <a:solidFill>
                  <a:srgbClr val="1D0201"/>
                </a:solidFill>
                <a:latin typeface="Times New Roman" pitchFamily="18" charset="0"/>
                <a:cs typeface="Times New Roman" pitchFamily="18" charset="0"/>
              </a:rPr>
              <a:t>Oracle</a:t>
            </a:r>
            <a:endParaRPr lang="ru-RU" dirty="0">
              <a:solidFill>
                <a:srgbClr val="1D0201"/>
              </a:solidFill>
              <a:latin typeface="Times New Roman" pitchFamily="18" charset="0"/>
              <a:cs typeface="Times New Roman" pitchFamily="18" charset="0"/>
            </a:endParaRPr>
          </a:p>
        </p:txBody>
      </p:sp>
      <p:sp>
        <p:nvSpPr>
          <p:cNvPr id="4" name="Дата 3"/>
          <p:cNvSpPr>
            <a:spLocks noGrp="1"/>
          </p:cNvSpPr>
          <p:nvPr>
            <p:ph type="dt" sz="half" idx="10"/>
          </p:nvPr>
        </p:nvSpPr>
        <p:spPr/>
        <p:txBody>
          <a:bodyPr/>
          <a:lstStyle/>
          <a:p>
            <a:pPr>
              <a:defRPr/>
            </a:pPr>
            <a:fld id="{9B6C1534-A1CF-4CF8-A2C7-AD19AC984774}"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4F9BF775-A797-4BEB-8357-1C850E3D7BB8}" type="slidenum">
              <a:rPr lang="ru-RU" smtClean="0"/>
              <a:pPr>
                <a:defRPr/>
              </a:pPr>
              <a:t>44</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84213" y="476250"/>
            <a:ext cx="7772400" cy="715963"/>
          </a:xfrm>
        </p:spPr>
        <p:txBody>
          <a:bodyPr/>
          <a:lstStyle/>
          <a:p>
            <a:pPr eaLnBrk="1" hangingPunct="1"/>
            <a:r>
              <a:rPr lang="ru-RU" sz="3200" smtClean="0">
                <a:latin typeface="Times New Roman" pitchFamily="18" charset="0"/>
              </a:rPr>
              <a:t>Критерии распределенности (по К. Дейту) </a:t>
            </a:r>
          </a:p>
        </p:txBody>
      </p:sp>
      <p:sp>
        <p:nvSpPr>
          <p:cNvPr id="20483" name="Text Box 5"/>
          <p:cNvSpPr txBox="1">
            <a:spLocks noChangeArrowheads="1"/>
          </p:cNvSpPr>
          <p:nvPr/>
        </p:nvSpPr>
        <p:spPr bwMode="auto">
          <a:xfrm>
            <a:off x="611188" y="1196975"/>
            <a:ext cx="8208962"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b="1" dirty="0">
                <a:solidFill>
                  <a:srgbClr val="0D0D11"/>
                </a:solidFill>
              </a:rPr>
              <a:t>Локальная автономность.</a:t>
            </a:r>
            <a:r>
              <a:rPr lang="ru-RU" dirty="0">
                <a:solidFill>
                  <a:srgbClr val="0D0D11"/>
                </a:solidFill>
              </a:rPr>
              <a:t> Локальные данные принадлежат локальным узлам и управляется администраторами локальных БД.</a:t>
            </a:r>
          </a:p>
          <a:p>
            <a:pPr eaLnBrk="1" hangingPunct="1"/>
            <a:r>
              <a:rPr lang="ru-RU" dirty="0">
                <a:solidFill>
                  <a:srgbClr val="0D0D11"/>
                </a:solidFill>
              </a:rPr>
              <a:t>Локальные процессы в РБД остаются локальными.</a:t>
            </a:r>
          </a:p>
          <a:p>
            <a:pPr eaLnBrk="1" hangingPunct="1"/>
            <a:r>
              <a:rPr lang="ru-RU" dirty="0">
                <a:solidFill>
                  <a:srgbClr val="0D0D11"/>
                </a:solidFill>
              </a:rPr>
              <a:t>Все процессы на локальном узле контролируются только этим узлом.</a:t>
            </a:r>
            <a:endParaRPr lang="ru-RU" b="1" dirty="0">
              <a:solidFill>
                <a:srgbClr val="0D0D11"/>
              </a:solidFill>
            </a:endParaRPr>
          </a:p>
          <a:p>
            <a:pPr eaLnBrk="1" hangingPunct="1"/>
            <a:r>
              <a:rPr lang="ru-RU" b="1" dirty="0">
                <a:solidFill>
                  <a:srgbClr val="0D0D11"/>
                </a:solidFill>
              </a:rPr>
              <a:t>Отсутствие опоры на центральный узел.</a:t>
            </a:r>
            <a:endParaRPr lang="ru-RU" dirty="0">
              <a:solidFill>
                <a:srgbClr val="0D0D11"/>
              </a:solidFill>
            </a:endParaRPr>
          </a:p>
          <a:p>
            <a:pPr eaLnBrk="1" hangingPunct="1"/>
            <a:r>
              <a:rPr lang="ru-RU" dirty="0">
                <a:solidFill>
                  <a:srgbClr val="0D0D11"/>
                </a:solidFill>
              </a:rPr>
              <a:t>В системе не должно быть узла, без которого система не может функционировать, т.е. не должно быть центральных служб.</a:t>
            </a:r>
            <a:endParaRPr lang="ru-RU" b="1" dirty="0">
              <a:solidFill>
                <a:srgbClr val="0D0D11"/>
              </a:solidFill>
            </a:endParaRPr>
          </a:p>
          <a:p>
            <a:pPr eaLnBrk="1" hangingPunct="1"/>
            <a:r>
              <a:rPr lang="ru-RU" b="1" dirty="0">
                <a:solidFill>
                  <a:srgbClr val="0D0D11"/>
                </a:solidFill>
              </a:rPr>
              <a:t>Непрерывное функционирование.</a:t>
            </a:r>
            <a:endParaRPr lang="ru-RU" dirty="0">
              <a:solidFill>
                <a:srgbClr val="0D0D11"/>
              </a:solidFill>
            </a:endParaRPr>
          </a:p>
          <a:p>
            <a:pPr eaLnBrk="1" hangingPunct="1"/>
            <a:r>
              <a:rPr lang="ru-RU" dirty="0">
                <a:solidFill>
                  <a:srgbClr val="0D0D11"/>
                </a:solidFill>
              </a:rPr>
              <a:t>Удаление или добавление узла не должно требовать остановки системы в целом.</a:t>
            </a:r>
            <a:endParaRPr lang="ru-RU" b="1" dirty="0">
              <a:solidFill>
                <a:srgbClr val="0D0D11"/>
              </a:solidFill>
            </a:endParaRPr>
          </a:p>
          <a:p>
            <a:pPr eaLnBrk="1" hangingPunct="1"/>
            <a:r>
              <a:rPr lang="ru-RU" b="1" dirty="0">
                <a:solidFill>
                  <a:srgbClr val="0D0D11"/>
                </a:solidFill>
              </a:rPr>
              <a:t>Независимость от местоположения.</a:t>
            </a:r>
            <a:endParaRPr lang="ru-RU" dirty="0">
              <a:solidFill>
                <a:srgbClr val="0D0D11"/>
              </a:solidFill>
            </a:endParaRPr>
          </a:p>
          <a:p>
            <a:pPr eaLnBrk="1" hangingPunct="1"/>
            <a:r>
              <a:rPr lang="ru-RU" dirty="0">
                <a:solidFill>
                  <a:srgbClr val="0D0D11"/>
                </a:solidFill>
              </a:rPr>
              <a:t>Пользователь должен получать доступ к любым данным в системе, независимо от того, являются эти данные локальными или удалёнными.</a:t>
            </a:r>
            <a:endParaRPr lang="ru-RU" b="1" dirty="0">
              <a:solidFill>
                <a:srgbClr val="0D0D11"/>
              </a:solidFill>
            </a:endParaRPr>
          </a:p>
          <a:p>
            <a:pPr eaLnBrk="1" hangingPunct="1"/>
            <a:r>
              <a:rPr lang="ru-RU" b="1" dirty="0">
                <a:solidFill>
                  <a:srgbClr val="0D0D11"/>
                </a:solidFill>
              </a:rPr>
              <a:t>Независимость от фрагментации.</a:t>
            </a:r>
            <a:endParaRPr lang="ru-RU" dirty="0">
              <a:solidFill>
                <a:srgbClr val="0D0D11"/>
              </a:solidFill>
            </a:endParaRPr>
          </a:p>
          <a:p>
            <a:pPr eaLnBrk="1" hangingPunct="1"/>
            <a:r>
              <a:rPr lang="ru-RU" dirty="0">
                <a:solidFill>
                  <a:srgbClr val="0D0D11"/>
                </a:solidFill>
              </a:rPr>
              <a:t>Доступ к данным не должен зависеть от наличия или отсутствия фрагментации и от типа фрагментации.</a:t>
            </a:r>
            <a:endParaRPr lang="ru-RU" b="1" dirty="0">
              <a:solidFill>
                <a:srgbClr val="0D0D11"/>
              </a:solidFill>
            </a:endParaRPr>
          </a:p>
          <a:p>
            <a:pPr eaLnBrk="1" hangingPunct="1"/>
            <a:r>
              <a:rPr lang="ru-RU" b="1" dirty="0">
                <a:solidFill>
                  <a:srgbClr val="0D0D11"/>
                </a:solidFill>
              </a:rPr>
              <a:t>Независимость от репликации.</a:t>
            </a:r>
            <a:endParaRPr lang="ru-RU" dirty="0">
              <a:solidFill>
                <a:srgbClr val="0D0D11"/>
              </a:solidFill>
            </a:endParaRPr>
          </a:p>
          <a:p>
            <a:pPr eaLnBrk="1" hangingPunct="1"/>
            <a:r>
              <a:rPr lang="ru-RU" dirty="0">
                <a:solidFill>
                  <a:srgbClr val="0D0D11"/>
                </a:solidFill>
              </a:rPr>
              <a:t>Доступ к данным не должен зависеть от наличия или отсутствия реплик данных.</a:t>
            </a:r>
            <a:endParaRPr lang="ru-RU" sz="2000" dirty="0">
              <a:solidFill>
                <a:srgbClr val="0D0D11"/>
              </a:solidFill>
            </a:endParaRPr>
          </a:p>
        </p:txBody>
      </p:sp>
      <p:sp>
        <p:nvSpPr>
          <p:cNvPr id="4" name="Дата 3"/>
          <p:cNvSpPr>
            <a:spLocks noGrp="1"/>
          </p:cNvSpPr>
          <p:nvPr>
            <p:ph type="dt" sz="half" idx="10"/>
          </p:nvPr>
        </p:nvSpPr>
        <p:spPr/>
        <p:txBody>
          <a:bodyPr/>
          <a:lstStyle/>
          <a:p>
            <a:pPr>
              <a:defRPr/>
            </a:pPr>
            <a:fld id="{FB7BED84-A14D-4264-B55F-C4584BAF9263}"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5</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84213" y="476250"/>
            <a:ext cx="7772400" cy="715963"/>
          </a:xfrm>
        </p:spPr>
        <p:txBody>
          <a:bodyPr/>
          <a:lstStyle/>
          <a:p>
            <a:pPr eaLnBrk="1" hangingPunct="1"/>
            <a:r>
              <a:rPr lang="ru-RU" sz="3200" smtClean="0">
                <a:latin typeface="Times New Roman" pitchFamily="18" charset="0"/>
              </a:rPr>
              <a:t>Критерии распределенности (по К. Дейту) </a:t>
            </a:r>
          </a:p>
        </p:txBody>
      </p:sp>
      <p:sp>
        <p:nvSpPr>
          <p:cNvPr id="25603" name="Text Box 5"/>
          <p:cNvSpPr txBox="1">
            <a:spLocks noChangeArrowheads="1"/>
          </p:cNvSpPr>
          <p:nvPr/>
        </p:nvSpPr>
        <p:spPr bwMode="auto">
          <a:xfrm>
            <a:off x="468313" y="1196975"/>
            <a:ext cx="84963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b="1">
                <a:solidFill>
                  <a:srgbClr val="0D0D11"/>
                </a:solidFill>
              </a:rPr>
              <a:t>Обработка распределенных запросов.</a:t>
            </a:r>
          </a:p>
          <a:p>
            <a:pPr eaLnBrk="1" hangingPunct="1"/>
            <a:r>
              <a:rPr lang="ru-RU">
                <a:solidFill>
                  <a:srgbClr val="0D0D11"/>
                </a:solidFill>
              </a:rPr>
              <a:t>Система должна автоматически определять методы выполнения соединения (объединения) данных. </a:t>
            </a:r>
          </a:p>
          <a:p>
            <a:pPr eaLnBrk="1" hangingPunct="1"/>
            <a:r>
              <a:rPr lang="ru-RU" b="1">
                <a:solidFill>
                  <a:srgbClr val="0D0D11"/>
                </a:solidFill>
              </a:rPr>
              <a:t>Обработка распределенных транзакций.</a:t>
            </a:r>
          </a:p>
          <a:p>
            <a:pPr eaLnBrk="1" hangingPunct="1"/>
            <a:r>
              <a:rPr lang="ru-RU">
                <a:solidFill>
                  <a:srgbClr val="0D0D11"/>
                </a:solidFill>
              </a:rPr>
              <a:t>Протокол обработки распределённой транзакции должен обеспечивать выполнение четырёх основных свойств транзакции: атомарность, согласованность, изолированность и продолжительность.</a:t>
            </a:r>
          </a:p>
          <a:p>
            <a:pPr eaLnBrk="1" hangingPunct="1"/>
            <a:r>
              <a:rPr lang="ru-RU" b="1">
                <a:solidFill>
                  <a:srgbClr val="0D0D11"/>
                </a:solidFill>
              </a:rPr>
              <a:t>Независимость от типа оборудования.</a:t>
            </a:r>
          </a:p>
          <a:p>
            <a:pPr eaLnBrk="1" hangingPunct="1"/>
            <a:r>
              <a:rPr lang="ru-RU">
                <a:solidFill>
                  <a:srgbClr val="0D0D11"/>
                </a:solidFill>
              </a:rPr>
              <a:t>СУРБД должна функционировать на оборудовании с различными вычислительными платформами.</a:t>
            </a:r>
          </a:p>
          <a:p>
            <a:pPr eaLnBrk="1" hangingPunct="1"/>
            <a:r>
              <a:rPr lang="ru-RU" b="1">
                <a:solidFill>
                  <a:srgbClr val="0D0D11"/>
                </a:solidFill>
              </a:rPr>
              <a:t>Независимость от операционной системы.</a:t>
            </a:r>
          </a:p>
          <a:p>
            <a:pPr eaLnBrk="1" hangingPunct="1"/>
            <a:r>
              <a:rPr lang="ru-RU">
                <a:solidFill>
                  <a:srgbClr val="0D0D11"/>
                </a:solidFill>
              </a:rPr>
              <a:t>СУРБД должна функционировать под управлением различных ОС.</a:t>
            </a:r>
          </a:p>
          <a:p>
            <a:pPr eaLnBrk="1" hangingPunct="1"/>
            <a:r>
              <a:rPr lang="ru-RU" b="1">
                <a:solidFill>
                  <a:srgbClr val="0D0D11"/>
                </a:solidFill>
              </a:rPr>
              <a:t>Независимость от сетевой архитектуры.</a:t>
            </a:r>
          </a:p>
          <a:p>
            <a:pPr eaLnBrk="1" hangingPunct="1"/>
            <a:r>
              <a:rPr lang="ru-RU">
                <a:solidFill>
                  <a:srgbClr val="0D0D11"/>
                </a:solidFill>
              </a:rPr>
              <a:t>СУРБД должна быть способной функционировать в сетях с различной архитектурой и типами носителя.</a:t>
            </a:r>
          </a:p>
          <a:p>
            <a:pPr eaLnBrk="1" hangingPunct="1"/>
            <a:r>
              <a:rPr lang="ru-RU" b="1">
                <a:solidFill>
                  <a:srgbClr val="0D0D11"/>
                </a:solidFill>
              </a:rPr>
              <a:t>Независимость от типа СУБД.</a:t>
            </a:r>
          </a:p>
          <a:p>
            <a:pPr eaLnBrk="1" hangingPunct="1"/>
            <a:r>
              <a:rPr lang="ru-RU">
                <a:solidFill>
                  <a:srgbClr val="0D0D11"/>
                </a:solidFill>
              </a:rPr>
              <a:t>СУРБД должна быть способной функционировать поверх различных локальных СУБД, возможно, с различными моделями данных (требование гетерогенности).</a:t>
            </a:r>
          </a:p>
        </p:txBody>
      </p:sp>
      <p:sp>
        <p:nvSpPr>
          <p:cNvPr id="4" name="Дата 3"/>
          <p:cNvSpPr>
            <a:spLocks noGrp="1"/>
          </p:cNvSpPr>
          <p:nvPr>
            <p:ph type="dt" sz="half" idx="10"/>
          </p:nvPr>
        </p:nvSpPr>
        <p:spPr/>
        <p:txBody>
          <a:bodyPr/>
          <a:lstStyle/>
          <a:p>
            <a:pPr>
              <a:defRPr/>
            </a:pPr>
            <a:fld id="{567E6D84-2699-424D-9F2B-5EBDC1824F5B}"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6</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755576" y="0"/>
            <a:ext cx="7772400" cy="1143000"/>
          </a:xfrm>
        </p:spPr>
        <p:txBody>
          <a:bodyPr/>
          <a:lstStyle/>
          <a:p>
            <a:r>
              <a:rPr lang="ru-RU" dirty="0" smtClean="0"/>
              <a:t>Критерии построения РБД</a:t>
            </a:r>
            <a:endParaRPr lang="ru-RU" dirty="0"/>
          </a:p>
        </p:txBody>
      </p:sp>
      <p:sp>
        <p:nvSpPr>
          <p:cNvPr id="6" name="Содержимое 5"/>
          <p:cNvSpPr>
            <a:spLocks noGrp="1"/>
          </p:cNvSpPr>
          <p:nvPr>
            <p:ph idx="1"/>
          </p:nvPr>
        </p:nvSpPr>
        <p:spPr>
          <a:xfrm>
            <a:off x="683568" y="1052736"/>
            <a:ext cx="7772400" cy="4978896"/>
          </a:xfrm>
        </p:spPr>
        <p:txBody>
          <a:bodyPr/>
          <a:lstStyle/>
          <a:p>
            <a:pPr lvl="0"/>
            <a:r>
              <a:rPr kumimoji="1" lang="ru-RU" sz="2200" kern="1200" dirty="0" smtClean="0">
                <a:solidFill>
                  <a:srgbClr val="0D0D11"/>
                </a:solidFill>
                <a:latin typeface="Times New Roman" pitchFamily="18" charset="0"/>
              </a:rPr>
              <a:t>Всесторонний анализ информационных потребностей предметной области с выявлением объемов хранимых данных, их сложности, достоверности, взаимосвязанности.</a:t>
            </a:r>
          </a:p>
          <a:p>
            <a:pPr lvl="0"/>
            <a:r>
              <a:rPr kumimoji="1" lang="ru-RU" sz="2200" kern="1200" dirty="0" smtClean="0">
                <a:solidFill>
                  <a:srgbClr val="0D0D11"/>
                </a:solidFill>
                <a:latin typeface="Times New Roman" pitchFamily="18" charset="0"/>
              </a:rPr>
              <a:t>Моделирование предполагаемого сетевого трафика при работе РБД с различными моделями репликации данных.</a:t>
            </a:r>
          </a:p>
          <a:p>
            <a:pPr lvl="0"/>
            <a:r>
              <a:rPr kumimoji="1" lang="ru-RU" sz="2200" kern="1200" dirty="0" smtClean="0">
                <a:solidFill>
                  <a:srgbClr val="0D0D11"/>
                </a:solidFill>
                <a:latin typeface="Times New Roman" pitchFamily="18" charset="0"/>
              </a:rPr>
              <a:t>Кластеризация элементов данных и программ их обработки. Цель- добиться максимальной автономности и </a:t>
            </a:r>
            <a:r>
              <a:rPr kumimoji="1" lang="ru-RU" sz="2200" kern="1200" dirty="0" err="1" smtClean="0">
                <a:solidFill>
                  <a:srgbClr val="0D0D11"/>
                </a:solidFill>
                <a:latin typeface="Times New Roman" pitchFamily="18" charset="0"/>
              </a:rPr>
              <a:t>слабосвязанности</a:t>
            </a:r>
            <a:r>
              <a:rPr kumimoji="1" lang="ru-RU" sz="2200" kern="1200" dirty="0" smtClean="0">
                <a:solidFill>
                  <a:srgbClr val="0D0D11"/>
                </a:solidFill>
                <a:latin typeface="Times New Roman" pitchFamily="18" charset="0"/>
              </a:rPr>
              <a:t> кластеров.</a:t>
            </a:r>
          </a:p>
          <a:p>
            <a:pPr lvl="0"/>
            <a:r>
              <a:rPr kumimoji="1" lang="ru-RU" sz="2200" kern="1200" dirty="0" smtClean="0">
                <a:solidFill>
                  <a:srgbClr val="0D0D11"/>
                </a:solidFill>
                <a:latin typeface="Times New Roman" pitchFamily="18" charset="0"/>
              </a:rPr>
              <a:t>Привязка кластеров данных к вероятным пользователям или АРМ.</a:t>
            </a:r>
          </a:p>
          <a:p>
            <a:pPr lvl="0"/>
            <a:r>
              <a:rPr kumimoji="1" lang="ru-RU" sz="2200" kern="1200" dirty="0" smtClean="0">
                <a:solidFill>
                  <a:srgbClr val="0D0D11"/>
                </a:solidFill>
                <a:latin typeface="Times New Roman" pitchFamily="18" charset="0"/>
              </a:rPr>
              <a:t>Поддержка эталонной копии данных и ограничение репликационного механизма</a:t>
            </a:r>
          </a:p>
          <a:p>
            <a:pPr lvl="0"/>
            <a:r>
              <a:rPr kumimoji="1" lang="ru-RU" sz="2200" kern="1200" dirty="0" smtClean="0">
                <a:solidFill>
                  <a:srgbClr val="0D0D11"/>
                </a:solidFill>
                <a:latin typeface="Times New Roman" pitchFamily="18" charset="0"/>
              </a:rPr>
              <a:t>Разработка и реализация правил приведения локальных и центральной БД в непротиворечивое состояние.</a:t>
            </a:r>
          </a:p>
          <a:p>
            <a:endParaRPr lang="ru-RU" dirty="0"/>
          </a:p>
        </p:txBody>
      </p:sp>
      <p:sp>
        <p:nvSpPr>
          <p:cNvPr id="2" name="Дата 1"/>
          <p:cNvSpPr>
            <a:spLocks noGrp="1"/>
          </p:cNvSpPr>
          <p:nvPr>
            <p:ph type="dt" sz="half" idx="10"/>
          </p:nvPr>
        </p:nvSpPr>
        <p:spPr/>
        <p:txBody>
          <a:bodyPr/>
          <a:lstStyle/>
          <a:p>
            <a:pPr>
              <a:defRPr/>
            </a:pPr>
            <a:fld id="{BF784F81-15AE-4CB4-8153-5F5E7D8C83F1}" type="datetime1">
              <a:rPr lang="ru-RU" smtClean="0"/>
              <a:t>05.04.2013</a:t>
            </a:fld>
            <a:endParaRPr lang="ru-RU"/>
          </a:p>
        </p:txBody>
      </p:sp>
      <p:sp>
        <p:nvSpPr>
          <p:cNvPr id="3" name="Нижний колонтитул 2"/>
          <p:cNvSpPr>
            <a:spLocks noGrp="1"/>
          </p:cNvSpPr>
          <p:nvPr>
            <p:ph type="ftr" sz="quarter" idx="11"/>
          </p:nvPr>
        </p:nvSpPr>
        <p:spPr/>
        <p:txBody>
          <a:bodyPr/>
          <a:lstStyle/>
          <a:p>
            <a:pPr>
              <a:defRPr/>
            </a:pPr>
            <a:r>
              <a:rPr lang="ru-RU" smtClean="0"/>
              <a:t>КИС</a:t>
            </a:r>
            <a:endParaRPr lang="ru-RU"/>
          </a:p>
        </p:txBody>
      </p:sp>
      <p:sp>
        <p:nvSpPr>
          <p:cNvPr id="4" name="Номер слайда 3"/>
          <p:cNvSpPr>
            <a:spLocks noGrp="1"/>
          </p:cNvSpPr>
          <p:nvPr>
            <p:ph type="sldNum" sz="quarter" idx="12"/>
          </p:nvPr>
        </p:nvSpPr>
        <p:spPr/>
        <p:txBody>
          <a:bodyPr/>
          <a:lstStyle/>
          <a:p>
            <a:pPr>
              <a:defRPr/>
            </a:pPr>
            <a:fld id="{C2F4F051-D771-43D4-A9DF-8F7A70C0B1CF}" type="slidenum">
              <a:rPr lang="ru-RU" smtClean="0"/>
              <a:pPr>
                <a:defRPr/>
              </a:pPr>
              <a:t>7</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распределенных архитектур </a:t>
            </a:r>
            <a:r>
              <a:rPr lang="ru-RU" i="1" dirty="0" smtClean="0"/>
              <a:t>БД</a:t>
            </a:r>
            <a:endParaRPr lang="ru-RU" dirty="0"/>
          </a:p>
        </p:txBody>
      </p:sp>
      <p:sp>
        <p:nvSpPr>
          <p:cNvPr id="3" name="Содержимое 2"/>
          <p:cNvSpPr>
            <a:spLocks noGrp="1"/>
          </p:cNvSpPr>
          <p:nvPr>
            <p:ph idx="1"/>
          </p:nvPr>
        </p:nvSpPr>
        <p:spPr/>
        <p:txBody>
          <a:bodyPr/>
          <a:lstStyle/>
          <a:p>
            <a:pPr marL="514350" indent="-514350">
              <a:buFont typeface="+mj-lt"/>
              <a:buAutoNum type="arabicPeriod"/>
            </a:pPr>
            <a:r>
              <a:rPr lang="ru-RU" dirty="0" smtClean="0"/>
              <a:t> </a:t>
            </a:r>
            <a:r>
              <a:rPr kumimoji="1" lang="ru-RU" sz="2800" kern="1200" dirty="0" smtClean="0">
                <a:solidFill>
                  <a:srgbClr val="0D0D11"/>
                </a:solidFill>
                <a:latin typeface="Times New Roman" pitchFamily="18" charset="0"/>
              </a:rPr>
              <a:t>Системы </a:t>
            </a:r>
            <a:r>
              <a:rPr kumimoji="1" lang="ru-RU" sz="2800" kern="1200" dirty="0" err="1" smtClean="0">
                <a:solidFill>
                  <a:srgbClr val="0D0D11"/>
                </a:solidFill>
                <a:latin typeface="Times New Roman" pitchFamily="18" charset="0"/>
              </a:rPr>
              <a:t>недублирующего</a:t>
            </a:r>
            <a:r>
              <a:rPr kumimoji="1" lang="ru-RU" sz="2800" kern="1200" dirty="0" smtClean="0">
                <a:solidFill>
                  <a:srgbClr val="0D0D11"/>
                </a:solidFill>
                <a:latin typeface="Times New Roman" pitchFamily="18" charset="0"/>
              </a:rPr>
              <a:t> разбиения (при большом объеме часто меняющихся данных)</a:t>
            </a:r>
          </a:p>
          <a:p>
            <a:pPr marL="514350" lvl="0" indent="-514350">
              <a:buFont typeface="+mj-lt"/>
              <a:buAutoNum type="arabicPeriod"/>
            </a:pPr>
            <a:r>
              <a:rPr kumimoji="1" lang="ru-RU" sz="2800" kern="1200" dirty="0" smtClean="0">
                <a:solidFill>
                  <a:srgbClr val="0D0D11"/>
                </a:solidFill>
                <a:latin typeface="Times New Roman" pitchFamily="18" charset="0"/>
              </a:rPr>
              <a:t>Системы частичного дублирования (при небольшом объеме часто меняющихся данных)</a:t>
            </a:r>
          </a:p>
          <a:p>
            <a:pPr marL="514350" lvl="0" indent="-514350">
              <a:buFont typeface="+mj-lt"/>
              <a:buAutoNum type="arabicPeriod"/>
            </a:pPr>
            <a:r>
              <a:rPr kumimoji="1" lang="ru-RU" sz="2800" kern="1200" dirty="0" smtClean="0">
                <a:solidFill>
                  <a:srgbClr val="0D0D11"/>
                </a:solidFill>
                <a:latin typeface="Times New Roman" pitchFamily="18" charset="0"/>
              </a:rPr>
              <a:t>Системы полного дублирования (при небольшом объеме редко меняющихся данных)</a:t>
            </a:r>
          </a:p>
          <a:p>
            <a:endParaRPr lang="ru-RU" dirty="0"/>
          </a:p>
        </p:txBody>
      </p:sp>
      <p:sp>
        <p:nvSpPr>
          <p:cNvPr id="4" name="Дата 3"/>
          <p:cNvSpPr>
            <a:spLocks noGrp="1"/>
          </p:cNvSpPr>
          <p:nvPr>
            <p:ph type="dt" sz="half" idx="10"/>
          </p:nvPr>
        </p:nvSpPr>
        <p:spPr/>
        <p:txBody>
          <a:bodyPr/>
          <a:lstStyle/>
          <a:p>
            <a:pPr>
              <a:defRPr/>
            </a:pPr>
            <a:fld id="{20B1DD1E-B83B-451A-B4C6-A367AFAD1AA7}" type="datetime1">
              <a:rPr lang="ru-RU" smtClean="0"/>
              <a:t>05.04.2013</a:t>
            </a:fld>
            <a:endParaRPr lang="ru-RU"/>
          </a:p>
        </p:txBody>
      </p:sp>
      <p:sp>
        <p:nvSpPr>
          <p:cNvPr id="5" name="Нижний колонтитул 4"/>
          <p:cNvSpPr>
            <a:spLocks noGrp="1"/>
          </p:cNvSpPr>
          <p:nvPr>
            <p:ph type="ftr" sz="quarter" idx="11"/>
          </p:nvPr>
        </p:nvSpPr>
        <p:spPr/>
        <p:txBody>
          <a:bodyPr/>
          <a:lstStyle/>
          <a:p>
            <a:pPr>
              <a:defRPr/>
            </a:pPr>
            <a:r>
              <a:rPr lang="ru-RU" smtClean="0"/>
              <a:t>КИС</a:t>
            </a:r>
            <a:endParaRPr lang="ru-RU"/>
          </a:p>
        </p:txBody>
      </p:sp>
      <p:sp>
        <p:nvSpPr>
          <p:cNvPr id="6" name="Номер слайда 5"/>
          <p:cNvSpPr>
            <a:spLocks noGrp="1"/>
          </p:cNvSpPr>
          <p:nvPr>
            <p:ph type="sldNum" sz="quarter" idx="12"/>
          </p:nvPr>
        </p:nvSpPr>
        <p:spPr/>
        <p:txBody>
          <a:bodyPr/>
          <a:lstStyle/>
          <a:p>
            <a:pPr>
              <a:defRPr/>
            </a:pPr>
            <a:fld id="{4F9BF775-A797-4BEB-8357-1C850E3D7BB8}" type="slidenum">
              <a:rPr lang="ru-RU" smtClean="0"/>
              <a:pPr>
                <a:defRPr/>
              </a:pPr>
              <a:t>8</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84213" y="476250"/>
            <a:ext cx="7772400" cy="715963"/>
          </a:xfrm>
        </p:spPr>
        <p:txBody>
          <a:bodyPr/>
          <a:lstStyle/>
          <a:p>
            <a:pPr eaLnBrk="1" hangingPunct="1"/>
            <a:r>
              <a:rPr lang="ru-RU" sz="3600" smtClean="0">
                <a:latin typeface="Times New Roman" pitchFamily="18" charset="0"/>
              </a:rPr>
              <a:t>Фрагментация</a:t>
            </a:r>
          </a:p>
        </p:txBody>
      </p:sp>
      <p:sp>
        <p:nvSpPr>
          <p:cNvPr id="22531" name="Text Box 5"/>
          <p:cNvSpPr txBox="1">
            <a:spLocks noChangeArrowheads="1"/>
          </p:cNvSpPr>
          <p:nvPr/>
        </p:nvSpPr>
        <p:spPr bwMode="auto">
          <a:xfrm>
            <a:off x="684213" y="1423988"/>
            <a:ext cx="78486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itchFamily="18" charset="0"/>
              </a:defRPr>
            </a:lvl1pPr>
            <a:lvl2pPr marL="800100" indent="-342900" eaLnBrk="0" hangingPunct="0">
              <a:defRPr kumimoji="1">
                <a:solidFill>
                  <a:schemeClr val="tx1"/>
                </a:solidFill>
                <a:latin typeface="Times New Roman" pitchFamily="18" charset="0"/>
              </a:defRPr>
            </a:lvl2pPr>
            <a:lvl3pPr marL="1257300" indent="-342900" eaLnBrk="0" hangingPunct="0">
              <a:defRPr kumimoji="1">
                <a:solidFill>
                  <a:schemeClr val="tx1"/>
                </a:solidFill>
                <a:latin typeface="Times New Roman" pitchFamily="18" charset="0"/>
              </a:defRPr>
            </a:lvl3pPr>
            <a:lvl4pPr marL="1714500" indent="-342900" eaLnBrk="0" hangingPunct="0">
              <a:defRPr kumimoji="1">
                <a:solidFill>
                  <a:schemeClr val="tx1"/>
                </a:solidFill>
                <a:latin typeface="Times New Roman" pitchFamily="18" charset="0"/>
              </a:defRPr>
            </a:lvl4pPr>
            <a:lvl5pPr marL="2171700" indent="-342900" eaLnBrk="0" hangingPunct="0">
              <a:defRPr kumimoji="1">
                <a:solidFill>
                  <a:schemeClr val="tx1"/>
                </a:solidFill>
                <a:latin typeface="Times New Roman" pitchFamily="18" charset="0"/>
              </a:defRPr>
            </a:lvl5pPr>
            <a:lvl6pPr marL="2628900" indent="-342900" eaLnBrk="0" fontAlgn="base" hangingPunct="0">
              <a:spcBef>
                <a:spcPct val="0"/>
              </a:spcBef>
              <a:spcAft>
                <a:spcPct val="0"/>
              </a:spcAft>
              <a:defRPr kumimoji="1">
                <a:solidFill>
                  <a:schemeClr val="tx1"/>
                </a:solidFill>
                <a:latin typeface="Times New Roman" pitchFamily="18" charset="0"/>
              </a:defRPr>
            </a:lvl6pPr>
            <a:lvl7pPr marL="3086100" indent="-342900" eaLnBrk="0" fontAlgn="base" hangingPunct="0">
              <a:spcBef>
                <a:spcPct val="0"/>
              </a:spcBef>
              <a:spcAft>
                <a:spcPct val="0"/>
              </a:spcAft>
              <a:defRPr kumimoji="1">
                <a:solidFill>
                  <a:schemeClr val="tx1"/>
                </a:solidFill>
                <a:latin typeface="Times New Roman" pitchFamily="18" charset="0"/>
              </a:defRPr>
            </a:lvl7pPr>
            <a:lvl8pPr marL="3543300" indent="-342900" eaLnBrk="0" fontAlgn="base" hangingPunct="0">
              <a:spcBef>
                <a:spcPct val="0"/>
              </a:spcBef>
              <a:spcAft>
                <a:spcPct val="0"/>
              </a:spcAft>
              <a:defRPr kumimoji="1">
                <a:solidFill>
                  <a:schemeClr val="tx1"/>
                </a:solidFill>
                <a:latin typeface="Times New Roman" pitchFamily="18" charset="0"/>
              </a:defRPr>
            </a:lvl8pPr>
            <a:lvl9pPr marL="4000500" indent="-342900" eaLnBrk="0" fontAlgn="base" hangingPunct="0">
              <a:spcBef>
                <a:spcPct val="0"/>
              </a:spcBef>
              <a:spcAft>
                <a:spcPct val="0"/>
              </a:spcAft>
              <a:defRPr kumimoji="1">
                <a:solidFill>
                  <a:schemeClr val="tx1"/>
                </a:solidFill>
                <a:latin typeface="Times New Roman" pitchFamily="18" charset="0"/>
              </a:defRPr>
            </a:lvl9pPr>
          </a:lstStyle>
          <a:p>
            <a:pPr eaLnBrk="1" hangingPunct="1"/>
            <a:r>
              <a:rPr lang="ru-RU" dirty="0">
                <a:solidFill>
                  <a:srgbClr val="0D0D11"/>
                </a:solidFill>
              </a:rPr>
              <a:t>Фрагментация </a:t>
            </a:r>
            <a:r>
              <a:rPr lang="ru-RU" dirty="0" smtClean="0">
                <a:solidFill>
                  <a:srgbClr val="0D0D11"/>
                </a:solidFill>
              </a:rPr>
              <a:t>основной </a:t>
            </a:r>
            <a:r>
              <a:rPr lang="ru-RU" dirty="0">
                <a:solidFill>
                  <a:srgbClr val="0D0D11"/>
                </a:solidFill>
              </a:rPr>
              <a:t>способ организации РБД.</a:t>
            </a:r>
          </a:p>
          <a:p>
            <a:pPr eaLnBrk="1" hangingPunct="1"/>
            <a:r>
              <a:rPr lang="ru-RU" dirty="0">
                <a:solidFill>
                  <a:srgbClr val="0D0D11"/>
                </a:solidFill>
              </a:rPr>
              <a:t>Назначение: хранение данных на том узле, где они чаще используются.</a:t>
            </a:r>
          </a:p>
          <a:p>
            <a:pPr eaLnBrk="1" hangingPunct="1"/>
            <a:r>
              <a:rPr lang="ru-RU" dirty="0">
                <a:solidFill>
                  <a:srgbClr val="0D0D11"/>
                </a:solidFill>
              </a:rPr>
              <a:t>Основные проблемы, которые при этом возникают:</a:t>
            </a:r>
          </a:p>
          <a:p>
            <a:pPr eaLnBrk="1" hangingPunct="1"/>
            <a:r>
              <a:rPr lang="ru-RU" dirty="0">
                <a:solidFill>
                  <a:srgbClr val="0D0D11"/>
                </a:solidFill>
              </a:rPr>
              <a:t>– прозрачность написания запросов к данным;</a:t>
            </a:r>
          </a:p>
          <a:p>
            <a:pPr eaLnBrk="1" hangingPunct="1"/>
            <a:r>
              <a:rPr lang="ru-RU" dirty="0">
                <a:solidFill>
                  <a:srgbClr val="0D0D11"/>
                </a:solidFill>
              </a:rPr>
              <a:t>– поддержка распределенных ограничений целостности.</a:t>
            </a:r>
          </a:p>
          <a:p>
            <a:pPr eaLnBrk="1" hangingPunct="1">
              <a:spcBef>
                <a:spcPct val="20000"/>
              </a:spcBef>
              <a:spcAft>
                <a:spcPct val="20000"/>
              </a:spcAft>
            </a:pPr>
            <a:r>
              <a:rPr lang="ru-RU" dirty="0">
                <a:solidFill>
                  <a:srgbClr val="0D0D11"/>
                </a:solidFill>
              </a:rPr>
              <a:t>Схема фрагментации отношения должна удовлетворять трем условиям:</a:t>
            </a:r>
            <a:endParaRPr lang="ru-RU" b="1" dirty="0">
              <a:solidFill>
                <a:srgbClr val="0D0D11"/>
              </a:solidFill>
            </a:endParaRPr>
          </a:p>
          <a:p>
            <a:pPr eaLnBrk="1" hangingPunct="1"/>
            <a:r>
              <a:rPr lang="ru-RU" b="1" dirty="0">
                <a:solidFill>
                  <a:srgbClr val="0D0D11"/>
                </a:solidFill>
              </a:rPr>
              <a:t>Полнота</a:t>
            </a:r>
            <a:r>
              <a:rPr lang="ru-RU" dirty="0">
                <a:solidFill>
                  <a:srgbClr val="0D0D11"/>
                </a:solidFill>
              </a:rPr>
              <a:t>: если отношение </a:t>
            </a:r>
            <a:r>
              <a:rPr lang="en-US" dirty="0">
                <a:solidFill>
                  <a:srgbClr val="0D0D11"/>
                </a:solidFill>
              </a:rPr>
              <a:t>R</a:t>
            </a:r>
            <a:r>
              <a:rPr lang="ru-RU" dirty="0">
                <a:solidFill>
                  <a:srgbClr val="0D0D11"/>
                </a:solidFill>
              </a:rPr>
              <a:t> разбивается на фрагменты </a:t>
            </a:r>
            <a:r>
              <a:rPr lang="en-US" dirty="0">
                <a:solidFill>
                  <a:srgbClr val="0D0D11"/>
                </a:solidFill>
              </a:rPr>
              <a:t>R</a:t>
            </a:r>
            <a:r>
              <a:rPr lang="ru-RU" dirty="0">
                <a:solidFill>
                  <a:srgbClr val="0D0D11"/>
                </a:solidFill>
              </a:rPr>
              <a:t>1, </a:t>
            </a:r>
            <a:r>
              <a:rPr lang="en-US" dirty="0">
                <a:solidFill>
                  <a:srgbClr val="0D0D11"/>
                </a:solidFill>
              </a:rPr>
              <a:t>R</a:t>
            </a:r>
            <a:r>
              <a:rPr lang="ru-RU" dirty="0">
                <a:solidFill>
                  <a:srgbClr val="0D0D11"/>
                </a:solidFill>
              </a:rPr>
              <a:t>2,…, </a:t>
            </a:r>
            <a:r>
              <a:rPr lang="en-US" dirty="0" err="1">
                <a:solidFill>
                  <a:srgbClr val="0D0D11"/>
                </a:solidFill>
              </a:rPr>
              <a:t>Rn</a:t>
            </a:r>
            <a:r>
              <a:rPr lang="ru-RU" dirty="0">
                <a:solidFill>
                  <a:srgbClr val="0D0D11"/>
                </a:solidFill>
              </a:rPr>
              <a:t>, то</a:t>
            </a:r>
          </a:p>
          <a:p>
            <a:pPr eaLnBrk="1" hangingPunct="1"/>
            <a:r>
              <a:rPr lang="ru-RU" dirty="0">
                <a:solidFill>
                  <a:srgbClr val="0D0D11"/>
                </a:solidFill>
              </a:rPr>
              <a:t>	U</a:t>
            </a:r>
            <a:r>
              <a:rPr lang="en-US" dirty="0" err="1">
                <a:solidFill>
                  <a:srgbClr val="0D0D11"/>
                </a:solidFill>
              </a:rPr>
              <a:t>Ri</a:t>
            </a:r>
            <a:r>
              <a:rPr lang="ru-RU" dirty="0">
                <a:solidFill>
                  <a:srgbClr val="0D0D11"/>
                </a:solidFill>
              </a:rPr>
              <a:t> = </a:t>
            </a:r>
            <a:r>
              <a:rPr lang="en-US" dirty="0">
                <a:solidFill>
                  <a:srgbClr val="0D0D11"/>
                </a:solidFill>
              </a:rPr>
              <a:t>R</a:t>
            </a:r>
            <a:endParaRPr lang="ru-RU" dirty="0">
              <a:solidFill>
                <a:srgbClr val="0D0D11"/>
              </a:solidFill>
            </a:endParaRPr>
          </a:p>
          <a:p>
            <a:pPr eaLnBrk="1" hangingPunct="1"/>
            <a:r>
              <a:rPr lang="ru-RU" dirty="0">
                <a:solidFill>
                  <a:srgbClr val="0D0D11"/>
                </a:solidFill>
              </a:rPr>
              <a:t>	(Каждый кортеж должен входить хотя бы в один фрагмент).</a:t>
            </a:r>
            <a:endParaRPr lang="ru-RU" b="1" dirty="0">
              <a:solidFill>
                <a:srgbClr val="0D0D11"/>
              </a:solidFill>
            </a:endParaRPr>
          </a:p>
          <a:p>
            <a:pPr eaLnBrk="1" hangingPunct="1"/>
            <a:r>
              <a:rPr lang="ru-RU" b="1" dirty="0" err="1">
                <a:solidFill>
                  <a:srgbClr val="0D0D11"/>
                </a:solidFill>
              </a:rPr>
              <a:t>Восстановимость</a:t>
            </a:r>
            <a:r>
              <a:rPr lang="ru-RU" dirty="0">
                <a:solidFill>
                  <a:srgbClr val="0D0D11"/>
                </a:solidFill>
              </a:rPr>
              <a:t>: должна существовать операция реляционной алгебры, позволяющая восстановить отношение </a:t>
            </a:r>
            <a:r>
              <a:rPr lang="en-US" dirty="0">
                <a:solidFill>
                  <a:srgbClr val="0D0D11"/>
                </a:solidFill>
              </a:rPr>
              <a:t>R</a:t>
            </a:r>
            <a:r>
              <a:rPr lang="ru-RU" dirty="0">
                <a:solidFill>
                  <a:srgbClr val="0D0D11"/>
                </a:solidFill>
              </a:rPr>
              <a:t> из его фрагментов. Это правило гарантирует сохранение функциональных зависимостей.</a:t>
            </a:r>
            <a:endParaRPr lang="ru-RU" b="1" dirty="0">
              <a:solidFill>
                <a:srgbClr val="0D0D11"/>
              </a:solidFill>
            </a:endParaRPr>
          </a:p>
          <a:p>
            <a:pPr eaLnBrk="1" hangingPunct="1"/>
            <a:r>
              <a:rPr lang="ru-RU" b="1" dirty="0">
                <a:solidFill>
                  <a:srgbClr val="0D0D11"/>
                </a:solidFill>
              </a:rPr>
              <a:t>Непересекаемость</a:t>
            </a:r>
            <a:r>
              <a:rPr lang="ru-RU" dirty="0">
                <a:solidFill>
                  <a:srgbClr val="0D0D11"/>
                </a:solidFill>
              </a:rPr>
              <a:t>: если элемент данных </a:t>
            </a:r>
            <a:r>
              <a:rPr lang="en-US" dirty="0" err="1">
                <a:solidFill>
                  <a:srgbClr val="0D0D11"/>
                </a:solidFill>
              </a:rPr>
              <a:t>dj</a:t>
            </a:r>
            <a:r>
              <a:rPr lang="en-US" dirty="0">
                <a:solidFill>
                  <a:srgbClr val="0D0D11"/>
                </a:solidFill>
              </a:rPr>
              <a:t> </a:t>
            </a:r>
            <a:r>
              <a:rPr lang="en-US" dirty="0">
                <a:solidFill>
                  <a:srgbClr val="0D0D11"/>
                </a:solidFill>
                <a:sym typeface="Symbol" pitchFamily="18" charset="2"/>
              </a:rPr>
              <a:t></a:t>
            </a:r>
            <a:r>
              <a:rPr lang="en-US" dirty="0">
                <a:solidFill>
                  <a:srgbClr val="0D0D11"/>
                </a:solidFill>
              </a:rPr>
              <a:t> </a:t>
            </a:r>
            <a:r>
              <a:rPr lang="en-US" dirty="0" err="1">
                <a:solidFill>
                  <a:srgbClr val="0D0D11"/>
                </a:solidFill>
              </a:rPr>
              <a:t>Ri</a:t>
            </a:r>
            <a:r>
              <a:rPr lang="ru-RU" dirty="0">
                <a:solidFill>
                  <a:srgbClr val="0D0D11"/>
                </a:solidFill>
              </a:rPr>
              <a:t>, то он не должен присутствовать одновременно в других фрагментах. Исключение составляет первичный ключ при вертикальной фрагментации. Это правило гарантирует минимальную избыточность данных.</a:t>
            </a:r>
          </a:p>
        </p:txBody>
      </p:sp>
      <p:sp>
        <p:nvSpPr>
          <p:cNvPr id="4" name="Дата 3"/>
          <p:cNvSpPr>
            <a:spLocks noGrp="1"/>
          </p:cNvSpPr>
          <p:nvPr>
            <p:ph type="dt" sz="half" idx="10"/>
          </p:nvPr>
        </p:nvSpPr>
        <p:spPr/>
        <p:txBody>
          <a:bodyPr/>
          <a:lstStyle/>
          <a:p>
            <a:pPr>
              <a:defRPr/>
            </a:pPr>
            <a:fld id="{E7D2E2EA-4FDC-4D99-B6D3-03F44C6D542B}" type="datetime1">
              <a:rPr lang="ru-RU" smtClean="0"/>
              <a:t>05.04.2013</a:t>
            </a:fld>
            <a:endParaRPr lang="ru-RU"/>
          </a:p>
        </p:txBody>
      </p:sp>
      <p:sp>
        <p:nvSpPr>
          <p:cNvPr id="5" name="Номер слайда 4"/>
          <p:cNvSpPr>
            <a:spLocks noGrp="1"/>
          </p:cNvSpPr>
          <p:nvPr>
            <p:ph type="sldNum" sz="quarter" idx="12"/>
          </p:nvPr>
        </p:nvSpPr>
        <p:spPr/>
        <p:txBody>
          <a:bodyPr/>
          <a:lstStyle/>
          <a:p>
            <a:pPr>
              <a:defRPr/>
            </a:pPr>
            <a:fld id="{C2F4F051-D771-43D4-A9DF-8F7A70C0B1CF}" type="slidenum">
              <a:rPr lang="ru-RU" smtClean="0"/>
              <a:pPr>
                <a:defRPr/>
              </a:pPr>
              <a:t>9</a:t>
            </a:fld>
            <a:endParaRPr lang="ru-RU"/>
          </a:p>
        </p:txBody>
      </p:sp>
      <p:sp>
        <p:nvSpPr>
          <p:cNvPr id="6" name="Нижний колонтитул 5"/>
          <p:cNvSpPr>
            <a:spLocks noGrp="1"/>
          </p:cNvSpPr>
          <p:nvPr>
            <p:ph type="ftr" sz="quarter" idx="11"/>
          </p:nvPr>
        </p:nvSpPr>
        <p:spPr/>
        <p:txBody>
          <a:bodyPr/>
          <a:lstStyle/>
          <a:p>
            <a:pPr>
              <a:defRPr/>
            </a:pPr>
            <a:r>
              <a:rPr lang="ru-RU" smtClean="0"/>
              <a:t>КИС</a:t>
            </a:r>
            <a:endParaRPr lang="ru-R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Акварель">
  <a:themeElements>
    <a:clrScheme name="Акварель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Акварель">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ru-RU"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ru-RU"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Акварель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Акварель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Акварель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Акварель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Акварель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Акварель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Акварель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Designs\Акварель.pot</Template>
  <TotalTime>1583</TotalTime>
  <Words>3729</Words>
  <Application>Microsoft Office PowerPoint</Application>
  <PresentationFormat>Экран (4:3)</PresentationFormat>
  <Paragraphs>493</Paragraphs>
  <Slides>44</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44</vt:i4>
      </vt:variant>
    </vt:vector>
  </HeadingPairs>
  <TitlesOfParts>
    <vt:vector size="46" baseType="lpstr">
      <vt:lpstr>Акварель</vt:lpstr>
      <vt:lpstr>Рисунок</vt:lpstr>
      <vt:lpstr>Распределенные базы данных</vt:lpstr>
      <vt:lpstr>Общие принципы</vt:lpstr>
      <vt:lpstr>Требования к РБД  </vt:lpstr>
      <vt:lpstr>Требования к РБД  </vt:lpstr>
      <vt:lpstr>Критерии распределенности (по К. Дейту) </vt:lpstr>
      <vt:lpstr>Критерии распределенности (по К. Дейту) </vt:lpstr>
      <vt:lpstr>Критерии построения РБД</vt:lpstr>
      <vt:lpstr>Типы распределенных архитектур БД</vt:lpstr>
      <vt:lpstr>Фрагментация</vt:lpstr>
      <vt:lpstr>Фрагментация</vt:lpstr>
      <vt:lpstr>Методы поддержки распределенных данных</vt:lpstr>
      <vt:lpstr>Репликация данных</vt:lpstr>
      <vt:lpstr>Служба тиражирования</vt:lpstr>
      <vt:lpstr>Репликация с основной копией</vt:lpstr>
      <vt:lpstr>Репликация без основной копии</vt:lpstr>
      <vt:lpstr>Репликация без основной копии</vt:lpstr>
      <vt:lpstr>Репликация без основной копии</vt:lpstr>
      <vt:lpstr>Репликация без основной копии</vt:lpstr>
      <vt:lpstr>Распределенные запросы</vt:lpstr>
      <vt:lpstr>Распределенные запросы. Пример</vt:lpstr>
      <vt:lpstr>Распределенные запросы. Пример</vt:lpstr>
      <vt:lpstr>Распределенные ограничения целостности</vt:lpstr>
      <vt:lpstr>Распределенные транзакции</vt:lpstr>
      <vt:lpstr>Протокол двухфазной фиксации</vt:lpstr>
      <vt:lpstr>Действия координатора транзакции</vt:lpstr>
      <vt:lpstr>Действия участника транзакции</vt:lpstr>
      <vt:lpstr>Протоколы ликвидации</vt:lpstr>
      <vt:lpstr>Протоколы восстановления</vt:lpstr>
      <vt:lpstr>Протоколы восстановления</vt:lpstr>
      <vt:lpstr>Реализация протокола 2ФФ</vt:lpstr>
      <vt:lpstr>Поддержка распределенности в Oracle</vt:lpstr>
      <vt:lpstr>Поддержка распределенности в Oracle</vt:lpstr>
      <vt:lpstr>Связь в распределенной БД Oracle</vt:lpstr>
      <vt:lpstr>Связи в распределенной БД Oracle</vt:lpstr>
      <vt:lpstr>Работа в распределенной БД Oracle</vt:lpstr>
      <vt:lpstr>Моментальные снимки в Oracle</vt:lpstr>
      <vt:lpstr>Моментальные снимки в Oracle</vt:lpstr>
      <vt:lpstr>Моментальные снимки в Oracle</vt:lpstr>
      <vt:lpstr>Моментальные снимки в Oracle</vt:lpstr>
      <vt:lpstr>Моментальные снимки в Oracle</vt:lpstr>
      <vt:lpstr>Регенерация моментальных снимков Oracle</vt:lpstr>
      <vt:lpstr>Регенерация моментальных снимков Oracle</vt:lpstr>
      <vt:lpstr>Усовершенствованное тиражирование Oracle</vt:lpstr>
      <vt:lpstr>Выводы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Базы данных</dc:title>
  <dc:creator>karpov</dc:creator>
  <cp:lastModifiedBy>Наталья П. Сидорова</cp:lastModifiedBy>
  <cp:revision>335</cp:revision>
  <dcterms:created xsi:type="dcterms:W3CDTF">2008-03-16T13:54:14Z</dcterms:created>
  <dcterms:modified xsi:type="dcterms:W3CDTF">2013-04-05T10:00:09Z</dcterms:modified>
</cp:coreProperties>
</file>