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1" r:id="rId6"/>
    <p:sldId id="260" r:id="rId7"/>
    <p:sldId id="267" r:id="rId8"/>
    <p:sldId id="262" r:id="rId9"/>
    <p:sldId id="264" r:id="rId10"/>
    <p:sldId id="263" r:id="rId11"/>
    <p:sldId id="266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508" autoAdjust="0"/>
  </p:normalViewPr>
  <p:slideViewPr>
    <p:cSldViewPr>
      <p:cViewPr>
        <p:scale>
          <a:sx n="55" d="100"/>
          <a:sy n="55" d="100"/>
        </p:scale>
        <p:origin x="-3198" y="-1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Переход от </a:t>
            </a:r>
            <a:r>
              <a:rPr lang="en-US" dirty="0" smtClean="0"/>
              <a:t>ER</a:t>
            </a:r>
            <a:r>
              <a:rPr lang="ru-RU" dirty="0" smtClean="0"/>
              <a:t>-модели к РМД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Доц. Сидорова Н.П.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80000" indent="0" algn="just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При втором способе для каждого подтипа и для </a:t>
            </a:r>
            <a:r>
              <a:rPr lang="ru-RU" sz="2800" dirty="0" err="1" smtClean="0">
                <a:solidFill>
                  <a:schemeClr val="tx1"/>
                </a:solidFill>
              </a:rPr>
              <a:t>супертипа</a:t>
            </a:r>
            <a:r>
              <a:rPr lang="ru-RU" sz="2800" dirty="0" smtClean="0">
                <a:solidFill>
                  <a:schemeClr val="tx1"/>
                </a:solidFill>
              </a:rPr>
              <a:t> создаются свои отдельные отношения. Недостатком такого способа представления является то, что создается много отношений, однако достоинств у такого способа больше, так как вы работаете только со значимыми атрибутами подтипа. Кроме того, для возможности переходов к подтипам от </a:t>
            </a:r>
            <a:r>
              <a:rPr lang="ru-RU" sz="2800" dirty="0" err="1" smtClean="0">
                <a:solidFill>
                  <a:schemeClr val="tx1"/>
                </a:solidFill>
              </a:rPr>
              <a:t>супертипа</a:t>
            </a:r>
            <a:r>
              <a:rPr lang="ru-RU" sz="2800" dirty="0" smtClean="0">
                <a:solidFill>
                  <a:schemeClr val="tx1"/>
                </a:solidFill>
              </a:rPr>
              <a:t> необходимо в </a:t>
            </a:r>
            <a:r>
              <a:rPr lang="ru-RU" sz="2800" dirty="0" err="1" smtClean="0">
                <a:solidFill>
                  <a:schemeClr val="tx1"/>
                </a:solidFill>
              </a:rPr>
              <a:t>супертип</a:t>
            </a:r>
            <a:r>
              <a:rPr lang="ru-RU" sz="2800" dirty="0" smtClean="0">
                <a:solidFill>
                  <a:schemeClr val="tx1"/>
                </a:solidFill>
              </a:rPr>
              <a:t> включить идентификатор связи.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категориальных связей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2" y="1867694"/>
            <a:ext cx="54768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Разрешение связей типа ≪</a:t>
            </a:r>
            <a:r>
              <a:rPr lang="ru-RU" dirty="0" err="1" smtClean="0">
                <a:solidFill>
                  <a:schemeClr val="tx1"/>
                </a:solidFill>
              </a:rPr>
              <a:t>многие-ко-многим</a:t>
            </a:r>
            <a:r>
              <a:rPr lang="ru-RU" dirty="0" smtClean="0">
                <a:solidFill>
                  <a:schemeClr val="tx1"/>
                </a:solidFill>
              </a:rPr>
              <a:t>≫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80000" indent="0" algn="just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В РМД   между отношениями поддерживаются только связи типа ≪</a:t>
            </a:r>
            <a:r>
              <a:rPr lang="ru-RU" sz="2800" dirty="0" err="1" smtClean="0">
                <a:solidFill>
                  <a:schemeClr val="tx1"/>
                </a:solidFill>
              </a:rPr>
              <a:t>один-ко-многим</a:t>
            </a:r>
            <a:r>
              <a:rPr lang="ru-RU" sz="2800" dirty="0" smtClean="0">
                <a:solidFill>
                  <a:schemeClr val="tx1"/>
                </a:solidFill>
              </a:rPr>
              <a:t>≫.</a:t>
            </a:r>
          </a:p>
          <a:p>
            <a:pPr marL="180000" indent="0" algn="just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Для преобразования таких связей в РМД , вводится  специальное дополнительное отношения, которое связано с каждым исходным связью ≪</a:t>
            </a:r>
            <a:r>
              <a:rPr lang="ru-RU" sz="2800" dirty="0" err="1" smtClean="0">
                <a:solidFill>
                  <a:schemeClr val="tx1"/>
                </a:solidFill>
              </a:rPr>
              <a:t>один-ко-многим</a:t>
            </a:r>
            <a:r>
              <a:rPr lang="ru-RU" sz="2800" dirty="0" smtClean="0">
                <a:solidFill>
                  <a:schemeClr val="tx1"/>
                </a:solidFill>
              </a:rPr>
              <a:t>≫, атрибутами этого отношения являются первичные ключи  связываемых отношений.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Связь «многие-ко-многим» в </a:t>
            </a:r>
            <a:r>
              <a:rPr lang="en-US" dirty="0" smtClean="0"/>
              <a:t>ER-</a:t>
            </a:r>
            <a:r>
              <a:rPr lang="ru-RU" dirty="0" smtClean="0"/>
              <a:t>модели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0" y="2189981"/>
            <a:ext cx="7151719" cy="33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3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связи «многие-ко-многим» в РМД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06" y="2261181"/>
            <a:ext cx="7107188" cy="32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0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ru-RU" dirty="0" smtClean="0"/>
              <a:t>Шаг 1.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800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Каждой </a:t>
            </a:r>
            <a:r>
              <a:rPr lang="ru-RU" dirty="0">
                <a:solidFill>
                  <a:schemeClr val="tx1"/>
                </a:solidFill>
              </a:rPr>
              <a:t>сущности ставится в соответствие отношение реляционной </a:t>
            </a:r>
            <a:r>
              <a:rPr lang="ru-RU" dirty="0" smtClean="0">
                <a:solidFill>
                  <a:schemeClr val="tx1"/>
                </a:solidFill>
              </a:rPr>
              <a:t>модели данных</a:t>
            </a:r>
            <a:r>
              <a:rPr lang="ru-RU" dirty="0">
                <a:solidFill>
                  <a:schemeClr val="tx1"/>
                </a:solidFill>
              </a:rPr>
              <a:t>. При этом имена сущности и отношения могут быть различными, </a:t>
            </a:r>
            <a:r>
              <a:rPr lang="ru-RU" dirty="0" smtClean="0">
                <a:solidFill>
                  <a:schemeClr val="tx1"/>
                </a:solidFill>
              </a:rPr>
              <a:t>потому </a:t>
            </a:r>
            <a:r>
              <a:rPr lang="ru-RU" dirty="0">
                <a:solidFill>
                  <a:schemeClr val="tx1"/>
                </a:solidFill>
              </a:rPr>
              <a:t>что на имена сущностей могут не накладываться дополнительные </a:t>
            </a:r>
            <a:r>
              <a:rPr lang="ru-RU" dirty="0" smtClean="0">
                <a:solidFill>
                  <a:schemeClr val="tx1"/>
                </a:solidFill>
              </a:rPr>
              <a:t> синтаксические </a:t>
            </a:r>
            <a:r>
              <a:rPr lang="ru-RU" dirty="0">
                <a:solidFill>
                  <a:schemeClr val="tx1"/>
                </a:solidFill>
              </a:rPr>
              <a:t>ограничения, кроме уникальности имени в рамках модели. </a:t>
            </a:r>
            <a:endParaRPr lang="ru-RU" dirty="0" smtClean="0">
              <a:solidFill>
                <a:schemeClr val="tx1"/>
              </a:solidFill>
            </a:endParaRPr>
          </a:p>
          <a:p>
            <a:pPr marL="10800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Имена отношений </a:t>
            </a:r>
            <a:r>
              <a:rPr lang="ru-RU" dirty="0">
                <a:solidFill>
                  <a:schemeClr val="tx1"/>
                </a:solidFill>
              </a:rPr>
              <a:t>могут быть ограничены требованиями конкретной СУБД, </a:t>
            </a:r>
            <a:r>
              <a:rPr lang="ru-RU" dirty="0" smtClean="0">
                <a:solidFill>
                  <a:schemeClr val="tx1"/>
                </a:solidFill>
              </a:rPr>
              <a:t>чаще всего </a:t>
            </a:r>
            <a:r>
              <a:rPr lang="ru-RU" dirty="0">
                <a:solidFill>
                  <a:schemeClr val="tx1"/>
                </a:solidFill>
              </a:rPr>
              <a:t>эти имена являются идентификаторами в некотором базовом языке</a:t>
            </a:r>
            <a:r>
              <a:rPr lang="ru-RU" dirty="0" smtClean="0">
                <a:solidFill>
                  <a:schemeClr val="tx1"/>
                </a:solidFill>
              </a:rPr>
              <a:t>, они </a:t>
            </a:r>
            <a:r>
              <a:rPr lang="ru-RU" dirty="0">
                <a:solidFill>
                  <a:schemeClr val="tx1"/>
                </a:solidFill>
              </a:rPr>
              <a:t>ограничены по длине и не должны содержать пробелов и некоторых </a:t>
            </a:r>
            <a:r>
              <a:rPr lang="ru-RU" dirty="0" smtClean="0">
                <a:solidFill>
                  <a:schemeClr val="tx1"/>
                </a:solidFill>
              </a:rPr>
              <a:t>специальных </a:t>
            </a:r>
            <a:r>
              <a:rPr lang="ru-RU" dirty="0">
                <a:solidFill>
                  <a:schemeClr val="tx1"/>
                </a:solidFill>
              </a:rPr>
              <a:t>символов. Например, сущность может быть названа ≪Книжный </a:t>
            </a:r>
            <a:r>
              <a:rPr lang="ru-RU" dirty="0" smtClean="0">
                <a:solidFill>
                  <a:schemeClr val="tx1"/>
                </a:solidFill>
              </a:rPr>
              <a:t>каталог</a:t>
            </a:r>
            <a:r>
              <a:rPr lang="ru-RU" dirty="0">
                <a:solidFill>
                  <a:schemeClr val="tx1"/>
                </a:solidFill>
              </a:rPr>
              <a:t>≫, а соответствующее ей отношение желательно назвать, например, </a:t>
            </a:r>
            <a:r>
              <a:rPr lang="ru-RU" dirty="0" smtClean="0">
                <a:solidFill>
                  <a:schemeClr val="tx1"/>
                </a:solidFill>
              </a:rPr>
              <a:t>BOOKS (</a:t>
            </a:r>
            <a:r>
              <a:rPr lang="ru-RU" dirty="0">
                <a:solidFill>
                  <a:schemeClr val="tx1"/>
                </a:solidFill>
              </a:rPr>
              <a:t>без пробелов и латинскими буквами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DE2-4CE8-4A93-924A-BCB3AF8AE2D3}" type="datetime1">
              <a:rPr lang="ru-RU" smtClean="0"/>
              <a:t>21.02.2014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60E-973E-4CDF-8B06-E1B0B5C18793}" type="slidenum">
              <a:rPr lang="ru-RU" smtClean="0"/>
              <a:t>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Основы БД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Autofit/>
          </a:bodyPr>
          <a:lstStyle/>
          <a:p>
            <a:pPr marL="108000" algn="just">
              <a:lnSpc>
                <a:spcPct val="9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Каждый атрибут сущности становится атрибутом соответствующего отношения. Переименование атрибутов должно происходить в соответствии с теми же правилами, что и переименование отношений в п.1. </a:t>
            </a:r>
          </a:p>
          <a:p>
            <a:pPr marL="108000" algn="just">
              <a:lnSpc>
                <a:spcPct val="9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Для каждого атрибута задается конкретный допустимый в СУБД тип данных и обязательность или необязательность данного атрибута (то есть допустимость или недопустимость </a:t>
            </a:r>
            <a:r>
              <a:rPr lang="en-US" dirty="0" smtClean="0">
                <a:solidFill>
                  <a:schemeClr val="tx1"/>
                </a:solidFill>
              </a:rPr>
              <a:t>NULL </a:t>
            </a:r>
            <a:r>
              <a:rPr lang="ru-RU" dirty="0" smtClean="0">
                <a:solidFill>
                  <a:schemeClr val="tx1"/>
                </a:solidFill>
              </a:rPr>
              <a:t>значений для него).</a:t>
            </a:r>
          </a:p>
          <a:p>
            <a:pPr marL="108000" algn="just">
              <a:lnSpc>
                <a:spcPct val="9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Столбцы, соответствующие необязательным атрибутам, могут содержать неопределенные значения; столбцы, соответствующие обязательным атрибутам, - не могут.</a:t>
            </a:r>
          </a:p>
          <a:p>
            <a:pPr marL="108000" algn="just">
              <a:buNone/>
            </a:pPr>
            <a:endParaRPr lang="ru-RU" sz="25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D0FA-18EB-446B-9FCF-5136215DB58C}" type="datetime1">
              <a:rPr lang="ru-RU" smtClean="0"/>
              <a:t>21.02.2014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260E-973E-4CDF-8B06-E1B0B5C18793}" type="slidenum">
              <a:rPr lang="ru-RU" smtClean="0"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Основы БД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сущности в таблицу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49694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Компоненты уникального идентификатора сущности превращаются в первичный ключ таблицы. Если имеется несколько возможных уникальных идентификатора, выбирается наиболее используемый.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Атрибуты, входящие в первичный ключ отношения, автоматически получают свойство обязательности (NOT NULL).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" indent="0" algn="just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Связи </a:t>
            </a:r>
            <a:r>
              <a:rPr lang="ru-RU" sz="2800" dirty="0" err="1" smtClean="0">
                <a:solidFill>
                  <a:schemeClr val="tx1"/>
                </a:solidFill>
              </a:rPr>
              <a:t>многие-к-одному</a:t>
            </a:r>
            <a:r>
              <a:rPr lang="ru-RU" sz="2800" dirty="0" smtClean="0">
                <a:solidFill>
                  <a:schemeClr val="tx1"/>
                </a:solidFill>
              </a:rPr>
              <a:t> (и </a:t>
            </a:r>
            <a:r>
              <a:rPr lang="ru-RU" sz="2800" dirty="0" err="1" smtClean="0">
                <a:solidFill>
                  <a:schemeClr val="tx1"/>
                </a:solidFill>
              </a:rPr>
              <a:t>один-к-одному</a:t>
            </a:r>
            <a:r>
              <a:rPr lang="ru-RU" sz="2800" dirty="0" smtClean="0">
                <a:solidFill>
                  <a:schemeClr val="tx1"/>
                </a:solidFill>
              </a:rPr>
              <a:t>) становятся внешними ключами. Т.е. делается копия уникального идентификатора с конца связи "один", и соответствующие столбцы составляют внешний ключ. Необязательные связи соответствуют столбцам, допускающим неопределенные значения; обязательные связи - столбцам, не допускающим неопределенные значения.</a:t>
            </a:r>
          </a:p>
          <a:p>
            <a:pPr marL="180000" indent="0" algn="just">
              <a:buNone/>
            </a:pPr>
            <a:endParaRPr lang="ru-RU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" indent="0" algn="just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В каждое отношение, соответствующее  подчиненной сущности, добавляется набор атрибутов основной сущности, являющейся первичным ключом основной сущности. В отношении, соответствующем подчиненной сущности, этот набор атрибутов становится внешним ключом (FOREING KEY).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 связей 1:</a:t>
            </a:r>
            <a:r>
              <a:rPr lang="en-US" dirty="0" smtClean="0"/>
              <a:t>n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2" y="2086769"/>
            <a:ext cx="53625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Autofit/>
          </a:bodyPr>
          <a:lstStyle/>
          <a:p>
            <a:pPr marL="180000" indent="0" algn="just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Для отражения Категоризации сущностей при переходе к реляционной модели возможны несколько вариантов представления. Возможно создать только одно отношение для всех подтипов одного </a:t>
            </a:r>
            <a:r>
              <a:rPr lang="ru-RU" sz="2800" dirty="0" err="1" smtClean="0">
                <a:solidFill>
                  <a:schemeClr val="tx1"/>
                </a:solidFill>
              </a:rPr>
              <a:t>супертипа</a:t>
            </a:r>
            <a:r>
              <a:rPr lang="ru-RU" sz="2800" dirty="0" smtClean="0">
                <a:solidFill>
                  <a:schemeClr val="tx1"/>
                </a:solidFill>
              </a:rPr>
              <a:t>.  В него включают все атрибуты всех подтипов. Однако тогда для ряда экземпляров ряд атрибутов не будет иметь смысла. И даже если они будут иметь неопределенные значения, то потребуются дополнительные правила различения одних подтипов от других; Достоинством такого представления является то, что создается всего</a:t>
            </a:r>
          </a:p>
          <a:p>
            <a:pPr marL="180000" indent="0" algn="just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одно отношение.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10385378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TS010385378</Template>
  <TotalTime>25</TotalTime>
  <Words>537</Words>
  <Application>Microsoft Office PowerPoint</Application>
  <PresentationFormat>Экран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TS010385378</vt:lpstr>
      <vt:lpstr>Переход от ER-модели к РМД</vt:lpstr>
      <vt:lpstr>Шаг 1.</vt:lpstr>
      <vt:lpstr>Шаг 2</vt:lpstr>
      <vt:lpstr>Преобразование сущности в таблицу</vt:lpstr>
      <vt:lpstr>Шаг 3</vt:lpstr>
      <vt:lpstr>Шаг 4</vt:lpstr>
      <vt:lpstr>Презентация PowerPoint</vt:lpstr>
      <vt:lpstr>Преобразование  связей 1:n</vt:lpstr>
      <vt:lpstr>Шаг 5</vt:lpstr>
      <vt:lpstr>Презентация PowerPoint</vt:lpstr>
      <vt:lpstr>Преобразование категориальных связей</vt:lpstr>
      <vt:lpstr>Разрешение связей типа ≪многие-ко-многим≫</vt:lpstr>
      <vt:lpstr>Связь «многие-ко-многим» в ER-модели</vt:lpstr>
      <vt:lpstr>Преобразование связи «многие-ко-многим» в РМД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[Деловое общение]</dc:title>
  <dc:creator>1</dc:creator>
  <cp:lastModifiedBy>Наталья П. Сидорова</cp:lastModifiedBy>
  <cp:revision>11</cp:revision>
  <dcterms:created xsi:type="dcterms:W3CDTF">2013-05-23T13:24:02Z</dcterms:created>
  <dcterms:modified xsi:type="dcterms:W3CDTF">2014-02-21T10:47:39Z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