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2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63" r:id="rId17"/>
    <p:sldId id="271" r:id="rId18"/>
    <p:sldId id="262" r:id="rId19"/>
    <p:sldId id="264" r:id="rId20"/>
    <p:sldId id="261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E73F8-4C58-49CA-9422-DEDDF01034E5}" type="datetimeFigureOut">
              <a:rPr lang="ru-RU" smtClean="0"/>
              <a:t>05.12.2013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DDC4-FB54-478E-AA4E-06983A16E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9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F89A4-00FD-40DC-ACC3-AA9F8AAC85AC}" type="datetime1">
              <a:rPr lang="ru-RU" smtClean="0"/>
              <a:t>05.12.2013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E42DA-B927-454B-A0BE-DB295F50753F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84BDE-0812-4A2F-B623-1B210C91C08A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2C674-8434-4107-8B4E-DAF453FB2F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A55FA-6851-439B-AF60-A272A6DD390C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9515C8-CC02-4480-9C0E-EB75D0AD47CE}" type="datetime1">
              <a:rPr lang="ru-RU" smtClean="0"/>
              <a:t>05.12.2013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90127-E141-4493-8D94-04E9114A37C3}" type="datetime1">
              <a:rPr lang="ru-RU" smtClean="0"/>
              <a:t>05.12.2013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A0767-1EA4-48EC-AE24-E2A43E573B65}" type="datetime1">
              <a:rPr lang="ru-RU" smtClean="0"/>
              <a:t>05.12.2013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42902C-A19A-4B4C-B0E7-523557852737}" type="datetime1">
              <a:rPr lang="ru-RU" smtClean="0"/>
              <a:t>05.12.2013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AA526E-1528-45ED-AEE9-26FAB1BEFEE7}" type="datetime1">
              <a:rPr lang="ru-RU" smtClean="0"/>
              <a:t>05.12.2013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4EB5B-20BF-464F-BE96-5B97C2896D62}" type="datetime1">
              <a:rPr lang="ru-RU" smtClean="0"/>
              <a:t>05.12.2013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3C1FBEF-749B-4C29-8B5D-F6C9AD5DF6FC}" type="datetime1">
              <a:rPr lang="ru-RU" smtClean="0"/>
              <a:t>05.12.2013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8CD63F-DABD-42B5-A078-3AA345E508B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166" y="1714488"/>
            <a:ext cx="7406640" cy="1472184"/>
          </a:xfrm>
        </p:spPr>
        <p:txBody>
          <a:bodyPr/>
          <a:lstStyle/>
          <a:p>
            <a:r>
              <a:rPr lang="ru-RU" smtClean="0"/>
              <a:t>Основы работы в СУБД </a:t>
            </a:r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286256"/>
            <a:ext cx="7406640" cy="1752600"/>
          </a:xfrm>
        </p:spPr>
        <p:txBody>
          <a:bodyPr/>
          <a:lstStyle/>
          <a:p>
            <a:pPr algn="ctr"/>
            <a:r>
              <a:rPr lang="ru-RU" dirty="0" smtClean="0"/>
              <a:t>Лектор 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143000"/>
          </a:xfrm>
        </p:spPr>
        <p:txBody>
          <a:bodyPr/>
          <a:lstStyle/>
          <a:p>
            <a:r>
              <a:rPr lang="ru-RU" dirty="0" smtClean="0"/>
              <a:t>Вкладки  с командами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b="1" dirty="0" smtClean="0"/>
              <a:t>Файл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Главная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Создание</a:t>
            </a:r>
            <a:r>
              <a:rPr lang="ru-RU" dirty="0" smtClean="0"/>
              <a:t>, </a:t>
            </a:r>
          </a:p>
          <a:p>
            <a:r>
              <a:rPr lang="ru-RU" b="1" dirty="0" smtClean="0"/>
              <a:t>Внешние данные</a:t>
            </a:r>
          </a:p>
          <a:p>
            <a:r>
              <a:rPr lang="ru-RU" b="1" dirty="0" smtClean="0"/>
              <a:t>Работа с базами данных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DD-4751-40D3-9D92-155838306F36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dirty="0" smtClean="0"/>
              <a:t>Каждая вкладка содержит группу связанных команд, которые могут открывать другие новые элементы интерфейса, например коллекцию — новый элемент управления, позволяющий выбирать варианты визуально.</a:t>
            </a:r>
          </a:p>
          <a:p>
            <a:r>
              <a:rPr lang="ru-RU" sz="3400" dirty="0" smtClean="0"/>
              <a:t>Команды ленты также соответствуют объекту, активному в настоящее время. Например, если открыть таблицу в режиме таблицы и нажать кнопку </a:t>
            </a:r>
            <a:r>
              <a:rPr lang="ru-RU" sz="3400" b="1" dirty="0" smtClean="0"/>
              <a:t>Форма</a:t>
            </a:r>
            <a:r>
              <a:rPr lang="ru-RU" sz="3400" dirty="0" smtClean="0"/>
              <a:t> на вкладке </a:t>
            </a:r>
            <a:r>
              <a:rPr lang="ru-RU" sz="3400" b="1" dirty="0" smtClean="0"/>
              <a:t>Создание</a:t>
            </a:r>
            <a:r>
              <a:rPr lang="ru-RU" sz="3400" dirty="0" smtClean="0"/>
              <a:t> в группе </a:t>
            </a:r>
            <a:r>
              <a:rPr lang="ru-RU" sz="3400" b="1" dirty="0" smtClean="0"/>
              <a:t>Формы</a:t>
            </a:r>
            <a:r>
              <a:rPr lang="ru-RU" sz="3400" dirty="0" smtClean="0"/>
              <a:t>, приложение </a:t>
            </a:r>
            <a:r>
              <a:rPr lang="ru-RU" sz="3400" dirty="0" err="1" smtClean="0"/>
              <a:t>Access</a:t>
            </a:r>
            <a:r>
              <a:rPr lang="ru-RU" sz="3400" dirty="0" smtClean="0"/>
              <a:t> создаст форму на основе активной таблицы.</a:t>
            </a:r>
          </a:p>
          <a:p>
            <a:r>
              <a:rPr lang="ru-RU" sz="3400" dirty="0" smtClean="0"/>
              <a:t> Некоторые вкладки ленты появляются только в определенном контексте ( Например, вкладка </a:t>
            </a:r>
            <a:r>
              <a:rPr lang="ru-RU" sz="3400" b="1" dirty="0" smtClean="0"/>
              <a:t>Конструктор</a:t>
            </a:r>
            <a:r>
              <a:rPr lang="ru-RU" sz="3400" dirty="0" smtClean="0"/>
              <a:t> появляется только при открытии объекта в режиме конструктора).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B497-8409-4228-A82B-452774F4C664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Представление </a:t>
            </a:r>
            <a:r>
              <a:rPr lang="ru-RU" b="1" dirty="0" err="1" smtClean="0"/>
              <a:t>Backstage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Режим содержит команды и сведения, применимые ко всей базе данных, например </a:t>
            </a:r>
            <a:r>
              <a:rPr lang="ru-RU" b="1" dirty="0" smtClean="0"/>
              <a:t>Сжать и восстановить</a:t>
            </a:r>
            <a:r>
              <a:rPr lang="ru-RU" dirty="0" smtClean="0"/>
              <a:t>, а также команды, которые в более ранних версиях содержались в меню </a:t>
            </a:r>
            <a:r>
              <a:rPr lang="ru-RU" b="1" dirty="0" smtClean="0"/>
              <a:t>Файл</a:t>
            </a:r>
            <a:r>
              <a:rPr lang="ru-RU" dirty="0" smtClean="0"/>
              <a:t>, например </a:t>
            </a:r>
            <a:r>
              <a:rPr lang="ru-RU" b="1" dirty="0" smtClean="0"/>
              <a:t>Печать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Представление </a:t>
            </a:r>
            <a:r>
              <a:rPr lang="ru-RU" dirty="0" err="1" smtClean="0"/>
              <a:t>Backstage</a:t>
            </a:r>
            <a:r>
              <a:rPr lang="ru-RU" dirty="0" smtClean="0"/>
              <a:t> открывается при открытии вкладки </a:t>
            </a:r>
            <a:r>
              <a:rPr lang="ru-RU" b="1" dirty="0" smtClean="0"/>
              <a:t>Файл</a:t>
            </a:r>
            <a:r>
              <a:rPr lang="ru-RU" dirty="0" smtClean="0"/>
              <a:t>, где расположены команды, которые в предыдущих версиях </a:t>
            </a:r>
            <a:r>
              <a:rPr lang="ru-RU" dirty="0" err="1" smtClean="0"/>
              <a:t>Access</a:t>
            </a:r>
            <a:r>
              <a:rPr lang="ru-RU" dirty="0" smtClean="0"/>
              <a:t> находились в меню </a:t>
            </a:r>
            <a:r>
              <a:rPr lang="ru-RU" b="1" dirty="0" smtClean="0"/>
              <a:t>Файл</a:t>
            </a:r>
            <a:r>
              <a:rPr lang="ru-RU" dirty="0" smtClean="0"/>
              <a:t>. В представлении </a:t>
            </a:r>
            <a:r>
              <a:rPr lang="ru-RU" dirty="0" err="1" smtClean="0"/>
              <a:t>Backstage</a:t>
            </a:r>
            <a:r>
              <a:rPr lang="ru-RU" dirty="0" smtClean="0"/>
              <a:t> также доступны команды, которые применяются ко всей базе данных. Представление </a:t>
            </a:r>
            <a:r>
              <a:rPr lang="ru-RU" dirty="0" err="1" smtClean="0"/>
              <a:t>Backstage</a:t>
            </a:r>
            <a:r>
              <a:rPr lang="ru-RU" dirty="0" smtClean="0"/>
              <a:t> открывается при запуске приложения </a:t>
            </a:r>
            <a:r>
              <a:rPr lang="ru-RU" dirty="0" err="1" smtClean="0"/>
              <a:t>Access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78A0-A82F-444E-9624-20B577C725F3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</a:t>
            </a:r>
            <a:r>
              <a:rPr lang="ru-RU" dirty="0" err="1" smtClean="0"/>
              <a:t>Backstage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Представление Backstage в Acces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957387"/>
            <a:ext cx="6215106" cy="397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240-5B6A-4313-8F3A-5611BFD86D7B}" type="datetime1">
              <a:rPr lang="ru-RU" smtClean="0"/>
              <a:t>05.12.2013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Backstage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представлении </a:t>
            </a:r>
            <a:r>
              <a:rPr lang="ru-RU" dirty="0" err="1" smtClean="0"/>
              <a:t>Backstage</a:t>
            </a:r>
            <a:r>
              <a:rPr lang="ru-RU" dirty="0" smtClean="0"/>
              <a:t> можно создавать или открывать базы данных, публиковать их в Интернете на сервере </a:t>
            </a:r>
            <a:r>
              <a:rPr lang="ru-RU" dirty="0" err="1" smtClean="0"/>
              <a:t>SharePoint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 и выполнять многие задачи обслуживания файлов и баз данных.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CE04-1800-448C-A44E-8E6AAE5E65B9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Область навигации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Область навигации позволяет организовать объекты базы данных и является основным средством открытия или изменения объектов базы данных. </a:t>
            </a:r>
          </a:p>
          <a:p>
            <a:r>
              <a:rPr lang="ru-RU" dirty="0" smtClean="0"/>
              <a:t>Область навигации организована по категориям и группам. Пользователи могут выбрать различные параметры организации, а также создать собственную схему организации. По умолчанию в новой базе данных используется категорию типа объекта, которая содержит группы, соответствующие различным типам объектов базы данных. Категория типов объектов организует объекты базы данных подобно окну базы данных в более ранних версиях.</a:t>
            </a:r>
          </a:p>
          <a:p>
            <a:r>
              <a:rPr lang="ru-RU" dirty="0" smtClean="0"/>
              <a:t>Область навигации можно уменьшить или скрыть, но она не загораживается при открытии объектов базы данных поверх нее.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0CAE-D584-44D5-8426-278066DDEFEE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ru-RU" b="1" dirty="0" smtClean="0"/>
              <a:t>Создание пустой БД</a:t>
            </a:r>
          </a:p>
          <a:p>
            <a:pPr marL="596646" indent="-514350">
              <a:buAutoNum type="arabicPeriod"/>
            </a:pPr>
            <a:r>
              <a:rPr lang="ru-RU" b="1" dirty="0" smtClean="0"/>
              <a:t>Создание  структуры таблиц БД</a:t>
            </a:r>
            <a:r>
              <a:rPr lang="ru-RU" dirty="0" smtClean="0"/>
              <a:t>. Таблица является основным объектом БД </a:t>
            </a:r>
            <a:r>
              <a:rPr lang="en-US" dirty="0" smtClean="0"/>
              <a:t>Access</a:t>
            </a:r>
            <a:r>
              <a:rPr lang="ru-RU" dirty="0" smtClean="0"/>
              <a:t>. Без них не существует БД. Все остальные объекты строятся на основе таблицы.</a:t>
            </a:r>
          </a:p>
          <a:p>
            <a:pPr marL="596646" indent="-514350">
              <a:buAutoNum type="arabicPeriod"/>
            </a:pPr>
            <a:r>
              <a:rPr lang="ru-RU" b="1" dirty="0" smtClean="0"/>
              <a:t>Определение форм </a:t>
            </a:r>
            <a:r>
              <a:rPr lang="ru-RU" dirty="0" smtClean="0"/>
              <a:t>для удобного ввода данных в таблицу</a:t>
            </a:r>
          </a:p>
          <a:p>
            <a:pPr marL="596646" indent="-514350">
              <a:buAutoNum type="arabicPeriod"/>
            </a:pPr>
            <a:r>
              <a:rPr lang="ru-RU" b="1" dirty="0" smtClean="0"/>
              <a:t>Создание запросов</a:t>
            </a:r>
            <a:r>
              <a:rPr lang="ru-RU" dirty="0" smtClean="0"/>
              <a:t>, отражающих  необходимую обработку данных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6DF-9284-42D4-A544-AFA10C1CB114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базы данных из образца шаблона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sz="3400" dirty="0" smtClean="0"/>
              <a:t>Запустите </a:t>
            </a:r>
            <a:r>
              <a:rPr lang="ru-RU" sz="3400" dirty="0" err="1" smtClean="0"/>
              <a:t>Microsoft</a:t>
            </a:r>
            <a:r>
              <a:rPr lang="ru-RU" sz="3400" dirty="0" smtClean="0"/>
              <a:t> </a:t>
            </a:r>
            <a:r>
              <a:rPr lang="ru-RU" sz="3400" dirty="0" err="1" smtClean="0"/>
              <a:t>Access</a:t>
            </a:r>
            <a:r>
              <a:rPr lang="ru-RU" sz="3400" dirty="0" smtClean="0"/>
              <a:t> из меню </a:t>
            </a:r>
            <a:r>
              <a:rPr lang="ru-RU" sz="3400" b="1" dirty="0" smtClean="0"/>
              <a:t>Пуск</a:t>
            </a:r>
            <a:r>
              <a:rPr lang="ru-RU" sz="3400" dirty="0" smtClean="0"/>
              <a:t> или с помощью ярлыка. Появится представление </a:t>
            </a:r>
            <a:r>
              <a:rPr lang="ru-RU" sz="3400" dirty="0" err="1" smtClean="0"/>
              <a:t>Backstage</a:t>
            </a:r>
            <a:r>
              <a:rPr lang="ru-RU" sz="3400" dirty="0" smtClean="0"/>
              <a:t>.</a:t>
            </a:r>
          </a:p>
          <a:p>
            <a:pPr lvl="0"/>
            <a:r>
              <a:rPr lang="ru-RU" sz="3400" dirty="0" smtClean="0"/>
              <a:t>Щелкните элемент </a:t>
            </a:r>
            <a:r>
              <a:rPr lang="ru-RU" sz="3400" b="1" dirty="0" smtClean="0"/>
              <a:t>Образец шаблона</a:t>
            </a:r>
            <a:r>
              <a:rPr lang="ru-RU" sz="3400" dirty="0" smtClean="0"/>
              <a:t> и просмотрите доступные шаблоны.</a:t>
            </a:r>
          </a:p>
          <a:p>
            <a:pPr lvl="0"/>
            <a:r>
              <a:rPr lang="ru-RU" sz="3400" dirty="0" smtClean="0"/>
              <a:t>Щелкните необходимый шаблон.</a:t>
            </a:r>
          </a:p>
          <a:p>
            <a:pPr lvl="0"/>
            <a:r>
              <a:rPr lang="ru-RU" sz="3400" dirty="0" smtClean="0"/>
              <a:t>В правой части экрана в окне "Имя файла" введите имя файла или используйте предложенное имя.</a:t>
            </a:r>
          </a:p>
          <a:p>
            <a:pPr lvl="0"/>
            <a:r>
              <a:rPr lang="ru-RU" sz="3400" dirty="0" smtClean="0"/>
              <a:t>Нажмите кнопку </a:t>
            </a:r>
            <a:r>
              <a:rPr lang="ru-RU" sz="3400" b="1" dirty="0" smtClean="0"/>
              <a:t>Создать</a:t>
            </a:r>
            <a:r>
              <a:rPr lang="ru-RU" sz="3400" dirty="0" smtClean="0"/>
              <a:t>.</a:t>
            </a:r>
          </a:p>
          <a:p>
            <a:r>
              <a:rPr lang="ru-RU" sz="3400" dirty="0" smtClean="0"/>
              <a:t>Приложение </a:t>
            </a:r>
            <a:r>
              <a:rPr lang="ru-RU" sz="3400" dirty="0" err="1" smtClean="0"/>
              <a:t>Access</a:t>
            </a:r>
            <a:r>
              <a:rPr lang="ru-RU" sz="3400" dirty="0" smtClean="0"/>
              <a:t> создаст на основе шаблона новую базу данных и откроет ее.</a:t>
            </a:r>
          </a:p>
          <a:p>
            <a:r>
              <a:rPr lang="ru-RU" sz="3400" dirty="0" smtClean="0"/>
              <a:t>Загрузить дополнительные шаблоны </a:t>
            </a:r>
            <a:r>
              <a:rPr lang="ru-RU" sz="3400" dirty="0" err="1" smtClean="0"/>
              <a:t>Access</a:t>
            </a:r>
            <a:r>
              <a:rPr lang="ru-RU" sz="3400" dirty="0" smtClean="0"/>
              <a:t> можно с </a:t>
            </a:r>
            <a:r>
              <a:rPr lang="ru-RU" sz="3400" dirty="0" err="1" smtClean="0"/>
              <a:t>веб-сайта</a:t>
            </a:r>
            <a:r>
              <a:rPr lang="ru-RU" sz="3400" dirty="0" smtClean="0"/>
              <a:t> </a:t>
            </a:r>
            <a:r>
              <a:rPr lang="ru-RU" sz="3400" b="1" i="1" dirty="0" err="1" smtClean="0"/>
              <a:t>office.com</a:t>
            </a:r>
            <a:r>
              <a:rPr lang="ru-RU" sz="3400" dirty="0" smtClean="0"/>
              <a:t> непосредственно в представлении </a:t>
            </a:r>
            <a:r>
              <a:rPr lang="ru-RU" sz="3400" dirty="0" err="1" smtClean="0"/>
              <a:t>Backstage</a:t>
            </a:r>
            <a:r>
              <a:rPr lang="ru-RU" sz="34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AEEB-A8E9-495F-AC19-E988C582D14D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создания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шаблона</a:t>
            </a:r>
          </a:p>
          <a:p>
            <a:r>
              <a:rPr lang="ru-RU" dirty="0" smtClean="0"/>
              <a:t>С </a:t>
            </a:r>
            <a:r>
              <a:rPr lang="ru-RU" smtClean="0"/>
              <a:t>помощью конструктора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D44-FAC7-4874-9C87-9EA0FE32A79B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БД с помощью шаблона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dirty="0" err="1" smtClean="0"/>
              <a:t>Access</a:t>
            </a:r>
            <a:r>
              <a:rPr lang="ru-RU" sz="3400" dirty="0" smtClean="0"/>
              <a:t> поставляется с разнообразными шаблонами, которые можно использовать как есть или в качестве начальной точки. Шаблон — это готовая к использованию база данных, содержащая все таблицы, запросы, формы и отчеты, необходимые для выполнения определенной задачи. Например, имеются шаблоны, которые можно использовать для отслеживания вопросов, управления контактами или учета расходов. </a:t>
            </a:r>
          </a:p>
          <a:p>
            <a:r>
              <a:rPr lang="ru-RU" sz="3400" dirty="0" smtClean="0"/>
              <a:t>Если один из этих шаблонов точно соответствует потребностям, с его помощью обычно проще и быстрее всего создать необходимую базу данных. В шаблонах уже определена структура данных, способы работы с ними и формы представления данных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9A7-9EDA-43DC-9481-C912AE22E87A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Access</a:t>
            </a:r>
            <a:r>
              <a:rPr lang="ru-RU" dirty="0" smtClean="0"/>
              <a:t> предназначена для удобного и надежного управления данными, которые хранятся в таблицах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474-9DDC-42ED-BB85-7E055E77DE19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z="1800" smtClean="0"/>
              <a:t>2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Access</a:t>
            </a:r>
            <a:r>
              <a:rPr lang="ru-RU" dirty="0" smtClean="0"/>
              <a:t> 2010 содержит ряд шаблонов, а дополнительные шаблоны можно загрузить с </a:t>
            </a:r>
            <a:r>
              <a:rPr lang="ru-RU" dirty="0" err="1" smtClean="0"/>
              <a:t>веб-сайта</a:t>
            </a:r>
            <a:r>
              <a:rPr lang="ru-RU" dirty="0" smtClean="0"/>
              <a:t> </a:t>
            </a:r>
            <a:r>
              <a:rPr lang="ru-RU" dirty="0" err="1" smtClean="0"/>
              <a:t>Office.com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Шаблон </a:t>
            </a:r>
            <a:r>
              <a:rPr lang="ru-RU" dirty="0" err="1" smtClean="0"/>
              <a:t>Access</a:t>
            </a:r>
            <a:r>
              <a:rPr lang="ru-RU" dirty="0" smtClean="0"/>
              <a:t> представляет собой готовую базу данных с профессионально разработанными таблицами, формами и отчетами. </a:t>
            </a:r>
          </a:p>
          <a:p>
            <a:r>
              <a:rPr lang="ru-RU" dirty="0" smtClean="0"/>
              <a:t>Шаблоны позволяют быстро пройти начальные этапы создания базы данных.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497-AEA9-4924-91A8-6E8F0FAFC63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44542"/>
            <a:ext cx="7499350" cy="4007115"/>
          </a:xfr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8624-6117-4F2B-A064-22A99AAC6D6E}" type="datetime1">
              <a:rPr lang="ru-RU" smtClean="0"/>
              <a:t>05.12.2013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конструктора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сложных запросов на выборку данных</a:t>
            </a:r>
          </a:p>
          <a:p>
            <a:r>
              <a:rPr lang="ru-RU" dirty="0" smtClean="0"/>
              <a:t>Создание запросов на удаление данных</a:t>
            </a:r>
          </a:p>
          <a:p>
            <a:r>
              <a:rPr lang="ru-RU" dirty="0" smtClean="0"/>
              <a:t>Создание запросов на изменение данных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595-4394-485F-ADC2-A56832F74D33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Текстовый – хранения символьных данных длиной не более 255 символов (надо задавать в разделе  </a:t>
            </a:r>
            <a:r>
              <a:rPr lang="ru-RU" i="1" dirty="0" smtClean="0"/>
              <a:t>Свойства поля</a:t>
            </a:r>
            <a:r>
              <a:rPr lang="ru-RU" dirty="0" smtClean="0"/>
              <a:t>  размер – нужное количество символов).</a:t>
            </a:r>
          </a:p>
          <a:p>
            <a:r>
              <a:rPr lang="ru-RU" dirty="0" smtClean="0"/>
              <a:t>Числовой – хранение числовых данных любого формата. В разделе </a:t>
            </a:r>
            <a:r>
              <a:rPr lang="ru-RU" i="1" dirty="0" smtClean="0"/>
              <a:t>Свойства поля </a:t>
            </a:r>
            <a:r>
              <a:rPr lang="ru-RU" dirty="0" smtClean="0"/>
              <a:t>надо указать конкретный формат числового значения (Выбрать в свойстве Размер поля  формат)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C674-8434-4107-8B4E-DAF453FB2F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0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Логические -  «Истина» или «Ложь». СУБД определяет формат этого поля автоматически</a:t>
            </a:r>
          </a:p>
          <a:p>
            <a:r>
              <a:rPr lang="ru-RU" dirty="0" smtClean="0"/>
              <a:t>Дата/Время – хранения данных во внутреннем формате представления  даты и времени</a:t>
            </a:r>
          </a:p>
          <a:p>
            <a:r>
              <a:rPr lang="ru-RU" dirty="0" smtClean="0"/>
              <a:t>Объекты типа </a:t>
            </a:r>
            <a:r>
              <a:rPr lang="en-US" dirty="0" smtClean="0"/>
              <a:t>MEMO </a:t>
            </a:r>
            <a:r>
              <a:rPr lang="ru-RU" dirty="0" smtClean="0"/>
              <a:t>– для хранения текстовых данных большого размера (длина текста </a:t>
            </a:r>
            <a:r>
              <a:rPr lang="en-US" dirty="0" smtClean="0"/>
              <a:t>&gt; 255</a:t>
            </a:r>
            <a:r>
              <a:rPr lang="ru-RU" dirty="0" smtClean="0"/>
              <a:t> символов)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C674-8434-4107-8B4E-DAF453FB2F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3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</a:t>
            </a:r>
            <a:r>
              <a:rPr lang="en-US" dirty="0" smtClean="0"/>
              <a:t>OLE</a:t>
            </a:r>
            <a:r>
              <a:rPr lang="ru-RU" dirty="0" smtClean="0"/>
              <a:t> – хранение объектов, которые создаются другими приложениями (например, фотография). Они хранятся в виде своего двоичного представления. СУБД </a:t>
            </a:r>
            <a:r>
              <a:rPr lang="en-US" dirty="0" smtClean="0"/>
              <a:t>Access</a:t>
            </a:r>
            <a:r>
              <a:rPr lang="ru-RU" dirty="0" smtClean="0"/>
              <a:t> не обрабатывает эти данные, а только их хранит.</a:t>
            </a:r>
          </a:p>
          <a:p>
            <a:r>
              <a:rPr lang="ru-RU" dirty="0" smtClean="0"/>
              <a:t>Денежный – особый вид числовых данных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C674-8434-4107-8B4E-DAF453FB2F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7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Счетчик – системный тип данных, оно значение задается не пользователем, а СУБД автоматически (порядковый номер строки </a:t>
            </a:r>
            <a:r>
              <a:rPr lang="ru-RU" smtClean="0"/>
              <a:t>формируется автоматически СУБД)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C674-8434-4107-8B4E-DAF453FB2F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модели БД в виде совокупности взаимосвязанных таблиц</a:t>
            </a:r>
          </a:p>
          <a:p>
            <a:r>
              <a:rPr lang="ru-RU" dirty="0" smtClean="0"/>
              <a:t>Простые средства для работы с данными</a:t>
            </a:r>
          </a:p>
          <a:p>
            <a:r>
              <a:rPr lang="ru-RU" dirty="0" smtClean="0"/>
              <a:t>Наличие развитых средств поддержки пользователей </a:t>
            </a:r>
          </a:p>
          <a:p>
            <a:r>
              <a:rPr lang="ru-RU" dirty="0" smtClean="0"/>
              <a:t>Наличие готовых решений (шаблонов)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F7E3-76A6-4409-85E4-7156C6B554BF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z="1800" smtClean="0"/>
              <a:t>3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БД </a:t>
            </a:r>
            <a:r>
              <a:rPr lang="en-US" dirty="0" smtClean="0"/>
              <a:t>Access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Таблица</a:t>
            </a:r>
            <a:r>
              <a:rPr lang="ru-RU" dirty="0" smtClean="0"/>
              <a:t> – основной объект, предназначенный для хранения данных</a:t>
            </a:r>
          </a:p>
          <a:p>
            <a:r>
              <a:rPr lang="ru-RU" b="1" dirty="0" smtClean="0"/>
              <a:t>Запрос</a:t>
            </a:r>
            <a:r>
              <a:rPr lang="ru-RU" dirty="0" smtClean="0"/>
              <a:t> -  объект БД, предназначенный для задания команд работы с данными</a:t>
            </a:r>
          </a:p>
          <a:p>
            <a:r>
              <a:rPr lang="ru-RU" b="1" dirty="0" smtClean="0"/>
              <a:t>Форма</a:t>
            </a:r>
            <a:r>
              <a:rPr lang="ru-RU" dirty="0" smtClean="0"/>
              <a:t> – объект БД, предназначенный для удобного и наглядного представления данных из таблицы и запроса</a:t>
            </a:r>
          </a:p>
          <a:p>
            <a:r>
              <a:rPr lang="ru-RU" b="1" dirty="0" smtClean="0"/>
              <a:t>Отчет</a:t>
            </a:r>
            <a:r>
              <a:rPr lang="ru-RU" dirty="0" smtClean="0"/>
              <a:t> – объект БД, предназначенный для отображения данных для  вывода на печать.</a:t>
            </a:r>
          </a:p>
          <a:p>
            <a:pPr>
              <a:buNone/>
            </a:pPr>
            <a:r>
              <a:rPr lang="ru-RU" dirty="0" smtClean="0"/>
              <a:t>Все объекты БД хранятся в одном файле БД</a:t>
            </a:r>
          </a:p>
          <a:p>
            <a:r>
              <a:rPr lang="ru-RU" b="1" dirty="0" smtClean="0"/>
              <a:t>Макрос, Модуль </a:t>
            </a:r>
            <a:r>
              <a:rPr lang="ru-RU" dirty="0" smtClean="0"/>
              <a:t>– программные объекты, используемые для задания сложных алгоритмов </a:t>
            </a:r>
            <a:r>
              <a:rPr lang="ru-RU" smtClean="0"/>
              <a:t>обработки данных</a:t>
            </a:r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CAD-5C01-4CB3-9611-328B8F192291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z="1800" smtClean="0"/>
              <a:t>4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</a:t>
            </a:r>
            <a:r>
              <a:rPr lang="en-US" dirty="0" smtClean="0"/>
              <a:t> Access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Конструктор</a:t>
            </a:r>
            <a:r>
              <a:rPr lang="ru-RU" dirty="0" smtClean="0"/>
              <a:t> – наиболее развитый инструмент для создания таблиц, запросов, форм и отчетов в соответствии с потребностями пользователя</a:t>
            </a:r>
          </a:p>
          <a:p>
            <a:r>
              <a:rPr lang="ru-RU" b="1" dirty="0" smtClean="0"/>
              <a:t>Мастер</a:t>
            </a:r>
            <a:r>
              <a:rPr lang="ru-RU" dirty="0" smtClean="0"/>
              <a:t> – диалоговый инструмент для создания таблиц, запросов, форм и отчетов на основе образцов</a:t>
            </a:r>
          </a:p>
          <a:p>
            <a:r>
              <a:rPr lang="ru-RU" b="1" dirty="0" smtClean="0"/>
              <a:t>Построитель</a:t>
            </a:r>
            <a:r>
              <a:rPr lang="ru-RU" dirty="0" smtClean="0"/>
              <a:t> – вспомогательный инструмент для создания элементов объектов БД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3B85-D0DC-4309-B96C-7098D8743172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z="1800" smtClean="0"/>
              <a:t>5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 СУБД </a:t>
            </a:r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Пользовательский интерфейс </a:t>
            </a:r>
            <a:r>
              <a:rPr lang="ru-RU" dirty="0" err="1" smtClean="0"/>
              <a:t>Access</a:t>
            </a:r>
            <a:r>
              <a:rPr lang="ru-RU" dirty="0" smtClean="0"/>
              <a:t> 2010 включает 3 основных компонента:</a:t>
            </a:r>
          </a:p>
          <a:p>
            <a:pPr lvl="0"/>
            <a:r>
              <a:rPr lang="ru-RU" b="1" dirty="0" smtClean="0"/>
              <a:t>Лента.</a:t>
            </a:r>
            <a:r>
              <a:rPr lang="ru-RU" dirty="0" smtClean="0"/>
              <a:t>    Полоса в верхней части окна приложения, содержащая группы команд.</a:t>
            </a:r>
          </a:p>
          <a:p>
            <a:pPr lvl="0"/>
            <a:r>
              <a:rPr lang="ru-RU" b="1" dirty="0" smtClean="0"/>
              <a:t>Представление </a:t>
            </a:r>
            <a:r>
              <a:rPr lang="ru-RU" b="1" dirty="0" err="1" smtClean="0"/>
              <a:t>Backstage</a:t>
            </a:r>
            <a:r>
              <a:rPr lang="ru-RU" b="1" dirty="0" smtClean="0"/>
              <a:t>.</a:t>
            </a:r>
            <a:r>
              <a:rPr lang="ru-RU" dirty="0" smtClean="0"/>
              <a:t>    Набор команд на вкладке </a:t>
            </a:r>
            <a:r>
              <a:rPr lang="ru-RU" b="1" dirty="0" smtClean="0"/>
              <a:t>Файл</a:t>
            </a:r>
            <a:r>
              <a:rPr lang="ru-RU" dirty="0" smtClean="0"/>
              <a:t> на ленте.</a:t>
            </a:r>
          </a:p>
          <a:p>
            <a:pPr lvl="0"/>
            <a:r>
              <a:rPr lang="ru-RU" b="1" dirty="0" smtClean="0"/>
              <a:t>Область навигации.</a:t>
            </a:r>
            <a:r>
              <a:rPr lang="ru-RU" dirty="0" smtClean="0"/>
              <a:t>    Область в левой части окна </a:t>
            </a:r>
            <a:r>
              <a:rPr lang="ru-RU" dirty="0" err="1" smtClean="0"/>
              <a:t>Access</a:t>
            </a:r>
            <a:r>
              <a:rPr lang="ru-RU" dirty="0" smtClean="0"/>
              <a:t>, предназначенная для работы с объектами базы данных. Область навигации заменила окно базы данных в </a:t>
            </a:r>
            <a:r>
              <a:rPr lang="ru-RU" dirty="0" err="1" smtClean="0"/>
              <a:t>Access</a:t>
            </a:r>
            <a:r>
              <a:rPr lang="ru-RU" dirty="0" smtClean="0"/>
              <a:t> 2007.</a:t>
            </a:r>
          </a:p>
          <a:p>
            <a:pPr>
              <a:buNone/>
            </a:pPr>
            <a:endParaRPr lang="ru-RU" b="1" i="1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601-04AE-4B23-B268-2676AAB7DE4B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Лента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остоит</a:t>
            </a:r>
            <a:r>
              <a:rPr lang="ru-RU" dirty="0" smtClean="0"/>
              <a:t> из вкладок с группами кнопок.</a:t>
            </a:r>
          </a:p>
          <a:p>
            <a:r>
              <a:rPr lang="ru-RU" dirty="0" smtClean="0"/>
              <a:t>Лента содержит основные вкладки с группами наиболее часто используемых команд, контекстные вкладки, которые появляются только тогда, когда их использование допустимо, и панель быстрого доступа — небольшую панель инструментов, на которую можно добавить самые нужные команды.</a:t>
            </a:r>
          </a:p>
          <a:p>
            <a:r>
              <a:rPr lang="ru-RU" dirty="0" smtClean="0"/>
              <a:t>Некоторые кнопки на вкладках ленты предоставляют выбор действий, а другие позволяют выполнить определенную команду.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141C-5F23-47C0-A16B-7065D177DD61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Лента</a:t>
            </a:r>
            <a:endParaRPr lang="ru-RU" dirty="0"/>
          </a:p>
        </p:txBody>
      </p:sp>
      <p:pic>
        <p:nvPicPr>
          <p:cNvPr id="7" name="Содержимое 6" descr="Лента Access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357431"/>
            <a:ext cx="8215370" cy="20288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1AC6-A79A-4FDA-B332-81A241B5862B}" type="datetime1">
              <a:rPr lang="ru-RU" smtClean="0"/>
              <a:t>05.12.2013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Лента заменила меню и панели инструментов. Она является основным командным интерфейсом в </a:t>
            </a:r>
            <a:r>
              <a:rPr lang="ru-RU" dirty="0" err="1" smtClean="0"/>
              <a:t>Access</a:t>
            </a:r>
            <a:r>
              <a:rPr lang="ru-RU" dirty="0" smtClean="0"/>
              <a:t> 2010 . </a:t>
            </a:r>
          </a:p>
          <a:p>
            <a:r>
              <a:rPr lang="ru-RU" dirty="0" smtClean="0"/>
              <a:t>Одно из главных преимуществ ленты состоит в том, что на ней собраны средства выполнения задач, которые раньше находились в меню, на панелях инструментов, в областях задач и других компонентах пользовательского интерфейса. Благодаря этому нужную команду не приходится искать в нескольких разных местах.</a:t>
            </a:r>
          </a:p>
          <a:p>
            <a:r>
              <a:rPr lang="ru-RU" dirty="0" smtClean="0"/>
              <a:t>При открытии базы данных лента появляется в верхней части главного окна </a:t>
            </a:r>
            <a:r>
              <a:rPr lang="ru-RU" dirty="0" err="1" smtClean="0"/>
              <a:t>Access</a:t>
            </a:r>
            <a:r>
              <a:rPr lang="ru-RU" dirty="0" smtClean="0"/>
              <a:t> . На ней отображаются команды активной вкладки команд.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915F-D6ED-41F2-A05D-9078CBEDF587}" type="datetime1">
              <a:rPr lang="ru-RU" smtClean="0"/>
              <a:t>05.12.2013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lang="en-US" smtClean="0"/>
              <a:t>Access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63F-DABD-42B5-A078-3AA345E508B5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187</TotalTime>
  <Words>1231</Words>
  <Application>Microsoft Office PowerPoint</Application>
  <PresentationFormat>Экран (4:3)</PresentationFormat>
  <Paragraphs>170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Солнцестояние</vt:lpstr>
      <vt:lpstr>Основы работы в СУБД Access</vt:lpstr>
      <vt:lpstr>Назначение </vt:lpstr>
      <vt:lpstr>Основные возможности</vt:lpstr>
      <vt:lpstr>Объекты БД Access </vt:lpstr>
      <vt:lpstr>Инструментальные средства Access  </vt:lpstr>
      <vt:lpstr>Интерфейс  СУБД Access</vt:lpstr>
      <vt:lpstr>Лента </vt:lpstr>
      <vt:lpstr>Лента</vt:lpstr>
      <vt:lpstr>Лента</vt:lpstr>
      <vt:lpstr>Вкладки  с командами</vt:lpstr>
      <vt:lpstr>Вкладки </vt:lpstr>
      <vt:lpstr>Представление Backstage </vt:lpstr>
      <vt:lpstr>Внешний вид Backstage</vt:lpstr>
      <vt:lpstr>Backstage</vt:lpstr>
      <vt:lpstr>Область навигации </vt:lpstr>
      <vt:lpstr>Этапы создания БД</vt:lpstr>
      <vt:lpstr>Создание базы данных из образца шаблона </vt:lpstr>
      <vt:lpstr>Способы создания таблиц</vt:lpstr>
      <vt:lpstr>Создание БД с помощью шаблона </vt:lpstr>
      <vt:lpstr>Шаблоны БД</vt:lpstr>
      <vt:lpstr>Конструктор запросов</vt:lpstr>
      <vt:lpstr>Назначение конструктора запросов</vt:lpstr>
      <vt:lpstr>Типы данных в Access</vt:lpstr>
      <vt:lpstr>Типы данных</vt:lpstr>
      <vt:lpstr>Типы данных</vt:lpstr>
      <vt:lpstr>Типы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Access</dc:title>
  <dc:creator>1</dc:creator>
  <cp:lastModifiedBy>Teacher</cp:lastModifiedBy>
  <cp:revision>15</cp:revision>
  <dcterms:created xsi:type="dcterms:W3CDTF">2012-03-12T10:43:52Z</dcterms:created>
  <dcterms:modified xsi:type="dcterms:W3CDTF">2013-12-05T12:07:07Z</dcterms:modified>
</cp:coreProperties>
</file>