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7" r:id="rId9"/>
    <p:sldId id="261" r:id="rId10"/>
    <p:sldId id="263" r:id="rId11"/>
    <p:sldId id="268" r:id="rId12"/>
    <p:sldId id="269" r:id="rId13"/>
    <p:sldId id="262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68" d="100"/>
          <a:sy n="68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AE7C-3687-4357-9C92-8C4A7C99869B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7FB0-8318-4867-8EE2-B3F68C7B8B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681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7DD3-8C73-4848-AC06-E0474EE8AB70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6693-CCD8-4012-8147-1BBE25B22A73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587E-1770-4691-A5A3-3040D672C1FD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562B-3B7D-453F-B321-DCE13B93D8FE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F6DC-919A-408D-A6AB-DE23889119EB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6529-4706-402A-98C8-763FC8BA0C79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98F6-26A8-4589-9E3C-890EAC4281F8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D519-A515-4B94-9CFA-379CB13F50F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B942-347B-4771-95F5-5F8014C855E9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0B1D5FE-19EB-48CB-963B-93448741C9BE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DF4B5C-7F7E-4D48-8971-6A86124BD2B7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4FF8FF-8BA5-4965-B058-681D7DDDAA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Агрегатные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Выполнение запроса с группировкой</a:t>
            </a:r>
            <a:endParaRPr lang="ru-RU" dirty="0"/>
          </a:p>
        </p:txBody>
      </p:sp>
      <p:pic>
        <p:nvPicPr>
          <p:cNvPr id="7" name="Содержимое 6" descr="агрегат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7325" y="2154237"/>
            <a:ext cx="6229350" cy="3867150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Группировку можно проводить по одному или нескольким названиям столбцов, или по результат вычисления, используя числовые типы данных в выражении. В конструкции </a:t>
            </a:r>
            <a:r>
              <a:rPr lang="ru-RU" b="1" dirty="0" err="1" smtClean="0"/>
              <a:t>group</a:t>
            </a:r>
            <a:r>
              <a:rPr lang="ru-RU" b="1" dirty="0" smtClean="0"/>
              <a:t> </a:t>
            </a:r>
            <a:r>
              <a:rPr lang="ru-RU" b="1" dirty="0" err="1" smtClean="0"/>
              <a:t>by</a:t>
            </a:r>
            <a:r>
              <a:rPr lang="ru-RU" b="1" dirty="0" smtClean="0"/>
              <a:t> </a:t>
            </a:r>
            <a:r>
              <a:rPr lang="ru-RU" dirty="0" smtClean="0"/>
              <a:t>максимальное</a:t>
            </a:r>
            <a:r>
              <a:rPr lang="ru-RU" b="1" dirty="0" smtClean="0"/>
              <a:t> </a:t>
            </a:r>
            <a:r>
              <a:rPr lang="ru-RU" dirty="0" smtClean="0"/>
              <a:t>число названий столбцов и выражений не должно превосходить 16.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ru-RU" dirty="0" smtClean="0"/>
              <a:t> в </a:t>
            </a:r>
            <a:r>
              <a:rPr lang="en-US" dirty="0" smtClean="0"/>
              <a:t>T-SQL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Стандарт  </a:t>
            </a:r>
            <a:r>
              <a:rPr lang="en-US" dirty="0" smtClean="0"/>
              <a:t>T-SQL</a:t>
            </a:r>
            <a:r>
              <a:rPr lang="ru-RU" dirty="0" smtClean="0"/>
              <a:t> требует соблюдения следующих условий:</a:t>
            </a:r>
          </a:p>
          <a:p>
            <a:r>
              <a:rPr lang="ru-RU" dirty="0" smtClean="0"/>
              <a:t>Названия столбцов, находящиеся в списке выбора, должны присутствовать    также в  конструкции </a:t>
            </a:r>
            <a:r>
              <a:rPr lang="ru-RU" b="1" dirty="0" err="1" smtClean="0"/>
              <a:t>group</a:t>
            </a:r>
            <a:r>
              <a:rPr lang="ru-RU" b="1" dirty="0" smtClean="0"/>
              <a:t> </a:t>
            </a:r>
            <a:r>
              <a:rPr lang="ru-RU" b="1" dirty="0" err="1" smtClean="0"/>
              <a:t>by</a:t>
            </a:r>
            <a:r>
              <a:rPr lang="ru-RU" dirty="0" smtClean="0"/>
              <a:t> или быть аргументами агрегирующих функций.</a:t>
            </a:r>
          </a:p>
          <a:p>
            <a:r>
              <a:rPr lang="ru-RU" dirty="0" smtClean="0"/>
              <a:t>Названия столбцов в конструкции </a:t>
            </a:r>
            <a:r>
              <a:rPr lang="ru-RU" b="1" dirty="0" err="1" smtClean="0"/>
              <a:t>group</a:t>
            </a:r>
            <a:r>
              <a:rPr lang="ru-RU" b="1" dirty="0" smtClean="0"/>
              <a:t> </a:t>
            </a:r>
            <a:r>
              <a:rPr lang="ru-RU" b="1" dirty="0" err="1" smtClean="0"/>
              <a:t>by</a:t>
            </a:r>
            <a:r>
              <a:rPr lang="ru-RU" b="1" dirty="0" smtClean="0"/>
              <a:t> </a:t>
            </a:r>
            <a:r>
              <a:rPr lang="ru-RU" dirty="0" smtClean="0"/>
              <a:t>должны</a:t>
            </a:r>
            <a:r>
              <a:rPr lang="ru-RU" b="1" dirty="0" smtClean="0"/>
              <a:t> </a:t>
            </a:r>
            <a:r>
              <a:rPr lang="ru-RU" dirty="0" smtClean="0"/>
              <a:t>присутствовать</a:t>
            </a:r>
            <a:r>
              <a:rPr lang="ru-RU" b="1" dirty="0" smtClean="0"/>
              <a:t> </a:t>
            </a:r>
            <a:r>
              <a:rPr lang="ru-RU" dirty="0" smtClean="0"/>
              <a:t>также</a:t>
            </a:r>
            <a:r>
              <a:rPr lang="ru-RU" b="1" dirty="0" smtClean="0"/>
              <a:t> </a:t>
            </a:r>
            <a:r>
              <a:rPr lang="ru-RU" dirty="0" smtClean="0"/>
              <a:t>в списке выбора за исключением тех, которые выступают только как аргументы агрегирующих функций.</a:t>
            </a:r>
          </a:p>
          <a:p>
            <a:r>
              <a:rPr lang="ru-RU" dirty="0" smtClean="0"/>
              <a:t>Результаты группировки будут содержать по одной строке и по одному итоговому значению на каждую группу</a:t>
            </a:r>
            <a:r>
              <a:rPr lang="ru-RU" smtClean="0"/>
              <a:t>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Запрос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169956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Sel</a:t>
            </a:r>
            <a:r>
              <a:rPr lang="en-US" dirty="0" smtClean="0"/>
              <a:t>, MAX (Cost)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FROM Orders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ru-RU" dirty="0" smtClean="0"/>
              <a:t>GROUP BY </a:t>
            </a:r>
            <a:r>
              <a:rPr lang="en-US" dirty="0" err="1" smtClean="0"/>
              <a:t>Sel</a:t>
            </a:r>
            <a:r>
              <a:rPr lang="ru-RU" dirty="0" smtClean="0"/>
              <a:t>; </a:t>
            </a:r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3851920" y="1772816"/>
            <a:ext cx="4041775" cy="71535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Результат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>
          <a:xfrm>
            <a:off x="3923929" y="2449512"/>
            <a:ext cx="4762872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Панов  200 р.</a:t>
            </a:r>
          </a:p>
          <a:p>
            <a:pPr>
              <a:buNone/>
            </a:pPr>
            <a:r>
              <a:rPr lang="ru-RU" dirty="0" smtClean="0"/>
              <a:t>Теплов  250 р.</a:t>
            </a:r>
          </a:p>
          <a:p>
            <a:pPr>
              <a:buNone/>
            </a:pPr>
            <a:r>
              <a:rPr lang="ru-RU" dirty="0" smtClean="0"/>
              <a:t>Романов 300 р.</a:t>
            </a:r>
          </a:p>
          <a:p>
            <a:pPr>
              <a:buNone/>
            </a:pPr>
            <a:r>
              <a:rPr lang="ru-RU" dirty="0" smtClean="0"/>
              <a:t>Васин 210 р.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 этом случае, каждая группа состоит из всех строк с одинаковыми значениями поля </a:t>
            </a:r>
            <a:r>
              <a:rPr lang="en-US" dirty="0" err="1" smtClean="0"/>
              <a:t>Sel</a:t>
            </a:r>
            <a:endParaRPr lang="en-US" dirty="0" smtClean="0"/>
          </a:p>
          <a:p>
            <a:r>
              <a:rPr lang="ru-RU" dirty="0" smtClean="0"/>
              <a:t> Функция MAX применяется отдельно для каждой группы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9423-44EA-409C-B38D-672D5842EFFB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операторе выбора </a:t>
            </a:r>
            <a:r>
              <a:rPr lang="ru-RU" b="1" dirty="0" err="1" smtClean="0"/>
              <a:t>select</a:t>
            </a:r>
            <a:r>
              <a:rPr lang="ru-RU" dirty="0" smtClean="0"/>
              <a:t> можно подводить итоги (суммировать), группировать, сортировать результаты запросов с помощью агрегатных функций</a:t>
            </a:r>
          </a:p>
          <a:p>
            <a:r>
              <a:rPr lang="ru-RU" dirty="0" smtClean="0"/>
              <a:t>Агрегатные функции позволяют вычислить значения на основе данных, полученных с помощью оператора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агрегатных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Агрегатные функции используются для того, чтобы вычислять некоторое значение для выбранного  множества строк. </a:t>
            </a:r>
          </a:p>
          <a:p>
            <a:r>
              <a:rPr lang="ru-RU" dirty="0" smtClean="0"/>
              <a:t>Таким множеством строк может быть набор строк, удовлетворяющих заданному условию,  или вся таблица.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3EBB-8BA9-4866-A147-A2E3F7A63DD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Правило записи агрегатных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использовании агрегатных функций следует сначала указать название функции, а затем в скобках название столбца, к которому она применяется.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0D8-DAA6-4488-B27E-ACA48E67791C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Агрегатные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 </a:t>
            </a:r>
            <a:r>
              <a:rPr lang="ru-RU" b="1" dirty="0" smtClean="0"/>
              <a:t>COUNT</a:t>
            </a:r>
            <a:r>
              <a:rPr lang="ru-RU" dirty="0" smtClean="0"/>
              <a:t> -  вычисляет количество строк с ненулевыми значениями полей, которые выбрал запрос </a:t>
            </a:r>
            <a:r>
              <a:rPr lang="en-US" dirty="0" smtClean="0"/>
              <a:t>Select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SUM</a:t>
            </a:r>
            <a:r>
              <a:rPr lang="ru-RU" dirty="0" smtClean="0"/>
              <a:t> - вычисляет арифметическую сумму всех выбранных значений данного поля.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AVG</a:t>
            </a:r>
            <a:r>
              <a:rPr lang="ru-RU" dirty="0" smtClean="0"/>
              <a:t> - вычисляет среднее арифметическое всех выбранных значений данного поля. Значения NULL не учитываются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MAX</a:t>
            </a:r>
            <a:r>
              <a:rPr lang="ru-RU" dirty="0" smtClean="0"/>
              <a:t> - вычисляет наибольшее из всех выбранных значений данного поля.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MIN</a:t>
            </a:r>
            <a:r>
              <a:rPr lang="ru-RU" dirty="0" smtClean="0"/>
              <a:t> - вычисляет наименьшее из всех выбранных значений данного поля.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03A0-CB6C-4A81-920D-E303EAC66831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использования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>
            <a:noAutofit/>
          </a:bodyPr>
          <a:lstStyle/>
          <a:p>
            <a:r>
              <a:rPr lang="ru-RU" sz="3000" dirty="0" smtClean="0"/>
              <a:t>Функции </a:t>
            </a:r>
            <a:r>
              <a:rPr lang="ru-RU" sz="3000" b="1" i="1" dirty="0" smtClean="0"/>
              <a:t>SUM</a:t>
            </a:r>
            <a:r>
              <a:rPr lang="ru-RU" sz="3000" dirty="0" smtClean="0"/>
              <a:t> и </a:t>
            </a:r>
            <a:r>
              <a:rPr lang="ru-RU" sz="3000" b="1" i="1" dirty="0" smtClean="0"/>
              <a:t>AVG</a:t>
            </a:r>
            <a:r>
              <a:rPr lang="ru-RU" sz="3000" dirty="0" smtClean="0"/>
              <a:t> могут использоваться только для числовых полей </a:t>
            </a:r>
          </a:p>
          <a:p>
            <a:r>
              <a:rPr lang="ru-RU" sz="3000" dirty="0" smtClean="0"/>
              <a:t>Функции </a:t>
            </a:r>
            <a:r>
              <a:rPr lang="ru-RU" sz="3000" b="1" i="1" dirty="0" smtClean="0"/>
              <a:t>COUNT, MAX, MIN</a:t>
            </a:r>
            <a:r>
              <a:rPr lang="ru-RU" sz="3000" dirty="0" smtClean="0"/>
              <a:t>, могут использоваться  для  числовых или символьных полей.</a:t>
            </a:r>
            <a:endParaRPr lang="en-US" sz="3000" dirty="0" smtClean="0"/>
          </a:p>
          <a:p>
            <a:r>
              <a:rPr lang="ru-RU" sz="3000" dirty="0" smtClean="0"/>
              <a:t>Агрегатные функции используются также, как </a:t>
            </a:r>
            <a:r>
              <a:rPr lang="en-US" sz="3000" dirty="0" smtClean="0"/>
              <a:t> </a:t>
            </a:r>
            <a:r>
              <a:rPr lang="ru-RU" sz="3000" dirty="0" smtClean="0"/>
              <a:t> имена полей в предложении SELECT</a:t>
            </a:r>
          </a:p>
          <a:p>
            <a:r>
              <a:rPr lang="ru-RU" sz="3000" dirty="0" smtClean="0"/>
              <a:t> Для них обязательно надо задавать аргументы. </a:t>
            </a:r>
          </a:p>
          <a:p>
            <a:r>
              <a:rPr lang="ru-RU" sz="3000" dirty="0" smtClean="0"/>
              <a:t>Аргументом  агрегатной функции является имя поля</a:t>
            </a:r>
            <a:endParaRPr lang="ru-RU" sz="3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2968-055A-4C5D-A707-8865F4AD4DD1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half" idx="1"/>
          </p:nvPr>
        </p:nvGraphicFramePr>
        <p:xfrm>
          <a:off x="539552" y="1773238"/>
          <a:ext cx="40987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2"/>
                <a:gridCol w="1795028"/>
                <a:gridCol w="1262726"/>
              </a:tblGrid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NumOr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Sel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Cost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Панов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200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Теплов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250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Романов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175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Теплов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120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Васин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210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Панов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150 р.</a:t>
                      </a:r>
                      <a:endParaRPr lang="ru-RU" dirty="0"/>
                    </a:p>
                  </a:txBody>
                  <a:tcPr marL="47426" marR="47426"/>
                </a:tc>
              </a:tr>
              <a:tr h="316634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Романов</a:t>
                      </a:r>
                      <a:endParaRPr lang="ru-RU" dirty="0"/>
                    </a:p>
                  </a:txBody>
                  <a:tcPr marL="47426" marR="47426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300 р.</a:t>
                      </a:r>
                      <a:endParaRPr lang="ru-RU" dirty="0"/>
                    </a:p>
                  </a:txBody>
                  <a:tcPr marL="47426" marR="47426"/>
                </a:tc>
              </a:tr>
            </a:tbl>
          </a:graphicData>
        </a:graphic>
      </p:graphicFrame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940152" y="1988840"/>
            <a:ext cx="2746648" cy="39604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Минимальное значения поля  Цена </a:t>
            </a:r>
          </a:p>
          <a:p>
            <a:pPr>
              <a:buNone/>
            </a:pPr>
            <a:r>
              <a:rPr lang="en-US" sz="2400" dirty="0" smtClean="0"/>
              <a:t>Select  Min</a:t>
            </a:r>
            <a:r>
              <a:rPr lang="ru-RU" sz="2400" dirty="0" smtClean="0"/>
              <a:t>(</a:t>
            </a:r>
            <a:r>
              <a:rPr lang="en-US" sz="2400" dirty="0" smtClean="0"/>
              <a:t>Cost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 Orders</a:t>
            </a:r>
          </a:p>
          <a:p>
            <a:pPr>
              <a:buNone/>
            </a:pPr>
            <a:r>
              <a:rPr lang="ru-RU" sz="2400" dirty="0" smtClean="0"/>
              <a:t> даст результат</a:t>
            </a:r>
            <a:r>
              <a:rPr lang="ru-RU" sz="2400" dirty="0" smtClean="0">
                <a:latin typeface="Arial"/>
                <a:cs typeface="Arial"/>
              </a:rPr>
              <a:t>120 р.</a:t>
            </a:r>
            <a:endParaRPr lang="ru-RU" sz="2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2759-2DE7-49D5-B893-EFDA3A1A598D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оператор выбора содержит конструкцию </a:t>
            </a:r>
            <a:r>
              <a:rPr lang="ru-RU" b="1" dirty="0" err="1" smtClean="0"/>
              <a:t>where</a:t>
            </a:r>
            <a:r>
              <a:rPr lang="ru-RU" dirty="0" smtClean="0"/>
              <a:t>, но не содержит конструкцию </a:t>
            </a:r>
            <a:r>
              <a:rPr lang="ru-RU" b="1" dirty="0" err="1" smtClean="0"/>
              <a:t>group</a:t>
            </a:r>
            <a:r>
              <a:rPr lang="ru-RU" b="1" dirty="0" smtClean="0"/>
              <a:t> </a:t>
            </a:r>
            <a:r>
              <a:rPr lang="ru-RU" b="1" dirty="0" err="1" smtClean="0"/>
              <a:t>by</a:t>
            </a:r>
            <a:r>
              <a:rPr lang="ru-RU" b="1" dirty="0" smtClean="0"/>
              <a:t> </a:t>
            </a:r>
            <a:r>
              <a:rPr lang="ru-RU" dirty="0" smtClean="0"/>
              <a:t>(группировка), то агрегирующая функция будет выдавать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одно значение </a:t>
            </a:r>
            <a:r>
              <a:rPr lang="ru-RU" dirty="0" smtClean="0"/>
              <a:t>для набора строк, отобранных конструкцией </a:t>
            </a:r>
            <a:r>
              <a:rPr lang="ru-RU" b="1" dirty="0" err="1" smtClean="0"/>
              <a:t>where</a:t>
            </a:r>
            <a:r>
              <a:rPr lang="ru-RU" dirty="0" smtClean="0"/>
              <a:t>. 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F6DC-919A-408D-A6AB-DE23889119EB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ПРЕДЛОЖЕНИЕ GROUP BY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Предложение GROUP </a:t>
            </a:r>
            <a:r>
              <a:rPr lang="ru-RU" smtClean="0"/>
              <a:t>BY позволяет применять </a:t>
            </a:r>
            <a:r>
              <a:rPr lang="ru-RU" dirty="0" smtClean="0"/>
              <a:t>агрегатную функцию не ко всем выбранным строкам, а к группам строк.</a:t>
            </a:r>
          </a:p>
          <a:p>
            <a:r>
              <a:rPr lang="ru-RU" dirty="0" smtClean="0"/>
              <a:t> При использовании с предложением GROUP BY каждая агрегатная функция создает одно значение для каждой группы вместо всей таблицы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0-5E3E-4554-B5DC-DD3CA904EAC5}" type="datetime1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F8FF-8BA5-4965-B058-681D7DDDAA6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</TotalTime>
  <Words>435</Words>
  <Application>Microsoft Office PowerPoint</Application>
  <PresentationFormat>Экран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Модульная</vt:lpstr>
      <vt:lpstr>Агрегатные функции SQL</vt:lpstr>
      <vt:lpstr>Слайд 2</vt:lpstr>
      <vt:lpstr>Назначение агрегатных функций</vt:lpstr>
      <vt:lpstr>Правило записи агрегатных функций</vt:lpstr>
      <vt:lpstr>Агрегатные функции</vt:lpstr>
      <vt:lpstr>Правила использования </vt:lpstr>
      <vt:lpstr>Пример</vt:lpstr>
      <vt:lpstr>Слайд 8</vt:lpstr>
      <vt:lpstr>ПРЕДЛОЖЕНИЕ GROUP BY </vt:lpstr>
      <vt:lpstr>Выполнение запроса с группировкой</vt:lpstr>
      <vt:lpstr>Использование группировки</vt:lpstr>
      <vt:lpstr>Group By  в T-SQL</vt:lpstr>
      <vt:lpstr>Пример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Агрегатные функции SQL</dc:title>
  <dc:creator>1</dc:creator>
  <cp:lastModifiedBy>1</cp:lastModifiedBy>
  <cp:revision>22</cp:revision>
  <dcterms:created xsi:type="dcterms:W3CDTF">2012-12-05T18:20:47Z</dcterms:created>
  <dcterms:modified xsi:type="dcterms:W3CDTF">2013-09-03T06:15:27Z</dcterms:modified>
</cp:coreProperties>
</file>