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6" r:id="rId22"/>
    <p:sldId id="281" r:id="rId23"/>
    <p:sldId id="282" r:id="rId24"/>
    <p:sldId id="283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C229B2-3B9E-4094-92AD-2F0606E39B15}" type="datetimeFigureOut">
              <a:rPr lang="ru-RU" smtClean="0"/>
              <a:pPr/>
              <a:t>03.09.2013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8F6F67-B37D-4DDB-9F24-D6AF2DED808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ЯМД (</a:t>
            </a:r>
            <a:r>
              <a:rPr lang="en-US" dirty="0" smtClean="0"/>
              <a:t>DMD)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83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WHERE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ru-RU" dirty="0"/>
              <a:t>Есть таблица "</a:t>
            </a:r>
            <a:r>
              <a:rPr lang="en-US" dirty="0"/>
              <a:t>Persons</a:t>
            </a:r>
            <a:r>
              <a:rPr lang="en-US" dirty="0" smtClean="0"/>
              <a:t>":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P_Id</a:t>
            </a:r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	Address	City</a:t>
            </a:r>
          </a:p>
          <a:p>
            <a:pPr marL="0" indent="0">
              <a:buNone/>
            </a:pPr>
            <a:r>
              <a:rPr lang="en-US" dirty="0"/>
              <a:t>1	Hansen	Ola	</a:t>
            </a:r>
            <a:r>
              <a:rPr lang="en-US" dirty="0" err="1"/>
              <a:t>Timoteivn</a:t>
            </a:r>
            <a:r>
              <a:rPr lang="en-US" dirty="0"/>
              <a:t> 10	</a:t>
            </a:r>
            <a:r>
              <a:rPr lang="en-US" dirty="0" err="1"/>
              <a:t>Sandnes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	</a:t>
            </a:r>
            <a:r>
              <a:rPr lang="en-US" dirty="0" err="1"/>
              <a:t>Svendson</a:t>
            </a:r>
            <a:r>
              <a:rPr lang="en-US" dirty="0"/>
              <a:t>	</a:t>
            </a:r>
            <a:r>
              <a:rPr lang="en-US" dirty="0" err="1"/>
              <a:t>Tove</a:t>
            </a:r>
            <a:r>
              <a:rPr lang="en-US" dirty="0"/>
              <a:t>	</a:t>
            </a:r>
            <a:r>
              <a:rPr lang="en-US" dirty="0" err="1"/>
              <a:t>Borgvn</a:t>
            </a:r>
            <a:r>
              <a:rPr lang="en-US" dirty="0"/>
              <a:t> 23	</a:t>
            </a:r>
            <a:r>
              <a:rPr lang="en-US" dirty="0" err="1"/>
              <a:t>Sandnes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	</a:t>
            </a:r>
            <a:r>
              <a:rPr lang="en-US" dirty="0" err="1"/>
              <a:t>Pettersen</a:t>
            </a:r>
            <a:r>
              <a:rPr lang="en-US" dirty="0"/>
              <a:t>	Kari	</a:t>
            </a:r>
            <a:r>
              <a:rPr lang="en-US" dirty="0" err="1"/>
              <a:t>Storgt</a:t>
            </a:r>
            <a:r>
              <a:rPr lang="en-US" dirty="0"/>
              <a:t> 20	Stavanger</a:t>
            </a:r>
          </a:p>
          <a:p>
            <a:endParaRPr lang="en-US" dirty="0"/>
          </a:p>
          <a:p>
            <a:r>
              <a:rPr lang="ru-RU" dirty="0" smtClean="0"/>
              <a:t>Мы </a:t>
            </a:r>
            <a:r>
              <a:rPr lang="ru-RU" dirty="0"/>
              <a:t>хотим выбрать только людей, которые проживают в городе"</a:t>
            </a:r>
            <a:r>
              <a:rPr lang="en-US" dirty="0" err="1"/>
              <a:t>Sandnes</a:t>
            </a:r>
            <a:r>
              <a:rPr lang="en-US" dirty="0"/>
              <a:t>" </a:t>
            </a:r>
            <a:r>
              <a:rPr lang="ru-RU" dirty="0"/>
              <a:t>из </a:t>
            </a:r>
            <a:r>
              <a:rPr lang="ru-RU" dirty="0" smtClean="0"/>
              <a:t>таблицы</a:t>
            </a:r>
            <a:endParaRPr lang="ru-RU" dirty="0"/>
          </a:p>
          <a:p>
            <a:r>
              <a:rPr lang="ru-RU" dirty="0" smtClean="0"/>
              <a:t>Запрос</a:t>
            </a:r>
            <a:r>
              <a:rPr lang="ru-RU" dirty="0" smtClean="0"/>
              <a:t> имеет вид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	</a:t>
            </a:r>
            <a:r>
              <a:rPr lang="en-US" dirty="0"/>
              <a:t>SELECT * FROM Persons</a:t>
            </a:r>
          </a:p>
          <a:p>
            <a:pPr marL="0" indent="0" algn="ctr">
              <a:buNone/>
            </a:pPr>
            <a:r>
              <a:rPr lang="en-US" dirty="0"/>
              <a:t>WHERE City='</a:t>
            </a:r>
            <a:r>
              <a:rPr lang="en-US" dirty="0" err="1"/>
              <a:t>Sandnes</a:t>
            </a:r>
            <a:r>
              <a:rPr lang="en-US" dirty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882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условия отбора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ru-RU" dirty="0"/>
              <a:t>использует одинарные кавычки для текста (во многих базах данных также используются двойные кавычки).</a:t>
            </a:r>
          </a:p>
          <a:p>
            <a:endParaRPr lang="ru-RU" dirty="0"/>
          </a:p>
          <a:p>
            <a:r>
              <a:rPr lang="ru-RU" dirty="0"/>
              <a:t>Числовые значения не должны быть заключены в кавычки.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904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Для текстовых 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 правильно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Persons WHERE </a:t>
            </a:r>
            <a:r>
              <a:rPr lang="en-US" dirty="0" err="1"/>
              <a:t>FirstName</a:t>
            </a:r>
            <a:r>
              <a:rPr lang="en-US" dirty="0"/>
              <a:t>='</a:t>
            </a:r>
            <a:r>
              <a:rPr lang="en-US" dirty="0" err="1"/>
              <a:t>Tove</a:t>
            </a:r>
            <a:r>
              <a:rPr lang="en-US" dirty="0"/>
              <a:t>' </a:t>
            </a:r>
            <a:r>
              <a:rPr lang="ru-RU" dirty="0" smtClean="0"/>
              <a:t> 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неверно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SELECT * FROM Persons WHERE </a:t>
            </a:r>
            <a:r>
              <a:rPr lang="en-US" dirty="0" err="1" smtClean="0"/>
              <a:t>FirstName</a:t>
            </a:r>
            <a:r>
              <a:rPr lang="en-US" dirty="0" smtClean="0"/>
              <a:t>=</a:t>
            </a:r>
            <a:r>
              <a:rPr lang="en-US" dirty="0" err="1" smtClean="0"/>
              <a:t>Tove</a:t>
            </a:r>
            <a:endParaRPr lang="ru-RU" dirty="0"/>
          </a:p>
          <a:p>
            <a:r>
              <a:rPr lang="ru-RU" b="1" dirty="0" smtClean="0"/>
              <a:t>Для </a:t>
            </a:r>
            <a:r>
              <a:rPr lang="ru-RU" b="1" dirty="0"/>
              <a:t>числовых значений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 smtClean="0"/>
              <a:t>правильно</a:t>
            </a: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Persons WHERE </a:t>
            </a:r>
            <a:r>
              <a:rPr lang="en-US" dirty="0" smtClean="0"/>
              <a:t>Year=1965</a:t>
            </a:r>
            <a:endParaRPr lang="ru-RU" dirty="0"/>
          </a:p>
          <a:p>
            <a:r>
              <a:rPr lang="ru-RU" dirty="0" smtClean="0"/>
              <a:t>неверно: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* FROM Persons WHERE Year='1965</a:t>
            </a:r>
            <a:r>
              <a:rPr lang="en-US" dirty="0" smtClean="0"/>
              <a:t>'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742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Допустимые </a:t>
            </a:r>
            <a:r>
              <a:rPr lang="ru-RU" dirty="0" smtClean="0"/>
              <a:t>операции </a:t>
            </a:r>
            <a:r>
              <a:rPr lang="ru-RU" dirty="0"/>
              <a:t>при </a:t>
            </a:r>
            <a:r>
              <a:rPr lang="ru-RU" dirty="0" smtClean="0"/>
              <a:t>в условии отбора  </a:t>
            </a:r>
            <a:r>
              <a:rPr lang="ru-RU" dirty="0"/>
              <a:t>WHERE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=</a:t>
            </a:r>
            <a:r>
              <a:rPr lang="ru-RU" dirty="0"/>
              <a:t>	Равно</a:t>
            </a:r>
          </a:p>
          <a:p>
            <a:r>
              <a:rPr lang="ru-RU" dirty="0"/>
              <a:t>&lt;&gt;	Не равно</a:t>
            </a:r>
          </a:p>
          <a:p>
            <a:r>
              <a:rPr lang="ru-RU" dirty="0"/>
              <a:t>&gt;	Больше чем</a:t>
            </a:r>
          </a:p>
          <a:p>
            <a:r>
              <a:rPr lang="ru-RU" dirty="0"/>
              <a:t>&lt;	Меньше чем</a:t>
            </a:r>
          </a:p>
          <a:p>
            <a:r>
              <a:rPr lang="ru-RU" dirty="0"/>
              <a:t>&gt;=	Больше или равно</a:t>
            </a:r>
          </a:p>
          <a:p>
            <a:r>
              <a:rPr lang="ru-RU" dirty="0"/>
              <a:t>&lt;=	Меньше или равно</a:t>
            </a:r>
          </a:p>
          <a:p>
            <a:r>
              <a:rPr lang="ru-RU" dirty="0"/>
              <a:t>BETWEEN	Выбор значения в заданном диапазоне</a:t>
            </a:r>
          </a:p>
          <a:p>
            <a:r>
              <a:rPr lang="ru-RU" dirty="0"/>
              <a:t>LIKE	Поиск по </a:t>
            </a:r>
            <a:r>
              <a:rPr lang="ru-RU" dirty="0" smtClean="0"/>
              <a:t>шаблону для текстовых данных</a:t>
            </a:r>
            <a:endParaRPr lang="ru-RU" dirty="0"/>
          </a:p>
          <a:p>
            <a:r>
              <a:rPr lang="ru-RU" dirty="0"/>
              <a:t>IN	Если вы знаете точное значение, которое должно быть возвращено - то можно использовать данный оператор.</a:t>
            </a:r>
          </a:p>
        </p:txBody>
      </p:sp>
    </p:spTree>
    <p:extLst>
      <p:ext uri="{BB962C8B-B14F-4D97-AF65-F5344CB8AC3E}">
        <p14:creationId xmlns:p14="http://schemas.microsoft.com/office/powerpoint/2010/main" xmlns="" val="25302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NOT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204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SELECT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select * from </a:t>
            </a:r>
            <a:r>
              <a:rPr lang="en-US" sz="3600" dirty="0" err="1" smtClean="0"/>
              <a:t>azer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 </a:t>
            </a:r>
            <a:r>
              <a:rPr lang="en-US" sz="3600" dirty="0"/>
              <a:t>where (</a:t>
            </a:r>
            <a:r>
              <a:rPr lang="en-US" sz="3600" dirty="0" err="1"/>
              <a:t>data_rogden</a:t>
            </a:r>
            <a:r>
              <a:rPr lang="en-US" sz="3600" dirty="0"/>
              <a:t> like '%66' )  and  (</a:t>
            </a:r>
            <a:r>
              <a:rPr lang="en-US" sz="3600" dirty="0" err="1"/>
              <a:t>kat_obuch_k</a:t>
            </a:r>
            <a:r>
              <a:rPr lang="en-US" sz="3600" dirty="0"/>
              <a:t>  in  ('03', '07</a:t>
            </a:r>
            <a:r>
              <a:rPr lang="en-US" sz="3600" dirty="0" smtClean="0"/>
              <a:t>'))</a:t>
            </a:r>
          </a:p>
          <a:p>
            <a:pPr marL="0" indent="0">
              <a:buNone/>
            </a:pPr>
            <a:r>
              <a:rPr lang="en-US" sz="3600" dirty="0" smtClean="0"/>
              <a:t>order </a:t>
            </a:r>
            <a:r>
              <a:rPr lang="en-US" sz="3600" dirty="0"/>
              <a:t>by </a:t>
            </a:r>
            <a:r>
              <a:rPr lang="en-US" sz="3600" dirty="0" err="1"/>
              <a:t>kat_obuch_k</a:t>
            </a:r>
            <a:r>
              <a:rPr lang="en-US" sz="3600" dirty="0"/>
              <a:t>, </a:t>
            </a:r>
            <a:r>
              <a:rPr lang="en-US" sz="3600" dirty="0" err="1"/>
              <a:t>vuz_k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2802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select * from </a:t>
            </a:r>
            <a:r>
              <a:rPr lang="en-US" sz="3200" dirty="0" err="1"/>
              <a:t>azer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where </a:t>
            </a:r>
            <a:r>
              <a:rPr lang="en-US" sz="3200" dirty="0"/>
              <a:t>(spec between '000401' and '000409') and (</a:t>
            </a:r>
            <a:r>
              <a:rPr lang="en-US" sz="3200" dirty="0" err="1"/>
              <a:t>gok</a:t>
            </a:r>
            <a:r>
              <a:rPr lang="en-US" sz="3200" dirty="0"/>
              <a:t> in ('93', '95'))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order </a:t>
            </a:r>
            <a:r>
              <a:rPr lang="en-US" sz="3200" dirty="0"/>
              <a:t>by spec, </a:t>
            </a:r>
            <a:r>
              <a:rPr lang="en-US" sz="3200" dirty="0" err="1"/>
              <a:t>gok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9337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64896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832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 </a:t>
            </a:r>
            <a:r>
              <a:rPr lang="en-US" cap="all" dirty="0"/>
              <a:t>between</a:t>
            </a:r>
            <a:endParaRPr lang="ru-RU" cap="all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cap="all" dirty="0" smtClean="0"/>
              <a:t>Between</a:t>
            </a:r>
            <a:r>
              <a:rPr lang="ru-RU" cap="all" dirty="0" smtClean="0"/>
              <a:t> </a:t>
            </a:r>
            <a:r>
              <a:rPr lang="en-US" cap="all" dirty="0" smtClean="0"/>
              <a:t>&lt;</a:t>
            </a:r>
            <a:r>
              <a:rPr lang="ru-RU" cap="all" dirty="0" smtClean="0"/>
              <a:t>значение 1</a:t>
            </a:r>
            <a:r>
              <a:rPr lang="en-US" cap="all" dirty="0" smtClean="0"/>
              <a:t>&gt; AND &lt;</a:t>
            </a:r>
            <a:r>
              <a:rPr lang="ru-RU" cap="all" dirty="0" smtClean="0"/>
              <a:t>Значение 2</a:t>
            </a:r>
            <a:r>
              <a:rPr lang="en-US" cap="all" dirty="0" smtClean="0"/>
              <a:t>&gt;</a:t>
            </a:r>
          </a:p>
          <a:p>
            <a:r>
              <a:rPr lang="ru-RU" cap="all" dirty="0" smtClean="0"/>
              <a:t> При задании значений  используются  </a:t>
            </a:r>
            <a:r>
              <a:rPr lang="ru-RU" cap="all" dirty="0"/>
              <a:t>одинарные кавычки для текста </a:t>
            </a:r>
            <a:endParaRPr lang="ru-RU" cap="all" dirty="0" smtClean="0"/>
          </a:p>
          <a:p>
            <a:r>
              <a:rPr lang="ru-RU" cap="all" dirty="0"/>
              <a:t>Числовые значения не должны быть заключены в кавычки</a:t>
            </a:r>
          </a:p>
        </p:txBody>
      </p:sp>
    </p:spTree>
    <p:extLst>
      <p:ext uri="{BB962C8B-B14F-4D97-AF65-F5344CB8AC3E}">
        <p14:creationId xmlns:p14="http://schemas.microsoft.com/office/powerpoint/2010/main" xmlns="" val="42813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Операция </a:t>
            </a:r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Проверяет попадание значение в заданное множество</a:t>
            </a:r>
          </a:p>
          <a:p>
            <a:r>
              <a:rPr lang="ru-RU" dirty="0" smtClean="0"/>
              <a:t>IN</a:t>
            </a:r>
            <a:r>
              <a:rPr lang="en-US" dirty="0" smtClean="0"/>
              <a:t> (&lt;</a:t>
            </a:r>
            <a:r>
              <a:rPr lang="ru-RU" dirty="0" smtClean="0"/>
              <a:t>список элементов множества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</a:p>
          <a:p>
            <a:r>
              <a:rPr lang="ru-RU" dirty="0"/>
              <a:t>При задании значений </a:t>
            </a:r>
            <a:r>
              <a:rPr lang="ru-RU" dirty="0" smtClean="0"/>
              <a:t> элементов </a:t>
            </a:r>
            <a:r>
              <a:rPr lang="ru-RU" dirty="0" err="1" smtClean="0"/>
              <a:t>множетсва</a:t>
            </a:r>
            <a:r>
              <a:rPr lang="ru-RU" dirty="0" smtClean="0"/>
              <a:t> </a:t>
            </a:r>
            <a:r>
              <a:rPr lang="ru-RU" dirty="0"/>
              <a:t>используются  одинарные кавычки для текста </a:t>
            </a:r>
          </a:p>
          <a:p>
            <a:r>
              <a:rPr lang="ru-RU" dirty="0"/>
              <a:t>Числовые значения не должны быть заключены в кавычки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881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операторов ЯМД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/>
              <a:t>INSERT </a:t>
            </a:r>
            <a:r>
              <a:rPr lang="ru-RU" sz="3600" dirty="0" smtClean="0"/>
              <a:t>— вставить данные в одну таблицу</a:t>
            </a:r>
            <a:r>
              <a:rPr lang="en-US" sz="3600" dirty="0" smtClean="0"/>
              <a:t>, </a:t>
            </a:r>
          </a:p>
          <a:p>
            <a:r>
              <a:rPr lang="en-US" sz="3600" dirty="0" smtClean="0"/>
              <a:t>UPDATE – </a:t>
            </a:r>
            <a:r>
              <a:rPr lang="ru-RU" sz="3600" dirty="0" smtClean="0"/>
              <a:t>обновить данные одной таблицы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 DELETE</a:t>
            </a:r>
            <a:r>
              <a:rPr lang="ru-RU" sz="3600" dirty="0" smtClean="0"/>
              <a:t> – удалить данные из одной таблицы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SELECT</a:t>
            </a:r>
            <a:r>
              <a:rPr lang="ru-RU" sz="3600" dirty="0" smtClean="0"/>
              <a:t> – найти данные в одной или нескольких таблицах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21308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- </a:t>
            </a:r>
            <a:r>
              <a:rPr lang="ru-RU" dirty="0" smtClean="0"/>
              <a:t>используется </a:t>
            </a:r>
            <a:r>
              <a:rPr lang="ru-RU" dirty="0"/>
              <a:t>с условием </a:t>
            </a:r>
            <a:r>
              <a:rPr lang="en-US" dirty="0"/>
              <a:t>WHERE </a:t>
            </a:r>
            <a:r>
              <a:rPr lang="ru-RU" dirty="0"/>
              <a:t>для поиска значений по образцу.</a:t>
            </a:r>
          </a:p>
          <a:p>
            <a:r>
              <a:rPr lang="en-US" dirty="0"/>
              <a:t>	SELECT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WHERE </a:t>
            </a:r>
            <a:r>
              <a:rPr lang="en-US" b="1" dirty="0" err="1"/>
              <a:t>column_name</a:t>
            </a:r>
            <a:r>
              <a:rPr lang="en-US" b="1" dirty="0"/>
              <a:t> LIKE </a:t>
            </a:r>
            <a:r>
              <a:rPr lang="ru-RU" b="1" dirty="0" smtClean="0"/>
              <a:t>шаблон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04784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Операция LIKE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 smtClean="0"/>
              <a:t>Поиск </a:t>
            </a:r>
            <a:r>
              <a:rPr lang="ru-RU" sz="3600" dirty="0"/>
              <a:t>по шаблону для текстовых </a:t>
            </a:r>
            <a:r>
              <a:rPr lang="ru-RU" sz="3600" dirty="0" smtClean="0"/>
              <a:t>данных</a:t>
            </a:r>
          </a:p>
          <a:p>
            <a:r>
              <a:rPr lang="ru-RU" sz="3600" dirty="0" smtClean="0"/>
              <a:t>После ключевого слова  </a:t>
            </a:r>
            <a:r>
              <a:rPr lang="ru-RU" sz="3600" dirty="0"/>
              <a:t>LIKE	</a:t>
            </a:r>
            <a:r>
              <a:rPr lang="ru-RU" sz="3600" dirty="0" smtClean="0"/>
              <a:t> задается шаблон поиска</a:t>
            </a:r>
          </a:p>
          <a:p>
            <a:r>
              <a:rPr lang="ru-RU" sz="3600" dirty="0" smtClean="0"/>
              <a:t>Используется для задания отбора текстовых (символьных)  полей, для которых мы не знаем точного значения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406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like</a:t>
            </a:r>
            <a:r>
              <a:rPr lang="ru-RU" dirty="0"/>
              <a:t> '%66' </a:t>
            </a:r>
          </a:p>
          <a:p>
            <a:r>
              <a:rPr lang="ru-RU" dirty="0"/>
              <a:t>% - означает, что в тексте перед заданными символами 66 может стоять любое число других символов </a:t>
            </a:r>
          </a:p>
          <a:p>
            <a:r>
              <a:rPr lang="ru-RU" dirty="0" smtClean="0"/>
              <a:t>"%" </a:t>
            </a:r>
            <a:r>
              <a:rPr lang="ru-RU" dirty="0"/>
              <a:t>- данный знак является маской. Обозначает любые символы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Мы хотим </a:t>
            </a:r>
            <a:r>
              <a:rPr lang="ru-RU" dirty="0"/>
              <a:t>выбрать </a:t>
            </a:r>
            <a:r>
              <a:rPr lang="ru-RU" dirty="0" smtClean="0"/>
              <a:t>все строчки, в которых поле </a:t>
            </a:r>
            <a:r>
              <a:rPr lang="en-US" dirty="0" smtClean="0"/>
              <a:t>Name </a:t>
            </a:r>
            <a:r>
              <a:rPr lang="ru-RU" dirty="0" smtClean="0"/>
              <a:t> содержит </a:t>
            </a:r>
            <a:r>
              <a:rPr lang="ru-RU" dirty="0"/>
              <a:t>в </a:t>
            </a:r>
            <a:r>
              <a:rPr lang="ru-RU" dirty="0" smtClean="0"/>
              <a:t>буквы </a:t>
            </a:r>
            <a:r>
              <a:rPr lang="ru-RU" dirty="0"/>
              <a:t>"</a:t>
            </a:r>
            <a:r>
              <a:rPr lang="ru-RU" dirty="0" err="1"/>
              <a:t>tav</a:t>
            </a:r>
            <a:r>
              <a:rPr lang="ru-RU" dirty="0"/>
              <a:t>". Не важно, в каком месте будут находиться данные символы, в начале или конце слова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LIKE '%</a:t>
            </a:r>
            <a:r>
              <a:rPr lang="en-US" dirty="0" err="1"/>
              <a:t>tav</a:t>
            </a:r>
            <a:r>
              <a:rPr lang="en-US" dirty="0"/>
              <a:t>%'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13018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Теперь мы хотим выбрать </a:t>
            </a:r>
            <a:r>
              <a:rPr lang="ru-RU" dirty="0" smtClean="0"/>
              <a:t>все</a:t>
            </a:r>
            <a:r>
              <a:rPr lang="en-US" dirty="0" smtClean="0"/>
              <a:t> </a:t>
            </a:r>
            <a:r>
              <a:rPr lang="ru-RU" dirty="0" smtClean="0"/>
              <a:t>строчки, в которых поле </a:t>
            </a:r>
            <a:r>
              <a:rPr lang="en-US" dirty="0" smtClean="0"/>
              <a:t>Name </a:t>
            </a:r>
            <a:r>
              <a:rPr lang="ru-RU" dirty="0" smtClean="0"/>
              <a:t>не </a:t>
            </a:r>
            <a:r>
              <a:rPr lang="ru-RU" dirty="0"/>
              <a:t>содержит в себе буквы "</a:t>
            </a:r>
            <a:r>
              <a:rPr lang="ru-RU" dirty="0" err="1"/>
              <a:t>tav</a:t>
            </a:r>
            <a:r>
              <a:rPr lang="ru-RU" dirty="0"/>
              <a:t>". Используем ключевое слово NOT.</a:t>
            </a:r>
          </a:p>
          <a:p>
            <a:endParaRPr lang="ru-RU" dirty="0"/>
          </a:p>
          <a:p>
            <a:pPr marL="0" indent="0" algn="ctr">
              <a:buNone/>
            </a:pPr>
            <a:r>
              <a:rPr lang="ru-RU" b="1" dirty="0" smtClean="0"/>
              <a:t>WHERE </a:t>
            </a:r>
            <a:r>
              <a:rPr lang="en-US" b="1" dirty="0" smtClean="0"/>
              <a:t>Name</a:t>
            </a:r>
            <a:r>
              <a:rPr lang="ru-RU" b="1" dirty="0" smtClean="0"/>
              <a:t> </a:t>
            </a:r>
            <a:r>
              <a:rPr lang="ru-RU" b="1" dirty="0"/>
              <a:t>NOT LIKE '%</a:t>
            </a:r>
            <a:r>
              <a:rPr lang="ru-RU" b="1" dirty="0" err="1"/>
              <a:t>tav</a:t>
            </a:r>
            <a:r>
              <a:rPr lang="ru-RU" b="1" dirty="0"/>
              <a:t>%'</a:t>
            </a:r>
          </a:p>
        </p:txBody>
      </p:sp>
    </p:spTree>
    <p:extLst>
      <p:ext uri="{BB962C8B-B14F-4D97-AF65-F5344CB8AC3E}">
        <p14:creationId xmlns:p14="http://schemas.microsoft.com/office/powerpoint/2010/main" xmlns="" val="138787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en-US" dirty="0" smtClean="0"/>
              <a:t>LIKE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шаблоне </a:t>
            </a:r>
            <a:r>
              <a:rPr lang="en-US" dirty="0" smtClean="0"/>
              <a:t>LIKE </a:t>
            </a:r>
            <a:r>
              <a:rPr lang="ru-RU" dirty="0" smtClean="0"/>
              <a:t>символ _ задает один любой символ</a:t>
            </a:r>
          </a:p>
          <a:p>
            <a:r>
              <a:rPr lang="ru-RU" dirty="0" smtClean="0"/>
              <a:t>Выбрать </a:t>
            </a:r>
            <a:r>
              <a:rPr lang="ru-RU" dirty="0"/>
              <a:t>все строчки,  в которых поле </a:t>
            </a:r>
            <a:r>
              <a:rPr lang="en-US" dirty="0"/>
              <a:t>Name</a:t>
            </a:r>
            <a:r>
              <a:rPr lang="ru-RU" dirty="0"/>
              <a:t> содержит буквы </a:t>
            </a:r>
            <a:r>
              <a:rPr lang="en-US" dirty="0"/>
              <a:t>“</a:t>
            </a:r>
            <a:r>
              <a:rPr lang="ru-RU" dirty="0" err="1"/>
              <a:t>la</a:t>
            </a:r>
            <a:r>
              <a:rPr lang="en-US" dirty="0"/>
              <a:t>”</a:t>
            </a:r>
            <a:r>
              <a:rPr lang="ru-RU" dirty="0"/>
              <a:t>, начиная со второго символа имени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запрос: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3200" b="1" dirty="0"/>
              <a:t>SELECT * FROM </a:t>
            </a:r>
            <a:r>
              <a:rPr lang="ru-RU" sz="3200" b="1" dirty="0" err="1"/>
              <a:t>Persons</a:t>
            </a:r>
            <a:endParaRPr lang="ru-RU" sz="3200" b="1" dirty="0"/>
          </a:p>
          <a:p>
            <a:pPr marL="0" indent="0">
              <a:buNone/>
            </a:pPr>
            <a:r>
              <a:rPr lang="ru-RU" sz="3200" b="1" dirty="0"/>
              <a:t>WHERE </a:t>
            </a:r>
            <a:r>
              <a:rPr lang="ru-RU" sz="3200" b="1" dirty="0" err="1" smtClean="0"/>
              <a:t>Name</a:t>
            </a:r>
            <a:r>
              <a:rPr lang="ru-RU" sz="3200" b="1" dirty="0" smtClean="0"/>
              <a:t> </a:t>
            </a:r>
            <a:r>
              <a:rPr lang="ru-RU" sz="3200" b="1" dirty="0"/>
              <a:t>LIKE '_</a:t>
            </a:r>
            <a:r>
              <a:rPr lang="ru-RU" sz="3200" b="1" dirty="0" err="1" smtClean="0"/>
              <a:t>la</a:t>
            </a:r>
            <a:r>
              <a:rPr lang="ru-RU" sz="3200" b="1" dirty="0" smtClean="0"/>
              <a:t>‘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2824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</a:t>
            </a:r>
            <a:r>
              <a:rPr lang="en-US" dirty="0"/>
              <a:t>LIKE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Теперь мы хотим выбрать </a:t>
            </a:r>
            <a:r>
              <a:rPr lang="ru-RU" sz="3200" dirty="0" smtClean="0"/>
              <a:t>строчк</a:t>
            </a:r>
            <a:r>
              <a:rPr lang="ru-RU" sz="3200" dirty="0"/>
              <a:t>и</a:t>
            </a:r>
            <a:r>
              <a:rPr lang="ru-RU" sz="3200" dirty="0" smtClean="0"/>
              <a:t>, в которых поле начинается </a:t>
            </a:r>
            <a:r>
              <a:rPr lang="ru-RU" sz="3200" dirty="0"/>
              <a:t>с буквы "S", после чего любой символ, а затем "</a:t>
            </a:r>
            <a:r>
              <a:rPr lang="ru-RU" sz="3200" dirty="0" err="1"/>
              <a:t>end</a:t>
            </a:r>
            <a:r>
              <a:rPr lang="ru-RU" sz="3200" dirty="0"/>
              <a:t>", после чего любой символ, за которым следует </a:t>
            </a:r>
            <a:r>
              <a:rPr lang="ru-RU" sz="3200" dirty="0" smtClean="0"/>
              <a:t>"</a:t>
            </a:r>
            <a:endParaRPr lang="ru-RU" sz="3200" dirty="0"/>
          </a:p>
          <a:p>
            <a:r>
              <a:rPr lang="ru-RU" sz="3200" dirty="0"/>
              <a:t>Для этого используем такой запрос</a:t>
            </a:r>
            <a:r>
              <a:rPr lang="ru-RU" sz="3200" dirty="0" smtClean="0"/>
              <a:t>:</a:t>
            </a:r>
          </a:p>
          <a:p>
            <a:pPr marL="0" indent="0">
              <a:buNone/>
            </a:pPr>
            <a:r>
              <a:rPr lang="ru-RU" sz="3200" dirty="0"/>
              <a:t>	SELECT * FROM </a:t>
            </a:r>
            <a:r>
              <a:rPr lang="ru-RU" sz="3200" dirty="0" err="1"/>
              <a:t>Persons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WHERE </a:t>
            </a:r>
            <a:r>
              <a:rPr lang="ru-RU" sz="3200" dirty="0" err="1" smtClean="0"/>
              <a:t>Name</a:t>
            </a:r>
            <a:r>
              <a:rPr lang="ru-RU" sz="3200" dirty="0" smtClean="0"/>
              <a:t> </a:t>
            </a:r>
            <a:r>
              <a:rPr lang="ru-RU" sz="3200" dirty="0"/>
              <a:t>LIKE </a:t>
            </a:r>
            <a:r>
              <a:rPr lang="ru-RU" sz="3200" dirty="0" smtClean="0"/>
              <a:t>'</a:t>
            </a:r>
            <a:r>
              <a:rPr lang="ru-RU" sz="3200" dirty="0" err="1" smtClean="0"/>
              <a:t>S_end_on</a:t>
            </a:r>
            <a:r>
              <a:rPr lang="ru-RU" sz="320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174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select *from </a:t>
            </a:r>
            <a:r>
              <a:rPr lang="en-US" sz="3400" dirty="0" err="1"/>
              <a:t>azer</a:t>
            </a:r>
            <a:r>
              <a:rPr lang="en-US" sz="3400" dirty="0"/>
              <a:t> </a:t>
            </a:r>
            <a:endParaRPr lang="ru-RU" sz="3400" dirty="0" smtClean="0"/>
          </a:p>
          <a:p>
            <a:pPr marL="0" indent="0">
              <a:buNone/>
            </a:pPr>
            <a:r>
              <a:rPr lang="en-US" sz="3400" dirty="0" smtClean="0"/>
              <a:t>where </a:t>
            </a:r>
            <a:r>
              <a:rPr lang="en-US" sz="3400" dirty="0"/>
              <a:t>(pol='</a:t>
            </a:r>
            <a:r>
              <a:rPr lang="ru-RU" sz="3400" dirty="0"/>
              <a:t>М</a:t>
            </a:r>
            <a:r>
              <a:rPr lang="en-US" sz="3400" dirty="0"/>
              <a:t>' and (</a:t>
            </a:r>
            <a:r>
              <a:rPr lang="en-US" sz="3400" dirty="0" err="1"/>
              <a:t>fio</a:t>
            </a:r>
            <a:r>
              <a:rPr lang="en-US" sz="3400" dirty="0"/>
              <a:t> like '</a:t>
            </a:r>
            <a:r>
              <a:rPr lang="ru-RU" sz="3400" dirty="0"/>
              <a:t>К</a:t>
            </a:r>
            <a:r>
              <a:rPr lang="en-US" sz="3400" dirty="0" smtClean="0"/>
              <a:t>%'))</a:t>
            </a:r>
            <a:endParaRPr lang="ru-RU" sz="3400" dirty="0" smtClean="0"/>
          </a:p>
          <a:p>
            <a:pPr marL="0" indent="0">
              <a:buNone/>
            </a:pPr>
            <a:r>
              <a:rPr lang="en-US" sz="3400" dirty="0" smtClean="0"/>
              <a:t> </a:t>
            </a:r>
            <a:r>
              <a:rPr lang="en-US" sz="3400" dirty="0"/>
              <a:t>order by </a:t>
            </a:r>
            <a:r>
              <a:rPr lang="en-US" sz="3400" dirty="0" err="1"/>
              <a:t>vuz_k</a:t>
            </a:r>
            <a:endParaRPr lang="ru-RU" sz="3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7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352927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55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53400" cy="990600"/>
          </a:xfrm>
        </p:spPr>
        <p:txBody>
          <a:bodyPr/>
          <a:lstStyle/>
          <a:p>
            <a:r>
              <a:rPr lang="ru-RU" dirty="0" smtClean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INSERT применяется, если нужно вставить одну  новую строку с заданными значениями.</a:t>
            </a:r>
          </a:p>
          <a:p>
            <a:r>
              <a:rPr lang="ru-RU" dirty="0" smtClean="0"/>
              <a:t> Синтаксис оператора : </a:t>
            </a:r>
          </a:p>
          <a:p>
            <a:r>
              <a:rPr lang="ru-RU" dirty="0" smtClean="0"/>
              <a:t>INSERT INTO </a:t>
            </a:r>
            <a:r>
              <a:rPr lang="ru-RU" i="1" dirty="0" smtClean="0">
                <a:solidFill>
                  <a:srgbClr val="7030A0"/>
                </a:solidFill>
              </a:rPr>
              <a:t>TABLE</a:t>
            </a:r>
            <a:r>
              <a:rPr lang="ru-RU" dirty="0" smtClean="0"/>
              <a:t> (</a:t>
            </a:r>
            <a:r>
              <a:rPr lang="ru-RU" i="1" dirty="0">
                <a:solidFill>
                  <a:srgbClr val="7030A0"/>
                </a:solidFill>
              </a:rPr>
              <a:t>Field1</a:t>
            </a:r>
            <a:r>
              <a:rPr lang="ru-RU" dirty="0" smtClean="0"/>
              <a:t>,..,</a:t>
            </a:r>
            <a:r>
              <a:rPr lang="ru-RU" i="1" dirty="0" smtClean="0">
                <a:solidFill>
                  <a:srgbClr val="7030A0"/>
                </a:solidFill>
              </a:rPr>
              <a:t>Fieldx</a:t>
            </a:r>
            <a:r>
              <a:rPr lang="ru-RU" dirty="0" smtClean="0"/>
              <a:t>) VALUES (</a:t>
            </a:r>
            <a:r>
              <a:rPr lang="ru-RU" i="1" dirty="0" smtClean="0">
                <a:solidFill>
                  <a:srgbClr val="7030A0"/>
                </a:solidFill>
              </a:rPr>
              <a:t>Val1,..,Valx</a:t>
            </a:r>
            <a:r>
              <a:rPr lang="ru-RU" dirty="0" smtClean="0"/>
              <a:t>)  </a:t>
            </a:r>
          </a:p>
          <a:p>
            <a:r>
              <a:rPr lang="ru-RU" dirty="0" smtClean="0"/>
              <a:t>Вставить в таблицу TABLE запись, у которой поля Field1,..,Fieldx имеют значения Val1,..,Valx. </a:t>
            </a:r>
          </a:p>
          <a:p>
            <a:r>
              <a:rPr lang="ru-RU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409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поле не указано в перечне полей, то оно примет значение по умолчанию или </a:t>
            </a:r>
            <a:r>
              <a:rPr lang="ru-RU" dirty="0" err="1"/>
              <a:t>Null</a:t>
            </a:r>
            <a:r>
              <a:rPr lang="ru-RU" dirty="0"/>
              <a:t>. Если не указывать перечень полей, то необходимо перечислить значения для всех полей в записи, включая и те, которые имеют значение </a:t>
            </a:r>
            <a:r>
              <a:rPr lang="ru-RU" dirty="0" err="1" smtClean="0"/>
              <a:t>Null</a:t>
            </a:r>
            <a:endParaRPr lang="ru-RU" dirty="0" smtClean="0"/>
          </a:p>
          <a:p>
            <a:r>
              <a:rPr lang="ru-RU" dirty="0" smtClean="0"/>
              <a:t>При выполнении оператора проверяются все статические правила целостности, заданные для таблицы</a:t>
            </a:r>
          </a:p>
          <a:p>
            <a:r>
              <a:rPr lang="ru-RU" dirty="0" smtClean="0"/>
              <a:t>Если правила нарушаются, то строка в таблицу не будет добавлена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830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Insert into PERSON(</a:t>
            </a:r>
            <a:r>
              <a:rPr lang="en-US" sz="3200" dirty="0" err="1"/>
              <a:t>FName,SName,SurName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smtClean="0"/>
              <a:t>   </a:t>
            </a:r>
            <a:r>
              <a:rPr lang="en-US" sz="3200" dirty="0"/>
              <a:t>values('</a:t>
            </a:r>
            <a:r>
              <a:rPr lang="ru-RU" sz="3200" dirty="0" err="1"/>
              <a:t>Андрей','Германович','Архангельский</a:t>
            </a:r>
            <a:r>
              <a:rPr lang="ru-RU" sz="3200" dirty="0" smtClean="0"/>
              <a:t>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855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UPDATE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Уже </a:t>
            </a:r>
            <a:r>
              <a:rPr lang="ru-RU" dirty="0"/>
              <a:t>введенные данные можно изменить, используя оператор </a:t>
            </a:r>
            <a:r>
              <a:rPr lang="ru-RU" dirty="0" smtClean="0"/>
              <a:t>UPDATE</a:t>
            </a:r>
          </a:p>
          <a:p>
            <a:r>
              <a:rPr lang="ru-RU" dirty="0" smtClean="0"/>
              <a:t>Оператор </a:t>
            </a:r>
            <a:r>
              <a:rPr lang="ru-RU" dirty="0"/>
              <a:t>обновляет значения указанных полей для строк, которые удовлетворяют заданным условиям</a:t>
            </a:r>
            <a:endParaRPr lang="ru-RU" dirty="0" smtClean="0"/>
          </a:p>
          <a:p>
            <a:r>
              <a:rPr lang="ru-RU" dirty="0" smtClean="0"/>
              <a:t>Синтаксис оператора: </a:t>
            </a:r>
            <a:endParaRPr lang="ru-RU" dirty="0"/>
          </a:p>
          <a:p>
            <a:pPr marL="0" indent="0" algn="ctr">
              <a:buNone/>
            </a:pPr>
            <a:r>
              <a:rPr lang="ru-RU" sz="3000" b="1" dirty="0"/>
              <a:t>UPDATE </a:t>
            </a:r>
            <a:r>
              <a:rPr lang="ru-RU" sz="3000" b="1" dirty="0">
                <a:solidFill>
                  <a:srgbClr val="7030A0"/>
                </a:solidFill>
              </a:rPr>
              <a:t>TABLE</a:t>
            </a:r>
            <a:r>
              <a:rPr lang="ru-RU" sz="3000" b="1" dirty="0"/>
              <a:t> SET </a:t>
            </a:r>
            <a:r>
              <a:rPr lang="ru-RU" sz="3000" b="1" dirty="0">
                <a:solidFill>
                  <a:srgbClr val="7030A0"/>
                </a:solidFill>
              </a:rPr>
              <a:t>Field1</a:t>
            </a:r>
            <a:r>
              <a:rPr lang="ru-RU" sz="3000" b="1" dirty="0"/>
              <a:t>=</a:t>
            </a:r>
            <a:r>
              <a:rPr lang="ru-RU" sz="3000" b="1" dirty="0">
                <a:solidFill>
                  <a:srgbClr val="7030A0"/>
                </a:solidFill>
              </a:rPr>
              <a:t>Val1</a:t>
            </a:r>
            <a:r>
              <a:rPr lang="ru-RU" sz="3000" b="1" dirty="0"/>
              <a:t> WHERE </a:t>
            </a:r>
            <a:r>
              <a:rPr lang="ru-RU" sz="3000" b="1" dirty="0" smtClean="0">
                <a:solidFill>
                  <a:srgbClr val="7030A0"/>
                </a:solidFill>
              </a:rPr>
              <a:t>Field2</a:t>
            </a:r>
            <a:r>
              <a:rPr lang="ru-RU" sz="3000" b="1" dirty="0" smtClean="0"/>
              <a:t>=</a:t>
            </a:r>
            <a:r>
              <a:rPr lang="ru-RU" sz="3000" b="1" dirty="0" smtClean="0">
                <a:solidFill>
                  <a:srgbClr val="7030A0"/>
                </a:solidFill>
              </a:rPr>
              <a:t>Val2</a:t>
            </a:r>
            <a:endParaRPr lang="ru-RU" dirty="0">
              <a:solidFill>
                <a:srgbClr val="7030A0"/>
              </a:solidFill>
            </a:endParaRPr>
          </a:p>
          <a:p>
            <a:r>
              <a:rPr lang="ru-RU" dirty="0"/>
              <a:t> </a:t>
            </a:r>
            <a:r>
              <a:rPr lang="ru-RU" dirty="0" smtClean="0"/>
              <a:t> В TABLE изменяется значение поля, его новое значение задается по правилу Field1=Val1. </a:t>
            </a:r>
          </a:p>
          <a:p>
            <a:r>
              <a:rPr lang="ru-RU" dirty="0" smtClean="0"/>
              <a:t>Изменение  будет выполнено, если Field2=Val2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32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DELETE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Удаляет </a:t>
            </a:r>
            <a:r>
              <a:rPr lang="ru-RU" dirty="0"/>
              <a:t>строки из таблицы, которые соответствуют заданным </a:t>
            </a:r>
            <a:r>
              <a:rPr lang="ru-RU" dirty="0" smtClean="0"/>
              <a:t>условиям</a:t>
            </a:r>
          </a:p>
          <a:p>
            <a:r>
              <a:rPr lang="ru-RU" dirty="0" smtClean="0"/>
              <a:t>Синтаксис оператора </a:t>
            </a:r>
            <a:endParaRPr lang="ru-RU" dirty="0"/>
          </a:p>
          <a:p>
            <a:pPr marL="0" indent="0">
              <a:buNone/>
            </a:pPr>
            <a:r>
              <a:rPr lang="ru-RU" sz="3500" b="1" dirty="0"/>
              <a:t>DELETE FROM </a:t>
            </a:r>
            <a:r>
              <a:rPr lang="ru-RU" sz="3500" b="1" i="1" dirty="0">
                <a:solidFill>
                  <a:srgbClr val="7030A0"/>
                </a:solidFill>
              </a:rPr>
              <a:t>TABLE</a:t>
            </a:r>
            <a:r>
              <a:rPr lang="ru-RU" sz="3500" b="1" dirty="0"/>
              <a:t> WHERE </a:t>
            </a:r>
            <a:r>
              <a:rPr lang="ru-RU" sz="3500" b="1" i="1" dirty="0" err="1" smtClean="0">
                <a:solidFill>
                  <a:srgbClr val="7030A0"/>
                </a:solidFill>
              </a:rPr>
              <a:t>условие_отбора</a:t>
            </a:r>
            <a:endParaRPr lang="ru-RU" sz="3500" b="1" dirty="0"/>
          </a:p>
          <a:p>
            <a:endParaRPr lang="ru-RU" dirty="0"/>
          </a:p>
          <a:p>
            <a:r>
              <a:rPr lang="ru-RU" dirty="0" smtClean="0"/>
              <a:t>Удаляет </a:t>
            </a:r>
            <a:r>
              <a:rPr lang="ru-RU" dirty="0"/>
              <a:t>строки из таблицы TABLE когда они удовлетворяют </a:t>
            </a:r>
            <a:r>
              <a:rPr lang="ru-RU" dirty="0" smtClean="0"/>
              <a:t>условию отбора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Стоит </a:t>
            </a:r>
            <a:r>
              <a:rPr lang="ru-RU" dirty="0" smtClean="0"/>
              <a:t>отметить, </a:t>
            </a:r>
            <a:r>
              <a:rPr lang="ru-RU" dirty="0"/>
              <a:t>что предложение WHERE </a:t>
            </a:r>
            <a:r>
              <a:rPr lang="ru-RU" dirty="0" smtClean="0"/>
              <a:t>имеет одинаковые правила записи для </a:t>
            </a:r>
            <a:r>
              <a:rPr lang="ru-RU" dirty="0"/>
              <a:t>всех операторов, кроме </a:t>
            </a:r>
            <a:r>
              <a:rPr lang="ru-RU" dirty="0" smtClean="0"/>
              <a:t>INSERT.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375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SELECT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Позволяет выбрать данные из одной или нескольких таблиц. </a:t>
            </a:r>
          </a:p>
          <a:p>
            <a:r>
              <a:rPr lang="ru-RU" dirty="0" smtClean="0"/>
              <a:t>синтаксис оператора 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SELECT </a:t>
            </a:r>
            <a:r>
              <a:rPr lang="en-US" dirty="0" smtClean="0"/>
              <a:t>&lt;</a:t>
            </a:r>
            <a:r>
              <a:rPr lang="ru-RU" dirty="0" smtClean="0"/>
              <a:t>список полей</a:t>
            </a:r>
            <a:r>
              <a:rPr lang="en-US" dirty="0" smtClean="0"/>
              <a:t>&gt;</a:t>
            </a:r>
            <a:r>
              <a:rPr lang="ru-RU" dirty="0" smtClean="0"/>
              <a:t> FROM </a:t>
            </a:r>
            <a:r>
              <a:rPr lang="en-US" dirty="0" smtClean="0"/>
              <a:t>&lt;</a:t>
            </a:r>
            <a:r>
              <a:rPr lang="ru-RU" dirty="0" smtClean="0"/>
              <a:t>источник данных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WHERE </a:t>
            </a:r>
            <a:r>
              <a:rPr lang="en-US" dirty="0" smtClean="0"/>
              <a:t>&lt;</a:t>
            </a:r>
            <a:r>
              <a:rPr lang="ru-RU" dirty="0" smtClean="0"/>
              <a:t>условие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BY &lt;</a:t>
            </a:r>
            <a:r>
              <a:rPr lang="ru-RU" dirty="0" smtClean="0"/>
              <a:t>имя поля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HAVING &lt;</a:t>
            </a:r>
            <a:r>
              <a:rPr lang="ru-RU" dirty="0" smtClean="0"/>
              <a:t>условие_2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ORDER BY &lt;</a:t>
            </a:r>
            <a:r>
              <a:rPr lang="ru-RU" dirty="0" smtClean="0"/>
              <a:t>Имя поля_2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/>
              <a:t>GROUP BY </a:t>
            </a:r>
            <a:r>
              <a:rPr lang="ru-RU" dirty="0" smtClean="0"/>
              <a:t> - группировка  найденных данных</a:t>
            </a:r>
            <a:endParaRPr lang="en-US" dirty="0"/>
          </a:p>
          <a:p>
            <a:r>
              <a:rPr lang="en-US" dirty="0"/>
              <a:t>HAVING </a:t>
            </a:r>
            <a:r>
              <a:rPr lang="ru-RU" dirty="0" smtClean="0"/>
              <a:t> условие отображения   найденных данных</a:t>
            </a:r>
            <a:endParaRPr lang="en-US" dirty="0"/>
          </a:p>
          <a:p>
            <a:r>
              <a:rPr lang="en-US" dirty="0"/>
              <a:t>ORDER BY </a:t>
            </a:r>
            <a:r>
              <a:rPr lang="ru-RU" dirty="0" smtClean="0"/>
              <a:t> - сортировка найденных данных  </a:t>
            </a:r>
          </a:p>
          <a:p>
            <a:r>
              <a:rPr lang="ru-RU" dirty="0" smtClean="0"/>
              <a:t>Если </a:t>
            </a:r>
            <a:r>
              <a:rPr lang="ru-RU" dirty="0"/>
              <a:t>после слова SELECT вместо перечня полей указать "*", то в результат попадут значения всех полей указанных таблиц. </a:t>
            </a:r>
          </a:p>
        </p:txBody>
      </p:sp>
    </p:spTree>
    <p:extLst>
      <p:ext uri="{BB962C8B-B14F-4D97-AF65-F5344CB8AC3E}">
        <p14:creationId xmlns:p14="http://schemas.microsoft.com/office/powerpoint/2010/main" xmlns="" val="4043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SELECT </a:t>
            </a:r>
            <a:r>
              <a:rPr lang="en-US" dirty="0" err="1"/>
              <a:t>FName,SName,SurName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/>
              <a:t>PERSONS</a:t>
            </a:r>
          </a:p>
          <a:p>
            <a:pPr marL="0" indent="0">
              <a:buNone/>
            </a:pPr>
            <a:r>
              <a:rPr lang="en-US" dirty="0"/>
              <a:t> WHERE </a:t>
            </a:r>
            <a:r>
              <a:rPr lang="en-US" dirty="0" err="1"/>
              <a:t>SurName</a:t>
            </a:r>
            <a:r>
              <a:rPr lang="en-US" dirty="0"/>
              <a:t> like '</a:t>
            </a:r>
            <a:r>
              <a:rPr lang="ru-RU" dirty="0" err="1"/>
              <a:t>Арх</a:t>
            </a:r>
            <a:r>
              <a:rPr lang="ru-RU" dirty="0"/>
              <a:t>%';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Пример результата: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FName</a:t>
            </a:r>
            <a:r>
              <a:rPr lang="en-US" dirty="0"/>
              <a:t>        </a:t>
            </a:r>
            <a:r>
              <a:rPr lang="en-US" dirty="0" err="1"/>
              <a:t>SName</a:t>
            </a:r>
            <a:r>
              <a:rPr lang="en-US" dirty="0"/>
              <a:t>              </a:t>
            </a:r>
            <a:r>
              <a:rPr lang="en-US" dirty="0" err="1"/>
              <a:t>SurName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============ ================== ===================</a:t>
            </a:r>
          </a:p>
          <a:p>
            <a:pPr marL="0" indent="0">
              <a:buNone/>
            </a:pPr>
            <a:r>
              <a:rPr lang="ru-RU" dirty="0"/>
              <a:t>Андрей       Германович         Архангельский</a:t>
            </a:r>
          </a:p>
          <a:p>
            <a:pPr marL="0" indent="0">
              <a:buNone/>
            </a:pPr>
            <a:r>
              <a:rPr lang="ru-RU" dirty="0"/>
              <a:t>Алексей      Германович         Архангельский</a:t>
            </a:r>
          </a:p>
          <a:p>
            <a:pPr marL="0" indent="0">
              <a:buNone/>
            </a:pPr>
            <a:r>
              <a:rPr lang="ru-RU" dirty="0"/>
              <a:t>Глеб         Алексеевич         Архангельский</a:t>
            </a:r>
          </a:p>
        </p:txBody>
      </p:sp>
    </p:spTree>
    <p:extLst>
      <p:ext uri="{BB962C8B-B14F-4D97-AF65-F5344CB8AC3E}">
        <p14:creationId xmlns:p14="http://schemas.microsoft.com/office/powerpoint/2010/main" xmlns="" val="15453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</TotalTime>
  <Words>772</Words>
  <Application>Microsoft Office PowerPoint</Application>
  <PresentationFormat>Экран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Обычная</vt:lpstr>
      <vt:lpstr>SQL </vt:lpstr>
      <vt:lpstr>Состав операторов ЯМД</vt:lpstr>
      <vt:lpstr>INSERT</vt:lpstr>
      <vt:lpstr>INSERT</vt:lpstr>
      <vt:lpstr>Пример использования </vt:lpstr>
      <vt:lpstr>UPDATE</vt:lpstr>
      <vt:lpstr>DELETE</vt:lpstr>
      <vt:lpstr>SELECT </vt:lpstr>
      <vt:lpstr>Слайд 9</vt:lpstr>
      <vt:lpstr>Пример WHERE </vt:lpstr>
      <vt:lpstr>Задание условия отбора</vt:lpstr>
      <vt:lpstr>Слайд 12</vt:lpstr>
      <vt:lpstr>Допустимые операции при в условии отбора  WHERE </vt:lpstr>
      <vt:lpstr>Логические операции</vt:lpstr>
      <vt:lpstr>Пример SELECT</vt:lpstr>
      <vt:lpstr>Слайд 16</vt:lpstr>
      <vt:lpstr>Результат</vt:lpstr>
      <vt:lpstr>Операция  between</vt:lpstr>
      <vt:lpstr>Операция IN</vt:lpstr>
      <vt:lpstr>Слайд 20</vt:lpstr>
      <vt:lpstr> Операция LIKE</vt:lpstr>
      <vt:lpstr>Слайд 22</vt:lpstr>
      <vt:lpstr>Слайд 23</vt:lpstr>
      <vt:lpstr>Шаблон LIKE</vt:lpstr>
      <vt:lpstr>Операция LIKE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Наталья П. Сидорова</dc:creator>
  <cp:lastModifiedBy>1</cp:lastModifiedBy>
  <cp:revision>20</cp:revision>
  <dcterms:created xsi:type="dcterms:W3CDTF">2012-11-22T05:02:40Z</dcterms:created>
  <dcterms:modified xsi:type="dcterms:W3CDTF">2013-09-03T06:13:46Z</dcterms:modified>
</cp:coreProperties>
</file>