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E6D4A6-1D3B-4E77-9428-BE7CDC38BB2D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66DDDB2-70B8-485D-AA90-324ACE8415CE}">
      <dgm:prSet/>
      <dgm:spPr/>
      <dgm:t>
        <a:bodyPr/>
        <a:lstStyle/>
        <a:p>
          <a:r>
            <a:rPr lang="ru-RU" b="0" dirty="0" smtClean="0"/>
            <a:t>ISO 9001</a:t>
          </a:r>
          <a:r>
            <a:rPr lang="ru-RU" dirty="0" smtClean="0"/>
            <a:t> Система менеджмента качества (QMS); </a:t>
          </a:r>
          <a:endParaRPr lang="ru-RU" dirty="0"/>
        </a:p>
      </dgm:t>
    </dgm:pt>
    <dgm:pt modelId="{791772EA-E3F0-46EB-B60F-F4F66F91EE88}" type="parTrans" cxnId="{1B473434-275D-4012-AFEA-B62743C90477}">
      <dgm:prSet/>
      <dgm:spPr/>
      <dgm:t>
        <a:bodyPr/>
        <a:lstStyle/>
        <a:p>
          <a:endParaRPr lang="ru-RU"/>
        </a:p>
      </dgm:t>
    </dgm:pt>
    <dgm:pt modelId="{79EEC320-4D07-4E76-8C24-425AC1DBEEEC}" type="sibTrans" cxnId="{1B473434-275D-4012-AFEA-B62743C90477}">
      <dgm:prSet/>
      <dgm:spPr/>
      <dgm:t>
        <a:bodyPr/>
        <a:lstStyle/>
        <a:p>
          <a:endParaRPr lang="ru-RU"/>
        </a:p>
      </dgm:t>
    </dgm:pt>
    <dgm:pt modelId="{A1208BAD-CA35-4145-A6A4-4EDC51410B12}">
      <dgm:prSet/>
      <dgm:spPr/>
      <dgm:t>
        <a:bodyPr/>
        <a:lstStyle/>
        <a:p>
          <a:r>
            <a:rPr lang="ru-RU" b="0" dirty="0" smtClean="0"/>
            <a:t>ITIL. </a:t>
          </a:r>
          <a:r>
            <a:rPr lang="ru-RU" dirty="0" smtClean="0"/>
            <a:t> Система управления IT-подразделениями организации</a:t>
          </a:r>
          <a:endParaRPr lang="ru-RU" dirty="0"/>
        </a:p>
      </dgm:t>
    </dgm:pt>
    <dgm:pt modelId="{BB2079BB-DF91-4E21-9855-56B11593CEF4}" type="parTrans" cxnId="{B2B9B7CF-7032-4B18-8E2A-F6480703F1A5}">
      <dgm:prSet/>
      <dgm:spPr/>
      <dgm:t>
        <a:bodyPr/>
        <a:lstStyle/>
        <a:p>
          <a:endParaRPr lang="ru-RU"/>
        </a:p>
      </dgm:t>
    </dgm:pt>
    <dgm:pt modelId="{75AC3D28-1BED-4B84-98CC-2095FC5955FE}" type="sibTrans" cxnId="{B2B9B7CF-7032-4B18-8E2A-F6480703F1A5}">
      <dgm:prSet/>
      <dgm:spPr/>
      <dgm:t>
        <a:bodyPr/>
        <a:lstStyle/>
        <a:p>
          <a:endParaRPr lang="ru-RU"/>
        </a:p>
      </dgm:t>
    </dgm:pt>
    <dgm:pt modelId="{990C1DBE-6525-4929-A362-38C8AE65FF06}">
      <dgm:prSet/>
      <dgm:spPr/>
      <dgm:t>
        <a:bodyPr/>
        <a:lstStyle/>
        <a:p>
          <a:r>
            <a:rPr lang="ru-RU" b="0" smtClean="0"/>
            <a:t>ISO 14001</a:t>
          </a:r>
          <a:r>
            <a:rPr lang="ru-RU" smtClean="0"/>
            <a:t> Система экологического менеджмента</a:t>
          </a:r>
          <a:endParaRPr lang="ru-RU"/>
        </a:p>
      </dgm:t>
    </dgm:pt>
    <dgm:pt modelId="{5EB99D3C-0C76-425E-8B96-965DDAB4ECE6}" type="parTrans" cxnId="{B272DE12-31D5-469B-9D0F-EE8B8D218F57}">
      <dgm:prSet/>
      <dgm:spPr/>
      <dgm:t>
        <a:bodyPr/>
        <a:lstStyle/>
        <a:p>
          <a:endParaRPr lang="ru-RU"/>
        </a:p>
      </dgm:t>
    </dgm:pt>
    <dgm:pt modelId="{E73B24DB-8ECF-4517-B1E9-FABE89B46C2C}" type="sibTrans" cxnId="{B272DE12-31D5-469B-9D0F-EE8B8D218F57}">
      <dgm:prSet/>
      <dgm:spPr/>
      <dgm:t>
        <a:bodyPr/>
        <a:lstStyle/>
        <a:p>
          <a:endParaRPr lang="ru-RU"/>
        </a:p>
      </dgm:t>
    </dgm:pt>
    <dgm:pt modelId="{BAA90B89-C8BD-4128-90E5-05F68B361D9E}">
      <dgm:prSet/>
      <dgm:spPr/>
      <dgm:t>
        <a:bodyPr/>
        <a:lstStyle/>
        <a:p>
          <a:r>
            <a:rPr lang="ru-RU" b="0" smtClean="0"/>
            <a:t>OHSAS 18001</a:t>
          </a:r>
          <a:r>
            <a:rPr lang="ru-RU" smtClean="0"/>
            <a:t> Система менеджмента безопасности труда</a:t>
          </a:r>
          <a:endParaRPr lang="ru-RU"/>
        </a:p>
      </dgm:t>
    </dgm:pt>
    <dgm:pt modelId="{717239AA-DD4E-431A-893B-C5206745FA45}" type="parTrans" cxnId="{A3B3DDFF-256E-46BB-B223-E87CCB7BCD36}">
      <dgm:prSet/>
      <dgm:spPr/>
      <dgm:t>
        <a:bodyPr/>
        <a:lstStyle/>
        <a:p>
          <a:endParaRPr lang="ru-RU"/>
        </a:p>
      </dgm:t>
    </dgm:pt>
    <dgm:pt modelId="{2196EC2A-D5CE-46F8-B411-651AB0096010}" type="sibTrans" cxnId="{A3B3DDFF-256E-46BB-B223-E87CCB7BCD36}">
      <dgm:prSet/>
      <dgm:spPr/>
      <dgm:t>
        <a:bodyPr/>
        <a:lstStyle/>
        <a:p>
          <a:endParaRPr lang="ru-RU"/>
        </a:p>
      </dgm:t>
    </dgm:pt>
    <dgm:pt modelId="{0CF322B1-37F0-4A87-B4D8-B99397E9FA93}" type="pres">
      <dgm:prSet presAssocID="{51E6D4A6-1D3B-4E77-9428-BE7CDC38BB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7246E76-9293-4B0A-8FBD-2623B9A78965}" type="pres">
      <dgm:prSet presAssocID="{766DDDB2-70B8-485D-AA90-324ACE8415C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E2DE64-76B6-44E9-B883-CF534A8C2A84}" type="pres">
      <dgm:prSet presAssocID="{79EEC320-4D07-4E76-8C24-425AC1DBEEEC}" presName="sibTrans" presStyleCnt="0"/>
      <dgm:spPr/>
    </dgm:pt>
    <dgm:pt modelId="{B8F93ED3-9E13-40FD-B2F8-9A284752EE40}" type="pres">
      <dgm:prSet presAssocID="{A1208BAD-CA35-4145-A6A4-4EDC51410B1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EDD875-4639-443D-AE81-EC59373C1C14}" type="pres">
      <dgm:prSet presAssocID="{75AC3D28-1BED-4B84-98CC-2095FC5955FE}" presName="sibTrans" presStyleCnt="0"/>
      <dgm:spPr/>
    </dgm:pt>
    <dgm:pt modelId="{E8693313-BDE6-44B0-B257-BF4D15036EC8}" type="pres">
      <dgm:prSet presAssocID="{990C1DBE-6525-4929-A362-38C8AE65FF0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52DF1A-6D8D-487B-B479-8F2F53D75BB3}" type="pres">
      <dgm:prSet presAssocID="{E73B24DB-8ECF-4517-B1E9-FABE89B46C2C}" presName="sibTrans" presStyleCnt="0"/>
      <dgm:spPr/>
    </dgm:pt>
    <dgm:pt modelId="{24C85E00-7B92-4C10-AFB7-8F199AC330AB}" type="pres">
      <dgm:prSet presAssocID="{BAA90B89-C8BD-4128-90E5-05F68B361D9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13BD7FD-71D8-43C4-88A2-1788B62A8FEC}" type="presOf" srcId="{990C1DBE-6525-4929-A362-38C8AE65FF06}" destId="{E8693313-BDE6-44B0-B257-BF4D15036EC8}" srcOrd="0" destOrd="0" presId="urn:microsoft.com/office/officeart/2005/8/layout/default#1"/>
    <dgm:cxn modelId="{1B473434-275D-4012-AFEA-B62743C90477}" srcId="{51E6D4A6-1D3B-4E77-9428-BE7CDC38BB2D}" destId="{766DDDB2-70B8-485D-AA90-324ACE8415CE}" srcOrd="0" destOrd="0" parTransId="{791772EA-E3F0-46EB-B60F-F4F66F91EE88}" sibTransId="{79EEC320-4D07-4E76-8C24-425AC1DBEEEC}"/>
    <dgm:cxn modelId="{B2B9B7CF-7032-4B18-8E2A-F6480703F1A5}" srcId="{51E6D4A6-1D3B-4E77-9428-BE7CDC38BB2D}" destId="{A1208BAD-CA35-4145-A6A4-4EDC51410B12}" srcOrd="1" destOrd="0" parTransId="{BB2079BB-DF91-4E21-9855-56B11593CEF4}" sibTransId="{75AC3D28-1BED-4B84-98CC-2095FC5955FE}"/>
    <dgm:cxn modelId="{D40634F5-23A0-4B97-81B9-1604B78D6373}" type="presOf" srcId="{BAA90B89-C8BD-4128-90E5-05F68B361D9E}" destId="{24C85E00-7B92-4C10-AFB7-8F199AC330AB}" srcOrd="0" destOrd="0" presId="urn:microsoft.com/office/officeart/2005/8/layout/default#1"/>
    <dgm:cxn modelId="{DEA1B6E3-1087-4C9D-8995-3118D41AAD27}" type="presOf" srcId="{766DDDB2-70B8-485D-AA90-324ACE8415CE}" destId="{67246E76-9293-4B0A-8FBD-2623B9A78965}" srcOrd="0" destOrd="0" presId="urn:microsoft.com/office/officeart/2005/8/layout/default#1"/>
    <dgm:cxn modelId="{FAD8CB3D-A442-4FA4-9015-12EDF6336279}" type="presOf" srcId="{51E6D4A6-1D3B-4E77-9428-BE7CDC38BB2D}" destId="{0CF322B1-37F0-4A87-B4D8-B99397E9FA93}" srcOrd="0" destOrd="0" presId="urn:microsoft.com/office/officeart/2005/8/layout/default#1"/>
    <dgm:cxn modelId="{B272DE12-31D5-469B-9D0F-EE8B8D218F57}" srcId="{51E6D4A6-1D3B-4E77-9428-BE7CDC38BB2D}" destId="{990C1DBE-6525-4929-A362-38C8AE65FF06}" srcOrd="2" destOrd="0" parTransId="{5EB99D3C-0C76-425E-8B96-965DDAB4ECE6}" sibTransId="{E73B24DB-8ECF-4517-B1E9-FABE89B46C2C}"/>
    <dgm:cxn modelId="{C881CB8C-2B65-4982-A9AA-7DD2D8BFE64F}" type="presOf" srcId="{A1208BAD-CA35-4145-A6A4-4EDC51410B12}" destId="{B8F93ED3-9E13-40FD-B2F8-9A284752EE40}" srcOrd="0" destOrd="0" presId="urn:microsoft.com/office/officeart/2005/8/layout/default#1"/>
    <dgm:cxn modelId="{A3B3DDFF-256E-46BB-B223-E87CCB7BCD36}" srcId="{51E6D4A6-1D3B-4E77-9428-BE7CDC38BB2D}" destId="{BAA90B89-C8BD-4128-90E5-05F68B361D9E}" srcOrd="3" destOrd="0" parTransId="{717239AA-DD4E-431A-893B-C5206745FA45}" sibTransId="{2196EC2A-D5CE-46F8-B411-651AB0096010}"/>
    <dgm:cxn modelId="{94A34F6D-7B7F-4673-A675-3A1929F78F1F}" type="presParOf" srcId="{0CF322B1-37F0-4A87-B4D8-B99397E9FA93}" destId="{67246E76-9293-4B0A-8FBD-2623B9A78965}" srcOrd="0" destOrd="0" presId="urn:microsoft.com/office/officeart/2005/8/layout/default#1"/>
    <dgm:cxn modelId="{6FEBB186-0A28-4ECE-B3E2-9D94415072BC}" type="presParOf" srcId="{0CF322B1-37F0-4A87-B4D8-B99397E9FA93}" destId="{11E2DE64-76B6-44E9-B883-CF534A8C2A84}" srcOrd="1" destOrd="0" presId="urn:microsoft.com/office/officeart/2005/8/layout/default#1"/>
    <dgm:cxn modelId="{D45BE30B-9514-415E-82DE-71A4294E967A}" type="presParOf" srcId="{0CF322B1-37F0-4A87-B4D8-B99397E9FA93}" destId="{B8F93ED3-9E13-40FD-B2F8-9A284752EE40}" srcOrd="2" destOrd="0" presId="urn:microsoft.com/office/officeart/2005/8/layout/default#1"/>
    <dgm:cxn modelId="{33B1B47B-E3AA-48E7-8F3D-1DFAC7B4CB2E}" type="presParOf" srcId="{0CF322B1-37F0-4A87-B4D8-B99397E9FA93}" destId="{B0EDD875-4639-443D-AE81-EC59373C1C14}" srcOrd="3" destOrd="0" presId="urn:microsoft.com/office/officeart/2005/8/layout/default#1"/>
    <dgm:cxn modelId="{C6814F8C-4506-4E5D-8A81-9BD6F29A0367}" type="presParOf" srcId="{0CF322B1-37F0-4A87-B4D8-B99397E9FA93}" destId="{E8693313-BDE6-44B0-B257-BF4D15036EC8}" srcOrd="4" destOrd="0" presId="urn:microsoft.com/office/officeart/2005/8/layout/default#1"/>
    <dgm:cxn modelId="{BB4BEEDF-8FF9-488B-9B82-35E346C8746D}" type="presParOf" srcId="{0CF322B1-37F0-4A87-B4D8-B99397E9FA93}" destId="{5652DF1A-6D8D-487B-B479-8F2F53D75BB3}" srcOrd="5" destOrd="0" presId="urn:microsoft.com/office/officeart/2005/8/layout/default#1"/>
    <dgm:cxn modelId="{32A1641C-9240-42CF-8EA5-92DE78DD967C}" type="presParOf" srcId="{0CF322B1-37F0-4A87-B4D8-B99397E9FA93}" destId="{24C85E00-7B92-4C10-AFB7-8F199AC330AB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46E76-9293-4B0A-8FBD-2623B9A78965}">
      <dsp:nvSpPr>
        <dsp:cNvPr id="0" name=""/>
        <dsp:cNvSpPr/>
      </dsp:nvSpPr>
      <dsp:spPr>
        <a:xfrm>
          <a:off x="930" y="42304"/>
          <a:ext cx="3627685" cy="2176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b="0" kern="1200" dirty="0" smtClean="0"/>
            <a:t>ISO 9001</a:t>
          </a:r>
          <a:r>
            <a:rPr lang="ru-RU" sz="3100" kern="1200" dirty="0" smtClean="0"/>
            <a:t> Система менеджмента качества (QMS); </a:t>
          </a:r>
          <a:endParaRPr lang="ru-RU" sz="3100" kern="1200" dirty="0"/>
        </a:p>
      </dsp:txBody>
      <dsp:txXfrm>
        <a:off x="930" y="42304"/>
        <a:ext cx="3627685" cy="2176611"/>
      </dsp:txXfrm>
    </dsp:sp>
    <dsp:sp modelId="{B8F93ED3-9E13-40FD-B2F8-9A284752EE40}">
      <dsp:nvSpPr>
        <dsp:cNvPr id="0" name=""/>
        <dsp:cNvSpPr/>
      </dsp:nvSpPr>
      <dsp:spPr>
        <a:xfrm>
          <a:off x="3991384" y="42304"/>
          <a:ext cx="3627685" cy="2176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b="0" kern="1200" dirty="0" smtClean="0"/>
            <a:t>ITIL. </a:t>
          </a:r>
          <a:r>
            <a:rPr lang="ru-RU" sz="3100" kern="1200" dirty="0" smtClean="0"/>
            <a:t> Система управления IT-подразделениями организации</a:t>
          </a:r>
          <a:endParaRPr lang="ru-RU" sz="3100" kern="1200" dirty="0"/>
        </a:p>
      </dsp:txBody>
      <dsp:txXfrm>
        <a:off x="3991384" y="42304"/>
        <a:ext cx="3627685" cy="2176611"/>
      </dsp:txXfrm>
    </dsp:sp>
    <dsp:sp modelId="{E8693313-BDE6-44B0-B257-BF4D15036EC8}">
      <dsp:nvSpPr>
        <dsp:cNvPr id="0" name=""/>
        <dsp:cNvSpPr/>
      </dsp:nvSpPr>
      <dsp:spPr>
        <a:xfrm>
          <a:off x="930" y="2581684"/>
          <a:ext cx="3627685" cy="2176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b="0" kern="1200" smtClean="0"/>
            <a:t>ISO 14001</a:t>
          </a:r>
          <a:r>
            <a:rPr lang="ru-RU" sz="3100" kern="1200" smtClean="0"/>
            <a:t> Система экологического менеджмента</a:t>
          </a:r>
          <a:endParaRPr lang="ru-RU" sz="3100" kern="1200"/>
        </a:p>
      </dsp:txBody>
      <dsp:txXfrm>
        <a:off x="930" y="2581684"/>
        <a:ext cx="3627685" cy="2176611"/>
      </dsp:txXfrm>
    </dsp:sp>
    <dsp:sp modelId="{24C85E00-7B92-4C10-AFB7-8F199AC330AB}">
      <dsp:nvSpPr>
        <dsp:cNvPr id="0" name=""/>
        <dsp:cNvSpPr/>
      </dsp:nvSpPr>
      <dsp:spPr>
        <a:xfrm>
          <a:off x="3991384" y="2581684"/>
          <a:ext cx="3627685" cy="2176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b="0" kern="1200" smtClean="0"/>
            <a:t>OHSAS 18001</a:t>
          </a:r>
          <a:r>
            <a:rPr lang="ru-RU" sz="3100" kern="1200" smtClean="0"/>
            <a:t> Система менеджмента безопасности труда</a:t>
          </a:r>
          <a:endParaRPr lang="ru-RU" sz="3100" kern="1200"/>
        </a:p>
      </dsp:txBody>
      <dsp:txXfrm>
        <a:off x="3991384" y="2581684"/>
        <a:ext cx="3627685" cy="217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ADE9-0E8C-4269-B24A-C8B5399BD7F1}" type="datetimeFigureOut">
              <a:rPr lang="ru-RU" smtClean="0"/>
              <a:t>08.10.2013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E4AD-7C1C-4FC1-8D36-00CE3EEDB1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ADE9-0E8C-4269-B24A-C8B5399BD7F1}" type="datetimeFigureOut">
              <a:rPr lang="ru-RU" smtClean="0"/>
              <a:t>08.10.2013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E4AD-7C1C-4FC1-8D36-00CE3EEDB1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ADE9-0E8C-4269-B24A-C8B5399BD7F1}" type="datetimeFigureOut">
              <a:rPr lang="ru-RU" smtClean="0"/>
              <a:t>08.10.2013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E4AD-7C1C-4FC1-8D36-00CE3EEDB1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ADE9-0E8C-4269-B24A-C8B5399BD7F1}" type="datetimeFigureOut">
              <a:rPr lang="ru-RU" smtClean="0"/>
              <a:t>08.10.2013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E4AD-7C1C-4FC1-8D36-00CE3EEDB1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ADE9-0E8C-4269-B24A-C8B5399BD7F1}" type="datetimeFigureOut">
              <a:rPr lang="ru-RU" smtClean="0"/>
              <a:t>08.10.2013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E4AD-7C1C-4FC1-8D36-00CE3EEDB1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ADE9-0E8C-4269-B24A-C8B5399BD7F1}" type="datetimeFigureOut">
              <a:rPr lang="ru-RU" smtClean="0"/>
              <a:t>08.10.2013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E4AD-7C1C-4FC1-8D36-00CE3EEDB1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ADE9-0E8C-4269-B24A-C8B5399BD7F1}" type="datetimeFigureOut">
              <a:rPr lang="ru-RU" smtClean="0"/>
              <a:t>08.10.2013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E4AD-7C1C-4FC1-8D36-00CE3EEDB1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ADE9-0E8C-4269-B24A-C8B5399BD7F1}" type="datetimeFigureOut">
              <a:rPr lang="ru-RU" smtClean="0"/>
              <a:t>08.10.2013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E4AD-7C1C-4FC1-8D36-00CE3EEDB1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ADE9-0E8C-4269-B24A-C8B5399BD7F1}" type="datetimeFigureOut">
              <a:rPr lang="ru-RU" smtClean="0"/>
              <a:t>08.10.2013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E4AD-7C1C-4FC1-8D36-00CE3EEDB1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ADE9-0E8C-4269-B24A-C8B5399BD7F1}" type="datetimeFigureOut">
              <a:rPr lang="ru-RU" smtClean="0"/>
              <a:t>08.10.2013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E4AD-7C1C-4FC1-8D36-00CE3EEDB15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ADE9-0E8C-4269-B24A-C8B5399BD7F1}" type="datetimeFigureOut">
              <a:rPr lang="ru-RU" smtClean="0"/>
              <a:t>08.10.2013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2EE4AD-7C1C-4FC1-8D36-00CE3EEDB15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2EE4AD-7C1C-4FC1-8D36-00CE3EEDB15F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CAEADE9-0E8C-4269-B24A-C8B5399BD7F1}" type="datetimeFigureOut">
              <a:rPr lang="ru-RU" smtClean="0"/>
              <a:t>08.10.2013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oftbox.ro/public/upload/products/big/business-intelligence-1278940301,35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oftbox.ro/public/upload/products/big/business-intelligence-1278940301,35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Типовые решения задач управления в КИС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Доц. Сидорова Н.П.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 </a:t>
            </a:r>
            <a:r>
              <a:rPr lang="en-US" dirty="0" smtClean="0"/>
              <a:t>MRP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ru-RU" dirty="0"/>
              <a:t>Страховой запас материала необходим для поддержания процесса производства в случае возникновения непредвиденных и неустранимых задержек в его поставках. По сути, в идеальном случае, если механизм поставок полагать безупречным, MRP-методология не постулирует обязательное наличие страхового запаса, и его объемы устанавливаются различными для каждого конкретного случая, в зависимости от сложившейся ситуации с поступлением материалов. </a:t>
            </a:r>
          </a:p>
          <a:p>
            <a:pPr lvl="0" algn="just"/>
            <a:r>
              <a:rPr lang="ru-RU" dirty="0"/>
              <a:t>Потребность в материале в компьютерной MRP-программе представляет собой определенную количественную единицу, отображающую возникшую в некоторый момент времени в течение периода планирования необходимость в заказе данного материала. Различают понятия полной потребности в материале, которая отображает то количество, которое требуется пустить в производство, и чистой потребности, при вычислении которой учитывается наличие всех страховых и зарезервированных запасов данного материала. Заказ в системе автоматически создается по возникновению отличной от нуля чистой потребности.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ru-RU" b="1" dirty="0"/>
              <a:t>Стандартизация деятельности предприятий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Стандартизация  определяется как  деятельность, направленная на разработку и установление требований, норм, правил и характеристик (обязательных для выполнения и рекомендуемых), обеспечивающая право потребителя на приобретение товаров надлежащего качества за приемлемую цену, а также право на безопасность и комфортность труда. Целью стандартизации является достижение оптимальной степени упорядочения в той или иной области деятельности с помощью  широкого и многократного использования установленных положений, требований и норм для решения реально существующих, планируемых или потенциальных задач. Стандарты разрабатывают на основе достижений науки, техники и передового опыта; они содержат показатели, которые гарантируют возможность повышения качества продукции (и экономичности ее производства), а также уровня ее взаимозаменяемости.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Назначение стандартов в области управления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Основы стандартизации </a:t>
            </a:r>
            <a:r>
              <a:rPr lang="ru-RU" dirty="0"/>
              <a:t>управленческой </a:t>
            </a:r>
            <a:r>
              <a:rPr lang="ru-RU" dirty="0" smtClean="0"/>
              <a:t>деятельности определены </a:t>
            </a:r>
            <a:r>
              <a:rPr lang="ru-RU" dirty="0"/>
              <a:t>в международных стандартах ISO 9000 и в соответствующих российских стандартах  ГОСТ Р ИСО 9001-2001, в которых  определены  требования к системам менеджмента качества на предприятиях.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стандартов менеджмента качества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704850"/>
            <a:ext cx="6635750" cy="1143000"/>
          </a:xfrm>
        </p:spPr>
        <p:txBody>
          <a:bodyPr>
            <a:normAutofit fontScale="90000"/>
          </a:bodyPr>
          <a:lstStyle/>
          <a:p>
            <a:r>
              <a:rPr lang="ru-RU" sz="3600" b="1" smtClean="0"/>
              <a:t>Стандарты в управленческой деятельности</a:t>
            </a:r>
          </a:p>
        </p:txBody>
      </p:sp>
      <p:graphicFrame>
        <p:nvGraphicFramePr>
          <p:cNvPr id="9259" name="Group 4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3900488"/>
        </p:xfrm>
        <a:graphic>
          <a:graphicData uri="http://schemas.openxmlformats.org/drawingml/2006/table">
            <a:tbl>
              <a:tblPr/>
              <a:tblGrid>
                <a:gridCol w="3467661"/>
                <a:gridCol w="4761939"/>
              </a:tblGrid>
              <a:tr h="1320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MRP  (</a:t>
                      </a:r>
                      <a:r>
                        <a:rPr kumimoji="1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Material  Requirements Planning</a:t>
                      </a:r>
                      <a:r>
                        <a:rPr kumimoji="1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 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Планирование потребности сырья и материалов для производства</a:t>
                      </a:r>
                      <a:r>
                        <a:rPr kumimoji="1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 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3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MRPII </a:t>
                      </a:r>
                      <a:r>
                        <a:rPr kumimoji="1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Manufacturing Resource Planning</a:t>
                      </a:r>
                      <a:r>
                        <a:rPr kumimoji="1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Планирование и управление всеми производственными ресурсами предприятия</a:t>
                      </a:r>
                      <a:r>
                        <a:rPr kumimoji="1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5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ERP (</a:t>
                      </a:r>
                      <a:r>
                        <a:rPr kumimoji="1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Enterprise Resource Planning)</a:t>
                      </a:r>
                      <a:r>
                        <a:rPr kumimoji="1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Управление корпоративными ресурсами: сырьем, материалами, оборудованием, трудозатратами, финансовыми ресурсами, маркетинг 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DD0243-5D03-469B-B488-BDA63928FE75}" type="datetime1">
              <a:rPr lang="ru-RU"/>
              <a:pPr>
                <a:defRPr/>
              </a:pPr>
              <a:t>08.10.2013</a:t>
            </a:fld>
            <a:endParaRPr lang="ru-RU"/>
          </a:p>
        </p:txBody>
      </p:sp>
      <p:sp>
        <p:nvSpPr>
          <p:cNvPr id="1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D67EC-0DB6-4B6B-807B-8EFCD429D6BF}" type="slidenum">
              <a:rPr lang="ru-RU"/>
              <a:pPr>
                <a:defRPr/>
              </a:pPr>
              <a:t>6</a:t>
            </a:fld>
            <a:endParaRPr lang="ru-RU"/>
          </a:p>
        </p:txBody>
      </p:sp>
      <p:pic>
        <p:nvPicPr>
          <p:cNvPr id="24595" name="Picture 2" descr="Картинка 44 из 106923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192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704850"/>
            <a:ext cx="6923087" cy="1143000"/>
          </a:xfrm>
        </p:spPr>
        <p:txBody>
          <a:bodyPr>
            <a:normAutofit fontScale="90000"/>
          </a:bodyPr>
          <a:lstStyle/>
          <a:p>
            <a:r>
              <a:rPr lang="ru-RU" sz="3600" b="1" smtClean="0"/>
              <a:t>Стандарты в управленческой деятельности</a:t>
            </a:r>
          </a:p>
        </p:txBody>
      </p:sp>
      <p:graphicFrame>
        <p:nvGraphicFramePr>
          <p:cNvPr id="12314" name="Group 26"/>
          <p:cNvGraphicFramePr>
            <a:graphicFrameLocks noGrp="1"/>
          </p:cNvGraphicFramePr>
          <p:nvPr>
            <p:ph idx="1"/>
          </p:nvPr>
        </p:nvGraphicFramePr>
        <p:xfrm>
          <a:off x="228600" y="2251075"/>
          <a:ext cx="7772400" cy="3902647"/>
        </p:xfrm>
        <a:graphic>
          <a:graphicData uri="http://schemas.openxmlformats.org/drawingml/2006/table">
            <a:tbl>
              <a:tblPr/>
              <a:tblGrid>
                <a:gridCol w="3275013"/>
                <a:gridCol w="4497387"/>
              </a:tblGrid>
              <a:tr h="113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CRM</a:t>
                      </a: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1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1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Customer  Relationships Management</a:t>
                      </a:r>
                      <a:r>
                        <a:rPr kumimoji="1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Управление отношениями с заказчиками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0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ERPII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Новая ревизия концепции ERP, в которой включены процессы управления взаимодействием с поставщиками и клиентами</a:t>
                      </a:r>
                      <a:r>
                        <a:rPr kumimoji="1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4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BMP</a:t>
                      </a:r>
                      <a:r>
                        <a:rPr kumimoji="1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Business Performance Management)</a:t>
                      </a:r>
                      <a:endParaRPr kumimoji="1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совокупность интегрированных циклических процессов управления и анализа и их технологий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7F1BDA-18C6-4B8D-B695-B96CF92A0428}" type="datetime1">
              <a:rPr lang="ru-RU"/>
              <a:pPr>
                <a:defRPr/>
              </a:pPr>
              <a:t>08.10.2013</a:t>
            </a:fld>
            <a:endParaRPr lang="ru-RU"/>
          </a:p>
        </p:txBody>
      </p:sp>
      <p:sp>
        <p:nvSpPr>
          <p:cNvPr id="1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3AC50-60A2-4B41-AB70-2303D0DA921C}" type="slidenum">
              <a:rPr lang="ru-RU"/>
              <a:pPr>
                <a:defRPr/>
              </a:pPr>
              <a:t>7</a:t>
            </a:fld>
            <a:endParaRPr lang="ru-RU"/>
          </a:p>
        </p:txBody>
      </p:sp>
      <p:pic>
        <p:nvPicPr>
          <p:cNvPr id="25619" name="Picture 2" descr="Картинка 44 из 106923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192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MRP</a:t>
            </a:r>
            <a:br>
              <a:rPr lang="ru-RU" dirty="0"/>
            </a:br>
            <a:r>
              <a:rPr lang="ru-RU" dirty="0"/>
              <a:t> (</a:t>
            </a:r>
            <a:r>
              <a:rPr lang="ru-RU" dirty="0" err="1"/>
              <a:t>Material</a:t>
            </a:r>
            <a:r>
              <a:rPr lang="ru-RU" dirty="0"/>
              <a:t> </a:t>
            </a:r>
            <a:r>
              <a:rPr lang="ru-RU" dirty="0" err="1"/>
              <a:t>Requirements</a:t>
            </a:r>
            <a:r>
              <a:rPr lang="ru-RU" dirty="0"/>
              <a:t> </a:t>
            </a:r>
            <a:r>
              <a:rPr lang="ru-RU" dirty="0" err="1"/>
              <a:t>Planning</a:t>
            </a:r>
            <a:r>
              <a:rPr lang="ru-RU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Первый стандартный подход к управлению производственным предприятием</a:t>
            </a:r>
          </a:p>
          <a:p>
            <a:r>
              <a:rPr lang="ru-RU" dirty="0"/>
              <a:t>Главной задачей MRP является </a:t>
            </a:r>
            <a:r>
              <a:rPr lang="ru-RU" dirty="0" smtClean="0"/>
              <a:t>обеспечение </a:t>
            </a:r>
            <a:r>
              <a:rPr lang="ru-RU" dirty="0"/>
              <a:t>гарантии наличия необходимого количества требуемых </a:t>
            </a:r>
            <a:r>
              <a:rPr lang="ru-RU" dirty="0" err="1"/>
              <a:t>материалов-комплектующих</a:t>
            </a:r>
            <a:r>
              <a:rPr lang="ru-RU" dirty="0"/>
              <a:t> в любой момент времени в рамках срока планирования наряду с возможным уменьшением постоянных запасов, а следовательно - разгрузкой склада.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 </a:t>
            </a:r>
            <a:r>
              <a:rPr lang="en-US" dirty="0" smtClean="0"/>
              <a:t>MRP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algn="just"/>
            <a:r>
              <a:rPr lang="ru-RU" dirty="0"/>
              <a:t>Материалами будем называть все сырье и отдельные комплектующие, составляющие конечный продукт. В дальнейшем мы не будем делать различий между понятиями "материал" и "комплектующий". </a:t>
            </a:r>
          </a:p>
          <a:p>
            <a:pPr lvl="0" algn="just"/>
            <a:r>
              <a:rPr lang="ru-RU" dirty="0" smtClean="0"/>
              <a:t>MRP-система (MRP-программа ) -  </a:t>
            </a:r>
            <a:r>
              <a:rPr lang="ru-RU" dirty="0"/>
              <a:t>компьютерная программа, работающая по алгоритму, регламентированному MRP методологией. Как и любая компьютерная программа, она обрабатывает файлы данных (входные элементы) и формирует на их основе файлы -результаты. </a:t>
            </a:r>
          </a:p>
          <a:p>
            <a:pPr lvl="0" algn="just"/>
            <a:r>
              <a:rPr lang="ru-RU" dirty="0"/>
              <a:t>Статус материала является основным указателем на текущее состояние материала. Каждый отдельный материал в каждый момент времени, имеет статус в рамках MRP-системы, который определяет, имеется ли данный материал в наличии на складе, зарезервирован ли он для других целей, присутствует ли в текущих заказах, или заказ на него только планируется. Таким образом, статус материала однозначно описывает степень готовности каждого материала быть пущенным в производственный процесс.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</TotalTime>
  <Words>620</Words>
  <Application>Microsoft Office PowerPoint</Application>
  <PresentationFormat>Экран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Соседство</vt:lpstr>
      <vt:lpstr>Типовые решения задач управления в КИС</vt:lpstr>
      <vt:lpstr>Вопросы</vt:lpstr>
      <vt:lpstr>Стандартизация</vt:lpstr>
      <vt:lpstr>Назначение стандартов в области управления</vt:lpstr>
      <vt:lpstr>Структура стандартов менеджмента качества</vt:lpstr>
      <vt:lpstr>Стандарты в управленческой деятельности</vt:lpstr>
      <vt:lpstr>Стандарты в управленческой деятельности</vt:lpstr>
      <vt:lpstr>MRP  (Material Requirements Planning)</vt:lpstr>
      <vt:lpstr>Основные понятия MRP</vt:lpstr>
      <vt:lpstr>Основные понятия MRP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Типовые решения задач управления в КИС</dc:title>
  <dc:creator>1</dc:creator>
  <cp:lastModifiedBy>Teacher</cp:lastModifiedBy>
  <cp:revision>4</cp:revision>
  <dcterms:created xsi:type="dcterms:W3CDTF">2013-10-08T08:49:50Z</dcterms:created>
  <dcterms:modified xsi:type="dcterms:W3CDTF">2013-10-08T12:20:10Z</dcterms:modified>
</cp:coreProperties>
</file>