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75" r:id="rId13"/>
    <p:sldId id="276" r:id="rId14"/>
    <p:sldId id="268" r:id="rId15"/>
    <p:sldId id="262" r:id="rId16"/>
    <p:sldId id="277" r:id="rId17"/>
    <p:sldId id="269" r:id="rId18"/>
    <p:sldId id="270" r:id="rId19"/>
    <p:sldId id="271" r:id="rId20"/>
    <p:sldId id="261" r:id="rId21"/>
    <p:sldId id="27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F462A-7EBF-4B59-94FE-94D45D287A95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35E0FF-C358-432E-BAB8-A8D0375A9D6D}">
      <dgm:prSet/>
      <dgm:spPr/>
      <dgm:t>
        <a:bodyPr/>
        <a:lstStyle/>
        <a:p>
          <a:r>
            <a:rPr lang="ru-RU" smtClean="0"/>
            <a:t>RPC</a:t>
          </a:r>
          <a:endParaRPr lang="ru-RU"/>
        </a:p>
      </dgm:t>
    </dgm:pt>
    <dgm:pt modelId="{CC3CDF1B-76A4-4694-B57F-4562322555A9}" type="parTrans" cxnId="{9B4D6FBF-D703-416B-9909-055E36D4F201}">
      <dgm:prSet/>
      <dgm:spPr/>
      <dgm:t>
        <a:bodyPr/>
        <a:lstStyle/>
        <a:p>
          <a:endParaRPr lang="ru-RU"/>
        </a:p>
      </dgm:t>
    </dgm:pt>
    <dgm:pt modelId="{32B8CA2B-7466-4035-9FB2-456A0587E72F}" type="sibTrans" cxnId="{9B4D6FBF-D703-416B-9909-055E36D4F201}">
      <dgm:prSet/>
      <dgm:spPr/>
      <dgm:t>
        <a:bodyPr/>
        <a:lstStyle/>
        <a:p>
          <a:endParaRPr lang="ru-RU"/>
        </a:p>
      </dgm:t>
    </dgm:pt>
    <dgm:pt modelId="{9BCF44A6-D5CA-4D20-9995-D6434D816D57}">
      <dgm:prSet/>
      <dgm:spPr/>
      <dgm:t>
        <a:bodyPr/>
        <a:lstStyle/>
        <a:p>
          <a:r>
            <a:rPr lang="ru-RU" smtClean="0"/>
            <a:t>MOM</a:t>
          </a:r>
          <a:endParaRPr lang="ru-RU"/>
        </a:p>
      </dgm:t>
    </dgm:pt>
    <dgm:pt modelId="{C0A28DE1-F120-4D62-A92B-7A6369297B8D}" type="parTrans" cxnId="{BD2B617F-E392-40CF-B8A2-2151CED547D1}">
      <dgm:prSet/>
      <dgm:spPr/>
      <dgm:t>
        <a:bodyPr/>
        <a:lstStyle/>
        <a:p>
          <a:endParaRPr lang="ru-RU"/>
        </a:p>
      </dgm:t>
    </dgm:pt>
    <dgm:pt modelId="{595F8AF5-E88C-4122-89E5-9950788AC23C}" type="sibTrans" cxnId="{BD2B617F-E392-40CF-B8A2-2151CED547D1}">
      <dgm:prSet/>
      <dgm:spPr/>
      <dgm:t>
        <a:bodyPr/>
        <a:lstStyle/>
        <a:p>
          <a:endParaRPr lang="ru-RU"/>
        </a:p>
      </dgm:t>
    </dgm:pt>
    <dgm:pt modelId="{35216941-36EE-4A9C-A898-AE2B5233F128}">
      <dgm:prSet/>
      <dgm:spPr/>
      <dgm:t>
        <a:bodyPr/>
        <a:lstStyle/>
        <a:p>
          <a:r>
            <a:rPr lang="ru-RU" smtClean="0"/>
            <a:t>ORB</a:t>
          </a:r>
          <a:endParaRPr lang="ru-RU"/>
        </a:p>
      </dgm:t>
    </dgm:pt>
    <dgm:pt modelId="{BF05A391-D98B-451C-8F52-AF76D8684F93}" type="parTrans" cxnId="{6FA61F40-AB44-41CB-8721-C2349FC83B99}">
      <dgm:prSet/>
      <dgm:spPr/>
      <dgm:t>
        <a:bodyPr/>
        <a:lstStyle/>
        <a:p>
          <a:endParaRPr lang="ru-RU"/>
        </a:p>
      </dgm:t>
    </dgm:pt>
    <dgm:pt modelId="{070E9B0C-8D31-49D7-AB60-ACA6CF295FC9}" type="sibTrans" cxnId="{6FA61F40-AB44-41CB-8721-C2349FC83B99}">
      <dgm:prSet/>
      <dgm:spPr/>
      <dgm:t>
        <a:bodyPr/>
        <a:lstStyle/>
        <a:p>
          <a:endParaRPr lang="ru-RU"/>
        </a:p>
      </dgm:t>
    </dgm:pt>
    <dgm:pt modelId="{C74B5DA0-46EC-4300-851E-08CD079E726B}" type="pres">
      <dgm:prSet presAssocID="{D48F462A-7EBF-4B59-94FE-94D45D287A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58B208-6E7A-4F60-ABA0-1F0D03AF6099}" type="pres">
      <dgm:prSet presAssocID="{4435E0FF-C358-432E-BAB8-A8D0375A9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B8F17-7D3C-4D35-BB45-19FA21CAB6E3}" type="pres">
      <dgm:prSet presAssocID="{32B8CA2B-7466-4035-9FB2-456A0587E72F}" presName="sibTrans" presStyleCnt="0"/>
      <dgm:spPr/>
    </dgm:pt>
    <dgm:pt modelId="{D3B2BB08-53A6-4D3C-B1E8-2134AFDE8862}" type="pres">
      <dgm:prSet presAssocID="{9BCF44A6-D5CA-4D20-9995-D6434D816D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89E537-1483-4CD8-B3E9-A36BD6531447}" type="pres">
      <dgm:prSet presAssocID="{595F8AF5-E88C-4122-89E5-9950788AC23C}" presName="sibTrans" presStyleCnt="0"/>
      <dgm:spPr/>
    </dgm:pt>
    <dgm:pt modelId="{96BD1B82-18C5-4B68-9087-2AD0CFBE06A5}" type="pres">
      <dgm:prSet presAssocID="{35216941-36EE-4A9C-A898-AE2B5233F128}" presName="node" presStyleLbl="node1" presStyleIdx="2" presStyleCnt="3" custLinFactNeighborX="1984" custLinFactNeighborY="-2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D2B617F-E392-40CF-B8A2-2151CED547D1}" srcId="{D48F462A-7EBF-4B59-94FE-94D45D287A95}" destId="{9BCF44A6-D5CA-4D20-9995-D6434D816D57}" srcOrd="1" destOrd="0" parTransId="{C0A28DE1-F120-4D62-A92B-7A6369297B8D}" sibTransId="{595F8AF5-E88C-4122-89E5-9950788AC23C}"/>
    <dgm:cxn modelId="{BFCDEAB1-FC71-4026-A349-3C2FFC333227}" type="presOf" srcId="{9BCF44A6-D5CA-4D20-9995-D6434D816D57}" destId="{D3B2BB08-53A6-4D3C-B1E8-2134AFDE8862}" srcOrd="0" destOrd="0" presId="urn:microsoft.com/office/officeart/2005/8/layout/default#1"/>
    <dgm:cxn modelId="{B6010345-3E13-44C3-A691-0E4FCA57F1E8}" type="presOf" srcId="{4435E0FF-C358-432E-BAB8-A8D0375A9D6D}" destId="{E758B208-6E7A-4F60-ABA0-1F0D03AF6099}" srcOrd="0" destOrd="0" presId="urn:microsoft.com/office/officeart/2005/8/layout/default#1"/>
    <dgm:cxn modelId="{6FA61F40-AB44-41CB-8721-C2349FC83B99}" srcId="{D48F462A-7EBF-4B59-94FE-94D45D287A95}" destId="{35216941-36EE-4A9C-A898-AE2B5233F128}" srcOrd="2" destOrd="0" parTransId="{BF05A391-D98B-451C-8F52-AF76D8684F93}" sibTransId="{070E9B0C-8D31-49D7-AB60-ACA6CF295FC9}"/>
    <dgm:cxn modelId="{D382AC16-AABB-4295-B13A-7ADA03C65E8A}" type="presOf" srcId="{D48F462A-7EBF-4B59-94FE-94D45D287A95}" destId="{C74B5DA0-46EC-4300-851E-08CD079E726B}" srcOrd="0" destOrd="0" presId="urn:microsoft.com/office/officeart/2005/8/layout/default#1"/>
    <dgm:cxn modelId="{9B4D6FBF-D703-416B-9909-055E36D4F201}" srcId="{D48F462A-7EBF-4B59-94FE-94D45D287A95}" destId="{4435E0FF-C358-432E-BAB8-A8D0375A9D6D}" srcOrd="0" destOrd="0" parTransId="{CC3CDF1B-76A4-4694-B57F-4562322555A9}" sibTransId="{32B8CA2B-7466-4035-9FB2-456A0587E72F}"/>
    <dgm:cxn modelId="{212689AE-07B7-4C1F-8959-1250086BAE50}" type="presOf" srcId="{35216941-36EE-4A9C-A898-AE2B5233F128}" destId="{96BD1B82-18C5-4B68-9087-2AD0CFBE06A5}" srcOrd="0" destOrd="0" presId="urn:microsoft.com/office/officeart/2005/8/layout/default#1"/>
    <dgm:cxn modelId="{BDFF2F32-453A-4457-BCC1-97BDFE6097B8}" type="presParOf" srcId="{C74B5DA0-46EC-4300-851E-08CD079E726B}" destId="{E758B208-6E7A-4F60-ABA0-1F0D03AF6099}" srcOrd="0" destOrd="0" presId="urn:microsoft.com/office/officeart/2005/8/layout/default#1"/>
    <dgm:cxn modelId="{0E7B9404-4D9F-4365-83C8-D9C42687A83F}" type="presParOf" srcId="{C74B5DA0-46EC-4300-851E-08CD079E726B}" destId="{F79B8F17-7D3C-4D35-BB45-19FA21CAB6E3}" srcOrd="1" destOrd="0" presId="urn:microsoft.com/office/officeart/2005/8/layout/default#1"/>
    <dgm:cxn modelId="{AE3680A7-296D-49A7-9EF9-0A4D02CCE697}" type="presParOf" srcId="{C74B5DA0-46EC-4300-851E-08CD079E726B}" destId="{D3B2BB08-53A6-4D3C-B1E8-2134AFDE8862}" srcOrd="2" destOrd="0" presId="urn:microsoft.com/office/officeart/2005/8/layout/default#1"/>
    <dgm:cxn modelId="{498FDEEF-3B72-47D9-8E30-FA59ED41AB1A}" type="presParOf" srcId="{C74B5DA0-46EC-4300-851E-08CD079E726B}" destId="{1789E537-1483-4CD8-B3E9-A36BD6531447}" srcOrd="3" destOrd="0" presId="urn:microsoft.com/office/officeart/2005/8/layout/default#1"/>
    <dgm:cxn modelId="{D02149DC-7F2E-40AB-8066-10E2666EFCBF}" type="presParOf" srcId="{C74B5DA0-46EC-4300-851E-08CD079E726B}" destId="{96BD1B82-18C5-4B68-9087-2AD0CFBE06A5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3FE99-FEA3-454D-B348-80FE3EF207CE}" type="datetimeFigureOut">
              <a:rPr lang="ru-RU" smtClean="0"/>
              <a:pPr/>
              <a:t>29.03.2013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CB06B-904A-4A9E-BBFB-B9F949A1A3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4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E163-A2F5-4BAC-AD6F-7281B77849EC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8A6B-330B-4E64-A445-22E9A8A8772D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1527-0216-4B42-9CDB-1EE07AA26930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F7EA-2728-4DCC-A529-CA3908D3507C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3840-DE47-47A0-8D17-75D95E1D6D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4029-C214-4031-B8AD-D87CF50568B0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6FEF-2B63-4804-ADD5-A7D1EE2CB65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6FF-F0BF-4D22-A0E4-AD80745EA9FA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B66-09BB-4260-9483-F54E13C701BC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053-72C8-4B10-954F-35337BB0EFD5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75BC99-8CA6-4CD3-9311-9FCBA130CE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34083EB-D679-486E-84FB-89B5ECA9FB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Концепции программных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Доц. Сидорова Н.П.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8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монитора транзакций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Мониторы обработки транзакций (TP</a:t>
            </a:r>
            <a:r>
              <a:rPr lang="en-US" dirty="0" smtClean="0"/>
              <a:t>M</a:t>
            </a:r>
            <a:r>
              <a:rPr lang="ru-RU" dirty="0" smtClean="0"/>
              <a:t>) оптимизируют работу системы. TPМ располагаются между клиентом и сервером БД и являются вторым уровнем трехзвенной архитектуры. Клиентское приложение инициирует транзакцию в мониторе. Тот, в свою очередь, запускает при необходимости транзакцию базы данных, получает ее результат и </a:t>
            </a:r>
            <a:r>
              <a:rPr lang="ru-RU" dirty="0" err="1" smtClean="0"/>
              <a:t>перенаправляет</a:t>
            </a:r>
            <a:r>
              <a:rPr lang="ru-RU" dirty="0" smtClean="0"/>
              <a:t> его обратно клиентскому приложению</a:t>
            </a:r>
            <a:endParaRPr lang="ru-RU" dirty="0"/>
          </a:p>
        </p:txBody>
      </p:sp>
      <p:pic>
        <p:nvPicPr>
          <p:cNvPr id="10" name="Содержимое 9" descr="Picture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420888"/>
            <a:ext cx="368922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Менеджер очереди</a:t>
            </a:r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Менеджер очереди - это специализированный  менеджер ресурсов, обеспечивающий хранение запросов в долговременной памяти (на диске) с целью гарантированной поддержки надежного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 и  гарантированного выполнения транзакций. Основные операции менеджера очередей - помещение запроса в очередь и выборка запроса из очереди. Менеджер распределенных очередей обеспечивает гарантированную передачу запросов из одной очереди в другую. Возможен вызов удаленного менеджера очередей.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3840-DE47-47A0-8D17-75D95E1D6D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Менеджер форм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Менеджер форм поддерживает обработку экранных форм. Он отвечает за отображение форм на экране и управляет вводом при о работе с экранными  формами.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ТРМ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обладают большей переносимостью (так как в их используются ПО, которое переносимо само по себе, например, OSF DCE,CICS)</a:t>
            </a:r>
          </a:p>
          <a:p>
            <a:r>
              <a:rPr lang="ru-RU" dirty="0" smtClean="0"/>
              <a:t>интегрируют сервисы таким образом, чтобы они были доступны через упрощенные или </a:t>
            </a:r>
            <a:r>
              <a:rPr lang="ru-RU" dirty="0" err="1" smtClean="0"/>
              <a:t>унифицирован­ые</a:t>
            </a:r>
            <a:r>
              <a:rPr lang="ru-RU" dirty="0" smtClean="0"/>
              <a:t> API</a:t>
            </a:r>
          </a:p>
          <a:p>
            <a:r>
              <a:rPr lang="ru-RU" dirty="0" smtClean="0"/>
              <a:t>включает средства системного управления и мониторинга. Они позволяют отображать состояние транзакции или запросов, следить за показателями производительности системы и настраивать ее параметры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</a:t>
            </a:r>
            <a:r>
              <a:rPr lang="ru-RU" sz="3200" dirty="0" err="1" smtClean="0"/>
              <a:t>iddleware</a:t>
            </a:r>
            <a:r>
              <a:rPr lang="ru-RU" sz="3200" dirty="0" smtClean="0"/>
              <a:t>  для взаимодействия между активными приложениями</a:t>
            </a:r>
            <a:endParaRPr lang="ru-RU" sz="3200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RPC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Модель  </a:t>
            </a:r>
            <a:r>
              <a:rPr lang="ru-RU" b="1" i="1" dirty="0" smtClean="0"/>
              <a:t>удаленного вызовах процедур (</a:t>
            </a:r>
            <a:r>
              <a:rPr lang="ru-RU" b="1" i="1" dirty="0" err="1" smtClean="0"/>
              <a:t>Remote</a:t>
            </a:r>
            <a:r>
              <a:rPr lang="ru-RU" b="1" i="1" dirty="0" smtClean="0"/>
              <a:t> </a:t>
            </a:r>
            <a:r>
              <a:rPr lang="ru-RU" b="1" i="1" dirty="0" err="1" smtClean="0"/>
              <a:t>Procedure</a:t>
            </a:r>
            <a:r>
              <a:rPr lang="ru-RU" b="1" i="1" dirty="0" smtClean="0"/>
              <a:t> </a:t>
            </a:r>
            <a:r>
              <a:rPr lang="ru-RU" b="1" i="1" dirty="0" err="1" smtClean="0"/>
              <a:t>Calls</a:t>
            </a:r>
            <a:r>
              <a:rPr lang="ru-RU" b="1" i="1" dirty="0" smtClean="0"/>
              <a:t>, R</a:t>
            </a:r>
            <a:r>
              <a:rPr lang="en-US" b="1" i="1" dirty="0" smtClean="0"/>
              <a:t>P</a:t>
            </a:r>
            <a:r>
              <a:rPr lang="ru-RU" b="1" i="1" dirty="0" smtClean="0"/>
              <a:t>C)</a:t>
            </a:r>
            <a:r>
              <a:rPr lang="ru-RU" i="1" dirty="0" smtClean="0"/>
              <a:t>. </a:t>
            </a:r>
            <a:r>
              <a:rPr lang="ru-RU" dirty="0" smtClean="0"/>
              <a:t>При вызове такой процедуры параметры прозрачно передаются на удаленную машину, где, собственно, и выполняется процедура, после чего результат выполнения возвращается в точку вызова процедуры</a:t>
            </a:r>
            <a:endParaRPr lang="ru-RU" i="1" dirty="0" smtClean="0"/>
          </a:p>
          <a:p>
            <a:endParaRPr lang="ru-RU" dirty="0"/>
          </a:p>
        </p:txBody>
      </p:sp>
      <p:pic>
        <p:nvPicPr>
          <p:cNvPr id="10" name="Содержимое 9" descr="Picture 1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28800"/>
            <a:ext cx="4123556" cy="46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Транспортная подсистема – управление исходящими и входящими соединениями. </a:t>
            </a:r>
            <a:r>
              <a:rPr lang="ru-RU" b="1" dirty="0" smtClean="0"/>
              <a:t>–</a:t>
            </a:r>
            <a:r>
              <a:rPr lang="ru-RU" dirty="0" smtClean="0"/>
              <a:t> поддержка понятия «граница сообщения» для транспортных протоколов, не поддерживающих его непосредственно (TCP). </a:t>
            </a:r>
            <a:r>
              <a:rPr lang="ru-RU" b="1" dirty="0" smtClean="0"/>
              <a:t>–</a:t>
            </a:r>
            <a:r>
              <a:rPr lang="ru-RU" dirty="0" smtClean="0"/>
              <a:t> поддержка гарантированной доставки для транспортных протоколов, не поддерживающих ее непосредственно (UDP).</a:t>
            </a:r>
          </a:p>
          <a:p>
            <a:pPr lvl="0"/>
            <a:r>
              <a:rPr lang="ru-RU" dirty="0" smtClean="0"/>
              <a:t>Пул потоков (только для вызываемой стороны). Предоставляет контекст выполнения для вызванного по сети кода.</a:t>
            </a:r>
          </a:p>
          <a:p>
            <a:pPr lvl="0"/>
            <a:r>
              <a:rPr lang="ru-RU" dirty="0" err="1" smtClean="0"/>
              <a:t>Маршалинг</a:t>
            </a:r>
            <a:r>
              <a:rPr lang="ru-RU" dirty="0" smtClean="0"/>
              <a:t> (также называется «</a:t>
            </a:r>
            <a:r>
              <a:rPr lang="ru-RU" dirty="0" err="1" smtClean="0"/>
              <a:t>сериализация</a:t>
            </a:r>
            <a:r>
              <a:rPr lang="ru-RU" dirty="0" smtClean="0"/>
              <a:t>»). Упаковка параметров вызовов в поток байт стандартным образом, не зависящим от архитектуры (в частности, от порядка байт в слове). В частности, ему могут подвергаться массивы, строки и структуры, на которые указывают параметры-указатели.</a:t>
            </a:r>
          </a:p>
          <a:p>
            <a:pPr lvl="0"/>
            <a:r>
              <a:rPr lang="ru-RU" dirty="0" smtClean="0"/>
              <a:t>Шифрование пакетов и наложение на них цифровой подписи.</a:t>
            </a:r>
          </a:p>
          <a:p>
            <a:pPr lvl="0"/>
            <a:r>
              <a:rPr lang="ru-RU" dirty="0" smtClean="0"/>
              <a:t>Аутентификация и авторизация. Передача по сети информации, идентифицирующей субъект, осуществляющий вызов.</a:t>
            </a:r>
          </a:p>
          <a:p>
            <a:r>
              <a:rPr lang="ru-RU" dirty="0" smtClean="0"/>
              <a:t>В некоторых реализациях RPC (.NET </a:t>
            </a:r>
            <a:r>
              <a:rPr lang="ru-RU" dirty="0" err="1" smtClean="0"/>
              <a:t>Remoting</a:t>
            </a:r>
            <a:r>
              <a:rPr lang="ru-RU" dirty="0" smtClean="0"/>
              <a:t>) границы подсистем являются открытыми полиморфными интерфейсами, и возможно написать свою реализацию почти всех перечисленных подсистем. В других реализациях (DCE RPC в </a:t>
            </a:r>
            <a:r>
              <a:rPr lang="ru-RU" dirty="0" err="1" smtClean="0"/>
              <a:t>Windows</a:t>
            </a:r>
            <a:r>
              <a:rPr lang="ru-RU" dirty="0" smtClean="0"/>
              <a:t>) это не так.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3840-DE47-47A0-8D17-75D95E1D6D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RPC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Использование RPC накладывает определенные ограничения на тип связи между приложениями. Дело в том, что в RPC применяется синхронный механизм взаимодействия: запрашивающее приложение выдает запрос и ждет ответа. На время ожидания приложение оказывается заблокированным. В связи с этим развертывать основанные на RPC приложения представляется целесообразным в локальных сетях, где время ответа обычно не очень велико.</a:t>
            </a:r>
          </a:p>
          <a:p>
            <a:r>
              <a:rPr lang="ru-RU" dirty="0" smtClean="0"/>
              <a:t>RPC является механизмом взаимодействия, ориентированным на соединение. Это означает, что, если запрашиваемое приложение недоступно или неактивно в настоящий момент, RPC будет функционировать некорректно. В связи с этим RPC не может быть применена в глобальных сетях, так как вероятность недоступности приложения в этом случае достаточно велика. 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3840-DE47-47A0-8D17-75D95E1D6D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МОМ</a:t>
            </a:r>
            <a:r>
              <a:rPr lang="ru-RU" dirty="0" smtClean="0"/>
              <a:t> - 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Orientet</a:t>
            </a:r>
            <a:r>
              <a:rPr lang="ru-RU" dirty="0" smtClean="0"/>
              <a:t> </a:t>
            </a:r>
            <a:r>
              <a:rPr lang="ru-RU" dirty="0" err="1" smtClean="0"/>
              <a:t>middleware</a:t>
            </a:r>
            <a:endParaRPr lang="ru-RU" dirty="0" smtClean="0"/>
          </a:p>
          <a:p>
            <a:r>
              <a:rPr lang="ru-RU" dirty="0" smtClean="0"/>
              <a:t>Основной режим взаимодействия при использовании MOM - асинхронный</a:t>
            </a:r>
          </a:p>
          <a:p>
            <a:r>
              <a:rPr lang="ru-RU" dirty="0" smtClean="0"/>
              <a:t>В основе систем передачи сообщений лежит технология очередей сообщений: приложения обмениваются информацией не непосредственно друг с другом, а используя специальные буферы (очереди). В случае необходимости обмена данными программа пересылает их в принадлежащую ей очередь и продолжает функционирование. Доставку сообщения по назначению и его хранение обеспечивает специальное ПО - МОМ. При этом MOM, как правило, может работать на разных программно-аппаратных платформах и с использованием различных сетевых протоколов.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использования МОМ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Многоплатформность</a:t>
            </a:r>
            <a:r>
              <a:rPr lang="ru-RU" dirty="0" smtClean="0"/>
              <a:t> достигается за счет минимизации функций, выполняемых клиентской частью, а поддержка различных протоколов - за счет использования внутреннего протокола обмена информацией. Разработчику же предоставляется несложный и высокоуровневый API для работы с очередями сообщений. </a:t>
            </a:r>
          </a:p>
          <a:p>
            <a:r>
              <a:rPr lang="ru-RU" dirty="0" smtClean="0"/>
              <a:t>Использование MOM позволяет смешивать различные режимы связи в пределах одной транзакции. Это свойство является достаточно важным при проектировании больших систем со сложной </a:t>
            </a:r>
            <a:r>
              <a:rPr lang="ru-RU" dirty="0" err="1" smtClean="0"/>
              <a:t>бизнес-логикой</a:t>
            </a:r>
            <a:r>
              <a:rPr lang="ru-RU" dirty="0" smtClean="0"/>
              <a:t>. Наличие очередей сообщений гарантирует доставку информации: в случае сбоев или отказов в сети, а также при отказе серверов будет обеспечено либо сохранение сообщения до восстановления соединения, либо его повторная передача, или же будет произведен поиск нового пути в обход отказавшего участка. </a:t>
            </a:r>
          </a:p>
          <a:p>
            <a:r>
              <a:rPr lang="ru-RU" dirty="0" smtClean="0"/>
              <a:t>ППО очередей сообщений позволяет назначать им приоритеты, обеспечивая первоочередную доставку тех, что имеют более высокий приоритет. Таким образом удается реализовать несколько "виртуальных" систем передачи сообщений, где сеть с меньшим приоритетом не оказывает влияния на доставку сообщений в более высокоприоритетной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ru-RU" sz="2800" dirty="0"/>
              <a:t>Ни распределенные, ни сетевые </a:t>
            </a:r>
            <a:r>
              <a:rPr lang="ru-RU" sz="2800" b="1" i="1" dirty="0"/>
              <a:t>операционные системы </a:t>
            </a:r>
            <a:r>
              <a:rPr lang="ru-RU" sz="2800" dirty="0"/>
              <a:t>не соответствуют </a:t>
            </a:r>
            <a:endParaRPr lang="ru-RU" sz="2800" dirty="0" smtClean="0"/>
          </a:p>
          <a:p>
            <a:pPr indent="0" algn="just">
              <a:buNone/>
            </a:pPr>
            <a:r>
              <a:rPr lang="ru-RU" sz="2800" dirty="0" smtClean="0"/>
              <a:t> </a:t>
            </a:r>
            <a:r>
              <a:rPr lang="ru-RU" sz="2800" dirty="0"/>
              <a:t>определению </a:t>
            </a:r>
            <a:r>
              <a:rPr lang="ru-RU" sz="2800" dirty="0" smtClean="0"/>
              <a:t>понятия распределенных </a:t>
            </a:r>
            <a:r>
              <a:rPr lang="ru-RU" sz="2800" dirty="0"/>
              <a:t>систем, данному </a:t>
            </a:r>
            <a:r>
              <a:rPr lang="ru-RU" sz="2800" dirty="0" smtClean="0"/>
              <a:t>ранее. </a:t>
            </a:r>
            <a:r>
              <a:rPr lang="ru-RU" sz="2800" dirty="0"/>
              <a:t>Распределенные операционные системы не предназначены для управления набором независимых компьютеров, а сетевые операционные системы не дают представления одной согласованной системы.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0DD3-A307-4AA0-879E-B684F1AA4734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0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промежуточного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Модель распределенных объектах (</a:t>
            </a:r>
            <a:r>
              <a:rPr lang="ru-RU" b="1" i="1" dirty="0" err="1" smtClean="0"/>
              <a:t>distributed</a:t>
            </a:r>
            <a:r>
              <a:rPr lang="ru-RU" b="1" i="1" dirty="0" smtClean="0"/>
              <a:t> </a:t>
            </a:r>
            <a:r>
              <a:rPr lang="ru-RU" b="1" i="1" dirty="0" err="1" smtClean="0"/>
              <a:t>objects</a:t>
            </a:r>
            <a:r>
              <a:rPr lang="ru-RU" b="1" i="1" dirty="0" smtClean="0"/>
              <a:t>)</a:t>
            </a:r>
            <a:r>
              <a:rPr lang="ru-RU" i="1" dirty="0" smtClean="0"/>
              <a:t>. </a:t>
            </a:r>
            <a:r>
              <a:rPr lang="ru-RU" dirty="0" smtClean="0"/>
              <a:t>Идея распределенных объектов состоит в том, что каждый объект реализует интерфейс, который скрывает все внутренние детали объекта от его пользователя. Интерфейс содержит методы, реализуемые объектом. Все, что видит внешний  процесс, — это интерфейс.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ORB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ORB - 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Broker</a:t>
            </a:r>
            <a:endParaRPr lang="ru-RU" dirty="0" smtClean="0"/>
          </a:p>
          <a:p>
            <a:pPr algn="just"/>
            <a:r>
              <a:rPr lang="ru-RU" dirty="0" smtClean="0"/>
              <a:t>ORB управляют обменом сообщениями в сети и выполняет функции интеллектуального посредника,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т. е. принимает запросы от клиента (клиентского приложения), осуществляет поиск и активизацию удаленных объектов, которые принципиально могут ответить на запрос, и передает ответ объектам запрашивающего приложения</a:t>
            </a:r>
          </a:p>
          <a:p>
            <a:r>
              <a:rPr lang="ru-RU" dirty="0" smtClean="0"/>
              <a:t>ORB поддерживает объектную модель, ставшую де-факто стандартом при разработке больших информационных систем. В настоящее время на рынке конкурируют стандарт CORBA и технология COM корпорации </a:t>
            </a:r>
            <a:r>
              <a:rPr lang="ru-RU" dirty="0" err="1" smtClean="0"/>
              <a:t>Microsoft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Программное обеспечение промежуточного уровня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 algn="just">
              <a:buNone/>
            </a:pPr>
            <a:r>
              <a:rPr lang="ru-RU" dirty="0" smtClean="0"/>
              <a:t>Многие </a:t>
            </a:r>
            <a:r>
              <a:rPr lang="ru-RU" dirty="0"/>
              <a:t>современные распределенные системы построены в расчете на этот дополнительный уровень, который получил название программного обеспечения промежуточного уровня. </a:t>
            </a:r>
            <a:endParaRPr lang="ru-RU" dirty="0" smtClean="0"/>
          </a:p>
          <a:p>
            <a:pPr marL="0" indent="457200" algn="just">
              <a:buNone/>
            </a:pPr>
            <a:r>
              <a:rPr lang="ru-RU" dirty="0"/>
              <a:t>Решение заключается в том, чтобы поместить между приложением и сетевой операционной системой промежуточный уровень программной </a:t>
            </a:r>
            <a:r>
              <a:rPr lang="ru-RU" dirty="0" smtClean="0"/>
              <a:t>поддержки (</a:t>
            </a:r>
            <a:r>
              <a:rPr lang="ru-RU" dirty="0" err="1" smtClean="0"/>
              <a:t>middleware</a:t>
            </a:r>
            <a:r>
              <a:rPr lang="ru-RU" dirty="0" smtClean="0"/>
              <a:t> </a:t>
            </a:r>
            <a:r>
              <a:rPr lang="ru-RU" dirty="0" err="1" smtClean="0"/>
              <a:t>services</a:t>
            </a:r>
            <a:r>
              <a:rPr lang="ru-RU" dirty="0" smtClean="0"/>
              <a:t>), </a:t>
            </a:r>
            <a:r>
              <a:rPr lang="ru-RU" dirty="0"/>
              <a:t>обеспечивающий дополнительное абстрагирование. Потому этот уровень и называется промежуточным. Он находится </a:t>
            </a:r>
            <a:r>
              <a:rPr lang="ru-RU" dirty="0" smtClean="0"/>
              <a:t>между </a:t>
            </a:r>
            <a:r>
              <a:rPr lang="ru-RU" dirty="0"/>
              <a:t>приложением и сетевой операционной </a:t>
            </a:r>
            <a:r>
              <a:rPr lang="ru-RU" dirty="0" smtClean="0"/>
              <a:t>системой. </a:t>
            </a:r>
          </a:p>
          <a:p>
            <a:pPr marL="0" indent="457200" algn="just">
              <a:buNone/>
            </a:pPr>
            <a:r>
              <a:rPr lang="ru-RU" dirty="0"/>
              <a:t>Основная </a:t>
            </a:r>
            <a:r>
              <a:rPr lang="ru-RU" dirty="0" smtClean="0"/>
              <a:t>задача этого ПО </a:t>
            </a:r>
            <a:r>
              <a:rPr lang="ru-RU" dirty="0"/>
              <a:t>— скрыть разнообразие базовых платформ от приложений. Для решения этой задачи многие системы промежуточного уровня предоставляют более или менее полные наборы служб </a:t>
            </a:r>
            <a:r>
              <a:rPr lang="ru-RU" dirty="0" smtClean="0"/>
              <a:t>предполагают использование своих интерфейсов для </a:t>
            </a:r>
            <a:r>
              <a:rPr lang="ru-RU" dirty="0"/>
              <a:t>доступа к этим </a:t>
            </a:r>
            <a:r>
              <a:rPr lang="ru-RU" dirty="0" smtClean="0"/>
              <a:t>службам.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РИС с промежуточным уровнем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" y="1772817"/>
            <a:ext cx="7250170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827584" y="5373216"/>
            <a:ext cx="7859216" cy="10184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 </a:t>
            </a:r>
            <a:r>
              <a:rPr lang="ru-RU" dirty="0"/>
              <a:t>промежуточного уровня не управляет каждым узлом, эта работа по-прежнему приходится на локальные операционные системы.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0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программ промежуточного уровня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облегчение доступа приложений к ресурсам. Такая функциональность важна прежде всего для разработчиков информационных систем, поскольку позволяет им большую часть времени уделять созданию </a:t>
            </a:r>
            <a:r>
              <a:rPr lang="ru-RU" dirty="0" err="1" smtClean="0"/>
              <a:t>бизнес-логики</a:t>
            </a:r>
            <a:r>
              <a:rPr lang="ru-RU" dirty="0" smtClean="0"/>
              <a:t>, а не разработке механизмов доступа к ресурсам.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ускорение процессов взаимодействия. Действительно, ПО, специально спроектированное для обеспечения взаимодействия, как правило, обладает лучшей производительностью по сравнению с неспециализированным решением, созданным разработчиком.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3840-DE47-47A0-8D17-75D95E1D6D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программ промежуточного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Сервис ПО промежуточного слоя отвечает потребностям широкого ряда приложений многих прикладных областей.</a:t>
            </a:r>
          </a:p>
          <a:p>
            <a:r>
              <a:rPr lang="ru-RU" sz="2800" dirty="0" smtClean="0"/>
              <a:t>Сервис ПО промежуточного слоя должен иметь реализации для разных платформ.</a:t>
            </a:r>
          </a:p>
          <a:p>
            <a:r>
              <a:rPr lang="ru-RU" sz="2800" dirty="0" smtClean="0"/>
              <a:t>Сервис ПО промежуточного слоя является распределенным</a:t>
            </a:r>
          </a:p>
          <a:p>
            <a:r>
              <a:rPr lang="ru-RU" sz="2800" dirty="0" smtClean="0"/>
              <a:t>В идеале, сервис ПО промежуточного слоя поддерживает стандартный протокол</a:t>
            </a:r>
          </a:p>
          <a:p>
            <a:r>
              <a:rPr lang="ru-RU" sz="2800" dirty="0" smtClean="0"/>
              <a:t>Сервис ПО промежуточного слоя должен поддерживать стандартный API.</a:t>
            </a:r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сервисов промежуточного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Управление представлением: менеджер форм, менеджер графики, менеджер печати. </a:t>
            </a:r>
          </a:p>
          <a:p>
            <a:pPr lvl="0"/>
            <a:r>
              <a:rPr lang="ru-RU" dirty="0" smtClean="0"/>
              <a:t>Вычисления: сортировка, математические расчеты, сервисы интернационализации (для манипуляции с символами и строками), служба времени. </a:t>
            </a:r>
          </a:p>
          <a:p>
            <a:pPr lvl="0"/>
            <a:r>
              <a:rPr lang="ru-RU" dirty="0" smtClean="0"/>
              <a:t>Управление информацией: служба каталогов, файловый менеджер, реляционные СУБД, объектно-ориентированные СУБД. </a:t>
            </a:r>
          </a:p>
          <a:p>
            <a:pPr lvl="0"/>
            <a:r>
              <a:rPr lang="ru-RU" dirty="0" smtClean="0"/>
              <a:t>Коммуникации: передача сообщений по схеме "точка-точка", удаленный вызов процедур, управление очередями сообщений, электронная почта, электронный обмен данными. </a:t>
            </a:r>
          </a:p>
          <a:p>
            <a:pPr lvl="0"/>
            <a:r>
              <a:rPr lang="ru-RU" dirty="0" smtClean="0"/>
              <a:t>Средства управления: менеджер транзакций, диспетчер ресурсов. </a:t>
            </a:r>
          </a:p>
          <a:p>
            <a:pPr lvl="0"/>
            <a:r>
              <a:rPr lang="ru-RU" dirty="0" smtClean="0"/>
              <a:t>Управление системой: служба уведомления о событиях, сервис аутентификации, сервис аудита, сервис криптозащиты.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сервисов промежуточного слоя</a:t>
            </a:r>
            <a:endParaRPr lang="ru-RU" dirty="0"/>
          </a:p>
        </p:txBody>
      </p:sp>
      <p:pic>
        <p:nvPicPr>
          <p:cNvPr id="7" name="Содержимое 6" descr="http://www.xserver.ru/computer/langprogr/razn/86/middlewa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704856" cy="41044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Middleware</a:t>
            </a:r>
            <a:r>
              <a:rPr lang="ru-RU" sz="3200" dirty="0" smtClean="0"/>
              <a:t> для работы с БД и мониторы транзакций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Важнейшая его функция - предоставление API для доступа к локальным или удаленным базам. При этом от разработчика оказываются скрыты не только особенности ОС, но и локальность базы данных.</a:t>
            </a:r>
          </a:p>
          <a:p>
            <a:r>
              <a:rPr lang="ru-RU" dirty="0" smtClean="0"/>
              <a:t>К этому типу ППО относятся средства реализации спецификаций ODBC (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</a:t>
            </a:r>
            <a:r>
              <a:rPr lang="ru-RU" dirty="0" err="1" smtClean="0"/>
              <a:t>Connectivity</a:t>
            </a:r>
            <a:r>
              <a:rPr lang="ru-RU" dirty="0" smtClean="0"/>
              <a:t>), OLE DB, JDBC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</a:t>
            </a:r>
            <a:r>
              <a:rPr lang="ru-RU" dirty="0" err="1" smtClean="0"/>
              <a:t>Connectivity</a:t>
            </a:r>
            <a:r>
              <a:rPr lang="ru-RU" dirty="0" smtClean="0"/>
              <a:t>). Средства ODBC, в частности, дают разработчику некоторый "базовый" набор функций, поддерживаемых различными серверами реляционных баз данных. Программист, использующий этот API, не заботится о том, к какому серверу он обращается, - эти функции переложены на ODBC, что позволяет уделять больше внимания основной логике создаваемого приложения.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CBD3-CF92-46E2-B3D8-383A3196F386}" type="datetime1">
              <a:rPr lang="ru-RU" smtClean="0"/>
              <a:pPr/>
              <a:t>29.03.2013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3EB-D679-486E-84FB-89B5ECA9FB1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1261</Words>
  <Application>Microsoft Office PowerPoint</Application>
  <PresentationFormat>Экран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Ясность</vt:lpstr>
      <vt:lpstr>Концепции программных решений</vt:lpstr>
      <vt:lpstr>Проблема</vt:lpstr>
      <vt:lpstr>Программное обеспечение промежуточного уровня</vt:lpstr>
      <vt:lpstr>Архитектура РИС с промежуточным уровнем</vt:lpstr>
      <vt:lpstr>Назначение программ промежуточного уровня</vt:lpstr>
      <vt:lpstr>Свойства программ промежуточного уровня</vt:lpstr>
      <vt:lpstr>Примеры сервисов промежуточного уровня</vt:lpstr>
      <vt:lpstr>Классификация сервисов промежуточного слоя</vt:lpstr>
      <vt:lpstr>Middleware для работы с БД и мониторы транзакций</vt:lpstr>
      <vt:lpstr>Архитектура монитора транзакций</vt:lpstr>
      <vt:lpstr>Менеджер очереди</vt:lpstr>
      <vt:lpstr>Менеджер форм</vt:lpstr>
      <vt:lpstr>Преимущества ТРМ</vt:lpstr>
      <vt:lpstr>Middleware  для взаимодействия между активными приложениями</vt:lpstr>
      <vt:lpstr>Модель RPC</vt:lpstr>
      <vt:lpstr>Презентация PowerPoint</vt:lpstr>
      <vt:lpstr>Ограничения RPC</vt:lpstr>
      <vt:lpstr>МОМ</vt:lpstr>
      <vt:lpstr>Преимущества использования МОМ</vt:lpstr>
      <vt:lpstr>Модели промежуточного уровня</vt:lpstr>
      <vt:lpstr>ORB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Концепции программных решений</dc:title>
  <dc:creator>Наталья П. Сидорова</dc:creator>
  <cp:lastModifiedBy>Наталья П. Сидорова</cp:lastModifiedBy>
  <cp:revision>34</cp:revision>
  <dcterms:created xsi:type="dcterms:W3CDTF">2013-03-26T07:35:38Z</dcterms:created>
  <dcterms:modified xsi:type="dcterms:W3CDTF">2013-03-29T11:35:47Z</dcterms:modified>
</cp:coreProperties>
</file>