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D072006-53A5-4DED-ADE7-0E7C17913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22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D13B0BA3-FEB8-4BA1-B154-CF95711C1815}" type="datetime1">
              <a:rPr lang="ru-RU" smtClean="0"/>
              <a:t>14.02.2014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2CB5E657-DFF4-4A73-9945-A3805BC28CA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E8682-C673-4312-B619-1C2991F37D3F}" type="datetime1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8A3F4-E153-4905-BE1D-74321E31B72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C951DA-C30B-4287-82F1-FADB5DC02BD5}" type="datetime1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916323-8010-4BFB-B978-1E7E91808A2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1A73E92-8AEB-4797-869A-97A008E8D806}" type="datetime1">
              <a:rPr lang="ru-RU" smtClean="0"/>
              <a:t>14.02.2014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A2EF3A32-5488-4C5F-9D3D-6B7F7E818B1C}" type="datetime1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82B14FD0-939F-4493-B9AA-0ED6BBDD2AB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0F5CC1-2603-4494-A311-6A7D1B4E4D44}" type="datetime1">
              <a:rPr lang="ru-RU" smtClean="0"/>
              <a:t>14.02.2014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A2858F-AC51-42EF-A4F8-0D0E89911B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2D2F28-9BB1-44A0-8B15-97CEF9B3FF8D}" type="datetime1">
              <a:rPr lang="ru-RU" smtClean="0"/>
              <a:t>14.02.2014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3D0BA-21E3-49FC-A891-C8D65571736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1D2EB29F-4D87-4669-846A-C76186C2C301}" type="datetime1">
              <a:rPr lang="ru-RU" smtClean="0"/>
              <a:t>14.02.2014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34B37B9-525C-4DDB-8713-BC219271DFD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564A91-02FD-4537-8493-AAE245488C1B}" type="datetime1">
              <a:rPr lang="ru-RU" smtClean="0"/>
              <a:t>14.02.2014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76E81-2576-43FF-8BD5-39C5578D616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4247E05B-DE55-497E-8F17-DB1C82C33B7A}" type="datetime1">
              <a:rPr lang="ru-RU" smtClean="0"/>
              <a:t>14.02.2014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5909DF6-22B8-407A-8120-37B11B4780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9E79846-5421-49F9-B853-74ADA9B550EA}" type="datetime1">
              <a:rPr lang="ru-RU" smtClean="0"/>
              <a:t>14.02.2014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7C0549C-C66C-4761-880B-E6D06B4F64F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34B0E9-E0A3-465B-8FE4-07B9FE21CBF6}" type="datetime1">
              <a:rPr lang="ru-RU" smtClean="0"/>
              <a:t>14.02.2014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Сидорова Н.П.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432764A-F549-423D-BD87-BBE45C61D89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ru-RU" altLang="ru-RU" sz="3700" smtClean="0"/>
              <a:t>Информационное обследование организации</a:t>
            </a:r>
            <a:br>
              <a:rPr lang="ru-RU" altLang="ru-RU" sz="3700" smtClean="0"/>
            </a:br>
            <a:endParaRPr lang="ru-RU" altLang="ru-RU" sz="37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Доцент Сидорова Н.П</a:t>
            </a:r>
            <a:r>
              <a:rPr lang="ru-RU" altLang="ru-RU" dirty="0" smtClean="0"/>
              <a:t>.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Результат обследования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задачи, решаемые в подразделении;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работы, выполняемые должностными лицами при решении конкретных задач,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состав исходной  и выходной информации при решении задач;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устойчивые связи при решении задач, потоки информации при обмене и её характеристики;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требования к точности и времени выполнения задачи;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сведения о способах проведения расчетов;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требования к уровню безопасности информации.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12291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Анализ информационных потоков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700" smtClean="0"/>
          </a:p>
          <a:p>
            <a:pPr marL="419100" indent="-419100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ru-RU" altLang="ru-RU" sz="2700" smtClean="0"/>
              <a:t>состав понятий и терминов;</a:t>
            </a:r>
          </a:p>
          <a:p>
            <a:pPr marL="419100" indent="-419100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ru-RU" altLang="ru-RU" sz="2700" smtClean="0"/>
              <a:t>совокупность внешних и внутренних документов (структура, содержание, формы);</a:t>
            </a:r>
          </a:p>
          <a:p>
            <a:pPr marL="419100" indent="-419100" eaLnBrk="1" hangingPunct="1">
              <a:lnSpc>
                <a:spcPct val="80000"/>
              </a:lnSpc>
              <a:buClr>
                <a:schemeClr val="tx2"/>
              </a:buClr>
              <a:buFont typeface="Wingdings" pitchFamily="2" charset="2"/>
              <a:buAutoNum type="arabicPeriod"/>
            </a:pPr>
            <a:r>
              <a:rPr lang="ru-RU" altLang="ru-RU" sz="2700" smtClean="0"/>
              <a:t>состав информации, необходимой для решения каждой задачи в процессе управления (номенклатура документов, типы документов, напр., приказ, план, отчет, заявка, справка и т.п., формы документов);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13315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90550" indent="-590550" eaLnBrk="1" hangingPunct="1">
              <a:buClr>
                <a:schemeClr val="tx2"/>
              </a:buClr>
              <a:buFont typeface="Wingdings" pitchFamily="2" charset="2"/>
              <a:buAutoNum type="arabicPeriod" startAt="4"/>
            </a:pPr>
            <a:r>
              <a:rPr lang="ru-RU" altLang="ru-RU" sz="2700" smtClean="0"/>
              <a:t>состав процедур обработки данных и требования к их реализации;</a:t>
            </a:r>
          </a:p>
          <a:p>
            <a:pPr marL="590550" indent="-590550" eaLnBrk="1" hangingPunct="1">
              <a:buClr>
                <a:schemeClr val="tx2"/>
              </a:buClr>
              <a:buFont typeface="Wingdings" pitchFamily="2" charset="2"/>
              <a:buAutoNum type="arabicPeriod" startAt="4"/>
            </a:pPr>
            <a:r>
              <a:rPr lang="ru-RU" altLang="ru-RU" sz="2700" smtClean="0"/>
              <a:t>используемые информационные технологии и БД</a:t>
            </a:r>
          </a:p>
          <a:p>
            <a:pPr marL="590550" indent="-590550" eaLnBrk="1" hangingPunct="1">
              <a:buClr>
                <a:schemeClr val="tx2"/>
              </a:buClr>
              <a:buFont typeface="Wingdings" pitchFamily="2" charset="2"/>
              <a:buAutoNum type="arabicPeriod" startAt="4"/>
            </a:pPr>
            <a:r>
              <a:rPr lang="ru-RU" altLang="ru-RU" sz="2700" smtClean="0"/>
              <a:t>количественные характеристики потоков информации: объемы поступающей, хранимой, обрабатываемой и передаваемой  информации, единицы измерения, степень конфиденциальности.</a:t>
            </a:r>
          </a:p>
          <a:p>
            <a:pPr marL="590550" indent="-590550" eaLnBrk="1" hangingPunct="1">
              <a:buFont typeface="Wingdings" pitchFamily="2" charset="2"/>
              <a:buAutoNum type="arabicPeriod" startAt="4"/>
            </a:pPr>
            <a:endParaRPr lang="ru-RU" altLang="ru-RU" sz="270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14339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Моделирование процессов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SzTx/>
              <a:buFont typeface="Symbol" pitchFamily="18" charset="2"/>
              <a:buChar char=""/>
            </a:pPr>
            <a:r>
              <a:rPr lang="ru-RU" altLang="ru-RU" sz="2700" b="1" i="1" smtClean="0"/>
              <a:t>модели “как есть”</a:t>
            </a:r>
            <a:r>
              <a:rPr lang="ru-RU" altLang="ru-RU" sz="2700" smtClean="0"/>
              <a:t>, представляющей собой отражение текущей организации процессов  (оргштатная структура, взаимодействия подразделений, принятые технологии, автоматизированные и неавтоматизированные бизнес-процессы и т.д.). Это позволит  понять, как функционируют отдельные подразделения института и весь институт в целом. Эта модель может быть оценена  с позиций системного анализа; </a:t>
            </a:r>
          </a:p>
          <a:p>
            <a:pPr eaLnBrk="1" hangingPunct="1">
              <a:lnSpc>
                <a:spcPct val="80000"/>
              </a:lnSpc>
            </a:pPr>
            <a:endParaRPr lang="ru-RU" altLang="ru-RU" sz="270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5363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Моделирование процесов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ru-RU" altLang="ru-RU" b="1" i="1" smtClean="0"/>
              <a:t>модели “как должно быть”</a:t>
            </a:r>
            <a:r>
              <a:rPr lang="ru-RU" altLang="ru-RU" smtClean="0"/>
              <a:t>, которая позволит обобщить результаты существующей модели деятельности  и выработать  перспективные предложения по  рационализации и стандартизации  технологий работы подразделений организации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16387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Case</a:t>
            </a:r>
            <a:r>
              <a:rPr lang="ru-RU" altLang="ru-RU" smtClean="0"/>
              <a:t>-средства разработки моделей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Clr>
                <a:schemeClr val="tx2"/>
              </a:buClr>
            </a:pPr>
            <a:r>
              <a:rPr lang="en-US" altLang="ru-RU" smtClean="0"/>
              <a:t>CASE</a:t>
            </a:r>
            <a:r>
              <a:rPr lang="ru-RU" altLang="ru-RU" smtClean="0"/>
              <a:t>-средства функционального моделирования:  </a:t>
            </a:r>
            <a:r>
              <a:rPr lang="en-US" altLang="ru-RU" smtClean="0"/>
              <a:t>ARIS</a:t>
            </a:r>
            <a:r>
              <a:rPr lang="ru-RU" altLang="ru-RU" smtClean="0"/>
              <a:t>,   </a:t>
            </a:r>
            <a:r>
              <a:rPr lang="en-US" altLang="ru-RU" smtClean="0"/>
              <a:t>AllFusion Modeller</a:t>
            </a:r>
            <a:r>
              <a:rPr lang="ru-RU" altLang="ru-RU" smtClean="0"/>
              <a:t>, </a:t>
            </a:r>
          </a:p>
          <a:p>
            <a:pPr eaLnBrk="1" hangingPunct="1">
              <a:buClr>
                <a:schemeClr val="tx2"/>
              </a:buClr>
            </a:pPr>
            <a:r>
              <a:rPr lang="en-US" altLang="ru-RU" smtClean="0"/>
              <a:t>CASE</a:t>
            </a:r>
            <a:r>
              <a:rPr lang="ru-RU" altLang="ru-RU" smtClean="0"/>
              <a:t>-средства </a:t>
            </a:r>
            <a:r>
              <a:rPr lang="en-US" altLang="ru-RU" smtClean="0"/>
              <a:t> </a:t>
            </a:r>
            <a:r>
              <a:rPr lang="ru-RU" altLang="ru-RU" smtClean="0"/>
              <a:t>объектно-ориентированного моделирования  </a:t>
            </a:r>
            <a:r>
              <a:rPr lang="en-US" altLang="ru-RU" smtClean="0"/>
              <a:t>Rational Rose</a:t>
            </a:r>
            <a:endParaRPr lang="ru-RU" alt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17411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Разработка моделей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1300" smtClean="0"/>
              <a:t>Для построения и анализа указанных моделей может быть использованы  </a:t>
            </a:r>
            <a:r>
              <a:rPr lang="en-US" altLang="ru-RU" sz="1300" smtClean="0"/>
              <a:t>CASE</a:t>
            </a:r>
            <a:r>
              <a:rPr lang="ru-RU" altLang="ru-RU" sz="1300" smtClean="0"/>
              <a:t>-средства функционального моделирования, такие как </a:t>
            </a:r>
            <a:r>
              <a:rPr lang="en-US" altLang="ru-RU" sz="1300" smtClean="0"/>
              <a:t>ARIS</a:t>
            </a:r>
            <a:r>
              <a:rPr lang="ru-RU" altLang="ru-RU" sz="1300" smtClean="0"/>
              <a:t> или  </a:t>
            </a:r>
            <a:r>
              <a:rPr lang="en-US" altLang="ru-RU" sz="1300" smtClean="0"/>
              <a:t>AllFusion Modeller</a:t>
            </a:r>
            <a:r>
              <a:rPr lang="ru-RU" altLang="ru-RU" sz="1300" smtClean="0"/>
              <a:t>, которые базируются на использовании известной  методологии структурного системного анализа SADT (точнее ее подмножества IDEF). CASE-средства  позволяет не только существенно ускорить процесс разработки моделей, но и создавать корректные ("правильные", непротиворечивые)   модели  и обеспечить технологичный процесс их создания. Основная цель использования  CASE-средств на этом этапе  заключается в том, чтобы отделить проектирование от последующих этапов разработки ИС, позволить сформулировать предложения по изменению системы без учета   средств их реализации. Кроме того, CASE- средства: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300" smtClean="0"/>
              <a:t>позволяют улучшать качество разрабатываемых моделей, прежде всего за  счет средств автоматического контроля (прежде всего, контроля проекта);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300" smtClean="0"/>
              <a:t>ускоряют процесс  разработки моделей и упрощают проведение их анализа;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300" smtClean="0"/>
              <a:t>освобождают от рутинной работы по оформлению результатов работы, позволяя сосредоточиться на творческой части разработки;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1300" smtClean="0"/>
              <a:t>позволяют хранить и повторно использовать и развивать построенные модели.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18435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Применение </a:t>
            </a:r>
            <a:r>
              <a:rPr lang="en-US" altLang="ru-RU" smtClean="0"/>
              <a:t>CASE-</a:t>
            </a:r>
            <a:r>
              <a:rPr lang="ru-RU" altLang="ru-RU" smtClean="0"/>
              <a:t>средств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позволяют улучшать качество разрабатываемых моделей, прежде всего за  счет средств автоматического контроля (прежде всего, контроля проекта);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ускоряют процесс  разработки моделей и упрощают проведение их анализа;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освобождают от рутинной работы по оформлению результатов работы, позволяя сосредоточиться на творческой части разработки;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200" smtClean="0"/>
              <a:t>позволяют хранить и повторно использовать и развивать построенные модели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19459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Цели проведения анализа деятельности организации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Моделирование  деятельности организации и её подразделений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проведение анализа моделей с целью выработки  предложений по оценки эффективности существующей организационно-управленческой структуры;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упорядочивание информационных потоков (в том числе документооборота) и стандартизация  основных форм документов внутри организации;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выработка рекомендаций по построению рациональных технологий работы подразделений организации;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анализ требований и проектирование спецификаций корпоративных информационных</a:t>
            </a:r>
            <a:r>
              <a:rPr lang="ru-RU" altLang="ru-RU" sz="2000" b="1" i="1" smtClean="0"/>
              <a:t> </a:t>
            </a:r>
            <a:r>
              <a:rPr lang="ru-RU" altLang="ru-RU" sz="2000" smtClean="0"/>
              <a:t>систем в рамках организации.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4099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Этапы анализа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90550" indent="-590550" eaLnBrk="1" hangingPunct="1">
              <a:lnSpc>
                <a:spcPct val="90000"/>
              </a:lnSpc>
            </a:pPr>
            <a:r>
              <a:rPr lang="ru-RU" altLang="ru-RU" smtClean="0"/>
              <a:t>Проведение информационного обследования подразделений организации.</a:t>
            </a:r>
          </a:p>
          <a:p>
            <a:pPr marL="590550" indent="-590550" eaLnBrk="1" hangingPunct="1">
              <a:lnSpc>
                <a:spcPct val="90000"/>
              </a:lnSpc>
            </a:pPr>
            <a:r>
              <a:rPr lang="ru-RU" altLang="ru-RU" smtClean="0"/>
              <a:t>Разработка моделей  основных бизнес-процессов и моделей потоков данных</a:t>
            </a:r>
          </a:p>
          <a:p>
            <a:pPr marL="590550" indent="-590550" eaLnBrk="1" hangingPunct="1">
              <a:lnSpc>
                <a:spcPct val="90000"/>
              </a:lnSpc>
            </a:pPr>
            <a:r>
              <a:rPr lang="ru-RU" altLang="ru-RU" smtClean="0"/>
              <a:t>Анализ полученных моделей</a:t>
            </a:r>
          </a:p>
          <a:p>
            <a:pPr marL="590550" indent="-590550" eaLnBrk="1" hangingPunct="1">
              <a:lnSpc>
                <a:spcPct val="90000"/>
              </a:lnSpc>
            </a:pPr>
            <a:r>
              <a:rPr lang="ru-RU" altLang="ru-RU" smtClean="0"/>
              <a:t>Выработка предложений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5123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Этапы анализа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ru-RU" alt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147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  <p:grpSp>
        <p:nvGrpSpPr>
          <p:cNvPr id="6150" name="Group 4"/>
          <p:cNvGrpSpPr>
            <a:grpSpLocks/>
          </p:cNvGrpSpPr>
          <p:nvPr/>
        </p:nvGrpSpPr>
        <p:grpSpPr bwMode="auto">
          <a:xfrm>
            <a:off x="1619250" y="2420938"/>
            <a:ext cx="5378450" cy="2879725"/>
            <a:chOff x="1881" y="12574"/>
            <a:chExt cx="8469" cy="2960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1881" y="12574"/>
              <a:ext cx="3601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200"/>
                <a:t>Проведение информационного обследования</a:t>
              </a:r>
              <a:endParaRPr lang="ru-RU" altLang="ru-RU"/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6567" y="12593"/>
              <a:ext cx="3783" cy="10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200"/>
                <a:t>Построение моделей бизнес-процессов</a:t>
              </a:r>
              <a:endParaRPr lang="ru-RU" altLang="ru-RU"/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6741" y="14454"/>
              <a:ext cx="3601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200"/>
                <a:t>Анализ моделей</a:t>
              </a:r>
              <a:endParaRPr lang="ru-RU" altLang="ru-RU"/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1881" y="14454"/>
              <a:ext cx="3601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altLang="ru-RU" sz="1200"/>
                <a:t>Выработка предложений</a:t>
              </a:r>
              <a:endParaRPr lang="ru-RU" altLang="ru-RU"/>
            </a:p>
          </p:txBody>
        </p:sp>
        <p:sp>
          <p:nvSpPr>
            <p:cNvPr id="6155" name="AutoShape 9"/>
            <p:cNvSpPr>
              <a:spLocks noChangeArrowheads="1"/>
            </p:cNvSpPr>
            <p:nvPr/>
          </p:nvSpPr>
          <p:spPr bwMode="auto">
            <a:xfrm>
              <a:off x="5481" y="13014"/>
              <a:ext cx="1080" cy="180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>
              <a:off x="5481" y="14814"/>
              <a:ext cx="1260" cy="180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6157" name="AutoShape 11"/>
            <p:cNvSpPr>
              <a:spLocks noChangeArrowheads="1"/>
            </p:cNvSpPr>
            <p:nvPr/>
          </p:nvSpPr>
          <p:spPr bwMode="auto">
            <a:xfrm>
              <a:off x="8361" y="13734"/>
              <a:ext cx="180" cy="720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Цель обследования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сбор информации для формирования информационной модели подразделения.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7171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Задачи обследования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chemeClr val="folHlink"/>
              </a:buClr>
            </a:pPr>
            <a:r>
              <a:rPr lang="ru-RU" altLang="ru-RU" sz="2700" smtClean="0"/>
              <a:t>получение полной  и систематизированной информации о процессах функционирования подразделений  и исходных данных  для них;</a:t>
            </a:r>
          </a:p>
          <a:p>
            <a:pPr eaLnBrk="1" hangingPunct="1">
              <a:buClr>
                <a:schemeClr val="folHlink"/>
              </a:buClr>
            </a:pPr>
            <a:r>
              <a:rPr lang="ru-RU" altLang="ru-RU" sz="2700" smtClean="0"/>
              <a:t>обобщение и анализ  собранной информации и формирования исходных данных для построения обобщенной информационной  модели функционирования подразделений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8195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Объект исследования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информационные процессы управления и бизнес - процессы, протекающие в организации целиком и в её подразделениях. </a:t>
            </a:r>
          </a:p>
          <a:p>
            <a:pPr eaLnBrk="1" hangingPunct="1">
              <a:buFont typeface="Wingdings" pitchFamily="2" charset="2"/>
              <a:buNone/>
            </a:pPr>
            <a:endParaRPr lang="ru-RU" altLang="ru-RU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9219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Предмет исследования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altLang="ru-RU" smtClean="0"/>
              <a:t>информационные процессы и потоки, реализуемые в процессе реализации бизнес-процессов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10243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mtClean="0"/>
              <a:t>Информация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700" smtClean="0"/>
              <a:t>о существующей системе  и объектах управления (определение организационной, штатной и топологической структур подразделения: аппарат управления, структурные части,  функции управления - управление документооборотом, управление обеспечением, управление  взаимодействием);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700" smtClean="0"/>
              <a:t>О составе функций подразделения;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</a:pPr>
            <a:r>
              <a:rPr lang="ru-RU" altLang="ru-RU" sz="2700" smtClean="0"/>
              <a:t>О распределении функций по сотрудникам.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89D02C6-1600-4F8D-86DF-E8A755D5083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11267" name="Нижний колонтитул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/>
              <a:t>Сидорова Н.П.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760</Words>
  <Application>Microsoft Office PowerPoint</Application>
  <PresentationFormat>Экран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Wingdings</vt:lpstr>
      <vt:lpstr>Times New Roman</vt:lpstr>
      <vt:lpstr>Symbol</vt:lpstr>
      <vt:lpstr>Эркер</vt:lpstr>
      <vt:lpstr>Информационное обследование организации </vt:lpstr>
      <vt:lpstr>Цели проведения анализа деятельности организации</vt:lpstr>
      <vt:lpstr>Этапы анализа</vt:lpstr>
      <vt:lpstr>Этапы анализа</vt:lpstr>
      <vt:lpstr>Цель обследования</vt:lpstr>
      <vt:lpstr>Задачи обследования</vt:lpstr>
      <vt:lpstr>Объект исследования</vt:lpstr>
      <vt:lpstr>Предмет исследования</vt:lpstr>
      <vt:lpstr>Информация</vt:lpstr>
      <vt:lpstr>Результат обследования</vt:lpstr>
      <vt:lpstr>Анализ информационных потоков</vt:lpstr>
      <vt:lpstr>Презентация PowerPoint</vt:lpstr>
      <vt:lpstr>Моделирование процессов</vt:lpstr>
      <vt:lpstr>Моделирование процесов</vt:lpstr>
      <vt:lpstr>Case-средства разработки моделей</vt:lpstr>
      <vt:lpstr>Разработка моделей</vt:lpstr>
      <vt:lpstr>Применение CASE-средств</vt:lpstr>
    </vt:vector>
  </TitlesOfParts>
  <Company>Организация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Информационное обследование организации</dc:title>
  <dc:creator>Customer</dc:creator>
  <cp:lastModifiedBy>Наталья П. Сидорова</cp:lastModifiedBy>
  <cp:revision>5</cp:revision>
  <dcterms:created xsi:type="dcterms:W3CDTF">2010-09-06T18:49:45Z</dcterms:created>
  <dcterms:modified xsi:type="dcterms:W3CDTF">2014-02-14T06:14:00Z</dcterms:modified>
</cp:coreProperties>
</file>