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E427A4-2D21-46B7-8CC3-251D486EF799}" type="datetimeFigureOut">
              <a:rPr lang="ru-RU"/>
              <a:pPr>
                <a:defRPr/>
              </a:pPr>
              <a:t>01.03.2013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17036A-D9EF-4DFA-A2F0-BF45BBBCE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399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5C1CE6-3FFF-4880-94CD-0777D806D7EE}" type="slidenum">
              <a:rPr lang="ru-RU" smtClean="0"/>
              <a:pPr eaLnBrk="1" hangingPunct="1"/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6" name="Picture 5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5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981200"/>
            <a:ext cx="7772400" cy="11430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2975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9" name="Rectangle 5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" name="Rectangle 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" name="Rectangle 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pPr>
              <a:defRPr/>
            </a:pPr>
            <a:fld id="{498E555F-E1CF-4A43-A5CE-F1DB07FE8A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C2E5-9E3D-4F87-BB5C-4B7462E5B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57900" y="457200"/>
            <a:ext cx="1943100" cy="5562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5676900" cy="5562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50888-090E-4E25-94F6-4C072D1580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BC828-1469-433D-A229-A71F83C64F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CCE54-47D7-481F-9955-ED0745A671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9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D210-CB8B-41B6-A18C-401F239DE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C6E7-00DE-48F4-BC4F-CF0026E784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09728-05F6-4722-9FF6-E343AEEB60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8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FF003-49F8-42BB-985D-9F9E241553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6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67AD-C4FF-4E8D-903C-1B07C18D14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1CEF-2BCC-45BA-9658-824B962EF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1034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5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7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8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9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0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1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2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3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4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5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6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7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8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49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0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1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2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3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4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5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6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7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8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59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0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1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2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6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7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8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9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0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1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2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3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4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5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6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7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8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79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80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81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82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83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84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85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1033" name="Picture 5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873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73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73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5440AB26-381B-4511-9DC8-AD7AE899E0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Проектирование КИС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Доц. 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i="1" smtClean="0"/>
              <a:t>Типовое проектирование КИС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предполагает создание системы из готовых типовых элементов. </a:t>
            </a:r>
            <a:endParaRPr lang="ru-RU" b="1" i="1" smtClean="0"/>
          </a:p>
          <a:p>
            <a:pPr eaLnBrk="1" hangingPunct="1"/>
            <a:r>
              <a:rPr lang="ru-RU" b="1" i="1" smtClean="0"/>
              <a:t>Типовое проектное решение (ТПР)</a:t>
            </a:r>
            <a:r>
              <a:rPr lang="ru-RU" smtClean="0"/>
              <a:t>- это тиражируемое (пригодное к многократному использованию) проектное решение.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-100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0"/>
            <a:ext cx="580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i="1" smtClean="0"/>
              <a:t>Проектирование КИС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проектирование объектов данных, которые будут реализованы в базе данных;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проектирование программ, экранных форм, отчетов, которые будут обеспечивать выполнение запросов к данным;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учет конкретной среды или технологии, а именно: топологии сети, конфигурации аппаратных средств, используемой архитектуры (файл-сервер или клиент-сервер), параллельной обработки, распределенной обработки данных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Методология проектирования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smtClean="0"/>
              <a:t>Согласно современной методологии, процесс создания ИС представляет собой процесс построения и последовательного преобразования ряда согласованных моделей на всех этапах ЖЦ ИС. На каждом этапе ЖЦ создаются специфичные для него модели - организации, требований к ИС, проекта ИС, требований к приложениям и т.д. Модели формируются рабочими группами команды проекта, сохраняются и накапливаются в репозитории проекта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Формирование требований к системе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Задача формирования требований к ИС является одной из наиболее ответственных, трудно формализуемых и наиболее дорогих и тяжелых для исправления в случае ошибки. </a:t>
            </a:r>
          </a:p>
          <a:p>
            <a:pPr eaLnBrk="1" hangingPunct="1"/>
            <a:r>
              <a:rPr lang="ru-RU" sz="2800" smtClean="0"/>
              <a:t>Модель организации, описанная в терминах бизнес-процессов и бизнес-функций, позволяет сформулировать основные требования к КИС.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Группы требований к КИС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к системе в целом.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по соответствию стандартам.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по безопасности системы.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к аппаратной части и системному программному обеспечению (серверные платформы; платформы клиентов; сети и телекоммуникации).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к интерфейсу с пользователем.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к системам доступа к данным (СУБД;  информационным хранилищам; аналитической обработки данных.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к совместимости с другими ИС.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к миграции унаследованных систем. </a:t>
            </a:r>
          </a:p>
          <a:p>
            <a:pPr marL="812800" indent="-812800" eaLnBrk="1" hangingPunct="1">
              <a:lnSpc>
                <a:spcPct val="80000"/>
              </a:lnSpc>
            </a:pPr>
            <a:r>
              <a:rPr lang="ru-RU" sz="2000" smtClean="0"/>
              <a:t>Требования по администрированию системы.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Проектирование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На этапе проектирования прежде всего формируются модели данных. 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Параллельно с проектированием схемы БД выполняется проектирование процессов, чтобы получить спецификации (описания) всех модулей ИС. 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Главная цель проектирования процессов заключается в отображении функций, полученных на этапе анализа, в модули информационной системы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Результат проектирования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схема базы данных (на основании ER-модели, разработанной на этапе анализа); </a:t>
            </a:r>
          </a:p>
          <a:p>
            <a:pPr eaLnBrk="1" hangingPunct="1"/>
            <a:r>
              <a:rPr lang="ru-RU" smtClean="0"/>
              <a:t>набор спецификаций модулей системы (они строятся на базе моделей функций).</a:t>
            </a:r>
          </a:p>
          <a:p>
            <a:pPr eaLnBrk="1" hangingPunct="1">
              <a:buFontTx/>
              <a:buNone/>
            </a:pPr>
            <a:r>
              <a:rPr lang="ru-RU" smtClean="0"/>
              <a:t>Этап проектирования завершается разработкой технического проекта ИС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Методы проектирования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Каноническое (ГОСТ 34.602)</a:t>
            </a:r>
          </a:p>
          <a:p>
            <a:pPr eaLnBrk="1" hangingPunct="1"/>
            <a:r>
              <a:rPr lang="ru-RU" smtClean="0"/>
              <a:t>Типовое </a:t>
            </a:r>
          </a:p>
          <a:p>
            <a:pPr eaLnBrk="1" hangingPunct="1"/>
            <a:r>
              <a:rPr lang="ru-RU" smtClean="0"/>
              <a:t>Компонентное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69064">
  <a:themeElements>
    <a:clrScheme name="TS001069064 1">
      <a:dk1>
        <a:srgbClr val="663300"/>
      </a:dk1>
      <a:lt1>
        <a:srgbClr val="FFF8E2"/>
      </a:lt1>
      <a:dk2>
        <a:srgbClr val="996600"/>
      </a:dk2>
      <a:lt2>
        <a:srgbClr val="DDDDDD"/>
      </a:lt2>
      <a:accent1>
        <a:srgbClr val="92D0A4"/>
      </a:accent1>
      <a:accent2>
        <a:srgbClr val="BDAB71"/>
      </a:accent2>
      <a:accent3>
        <a:srgbClr val="FFFBEE"/>
      </a:accent3>
      <a:accent4>
        <a:srgbClr val="562A00"/>
      </a:accent4>
      <a:accent5>
        <a:srgbClr val="C7E4CF"/>
      </a:accent5>
      <a:accent6>
        <a:srgbClr val="AB9B66"/>
      </a:accent6>
      <a:hlink>
        <a:srgbClr val="FF9999"/>
      </a:hlink>
      <a:folHlink>
        <a:srgbClr val="E5DF94"/>
      </a:folHlink>
    </a:clrScheme>
    <a:fontScheme name="TS00106906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001069064 1">
        <a:dk1>
          <a:srgbClr val="663300"/>
        </a:dk1>
        <a:lt1>
          <a:srgbClr val="FFF8E2"/>
        </a:lt1>
        <a:dk2>
          <a:srgbClr val="996600"/>
        </a:dk2>
        <a:lt2>
          <a:srgbClr val="DDDDDD"/>
        </a:lt2>
        <a:accent1>
          <a:srgbClr val="92D0A4"/>
        </a:accent1>
        <a:accent2>
          <a:srgbClr val="BDAB71"/>
        </a:accent2>
        <a:accent3>
          <a:srgbClr val="FFFBEE"/>
        </a:accent3>
        <a:accent4>
          <a:srgbClr val="562A00"/>
        </a:accent4>
        <a:accent5>
          <a:srgbClr val="C7E4CF"/>
        </a:accent5>
        <a:accent6>
          <a:srgbClr val="AB9B66"/>
        </a:accent6>
        <a:hlink>
          <a:srgbClr val="FF9999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001069064 2">
        <a:dk1>
          <a:srgbClr val="663300"/>
        </a:dk1>
        <a:lt1>
          <a:srgbClr val="F8F8F8"/>
        </a:lt1>
        <a:dk2>
          <a:srgbClr val="3366CC"/>
        </a:dk2>
        <a:lt2>
          <a:srgbClr val="CCECFF"/>
        </a:lt2>
        <a:accent1>
          <a:srgbClr val="93C4D0"/>
        </a:accent1>
        <a:accent2>
          <a:srgbClr val="BDAB71"/>
        </a:accent2>
        <a:accent3>
          <a:srgbClr val="FBFBFB"/>
        </a:accent3>
        <a:accent4>
          <a:srgbClr val="562A00"/>
        </a:accent4>
        <a:accent5>
          <a:srgbClr val="C8DEE4"/>
        </a:accent5>
        <a:accent6>
          <a:srgbClr val="AB9B66"/>
        </a:accent6>
        <a:hlink>
          <a:srgbClr val="E6B2BE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001069064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Презентация2</Template>
  <TotalTime>82</TotalTime>
  <Words>375</Words>
  <Application>Microsoft Office PowerPoint</Application>
  <PresentationFormat>Экран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TS001069064</vt:lpstr>
      <vt:lpstr>Проектирование КИС</vt:lpstr>
      <vt:lpstr>Презентация PowerPoint</vt:lpstr>
      <vt:lpstr>Проектирование КИС</vt:lpstr>
      <vt:lpstr>Методология проектирования</vt:lpstr>
      <vt:lpstr>Формирование требований к системе </vt:lpstr>
      <vt:lpstr>Группы требований к КИС</vt:lpstr>
      <vt:lpstr>Проектирование</vt:lpstr>
      <vt:lpstr>Результат проектирования</vt:lpstr>
      <vt:lpstr>Методы проектирования</vt:lpstr>
      <vt:lpstr>Типовое проектирование КИС</vt:lpstr>
    </vt:vector>
  </TitlesOfParts>
  <Company>Организация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Customer</dc:creator>
  <cp:lastModifiedBy>Наталья П. Сидорова</cp:lastModifiedBy>
  <cp:revision>14</cp:revision>
  <dcterms:created xsi:type="dcterms:W3CDTF">2011-04-28T16:13:27Z</dcterms:created>
  <dcterms:modified xsi:type="dcterms:W3CDTF">2013-03-01T09:40:24Z</dcterms:modified>
</cp:coreProperties>
</file>