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62" r:id="rId2"/>
    <p:sldId id="263" r:id="rId3"/>
    <p:sldId id="267" r:id="rId4"/>
    <p:sldId id="268" r:id="rId5"/>
    <p:sldId id="264" r:id="rId6"/>
    <p:sldId id="265" r:id="rId7"/>
    <p:sldId id="266" r:id="rId8"/>
    <p:sldId id="269" r:id="rId9"/>
    <p:sldId id="256" r:id="rId10"/>
    <p:sldId id="257" r:id="rId11"/>
    <p:sldId id="258" r:id="rId12"/>
    <p:sldId id="259" r:id="rId13"/>
    <p:sldId id="271" r:id="rId14"/>
    <p:sldId id="270" r:id="rId15"/>
    <p:sldId id="273" r:id="rId16"/>
    <p:sldId id="272" r:id="rId17"/>
    <p:sldId id="274" r:id="rId18"/>
    <p:sldId id="260" r:id="rId19"/>
    <p:sldId id="278" r:id="rId20"/>
    <p:sldId id="275" r:id="rId21"/>
    <p:sldId id="279" r:id="rId22"/>
    <p:sldId id="277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0F1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BF2D4-29AD-4102-93C1-D267AD87E3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05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CB5BF-794D-4560-82FF-83DB8FFB4A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62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4513" y="214313"/>
            <a:ext cx="1817687" cy="60944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439863" y="214313"/>
            <a:ext cx="5302250" cy="60944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0CFDE-2B52-41E0-A8F5-FEBF9FA984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23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E30F9-1639-419C-B203-1D307DF37E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11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59F39-7641-44E4-AFB8-43D14F1448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02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9863" y="1709738"/>
            <a:ext cx="3559175" cy="4598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51438" y="1709738"/>
            <a:ext cx="3560762" cy="4598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B78CC-9D0E-4426-9416-ADBF0718EB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1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CBA1-67D4-49F6-939F-CECC080607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02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9F0EA-05C1-4A90-BF85-8828DEFB7A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69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7A7BC-AE2D-4249-BFCD-65FBF346AE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47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E7821-24A6-41DC-8A35-3EE9A5EF22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53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87E5F-477E-4A64-ABD5-67EA9741DB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15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39863" y="214313"/>
            <a:ext cx="72723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9863" y="1709738"/>
            <a:ext cx="7272337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650" y="6237288"/>
            <a:ext cx="576263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A1DEB6-97AF-4228-A9CB-00B0ABE421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rp_erp_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8207375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0" y="2149475"/>
            <a:ext cx="91440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b="1"/>
              <a:t>Терминология CRP</a:t>
            </a:r>
            <a:r>
              <a:rPr lang="ru-RU"/>
              <a:t> </a:t>
            </a:r>
          </a:p>
          <a:p>
            <a:pPr algn="ctr"/>
            <a:r>
              <a:rPr lang="ru-RU"/>
              <a:t>Load profile - загрузочный профиль - сравнивает потребность с плановой (доступной) производительностью </a:t>
            </a:r>
          </a:p>
          <a:p>
            <a:pPr algn="ctr"/>
            <a:r>
              <a:rPr lang="ru-RU"/>
              <a:t>Capacity - производительность - включая загрузку и эффективность </a:t>
            </a:r>
          </a:p>
          <a:p>
            <a:pPr algn="ctr"/>
            <a:r>
              <a:rPr lang="ru-RU"/>
              <a:t>Utilization - загрузка, коэфф. использования - % доступной мощности или производительности </a:t>
            </a:r>
          </a:p>
          <a:p>
            <a:pPr algn="ctr"/>
            <a:r>
              <a:rPr lang="ru-RU"/>
              <a:t>Efficiency - эффективность - возможная загрузка в сравнении с паспортной (не путать с загрузкой) </a:t>
            </a:r>
          </a:p>
          <a:p>
            <a:pPr algn="ctr"/>
            <a:r>
              <a:rPr lang="ru-RU"/>
              <a:t>Load - стандартная загрузка - стандартное рабочее время </a:t>
            </a:r>
          </a:p>
          <a:p>
            <a:pPr algn="ctr"/>
            <a:r>
              <a:rPr lang="ru-RU"/>
              <a:t>Load percent - процент загрузки - отношение загрузки к производительности </a:t>
            </a:r>
          </a:p>
          <a:p>
            <a:pPr algn="ctr" eaLnBrk="0" hangingPunct="0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mrp_erp_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8280400" cy="590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mrp_erp_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68313"/>
            <a:ext cx="8424863" cy="584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Типовая функциональность MRP систем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2843213" y="1989138"/>
            <a:ext cx="4249737" cy="863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b="1">
                <a:solidFill>
                  <a:srgbClr val="AD0F13"/>
                </a:solidFill>
              </a:rPr>
              <a:t>MRP система</a:t>
            </a:r>
          </a:p>
        </p:txBody>
      </p: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1547813" y="3716338"/>
            <a:ext cx="1873250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390" name="Rectangle 9"/>
          <p:cNvSpPr>
            <a:spLocks noChangeArrowheads="1"/>
          </p:cNvSpPr>
          <p:nvPr/>
        </p:nvSpPr>
        <p:spPr bwMode="auto">
          <a:xfrm>
            <a:off x="3635375" y="3716338"/>
            <a:ext cx="1873250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6011863" y="3789363"/>
            <a:ext cx="1873250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392" name="Line 11"/>
          <p:cNvSpPr>
            <a:spLocks noChangeShapeType="1"/>
          </p:cNvSpPr>
          <p:nvPr/>
        </p:nvSpPr>
        <p:spPr bwMode="auto">
          <a:xfrm>
            <a:off x="4859338" y="28527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393" name="Line 12"/>
          <p:cNvSpPr>
            <a:spLocks noChangeShapeType="1"/>
          </p:cNvSpPr>
          <p:nvPr/>
        </p:nvSpPr>
        <p:spPr bwMode="auto">
          <a:xfrm>
            <a:off x="2339975" y="3357563"/>
            <a:ext cx="4968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394" name="Line 13"/>
          <p:cNvSpPr>
            <a:spLocks noChangeShapeType="1"/>
          </p:cNvSpPr>
          <p:nvPr/>
        </p:nvSpPr>
        <p:spPr bwMode="auto">
          <a:xfrm>
            <a:off x="2339975" y="33575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395" name="Line 14"/>
          <p:cNvSpPr>
            <a:spLocks noChangeShapeType="1"/>
          </p:cNvSpPr>
          <p:nvPr/>
        </p:nvSpPr>
        <p:spPr bwMode="auto">
          <a:xfrm>
            <a:off x="4716463" y="33575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396" name="Line 15"/>
          <p:cNvSpPr>
            <a:spLocks noChangeShapeType="1"/>
          </p:cNvSpPr>
          <p:nvPr/>
        </p:nvSpPr>
        <p:spPr bwMode="auto">
          <a:xfrm>
            <a:off x="7308850" y="33575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 smtClean="0"/>
              <a:t>Типовая функциональность MRP </a:t>
            </a:r>
            <a:r>
              <a:rPr lang="ru-RU" sz="3200" smtClean="0"/>
              <a:t>систем</a:t>
            </a:r>
            <a:r>
              <a:rPr lang="ru-RU" sz="3200" smtClean="0"/>
              <a:t>: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ru-RU" smtClean="0"/>
          </a:p>
          <a:p>
            <a:pPr eaLnBrk="1" hangingPunct="1"/>
            <a:r>
              <a:rPr lang="ru-RU" smtClean="0"/>
              <a:t>описание плановых единиц и уровней планирования </a:t>
            </a:r>
          </a:p>
          <a:p>
            <a:pPr eaLnBrk="1" hangingPunct="1"/>
            <a:r>
              <a:rPr lang="ru-RU" smtClean="0"/>
              <a:t>описание спецификаций планирования </a:t>
            </a:r>
          </a:p>
          <a:p>
            <a:pPr eaLnBrk="1" hangingPunct="1"/>
            <a:r>
              <a:rPr lang="ru-RU" smtClean="0"/>
              <a:t>формирование основного производственного плана графика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Типовая функциональность MRP систем: MRP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ru-RU" sz="2400" smtClean="0"/>
          </a:p>
          <a:p>
            <a:pPr eaLnBrk="1" hangingPunct="1">
              <a:lnSpc>
                <a:spcPct val="90000"/>
              </a:lnSpc>
            </a:pPr>
            <a:r>
              <a:rPr lang="ru-RU" sz="2400" smtClean="0"/>
              <a:t>управление изделиями (описание материалов, комплектующих и единиц готовой продукции)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smtClean="0"/>
              <a:t>управление запасами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smtClean="0"/>
              <a:t>управление конфигурацией изделия (состав изделия)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smtClean="0"/>
              <a:t>ведение ведомости материалов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smtClean="0"/>
              <a:t>расчет потребности в материалах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smtClean="0"/>
              <a:t>формирование MRP заказов на закупку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smtClean="0"/>
              <a:t>формирование MRP заказов на перемещение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smtClean="0"/>
              <a:t>Формирование отчетов. </a:t>
            </a:r>
          </a:p>
          <a:p>
            <a:pPr eaLnBrk="1" hangingPunct="1">
              <a:lnSpc>
                <a:spcPct val="90000"/>
              </a:lnSpc>
            </a:pPr>
            <a:endParaRPr lang="ru-RU" sz="24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Типовая функциональность MRP систем: CRP </a:t>
            </a:r>
            <a:br>
              <a:rPr lang="ru-RU" sz="3200" smtClean="0"/>
            </a:br>
            <a:endParaRPr lang="ru-RU" sz="320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000" smtClean="0"/>
              <a:t>рабочие центры (описание структуры производственных рабочих центров с определением мощности) </a:t>
            </a:r>
          </a:p>
          <a:p>
            <a:pPr eaLnBrk="1" hangingPunct="1">
              <a:lnSpc>
                <a:spcPct val="80000"/>
              </a:lnSpc>
            </a:pPr>
            <a:r>
              <a:rPr lang="ru-RU" sz="2000" smtClean="0"/>
              <a:t>машины и механизмы (описание производственного оборудования с определением нормативной мощности) </a:t>
            </a:r>
          </a:p>
          <a:p>
            <a:pPr eaLnBrk="1" hangingPunct="1">
              <a:lnSpc>
                <a:spcPct val="80000"/>
              </a:lnSpc>
            </a:pPr>
            <a:r>
              <a:rPr lang="ru-RU" sz="2000" smtClean="0"/>
              <a:t>производственные операции, выполняемых в привязке к рабочим центрам и оборудованию </a:t>
            </a:r>
          </a:p>
          <a:p>
            <a:pPr eaLnBrk="1" hangingPunct="1">
              <a:lnSpc>
                <a:spcPct val="80000"/>
              </a:lnSpc>
            </a:pPr>
            <a:r>
              <a:rPr lang="ru-RU" sz="2000" smtClean="0"/>
              <a:t>технологические маршруты, представляющих последовательность операций, выполяемых в течение некоторого времени на конкретном оборудовании в определенном рабочем центре </a:t>
            </a:r>
          </a:p>
          <a:p>
            <a:pPr eaLnBrk="1" hangingPunct="1">
              <a:lnSpc>
                <a:spcPct val="80000"/>
              </a:lnSpc>
            </a:pPr>
            <a:r>
              <a:rPr lang="ru-RU" sz="2000" smtClean="0"/>
              <a:t>расчет потребностей по мощностям для определения критической загрузки и принятия решения </a:t>
            </a:r>
          </a:p>
          <a:p>
            <a:pPr eaLnBrk="1" hangingPunct="1">
              <a:lnSpc>
                <a:spcPct val="80000"/>
              </a:lnSpc>
            </a:pPr>
            <a:endParaRPr lang="ru-RU" sz="20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Стандарт MRPII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Одним из наиболее распространенных методов управления производством и стандарт MRPII (Manufacturing Resource Planning) – планирование производственных ресурсов,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mrp2systems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8353425" cy="55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539750" y="620713"/>
          <a:ext cx="8280400" cy="568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8069153" imgH="6431199" progId="Visio.Drawing.11">
                  <p:embed/>
                </p:oleObj>
              </mc:Choice>
              <mc:Fallback>
                <p:oleObj name="Visio" r:id="rId3" imgW="8069153" imgH="643119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620713"/>
                        <a:ext cx="8280400" cy="568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b="0" smtClean="0"/>
              <a:t>Основная идея MRP системы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ru-RU" sz="2400" b="1" smtClean="0"/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Основная идея MRP систем состоит в том, что любая учетная единица материалов или комплектующих, необходимых для производства изделия, должна быть в наличии в нужное время и в нужном количестве. 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Основным преимуществом MRP систем является формирование последовательности производственных операций с материалами и комплектующими, обеспечивающей своевременное изготовление узлов (полуфабрикатов) для реализации основного производственного плана по выпуску готовой продукции.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Стандартные  функции </a:t>
            </a:r>
            <a:r>
              <a:rPr lang="en-US" sz="3200" smtClean="0"/>
              <a:t>MRPII </a:t>
            </a:r>
            <a:r>
              <a:rPr lang="ru-RU" sz="3200" smtClean="0"/>
              <a:t>систем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ru-RU" sz="2800" smtClean="0"/>
              <a:t>Планирование продаж и производства,  </a:t>
            </a:r>
          </a:p>
          <a:p>
            <a:pPr eaLnBrk="1" hangingPunct="1">
              <a:spcBef>
                <a:spcPct val="0"/>
              </a:spcBef>
            </a:pPr>
            <a:r>
              <a:rPr lang="ru-RU" sz="2800" smtClean="0"/>
              <a:t> Управление спросом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smtClean="0"/>
              <a:t>Составление главного календарного плана производства </a:t>
            </a:r>
          </a:p>
          <a:p>
            <a:pPr eaLnBrk="1" hangingPunct="1">
              <a:spcBef>
                <a:spcPct val="0"/>
              </a:spcBef>
            </a:pPr>
            <a:r>
              <a:rPr lang="ru-RU" sz="2800" smtClean="0"/>
              <a:t>Объемно-календарное планирование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MRP</a:t>
            </a:r>
            <a:r>
              <a:rPr lang="ru-RU" sz="2800" smtClean="0"/>
              <a:t>-планирование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CRP</a:t>
            </a:r>
            <a:r>
              <a:rPr lang="ru-RU" sz="2800" smtClean="0"/>
              <a:t>-планирование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smtClean="0"/>
              <a:t>Контроль закупок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smtClean="0"/>
              <a:t>Контроль финансов (бухгалтерия)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smtClean="0"/>
              <a:t>Финансовый анализ</a:t>
            </a:r>
          </a:p>
          <a:p>
            <a:pPr eaLnBrk="1" hangingPunct="1">
              <a:lnSpc>
                <a:spcPct val="90000"/>
              </a:lnSpc>
            </a:pPr>
            <a:endParaRPr lang="ru-RU" sz="2800" smtClean="0"/>
          </a:p>
          <a:p>
            <a:pPr eaLnBrk="1" hangingPunct="1">
              <a:lnSpc>
                <a:spcPct val="90000"/>
              </a:lnSpc>
            </a:pPr>
            <a:endParaRPr lang="ru-RU" sz="2800" smtClean="0"/>
          </a:p>
          <a:p>
            <a:pPr eaLnBrk="1" hangingPunct="1">
              <a:lnSpc>
                <a:spcPct val="90000"/>
              </a:lnSpc>
            </a:pPr>
            <a:endParaRPr lang="ru-RU" sz="2800" smtClean="0"/>
          </a:p>
          <a:p>
            <a:pPr eaLnBrk="1" hangingPunct="1">
              <a:lnSpc>
                <a:spcPct val="90000"/>
              </a:lnSpc>
            </a:pPr>
            <a:endParaRPr lang="ru-RU" sz="2800" smtClean="0"/>
          </a:p>
          <a:p>
            <a:pPr eaLnBrk="1" hangingPunct="1">
              <a:lnSpc>
                <a:spcPct val="90000"/>
              </a:lnSpc>
            </a:pPr>
            <a:endParaRPr lang="ru-RU" sz="28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graphicFrame>
        <p:nvGraphicFramePr>
          <p:cNvPr id="205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11188" y="620713"/>
          <a:ext cx="7739062" cy="568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3" imgW="9484726" imgH="6658783" progId="Visio.Drawing.11">
                  <p:embed/>
                </p:oleObj>
              </mc:Choice>
              <mc:Fallback>
                <p:oleObj name="Visio" r:id="rId3" imgW="9484726" imgH="665878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20713"/>
                        <a:ext cx="7739062" cy="568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ru-RU" sz="3200" smtClean="0"/>
              <a:t>Функциональность </a:t>
            </a:r>
            <a:r>
              <a:rPr lang="ru-RU" sz="3200" i="1" smtClean="0"/>
              <a:t>ERP - системы</a:t>
            </a:r>
            <a:br>
              <a:rPr lang="ru-RU" sz="3200" i="1" smtClean="0"/>
            </a:br>
            <a:endParaRPr lang="ru-RU" sz="3200" i="1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smtClean="0"/>
              <a:t>Управление финансами – ведение Главной книги, учет расчетов с партнерами, учет основных средств и др. 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smtClean="0"/>
              <a:t>Управление проектами и программами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smtClean="0"/>
              <a:t>Управление персоналом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smtClean="0"/>
              <a:t>Управление логистическими цепочками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smtClean="0"/>
              <a:t>Укрупненное планирование мощностей – определение возможности выполнения производственных планов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smtClean="0"/>
              <a:t>Разработка основного плана производства.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Основные функции CRM-систем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1600" smtClean="0"/>
              <a:t>Contact management (Управление контактами) </a:t>
            </a:r>
          </a:p>
          <a:p>
            <a:pPr eaLnBrk="1" hangingPunct="1">
              <a:lnSpc>
                <a:spcPct val="80000"/>
              </a:lnSpc>
            </a:pPr>
            <a:r>
              <a:rPr lang="ru-RU" sz="1600" smtClean="0"/>
              <a:t>Activity management (Управление взаимодействиями с клиентами) </a:t>
            </a:r>
          </a:p>
          <a:p>
            <a:pPr eaLnBrk="1" hangingPunct="1">
              <a:lnSpc>
                <a:spcPct val="80000"/>
              </a:lnSpc>
            </a:pPr>
            <a:r>
              <a:rPr lang="ru-RU" sz="1600" smtClean="0"/>
              <a:t>Opportunity management (Управление потенциальными сделками) </a:t>
            </a:r>
          </a:p>
          <a:p>
            <a:pPr eaLnBrk="1" hangingPunct="1">
              <a:lnSpc>
                <a:spcPct val="80000"/>
              </a:lnSpc>
            </a:pPr>
            <a:r>
              <a:rPr lang="ru-RU" sz="1600" smtClean="0"/>
              <a:t>Project management (Управление заключенными сделками) </a:t>
            </a:r>
          </a:p>
          <a:p>
            <a:pPr eaLnBrk="1" hangingPunct="1">
              <a:lnSpc>
                <a:spcPct val="80000"/>
              </a:lnSpc>
            </a:pPr>
            <a:r>
              <a:rPr lang="ru-RU" sz="1600" smtClean="0"/>
              <a:t>Knowledge management (База данных по продуктам, услугам и ценам компании, информация о состоянии рынка и конкурентах) </a:t>
            </a:r>
          </a:p>
          <a:p>
            <a:pPr eaLnBrk="1" hangingPunct="1">
              <a:lnSpc>
                <a:spcPct val="80000"/>
              </a:lnSpc>
            </a:pPr>
            <a:r>
              <a:rPr lang="ru-RU" sz="1600" smtClean="0"/>
              <a:t>Scheduling and Resource reservation (Система календарей и планировщиков) Автоматическая подготовка коммерческих предложений </a:t>
            </a:r>
          </a:p>
          <a:p>
            <a:pPr eaLnBrk="1" hangingPunct="1">
              <a:lnSpc>
                <a:spcPct val="80000"/>
              </a:lnSpc>
            </a:pPr>
            <a:r>
              <a:rPr lang="ru-RU" sz="1600" smtClean="0"/>
              <a:t>Reporting (Генерация отчетности) 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1400" smtClean="0"/>
              <a:t>Анализ и формирование целевой аудитории, 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1400" smtClean="0"/>
              <a:t>Генерация списков потенциальных клиентов и их распределение между торговыми представителями 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1400" smtClean="0"/>
              <a:t>Планирование проведения маркетинговых кампаний и исследований и анализ их результатов 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1400" smtClean="0"/>
              <a:t>Инструменты для проведения теле маркетинга</a:t>
            </a:r>
            <a:r>
              <a:rPr lang="ru-RU" sz="1600" smtClean="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25603" name="Содержимое 3" descr="рынок1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913" y="765175"/>
            <a:ext cx="7272337" cy="5307013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26627" name="Содержимое 5" descr="рынок2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404813"/>
            <a:ext cx="7775575" cy="6453187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27651" name="Содержимое 3" descr="рынок3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4838" y="2179638"/>
            <a:ext cx="6400800" cy="36576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Основные термины </a:t>
            </a:r>
            <a:r>
              <a:rPr lang="en-US" smtClean="0"/>
              <a:t>MRP</a:t>
            </a:r>
            <a:endParaRPr lang="ru-RU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b="1" smtClean="0"/>
              <a:t>Основной производственный план-график (ОПП)</a:t>
            </a:r>
            <a:r>
              <a:rPr lang="ru-RU" smtClean="0"/>
              <a:t> </a:t>
            </a:r>
          </a:p>
          <a:p>
            <a:pPr eaLnBrk="1" hangingPunct="1"/>
            <a:r>
              <a:rPr lang="ru-RU" b="1" smtClean="0"/>
              <a:t>Ведомость материалов</a:t>
            </a:r>
            <a:endParaRPr lang="ru-RU" smtClean="0"/>
          </a:p>
          <a:p>
            <a:pPr eaLnBrk="1" hangingPunct="1"/>
            <a:r>
              <a:rPr lang="ru-RU" b="1" smtClean="0"/>
              <a:t>Состав изделия</a:t>
            </a:r>
          </a:p>
          <a:p>
            <a:pPr eaLnBrk="1" hangingPunct="1"/>
            <a:r>
              <a:rPr lang="ru-RU" b="1" smtClean="0"/>
              <a:t>Состояние запасов </a:t>
            </a: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/>
            </a:r>
            <a:br>
              <a:rPr lang="ru-RU" smtClean="0"/>
            </a:br>
            <a:endParaRPr lang="ru-RU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Ведомость материалов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09738"/>
            <a:ext cx="8461375" cy="45989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smtClean="0"/>
              <a:t>Ведомость материалов (ВМ) представляет собой номенклатурный перечень материалов и их количеств для производства некоторого узла или конечного изделия. Совместно с составом изделия ВМ обеспечивает формирование полного перечня готовой продукции, количества материалов и комплектующих для каждого изделия и описание структуры изделия (узлы, детали, комплектующие, материалы и их взаимосвязи). 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Ведомость материалов и состав изделия представляют собой таблицы базы данных, информация которых корректно отражает соответствующие данные, при изменении физического состава изделия или ВМ состояние таблиц должно быть своевременно </a:t>
            </a:r>
          </a:p>
          <a:p>
            <a:pPr eaLnBrk="1" hangingPunct="1">
              <a:lnSpc>
                <a:spcPct val="80000"/>
              </a:lnSpc>
            </a:pPr>
            <a:endParaRPr lang="ru-RU" sz="24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b="0" smtClean="0"/>
              <a:t>Состояние запасов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Текущее состояние запасов отражается в соответствующих таблицах базы данных с указанием всех необходимых характеристик учетных единиц. Каждая учетная единица, вне зависимости от вариантов ее использования в одном изделии или многих готовых изделиях должна иметь только одну идентифицирующую запись с уникальным кодом.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Состав данных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000" b="1" smtClean="0"/>
              <a:t>общие данные: </a:t>
            </a:r>
            <a:r>
              <a:rPr lang="ru-RU" sz="2000" smtClean="0"/>
              <a:t>код,  описание, тип, размер, вес и т.д. </a:t>
            </a:r>
          </a:p>
          <a:p>
            <a:pPr eaLnBrk="1" hangingPunct="1">
              <a:lnSpc>
                <a:spcPct val="80000"/>
              </a:lnSpc>
            </a:pPr>
            <a:r>
              <a:rPr lang="ru-RU" sz="2000" b="1" smtClean="0"/>
              <a:t>данные запаса: </a:t>
            </a:r>
            <a:r>
              <a:rPr lang="ru-RU" sz="2000" smtClean="0"/>
              <a:t>единица запаса, единица хранения, свободный запас, оптимальный запас, запланированный к заказу, заказанный запас, распределенный запас, признак партии/серии и т.д. </a:t>
            </a:r>
          </a:p>
          <a:p>
            <a:pPr eaLnBrk="1" hangingPunct="1">
              <a:lnSpc>
                <a:spcPct val="80000"/>
              </a:lnSpc>
            </a:pPr>
            <a:r>
              <a:rPr lang="ru-RU" sz="2000" b="1" smtClean="0"/>
              <a:t>данные по закупкам и продажам: </a:t>
            </a:r>
            <a:r>
              <a:rPr lang="ru-RU" sz="2000" smtClean="0"/>
              <a:t>единица закупки/продажи, основной поставщик, цена,... </a:t>
            </a:r>
          </a:p>
          <a:p>
            <a:pPr eaLnBrk="1" hangingPunct="1">
              <a:lnSpc>
                <a:spcPct val="80000"/>
              </a:lnSpc>
            </a:pPr>
            <a:r>
              <a:rPr lang="ru-RU" sz="2000" b="1" smtClean="0"/>
              <a:t>данные по производству и производственным заказам</a:t>
            </a:r>
            <a:r>
              <a:rPr lang="ru-RU" sz="2000" smtClean="0"/>
              <a:t> и т.д.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000" b="1" i="1" smtClean="0"/>
              <a:t>Записи учетных единиц обновляются всякий раз при выполнении операций с запасами, например, запланированные к закупке, заказанные к поставке, оприходованные, брак и т.д. </a:t>
            </a:r>
          </a:p>
          <a:p>
            <a:pPr eaLnBrk="1" hangingPunct="1">
              <a:lnSpc>
                <a:spcPct val="80000"/>
              </a:lnSpc>
            </a:pPr>
            <a:endParaRPr lang="ru-RU" sz="2000" b="1" i="1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Основные операции MRP системы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ru-RU" sz="2000" smtClean="0"/>
          </a:p>
          <a:p>
            <a:pPr eaLnBrk="1" hangingPunct="1">
              <a:lnSpc>
                <a:spcPct val="80000"/>
              </a:lnSpc>
            </a:pPr>
            <a:r>
              <a:rPr lang="ru-RU" sz="2000" smtClean="0"/>
              <a:t>на основании ОПП определяется количественный состав конечных изделий для каждого периода времени планирования </a:t>
            </a:r>
          </a:p>
          <a:p>
            <a:pPr eaLnBrk="1" hangingPunct="1">
              <a:lnSpc>
                <a:spcPct val="80000"/>
              </a:lnSpc>
            </a:pPr>
            <a:r>
              <a:rPr lang="ru-RU" sz="2000" smtClean="0"/>
              <a:t>к составу конечных изделий добавляются запасные частей, не включенных в ОПП </a:t>
            </a:r>
          </a:p>
          <a:p>
            <a:pPr eaLnBrk="1" hangingPunct="1">
              <a:lnSpc>
                <a:spcPct val="80000"/>
              </a:lnSpc>
            </a:pPr>
            <a:r>
              <a:rPr lang="ru-RU" sz="2000" smtClean="0"/>
              <a:t>для ОПП и запасных частей определяется общая потребность в материальных ресурсах в соответствии с ВМ и составом изделия с распределением по периодам времени планирования </a:t>
            </a:r>
          </a:p>
          <a:p>
            <a:pPr eaLnBrk="1" hangingPunct="1">
              <a:lnSpc>
                <a:spcPct val="80000"/>
              </a:lnSpc>
            </a:pPr>
            <a:r>
              <a:rPr lang="ru-RU" sz="2000" smtClean="0"/>
              <a:t>общая потребность материалов корректируется с учетом состояния запасов для каждого периода времени планирования </a:t>
            </a:r>
          </a:p>
          <a:p>
            <a:pPr eaLnBrk="1" hangingPunct="1">
              <a:lnSpc>
                <a:spcPct val="80000"/>
              </a:lnSpc>
            </a:pPr>
            <a:r>
              <a:rPr lang="ru-RU" sz="2000" smtClean="0"/>
              <a:t>осуществляется формирование заказов на пополнение запасов с учетом необходимых времен опережения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Результаты работы MRP системы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000" smtClean="0"/>
              <a:t>план-график снабжения материальными ресурсами производства - количество каждой учетной единицы материалов и комплектующих для каждого периода времени для обеспечения ОПП. </a:t>
            </a:r>
            <a:br>
              <a:rPr lang="ru-RU" sz="2000" smtClean="0"/>
            </a:br>
            <a:r>
              <a:rPr lang="ru-RU" sz="2000" smtClean="0"/>
              <a:t>Для реализации плана-графика снабжения система порождает график заказов в привязке к периодам времени, который используется для размещения заказов поставщикам материалов и комплектующих или для планирования самостоятельного изготовления </a:t>
            </a:r>
          </a:p>
          <a:p>
            <a:pPr eaLnBrk="1" hangingPunct="1">
              <a:lnSpc>
                <a:spcPct val="80000"/>
              </a:lnSpc>
            </a:pPr>
            <a:r>
              <a:rPr lang="ru-RU" sz="2000" smtClean="0"/>
              <a:t>изменения плана графика снабжения – внесение корректировок в ранее сформированный план-график снабжения производства </a:t>
            </a:r>
          </a:p>
          <a:p>
            <a:pPr eaLnBrk="1" hangingPunct="1">
              <a:lnSpc>
                <a:spcPct val="80000"/>
              </a:lnSpc>
            </a:pPr>
            <a:r>
              <a:rPr lang="ru-RU" sz="2000" smtClean="0"/>
              <a:t>ряд отчетов, необходимых для управления процессом снабжения производства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mrp_erp_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8424862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195095">
  <a:themeElements>
    <a:clrScheme name="10195095 1">
      <a:dk1>
        <a:srgbClr val="464646"/>
      </a:dk1>
      <a:lt1>
        <a:srgbClr val="FFFFFF"/>
      </a:lt1>
      <a:dk2>
        <a:srgbClr val="000000"/>
      </a:dk2>
      <a:lt2>
        <a:srgbClr val="808080"/>
      </a:lt2>
      <a:accent1>
        <a:srgbClr val="F15D5F"/>
      </a:accent1>
      <a:accent2>
        <a:srgbClr val="333399"/>
      </a:accent2>
      <a:accent3>
        <a:srgbClr val="FFFFFF"/>
      </a:accent3>
      <a:accent4>
        <a:srgbClr val="3A3A3A"/>
      </a:accent4>
      <a:accent5>
        <a:srgbClr val="F7B6B6"/>
      </a:accent5>
      <a:accent6>
        <a:srgbClr val="2D2D8A"/>
      </a:accent6>
      <a:hlink>
        <a:srgbClr val="F15D5F"/>
      </a:hlink>
      <a:folHlink>
        <a:srgbClr val="909090"/>
      </a:folHlink>
    </a:clrScheme>
    <a:fontScheme name="1019509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195095 1">
        <a:dk1>
          <a:srgbClr val="464646"/>
        </a:dk1>
        <a:lt1>
          <a:srgbClr val="FFFFFF"/>
        </a:lt1>
        <a:dk2>
          <a:srgbClr val="000000"/>
        </a:dk2>
        <a:lt2>
          <a:srgbClr val="808080"/>
        </a:lt2>
        <a:accent1>
          <a:srgbClr val="F15D5F"/>
        </a:accent1>
        <a:accent2>
          <a:srgbClr val="333399"/>
        </a:accent2>
        <a:accent3>
          <a:srgbClr val="FFFFFF"/>
        </a:accent3>
        <a:accent4>
          <a:srgbClr val="3A3A3A"/>
        </a:accent4>
        <a:accent5>
          <a:srgbClr val="F7B6B6"/>
        </a:accent5>
        <a:accent6>
          <a:srgbClr val="2D2D8A"/>
        </a:accent6>
        <a:hlink>
          <a:srgbClr val="F15D5F"/>
        </a:hlink>
        <a:folHlink>
          <a:srgbClr val="909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Оглавление</Template>
  <TotalTime>57</TotalTime>
  <Words>831</Words>
  <Application>Microsoft Office PowerPoint</Application>
  <PresentationFormat>Экран (4:3)</PresentationFormat>
  <Paragraphs>95</Paragraphs>
  <Slides>26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8" baseType="lpstr">
      <vt:lpstr>10195095</vt:lpstr>
      <vt:lpstr>Visio</vt:lpstr>
      <vt:lpstr>Презентация PowerPoint</vt:lpstr>
      <vt:lpstr>Основная идея MRP системы</vt:lpstr>
      <vt:lpstr>Основные термины MRP</vt:lpstr>
      <vt:lpstr>Ведомость материалов</vt:lpstr>
      <vt:lpstr>Состояние запасов</vt:lpstr>
      <vt:lpstr>Состав данных</vt:lpstr>
      <vt:lpstr>Основные операции MRP системы </vt:lpstr>
      <vt:lpstr>Результаты работы MRP системы</vt:lpstr>
      <vt:lpstr>Презентация PowerPoint</vt:lpstr>
      <vt:lpstr>Презентация PowerPoint</vt:lpstr>
      <vt:lpstr>Презентация PowerPoint</vt:lpstr>
      <vt:lpstr>Презентация PowerPoint</vt:lpstr>
      <vt:lpstr>Типовая функциональность MRP систем</vt:lpstr>
      <vt:lpstr>Типовая функциональность MRP систем: </vt:lpstr>
      <vt:lpstr>Типовая функциональность MRP систем: MRP</vt:lpstr>
      <vt:lpstr>Типовая функциональность MRP систем: CRP  </vt:lpstr>
      <vt:lpstr>Стандарт MRPII</vt:lpstr>
      <vt:lpstr>Презентация PowerPoint</vt:lpstr>
      <vt:lpstr>Презентация PowerPoint</vt:lpstr>
      <vt:lpstr>Стандартные  функции MRPII систем</vt:lpstr>
      <vt:lpstr>Презентация PowerPoint</vt:lpstr>
      <vt:lpstr>Функциональность ERP - системы </vt:lpstr>
      <vt:lpstr>Основные функции CRM-систем</vt:lpstr>
      <vt:lpstr>Презентация PowerPoint</vt:lpstr>
      <vt:lpstr>Презентация PowerPoint</vt:lpstr>
      <vt:lpstr>Презентация PowerPoint</vt:lpstr>
    </vt:vector>
  </TitlesOfParts>
  <Company>Дом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Админ</dc:creator>
  <cp:lastModifiedBy>Наталья П. Сидорова</cp:lastModifiedBy>
  <cp:revision>12</cp:revision>
  <dcterms:created xsi:type="dcterms:W3CDTF">2006-07-05T14:38:08Z</dcterms:created>
  <dcterms:modified xsi:type="dcterms:W3CDTF">2013-04-05T13:51:55Z</dcterms:modified>
</cp:coreProperties>
</file>