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57" r:id="rId3"/>
    <p:sldId id="272" r:id="rId4"/>
    <p:sldId id="258" r:id="rId5"/>
    <p:sldId id="267" r:id="rId6"/>
    <p:sldId id="279" r:id="rId7"/>
    <p:sldId id="283" r:id="rId8"/>
    <p:sldId id="286" r:id="rId9"/>
    <p:sldId id="288" r:id="rId10"/>
    <p:sldId id="289" r:id="rId11"/>
    <p:sldId id="290" r:id="rId12"/>
    <p:sldId id="291" r:id="rId13"/>
    <p:sldId id="292" r:id="rId14"/>
    <p:sldId id="293" r:id="rId15"/>
    <p:sldId id="284" r:id="rId16"/>
    <p:sldId id="285" r:id="rId17"/>
    <p:sldId id="278" r:id="rId18"/>
    <p:sldId id="277" r:id="rId19"/>
    <p:sldId id="280" r:id="rId20"/>
    <p:sldId id="264" r:id="rId21"/>
    <p:sldId id="281" r:id="rId22"/>
    <p:sldId id="282" r:id="rId23"/>
    <p:sldId id="294" r:id="rId24"/>
    <p:sldId id="276"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 y="-58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82" d="100"/>
          <a:sy n="82" d="100"/>
        </p:scale>
        <p:origin x="201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ru-RU"/>
              <a:pPr/>
              <a:t>19.04.2013</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p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ru-RU"/>
              <a:pPr/>
              <a:t>19.04.2013</a:t>
            </a:fld>
            <a:endParaRPr/>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p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61351F-DBB1-4664-ADA9-83BC7CB8848D}" type="slidenum">
              <a:rPr lang="ru-RU" smtClean="0"/>
              <a:pPr/>
              <a:t>1</a:t>
            </a:fld>
            <a:endParaRPr lang="ru-RU"/>
          </a:p>
        </p:txBody>
      </p:sp>
    </p:spTree>
    <p:extLst>
      <p:ext uri="{BB962C8B-B14F-4D97-AF65-F5344CB8AC3E}">
        <p14:creationId xmlns:p14="http://schemas.microsoft.com/office/powerpoint/2010/main" val="182671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lgn="r" defTabSz="914400">
              <a:buNone/>
            </a:pPr>
            <a:fld id="{2E61351F-DBB1-4664-ADA9-83BC7CB8848D}" type="slidenum">
              <a:rPr lang="en-US" sz="1200" b="0" i="0">
                <a:latin typeface="Euphemia"/>
                <a:ea typeface="+mn-ea"/>
                <a:cs typeface="+mn-cs"/>
              </a:rPr>
              <a:pPr algn="r" defTabSz="914400">
                <a:buNone/>
              </a:pPr>
              <a:t>4</a:t>
            </a:fld>
            <a:endParaRPr lang="en-US" sz="1200" b="0" i="0">
              <a:latin typeface="Euphemia"/>
              <a:ea typeface="+mn-ea"/>
              <a:cs typeface="+mn-cs"/>
            </a:endParaRPr>
          </a:p>
        </p:txBody>
      </p:sp>
    </p:spTree>
    <p:extLst>
      <p:ext uri="{BB962C8B-B14F-4D97-AF65-F5344CB8AC3E}">
        <p14:creationId xmlns:p14="http://schemas.microsoft.com/office/powerpoint/2010/main" val="225588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93814" y="990600"/>
            <a:ext cx="8458200" cy="3200400"/>
          </a:xfrm>
        </p:spPr>
        <p:txBody>
          <a:bodyPr>
            <a:normAutofit/>
          </a:bodyPr>
          <a:lstStyle>
            <a:lvl1pPr>
              <a:defRPr sz="6000"/>
            </a:lvl1pPr>
          </a:lstStyle>
          <a:p>
            <a:r>
              <a:rPr lang="ru-RU" noProof="0" smtClean="0"/>
              <a:t>Образец заголовка</a:t>
            </a:r>
            <a:endParaRPr lang="ru-RU" noProof="0" dirty="0"/>
          </a:p>
        </p:txBody>
      </p:sp>
      <p:sp>
        <p:nvSpPr>
          <p:cNvPr id="3" name="Подзаголовок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noProof="0" smtClean="0"/>
              <a:t>Образец подзаголовка</a:t>
            </a:r>
            <a:endParaRPr lang="ru-RU" noProof="0" dirty="0"/>
          </a:p>
        </p:txBody>
      </p:sp>
      <p:sp>
        <p:nvSpPr>
          <p:cNvPr id="4" name="Дата 3"/>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11"/>
          </p:nvPr>
        </p:nvSpPr>
        <p:spPr/>
        <p:txBody>
          <a:bodyPr/>
          <a:lstStyle/>
          <a:p>
            <a:endParaRPr lang="ru-RU" noProof="0" dirty="0"/>
          </a:p>
        </p:txBody>
      </p:sp>
      <p:sp>
        <p:nvSpPr>
          <p:cNvPr id="6" name="Номер слайда 5"/>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11"/>
          </p:nvPr>
        </p:nvSpPr>
        <p:spPr/>
        <p:txBody>
          <a:bodyPr/>
          <a:lstStyle/>
          <a:p>
            <a:endParaRPr lang="ru-RU" noProof="0" dirty="0"/>
          </a:p>
        </p:txBody>
      </p:sp>
      <p:sp>
        <p:nvSpPr>
          <p:cNvPr id="6" name="Номер слайда 5"/>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752014" y="381000"/>
            <a:ext cx="1904998" cy="5791200"/>
          </a:xfrm>
        </p:spPr>
        <p:txBody>
          <a:bodyPr vert="eaVert"/>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11"/>
          </p:nvPr>
        </p:nvSpPr>
        <p:spPr/>
        <p:txBody>
          <a:bodyPr/>
          <a:lstStyle/>
          <a:p>
            <a:endParaRPr lang="ru-RU" noProof="0" dirty="0"/>
          </a:p>
        </p:txBody>
      </p:sp>
      <p:sp>
        <p:nvSpPr>
          <p:cNvPr id="6" name="Номер слайда 5"/>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idx="1"/>
          </p:nvPr>
        </p:nvSpPr>
        <p:spPr/>
        <p:txBody>
          <a:bodyPr/>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11"/>
          </p:nvPr>
        </p:nvSpPr>
        <p:spPr/>
        <p:txBody>
          <a:bodyPr/>
          <a:lstStyle/>
          <a:p>
            <a:endParaRPr lang="ru-RU" noProof="0" dirty="0"/>
          </a:p>
        </p:txBody>
      </p:sp>
      <p:sp>
        <p:nvSpPr>
          <p:cNvPr id="6" name="Номер слайда 5"/>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noProof="0" smtClean="0"/>
              <a:t>Образец текста</a:t>
            </a:r>
          </a:p>
        </p:txBody>
      </p:sp>
      <p:sp>
        <p:nvSpPr>
          <p:cNvPr id="4" name="Дата 3"/>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11"/>
          </p:nvPr>
        </p:nvSpPr>
        <p:spPr/>
        <p:txBody>
          <a:bodyPr/>
          <a:lstStyle/>
          <a:p>
            <a:endParaRPr lang="ru-RU" noProof="0" dirty="0"/>
          </a:p>
        </p:txBody>
      </p:sp>
      <p:sp>
        <p:nvSpPr>
          <p:cNvPr id="6" name="Номер слайда 5"/>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Объект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Дата 4"/>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6" name="Нижний колонтитул 5"/>
          <p:cNvSpPr>
            <a:spLocks noGrp="1"/>
          </p:cNvSpPr>
          <p:nvPr>
            <p:ph type="ftr" sz="quarter" idx="11"/>
          </p:nvPr>
        </p:nvSpPr>
        <p:spPr/>
        <p:txBody>
          <a:bodyPr/>
          <a:lstStyle/>
          <a:p>
            <a:endParaRPr lang="ru-RU" noProof="0" dirty="0"/>
          </a:p>
        </p:txBody>
      </p:sp>
      <p:sp>
        <p:nvSpPr>
          <p:cNvPr id="7" name="Номер слайда 6"/>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3813" y="381000"/>
            <a:ext cx="9601200" cy="1143000"/>
          </a:xfrm>
        </p:spPr>
        <p:txBody>
          <a:bodyPr/>
          <a:lstStyle>
            <a:lvl1pPr>
              <a:defRPr/>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noProof="0" smtClean="0"/>
              <a:t>Образец текста</a:t>
            </a:r>
          </a:p>
        </p:txBody>
      </p:sp>
      <p:sp>
        <p:nvSpPr>
          <p:cNvPr id="4" name="Объект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Текст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noProof="0" smtClean="0"/>
              <a:t>Образец текста</a:t>
            </a:r>
          </a:p>
        </p:txBody>
      </p:sp>
      <p:sp>
        <p:nvSpPr>
          <p:cNvPr id="6" name="Объект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7" name="Дата 6"/>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8" name="Нижний колонтитул 7"/>
          <p:cNvSpPr>
            <a:spLocks noGrp="1"/>
          </p:cNvSpPr>
          <p:nvPr>
            <p:ph type="ftr" sz="quarter" idx="11"/>
          </p:nvPr>
        </p:nvSpPr>
        <p:spPr/>
        <p:txBody>
          <a:bodyPr/>
          <a:lstStyle/>
          <a:p>
            <a:endParaRPr lang="ru-RU" noProof="0" dirty="0"/>
          </a:p>
        </p:txBody>
      </p:sp>
      <p:sp>
        <p:nvSpPr>
          <p:cNvPr id="9" name="Номер слайда 8"/>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Дата 2"/>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4" name="Нижний колонтитул 3"/>
          <p:cNvSpPr>
            <a:spLocks noGrp="1"/>
          </p:cNvSpPr>
          <p:nvPr>
            <p:ph type="ftr" sz="quarter" idx="11"/>
          </p:nvPr>
        </p:nvSpPr>
        <p:spPr/>
        <p:txBody>
          <a:bodyPr/>
          <a:lstStyle/>
          <a:p>
            <a:endParaRPr lang="ru-RU" noProof="0" dirty="0"/>
          </a:p>
        </p:txBody>
      </p:sp>
      <p:sp>
        <p:nvSpPr>
          <p:cNvPr id="5" name="Номер слайда 4"/>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3" name="Нижний колонтитул 2"/>
          <p:cNvSpPr>
            <a:spLocks noGrp="1"/>
          </p:cNvSpPr>
          <p:nvPr>
            <p:ph type="ftr" sz="quarter" idx="11"/>
          </p:nvPr>
        </p:nvSpPr>
        <p:spPr/>
        <p:txBody>
          <a:bodyPr/>
          <a:lstStyle/>
          <a:p>
            <a:endParaRPr lang="ru-RU" noProof="0" dirty="0"/>
          </a:p>
        </p:txBody>
      </p:sp>
      <p:sp>
        <p:nvSpPr>
          <p:cNvPr id="4" name="Номер слайда 3"/>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0811" y="1676400"/>
            <a:ext cx="3810000" cy="2438400"/>
          </a:xfrm>
        </p:spPr>
        <p:txBody>
          <a:bodyPr anchor="b">
            <a:normAutofit/>
          </a:bodyPr>
          <a:lstStyle>
            <a:lvl1pPr algn="l">
              <a:defRPr sz="3200" b="0"/>
            </a:lvl1pPr>
          </a:lstStyle>
          <a:p>
            <a:r>
              <a:rPr lang="ru-RU" noProof="0" smtClean="0"/>
              <a:t>Образец заголовка</a:t>
            </a:r>
            <a:endParaRPr lang="ru-RU" noProof="0" dirty="0"/>
          </a:p>
        </p:txBody>
      </p:sp>
      <p:sp>
        <p:nvSpPr>
          <p:cNvPr id="3" name="Объект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Текст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noProof="0" smtClean="0"/>
              <a:t>Образец текста</a:t>
            </a:r>
          </a:p>
        </p:txBody>
      </p:sp>
      <p:sp>
        <p:nvSpPr>
          <p:cNvPr id="5" name="Дата 4"/>
          <p:cNvSpPr>
            <a:spLocks noGrp="1"/>
          </p:cNvSpPr>
          <p:nvPr>
            <p:ph type="dt" sz="half" idx="10"/>
          </p:nvPr>
        </p:nvSpPr>
        <p:spPr/>
        <p:txBody>
          <a:bodyPr/>
          <a:lstStyle/>
          <a:p>
            <a:fld id="{3CD9712D-992A-4AB1-A5C2-575F75921AA2}" type="datetimeFigureOut">
              <a:rPr lang="ru-RU" noProof="0" smtClean="0"/>
              <a:pPr/>
              <a:t>19.04.2013</a:t>
            </a:fld>
            <a:endParaRPr lang="ru-RU" noProof="0" dirty="0"/>
          </a:p>
        </p:txBody>
      </p:sp>
      <p:sp>
        <p:nvSpPr>
          <p:cNvPr id="6" name="Нижний колонтитул 5"/>
          <p:cNvSpPr>
            <a:spLocks noGrp="1"/>
          </p:cNvSpPr>
          <p:nvPr>
            <p:ph type="ftr" sz="quarter" idx="11"/>
          </p:nvPr>
        </p:nvSpPr>
        <p:spPr/>
        <p:txBody>
          <a:bodyPr/>
          <a:lstStyle/>
          <a:p>
            <a:endParaRPr lang="ru-RU" noProof="0" dirty="0"/>
          </a:p>
        </p:txBody>
      </p:sp>
      <p:sp>
        <p:nvSpPr>
          <p:cNvPr id="7" name="Номер слайда 6"/>
          <p:cNvSpPr>
            <a:spLocks noGrp="1"/>
          </p:cNvSpPr>
          <p:nvPr>
            <p:ph type="sldNum" sz="quarter" idx="12"/>
          </p:nvPr>
        </p:nvSpPr>
        <p:spPr/>
        <p:txBody>
          <a:body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0812" y="1676400"/>
            <a:ext cx="3810000" cy="2438400"/>
          </a:xfrm>
        </p:spPr>
        <p:txBody>
          <a:bodyPr anchor="b">
            <a:noAutofit/>
          </a:bodyPr>
          <a:lstStyle>
            <a:lvl1pPr algn="l">
              <a:defRPr sz="3200" b="0"/>
            </a:lvl1pPr>
          </a:lstStyle>
          <a:p>
            <a:r>
              <a:rPr lang="ru-RU" noProof="0" smtClean="0"/>
              <a:t>Образец заголовка</a:t>
            </a:r>
            <a:endParaRPr lang="ru-RU" noProof="0" dirty="0"/>
          </a:p>
        </p:txBody>
      </p:sp>
      <p:sp>
        <p:nvSpPr>
          <p:cNvPr id="3" name="Рисунок 2"/>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noProof="0" smtClean="0"/>
              <a:t>Вставка рисунка</a:t>
            </a:r>
            <a:endParaRPr lang="ru-RU" noProof="0" dirty="0"/>
          </a:p>
        </p:txBody>
      </p:sp>
      <p:sp>
        <p:nvSpPr>
          <p:cNvPr id="4" name="Текст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noProof="0" smtClean="0"/>
              <a:t>Образец текста</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2" name="Заголовок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ru-RU" noProof="0" dirty="0" smtClean="0"/>
              <a:t>Образец заголовка</a:t>
            </a:r>
            <a:endParaRPr lang="ru-RU" noProof="0" dirty="0"/>
          </a:p>
        </p:txBody>
      </p:sp>
      <p:sp>
        <p:nvSpPr>
          <p:cNvPr id="3" name="Текст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4" name="Дата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900">
                <a:solidFill>
                  <a:schemeClr val="tx1">
                    <a:lumMod val="90000"/>
                    <a:lumOff val="10000"/>
                  </a:schemeClr>
                </a:solidFill>
              </a:defRPr>
            </a:lvl1pPr>
          </a:lstStyle>
          <a:p>
            <a:fld id="{3CD9712D-992A-4AB1-A5C2-575F75921AA2}" type="datetimeFigureOut">
              <a:rPr lang="ru-RU" noProof="0" smtClean="0"/>
              <a:pPr/>
              <a:t>19.04.2013</a:t>
            </a:fld>
            <a:endParaRPr lang="ru-RU" noProof="0" dirty="0"/>
          </a:p>
        </p:txBody>
      </p:sp>
      <p:sp>
        <p:nvSpPr>
          <p:cNvPr id="5" name="Нижний колонтитул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900">
                <a:solidFill>
                  <a:schemeClr val="tx1">
                    <a:lumMod val="90000"/>
                    <a:lumOff val="10000"/>
                  </a:schemeClr>
                </a:solidFill>
              </a:defRPr>
            </a:lvl1pPr>
          </a:lstStyle>
          <a:p>
            <a:endParaRPr lang="ru-RU" noProof="0" dirty="0"/>
          </a:p>
        </p:txBody>
      </p:sp>
      <p:sp>
        <p:nvSpPr>
          <p:cNvPr id="6" name="Номер слайда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900">
                <a:solidFill>
                  <a:schemeClr val="tx1">
                    <a:lumMod val="90000"/>
                    <a:lumOff val="10000"/>
                  </a:schemeClr>
                </a:solidFill>
              </a:defRPr>
            </a:lvl1pPr>
          </a:lstStyle>
          <a:p>
            <a:fld id="{81FEFA0A-2F20-4B60-98C6-5FFDA469AA1C}" type="slidenum">
              <a:rPr lang="ru-RU" noProof="0" smtClean="0"/>
              <a:pPr/>
              <a:t>‹#›</a:t>
            </a:fld>
            <a:endParaRPr lang="ru-RU" noProof="0"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rbs-crm.ru/demo/lessons" TargetMode="External"/><Relationship Id="rId2" Type="http://schemas.openxmlformats.org/officeDocument/2006/relationships/hyperlink" Target="http://www.supasoft.ru/conf/crm_free_lite/vide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hyperlink" Target="http://ru.wikipedia.org/wiki/%D0%A1%D0%B8%D1%81%D1%82%D0%B5%D0%BC%D0%B0_%D1%83%D0%BF%D1%80%D0%B0%D0%B2%D0%BB%D0%B5%D0%BD%D0%B8%D1%8F_%D0%B2%D0%B7%D0%B0%D0%B8%D0%BC%D0%BE%D0%B4%D0%B5%D0%B9%D1%81%D1%82%D0%B2%D0%B8%D0%B5%D0%BC_%D1%81_%D0%BA%D0%BB%D0%B8%D0%B5%D0%BD%D1%82%D0%B0%D0%BC%D0%B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spcBef>
                <a:spcPts val="0"/>
              </a:spcBef>
            </a:pPr>
            <a:r>
              <a:rPr lang="en-US" sz="6000" b="0" i="0" dirty="0" smtClean="0">
                <a:solidFill>
                  <a:srgbClr val="164B4F"/>
                </a:solidFill>
                <a:latin typeface="Euphemia"/>
                <a:ea typeface="+mj-ea"/>
                <a:cs typeface="+mj-cs"/>
              </a:rPr>
              <a:t>CRM </a:t>
            </a:r>
            <a:r>
              <a:rPr lang="ru-RU" sz="6000" b="0" i="0" dirty="0" smtClean="0">
                <a:solidFill>
                  <a:srgbClr val="164B4F"/>
                </a:solidFill>
                <a:latin typeface="Euphemia"/>
                <a:ea typeface="+mj-ea"/>
                <a:cs typeface="+mj-cs"/>
              </a:rPr>
              <a:t>системы - </a:t>
            </a:r>
            <a:br>
              <a:rPr lang="ru-RU" sz="6000" b="0" i="0" dirty="0" smtClean="0">
                <a:solidFill>
                  <a:srgbClr val="164B4F"/>
                </a:solidFill>
                <a:latin typeface="Euphemia"/>
                <a:ea typeface="+mj-ea"/>
                <a:cs typeface="+mj-cs"/>
              </a:rPr>
            </a:br>
            <a:r>
              <a:rPr lang="ru-RU" i="1" dirty="0" err="1" smtClean="0"/>
              <a:t>Customer</a:t>
            </a:r>
            <a:r>
              <a:rPr lang="ru-RU" i="1" dirty="0" smtClean="0"/>
              <a:t> </a:t>
            </a:r>
            <a:r>
              <a:rPr lang="ru-RU" i="1" dirty="0" err="1" smtClean="0"/>
              <a:t>Relationship</a:t>
            </a:r>
            <a:r>
              <a:rPr lang="ru-RU" i="1" dirty="0" smtClean="0"/>
              <a:t> </a:t>
            </a:r>
            <a:r>
              <a:rPr lang="ru-RU" i="1" dirty="0" err="1" smtClean="0"/>
              <a:t>Management</a:t>
            </a:r>
            <a:r>
              <a:rPr lang="ru-RU" i="1" dirty="0" smtClean="0"/>
              <a:t> </a:t>
            </a:r>
            <a:r>
              <a:rPr lang="ru-RU" i="1" dirty="0" err="1" smtClean="0"/>
              <a:t>System</a:t>
            </a:r>
            <a:endParaRPr lang="ru-RU" sz="6000" b="0" i="0" dirty="0">
              <a:solidFill>
                <a:srgbClr val="164B4F"/>
              </a:solidFill>
              <a:latin typeface="Euphemia"/>
              <a:ea typeface="+mj-ea"/>
              <a:cs typeface="+mj-cs"/>
            </a:endParaRPr>
          </a:p>
        </p:txBody>
      </p:sp>
      <p:sp>
        <p:nvSpPr>
          <p:cNvPr id="3" name="Подзаголовок 2"/>
          <p:cNvSpPr>
            <a:spLocks noGrp="1"/>
          </p:cNvSpPr>
          <p:nvPr>
            <p:ph type="subTitle" idx="1"/>
          </p:nvPr>
        </p:nvSpPr>
        <p:spPr/>
        <p:txBody>
          <a:bodyPr/>
          <a:lstStyle/>
          <a:p>
            <a:pPr marL="0" indent="0" algn="l">
              <a:spcBef>
                <a:spcPts val="0"/>
              </a:spcBef>
              <a:buNone/>
            </a:pPr>
            <a:r>
              <a:rPr lang="ru-RU" sz="2400" b="0" i="0" dirty="0" smtClean="0">
                <a:solidFill>
                  <a:srgbClr val="164B4F"/>
                </a:solidFill>
              </a:rPr>
              <a:t>Доц. Сидорова Н.П.</a:t>
            </a:r>
            <a:endParaRPr lang="ru-RU" sz="2400" b="0" i="0" dirty="0">
              <a:solidFill>
                <a:srgbClr val="164B4F"/>
              </a:solidFill>
            </a:endParaRP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SFA-система</a:t>
            </a:r>
            <a:br>
              <a:rPr lang="ru-RU" b="1" dirty="0" smtClean="0"/>
            </a:br>
            <a:endParaRPr lang="ru-RU" dirty="0"/>
          </a:p>
        </p:txBody>
      </p:sp>
      <p:sp>
        <p:nvSpPr>
          <p:cNvPr id="3" name="Содержимое 2"/>
          <p:cNvSpPr>
            <a:spLocks noGrp="1"/>
          </p:cNvSpPr>
          <p:nvPr>
            <p:ph idx="1"/>
          </p:nvPr>
        </p:nvSpPr>
        <p:spPr>
          <a:xfrm>
            <a:off x="1125860" y="1700808"/>
            <a:ext cx="9601200" cy="4495800"/>
          </a:xfrm>
        </p:spPr>
        <p:txBody>
          <a:bodyPr>
            <a:normAutofit fontScale="85000" lnSpcReduction="20000"/>
          </a:bodyPr>
          <a:lstStyle/>
          <a:p>
            <a:r>
              <a:rPr lang="ru-RU" dirty="0" smtClean="0"/>
              <a:t>Автоматизация процессов продаж и маркетинга.</a:t>
            </a:r>
          </a:p>
          <a:p>
            <a:r>
              <a:rPr lang="ru-RU" dirty="0" smtClean="0"/>
              <a:t>Создание эталонной базы клиентов (CIF) и обеспечение интеграции каналов продаж. В крупных организациях с развитым </a:t>
            </a:r>
            <a:r>
              <a:rPr lang="ru-RU" dirty="0" err="1" smtClean="0"/>
              <a:t>ИТ-ландшафтом</a:t>
            </a:r>
            <a:r>
              <a:rPr lang="ru-RU" dirty="0" smtClean="0"/>
              <a:t> часто разделяют функции CIF-системы и SFA-системы, т.к. это чаще всего вызвано требованиями скорости отклика каждой из систем при выполнении специфических операций.</a:t>
            </a:r>
          </a:p>
          <a:p>
            <a:r>
              <a:rPr lang="ru-RU" dirty="0" smtClean="0"/>
              <a:t>Обеспечение </a:t>
            </a:r>
            <a:r>
              <a:rPr lang="ru-RU" dirty="0" err="1" smtClean="0"/>
              <a:t>фронт-офиса</a:t>
            </a:r>
            <a:r>
              <a:rPr lang="ru-RU" dirty="0" smtClean="0"/>
              <a:t> информацией о клиентах, которая накапливается другими подразделениями и информационными системами.</a:t>
            </a:r>
          </a:p>
          <a:p>
            <a:r>
              <a:rPr lang="ru-RU" dirty="0" smtClean="0"/>
              <a:t>Сбор информации о реальных и потенциальных клиентах, необходимой для принятия управленческих решений.</a:t>
            </a:r>
          </a:p>
          <a:p>
            <a:pPr>
              <a:buNone/>
            </a:pPr>
            <a:r>
              <a:rPr lang="ru-RU" dirty="0" smtClean="0"/>
              <a:t>Как правило, SFA системы интегрируются с информационными системами, относящимися к классу ERP и аналитическим хранилищем. Очень часто на основе SFA систем производится разработка специального функционала, который позволяет сделать эту систему ядром для поддержки всех фронтальных процессов бизнеса.</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Система </a:t>
            </a:r>
            <a:r>
              <a:rPr lang="ru-RU" b="1" dirty="0" err="1" smtClean="0"/>
              <a:t>Service</a:t>
            </a:r>
            <a:r>
              <a:rPr lang="ru-RU" b="1" dirty="0" smtClean="0"/>
              <a:t> </a:t>
            </a:r>
            <a:r>
              <a:rPr lang="ru-RU" b="1" dirty="0" err="1" smtClean="0"/>
              <a:t>Desk</a:t>
            </a:r>
            <a:r>
              <a:rPr lang="ru-RU" b="1" dirty="0" smtClean="0"/>
              <a:t/>
            </a:r>
            <a:br>
              <a:rPr lang="ru-RU" b="1" dirty="0" smtClean="0"/>
            </a:br>
            <a:endParaRPr lang="ru-RU" dirty="0"/>
          </a:p>
        </p:txBody>
      </p:sp>
      <p:sp>
        <p:nvSpPr>
          <p:cNvPr id="3" name="Содержимое 2"/>
          <p:cNvSpPr>
            <a:spLocks noGrp="1"/>
          </p:cNvSpPr>
          <p:nvPr>
            <p:ph idx="1"/>
          </p:nvPr>
        </p:nvSpPr>
        <p:spPr/>
        <p:txBody>
          <a:bodyPr>
            <a:normAutofit/>
          </a:bodyPr>
          <a:lstStyle/>
          <a:p>
            <a:r>
              <a:rPr lang="ru-RU" dirty="0" smtClean="0"/>
              <a:t>Поддержка процессов сервисного обслуживания.</a:t>
            </a:r>
          </a:p>
          <a:p>
            <a:r>
              <a:rPr lang="ru-RU" dirty="0" smtClean="0"/>
              <a:t>Определение приоритетов обслуживания клиента.</a:t>
            </a:r>
          </a:p>
          <a:p>
            <a:r>
              <a:rPr lang="ru-RU" dirty="0" smtClean="0"/>
              <a:t>Ведение базы знаний сервисной службы.</a:t>
            </a:r>
          </a:p>
          <a:p>
            <a:r>
              <a:rPr lang="ru-RU" dirty="0" smtClean="0"/>
              <a:t>Предоставление информации о клиентах, которая накапливается другими информационными системами.</a:t>
            </a:r>
          </a:p>
          <a:p>
            <a:pPr>
              <a:buNone/>
            </a:pPr>
            <a:r>
              <a:rPr lang="ru-RU" dirty="0" smtClean="0"/>
              <a:t>Эти системы редко существуют сами по себе и чаще всего встречаются в комбинации со SFA-системой или </a:t>
            </a:r>
            <a:r>
              <a:rPr lang="ru-RU" dirty="0" err="1" smtClean="0"/>
              <a:t>Contact-centre</a:t>
            </a:r>
            <a:r>
              <a:rPr lang="ru-RU" dirty="0" smtClean="0"/>
              <a:t>.</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smtClean="0"/>
              <a:t>Contact-centre</a:t>
            </a:r>
            <a:r>
              <a:rPr lang="ru-RU" b="1" dirty="0" smtClean="0"/>
              <a:t/>
            </a:r>
            <a:br>
              <a:rPr lang="ru-RU" b="1" dirty="0" smtClean="0"/>
            </a:b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Наибольшую популярность эти системы получили в организациях большой розничной составляющей бизнеса, т.к. при правильном внедрении позволяют существенно снизить операционные расходы на привлечение и обслуживание клиентов.</a:t>
            </a:r>
          </a:p>
          <a:p>
            <a:r>
              <a:rPr lang="ru-RU" dirty="0" smtClean="0"/>
              <a:t>Основное назначение систем этого класса:</a:t>
            </a:r>
          </a:p>
          <a:p>
            <a:r>
              <a:rPr lang="ru-RU" dirty="0" smtClean="0"/>
              <a:t>Информационная и консультационная поддержка потенциальных и действующих клиентов. В этом случае система комплектуется так называемой базой знаний, которая позволяет операторам быстро находить релевантные ответы на вопросы.</a:t>
            </a:r>
          </a:p>
          <a:p>
            <a:r>
              <a:rPr lang="ru-RU" dirty="0" smtClean="0"/>
              <a:t>Прием и обработка заказов по телефону. Предполагает, что система </a:t>
            </a:r>
            <a:r>
              <a:rPr lang="ru-RU" dirty="0" err="1" smtClean="0"/>
              <a:t>contact-centre</a:t>
            </a:r>
            <a:r>
              <a:rPr lang="ru-RU" dirty="0" smtClean="0"/>
              <a:t> интегрирована со SFA-системой.</a:t>
            </a:r>
          </a:p>
          <a:p>
            <a:r>
              <a:rPr lang="ru-RU" dirty="0" smtClean="0"/>
              <a:t>Прием и обработка жалоб. В этом случае система интегрируется с информационной системой </a:t>
            </a:r>
            <a:r>
              <a:rPr lang="ru-RU" dirty="0" err="1" smtClean="0"/>
              <a:t>Service</a:t>
            </a:r>
            <a:r>
              <a:rPr lang="ru-RU" dirty="0" smtClean="0"/>
              <a:t> </a:t>
            </a:r>
            <a:r>
              <a:rPr lang="ru-RU" dirty="0" err="1" smtClean="0"/>
              <a:t>Desk</a:t>
            </a:r>
            <a:r>
              <a:rPr lang="ru-RU" dirty="0" smtClean="0"/>
              <a:t>.</a:t>
            </a:r>
          </a:p>
          <a:p>
            <a:r>
              <a:rPr lang="ru-RU" dirty="0" smtClean="0"/>
              <a:t>Поддержка процессов прямого маркетинга. Предполагает всевозможные виды кампаний </a:t>
            </a:r>
            <a:r>
              <a:rPr lang="ru-RU" dirty="0" err="1" smtClean="0"/>
              <a:t>телемаркетинга</a:t>
            </a:r>
            <a:r>
              <a:rPr lang="ru-RU" dirty="0" smtClean="0"/>
              <a:t>, информационные рассылки. Чаще всего предполагает интеграцию со SFA-системой.</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smtClean="0"/>
              <a:t>Contact-centre</a:t>
            </a:r>
            <a:endParaRPr lang="ru-RU" dirty="0"/>
          </a:p>
        </p:txBody>
      </p:sp>
      <p:sp>
        <p:nvSpPr>
          <p:cNvPr id="3" name="Содержимое 2"/>
          <p:cNvSpPr>
            <a:spLocks noGrp="1"/>
          </p:cNvSpPr>
          <p:nvPr>
            <p:ph idx="1"/>
          </p:nvPr>
        </p:nvSpPr>
        <p:spPr/>
        <p:txBody>
          <a:bodyPr/>
          <a:lstStyle/>
          <a:p>
            <a:r>
              <a:rPr lang="ru-RU" b="1" dirty="0" smtClean="0"/>
              <a:t>VR</a:t>
            </a:r>
            <a:r>
              <a:rPr lang="ru-RU" dirty="0" smtClean="0"/>
              <a:t> – системы интерактивного речевого взаимодействия;</a:t>
            </a:r>
          </a:p>
          <a:p>
            <a:r>
              <a:rPr lang="ru-RU" b="1" dirty="0" err="1" smtClean="0"/>
              <a:t>Call-centre</a:t>
            </a:r>
            <a:r>
              <a:rPr lang="ru-RU" dirty="0" smtClean="0"/>
              <a:t> – системы обработки телефонных вызовов (голос, IVR);</a:t>
            </a:r>
          </a:p>
          <a:p>
            <a:r>
              <a:rPr lang="ru-RU" b="1" dirty="0" smtClean="0"/>
              <a:t>CTI </a:t>
            </a:r>
            <a:r>
              <a:rPr lang="ru-RU" dirty="0" smtClean="0"/>
              <a:t>– программное обеспечение, которое позволяет обеспечить интеграцию и обмен данными между телефонной станцией и другими программными продуктами. Входит в состав решений для Call-центров и применяется для интеграции со SFA-системой.</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http://www.cfin.ru/itm/images/crm-review-685.gif"/>
          <p:cNvPicPr>
            <a:picLocks noGrp="1"/>
          </p:cNvPicPr>
          <p:nvPr>
            <p:ph idx="1"/>
          </p:nvPr>
        </p:nvPicPr>
        <p:blipFill>
          <a:blip r:embed="rId2" cstate="print"/>
          <a:srcRect/>
          <a:stretch>
            <a:fillRect/>
          </a:stretch>
        </p:blipFill>
        <p:spPr bwMode="auto">
          <a:xfrm>
            <a:off x="909836" y="620688"/>
            <a:ext cx="10369151" cy="519908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http://www.cfin.ru/itm/images/crm-review-687.gif"/>
          <p:cNvPicPr>
            <a:picLocks noGrp="1"/>
          </p:cNvPicPr>
          <p:nvPr>
            <p:ph idx="1"/>
          </p:nvPr>
        </p:nvPicPr>
        <p:blipFill>
          <a:blip r:embed="rId2" cstate="print"/>
          <a:srcRect/>
          <a:stretch>
            <a:fillRect/>
          </a:stretch>
        </p:blipFill>
        <p:spPr bwMode="auto">
          <a:xfrm>
            <a:off x="1197868" y="692696"/>
            <a:ext cx="9721080" cy="546997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a:t>
            </a:r>
            <a:endParaRPr lang="ru-RU" dirty="0"/>
          </a:p>
        </p:txBody>
      </p:sp>
      <p:sp>
        <p:nvSpPr>
          <p:cNvPr id="3" name="Содержимое 2"/>
          <p:cNvSpPr>
            <a:spLocks noGrp="1"/>
          </p:cNvSpPr>
          <p:nvPr>
            <p:ph idx="1"/>
          </p:nvPr>
        </p:nvSpPr>
        <p:spPr/>
        <p:txBody>
          <a:bodyPr/>
          <a:lstStyle/>
          <a:p>
            <a:endParaRPr lang="ru-RU"/>
          </a:p>
        </p:txBody>
      </p:sp>
      <p:pic>
        <p:nvPicPr>
          <p:cNvPr id="4" name="Рисунок 3" descr="Типовая функциональность CRM-системы"/>
          <p:cNvPicPr/>
          <p:nvPr/>
        </p:nvPicPr>
        <p:blipFill>
          <a:blip r:embed="rId2" cstate="print"/>
          <a:srcRect/>
          <a:stretch>
            <a:fillRect/>
          </a:stretch>
        </p:blipFill>
        <p:spPr bwMode="auto">
          <a:xfrm>
            <a:off x="2061964" y="1628800"/>
            <a:ext cx="8640960" cy="417646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a:t>
            </a:r>
            <a:endParaRPr lang="ru-RU" dirty="0"/>
          </a:p>
        </p:txBody>
      </p:sp>
      <p:sp>
        <p:nvSpPr>
          <p:cNvPr id="3" name="Содержимое 2"/>
          <p:cNvSpPr>
            <a:spLocks noGrp="1"/>
          </p:cNvSpPr>
          <p:nvPr>
            <p:ph idx="1"/>
          </p:nvPr>
        </p:nvSpPr>
        <p:spPr/>
        <p:txBody>
          <a:bodyPr>
            <a:normAutofit fontScale="77500" lnSpcReduction="20000"/>
          </a:bodyPr>
          <a:lstStyle/>
          <a:p>
            <a:pPr lvl="0"/>
            <a:r>
              <a:rPr lang="ru-RU" dirty="0" smtClean="0"/>
              <a:t>управление контактами - поддержка информации о клиенте и истории контактов с ним; может включать информацию о точках цикличных продаж или </a:t>
            </a:r>
            <a:r>
              <a:rPr lang="ru-RU" i="1" dirty="0" smtClean="0"/>
              <a:t>периодичности</a:t>
            </a:r>
            <a:r>
              <a:rPr lang="ru-RU" dirty="0" smtClean="0"/>
              <a:t> пополнения клиентских запасов своей продукцией;</a:t>
            </a:r>
          </a:p>
          <a:p>
            <a:pPr lvl="0"/>
            <a:r>
              <a:rPr lang="ru-RU" dirty="0" smtClean="0"/>
              <a:t>управление деятельностью - предоставляет календарь и деловой дневник для торговых представителей, работающих "в поле";</a:t>
            </a:r>
          </a:p>
          <a:p>
            <a:pPr lvl="0"/>
            <a:r>
              <a:rPr lang="ru-RU" dirty="0" smtClean="0"/>
              <a:t>управление связью - выражается в самостоятельном программном модуле, отвечающем за передачу информации с использованием модема или </a:t>
            </a:r>
            <a:r>
              <a:rPr lang="ru-RU" i="1" dirty="0" smtClean="0"/>
              <a:t>мобильного телефона</a:t>
            </a:r>
            <a:r>
              <a:rPr lang="ru-RU" dirty="0" smtClean="0"/>
              <a:t>, ее сохранность и репликацию;</a:t>
            </a:r>
          </a:p>
          <a:p>
            <a:pPr lvl="0"/>
            <a:r>
              <a:rPr lang="ru-RU" dirty="0" smtClean="0"/>
              <a:t>прогнозирование - предоставляет информацию о перспективных планах продаж, а также прогнозы исследовательских организаций или данные маркетинговых исследований подразделений компании;</a:t>
            </a:r>
          </a:p>
          <a:p>
            <a:pPr lvl="0"/>
            <a:r>
              <a:rPr lang="ru-RU" dirty="0" smtClean="0"/>
              <a:t>управление возможностями - управление побуждающими факторами привлечения потенциальных клиентов;</a:t>
            </a:r>
          </a:p>
          <a:p>
            <a:pPr lvl="0"/>
            <a:r>
              <a:rPr lang="ru-RU" dirty="0" smtClean="0"/>
              <a:t>(напр. факторы, оказывающие влияние на принятие решения о покупке) и информацию о конкурентах.</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a:t>
            </a:r>
            <a:endParaRPr lang="ru-RU" dirty="0"/>
          </a:p>
        </p:txBody>
      </p:sp>
      <p:sp>
        <p:nvSpPr>
          <p:cNvPr id="3" name="Содержимое 2"/>
          <p:cNvSpPr>
            <a:spLocks noGrp="1"/>
          </p:cNvSpPr>
          <p:nvPr>
            <p:ph idx="1"/>
          </p:nvPr>
        </p:nvSpPr>
        <p:spPr/>
        <p:txBody>
          <a:bodyPr>
            <a:normAutofit fontScale="92500" lnSpcReduction="10000"/>
          </a:bodyPr>
          <a:lstStyle/>
          <a:p>
            <a:pPr lvl="0"/>
            <a:r>
              <a:rPr lang="ru-RU" dirty="0" smtClean="0"/>
              <a:t>управление заказами - получение информации о наличии товара на складе и размещение заказов на доставку или производство продукции в </a:t>
            </a:r>
            <a:r>
              <a:rPr lang="ru-RU" i="1" dirty="0" smtClean="0"/>
              <a:t>online</a:t>
            </a:r>
            <a:r>
              <a:rPr lang="ru-RU" dirty="0" smtClean="0"/>
              <a:t>-режиме;</a:t>
            </a:r>
          </a:p>
          <a:p>
            <a:pPr lvl="0"/>
            <a:r>
              <a:rPr lang="ru-RU" dirty="0" smtClean="0"/>
              <a:t>управление документацией - разработка и внедрение стандартов и настраиваемых отчетов и информационно-рекламных материалов;</a:t>
            </a:r>
          </a:p>
          <a:p>
            <a:pPr lvl="0"/>
            <a:r>
              <a:rPr lang="ru-RU" dirty="0" smtClean="0"/>
              <a:t>анализ продаж - предоставление аналитических возможностей для обработки данных о продажах;</a:t>
            </a:r>
          </a:p>
          <a:p>
            <a:pPr lvl="0"/>
            <a:r>
              <a:rPr lang="ru-RU" dirty="0" smtClean="0"/>
              <a:t>конфигурация продукта - хранение информации об альтернативных продуктах и их ценовых характеристиках;</a:t>
            </a:r>
          </a:p>
          <a:p>
            <a:pPr lvl="0"/>
            <a:r>
              <a:rPr lang="ru-RU" dirty="0" smtClean="0"/>
              <a:t>энциклопедия маркетинга - предоставляет обновляемую информацию о продуктах, ценах, рекламных мероприятиях, результаты исследований</a:t>
            </a:r>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Типовые решения </a:t>
            </a:r>
            <a:r>
              <a:rPr lang="en-US" dirty="0" smtClean="0"/>
              <a:t>CRM</a:t>
            </a:r>
            <a:endParaRPr lang="ru-RU" dirty="0"/>
          </a:p>
        </p:txBody>
      </p:sp>
      <p:sp>
        <p:nvSpPr>
          <p:cNvPr id="4" name="Содержимое 3"/>
          <p:cNvSpPr>
            <a:spLocks noGrp="1"/>
          </p:cNvSpPr>
          <p:nvPr>
            <p:ph idx="1"/>
          </p:nvPr>
        </p:nvSpPr>
        <p:spPr/>
        <p:txBody>
          <a:bodyPr/>
          <a:lstStyle/>
          <a:p>
            <a:pPr lvl="0"/>
            <a:r>
              <a:rPr lang="en-US" dirty="0" smtClean="0"/>
              <a:t>Call</a:t>
            </a:r>
            <a:r>
              <a:rPr lang="ru-RU" dirty="0" smtClean="0"/>
              <a:t>-центры</a:t>
            </a:r>
          </a:p>
          <a:p>
            <a:pPr lvl="0"/>
            <a:r>
              <a:rPr lang="ru-RU" dirty="0" smtClean="0"/>
              <a:t>взаимодействующие </a:t>
            </a:r>
            <a:r>
              <a:rPr lang="ru-RU" i="1" dirty="0" smtClean="0"/>
              <a:t>CRM</a:t>
            </a:r>
            <a:r>
              <a:rPr lang="ru-RU" dirty="0" smtClean="0"/>
              <a:t>-подсистемы отдельных территориальных подразделений распределенной компании;</a:t>
            </a:r>
          </a:p>
          <a:p>
            <a:pPr lvl="0"/>
            <a:r>
              <a:rPr lang="ru-RU" dirty="0" smtClean="0"/>
              <a:t>аналитический и маркетинговый программные модули;</a:t>
            </a:r>
          </a:p>
          <a:p>
            <a:pPr lvl="0"/>
            <a:r>
              <a:rPr lang="ru-RU" dirty="0" smtClean="0"/>
              <a:t>электронные каталоги и управление ими;</a:t>
            </a:r>
          </a:p>
          <a:p>
            <a:pPr lvl="0"/>
            <a:r>
              <a:rPr lang="ru-RU" dirty="0" smtClean="0"/>
              <a:t>система оформления заказов в режиме </a:t>
            </a:r>
            <a:r>
              <a:rPr lang="ru-RU" i="1" dirty="0" err="1" smtClean="0"/>
              <a:t>online</a:t>
            </a:r>
            <a:r>
              <a:rPr lang="ru-RU" dirty="0" smtClean="0"/>
              <a:t> с помощью соответствующих Web-сервисов, </a:t>
            </a:r>
          </a:p>
          <a:p>
            <a:pPr lvl="0"/>
            <a:r>
              <a:rPr lang="ru-RU" dirty="0" smtClean="0"/>
              <a:t>онлайновое выставление счетов и возможность оплачивать их с помощью кредитных карт или "электронных кошельков".</a:t>
            </a:r>
          </a:p>
          <a:p>
            <a:endParaRPr lang="ru-RU" dirty="0"/>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a:lstStyle/>
          <a:p>
            <a:pPr algn="l" defTabSz="914400">
              <a:lnSpc>
                <a:spcPct val="90000"/>
              </a:lnSpc>
              <a:spcBef>
                <a:spcPts val="0"/>
              </a:spcBef>
              <a:buNone/>
            </a:pPr>
            <a:r>
              <a:rPr lang="ru-RU" dirty="0" smtClean="0">
                <a:solidFill>
                  <a:srgbClr val="164B4F"/>
                </a:solidFill>
                <a:latin typeface="Euphemia"/>
              </a:rPr>
              <a:t>Вопросы</a:t>
            </a:r>
            <a:endParaRPr lang="ru-RU" sz="3600" b="0" i="0" dirty="0">
              <a:solidFill>
                <a:srgbClr val="164B4F"/>
              </a:solidFill>
              <a:latin typeface="Euphemia"/>
              <a:ea typeface="+mj-ea"/>
              <a:cs typeface="+mj-cs"/>
            </a:endParaRPr>
          </a:p>
        </p:txBody>
      </p:sp>
      <p:sp>
        <p:nvSpPr>
          <p:cNvPr id="14" name="Объект 13"/>
          <p:cNvSpPr>
            <a:spLocks noGrp="1"/>
          </p:cNvSpPr>
          <p:nvPr>
            <p:ph idx="1"/>
          </p:nvPr>
        </p:nvSpPr>
        <p:spPr/>
        <p:txBody>
          <a:bodyPr/>
          <a:lstStyle/>
          <a:p>
            <a:pPr marL="448056" indent="-457200" algn="l" defTabSz="914400">
              <a:lnSpc>
                <a:spcPct val="90000"/>
              </a:lnSpc>
              <a:spcBef>
                <a:spcPts val="1600"/>
              </a:spcBef>
              <a:buClr>
                <a:srgbClr val="164B4F"/>
              </a:buClr>
              <a:buFont typeface="+mj-lt"/>
              <a:buAutoNum type="arabicPeriod"/>
            </a:pPr>
            <a:r>
              <a:rPr lang="ru-RU" sz="2400" b="0" i="0" dirty="0" smtClean="0">
                <a:solidFill>
                  <a:srgbClr val="164B4F"/>
                </a:solidFill>
                <a:latin typeface="Euphemia"/>
                <a:ea typeface="+mn-ea"/>
                <a:cs typeface="+mn-cs"/>
              </a:rPr>
              <a:t>Назначение.</a:t>
            </a:r>
          </a:p>
          <a:p>
            <a:pPr marL="448056" indent="-457200" algn="l" defTabSz="914400">
              <a:lnSpc>
                <a:spcPct val="90000"/>
              </a:lnSpc>
              <a:spcBef>
                <a:spcPts val="1600"/>
              </a:spcBef>
              <a:buClr>
                <a:srgbClr val="164B4F"/>
              </a:buClr>
              <a:buFont typeface="+mj-lt"/>
              <a:buAutoNum type="arabicPeriod"/>
            </a:pPr>
            <a:r>
              <a:rPr lang="ru-RU" sz="2400" b="0" i="0" dirty="0" smtClean="0">
                <a:solidFill>
                  <a:srgbClr val="164B4F"/>
                </a:solidFill>
                <a:latin typeface="Euphemia"/>
                <a:ea typeface="+mn-ea"/>
                <a:cs typeface="+mn-cs"/>
              </a:rPr>
              <a:t>Функции</a:t>
            </a:r>
          </a:p>
          <a:p>
            <a:pPr marL="448056" indent="-457200" algn="l" defTabSz="914400">
              <a:lnSpc>
                <a:spcPct val="90000"/>
              </a:lnSpc>
              <a:spcBef>
                <a:spcPts val="1600"/>
              </a:spcBef>
              <a:buClr>
                <a:srgbClr val="164B4F"/>
              </a:buClr>
              <a:buFont typeface="+mj-lt"/>
              <a:buAutoNum type="arabicPeriod"/>
            </a:pPr>
            <a:r>
              <a:rPr lang="ru-RU" sz="2400" b="0" i="0" dirty="0" smtClean="0">
                <a:solidFill>
                  <a:srgbClr val="164B4F"/>
                </a:solidFill>
                <a:latin typeface="Euphemia"/>
                <a:ea typeface="+mn-ea"/>
                <a:cs typeface="+mn-cs"/>
              </a:rPr>
              <a:t>Типовые компоненты</a:t>
            </a:r>
            <a:endParaRPr lang="ru-RU" sz="2400" b="0" i="0" dirty="0">
              <a:solidFill>
                <a:srgbClr val="164B4F"/>
              </a:solidFill>
              <a:latin typeface="Euphemia"/>
              <a:ea typeface="+mn-ea"/>
              <a:cs typeface="+mn-cs"/>
            </a:endParaRP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cs typeface="Aharoni" pitchFamily="2" charset="-79"/>
              </a:rPr>
              <a:t>Основные компоненты структуры </a:t>
            </a:r>
            <a:r>
              <a:rPr lang="en-US" dirty="0" smtClean="0">
                <a:latin typeface="Aharoni" pitchFamily="2" charset="-79"/>
                <a:cs typeface="Aharoni" pitchFamily="2" charset="-79"/>
              </a:rPr>
              <a:t>CRM</a:t>
            </a:r>
            <a:endParaRPr lang="ru-RU" dirty="0">
              <a:cs typeface="Aharoni" pitchFamily="2" charset="-79"/>
            </a:endParaRPr>
          </a:p>
        </p:txBody>
      </p:sp>
      <p:sp>
        <p:nvSpPr>
          <p:cNvPr id="5" name="Содержимое 4"/>
          <p:cNvSpPr>
            <a:spLocks noGrp="1"/>
          </p:cNvSpPr>
          <p:nvPr>
            <p:ph idx="1"/>
          </p:nvPr>
        </p:nvSpPr>
        <p:spPr/>
        <p:txBody>
          <a:bodyPr>
            <a:normAutofit fontScale="92500" lnSpcReduction="20000"/>
          </a:bodyPr>
          <a:lstStyle/>
          <a:p>
            <a:pPr fontAlgn="base"/>
            <a:r>
              <a:rPr lang="ru-RU" b="1" dirty="0" smtClean="0"/>
              <a:t>Фронтальная </a:t>
            </a:r>
            <a:r>
              <a:rPr lang="ru-RU" b="1" dirty="0" err="1" smtClean="0"/>
              <a:t>чаcть</a:t>
            </a:r>
            <a:r>
              <a:rPr lang="ru-RU" b="1" dirty="0" smtClean="0"/>
              <a:t> (</a:t>
            </a:r>
            <a:r>
              <a:rPr lang="ru-RU" b="1" dirty="0" err="1" smtClean="0"/>
              <a:t>Frontend</a:t>
            </a:r>
            <a:r>
              <a:rPr lang="ru-RU" b="1" dirty="0" smtClean="0"/>
              <a:t>)   - </a:t>
            </a:r>
            <a:r>
              <a:rPr lang="ru-RU" dirty="0" smtClean="0"/>
              <a:t>Интерфейс пользователя, созданный для управления частями системы в зависимости от уровня доступа оператора, предназначен для пополнения базы клиентов, записи истории взаимодействия, вывода аналитической информации. Может иметь распределенный, или централизованный узел обработки данных.</a:t>
            </a:r>
          </a:p>
          <a:p>
            <a:pPr fontAlgn="base"/>
            <a:r>
              <a:rPr lang="ru-RU" b="1" dirty="0" smtClean="0"/>
              <a:t>Административная часть (</a:t>
            </a:r>
            <a:r>
              <a:rPr lang="ru-RU" b="1" dirty="0" err="1" smtClean="0"/>
              <a:t>Backend</a:t>
            </a:r>
            <a:r>
              <a:rPr lang="ru-RU" b="1" dirty="0" smtClean="0"/>
              <a:t>) - </a:t>
            </a:r>
            <a:r>
              <a:rPr lang="ru-RU" dirty="0" smtClean="0"/>
              <a:t>Обычно интегрирована с </a:t>
            </a:r>
            <a:r>
              <a:rPr lang="ru-RU" dirty="0" err="1" smtClean="0"/>
              <a:t>frontend</a:t>
            </a:r>
            <a:r>
              <a:rPr lang="ru-RU" dirty="0" smtClean="0"/>
              <a:t>, группа сервисов, предназначенная для администрирования CRM системы — добавление, удаление пользователей, просмотр системных сообщений, разграничение прав доступа, задание целей для команды и.т.п.</a:t>
            </a:r>
          </a:p>
          <a:p>
            <a:pPr fontAlgn="base"/>
            <a:r>
              <a:rPr lang="ru-RU" b="1" dirty="0" smtClean="0"/>
              <a:t>База данных (Хранилище) - </a:t>
            </a:r>
            <a:r>
              <a:rPr lang="ru-RU" dirty="0" smtClean="0"/>
              <a:t>Обычно используется одна из реализаций реляционных баз данных. Удобство таких баз в гибкости системы, достаточно быстром масштабировании, множестве поддерживаемых платформ, удобстве хранения базы и ее резервных копий.</a:t>
            </a:r>
          </a:p>
          <a:p>
            <a:pPr>
              <a:buNone/>
            </a:pPr>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3813" y="381000"/>
            <a:ext cx="9601200" cy="167680"/>
          </a:xfrm>
        </p:spPr>
        <p:txBody>
          <a:bodyPr>
            <a:normAutofit fontScale="90000"/>
          </a:bodyPr>
          <a:lstStyle/>
          <a:p>
            <a:endParaRPr lang="ru-RU" dirty="0"/>
          </a:p>
        </p:txBody>
      </p:sp>
      <p:sp>
        <p:nvSpPr>
          <p:cNvPr id="3" name="Содержимое 2"/>
          <p:cNvSpPr>
            <a:spLocks noGrp="1"/>
          </p:cNvSpPr>
          <p:nvPr>
            <p:ph idx="1"/>
          </p:nvPr>
        </p:nvSpPr>
        <p:spPr>
          <a:xfrm>
            <a:off x="1293813" y="908720"/>
            <a:ext cx="9601200" cy="5263480"/>
          </a:xfrm>
        </p:spPr>
        <p:txBody>
          <a:bodyPr>
            <a:normAutofit/>
          </a:bodyPr>
          <a:lstStyle/>
          <a:p>
            <a:pPr fontAlgn="base"/>
            <a:r>
              <a:rPr lang="ru-RU" b="1" dirty="0" smtClean="0"/>
              <a:t>Аналитическая часть -  </a:t>
            </a:r>
            <a:r>
              <a:rPr lang="ru-RU" dirty="0" smtClean="0"/>
              <a:t>Множество собранных данных о продажах, оказанных услугах, количестве и составе клиентов дает большое поле для анализа. Ключевой частью аналитической системы является анализ возврата инвестиций в рекламу. Еще одним базовым компонентом системы является анализ эффективности работы отделов и отдельных сотрудников компании.</a:t>
            </a:r>
          </a:p>
          <a:p>
            <a:pPr fontAlgn="base"/>
            <a:r>
              <a:rPr lang="ru-RU" b="1" dirty="0" smtClean="0"/>
              <a:t>Обратная связь с клиентами -  </a:t>
            </a:r>
            <a:r>
              <a:rPr lang="ru-RU" dirty="0" smtClean="0"/>
              <a:t>обеспечивает возможность получать обратную информацию от клиентов посредством форм обратной связи, СМС сообщений, опросов и.т.п. позволяет существенно улучшить качество работы клиентской службы. </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Реализации </a:t>
            </a:r>
            <a:r>
              <a:rPr lang="en-US" dirty="0" smtClean="0"/>
              <a:t>CRM</a:t>
            </a:r>
            <a:r>
              <a:rPr lang="ru-RU" smtClean="0"/>
              <a:t> системы</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SAP — отдельный модуль SAP R/3 системы существенно улучшает работу тех отделов компании, которые непосредственно </a:t>
            </a:r>
            <a:r>
              <a:rPr lang="ru-RU" dirty="0" err="1" smtClean="0"/>
              <a:t>взаимодейтсвуют</a:t>
            </a:r>
            <a:r>
              <a:rPr lang="ru-RU" dirty="0" smtClean="0"/>
              <a:t> с клиентом (отдел продаж, сайт и </a:t>
            </a:r>
            <a:r>
              <a:rPr lang="ru-RU" dirty="0" err="1" smtClean="0"/>
              <a:t>интернет-магазины</a:t>
            </a:r>
            <a:r>
              <a:rPr lang="ru-RU" dirty="0" smtClean="0"/>
              <a:t>);</a:t>
            </a:r>
          </a:p>
          <a:p>
            <a:r>
              <a:rPr lang="ru-RU" dirty="0" err="1" smtClean="0"/>
              <a:t>Oracle</a:t>
            </a:r>
            <a:r>
              <a:rPr lang="ru-RU" dirty="0" smtClean="0"/>
              <a:t> — система CRM, доступ к которой осуществляется через Интернет. CRM </a:t>
            </a:r>
            <a:r>
              <a:rPr lang="ru-RU" dirty="0" err="1" smtClean="0"/>
              <a:t>Oracle</a:t>
            </a:r>
            <a:r>
              <a:rPr lang="ru-RU" dirty="0" smtClean="0"/>
              <a:t> позволяет управлять продажами, проводить всевозможные маркетинговые кампании, организовать виртуальный call-центр и хранилище данных. Помимо всего прочего, CRM </a:t>
            </a:r>
            <a:r>
              <a:rPr lang="ru-RU" dirty="0" err="1" smtClean="0"/>
              <a:t>Oracle</a:t>
            </a:r>
            <a:r>
              <a:rPr lang="ru-RU" dirty="0" smtClean="0"/>
              <a:t> обладает достаточно мощным встроенным набором аналитических инструментов.</a:t>
            </a:r>
          </a:p>
          <a:p>
            <a:r>
              <a:rPr lang="ru-RU" dirty="0" err="1" smtClean="0"/>
              <a:t>Microsoft</a:t>
            </a:r>
            <a:r>
              <a:rPr lang="ru-RU" dirty="0" smtClean="0"/>
              <a:t> </a:t>
            </a:r>
            <a:r>
              <a:rPr lang="ru-RU" dirty="0" err="1" smtClean="0"/>
              <a:t>Dynamics</a:t>
            </a:r>
            <a:r>
              <a:rPr lang="ru-RU" dirty="0" smtClean="0"/>
              <a:t> CRM</a:t>
            </a:r>
            <a:r>
              <a:rPr lang="ru-RU" b="1" dirty="0" smtClean="0"/>
              <a:t> —</a:t>
            </a:r>
            <a:r>
              <a:rPr lang="ru-RU" dirty="0" smtClean="0"/>
              <a:t> система CRM, повышающая эффективность сотрудников как внутри, так и вне организации, и облегчающая взаимодействие отделов продаж, маркетинга и обслуживания клиентов [5] .</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Демонстрации</a:t>
            </a:r>
            <a:endParaRPr lang="ru-RU" dirty="0"/>
          </a:p>
        </p:txBody>
      </p:sp>
      <p:sp>
        <p:nvSpPr>
          <p:cNvPr id="6" name="Содержимое 5"/>
          <p:cNvSpPr>
            <a:spLocks noGrp="1"/>
          </p:cNvSpPr>
          <p:nvPr>
            <p:ph idx="1"/>
          </p:nvPr>
        </p:nvSpPr>
        <p:spPr/>
        <p:txBody>
          <a:bodyPr/>
          <a:lstStyle/>
          <a:p>
            <a:r>
              <a:rPr lang="en-US" dirty="0" smtClean="0">
                <a:hlinkClick r:id="rId2"/>
              </a:rPr>
              <a:t>http://www.supasoft.ru/conf/crm_free_lite/video</a:t>
            </a:r>
            <a:endParaRPr lang="ru-RU" dirty="0" smtClean="0"/>
          </a:p>
          <a:p>
            <a:r>
              <a:rPr lang="en-US" dirty="0" smtClean="0">
                <a:hlinkClick r:id="rId3"/>
              </a:rPr>
              <a:t>http://www.rbs-crm.ru/demo/lessons</a:t>
            </a:r>
            <a:endParaRPr lang="ru-RU" dirty="0"/>
          </a:p>
        </p:txBody>
      </p:sp>
    </p:spTree>
    <p:extLst>
      <p:ext uri="{BB962C8B-B14F-4D97-AF65-F5344CB8AC3E}">
        <p14:creationId xmlns:p14="http://schemas.microsoft.com/office/powerpoint/2010/main" val="1365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Назначение</a:t>
            </a:r>
            <a:endParaRPr lang="ru-RU" dirty="0"/>
          </a:p>
        </p:txBody>
      </p:sp>
      <p:sp>
        <p:nvSpPr>
          <p:cNvPr id="5" name="Содержимое 4"/>
          <p:cNvSpPr>
            <a:spLocks noGrp="1"/>
          </p:cNvSpPr>
          <p:nvPr>
            <p:ph idx="1"/>
          </p:nvPr>
        </p:nvSpPr>
        <p:spPr/>
        <p:txBody>
          <a:bodyPr/>
          <a:lstStyle/>
          <a:p>
            <a:r>
              <a:rPr lang="ru-RU" i="1" dirty="0" smtClean="0"/>
              <a:t>Система управления взаимодействием с клиентами</a:t>
            </a:r>
            <a:r>
              <a:rPr lang="ru-RU" dirty="0" smtClean="0"/>
              <a:t> - целевая корпоративная информационная CRM-система или подсистема, входящая в ERP-систему. Она предназначена для улучшения обслуживания клиентов путем сохранения информации о клиентах, истории взаимоотношений с клиентами, установления и улучшения </a:t>
            </a:r>
            <a:r>
              <a:rPr lang="ru-RU" dirty="0" err="1" smtClean="0"/>
              <a:t>бизнес-процедур</a:t>
            </a:r>
            <a:r>
              <a:rPr lang="ru-RU" dirty="0" smtClean="0"/>
              <a:t> на основе сохраненной информации и последующей оценки их эффективности.</a:t>
            </a:r>
          </a:p>
          <a:p>
            <a:r>
              <a:rPr lang="ru-RU" dirty="0" smtClean="0"/>
              <a:t>CRM - это направленная на построение устойчивого бизнеса концепция и бизнес- стратегия организации, ядром которой является "</a:t>
            </a:r>
            <a:r>
              <a:rPr lang="ru-RU" dirty="0" err="1" smtClean="0"/>
              <a:t>клиенто-ориентированный</a:t>
            </a:r>
            <a:r>
              <a:rPr lang="ru-RU" dirty="0" smtClean="0"/>
              <a:t>" подход.</a:t>
            </a:r>
            <a:endParaRPr lang="ru-RU"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Принципы </a:t>
            </a:r>
            <a:endParaRPr lang="ru-RU" dirty="0"/>
          </a:p>
        </p:txBody>
      </p:sp>
      <p:sp>
        <p:nvSpPr>
          <p:cNvPr id="8" name="Содержимое 7"/>
          <p:cNvSpPr>
            <a:spLocks noGrp="1"/>
          </p:cNvSpPr>
          <p:nvPr>
            <p:ph idx="1"/>
          </p:nvPr>
        </p:nvSpPr>
        <p:spPr/>
        <p:txBody>
          <a:bodyPr>
            <a:normAutofit fontScale="92500"/>
          </a:bodyPr>
          <a:lstStyle/>
          <a:p>
            <a:pPr lvl="0"/>
            <a:r>
              <a:rPr lang="ru-RU" dirty="0" smtClean="0"/>
              <a:t>Наличие единого хранилища информации, откуда в любой момент доступны все сведения о предыдущем и планируемом взаимодействии с клиентами.</a:t>
            </a:r>
          </a:p>
          <a:p>
            <a:pPr lvl="0"/>
            <a:r>
              <a:rPr lang="ru-RU" dirty="0" smtClean="0"/>
              <a:t>Использование всех каналов взаимодействия. Ранее к подобным каналам взаимодействия относили только телефонные звонки, электронную почту, события/встречи. Но с активным развитием </a:t>
            </a:r>
            <a:r>
              <a:rPr lang="ru-RU" dirty="0" err="1" smtClean="0"/>
              <a:t>веб-технологий</a:t>
            </a:r>
            <a:r>
              <a:rPr lang="ru-RU" dirty="0" smtClean="0"/>
              <a:t> появились другие каналы взаимодействия — регистрационные формы на </a:t>
            </a:r>
            <a:r>
              <a:rPr lang="ru-RU" dirty="0" err="1" smtClean="0"/>
              <a:t>веб-сайтах</a:t>
            </a:r>
            <a:r>
              <a:rPr lang="ru-RU" dirty="0" smtClean="0"/>
              <a:t>, рекламные ссылки, системы корпоративного </a:t>
            </a:r>
            <a:r>
              <a:rPr lang="ru-RU" dirty="0" err="1" smtClean="0"/>
              <a:t>веб-чата</a:t>
            </a:r>
            <a:r>
              <a:rPr lang="ru-RU" dirty="0" smtClean="0"/>
              <a:t> и т. д.</a:t>
            </a:r>
          </a:p>
          <a:p>
            <a:pPr lvl="0"/>
            <a:r>
              <a:rPr lang="ru-RU" dirty="0" smtClean="0"/>
              <a:t>Постоянный анализ собранной информации о клиентах и подготовка данных для принятия соответствующих организационных решений — например, сегментация клиентов на основе их значимости для компании.</a:t>
            </a:r>
          </a:p>
          <a:p>
            <a:endParaRPr lang="ru-RU" dirty="0"/>
          </a:p>
        </p:txBody>
      </p:sp>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Классификация по уровням обработки информации</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85000" lnSpcReduction="20000"/>
          </a:bodyPr>
          <a:lstStyle/>
          <a:p>
            <a:pPr lvl="0"/>
            <a:r>
              <a:rPr lang="ru-RU" dirty="0" smtClean="0"/>
              <a:t>Операционный — регистрация и оперативный доступ к первичной информации по событиям, компаниям, проектам, контактам</a:t>
            </a:r>
            <a:r>
              <a:rPr lang="ru-RU" baseline="30000" dirty="0" smtClean="0">
                <a:hlinkClick r:id="rId2"/>
              </a:rPr>
              <a:t>[1]</a:t>
            </a:r>
            <a:r>
              <a:rPr lang="ru-RU" dirty="0" smtClean="0"/>
              <a:t>, документам и т. д.</a:t>
            </a:r>
          </a:p>
          <a:p>
            <a:pPr lvl="0"/>
            <a:r>
              <a:rPr lang="ru-RU" dirty="0" smtClean="0"/>
              <a:t>Аналитический — отчетность по первичным данным и, самое главное, — более глубокий анализ информации в различных разрезах (воронка продаж, анализ результатов маркетинговых мероприятий, анализ эффективности продаж в разрезе продуктов, сегментов клиентов, регионов и т. п.)</a:t>
            </a:r>
          </a:p>
          <a:p>
            <a:pPr lvl="0"/>
            <a:r>
              <a:rPr lang="ru-RU" dirty="0" err="1" smtClean="0"/>
              <a:t>Коллаборационный</a:t>
            </a:r>
            <a:r>
              <a:rPr lang="ru-RU" dirty="0" smtClean="0"/>
              <a:t> (</a:t>
            </a:r>
            <a:r>
              <a:rPr lang="ru-RU" dirty="0" smtClean="0">
                <a:hlinkClick r:id="rId3" tooltip="Английский язык"/>
              </a:rPr>
              <a:t>англ.</a:t>
            </a:r>
            <a:r>
              <a:rPr lang="ru-RU" dirty="0" smtClean="0"/>
              <a:t> </a:t>
            </a:r>
            <a:r>
              <a:rPr lang="ru-RU" i="1" dirty="0" err="1" smtClean="0"/>
              <a:t>collaboration</a:t>
            </a:r>
            <a:r>
              <a:rPr lang="ru-RU" i="1" dirty="0" smtClean="0"/>
              <a:t> — сотрудничество; совместные, согласованные действия</a:t>
            </a:r>
            <a:r>
              <a:rPr lang="ru-RU" dirty="0" smtClean="0"/>
              <a:t>) — уровень организации тесного взаимодействия с конечными потребителями, клиентами, вплоть до влияния клиента на внутренние процессы компании (опросы, для изменения качеств продукта или порядка обслуживания, web-страницы для отслеживания клиентами состояния заказа, уведомление по SMS о проведённых транзакциях по банковскому счету, возможность для клиента самостоятельно скомплектовать и заказать в </a:t>
            </a:r>
            <a:r>
              <a:rPr lang="ru-RU" dirty="0" err="1" smtClean="0"/>
              <a:t>online</a:t>
            </a:r>
            <a:r>
              <a:rPr lang="ru-RU" dirty="0" smtClean="0"/>
              <a:t>, к примеру, автомобиль или компьютер из доступных блоков и опций и др.)</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r>
              <a:rPr lang="ru-RU" dirty="0" smtClean="0"/>
              <a:t>На уровне технологий CRM – это набор приложений, связанных единой </a:t>
            </a:r>
            <a:r>
              <a:rPr lang="ru-RU" dirty="0" err="1" smtClean="0"/>
              <a:t>бизнес-логикой</a:t>
            </a:r>
            <a:r>
              <a:rPr lang="ru-RU" dirty="0" smtClean="0"/>
              <a:t> и интегрированных в корпоративную информационную среду компании (часто в виде надстройки над ERP) на основе единой базы данных. </a:t>
            </a:r>
          </a:p>
          <a:p>
            <a:r>
              <a:rPr lang="ru-RU" dirty="0" smtClean="0"/>
              <a:t>Специальное программное обеспечение позволяет провести автоматизацию соответствующих бизнес-процессов в маркетинге, продажах и обслуживании. Как результат, компания может обратиться к "нужному" заказчику в "правильный" момент времени, с наиболее эффективным предложением и по наиболее удобному заказчику каналу взаимодействия.</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CRM-систем</a:t>
            </a:r>
            <a:endParaRPr lang="ru-RU" dirty="0"/>
          </a:p>
        </p:txBody>
      </p:sp>
      <p:sp>
        <p:nvSpPr>
          <p:cNvPr id="3" name="Содержимое 2"/>
          <p:cNvSpPr>
            <a:spLocks noGrp="1"/>
          </p:cNvSpPr>
          <p:nvPr>
            <p:ph idx="1"/>
          </p:nvPr>
        </p:nvSpPr>
        <p:spPr/>
        <p:txBody>
          <a:bodyPr>
            <a:normAutofit/>
          </a:bodyPr>
          <a:lstStyle/>
          <a:p>
            <a:r>
              <a:rPr lang="ru-RU" b="1" dirty="0" smtClean="0"/>
              <a:t>IF-системы</a:t>
            </a:r>
            <a:r>
              <a:rPr lang="ru-RU" dirty="0" smtClean="0"/>
              <a:t> (</a:t>
            </a:r>
            <a:r>
              <a:rPr lang="ru-RU" dirty="0" err="1" smtClean="0"/>
              <a:t>Customer</a:t>
            </a:r>
            <a:r>
              <a:rPr lang="ru-RU" dirty="0" smtClean="0"/>
              <a:t> </a:t>
            </a:r>
            <a:r>
              <a:rPr lang="ru-RU" dirty="0" err="1" smtClean="0"/>
              <a:t>Information</a:t>
            </a:r>
            <a:r>
              <a:rPr lang="ru-RU" dirty="0" smtClean="0"/>
              <a:t> </a:t>
            </a:r>
            <a:r>
              <a:rPr lang="ru-RU" dirty="0" err="1" smtClean="0"/>
              <a:t>File</a:t>
            </a:r>
            <a:r>
              <a:rPr lang="ru-RU" dirty="0" smtClean="0"/>
              <a:t>) – системы для сбора эталонной информации о клиентах из разнородных источников и предоставления этой информации пользователям и другим информационным систем по запросу.</a:t>
            </a:r>
          </a:p>
          <a:p>
            <a:r>
              <a:rPr lang="ru-RU" b="1" dirty="0" smtClean="0"/>
              <a:t>SFA-системы</a:t>
            </a:r>
            <a:r>
              <a:rPr lang="ru-RU" dirty="0" smtClean="0"/>
              <a:t> (</a:t>
            </a:r>
            <a:r>
              <a:rPr lang="ru-RU" dirty="0" err="1" smtClean="0"/>
              <a:t>Sales</a:t>
            </a:r>
            <a:r>
              <a:rPr lang="ru-RU" dirty="0" smtClean="0"/>
              <a:t> </a:t>
            </a:r>
            <a:r>
              <a:rPr lang="ru-RU" dirty="0" err="1" smtClean="0"/>
              <a:t>Force</a:t>
            </a:r>
            <a:r>
              <a:rPr lang="ru-RU" dirty="0" smtClean="0"/>
              <a:t> </a:t>
            </a:r>
            <a:r>
              <a:rPr lang="ru-RU" dirty="0" err="1" smtClean="0"/>
              <a:t>Automation</a:t>
            </a:r>
            <a:r>
              <a:rPr lang="ru-RU" dirty="0" smtClean="0"/>
              <a:t>) – системы автоматизации операционных процессов продаж и маркетинга .</a:t>
            </a:r>
          </a:p>
          <a:p>
            <a:r>
              <a:rPr lang="ru-RU" b="1" dirty="0" err="1" smtClean="0"/>
              <a:t>Service</a:t>
            </a:r>
            <a:r>
              <a:rPr lang="ru-RU" b="1" dirty="0" smtClean="0"/>
              <a:t> </a:t>
            </a:r>
            <a:r>
              <a:rPr lang="ru-RU" b="1" dirty="0" err="1" smtClean="0"/>
              <a:t>Desk</a:t>
            </a:r>
            <a:r>
              <a:rPr lang="ru-RU" dirty="0" smtClean="0"/>
              <a:t> – системы, обеспечивающие поддержку операционных процессов сервисного обслуживания клиентов.</a:t>
            </a:r>
          </a:p>
          <a:p>
            <a:endParaRPr lang="ru-RU" dirty="0" smtClean="0"/>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CRM-систем</a:t>
            </a:r>
            <a:endParaRPr lang="ru-RU" dirty="0"/>
          </a:p>
        </p:txBody>
      </p:sp>
      <p:sp>
        <p:nvSpPr>
          <p:cNvPr id="3" name="Содержимое 2"/>
          <p:cNvSpPr>
            <a:spLocks noGrp="1"/>
          </p:cNvSpPr>
          <p:nvPr>
            <p:ph idx="1"/>
          </p:nvPr>
        </p:nvSpPr>
        <p:spPr/>
        <p:txBody>
          <a:bodyPr>
            <a:normAutofit lnSpcReduction="10000"/>
          </a:bodyPr>
          <a:lstStyle/>
          <a:p>
            <a:r>
              <a:rPr lang="ru-RU" b="1" dirty="0" err="1" smtClean="0"/>
              <a:t>Contact-centre</a:t>
            </a:r>
            <a:r>
              <a:rPr lang="ru-RU" dirty="0" smtClean="0"/>
              <a:t> – системы обработки контактов с реальными и потенциальными потребителями в целях продаж и обслуживания посредством любых электронных каналов взаимодействия (голос, IVR – интерактивные речевые меню, web-сайт, </a:t>
            </a:r>
            <a:r>
              <a:rPr lang="ru-RU" dirty="0" err="1" smtClean="0"/>
              <a:t>e-mail</a:t>
            </a:r>
            <a:r>
              <a:rPr lang="ru-RU" dirty="0" smtClean="0"/>
              <a:t>, факс)</a:t>
            </a:r>
          </a:p>
          <a:p>
            <a:r>
              <a:rPr lang="ru-RU" b="1" dirty="0" smtClean="0"/>
              <a:t>Аналитический CRM</a:t>
            </a:r>
            <a:r>
              <a:rPr lang="ru-RU" dirty="0" smtClean="0"/>
              <a:t> – системы на основе хранилищ данных, предназначенные для накопления, хранения, агрегации и интеллектуальной обработки хронологических показателей, собранных на основе данных транзакционных систем. Поскольку аналитический CRM это не что иное как хранилище данных, то часто при обсуждении возможностей такого класса систем приходится сталкиваться со следующими понятиями:</a:t>
            </a:r>
          </a:p>
          <a:p>
            <a:pPr>
              <a:buNone/>
            </a:pPr>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Аналитический CRM</a:t>
            </a:r>
            <a:endParaRPr lang="ru-RU" dirty="0"/>
          </a:p>
        </p:txBody>
      </p:sp>
      <p:sp>
        <p:nvSpPr>
          <p:cNvPr id="3" name="Содержимое 2"/>
          <p:cNvSpPr>
            <a:spLocks noGrp="1"/>
          </p:cNvSpPr>
          <p:nvPr>
            <p:ph idx="1"/>
          </p:nvPr>
        </p:nvSpPr>
        <p:spPr/>
        <p:txBody>
          <a:bodyPr>
            <a:normAutofit lnSpcReduction="10000"/>
          </a:bodyPr>
          <a:lstStyle/>
          <a:p>
            <a:r>
              <a:rPr lang="ru-RU" b="1" dirty="0" err="1" smtClean="0"/>
              <a:t>Data</a:t>
            </a:r>
            <a:r>
              <a:rPr lang="ru-RU" b="1" dirty="0" smtClean="0"/>
              <a:t> </a:t>
            </a:r>
            <a:r>
              <a:rPr lang="ru-RU" b="1" dirty="0" err="1" smtClean="0"/>
              <a:t>warehouse</a:t>
            </a:r>
            <a:r>
              <a:rPr lang="ru-RU" dirty="0" smtClean="0"/>
              <a:t> – системы на основе СУБД, предназначенные для накопления, хранения, и агрегации хронологических данных;</a:t>
            </a:r>
          </a:p>
          <a:p>
            <a:r>
              <a:rPr lang="ru-RU" b="1" dirty="0" smtClean="0"/>
              <a:t>ETL</a:t>
            </a:r>
            <a:r>
              <a:rPr lang="ru-RU" dirty="0" smtClean="0"/>
              <a:t> – процедуры извлечения, обработки и загрузки данных из разнородных источников в хранилище данных;</a:t>
            </a:r>
          </a:p>
          <a:p>
            <a:r>
              <a:rPr lang="ru-RU" b="1" dirty="0" err="1" smtClean="0"/>
              <a:t>Data</a:t>
            </a:r>
            <a:r>
              <a:rPr lang="ru-RU" b="1" dirty="0" smtClean="0"/>
              <a:t> </a:t>
            </a:r>
            <a:r>
              <a:rPr lang="ru-RU" b="1" dirty="0" err="1" smtClean="0"/>
              <a:t>mining</a:t>
            </a:r>
            <a:r>
              <a:rPr lang="ru-RU" dirty="0" smtClean="0"/>
              <a:t>– интеллектуальная обработка данных;</a:t>
            </a:r>
          </a:p>
          <a:p>
            <a:r>
              <a:rPr lang="ru-RU" b="1" dirty="0" err="1" smtClean="0"/>
              <a:t>Data</a:t>
            </a:r>
            <a:r>
              <a:rPr lang="ru-RU" b="1" dirty="0" smtClean="0"/>
              <a:t> </a:t>
            </a:r>
            <a:r>
              <a:rPr lang="ru-RU" b="1" dirty="0" err="1" smtClean="0"/>
              <a:t>mart</a:t>
            </a:r>
            <a:r>
              <a:rPr lang="ru-RU" dirty="0" smtClean="0"/>
              <a:t> – специализированные аналитические срезы, оптимизированные для работы аналитика;</a:t>
            </a:r>
          </a:p>
          <a:p>
            <a:r>
              <a:rPr lang="ru-RU" b="1" dirty="0" err="1" smtClean="0"/>
              <a:t>Drill</a:t>
            </a:r>
            <a:r>
              <a:rPr lang="ru-RU" b="1" dirty="0" smtClean="0"/>
              <a:t> </a:t>
            </a:r>
            <a:r>
              <a:rPr lang="ru-RU" b="1" dirty="0" err="1" smtClean="0"/>
              <a:t>down</a:t>
            </a:r>
            <a:r>
              <a:rPr lang="ru-RU" dirty="0" smtClean="0"/>
              <a:t> – возможность детализации агрегированного показателя для просмотра его структуры и составных частей.</a:t>
            </a:r>
          </a:p>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80110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7333743-6C97-419E-BA07-3CBF19F59E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TS102801109</Template>
  <TotalTime>0</TotalTime>
  <Words>786</Words>
  <Application>Microsoft Office PowerPoint</Application>
  <PresentationFormat>Произвольный</PresentationFormat>
  <Paragraphs>91</Paragraphs>
  <Slides>23</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TS102801109</vt:lpstr>
      <vt:lpstr>CRM системы -  Customer Relationship Management System</vt:lpstr>
      <vt:lpstr>Вопросы</vt:lpstr>
      <vt:lpstr>Назначение</vt:lpstr>
      <vt:lpstr>Принципы </vt:lpstr>
      <vt:lpstr>Классификация по уровням обработки информации </vt:lpstr>
      <vt:lpstr>Презентация PowerPoint</vt:lpstr>
      <vt:lpstr>Классы  CRM-систем</vt:lpstr>
      <vt:lpstr>Классы  CRM-систем</vt:lpstr>
      <vt:lpstr>Аналитический CRM</vt:lpstr>
      <vt:lpstr>SFA-система </vt:lpstr>
      <vt:lpstr>Система Service Desk </vt:lpstr>
      <vt:lpstr>Contact-centre </vt:lpstr>
      <vt:lpstr>Contact-centre</vt:lpstr>
      <vt:lpstr>Презентация PowerPoint</vt:lpstr>
      <vt:lpstr>Презентация PowerPoint</vt:lpstr>
      <vt:lpstr>Функции</vt:lpstr>
      <vt:lpstr>Функции</vt:lpstr>
      <vt:lpstr>Функции</vt:lpstr>
      <vt:lpstr>Типовые решения CRM</vt:lpstr>
      <vt:lpstr>Основные компоненты структуры CRM</vt:lpstr>
      <vt:lpstr>Презентация PowerPoint</vt:lpstr>
      <vt:lpstr>Реализации CRM системы</vt:lpstr>
      <vt:lpstr>Демонстрации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2013-04-18T14:20:07Z</dcterms:created>
  <dcterms:modified xsi:type="dcterms:W3CDTF">2013-04-19T10:48:09Z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TC028011099991</vt:lpwstr>
  </property>
</Properties>
</file>